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0" r:id="rId2"/>
    <p:sldId id="288" r:id="rId3"/>
    <p:sldId id="281" r:id="rId4"/>
    <p:sldId id="285" r:id="rId5"/>
    <p:sldId id="275" r:id="rId6"/>
    <p:sldId id="284" r:id="rId7"/>
    <p:sldId id="265" r:id="rId8"/>
    <p:sldId id="260" r:id="rId9"/>
    <p:sldId id="278" r:id="rId10"/>
    <p:sldId id="267" r:id="rId11"/>
    <p:sldId id="269" r:id="rId12"/>
    <p:sldId id="287" r:id="rId13"/>
    <p:sldId id="277" r:id="rId14"/>
    <p:sldId id="264" r:id="rId15"/>
    <p:sldId id="286" r:id="rId16"/>
    <p:sldId id="273" r:id="rId1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テーマ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287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6841B-0111-CE44-AABF-E505758F8165}" type="datetimeFigureOut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127E9-9C6F-E445-859D-C7AE95C0A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311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CDA1B-7D60-444F-AC1E-F7855950B026}" type="datetimeFigureOut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13FCB-4488-B448-9C1C-B2DE0E75C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028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6531" indent="-279435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7740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64836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1931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59027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06123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53219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00315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B3D2D-9B2E-2240-A0F3-2C42F66154F7}" type="slidenum">
              <a:rPr kumimoji="0" lang="en-US" altLang="ja-JP" sz="1200">
                <a:latin typeface="Arial Unicode MS"/>
              </a:rPr>
              <a:pPr/>
              <a:t>0</a:t>
            </a:fld>
            <a:endParaRPr kumimoji="0" lang="en-US" altLang="ja-JP" sz="1200" dirty="0">
              <a:latin typeface="Arial Unicode M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C661-624D-4E45-A9D7-A38683D758AE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1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482-3926-E045-B70F-3AEB1413814F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78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384D-4FB1-E040-93D6-66D9CF8DCB7D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2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1C84-463E-2142-8101-4B6E1980DEE8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5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2E69-8D18-8D4B-BC89-E00FE7EF1D75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28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FD998-A9E1-BD49-ADF0-E4DD46AC0E2C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6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85D4-0F24-424F-9CE3-F86C0C166BC2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3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A760-3CB8-C845-9F68-7929481CAB23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04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D6B6-65E3-0942-ACBE-FBB8C1A65422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48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BDBA-E224-6442-AFBB-A927EF64658B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79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A090-6EAB-7041-B32F-E0C539F23049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30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821E-274F-A74C-9E7D-372D93D7321E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8E61B-DC9B-D64C-86DF-C27C6B440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62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an.org/Workshops/WorkshopDescription.cfm?WorkshopId=2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561" y="2130425"/>
            <a:ext cx="8338665" cy="1470025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Arial Rounded MT Bold"/>
                <a:cs typeface="Arial Rounded MT Bold"/>
              </a:rPr>
              <a:t>KAIZEN </a:t>
            </a:r>
            <a:r>
              <a:rPr kumimoji="0" lang="en-US" altLang="ja-JP" sz="4000" dirty="0" smtClean="0">
                <a:latin typeface="Arial Rounded MT Bold"/>
                <a:cs typeface="Arial Rounded MT Bold"/>
              </a:rPr>
              <a:t>Step 7 : </a:t>
            </a:r>
            <a:br>
              <a:rPr kumimoji="0" lang="en-US" altLang="ja-JP" sz="4000" dirty="0" smtClean="0">
                <a:latin typeface="Arial Rounded MT Bold"/>
                <a:cs typeface="Arial Rounded MT Bold"/>
              </a:rPr>
            </a:br>
            <a:r>
              <a:rPr kumimoji="0" lang="ja-JP" altLang="en-US" sz="4000" dirty="0" smtClean="0">
                <a:latin typeface="Arial Rounded MT Bold"/>
                <a:ea typeface="Arial Unicode MS"/>
                <a:cs typeface="Arial Rounded MT Bold"/>
              </a:rPr>
              <a:t>“</a:t>
            </a:r>
            <a:r>
              <a:rPr kumimoji="0" lang="en-US" altLang="ja-JP" sz="4000" dirty="0" smtClean="0">
                <a:latin typeface="Arial Rounded MT Bold"/>
                <a:ea typeface="Arial Unicode MS"/>
                <a:cs typeface="Arial Rounded MT Bold"/>
              </a:rPr>
              <a:t>Standardization</a:t>
            </a:r>
            <a:r>
              <a:rPr kumimoji="0" lang="ja-JP" altLang="en-US" sz="4000" dirty="0" smtClean="0">
                <a:latin typeface="Arial Rounded MT Bold"/>
                <a:ea typeface="Arial Unicode MS"/>
                <a:cs typeface="Arial Rounded MT Bold"/>
              </a:rPr>
              <a:t>”</a:t>
            </a:r>
            <a:endParaRPr kumimoji="0" lang="en-US" altLang="ja-JP" sz="4000" dirty="0">
              <a:latin typeface="Arial Rounded MT Bold"/>
              <a:cs typeface="Arial Rounded MT Bold"/>
            </a:endParaRP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KAIZEN Training of Trainers</a:t>
            </a:r>
          </a:p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2015</a:t>
            </a:r>
            <a:endParaRPr lang="ja-JP" altLang="en-US" dirty="0">
              <a:solidFill>
                <a:srgbClr val="898989"/>
              </a:solidFill>
              <a:latin typeface="Arial Unicode MS"/>
              <a:ea typeface="MS PGothic" charset="0"/>
              <a:cs typeface="Arial Unicode M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5309555" y="5936904"/>
            <a:ext cx="3680520" cy="764704"/>
            <a:chOff x="5463480" y="6093297"/>
            <a:chExt cx="3680520" cy="764704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6012160" y="6093297"/>
              <a:ext cx="3131840" cy="7647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ja-JP" sz="18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KAIZEN Facilitators’ </a:t>
              </a:r>
              <a:r>
                <a:rPr lang="en-US" altLang="ja-JP" sz="20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Guide</a:t>
              </a:r>
              <a:endParaRPr lang="en-US" altLang="ja-JP" b="1" i="1" dirty="0">
                <a:latin typeface="Arial Unicode MS"/>
                <a:cs typeface="Arial Unicode MS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800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Page __ to __ .</a:t>
              </a:r>
              <a:endParaRPr lang="ja-JP" altLang="en-US" sz="1800" i="1" kern="1200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pic>
          <p:nvPicPr>
            <p:cNvPr id="6" name="図 5" descr="本の無料アイコン素材 5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3480" y="6165304"/>
              <a:ext cx="620688" cy="62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08591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24016" y="284091"/>
            <a:ext cx="8474957" cy="1143000"/>
          </a:xfrm>
        </p:spPr>
        <p:txBody>
          <a:bodyPr>
            <a:no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Standardized procedure table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534310"/>
              </p:ext>
            </p:extLst>
          </p:nvPr>
        </p:nvGraphicFramePr>
        <p:xfrm>
          <a:off x="324017" y="1427090"/>
          <a:ext cx="8474957" cy="477050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32750"/>
                <a:gridCol w="1426318"/>
                <a:gridCol w="1375182"/>
                <a:gridCol w="943572"/>
                <a:gridCol w="852049"/>
                <a:gridCol w="965138"/>
                <a:gridCol w="1279948"/>
              </a:tblGrid>
              <a:tr h="80521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Times New Roman" charset="0"/>
                          <a:cs typeface="Arial Unicode MS"/>
                        </a:rPr>
                        <a:t>Standardized activities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+mn-ea"/>
                          <a:cs typeface="Arial Unicode MS"/>
                        </a:rPr>
                        <a:t>Why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+mn-ea"/>
                          <a:cs typeface="Arial Unicode MS"/>
                        </a:rPr>
                        <a:t>Who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Times New Roman" charset="0"/>
                          <a:cs typeface="Arial Unicode MS"/>
                        </a:rPr>
                        <a:t>When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+mn-ea"/>
                          <a:cs typeface="Arial Unicode MS"/>
                        </a:rPr>
                        <a:t>Where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+mn-ea"/>
                          <a:cs typeface="Arial Unicode MS"/>
                        </a:rPr>
                        <a:t>What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+mn-ea"/>
                          <a:cs typeface="Arial Unicode MS"/>
                        </a:rPr>
                        <a:t>How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Times New Roman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</a:tr>
              <a:tr h="22029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Check stock condition of all medicines in our section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To ensure stock management </a:t>
                      </a: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of sampling container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In-charge of stock 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management of the day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Daily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Ward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Inventory checklist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Use properly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3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Check handing over between shifts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To reduce miscommunication between staff on reduction wrong medication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All staff working at the ward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Before taking over next shift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Ward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Handing over note and checklist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latin typeface="Arial Unicode MS"/>
                          <a:cs typeface="Arial Unicode MS"/>
                        </a:rPr>
                        <a:t>Use properly</a:t>
                      </a:r>
                      <a:endParaRPr lang="ja-JP" altLang="en-US" sz="1400" dirty="0">
                        <a:latin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6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604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ＭＳ Ｐゴシック" charset="0"/>
                <a:cs typeface="Arial Rounded MT Bold"/>
              </a:rPr>
              <a:t>Progress checklist</a:t>
            </a:r>
            <a:endParaRPr lang="ja-JP" altLang="en-US" sz="4000" dirty="0">
              <a:solidFill>
                <a:srgbClr val="000000"/>
              </a:solidFill>
              <a:latin typeface="Arial Rounded MT Bold"/>
              <a:ea typeface="ＭＳ Ｐゴシック" charset="0"/>
              <a:cs typeface="Arial Rounded MT Bold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77654"/>
              </p:ext>
            </p:extLst>
          </p:nvPr>
        </p:nvGraphicFramePr>
        <p:xfrm>
          <a:off x="225425" y="1397000"/>
          <a:ext cx="8461375" cy="46358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67908"/>
                <a:gridCol w="1507067"/>
                <a:gridCol w="1744133"/>
                <a:gridCol w="1585137"/>
                <a:gridCol w="1078565"/>
                <a:gridCol w="1078565"/>
              </a:tblGrid>
              <a:tr h="110913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Standardized action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Progress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Date of checking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Checked by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Remarks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590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Check stock condition of all medicines in our section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Sustained</a:t>
                      </a: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Not sustained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Following 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STD</a:t>
                      </a: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Not following STD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MS Mincho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MS Mincho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MS Mincho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6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Check handing over between shifts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Sustained</a:t>
                      </a: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Not sustained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Following 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STD</a:t>
                      </a: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  <a:p>
                      <a:pPr marL="342900" marR="0" lvl="0" indent="-34290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"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MS Mincho" charset="0"/>
                          <a:cs typeface="Arial Unicode MS"/>
                        </a:rPr>
                        <a:t>Not following STD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Arial Unicode M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MS Mincho" charset="0"/>
                        <a:cs typeface="MS Mincho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850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Example of KAIZEN Step 7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66133"/>
              </p:ext>
            </p:extLst>
          </p:nvPr>
        </p:nvGraphicFramePr>
        <p:xfrm>
          <a:off x="152399" y="1414428"/>
          <a:ext cx="8839200" cy="3055973"/>
        </p:xfrm>
        <a:graphic>
          <a:graphicData uri="http://schemas.openxmlformats.org/drawingml/2006/table">
            <a:tbl>
              <a:tblPr/>
              <a:tblGrid>
                <a:gridCol w="1066801"/>
                <a:gridCol w="1155700"/>
                <a:gridCol w="912469"/>
                <a:gridCol w="589280"/>
                <a:gridCol w="542951"/>
                <a:gridCol w="660400"/>
                <a:gridCol w="584200"/>
                <a:gridCol w="685800"/>
                <a:gridCol w="826617"/>
                <a:gridCol w="604994"/>
                <a:gridCol w="604994"/>
                <a:gridCol w="604994"/>
              </a:tblGrid>
              <a:tr h="488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Standardized activities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Why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Who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When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Where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What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How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Progress check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Date of checking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Checked by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Remarks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18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Check stock condition of all medicines in our section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8900" indent="0"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To ensure stock management of sampling container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In-charge of stock management of the day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Daily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Ward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Inventory checklist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Use properly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Sustained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Following STD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8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Not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sustained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Not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following STD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18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Check handing over between shifts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FB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To reduce miscommunication between staff on reduction wrong medication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All staff working at the ward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Before taking over next shift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Ward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Handing over note and checklist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Use properly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/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Sustained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Following STD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8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Not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sustained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tabLst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o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Not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following STD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576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図 5"/>
          <p:cNvPicPr>
            <a:picLocks noChangeAspect="1"/>
          </p:cNvPicPr>
          <p:nvPr/>
        </p:nvPicPr>
        <p:blipFill>
          <a:blip r:embed="rId2" cstate="email">
            <a:alphaModFix amt="6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9948" y="4671020"/>
            <a:ext cx="2204052" cy="218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/>
                <a:cs typeface="Arial Rounded MT Bold"/>
              </a:rPr>
              <a:t>How to develop </a:t>
            </a:r>
            <a:b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/>
                <a:cs typeface="Arial Rounded MT Bold"/>
              </a:rPr>
            </a:br>
            <a:r>
              <a:rPr lang="en-US" altLang="ja-JP" sz="4000" dirty="0">
                <a:solidFill>
                  <a:srgbClr val="000000"/>
                </a:solidFill>
                <a:latin typeface="Arial Rounded MT Bold"/>
                <a:ea typeface="ヒラギノ角ゴ ProN W3"/>
                <a:cs typeface="Arial Rounded MT Bold"/>
              </a:rPr>
              <a:t>p</a:t>
            </a: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/>
                <a:cs typeface="Arial Rounded MT Bold"/>
              </a:rPr>
              <a:t>rogress checklist</a:t>
            </a:r>
            <a:endParaRPr lang="ja-JP" altLang="en-US" sz="4000" dirty="0">
              <a:solidFill>
                <a:srgbClr val="000000"/>
              </a:solidFill>
              <a:latin typeface="Arial Rounded MT Bold"/>
              <a:ea typeface="ヒラギノ角ゴ ProN W3"/>
              <a:cs typeface="Arial Rounded MT Bold"/>
            </a:endParaRPr>
          </a:p>
        </p:txBody>
      </p:sp>
      <p:sp>
        <p:nvSpPr>
          <p:cNvPr id="15363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597982"/>
            <a:ext cx="8229600" cy="4752018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Establishing s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tandardized </a:t>
            </a:r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methodology only does not make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sense</a:t>
            </a:r>
            <a:endParaRPr lang="en-US" altLang="ja-JP" sz="2800" dirty="0">
              <a:latin typeface="Arial Unicode MS"/>
              <a:ea typeface="ＭＳ Ｐゴシック" charset="0"/>
              <a:cs typeface="Arial Unicode MS"/>
            </a:endParaRPr>
          </a:p>
          <a:p>
            <a:pPr eaLnBrk="1" hangingPunct="1"/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It must be practiced by everyone in the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workplace</a:t>
            </a:r>
            <a:endParaRPr lang="en-US" altLang="ja-JP" sz="2800" dirty="0">
              <a:latin typeface="Arial Unicode MS"/>
              <a:ea typeface="ＭＳ Ｐゴシック" charset="0"/>
              <a:cs typeface="Arial Unicode MS"/>
            </a:endParaRPr>
          </a:p>
          <a:p>
            <a:pPr eaLnBrk="1" hangingPunct="1"/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The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checklist </a:t>
            </a:r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is important and useful tool to monitor how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staff are practicing, </a:t>
            </a:r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and the method is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sustainable</a:t>
            </a:r>
            <a:endParaRPr lang="en-US" altLang="ja-JP" sz="2800" dirty="0">
              <a:latin typeface="Arial Unicode MS"/>
              <a:ea typeface="ＭＳ Ｐゴシック" charset="0"/>
              <a:cs typeface="Arial Unicode MS"/>
            </a:endParaRPr>
          </a:p>
          <a:p>
            <a:pPr eaLnBrk="1" hangingPunct="1"/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Progress check must be done frequently</a:t>
            </a:r>
          </a:p>
          <a:p>
            <a:pPr eaLnBrk="1" hangingPunct="1"/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Period </a:t>
            </a:r>
            <a:r>
              <a:rPr lang="en-US" altLang="ja-JP" sz="2800" dirty="0">
                <a:latin typeface="Arial Unicode MS"/>
                <a:ea typeface="ＭＳ Ｐゴシック" charset="0"/>
                <a:cs typeface="Arial Unicode MS"/>
              </a:rPr>
              <a:t>of monitoring must be agreed with the workplace and shared with </a:t>
            </a:r>
            <a:r>
              <a:rPr lang="en-US" altLang="ja-JP" sz="2800" dirty="0" smtClean="0">
                <a:latin typeface="Arial Unicode MS"/>
                <a:ea typeface="ＭＳ Ｐゴシック" charset="0"/>
                <a:cs typeface="Arial Unicode MS"/>
              </a:rPr>
              <a:t>everyone</a:t>
            </a:r>
          </a:p>
          <a:p>
            <a:pPr eaLnBrk="1" hangingPunct="1"/>
            <a:endParaRPr lang="en-US" altLang="ja-JP" sz="2800" dirty="0">
              <a:latin typeface="Arial Unicode MS"/>
              <a:ea typeface="ＭＳ Ｐゴシック" charset="0"/>
              <a:cs typeface="Arial Unicode MS"/>
            </a:endParaRPr>
          </a:p>
          <a:p>
            <a:pPr eaLnBrk="1" hangingPunct="1"/>
            <a:endParaRPr lang="ja-JP" altLang="en-US" dirty="0">
              <a:solidFill>
                <a:srgbClr val="4F6228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7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4000" dirty="0" smtClean="0">
                <a:latin typeface="Arial Rounded MT Bold"/>
                <a:ea typeface="Arial Unicode MS"/>
                <a:cs typeface="Arial Rounded MT Bold"/>
              </a:rPr>
              <a:t>Tips for successful standardization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579" y="1600200"/>
            <a:ext cx="8339221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Remember that KAIZEN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should not be “individual issue”,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it should be “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section issue” </a:t>
            </a:r>
          </a:p>
          <a:p>
            <a:pPr lvl="1">
              <a:spcBef>
                <a:spcPts val="1200"/>
              </a:spcBef>
            </a:pP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Try to avoided the situation of “only in-charge knows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”</a:t>
            </a:r>
            <a:endParaRPr lang="en-US" altLang="ja-JP" dirty="0">
              <a:latin typeface="Arial Unicode MS"/>
              <a:ea typeface="Arial Unicode MS"/>
              <a:cs typeface="Arial Unicode MS"/>
            </a:endParaRP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Clarify roles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and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responsibilities of all the section staff in the implementation plan</a:t>
            </a:r>
          </a:p>
          <a:p>
            <a:pPr>
              <a:spcBef>
                <a:spcPts val="1200"/>
              </a:spcBef>
            </a:pP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Emphasize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benefits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by the standardized work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process</a:t>
            </a:r>
            <a:endParaRPr lang="en-US" altLang="ja-JP" dirty="0">
              <a:latin typeface="Arial Unicode MS"/>
              <a:ea typeface="Arial Unicode MS"/>
              <a:cs typeface="Arial Unicode MS"/>
            </a:endParaRPr>
          </a:p>
          <a:p>
            <a:pPr>
              <a:spcBef>
                <a:spcPts val="1200"/>
              </a:spcBef>
            </a:pPr>
            <a:endParaRPr lang="en-US" altLang="ja-JP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940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Cont.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579" y="1600200"/>
            <a:ext cx="8339221" cy="489415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Share the standardized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procedures and its checklist with all the staff in the section</a:t>
            </a:r>
          </a:p>
          <a:p>
            <a:pPr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Consider and select effective ways for the sharing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Display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the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standardized procedures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on common place in the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section (</a:t>
            </a:r>
            <a:r>
              <a:rPr lang="en-US" altLang="ja-JP" dirty="0" err="1" smtClean="0">
                <a:latin typeface="Arial Unicode MS"/>
                <a:ea typeface="Arial Unicode MS"/>
                <a:cs typeface="Arial Unicode MS"/>
              </a:rPr>
              <a:t>eg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. notice board)</a:t>
            </a:r>
            <a:endParaRPr lang="en-US" altLang="ja-JP" dirty="0">
              <a:latin typeface="Arial Unicode MS"/>
              <a:ea typeface="Arial Unicode MS"/>
              <a:cs typeface="Arial Unicode MS"/>
            </a:endParaRP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Disseminate how to use the checklist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Put proper documents (ex. SOPs) in the place which the procedures are practiced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Remind the staff of the standardized procedure periodically (ex. while morning meeting)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Train the standardized procedures to newly employed staff and students</a:t>
            </a:r>
          </a:p>
          <a:p>
            <a:pPr>
              <a:spcBef>
                <a:spcPts val="1200"/>
              </a:spcBef>
            </a:pPr>
            <a:endParaRPr lang="en-US" altLang="ja-JP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814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19842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>
                <a:latin typeface="Arial Unicode MS"/>
                <a:cs typeface="Arial Unicode MS"/>
              </a:rPr>
              <a:t>Thank you for listening </a:t>
            </a:r>
            <a:endParaRPr kumimoji="1" lang="ja-JP" altLang="en-US" sz="4000" i="1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81279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Objectives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the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session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Unicode MS"/>
                <a:cs typeface="Arial Unicode MS"/>
              </a:rPr>
              <a:t>At the end of the session, trainees are able to: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Understand importance of standardization for KAIZEN activities</a:t>
            </a:r>
            <a:endParaRPr lang="ja-JP" altLang="ja-JP" dirty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Understand importance of checking implementation progress of standardized activities</a:t>
            </a:r>
            <a:endParaRPr lang="ja-JP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Develop standardized procedure table and its progress checklist</a:t>
            </a:r>
            <a:r>
              <a:rPr lang="ja-JP" altLang="ja-JP" dirty="0"/>
              <a:t> 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6053-A104-744D-AA65-FBBF73DF7A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1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2188007" y="4450180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Root Cause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1804" y="6014479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Selection of KAIZEN theme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57866" y="526236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Situation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0997" y="364335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Identification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81401" y="2796684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Implementation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09534" y="1916726"/>
            <a:ext cx="4096613" cy="53860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70000"/>
              </a:lnSpc>
            </a:pPr>
            <a:r>
              <a:rPr lang="en-US" altLang="ja-JP" sz="2000" dirty="0" smtClean="0">
                <a:latin typeface="Arial Unicode MS"/>
                <a:cs typeface="Arial Unicode MS"/>
              </a:rPr>
              <a:t>Check effectiveness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03930" y="1148319"/>
            <a:ext cx="4547853" cy="400110"/>
          </a:xfrm>
          <a:prstGeom prst="rect">
            <a:avLst/>
          </a:prstGeom>
          <a:gradFill flip="none" rotWithShape="1">
            <a:gsLst>
              <a:gs pos="100000">
                <a:srgbClr val="000090"/>
              </a:gs>
              <a:gs pos="0">
                <a:schemeClr val="accent4">
                  <a:lumMod val="75000"/>
                </a:schemeClr>
              </a:gs>
            </a:gsLst>
            <a:lin ang="0" scaled="1"/>
            <a:tileRect/>
          </a:gradFill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Standardization</a:t>
            </a:r>
            <a:endParaRPr kumimoji="1" lang="ja-JP" alt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598" y="601132"/>
            <a:ext cx="2760133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KAIZEN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94267" y="1236133"/>
            <a:ext cx="4131733" cy="4961468"/>
          </a:xfrm>
          <a:prstGeom prst="line">
            <a:avLst/>
          </a:prstGeom>
          <a:ln w="571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45534" y="57658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</a:t>
            </a:r>
            <a:r>
              <a:rPr kumimoji="1" lang="en-US" altLang="ja-JP" sz="1400" dirty="0" smtClean="0"/>
              <a:t>TEP</a:t>
            </a:r>
          </a:p>
          <a:p>
            <a:pPr algn="ctr"/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905934" y="500380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  <a:endParaRPr lang="en-US" altLang="ja-JP" sz="1400" dirty="0"/>
          </a:p>
          <a:p>
            <a:pPr algn="ctr"/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4241802" y="93133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7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3581401" y="1744132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2920997" y="25400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5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252131" y="3386667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4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1557866" y="4182535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  <p:pic>
        <p:nvPicPr>
          <p:cNvPr id="23" name="図 22" descr="writing_with_pencil_large_400_clr_641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809994" y="190489"/>
            <a:ext cx="905934" cy="1317722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7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上矢印 93"/>
          <p:cNvSpPr/>
          <p:nvPr/>
        </p:nvSpPr>
        <p:spPr>
          <a:xfrm>
            <a:off x="7315482" y="2421498"/>
            <a:ext cx="264059" cy="1421237"/>
          </a:xfrm>
          <a:prstGeom prst="upArrow">
            <a:avLst>
              <a:gd name="adj1" fmla="val 28136"/>
              <a:gd name="adj2" fmla="val 58746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上矢印 95"/>
          <p:cNvSpPr/>
          <p:nvPr/>
        </p:nvSpPr>
        <p:spPr>
          <a:xfrm>
            <a:off x="6366646" y="2421498"/>
            <a:ext cx="264059" cy="1421237"/>
          </a:xfrm>
          <a:prstGeom prst="upArrow">
            <a:avLst>
              <a:gd name="adj1" fmla="val 28136"/>
              <a:gd name="adj2" fmla="val 58746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上矢印 96"/>
          <p:cNvSpPr/>
          <p:nvPr/>
        </p:nvSpPr>
        <p:spPr>
          <a:xfrm>
            <a:off x="6850767" y="2421498"/>
            <a:ext cx="264059" cy="1421237"/>
          </a:xfrm>
          <a:prstGeom prst="upArrow">
            <a:avLst>
              <a:gd name="adj1" fmla="val 28136"/>
              <a:gd name="adj2" fmla="val 58746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上矢印 131"/>
          <p:cNvSpPr/>
          <p:nvPr/>
        </p:nvSpPr>
        <p:spPr>
          <a:xfrm>
            <a:off x="5531625" y="4347527"/>
            <a:ext cx="264059" cy="718173"/>
          </a:xfrm>
          <a:prstGeom prst="upArrow">
            <a:avLst>
              <a:gd name="adj1" fmla="val 28136"/>
              <a:gd name="adj2" fmla="val 58746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KAIZEN Step 7: Standardization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>
            <a:off x="5079903" y="2804196"/>
            <a:ext cx="3725430" cy="0"/>
          </a:xfrm>
          <a:prstGeom prst="line">
            <a:avLst/>
          </a:prstGeom>
          <a:ln>
            <a:solidFill>
              <a:schemeClr val="tx1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1508170" y="5726088"/>
            <a:ext cx="3741165" cy="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668" y="5387450"/>
            <a:ext cx="1320800" cy="16933"/>
          </a:xfrm>
          <a:prstGeom prst="line">
            <a:avLst/>
          </a:prstGeom>
          <a:ln>
            <a:solidFill>
              <a:schemeClr val="tx1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1422401" y="4565263"/>
            <a:ext cx="1148458" cy="82218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84668" y="5603123"/>
            <a:ext cx="1395190" cy="0"/>
          </a:xfrm>
          <a:prstGeom prst="line">
            <a:avLst/>
          </a:prstGeom>
          <a:ln w="2540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1403347" y="2997199"/>
            <a:ext cx="3710521" cy="2625337"/>
          </a:xfrm>
          <a:prstGeom prst="line">
            <a:avLst/>
          </a:prstGeom>
          <a:ln w="2540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047778" y="3011064"/>
            <a:ext cx="3757555" cy="0"/>
          </a:xfrm>
          <a:prstGeom prst="line">
            <a:avLst/>
          </a:prstGeom>
          <a:ln w="2540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5249335" y="3166534"/>
            <a:ext cx="0" cy="2559554"/>
          </a:xfrm>
          <a:prstGeom prst="line">
            <a:avLst/>
          </a:prstGeom>
          <a:ln>
            <a:solidFill>
              <a:srgbClr val="0000FF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647386" y="4304716"/>
            <a:ext cx="1608621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bg1"/>
                </a:solidFill>
                <a:latin typeface="Arial Unicode MS"/>
                <a:cs typeface="Arial Unicode MS"/>
              </a:rPr>
              <a:t>Improvement</a:t>
            </a:r>
            <a:endParaRPr kumimoji="1" lang="ja-JP" altLang="en-US" b="1" i="1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996563" y="1392561"/>
            <a:ext cx="2514927" cy="98796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kumimoji="1" lang="en-US" altLang="ja-JP" b="1" i="1" dirty="0" smtClean="0">
                <a:latin typeface="Arial Unicode MS"/>
                <a:cs typeface="Arial Unicode MS"/>
              </a:rPr>
              <a:t>Prevent recurrence of the problem</a:t>
            </a:r>
          </a:p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kumimoji="1" lang="en-US" altLang="ja-JP" b="1" i="1" dirty="0" smtClean="0">
                <a:latin typeface="Arial Unicode MS"/>
                <a:cs typeface="Arial Unicode MS"/>
              </a:rPr>
              <a:t>Sustain “improved situation”</a:t>
            </a:r>
            <a:endParaRPr kumimoji="1" lang="ja-JP" altLang="en-US" b="1" i="1" dirty="0">
              <a:latin typeface="Arial Unicode MS"/>
              <a:cs typeface="Arial Unicode MS"/>
            </a:endParaRPr>
          </a:p>
        </p:txBody>
      </p:sp>
      <p:pic>
        <p:nvPicPr>
          <p:cNvPr id="21" name="図 20" descr="stick_figure_group_confused_800_clr_2568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67" y="4994219"/>
            <a:ext cx="1351917" cy="760453"/>
          </a:xfrm>
          <a:prstGeom prst="rect">
            <a:avLst/>
          </a:prstGeom>
        </p:spPr>
      </p:pic>
      <p:cxnSp>
        <p:nvCxnSpPr>
          <p:cNvPr id="88" name="直線コネクタ 87"/>
          <p:cNvCxnSpPr/>
          <p:nvPr/>
        </p:nvCxnSpPr>
        <p:spPr>
          <a:xfrm flipV="1">
            <a:off x="1508170" y="6059467"/>
            <a:ext cx="16933" cy="6312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8" name="図 97" descr="pushing_ball_uphill_400_cl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41825">
            <a:off x="1353885" y="4421838"/>
            <a:ext cx="1046437" cy="1046437"/>
          </a:xfrm>
          <a:prstGeom prst="rect">
            <a:avLst/>
          </a:prstGeom>
        </p:spPr>
      </p:pic>
      <p:cxnSp>
        <p:nvCxnSpPr>
          <p:cNvPr id="101" name="直線コネクタ 100"/>
          <p:cNvCxnSpPr/>
          <p:nvPr/>
        </p:nvCxnSpPr>
        <p:spPr>
          <a:xfrm flipV="1">
            <a:off x="2606995" y="3750732"/>
            <a:ext cx="1126807" cy="772198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V="1">
            <a:off x="3759203" y="2869018"/>
            <a:ext cx="1213821" cy="836795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図 51" descr="pushing_ball_uphill_400_cl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41825">
            <a:off x="2526639" y="3588764"/>
            <a:ext cx="1046437" cy="1046437"/>
          </a:xfrm>
          <a:prstGeom prst="rect">
            <a:avLst/>
          </a:prstGeom>
        </p:spPr>
      </p:pic>
      <p:pic>
        <p:nvPicPr>
          <p:cNvPr id="99" name="図 98" descr="pushing_ball_uphill_400_cl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41825">
            <a:off x="3704764" y="2732471"/>
            <a:ext cx="1046437" cy="1046437"/>
          </a:xfrm>
          <a:prstGeom prst="rect">
            <a:avLst/>
          </a:prstGeom>
        </p:spPr>
      </p:pic>
      <p:sp>
        <p:nvSpPr>
          <p:cNvPr id="80" name="テキスト ボックス 79"/>
          <p:cNvSpPr txBox="1"/>
          <p:nvPr/>
        </p:nvSpPr>
        <p:spPr>
          <a:xfrm>
            <a:off x="5512664" y="3759951"/>
            <a:ext cx="2348166" cy="5447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i="1" dirty="0" smtClean="0">
                <a:latin typeface="Arial Unicode MS"/>
                <a:cs typeface="Arial Unicode MS"/>
              </a:rPr>
              <a:t>Standardize effective countermeasures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sp>
        <p:nvSpPr>
          <p:cNvPr id="109" name="四角形吹き出し 108"/>
          <p:cNvSpPr/>
          <p:nvPr/>
        </p:nvSpPr>
        <p:spPr>
          <a:xfrm>
            <a:off x="125897" y="3497520"/>
            <a:ext cx="1279571" cy="881896"/>
          </a:xfrm>
          <a:prstGeom prst="wedgeRectCallout">
            <a:avLst>
              <a:gd name="adj1" fmla="val 3208"/>
              <a:gd name="adj2" fmla="val 111138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Situation before KAIZEN</a:t>
            </a:r>
            <a:endParaRPr kumimoji="1" lang="ja-JP" altLang="en-US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10" name="四角形吹き出し 109"/>
          <p:cNvSpPr/>
          <p:nvPr/>
        </p:nvSpPr>
        <p:spPr>
          <a:xfrm>
            <a:off x="3219860" y="1466913"/>
            <a:ext cx="1827918" cy="612648"/>
          </a:xfrm>
          <a:prstGeom prst="wedgeRectCallout">
            <a:avLst>
              <a:gd name="adj1" fmla="val 47718"/>
              <a:gd name="adj2" fmla="val 929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Situation after KAIZEN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116" name="直線コネクタ 115"/>
          <p:cNvCxnSpPr/>
          <p:nvPr/>
        </p:nvCxnSpPr>
        <p:spPr>
          <a:xfrm flipV="1">
            <a:off x="3994123" y="5477468"/>
            <a:ext cx="0" cy="671889"/>
          </a:xfrm>
          <a:prstGeom prst="line">
            <a:avLst/>
          </a:prstGeom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>
            <a:stCxn id="90" idx="3"/>
            <a:endCxn id="115" idx="1"/>
          </p:cNvCxnSpPr>
          <p:nvPr/>
        </p:nvCxnSpPr>
        <p:spPr>
          <a:xfrm>
            <a:off x="2861735" y="6416474"/>
            <a:ext cx="897468" cy="5266"/>
          </a:xfrm>
          <a:prstGeom prst="line">
            <a:avLst/>
          </a:prstGeom>
          <a:ln w="76200" cmpd="sng">
            <a:solidFill>
              <a:schemeClr val="bg1">
                <a:lumMod val="50000"/>
              </a:schemeClr>
            </a:solidFill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1608889" y="6144091"/>
            <a:ext cx="1252846" cy="544765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b="1" i="1" dirty="0" smtClean="0">
                <a:latin typeface="Arial Unicode MS"/>
                <a:cs typeface="Arial Unicode MS"/>
              </a:rPr>
              <a:t>KAIZEN Step 1 - 5</a:t>
            </a:r>
            <a:endParaRPr kumimoji="1" lang="ja-JP" altLang="en-US" b="1" i="1" dirty="0">
              <a:latin typeface="Arial Unicode MS"/>
              <a:cs typeface="Arial Unicode MS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171873" y="6149357"/>
            <a:ext cx="1154591" cy="544765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b="1" i="1" dirty="0" smtClean="0">
                <a:latin typeface="Arial Unicode MS"/>
                <a:cs typeface="Arial Unicode MS"/>
              </a:rPr>
              <a:t>KAIZEN Step 7</a:t>
            </a:r>
            <a:endParaRPr kumimoji="1" lang="ja-JP" altLang="en-US" b="1" i="1" dirty="0">
              <a:latin typeface="Arial Unicode MS"/>
              <a:cs typeface="Arial Unicode MS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759203" y="6149357"/>
            <a:ext cx="1384221" cy="544765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b="1" i="1" dirty="0" smtClean="0">
                <a:latin typeface="Arial Unicode MS"/>
                <a:cs typeface="Arial Unicode MS"/>
              </a:rPr>
              <a:t>KAIZEN Step 6</a:t>
            </a:r>
            <a:endParaRPr kumimoji="1" lang="ja-JP" altLang="en-US" b="1" i="1" dirty="0">
              <a:latin typeface="Arial Unicode MS"/>
              <a:cs typeface="Arial Unicode MS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759203" y="4999602"/>
            <a:ext cx="2005619" cy="5447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i="1" dirty="0" smtClean="0">
                <a:latin typeface="Arial Unicode MS"/>
                <a:cs typeface="Arial Unicode MS"/>
              </a:rPr>
              <a:t>By effective countermeasures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cxnSp>
        <p:nvCxnSpPr>
          <p:cNvPr id="137" name="直線コネクタ 136"/>
          <p:cNvCxnSpPr>
            <a:stCxn id="115" idx="3"/>
            <a:endCxn id="91" idx="1"/>
          </p:cNvCxnSpPr>
          <p:nvPr/>
        </p:nvCxnSpPr>
        <p:spPr>
          <a:xfrm>
            <a:off x="5143424" y="6421740"/>
            <a:ext cx="1028449" cy="0"/>
          </a:xfrm>
          <a:prstGeom prst="line">
            <a:avLst/>
          </a:prstGeom>
          <a:ln w="76200" cmpd="sng">
            <a:solidFill>
              <a:schemeClr val="bg1">
                <a:lumMod val="50000"/>
              </a:schemeClr>
            </a:solidFill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左中かっこ 138"/>
          <p:cNvSpPr/>
          <p:nvPr/>
        </p:nvSpPr>
        <p:spPr>
          <a:xfrm rot="16200000">
            <a:off x="6612517" y="4792633"/>
            <a:ext cx="264059" cy="223256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group_with_questions_800_clr_312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9902" y="1876718"/>
            <a:ext cx="1286743" cy="1286743"/>
          </a:xfrm>
          <a:prstGeom prst="rect">
            <a:avLst/>
          </a:prstGeom>
        </p:spPr>
      </p:pic>
      <p:sp>
        <p:nvSpPr>
          <p:cNvPr id="144" name="スライド番号プレースホルダー 1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6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 charset="0"/>
                <a:cs typeface="Arial Rounded MT Bold"/>
              </a:rPr>
              <a:t>Standardization</a:t>
            </a:r>
            <a:r>
              <a:rPr lang="en-US" altLang="ja-JP" sz="4000" dirty="0">
                <a:solidFill>
                  <a:srgbClr val="000000"/>
                </a:solidFill>
                <a:latin typeface="Arial Rounded MT Bold"/>
                <a:ea typeface="ヒラギノ角ゴ ProN W3" charset="0"/>
                <a:cs typeface="Arial Rounded MT Bold"/>
              </a:rPr>
              <a:t> </a:t>
            </a: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 charset="0"/>
                <a:cs typeface="Arial Rounded MT Bold"/>
              </a:rPr>
              <a:t>of effective countermeasures</a:t>
            </a:r>
            <a:endParaRPr lang="ja-JP" altLang="en-US" sz="4000" dirty="0">
              <a:solidFill>
                <a:srgbClr val="000000"/>
              </a:solidFill>
              <a:latin typeface="Arial Rounded MT Bold"/>
              <a:ea typeface="ヒラギノ角ゴ ProN W3" charset="0"/>
              <a:cs typeface="Arial Rounded MT Bold"/>
            </a:endParaRP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247649" y="1591732"/>
            <a:ext cx="8659283" cy="4995335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1320"/>
              </a:spcBef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It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is a part of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the final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step of KAIZEN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process</a:t>
            </a:r>
          </a:p>
          <a:p>
            <a:pPr eaLnBrk="1" hangingPunct="1">
              <a:spcBef>
                <a:spcPts val="1320"/>
              </a:spcBef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Two parts of standardization:</a:t>
            </a:r>
          </a:p>
          <a:p>
            <a:pPr lvl="1">
              <a:spcBef>
                <a:spcPts val="1320"/>
              </a:spcBef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Development of a implementation plan and its checklist</a:t>
            </a:r>
          </a:p>
          <a:p>
            <a:pPr lvl="1">
              <a:spcBef>
                <a:spcPts val="1320"/>
              </a:spcBef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Practice standardized activities sustainability</a:t>
            </a:r>
            <a:endParaRPr lang="en-US" altLang="ja-JP" dirty="0">
              <a:solidFill>
                <a:srgbClr val="000000"/>
              </a:solidFill>
              <a:latin typeface="Arial Unicode MS"/>
              <a:ea typeface="ＭＳ Ｐゴシック" charset="0"/>
              <a:cs typeface="Arial Unicode MS"/>
            </a:endParaRPr>
          </a:p>
          <a:p>
            <a:pPr eaLnBrk="1" hangingPunct="1">
              <a:spcBef>
                <a:spcPts val="1320"/>
              </a:spcBef>
            </a:pP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Standardization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measures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must be able to </a:t>
            </a:r>
            <a:endParaRPr lang="en-US" altLang="ja-JP" dirty="0" smtClean="0">
              <a:solidFill>
                <a:srgbClr val="000000"/>
              </a:solidFill>
              <a:latin typeface="Arial Unicode MS"/>
              <a:ea typeface="ＭＳ Ｐゴシック" charset="0"/>
              <a:cs typeface="Arial Unicode MS"/>
            </a:endParaRPr>
          </a:p>
          <a:p>
            <a:pPr lvl="1">
              <a:spcBef>
                <a:spcPts val="1320"/>
              </a:spcBef>
            </a:pP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M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aintain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the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“good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effects” by anyone in the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workplace</a:t>
            </a:r>
          </a:p>
          <a:p>
            <a:pPr lvl="1">
              <a:spcBef>
                <a:spcPts val="1320"/>
              </a:spcBef>
            </a:pP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Eliminate waste continuously in costs and workloads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0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Benefits</a:t>
            </a:r>
            <a:r>
              <a:rPr kumimoji="1"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kumimoji="1"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standardization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Arial Unicode MS"/>
                <a:cs typeface="Arial Unicode MS"/>
              </a:rPr>
              <a:t>Reductions in variability</a:t>
            </a:r>
          </a:p>
          <a:p>
            <a:r>
              <a:rPr lang="en-US" altLang="ja-JP" sz="3600" dirty="0" smtClean="0">
                <a:latin typeface="Arial Unicode MS"/>
                <a:cs typeface="Arial Unicode MS"/>
              </a:rPr>
              <a:t>Easier training of new operators</a:t>
            </a:r>
          </a:p>
          <a:p>
            <a:r>
              <a:rPr kumimoji="1" lang="en-US" altLang="ja-JP" sz="3600" dirty="0" smtClean="0">
                <a:latin typeface="Arial Unicode MS"/>
                <a:cs typeface="Arial Unicode MS"/>
              </a:rPr>
              <a:t>Reductions in injuries and strain (</a:t>
            </a:r>
            <a:r>
              <a:rPr lang="en-US" altLang="ja-JP" sz="3600" dirty="0" smtClean="0">
                <a:latin typeface="Arial Unicode MS"/>
                <a:cs typeface="Arial Unicode MS"/>
              </a:rPr>
              <a:t>ensuring safety for internal / external clients)</a:t>
            </a:r>
            <a:endParaRPr kumimoji="1" lang="en-US" altLang="ja-JP" sz="3600" dirty="0" smtClean="0">
              <a:latin typeface="Arial Unicode MS"/>
              <a:cs typeface="Arial Unicode MS"/>
            </a:endParaRPr>
          </a:p>
          <a:p>
            <a:r>
              <a:rPr lang="en-US" altLang="ja-JP" sz="3600" dirty="0" smtClean="0">
                <a:latin typeface="Arial Unicode MS"/>
                <a:cs typeface="Arial Unicode MS"/>
              </a:rPr>
              <a:t>Baseline for improvement activities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3936" y="6150739"/>
            <a:ext cx="8226982" cy="595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2000" i="1" dirty="0" smtClean="0"/>
              <a:t>Reference:</a:t>
            </a:r>
          </a:p>
          <a:p>
            <a:pPr>
              <a:lnSpc>
                <a:spcPct val="80000"/>
              </a:lnSpc>
            </a:pPr>
            <a:r>
              <a:rPr lang="en-US" altLang="ja-JP" sz="2000" i="1" dirty="0" smtClean="0">
                <a:hlinkClick r:id="rId2"/>
              </a:rPr>
              <a:t>http</a:t>
            </a:r>
            <a:r>
              <a:rPr lang="en-US" altLang="ja-JP" sz="2000" i="1" dirty="0">
                <a:hlinkClick r:id="rId2"/>
              </a:rPr>
              <a:t>://www.lean.org/Workshops/WorkshopDescription.cfm?WorkshopId=</a:t>
            </a:r>
            <a:r>
              <a:rPr lang="en-US" altLang="ja-JP" sz="2000" i="1" dirty="0" smtClean="0">
                <a:hlinkClick r:id="rId2"/>
              </a:rPr>
              <a:t>20</a:t>
            </a:r>
            <a:endParaRPr lang="en-US" altLang="ja-JP" sz="2000" i="1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ja-JP" sz="4000" dirty="0">
                <a:solidFill>
                  <a:srgbClr val="000000"/>
                </a:solidFill>
                <a:latin typeface="Arial Rounded MT Bold"/>
                <a:ea typeface="ＭＳ Ｐゴシック" charset="0"/>
                <a:cs typeface="Arial Rounded MT Bold"/>
              </a:rPr>
              <a:t>“Recurrence </a:t>
            </a:r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ＭＳ Ｐゴシック" charset="0"/>
                <a:cs typeface="Arial Rounded MT Bold"/>
              </a:rPr>
              <a:t>prevention” and “Standardization”</a:t>
            </a:r>
            <a:endParaRPr kumimoji="1" lang="ja-JP" altLang="en-US" sz="4000" dirty="0">
              <a:solidFill>
                <a:srgbClr val="000000"/>
              </a:solidFill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3333"/>
            <a:ext cx="5275715" cy="487680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“Prevention of recurrence” is not equals to “standardization”</a:t>
            </a:r>
          </a:p>
          <a:p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Prevention of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r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ecurrence is to prevent fallback of the improved situation</a:t>
            </a:r>
          </a:p>
          <a:p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“Standardization” is very important for proper recurrence </a:t>
            </a:r>
            <a:r>
              <a:rPr lang="en-US" altLang="ja-JP" dirty="0">
                <a:solidFill>
                  <a:srgbClr val="000000"/>
                </a:solidFill>
                <a:latin typeface="Arial Unicode MS"/>
                <a:ea typeface="ＭＳ Ｐゴシック" charset="0"/>
                <a:cs typeface="Arial Unicode MS"/>
              </a:rPr>
              <a:t>prevention </a:t>
            </a:r>
            <a:endParaRPr lang="en-US" altLang="ja-JP" b="1" dirty="0">
              <a:solidFill>
                <a:srgbClr val="4F6228"/>
              </a:solidFill>
              <a:latin typeface="Arial Unicode MS"/>
              <a:ea typeface="ＭＳ Ｐゴシック" charset="0"/>
              <a:cs typeface="Arial Unicode MS"/>
            </a:endParaRPr>
          </a:p>
        </p:txBody>
      </p:sp>
      <p:pic>
        <p:nvPicPr>
          <p:cNvPr id="8" name="図 7" descr="スクリーンショット 2015-08-31 11.54.5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9392" y="3228327"/>
            <a:ext cx="3124488" cy="2606481"/>
          </a:xfrm>
          <a:prstGeom prst="rect">
            <a:avLst/>
          </a:prstGeom>
        </p:spPr>
      </p:pic>
      <p:pic>
        <p:nvPicPr>
          <p:cNvPr id="7" name="図 6" descr="prohibited_symbol_800_clr-1.png"/>
          <p:cNvPicPr>
            <a:picLocks noChangeAspect="1"/>
          </p:cNvPicPr>
          <p:nvPr/>
        </p:nvPicPr>
        <p:blipFill>
          <a:blip r:embed="rId3" cstate="email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4966" y="2490882"/>
            <a:ext cx="3982491" cy="3982491"/>
          </a:xfrm>
          <a:prstGeom prst="rect">
            <a:avLst/>
          </a:prstGeom>
        </p:spPr>
      </p:pic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1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22" descr="stick_figure_presenter_meeting_400_clr.png"/>
          <p:cNvPicPr>
            <a:picLocks noChangeAspect="1"/>
          </p:cNvPicPr>
          <p:nvPr/>
        </p:nvPicPr>
        <p:blipFill>
          <a:blip r:embed="rId2" cstate="email">
            <a:alphaModFix amt="6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7423" y="4588934"/>
            <a:ext cx="310405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ea typeface="Arial Unicode MS"/>
                <a:cs typeface="Arial Rounded MT Bold"/>
              </a:rPr>
              <a:t>Process of standardization</a:t>
            </a:r>
            <a:endParaRPr kumimoji="1" lang="ja-JP" altLang="en-US" sz="40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67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List-up all effective countermeasures identified in the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previous step 6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Develop standardized procedure table by utilizing “5W1H”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dirty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Develop “progress checklist” for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standardized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implementation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plan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Share the plan and checklist with all the staff in the section</a:t>
            </a:r>
            <a:endParaRPr lang="en-US" altLang="ja-JP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9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000000"/>
                </a:solidFill>
                <a:latin typeface="Arial Rounded MT Bold"/>
                <a:ea typeface="ヒラギノ角ゴ ProN W3" charset="0"/>
                <a:cs typeface="Arial Rounded MT Bold"/>
              </a:rPr>
              <a:t>“5W1H” for standardization</a:t>
            </a:r>
            <a:endParaRPr lang="ja-JP" altLang="en-US" sz="4000" dirty="0">
              <a:solidFill>
                <a:srgbClr val="000000"/>
              </a:solidFill>
              <a:latin typeface="Arial Rounded MT Bold"/>
              <a:ea typeface="ヒラギノ角ゴ ProN W3" charset="0"/>
              <a:cs typeface="Arial Rounded MT Bold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22746"/>
              </p:ext>
            </p:extLst>
          </p:nvPr>
        </p:nvGraphicFramePr>
        <p:xfrm>
          <a:off x="457200" y="1417638"/>
          <a:ext cx="8229600" cy="447880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04958"/>
                <a:gridCol w="6224642"/>
              </a:tblGrid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5W1H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Description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Why?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Necessity of 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the standardized activity</a:t>
                      </a:r>
                      <a:endParaRPr kumimoji="1" lang="ja-JP" altLang="en-US" dirty="0" smtClean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Who?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In-charge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of the standardized activity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2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When?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Period / Frequency of implementation of the standardized activity 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Where?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Place at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</a:t>
                      </a:r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where the standardized activity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is </a:t>
                      </a:r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taken place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What?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Objectives of the implementation (verbs) 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or tools used for the standardized activity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How?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Methodology to carry out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the standardized activity (verbs)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57201" y="5977696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>
                <a:latin typeface="Arial Unicode MS"/>
                <a:cs typeface="Arial Unicode MS"/>
              </a:rPr>
              <a:t>Note that th</a:t>
            </a:r>
            <a:r>
              <a:rPr lang="en-US" altLang="ja-JP" sz="2000" i="1" dirty="0" smtClean="0">
                <a:latin typeface="Arial Unicode MS"/>
                <a:cs typeface="Arial Unicode MS"/>
              </a:rPr>
              <a:t>e standardized procedure table is similar with implementation plan in KAIZEN Step 5, however, there are different </a:t>
            </a:r>
            <a:endParaRPr kumimoji="1" lang="ja-JP" altLang="en-US" sz="2000" i="1" dirty="0">
              <a:latin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E61B-DC9B-D64C-86DF-C27C6B44073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407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845</Words>
  <Application>Microsoft Macintosh PowerPoint</Application>
  <PresentationFormat>画面に合わせる (4:3)</PresentationFormat>
  <Paragraphs>200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ホワイト</vt:lpstr>
      <vt:lpstr>KAIZEN Step 7 :  “Standardization”</vt:lpstr>
      <vt:lpstr>Objectives of the session</vt:lpstr>
      <vt:lpstr>KAIZEN Process</vt:lpstr>
      <vt:lpstr>KAIZEN Step 7: Standardization</vt:lpstr>
      <vt:lpstr>Standardization of effective countermeasures</vt:lpstr>
      <vt:lpstr>Benefits of standardization</vt:lpstr>
      <vt:lpstr>“Recurrence prevention” and “Standardization”</vt:lpstr>
      <vt:lpstr>Process of standardization</vt:lpstr>
      <vt:lpstr>“5W1H” for standardization</vt:lpstr>
      <vt:lpstr>Standardized procedure table</vt:lpstr>
      <vt:lpstr>Progress checklist</vt:lpstr>
      <vt:lpstr>Example of KAIZEN Step 7</vt:lpstr>
      <vt:lpstr>How to develop  progress checklist</vt:lpstr>
      <vt:lpstr>Tips for successful standardization</vt:lpstr>
      <vt:lpstr>Cont.</vt:lpstr>
      <vt:lpstr>Thank you for listening 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QCストーリー／改善プロセス ステップ７： “歯止めと標準化”</dc:title>
  <dc:creator>石島 久裕</dc:creator>
  <cp:lastModifiedBy>宮本 勝行</cp:lastModifiedBy>
  <cp:revision>125</cp:revision>
  <dcterms:created xsi:type="dcterms:W3CDTF">2012-06-07T11:01:52Z</dcterms:created>
  <dcterms:modified xsi:type="dcterms:W3CDTF">2015-09-09T17:26:37Z</dcterms:modified>
</cp:coreProperties>
</file>