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5" r:id="rId3"/>
    <p:sldId id="328" r:id="rId4"/>
    <p:sldId id="375" r:id="rId5"/>
    <p:sldId id="376" r:id="rId6"/>
    <p:sldId id="343" r:id="rId7"/>
    <p:sldId id="353" r:id="rId8"/>
    <p:sldId id="344" r:id="rId9"/>
    <p:sldId id="352" r:id="rId10"/>
    <p:sldId id="354" r:id="rId11"/>
    <p:sldId id="377" r:id="rId12"/>
    <p:sldId id="345" r:id="rId13"/>
    <p:sldId id="378" r:id="rId14"/>
    <p:sldId id="346" r:id="rId15"/>
    <p:sldId id="356" r:id="rId16"/>
    <p:sldId id="347" r:id="rId17"/>
    <p:sldId id="363" r:id="rId18"/>
    <p:sldId id="369" r:id="rId19"/>
    <p:sldId id="374" r:id="rId20"/>
    <p:sldId id="371" r:id="rId21"/>
    <p:sldId id="372" r:id="rId22"/>
    <p:sldId id="349" r:id="rId23"/>
    <p:sldId id="350" r:id="rId24"/>
    <p:sldId id="365" r:id="rId25"/>
    <p:sldId id="329" r:id="rId26"/>
    <p:sldId id="379" r:id="rId27"/>
    <p:sldId id="330" r:id="rId28"/>
    <p:sldId id="332" r:id="rId29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54" userDrawn="1">
          <p15:clr>
            <a:srgbClr val="A4A3A4"/>
          </p15:clr>
        </p15:guide>
        <p15:guide id="2" orient="horz" pos="3109" userDrawn="1">
          <p15:clr>
            <a:srgbClr val="A4A3A4"/>
          </p15:clr>
        </p15:guide>
        <p15:guide id="3" pos="3123" userDrawn="1">
          <p15:clr>
            <a:srgbClr val="A4A3A4"/>
          </p15:clr>
        </p15:guide>
        <p15:guide id="4" pos="211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D1D1"/>
    <a:srgbClr val="66FF66"/>
    <a:srgbClr val="FF9900"/>
    <a:srgbClr val="FFFF99"/>
    <a:srgbClr val="CCFFCC"/>
    <a:srgbClr val="99FF99"/>
    <a:srgbClr val="66FF33"/>
    <a:srgbClr val="FF28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71059" autoAdjust="0"/>
  </p:normalViewPr>
  <p:slideViewPr>
    <p:cSldViewPr>
      <p:cViewPr>
        <p:scale>
          <a:sx n="66" d="100"/>
          <a:sy n="66" d="100"/>
        </p:scale>
        <p:origin x="-2850" y="-354"/>
      </p:cViewPr>
      <p:guideLst>
        <p:guide orient="horz" pos="890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69" y="34"/>
      </p:cViewPr>
      <p:guideLst>
        <p:guide orient="horz" pos="2154"/>
        <p:guide orient="horz" pos="3109"/>
        <p:guide pos="3123"/>
        <p:guide pos="21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\Dropbox\&#25945;&#26448;\00&#65343;&#31532;1&#31295;\&#22259;&#34920;\L5_zuhyo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80063315025597E-2"/>
          <c:y val="4.2847910773289803E-2"/>
          <c:w val="0.86965722649911203"/>
          <c:h val="0.86151076764623902"/>
        </c:manualLayout>
      </c:layout>
      <c:lineChart>
        <c:grouping val="standard"/>
        <c:varyColors val="0"/>
        <c:ser>
          <c:idx val="2"/>
          <c:order val="0"/>
          <c:tx>
            <c:strRef>
              <c:f>消費割合!$P$66</c:f>
              <c:strCache>
                <c:ptCount val="1"/>
                <c:pt idx="0">
                  <c:v>   Water tariff </c:v>
                </c:pt>
              </c:strCache>
            </c:strRef>
          </c:tx>
          <c:spPr>
            <a:ln w="57150" cap="rnd" cmpd="sng" algn="ctr">
              <a:solidFill>
                <a:schemeClr val="accent1">
                  <a:lumMod val="75000"/>
                </a:schemeClr>
              </a:solidFill>
              <a:prstDash val="solid"/>
              <a:round/>
            </a:ln>
          </c:spPr>
          <c:marker>
            <c:symbol val="none"/>
          </c:marker>
          <c:cat>
            <c:numRef>
              <c:f>消費割合!$Q$63:$Y$63</c:f>
              <c:numCache>
                <c:formatCode>General</c:formatCode>
                <c:ptCount val="9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2012</c:v>
                </c:pt>
              </c:numCache>
            </c:numRef>
          </c:cat>
          <c:val>
            <c:numRef>
              <c:f>消費割合!$Q$66:$Y$66</c:f>
              <c:numCache>
                <c:formatCode>0.0%</c:formatCode>
                <c:ptCount val="9"/>
                <c:pt idx="0">
                  <c:v>4.6860881757283101E-3</c:v>
                </c:pt>
                <c:pt idx="1">
                  <c:v>5.5076485660534797E-3</c:v>
                </c:pt>
                <c:pt idx="2">
                  <c:v>6.4682402940500804E-3</c:v>
                </c:pt>
                <c:pt idx="3">
                  <c:v>6.4830485771646702E-3</c:v>
                </c:pt>
                <c:pt idx="4">
                  <c:v>6.3759283261841104E-3</c:v>
                </c:pt>
                <c:pt idx="5">
                  <c:v>6.8091568844683998E-3</c:v>
                </c:pt>
                <c:pt idx="6">
                  <c:v>7.1897364862636504E-3</c:v>
                </c:pt>
                <c:pt idx="7">
                  <c:v>7.0042421984227599E-3</c:v>
                </c:pt>
                <c:pt idx="8">
                  <c:v>6.8716357616583502E-3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84-443C-8D0C-6BAFE239E8DC}"/>
            </c:ext>
          </c:extLst>
        </c:ser>
        <c:ser>
          <c:idx val="4"/>
          <c:order val="1"/>
          <c:tx>
            <c:strRef>
              <c:f>消費割合!$P$68</c:f>
              <c:strCache>
                <c:ptCount val="1"/>
                <c:pt idx="0">
                  <c:v>  Electricity Tariff </c:v>
                </c:pt>
              </c:strCache>
            </c:strRef>
          </c:tx>
          <c:spPr>
            <a:ln w="57150" cap="rnd" cmpd="sng" algn="ctr">
              <a:solidFill>
                <a:srgbClr val="FFC000"/>
              </a:solidFill>
              <a:prstDash val="solid"/>
              <a:round/>
            </a:ln>
          </c:spPr>
          <c:marker>
            <c:symbol val="none"/>
          </c:marker>
          <c:cat>
            <c:numRef>
              <c:f>消費割合!$Q$63:$Y$63</c:f>
              <c:numCache>
                <c:formatCode>General</c:formatCode>
                <c:ptCount val="9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2012</c:v>
                </c:pt>
              </c:numCache>
            </c:numRef>
          </c:cat>
          <c:val>
            <c:numRef>
              <c:f>消費割合!$Q$68:$Y$68</c:f>
              <c:numCache>
                <c:formatCode>0.0%</c:formatCode>
                <c:ptCount val="9"/>
                <c:pt idx="0">
                  <c:v>1.7329802149867599E-2</c:v>
                </c:pt>
                <c:pt idx="1">
                  <c:v>2.37288568437003E-2</c:v>
                </c:pt>
                <c:pt idx="2">
                  <c:v>2.6038077188146099E-2</c:v>
                </c:pt>
                <c:pt idx="3">
                  <c:v>2.34360472629054E-2</c:v>
                </c:pt>
                <c:pt idx="4">
                  <c:v>2.6820806480098401E-2</c:v>
                </c:pt>
                <c:pt idx="5">
                  <c:v>2.9411947767418099E-2</c:v>
                </c:pt>
                <c:pt idx="6">
                  <c:v>2.9247056495498198E-2</c:v>
                </c:pt>
                <c:pt idx="7">
                  <c:v>2.80955913269091E-2</c:v>
                </c:pt>
                <c:pt idx="8">
                  <c:v>3.0186610027729498E-2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84-443C-8D0C-6BAFE239E8DC}"/>
            </c:ext>
          </c:extLst>
        </c:ser>
        <c:ser>
          <c:idx val="6"/>
          <c:order val="2"/>
          <c:tx>
            <c:strRef>
              <c:f>消費割合!$P$70</c:f>
              <c:strCache>
                <c:ptCount val="1"/>
                <c:pt idx="0">
                  <c:v>  Gas Tariff </c:v>
                </c:pt>
              </c:strCache>
            </c:strRef>
          </c:tx>
          <c:spPr>
            <a:ln w="57150" cap="rnd" cmpd="sng" algn="ctr">
              <a:solidFill>
                <a:srgbClr val="00B050"/>
              </a:solidFill>
              <a:prstDash val="solid"/>
              <a:round/>
            </a:ln>
          </c:spPr>
          <c:marker>
            <c:symbol val="none"/>
          </c:marker>
          <c:cat>
            <c:numRef>
              <c:f>消費割合!$Q$63:$Y$63</c:f>
              <c:numCache>
                <c:formatCode>General</c:formatCode>
                <c:ptCount val="9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2012</c:v>
                </c:pt>
              </c:numCache>
            </c:numRef>
          </c:cat>
          <c:val>
            <c:numRef>
              <c:f>消費割合!$Q$70:$Y$70</c:f>
              <c:numCache>
                <c:formatCode>0.0%</c:formatCode>
                <c:ptCount val="9"/>
                <c:pt idx="0">
                  <c:v>1.11356909175884E-2</c:v>
                </c:pt>
                <c:pt idx="1">
                  <c:v>2.21625394771565E-2</c:v>
                </c:pt>
                <c:pt idx="2">
                  <c:v>2.1920945325063199E-2</c:v>
                </c:pt>
                <c:pt idx="3">
                  <c:v>1.6202893891688601E-2</c:v>
                </c:pt>
                <c:pt idx="4">
                  <c:v>1.77897380481278E-2</c:v>
                </c:pt>
                <c:pt idx="5">
                  <c:v>1.92075485790397E-2</c:v>
                </c:pt>
                <c:pt idx="6">
                  <c:v>1.9488143530886199E-2</c:v>
                </c:pt>
                <c:pt idx="7">
                  <c:v>1.6739762833419401E-2</c:v>
                </c:pt>
                <c:pt idx="8">
                  <c:v>1.7189500973481701E-2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184-443C-8D0C-6BAFE239E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07552"/>
        <c:axId val="76874880"/>
      </c:lineChart>
      <c:catAx>
        <c:axId val="768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ja-JP"/>
          </a:p>
        </c:txPr>
        <c:crossAx val="76874880"/>
        <c:crosses val="autoZero"/>
        <c:auto val="1"/>
        <c:lblAlgn val="ctr"/>
        <c:lblOffset val="100"/>
        <c:noMultiLvlLbl val="0"/>
      </c:catAx>
      <c:valAx>
        <c:axId val="7687488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ja-JP"/>
          </a:p>
        </c:txPr>
        <c:crossAx val="7680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ja-JP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92" y="9374520"/>
            <a:ext cx="2919303" cy="493395"/>
          </a:xfrm>
          <a:prstGeom prst="rect">
            <a:avLst/>
          </a:prstGeom>
        </p:spPr>
        <p:txBody>
          <a:bodyPr vert="horz" lIns="90653" tIns="45327" rIns="90653" bIns="45327" rtlCol="0" anchor="b"/>
          <a:lstStyle>
            <a:lvl1pPr algn="r">
              <a:defRPr sz="1200"/>
            </a:lvl1pPr>
          </a:lstStyle>
          <a:p>
            <a:r>
              <a:rPr kumimoji="1" lang="en-US" altLang="ja-JP" dirty="0"/>
              <a:t>I1-</a:t>
            </a:r>
            <a:fld id="{542A58DF-BAA8-4469-BA2D-AC8A439EF5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942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18831" cy="493474"/>
          </a:xfrm>
          <a:prstGeom prst="rect">
            <a:avLst/>
          </a:prstGeom>
        </p:spPr>
        <p:txBody>
          <a:bodyPr vert="horz" lIns="90653" tIns="45327" rIns="90653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4"/>
            <a:ext cx="2918831" cy="493474"/>
          </a:xfrm>
          <a:prstGeom prst="rect">
            <a:avLst/>
          </a:prstGeom>
        </p:spPr>
        <p:txBody>
          <a:bodyPr vert="horz" lIns="90653" tIns="45327" rIns="90653" bIns="45327" rtlCol="0"/>
          <a:lstStyle>
            <a:lvl1pPr algn="r">
              <a:defRPr sz="1200"/>
            </a:lvl1pPr>
          </a:lstStyle>
          <a:p>
            <a:fld id="{FCD2423D-9EBC-40AE-B4DC-564BAC5C6197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3" tIns="45327" rIns="90653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10"/>
            <a:ext cx="5388610" cy="4441270"/>
          </a:xfrm>
          <a:prstGeom prst="rect">
            <a:avLst/>
          </a:prstGeom>
        </p:spPr>
        <p:txBody>
          <a:bodyPr vert="horz" lIns="90653" tIns="45327" rIns="90653" bIns="453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4302"/>
            <a:ext cx="2918831" cy="493474"/>
          </a:xfrm>
          <a:prstGeom prst="rect">
            <a:avLst/>
          </a:prstGeom>
        </p:spPr>
        <p:txBody>
          <a:bodyPr vert="horz" lIns="90653" tIns="45327" rIns="90653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4302"/>
            <a:ext cx="2918831" cy="493474"/>
          </a:xfrm>
          <a:prstGeom prst="rect">
            <a:avLst/>
          </a:prstGeom>
        </p:spPr>
        <p:txBody>
          <a:bodyPr vert="horz" lIns="90653" tIns="45327" rIns="90653" bIns="45327" rtlCol="0" anchor="b"/>
          <a:lstStyle>
            <a:lvl1pPr algn="r">
              <a:defRPr sz="1200"/>
            </a:lvl1pPr>
          </a:lstStyle>
          <a:p>
            <a:fld id="{8208B556-BF28-49CE-8564-E87885FA5E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439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t>25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t>26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0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0" y="2996952"/>
            <a:ext cx="4968230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3"/>
            <a:ext cx="3492000" cy="307777"/>
          </a:xfrm>
        </p:spPr>
        <p:txBody>
          <a:bodyPr anchor="b" anchorCtr="0">
            <a:spAutoFit/>
          </a:bodyPr>
          <a:lstStyle>
            <a:lvl1pPr marL="5842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42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515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4"/>
            <a:ext cx="8208000" cy="3960440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0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33313"/>
            <a:ext cx="8424862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6"/>
            <a:ext cx="8208000" cy="4031888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0"/>
            <a:ext cx="8424862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0"/>
            <a:ext cx="7416000" cy="410369"/>
          </a:xfrm>
        </p:spPr>
        <p:txBody>
          <a:bodyPr>
            <a:spAutoFit/>
          </a:bodyPr>
          <a:lstStyle>
            <a:lvl2pPr marL="570865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985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515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4"/>
            <a:ext cx="8208000" cy="3960440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0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33313"/>
            <a:ext cx="8424862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6"/>
            <a:ext cx="8208000" cy="4031888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0"/>
            <a:ext cx="8424862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0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0" y="2996952"/>
            <a:ext cx="4968230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3"/>
            <a:ext cx="3492000" cy="307777"/>
          </a:xfrm>
        </p:spPr>
        <p:txBody>
          <a:bodyPr anchor="b" anchorCtr="0">
            <a:spAutoFit/>
          </a:bodyPr>
          <a:lstStyle>
            <a:lvl1pPr marL="5842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42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0"/>
            <a:ext cx="7416000" cy="410369"/>
          </a:xfrm>
        </p:spPr>
        <p:txBody>
          <a:bodyPr>
            <a:spAutoFit/>
          </a:bodyPr>
          <a:lstStyle>
            <a:lvl2pPr marL="570865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985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00" y="6309320"/>
            <a:ext cx="645692" cy="548680"/>
          </a:xfrm>
          <a:prstGeom prst="rect">
            <a:avLst/>
          </a:prstGeom>
        </p:spPr>
      </p:pic>
      <p:sp>
        <p:nvSpPr>
          <p:cNvPr id="10" name="タイトル 1"/>
          <p:cNvSpPr txBox="1"/>
          <p:nvPr userDrawn="1"/>
        </p:nvSpPr>
        <p:spPr>
          <a:xfrm>
            <a:off x="648000" y="6506774"/>
            <a:ext cx="3028615" cy="306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Japan International Cooperation Agency</a:t>
            </a:r>
            <a:endParaRPr lang="ja-JP" altLang="en-US" sz="11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104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Master Title_44pt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00" y="1269280"/>
            <a:ext cx="8208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kumimoji="1" lang="en-US" altLang="ja-JP" dirty="0"/>
              <a:t>Body text1 _28pt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 text2 _24pt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text3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940152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3888" y="6480000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1" name="テキスト ボックス 27"/>
          <p:cNvSpPr txBox="1"/>
          <p:nvPr userDrawn="1"/>
        </p:nvSpPr>
        <p:spPr>
          <a:xfrm>
            <a:off x="2484000" y="116632"/>
            <a:ext cx="6388927" cy="342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 hangingPunct="0">
              <a:lnSpc>
                <a:spcPts val="1800"/>
              </a:lnSpc>
              <a:spcAft>
                <a:spcPts val="0"/>
              </a:spcAft>
            </a:pPr>
            <a:r>
              <a:rPr lang="en-US" altLang="ja-JP" sz="1100" b="1" kern="1000" dirty="0">
                <a:solidFill>
                  <a:srgbClr val="548D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Japan's Experiences on Water Supply Development</a:t>
            </a:r>
            <a:endParaRPr lang="ja-JP" sz="1800" kern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>
                <a:latin typeface="+mj-lt"/>
              </a:rPr>
              <a:t>I1-</a:t>
            </a:r>
            <a:fld id="{8A0632B3-990E-4D3E-99A6-FBD255F286FB}" type="slidenum">
              <a:rPr kumimoji="1" lang="ja-JP" altLang="en-US" sz="1100" b="1" smtClean="0">
                <a:latin typeface="+mj-lt"/>
              </a:rPr>
              <a:t>‹#›</a:t>
            </a:fld>
            <a:endParaRPr kumimoji="1" lang="ja-JP" altLang="en-US" sz="11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8448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kumimoji="1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285750" algn="l" defTabSz="914400" rtl="0" eaLnBrk="1" latinLnBrk="0" hangingPunct="1">
        <a:lnSpc>
          <a:spcPts val="3200"/>
        </a:lnSpc>
        <a:spcBef>
          <a:spcPts val="10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–"/>
        <a:defRPr kumimoji="1"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265" indent="-284480" algn="l" defTabSz="914400" rtl="0" eaLnBrk="1" latinLnBrk="0" hangingPunct="1">
        <a:lnSpc>
          <a:spcPts val="27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42265" indent="-284480" algn="l" defTabSz="914400" rtl="0" eaLnBrk="1" latinLnBrk="0" hangingPunct="1">
        <a:lnSpc>
          <a:spcPts val="2200"/>
        </a:lnSpc>
        <a:spcBef>
          <a:spcPts val="6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42265" indent="-284480" algn="l" defTabSz="914400" rtl="0" eaLnBrk="1" latinLnBrk="0" hangingPunct="1">
        <a:lnSpc>
          <a:spcPts val="2200"/>
        </a:lnSpc>
        <a:spcBef>
          <a:spcPts val="6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1794" y="830903"/>
            <a:ext cx="8460432" cy="1354217"/>
          </a:xfrm>
        </p:spPr>
        <p:txBody>
          <a:bodyPr/>
          <a:lstStyle/>
          <a:p>
            <a:r>
              <a:rPr lang="en-US" altLang="ja-JP" sz="4400" dirty="0"/>
              <a:t>Japan's Experiences on Water Supply Development: Overview</a:t>
            </a:r>
            <a:endParaRPr lang="ja-JP" altLang="en-US" sz="4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360000" y="5627557"/>
            <a:ext cx="3492000" cy="492443"/>
          </a:xfrm>
        </p:spPr>
        <p:txBody>
          <a:bodyPr/>
          <a:lstStyle/>
          <a:p>
            <a:r>
              <a:rPr lang="en-US" altLang="ja-JP" sz="3200" dirty="0"/>
              <a:t>No. </a:t>
            </a:r>
            <a:r>
              <a:rPr lang="ja-JP" altLang="ja-JP" sz="3200" dirty="0"/>
              <a:t>I</a:t>
            </a:r>
            <a:r>
              <a:rPr lang="en-US" altLang="ja-JP" sz="3200" dirty="0"/>
              <a:t>1 Ver. 1</a:t>
            </a:r>
            <a:endParaRPr lang="ja-JP" altLang="en-US" sz="3200" dirty="0"/>
          </a:p>
        </p:txBody>
      </p:sp>
      <p:pic>
        <p:nvPicPr>
          <p:cNvPr id="1026" name="Picture 2" descr="C:\Users\maeda_c\Dropbox\プロジェクト研究「日本の水道事業の経験」（国契-15-054）共同企業体\素材写真\IMGP1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248472" cy="3186354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4464000" y="567925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/>
              <a:t>Nishiya</a:t>
            </a:r>
            <a:r>
              <a:rPr kumimoji="1" lang="en-US" altLang="ja-JP" b="1" dirty="0"/>
              <a:t> Water Treatment Plant in Yokohama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4"/>
          <p:cNvSpPr txBox="1"/>
          <p:nvPr/>
        </p:nvSpPr>
        <p:spPr>
          <a:xfrm>
            <a:off x="252000" y="972000"/>
            <a:ext cx="8640000" cy="57606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(2) Chlorination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4. Safe Drinking Water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000" y="1437744"/>
            <a:ext cx="525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dirty="0">
                <a:solidFill>
                  <a:srgbClr val="FF0000"/>
                </a:solidFill>
              </a:rPr>
              <a:t>Chlorination after WWII</a:t>
            </a:r>
            <a:r>
              <a:rPr lang="en-US" altLang="ja-JP" sz="2000" dirty="0"/>
              <a:t> contributed considerably to </a:t>
            </a:r>
            <a:r>
              <a:rPr lang="en-US" altLang="ja-JP" sz="2000" dirty="0">
                <a:solidFill>
                  <a:srgbClr val="FF0000"/>
                </a:solidFill>
              </a:rPr>
              <a:t>safe water supply.</a:t>
            </a:r>
            <a:endParaRPr lang="en-US" altLang="ja-JP" sz="20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580112" y="1386393"/>
            <a:ext cx="3384376" cy="1783031"/>
          </a:xfrm>
          <a:prstGeom prst="wedgeRoundRectCallout">
            <a:avLst>
              <a:gd name="adj1" fmla="val -29434"/>
              <a:gd name="adj2" fmla="val 22797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36000" bIns="36000" rtlCol="0" anchor="ctr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</a:rPr>
              <a:t>Prevented waterborne diseases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chemeClr val="tx1"/>
                </a:solidFill>
              </a:rPr>
              <a:t>Reliable process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chemeClr val="tx1"/>
                </a:solidFill>
              </a:rPr>
              <a:t>Easy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and simple 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Low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cost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5580113" y="4329108"/>
            <a:ext cx="3456384" cy="1442513"/>
          </a:xfrm>
          <a:prstGeom prst="wedgeRoundRectCallout">
            <a:avLst>
              <a:gd name="adj1" fmla="val 7991"/>
              <a:gd name="adj2" fmla="val -18890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36000" rIns="108000" bIns="36000" rtlCol="0" anchor="ctr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</a:rPr>
              <a:t>Toxicity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chemeClr val="tx1"/>
                </a:solidFill>
              </a:rPr>
              <a:t>Generation of </a:t>
            </a:r>
            <a:r>
              <a:rPr lang="en-US" altLang="ja-JP" sz="2000" dirty="0">
                <a:solidFill>
                  <a:srgbClr val="FF0000"/>
                </a:solidFill>
              </a:rPr>
              <a:t>disinfection by-products 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Corrosion</a:t>
            </a:r>
            <a:r>
              <a:rPr lang="en-US" altLang="ja-JP" sz="2000" dirty="0">
                <a:solidFill>
                  <a:schemeClr val="tx1"/>
                </a:solidFill>
              </a:rPr>
              <a:t> of equipment</a:t>
            </a:r>
          </a:p>
        </p:txBody>
      </p:sp>
      <p:pic>
        <p:nvPicPr>
          <p:cNvPr id="15" name="Picture 2" descr="http://free-illustrations-ls01.gatag.net/images/lgi01a201409060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3" y="3489233"/>
            <a:ext cx="1113819" cy="1679751"/>
          </a:xfrm>
          <a:prstGeom prst="rect">
            <a:avLst/>
          </a:prstGeom>
          <a:noFill/>
        </p:spPr>
      </p:pic>
      <p:sp>
        <p:nvSpPr>
          <p:cNvPr id="18" name="正方形/長方形 17"/>
          <p:cNvSpPr/>
          <p:nvPr/>
        </p:nvSpPr>
        <p:spPr>
          <a:xfrm>
            <a:off x="5580112" y="908720"/>
            <a:ext cx="3384376" cy="5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Advantages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580112" y="3789040"/>
            <a:ext cx="3456384" cy="52738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Disadvantages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62058" y="5445224"/>
            <a:ext cx="348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Chlorination</a:t>
            </a:r>
            <a:r>
              <a:rPr lang="ja-JP" altLang="en-US" b="1" dirty="0"/>
              <a:t> </a:t>
            </a:r>
            <a:r>
              <a:rPr lang="en-US" altLang="ja-JP" b="1" dirty="0"/>
              <a:t>system</a:t>
            </a:r>
          </a:p>
          <a:p>
            <a:r>
              <a:rPr lang="en-US" altLang="ja-JP" sz="1400" dirty="0"/>
              <a:t>Source: Kyoto City</a:t>
            </a:r>
          </a:p>
          <a:p>
            <a:r>
              <a:rPr lang="en-US" altLang="ja-JP" sz="1400" dirty="0"/>
              <a:t>http://www.city.kyoto.lg.jp/suido/page/0000092339.html</a:t>
            </a:r>
            <a:endParaRPr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058" y="2840106"/>
            <a:ext cx="3480881" cy="26051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4. Safe Drinking Water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000" y="1800000"/>
            <a:ext cx="40679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/>
              <a:t>Standards and certification system that</a:t>
            </a:r>
            <a:r>
              <a:rPr lang="en-US" altLang="ja-JP" sz="2400" dirty="0">
                <a:solidFill>
                  <a:srgbClr val="FF0000"/>
                </a:solidFill>
              </a:rPr>
              <a:t> ensure materials and equipment quality: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TW" sz="2000" dirty="0"/>
              <a:t>Japanese Industrial Standards (JIS) 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JWWA (Japan Water Works Association) standards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Examinations and certification by JWWA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76" y="1196752"/>
            <a:ext cx="4383178" cy="501134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コンテンツ プレースホルダー 4"/>
          <p:cNvSpPr txBox="1"/>
          <p:nvPr/>
        </p:nvSpPr>
        <p:spPr>
          <a:xfrm>
            <a:off x="252000" y="972000"/>
            <a:ext cx="3887952" cy="828000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(3) Quality Management of Materials and Equipment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355976" y="541950"/>
            <a:ext cx="4419178" cy="6548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Sticker attached to standards conforming products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391976" y="1230390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Sticker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91976" y="3781590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Sticker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4"/>
          <p:cNvSpPr txBox="1"/>
          <p:nvPr/>
        </p:nvSpPr>
        <p:spPr>
          <a:xfrm>
            <a:off x="252000" y="972000"/>
            <a:ext cx="8640000" cy="57606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Securing  Water Resources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5. Sustainable Water Resources Management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072" y="1254105"/>
            <a:ext cx="866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/>
              <a:t>  To meet increasing demand -  must conserve water quality and work with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other users</a:t>
            </a:r>
            <a:r>
              <a:rPr lang="en-US" altLang="ja-JP" sz="2400" dirty="0"/>
              <a:t>.  </a:t>
            </a:r>
          </a:p>
        </p:txBody>
      </p:sp>
      <p:sp>
        <p:nvSpPr>
          <p:cNvPr id="5" name="コンテンツ プレースホルダー 3"/>
          <p:cNvSpPr txBox="1"/>
          <p:nvPr/>
        </p:nvSpPr>
        <p:spPr>
          <a:xfrm>
            <a:off x="4767406" y="6351450"/>
            <a:ext cx="3934946" cy="298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Land subsidence controlled since 1970s.</a:t>
            </a:r>
            <a:endParaRPr lang="ja-JP" altLang="en-US" sz="1600" dirty="0"/>
          </a:p>
        </p:txBody>
      </p:sp>
      <p:pic>
        <p:nvPicPr>
          <p:cNvPr id="10" name="図 9" descr="RIMG00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1" y="3825562"/>
            <a:ext cx="2896501" cy="217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798" y="3558986"/>
            <a:ext cx="3882650" cy="2827366"/>
          </a:xfrm>
          <a:prstGeom prst="rect">
            <a:avLst/>
          </a:prstGeom>
        </p:spPr>
      </p:pic>
      <p:sp>
        <p:nvSpPr>
          <p:cNvPr id="20" name="テキスト プレースホルダー 7"/>
          <p:cNvSpPr txBox="1"/>
          <p:nvPr/>
        </p:nvSpPr>
        <p:spPr>
          <a:xfrm rot="16200000">
            <a:off x="3975359" y="4745721"/>
            <a:ext cx="1622377" cy="285078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kumimoji="1"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50000"/>
                </a:schemeClr>
              </a:buClr>
              <a:buSzPct val="75000"/>
            </a:pPr>
            <a:r>
              <a:rPr lang="en-US" altLang="ja-JP" sz="1200" b="0" dirty="0"/>
              <a:t>Total Subsidence (cm) 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5700333" y="5464956"/>
            <a:ext cx="1034546" cy="420956"/>
          </a:xfrm>
          <a:prstGeom prst="wedgeRoundRectCallout">
            <a:avLst>
              <a:gd name="adj1" fmla="val 61945"/>
              <a:gd name="adj2" fmla="val -101055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Tokyo </a:t>
            </a:r>
          </a:p>
        </p:txBody>
      </p:sp>
      <p:sp>
        <p:nvSpPr>
          <p:cNvPr id="28" name="角丸四角形吹き出し 25"/>
          <p:cNvSpPr/>
          <p:nvPr/>
        </p:nvSpPr>
        <p:spPr>
          <a:xfrm>
            <a:off x="7073383" y="5121766"/>
            <a:ext cx="1034546" cy="352853"/>
          </a:xfrm>
          <a:prstGeom prst="wedgeRoundRectCallout">
            <a:avLst>
              <a:gd name="adj1" fmla="val -34451"/>
              <a:gd name="adj2" fmla="val -100015"/>
              <a:gd name="adj3" fmla="val 16667"/>
            </a:avLst>
          </a:prstGeom>
          <a:solidFill>
            <a:srgbClr val="FFD1D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Osaka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8144336" y="4249152"/>
            <a:ext cx="1228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Other Cities</a:t>
            </a:r>
            <a:endParaRPr kumimoji="1" lang="ja-JP" altLang="en-US" sz="1400" b="1" dirty="0"/>
          </a:p>
        </p:txBody>
      </p:sp>
      <p:sp>
        <p:nvSpPr>
          <p:cNvPr id="4" name="右中かっこ 3"/>
          <p:cNvSpPr/>
          <p:nvPr/>
        </p:nvSpPr>
        <p:spPr>
          <a:xfrm flipH="1">
            <a:off x="8551090" y="4100244"/>
            <a:ext cx="53358" cy="5400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ー 3"/>
          <p:cNvSpPr txBox="1"/>
          <p:nvPr/>
        </p:nvSpPr>
        <p:spPr>
          <a:xfrm>
            <a:off x="5431523" y="3558987"/>
            <a:ext cx="2596861" cy="18690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ja-JP" altLang="en-US" sz="1600" dirty="0"/>
          </a:p>
        </p:txBody>
      </p:sp>
      <p:sp>
        <p:nvSpPr>
          <p:cNvPr id="33" name="コンテンツ プレースホルダー 3"/>
          <p:cNvSpPr txBox="1"/>
          <p:nvPr/>
        </p:nvSpPr>
        <p:spPr>
          <a:xfrm>
            <a:off x="975134" y="6023480"/>
            <a:ext cx="2129667" cy="31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Multi purpose dam</a:t>
            </a:r>
            <a:endParaRPr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428" y="1988925"/>
            <a:ext cx="8270574" cy="1846659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Development of</a:t>
            </a:r>
            <a:r>
              <a:rPr lang="en-US" altLang="ja-JP" sz="2000" dirty="0">
                <a:solidFill>
                  <a:srgbClr val="FF0000"/>
                </a:solidFill>
              </a:rPr>
              <a:t> multipurpose dams </a:t>
            </a:r>
            <a:r>
              <a:rPr lang="en-US" altLang="ja-JP" sz="2000" dirty="0"/>
              <a:t>  for efficient investment, and for bulk water supply system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Control pollution of water resources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Control depletion of groundwater sources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prevention of land subsidence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caused by over pumping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60000" y="252000"/>
            <a:ext cx="8640000" cy="720000"/>
          </a:xfrm>
        </p:spPr>
        <p:txBody>
          <a:bodyPr/>
          <a:lstStyle/>
          <a:p>
            <a:r>
              <a:rPr lang="en-US" altLang="ja-JP" dirty="0"/>
              <a:t>5. Sustainable Water Resources Management</a:t>
            </a:r>
            <a:endParaRPr lang="ja-JP" altLang="en-US" dirty="0"/>
          </a:p>
        </p:txBody>
      </p:sp>
      <p:sp>
        <p:nvSpPr>
          <p:cNvPr id="29" name="コンテンツ プレースホルダー 3"/>
          <p:cNvSpPr txBox="1"/>
          <p:nvPr/>
        </p:nvSpPr>
        <p:spPr>
          <a:xfrm>
            <a:off x="1054350" y="5517232"/>
            <a:ext cx="7561728" cy="538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b="0" dirty="0"/>
              <a:t>Source: JWWA, </a:t>
            </a:r>
            <a:r>
              <a:rPr lang="en-US" altLang="ja-JP" sz="1600" b="0" i="1" dirty="0"/>
              <a:t>Water Sources in Japan (2014)</a:t>
            </a:r>
            <a:r>
              <a:rPr lang="en-US" altLang="ja-JP" sz="1600" b="0" dirty="0"/>
              <a:t>, http://www.jwwa.or.jp/shiryou/water/water02.html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754678" y="1193500"/>
            <a:ext cx="8389321" cy="4117161"/>
            <a:chOff x="754678" y="1193500"/>
            <a:chExt cx="8389321" cy="4117161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3048771" y="1408494"/>
              <a:ext cx="350715" cy="4363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stCxn id="57" idx="3"/>
              <a:endCxn id="59" idx="1"/>
            </p:cNvCxnSpPr>
            <p:nvPr/>
          </p:nvCxnSpPr>
          <p:spPr>
            <a:xfrm>
              <a:off x="3084215" y="1849207"/>
              <a:ext cx="325540" cy="212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57" idx="3"/>
              <a:endCxn id="60" idx="1"/>
            </p:cNvCxnSpPr>
            <p:nvPr/>
          </p:nvCxnSpPr>
          <p:spPr>
            <a:xfrm>
              <a:off x="3084215" y="1849207"/>
              <a:ext cx="315271" cy="432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62" idx="3"/>
              <a:endCxn id="64" idx="1"/>
            </p:cNvCxnSpPr>
            <p:nvPr/>
          </p:nvCxnSpPr>
          <p:spPr>
            <a:xfrm>
              <a:off x="3084215" y="3663706"/>
              <a:ext cx="315270" cy="3171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62" idx="3"/>
              <a:endCxn id="63" idx="1"/>
            </p:cNvCxnSpPr>
            <p:nvPr/>
          </p:nvCxnSpPr>
          <p:spPr>
            <a:xfrm flipV="1">
              <a:off x="3084215" y="3346604"/>
              <a:ext cx="315270" cy="3171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グループ化 35"/>
            <p:cNvGrpSpPr/>
            <p:nvPr/>
          </p:nvGrpSpPr>
          <p:grpSpPr>
            <a:xfrm>
              <a:off x="754678" y="1262922"/>
              <a:ext cx="4742364" cy="3494411"/>
              <a:chOff x="1125779" y="1285750"/>
              <a:chExt cx="4742364" cy="3494411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1125779" y="1285750"/>
                <a:ext cx="1122478" cy="34944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altLang="ja-JP" sz="2400" b="1" dirty="0">
                    <a:solidFill>
                      <a:schemeClr val="bg1"/>
                    </a:solidFill>
                  </a:rPr>
                  <a:t>Water source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447316" y="1285751"/>
                <a:ext cx="1008000" cy="117256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/>
                  <a:t>Surface water</a:t>
                </a:r>
                <a:endParaRPr kumimoji="1" lang="ja-JP" altLang="en-US" b="1" dirty="0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3770587" y="1291588"/>
                <a:ext cx="2097556" cy="28803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/>
                  <a:t>Rivers</a:t>
                </a:r>
                <a:endParaRPr kumimoji="1" lang="ja-JP" altLang="en-US" b="1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3780856" y="1749252"/>
                <a:ext cx="2086142" cy="28803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/>
                  <a:t>Dam reservoirs</a:t>
                </a:r>
                <a:endParaRPr kumimoji="1" lang="ja-JP" altLang="en-US" b="1" dirty="0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3770587" y="2160280"/>
                <a:ext cx="2097556" cy="28803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/>
                  <a:t>Lakes</a:t>
                </a:r>
                <a:endParaRPr kumimoji="1" lang="ja-JP" altLang="en-US" b="1" dirty="0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447315" y="2744924"/>
                <a:ext cx="3420828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/>
                  <a:t>Riverbank infiltration</a:t>
                </a:r>
                <a:endParaRPr kumimoji="1" lang="ja-JP" altLang="en-US" b="1" dirty="0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2447316" y="3225415"/>
                <a:ext cx="1008000" cy="9222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</a:rPr>
                  <a:t>Ground water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3770586" y="3225416"/>
                <a:ext cx="2097557" cy="2880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</a:rPr>
                  <a:t>Shallow wells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770586" y="3859621"/>
                <a:ext cx="2096411" cy="2880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</a:rPr>
                  <a:t>Deep wells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447315" y="4492129"/>
                <a:ext cx="3420828" cy="28803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dirty="0"/>
                  <a:t>Others</a:t>
                </a:r>
                <a:endParaRPr kumimoji="1" lang="ja-JP" altLang="en-US" dirty="0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5693579" y="1193500"/>
              <a:ext cx="3054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25.5%</a:t>
              </a:r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(3.91</a:t>
              </a:r>
              <a:r>
                <a:rPr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chemeClr val="accent5">
                      <a:lumMod val="25000"/>
                    </a:schemeClr>
                  </a:solidFill>
                </a:rPr>
                <a:t>3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/year)</a:t>
              </a:r>
              <a:endParaRPr kumimoji="1" lang="ja-JP" altLang="en-US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693578" y="1682859"/>
              <a:ext cx="3450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47.3%</a:t>
              </a:r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(7.25</a:t>
              </a:r>
              <a:r>
                <a:rPr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chemeClr val="accent5">
                      <a:lumMod val="25000"/>
                    </a:schemeClr>
                  </a:solidFill>
                </a:rPr>
                <a:t>3</a:t>
              </a:r>
              <a:r>
                <a:rPr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/year)</a:t>
              </a:r>
              <a:endParaRPr kumimoji="1" lang="ja-JP" altLang="en-US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693578" y="2119553"/>
              <a:ext cx="3306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1.4%</a:t>
              </a:r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(</a:t>
              </a:r>
              <a:r>
                <a:rPr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0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.22</a:t>
              </a:r>
              <a:r>
                <a:rPr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chemeClr val="accent5">
                      <a:lumMod val="25000"/>
                    </a:schemeClr>
                  </a:solidFill>
                </a:rPr>
                <a:t>3</a:t>
              </a:r>
              <a:r>
                <a:rPr lang="en-US" altLang="ja-JP" dirty="0">
                  <a:solidFill>
                    <a:schemeClr val="accent5">
                      <a:lumMod val="25000"/>
                    </a:schemeClr>
                  </a:solidFill>
                </a:rPr>
                <a:t>/year)</a:t>
              </a:r>
              <a:endParaRPr kumimoji="1" lang="ja-JP" altLang="en-US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693578" y="2681446"/>
              <a:ext cx="319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3.6%</a:t>
              </a:r>
              <a:r>
                <a:rPr kumimoji="1" lang="ja-JP" altLang="en-US" dirty="0">
                  <a:solidFill>
                    <a:srgbClr val="00B050"/>
                  </a:solidFill>
                </a:rPr>
                <a:t>　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(0.54</a:t>
              </a:r>
              <a:r>
                <a:rPr lang="ja-JP" altLang="en-US" dirty="0">
                  <a:solidFill>
                    <a:srgbClr val="00B050"/>
                  </a:solidFill>
                </a:rPr>
                <a:t> 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rgbClr val="00B050"/>
                  </a:solidFill>
                </a:rPr>
                <a:t>3</a:t>
              </a:r>
              <a:r>
                <a:rPr lang="en-US" altLang="ja-JP" dirty="0">
                  <a:solidFill>
                    <a:srgbClr val="00B050"/>
                  </a:solidFill>
                </a:rPr>
                <a:t>/year)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693579" y="3159748"/>
              <a:ext cx="3306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accent6">
                      <a:lumMod val="50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6.6%</a:t>
              </a:r>
              <a:r>
                <a:rPr kumimoji="1" lang="ja-JP" altLang="en-US" dirty="0">
                  <a:solidFill>
                    <a:schemeClr val="accent6">
                      <a:lumMod val="50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(1.01</a:t>
              </a:r>
              <a:r>
                <a:rPr lang="ja-JP" altLang="en-US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r>
                <a:rPr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/year)</a:t>
              </a:r>
              <a:endParaRPr kumimoji="1" lang="ja-JP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693578" y="3804960"/>
              <a:ext cx="3450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12.7%</a:t>
              </a:r>
              <a:r>
                <a:rPr kumimoji="1" lang="ja-JP" altLang="en-US" dirty="0">
                  <a:solidFill>
                    <a:schemeClr val="accent6">
                      <a:lumMod val="50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ja-JP" altLang="en-US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1.95</a:t>
              </a:r>
              <a:r>
                <a:rPr kumimoji="1"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r>
                <a:rPr lang="en-US" altLang="ja-JP" dirty="0">
                  <a:solidFill>
                    <a:schemeClr val="accent6">
                      <a:lumMod val="50000"/>
                    </a:schemeClr>
                  </a:solidFill>
                </a:rPr>
                <a:t>/year)</a:t>
              </a:r>
              <a:endParaRPr kumimoji="1" lang="ja-JP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693579" y="4428651"/>
              <a:ext cx="3306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2.9%</a:t>
              </a:r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(0.45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billon m</a:t>
              </a:r>
              <a:r>
                <a:rPr kumimoji="1" lang="en-US" altLang="ja-JP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/year)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644007" y="4941329"/>
              <a:ext cx="435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　</a:t>
              </a:r>
              <a:r>
                <a:rPr kumimoji="1" lang="en-US" altLang="ja-JP" dirty="0"/>
                <a:t>Total </a:t>
              </a:r>
              <a:r>
                <a:rPr kumimoji="1" lang="ja-JP" altLang="en-US" dirty="0"/>
                <a:t>　　</a:t>
              </a:r>
              <a:r>
                <a:rPr kumimoji="1" lang="en-US" altLang="ja-JP" dirty="0"/>
                <a:t>100.0%</a:t>
              </a:r>
              <a:r>
                <a:rPr kumimoji="1" lang="ja-JP" altLang="en-US" dirty="0"/>
                <a:t>　</a:t>
              </a:r>
              <a:r>
                <a:rPr kumimoji="1" lang="en-US" altLang="ja-JP" dirty="0"/>
                <a:t>(15.33</a:t>
              </a:r>
              <a:r>
                <a:rPr lang="ja-JP" altLang="en-US" dirty="0"/>
                <a:t> </a:t>
              </a:r>
              <a:r>
                <a:rPr kumimoji="1" lang="en-US" altLang="ja-JP" dirty="0"/>
                <a:t>billon m</a:t>
              </a:r>
              <a:r>
                <a:rPr kumimoji="1" lang="en-US" altLang="ja-JP" baseline="30000" dirty="0"/>
                <a:t>3</a:t>
              </a:r>
              <a:r>
                <a:rPr lang="en-US" altLang="ja-JP" dirty="0"/>
                <a:t>/year)</a:t>
              </a:r>
              <a:endParaRPr kumimoji="1" lang="ja-JP" alt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メモ 2"/>
          <p:cNvSpPr/>
          <p:nvPr/>
        </p:nvSpPr>
        <p:spPr>
          <a:xfrm>
            <a:off x="4572000" y="2901412"/>
            <a:ext cx="4237634" cy="3384376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6. Ensuring Availability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2071" y="1466593"/>
            <a:ext cx="8517564" cy="1275135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lnSpc>
                <a:spcPts val="2500"/>
              </a:lnSpc>
              <a:spcAft>
                <a:spcPts val="1200"/>
              </a:spcAft>
            </a:pPr>
            <a:r>
              <a:rPr lang="en-US" altLang="ja-JP" dirty="0"/>
              <a:t>The national government and water utilities </a:t>
            </a:r>
            <a:r>
              <a:rPr lang="en-US" altLang="ja-JP" dirty="0">
                <a:solidFill>
                  <a:srgbClr val="FF0000"/>
                </a:solidFill>
              </a:rPr>
              <a:t> worked closely </a:t>
            </a:r>
            <a:r>
              <a:rPr lang="en-US" altLang="ja-JP" dirty="0"/>
              <a:t>to enhance management of facilities through investigation and by sharing lessons. </a:t>
            </a:r>
            <a:r>
              <a:rPr lang="en-US" altLang="ja-JP" dirty="0">
                <a:solidFill>
                  <a:srgbClr val="FF0000"/>
                </a:solidFill>
              </a:rPr>
              <a:t>Preventive maintenance </a:t>
            </a:r>
            <a:r>
              <a:rPr lang="en-US" altLang="ja-JP" dirty="0"/>
              <a:t>through Time Based Maintenance (TBM) and Condition Based Maintenance (CBM) is essential, and is implemented by keeping record and sharing information. 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7573" y="2891885"/>
            <a:ext cx="414096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Increased oversight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Sharing knowledge 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Keeping records of operations and construction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Development of guidelines and minimum level of expertise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Outsourcing to private sector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Securing sustainability through asset management</a:t>
            </a:r>
          </a:p>
        </p:txBody>
      </p:sp>
      <p:sp>
        <p:nvSpPr>
          <p:cNvPr id="14" name="コンテンツ プレースホルダー 4"/>
          <p:cNvSpPr txBox="1"/>
          <p:nvPr/>
        </p:nvSpPr>
        <p:spPr>
          <a:xfrm>
            <a:off x="252000" y="972000"/>
            <a:ext cx="8640000" cy="494593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Operation and Maintenance of Facilities</a:t>
            </a:r>
          </a:p>
        </p:txBody>
      </p:sp>
      <p:sp>
        <p:nvSpPr>
          <p:cNvPr id="15" name="下矢印 14"/>
          <p:cNvSpPr/>
          <p:nvPr/>
        </p:nvSpPr>
        <p:spPr>
          <a:xfrm>
            <a:off x="2789837" y="3512754"/>
            <a:ext cx="484632" cy="1501552"/>
          </a:xfrm>
          <a:prstGeom prst="downArrow">
            <a:avLst>
              <a:gd name="adj1" fmla="val 37320"/>
              <a:gd name="adj2" fmla="val 5661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11560" y="3077200"/>
            <a:ext cx="3524544" cy="420956"/>
          </a:xfrm>
          <a:prstGeom prst="wedgeRoundRectCallout">
            <a:avLst>
              <a:gd name="adj1" fmla="val -30593"/>
              <a:gd name="adj2" fmla="val -19803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Construction and expansion</a:t>
            </a:r>
          </a:p>
        </p:txBody>
      </p:sp>
      <p:sp>
        <p:nvSpPr>
          <p:cNvPr id="17" name="下矢印 16"/>
          <p:cNvSpPr/>
          <p:nvPr/>
        </p:nvSpPr>
        <p:spPr>
          <a:xfrm rot="16200000">
            <a:off x="3922802" y="5394376"/>
            <a:ext cx="484632" cy="360040"/>
          </a:xfrm>
          <a:prstGeom prst="downArrow">
            <a:avLst>
              <a:gd name="adj1" fmla="val 37320"/>
              <a:gd name="adj2" fmla="val 5661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611560" y="5023399"/>
            <a:ext cx="3373538" cy="1101994"/>
          </a:xfrm>
          <a:prstGeom prst="wedgeRoundRectCallout">
            <a:avLst>
              <a:gd name="adj1" fmla="val 41545"/>
              <a:gd name="adj2" fmla="val -17703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Safe and stable water supply through long-term viable maintenance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395534" y="3743033"/>
            <a:ext cx="2373797" cy="1040993"/>
          </a:xfrm>
          <a:prstGeom prst="wedgeRoundRectCallout">
            <a:avLst>
              <a:gd name="adj1" fmla="val 59418"/>
              <a:gd name="adj2" fmla="val -2869"/>
              <a:gd name="adj3" fmla="val 16667"/>
            </a:avLst>
          </a:prstGeom>
          <a:solidFill>
            <a:srgbClr val="FFD1D1"/>
          </a:solidFill>
          <a:ln w="19050">
            <a:solidFill>
              <a:srgbClr val="FF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2000"/>
              </a:lnSpc>
            </a:pPr>
            <a:r>
              <a:rPr lang="en-US" altLang="ja-JP" dirty="0">
                <a:solidFill>
                  <a:schemeClr val="accent6">
                    <a:lumMod val="25000"/>
                  </a:schemeClr>
                </a:solidFill>
              </a:rPr>
              <a:t>Accidents</a:t>
            </a:r>
          </a:p>
          <a:p>
            <a:pPr>
              <a:lnSpc>
                <a:spcPts val="2000"/>
              </a:lnSpc>
            </a:pPr>
            <a:r>
              <a:rPr lang="en-US" altLang="ja-JP" dirty="0">
                <a:solidFill>
                  <a:schemeClr val="accent6">
                    <a:lumMod val="25000"/>
                  </a:schemeClr>
                </a:solidFill>
              </a:rPr>
              <a:t>Tightened regulations</a:t>
            </a:r>
          </a:p>
          <a:p>
            <a:pPr>
              <a:lnSpc>
                <a:spcPts val="2000"/>
              </a:lnSpc>
            </a:pPr>
            <a:r>
              <a:rPr lang="en-US" altLang="ja-JP" dirty="0">
                <a:solidFill>
                  <a:schemeClr val="accent6">
                    <a:lumMod val="25000"/>
                  </a:schemeClr>
                </a:solidFill>
              </a:rPr>
              <a:t>Cut in workforce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4"/>
          <p:cNvSpPr txBox="1"/>
          <p:nvPr/>
        </p:nvSpPr>
        <p:spPr>
          <a:xfrm>
            <a:off x="262912" y="749094"/>
            <a:ext cx="8423775" cy="102578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(2) Water Supply Operation by Efficient Water Distribution Systems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6. Ensuring Availability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053" y="1438962"/>
            <a:ext cx="4572327" cy="92333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dirty="0"/>
              <a:t>Equalizing water pressure and shortening downtime by using</a:t>
            </a:r>
            <a:r>
              <a:rPr lang="en-US" altLang="ja-JP" sz="2000" dirty="0">
                <a:solidFill>
                  <a:srgbClr val="FF0000"/>
                </a:solidFill>
              </a:rPr>
              <a:t> block distribution system</a:t>
            </a:r>
            <a:r>
              <a:rPr lang="en-US" altLang="ja-JP" sz="2000" dirty="0"/>
              <a:t>.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03292"/>
            <a:ext cx="4032448" cy="497275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51053" y="2304323"/>
            <a:ext cx="489654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1</a:t>
            </a:r>
            <a:r>
              <a:rPr lang="en-US" altLang="ja-JP" sz="2000" baseline="30000" dirty="0"/>
              <a:t>st</a:t>
            </a:r>
            <a:r>
              <a:rPr lang="en-US" altLang="ja-JP" sz="2000" dirty="0"/>
              <a:t> stage: </a:t>
            </a:r>
            <a:r>
              <a:rPr lang="en-US" altLang="ja-JP" sz="2000" dirty="0">
                <a:solidFill>
                  <a:srgbClr val="FF0000"/>
                </a:solidFill>
              </a:rPr>
              <a:t>Tree (dendritic) system </a:t>
            </a:r>
            <a:r>
              <a:rPr lang="en-US" altLang="ja-JP" sz="2000" dirty="0"/>
              <a:t>for simple distribution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stage: </a:t>
            </a:r>
            <a:r>
              <a:rPr lang="en-US" altLang="ja-JP" sz="2000" dirty="0">
                <a:solidFill>
                  <a:srgbClr val="FF0000"/>
                </a:solidFill>
              </a:rPr>
              <a:t>Network system </a:t>
            </a:r>
            <a:r>
              <a:rPr lang="en-US" altLang="ja-JP" sz="2000" dirty="0"/>
              <a:t>to minimize the negative impact of accidents and ensure operational flexibility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3</a:t>
            </a:r>
            <a:r>
              <a:rPr lang="en-US" altLang="ja-JP" sz="2000" baseline="30000" dirty="0"/>
              <a:t>rd</a:t>
            </a:r>
            <a:r>
              <a:rPr lang="en-US" altLang="ja-JP" sz="2000" dirty="0"/>
              <a:t> stage: </a:t>
            </a:r>
            <a:r>
              <a:rPr lang="en-US" altLang="ja-JP" sz="2000" dirty="0">
                <a:solidFill>
                  <a:srgbClr val="FF0000"/>
                </a:solidFill>
              </a:rPr>
              <a:t>Block system </a:t>
            </a:r>
            <a:r>
              <a:rPr lang="en-US" altLang="ja-JP" sz="2000" dirty="0"/>
              <a:t>for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</a:pPr>
            <a:r>
              <a:rPr lang="en-US" altLang="ja-JP" sz="2000" dirty="0"/>
              <a:t> (1) optimizing water pressure, 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</a:pPr>
            <a:r>
              <a:rPr lang="en-US" altLang="ja-JP" sz="2000" dirty="0"/>
              <a:t> (2) understanding distribution condition and optimizing operation 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</a:pPr>
            <a:r>
              <a:rPr lang="en-US" altLang="ja-JP" sz="2000" dirty="0"/>
              <a:t>(3) identifying and minimize accidental damage and providing of backup water supply</a:t>
            </a:r>
          </a:p>
        </p:txBody>
      </p:sp>
      <p:sp>
        <p:nvSpPr>
          <p:cNvPr id="9" name="角丸四角形吹き出し 7"/>
          <p:cNvSpPr/>
          <p:nvPr/>
        </p:nvSpPr>
        <p:spPr>
          <a:xfrm>
            <a:off x="5986099" y="6178840"/>
            <a:ext cx="2042930" cy="476726"/>
          </a:xfrm>
          <a:prstGeom prst="wedgeRoundRectCallout">
            <a:avLst>
              <a:gd name="adj1" fmla="val -37252"/>
              <a:gd name="adj2" fmla="val -170990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>
            <a:spAutoFit/>
          </a:bodyPr>
          <a:lstStyle/>
          <a:p>
            <a:pPr lvl="0" algn="ctr">
              <a:defRPr/>
            </a:pPr>
            <a:r>
              <a:rPr kumimoji="0" lang="en-US" altLang="ja-JP" sz="1400" kern="0" dirty="0">
                <a:solidFill>
                  <a:schemeClr val="tx1"/>
                </a:solidFill>
              </a:rPr>
              <a:t>Monitoring and control point to find leakage</a:t>
            </a:r>
            <a:endParaRPr kumimoji="0" lang="ja-JP" altLang="en-US" sz="1400" kern="0" dirty="0">
              <a:solidFill>
                <a:schemeClr val="tx1"/>
              </a:solidFill>
            </a:endParaRPr>
          </a:p>
        </p:txBody>
      </p:sp>
      <p:sp>
        <p:nvSpPr>
          <p:cNvPr id="8" name="円/楕円 23"/>
          <p:cNvSpPr/>
          <p:nvPr/>
        </p:nvSpPr>
        <p:spPr>
          <a:xfrm>
            <a:off x="5796136" y="5344066"/>
            <a:ext cx="712115" cy="238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7" y="2648326"/>
            <a:ext cx="5256152" cy="33021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コンテンツ プレースホルダー 4"/>
          <p:cNvSpPr txBox="1"/>
          <p:nvPr/>
        </p:nvSpPr>
        <p:spPr>
          <a:xfrm>
            <a:off x="252000" y="972000"/>
            <a:ext cx="8640000" cy="57606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Water Leakage Prevention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7. Efficient Water-</a:t>
            </a:r>
            <a:r>
              <a:rPr lang="ja-JP" altLang="ja-JP" sz="2800" dirty="0"/>
              <a:t>U</a:t>
            </a:r>
            <a:r>
              <a:rPr lang="en-US" altLang="ja-JP" sz="2800" dirty="0"/>
              <a:t>se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000" y="1368000"/>
            <a:ext cx="8568952" cy="91440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dirty="0">
                <a:solidFill>
                  <a:srgbClr val="FF0000"/>
                </a:solidFill>
              </a:rPr>
              <a:t>Average leakage rate dropped to 4.7% (2013) from 70-80% in 1945</a:t>
            </a:r>
            <a:r>
              <a:rPr lang="en-US" altLang="ja-JP" sz="2000" dirty="0">
                <a:solidFill>
                  <a:srgbClr val="000000"/>
                </a:solidFill>
              </a:rPr>
              <a:t>. </a:t>
            </a:r>
            <a:r>
              <a:rPr lang="en-US" altLang="ja-JP" sz="2000" dirty="0"/>
              <a:t>Efforts prompted by serious droughts and accidents involving the suspension of service.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627744" y="5284960"/>
            <a:ext cx="124747" cy="113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円/楕円 12"/>
          <p:cNvSpPr/>
          <p:nvPr/>
        </p:nvSpPr>
        <p:spPr>
          <a:xfrm>
            <a:off x="887030" y="3022087"/>
            <a:ext cx="200396" cy="203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87228" y="5899655"/>
            <a:ext cx="3709471" cy="304800"/>
          </a:xfrm>
          <a:prstGeom prst="rect">
            <a:avLst/>
          </a:prstGeom>
          <a:noFill/>
          <a:ln w="38100" cmpd="thinThick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/>
              <a:t>Drop in leakage rate in large cities</a:t>
            </a:r>
          </a:p>
        </p:txBody>
      </p:sp>
      <p:sp>
        <p:nvSpPr>
          <p:cNvPr id="19" name="下矢印 18"/>
          <p:cNvSpPr/>
          <p:nvPr/>
        </p:nvSpPr>
        <p:spPr>
          <a:xfrm>
            <a:off x="2672080" y="4021044"/>
            <a:ext cx="720080" cy="499167"/>
          </a:xfrm>
          <a:prstGeom prst="downArrow">
            <a:avLst>
              <a:gd name="adj1" fmla="val 49225"/>
              <a:gd name="adj2" fmla="val 5661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22338" y="2320779"/>
            <a:ext cx="3470614" cy="336804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Improved quality of pipe</a:t>
            </a:r>
            <a:r>
              <a:rPr lang="ja-JP" altLang="en-US" sz="2000" dirty="0"/>
              <a:t>　</a:t>
            </a:r>
            <a:r>
              <a:rPr lang="en-US" altLang="ja-JP" sz="2000" dirty="0"/>
              <a:t>materials</a:t>
            </a:r>
            <a:r>
              <a:rPr lang="ja-JP" altLang="en-US" sz="2000" dirty="0"/>
              <a:t> </a:t>
            </a:r>
            <a:r>
              <a:rPr lang="en-US" altLang="ja-JP" sz="2000" dirty="0"/>
              <a:t>and active leakage control.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Ensuring meter accuracy and scheduled replacement as required by the Measurement Act. 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Reduction of</a:t>
            </a:r>
            <a:r>
              <a:rPr lang="ja-JP" altLang="en-US" sz="2000" dirty="0"/>
              <a:t> </a:t>
            </a:r>
            <a:r>
              <a:rPr lang="en-US" altLang="ja-JP" sz="2000" dirty="0"/>
              <a:t>measurment errors, rare unauthorized/ illegal connections. </a:t>
            </a:r>
          </a:p>
        </p:txBody>
      </p:sp>
      <p:sp>
        <p:nvSpPr>
          <p:cNvPr id="20" name="角丸四角形吹き出し 19"/>
          <p:cNvSpPr/>
          <p:nvPr/>
        </p:nvSpPr>
        <p:spPr>
          <a:xfrm>
            <a:off x="1345128" y="3487504"/>
            <a:ext cx="3282617" cy="420956"/>
          </a:xfrm>
          <a:prstGeom prst="wedgeRoundRectCallout">
            <a:avLst>
              <a:gd name="adj1" fmla="val -59560"/>
              <a:gd name="adj2" fmla="val -74532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80</a:t>
            </a:r>
            <a:r>
              <a:rPr lang="ja-JP" altLang="en-US" sz="2000" b="1" dirty="0">
                <a:solidFill>
                  <a:srgbClr val="FF0000"/>
                </a:solidFill>
              </a:rPr>
              <a:t>％ </a:t>
            </a:r>
            <a:r>
              <a:rPr lang="en-US" altLang="ja-JP" sz="2000" b="1" dirty="0">
                <a:solidFill>
                  <a:schemeClr val="tx1"/>
                </a:solidFill>
              </a:rPr>
              <a:t>(1945,Tokyo)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979712" y="4520212"/>
            <a:ext cx="2712906" cy="420956"/>
          </a:xfrm>
          <a:prstGeom prst="wedgeRoundRectCallout">
            <a:avLst>
              <a:gd name="adj1" fmla="val 47931"/>
              <a:gd name="adj2" fmla="val 132749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3.1</a:t>
            </a:r>
            <a:r>
              <a:rPr lang="ja-JP" altLang="en-US" sz="2000" b="1" dirty="0">
                <a:solidFill>
                  <a:srgbClr val="FF0000"/>
                </a:solidFill>
              </a:rPr>
              <a:t>％ </a:t>
            </a:r>
            <a:r>
              <a:rPr lang="en-US" altLang="ja-JP" sz="2000" b="1" dirty="0">
                <a:solidFill>
                  <a:schemeClr val="tx1"/>
                </a:solidFill>
              </a:rPr>
              <a:t>(2008,Tokyo)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99415" lvl="1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ja-JP" sz="2000" b="0" dirty="0"/>
          </a:p>
          <a:p>
            <a:pPr lvl="1">
              <a:lnSpc>
                <a:spcPts val="2200"/>
              </a:lnSpc>
            </a:pPr>
            <a:endParaRPr lang="en-US" altLang="ja-JP" sz="2000" b="0" dirty="0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8. Sustainable Management</a:t>
            </a:r>
            <a:endParaRPr kumimoji="1" lang="ja-JP" altLang="en-US" sz="2800" dirty="0"/>
          </a:p>
        </p:txBody>
      </p:sp>
      <p:sp>
        <p:nvSpPr>
          <p:cNvPr id="18" name="テキスト プレースホルダー 7"/>
          <p:cNvSpPr txBox="1"/>
          <p:nvPr/>
        </p:nvSpPr>
        <p:spPr>
          <a:xfrm>
            <a:off x="361960" y="1581657"/>
            <a:ext cx="2771840" cy="1127263"/>
          </a:xfrm>
          <a:prstGeom prst="rect">
            <a:avLst/>
          </a:prstGeom>
          <a:solidFill>
            <a:srgbClr val="3D96AE"/>
          </a:solidFill>
          <a:ln w="12700">
            <a:solidFill>
              <a:srgbClr val="0099CC"/>
            </a:solidFill>
          </a:ln>
        </p:spPr>
        <p:txBody>
          <a:bodyPr lIns="144000" tIns="0" rIns="144000" bIns="0" anchor="ctr" anchorCtr="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ts val="2600"/>
              </a:lnSpc>
              <a:spcBef>
                <a:spcPts val="0"/>
              </a:spcBef>
              <a:buClrTx/>
              <a:buNone/>
            </a:pPr>
            <a:r>
              <a:rPr lang="ja-JP" altLang="en-US" sz="2400" b="1" dirty="0"/>
              <a:t>　　　　</a:t>
            </a:r>
            <a:endParaRPr lang="en-US" altLang="ja-JP" sz="2400" b="1" dirty="0"/>
          </a:p>
          <a:p>
            <a:pPr marL="0" lvl="4" indent="0">
              <a:lnSpc>
                <a:spcPts val="2600"/>
              </a:lnSpc>
              <a:spcBef>
                <a:spcPts val="0"/>
              </a:spcBef>
              <a:buClr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Total Revenue</a:t>
            </a:r>
            <a:r>
              <a:rPr lang="ja-JP" altLang="en-US" sz="2800" b="1" dirty="0">
                <a:solidFill>
                  <a:schemeClr val="bg1"/>
                </a:solidFill>
              </a:rPr>
              <a:t>　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marL="0" lvl="4" indent="0">
              <a:lnSpc>
                <a:spcPts val="2600"/>
              </a:lnSpc>
              <a:spcBef>
                <a:spcPts val="0"/>
              </a:spcBef>
              <a:buClrTx/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（</a:t>
            </a:r>
            <a:r>
              <a:rPr lang="en-US" altLang="ja-JP" b="1" dirty="0">
                <a:solidFill>
                  <a:schemeClr val="bg1"/>
                </a:solidFill>
              </a:rPr>
              <a:t>water tariff,</a:t>
            </a:r>
            <a:r>
              <a:rPr lang="ja-JP" altLang="en-US" b="1" dirty="0">
                <a:solidFill>
                  <a:schemeClr val="bg1"/>
                </a:solidFill>
              </a:rPr>
              <a:t> </a:t>
            </a:r>
            <a:r>
              <a:rPr lang="en-US" altLang="ja-JP" b="1" dirty="0">
                <a:solidFill>
                  <a:schemeClr val="bg1"/>
                </a:solidFill>
              </a:rPr>
              <a:t>etc.) </a:t>
            </a: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sz="2400" b="1" dirty="0"/>
              <a:t>　　　　　　</a:t>
            </a:r>
            <a:endParaRPr lang="en-US" altLang="ja-JP" sz="2400" b="1" dirty="0"/>
          </a:p>
          <a:p>
            <a:pPr marL="0" lvl="4" indent="0">
              <a:lnSpc>
                <a:spcPts val="2600"/>
              </a:lnSpc>
              <a:spcBef>
                <a:spcPts val="0"/>
              </a:spcBef>
              <a:buClrTx/>
              <a:buNone/>
            </a:pPr>
            <a:r>
              <a:rPr lang="ja-JP" altLang="en-US" sz="2400" b="1" dirty="0"/>
              <a:t>　</a:t>
            </a:r>
            <a:endParaRPr lang="en-US" altLang="ja-JP" b="0" dirty="0"/>
          </a:p>
        </p:txBody>
      </p:sp>
      <p:sp>
        <p:nvSpPr>
          <p:cNvPr id="19" name="テキスト プレースホルダー 7"/>
          <p:cNvSpPr txBox="1"/>
          <p:nvPr/>
        </p:nvSpPr>
        <p:spPr>
          <a:xfrm>
            <a:off x="3895560" y="1553465"/>
            <a:ext cx="4824536" cy="1155455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</a:ln>
        </p:spPr>
        <p:txBody>
          <a:bodyPr lIns="144000" tIns="0" rIns="144000" bIns="0" anchor="ctr" anchorCtr="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ts val="2600"/>
              </a:lnSpc>
              <a:spcBef>
                <a:spcPts val="0"/>
              </a:spcBef>
              <a:buClrTx/>
              <a:buNone/>
            </a:pPr>
            <a:r>
              <a:rPr lang="en-US" altLang="ja-JP" sz="2300" b="1" dirty="0"/>
              <a:t>Total Expenditure</a:t>
            </a:r>
          </a:p>
          <a:p>
            <a:pPr marL="0" lvl="4" indent="0">
              <a:lnSpc>
                <a:spcPts val="2000"/>
              </a:lnSpc>
              <a:spcBef>
                <a:spcPts val="0"/>
              </a:spcBef>
              <a:buClrTx/>
              <a:buNone/>
            </a:pPr>
            <a:r>
              <a:rPr lang="en-US" altLang="ja-JP" sz="1600" b="1" dirty="0"/>
              <a:t>(repayment of the long-term loans, interest payments, operation and maintenance costs, administrative expenses, etc.)</a:t>
            </a:r>
            <a:endParaRPr lang="en-US" altLang="ja-JP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33800" y="1607617"/>
            <a:ext cx="7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＞</a:t>
            </a:r>
            <a:endParaRPr kumimoji="1" lang="ja-JP" altLang="en-US" sz="4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08556" y="189808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/>
              <a:t>=</a:t>
            </a:r>
            <a:endParaRPr kumimoji="1" lang="ja-JP" altLang="en-US" sz="6000" dirty="0"/>
          </a:p>
        </p:txBody>
      </p:sp>
      <p:sp>
        <p:nvSpPr>
          <p:cNvPr id="22" name="コンテンツ プレースホルダー 4"/>
          <p:cNvSpPr txBox="1"/>
          <p:nvPr/>
        </p:nvSpPr>
        <p:spPr>
          <a:xfrm>
            <a:off x="252000" y="972000"/>
            <a:ext cx="8640000" cy="57606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Self-Supporting Accounting System and Cost Recovery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4" y="2881085"/>
            <a:ext cx="8399486" cy="32113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正方形/長方形 12"/>
          <p:cNvSpPr/>
          <p:nvPr/>
        </p:nvSpPr>
        <p:spPr>
          <a:xfrm>
            <a:off x="7337576" y="4892058"/>
            <a:ext cx="1453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Source: Based on information from JWWA, "</a:t>
            </a:r>
            <a:r>
              <a:rPr lang="en-US" altLang="ja-JP" sz="1200" i="1" dirty="0"/>
              <a:t>The Outline of Water Supply</a:t>
            </a:r>
            <a:r>
              <a:rPr lang="en-US" altLang="ja-JP" sz="1200" dirty="0"/>
              <a:t>,” 1st ed. 1986 and 6th ed. 2015.</a:t>
            </a:r>
            <a:endParaRPr lang="ja-JP" altLang="en-US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52320" y="400506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100 million JPY</a:t>
            </a:r>
            <a:endParaRPr kumimoji="1" lang="ja-JP" altLang="en-US" sz="11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4243" y="6077597"/>
            <a:ext cx="837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Change in Total Revenue and Expenditure of Water Utilities in Japan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9496"/>
            <a:ext cx="3830695" cy="45001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8. Sustainable Management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5118" y="1395200"/>
            <a:ext cx="4720458" cy="369332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dirty="0"/>
              <a:t>Setting tariff systems based on: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2472" y="1916832"/>
            <a:ext cx="4703306" cy="368808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Fairness (</a:t>
            </a:r>
            <a:r>
              <a:rPr lang="en-US" altLang="ja-JP" sz="2400" dirty="0" smtClean="0"/>
              <a:t>beneficiaries pay principle)</a:t>
            </a:r>
            <a:endParaRPr lang="ja-JP" altLang="en-US" sz="2400" dirty="0"/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Affordability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Clarity</a:t>
            </a:r>
            <a:r>
              <a:rPr lang="ja-JP" altLang="en-US" sz="2400" dirty="0"/>
              <a:t> </a:t>
            </a:r>
            <a:r>
              <a:rPr lang="en-US" altLang="ja-JP" sz="2400" dirty="0"/>
              <a:t>in the pricing of water tariff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Transparency &amp; accountability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Understanding of customers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Efficient management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220071" y="5733256"/>
            <a:ext cx="3650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Source: </a:t>
            </a:r>
            <a:r>
              <a:rPr lang="en-US" altLang="ja-JP" sz="1200" dirty="0" err="1"/>
              <a:t>Kawanishi</a:t>
            </a:r>
            <a:r>
              <a:rPr lang="en-US" altLang="ja-JP" sz="1200" dirty="0"/>
              <a:t> Water and Sewerage Authority </a:t>
            </a:r>
          </a:p>
          <a:p>
            <a:r>
              <a:rPr lang="en-US" altLang="ja-JP" sz="1200" dirty="0"/>
              <a:t>http://www.kawanishi-water.jp/ikkrwebBrowse/</a:t>
            </a:r>
            <a:r>
              <a:rPr lang="ja-JP" altLang="en-US" sz="1200" dirty="0"/>
              <a:t>　</a:t>
            </a:r>
            <a:r>
              <a:rPr lang="en-US" altLang="ja-JP" sz="1200" dirty="0"/>
              <a:t>material/files/group/2/h27-12-1.pdf</a:t>
            </a:r>
            <a:endParaRPr lang="ja-JP" altLang="ja-JP" sz="1200" dirty="0"/>
          </a:p>
        </p:txBody>
      </p:sp>
      <p:sp>
        <p:nvSpPr>
          <p:cNvPr id="15" name="コンテンツ プレースホルダー 4"/>
          <p:cNvSpPr txBox="1"/>
          <p:nvPr/>
        </p:nvSpPr>
        <p:spPr>
          <a:xfrm>
            <a:off x="252000" y="908720"/>
            <a:ext cx="8640000" cy="440776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Self-Supporting Accounting System and Cost Recovery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539551" y="2221722"/>
            <a:ext cx="5450767" cy="370222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ja-JP" sz="2200" dirty="0">
                <a:solidFill>
                  <a:schemeClr val="tx1"/>
                </a:solidFill>
              </a:rPr>
              <a:t>The Water Supply Act stipulates that :</a:t>
            </a:r>
          </a:p>
        </p:txBody>
      </p:sp>
      <p:sp>
        <p:nvSpPr>
          <p:cNvPr id="8" name="コンテンツ プレースホルダー 4"/>
          <p:cNvSpPr txBox="1"/>
          <p:nvPr/>
        </p:nvSpPr>
        <p:spPr>
          <a:xfrm>
            <a:off x="252000" y="972000"/>
            <a:ext cx="8640000" cy="44087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(2) Customer Relations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8. Sustainable Management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000" y="1497722"/>
            <a:ext cx="8499063" cy="512961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altLang="ja-JP" sz="2400" dirty="0">
                <a:solidFill>
                  <a:srgbClr val="FF0000"/>
                </a:solidFill>
              </a:rPr>
              <a:t>Starts with understanding the fundamental importance of water tariffs. 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9852" y="3145315"/>
            <a:ext cx="3114795" cy="2268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>
          <a:xfrm>
            <a:off x="5990319" y="5859954"/>
            <a:ext cx="27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Source: Osaka Municipal Waterworks Bureau, “One Hundred Year History of Water Supply in Osaka City,” Osaka Municipal Waterworks Bureau, 1996.</a:t>
            </a:r>
            <a:endParaRPr lang="ja-JP" altLang="en-US" sz="1200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6459506" y="2010683"/>
            <a:ext cx="2052228" cy="422079"/>
          </a:xfrm>
          <a:prstGeom prst="wedgeRoundRectCallout">
            <a:avLst>
              <a:gd name="adj1" fmla="val 12970"/>
              <a:gd name="adj2" fmla="val 123859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kern="100" dirty="0">
                <a:solidFill>
                  <a:schemeClr val="tx1"/>
                </a:solidFill>
                <a:latin typeface="Cambria" panose="02040503050406030204" pitchFamily="18" charset="0"/>
                <a:ea typeface="ＭＳ 明朝" panose="02020609040205080304" charset="-128"/>
                <a:cs typeface="Times New Roman" panose="02020603050405020304"/>
              </a:rPr>
              <a:t>Staff repairing a tap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2792322"/>
            <a:ext cx="5184576" cy="304800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 water utility shall specify " Water Supply Rule" including water tariff calculation, cost of service connection, and condition of water supply. 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 water utility has the  obligation to supply safe drinking water.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 water utility shall notify customers of the results of water quality testing, and other information about water supply services.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76000" y="836712"/>
            <a:ext cx="8208000" cy="677108"/>
          </a:xfrm>
        </p:spPr>
        <p:txBody>
          <a:bodyPr/>
          <a:lstStyle/>
          <a:p>
            <a:r>
              <a:rPr lang="en-US" altLang="ja-JP" dirty="0"/>
              <a:t>Contents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187624" y="1700808"/>
            <a:ext cx="7416000" cy="4437112"/>
          </a:xfrm>
        </p:spPr>
        <p:txBody>
          <a:bodyPr/>
          <a:lstStyle/>
          <a:p>
            <a:pPr lvl="3"/>
            <a:r>
              <a:rPr lang="en-US" altLang="ja-JP" dirty="0"/>
              <a:t>Introduction</a:t>
            </a:r>
          </a:p>
          <a:p>
            <a:pPr lvl="3"/>
            <a:r>
              <a:rPr lang="en-US" altLang="ja-JP" dirty="0"/>
              <a:t>Goal 6 of SDGs and Japan's Experiences</a:t>
            </a:r>
          </a:p>
          <a:p>
            <a:pPr lvl="3"/>
            <a:r>
              <a:rPr lang="en-US" altLang="ja-JP" dirty="0"/>
              <a:t>Universal and Equitable Access</a:t>
            </a:r>
          </a:p>
          <a:p>
            <a:pPr lvl="3"/>
            <a:r>
              <a:rPr lang="en-US" altLang="ja-JP" dirty="0"/>
              <a:t>Safe Drinking Water</a:t>
            </a:r>
          </a:p>
          <a:p>
            <a:pPr lvl="3"/>
            <a:r>
              <a:rPr lang="en-US" altLang="ja-JP" dirty="0"/>
              <a:t>Sustainable</a:t>
            </a:r>
            <a:r>
              <a:rPr lang="ja-JP" altLang="en-US" dirty="0"/>
              <a:t> </a:t>
            </a:r>
            <a:r>
              <a:rPr lang="en-US" altLang="ja-JP" dirty="0"/>
              <a:t>Water Resources Management</a:t>
            </a:r>
          </a:p>
          <a:p>
            <a:pPr lvl="3"/>
            <a:r>
              <a:rPr lang="en-US" altLang="ja-JP" dirty="0"/>
              <a:t>Ensuring Availability</a:t>
            </a:r>
          </a:p>
          <a:p>
            <a:pPr lvl="3"/>
            <a:r>
              <a:rPr lang="en-US" altLang="ja-JP" dirty="0"/>
              <a:t>Efficient Water-Use </a:t>
            </a:r>
          </a:p>
          <a:p>
            <a:pPr lvl="3"/>
            <a:r>
              <a:rPr lang="en-US" altLang="ja-JP" dirty="0"/>
              <a:t>Sustainable Management</a:t>
            </a:r>
          </a:p>
          <a:p>
            <a:pPr lvl="3"/>
            <a:r>
              <a:rPr lang="en-US" altLang="ja-JP" dirty="0"/>
              <a:t>Affordable Drinking Water</a:t>
            </a:r>
          </a:p>
          <a:p>
            <a:pPr lvl="3"/>
            <a:r>
              <a:rPr lang="en-US" altLang="ja-JP" dirty="0"/>
              <a:t>Engaging Local Communities</a:t>
            </a:r>
          </a:p>
          <a:p>
            <a:pPr lvl="3"/>
            <a:r>
              <a:rPr lang="en-US" altLang="ja-JP" dirty="0"/>
              <a:t>Lessons Learned</a:t>
            </a:r>
            <a:endParaRPr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ー 4"/>
          <p:cNvSpPr txBox="1"/>
          <p:nvPr/>
        </p:nvSpPr>
        <p:spPr>
          <a:xfrm>
            <a:off x="252000" y="972000"/>
            <a:ext cx="8640000" cy="44087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(3) Master Plan, Business Plan and PDCA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Cycle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8. Sustainable Management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10" y="1439755"/>
            <a:ext cx="8351160" cy="92333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altLang="ja-JP" sz="2400" dirty="0">
                <a:solidFill>
                  <a:srgbClr val="FF0000"/>
                </a:solidFill>
              </a:rPr>
              <a:t>Master plans and business plans are essential</a:t>
            </a:r>
            <a:r>
              <a:rPr lang="en-US" altLang="ja-JP" sz="2400" dirty="0">
                <a:solidFill>
                  <a:schemeClr val="tx1"/>
                </a:solidFill>
              </a:rPr>
              <a:t>. 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They are guideposts for sound day to day management, while visualizing the path toward future directions.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アーチ 10"/>
          <p:cNvSpPr/>
          <p:nvPr/>
        </p:nvSpPr>
        <p:spPr>
          <a:xfrm>
            <a:off x="4956575" y="2516141"/>
            <a:ext cx="3568896" cy="3568896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アーチ 11"/>
          <p:cNvSpPr/>
          <p:nvPr/>
        </p:nvSpPr>
        <p:spPr>
          <a:xfrm>
            <a:off x="4956575" y="2516141"/>
            <a:ext cx="3568896" cy="3568896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アーチ 12"/>
          <p:cNvSpPr/>
          <p:nvPr/>
        </p:nvSpPr>
        <p:spPr>
          <a:xfrm>
            <a:off x="4956575" y="2516141"/>
            <a:ext cx="3568896" cy="3568896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アーチ 13"/>
          <p:cNvSpPr/>
          <p:nvPr/>
        </p:nvSpPr>
        <p:spPr>
          <a:xfrm>
            <a:off x="4956575" y="2516141"/>
            <a:ext cx="3568896" cy="3568896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フリーフォーム 14"/>
          <p:cNvSpPr/>
          <p:nvPr/>
        </p:nvSpPr>
        <p:spPr>
          <a:xfrm>
            <a:off x="5745636" y="3272560"/>
            <a:ext cx="2108692" cy="2108692"/>
          </a:xfrm>
          <a:custGeom>
            <a:avLst/>
            <a:gdLst>
              <a:gd name="connsiteX0" fmla="*/ 0 w 1025728"/>
              <a:gd name="connsiteY0" fmla="*/ 512864 h 1025728"/>
              <a:gd name="connsiteX1" fmla="*/ 512864 w 1025728"/>
              <a:gd name="connsiteY1" fmla="*/ 0 h 1025728"/>
              <a:gd name="connsiteX2" fmla="*/ 1025728 w 1025728"/>
              <a:gd name="connsiteY2" fmla="*/ 512864 h 1025728"/>
              <a:gd name="connsiteX3" fmla="*/ 512864 w 1025728"/>
              <a:gd name="connsiteY3" fmla="*/ 1025728 h 1025728"/>
              <a:gd name="connsiteX4" fmla="*/ 0 w 1025728"/>
              <a:gd name="connsiteY4" fmla="*/ 512864 h 10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728" h="1025728">
                <a:moveTo>
                  <a:pt x="0" y="512864"/>
                </a:moveTo>
                <a:cubicBezTo>
                  <a:pt x="0" y="229617"/>
                  <a:pt x="229617" y="0"/>
                  <a:pt x="512864" y="0"/>
                </a:cubicBezTo>
                <a:cubicBezTo>
                  <a:pt x="796111" y="0"/>
                  <a:pt x="1025728" y="229617"/>
                  <a:pt x="1025728" y="512864"/>
                </a:cubicBezTo>
                <a:cubicBezTo>
                  <a:pt x="1025728" y="796111"/>
                  <a:pt x="796111" y="1025728"/>
                  <a:pt x="512864" y="1025728"/>
                </a:cubicBezTo>
                <a:cubicBezTo>
                  <a:pt x="229617" y="1025728"/>
                  <a:pt x="0" y="796111"/>
                  <a:pt x="0" y="512864"/>
                </a:cubicBezTo>
                <a:close/>
              </a:path>
            </a:pathLst>
          </a:custGeom>
          <a:solidFill>
            <a:srgbClr val="FFD1D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614" tIns="175614" rIns="175614" bIns="17561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2000" kern="1200" dirty="0">
                <a:solidFill>
                  <a:schemeClr val="tx1"/>
                </a:solidFill>
              </a:rPr>
              <a:t>Sustainable Management</a:t>
            </a:r>
            <a:endParaRPr kumimoji="1" lang="ja-JP" altLang="en-US" sz="2000" kern="1200" dirty="0">
              <a:solidFill>
                <a:schemeClr val="tx1"/>
              </a:solidFill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6165860" y="2347868"/>
            <a:ext cx="1150326" cy="1150326"/>
          </a:xfrm>
          <a:custGeom>
            <a:avLst/>
            <a:gdLst>
              <a:gd name="connsiteX0" fmla="*/ 0 w 718009"/>
              <a:gd name="connsiteY0" fmla="*/ 359005 h 718009"/>
              <a:gd name="connsiteX1" fmla="*/ 359005 w 718009"/>
              <a:gd name="connsiteY1" fmla="*/ 0 h 718009"/>
              <a:gd name="connsiteX2" fmla="*/ 718010 w 718009"/>
              <a:gd name="connsiteY2" fmla="*/ 359005 h 718009"/>
              <a:gd name="connsiteX3" fmla="*/ 359005 w 718009"/>
              <a:gd name="connsiteY3" fmla="*/ 718010 h 718009"/>
              <a:gd name="connsiteX4" fmla="*/ 0 w 718009"/>
              <a:gd name="connsiteY4" fmla="*/ 359005 h 7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009" h="718009">
                <a:moveTo>
                  <a:pt x="0" y="359005"/>
                </a:moveTo>
                <a:cubicBezTo>
                  <a:pt x="0" y="160732"/>
                  <a:pt x="160732" y="0"/>
                  <a:pt x="359005" y="0"/>
                </a:cubicBezTo>
                <a:cubicBezTo>
                  <a:pt x="557278" y="0"/>
                  <a:pt x="718010" y="160732"/>
                  <a:pt x="718010" y="359005"/>
                </a:cubicBezTo>
                <a:cubicBezTo>
                  <a:pt x="718010" y="557278"/>
                  <a:pt x="557278" y="718010"/>
                  <a:pt x="359005" y="718010"/>
                </a:cubicBezTo>
                <a:cubicBezTo>
                  <a:pt x="160732" y="718010"/>
                  <a:pt x="0" y="557278"/>
                  <a:pt x="0" y="3590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50" tIns="130550" rIns="130550" bIns="1305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2000" kern="1200" dirty="0">
                <a:solidFill>
                  <a:schemeClr val="accent6">
                    <a:lumMod val="25000"/>
                  </a:schemeClr>
                </a:solidFill>
              </a:rPr>
              <a:t>Plan</a:t>
            </a:r>
            <a:endParaRPr kumimoji="1" lang="ja-JP" altLang="en-US" sz="2000" kern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7668344" y="3717822"/>
            <a:ext cx="1150326" cy="1150326"/>
          </a:xfrm>
          <a:custGeom>
            <a:avLst/>
            <a:gdLst>
              <a:gd name="connsiteX0" fmla="*/ 0 w 718009"/>
              <a:gd name="connsiteY0" fmla="*/ 359005 h 718009"/>
              <a:gd name="connsiteX1" fmla="*/ 359005 w 718009"/>
              <a:gd name="connsiteY1" fmla="*/ 0 h 718009"/>
              <a:gd name="connsiteX2" fmla="*/ 718010 w 718009"/>
              <a:gd name="connsiteY2" fmla="*/ 359005 h 718009"/>
              <a:gd name="connsiteX3" fmla="*/ 359005 w 718009"/>
              <a:gd name="connsiteY3" fmla="*/ 718010 h 718009"/>
              <a:gd name="connsiteX4" fmla="*/ 0 w 718009"/>
              <a:gd name="connsiteY4" fmla="*/ 359005 h 7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009" h="718009">
                <a:moveTo>
                  <a:pt x="0" y="359005"/>
                </a:moveTo>
                <a:cubicBezTo>
                  <a:pt x="0" y="160732"/>
                  <a:pt x="160732" y="0"/>
                  <a:pt x="359005" y="0"/>
                </a:cubicBezTo>
                <a:cubicBezTo>
                  <a:pt x="557278" y="0"/>
                  <a:pt x="718010" y="160732"/>
                  <a:pt x="718010" y="359005"/>
                </a:cubicBezTo>
                <a:cubicBezTo>
                  <a:pt x="718010" y="557278"/>
                  <a:pt x="557278" y="718010"/>
                  <a:pt x="359005" y="718010"/>
                </a:cubicBezTo>
                <a:cubicBezTo>
                  <a:pt x="160732" y="718010"/>
                  <a:pt x="0" y="557278"/>
                  <a:pt x="0" y="3590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50" tIns="130550" rIns="130550" bIns="1305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2000" kern="1200" dirty="0">
                <a:solidFill>
                  <a:schemeClr val="accent6">
                    <a:lumMod val="25000"/>
                  </a:schemeClr>
                </a:solidFill>
              </a:rPr>
              <a:t>Do</a:t>
            </a:r>
            <a:endParaRPr kumimoji="1" lang="ja-JP" altLang="en-US" sz="2000" kern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6224819" y="5229990"/>
            <a:ext cx="1150326" cy="1150326"/>
          </a:xfrm>
          <a:custGeom>
            <a:avLst/>
            <a:gdLst>
              <a:gd name="connsiteX0" fmla="*/ 0 w 718009"/>
              <a:gd name="connsiteY0" fmla="*/ 359005 h 718009"/>
              <a:gd name="connsiteX1" fmla="*/ 359005 w 718009"/>
              <a:gd name="connsiteY1" fmla="*/ 0 h 718009"/>
              <a:gd name="connsiteX2" fmla="*/ 718010 w 718009"/>
              <a:gd name="connsiteY2" fmla="*/ 359005 h 718009"/>
              <a:gd name="connsiteX3" fmla="*/ 359005 w 718009"/>
              <a:gd name="connsiteY3" fmla="*/ 718010 h 718009"/>
              <a:gd name="connsiteX4" fmla="*/ 0 w 718009"/>
              <a:gd name="connsiteY4" fmla="*/ 359005 h 7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009" h="718009">
                <a:moveTo>
                  <a:pt x="0" y="359005"/>
                </a:moveTo>
                <a:cubicBezTo>
                  <a:pt x="0" y="160732"/>
                  <a:pt x="160732" y="0"/>
                  <a:pt x="359005" y="0"/>
                </a:cubicBezTo>
                <a:cubicBezTo>
                  <a:pt x="557278" y="0"/>
                  <a:pt x="718010" y="160732"/>
                  <a:pt x="718010" y="359005"/>
                </a:cubicBezTo>
                <a:cubicBezTo>
                  <a:pt x="718010" y="557278"/>
                  <a:pt x="557278" y="718010"/>
                  <a:pt x="359005" y="718010"/>
                </a:cubicBezTo>
                <a:cubicBezTo>
                  <a:pt x="160732" y="718010"/>
                  <a:pt x="0" y="557278"/>
                  <a:pt x="0" y="3590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50" tIns="130550" rIns="130550" bIns="1305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2000" kern="1200" dirty="0">
                <a:solidFill>
                  <a:schemeClr val="accent6">
                    <a:lumMod val="25000"/>
                  </a:schemeClr>
                </a:solidFill>
              </a:rPr>
              <a:t>Check</a:t>
            </a:r>
            <a:endParaRPr kumimoji="1" lang="ja-JP" altLang="en-US" sz="2000" kern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716016" y="3722368"/>
            <a:ext cx="1150326" cy="1150326"/>
          </a:xfrm>
          <a:custGeom>
            <a:avLst/>
            <a:gdLst>
              <a:gd name="connsiteX0" fmla="*/ 0 w 718009"/>
              <a:gd name="connsiteY0" fmla="*/ 359005 h 718009"/>
              <a:gd name="connsiteX1" fmla="*/ 359005 w 718009"/>
              <a:gd name="connsiteY1" fmla="*/ 0 h 718009"/>
              <a:gd name="connsiteX2" fmla="*/ 718010 w 718009"/>
              <a:gd name="connsiteY2" fmla="*/ 359005 h 718009"/>
              <a:gd name="connsiteX3" fmla="*/ 359005 w 718009"/>
              <a:gd name="connsiteY3" fmla="*/ 718010 h 718009"/>
              <a:gd name="connsiteX4" fmla="*/ 0 w 718009"/>
              <a:gd name="connsiteY4" fmla="*/ 359005 h 7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009" h="718009">
                <a:moveTo>
                  <a:pt x="0" y="359005"/>
                </a:moveTo>
                <a:cubicBezTo>
                  <a:pt x="0" y="160732"/>
                  <a:pt x="160732" y="0"/>
                  <a:pt x="359005" y="0"/>
                </a:cubicBezTo>
                <a:cubicBezTo>
                  <a:pt x="557278" y="0"/>
                  <a:pt x="718010" y="160732"/>
                  <a:pt x="718010" y="359005"/>
                </a:cubicBezTo>
                <a:cubicBezTo>
                  <a:pt x="718010" y="557278"/>
                  <a:pt x="557278" y="718010"/>
                  <a:pt x="359005" y="718010"/>
                </a:cubicBezTo>
                <a:cubicBezTo>
                  <a:pt x="160732" y="718010"/>
                  <a:pt x="0" y="557278"/>
                  <a:pt x="0" y="3590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50" tIns="130550" rIns="130550" bIns="1305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2000" kern="1200" dirty="0">
                <a:solidFill>
                  <a:schemeClr val="accent6">
                    <a:lumMod val="25000"/>
                  </a:schemeClr>
                </a:solidFill>
              </a:rPr>
              <a:t>Act</a:t>
            </a:r>
            <a:endParaRPr kumimoji="1" lang="ja-JP" altLang="en-US" sz="2000" kern="1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975" y="2533015"/>
            <a:ext cx="4521835" cy="2739211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/>
              <a:t>In the preparation of plans, all staff members are engaged and share objectives. It is a good opportunity for team building</a:t>
            </a:r>
            <a:endParaRPr lang="en-US" altLang="ja-JP" sz="2400" dirty="0">
              <a:latin typeface="+mn-ea"/>
            </a:endParaRP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400" dirty="0" err="1"/>
              <a:t>PDCA</a:t>
            </a:r>
            <a:r>
              <a:rPr lang="en-US" altLang="ja-JP" sz="2400" dirty="0"/>
              <a:t> ensures the continuous improvement of sustainable business operations.</a:t>
            </a:r>
            <a:endParaRPr lang="en-US" altLang="ja-JP" sz="2400" dirty="0">
              <a:latin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4"/>
          <p:cNvSpPr txBox="1"/>
          <p:nvPr/>
        </p:nvSpPr>
        <p:spPr>
          <a:xfrm>
            <a:off x="252000" y="972000"/>
            <a:ext cx="8640000" cy="44087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(4) Public-Private Partnerships (PPP)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8. Sustainable Management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000" y="1556792"/>
            <a:ext cx="8568000" cy="307777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altLang="ja-JP" sz="2000" dirty="0">
                <a:solidFill>
                  <a:srgbClr val="FF0000"/>
                </a:solidFill>
              </a:rPr>
              <a:t>Involvement of private companies in the water supply business is increasing.</a:t>
            </a:r>
            <a:r>
              <a:rPr lang="en-US" altLang="ja-JP" sz="2000" dirty="0"/>
              <a:t> 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14" name="Picture 2" descr="[フリー素材] 握手のイラスト (cc-library01000537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10202"/>
            <a:ext cx="1152128" cy="780837"/>
          </a:xfrm>
          <a:prstGeom prst="rect">
            <a:avLst/>
          </a:prstGeom>
          <a:noFill/>
        </p:spPr>
      </p:pic>
      <p:sp>
        <p:nvSpPr>
          <p:cNvPr id="18" name="コンテンツ プレースホルダー 3"/>
          <p:cNvSpPr txBox="1"/>
          <p:nvPr/>
        </p:nvSpPr>
        <p:spPr>
          <a:xfrm>
            <a:off x="4882662" y="5475644"/>
            <a:ext cx="3680438" cy="892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/>
              <a:t>Inside of water purification plant “CERAROKKA”; built by PFI scheme in Yokohama</a:t>
            </a:r>
            <a:endParaRPr lang="ja-JP" altLang="en-US" sz="1600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4597490" y="2157556"/>
            <a:ext cx="1432440" cy="761475"/>
          </a:xfrm>
          <a:prstGeom prst="wedgeRoundRectCallout">
            <a:avLst>
              <a:gd name="adj1" fmla="val 15886"/>
              <a:gd name="adj2" fmla="val 36092"/>
              <a:gd name="adj3" fmla="val 16667"/>
            </a:avLst>
          </a:prstGeom>
          <a:solidFill>
            <a:schemeClr val="accent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Public utilities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7020272" y="2157556"/>
            <a:ext cx="1722774" cy="761475"/>
          </a:xfrm>
          <a:prstGeom prst="wedgeRoundRectCallout">
            <a:avLst>
              <a:gd name="adj1" fmla="val 15886"/>
              <a:gd name="adj2" fmla="val 36092"/>
              <a:gd name="adj3" fmla="val 16667"/>
            </a:avLst>
          </a:prstGeom>
          <a:solidFill>
            <a:schemeClr val="accent1">
              <a:lumMod val="9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Private companies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625" y="2587263"/>
            <a:ext cx="3802921" cy="2590800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Private companies must be qualified and are inspected  to ensure that their performance meet national standards.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PPPs are promoted under </a:t>
            </a:r>
            <a:r>
              <a:rPr lang="en-US" altLang="ja-JP" sz="2000" dirty="0">
                <a:solidFill>
                  <a:srgbClr val="FF0000"/>
                </a:solidFill>
              </a:rPr>
              <a:t>legal frameworks with clearly defined allocation of the risks </a:t>
            </a:r>
            <a:r>
              <a:rPr lang="en-US" altLang="ja-JP" sz="2000" dirty="0"/>
              <a:t>among the parties.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88" y="2996952"/>
            <a:ext cx="3707904" cy="24654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4"/>
          <p:cNvSpPr txBox="1"/>
          <p:nvPr/>
        </p:nvSpPr>
        <p:spPr>
          <a:xfrm>
            <a:off x="252000" y="972000"/>
            <a:ext cx="8640000" cy="44087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Consideration for the Low-Income Group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9. Affordable Drinking Water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718" y="2808000"/>
            <a:ext cx="3384376" cy="3077766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“</a:t>
            </a:r>
            <a:r>
              <a:rPr lang="en-US" altLang="ja-JP" sz="2000" dirty="0">
                <a:solidFill>
                  <a:srgbClr val="FF0000"/>
                </a:solidFill>
              </a:rPr>
              <a:t>Minimum volume</a:t>
            </a:r>
            <a:r>
              <a:rPr lang="en-US" altLang="ja-JP" sz="2000" dirty="0"/>
              <a:t>” with minimum rate, a cross-subsidy.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Reduction and </a:t>
            </a:r>
            <a:r>
              <a:rPr lang="en-US" altLang="ja-JP" sz="2000" dirty="0">
                <a:solidFill>
                  <a:srgbClr val="FF0000"/>
                </a:solidFill>
              </a:rPr>
              <a:t>exemption </a:t>
            </a:r>
            <a:r>
              <a:rPr lang="en-US" altLang="ja-JP" sz="2000" dirty="0"/>
              <a:t>as a welfare policy</a:t>
            </a:r>
            <a:r>
              <a:rPr lang="ja-JP" altLang="en-US" sz="2000" dirty="0"/>
              <a:t> </a:t>
            </a:r>
            <a:r>
              <a:rPr lang="en-US" altLang="ja-JP" sz="2000" dirty="0"/>
              <a:t>of the local government.</a:t>
            </a:r>
          </a:p>
          <a:p>
            <a:pPr marL="342900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Installment plan and funds </a:t>
            </a:r>
            <a:r>
              <a:rPr lang="en-US" altLang="ja-JP" sz="2000" dirty="0"/>
              <a:t>for subsidizing connection charge</a:t>
            </a:r>
            <a:r>
              <a:rPr lang="ja-JP" altLang="en-US" sz="2000" dirty="0"/>
              <a:t> </a:t>
            </a:r>
            <a:r>
              <a:rPr lang="en-US" altLang="ja-JP" sz="2000" dirty="0"/>
              <a:t>in the past.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539551" y="1772816"/>
            <a:ext cx="3456385" cy="578973"/>
          </a:xfrm>
          <a:prstGeom prst="roundRect">
            <a:avLst/>
          </a:prstGeom>
          <a:solidFill>
            <a:srgbClr val="FFD1D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Affordability 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rot="10800000">
            <a:off x="2087723" y="2443154"/>
            <a:ext cx="648072" cy="29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グラフ 17"/>
          <p:cNvGraphicFramePr/>
          <p:nvPr/>
        </p:nvGraphicFramePr>
        <p:xfrm>
          <a:off x="4364370" y="2300475"/>
          <a:ext cx="4527799" cy="326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4364370" y="5562600"/>
            <a:ext cx="4672126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Percentages of water, gas and electricity tariffs in average monthly living expenses</a:t>
            </a:r>
            <a:endParaRPr lang="ja-JP" altLang="en-US" b="1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5075004" y="2463851"/>
            <a:ext cx="1890032" cy="420956"/>
          </a:xfrm>
          <a:prstGeom prst="wedgeRoundRectCallout">
            <a:avLst>
              <a:gd name="adj1" fmla="val 42471"/>
              <a:gd name="adj2" fmla="val 98475"/>
              <a:gd name="adj3" fmla="val 16667"/>
            </a:avLst>
          </a:prstGeom>
          <a:solidFill>
            <a:srgbClr val="FFFF99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Electricity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5436096" y="3958739"/>
            <a:ext cx="771546" cy="420956"/>
          </a:xfrm>
          <a:prstGeom prst="wedgeRoundRectCallout">
            <a:avLst>
              <a:gd name="adj1" fmla="val -21402"/>
              <a:gd name="adj2" fmla="val -158812"/>
              <a:gd name="adj3" fmla="val 16667"/>
            </a:avLst>
          </a:prstGeom>
          <a:solidFill>
            <a:srgbClr val="66FF6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Gas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7180786" y="4169217"/>
            <a:ext cx="1161568" cy="420956"/>
          </a:xfrm>
          <a:prstGeom prst="wedgeRoundRectCallout">
            <a:avLst>
              <a:gd name="adj1" fmla="val -75337"/>
              <a:gd name="adj2" fmla="val 76303"/>
              <a:gd name="adj3" fmla="val 16667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Water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4"/>
          <p:cNvSpPr txBox="1"/>
          <p:nvPr/>
        </p:nvSpPr>
        <p:spPr>
          <a:xfrm>
            <a:off x="252000" y="972000"/>
            <a:ext cx="8640000" cy="44087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Participation of Residents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10. Engaging Local Communities</a:t>
            </a:r>
            <a:endParaRPr kumimoji="1" lang="ja-JP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89" y="2708920"/>
            <a:ext cx="3540653" cy="2576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4672256" y="6016312"/>
            <a:ext cx="4396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Source: Susumu Hani, the film “</a:t>
            </a:r>
            <a:r>
              <a:rPr lang="en-US" altLang="ja-JP" sz="1400" i="1" dirty="0"/>
              <a:t>Water in Our Life</a:t>
            </a:r>
            <a:r>
              <a:rPr lang="en-US" altLang="ja-JP" sz="1400" dirty="0"/>
              <a:t>,” 1952</a:t>
            </a:r>
          </a:p>
        </p:txBody>
      </p:sp>
      <p:sp>
        <p:nvSpPr>
          <p:cNvPr id="11" name="コンテンツ プレースホルダー 3"/>
          <p:cNvSpPr txBox="1"/>
          <p:nvPr/>
        </p:nvSpPr>
        <p:spPr>
          <a:xfrm>
            <a:off x="4875889" y="5485823"/>
            <a:ext cx="3989066" cy="483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/>
              <a:t>Villagers working in rural water supply development.</a:t>
            </a:r>
          </a:p>
        </p:txBody>
      </p:sp>
      <p:sp>
        <p:nvSpPr>
          <p:cNvPr id="10" name="下矢印 9"/>
          <p:cNvSpPr/>
          <p:nvPr/>
        </p:nvSpPr>
        <p:spPr>
          <a:xfrm>
            <a:off x="2244028" y="3140968"/>
            <a:ext cx="746372" cy="485351"/>
          </a:xfrm>
          <a:prstGeom prst="downArrow">
            <a:avLst>
              <a:gd name="adj1" fmla="val 37320"/>
              <a:gd name="adj2" fmla="val 5661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83568" y="1628800"/>
            <a:ext cx="3888432" cy="151216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altLang="ja-JP" sz="2200" dirty="0">
                <a:solidFill>
                  <a:schemeClr val="tx1"/>
                </a:solidFill>
              </a:rPr>
              <a:t>Local residents </a:t>
            </a:r>
            <a:r>
              <a:rPr lang="en-US" altLang="ja-JP" sz="2200" dirty="0">
                <a:solidFill>
                  <a:srgbClr val="FF0000"/>
                </a:solidFill>
              </a:rPr>
              <a:t>contributed funds and labor</a:t>
            </a:r>
            <a:r>
              <a:rPr lang="en-US" altLang="ja-JP" sz="2200" dirty="0">
                <a:solidFill>
                  <a:schemeClr val="tx1"/>
                </a:solidFill>
              </a:rPr>
              <a:t>, in developing rural water supply systems. 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672998" y="3693445"/>
            <a:ext cx="3888432" cy="23433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</a:pPr>
            <a:r>
              <a:rPr lang="en-US" altLang="ja-JP" sz="2200" dirty="0">
                <a:solidFill>
                  <a:srgbClr val="FF0000"/>
                </a:solidFill>
              </a:rPr>
              <a:t>Public consultations</a:t>
            </a:r>
            <a:r>
              <a:rPr lang="en-US" altLang="ja-JP" sz="2200" dirty="0">
                <a:solidFill>
                  <a:schemeClr val="tx1"/>
                </a:solidFill>
              </a:rPr>
              <a:t>, </a:t>
            </a:r>
            <a:r>
              <a:rPr lang="en-US" altLang="ja-JP" sz="2200" dirty="0">
                <a:solidFill>
                  <a:srgbClr val="FF0000"/>
                </a:solidFill>
              </a:rPr>
              <a:t>customer satisfaction surveys</a:t>
            </a:r>
            <a:r>
              <a:rPr lang="en-US" altLang="ja-JP" sz="2200" dirty="0">
                <a:solidFill>
                  <a:schemeClr val="tx1"/>
                </a:solidFill>
              </a:rPr>
              <a:t>, </a:t>
            </a:r>
            <a:r>
              <a:rPr lang="en-US" altLang="ja-JP" sz="2200" dirty="0">
                <a:solidFill>
                  <a:srgbClr val="FF0000"/>
                </a:solidFill>
              </a:rPr>
              <a:t>supporters system </a:t>
            </a:r>
            <a:r>
              <a:rPr lang="en-US" altLang="ja-JP" sz="2200" dirty="0">
                <a:solidFill>
                  <a:schemeClr val="tx1"/>
                </a:solidFill>
              </a:rPr>
              <a:t>(monitoring system by customers), etc.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60475"/>
            <a:ext cx="8363914" cy="569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/>
          <p:nvPr/>
        </p:nvSpPr>
        <p:spPr>
          <a:xfrm>
            <a:off x="360000" y="251999"/>
            <a:ext cx="82296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10. Involving Local Communities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8388" y="6195625"/>
            <a:ext cx="7882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Source:</a:t>
            </a:r>
            <a:r>
              <a:rPr lang="ja-JP" altLang="en-US" sz="1200" dirty="0"/>
              <a:t>　</a:t>
            </a:r>
            <a:r>
              <a:rPr lang="en-US" altLang="ja-JP" sz="1200" dirty="0"/>
              <a:t>Ministry of Health, </a:t>
            </a:r>
            <a:r>
              <a:rPr lang="en-US" altLang="ja-JP" sz="1200" dirty="0" err="1"/>
              <a:t>Labour</a:t>
            </a:r>
            <a:r>
              <a:rPr lang="en-US" altLang="ja-JP" sz="1200" dirty="0"/>
              <a:t> and Welfare,</a:t>
            </a:r>
            <a:r>
              <a:rPr lang="ja-JP" altLang="en-US" sz="1200" dirty="0"/>
              <a:t>　</a:t>
            </a:r>
            <a:r>
              <a:rPr lang="en-US" altLang="ja-JP" sz="1200" dirty="0"/>
              <a:t>http://www.mhlw.go.jp/stf/shingi/2r98520000027cq9.html</a:t>
            </a:r>
            <a:endParaRPr kumimoji="1" lang="ja-JP" altLang="en-US" sz="12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334161" y="1640102"/>
            <a:ext cx="1873874" cy="693371"/>
          </a:xfrm>
          <a:prstGeom prst="wedgeRoundRectCallout">
            <a:avLst>
              <a:gd name="adj1" fmla="val 65919"/>
              <a:gd name="adj2" fmla="val -55134"/>
              <a:gd name="adj3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Old days, simple issue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868144" y="1728659"/>
            <a:ext cx="2376265" cy="285412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rgbClr val="FF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555776" y="1410723"/>
            <a:ext cx="2520280" cy="57606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rgbClr val="FF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4308563">
            <a:off x="6208461" y="4494516"/>
            <a:ext cx="386660" cy="790716"/>
          </a:xfrm>
          <a:prstGeom prst="downArrow">
            <a:avLst>
              <a:gd name="adj1" fmla="val 49225"/>
              <a:gd name="adj2" fmla="val 5661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943976" y="4536972"/>
            <a:ext cx="1718241" cy="693371"/>
          </a:xfrm>
          <a:prstGeom prst="wedgeRoundRectCallout">
            <a:avLst>
              <a:gd name="adj1" fmla="val -58715"/>
              <a:gd name="adj2" fmla="val -38178"/>
              <a:gd name="adj3" fmla="val 16667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Nowadays, diversified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003382" y="5142076"/>
            <a:ext cx="2268452" cy="625268"/>
          </a:xfrm>
          <a:prstGeom prst="wedgeRoundRectCallout">
            <a:avLst>
              <a:gd name="adj1" fmla="val -11484"/>
              <a:gd name="adj2" fmla="val 16909"/>
              <a:gd name="adj3" fmla="val 16667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Need to collaborate with citizens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0000" y="252000"/>
            <a:ext cx="7776863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lvl="3">
              <a:lnSpc>
                <a:spcPts val="3200"/>
              </a:lnSpc>
              <a:spcBef>
                <a:spcPts val="600"/>
              </a:spcBef>
              <a:buClr>
                <a:srgbClr val="CAE2FF">
                  <a:lumMod val="50000"/>
                </a:srgbClr>
              </a:buClr>
            </a:pP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11. Lessons Learned (1)</a:t>
            </a:r>
            <a:endParaRPr lang="ja-JP" altLang="en-US" sz="28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  <p:sp>
        <p:nvSpPr>
          <p:cNvPr id="7" name="コンテンツ プレースホルダー 4"/>
          <p:cNvSpPr txBox="1"/>
          <p:nvPr/>
        </p:nvSpPr>
        <p:spPr>
          <a:xfrm>
            <a:off x="360000" y="971999"/>
            <a:ext cx="8388464" cy="5571675"/>
          </a:xfrm>
          <a:prstGeom prst="rect">
            <a:avLst/>
          </a:prstGeom>
        </p:spPr>
        <p:txBody>
          <a:bodyPr lIns="36000" tIns="0" rIns="0" bIns="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415" lvl="1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(Legal Framework for Universal Access) </a:t>
            </a:r>
            <a:r>
              <a:rPr lang="en-US" altLang="ja-JP" sz="2000" dirty="0">
                <a:solidFill>
                  <a:schemeClr val="tx2"/>
                </a:solidFill>
              </a:rPr>
              <a:t>The national government established the </a:t>
            </a:r>
            <a:r>
              <a:rPr lang="en-US" altLang="ja-JP" sz="2000" dirty="0">
                <a:solidFill>
                  <a:srgbClr val="FF0000"/>
                </a:solidFill>
              </a:rPr>
              <a:t>legal frameworks </a:t>
            </a:r>
            <a:r>
              <a:rPr lang="en-US" altLang="ja-JP" sz="2000" dirty="0">
                <a:solidFill>
                  <a:schemeClr val="tx2"/>
                </a:solidFill>
              </a:rPr>
              <a:t>to support utilities in </a:t>
            </a:r>
            <a:r>
              <a:rPr lang="en-US" altLang="ja-JP" sz="2000" dirty="0">
                <a:solidFill>
                  <a:srgbClr val="FF0000"/>
                </a:solidFill>
              </a:rPr>
              <a:t>securing funds</a:t>
            </a:r>
            <a:r>
              <a:rPr lang="en-US" altLang="ja-JP" sz="2000" dirty="0">
                <a:solidFill>
                  <a:schemeClr val="tx2"/>
                </a:solidFill>
              </a:rPr>
              <a:t> and in </a:t>
            </a:r>
            <a:r>
              <a:rPr lang="en-US" altLang="ja-JP" sz="2000" dirty="0">
                <a:solidFill>
                  <a:srgbClr val="FF0000"/>
                </a:solidFill>
              </a:rPr>
              <a:t>standardizing technical requirements</a:t>
            </a:r>
            <a:r>
              <a:rPr lang="en-US" altLang="ja-JP" sz="2000" dirty="0">
                <a:solidFill>
                  <a:schemeClr val="tx2"/>
                </a:solidFill>
              </a:rPr>
              <a:t> in developing water supply system. Utilities could issue </a:t>
            </a:r>
            <a:r>
              <a:rPr lang="en-US" altLang="ja-JP" sz="2000" dirty="0">
                <a:solidFill>
                  <a:srgbClr val="FF0000"/>
                </a:solidFill>
              </a:rPr>
              <a:t>public enterprise bonds</a:t>
            </a:r>
            <a:r>
              <a:rPr lang="en-US" altLang="ja-JP" sz="2000" dirty="0">
                <a:solidFill>
                  <a:schemeClr val="tx2"/>
                </a:solidFill>
              </a:rPr>
              <a:t> for long-term financing. Small utilities in rural areas could not recover the cost with their operation and utilized</a:t>
            </a:r>
            <a:r>
              <a:rPr lang="en-US" altLang="ja-JP" sz="2000" dirty="0">
                <a:solidFill>
                  <a:srgbClr val="FF0000"/>
                </a:solidFill>
              </a:rPr>
              <a:t> national subsidies</a:t>
            </a:r>
            <a:r>
              <a:rPr lang="en-US" altLang="ja-JP" sz="2000" dirty="0">
                <a:solidFill>
                  <a:schemeClr val="tx2"/>
                </a:solidFill>
              </a:rPr>
              <a:t> for facility construction.</a:t>
            </a:r>
          </a:p>
          <a:p>
            <a:pPr marL="399415" lvl="1" indent="-342900">
              <a:lnSpc>
                <a:spcPts val="22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2"/>
                </a:solidFill>
              </a:rPr>
              <a:t>(Water Resources Development)</a:t>
            </a:r>
            <a:r>
              <a:rPr lang="ja-JP" altLang="en-US" sz="2000" b="1" dirty="0">
                <a:solidFill>
                  <a:schemeClr val="tx2"/>
                </a:solidFill>
              </a:rPr>
              <a:t>　</a:t>
            </a:r>
            <a:r>
              <a:rPr lang="en-US" altLang="ja-JP" sz="2000" dirty="0">
                <a:solidFill>
                  <a:schemeClr val="tx2"/>
                </a:solidFill>
              </a:rPr>
              <a:t>The national government established </a:t>
            </a:r>
            <a:r>
              <a:rPr lang="en-US" altLang="ja-JP" sz="2000" dirty="0">
                <a:solidFill>
                  <a:srgbClr val="FF0000"/>
                </a:solidFill>
              </a:rPr>
              <a:t>an organization responsible for multi-purpose dam</a:t>
            </a:r>
            <a:r>
              <a:rPr lang="en-US" altLang="ja-JP" sz="2000" dirty="0">
                <a:solidFill>
                  <a:schemeClr val="tx2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constructions and coordination of dam users</a:t>
            </a:r>
            <a:r>
              <a:rPr lang="en-US" altLang="ja-JP" sz="2000" dirty="0">
                <a:solidFill>
                  <a:schemeClr val="tx2"/>
                </a:solidFill>
              </a:rPr>
              <a:t>. By sharing both the costs and benefits of dam construction, the financial burden for each water utility was reduced.</a:t>
            </a:r>
            <a:r>
              <a:rPr lang="ja-JP" altLang="en-US" sz="2000" dirty="0">
                <a:solidFill>
                  <a:schemeClr val="tx2"/>
                </a:solidFill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</a:rPr>
              <a:t>Measures and new laws to improve and protect raw water quality</a:t>
            </a:r>
            <a:r>
              <a:rPr lang="en-US" altLang="ja-JP" sz="2000" dirty="0">
                <a:solidFill>
                  <a:schemeClr val="tx2"/>
                </a:solidFill>
              </a:rPr>
              <a:t>, have helped to restore water quality.</a:t>
            </a:r>
          </a:p>
          <a:p>
            <a:pPr marL="399415" lvl="1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ja-JP" sz="2000" dirty="0"/>
          </a:p>
          <a:p>
            <a:pPr lvl="1">
              <a:lnSpc>
                <a:spcPts val="2200"/>
              </a:lnSpc>
            </a:pPr>
            <a:endParaRPr lang="en-US" altLang="ja-JP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0000" y="252000"/>
            <a:ext cx="7776863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lvl="3">
              <a:lnSpc>
                <a:spcPts val="3200"/>
              </a:lnSpc>
              <a:spcBef>
                <a:spcPts val="600"/>
              </a:spcBef>
              <a:buClr>
                <a:srgbClr val="CAE2FF">
                  <a:lumMod val="50000"/>
                </a:srgbClr>
              </a:buClr>
            </a:pP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11. Lessons Learned (1)</a:t>
            </a:r>
            <a:endParaRPr lang="ja-JP" altLang="en-US" sz="28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  <p:sp>
        <p:nvSpPr>
          <p:cNvPr id="7" name="コンテンツ プレースホルダー 4"/>
          <p:cNvSpPr txBox="1"/>
          <p:nvPr/>
        </p:nvSpPr>
        <p:spPr>
          <a:xfrm>
            <a:off x="360000" y="971998"/>
            <a:ext cx="8460472" cy="5571675"/>
          </a:xfrm>
          <a:prstGeom prst="rect">
            <a:avLst/>
          </a:prstGeom>
        </p:spPr>
        <p:txBody>
          <a:bodyPr lIns="36000" tIns="0" rIns="0" bIns="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415" lvl="1" indent="-342900">
              <a:lnSpc>
                <a:spcPts val="22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2"/>
                </a:solidFill>
              </a:rPr>
              <a:t>(Safe water supply)</a:t>
            </a:r>
            <a:r>
              <a:rPr lang="ja-JP" altLang="en-US" sz="2000" b="1" dirty="0">
                <a:solidFill>
                  <a:schemeClr val="tx2"/>
                </a:solidFill>
              </a:rPr>
              <a:t>　</a:t>
            </a:r>
            <a:r>
              <a:rPr lang="en-US" altLang="ja-JP" sz="2000" dirty="0">
                <a:solidFill>
                  <a:schemeClr val="tx2"/>
                </a:solidFill>
              </a:rPr>
              <a:t>To operate a stable supply of good quality water for 24 hours a day, the national government established </a:t>
            </a:r>
            <a:r>
              <a:rPr lang="en-US" altLang="ja-JP" sz="2000" dirty="0">
                <a:solidFill>
                  <a:srgbClr val="FF0000"/>
                </a:solidFill>
              </a:rPr>
              <a:t>water quality standards</a:t>
            </a:r>
            <a:r>
              <a:rPr lang="en-US" altLang="ja-JP" sz="2000" dirty="0">
                <a:solidFill>
                  <a:schemeClr val="tx2"/>
                </a:solidFill>
              </a:rPr>
              <a:t>. Water utilities are responsible for implementing </a:t>
            </a:r>
            <a:r>
              <a:rPr lang="en-US" altLang="ja-JP" sz="2000" dirty="0">
                <a:solidFill>
                  <a:srgbClr val="FF0000"/>
                </a:solidFill>
              </a:rPr>
              <a:t>water quality analysis</a:t>
            </a:r>
            <a:r>
              <a:rPr lang="en-US" altLang="ja-JP" sz="2000" dirty="0">
                <a:solidFill>
                  <a:schemeClr val="tx2"/>
                </a:solidFill>
              </a:rPr>
              <a:t>, and made efforts to </a:t>
            </a:r>
            <a:r>
              <a:rPr lang="en-US" altLang="ja-JP" sz="2000" dirty="0">
                <a:solidFill>
                  <a:srgbClr val="FF0000"/>
                </a:solidFill>
              </a:rPr>
              <a:t>secure quality pipe materials and equipment</a:t>
            </a:r>
            <a:r>
              <a:rPr lang="en-US" altLang="ja-JP" sz="2000" dirty="0">
                <a:solidFill>
                  <a:schemeClr val="tx2"/>
                </a:solidFill>
              </a:rPr>
              <a:t>. The JIS and other standards, and JWWA inspection played key roles to guarantee the quality of pipe materials and equipment. </a:t>
            </a:r>
          </a:p>
          <a:p>
            <a:pPr marL="399415" lvl="1" indent="-342900">
              <a:lnSpc>
                <a:spcPts val="22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(Maintenance for Stable Water Supply)</a:t>
            </a:r>
            <a:r>
              <a:rPr lang="ja-JP" altLang="en-US" sz="2000" b="1" dirty="0"/>
              <a:t>　</a:t>
            </a:r>
            <a:r>
              <a:rPr lang="en-US" altLang="ja-JP" sz="2000" dirty="0">
                <a:solidFill>
                  <a:srgbClr val="FF0000"/>
                </a:solidFill>
              </a:rPr>
              <a:t>Preventive maintenance </a:t>
            </a:r>
            <a:r>
              <a:rPr lang="en-US" altLang="ja-JP" sz="2000" dirty="0"/>
              <a:t>is very important for a stable water supply. Accidents can be prevented by analyzing </a:t>
            </a:r>
            <a:r>
              <a:rPr lang="en-US" altLang="ja-JP" sz="2000" dirty="0">
                <a:solidFill>
                  <a:srgbClr val="FF0000"/>
                </a:solidFill>
              </a:rPr>
              <a:t>data and information of daily inspections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FF0000"/>
                </a:solidFill>
              </a:rPr>
              <a:t>operation</a:t>
            </a:r>
            <a:r>
              <a:rPr lang="en-US" altLang="ja-JP" sz="2000" dirty="0"/>
              <a:t>, and </a:t>
            </a:r>
            <a:r>
              <a:rPr lang="en-US" altLang="ja-JP" sz="2000" dirty="0">
                <a:solidFill>
                  <a:srgbClr val="FF0000"/>
                </a:solidFill>
              </a:rPr>
              <a:t>repairs</a:t>
            </a:r>
            <a:r>
              <a:rPr lang="en-US" altLang="ja-JP" sz="2000" dirty="0"/>
              <a:t>. </a:t>
            </a:r>
            <a:r>
              <a:rPr lang="en-US" altLang="ja-JP" sz="2000" dirty="0">
                <a:solidFill>
                  <a:srgbClr val="FF0000"/>
                </a:solidFill>
              </a:rPr>
              <a:t>Information and knowledge sharing</a:t>
            </a:r>
            <a:r>
              <a:rPr lang="en-US" altLang="ja-JP" sz="2000" dirty="0"/>
              <a:t> by </a:t>
            </a:r>
            <a:r>
              <a:rPr lang="en-US" altLang="ja-JP" sz="2000" dirty="0">
                <a:solidFill>
                  <a:srgbClr val="FF0000"/>
                </a:solidFill>
              </a:rPr>
              <a:t>manual</a:t>
            </a:r>
            <a:r>
              <a:rPr lang="en-US" altLang="ja-JP" sz="2000" dirty="0"/>
              <a:t> and </a:t>
            </a:r>
            <a:r>
              <a:rPr lang="en-US" altLang="ja-JP" sz="2000" dirty="0">
                <a:solidFill>
                  <a:srgbClr val="FF0000"/>
                </a:solidFill>
              </a:rPr>
              <a:t>OJT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FF0000"/>
                </a:solidFill>
              </a:rPr>
              <a:t>regulations</a:t>
            </a:r>
            <a:r>
              <a:rPr lang="en-US" altLang="ja-JP" sz="2000" dirty="0"/>
              <a:t> and </a:t>
            </a:r>
            <a:r>
              <a:rPr lang="en-US" altLang="ja-JP" sz="2000" dirty="0">
                <a:solidFill>
                  <a:srgbClr val="FF0000"/>
                </a:solidFill>
              </a:rPr>
              <a:t>guidance</a:t>
            </a:r>
            <a:r>
              <a:rPr lang="en-US" altLang="ja-JP" sz="2000" dirty="0"/>
              <a:t> by the national government played an important role for the prevention of accidents and problems.</a:t>
            </a:r>
          </a:p>
          <a:p>
            <a:pPr marL="399415" lvl="1" indent="-342900">
              <a:lnSpc>
                <a:spcPts val="22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endParaRPr lang="en-US" altLang="ja-JP" sz="2000" dirty="0">
              <a:solidFill>
                <a:schemeClr val="tx2"/>
              </a:solidFill>
            </a:endParaRPr>
          </a:p>
          <a:p>
            <a:pPr marL="399415" lvl="1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ja-JP" sz="2000" dirty="0"/>
          </a:p>
          <a:p>
            <a:pPr lvl="1">
              <a:lnSpc>
                <a:spcPts val="2200"/>
              </a:lnSpc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52584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0000" y="108489"/>
            <a:ext cx="7776863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lvl="3">
              <a:lnSpc>
                <a:spcPts val="3200"/>
              </a:lnSpc>
              <a:spcBef>
                <a:spcPts val="600"/>
              </a:spcBef>
              <a:buClr>
                <a:srgbClr val="CAE2FF">
                  <a:lumMod val="50000"/>
                </a:srgbClr>
              </a:buClr>
            </a:pP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11. Lessons Learned (2)</a:t>
            </a:r>
          </a:p>
        </p:txBody>
      </p:sp>
      <p:sp>
        <p:nvSpPr>
          <p:cNvPr id="4" name="コンテンツ プレースホルダー 4"/>
          <p:cNvSpPr txBox="1"/>
          <p:nvPr/>
        </p:nvSpPr>
        <p:spPr>
          <a:xfrm>
            <a:off x="360000" y="764704"/>
            <a:ext cx="8388465" cy="5754556"/>
          </a:xfrm>
          <a:prstGeom prst="rect">
            <a:avLst/>
          </a:prstGeom>
        </p:spPr>
        <p:txBody>
          <a:bodyPr lIns="36000" tIns="0" rIns="0" bIns="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41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1"/>
                </a:solidFill>
              </a:rPr>
              <a:t>(Leakage Control) </a:t>
            </a:r>
            <a:r>
              <a:rPr lang="en-US" altLang="ja-JP" sz="2000" dirty="0"/>
              <a:t>The average </a:t>
            </a:r>
            <a:r>
              <a:rPr lang="en-US" altLang="ja-JP" sz="2000" dirty="0">
                <a:solidFill>
                  <a:srgbClr val="FF0000"/>
                </a:solidFill>
              </a:rPr>
              <a:t>leakage</a:t>
            </a:r>
            <a:r>
              <a:rPr lang="en-US" altLang="ja-JP" sz="2000" dirty="0"/>
              <a:t> rate in Japan is 4.7%. The dramatic drop from 70-80% after the war was the result of corrective and preventive measures implemented after experiencing severe droughts and water scarcity. These include </a:t>
            </a:r>
            <a:r>
              <a:rPr lang="en-US" altLang="ja-JP" sz="2000" dirty="0">
                <a:solidFill>
                  <a:srgbClr val="FF0000"/>
                </a:solidFill>
              </a:rPr>
              <a:t>detection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repair</a:t>
            </a:r>
            <a:r>
              <a:rPr lang="en-US" altLang="ja-JP" sz="2000" dirty="0"/>
              <a:t> of leaking pipes, </a:t>
            </a:r>
            <a:r>
              <a:rPr lang="en-US" altLang="ja-JP" sz="2000" dirty="0">
                <a:solidFill>
                  <a:srgbClr val="FF0000"/>
                </a:solidFill>
              </a:rPr>
              <a:t>replacement </a:t>
            </a:r>
            <a:r>
              <a:rPr lang="en-US" altLang="ja-JP" sz="2000" dirty="0"/>
              <a:t>of aging pipes and installation of new pipes with </a:t>
            </a:r>
            <a:r>
              <a:rPr lang="en-US" altLang="ja-JP" sz="2000" dirty="0">
                <a:solidFill>
                  <a:srgbClr val="FF0000"/>
                </a:solidFill>
              </a:rPr>
              <a:t>better materials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improvement of pipe connections</a:t>
            </a:r>
            <a:r>
              <a:rPr lang="en-US" altLang="ja-JP" sz="2000" dirty="0">
                <a:solidFill>
                  <a:schemeClr val="tx1"/>
                </a:solidFill>
              </a:rPr>
              <a:t> and </a:t>
            </a:r>
            <a:r>
              <a:rPr lang="en-US" altLang="ja-JP" sz="2000" dirty="0">
                <a:solidFill>
                  <a:srgbClr val="FF0000"/>
                </a:solidFill>
              </a:rPr>
              <a:t>construction methods</a:t>
            </a:r>
            <a:r>
              <a:rPr lang="en-US" altLang="ja-JP" sz="2000" dirty="0"/>
              <a:t>. Pipe networks organized in </a:t>
            </a:r>
            <a:r>
              <a:rPr lang="en-US" altLang="ja-JP" sz="2000" dirty="0">
                <a:solidFill>
                  <a:srgbClr val="FF0000"/>
                </a:solidFill>
              </a:rPr>
              <a:t>distribution blocks </a:t>
            </a:r>
            <a:r>
              <a:rPr lang="en-US" altLang="ja-JP" sz="2000" dirty="0"/>
              <a:t>facilitates the leakage reduction activities. </a:t>
            </a:r>
          </a:p>
          <a:p>
            <a:pPr marL="39941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1"/>
                </a:solidFill>
              </a:rPr>
              <a:t>(Sustainable Management) </a:t>
            </a:r>
            <a:r>
              <a:rPr lang="en-US" altLang="ja-JP" sz="2000" dirty="0">
                <a:solidFill>
                  <a:srgbClr val="FF0000"/>
                </a:solidFill>
              </a:rPr>
              <a:t>Self-supporting accounting system</a:t>
            </a:r>
            <a:r>
              <a:rPr lang="en-US" altLang="ja-JP" sz="2000" dirty="0">
                <a:solidFill>
                  <a:schemeClr val="tx1"/>
                </a:solidFill>
              </a:rPr>
              <a:t> and </a:t>
            </a:r>
            <a:r>
              <a:rPr lang="en-US" altLang="ja-JP" sz="2000" dirty="0">
                <a:solidFill>
                  <a:srgbClr val="FF0000"/>
                </a:solidFill>
              </a:rPr>
              <a:t>cost recovery</a:t>
            </a:r>
            <a:r>
              <a:rPr lang="en-US" altLang="ja-JP" sz="2000" dirty="0">
                <a:solidFill>
                  <a:schemeClr val="tx1"/>
                </a:solidFill>
              </a:rPr>
              <a:t> have been essential for sustainable management. </a:t>
            </a:r>
            <a:r>
              <a:rPr lang="en-US" altLang="ja-JP" sz="2000" dirty="0"/>
              <a:t>Utilities are required to prepare a </a:t>
            </a:r>
            <a:r>
              <a:rPr lang="en-US" altLang="ja-JP" sz="2000" dirty="0">
                <a:solidFill>
                  <a:srgbClr val="FF0000"/>
                </a:solidFill>
              </a:rPr>
              <a:t>financial plan</a:t>
            </a:r>
            <a:r>
              <a:rPr lang="en-US" altLang="ja-JP" sz="2000" dirty="0"/>
              <a:t>, clearly describe future conditions demonstrate efforts for cost reduction. </a:t>
            </a:r>
            <a:r>
              <a:rPr lang="en-US" altLang="ja-JP" sz="2000" dirty="0">
                <a:solidFill>
                  <a:srgbClr val="FF0000"/>
                </a:solidFill>
              </a:rPr>
              <a:t>Master plans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FF0000"/>
                </a:solidFill>
              </a:rPr>
              <a:t>business plans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PDCA cycle </a:t>
            </a:r>
            <a:r>
              <a:rPr lang="en-US" altLang="ja-JP" sz="2000" dirty="0"/>
              <a:t>are important tools for sustainable management.</a:t>
            </a:r>
          </a:p>
          <a:p>
            <a:pPr marL="39941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(Affordable Tariff)</a:t>
            </a:r>
            <a:r>
              <a:rPr lang="ja-JP" altLang="en-US" sz="2000" b="1" dirty="0"/>
              <a:t>　</a:t>
            </a:r>
            <a:r>
              <a:rPr lang="en-US" altLang="ja-JP" sz="2000" dirty="0">
                <a:solidFill>
                  <a:srgbClr val="FF0000"/>
                </a:solidFill>
              </a:rPr>
              <a:t>Minimum rates including minimum water </a:t>
            </a:r>
            <a:r>
              <a:rPr lang="en-US" altLang="ja-JP" sz="2000" dirty="0"/>
              <a:t>are set relatively low making it affordable for low-income group. The progressive rates allocate more financial liabilities to high-volume users (</a:t>
            </a:r>
            <a:r>
              <a:rPr lang="en-US" altLang="ja-JP" sz="2000" dirty="0">
                <a:solidFill>
                  <a:srgbClr val="FF0000"/>
                </a:solidFill>
              </a:rPr>
              <a:t>a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cross subsidy</a:t>
            </a:r>
            <a:r>
              <a:rPr lang="en-US" altLang="ja-JP" sz="2000" dirty="0"/>
              <a:t>). Low-income group can apply for </a:t>
            </a:r>
            <a:r>
              <a:rPr lang="en-US" altLang="ja-JP" sz="2000" dirty="0">
                <a:solidFill>
                  <a:srgbClr val="FF0000"/>
                </a:solidFill>
              </a:rPr>
              <a:t>tariff reductions or exemptions</a:t>
            </a:r>
            <a:r>
              <a:rPr lang="en-US" altLang="ja-JP" sz="2000" dirty="0"/>
              <a:t>.</a:t>
            </a:r>
          </a:p>
          <a:p>
            <a:pPr marL="39941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endParaRPr lang="en-US" altLang="ja-JP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0000" y="252000"/>
            <a:ext cx="7776863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lvl="3">
              <a:lnSpc>
                <a:spcPts val="3200"/>
              </a:lnSpc>
              <a:spcBef>
                <a:spcPts val="600"/>
              </a:spcBef>
              <a:buClr>
                <a:srgbClr val="CAE2FF">
                  <a:lumMod val="50000"/>
                </a:srgbClr>
              </a:buClr>
            </a:pP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11. </a:t>
            </a:r>
            <a:r>
              <a:rPr lang="en-US" altLang="ja-JP" sz="2800" b="1">
                <a:solidFill>
                  <a:schemeClr val="bg1">
                    <a:lumMod val="50000"/>
                  </a:schemeClr>
                </a:solidFill>
                <a:latin typeface="+mj-lt"/>
              </a:rPr>
              <a:t>Lessons Learned (</a:t>
            </a: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3)</a:t>
            </a:r>
          </a:p>
        </p:txBody>
      </p:sp>
      <p:sp>
        <p:nvSpPr>
          <p:cNvPr id="4" name="コンテンツ プレースホルダー 4"/>
          <p:cNvSpPr txBox="1"/>
          <p:nvPr/>
        </p:nvSpPr>
        <p:spPr>
          <a:xfrm>
            <a:off x="360000" y="972000"/>
            <a:ext cx="8388464" cy="5184576"/>
          </a:xfrm>
          <a:prstGeom prst="rect">
            <a:avLst/>
          </a:prstGeom>
        </p:spPr>
        <p:txBody>
          <a:bodyPr lIns="36000" tIns="0" rIns="0" bIns="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41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(Training of Utilities’ Staffs)</a:t>
            </a:r>
            <a:r>
              <a:rPr lang="ja-JP" altLang="en-US" sz="2000" b="1" dirty="0">
                <a:solidFill>
                  <a:schemeClr val="tx1"/>
                </a:solidFill>
              </a:rPr>
              <a:t>　</a:t>
            </a:r>
            <a:r>
              <a:rPr lang="en-GB" altLang="ja-JP" sz="2000" dirty="0"/>
              <a:t>The National Institute of Public Health developed the </a:t>
            </a:r>
            <a:r>
              <a:rPr lang="en-GB" altLang="ja-JP" sz="2000" dirty="0">
                <a:solidFill>
                  <a:srgbClr val="FF0000"/>
                </a:solidFill>
              </a:rPr>
              <a:t>human resources </a:t>
            </a:r>
            <a:r>
              <a:rPr lang="en-GB" altLang="ja-JP" sz="2000" dirty="0"/>
              <a:t>required to establish the nationwide water supply system. Utility workers </a:t>
            </a:r>
            <a:r>
              <a:rPr lang="en-US" altLang="ja-JP" sz="2000" dirty="0"/>
              <a:t>were trained through </a:t>
            </a:r>
            <a:r>
              <a:rPr lang="en-GB" altLang="ja-JP" sz="2000" dirty="0">
                <a:solidFill>
                  <a:srgbClr val="FF0000"/>
                </a:solidFill>
              </a:rPr>
              <a:t>OJT</a:t>
            </a:r>
            <a:r>
              <a:rPr lang="en-GB" altLang="ja-JP" sz="2000" dirty="0"/>
              <a:t> and attended </a:t>
            </a:r>
            <a:r>
              <a:rPr lang="en-GB" altLang="ja-JP" sz="2000" dirty="0">
                <a:solidFill>
                  <a:srgbClr val="FF0000"/>
                </a:solidFill>
              </a:rPr>
              <a:t>training programs </a:t>
            </a:r>
            <a:r>
              <a:rPr lang="en-US" altLang="ja-JP" sz="2000" dirty="0"/>
              <a:t>conducted internally</a:t>
            </a:r>
            <a:r>
              <a:rPr lang="en-GB" altLang="ja-JP" sz="2000" dirty="0"/>
              <a:t>. JWWA organizes seminars and committees for </a:t>
            </a:r>
            <a:r>
              <a:rPr lang="en-GB" altLang="ja-JP" sz="2000" dirty="0">
                <a:solidFill>
                  <a:srgbClr val="FF0000"/>
                </a:solidFill>
              </a:rPr>
              <a:t>knowledge sharing </a:t>
            </a:r>
            <a:r>
              <a:rPr lang="en-GB" altLang="ja-JP" sz="2000" dirty="0"/>
              <a:t>and </a:t>
            </a:r>
            <a:r>
              <a:rPr lang="en-GB" altLang="ja-JP" sz="2000" dirty="0">
                <a:solidFill>
                  <a:srgbClr val="FF0000"/>
                </a:solidFill>
              </a:rPr>
              <a:t>professional development</a:t>
            </a:r>
            <a:r>
              <a:rPr lang="en-GB" altLang="ja-JP" sz="2000" dirty="0"/>
              <a:t>.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39941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1"/>
                </a:solidFill>
              </a:rPr>
              <a:t>(Public Relations) </a:t>
            </a:r>
            <a:r>
              <a:rPr lang="en-US" altLang="ja-JP" sz="2000" dirty="0">
                <a:solidFill>
                  <a:srgbClr val="FF0000"/>
                </a:solidFill>
              </a:rPr>
              <a:t>Public relations activities</a:t>
            </a:r>
            <a:r>
              <a:rPr lang="en-US" altLang="ja-JP" sz="2000" dirty="0"/>
              <a:t> and mechanisms for </a:t>
            </a:r>
            <a:r>
              <a:rPr lang="en-US" altLang="ja-JP" sz="2000" dirty="0">
                <a:solidFill>
                  <a:srgbClr val="FF0000"/>
                </a:solidFill>
              </a:rPr>
              <a:t>public participation </a:t>
            </a:r>
            <a:r>
              <a:rPr lang="en-US" altLang="ja-JP" sz="2000" dirty="0"/>
              <a:t>are important to building mutually supportive relationship between the utility and its customers. Staff of each utility understand that customers’ willingness to pay is directly related to their level of </a:t>
            </a:r>
            <a:r>
              <a:rPr lang="en-US" altLang="ja-JP" sz="2000" dirty="0">
                <a:solidFill>
                  <a:srgbClr val="FF0000"/>
                </a:solidFill>
              </a:rPr>
              <a:t>satisfaction with the quality of service</a:t>
            </a:r>
            <a:r>
              <a:rPr lang="en-US" altLang="ja-JP" sz="2000" dirty="0"/>
              <a:t>. Maintaining</a:t>
            </a:r>
            <a:r>
              <a:rPr lang="en-US" altLang="ja-JP" sz="2000" dirty="0">
                <a:solidFill>
                  <a:srgbClr val="FF0000"/>
                </a:solidFill>
              </a:rPr>
              <a:t> trusting relationships</a:t>
            </a:r>
            <a:r>
              <a:rPr lang="en-US" altLang="ja-JP" sz="2000" dirty="0"/>
              <a:t> with customers is a very important component of the water supply service.</a:t>
            </a: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endParaRPr lang="en-US" altLang="ja-JP" sz="2000" dirty="0">
              <a:solidFill>
                <a:schemeClr val="tx1"/>
              </a:solidFill>
            </a:endParaRPr>
          </a:p>
          <a:p>
            <a:pPr marL="399415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ja-JP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altLang="ja-JP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 rot="1775301">
            <a:off x="5438948" y="3811501"/>
            <a:ext cx="140075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ja-JP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000" y="2492896"/>
            <a:ext cx="8388862" cy="3411608"/>
          </a:xfrm>
        </p:spPr>
        <p:txBody>
          <a:bodyPr anchor="t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Q1. </a:t>
            </a:r>
            <a:r>
              <a:rPr lang="ja-JP" altLang="en-US" sz="24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How  has Japan achieved almost </a:t>
            </a:r>
            <a:r>
              <a:rPr lang="en-US" altLang="ja-JP" sz="2400" b="0" dirty="0">
                <a:solidFill>
                  <a:srgbClr val="FF0000"/>
                </a:solidFill>
                <a:latin typeface="+mn-lt"/>
              </a:rPr>
              <a:t>100% water supply coverage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?</a:t>
            </a:r>
            <a:br>
              <a:rPr lang="en-US" altLang="ja-JP" sz="2400" b="0" dirty="0">
                <a:solidFill>
                  <a:schemeClr val="tx1"/>
                </a:solidFill>
                <a:latin typeface="+mn-lt"/>
              </a:rPr>
            </a:b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ja-JP" sz="2400" b="0" dirty="0">
                <a:solidFill>
                  <a:schemeClr val="tx1"/>
                </a:solidFill>
                <a:latin typeface="+mn-lt"/>
              </a:rPr>
            </a:b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Q2.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   How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can Japanese waterworks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provide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around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the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clock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supply</a:t>
            </a:r>
            <a:r>
              <a:rPr lang="ja-JP" alt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altLang="ja-JP" sz="2400" b="0" dirty="0">
                <a:solidFill>
                  <a:srgbClr val="FF0000"/>
                </a:solidFill>
                <a:latin typeface="+mn-lt"/>
              </a:rPr>
              <a:t>safe affordable</a:t>
            </a:r>
            <a:r>
              <a:rPr lang="ja-JP" altLang="en-US" sz="24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2400" b="0" dirty="0">
                <a:solidFill>
                  <a:srgbClr val="FF0000"/>
                </a:solidFill>
                <a:latin typeface="+mn-lt"/>
              </a:rPr>
              <a:t>drinking</a:t>
            </a:r>
            <a:r>
              <a:rPr lang="en-US" altLang="ja-JP" sz="2400" b="0" dirty="0">
                <a:solidFill>
                  <a:schemeClr val="tx1"/>
                </a:solidFill>
                <a:latin typeface="+mn-lt"/>
              </a:rPr>
              <a:t>?</a:t>
            </a:r>
            <a:endParaRPr kumimoji="1" lang="ja-JP" alt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999" y="252000"/>
            <a:ext cx="8640000" cy="72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r>
              <a:rPr kumimoji="1"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1. Introduction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スマイル 3"/>
          <p:cNvSpPr/>
          <p:nvPr/>
        </p:nvSpPr>
        <p:spPr>
          <a:xfrm rot="1121804">
            <a:off x="4726263" y="4375351"/>
            <a:ext cx="1152128" cy="1152128"/>
          </a:xfrm>
          <a:prstGeom prst="smileyFace">
            <a:avLst>
              <a:gd name="adj" fmla="val -4653"/>
            </a:avLst>
          </a:prstGeom>
          <a:solidFill>
            <a:srgbClr val="FFD1D1">
              <a:alpha val="90000"/>
            </a:srgbClr>
          </a:solidFill>
          <a:ln>
            <a:solidFill>
              <a:srgbClr val="C0000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376" tIns="30480" rIns="147376" bIns="159065" numCol="1" spcCol="1270" rtlCol="0" anchor="ctr" anchorCtr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2000" kern="1200"/>
          </a:p>
        </p:txBody>
      </p:sp>
      <p:sp>
        <p:nvSpPr>
          <p:cNvPr id="8" name="テキスト プレースホルダー 7"/>
          <p:cNvSpPr txBox="1"/>
          <p:nvPr/>
        </p:nvSpPr>
        <p:spPr>
          <a:xfrm>
            <a:off x="360000" y="900000"/>
            <a:ext cx="8424862" cy="1152128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 anchor="ctr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buNone/>
            </a:pPr>
            <a:r>
              <a:rPr lang="en-US" altLang="ja-JP" sz="2400" dirty="0"/>
              <a:t>Frequently asked questions from participants of the</a:t>
            </a:r>
            <a:r>
              <a:rPr lang="ja-JP" altLang="en-US" sz="2400" dirty="0"/>
              <a:t>　</a:t>
            </a:r>
            <a:r>
              <a:rPr lang="en-US" altLang="ja-JP" sz="2400" dirty="0"/>
              <a:t>water supply</a:t>
            </a:r>
            <a:r>
              <a:rPr lang="ja-JP" altLang="en-US" sz="2400" dirty="0"/>
              <a:t> </a:t>
            </a:r>
            <a:r>
              <a:rPr lang="en-US" altLang="ja-JP" sz="2400" dirty="0"/>
              <a:t>training courses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2. Goal 6 of SDGs and Japan's Experiences</a:t>
            </a:r>
          </a:p>
        </p:txBody>
      </p:sp>
      <p:sp>
        <p:nvSpPr>
          <p:cNvPr id="12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2431" y="893688"/>
            <a:ext cx="8640000" cy="576064"/>
          </a:xfrm>
          <a:prstGeom prst="rect">
            <a:avLst/>
          </a:prstGeom>
        </p:spPr>
        <p:txBody>
          <a:bodyPr lIns="36000" tIns="0" rIns="0" bIns="0">
            <a:normAutofit/>
          </a:bodyPr>
          <a:lstStyle/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33" y="833934"/>
            <a:ext cx="3564715" cy="48811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087200" y="3341109"/>
            <a:ext cx="1733271" cy="554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7"/>
          <p:cNvSpPr txBox="1"/>
          <p:nvPr/>
        </p:nvSpPr>
        <p:spPr>
          <a:xfrm>
            <a:off x="360000" y="1402892"/>
            <a:ext cx="8424862" cy="936104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lIns="396000" tIns="72000" rIns="288000" bIns="72000"/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buNone/>
            </a:pPr>
            <a:r>
              <a:rPr lang="en-US" altLang="ja-JP" sz="2400" dirty="0"/>
              <a:t>Goal 6: Ensure availability and sustainable management of water and sanitation for all.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60000" y="2427523"/>
            <a:ext cx="3321250" cy="38817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Aft>
                <a:spcPts val="1200"/>
              </a:spcAft>
            </a:pPr>
            <a:r>
              <a:rPr lang="en-US" altLang="ja-JP" sz="2000" b="1" dirty="0">
                <a:solidFill>
                  <a:schemeClr val="tx1"/>
                </a:solidFill>
              </a:rPr>
              <a:t>Water Supply Targets</a:t>
            </a:r>
          </a:p>
          <a:p>
            <a:pPr marL="342900" lvl="0" indent="-342900">
              <a:lnSpc>
                <a:spcPts val="1600"/>
              </a:lnSpc>
              <a:spcAft>
                <a:spcPts val="18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Universal and equitable access</a:t>
            </a:r>
          </a:p>
          <a:p>
            <a:pPr marL="342900" lvl="0" indent="-342900">
              <a:lnSpc>
                <a:spcPts val="1600"/>
              </a:lnSpc>
              <a:spcAft>
                <a:spcPts val="18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Affordable </a:t>
            </a:r>
          </a:p>
          <a:p>
            <a:pPr marL="342900" lvl="0" indent="-342900">
              <a:lnSpc>
                <a:spcPts val="1600"/>
              </a:lnSpc>
              <a:spcAft>
                <a:spcPts val="18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Safe </a:t>
            </a:r>
          </a:p>
          <a:p>
            <a:pPr marL="342900" lvl="0" indent="-342900">
              <a:lnSpc>
                <a:spcPts val="1600"/>
              </a:lnSpc>
              <a:spcAft>
                <a:spcPts val="18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Efficient water-use </a:t>
            </a:r>
          </a:p>
          <a:p>
            <a:pPr marL="342900" lvl="0" indent="-342900">
              <a:lnSpc>
                <a:spcPts val="1600"/>
              </a:lnSpc>
              <a:spcAft>
                <a:spcPts val="18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Integrated resource management</a:t>
            </a:r>
          </a:p>
          <a:p>
            <a:pPr marL="342900" lvl="0" indent="-342900">
              <a:lnSpc>
                <a:spcPts val="1600"/>
              </a:lnSpc>
              <a:spcAft>
                <a:spcPts val="18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1600" b="1" dirty="0">
                <a:solidFill>
                  <a:schemeClr val="tx1"/>
                </a:solidFill>
              </a:rPr>
              <a:t>Public engagement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934138" y="2408963"/>
            <a:ext cx="5049519" cy="3900358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Aft>
                <a:spcPts val="1200"/>
              </a:spcAft>
            </a:pPr>
            <a:r>
              <a:rPr lang="en-US" altLang="ja-JP" sz="2000" b="1" dirty="0">
                <a:solidFill>
                  <a:schemeClr val="tx1"/>
                </a:solidFill>
              </a:rPr>
              <a:t>Japanese  Achievements</a:t>
            </a:r>
          </a:p>
          <a:p>
            <a:pPr marL="342900" lvl="0" indent="-342900">
              <a:lnSpc>
                <a:spcPts val="1600"/>
              </a:lnSpc>
              <a:spcAft>
                <a:spcPts val="12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rgbClr val="FF0000"/>
                </a:solidFill>
              </a:rPr>
              <a:t>Almost</a:t>
            </a:r>
            <a:r>
              <a:rPr lang="en-US" altLang="ja-JP" b="1" dirty="0">
                <a:solidFill>
                  <a:schemeClr val="tx1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100% water supply coverage</a:t>
            </a:r>
          </a:p>
          <a:p>
            <a:pPr marL="342900" lvl="0" indent="-342900">
              <a:lnSpc>
                <a:spcPts val="1600"/>
              </a:lnSpc>
              <a:spcAft>
                <a:spcPts val="12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Water tariff system structured with consideration for </a:t>
            </a:r>
            <a:r>
              <a:rPr lang="en-US" altLang="ja-JP" b="1" dirty="0">
                <a:solidFill>
                  <a:srgbClr val="FF0000"/>
                </a:solidFill>
              </a:rPr>
              <a:t>low income groups </a:t>
            </a:r>
            <a:r>
              <a:rPr lang="en-US" altLang="ja-JP" b="1" dirty="0">
                <a:solidFill>
                  <a:schemeClr val="tx2"/>
                </a:solidFill>
              </a:rPr>
              <a:t>as well as </a:t>
            </a:r>
            <a:r>
              <a:rPr lang="en-US" altLang="ja-JP" b="1" dirty="0">
                <a:solidFill>
                  <a:srgbClr val="FF0000"/>
                </a:solidFill>
              </a:rPr>
              <a:t>ensures full cost recovery</a:t>
            </a:r>
          </a:p>
          <a:p>
            <a:pPr marL="342900" lvl="0" indent="-342900">
              <a:lnSpc>
                <a:spcPts val="1600"/>
              </a:lnSpc>
              <a:spcAft>
                <a:spcPts val="12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rgbClr val="FF0000"/>
                </a:solidFill>
              </a:rPr>
              <a:t>High-quality tap water  to all customers</a:t>
            </a:r>
          </a:p>
          <a:p>
            <a:pPr marL="342900" lvl="0" indent="-342900">
              <a:lnSpc>
                <a:spcPts val="1600"/>
              </a:lnSpc>
              <a:spcAft>
                <a:spcPts val="12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rgbClr val="FF0000"/>
                </a:solidFill>
              </a:rPr>
              <a:t>Low leakage rate </a:t>
            </a:r>
            <a:r>
              <a:rPr lang="en-US" altLang="ja-JP" b="1" dirty="0">
                <a:solidFill>
                  <a:schemeClr val="tx1"/>
                </a:solidFill>
              </a:rPr>
              <a:t>(</a:t>
            </a:r>
            <a:r>
              <a:rPr lang="en-US" altLang="ja-JP" b="1" dirty="0">
                <a:solidFill>
                  <a:srgbClr val="FF0000"/>
                </a:solidFill>
              </a:rPr>
              <a:t>4.69% </a:t>
            </a:r>
            <a:r>
              <a:rPr lang="en-US" altLang="ja-JP" b="1" dirty="0">
                <a:solidFill>
                  <a:schemeClr val="tx1"/>
                </a:solidFill>
              </a:rPr>
              <a:t>in 2013) </a:t>
            </a:r>
          </a:p>
          <a:p>
            <a:pPr marL="342900" lvl="0" indent="-342900">
              <a:lnSpc>
                <a:spcPts val="1600"/>
              </a:lnSpc>
              <a:spcAft>
                <a:spcPts val="12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Securing water resources </a:t>
            </a:r>
            <a:r>
              <a:rPr lang="en-US" altLang="ja-JP" b="1" dirty="0">
                <a:solidFill>
                  <a:srgbClr val="FF0000"/>
                </a:solidFill>
              </a:rPr>
              <a:t>in collaboration and coordination with all stakeholders</a:t>
            </a:r>
          </a:p>
          <a:p>
            <a:pPr marL="342900" lvl="0" indent="-342900">
              <a:lnSpc>
                <a:spcPts val="1600"/>
              </a:lnSpc>
              <a:spcAft>
                <a:spcPts val="1200"/>
              </a:spcAft>
              <a:buClr>
                <a:srgbClr val="CAE2FF">
                  <a:lumMod val="50000"/>
                </a:srgb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tx1"/>
                </a:solidFill>
              </a:rPr>
              <a:t>Always moving forward </a:t>
            </a:r>
            <a:r>
              <a:rPr lang="en-US" altLang="ja-JP" b="1" dirty="0">
                <a:solidFill>
                  <a:srgbClr val="FF0000"/>
                </a:solidFill>
              </a:rPr>
              <a:t>with full support of local communities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5400000">
            <a:off x="3193336" y="4125746"/>
            <a:ext cx="1031702" cy="485351"/>
          </a:xfrm>
          <a:prstGeom prst="downArrow">
            <a:avLst>
              <a:gd name="adj1" fmla="val 37320"/>
              <a:gd name="adj2" fmla="val 5661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r="4104"/>
          <a:stretch>
            <a:fillRect/>
          </a:stretch>
        </p:blipFill>
        <p:spPr>
          <a:xfrm>
            <a:off x="755576" y="1085224"/>
            <a:ext cx="7519727" cy="443058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9574" y="5711912"/>
            <a:ext cx="847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Source:</a:t>
            </a:r>
            <a:r>
              <a:rPr lang="ja-JP" altLang="en-US" sz="1200" dirty="0"/>
              <a:t>　</a:t>
            </a:r>
            <a:r>
              <a:rPr lang="en-US" altLang="ja-JP" sz="1200" dirty="0"/>
              <a:t>Added to the figure from Water Resources Department, Water and Disaster Management Bureau, Ministry of Land, Infrastructure, Transport and Tourism, "</a:t>
            </a:r>
            <a:r>
              <a:rPr lang="en-US" altLang="ja-JP" sz="1200" i="1" dirty="0"/>
              <a:t>Water in Japan</a:t>
            </a:r>
            <a:r>
              <a:rPr lang="en-US" altLang="ja-JP" sz="1200" dirty="0"/>
              <a:t>,"  http://www.mlit.go.jp/common/001044443.pdf</a:t>
            </a:r>
          </a:p>
        </p:txBody>
      </p:sp>
      <p:sp>
        <p:nvSpPr>
          <p:cNvPr id="28" name="タイトル 4"/>
          <p:cNvSpPr>
            <a:spLocks noGrp="1"/>
          </p:cNvSpPr>
          <p:nvPr>
            <p:ph type="title"/>
          </p:nvPr>
        </p:nvSpPr>
        <p:spPr>
          <a:xfrm>
            <a:off x="370913" y="260728"/>
            <a:ext cx="8208000" cy="720000"/>
          </a:xfrm>
        </p:spPr>
        <p:txBody>
          <a:bodyPr anchor="ctr">
            <a:normAutofit/>
          </a:bodyPr>
          <a:lstStyle/>
          <a:p>
            <a:r>
              <a:rPr lang="en-US" altLang="ja-JP" sz="2800" dirty="0"/>
              <a:t>3. Universal and Equitable Access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7543" y="692696"/>
            <a:ext cx="8087543" cy="3672407"/>
            <a:chOff x="813536" y="902863"/>
            <a:chExt cx="7561503" cy="3370307"/>
          </a:xfrm>
        </p:grpSpPr>
        <p:sp>
          <p:nvSpPr>
            <p:cNvPr id="30" name="テキスト ボックス 29"/>
            <p:cNvSpPr txBox="1"/>
            <p:nvPr/>
          </p:nvSpPr>
          <p:spPr>
            <a:xfrm rot="16200000">
              <a:off x="-438185" y="2418922"/>
              <a:ext cx="2922774" cy="419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en-US" altLang="ja-JP" sz="1400" b="1" dirty="0"/>
                <a:t>Water Supply Coverage (%)</a:t>
              </a:r>
              <a:endParaRPr kumimoji="1" lang="ja-JP" altLang="en-US" sz="1400" b="1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6443664" y="2341795"/>
              <a:ext cx="3370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b="1" dirty="0"/>
                <a:t>Numbers of Patients with Waterborne </a:t>
              </a:r>
            </a:p>
            <a:p>
              <a:r>
                <a:rPr lang="en-US" altLang="ja-JP" sz="1300" b="1" dirty="0"/>
                <a:t>Diseases  and Infant Mortality  (thousand)</a:t>
              </a:r>
              <a:endParaRPr kumimoji="1" lang="ja-JP" altLang="en-US" sz="1300" b="1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3. Universal and Equitable Access</a:t>
            </a:r>
            <a:endParaRPr kumimoji="1" lang="ja-JP" altLang="en-US" sz="2800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6096" y="3660864"/>
            <a:ext cx="2880320" cy="2070230"/>
          </a:xfrm>
          <a:prstGeom prst="rect">
            <a:avLst/>
          </a:prstGeom>
        </p:spPr>
      </p:pic>
      <p:sp>
        <p:nvSpPr>
          <p:cNvPr id="8" name="コンテンツ プレースホルダー 3"/>
          <p:cNvSpPr txBox="1"/>
          <p:nvPr/>
        </p:nvSpPr>
        <p:spPr>
          <a:xfrm>
            <a:off x="4572000" y="5805264"/>
            <a:ext cx="4346426" cy="69862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 err="1"/>
              <a:t>Sekiguchi</a:t>
            </a:r>
            <a:r>
              <a:rPr lang="en-US" altLang="ja-JP" sz="1400" dirty="0"/>
              <a:t> weir of Kanda </a:t>
            </a:r>
            <a:r>
              <a:rPr lang="en-US" altLang="ja-JP" sz="1400" dirty="0" err="1"/>
              <a:t>Josui</a:t>
            </a:r>
            <a:r>
              <a:rPr lang="en-US" altLang="ja-JP" sz="1400" dirty="0"/>
              <a:t> (Waterworks) in 1919</a:t>
            </a:r>
            <a:endParaRPr lang="en-US" altLang="zh-CN" sz="1400" dirty="0"/>
          </a:p>
          <a:p>
            <a:pPr marL="0" indent="0" algn="r">
              <a:buNone/>
            </a:pPr>
            <a:r>
              <a:rPr lang="en-US" altLang="ja-JP" sz="1200" b="0" dirty="0"/>
              <a:t>Tokyo Waterworks Historical Museum http://www.suidorekishi.jp/minitenji2015.html</a:t>
            </a:r>
            <a:endParaRPr lang="ja-JP" altLang="en-US" sz="1200" b="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9" y="3660864"/>
            <a:ext cx="2838857" cy="2072392"/>
          </a:xfrm>
          <a:prstGeom prst="rect">
            <a:avLst/>
          </a:prstGeom>
        </p:spPr>
      </p:pic>
      <p:sp>
        <p:nvSpPr>
          <p:cNvPr id="12" name="コンテンツ プレースホルダー 3"/>
          <p:cNvSpPr txBox="1"/>
          <p:nvPr/>
        </p:nvSpPr>
        <p:spPr>
          <a:xfrm>
            <a:off x="588411" y="5805264"/>
            <a:ext cx="3567993" cy="37276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/>
              <a:t>Establishment of Yokohama water in 1887</a:t>
            </a:r>
            <a:endParaRPr lang="ja-JP" altLang="en-US" sz="1400" dirty="0"/>
          </a:p>
        </p:txBody>
      </p:sp>
      <p:sp>
        <p:nvSpPr>
          <p:cNvPr id="13" name="コンテンツ プレースホルダー 4"/>
          <p:cNvSpPr txBox="1"/>
          <p:nvPr/>
        </p:nvSpPr>
        <p:spPr>
          <a:xfrm>
            <a:off x="252000" y="972000"/>
            <a:ext cx="8640000" cy="57606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Reducing Incidence of Waterborne Diseases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806" y="1377411"/>
            <a:ext cx="8568001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Water supply system was developed </a:t>
            </a:r>
            <a:r>
              <a:rPr lang="en-US" altLang="ja-JP" sz="2000" dirty="0">
                <a:solidFill>
                  <a:srgbClr val="FF0000"/>
                </a:solidFill>
              </a:rPr>
              <a:t>as a measure to improve public health </a:t>
            </a:r>
            <a:r>
              <a:rPr lang="en-US" altLang="ja-JP" sz="2000" dirty="0">
                <a:solidFill>
                  <a:srgbClr val="000000"/>
                </a:solidFill>
              </a:rPr>
              <a:t>and to prevent the spread of</a:t>
            </a:r>
            <a:r>
              <a:rPr lang="en-US" altLang="ja-JP" sz="2000" dirty="0">
                <a:solidFill>
                  <a:srgbClr val="FF0000"/>
                </a:solidFill>
              </a:rPr>
              <a:t> waterborne diseases</a:t>
            </a:r>
            <a:r>
              <a:rPr lang="en-US" altLang="ja-JP" sz="2000" dirty="0"/>
              <a:t>.</a:t>
            </a:r>
          </a:p>
          <a:p>
            <a:pPr marL="342900" indent="-342900">
              <a:lnSpc>
                <a:spcPts val="2000"/>
              </a:lnSpc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Water supply distributes filtered and disinfected water through pressured iron pipes.</a:t>
            </a:r>
          </a:p>
          <a:p>
            <a:pPr marL="342900" indent="-342900">
              <a:lnSpc>
                <a:spcPts val="2000"/>
              </a:lnSpc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Cholera outbreaks were eliminated in Yokohama in 1887</a:t>
            </a:r>
            <a:r>
              <a:rPr lang="ja-JP" altLang="en-US" sz="2000" dirty="0"/>
              <a:t> </a:t>
            </a:r>
            <a:r>
              <a:rPr lang="en-US" altLang="ja-JP" sz="2000" dirty="0"/>
              <a:t>.</a:t>
            </a:r>
          </a:p>
          <a:p>
            <a:pPr marL="342900" indent="-342900">
              <a:lnSpc>
                <a:spcPts val="2000"/>
              </a:lnSpc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The Waterworks Ordinance </a:t>
            </a:r>
            <a:r>
              <a:rPr lang="en-US" altLang="ja-JP" sz="2000" dirty="0"/>
              <a:t>was enacted in 1890 .</a:t>
            </a:r>
          </a:p>
          <a:p>
            <a:pPr marL="342900" indent="-342900">
              <a:lnSpc>
                <a:spcPts val="2000"/>
              </a:lnSpc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en-US" altLang="ja-JP" sz="2000" dirty="0"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orking-illustration.com/material/0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85" y="4550139"/>
            <a:ext cx="1602745" cy="1602745"/>
          </a:xfrm>
          <a:prstGeom prst="rect">
            <a:avLst/>
          </a:prstGeom>
          <a:noFill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3334866"/>
            <a:ext cx="1510807" cy="1609791"/>
          </a:xfrm>
          <a:prstGeom prst="rect">
            <a:avLst/>
          </a:prstGeom>
        </p:spPr>
      </p:pic>
      <p:sp>
        <p:nvSpPr>
          <p:cNvPr id="11" name="コンテンツ プレースホルダー 4"/>
          <p:cNvSpPr txBox="1"/>
          <p:nvPr/>
        </p:nvSpPr>
        <p:spPr>
          <a:xfrm>
            <a:off x="252000" y="972000"/>
            <a:ext cx="8640000" cy="57606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(2) Development of Nationwide Water Supply System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3. Universal and Equitable Access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0746" y="1577240"/>
            <a:ext cx="8711135" cy="355034"/>
          </a:xfrm>
          <a:prstGeom prst="rect">
            <a:avLst/>
          </a:prstGeom>
          <a:noFill/>
        </p:spPr>
        <p:txBody>
          <a:bodyPr wrap="square" lIns="36000" tIns="0" rIns="0" bIns="4680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altLang="ja-JP" sz="2400" dirty="0"/>
              <a:t>The following measures were implemented:</a:t>
            </a:r>
          </a:p>
        </p:txBody>
      </p:sp>
      <p:pic>
        <p:nvPicPr>
          <p:cNvPr id="3074" name="Picture 2" descr="イラストお金マー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65" y="2224022"/>
            <a:ext cx="1329838" cy="1329838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09080" y="2017329"/>
            <a:ext cx="6319385" cy="40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Funding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for urban water supply:</a:t>
            </a:r>
            <a:r>
              <a:rPr lang="en-US" altLang="ja-JP" sz="2000" dirty="0"/>
              <a:t> </a:t>
            </a:r>
            <a:br>
              <a:rPr lang="en-US" altLang="ja-JP" sz="2000" dirty="0"/>
            </a:br>
            <a:r>
              <a:rPr lang="en-US" altLang="ja-JP" sz="2000" dirty="0"/>
              <a:t>from municipal bonds purchased by public funds</a:t>
            </a:r>
            <a:r>
              <a:rPr lang="ja-JP" altLang="en-US" sz="2000" dirty="0"/>
              <a:t> </a:t>
            </a:r>
            <a:r>
              <a:rPr lang="en-US" altLang="ja-JP" sz="2000" dirty="0"/>
              <a:t>(public financial institutions, pension funds, etc.)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Funding for rural water supply: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subsidies for small-scale utilities (1952)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Enactment of the </a:t>
            </a:r>
            <a:r>
              <a:rPr lang="en-US" altLang="ja-JP" sz="2000" b="1" dirty="0">
                <a:solidFill>
                  <a:srgbClr val="FF0000"/>
                </a:solidFill>
              </a:rPr>
              <a:t>Water Supply Act </a:t>
            </a:r>
            <a:r>
              <a:rPr lang="en-US" altLang="ja-JP" sz="2000" dirty="0"/>
              <a:t>(1957) 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</a:rPr>
              <a:t>Approval (License)</a:t>
            </a:r>
            <a:r>
              <a:rPr lang="en-US" altLang="ja-JP" sz="2000" b="1" dirty="0"/>
              <a:t> system requiring master plans</a:t>
            </a:r>
            <a:endParaRPr lang="en-US" altLang="ja-JP" sz="2000" dirty="0"/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Human resources development </a:t>
            </a:r>
            <a:endParaRPr lang="en-US" altLang="ja-JP" sz="2000" dirty="0"/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Enactment of “</a:t>
            </a:r>
            <a:r>
              <a:rPr lang="en-US" altLang="ja-JP" sz="2000" b="1" i="1" dirty="0">
                <a:solidFill>
                  <a:srgbClr val="FF0000"/>
                </a:solidFill>
              </a:rPr>
              <a:t>Guidelines for Water Supply Facilities Standards</a:t>
            </a:r>
            <a:r>
              <a:rPr lang="en-US" altLang="ja-JP" sz="2000" b="1" dirty="0"/>
              <a:t>” </a:t>
            </a:r>
            <a:r>
              <a:rPr lang="en-US" altLang="ja-JP" sz="2000" dirty="0"/>
              <a:t>(1966)</a:t>
            </a:r>
            <a:endParaRPr lang="ja-JP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下矢印 22"/>
          <p:cNvSpPr/>
          <p:nvPr/>
        </p:nvSpPr>
        <p:spPr>
          <a:xfrm rot="16200000">
            <a:off x="6072084" y="4994274"/>
            <a:ext cx="319314" cy="777567"/>
          </a:xfrm>
          <a:prstGeom prst="downArrow">
            <a:avLst>
              <a:gd name="adj1" fmla="val 37320"/>
              <a:gd name="adj2" fmla="val 5661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4000" y="3586983"/>
            <a:ext cx="626422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Article 4</a:t>
            </a:r>
            <a:r>
              <a:rPr lang="ja-JP" altLang="en-US" sz="2000" dirty="0"/>
              <a:t>　</a:t>
            </a:r>
            <a:r>
              <a:rPr lang="en-US" altLang="ja-JP" sz="2000" dirty="0"/>
              <a:t>Drinking Water </a:t>
            </a:r>
            <a:r>
              <a:rPr lang="en-US" altLang="ja-JP" sz="2000" dirty="0">
                <a:solidFill>
                  <a:srgbClr val="FF0000"/>
                </a:solidFill>
              </a:rPr>
              <a:t>Quality</a:t>
            </a:r>
            <a:r>
              <a:rPr lang="en-US" altLang="ja-JP" sz="2000" dirty="0"/>
              <a:t> Standards</a:t>
            </a:r>
          </a:p>
          <a:p>
            <a:pPr marL="34290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Article 5</a:t>
            </a:r>
            <a:r>
              <a:rPr lang="ja-JP" altLang="en-US" sz="2000" dirty="0"/>
              <a:t>　</a:t>
            </a:r>
            <a:r>
              <a:rPr lang="en-US" altLang="ja-JP" sz="2000" dirty="0"/>
              <a:t>Water Supply </a:t>
            </a:r>
            <a:r>
              <a:rPr lang="en-US" altLang="ja-JP" sz="2000" dirty="0">
                <a:solidFill>
                  <a:srgbClr val="FF0000"/>
                </a:solidFill>
              </a:rPr>
              <a:t>Facility</a:t>
            </a:r>
            <a:r>
              <a:rPr lang="en-US" altLang="ja-JP" sz="2000" dirty="0"/>
              <a:t> Standards</a:t>
            </a:r>
          </a:p>
          <a:p>
            <a:pPr marL="34290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Quality assurance in Construction</a:t>
            </a:r>
            <a:br>
              <a:rPr lang="en-US" altLang="ja-JP" sz="2000" dirty="0"/>
            </a:br>
            <a:r>
              <a:rPr lang="en-US" altLang="ja-JP" sz="2000" dirty="0"/>
              <a:t>→ Article 12,13,16, etc.</a:t>
            </a:r>
          </a:p>
          <a:p>
            <a:pPr marL="34290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Appropriate Operation</a:t>
            </a:r>
            <a:br>
              <a:rPr lang="en-US" altLang="ja-JP" sz="2000" dirty="0"/>
            </a:br>
            <a:r>
              <a:rPr lang="en-US" altLang="ja-JP" sz="2000" dirty="0"/>
              <a:t>→ Article 19-23, etc.</a:t>
            </a:r>
          </a:p>
          <a:p>
            <a:pPr marL="34290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ja-JP" altLang="en-US" sz="2000" dirty="0">
              <a:latin typeface="+mn-ea"/>
            </a:endParaRPr>
          </a:p>
          <a:p>
            <a:pPr marL="34290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en-US" altLang="ja-JP" sz="2000" dirty="0">
              <a:latin typeface="+mn-ea"/>
            </a:endParaRPr>
          </a:p>
        </p:txBody>
      </p:sp>
      <p:sp>
        <p:nvSpPr>
          <p:cNvPr id="19" name="コンテンツ プレースホルダー 4"/>
          <p:cNvSpPr txBox="1"/>
          <p:nvPr/>
        </p:nvSpPr>
        <p:spPr>
          <a:xfrm>
            <a:off x="252000" y="971999"/>
            <a:ext cx="8640000" cy="90432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342900" indent="-28448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265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265" indent="-28448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265" indent="-28448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" lvl="1" indent="0">
              <a:spcBef>
                <a:spcPts val="600"/>
              </a:spcBef>
              <a:buNone/>
            </a:pPr>
            <a:r>
              <a:rPr lang="en-US" altLang="ja-JP" sz="2400" b="1" dirty="0"/>
              <a:t>(1) Water Quality Standards and Facilities Standards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under the Water Supply Act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296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4. Safe Drinking Water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446" y="1745477"/>
            <a:ext cx="8661871" cy="1107996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/>
              <a:t>  </a:t>
            </a:r>
            <a:r>
              <a:rPr lang="en-US" altLang="ja-JP" sz="2400" dirty="0"/>
              <a:t>Standards are revised periodically as new knowledge emerges on toxic substances and the public concerns, and the technical level of water quality testing.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0897" y="4101761"/>
            <a:ext cx="2788968" cy="1016304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800"/>
              </a:spcAft>
            </a:pPr>
            <a:r>
              <a:rPr lang="en-US" altLang="ja-JP" sz="2000" dirty="0"/>
              <a:t>The Ministry of Health, </a:t>
            </a:r>
            <a:r>
              <a:rPr lang="en-US" altLang="ja-JP" sz="2000" dirty="0" err="1"/>
              <a:t>Labour</a:t>
            </a:r>
            <a:r>
              <a:rPr lang="en-US" altLang="ja-JP" sz="2000" dirty="0"/>
              <a:t> and Welfare</a:t>
            </a:r>
          </a:p>
          <a:p>
            <a:pPr algn="ctr">
              <a:lnSpc>
                <a:spcPct val="75000"/>
              </a:lnSpc>
              <a:spcAft>
                <a:spcPts val="1800"/>
              </a:spcAft>
            </a:pPr>
            <a:r>
              <a:rPr lang="en-US" altLang="ja-JP" sz="2000" dirty="0"/>
              <a:t> Health center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5606328"/>
            <a:ext cx="2788968" cy="40011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Water utilities</a:t>
            </a:r>
            <a:endParaRPr kumimoji="1" lang="ja-JP" altLang="en-US" sz="2000" dirty="0"/>
          </a:p>
        </p:txBody>
      </p:sp>
      <p:sp>
        <p:nvSpPr>
          <p:cNvPr id="15" name="下矢印 14"/>
          <p:cNvSpPr/>
          <p:nvPr/>
        </p:nvSpPr>
        <p:spPr>
          <a:xfrm>
            <a:off x="6967284" y="5159788"/>
            <a:ext cx="720080" cy="446798"/>
          </a:xfrm>
          <a:prstGeom prst="downArrow">
            <a:avLst>
              <a:gd name="adj1" fmla="val 49225"/>
              <a:gd name="adj2" fmla="val 5661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5158039" y="3119116"/>
            <a:ext cx="3733961" cy="420956"/>
          </a:xfrm>
          <a:prstGeom prst="wedgeRoundRectCallout">
            <a:avLst>
              <a:gd name="adj1" fmla="val -37396"/>
              <a:gd name="adj2" fmla="val 144135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Facility to secure safe water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3456112" y="5166173"/>
            <a:ext cx="2594686" cy="420956"/>
          </a:xfrm>
          <a:prstGeom prst="wedgeRoundRectCallout">
            <a:avLst>
              <a:gd name="adj1" fmla="val -68727"/>
              <a:gd name="adj2" fmla="val -87275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Check and Support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4000" y="29893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Water Supply </a:t>
            </a:r>
            <a:r>
              <a:rPr kumimoji="1" lang="en-US" altLang="ja-JP" sz="2400" b="1" dirty="0"/>
              <a:t>Act</a:t>
            </a:r>
            <a:endParaRPr kumimoji="1" lang="ja-JP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b="5385"/>
          <a:stretch/>
        </p:blipFill>
        <p:spPr>
          <a:xfrm>
            <a:off x="1259632" y="1772817"/>
            <a:ext cx="6659762" cy="4532734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Safe Drinking Water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>
          <a:xfrm>
            <a:off x="323528" y="972000"/>
            <a:ext cx="8712968" cy="282129"/>
          </a:xfrm>
        </p:spPr>
        <p:txBody>
          <a:bodyPr lIns="36000" tIns="0" bIns="0"/>
          <a:lstStyle/>
          <a:p>
            <a:pPr>
              <a:spcAft>
                <a:spcPts val="1200"/>
              </a:spcAft>
            </a:pPr>
            <a:r>
              <a:rPr lang="en-US" altLang="ja-JP" sz="2400" dirty="0"/>
              <a:t>Water quality standards have been </a:t>
            </a:r>
            <a:r>
              <a:rPr lang="en-US" altLang="ja-JP" sz="2400" dirty="0">
                <a:solidFill>
                  <a:srgbClr val="FF0000"/>
                </a:solidFill>
              </a:rPr>
              <a:t>reviewed periodically</a:t>
            </a:r>
            <a:r>
              <a:rPr lang="en-US" altLang="ja-JP" sz="2400" dirty="0"/>
              <a:t>. </a:t>
            </a:r>
            <a:endParaRPr lang="en-US" altLang="ja-JP" sz="2400" dirty="0">
              <a:highlight>
                <a:srgbClr val="00FF00"/>
              </a:highligh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270648" y="3381979"/>
            <a:ext cx="3715921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/>
              <a:t>Number of Water Quality Parameters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2400879" y="3870825"/>
            <a:ext cx="620886" cy="43075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84914" y="2899802"/>
            <a:ext cx="445629" cy="43075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764087" y="2554252"/>
            <a:ext cx="445629" cy="43075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1545843" y="5207349"/>
            <a:ext cx="2089917" cy="761475"/>
          </a:xfrm>
          <a:prstGeom prst="wedgeRoundRectCallout">
            <a:avLst>
              <a:gd name="adj1" fmla="val 4919"/>
              <a:gd name="adj2" fmla="val -164810"/>
              <a:gd name="adj3" fmla="val 16667"/>
            </a:avLst>
          </a:prstGeom>
          <a:solidFill>
            <a:schemeClr val="accent5">
              <a:alpha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Establishment in 1958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5839871" y="4153066"/>
            <a:ext cx="2163891" cy="761475"/>
          </a:xfrm>
          <a:prstGeom prst="wedgeRoundRectCallout">
            <a:avLst>
              <a:gd name="adj1" fmla="val -67180"/>
              <a:gd name="adj2" fmla="val -165765"/>
              <a:gd name="adj3" fmla="val 16667"/>
            </a:avLst>
          </a:prstGeom>
          <a:solidFill>
            <a:schemeClr val="accent5">
              <a:alpha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Major revision in 1992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4997285" y="2887877"/>
            <a:ext cx="620886" cy="4307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46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676458" y="2546927"/>
            <a:ext cx="620886" cy="430750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51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14882135">
            <a:off x="3870852" y="2685051"/>
            <a:ext cx="384821" cy="1985112"/>
          </a:xfrm>
          <a:prstGeom prst="downArrow">
            <a:avLst>
              <a:gd name="adj1" fmla="val 49225"/>
              <a:gd name="adj2" fmla="val 17391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5615196">
            <a:off x="5975422" y="2437582"/>
            <a:ext cx="384821" cy="965630"/>
          </a:xfrm>
          <a:prstGeom prst="downArrow">
            <a:avLst>
              <a:gd name="adj1" fmla="val 49225"/>
              <a:gd name="adj2" fmla="val 17391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4233480" y="1761944"/>
            <a:ext cx="2096933" cy="1021556"/>
          </a:xfrm>
          <a:prstGeom prst="wedgeRoundRectCallout">
            <a:avLst>
              <a:gd name="adj1" fmla="val -8751"/>
              <a:gd name="adj2" fmla="val 77261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Control of health risk such as cancer 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1884917" y="2116967"/>
            <a:ext cx="2290771" cy="761475"/>
          </a:xfrm>
          <a:prstGeom prst="wedgeRoundRectCallout">
            <a:avLst>
              <a:gd name="adj1" fmla="val -20857"/>
              <a:gd name="adj2" fmla="val 181209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Epidemiological safety</a:t>
            </a:r>
          </a:p>
        </p:txBody>
      </p:sp>
      <p:sp>
        <p:nvSpPr>
          <p:cNvPr id="30" name="角丸四角形吹き出し 29"/>
          <p:cNvSpPr/>
          <p:nvPr/>
        </p:nvSpPr>
        <p:spPr>
          <a:xfrm>
            <a:off x="7143980" y="1569292"/>
            <a:ext cx="1831804" cy="1101994"/>
          </a:xfrm>
          <a:prstGeom prst="wedgeRoundRectCallout">
            <a:avLst>
              <a:gd name="adj1" fmla="val -42994"/>
              <a:gd name="adj2" fmla="val 47657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Regular Meetings for Revision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X0-00">
  <a:themeElements>
    <a:clrScheme name="UDex0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X0">
      <a:majorFont>
        <a:latin typeface="Arial"/>
        <a:ea typeface="Meiryo UI"/>
        <a:cs typeface=""/>
      </a:majorFont>
      <a:minorFont>
        <a:latin typeface="Cambria"/>
        <a:ea typeface="Meiryo UI"/>
        <a:cs typeface="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PresentationFormat>画面に合わせる (4:3)</PresentationFormat>
  <Paragraphs>286</Paragraphs>
  <Slides>28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1_X0-00</vt:lpstr>
      <vt:lpstr>Japan's Experiences on Water Supply Development: Overview</vt:lpstr>
      <vt:lpstr>Contents</vt:lpstr>
      <vt:lpstr>Q1.   How  has Japan achieved almost 100% water supply coverage?  Q2.   How can Japanese waterworks provide around the clock supply of safe affordable drinking?</vt:lpstr>
      <vt:lpstr>2. Goal 6 of SDGs and Japan's Experiences</vt:lpstr>
      <vt:lpstr>3. Universal and Equitable Access</vt:lpstr>
      <vt:lpstr>3. Universal and Equitable Access</vt:lpstr>
      <vt:lpstr>3. Universal and Equitable Access</vt:lpstr>
      <vt:lpstr>4. Safe Drinking Water</vt:lpstr>
      <vt:lpstr>4. Safe Drinking Water</vt:lpstr>
      <vt:lpstr>4. Safe Drinking Water</vt:lpstr>
      <vt:lpstr>4. Safe Drinking Water</vt:lpstr>
      <vt:lpstr>5. Sustainable Water Resources Management</vt:lpstr>
      <vt:lpstr>5. Sustainable Water Resources Management</vt:lpstr>
      <vt:lpstr>6. Ensuring Availability</vt:lpstr>
      <vt:lpstr>6. Ensuring Availability</vt:lpstr>
      <vt:lpstr>7. Efficient Water-Use</vt:lpstr>
      <vt:lpstr>8. Sustainable Management</vt:lpstr>
      <vt:lpstr>8. Sustainable Management</vt:lpstr>
      <vt:lpstr>8. Sustainable Management</vt:lpstr>
      <vt:lpstr>8. Sustainable Management</vt:lpstr>
      <vt:lpstr>8. Sustainable Management</vt:lpstr>
      <vt:lpstr>9. Affordable Drinking Water</vt:lpstr>
      <vt:lpstr>10. Engaging Local Communities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2017-03-22T07:58:21Z</dcterms:created>
  <dcterms:modified xsi:type="dcterms:W3CDTF">2017-06-08T00:09:56Z</dcterms:modified>
</cp:coreProperties>
</file>