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8"/>
  </p:notesMasterIdLst>
  <p:handoutMasterIdLst>
    <p:handoutMasterId r:id="rId39"/>
  </p:handoutMasterIdLst>
  <p:sldIdLst>
    <p:sldId id="256" r:id="rId2"/>
    <p:sldId id="325" r:id="rId3"/>
    <p:sldId id="304" r:id="rId4"/>
    <p:sldId id="389" r:id="rId5"/>
    <p:sldId id="357" r:id="rId6"/>
    <p:sldId id="360" r:id="rId7"/>
    <p:sldId id="362" r:id="rId8"/>
    <p:sldId id="394" r:id="rId9"/>
    <p:sldId id="363" r:id="rId10"/>
    <p:sldId id="387" r:id="rId11"/>
    <p:sldId id="371" r:id="rId12"/>
    <p:sldId id="364" r:id="rId13"/>
    <p:sldId id="393" r:id="rId14"/>
    <p:sldId id="353" r:id="rId15"/>
    <p:sldId id="358" r:id="rId16"/>
    <p:sldId id="359" r:id="rId17"/>
    <p:sldId id="366" r:id="rId18"/>
    <p:sldId id="385" r:id="rId19"/>
    <p:sldId id="390" r:id="rId20"/>
    <p:sldId id="368" r:id="rId21"/>
    <p:sldId id="373" r:id="rId22"/>
    <p:sldId id="391" r:id="rId23"/>
    <p:sldId id="386" r:id="rId24"/>
    <p:sldId id="392" r:id="rId25"/>
    <p:sldId id="376" r:id="rId26"/>
    <p:sldId id="377" r:id="rId27"/>
    <p:sldId id="378" r:id="rId28"/>
    <p:sldId id="379" r:id="rId29"/>
    <p:sldId id="380" r:id="rId30"/>
    <p:sldId id="381" r:id="rId31"/>
    <p:sldId id="382" r:id="rId32"/>
    <p:sldId id="388" r:id="rId33"/>
    <p:sldId id="384" r:id="rId34"/>
    <p:sldId id="340" r:id="rId35"/>
    <p:sldId id="355" r:id="rId36"/>
    <p:sldId id="356" r:id="rId37"/>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9900"/>
    <a:srgbClr val="CC6600"/>
    <a:srgbClr val="CCFFFF"/>
    <a:srgbClr val="CC00CC"/>
    <a:srgbClr val="CCFF9A"/>
    <a:srgbClr val="FFCCFF"/>
    <a:srgbClr val="FFCC9A"/>
    <a:srgbClr val="F2F2F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67652" autoAdjust="0"/>
  </p:normalViewPr>
  <p:slideViewPr>
    <p:cSldViewPr>
      <p:cViewPr varScale="1">
        <p:scale>
          <a:sx n="58" d="100"/>
          <a:sy n="58" d="100"/>
        </p:scale>
        <p:origin x="2390" y="62"/>
      </p:cViewPr>
      <p:guideLst>
        <p:guide orient="horz" pos="981"/>
        <p:guide pos="521"/>
      </p:guideLst>
    </p:cSldViewPr>
  </p:slideViewPr>
  <p:outlineViewPr>
    <p:cViewPr>
      <p:scale>
        <a:sx n="33" d="100"/>
        <a:sy n="33" d="100"/>
      </p:scale>
      <p:origin x="48"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61" d="100"/>
          <a:sy n="61" d="100"/>
        </p:scale>
        <p:origin x="3269" y="43"/>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9302" cy="493396"/>
          </a:xfrm>
          <a:prstGeom prst="rect">
            <a:avLst/>
          </a:prstGeom>
        </p:spPr>
        <p:txBody>
          <a:bodyPr vert="horz" lIns="90664" tIns="45333" rIns="90664" bIns="45333"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374517"/>
            <a:ext cx="2919302" cy="493395"/>
          </a:xfrm>
          <a:prstGeom prst="rect">
            <a:avLst/>
          </a:prstGeom>
        </p:spPr>
        <p:txBody>
          <a:bodyPr vert="horz" lIns="90664" tIns="45333" rIns="90664" bIns="4533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892" y="9374517"/>
            <a:ext cx="2919302" cy="493395"/>
          </a:xfrm>
          <a:prstGeom prst="rect">
            <a:avLst/>
          </a:prstGeom>
        </p:spPr>
        <p:txBody>
          <a:bodyPr vert="horz" lIns="90664" tIns="45333" rIns="90664" bIns="45333" rtlCol="0" anchor="b"/>
          <a:lstStyle>
            <a:lvl1pPr algn="r">
              <a:defRPr sz="1200"/>
            </a:lvl1pPr>
          </a:lstStyle>
          <a:p>
            <a:r>
              <a:rPr kumimoji="1" lang="en-US" altLang="ja-JP" dirty="0"/>
              <a:t>T2-</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3475"/>
          </a:xfrm>
          <a:prstGeom prst="rect">
            <a:avLst/>
          </a:prstGeom>
        </p:spPr>
        <p:txBody>
          <a:bodyPr vert="horz" lIns="90664" tIns="45333" rIns="90664" bIns="453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2"/>
            <a:ext cx="2918831" cy="493475"/>
          </a:xfrm>
          <a:prstGeom prst="rect">
            <a:avLst/>
          </a:prstGeom>
        </p:spPr>
        <p:txBody>
          <a:bodyPr vert="horz" lIns="90664" tIns="45333" rIns="90664" bIns="45333"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01700" y="741363"/>
            <a:ext cx="4933950" cy="3700462"/>
          </a:xfrm>
          <a:prstGeom prst="rect">
            <a:avLst/>
          </a:prstGeom>
          <a:noFill/>
          <a:ln w="12700">
            <a:solidFill>
              <a:prstClr val="black"/>
            </a:solidFill>
          </a:ln>
        </p:spPr>
        <p:txBody>
          <a:bodyPr vert="horz" lIns="90664" tIns="45333" rIns="90664" bIns="45333" rtlCol="0" anchor="ctr"/>
          <a:lstStyle/>
          <a:p>
            <a:endParaRPr lang="ja-JP" altLang="en-US"/>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0664" tIns="45333" rIns="90664" bIns="453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3475"/>
          </a:xfrm>
          <a:prstGeom prst="rect">
            <a:avLst/>
          </a:prstGeom>
        </p:spPr>
        <p:txBody>
          <a:bodyPr vert="horz" lIns="90664" tIns="45333" rIns="90664" bIns="453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0664" tIns="45333" rIns="90664" bIns="45333"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27</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28</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29</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4</a:t>
            </a:fld>
            <a:endParaRPr lang="ja-JP"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31</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32</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33</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34</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35</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T2-</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0576" y="1052736"/>
            <a:ext cx="8511904" cy="1292662"/>
          </a:xfrm>
        </p:spPr>
        <p:txBody>
          <a:bodyPr/>
          <a:lstStyle/>
          <a:p>
            <a:r>
              <a:rPr lang="en-US" altLang="ja-JP" sz="4800" dirty="0"/>
              <a:t>Water Supply System:</a:t>
            </a:r>
            <a:br>
              <a:rPr lang="en-US" altLang="ja-JP" sz="4800" dirty="0"/>
            </a:br>
            <a:r>
              <a:rPr lang="en-US" altLang="ja-JP" sz="3600" dirty="0"/>
              <a:t>from Water Sources to Distribution </a:t>
            </a:r>
            <a:endParaRPr lang="ja-JP" altLang="en-US" sz="3600" dirty="0"/>
          </a:p>
        </p:txBody>
      </p:sp>
      <p:pic>
        <p:nvPicPr>
          <p:cNvPr id="4" name="図プレースホルダー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8466" b="8466"/>
          <a:stretch>
            <a:fillRect/>
          </a:stretch>
        </p:blipFill>
        <p:spPr>
          <a:xfrm>
            <a:off x="3628538" y="2420889"/>
            <a:ext cx="5191692" cy="3235120"/>
          </a:xfrm>
        </p:spPr>
      </p:pic>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T2 Ver. 1</a:t>
            </a:r>
            <a:endParaRPr lang="ja-JP" altLang="en-US" sz="3200" dirty="0"/>
          </a:p>
        </p:txBody>
      </p:sp>
      <p:sp>
        <p:nvSpPr>
          <p:cNvPr id="7" name="テキスト ボックス 6"/>
          <p:cNvSpPr txBox="1"/>
          <p:nvPr/>
        </p:nvSpPr>
        <p:spPr>
          <a:xfrm>
            <a:off x="4535874" y="5615010"/>
            <a:ext cx="4032126" cy="646331"/>
          </a:xfrm>
          <a:prstGeom prst="rect">
            <a:avLst/>
          </a:prstGeom>
          <a:noFill/>
        </p:spPr>
        <p:txBody>
          <a:bodyPr wrap="square" rtlCol="0">
            <a:spAutoFit/>
          </a:bodyPr>
          <a:lstStyle/>
          <a:p>
            <a:r>
              <a:rPr lang="en-US" altLang="ja-JP" b="1" dirty="0"/>
              <a:t>Amagasaki</a:t>
            </a:r>
            <a:r>
              <a:rPr lang="ja-JP" altLang="en-US" b="1" dirty="0"/>
              <a:t> </a:t>
            </a:r>
            <a:r>
              <a:rPr lang="en-US" altLang="ja-JP" b="1" dirty="0"/>
              <a:t>Water Treatment Plant, </a:t>
            </a:r>
          </a:p>
          <a:p>
            <a:r>
              <a:rPr lang="en-US" altLang="ja-JP" b="1" dirty="0"/>
              <a:t>Hanshin Water Supply Authority</a:t>
            </a:r>
            <a:endParaRPr lang="ja-JP"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pic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45" y="3423776"/>
            <a:ext cx="3408149" cy="2702221"/>
          </a:xfrm>
          <a:prstGeom prst="rect">
            <a:avLst/>
          </a:prstGeom>
          <a:noFill/>
          <a:ln>
            <a:noFill/>
          </a:ln>
        </p:spPr>
      </p:pic>
      <p:sp>
        <p:nvSpPr>
          <p:cNvPr id="9" name="コンテンツ プレースホルダー 3"/>
          <p:cNvSpPr txBox="1"/>
          <p:nvPr/>
        </p:nvSpPr>
        <p:spPr>
          <a:xfrm>
            <a:off x="885772" y="6116655"/>
            <a:ext cx="3363114" cy="350331"/>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a:t>Wastewater Treatment Plant</a:t>
            </a:r>
            <a:endParaRPr lang="ja-JP" altLang="en-US" sz="1800" dirty="0"/>
          </a:p>
        </p:txBody>
      </p:sp>
      <p:sp>
        <p:nvSpPr>
          <p:cNvPr id="11" name="テキスト ボックス 10"/>
          <p:cNvSpPr txBox="1"/>
          <p:nvPr/>
        </p:nvSpPr>
        <p:spPr>
          <a:xfrm>
            <a:off x="360000" y="972000"/>
            <a:ext cx="4158767" cy="461665"/>
          </a:xfrm>
          <a:prstGeom prst="rect">
            <a:avLst/>
          </a:prstGeom>
          <a:noFill/>
        </p:spPr>
        <p:txBody>
          <a:bodyPr wrap="none" rtlCol="0">
            <a:spAutoFit/>
          </a:bodyPr>
          <a:lstStyle/>
          <a:p>
            <a:pPr marL="0" lvl="1"/>
            <a:r>
              <a:rPr lang="en-US" altLang="ja-JP" sz="2400" b="1" dirty="0"/>
              <a:t>(3) Watershed Conservation</a:t>
            </a:r>
            <a:endParaRPr lang="ja-JP" altLang="en-US" sz="2400" b="1" dirty="0"/>
          </a:p>
        </p:txBody>
      </p:sp>
      <p:sp>
        <p:nvSpPr>
          <p:cNvPr id="12" name="テキスト ボックス 11"/>
          <p:cNvSpPr txBox="1"/>
          <p:nvPr/>
        </p:nvSpPr>
        <p:spPr>
          <a:xfrm>
            <a:off x="763093" y="1484784"/>
            <a:ext cx="4096939" cy="1631216"/>
          </a:xfrm>
          <a:prstGeom prst="rect">
            <a:avLst/>
          </a:prstGeom>
          <a:noFill/>
        </p:spPr>
        <p:txBody>
          <a:bodyPr wrap="square" rtlCol="0">
            <a:spAutoFit/>
          </a:bodyPr>
          <a:lstStyle/>
          <a:p>
            <a:pPr>
              <a:spcAft>
                <a:spcPts val="1200"/>
              </a:spcAft>
            </a:pPr>
            <a:r>
              <a:rPr lang="en-US" altLang="ja-JP" sz="2000" dirty="0"/>
              <a:t>In Japan, steady and long-term efforts were made not only for the purpose of water supply, but also for the improvement of water quality in the entire watersheds.</a:t>
            </a:r>
          </a:p>
        </p:txBody>
      </p:sp>
      <p:pic>
        <p:nvPicPr>
          <p:cNvPr id="1026" name="Picture 2" descr="P11402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723" y="1556792"/>
            <a:ext cx="3445725" cy="2584294"/>
          </a:xfrm>
          <a:prstGeom prst="rect">
            <a:avLst/>
          </a:prstGeom>
          <a:noFill/>
        </p:spPr>
      </p:pic>
      <p:sp>
        <p:nvSpPr>
          <p:cNvPr id="13" name="コンテンツ プレースホルダー 3"/>
          <p:cNvSpPr txBox="1"/>
          <p:nvPr/>
        </p:nvSpPr>
        <p:spPr>
          <a:xfrm>
            <a:off x="5238143" y="4178427"/>
            <a:ext cx="3363114" cy="350331"/>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a:t>River  cleaning campaign</a:t>
            </a:r>
            <a:endParaRPr lang="ja-JP" altLang="en-US" sz="1800" dirty="0"/>
          </a:p>
        </p:txBody>
      </p:sp>
      <p:sp>
        <p:nvSpPr>
          <p:cNvPr id="14" name="テキスト ボックス 13"/>
          <p:cNvSpPr txBox="1"/>
          <p:nvPr/>
        </p:nvSpPr>
        <p:spPr>
          <a:xfrm>
            <a:off x="4644008" y="4581128"/>
            <a:ext cx="4293507" cy="1477328"/>
          </a:xfrm>
          <a:prstGeom prst="rect">
            <a:avLst/>
          </a:prstGeom>
          <a:noFill/>
        </p:spPr>
        <p:txBody>
          <a:bodyPr wrap="square" rtlCol="0">
            <a:spAutoFit/>
          </a:bodyPr>
          <a:lstStyle/>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Effluent regulation </a:t>
            </a:r>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Wastewater treatment plants </a:t>
            </a:r>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Conservation of forests in water source areas</a:t>
            </a:r>
          </a:p>
        </p:txBody>
      </p:sp>
      <p:sp>
        <p:nvSpPr>
          <p:cNvPr id="19" name="タイトル 1"/>
          <p:cNvSpPr txBox="1"/>
          <p:nvPr/>
        </p:nvSpPr>
        <p:spPr>
          <a:xfrm>
            <a:off x="360000" y="251999"/>
            <a:ext cx="82296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a:t>3. Development of Surface Water</a:t>
            </a:r>
            <a:endParaRPr lang="ja-JP"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1484784"/>
            <a:ext cx="8661871" cy="707886"/>
          </a:xfrm>
          <a:prstGeom prst="rect">
            <a:avLst/>
          </a:prstGeom>
          <a:noFill/>
        </p:spPr>
        <p:txBody>
          <a:bodyPr wrap="square" rtlCol="0">
            <a:spAutoFit/>
          </a:bodyPr>
          <a:lstStyle/>
          <a:p>
            <a:pPr>
              <a:spcAft>
                <a:spcPts val="600"/>
              </a:spcAft>
            </a:pPr>
            <a:r>
              <a:rPr lang="en-US" altLang="ja-JP" sz="2000" dirty="0"/>
              <a:t>Intake of water in the downstream of rivers can aggravate salt water intrusion.  Japan dealt with this issue by installing estuary barrages. </a:t>
            </a:r>
          </a:p>
        </p:txBody>
      </p:sp>
      <p:sp>
        <p:nvSpPr>
          <p:cNvPr id="9" name="コンテンツ プレースホルダー 3"/>
          <p:cNvSpPr txBox="1"/>
          <p:nvPr/>
        </p:nvSpPr>
        <p:spPr>
          <a:xfrm>
            <a:off x="4996565" y="5871240"/>
            <a:ext cx="3434837"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Simple estuary barrage</a:t>
            </a:r>
            <a:r>
              <a:rPr lang="ja-JP" altLang="en-US" sz="1400" dirty="0"/>
              <a:t> </a:t>
            </a:r>
            <a:r>
              <a:rPr lang="en-US" altLang="ja-JP" sz="1400" dirty="0"/>
              <a:t>in</a:t>
            </a:r>
            <a:r>
              <a:rPr lang="ja-JP" altLang="en-US" sz="1400" dirty="0"/>
              <a:t> </a:t>
            </a:r>
            <a:r>
              <a:rPr lang="en-US" altLang="ja-JP" sz="1400" dirty="0"/>
              <a:t>Okayama</a:t>
            </a:r>
            <a:r>
              <a:rPr lang="ja-JP" altLang="en-US" sz="1400" dirty="0"/>
              <a:t> </a:t>
            </a:r>
            <a:r>
              <a:rPr lang="en-US" altLang="ja-JP" sz="1400" dirty="0"/>
              <a:t>city</a:t>
            </a:r>
            <a:endParaRPr lang="ja-JP" altLang="en-US" sz="1400" dirty="0"/>
          </a:p>
        </p:txBody>
      </p:sp>
      <p:sp>
        <p:nvSpPr>
          <p:cNvPr id="10" name="テキスト ボックス 9"/>
          <p:cNvSpPr txBox="1"/>
          <p:nvPr/>
        </p:nvSpPr>
        <p:spPr>
          <a:xfrm>
            <a:off x="360000" y="972000"/>
            <a:ext cx="3542958" cy="461665"/>
          </a:xfrm>
          <a:prstGeom prst="rect">
            <a:avLst/>
          </a:prstGeom>
          <a:noFill/>
        </p:spPr>
        <p:txBody>
          <a:bodyPr wrap="none" rtlCol="0">
            <a:spAutoFit/>
          </a:bodyPr>
          <a:lstStyle/>
          <a:p>
            <a:pPr marL="0" lvl="1"/>
            <a:r>
              <a:rPr lang="en-US" altLang="ja-JP" sz="2400" b="1" dirty="0"/>
              <a:t>(4) Salt Water Intrusion</a:t>
            </a:r>
            <a:endParaRPr lang="ja-JP" altLang="en-US" sz="2400" b="1"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2495638"/>
            <a:ext cx="4427984" cy="3320988"/>
          </a:xfrm>
          <a:prstGeom prst="rect">
            <a:avLst/>
          </a:prstGeom>
        </p:spPr>
      </p:pic>
      <p:sp>
        <p:nvSpPr>
          <p:cNvPr id="5" name="対角する 2 つの角を丸めた四角形 4"/>
          <p:cNvSpPr/>
          <p:nvPr/>
        </p:nvSpPr>
        <p:spPr>
          <a:xfrm>
            <a:off x="2195735" y="3645024"/>
            <a:ext cx="2108811" cy="1440160"/>
          </a:xfrm>
          <a:prstGeom prst="round2DiagRect">
            <a:avLst/>
          </a:prstGeom>
          <a:solidFill>
            <a:schemeClr val="accent5">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noAutofit/>
          </a:bodyPr>
          <a:lstStyle/>
          <a:p>
            <a:pPr algn="ctr" defTabSz="1066800">
              <a:lnSpc>
                <a:spcPct val="90000"/>
              </a:lnSpc>
              <a:spcBef>
                <a:spcPct val="0"/>
              </a:spcBef>
              <a:spcAft>
                <a:spcPct val="35000"/>
              </a:spcAft>
            </a:pPr>
            <a:endParaRPr kumimoji="1" lang="ja-JP" altLang="en-US" sz="2000" kern="1200"/>
          </a:p>
        </p:txBody>
      </p:sp>
      <p:sp>
        <p:nvSpPr>
          <p:cNvPr id="13" name="正方形/長方形 12"/>
          <p:cNvSpPr/>
          <p:nvPr/>
        </p:nvSpPr>
        <p:spPr>
          <a:xfrm>
            <a:off x="395536" y="3861048"/>
            <a:ext cx="1800200" cy="1224136"/>
          </a:xfrm>
          <a:prstGeom prst="rect">
            <a:avLst/>
          </a:prstGeom>
          <a:solidFill>
            <a:schemeClr val="accent5">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14" name="正方形/長方形 13"/>
          <p:cNvSpPr/>
          <p:nvPr/>
        </p:nvSpPr>
        <p:spPr>
          <a:xfrm>
            <a:off x="395536" y="4365104"/>
            <a:ext cx="2016224" cy="720080"/>
          </a:xfrm>
          <a:prstGeom prst="rect">
            <a:avLst/>
          </a:prstGeom>
          <a:solidFill>
            <a:schemeClr val="accent2">
              <a:lumMod val="9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4" name="台形 3"/>
          <p:cNvSpPr/>
          <p:nvPr/>
        </p:nvSpPr>
        <p:spPr>
          <a:xfrm>
            <a:off x="2195736" y="3861048"/>
            <a:ext cx="1296144" cy="1224136"/>
          </a:xfrm>
          <a:prstGeom prst="trapezoid">
            <a:avLst/>
          </a:prstGeom>
          <a:solidFill>
            <a:schemeClr val="bg1">
              <a:lumMod val="6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15" name="角丸四角形吹き出し 14"/>
          <p:cNvSpPr/>
          <p:nvPr/>
        </p:nvSpPr>
        <p:spPr>
          <a:xfrm>
            <a:off x="2092869" y="5226650"/>
            <a:ext cx="1671385" cy="420956"/>
          </a:xfrm>
          <a:prstGeom prst="wedgeRoundRectCallout">
            <a:avLst>
              <a:gd name="adj1" fmla="val 27307"/>
              <a:gd name="adj2" fmla="val -21650"/>
              <a:gd name="adj3" fmla="val 16667"/>
            </a:avLst>
          </a:prstGeom>
          <a:solidFill>
            <a:schemeClr val="accent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River flow</a:t>
            </a:r>
          </a:p>
        </p:txBody>
      </p:sp>
      <p:sp>
        <p:nvSpPr>
          <p:cNvPr id="16" name="右矢印 15"/>
          <p:cNvSpPr/>
          <p:nvPr/>
        </p:nvSpPr>
        <p:spPr>
          <a:xfrm rot="10800000">
            <a:off x="1233685" y="5188607"/>
            <a:ext cx="889802" cy="513229"/>
          </a:xfrm>
          <a:prstGeom prst="rightArrow">
            <a:avLst>
              <a:gd name="adj1" fmla="val 50000"/>
              <a:gd name="adj2" fmla="val 59002"/>
            </a:avLst>
          </a:prstGeom>
          <a:solidFill>
            <a:schemeClr val="accent5">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17" name="角丸四角形吹き出し 16"/>
          <p:cNvSpPr/>
          <p:nvPr/>
        </p:nvSpPr>
        <p:spPr>
          <a:xfrm>
            <a:off x="2602834" y="2648103"/>
            <a:ext cx="1202027" cy="761475"/>
          </a:xfrm>
          <a:prstGeom prst="wedgeRoundRectCallout">
            <a:avLst>
              <a:gd name="adj1" fmla="val 32122"/>
              <a:gd name="adj2" fmla="val 122753"/>
              <a:gd name="adj3" fmla="val 16667"/>
            </a:avLst>
          </a:prstGeom>
          <a:solidFill>
            <a:schemeClr val="accent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River water</a:t>
            </a:r>
          </a:p>
        </p:txBody>
      </p:sp>
      <p:sp>
        <p:nvSpPr>
          <p:cNvPr id="18" name="角丸四角形吹き出し 17"/>
          <p:cNvSpPr/>
          <p:nvPr/>
        </p:nvSpPr>
        <p:spPr>
          <a:xfrm>
            <a:off x="787780" y="2875872"/>
            <a:ext cx="1015712" cy="761475"/>
          </a:xfrm>
          <a:prstGeom prst="wedgeRoundRectCallout">
            <a:avLst>
              <a:gd name="adj1" fmla="val 76308"/>
              <a:gd name="adj2" fmla="val 197235"/>
              <a:gd name="adj3" fmla="val 16667"/>
            </a:avLst>
          </a:prstGeom>
          <a:solidFill>
            <a:schemeClr val="accent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Sea water</a:t>
            </a:r>
          </a:p>
        </p:txBody>
      </p:sp>
      <p:sp>
        <p:nvSpPr>
          <p:cNvPr id="19"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sp>
        <p:nvSpPr>
          <p:cNvPr id="41" name="テキスト ボックス 40"/>
          <p:cNvSpPr txBox="1"/>
          <p:nvPr/>
        </p:nvSpPr>
        <p:spPr>
          <a:xfrm>
            <a:off x="359999" y="972000"/>
            <a:ext cx="5098495" cy="461665"/>
          </a:xfrm>
          <a:prstGeom prst="rect">
            <a:avLst/>
          </a:prstGeom>
          <a:solidFill>
            <a:schemeClr val="bg1"/>
          </a:solidFill>
        </p:spPr>
        <p:txBody>
          <a:bodyPr wrap="square" rtlCol="0">
            <a:spAutoFit/>
          </a:bodyPr>
          <a:lstStyle/>
          <a:p>
            <a:pPr marL="0" lvl="1"/>
            <a:r>
              <a:rPr lang="en-US" altLang="ja-JP" sz="2400" b="1" dirty="0"/>
              <a:t>(5) Bulk Water Supply</a:t>
            </a:r>
            <a:endParaRPr lang="ja-JP" altLang="en-US" sz="2400" b="1" dirty="0"/>
          </a:p>
        </p:txBody>
      </p:sp>
      <p:sp>
        <p:nvSpPr>
          <p:cNvPr id="43" name="角丸四角形吹き出し 42"/>
          <p:cNvSpPr/>
          <p:nvPr/>
        </p:nvSpPr>
        <p:spPr>
          <a:xfrm>
            <a:off x="818848" y="1539434"/>
            <a:ext cx="7277453" cy="420956"/>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lang="en-US" altLang="ja-JP" sz="2000" b="1" dirty="0">
                <a:solidFill>
                  <a:schemeClr val="tx1"/>
                </a:solidFill>
              </a:rPr>
              <a:t>Bulk Water Supply </a:t>
            </a:r>
          </a:p>
        </p:txBody>
      </p:sp>
      <p:sp>
        <p:nvSpPr>
          <p:cNvPr id="3" name="角丸四角形 2"/>
          <p:cNvSpPr/>
          <p:nvPr/>
        </p:nvSpPr>
        <p:spPr>
          <a:xfrm>
            <a:off x="983798" y="4785715"/>
            <a:ext cx="7299018" cy="1082306"/>
          </a:xfrm>
          <a:prstGeom prst="roundRect">
            <a:avLst>
              <a:gd name="adj" fmla="val 9154"/>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r>
              <a:rPr lang="en-US" altLang="ja-JP" sz="2000" dirty="0">
                <a:solidFill>
                  <a:srgbClr val="FF0000"/>
                </a:solidFill>
              </a:rPr>
              <a:t>Note:</a:t>
            </a:r>
            <a:r>
              <a:rPr lang="en-US" altLang="ja-JP" sz="2000" dirty="0">
                <a:solidFill>
                  <a:schemeClr val="tx1"/>
                </a:solidFill>
              </a:rPr>
              <a:t> Bulk Water Supply in Japan are operated  by public institutions, and different from the private bulk water supplies often seen in developing countries.</a:t>
            </a:r>
          </a:p>
        </p:txBody>
      </p:sp>
      <p:sp>
        <p:nvSpPr>
          <p:cNvPr id="48" name="角丸四角形吹き出し 47"/>
          <p:cNvSpPr/>
          <p:nvPr/>
        </p:nvSpPr>
        <p:spPr>
          <a:xfrm>
            <a:off x="827585" y="3147653"/>
            <a:ext cx="7294176" cy="420956"/>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Securing of water sources </a:t>
            </a:r>
          </a:p>
        </p:txBody>
      </p:sp>
      <p:sp>
        <p:nvSpPr>
          <p:cNvPr id="49" name="角丸四角形吹き出し 48"/>
          <p:cNvSpPr/>
          <p:nvPr/>
        </p:nvSpPr>
        <p:spPr>
          <a:xfrm>
            <a:off x="840476" y="3933632"/>
            <a:ext cx="7281285" cy="420956"/>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Reduction of investment costs</a:t>
            </a:r>
          </a:p>
        </p:txBody>
      </p:sp>
      <p:sp>
        <p:nvSpPr>
          <p:cNvPr id="50" name="角丸四角形吹き出し 49"/>
          <p:cNvSpPr/>
          <p:nvPr/>
        </p:nvSpPr>
        <p:spPr>
          <a:xfrm>
            <a:off x="802768" y="2326109"/>
            <a:ext cx="7277453" cy="420956"/>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lang="en-US" altLang="ja-JP" sz="2000" dirty="0">
                <a:solidFill>
                  <a:schemeClr val="tx1"/>
                </a:solidFill>
              </a:rPr>
              <a:t>Large-scale water sources  for the project </a:t>
            </a:r>
            <a:r>
              <a:rPr lang="en-US" altLang="ja-JP" sz="2000" dirty="0">
                <a:solidFill>
                  <a:srgbClr val="FF0000"/>
                </a:solidFill>
              </a:rPr>
              <a:t>in a wide region</a:t>
            </a:r>
          </a:p>
        </p:txBody>
      </p:sp>
      <p:pic>
        <p:nvPicPr>
          <p:cNvPr id="22" name="図 21"/>
          <p:cNvPicPr>
            <a:picLocks noChangeAspect="1"/>
          </p:cNvPicPr>
          <p:nvPr/>
        </p:nvPicPr>
        <p:blipFill>
          <a:blip r:embed="rId3"/>
          <a:stretch>
            <a:fillRect/>
          </a:stretch>
        </p:blipFill>
        <p:spPr>
          <a:xfrm>
            <a:off x="4080818" y="3639509"/>
            <a:ext cx="548688" cy="237765"/>
          </a:xfrm>
          <a:prstGeom prst="rect">
            <a:avLst/>
          </a:prstGeom>
        </p:spPr>
      </p:pic>
      <p:sp>
        <p:nvSpPr>
          <p:cNvPr id="52" name="テキスト ボックス 483"/>
          <p:cNvSpPr txBox="1"/>
          <p:nvPr/>
        </p:nvSpPr>
        <p:spPr>
          <a:xfrm>
            <a:off x="6230367" y="1135927"/>
            <a:ext cx="518996" cy="13187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56" name="下矢印 3"/>
          <p:cNvSpPr/>
          <p:nvPr/>
        </p:nvSpPr>
        <p:spPr>
          <a:xfrm>
            <a:off x="4085085" y="2032540"/>
            <a:ext cx="548222" cy="238198"/>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pic>
        <p:nvPicPr>
          <p:cNvPr id="60" name="図 59"/>
          <p:cNvPicPr>
            <a:picLocks noChangeAspect="1"/>
          </p:cNvPicPr>
          <p:nvPr/>
        </p:nvPicPr>
        <p:blipFill>
          <a:blip r:embed="rId3"/>
          <a:stretch>
            <a:fillRect/>
          </a:stretch>
        </p:blipFill>
        <p:spPr>
          <a:xfrm>
            <a:off x="4085085" y="2861272"/>
            <a:ext cx="548688" cy="2377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sp>
        <p:nvSpPr>
          <p:cNvPr id="7" name="コンテンツ プレースホルダー 3"/>
          <p:cNvSpPr txBox="1"/>
          <p:nvPr/>
        </p:nvSpPr>
        <p:spPr>
          <a:xfrm>
            <a:off x="4231099" y="5682059"/>
            <a:ext cx="4053820" cy="58209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dirty="0"/>
              <a:t> An example of water supply integration</a:t>
            </a:r>
          </a:p>
          <a:p>
            <a:pPr marL="0" indent="0" algn="ctr">
              <a:buNone/>
            </a:pPr>
            <a:r>
              <a:rPr lang="en-US" altLang="ja-JP" sz="1600" dirty="0"/>
              <a:t>(Iwate Chubu Water Supply Authority)</a:t>
            </a:r>
            <a:endParaRPr lang="ja-JP" altLang="en-US" sz="1600" dirty="0"/>
          </a:p>
        </p:txBody>
      </p:sp>
      <p:pic>
        <p:nvPicPr>
          <p:cNvPr id="8" name="図 7"/>
          <p:cNvPicPr>
            <a:picLocks noChangeAspect="1"/>
          </p:cNvPicPr>
          <p:nvPr/>
        </p:nvPicPr>
        <p:blipFill>
          <a:blip r:embed="rId3"/>
          <a:stretch>
            <a:fillRect/>
          </a:stretch>
        </p:blipFill>
        <p:spPr>
          <a:xfrm>
            <a:off x="3892186" y="888985"/>
            <a:ext cx="5227320" cy="4667250"/>
          </a:xfrm>
          <a:prstGeom prst="rect">
            <a:avLst/>
          </a:prstGeom>
        </p:spPr>
      </p:pic>
      <p:sp>
        <p:nvSpPr>
          <p:cNvPr id="12" name="テキスト ボックス 63"/>
          <p:cNvSpPr txBox="1"/>
          <p:nvPr/>
        </p:nvSpPr>
        <p:spPr>
          <a:xfrm>
            <a:off x="7202247" y="2903012"/>
            <a:ext cx="144000" cy="144000"/>
          </a:xfrm>
          <a:prstGeom prst="rect">
            <a:avLst/>
          </a:prstGeom>
          <a:solidFill>
            <a:srgbClr val="FFC000"/>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t" anchorCtr="0" forceAA="0" compatLnSpc="1">
            <a:noAutofit/>
          </a:bodyPr>
          <a:lstStyle/>
          <a:p>
            <a:pPr algn="ctr">
              <a:spcAft>
                <a:spcPts val="0"/>
              </a:spcAft>
            </a:pPr>
            <a:r>
              <a:rPr lang="en-US" altLang="ja-JP" sz="800" kern="100" dirty="0">
                <a:effectLst/>
                <a:ea typeface="ＭＳ 明朝" panose="02020609040205080304" pitchFamily="17" charset="-128"/>
                <a:cs typeface="Times New Roman" panose="02020603050405020304" pitchFamily="18" charset="0"/>
              </a:rPr>
              <a:t>P</a:t>
            </a:r>
            <a:endParaRPr lang="ja-JP" sz="800" kern="100" dirty="0">
              <a:effectLst/>
              <a:ea typeface="ＭＳ 明朝" panose="02020609040205080304" pitchFamily="17" charset="-128"/>
              <a:cs typeface="Times New Roman" panose="02020603050405020304" pitchFamily="18" charset="0"/>
            </a:endParaRPr>
          </a:p>
        </p:txBody>
      </p:sp>
      <p:sp>
        <p:nvSpPr>
          <p:cNvPr id="13" name="テキスト ボックス 63"/>
          <p:cNvSpPr txBox="1"/>
          <p:nvPr/>
        </p:nvSpPr>
        <p:spPr>
          <a:xfrm>
            <a:off x="5150255" y="3403714"/>
            <a:ext cx="144000" cy="144000"/>
          </a:xfrm>
          <a:prstGeom prst="rect">
            <a:avLst/>
          </a:prstGeom>
          <a:solidFill>
            <a:srgbClr val="FFC000"/>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t" anchorCtr="0" forceAA="0" compatLnSpc="1">
            <a:noAutofit/>
          </a:bodyPr>
          <a:lstStyle/>
          <a:p>
            <a:pPr algn="ctr">
              <a:spcAft>
                <a:spcPts val="0"/>
              </a:spcAft>
            </a:pPr>
            <a:r>
              <a:rPr lang="en-US" altLang="ja-JP" sz="800" kern="100" dirty="0">
                <a:effectLst/>
                <a:ea typeface="ＭＳ 明朝" panose="02020609040205080304" pitchFamily="17" charset="-128"/>
                <a:cs typeface="Times New Roman" panose="02020603050405020304" pitchFamily="18" charset="0"/>
              </a:rPr>
              <a:t>P</a:t>
            </a:r>
            <a:endParaRPr lang="ja-JP" sz="800" kern="100" dirty="0">
              <a:effectLst/>
              <a:ea typeface="ＭＳ 明朝" panose="02020609040205080304" pitchFamily="17" charset="-128"/>
              <a:cs typeface="Times New Roman" panose="02020603050405020304" pitchFamily="18" charset="0"/>
            </a:endParaRPr>
          </a:p>
        </p:txBody>
      </p:sp>
      <p:sp>
        <p:nvSpPr>
          <p:cNvPr id="16" name="テキスト ボックス 60"/>
          <p:cNvSpPr txBox="1"/>
          <p:nvPr/>
        </p:nvSpPr>
        <p:spPr>
          <a:xfrm>
            <a:off x="5187018" y="3266168"/>
            <a:ext cx="143510" cy="144000"/>
          </a:xfrm>
          <a:prstGeom prst="ellipse">
            <a:avLst/>
          </a:prstGeom>
          <a:solidFill>
            <a:srgbClr val="00B0F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t" anchorCtr="0" forceAA="0" compatLnSpc="1">
            <a:noAutofit/>
          </a:bodyPr>
          <a:lstStyle/>
          <a:p>
            <a:pPr algn="ctr">
              <a:lnSpc>
                <a:spcPts val="700"/>
              </a:lnSpc>
              <a:spcAft>
                <a:spcPts val="0"/>
              </a:spcAft>
            </a:pPr>
            <a:r>
              <a:rPr lang="en-US" altLang="ja-JP" sz="800" kern="100" dirty="0">
                <a:effectLst/>
                <a:ea typeface="ＭＳ 明朝" panose="02020609040205080304" pitchFamily="17" charset="-128"/>
                <a:cs typeface="Times New Roman" panose="02020603050405020304" pitchFamily="18" charset="0"/>
              </a:rPr>
              <a:t>R</a:t>
            </a:r>
            <a:endParaRPr lang="ja-JP" sz="800" kern="100" dirty="0">
              <a:effectLst/>
              <a:ea typeface="ＭＳ 明朝" panose="02020609040205080304" pitchFamily="17" charset="-128"/>
              <a:cs typeface="Times New Roman" panose="02020603050405020304" pitchFamily="18" charset="0"/>
            </a:endParaRPr>
          </a:p>
        </p:txBody>
      </p:sp>
      <p:sp>
        <p:nvSpPr>
          <p:cNvPr id="17" name="テキスト ボックス 60"/>
          <p:cNvSpPr txBox="1"/>
          <p:nvPr/>
        </p:nvSpPr>
        <p:spPr>
          <a:xfrm>
            <a:off x="5582303" y="2180185"/>
            <a:ext cx="305148" cy="288140"/>
          </a:xfrm>
          <a:prstGeom prst="ellipse">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R</a:t>
            </a:r>
            <a:endParaRPr lang="ja-JP" sz="1400" kern="100" dirty="0">
              <a:effectLst/>
              <a:ea typeface="ＭＳ 明朝" panose="02020609040205080304" pitchFamily="17" charset="-128"/>
              <a:cs typeface="Times New Roman" panose="02020603050405020304" pitchFamily="18" charset="0"/>
            </a:endParaRPr>
          </a:p>
        </p:txBody>
      </p:sp>
      <p:sp>
        <p:nvSpPr>
          <p:cNvPr id="20" name="テキスト ボックス 57"/>
          <p:cNvSpPr txBox="1"/>
          <p:nvPr/>
        </p:nvSpPr>
        <p:spPr>
          <a:xfrm>
            <a:off x="3939972" y="4169392"/>
            <a:ext cx="911375" cy="449063"/>
          </a:xfrm>
          <a:prstGeom prst="rect">
            <a:avLst/>
          </a:prstGeom>
          <a:solidFill>
            <a:srgbClr val="FFCCFF"/>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spAutoFit/>
          </a:bodyPr>
          <a:lstStyle/>
          <a:p>
            <a:pPr algn="ctr">
              <a:spcAft>
                <a:spcPts val="0"/>
              </a:spcAft>
            </a:pPr>
            <a:r>
              <a:rPr lang="en-US" altLang="ja-JP" sz="1400" kern="100" dirty="0" err="1">
                <a:ea typeface="ＭＳ 明朝" panose="02020609040205080304" pitchFamily="17" charset="-128"/>
                <a:cs typeface="Times New Roman" panose="02020603050405020304" pitchFamily="18" charset="0"/>
              </a:rPr>
              <a:t>Kitakami</a:t>
            </a:r>
            <a:r>
              <a:rPr lang="en-US" altLang="ja-JP" sz="1400" kern="100" dirty="0">
                <a:ea typeface="ＭＳ 明朝" panose="02020609040205080304" pitchFamily="17" charset="-128"/>
                <a:cs typeface="Times New Roman" panose="02020603050405020304" pitchFamily="18" charset="0"/>
              </a:rPr>
              <a:t> City</a:t>
            </a:r>
            <a:endParaRPr lang="ja-JP" sz="1400" kern="100" dirty="0">
              <a:effectLst/>
              <a:ea typeface="ＭＳ 明朝" panose="02020609040205080304" pitchFamily="17" charset="-128"/>
              <a:cs typeface="Times New Roman" panose="02020603050405020304" pitchFamily="18" charset="0"/>
            </a:endParaRPr>
          </a:p>
        </p:txBody>
      </p:sp>
      <p:sp>
        <p:nvSpPr>
          <p:cNvPr id="21" name="テキスト ボックス 57"/>
          <p:cNvSpPr txBox="1"/>
          <p:nvPr/>
        </p:nvSpPr>
        <p:spPr>
          <a:xfrm>
            <a:off x="4225329" y="2335066"/>
            <a:ext cx="1071169" cy="449063"/>
          </a:xfrm>
          <a:prstGeom prst="rect">
            <a:avLst/>
          </a:prstGeom>
          <a:solidFill>
            <a:srgbClr val="CCFF9A"/>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spAutoFit/>
          </a:bodyPr>
          <a:lstStyle/>
          <a:p>
            <a:pPr algn="ctr">
              <a:spcAft>
                <a:spcPts val="0"/>
              </a:spcAft>
            </a:pPr>
            <a:r>
              <a:rPr lang="en-US" altLang="ja-JP" sz="1400" kern="100" dirty="0" err="1">
                <a:ea typeface="ＭＳ 明朝" panose="02020609040205080304" pitchFamily="17" charset="-128"/>
                <a:cs typeface="Times New Roman" panose="02020603050405020304" pitchFamily="18" charset="0"/>
              </a:rPr>
              <a:t>Hanamaki</a:t>
            </a:r>
            <a:r>
              <a:rPr lang="en-US" altLang="ja-JP" sz="1400" kern="100" dirty="0">
                <a:ea typeface="ＭＳ 明朝" panose="02020609040205080304" pitchFamily="17" charset="-128"/>
                <a:cs typeface="Times New Roman" panose="02020603050405020304" pitchFamily="18" charset="0"/>
              </a:rPr>
              <a:t> City</a:t>
            </a:r>
            <a:endParaRPr lang="ja-JP" sz="1400" kern="100" dirty="0">
              <a:effectLst/>
              <a:ea typeface="ＭＳ 明朝" panose="02020609040205080304" pitchFamily="17" charset="-128"/>
              <a:cs typeface="Times New Roman" panose="02020603050405020304" pitchFamily="18" charset="0"/>
            </a:endParaRPr>
          </a:p>
        </p:txBody>
      </p:sp>
      <p:sp>
        <p:nvSpPr>
          <p:cNvPr id="23" name="テキスト ボックス 57"/>
          <p:cNvSpPr txBox="1"/>
          <p:nvPr/>
        </p:nvSpPr>
        <p:spPr>
          <a:xfrm>
            <a:off x="5061867" y="1747219"/>
            <a:ext cx="847195" cy="449063"/>
          </a:xfrm>
          <a:prstGeom prst="rect">
            <a:avLst/>
          </a:prstGeom>
          <a:solidFill>
            <a:srgbClr val="FFCC9A"/>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spAutoFit/>
          </a:bodyPr>
          <a:lstStyle/>
          <a:p>
            <a:pPr algn="ctr">
              <a:spcAft>
                <a:spcPts val="0"/>
              </a:spcAft>
            </a:pPr>
            <a:r>
              <a:rPr lang="en-US" altLang="ja-JP" sz="1400" kern="100" dirty="0" err="1">
                <a:ea typeface="ＭＳ 明朝" panose="02020609040205080304" pitchFamily="17" charset="-128"/>
                <a:cs typeface="Times New Roman" panose="02020603050405020304" pitchFamily="18" charset="0"/>
              </a:rPr>
              <a:t>Shiwa</a:t>
            </a:r>
            <a:r>
              <a:rPr lang="en-US" altLang="ja-JP" sz="1400" kern="100" dirty="0">
                <a:ea typeface="ＭＳ 明朝" panose="02020609040205080304" pitchFamily="17" charset="-128"/>
                <a:cs typeface="Times New Roman" panose="02020603050405020304" pitchFamily="18" charset="0"/>
              </a:rPr>
              <a:t> Town</a:t>
            </a:r>
            <a:endParaRPr lang="ja-JP" sz="1400" kern="100" dirty="0">
              <a:effectLst/>
              <a:ea typeface="ＭＳ 明朝" panose="02020609040205080304" pitchFamily="17" charset="-128"/>
              <a:cs typeface="Times New Roman" panose="02020603050405020304" pitchFamily="18" charset="0"/>
            </a:endParaRPr>
          </a:p>
        </p:txBody>
      </p:sp>
      <p:sp>
        <p:nvSpPr>
          <p:cNvPr id="24" name="テキスト ボックス 481"/>
          <p:cNvSpPr txBox="1"/>
          <p:nvPr/>
        </p:nvSpPr>
        <p:spPr>
          <a:xfrm>
            <a:off x="6518407" y="1556281"/>
            <a:ext cx="382158" cy="27653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noAutofit/>
          </a:bodyPr>
          <a:lstStyle/>
          <a:p>
            <a:pPr algn="ctr">
              <a:spcAft>
                <a:spcPts val="0"/>
              </a:spcAft>
            </a:pPr>
            <a:endParaRPr lang="en-US" altLang="ja-JP" sz="600" kern="100" dirty="0">
              <a:effectLst/>
              <a:ea typeface="ＭＳ 明朝" panose="02020609040205080304" pitchFamily="17" charset="-128"/>
              <a:cs typeface="Times New Roman" panose="02020603050405020304" pitchFamily="18" charset="0"/>
            </a:endParaRPr>
          </a:p>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25" name="テキスト ボックス 481"/>
          <p:cNvSpPr txBox="1"/>
          <p:nvPr/>
        </p:nvSpPr>
        <p:spPr>
          <a:xfrm>
            <a:off x="6700811" y="2272606"/>
            <a:ext cx="382158" cy="27653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28" name="テキスト ボックス 483"/>
          <p:cNvSpPr txBox="1"/>
          <p:nvPr/>
        </p:nvSpPr>
        <p:spPr>
          <a:xfrm>
            <a:off x="4374262" y="3002907"/>
            <a:ext cx="518996" cy="131875"/>
          </a:xfrm>
          <a:prstGeom prst="rect">
            <a:avLst/>
          </a:prstGeom>
          <a:solidFill>
            <a:srgbClr val="CCFF9A"/>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29" name="テキスト ボックス 483"/>
          <p:cNvSpPr txBox="1"/>
          <p:nvPr/>
        </p:nvSpPr>
        <p:spPr>
          <a:xfrm>
            <a:off x="7674155" y="2387087"/>
            <a:ext cx="518996" cy="131875"/>
          </a:xfrm>
          <a:prstGeom prst="rect">
            <a:avLst/>
          </a:prstGeom>
          <a:solidFill>
            <a:srgbClr val="CCFF9A"/>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31" name="テキスト ボックス 481"/>
          <p:cNvSpPr txBox="1"/>
          <p:nvPr/>
        </p:nvSpPr>
        <p:spPr>
          <a:xfrm>
            <a:off x="6342562" y="2836744"/>
            <a:ext cx="382158" cy="27653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32" name="テキスト ボックス 481"/>
          <p:cNvSpPr txBox="1"/>
          <p:nvPr/>
        </p:nvSpPr>
        <p:spPr>
          <a:xfrm>
            <a:off x="6838355" y="4011639"/>
            <a:ext cx="382158" cy="27653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34" name="テキスト ボックス 481"/>
          <p:cNvSpPr txBox="1"/>
          <p:nvPr/>
        </p:nvSpPr>
        <p:spPr>
          <a:xfrm>
            <a:off x="5546821" y="3308770"/>
            <a:ext cx="366028" cy="218071"/>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noAutofit/>
          </a:bodyPr>
          <a:lstStyle/>
          <a:p>
            <a:pPr algn="ctr">
              <a:spcAft>
                <a:spcPts val="0"/>
              </a:spcAft>
            </a:pPr>
            <a:endParaRPr lang="ja-JP" sz="500" kern="100" dirty="0">
              <a:effectLst/>
              <a:ea typeface="ＭＳ 明朝" panose="02020609040205080304" pitchFamily="17" charset="-128"/>
              <a:cs typeface="Times New Roman" panose="02020603050405020304" pitchFamily="18" charset="0"/>
            </a:endParaRPr>
          </a:p>
        </p:txBody>
      </p:sp>
      <p:sp>
        <p:nvSpPr>
          <p:cNvPr id="35" name="テキスト ボックス 481"/>
          <p:cNvSpPr txBox="1"/>
          <p:nvPr/>
        </p:nvSpPr>
        <p:spPr>
          <a:xfrm>
            <a:off x="5501766" y="4155416"/>
            <a:ext cx="473859" cy="248098"/>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noAutofit/>
          </a:bodyPr>
          <a:lstStyle/>
          <a:p>
            <a:pPr algn="ctr">
              <a:spcAft>
                <a:spcPts val="0"/>
              </a:spcAft>
            </a:pPr>
            <a:endParaRPr lang="ja-JP" sz="500" kern="100" dirty="0">
              <a:effectLst/>
              <a:ea typeface="ＭＳ 明朝" panose="02020609040205080304" pitchFamily="17" charset="-128"/>
              <a:cs typeface="Times New Roman" panose="02020603050405020304" pitchFamily="18" charset="0"/>
            </a:endParaRPr>
          </a:p>
        </p:txBody>
      </p:sp>
      <p:sp>
        <p:nvSpPr>
          <p:cNvPr id="37" name="テキスト ボックス 24"/>
          <p:cNvSpPr txBox="1"/>
          <p:nvPr/>
        </p:nvSpPr>
        <p:spPr>
          <a:xfrm>
            <a:off x="3854111" y="4797045"/>
            <a:ext cx="696652" cy="286349"/>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altLang="ja-JP" sz="600" kern="100" dirty="0">
                <a:ea typeface="ＭＳ 明朝" panose="02020609040205080304" pitchFamily="17" charset="-128"/>
                <a:cs typeface="Times New Roman" panose="02020603050405020304" pitchFamily="18" charset="0"/>
              </a:rPr>
              <a:t>Iwate </a:t>
            </a:r>
            <a:r>
              <a:rPr lang="en-US" altLang="ja-JP" sz="600" kern="100" dirty="0" err="1">
                <a:ea typeface="ＭＳ 明朝" panose="02020609040205080304" pitchFamily="17" charset="-128"/>
                <a:cs typeface="Times New Roman" panose="02020603050405020304" pitchFamily="18" charset="0"/>
              </a:rPr>
              <a:t>Tyubu</a:t>
            </a:r>
            <a:r>
              <a:rPr lang="en-US" altLang="ja-JP" sz="600" kern="100" dirty="0">
                <a:ea typeface="ＭＳ 明朝" panose="02020609040205080304" pitchFamily="17" charset="-128"/>
                <a:cs typeface="Times New Roman" panose="02020603050405020304" pitchFamily="18" charset="0"/>
              </a:rPr>
              <a:t> Water Treatment Plant</a:t>
            </a:r>
            <a:endParaRPr lang="ja-JP" sz="600" kern="100" dirty="0">
              <a:effectLst/>
              <a:ea typeface="ＭＳ 明朝" panose="02020609040205080304" pitchFamily="17" charset="-128"/>
              <a:cs typeface="Times New Roman" panose="02020603050405020304" pitchFamily="18" charset="0"/>
            </a:endParaRPr>
          </a:p>
        </p:txBody>
      </p:sp>
      <p:sp>
        <p:nvSpPr>
          <p:cNvPr id="40" name="テキスト ボックス 24"/>
          <p:cNvSpPr txBox="1"/>
          <p:nvPr/>
        </p:nvSpPr>
        <p:spPr>
          <a:xfrm>
            <a:off x="3870605" y="4756504"/>
            <a:ext cx="970038" cy="545187"/>
          </a:xfrm>
          <a:prstGeom prst="rect">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Main WTP</a:t>
            </a:r>
            <a:endParaRPr lang="ja-JP" altLang="ja-JP" sz="1400" kern="100" dirty="0">
              <a:ea typeface="ＭＳ 明朝" panose="02020609040205080304" pitchFamily="17" charset="-128"/>
              <a:cs typeface="Times New Roman" panose="02020603050405020304" pitchFamily="18" charset="0"/>
            </a:endParaRPr>
          </a:p>
        </p:txBody>
      </p:sp>
      <p:sp>
        <p:nvSpPr>
          <p:cNvPr id="41" name="テキスト ボックス 40"/>
          <p:cNvSpPr txBox="1"/>
          <p:nvPr/>
        </p:nvSpPr>
        <p:spPr>
          <a:xfrm>
            <a:off x="483808" y="824409"/>
            <a:ext cx="5098495" cy="461665"/>
          </a:xfrm>
          <a:prstGeom prst="rect">
            <a:avLst/>
          </a:prstGeom>
          <a:solidFill>
            <a:schemeClr val="bg1"/>
          </a:solidFill>
        </p:spPr>
        <p:txBody>
          <a:bodyPr wrap="square" rtlCol="0">
            <a:spAutoFit/>
          </a:bodyPr>
          <a:lstStyle/>
          <a:p>
            <a:pPr marL="0" lvl="1"/>
            <a:r>
              <a:rPr lang="en-US" altLang="ja-JP" sz="2400" b="1" dirty="0"/>
              <a:t>(5) Bulk Water Supply</a:t>
            </a:r>
            <a:endParaRPr lang="ja-JP" altLang="en-US" sz="2400" b="1" dirty="0"/>
          </a:p>
        </p:txBody>
      </p:sp>
      <p:sp>
        <p:nvSpPr>
          <p:cNvPr id="5" name="円/楕円 4"/>
          <p:cNvSpPr/>
          <p:nvPr/>
        </p:nvSpPr>
        <p:spPr>
          <a:xfrm>
            <a:off x="5690070" y="4468194"/>
            <a:ext cx="435122" cy="32964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noAutofit/>
          </a:bodyPr>
          <a:lstStyle/>
          <a:p>
            <a:pPr algn="ctr"/>
            <a:endParaRPr kumimoji="1" lang="ja-JP" altLang="en-US" sz="2000" dirty="0">
              <a:solidFill>
                <a:schemeClr val="tx1"/>
              </a:solidFill>
            </a:endParaRPr>
          </a:p>
        </p:txBody>
      </p:sp>
      <p:sp>
        <p:nvSpPr>
          <p:cNvPr id="52" name="テキスト ボックス 483"/>
          <p:cNvSpPr txBox="1"/>
          <p:nvPr/>
        </p:nvSpPr>
        <p:spPr>
          <a:xfrm>
            <a:off x="6230367" y="1135927"/>
            <a:ext cx="518996" cy="13187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noAutofit/>
          </a:bodyPr>
          <a:lstStyle/>
          <a:p>
            <a:pPr algn="ctr">
              <a:spcAft>
                <a:spcPts val="0"/>
              </a:spcAft>
            </a:pPr>
            <a:endParaRPr lang="ja-JP" sz="600" kern="100" dirty="0">
              <a:effectLst/>
              <a:ea typeface="ＭＳ 明朝" panose="02020609040205080304" pitchFamily="17" charset="-128"/>
              <a:cs typeface="Times New Roman" panose="02020603050405020304" pitchFamily="18" charset="0"/>
            </a:endParaRPr>
          </a:p>
        </p:txBody>
      </p:sp>
      <p:sp>
        <p:nvSpPr>
          <p:cNvPr id="53" name="テキスト ボックス 63"/>
          <p:cNvSpPr txBox="1"/>
          <p:nvPr/>
        </p:nvSpPr>
        <p:spPr>
          <a:xfrm>
            <a:off x="7192196" y="2836745"/>
            <a:ext cx="271125" cy="276534"/>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55" name="テキスト ボックス 63"/>
          <p:cNvSpPr txBox="1"/>
          <p:nvPr/>
        </p:nvSpPr>
        <p:spPr>
          <a:xfrm>
            <a:off x="6765002" y="1846045"/>
            <a:ext cx="271125" cy="276534"/>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57" name="テキスト ボックス 24"/>
          <p:cNvSpPr txBox="1"/>
          <p:nvPr/>
        </p:nvSpPr>
        <p:spPr>
          <a:xfrm>
            <a:off x="5484825" y="1379139"/>
            <a:ext cx="1005040" cy="288147"/>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36000" rIns="74160" bIns="36000" numCol="1" spcCol="0" rtlCol="0" fromWordArt="0" anchor="ctr" anchorCtr="0" forceAA="0" compatLnSpc="1">
            <a:sp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Small WTP</a:t>
            </a:r>
            <a:endParaRPr lang="ja-JP" altLang="ja-JP" sz="1400" kern="100" dirty="0">
              <a:ea typeface="ＭＳ 明朝" panose="02020609040205080304" pitchFamily="17" charset="-128"/>
              <a:cs typeface="Times New Roman" panose="02020603050405020304" pitchFamily="18" charset="0"/>
            </a:endParaRPr>
          </a:p>
        </p:txBody>
      </p:sp>
      <p:sp>
        <p:nvSpPr>
          <p:cNvPr id="58" name="テキスト ボックス 63"/>
          <p:cNvSpPr txBox="1"/>
          <p:nvPr/>
        </p:nvSpPr>
        <p:spPr>
          <a:xfrm>
            <a:off x="6094804" y="1647980"/>
            <a:ext cx="271125" cy="276534"/>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59" name="テキスト ボックス 63"/>
          <p:cNvSpPr txBox="1"/>
          <p:nvPr/>
        </p:nvSpPr>
        <p:spPr>
          <a:xfrm>
            <a:off x="5043666" y="3295836"/>
            <a:ext cx="271125" cy="276534"/>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61" name="テキスト ボックス 60"/>
          <p:cNvSpPr txBox="1"/>
          <p:nvPr/>
        </p:nvSpPr>
        <p:spPr>
          <a:xfrm>
            <a:off x="5482591" y="2574535"/>
            <a:ext cx="305148" cy="288140"/>
          </a:xfrm>
          <a:prstGeom prst="ellipse">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R</a:t>
            </a:r>
            <a:endParaRPr lang="ja-JP" sz="1400" kern="100" dirty="0">
              <a:effectLst/>
              <a:ea typeface="ＭＳ 明朝" panose="02020609040205080304" pitchFamily="17" charset="-128"/>
              <a:cs typeface="Times New Roman" panose="02020603050405020304" pitchFamily="18" charset="0"/>
            </a:endParaRPr>
          </a:p>
        </p:txBody>
      </p:sp>
      <p:sp>
        <p:nvSpPr>
          <p:cNvPr id="62" name="テキスト ボックス 61"/>
          <p:cNvSpPr txBox="1"/>
          <p:nvPr/>
        </p:nvSpPr>
        <p:spPr>
          <a:xfrm>
            <a:off x="5195867" y="3059059"/>
            <a:ext cx="305148" cy="288140"/>
          </a:xfrm>
          <a:prstGeom prst="ellipse">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R</a:t>
            </a:r>
            <a:endParaRPr lang="ja-JP" sz="1400" kern="100" dirty="0">
              <a:effectLst/>
              <a:ea typeface="ＭＳ 明朝" panose="02020609040205080304" pitchFamily="17" charset="-128"/>
              <a:cs typeface="Times New Roman" panose="02020603050405020304" pitchFamily="18" charset="0"/>
            </a:endParaRPr>
          </a:p>
        </p:txBody>
      </p:sp>
      <p:sp>
        <p:nvSpPr>
          <p:cNvPr id="63" name="テキスト ボックス 24"/>
          <p:cNvSpPr txBox="1"/>
          <p:nvPr/>
        </p:nvSpPr>
        <p:spPr>
          <a:xfrm>
            <a:off x="7079673" y="1839699"/>
            <a:ext cx="1005040" cy="288147"/>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36000" rIns="74160" bIns="36000" numCol="1" spcCol="0" rtlCol="0" fromWordArt="0" anchor="ctr" anchorCtr="0" forceAA="0" compatLnSpc="1">
            <a:sp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Small WTP</a:t>
            </a:r>
            <a:endParaRPr lang="ja-JP" altLang="ja-JP" sz="1400" kern="100" dirty="0">
              <a:ea typeface="ＭＳ 明朝" panose="02020609040205080304" pitchFamily="17" charset="-128"/>
              <a:cs typeface="Times New Roman" panose="02020603050405020304" pitchFamily="18" charset="0"/>
            </a:endParaRPr>
          </a:p>
        </p:txBody>
      </p:sp>
      <p:sp>
        <p:nvSpPr>
          <p:cNvPr id="64" name="テキスト ボックス 24"/>
          <p:cNvSpPr txBox="1"/>
          <p:nvPr/>
        </p:nvSpPr>
        <p:spPr>
          <a:xfrm>
            <a:off x="7501396" y="2836744"/>
            <a:ext cx="1005040" cy="288147"/>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36000" rIns="74160" bIns="36000" numCol="1" spcCol="0" rtlCol="0" fromWordArt="0" anchor="ctr" anchorCtr="0" forceAA="0" compatLnSpc="1">
            <a:sp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Small WTP</a:t>
            </a:r>
            <a:endParaRPr lang="ja-JP" altLang="ja-JP" sz="1400" kern="100" dirty="0">
              <a:ea typeface="ＭＳ 明朝" panose="02020609040205080304" pitchFamily="17" charset="-128"/>
              <a:cs typeface="Times New Roman" panose="02020603050405020304" pitchFamily="18" charset="0"/>
            </a:endParaRPr>
          </a:p>
        </p:txBody>
      </p:sp>
      <p:sp>
        <p:nvSpPr>
          <p:cNvPr id="65" name="テキスト ボックス 64"/>
          <p:cNvSpPr txBox="1"/>
          <p:nvPr/>
        </p:nvSpPr>
        <p:spPr>
          <a:xfrm>
            <a:off x="5462937" y="4394077"/>
            <a:ext cx="305148" cy="288140"/>
          </a:xfrm>
          <a:prstGeom prst="ellipse">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R</a:t>
            </a:r>
            <a:endParaRPr lang="ja-JP" sz="1400" kern="100" dirty="0">
              <a:effectLst/>
              <a:ea typeface="ＭＳ 明朝" panose="02020609040205080304" pitchFamily="17" charset="-128"/>
              <a:cs typeface="Times New Roman" panose="02020603050405020304" pitchFamily="18" charset="0"/>
            </a:endParaRPr>
          </a:p>
        </p:txBody>
      </p:sp>
      <p:sp>
        <p:nvSpPr>
          <p:cNvPr id="67" name="テキスト ボックス 63"/>
          <p:cNvSpPr txBox="1"/>
          <p:nvPr/>
        </p:nvSpPr>
        <p:spPr>
          <a:xfrm>
            <a:off x="5736293" y="4585982"/>
            <a:ext cx="271125" cy="276534"/>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68" name="テキスト ボックス 63"/>
          <p:cNvSpPr txBox="1"/>
          <p:nvPr/>
        </p:nvSpPr>
        <p:spPr>
          <a:xfrm>
            <a:off x="4705080" y="5114909"/>
            <a:ext cx="271125" cy="276534"/>
          </a:xfrm>
          <a:prstGeom prst="rect">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69" name="テキスト ボックス 24"/>
          <p:cNvSpPr txBox="1"/>
          <p:nvPr/>
        </p:nvSpPr>
        <p:spPr>
          <a:xfrm>
            <a:off x="4133229" y="3523516"/>
            <a:ext cx="970038" cy="361643"/>
          </a:xfrm>
          <a:prstGeom prst="rect">
            <a:avLst/>
          </a:prstGeom>
          <a:solidFill>
            <a:srgbClr val="00B0F0"/>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Main WTP</a:t>
            </a:r>
            <a:endParaRPr lang="ja-JP" altLang="ja-JP" sz="1400" kern="100" dirty="0">
              <a:ea typeface="ＭＳ 明朝" panose="02020609040205080304" pitchFamily="17" charset="-128"/>
              <a:cs typeface="Times New Roman" panose="02020603050405020304" pitchFamily="18" charset="0"/>
            </a:endParaRPr>
          </a:p>
        </p:txBody>
      </p:sp>
      <p:sp>
        <p:nvSpPr>
          <p:cNvPr id="70" name="テキスト ボックス 63"/>
          <p:cNvSpPr txBox="1"/>
          <p:nvPr/>
        </p:nvSpPr>
        <p:spPr>
          <a:xfrm>
            <a:off x="5878137" y="3912334"/>
            <a:ext cx="271125" cy="276534"/>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000" tIns="9000" rIns="9000" bIns="9000" numCol="1" spcCol="0" rtlCol="0" fromWordArt="0" anchor="ctr" anchorCtr="0" forceAA="0" compatLnSpc="1">
            <a:noAutofit/>
          </a:bodyPr>
          <a:lstStyle/>
          <a:p>
            <a:pPr algn="ctr">
              <a:spcAft>
                <a:spcPts val="0"/>
              </a:spcAft>
            </a:pPr>
            <a:r>
              <a:rPr lang="en-US" altLang="ja-JP" sz="1400" kern="100" dirty="0">
                <a:effectLst/>
                <a:ea typeface="ＭＳ 明朝" panose="02020609040205080304" pitchFamily="17" charset="-128"/>
                <a:cs typeface="Times New Roman" panose="02020603050405020304" pitchFamily="18" charset="0"/>
              </a:rPr>
              <a:t>P</a:t>
            </a:r>
            <a:endParaRPr lang="ja-JP" sz="1400" kern="100" dirty="0">
              <a:effectLst/>
              <a:ea typeface="ＭＳ 明朝" panose="02020609040205080304" pitchFamily="17" charset="-128"/>
              <a:cs typeface="Times New Roman" panose="02020603050405020304" pitchFamily="18" charset="0"/>
            </a:endParaRPr>
          </a:p>
        </p:txBody>
      </p:sp>
      <p:sp>
        <p:nvSpPr>
          <p:cNvPr id="71" name="テキスト ボックス 24"/>
          <p:cNvSpPr txBox="1"/>
          <p:nvPr/>
        </p:nvSpPr>
        <p:spPr>
          <a:xfrm>
            <a:off x="6124532" y="3806707"/>
            <a:ext cx="1005040" cy="288147"/>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36000" rIns="74160" bIns="36000" numCol="1" spcCol="0" rtlCol="0" fromWordArt="0" anchor="ctr" anchorCtr="0" forceAA="0" compatLnSpc="1">
            <a:sp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Small WTP</a:t>
            </a:r>
            <a:endParaRPr lang="ja-JP" altLang="ja-JP" sz="1400" kern="100" dirty="0">
              <a:ea typeface="ＭＳ 明朝" panose="02020609040205080304" pitchFamily="17" charset="-128"/>
              <a:cs typeface="Times New Roman" panose="02020603050405020304" pitchFamily="18" charset="0"/>
            </a:endParaRPr>
          </a:p>
        </p:txBody>
      </p:sp>
      <p:sp>
        <p:nvSpPr>
          <p:cNvPr id="72" name="角丸四角形吹き出し 71"/>
          <p:cNvSpPr/>
          <p:nvPr/>
        </p:nvSpPr>
        <p:spPr>
          <a:xfrm>
            <a:off x="510023" y="1683538"/>
            <a:ext cx="3016466" cy="1442513"/>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Main water treatment plant is connected to other small water treatment plant</a:t>
            </a:r>
          </a:p>
        </p:txBody>
      </p:sp>
      <p:cxnSp>
        <p:nvCxnSpPr>
          <p:cNvPr id="73" name="直線矢印コネクタ 72"/>
          <p:cNvCxnSpPr>
            <a:stCxn id="68" idx="0"/>
          </p:cNvCxnSpPr>
          <p:nvPr/>
        </p:nvCxnSpPr>
        <p:spPr>
          <a:xfrm flipV="1">
            <a:off x="4840643" y="3376867"/>
            <a:ext cx="496587" cy="17380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5475401" y="2791153"/>
            <a:ext cx="152065" cy="3677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V="1">
            <a:off x="5627466" y="2374284"/>
            <a:ext cx="94509" cy="2153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5467741" y="3273230"/>
            <a:ext cx="285048" cy="1065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68" idx="0"/>
            <a:endCxn id="65" idx="2"/>
          </p:cNvCxnSpPr>
          <p:nvPr/>
        </p:nvCxnSpPr>
        <p:spPr>
          <a:xfrm flipV="1">
            <a:off x="4840643" y="4538147"/>
            <a:ext cx="622294" cy="5767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24"/>
          <p:cNvSpPr txBox="1"/>
          <p:nvPr/>
        </p:nvSpPr>
        <p:spPr>
          <a:xfrm>
            <a:off x="4763045" y="4688713"/>
            <a:ext cx="1005040" cy="288147"/>
          </a:xfrm>
          <a:prstGeom prst="rect">
            <a:avLst/>
          </a:prstGeom>
          <a:solidFill>
            <a:srgbClr val="CCFFFF"/>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36000" rIns="74160" bIns="36000" numCol="1" spcCol="0" rtlCol="0" fromWordArt="0" anchor="ctr" anchorCtr="0" forceAA="0" compatLnSpc="1">
            <a:spAutoFit/>
          </a:bodyPr>
          <a:lstStyle/>
          <a:p>
            <a:pPr algn="ctr">
              <a:spcAft>
                <a:spcPts val="0"/>
              </a:spcAft>
            </a:pPr>
            <a:r>
              <a:rPr lang="en-US" altLang="ja-JP" sz="1400" kern="100" dirty="0">
                <a:ea typeface="ＭＳ 明朝" panose="02020609040205080304" pitchFamily="17" charset="-128"/>
                <a:cs typeface="Times New Roman" panose="02020603050405020304" pitchFamily="18" charset="0"/>
              </a:rPr>
              <a:t>Small WTP</a:t>
            </a:r>
            <a:endParaRPr lang="ja-JP" altLang="ja-JP" sz="1400" kern="100" dirty="0">
              <a:ea typeface="ＭＳ 明朝" panose="02020609040205080304" pitchFamily="17" charset="-128"/>
              <a:cs typeface="Times New Roman" panose="02020603050405020304" pitchFamily="18" charset="0"/>
            </a:endParaRPr>
          </a:p>
        </p:txBody>
      </p:sp>
      <p:sp>
        <p:nvSpPr>
          <p:cNvPr id="48" name="角丸四角形吹き出し 71"/>
          <p:cNvSpPr/>
          <p:nvPr/>
        </p:nvSpPr>
        <p:spPr>
          <a:xfrm>
            <a:off x="613119" y="3432794"/>
            <a:ext cx="3016466" cy="420956"/>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Stable water supply.</a:t>
            </a:r>
          </a:p>
        </p:txBody>
      </p:sp>
      <p:sp>
        <p:nvSpPr>
          <p:cNvPr id="49" name="下矢印 3"/>
          <p:cNvSpPr/>
          <p:nvPr/>
        </p:nvSpPr>
        <p:spPr>
          <a:xfrm>
            <a:off x="1643777" y="3158869"/>
            <a:ext cx="548222" cy="238198"/>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4. Treatment Process</a:t>
            </a:r>
            <a:endParaRPr kumimoji="1" lang="ja-JP" altLang="en-US" dirty="0"/>
          </a:p>
        </p:txBody>
      </p:sp>
      <p:sp>
        <p:nvSpPr>
          <p:cNvPr id="14" name="角丸四角形吹き出し 13"/>
          <p:cNvSpPr/>
          <p:nvPr/>
        </p:nvSpPr>
        <p:spPr>
          <a:xfrm>
            <a:off x="467544" y="2499910"/>
            <a:ext cx="3744416" cy="1783031"/>
          </a:xfrm>
          <a:prstGeom prst="wedgeRoundRectCallout">
            <a:avLst>
              <a:gd name="adj1" fmla="val 15756"/>
              <a:gd name="adj2" fmla="val 4312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The effectiveness of chlorination was recognized as countermeasure against deteriorated public health in Japan after World War II . </a:t>
            </a:r>
          </a:p>
        </p:txBody>
      </p:sp>
      <p:sp>
        <p:nvSpPr>
          <p:cNvPr id="16" name="角丸四角形吹き出し 15"/>
          <p:cNvSpPr/>
          <p:nvPr/>
        </p:nvSpPr>
        <p:spPr>
          <a:xfrm>
            <a:off x="4355976" y="1138570"/>
            <a:ext cx="4680757" cy="2344887"/>
          </a:xfrm>
          <a:prstGeom prst="wedgeRoundRectCallout">
            <a:avLst>
              <a:gd name="adj1" fmla="val -29434"/>
              <a:gd name="adj2" fmla="val 22797"/>
              <a:gd name="adj3" fmla="val 16667"/>
            </a:avLst>
          </a:prstGeom>
          <a:solidFill>
            <a:schemeClr val="accent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ct val="95000"/>
              </a:lnSpc>
            </a:pPr>
            <a:r>
              <a:rPr lang="en-US" altLang="ja-JP" sz="2000" b="1" dirty="0">
                <a:solidFill>
                  <a:schemeClr val="tx1"/>
                </a:solidFill>
              </a:rPr>
              <a:t>Advantages</a:t>
            </a:r>
          </a:p>
          <a:p>
            <a:pPr marL="342900" indent="-342900">
              <a:lnSpc>
                <a:spcPct val="95000"/>
              </a:lnSpc>
              <a:buClr>
                <a:schemeClr val="accent5">
                  <a:lumMod val="50000"/>
                </a:schemeClr>
              </a:buClr>
              <a:buSzPct val="75000"/>
              <a:buFont typeface="Wingdings" panose="05000000000000000000" pitchFamily="2" charset="2"/>
              <a:buChar char="l"/>
            </a:pPr>
            <a:r>
              <a:rPr lang="en-US" altLang="zh-TW" sz="2000" dirty="0">
                <a:solidFill>
                  <a:schemeClr val="tx1"/>
                </a:solidFill>
              </a:rPr>
              <a:t>Very effective against</a:t>
            </a:r>
            <a:r>
              <a:rPr lang="ja-JP" altLang="en-US" sz="2000" dirty="0">
                <a:solidFill>
                  <a:schemeClr val="tx1"/>
                </a:solidFill>
              </a:rPr>
              <a:t> </a:t>
            </a:r>
            <a:r>
              <a:rPr lang="en-US" altLang="zh-TW" sz="2000" dirty="0">
                <a:solidFill>
                  <a:schemeClr val="tx1"/>
                </a:solidFill>
              </a:rPr>
              <a:t>waterborne diseases</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Reliable disinfection</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Easy</a:t>
            </a:r>
            <a:r>
              <a:rPr lang="ja-JP" altLang="en-US" sz="2000" dirty="0">
                <a:solidFill>
                  <a:schemeClr val="tx1"/>
                </a:solidFill>
              </a:rPr>
              <a:t> </a:t>
            </a:r>
            <a:r>
              <a:rPr lang="en-US" altLang="ja-JP" sz="2000" dirty="0">
                <a:solidFill>
                  <a:schemeClr val="tx1"/>
                </a:solidFill>
              </a:rPr>
              <a:t>to</a:t>
            </a:r>
            <a:r>
              <a:rPr lang="ja-JP" altLang="en-US" sz="2000" dirty="0">
                <a:solidFill>
                  <a:schemeClr val="tx1"/>
                </a:solidFill>
              </a:rPr>
              <a:t> </a:t>
            </a:r>
            <a:r>
              <a:rPr lang="en-US" altLang="ja-JP" sz="2000" dirty="0">
                <a:solidFill>
                  <a:schemeClr val="tx1"/>
                </a:solidFill>
              </a:rPr>
              <a:t>operate </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Simple injection device</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Low</a:t>
            </a:r>
            <a:r>
              <a:rPr lang="ja-JP" altLang="en-US" sz="2000" dirty="0">
                <a:solidFill>
                  <a:schemeClr val="tx1"/>
                </a:solidFill>
              </a:rPr>
              <a:t> </a:t>
            </a:r>
            <a:r>
              <a:rPr lang="en-US" altLang="ja-JP" sz="2000" dirty="0">
                <a:solidFill>
                  <a:schemeClr val="tx1"/>
                </a:solidFill>
              </a:rPr>
              <a:t>cost</a:t>
            </a:r>
          </a:p>
        </p:txBody>
      </p:sp>
      <p:sp>
        <p:nvSpPr>
          <p:cNvPr id="10" name="テキスト ボックス 9"/>
          <p:cNvSpPr txBox="1"/>
          <p:nvPr/>
        </p:nvSpPr>
        <p:spPr>
          <a:xfrm>
            <a:off x="360000" y="972000"/>
            <a:ext cx="2406428" cy="461665"/>
          </a:xfrm>
          <a:prstGeom prst="rect">
            <a:avLst/>
          </a:prstGeom>
          <a:noFill/>
        </p:spPr>
        <p:txBody>
          <a:bodyPr wrap="none" rtlCol="0">
            <a:spAutoFit/>
          </a:bodyPr>
          <a:lstStyle/>
          <a:p>
            <a:pPr marL="0" lvl="1"/>
            <a:r>
              <a:rPr lang="en-US" altLang="ja-JP" sz="2400" b="1" dirty="0"/>
              <a:t>(1)Chlorination</a:t>
            </a:r>
            <a:endParaRPr lang="ja-JP" altLang="en-US" sz="2400" b="1" dirty="0"/>
          </a:p>
        </p:txBody>
      </p:sp>
      <p:sp>
        <p:nvSpPr>
          <p:cNvPr id="12" name="角丸四角形吹き出し 11"/>
          <p:cNvSpPr/>
          <p:nvPr/>
        </p:nvSpPr>
        <p:spPr>
          <a:xfrm>
            <a:off x="4355977" y="3581524"/>
            <a:ext cx="4680756" cy="2668380"/>
          </a:xfrm>
          <a:prstGeom prst="wedgeRoundRectCallout">
            <a:avLst>
              <a:gd name="adj1" fmla="val 7991"/>
              <a:gd name="adj2" fmla="val -18890"/>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ct val="95000"/>
              </a:lnSpc>
            </a:pPr>
            <a:r>
              <a:rPr lang="en-US" altLang="ja-JP" sz="2000" b="1" dirty="0">
                <a:solidFill>
                  <a:schemeClr val="tx1"/>
                </a:solidFill>
              </a:rPr>
              <a:t>Disadvantages</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Toxicity</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Generation of disinfection by-products</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Corrosion of equipment</a:t>
            </a:r>
          </a:p>
          <a:p>
            <a:pPr marL="342900" indent="-342900">
              <a:lnSpc>
                <a:spcPct val="95000"/>
              </a:lnSpc>
              <a:buClr>
                <a:schemeClr val="accent5">
                  <a:lumMod val="50000"/>
                </a:schemeClr>
              </a:buClr>
              <a:buSzPct val="75000"/>
              <a:buFont typeface="Wingdings" panose="05000000000000000000" pitchFamily="2" charset="2"/>
              <a:buChar char="l"/>
            </a:pPr>
            <a:r>
              <a:rPr lang="en-US" altLang="ja-JP" sz="2000" dirty="0">
                <a:solidFill>
                  <a:schemeClr val="tx1"/>
                </a:solidFill>
              </a:rPr>
              <a:t>Over-reliance on chlorination may lead to neglect of water purification technology</a:t>
            </a:r>
          </a:p>
        </p:txBody>
      </p:sp>
      <p:sp>
        <p:nvSpPr>
          <p:cNvPr id="22" name="角丸四角形吹き出し 21"/>
          <p:cNvSpPr/>
          <p:nvPr/>
        </p:nvSpPr>
        <p:spPr>
          <a:xfrm>
            <a:off x="467544" y="4759801"/>
            <a:ext cx="3744416" cy="1442513"/>
          </a:xfrm>
          <a:prstGeom prst="wedgeRoundRectCallout">
            <a:avLst>
              <a:gd name="adj1" fmla="val 16022"/>
              <a:gd name="adj2" fmla="val -46220"/>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rgbClr val="FF0000"/>
                </a:solidFill>
              </a:rPr>
              <a:t>Chlorination</a:t>
            </a:r>
            <a:r>
              <a:rPr lang="en-US" altLang="ja-JP" sz="2000" dirty="0">
                <a:solidFill>
                  <a:schemeClr val="tx1"/>
                </a:solidFill>
              </a:rPr>
              <a:t> </a:t>
            </a:r>
            <a:r>
              <a:rPr lang="en-US" altLang="ja-JP" sz="2000" dirty="0">
                <a:solidFill>
                  <a:srgbClr val="FF0000"/>
                </a:solidFill>
              </a:rPr>
              <a:t>has prevented waterborne diseases</a:t>
            </a:r>
            <a:r>
              <a:rPr lang="en-US" altLang="ja-JP" sz="2000" dirty="0">
                <a:solidFill>
                  <a:schemeClr val="tx1"/>
                </a:solidFill>
              </a:rPr>
              <a:t>, which were caused by contamination of water sources. </a:t>
            </a:r>
          </a:p>
        </p:txBody>
      </p:sp>
      <p:sp>
        <p:nvSpPr>
          <p:cNvPr id="2" name="矢印: 右 1"/>
          <p:cNvSpPr/>
          <p:nvPr/>
        </p:nvSpPr>
        <p:spPr>
          <a:xfrm rot="5400000">
            <a:off x="2085523" y="4114631"/>
            <a:ext cx="491399" cy="82801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ln w="0"/>
              <a:solidFill>
                <a:schemeClr val="accent1"/>
              </a:solidFill>
              <a:effectLst>
                <a:outerShdw blurRad="38100" dist="25400" dir="5400000" algn="ctr" rotWithShape="0">
                  <a:srgbClr val="6E747A">
                    <a:alpha val="43000"/>
                  </a:srgbClr>
                </a:outerShdw>
              </a:effectLst>
            </a:endParaRPr>
          </a:p>
        </p:txBody>
      </p:sp>
      <p:sp>
        <p:nvSpPr>
          <p:cNvPr id="25" name="テキスト ボックス 24"/>
          <p:cNvSpPr txBox="1"/>
          <p:nvPr/>
        </p:nvSpPr>
        <p:spPr>
          <a:xfrm>
            <a:off x="827088" y="1484784"/>
            <a:ext cx="3528888" cy="1015663"/>
          </a:xfrm>
          <a:prstGeom prst="rect">
            <a:avLst/>
          </a:prstGeom>
          <a:noFill/>
        </p:spPr>
        <p:txBody>
          <a:bodyPr wrap="square" rtlCol="0">
            <a:spAutoFit/>
          </a:bodyPr>
          <a:lstStyle/>
          <a:p>
            <a:r>
              <a:rPr lang="en-US" altLang="ja-JP" sz="2000" dirty="0"/>
              <a:t>Chlorination is the most effective disinfection method for the drinking water supply.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4. Treatment Process</a:t>
            </a:r>
            <a:endParaRPr kumimoji="1" lang="ja-JP" altLang="en-US" sz="3600" dirty="0"/>
          </a:p>
        </p:txBody>
      </p:sp>
      <p:sp>
        <p:nvSpPr>
          <p:cNvPr id="8" name="テキスト ボックス 7"/>
          <p:cNvSpPr txBox="1"/>
          <p:nvPr/>
        </p:nvSpPr>
        <p:spPr>
          <a:xfrm>
            <a:off x="360000" y="972000"/>
            <a:ext cx="8272959" cy="461665"/>
          </a:xfrm>
          <a:prstGeom prst="rect">
            <a:avLst/>
          </a:prstGeom>
          <a:noFill/>
        </p:spPr>
        <p:txBody>
          <a:bodyPr wrap="square" rtlCol="0">
            <a:spAutoFit/>
          </a:bodyPr>
          <a:lstStyle/>
          <a:p>
            <a:pPr marL="0" lvl="1" algn="ctr"/>
            <a:r>
              <a:rPr lang="en-US" altLang="ja-JP" sz="2400" b="1" dirty="0"/>
              <a:t>Water Treatment Using Chlorine</a:t>
            </a:r>
          </a:p>
        </p:txBody>
      </p:sp>
      <p:sp>
        <p:nvSpPr>
          <p:cNvPr id="15" name="角丸四角形吹き出し 14"/>
          <p:cNvSpPr/>
          <p:nvPr/>
        </p:nvSpPr>
        <p:spPr>
          <a:xfrm>
            <a:off x="4644009" y="1442714"/>
            <a:ext cx="4071939" cy="625268"/>
          </a:xfrm>
          <a:prstGeom prst="wedgeRoundRectCallout">
            <a:avLst>
              <a:gd name="adj1" fmla="val 29221"/>
              <a:gd name="adj2" fmla="val 421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600" dirty="0">
                <a:solidFill>
                  <a:srgbClr val="FF0000"/>
                </a:solidFill>
              </a:rPr>
              <a:t>Pre-chlorination to remove algae and ammonia(a)</a:t>
            </a:r>
          </a:p>
        </p:txBody>
      </p:sp>
      <p:sp>
        <p:nvSpPr>
          <p:cNvPr id="16" name="角丸四角形吹き出し 15"/>
          <p:cNvSpPr/>
          <p:nvPr/>
        </p:nvSpPr>
        <p:spPr>
          <a:xfrm>
            <a:off x="4666458" y="2143664"/>
            <a:ext cx="4049490" cy="352853"/>
          </a:xfrm>
          <a:prstGeom prst="wedgeRoundRectCallout">
            <a:avLst>
              <a:gd name="adj1" fmla="val 28390"/>
              <a:gd name="adj2" fmla="val -1890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600" dirty="0">
                <a:solidFill>
                  <a:schemeClr val="tx1"/>
                </a:solidFill>
              </a:rPr>
              <a:t>Generation of chloramines (a)</a:t>
            </a:r>
          </a:p>
        </p:txBody>
      </p:sp>
      <p:sp>
        <p:nvSpPr>
          <p:cNvPr id="17" name="角丸四角形吹き出し 16"/>
          <p:cNvSpPr/>
          <p:nvPr/>
        </p:nvSpPr>
        <p:spPr>
          <a:xfrm>
            <a:off x="4670899" y="2943443"/>
            <a:ext cx="4087112" cy="1170098"/>
          </a:xfrm>
          <a:prstGeom prst="wedgeRoundRectCallout">
            <a:avLst>
              <a:gd name="adj1" fmla="val 15138"/>
              <a:gd name="adj2" fmla="val -6354"/>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600" b="1" dirty="0">
                <a:solidFill>
                  <a:srgbClr val="FF0000"/>
                </a:solidFill>
              </a:rPr>
              <a:t>Break point chlorination</a:t>
            </a:r>
          </a:p>
          <a:p>
            <a:r>
              <a:rPr lang="en-US" altLang="ja-JP" sz="1600" b="1" dirty="0">
                <a:solidFill>
                  <a:schemeClr val="tx1"/>
                </a:solidFill>
              </a:rPr>
              <a:t>High injection rate to</a:t>
            </a:r>
          </a:p>
          <a:p>
            <a:r>
              <a:rPr lang="en-US" altLang="ja-JP" sz="1600" b="1" dirty="0">
                <a:solidFill>
                  <a:schemeClr val="tx1"/>
                </a:solidFill>
              </a:rPr>
              <a:t>  reduce the chloramine </a:t>
            </a:r>
          </a:p>
          <a:p>
            <a:r>
              <a:rPr lang="en-US" altLang="ja-JP" sz="1600" b="1" dirty="0">
                <a:solidFill>
                  <a:schemeClr val="tx1"/>
                </a:solidFill>
              </a:rPr>
              <a:t>  generate free chlorine (c)</a:t>
            </a:r>
          </a:p>
        </p:txBody>
      </p:sp>
      <p:sp>
        <p:nvSpPr>
          <p:cNvPr id="18" name="角丸四角形吹き出し 17"/>
          <p:cNvSpPr/>
          <p:nvPr/>
        </p:nvSpPr>
        <p:spPr>
          <a:xfrm>
            <a:off x="4666459" y="2550300"/>
            <a:ext cx="4049490" cy="352853"/>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600" dirty="0">
                <a:solidFill>
                  <a:schemeClr val="tx1"/>
                </a:solidFill>
              </a:rPr>
              <a:t>Destruction of chloramines (b)</a:t>
            </a:r>
          </a:p>
        </p:txBody>
      </p:sp>
      <p:sp>
        <p:nvSpPr>
          <p:cNvPr id="19" name="角丸四角形吹き出し 18"/>
          <p:cNvSpPr/>
          <p:nvPr/>
        </p:nvSpPr>
        <p:spPr>
          <a:xfrm>
            <a:off x="4648451" y="4745114"/>
            <a:ext cx="4091553" cy="420956"/>
          </a:xfrm>
          <a:prstGeom prst="wedgeRoundRectCallout">
            <a:avLst>
              <a:gd name="adj1" fmla="val 28390"/>
              <a:gd name="adj2" fmla="val -1890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en-US" altLang="ja-JP" sz="2000" dirty="0">
                <a:solidFill>
                  <a:schemeClr val="tx1"/>
                </a:solidFill>
              </a:rPr>
              <a:t>Oxidation of manganese by chlorine</a:t>
            </a:r>
          </a:p>
        </p:txBody>
      </p:sp>
      <p:sp>
        <p:nvSpPr>
          <p:cNvPr id="20" name="角丸四角形吹き出し 19"/>
          <p:cNvSpPr/>
          <p:nvPr/>
        </p:nvSpPr>
        <p:spPr>
          <a:xfrm>
            <a:off x="4670084" y="5243995"/>
            <a:ext cx="4091552" cy="999838"/>
          </a:xfrm>
          <a:prstGeom prst="wedgeRoundRectCallout">
            <a:avLst>
              <a:gd name="adj1" fmla="val 28390"/>
              <a:gd name="adj2" fmla="val -1890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US" altLang="ja-JP" dirty="0">
                <a:solidFill>
                  <a:schemeClr val="tx1"/>
                </a:solidFill>
              </a:rPr>
              <a:t>Rapid and certain removal by filtration of manganese sand, which has manganese dioxide coating.</a:t>
            </a:r>
          </a:p>
        </p:txBody>
      </p:sp>
      <p:sp>
        <p:nvSpPr>
          <p:cNvPr id="21" name="正方形/長方形 20"/>
          <p:cNvSpPr/>
          <p:nvPr/>
        </p:nvSpPr>
        <p:spPr>
          <a:xfrm>
            <a:off x="4584700" y="4584567"/>
            <a:ext cx="4262321" cy="17095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567958" y="1486441"/>
            <a:ext cx="3852429" cy="761475"/>
          </a:xfrm>
          <a:prstGeom prst="wedgeRoundRectCallout">
            <a:avLst>
              <a:gd name="adj1" fmla="val -30593"/>
              <a:gd name="adj2" fmla="val -19803"/>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b="1" dirty="0">
                <a:solidFill>
                  <a:schemeClr val="tx1"/>
                </a:solidFill>
              </a:rPr>
              <a:t>Ammonia</a:t>
            </a:r>
            <a:r>
              <a:rPr lang="ja-JP" altLang="en-US" sz="2000" b="1" dirty="0">
                <a:solidFill>
                  <a:schemeClr val="tx1"/>
                </a:solidFill>
              </a:rPr>
              <a:t> </a:t>
            </a:r>
            <a:r>
              <a:rPr lang="en-US" altLang="ja-JP" sz="2000" b="1" dirty="0">
                <a:solidFill>
                  <a:schemeClr val="tx1"/>
                </a:solidFill>
              </a:rPr>
              <a:t>Removal</a:t>
            </a:r>
            <a:br>
              <a:rPr lang="en-US" altLang="ja-JP" sz="2000" b="1" dirty="0">
                <a:solidFill>
                  <a:schemeClr val="tx1"/>
                </a:solidFill>
              </a:rPr>
            </a:br>
            <a:r>
              <a:rPr lang="ja-JP" altLang="en-US" sz="2000" b="1" dirty="0">
                <a:solidFill>
                  <a:schemeClr val="tx1"/>
                </a:solidFill>
              </a:rPr>
              <a:t>（</a:t>
            </a:r>
            <a:r>
              <a:rPr lang="en-US" altLang="ja-JP" sz="2000" b="1" dirty="0">
                <a:solidFill>
                  <a:schemeClr val="tx1"/>
                </a:solidFill>
              </a:rPr>
              <a:t>Break point chlorination</a:t>
            </a:r>
            <a:r>
              <a:rPr lang="ja-JP" altLang="en-US" sz="2000" b="1" dirty="0">
                <a:solidFill>
                  <a:schemeClr val="tx1"/>
                </a:solidFill>
              </a:rPr>
              <a:t>）</a:t>
            </a:r>
            <a:endParaRPr lang="en-US" altLang="ja-JP" sz="2000" b="1" dirty="0">
              <a:solidFill>
                <a:schemeClr val="tx1"/>
              </a:solidFill>
            </a:endParaRPr>
          </a:p>
        </p:txBody>
      </p:sp>
      <p:sp>
        <p:nvSpPr>
          <p:cNvPr id="14" name="角丸四角形吹き出し 13"/>
          <p:cNvSpPr/>
          <p:nvPr/>
        </p:nvSpPr>
        <p:spPr>
          <a:xfrm>
            <a:off x="4678864" y="4236129"/>
            <a:ext cx="4072092" cy="420956"/>
          </a:xfrm>
          <a:prstGeom prst="wedgeRoundRectCallout">
            <a:avLst>
              <a:gd name="adj1" fmla="val -30593"/>
              <a:gd name="adj2" fmla="val -19803"/>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b="1" dirty="0">
                <a:solidFill>
                  <a:schemeClr val="tx1"/>
                </a:solidFill>
              </a:rPr>
              <a:t>Manganese</a:t>
            </a:r>
            <a:r>
              <a:rPr lang="ja-JP" altLang="en-US" sz="2000" b="1" dirty="0">
                <a:solidFill>
                  <a:schemeClr val="tx1"/>
                </a:solidFill>
              </a:rPr>
              <a:t> </a:t>
            </a:r>
            <a:r>
              <a:rPr lang="en-US" altLang="ja-JP" sz="2000" b="1" dirty="0">
                <a:solidFill>
                  <a:schemeClr val="tx1"/>
                </a:solidFill>
              </a:rPr>
              <a:t>Removal</a:t>
            </a:r>
          </a:p>
        </p:txBody>
      </p:sp>
      <p:grpSp>
        <p:nvGrpSpPr>
          <p:cNvPr id="56" name="グループ化 55"/>
          <p:cNvGrpSpPr/>
          <p:nvPr/>
        </p:nvGrpSpPr>
        <p:grpSpPr>
          <a:xfrm>
            <a:off x="349636" y="2622057"/>
            <a:ext cx="3857732" cy="2825051"/>
            <a:chOff x="5164148" y="1319949"/>
            <a:chExt cx="3245616" cy="2432074"/>
          </a:xfrm>
        </p:grpSpPr>
        <p:pic>
          <p:nvPicPr>
            <p:cNvPr id="4" name="図 3"/>
            <p:cNvPicPr>
              <a:picLocks noChangeAspect="1"/>
            </p:cNvPicPr>
            <p:nvPr/>
          </p:nvPicPr>
          <p:blipFill>
            <a:blip r:embed="rId3"/>
            <a:stretch>
              <a:fillRect/>
            </a:stretch>
          </p:blipFill>
          <p:spPr>
            <a:xfrm>
              <a:off x="5337124" y="1319949"/>
              <a:ext cx="3072640" cy="2432074"/>
            </a:xfrm>
            <a:prstGeom prst="rect">
              <a:avLst/>
            </a:prstGeom>
          </p:spPr>
        </p:pic>
        <p:cxnSp>
          <p:nvCxnSpPr>
            <p:cNvPr id="42" name="直線矢印コネクタ 41"/>
            <p:cNvCxnSpPr/>
            <p:nvPr/>
          </p:nvCxnSpPr>
          <p:spPr>
            <a:xfrm>
              <a:off x="6847681" y="2010818"/>
              <a:ext cx="486682" cy="0"/>
            </a:xfrm>
            <a:prstGeom prst="straightConnector1">
              <a:avLst/>
            </a:prstGeom>
            <a:ln w="158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085809" y="2462446"/>
              <a:ext cx="595158" cy="388613"/>
            </a:xfrm>
            <a:prstGeom prst="rect">
              <a:avLst/>
            </a:prstGeom>
            <a:solidFill>
              <a:schemeClr val="bg1"/>
            </a:solidFill>
          </p:spPr>
          <p:txBody>
            <a:bodyPr wrap="square" rtlCol="0">
              <a:spAutoFit/>
            </a:bodyPr>
            <a:lstStyle/>
            <a:p>
              <a:pPr>
                <a:lnSpc>
                  <a:spcPts val="1400"/>
                </a:lnSpc>
              </a:pPr>
              <a:r>
                <a:rPr lang="en-US" altLang="ja-JP" sz="1600" dirty="0"/>
                <a:t>Break point</a:t>
              </a:r>
            </a:p>
          </p:txBody>
        </p:sp>
        <p:sp>
          <p:nvSpPr>
            <p:cNvPr id="38" name="テキスト ボックス 37"/>
            <p:cNvSpPr txBox="1"/>
            <p:nvPr/>
          </p:nvSpPr>
          <p:spPr>
            <a:xfrm rot="16200000">
              <a:off x="4525759" y="2183283"/>
              <a:ext cx="1735760" cy="458981"/>
            </a:xfrm>
            <a:prstGeom prst="rect">
              <a:avLst/>
            </a:prstGeom>
            <a:solidFill>
              <a:schemeClr val="bg1"/>
            </a:solidFill>
          </p:spPr>
          <p:txBody>
            <a:bodyPr wrap="square" tIns="0" bIns="108000" rtlCol="0" anchor="b" anchorCtr="0">
              <a:noAutofit/>
            </a:bodyPr>
            <a:lstStyle/>
            <a:p>
              <a:pPr algn="ctr">
                <a:lnSpc>
                  <a:spcPts val="1500"/>
                </a:lnSpc>
              </a:pPr>
              <a:r>
                <a:rPr lang="en-US" altLang="ja-JP" dirty="0"/>
                <a:t>Concentration of</a:t>
              </a:r>
            </a:p>
            <a:p>
              <a:pPr algn="ctr">
                <a:lnSpc>
                  <a:spcPts val="1500"/>
                </a:lnSpc>
              </a:pPr>
              <a:r>
                <a:rPr lang="en-US" altLang="ja-JP" dirty="0"/>
                <a:t> residual chlorine </a:t>
              </a:r>
            </a:p>
          </p:txBody>
        </p:sp>
        <p:cxnSp>
          <p:nvCxnSpPr>
            <p:cNvPr id="9" name="直線コネクタ 8"/>
            <p:cNvCxnSpPr>
              <a:cxnSpLocks/>
            </p:cNvCxnSpPr>
            <p:nvPr/>
          </p:nvCxnSpPr>
          <p:spPr>
            <a:xfrm flipV="1">
              <a:off x="6852703" y="1861611"/>
              <a:ext cx="0" cy="1102326"/>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618911" y="1684829"/>
              <a:ext cx="962003" cy="450438"/>
            </a:xfrm>
            <a:prstGeom prst="rect">
              <a:avLst/>
            </a:prstGeom>
            <a:noFill/>
          </p:spPr>
          <p:txBody>
            <a:bodyPr wrap="square" rtlCol="0">
              <a:spAutoFit/>
            </a:bodyPr>
            <a:lstStyle/>
            <a:p>
              <a:r>
                <a:rPr lang="en-US" altLang="ja-JP" sz="1400" dirty="0"/>
                <a:t>P</a:t>
              </a:r>
              <a:r>
                <a:rPr kumimoji="1" lang="en-US" altLang="ja-JP" sz="1400" dirty="0"/>
                <a:t>re-chlorination</a:t>
              </a:r>
              <a:endParaRPr kumimoji="1" lang="ja-JP" altLang="en-US" sz="1400" dirty="0"/>
            </a:p>
          </p:txBody>
        </p:sp>
        <p:cxnSp>
          <p:nvCxnSpPr>
            <p:cNvPr id="12" name="直線コネクタ 11"/>
            <p:cNvCxnSpPr/>
            <p:nvPr/>
          </p:nvCxnSpPr>
          <p:spPr>
            <a:xfrm flipV="1">
              <a:off x="7351138" y="1877400"/>
              <a:ext cx="0" cy="130382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541067" y="1400806"/>
              <a:ext cx="1090481" cy="450438"/>
            </a:xfrm>
            <a:prstGeom prst="rect">
              <a:avLst/>
            </a:prstGeom>
            <a:noFill/>
          </p:spPr>
          <p:txBody>
            <a:bodyPr wrap="square" rtlCol="0">
              <a:spAutoFit/>
            </a:bodyPr>
            <a:lstStyle/>
            <a:p>
              <a:pPr algn="ctr"/>
              <a:r>
                <a:rPr lang="en-US" altLang="ja-JP" sz="1400" dirty="0"/>
                <a:t>Destruction of chloramines</a:t>
              </a:r>
            </a:p>
          </p:txBody>
        </p:sp>
        <p:sp>
          <p:nvSpPr>
            <p:cNvPr id="26" name="テキスト ボックス 25"/>
            <p:cNvSpPr txBox="1"/>
            <p:nvPr/>
          </p:nvSpPr>
          <p:spPr>
            <a:xfrm>
              <a:off x="5631848" y="2139771"/>
              <a:ext cx="1041665" cy="450438"/>
            </a:xfrm>
            <a:prstGeom prst="rect">
              <a:avLst/>
            </a:prstGeom>
            <a:noFill/>
          </p:spPr>
          <p:txBody>
            <a:bodyPr wrap="square" rtlCol="0">
              <a:spAutoFit/>
            </a:bodyPr>
            <a:lstStyle/>
            <a:p>
              <a:r>
                <a:rPr lang="en-US" altLang="ja-JP" sz="1400" dirty="0"/>
                <a:t>Generation of chloramines</a:t>
              </a:r>
              <a:endParaRPr kumimoji="1" lang="ja-JP" altLang="en-US" sz="1400" dirty="0"/>
            </a:p>
          </p:txBody>
        </p:sp>
        <p:cxnSp>
          <p:nvCxnSpPr>
            <p:cNvPr id="28" name="直線矢印コネクタ 27"/>
            <p:cNvCxnSpPr>
              <a:cxnSpLocks/>
            </p:cNvCxnSpPr>
            <p:nvPr/>
          </p:nvCxnSpPr>
          <p:spPr>
            <a:xfrm>
              <a:off x="5661563" y="2806168"/>
              <a:ext cx="1191140" cy="0"/>
            </a:xfrm>
            <a:prstGeom prst="straightConnector1">
              <a:avLst/>
            </a:prstGeom>
            <a:ln w="158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cxnSpLocks/>
            </p:cNvCxnSpPr>
            <p:nvPr/>
          </p:nvCxnSpPr>
          <p:spPr>
            <a:xfrm flipH="1">
              <a:off x="7351139" y="2258138"/>
              <a:ext cx="875512"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cxnSpLocks/>
            </p:cNvCxnSpPr>
            <p:nvPr/>
          </p:nvCxnSpPr>
          <p:spPr>
            <a:xfrm flipH="1">
              <a:off x="7351138" y="2806168"/>
              <a:ext cx="1" cy="410446"/>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017884" y="2757605"/>
              <a:ext cx="482762" cy="307777"/>
            </a:xfrm>
            <a:prstGeom prst="rect">
              <a:avLst/>
            </a:prstGeom>
            <a:noFill/>
          </p:spPr>
          <p:txBody>
            <a:bodyPr wrap="square" rtlCol="0">
              <a:spAutoFit/>
            </a:bodyPr>
            <a:lstStyle/>
            <a:p>
              <a:r>
                <a:rPr kumimoji="1" lang="en-US" altLang="ja-JP" sz="1400" dirty="0"/>
                <a:t>(a)</a:t>
              </a:r>
              <a:endParaRPr kumimoji="1" lang="ja-JP" altLang="en-US" sz="1400" dirty="0"/>
            </a:p>
          </p:txBody>
        </p:sp>
        <p:sp>
          <p:nvSpPr>
            <p:cNvPr id="53" name="テキスト ボックス 52"/>
            <p:cNvSpPr txBox="1"/>
            <p:nvPr/>
          </p:nvSpPr>
          <p:spPr>
            <a:xfrm>
              <a:off x="6891500" y="2039960"/>
              <a:ext cx="407799" cy="264964"/>
            </a:xfrm>
            <a:prstGeom prst="rect">
              <a:avLst/>
            </a:prstGeom>
            <a:noFill/>
          </p:spPr>
          <p:txBody>
            <a:bodyPr wrap="square" rtlCol="0">
              <a:spAutoFit/>
            </a:bodyPr>
            <a:lstStyle/>
            <a:p>
              <a:r>
                <a:rPr kumimoji="1" lang="en-US" altLang="ja-JP" sz="1400" dirty="0"/>
                <a:t>(</a:t>
              </a:r>
              <a:r>
                <a:rPr kumimoji="1" lang="ja-JP" altLang="en-US" sz="1200" dirty="0" err="1"/>
                <a:t>ｂ</a:t>
              </a:r>
              <a:r>
                <a:rPr kumimoji="1" lang="en-US" altLang="ja-JP" sz="1400" dirty="0"/>
                <a:t>)</a:t>
              </a:r>
              <a:endParaRPr kumimoji="1" lang="ja-JP" altLang="en-US" sz="1400" dirty="0"/>
            </a:p>
          </p:txBody>
        </p:sp>
        <p:sp>
          <p:nvSpPr>
            <p:cNvPr id="54" name="テキスト ボックス 53"/>
            <p:cNvSpPr txBox="1"/>
            <p:nvPr/>
          </p:nvSpPr>
          <p:spPr>
            <a:xfrm>
              <a:off x="7589128" y="2246937"/>
              <a:ext cx="482762" cy="307777"/>
            </a:xfrm>
            <a:prstGeom prst="rect">
              <a:avLst/>
            </a:prstGeom>
            <a:noFill/>
          </p:spPr>
          <p:txBody>
            <a:bodyPr wrap="square" rtlCol="0">
              <a:spAutoFit/>
            </a:bodyPr>
            <a:lstStyle/>
            <a:p>
              <a:r>
                <a:rPr kumimoji="1" lang="en-US" altLang="ja-JP" sz="1400" dirty="0"/>
                <a:t>(</a:t>
              </a:r>
              <a:r>
                <a:rPr kumimoji="1" lang="ja-JP" altLang="en-US" sz="1200" dirty="0" err="1"/>
                <a:t>ｃ</a:t>
              </a:r>
              <a:r>
                <a:rPr kumimoji="1" lang="en-US" altLang="ja-JP" sz="1400" dirty="0"/>
                <a:t>)</a:t>
              </a:r>
              <a:endParaRPr kumimoji="1" lang="ja-JP" altLang="en-US" sz="1400" dirty="0"/>
            </a:p>
          </p:txBody>
        </p:sp>
      </p:grpSp>
      <p:sp>
        <p:nvSpPr>
          <p:cNvPr id="37" name="テキスト ボックス 36"/>
          <p:cNvSpPr txBox="1"/>
          <p:nvPr/>
        </p:nvSpPr>
        <p:spPr>
          <a:xfrm>
            <a:off x="1426618" y="5243715"/>
            <a:ext cx="2281286" cy="416831"/>
          </a:xfrm>
          <a:prstGeom prst="rect">
            <a:avLst/>
          </a:prstGeom>
          <a:solidFill>
            <a:schemeClr val="bg1"/>
          </a:solidFill>
        </p:spPr>
        <p:txBody>
          <a:bodyPr wrap="square" tIns="0" bIns="108000" rtlCol="0">
            <a:spAutoFit/>
          </a:bodyPr>
          <a:lstStyle/>
          <a:p>
            <a:pPr>
              <a:lnSpc>
                <a:spcPts val="1200"/>
              </a:lnSpc>
            </a:pPr>
            <a:endParaRPr lang="en-US" altLang="ja-JP" dirty="0"/>
          </a:p>
          <a:p>
            <a:pPr>
              <a:lnSpc>
                <a:spcPts val="1200"/>
              </a:lnSpc>
            </a:pPr>
            <a:r>
              <a:rPr lang="en-US" altLang="ja-JP" dirty="0"/>
              <a:t>Chlorine dosing rate</a:t>
            </a:r>
          </a:p>
        </p:txBody>
      </p:sp>
      <p:sp>
        <p:nvSpPr>
          <p:cNvPr id="3" name="テキスト ボックス 2"/>
          <p:cNvSpPr txBox="1"/>
          <p:nvPr/>
        </p:nvSpPr>
        <p:spPr>
          <a:xfrm>
            <a:off x="800052" y="5647859"/>
            <a:ext cx="3779911" cy="738664"/>
          </a:xfrm>
          <a:prstGeom prst="rect">
            <a:avLst/>
          </a:prstGeom>
          <a:noFill/>
        </p:spPr>
        <p:txBody>
          <a:bodyPr wrap="square" rtlCol="0">
            <a:spAutoFit/>
          </a:bodyPr>
          <a:lstStyle/>
          <a:p>
            <a:r>
              <a:rPr lang="en-US" altLang="ja-JP" sz="1400" dirty="0"/>
              <a:t>Source: Ministry of the Environment,</a:t>
            </a:r>
          </a:p>
          <a:p>
            <a:r>
              <a:rPr lang="en-US" altLang="ja-JP" sz="1400" dirty="0"/>
              <a:t> Government of Japan, </a:t>
            </a:r>
          </a:p>
          <a:p>
            <a:r>
              <a:rPr lang="en-US" altLang="ja-JP" sz="1400" dirty="0"/>
              <a:t>http://www.env.go.jp/hourei/05/000188.html</a:t>
            </a:r>
            <a:endParaRPr kumimoji="1" lang="ja-JP" altLang="en-US" sz="1400" dirty="0"/>
          </a:p>
        </p:txBody>
      </p:sp>
      <p:sp>
        <p:nvSpPr>
          <p:cNvPr id="40" name="テキスト ボックス 39"/>
          <p:cNvSpPr txBox="1"/>
          <p:nvPr/>
        </p:nvSpPr>
        <p:spPr>
          <a:xfrm>
            <a:off x="2911597" y="3160418"/>
            <a:ext cx="1296144" cy="523220"/>
          </a:xfrm>
          <a:prstGeom prst="rect">
            <a:avLst/>
          </a:prstGeom>
          <a:noFill/>
        </p:spPr>
        <p:txBody>
          <a:bodyPr wrap="square" rtlCol="0">
            <a:spAutoFit/>
          </a:bodyPr>
          <a:lstStyle/>
          <a:p>
            <a:pPr algn="ctr"/>
            <a:r>
              <a:rPr lang="en-US" altLang="ja-JP" sz="1400" dirty="0"/>
              <a:t>Generation of free chlorine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4. Treatment Process</a:t>
            </a:r>
            <a:endParaRPr kumimoji="1" lang="ja-JP" altLang="en-US" sz="2800" dirty="0"/>
          </a:p>
        </p:txBody>
      </p:sp>
      <p:sp>
        <p:nvSpPr>
          <p:cNvPr id="8" name="テキスト ボックス 7"/>
          <p:cNvSpPr txBox="1"/>
          <p:nvPr/>
        </p:nvSpPr>
        <p:spPr>
          <a:xfrm>
            <a:off x="360000" y="972000"/>
            <a:ext cx="8316456" cy="461665"/>
          </a:xfrm>
          <a:prstGeom prst="rect">
            <a:avLst/>
          </a:prstGeom>
          <a:noFill/>
        </p:spPr>
        <p:txBody>
          <a:bodyPr wrap="square" rtlCol="0">
            <a:spAutoFit/>
          </a:bodyPr>
          <a:lstStyle/>
          <a:p>
            <a:pPr marL="0" lvl="1" algn="ctr"/>
            <a:r>
              <a:rPr lang="en-US" altLang="ja-JP" sz="2400" b="1" dirty="0"/>
              <a:t>The Standards of Chloride Concentration</a:t>
            </a:r>
          </a:p>
        </p:txBody>
      </p:sp>
      <p:sp>
        <p:nvSpPr>
          <p:cNvPr id="21" name="角丸四角形吹き出し 20"/>
          <p:cNvSpPr/>
          <p:nvPr/>
        </p:nvSpPr>
        <p:spPr>
          <a:xfrm>
            <a:off x="814292" y="1582292"/>
            <a:ext cx="7070076" cy="1306305"/>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latin typeface="Times New Roman" panose="02020603050405020304" pitchFamily="18" charset="0"/>
                <a:cs typeface="Times New Roman" panose="02020603050405020304" pitchFamily="18" charset="0"/>
              </a:rPr>
              <a:t>After the World War II, GHQ prescribed the chlorine dosing rate based on their experiences in a developing country</a:t>
            </a:r>
            <a:r>
              <a:rPr lang="en-US" altLang="ja-JP" sz="2000" dirty="0">
                <a:solidFill>
                  <a:schemeClr val="tx1"/>
                </a:solidFill>
              </a:rPr>
              <a:t>.</a:t>
            </a:r>
          </a:p>
          <a:p>
            <a:endParaRPr lang="en-US" altLang="ja-JP" sz="1600" dirty="0">
              <a:solidFill>
                <a:schemeClr val="tx1"/>
              </a:solidFill>
            </a:endParaRPr>
          </a:p>
          <a:p>
            <a:endParaRPr lang="en-US" altLang="ja-JP" sz="1600" dirty="0">
              <a:solidFill>
                <a:schemeClr val="tx1"/>
              </a:solidFill>
            </a:endParaRPr>
          </a:p>
        </p:txBody>
      </p:sp>
      <p:sp>
        <p:nvSpPr>
          <p:cNvPr id="22" name="角丸四角形吹き出し 21"/>
          <p:cNvSpPr/>
          <p:nvPr/>
        </p:nvSpPr>
        <p:spPr>
          <a:xfrm>
            <a:off x="814292" y="3351944"/>
            <a:ext cx="7070076" cy="761475"/>
          </a:xfrm>
          <a:prstGeom prst="wedgeRoundRectCallout">
            <a:avLst>
              <a:gd name="adj1" fmla="val 27307"/>
              <a:gd name="adj2" fmla="val -21650"/>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It was too high in Japan, where hygiene conditions were rather well-maintained.</a:t>
            </a:r>
          </a:p>
        </p:txBody>
      </p:sp>
      <p:sp>
        <p:nvSpPr>
          <p:cNvPr id="12" name="フリーフォーム 11"/>
          <p:cNvSpPr/>
          <p:nvPr/>
        </p:nvSpPr>
        <p:spPr>
          <a:xfrm>
            <a:off x="3914909" y="2888597"/>
            <a:ext cx="868842" cy="468395"/>
          </a:xfrm>
          <a:custGeom>
            <a:avLst/>
            <a:gdLst>
              <a:gd name="connsiteX0" fmla="*/ 0 w 519537"/>
              <a:gd name="connsiteY0" fmla="*/ 285745 h 519537"/>
              <a:gd name="connsiteX1" fmla="*/ 116896 w 519537"/>
              <a:gd name="connsiteY1" fmla="*/ 285745 h 519537"/>
              <a:gd name="connsiteX2" fmla="*/ 116896 w 519537"/>
              <a:gd name="connsiteY2" fmla="*/ 0 h 519537"/>
              <a:gd name="connsiteX3" fmla="*/ 402641 w 519537"/>
              <a:gd name="connsiteY3" fmla="*/ 0 h 519537"/>
              <a:gd name="connsiteX4" fmla="*/ 402641 w 519537"/>
              <a:gd name="connsiteY4" fmla="*/ 285745 h 519537"/>
              <a:gd name="connsiteX5" fmla="*/ 519537 w 519537"/>
              <a:gd name="connsiteY5" fmla="*/ 285745 h 519537"/>
              <a:gd name="connsiteX6" fmla="*/ 259769 w 519537"/>
              <a:gd name="connsiteY6" fmla="*/ 519537 h 519537"/>
              <a:gd name="connsiteX7" fmla="*/ 0 w 519537"/>
              <a:gd name="connsiteY7" fmla="*/ 285745 h 5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537" h="519537">
                <a:moveTo>
                  <a:pt x="0" y="285745"/>
                </a:moveTo>
                <a:lnTo>
                  <a:pt x="116896" y="285745"/>
                </a:lnTo>
                <a:lnTo>
                  <a:pt x="116896" y="0"/>
                </a:lnTo>
                <a:lnTo>
                  <a:pt x="402641" y="0"/>
                </a:lnTo>
                <a:lnTo>
                  <a:pt x="402641" y="285745"/>
                </a:lnTo>
                <a:lnTo>
                  <a:pt x="519537" y="285745"/>
                </a:lnTo>
                <a:lnTo>
                  <a:pt x="259769" y="519537"/>
                </a:lnTo>
                <a:lnTo>
                  <a:pt x="0" y="285745"/>
                </a:lnTo>
                <a:close/>
              </a:path>
            </a:pathLst>
          </a:custGeom>
          <a:solidFill>
            <a:schemeClr val="accent5">
              <a:lumMod val="5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anchor="ctr" anchorCtr="0">
            <a:spAutoFit/>
          </a:bodyPr>
          <a:lstStyle/>
          <a:p>
            <a:pPr lvl="0" algn="ctr" defTabSz="1066800">
              <a:lnSpc>
                <a:spcPct val="90000"/>
              </a:lnSpc>
              <a:spcBef>
                <a:spcPct val="0"/>
              </a:spcBef>
              <a:spcAft>
                <a:spcPct val="35000"/>
              </a:spcAft>
            </a:pPr>
            <a:endParaRPr kumimoji="1" lang="ja-JP" altLang="en-US" sz="2000" kern="1200"/>
          </a:p>
        </p:txBody>
      </p:sp>
      <p:sp>
        <p:nvSpPr>
          <p:cNvPr id="23" name="角丸四角形吹き出し 22"/>
          <p:cNvSpPr/>
          <p:nvPr/>
        </p:nvSpPr>
        <p:spPr>
          <a:xfrm>
            <a:off x="815222" y="4552532"/>
            <a:ext cx="7068216" cy="1612772"/>
          </a:xfrm>
          <a:prstGeom prst="wedgeRoundRectCallout">
            <a:avLst>
              <a:gd name="adj1" fmla="val 20757"/>
              <a:gd name="adj2" fmla="val -26875"/>
              <a:gd name="adj3" fmla="val 16667"/>
            </a:avLst>
          </a:prstGeom>
          <a:solidFill>
            <a:schemeClr val="accent6"/>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After independence, the Japanese government reduced the chlorine dosing rate.</a:t>
            </a:r>
          </a:p>
          <a:p>
            <a:endParaRPr lang="en-US" altLang="ja-JP" sz="1600" dirty="0">
              <a:solidFill>
                <a:schemeClr val="tx1"/>
              </a:solidFill>
            </a:endParaRPr>
          </a:p>
          <a:p>
            <a:endParaRPr lang="en-US" altLang="ja-JP" sz="1600" dirty="0">
              <a:solidFill>
                <a:schemeClr val="tx1"/>
              </a:solidFill>
            </a:endParaRPr>
          </a:p>
          <a:p>
            <a:endParaRPr lang="en-US" altLang="ja-JP" sz="1600" dirty="0">
              <a:solidFill>
                <a:schemeClr val="tx1"/>
              </a:solidFill>
            </a:endParaRPr>
          </a:p>
        </p:txBody>
      </p:sp>
      <p:sp>
        <p:nvSpPr>
          <p:cNvPr id="24" name="フリーフォーム 23"/>
          <p:cNvSpPr/>
          <p:nvPr/>
        </p:nvSpPr>
        <p:spPr>
          <a:xfrm>
            <a:off x="3900772" y="4112733"/>
            <a:ext cx="897117" cy="468395"/>
          </a:xfrm>
          <a:custGeom>
            <a:avLst/>
            <a:gdLst>
              <a:gd name="connsiteX0" fmla="*/ 0 w 519537"/>
              <a:gd name="connsiteY0" fmla="*/ 285745 h 519537"/>
              <a:gd name="connsiteX1" fmla="*/ 116896 w 519537"/>
              <a:gd name="connsiteY1" fmla="*/ 285745 h 519537"/>
              <a:gd name="connsiteX2" fmla="*/ 116896 w 519537"/>
              <a:gd name="connsiteY2" fmla="*/ 0 h 519537"/>
              <a:gd name="connsiteX3" fmla="*/ 402641 w 519537"/>
              <a:gd name="connsiteY3" fmla="*/ 0 h 519537"/>
              <a:gd name="connsiteX4" fmla="*/ 402641 w 519537"/>
              <a:gd name="connsiteY4" fmla="*/ 285745 h 519537"/>
              <a:gd name="connsiteX5" fmla="*/ 519537 w 519537"/>
              <a:gd name="connsiteY5" fmla="*/ 285745 h 519537"/>
              <a:gd name="connsiteX6" fmla="*/ 259769 w 519537"/>
              <a:gd name="connsiteY6" fmla="*/ 519537 h 519537"/>
              <a:gd name="connsiteX7" fmla="*/ 0 w 519537"/>
              <a:gd name="connsiteY7" fmla="*/ 285745 h 5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537" h="519537">
                <a:moveTo>
                  <a:pt x="0" y="285745"/>
                </a:moveTo>
                <a:lnTo>
                  <a:pt x="116896" y="285745"/>
                </a:lnTo>
                <a:lnTo>
                  <a:pt x="116896" y="0"/>
                </a:lnTo>
                <a:lnTo>
                  <a:pt x="402641" y="0"/>
                </a:lnTo>
                <a:lnTo>
                  <a:pt x="402641" y="285745"/>
                </a:lnTo>
                <a:lnTo>
                  <a:pt x="519537" y="285745"/>
                </a:lnTo>
                <a:lnTo>
                  <a:pt x="259769" y="519537"/>
                </a:lnTo>
                <a:lnTo>
                  <a:pt x="0" y="285745"/>
                </a:lnTo>
                <a:close/>
              </a:path>
            </a:pathLst>
          </a:custGeom>
          <a:solidFill>
            <a:schemeClr val="accent5">
              <a:lumMod val="5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anchor="ctr" anchorCtr="0">
            <a:spAutoFit/>
          </a:bodyPr>
          <a:lstStyle/>
          <a:p>
            <a:pPr lvl="0" algn="ctr" defTabSz="1066800">
              <a:lnSpc>
                <a:spcPct val="90000"/>
              </a:lnSpc>
              <a:spcBef>
                <a:spcPct val="0"/>
              </a:spcBef>
              <a:spcAft>
                <a:spcPct val="35000"/>
              </a:spcAft>
            </a:pPr>
            <a:endParaRPr kumimoji="1" lang="ja-JP" altLang="en-US" sz="2000" kern="1200"/>
          </a:p>
        </p:txBody>
      </p:sp>
      <p:sp>
        <p:nvSpPr>
          <p:cNvPr id="3" name="テキスト ボックス 2"/>
          <p:cNvSpPr txBox="1"/>
          <p:nvPr/>
        </p:nvSpPr>
        <p:spPr>
          <a:xfrm>
            <a:off x="2483768" y="2411596"/>
            <a:ext cx="3888432" cy="369332"/>
          </a:xfrm>
          <a:prstGeom prst="rect">
            <a:avLst/>
          </a:prstGeom>
          <a:solidFill>
            <a:schemeClr val="bg1"/>
          </a:solidFill>
          <a:ln>
            <a:solidFill>
              <a:schemeClr val="accent5">
                <a:lumMod val="50000"/>
              </a:schemeClr>
            </a:solidFill>
          </a:ln>
        </p:spPr>
        <p:txBody>
          <a:bodyPr wrap="square" rtlCol="0">
            <a:spAutoFit/>
          </a:bodyPr>
          <a:lstStyle/>
          <a:p>
            <a:r>
              <a:rPr lang="en-US" altLang="ja-JP" dirty="0"/>
              <a:t>Residual chlorine at tap; 2.0 mg/l</a:t>
            </a:r>
            <a:endParaRPr lang="en-US" altLang="ja-JP" dirty="0">
              <a:solidFill>
                <a:srgbClr val="FF0000"/>
              </a:solidFill>
            </a:endParaRPr>
          </a:p>
        </p:txBody>
      </p:sp>
      <p:sp>
        <p:nvSpPr>
          <p:cNvPr id="4" name="テキスト ボックス 3"/>
          <p:cNvSpPr txBox="1"/>
          <p:nvPr/>
        </p:nvSpPr>
        <p:spPr>
          <a:xfrm>
            <a:off x="2465242" y="5358918"/>
            <a:ext cx="4050974" cy="646331"/>
          </a:xfrm>
          <a:prstGeom prst="rect">
            <a:avLst/>
          </a:prstGeom>
          <a:solidFill>
            <a:schemeClr val="bg1"/>
          </a:solidFill>
          <a:ln>
            <a:solidFill>
              <a:schemeClr val="accent6">
                <a:lumMod val="50000"/>
              </a:schemeClr>
            </a:solidFill>
          </a:ln>
        </p:spPr>
        <p:txBody>
          <a:bodyPr wrap="square" rtlCol="0">
            <a:spAutoFit/>
          </a:bodyPr>
          <a:lstStyle/>
          <a:p>
            <a:r>
              <a:rPr lang="en-US" altLang="ja-JP" dirty="0"/>
              <a:t>Free residual chlorine at tap; 0.1 mg/l</a:t>
            </a:r>
          </a:p>
          <a:p>
            <a:r>
              <a:rPr lang="en-US" altLang="ja-JP" dirty="0"/>
              <a:t>Combined residual chlorine ; 0.4 mg/l</a:t>
            </a:r>
          </a:p>
        </p:txBody>
      </p:sp>
      <p:sp>
        <p:nvSpPr>
          <p:cNvPr id="5" name="テキスト ボックス 4"/>
          <p:cNvSpPr txBox="1"/>
          <p:nvPr/>
        </p:nvSpPr>
        <p:spPr>
          <a:xfrm>
            <a:off x="4860032" y="3789040"/>
            <a:ext cx="3816424" cy="646331"/>
          </a:xfrm>
          <a:prstGeom prst="rect">
            <a:avLst/>
          </a:prstGeom>
          <a:solidFill>
            <a:schemeClr val="bg1"/>
          </a:solidFill>
          <a:ln w="19050">
            <a:solidFill>
              <a:schemeClr val="accent6">
                <a:lumMod val="75000"/>
              </a:schemeClr>
            </a:solidFill>
          </a:ln>
        </p:spPr>
        <p:txBody>
          <a:bodyPr wrap="square" rtlCol="0">
            <a:spAutoFit/>
          </a:bodyPr>
          <a:lstStyle/>
          <a:p>
            <a:r>
              <a:rPr lang="en-US" altLang="ja-JP" dirty="0"/>
              <a:t>Bringing in the precedents  without considering local situation</a:t>
            </a:r>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矢印 3"/>
          <p:cNvSpPr/>
          <p:nvPr/>
        </p:nvSpPr>
        <p:spPr>
          <a:xfrm>
            <a:off x="4220729" y="3146480"/>
            <a:ext cx="2585466" cy="420956"/>
          </a:xfrm>
          <a:prstGeom prst="rightArrow">
            <a:avLst>
              <a:gd name="adj1" fmla="val 50000"/>
              <a:gd name="adj2" fmla="val 136888"/>
            </a:avLst>
          </a:prstGeom>
          <a:solidFill>
            <a:schemeClr val="accent1">
              <a:lumMod val="75000"/>
              <a:alpha val="90000"/>
            </a:schemeClr>
          </a:solidFill>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2" name="タイトル 1"/>
          <p:cNvSpPr>
            <a:spLocks noGrp="1"/>
          </p:cNvSpPr>
          <p:nvPr>
            <p:ph type="title"/>
          </p:nvPr>
        </p:nvSpPr>
        <p:spPr>
          <a:xfrm>
            <a:off x="360000" y="251999"/>
            <a:ext cx="8894599" cy="720000"/>
          </a:xfrm>
        </p:spPr>
        <p:txBody>
          <a:bodyPr>
            <a:normAutofit/>
          </a:bodyPr>
          <a:lstStyle/>
          <a:p>
            <a:r>
              <a:rPr lang="en-US" altLang="ja-JP" sz="2800" dirty="0"/>
              <a:t>4. Treatment Process</a:t>
            </a:r>
            <a:endParaRPr kumimoji="1" lang="ja-JP" altLang="en-US" sz="2800" dirty="0"/>
          </a:p>
        </p:txBody>
      </p:sp>
      <p:sp>
        <p:nvSpPr>
          <p:cNvPr id="6" name="テキスト ボックス 5"/>
          <p:cNvSpPr txBox="1"/>
          <p:nvPr/>
        </p:nvSpPr>
        <p:spPr>
          <a:xfrm>
            <a:off x="384782" y="1497824"/>
            <a:ext cx="8411206" cy="707886"/>
          </a:xfrm>
          <a:prstGeom prst="rect">
            <a:avLst/>
          </a:prstGeom>
          <a:noFill/>
        </p:spPr>
        <p:txBody>
          <a:bodyPr wrap="square" rtlCol="0">
            <a:spAutoFit/>
          </a:bodyPr>
          <a:lstStyle/>
          <a:p>
            <a:pPr>
              <a:spcAft>
                <a:spcPts val="600"/>
              </a:spcAft>
            </a:pPr>
            <a:r>
              <a:rPr lang="en-US" altLang="ja-JP" sz="2000" dirty="0"/>
              <a:t>Water treatment facilities play a central role in water supply systems and its performance has a direct impact on the quality of the water supplied.</a:t>
            </a:r>
          </a:p>
        </p:txBody>
      </p:sp>
      <p:sp>
        <p:nvSpPr>
          <p:cNvPr id="5" name="テキスト ボックス 4"/>
          <p:cNvSpPr txBox="1"/>
          <p:nvPr/>
        </p:nvSpPr>
        <p:spPr>
          <a:xfrm>
            <a:off x="360000" y="972000"/>
            <a:ext cx="5069868" cy="461665"/>
          </a:xfrm>
          <a:prstGeom prst="rect">
            <a:avLst/>
          </a:prstGeom>
          <a:noFill/>
        </p:spPr>
        <p:txBody>
          <a:bodyPr wrap="none" rtlCol="0">
            <a:spAutoFit/>
          </a:bodyPr>
          <a:lstStyle/>
          <a:p>
            <a:pPr marL="0" lvl="1"/>
            <a:r>
              <a:rPr lang="en-US" altLang="ja-JP" sz="2400" b="1" dirty="0"/>
              <a:t>(2) Selection of Treatment Process</a:t>
            </a:r>
            <a:endParaRPr lang="ja-JP" altLang="en-US" sz="2400" b="1" dirty="0"/>
          </a:p>
        </p:txBody>
      </p:sp>
      <p:sp>
        <p:nvSpPr>
          <p:cNvPr id="9" name="角丸四角形吹き出し 8"/>
          <p:cNvSpPr/>
          <p:nvPr/>
        </p:nvSpPr>
        <p:spPr>
          <a:xfrm>
            <a:off x="6806195" y="3146799"/>
            <a:ext cx="1671385" cy="420956"/>
          </a:xfrm>
          <a:prstGeom prst="wedgeRoundRectCallout">
            <a:avLst>
              <a:gd name="adj1" fmla="val 27307"/>
              <a:gd name="adj2" fmla="val -21650"/>
              <a:gd name="adj3" fmla="val 16667"/>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Disinfection</a:t>
            </a:r>
          </a:p>
        </p:txBody>
      </p:sp>
      <p:sp>
        <p:nvSpPr>
          <p:cNvPr id="12" name="角丸四角形吹き出し 11"/>
          <p:cNvSpPr/>
          <p:nvPr/>
        </p:nvSpPr>
        <p:spPr>
          <a:xfrm>
            <a:off x="4725027" y="3805707"/>
            <a:ext cx="1624469" cy="761475"/>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Slow sand filtration</a:t>
            </a:r>
          </a:p>
        </p:txBody>
      </p:sp>
      <p:sp>
        <p:nvSpPr>
          <p:cNvPr id="17" name="角丸四角形吹き出し 16"/>
          <p:cNvSpPr/>
          <p:nvPr/>
        </p:nvSpPr>
        <p:spPr>
          <a:xfrm>
            <a:off x="943303" y="2989437"/>
            <a:ext cx="3300810" cy="761475"/>
          </a:xfrm>
          <a:prstGeom prst="wedgeRoundRectCallout">
            <a:avLst>
              <a:gd name="adj1" fmla="val 37509"/>
              <a:gd name="adj2" fmla="val 37209"/>
              <a:gd name="adj3" fmla="val 16667"/>
            </a:avLst>
          </a:prstGeom>
          <a:solidFill>
            <a:schemeClr val="accent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Spring water, stream water, pure shallow groundwater</a:t>
            </a:r>
          </a:p>
        </p:txBody>
      </p:sp>
      <p:sp>
        <p:nvSpPr>
          <p:cNvPr id="19" name="角丸四角形吹き出し 18"/>
          <p:cNvSpPr/>
          <p:nvPr/>
        </p:nvSpPr>
        <p:spPr>
          <a:xfrm>
            <a:off x="943303" y="4712885"/>
            <a:ext cx="3300810" cy="761475"/>
          </a:xfrm>
          <a:prstGeom prst="wedgeRoundRectCallout">
            <a:avLst>
              <a:gd name="adj1" fmla="val 37509"/>
              <a:gd name="adj2" fmla="val 37209"/>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Surface water with much turbidity</a:t>
            </a:r>
          </a:p>
        </p:txBody>
      </p:sp>
      <p:sp>
        <p:nvSpPr>
          <p:cNvPr id="23" name="角丸四角形吹き出し 22"/>
          <p:cNvSpPr/>
          <p:nvPr/>
        </p:nvSpPr>
        <p:spPr>
          <a:xfrm>
            <a:off x="4758464" y="4729720"/>
            <a:ext cx="1624469" cy="761475"/>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Rapid sand filtration</a:t>
            </a:r>
          </a:p>
        </p:txBody>
      </p:sp>
      <p:sp>
        <p:nvSpPr>
          <p:cNvPr id="24" name="角丸四角形吹き出し 23"/>
          <p:cNvSpPr/>
          <p:nvPr/>
        </p:nvSpPr>
        <p:spPr>
          <a:xfrm>
            <a:off x="6889070" y="3959735"/>
            <a:ext cx="1671385" cy="420956"/>
          </a:xfrm>
          <a:prstGeom prst="wedgeRoundRectCallout">
            <a:avLst>
              <a:gd name="adj1" fmla="val 27307"/>
              <a:gd name="adj2" fmla="val -21650"/>
              <a:gd name="adj3" fmla="val 16667"/>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Disinfection</a:t>
            </a:r>
          </a:p>
        </p:txBody>
      </p:sp>
      <p:sp>
        <p:nvSpPr>
          <p:cNvPr id="25" name="角丸四角形吹き出し 24"/>
          <p:cNvSpPr/>
          <p:nvPr/>
        </p:nvSpPr>
        <p:spPr>
          <a:xfrm>
            <a:off x="6914293" y="4832798"/>
            <a:ext cx="1671385" cy="420956"/>
          </a:xfrm>
          <a:prstGeom prst="wedgeRoundRectCallout">
            <a:avLst>
              <a:gd name="adj1" fmla="val 27307"/>
              <a:gd name="adj2" fmla="val -21650"/>
              <a:gd name="adj3" fmla="val 16667"/>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Disinfection</a:t>
            </a:r>
          </a:p>
        </p:txBody>
      </p:sp>
      <p:sp>
        <p:nvSpPr>
          <p:cNvPr id="27" name="角丸四角形吹き出し 26"/>
          <p:cNvSpPr/>
          <p:nvPr/>
        </p:nvSpPr>
        <p:spPr>
          <a:xfrm>
            <a:off x="360000" y="2452869"/>
            <a:ext cx="2462060" cy="420956"/>
          </a:xfrm>
          <a:prstGeom prst="wedgeRoundRectCallout">
            <a:avLst>
              <a:gd name="adj1" fmla="val 37509"/>
              <a:gd name="adj2" fmla="val 37209"/>
              <a:gd name="adj3" fmla="val 16667"/>
            </a:avLst>
          </a:prstGeom>
          <a:solidFill>
            <a:schemeClr val="accent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Good water quality</a:t>
            </a:r>
          </a:p>
        </p:txBody>
      </p:sp>
      <p:sp>
        <p:nvSpPr>
          <p:cNvPr id="28" name="角丸四角形吹き出し 27"/>
          <p:cNvSpPr/>
          <p:nvPr/>
        </p:nvSpPr>
        <p:spPr>
          <a:xfrm>
            <a:off x="380224" y="5559246"/>
            <a:ext cx="2958508" cy="420956"/>
          </a:xfrm>
          <a:prstGeom prst="wedgeRoundRectCallout">
            <a:avLst>
              <a:gd name="adj1" fmla="val 37509"/>
              <a:gd name="adj2" fmla="val 37209"/>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Abundant water volume</a:t>
            </a:r>
          </a:p>
        </p:txBody>
      </p:sp>
      <p:sp>
        <p:nvSpPr>
          <p:cNvPr id="3" name="上下矢印 2"/>
          <p:cNvSpPr/>
          <p:nvPr/>
        </p:nvSpPr>
        <p:spPr>
          <a:xfrm>
            <a:off x="277536" y="3022858"/>
            <a:ext cx="548801" cy="2387355"/>
          </a:xfrm>
          <a:prstGeom prst="upDownArrow">
            <a:avLst>
              <a:gd name="adj1" fmla="val 50000"/>
              <a:gd name="adj2" fmla="val 111914"/>
            </a:avLst>
          </a:prstGeom>
          <a:solidFill>
            <a:schemeClr val="accent1">
              <a:lumMod val="75000"/>
              <a:alpha val="90000"/>
            </a:schemeClr>
          </a:solidFill>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noAutofit/>
          </a:bodyPr>
          <a:lstStyle/>
          <a:p>
            <a:pPr algn="ctr" defTabSz="1066800">
              <a:lnSpc>
                <a:spcPct val="90000"/>
              </a:lnSpc>
              <a:spcBef>
                <a:spcPct val="0"/>
              </a:spcBef>
              <a:spcAft>
                <a:spcPct val="35000"/>
              </a:spcAft>
            </a:pPr>
            <a:endParaRPr kumimoji="1" lang="ja-JP" altLang="en-US" sz="2000" kern="1200"/>
          </a:p>
        </p:txBody>
      </p:sp>
      <p:sp>
        <p:nvSpPr>
          <p:cNvPr id="31" name="角丸四角形吹き出し 30"/>
          <p:cNvSpPr/>
          <p:nvPr/>
        </p:nvSpPr>
        <p:spPr>
          <a:xfrm>
            <a:off x="927025" y="3866524"/>
            <a:ext cx="3320651" cy="761475"/>
          </a:xfrm>
          <a:prstGeom prst="wedgeRoundRectCallout">
            <a:avLst>
              <a:gd name="adj1" fmla="val 37509"/>
              <a:gd name="adj2" fmla="val 37209"/>
              <a:gd name="adj3" fmla="val 16667"/>
            </a:avLst>
          </a:prstGeom>
          <a:solidFill>
            <a:schemeClr val="accent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Surface water with less turbidity</a:t>
            </a:r>
          </a:p>
        </p:txBody>
      </p:sp>
      <p:sp>
        <p:nvSpPr>
          <p:cNvPr id="21" name="右矢印 33"/>
          <p:cNvSpPr/>
          <p:nvPr/>
        </p:nvSpPr>
        <p:spPr>
          <a:xfrm>
            <a:off x="4277550" y="3945969"/>
            <a:ext cx="480914" cy="513229"/>
          </a:xfrm>
          <a:prstGeom prst="rightArrow">
            <a:avLst>
              <a:gd name="adj1" fmla="val 50000"/>
              <a:gd name="adj2" fmla="val 59002"/>
            </a:avLst>
          </a:prstGeom>
          <a:solidFill>
            <a:schemeClr val="accent1">
              <a:lumMod val="75000"/>
              <a:alpha val="90000"/>
            </a:schemeClr>
          </a:solidFill>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22" name="右矢印 33"/>
          <p:cNvSpPr/>
          <p:nvPr/>
        </p:nvSpPr>
        <p:spPr>
          <a:xfrm>
            <a:off x="4269336" y="4832798"/>
            <a:ext cx="480914" cy="513229"/>
          </a:xfrm>
          <a:prstGeom prst="rightArrow">
            <a:avLst>
              <a:gd name="adj1" fmla="val 50000"/>
              <a:gd name="adj2" fmla="val 59002"/>
            </a:avLst>
          </a:prstGeom>
          <a:solidFill>
            <a:schemeClr val="accent1">
              <a:lumMod val="75000"/>
              <a:alpha val="90000"/>
            </a:schemeClr>
          </a:solidFill>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26" name="右矢印 33"/>
          <p:cNvSpPr/>
          <p:nvPr/>
        </p:nvSpPr>
        <p:spPr>
          <a:xfrm>
            <a:off x="6373454" y="3950800"/>
            <a:ext cx="480914" cy="513229"/>
          </a:xfrm>
          <a:prstGeom prst="rightArrow">
            <a:avLst>
              <a:gd name="adj1" fmla="val 50000"/>
              <a:gd name="adj2" fmla="val 59002"/>
            </a:avLst>
          </a:prstGeom>
          <a:solidFill>
            <a:schemeClr val="accent1">
              <a:lumMod val="75000"/>
              <a:alpha val="90000"/>
            </a:schemeClr>
          </a:solidFill>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29" name="右矢印 33"/>
          <p:cNvSpPr/>
          <p:nvPr/>
        </p:nvSpPr>
        <p:spPr>
          <a:xfrm>
            <a:off x="6408156" y="4832798"/>
            <a:ext cx="480914" cy="513229"/>
          </a:xfrm>
          <a:prstGeom prst="rightArrow">
            <a:avLst>
              <a:gd name="adj1" fmla="val 50000"/>
              <a:gd name="adj2" fmla="val 59002"/>
            </a:avLst>
          </a:prstGeom>
          <a:solidFill>
            <a:schemeClr val="accent1">
              <a:lumMod val="75000"/>
              <a:alpha val="90000"/>
            </a:schemeClr>
          </a:solidFill>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894599" cy="720000"/>
          </a:xfrm>
        </p:spPr>
        <p:txBody>
          <a:bodyPr>
            <a:normAutofit/>
          </a:bodyPr>
          <a:lstStyle/>
          <a:p>
            <a:r>
              <a:rPr lang="en-US" altLang="ja-JP" sz="2800" dirty="0"/>
              <a:t>4. Treatment Process</a:t>
            </a:r>
            <a:endParaRPr kumimoji="1" lang="ja-JP" altLang="en-US" sz="2800" dirty="0"/>
          </a:p>
        </p:txBody>
      </p:sp>
      <p:sp>
        <p:nvSpPr>
          <p:cNvPr id="9" name="テキスト ボックス 8"/>
          <p:cNvSpPr txBox="1"/>
          <p:nvPr/>
        </p:nvSpPr>
        <p:spPr>
          <a:xfrm>
            <a:off x="360000" y="1440000"/>
            <a:ext cx="8661871" cy="1092607"/>
          </a:xfrm>
          <a:prstGeom prst="rect">
            <a:avLst/>
          </a:prstGeom>
          <a:noFill/>
        </p:spPr>
        <p:txBody>
          <a:bodyPr wrap="square" rtlCol="0">
            <a:spAutoFit/>
          </a:bodyPr>
          <a:lstStyle/>
          <a:p>
            <a:pPr>
              <a:spcAft>
                <a:spcPts val="600"/>
              </a:spcAft>
            </a:pPr>
            <a:r>
              <a:rPr lang="en-US" altLang="ja-JP" sz="2000" dirty="0"/>
              <a:t>Slow sand filtration is suitable for </a:t>
            </a:r>
            <a:r>
              <a:rPr lang="en-US" altLang="ja-JP" sz="2000" dirty="0">
                <a:solidFill>
                  <a:srgbClr val="FF0000"/>
                </a:solidFill>
              </a:rPr>
              <a:t>relatively clean raw water</a:t>
            </a:r>
            <a:r>
              <a:rPr lang="en-US" altLang="ja-JP" sz="2000" dirty="0"/>
              <a:t>. </a:t>
            </a:r>
          </a:p>
          <a:p>
            <a:pPr>
              <a:spcAft>
                <a:spcPts val="600"/>
              </a:spcAft>
            </a:pPr>
            <a:r>
              <a:rPr lang="en-US" altLang="ja-JP" sz="2000" dirty="0"/>
              <a:t>It provides </a:t>
            </a:r>
            <a:r>
              <a:rPr lang="en-US" altLang="ja-JP" sz="2000" dirty="0">
                <a:solidFill>
                  <a:srgbClr val="FF0000"/>
                </a:solidFill>
              </a:rPr>
              <a:t>biological treatment when water passes</a:t>
            </a:r>
            <a:r>
              <a:rPr lang="en-US" altLang="ja-JP" sz="2000" dirty="0"/>
              <a:t> through a </a:t>
            </a:r>
            <a:r>
              <a:rPr lang="en-US" altLang="ja-JP" sz="2000" dirty="0">
                <a:solidFill>
                  <a:srgbClr val="FF0000"/>
                </a:solidFill>
              </a:rPr>
              <a:t>gelatinous layer</a:t>
            </a:r>
            <a:r>
              <a:rPr lang="en-US" altLang="ja-JP" sz="2000" dirty="0"/>
              <a:t> (or biofilm) which consists of algae and bacteria, etc. </a:t>
            </a:r>
          </a:p>
        </p:txBody>
      </p:sp>
      <p:sp>
        <p:nvSpPr>
          <p:cNvPr id="5" name="テキスト ボックス 4"/>
          <p:cNvSpPr txBox="1"/>
          <p:nvPr/>
        </p:nvSpPr>
        <p:spPr>
          <a:xfrm>
            <a:off x="360000" y="972000"/>
            <a:ext cx="3527056" cy="461665"/>
          </a:xfrm>
          <a:prstGeom prst="rect">
            <a:avLst/>
          </a:prstGeom>
          <a:noFill/>
        </p:spPr>
        <p:txBody>
          <a:bodyPr wrap="none" rtlCol="0">
            <a:spAutoFit/>
          </a:bodyPr>
          <a:lstStyle/>
          <a:p>
            <a:pPr marL="0" lvl="1"/>
            <a:r>
              <a:rPr lang="en-US" altLang="ja-JP" sz="2400" b="1" dirty="0"/>
              <a:t>(3) Slow Sand Filtration</a:t>
            </a:r>
            <a:endParaRPr lang="ja-JP" altLang="en-US" sz="2400" b="1" dirty="0"/>
          </a:p>
        </p:txBody>
      </p:sp>
      <p:sp>
        <p:nvSpPr>
          <p:cNvPr id="11" name="コンテンツ プレースホルダー 3"/>
          <p:cNvSpPr txBox="1"/>
          <p:nvPr/>
        </p:nvSpPr>
        <p:spPr>
          <a:xfrm>
            <a:off x="5670509" y="4810662"/>
            <a:ext cx="3584089" cy="142665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600" dirty="0" err="1"/>
              <a:t>Yanagasaki</a:t>
            </a:r>
            <a:r>
              <a:rPr lang="en-US" altLang="ja-JP" sz="1600" dirty="0"/>
              <a:t> water treatment plant, Otsu City Public Enterprise Bureau</a:t>
            </a:r>
          </a:p>
          <a:p>
            <a:pPr marL="0" indent="0">
              <a:buNone/>
            </a:pPr>
            <a:r>
              <a:rPr lang="en-US" altLang="ja-JP" sz="1400" b="0" dirty="0"/>
              <a:t>Source</a:t>
            </a:r>
            <a:r>
              <a:rPr lang="en-US" altLang="ja-JP" sz="1400" b="0"/>
              <a:t>: Otsu </a:t>
            </a:r>
            <a:r>
              <a:rPr lang="en-US" altLang="ja-JP" sz="1400" b="0" dirty="0"/>
              <a:t>city Public Enterprise Bureau, </a:t>
            </a:r>
            <a:r>
              <a:rPr lang="en-US" altLang="ja-JP" sz="1400" b="0" i="1" dirty="0"/>
              <a:t>Main water supply facilities</a:t>
            </a:r>
            <a:br>
              <a:rPr lang="en-US" altLang="ja-JP" sz="1400" b="0" dirty="0"/>
            </a:br>
            <a:r>
              <a:rPr lang="en-US" altLang="ja-JP" sz="1400" b="0" dirty="0"/>
              <a:t>http://www.city.otsu.lg.jp/kigyo/about/water/1454032216393.html</a:t>
            </a:r>
            <a:endParaRPr lang="ja-JP" altLang="ja-JP" sz="1400" b="0" dirty="0"/>
          </a:p>
        </p:txBody>
      </p:sp>
      <p:sp>
        <p:nvSpPr>
          <p:cNvPr id="15" name="角丸四角形吹き出し 14"/>
          <p:cNvSpPr/>
          <p:nvPr/>
        </p:nvSpPr>
        <p:spPr>
          <a:xfrm>
            <a:off x="395536" y="4931007"/>
            <a:ext cx="5184576" cy="1306305"/>
          </a:xfrm>
          <a:prstGeom prst="wedgeRoundRectCallout">
            <a:avLst>
              <a:gd name="adj1" fmla="val -29434"/>
              <a:gd name="adj2" fmla="val 22797"/>
              <a:gd name="adj3" fmla="val 16667"/>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b="1" dirty="0">
                <a:solidFill>
                  <a:schemeClr val="tx1"/>
                </a:solidFill>
              </a:rPr>
              <a:t>Advantages</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Simple facilities</a:t>
            </a:r>
            <a:endParaRPr lang="en-US" altLang="zh-TW"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Less chemicals and electricity</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Removal of odor</a:t>
            </a:r>
          </a:p>
        </p:txBody>
      </p:sp>
      <p:sp>
        <p:nvSpPr>
          <p:cNvPr id="17" name="角丸四角形吹き出し 7"/>
          <p:cNvSpPr/>
          <p:nvPr/>
        </p:nvSpPr>
        <p:spPr>
          <a:xfrm>
            <a:off x="345919" y="2676195"/>
            <a:ext cx="5147019" cy="427123"/>
          </a:xfrm>
          <a:prstGeom prst="wedgeRoundRectCallout">
            <a:avLst>
              <a:gd name="adj1" fmla="val 37509"/>
              <a:gd name="adj2" fmla="val 3720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0" bIns="72000" rtlCol="0" anchor="ctr">
            <a:spAutoFit/>
          </a:bodyPr>
          <a:lstStyle/>
          <a:p>
            <a:r>
              <a:rPr lang="en-US" altLang="ja-JP" dirty="0">
                <a:solidFill>
                  <a:schemeClr val="tx1"/>
                </a:solidFill>
              </a:rPr>
              <a:t> Gravity settling</a:t>
            </a:r>
            <a:r>
              <a:rPr lang="ja-JP" altLang="en-US" dirty="0">
                <a:solidFill>
                  <a:schemeClr val="tx1"/>
                </a:solidFill>
              </a:rPr>
              <a:t> </a:t>
            </a:r>
            <a:r>
              <a:rPr lang="en-US" altLang="ja-JP" dirty="0">
                <a:solidFill>
                  <a:schemeClr val="tx1"/>
                </a:solidFill>
              </a:rPr>
              <a:t>in sedimentation tank</a:t>
            </a:r>
          </a:p>
        </p:txBody>
      </p:sp>
      <p:sp>
        <p:nvSpPr>
          <p:cNvPr id="18" name="角丸四角形吹き出し 7"/>
          <p:cNvSpPr/>
          <p:nvPr/>
        </p:nvSpPr>
        <p:spPr>
          <a:xfrm>
            <a:off x="357425" y="3404719"/>
            <a:ext cx="5135513" cy="733590"/>
          </a:xfrm>
          <a:prstGeom prst="wedgeRoundRectCallout">
            <a:avLst>
              <a:gd name="adj1" fmla="val 37509"/>
              <a:gd name="adj2" fmla="val 3720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0" bIns="72000" rtlCol="0" anchor="ctr">
            <a:spAutoFit/>
          </a:bodyPr>
          <a:lstStyle/>
          <a:p>
            <a:pPr defTabSz="-635">
              <a:tabLst>
                <a:tab pos="360045" algn="l"/>
              </a:tabLst>
            </a:pPr>
            <a:r>
              <a:rPr lang="en-US" altLang="ja-JP" dirty="0">
                <a:solidFill>
                  <a:schemeClr val="tx1"/>
                </a:solidFill>
              </a:rPr>
              <a:t>sand filtration with filtration velocity </a:t>
            </a:r>
            <a:r>
              <a:rPr lang="en-US" altLang="ja-JP" dirty="0">
                <a:solidFill>
                  <a:srgbClr val="FF0000"/>
                </a:solidFill>
              </a:rPr>
              <a:t>4 – 5 m/day</a:t>
            </a:r>
          </a:p>
          <a:p>
            <a:pPr algn="r" defTabSz="-635">
              <a:tabLst>
                <a:tab pos="360045" algn="l"/>
              </a:tabLst>
            </a:pPr>
            <a:r>
              <a:rPr lang="en-US" altLang="ja-JP" dirty="0">
                <a:solidFill>
                  <a:srgbClr val="FF0000"/>
                </a:solidFill>
              </a:rPr>
              <a:t> </a:t>
            </a:r>
            <a:r>
              <a:rPr lang="en-US" altLang="ja-JP" dirty="0">
                <a:solidFill>
                  <a:schemeClr val="tx1"/>
                </a:solidFill>
              </a:rPr>
              <a:t>(Japanese standards)</a:t>
            </a:r>
          </a:p>
        </p:txBody>
      </p:sp>
      <p:sp>
        <p:nvSpPr>
          <p:cNvPr id="19" name="角丸四角形吹き出し 7"/>
          <p:cNvSpPr/>
          <p:nvPr/>
        </p:nvSpPr>
        <p:spPr>
          <a:xfrm>
            <a:off x="433093" y="4383539"/>
            <a:ext cx="5135513" cy="427123"/>
          </a:xfrm>
          <a:prstGeom prst="wedgeRoundRectCallout">
            <a:avLst>
              <a:gd name="adj1" fmla="val 37509"/>
              <a:gd name="adj2" fmla="val 3720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0" bIns="72000" rtlCol="0" anchor="ctr">
            <a:spAutoFit/>
          </a:bodyPr>
          <a:lstStyle/>
          <a:p>
            <a:r>
              <a:rPr lang="en-US" altLang="ja-JP" dirty="0">
                <a:solidFill>
                  <a:schemeClr val="tx1"/>
                </a:solidFill>
              </a:rPr>
              <a:t> chlorination</a:t>
            </a:r>
          </a:p>
        </p:txBody>
      </p:sp>
      <p:pic>
        <p:nvPicPr>
          <p:cNvPr id="4" name="図 3"/>
          <p:cNvPicPr>
            <a:picLocks noChangeAspect="1"/>
          </p:cNvPicPr>
          <p:nvPr/>
        </p:nvPicPr>
        <p:blipFill>
          <a:blip r:embed="rId3"/>
          <a:stretch>
            <a:fillRect/>
          </a:stretch>
        </p:blipFill>
        <p:spPr>
          <a:xfrm>
            <a:off x="2445063" y="3111762"/>
            <a:ext cx="706973" cy="284513"/>
          </a:xfrm>
          <a:prstGeom prst="rect">
            <a:avLst/>
          </a:prstGeom>
        </p:spPr>
      </p:pic>
      <p:pic>
        <p:nvPicPr>
          <p:cNvPr id="6" name="図 5"/>
          <p:cNvPicPr>
            <a:picLocks noChangeAspect="1"/>
          </p:cNvPicPr>
          <p:nvPr/>
        </p:nvPicPr>
        <p:blipFill>
          <a:blip r:embed="rId3"/>
          <a:stretch>
            <a:fillRect/>
          </a:stretch>
        </p:blipFill>
        <p:spPr>
          <a:xfrm>
            <a:off x="2445063" y="4120937"/>
            <a:ext cx="706973" cy="284513"/>
          </a:xfrm>
          <a:prstGeom prst="rect">
            <a:avLst/>
          </a:prstGeom>
        </p:spPr>
      </p:pic>
      <p:pic>
        <p:nvPicPr>
          <p:cNvPr id="16" name="図 15" descr="柳が崎浄水場"/>
          <p:cNvPicPr/>
          <p:nvPr/>
        </p:nvPicPr>
        <p:blipFill>
          <a:blip r:embed="rId4">
            <a:extLst>
              <a:ext uri="{28A0092B-C50C-407E-A947-70E740481C1C}">
                <a14:useLocalDpi xmlns:a14="http://schemas.microsoft.com/office/drawing/2010/main" val="0"/>
              </a:ext>
            </a:extLst>
          </a:blip>
          <a:srcRect/>
          <a:stretch>
            <a:fillRect/>
          </a:stretch>
        </p:blipFill>
        <p:spPr bwMode="auto">
          <a:xfrm>
            <a:off x="5664099" y="2703049"/>
            <a:ext cx="3181436" cy="21091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894599" cy="720000"/>
          </a:xfrm>
        </p:spPr>
        <p:txBody>
          <a:bodyPr>
            <a:normAutofit/>
          </a:bodyPr>
          <a:lstStyle/>
          <a:p>
            <a:r>
              <a:rPr lang="en-US" altLang="ja-JP" sz="2800" dirty="0"/>
              <a:t>4. Treatment Process</a:t>
            </a:r>
            <a:endParaRPr kumimoji="1" lang="ja-JP" altLang="en-US" sz="2800" dirty="0"/>
          </a:p>
        </p:txBody>
      </p:sp>
      <p:sp>
        <p:nvSpPr>
          <p:cNvPr id="9" name="テキスト ボックス 8"/>
          <p:cNvSpPr txBox="1"/>
          <p:nvPr/>
        </p:nvSpPr>
        <p:spPr>
          <a:xfrm>
            <a:off x="360000" y="1440000"/>
            <a:ext cx="8661871" cy="1323439"/>
          </a:xfrm>
          <a:prstGeom prst="rect">
            <a:avLst/>
          </a:prstGeom>
          <a:noFill/>
        </p:spPr>
        <p:txBody>
          <a:bodyPr wrap="square" rtlCol="0">
            <a:spAutoFit/>
          </a:bodyPr>
          <a:lstStyle/>
          <a:p>
            <a:pPr>
              <a:spcAft>
                <a:spcPts val="600"/>
              </a:spcAft>
            </a:pPr>
            <a:r>
              <a:rPr lang="en-US" altLang="ja-JP" sz="2000" dirty="0"/>
              <a:t>In the early days of construction of water supply systems in Japan, </a:t>
            </a:r>
            <a:r>
              <a:rPr lang="en-US" altLang="ja-JP" sz="2000" dirty="0">
                <a:solidFill>
                  <a:srgbClr val="FF0000"/>
                </a:solidFill>
              </a:rPr>
              <a:t>slow sand filtration</a:t>
            </a:r>
            <a:r>
              <a:rPr lang="en-US" altLang="ja-JP" sz="2000" dirty="0"/>
              <a:t> was selected for treatment of </a:t>
            </a:r>
            <a:r>
              <a:rPr lang="en-US" altLang="ja-JP" sz="2000" dirty="0">
                <a:solidFill>
                  <a:srgbClr val="FF0000"/>
                </a:solidFill>
              </a:rPr>
              <a:t>small volumes </a:t>
            </a:r>
            <a:r>
              <a:rPr lang="en-US" altLang="ja-JP" sz="2000" dirty="0"/>
              <a:t>of </a:t>
            </a:r>
            <a:r>
              <a:rPr lang="en-US" altLang="ja-JP" sz="2000" dirty="0">
                <a:solidFill>
                  <a:srgbClr val="FF0000"/>
                </a:solidFill>
              </a:rPr>
              <a:t>relatively clean </a:t>
            </a:r>
            <a:r>
              <a:rPr lang="en-US" altLang="ja-JP" sz="2000" dirty="0"/>
              <a:t>raw water. In response to the increasing demand, coagulation, sedimentation, and </a:t>
            </a:r>
            <a:r>
              <a:rPr lang="en-US" altLang="ja-JP" sz="2000" dirty="0">
                <a:solidFill>
                  <a:srgbClr val="FF0000"/>
                </a:solidFill>
              </a:rPr>
              <a:t>rapid sand filtration </a:t>
            </a:r>
            <a:r>
              <a:rPr lang="en-US" altLang="ja-JP" sz="2000" dirty="0"/>
              <a:t>became the mainstream treatment technology.</a:t>
            </a:r>
          </a:p>
        </p:txBody>
      </p:sp>
      <p:sp>
        <p:nvSpPr>
          <p:cNvPr id="5" name="テキスト ボックス 4"/>
          <p:cNvSpPr txBox="1"/>
          <p:nvPr/>
        </p:nvSpPr>
        <p:spPr>
          <a:xfrm>
            <a:off x="360000" y="972000"/>
            <a:ext cx="3693832" cy="461665"/>
          </a:xfrm>
          <a:prstGeom prst="rect">
            <a:avLst/>
          </a:prstGeom>
          <a:noFill/>
        </p:spPr>
        <p:txBody>
          <a:bodyPr wrap="none" rtlCol="0">
            <a:spAutoFit/>
          </a:bodyPr>
          <a:lstStyle/>
          <a:p>
            <a:pPr marL="0" lvl="1"/>
            <a:r>
              <a:rPr lang="en-US" altLang="ja-JP" sz="2400" b="1" dirty="0"/>
              <a:t>(4) Rapid Sand Filtration</a:t>
            </a:r>
            <a:endParaRPr lang="ja-JP" altLang="en-US" sz="2400" b="1" dirty="0"/>
          </a:p>
        </p:txBody>
      </p:sp>
      <p:sp>
        <p:nvSpPr>
          <p:cNvPr id="11" name="コンテンツ プレースホルダー 3"/>
          <p:cNvSpPr txBox="1"/>
          <p:nvPr/>
        </p:nvSpPr>
        <p:spPr>
          <a:xfrm>
            <a:off x="5652120" y="5655216"/>
            <a:ext cx="3456384"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The first plant using rapid sand</a:t>
            </a:r>
            <a:br>
              <a:rPr lang="en-US" altLang="ja-JP" sz="1400" dirty="0"/>
            </a:br>
            <a:r>
              <a:rPr lang="en-US" altLang="ja-JP" sz="1400" dirty="0"/>
              <a:t>filtration in Japan(</a:t>
            </a:r>
            <a:r>
              <a:rPr lang="en-US" altLang="ja-JP" sz="1400" dirty="0" err="1"/>
              <a:t>Keage</a:t>
            </a:r>
            <a:r>
              <a:rPr lang="en-US" altLang="ja-JP" sz="1400" dirty="0"/>
              <a:t> WTP, Kyoto</a:t>
            </a:r>
            <a:r>
              <a:rPr lang="ja-JP" altLang="en-US" sz="1400" dirty="0"/>
              <a:t> </a:t>
            </a:r>
            <a:r>
              <a:rPr lang="en-US" altLang="ja-JP" sz="1400" dirty="0"/>
              <a:t>City)</a:t>
            </a:r>
            <a:endParaRPr lang="ja-JP" altLang="en-US" sz="1400" dirty="0"/>
          </a:p>
        </p:txBody>
      </p:sp>
      <p:sp>
        <p:nvSpPr>
          <p:cNvPr id="15" name="角丸四角形吹き出し 14"/>
          <p:cNvSpPr/>
          <p:nvPr/>
        </p:nvSpPr>
        <p:spPr>
          <a:xfrm>
            <a:off x="395536" y="4931007"/>
            <a:ext cx="5184576" cy="1306305"/>
          </a:xfrm>
          <a:prstGeom prst="wedgeRoundRectCallout">
            <a:avLst>
              <a:gd name="adj1" fmla="val -29434"/>
              <a:gd name="adj2" fmla="val 22797"/>
              <a:gd name="adj3" fmla="val 16667"/>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b="1" dirty="0">
                <a:solidFill>
                  <a:schemeClr val="tx1"/>
                </a:solidFill>
              </a:rPr>
              <a:t>Advantages of RS filtration</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Adjusts to changes in turbidity</a:t>
            </a:r>
            <a:endParaRPr lang="en-US" altLang="zh-TW"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Less space for facility</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Removal of highly concentrated ammonia</a:t>
            </a:r>
          </a:p>
        </p:txBody>
      </p:sp>
      <p:sp>
        <p:nvSpPr>
          <p:cNvPr id="17" name="角丸四角形吹き出し 7"/>
          <p:cNvSpPr/>
          <p:nvPr/>
        </p:nvSpPr>
        <p:spPr>
          <a:xfrm>
            <a:off x="433093" y="3068960"/>
            <a:ext cx="5147019" cy="427123"/>
          </a:xfrm>
          <a:prstGeom prst="wedgeRoundRectCallout">
            <a:avLst>
              <a:gd name="adj1" fmla="val 37509"/>
              <a:gd name="adj2" fmla="val 3720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0" bIns="72000" rtlCol="0" anchor="ctr">
            <a:spAutoFit/>
          </a:bodyPr>
          <a:lstStyle/>
          <a:p>
            <a:r>
              <a:rPr lang="en-US" altLang="ja-JP" dirty="0">
                <a:solidFill>
                  <a:schemeClr val="tx1"/>
                </a:solidFill>
              </a:rPr>
              <a:t> Economic growth caused a huge water demand </a:t>
            </a:r>
          </a:p>
        </p:txBody>
      </p:sp>
      <p:sp>
        <p:nvSpPr>
          <p:cNvPr id="18" name="角丸四角形吹き出し 7"/>
          <p:cNvSpPr/>
          <p:nvPr/>
        </p:nvSpPr>
        <p:spPr>
          <a:xfrm>
            <a:off x="444599" y="3573016"/>
            <a:ext cx="5135513" cy="733590"/>
          </a:xfrm>
          <a:prstGeom prst="wedgeRoundRectCallout">
            <a:avLst>
              <a:gd name="adj1" fmla="val 37509"/>
              <a:gd name="adj2" fmla="val 3720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0" bIns="72000" rtlCol="0" anchor="ctr">
            <a:spAutoFit/>
          </a:bodyPr>
          <a:lstStyle/>
          <a:p>
            <a:pPr defTabSz="-635">
              <a:tabLst>
                <a:tab pos="360045" algn="l"/>
              </a:tabLst>
            </a:pPr>
            <a:r>
              <a:rPr lang="en-US" altLang="ja-JP" dirty="0">
                <a:solidFill>
                  <a:schemeClr val="tx1"/>
                </a:solidFill>
              </a:rPr>
              <a:t>Intake points were moved downstream to get larger water volumes</a:t>
            </a:r>
            <a:r>
              <a:rPr lang="ja-JP" altLang="en-US" dirty="0">
                <a:solidFill>
                  <a:schemeClr val="tx1"/>
                </a:solidFill>
              </a:rPr>
              <a:t>　　</a:t>
            </a:r>
            <a:endParaRPr lang="en-US" altLang="ja-JP" dirty="0">
              <a:solidFill>
                <a:schemeClr val="tx1"/>
              </a:solidFill>
            </a:endParaRPr>
          </a:p>
        </p:txBody>
      </p:sp>
      <p:sp>
        <p:nvSpPr>
          <p:cNvPr id="19" name="角丸四角形吹き出し 7"/>
          <p:cNvSpPr/>
          <p:nvPr/>
        </p:nvSpPr>
        <p:spPr>
          <a:xfrm>
            <a:off x="433093" y="4383539"/>
            <a:ext cx="5135513" cy="427123"/>
          </a:xfrm>
          <a:prstGeom prst="wedgeRoundRectCallout">
            <a:avLst>
              <a:gd name="adj1" fmla="val 37509"/>
              <a:gd name="adj2" fmla="val 3720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0" bIns="72000" rtlCol="0" anchor="ctr">
            <a:spAutoFit/>
          </a:bodyPr>
          <a:lstStyle/>
          <a:p>
            <a:r>
              <a:rPr lang="en-US" altLang="ja-JP" dirty="0">
                <a:solidFill>
                  <a:schemeClr val="tx1"/>
                </a:solidFill>
              </a:rPr>
              <a:t> High in contaminants and high turbidity</a:t>
            </a:r>
          </a:p>
        </p:txBody>
      </p:sp>
      <p:pic>
        <p:nvPicPr>
          <p:cNvPr id="4" name="図 3"/>
          <p:cNvPicPr>
            <a:picLocks noChangeAspect="1"/>
          </p:cNvPicPr>
          <p:nvPr/>
        </p:nvPicPr>
        <p:blipFill>
          <a:blip r:embed="rId3"/>
          <a:stretch>
            <a:fillRect/>
          </a:stretch>
        </p:blipFill>
        <p:spPr>
          <a:xfrm>
            <a:off x="2340437" y="3473127"/>
            <a:ext cx="706973" cy="284513"/>
          </a:xfrm>
          <a:prstGeom prst="rect">
            <a:avLst/>
          </a:prstGeom>
        </p:spPr>
      </p:pic>
      <p:pic>
        <p:nvPicPr>
          <p:cNvPr id="6" name="図 5"/>
          <p:cNvPicPr>
            <a:picLocks noChangeAspect="1"/>
          </p:cNvPicPr>
          <p:nvPr/>
        </p:nvPicPr>
        <p:blipFill>
          <a:blip r:embed="rId3"/>
          <a:stretch>
            <a:fillRect/>
          </a:stretch>
        </p:blipFill>
        <p:spPr>
          <a:xfrm>
            <a:off x="2339751" y="4232838"/>
            <a:ext cx="706973" cy="284513"/>
          </a:xfrm>
          <a:prstGeom prst="rect">
            <a:avLst/>
          </a:prstGeom>
        </p:spPr>
      </p:pic>
      <p:pic>
        <p:nvPicPr>
          <p:cNvPr id="3" name="図 2"/>
          <p:cNvPicPr>
            <a:picLocks noChangeAspect="1"/>
          </p:cNvPicPr>
          <p:nvPr/>
        </p:nvPicPr>
        <p:blipFill>
          <a:blip r:embed="rId4"/>
          <a:stretch>
            <a:fillRect/>
          </a:stretch>
        </p:blipFill>
        <p:spPr>
          <a:xfrm>
            <a:off x="5764640" y="2959374"/>
            <a:ext cx="3176820" cy="23748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058936"/>
            <a:ext cx="7416000" cy="3539430"/>
          </a:xfrm>
        </p:spPr>
        <p:txBody>
          <a:bodyPr/>
          <a:lstStyle/>
          <a:p>
            <a:pPr lvl="3"/>
            <a:r>
              <a:rPr lang="en-US" altLang="ja-JP" dirty="0"/>
              <a:t>Introduction</a:t>
            </a:r>
          </a:p>
          <a:p>
            <a:pPr lvl="3"/>
            <a:r>
              <a:rPr lang="en-US" altLang="ja-JP" dirty="0"/>
              <a:t>Water Sources and Treatment Systems</a:t>
            </a:r>
          </a:p>
          <a:p>
            <a:pPr lvl="3"/>
            <a:r>
              <a:rPr lang="en-US" altLang="ja-JP" dirty="0"/>
              <a:t>Development of Surface Water</a:t>
            </a:r>
          </a:p>
          <a:p>
            <a:pPr lvl="3"/>
            <a:r>
              <a:rPr lang="en-US" altLang="ja-JP" dirty="0"/>
              <a:t>Treatment Processes and Water Quality Control</a:t>
            </a:r>
          </a:p>
          <a:p>
            <a:pPr lvl="3"/>
            <a:r>
              <a:rPr lang="en-US" altLang="ja-JP" dirty="0"/>
              <a:t>Groundwater Use and Prevention of Land Subsidence </a:t>
            </a:r>
          </a:p>
          <a:p>
            <a:pPr lvl="3"/>
            <a:r>
              <a:rPr lang="en-US" altLang="ja-JP" dirty="0"/>
              <a:t>Distribution Systems</a:t>
            </a:r>
          </a:p>
          <a:p>
            <a:pPr lvl="3"/>
            <a:r>
              <a:rPr lang="en-US" altLang="ja-JP" dirty="0"/>
              <a:t>Engineering Design and Master Plans</a:t>
            </a:r>
          </a:p>
          <a:p>
            <a:pPr lvl="3"/>
            <a:r>
              <a:rPr lang="en-US" altLang="ja-JP" dirty="0"/>
              <a:t>Lessons Learned</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rot="1775301">
            <a:off x="6270682" y="4813197"/>
            <a:ext cx="1400754" cy="923330"/>
          </a:xfrm>
          <a:prstGeom prst="rect">
            <a:avLst/>
          </a:prstGeom>
          <a:solidFill>
            <a:schemeClr val="bg1"/>
          </a:solidFill>
          <a:ln>
            <a:noFill/>
          </a:ln>
        </p:spPr>
        <p:txBody>
          <a:bodyPr wrap="square" lIns="91440" tIns="45720" rIns="91440" bIns="45720">
            <a:spAutoFit/>
          </a:bodyPr>
          <a:lstStyle/>
          <a:p>
            <a:pPr algn="ctr"/>
            <a:r>
              <a:rPr lang="en-US" altLang="ja-JP"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ja-JP"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タイトル 4"/>
          <p:cNvSpPr>
            <a:spLocks noGrp="1"/>
          </p:cNvSpPr>
          <p:nvPr>
            <p:ph type="title"/>
          </p:nvPr>
        </p:nvSpPr>
        <p:spPr>
          <a:xfrm>
            <a:off x="360000" y="252000"/>
            <a:ext cx="8892480" cy="720000"/>
          </a:xfrm>
        </p:spPr>
        <p:txBody>
          <a:bodyPr>
            <a:normAutofit/>
          </a:bodyPr>
          <a:lstStyle/>
          <a:p>
            <a:r>
              <a:rPr lang="en-US" altLang="ja-JP" dirty="0"/>
              <a:t>4. Treatment Process</a:t>
            </a:r>
            <a:endParaRPr kumimoji="1" lang="ja-JP" altLang="en-US" dirty="0"/>
          </a:p>
        </p:txBody>
      </p:sp>
      <p:sp>
        <p:nvSpPr>
          <p:cNvPr id="14" name="角丸四角形吹き出し 13"/>
          <p:cNvSpPr/>
          <p:nvPr/>
        </p:nvSpPr>
        <p:spPr>
          <a:xfrm>
            <a:off x="683568" y="2151998"/>
            <a:ext cx="4025423" cy="1101994"/>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Smaller footprint than slow sand filters, making it possible to built in a small plots. </a:t>
            </a:r>
          </a:p>
        </p:txBody>
      </p:sp>
      <p:sp>
        <p:nvSpPr>
          <p:cNvPr id="17" name="角丸四角形吹き出し 16"/>
          <p:cNvSpPr/>
          <p:nvPr/>
        </p:nvSpPr>
        <p:spPr>
          <a:xfrm>
            <a:off x="683568" y="3502143"/>
            <a:ext cx="4025423" cy="1442513"/>
          </a:xfrm>
          <a:prstGeom prst="wedgeRoundRectCallout">
            <a:avLst>
              <a:gd name="adj1" fmla="val 27581"/>
              <a:gd name="adj2" fmla="val 763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Increased levels of ammonia in source waters due to contamination beyond</a:t>
            </a:r>
            <a:r>
              <a:rPr lang="ja-JP" altLang="en-US" sz="2000" dirty="0">
                <a:solidFill>
                  <a:schemeClr val="tx1"/>
                </a:solidFill>
              </a:rPr>
              <a:t> </a:t>
            </a:r>
            <a:r>
              <a:rPr lang="en-US" altLang="ja-JP" sz="2000" dirty="0">
                <a:solidFill>
                  <a:schemeClr val="tx1"/>
                </a:solidFill>
              </a:rPr>
              <a:t>the ability of slow sand filtration.</a:t>
            </a:r>
          </a:p>
        </p:txBody>
      </p:sp>
      <p:sp>
        <p:nvSpPr>
          <p:cNvPr id="18" name="角丸四角形吹き出し 17"/>
          <p:cNvSpPr/>
          <p:nvPr/>
        </p:nvSpPr>
        <p:spPr>
          <a:xfrm>
            <a:off x="683569" y="5063310"/>
            <a:ext cx="4025422" cy="1101994"/>
          </a:xfrm>
          <a:prstGeom prst="wedgeRoundRectCallout">
            <a:avLst>
              <a:gd name="adj1" fmla="val 9843"/>
              <a:gd name="adj2" fmla="val 3462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It may</a:t>
            </a:r>
            <a:r>
              <a:rPr lang="ja-JP" altLang="en-US" sz="2000" dirty="0">
                <a:solidFill>
                  <a:schemeClr val="tx1"/>
                </a:solidFill>
              </a:rPr>
              <a:t> </a:t>
            </a:r>
            <a:r>
              <a:rPr lang="en-US" altLang="ja-JP" sz="2000" dirty="0">
                <a:solidFill>
                  <a:schemeClr val="tx1"/>
                </a:solidFill>
              </a:rPr>
              <a:t>be only a trend; it was the most advanced technology at that time.</a:t>
            </a:r>
            <a:endParaRPr lang="ja-JP" altLang="en-US" sz="2000" dirty="0">
              <a:solidFill>
                <a:schemeClr val="tx1"/>
              </a:solidFill>
            </a:endParaRPr>
          </a:p>
        </p:txBody>
      </p:sp>
      <p:sp>
        <p:nvSpPr>
          <p:cNvPr id="11" name="テキスト ボックス 10"/>
          <p:cNvSpPr txBox="1"/>
          <p:nvPr/>
        </p:nvSpPr>
        <p:spPr>
          <a:xfrm>
            <a:off x="360000" y="972000"/>
            <a:ext cx="8532479" cy="830997"/>
          </a:xfrm>
          <a:prstGeom prst="rect">
            <a:avLst/>
          </a:prstGeom>
          <a:noFill/>
        </p:spPr>
        <p:txBody>
          <a:bodyPr wrap="square" rtlCol="0">
            <a:spAutoFit/>
          </a:bodyPr>
          <a:lstStyle/>
          <a:p>
            <a:pPr marL="0" lvl="1"/>
            <a:r>
              <a:rPr lang="en-US" altLang="ja-JP" sz="2400" b="1" dirty="0"/>
              <a:t>The Background of Widespread Application of  Rapid</a:t>
            </a:r>
            <a:r>
              <a:rPr lang="ja-JP" altLang="en-US" sz="2400" b="1" dirty="0"/>
              <a:t> </a:t>
            </a:r>
            <a:r>
              <a:rPr lang="en-US" altLang="ja-JP" sz="2400" b="1" dirty="0"/>
              <a:t>Filtration</a:t>
            </a:r>
          </a:p>
        </p:txBody>
      </p:sp>
      <p:sp>
        <p:nvSpPr>
          <p:cNvPr id="13" name="雲形吹き出し 12"/>
          <p:cNvSpPr/>
          <p:nvPr/>
        </p:nvSpPr>
        <p:spPr>
          <a:xfrm>
            <a:off x="5148064" y="3315641"/>
            <a:ext cx="3312368" cy="1462811"/>
          </a:xfrm>
          <a:prstGeom prst="cloudCallout">
            <a:avLst>
              <a:gd name="adj1" fmla="val -11748"/>
              <a:gd name="adj2" fmla="val 65665"/>
            </a:avLst>
          </a:prstGeom>
          <a:solidFill>
            <a:srgbClr val="FFFFCC"/>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t>Why rapid filtration was selected in Japan?</a:t>
            </a:r>
          </a:p>
        </p:txBody>
      </p:sp>
      <p:sp>
        <p:nvSpPr>
          <p:cNvPr id="19" name="角丸四角形吹き出し 18"/>
          <p:cNvSpPr/>
          <p:nvPr/>
        </p:nvSpPr>
        <p:spPr>
          <a:xfrm>
            <a:off x="4822062" y="2151998"/>
            <a:ext cx="3945065" cy="1101994"/>
          </a:xfrm>
          <a:prstGeom prst="wedgeRoundRectCallout">
            <a:avLst>
              <a:gd name="adj1" fmla="val 19261"/>
              <a:gd name="adj2" fmla="val 18769"/>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Disruption of river bed caused by digging for construction materials. </a:t>
            </a:r>
          </a:p>
        </p:txBody>
      </p:sp>
      <p:sp>
        <p:nvSpPr>
          <p:cNvPr id="2" name="スマイル 1"/>
          <p:cNvSpPr/>
          <p:nvPr/>
        </p:nvSpPr>
        <p:spPr>
          <a:xfrm rot="1121804">
            <a:off x="5302327" y="4858913"/>
            <a:ext cx="1152128" cy="1152128"/>
          </a:xfrm>
          <a:prstGeom prst="smileyFace">
            <a:avLst>
              <a:gd name="adj" fmla="val -4653"/>
            </a:avLst>
          </a:prstGeom>
          <a:solidFill>
            <a:srgbClr val="FFD1D1">
              <a:alpha val="90000"/>
            </a:srgbClr>
          </a:solidFill>
          <a:ln>
            <a:solidFill>
              <a:srgbClr val="C0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894600" cy="720000"/>
          </a:xfrm>
        </p:spPr>
        <p:txBody>
          <a:bodyPr>
            <a:noAutofit/>
          </a:bodyPr>
          <a:lstStyle/>
          <a:p>
            <a:r>
              <a:rPr lang="en-US" altLang="ja-JP" sz="2800" dirty="0"/>
              <a:t>4. Treatment Process</a:t>
            </a:r>
            <a:endParaRPr kumimoji="1" lang="ja-JP" altLang="en-US" sz="2800" dirty="0"/>
          </a:p>
        </p:txBody>
      </p:sp>
      <p:sp>
        <p:nvSpPr>
          <p:cNvPr id="6" name="テキスト ボックス 5"/>
          <p:cNvSpPr txBox="1"/>
          <p:nvPr/>
        </p:nvSpPr>
        <p:spPr>
          <a:xfrm>
            <a:off x="360000" y="1508785"/>
            <a:ext cx="8661871" cy="1374735"/>
          </a:xfrm>
          <a:prstGeom prst="rect">
            <a:avLst/>
          </a:prstGeom>
          <a:noFill/>
        </p:spPr>
        <p:txBody>
          <a:bodyPr wrap="square" rtlCol="0">
            <a:spAutoFit/>
          </a:bodyPr>
          <a:lstStyle/>
          <a:p>
            <a:pPr>
              <a:lnSpc>
                <a:spcPts val="2000"/>
              </a:lnSpc>
              <a:spcAft>
                <a:spcPts val="600"/>
              </a:spcAft>
            </a:pPr>
            <a:r>
              <a:rPr lang="en-US" altLang="ja-JP" sz="2000" dirty="0">
                <a:solidFill>
                  <a:srgbClr val="FF0000"/>
                </a:solidFill>
              </a:rPr>
              <a:t>Exacerbating pollution of source waters </a:t>
            </a:r>
            <a:r>
              <a:rPr lang="en-US" altLang="ja-JP" sz="2000" dirty="0"/>
              <a:t>has reached to the levels that made it difficult to treat source waters by conventional water treatment processes designed for the removal of turbidity and disinfection. Japan has carried out a series of studies for the combination of various water treatment technologies to develop </a:t>
            </a:r>
            <a:r>
              <a:rPr lang="en-US" altLang="ja-JP" sz="2000" dirty="0">
                <a:solidFill>
                  <a:srgbClr val="FF0000"/>
                </a:solidFill>
              </a:rPr>
              <a:t>advanced water treatment technologies</a:t>
            </a:r>
            <a:r>
              <a:rPr lang="en-US" altLang="ja-JP" sz="2000" dirty="0"/>
              <a:t>.</a:t>
            </a:r>
          </a:p>
        </p:txBody>
      </p:sp>
      <p:sp>
        <p:nvSpPr>
          <p:cNvPr id="8" name="テキスト ボックス 7"/>
          <p:cNvSpPr txBox="1"/>
          <p:nvPr/>
        </p:nvSpPr>
        <p:spPr>
          <a:xfrm>
            <a:off x="360000" y="972000"/>
            <a:ext cx="4551887" cy="461665"/>
          </a:xfrm>
          <a:prstGeom prst="rect">
            <a:avLst/>
          </a:prstGeom>
          <a:noFill/>
        </p:spPr>
        <p:txBody>
          <a:bodyPr wrap="none" rtlCol="0">
            <a:spAutoFit/>
          </a:bodyPr>
          <a:lstStyle/>
          <a:p>
            <a:pPr marL="0" lvl="1"/>
            <a:r>
              <a:rPr lang="en-US" altLang="ja-JP" sz="2400" b="1" dirty="0"/>
              <a:t>(5) Advanced Water Treatment</a:t>
            </a:r>
            <a:endParaRPr lang="ja-JP" altLang="en-US" sz="2400" b="1" dirty="0"/>
          </a:p>
        </p:txBody>
      </p:sp>
      <p:sp>
        <p:nvSpPr>
          <p:cNvPr id="10" name="角丸四角形吹き出し 9"/>
          <p:cNvSpPr/>
          <p:nvPr/>
        </p:nvSpPr>
        <p:spPr>
          <a:xfrm>
            <a:off x="587171" y="3891661"/>
            <a:ext cx="3528392" cy="761475"/>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Activated carbon adsorption</a:t>
            </a:r>
            <a:br>
              <a:rPr lang="en-US" altLang="ja-JP" sz="2000" dirty="0">
                <a:solidFill>
                  <a:schemeClr val="tx1"/>
                </a:solidFill>
              </a:rPr>
            </a:br>
            <a:r>
              <a:rPr lang="en-US" altLang="ja-JP" sz="2000" dirty="0">
                <a:solidFill>
                  <a:schemeClr val="tx1"/>
                </a:solidFill>
              </a:rPr>
              <a:t>=Biological reactor</a:t>
            </a:r>
          </a:p>
        </p:txBody>
      </p:sp>
      <p:sp>
        <p:nvSpPr>
          <p:cNvPr id="11" name="角丸四角形吹き出し 10"/>
          <p:cNvSpPr/>
          <p:nvPr/>
        </p:nvSpPr>
        <p:spPr>
          <a:xfrm>
            <a:off x="587171" y="3027565"/>
            <a:ext cx="3528392" cy="761475"/>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err="1">
                <a:solidFill>
                  <a:schemeClr val="tx1"/>
                </a:solidFill>
              </a:rPr>
              <a:t>Ozonation</a:t>
            </a:r>
            <a:br>
              <a:rPr lang="en-US" altLang="ja-JP" sz="2000" dirty="0">
                <a:solidFill>
                  <a:schemeClr val="tx1"/>
                </a:solidFill>
              </a:rPr>
            </a:br>
            <a:r>
              <a:rPr lang="en-US" altLang="ja-JP" sz="2000" dirty="0">
                <a:solidFill>
                  <a:schemeClr val="tx1"/>
                </a:solidFill>
              </a:rPr>
              <a:t>=Oxidize organic matter</a:t>
            </a:r>
          </a:p>
        </p:txBody>
      </p:sp>
      <p:sp>
        <p:nvSpPr>
          <p:cNvPr id="13" name="コンテンツ プレースホルダー 3"/>
          <p:cNvSpPr txBox="1"/>
          <p:nvPr/>
        </p:nvSpPr>
        <p:spPr>
          <a:xfrm>
            <a:off x="4844561" y="5691212"/>
            <a:ext cx="4177309" cy="582096"/>
          </a:xfrm>
          <a:prstGeom prst="rect">
            <a:avLst/>
          </a:prstGeom>
        </p:spPr>
        <p:txBody>
          <a:bodyPr vert="horz" lIns="0" tIns="0" rIns="0" bIns="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a:t>Ozone contact basin</a:t>
            </a:r>
          </a:p>
          <a:p>
            <a:pPr marL="0" indent="0" algn="ctr">
              <a:buNone/>
            </a:pPr>
            <a:r>
              <a:rPr lang="en-US" altLang="ja-JP" sz="1400" b="0" dirty="0"/>
              <a:t>Tokyo Metropolitan Government Bureau of Waterworks</a:t>
            </a:r>
            <a:r>
              <a:rPr lang="ja-JP" altLang="en-US" sz="1400" b="0" dirty="0"/>
              <a:t>：</a:t>
            </a:r>
            <a:r>
              <a:rPr lang="en-US" altLang="ja-JP" sz="1400" b="0" dirty="0"/>
              <a:t>https://www.waterworks.metro.tokyo.jp/suigen/topic/13.html</a:t>
            </a:r>
          </a:p>
          <a:p>
            <a:pPr marL="0" indent="0" algn="ctr">
              <a:buNone/>
            </a:pPr>
            <a:endParaRPr lang="ja-JP" altLang="en-US" sz="1400" dirty="0"/>
          </a:p>
        </p:txBody>
      </p:sp>
      <p:sp>
        <p:nvSpPr>
          <p:cNvPr id="3" name="角丸四角形 2"/>
          <p:cNvSpPr/>
          <p:nvPr/>
        </p:nvSpPr>
        <p:spPr>
          <a:xfrm>
            <a:off x="587171" y="4797152"/>
            <a:ext cx="3564441" cy="1169186"/>
          </a:xfrm>
          <a:prstGeom prst="roundRect">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r>
              <a:rPr lang="en-US" altLang="ja-JP" sz="2000" dirty="0">
                <a:solidFill>
                  <a:schemeClr val="tx1"/>
                </a:solidFill>
              </a:rPr>
              <a:t>Removal of odor and organic substances improves drinking water</a:t>
            </a:r>
            <a:r>
              <a:rPr lang="ja-JP" altLang="en-US" sz="2000" dirty="0">
                <a:solidFill>
                  <a:schemeClr val="tx1"/>
                </a:solidFill>
              </a:rPr>
              <a:t> </a:t>
            </a:r>
            <a:r>
              <a:rPr lang="en-US" altLang="ja-JP" sz="2000" dirty="0">
                <a:solidFill>
                  <a:schemeClr val="tx1"/>
                </a:solidFill>
              </a:rPr>
              <a:t>quality.</a:t>
            </a:r>
          </a:p>
        </p:txBody>
      </p:sp>
      <p:pic>
        <p:nvPicPr>
          <p:cNvPr id="4" name="図 3"/>
          <p:cNvPicPr>
            <a:picLocks noChangeAspect="1"/>
          </p:cNvPicPr>
          <p:nvPr/>
        </p:nvPicPr>
        <p:blipFill>
          <a:blip r:embed="rId3"/>
          <a:stretch>
            <a:fillRect/>
          </a:stretch>
        </p:blipFill>
        <p:spPr>
          <a:xfrm>
            <a:off x="5146734" y="2886551"/>
            <a:ext cx="3692198" cy="270268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894600" cy="720000"/>
          </a:xfrm>
        </p:spPr>
        <p:txBody>
          <a:bodyPr>
            <a:noAutofit/>
          </a:bodyPr>
          <a:lstStyle/>
          <a:p>
            <a:r>
              <a:rPr lang="en-US" altLang="ja-JP" sz="2800" dirty="0"/>
              <a:t>4. Treatment Process</a:t>
            </a:r>
            <a:endParaRPr kumimoji="1" lang="ja-JP" altLang="en-US" sz="2800" dirty="0"/>
          </a:p>
        </p:txBody>
      </p:sp>
      <p:sp>
        <p:nvSpPr>
          <p:cNvPr id="6" name="テキスト ボックス 5"/>
          <p:cNvSpPr txBox="1"/>
          <p:nvPr/>
        </p:nvSpPr>
        <p:spPr>
          <a:xfrm>
            <a:off x="360000" y="1440000"/>
            <a:ext cx="8661871" cy="1708160"/>
          </a:xfrm>
          <a:prstGeom prst="rect">
            <a:avLst/>
          </a:prstGeom>
          <a:noFill/>
        </p:spPr>
        <p:txBody>
          <a:bodyPr wrap="square" rtlCol="0">
            <a:spAutoFit/>
          </a:bodyPr>
          <a:lstStyle/>
          <a:p>
            <a:pPr>
              <a:spcAft>
                <a:spcPts val="600"/>
              </a:spcAft>
            </a:pPr>
            <a:r>
              <a:rPr lang="en-US" altLang="ja-JP" sz="2000" dirty="0"/>
              <a:t>Advantages of membrane filtration technology requires </a:t>
            </a:r>
            <a:r>
              <a:rPr lang="en-US" altLang="ja-JP" sz="2000" dirty="0">
                <a:solidFill>
                  <a:srgbClr val="FF0000"/>
                </a:solidFill>
              </a:rPr>
              <a:t>less land areas</a:t>
            </a:r>
            <a:r>
              <a:rPr lang="en-US" altLang="ja-JP" sz="2000" dirty="0"/>
              <a:t>, </a:t>
            </a:r>
            <a:r>
              <a:rPr lang="en-US" altLang="ja-JP" sz="2000" dirty="0">
                <a:solidFill>
                  <a:srgbClr val="FF0000"/>
                </a:solidFill>
              </a:rPr>
              <a:t>low maintenance</a:t>
            </a:r>
            <a:r>
              <a:rPr lang="en-US" altLang="ja-JP" sz="2000" dirty="0"/>
              <a:t> and </a:t>
            </a:r>
            <a:r>
              <a:rPr lang="en-US" altLang="ja-JP" sz="2000" dirty="0">
                <a:solidFill>
                  <a:srgbClr val="FF0000"/>
                </a:solidFill>
              </a:rPr>
              <a:t>minimal manpower </a:t>
            </a:r>
            <a:r>
              <a:rPr lang="en-US" altLang="ja-JP" sz="2000" dirty="0"/>
              <a:t>because it is easy to control automatically.</a:t>
            </a:r>
          </a:p>
          <a:p>
            <a:pPr>
              <a:spcAft>
                <a:spcPts val="600"/>
              </a:spcAft>
            </a:pPr>
            <a:r>
              <a:rPr lang="en-US" altLang="ja-JP" sz="2000" dirty="0"/>
              <a:t>The use of membrane filtration is expected to increase around the world in the future.</a:t>
            </a:r>
          </a:p>
        </p:txBody>
      </p:sp>
      <p:sp>
        <p:nvSpPr>
          <p:cNvPr id="5" name="テキスト ボックス 4"/>
          <p:cNvSpPr txBox="1"/>
          <p:nvPr/>
        </p:nvSpPr>
        <p:spPr>
          <a:xfrm>
            <a:off x="360000" y="972000"/>
            <a:ext cx="3628622" cy="461665"/>
          </a:xfrm>
          <a:prstGeom prst="rect">
            <a:avLst/>
          </a:prstGeom>
          <a:noFill/>
        </p:spPr>
        <p:txBody>
          <a:bodyPr wrap="none" rtlCol="0">
            <a:spAutoFit/>
          </a:bodyPr>
          <a:lstStyle/>
          <a:p>
            <a:pPr marL="0" lvl="1"/>
            <a:r>
              <a:rPr lang="en-US" altLang="ja-JP" sz="2400" b="1" dirty="0"/>
              <a:t>(6)</a:t>
            </a:r>
            <a:r>
              <a:rPr lang="ja-JP" altLang="en-US" sz="2400" b="1" dirty="0"/>
              <a:t> </a:t>
            </a:r>
            <a:r>
              <a:rPr lang="en-US" altLang="ja-JP" sz="2400" b="1" dirty="0"/>
              <a:t>Membrane Filtration</a:t>
            </a:r>
            <a:endParaRPr lang="ja-JP" altLang="en-US" sz="2400" b="1" dirty="0"/>
          </a:p>
        </p:txBody>
      </p:sp>
      <p:sp>
        <p:nvSpPr>
          <p:cNvPr id="8" name="角丸四角形吹き出し 7"/>
          <p:cNvSpPr/>
          <p:nvPr/>
        </p:nvSpPr>
        <p:spPr>
          <a:xfrm>
            <a:off x="596281" y="3125623"/>
            <a:ext cx="3528392" cy="2634328"/>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spcAft>
                <a:spcPts val="1200"/>
              </a:spcAft>
            </a:pPr>
            <a:r>
              <a:rPr lang="en-US" altLang="zh-CN" sz="2000" dirty="0">
                <a:solidFill>
                  <a:schemeClr val="tx1"/>
                </a:solidFill>
              </a:rPr>
              <a:t>1994-1996</a:t>
            </a:r>
            <a:r>
              <a:rPr lang="ja-JP" altLang="en-US" sz="2000" dirty="0">
                <a:solidFill>
                  <a:schemeClr val="tx1"/>
                </a:solidFill>
              </a:rPr>
              <a:t>　</a:t>
            </a:r>
            <a:r>
              <a:rPr lang="en-US" altLang="ja-JP" sz="2000" dirty="0">
                <a:solidFill>
                  <a:schemeClr val="tx1"/>
                </a:solidFill>
              </a:rPr>
              <a:t> MAC 21 research project; Industry-government-academia collaboration</a:t>
            </a:r>
          </a:p>
          <a:p>
            <a:pPr>
              <a:spcAft>
                <a:spcPts val="1200"/>
              </a:spcAft>
            </a:pPr>
            <a:r>
              <a:rPr lang="en-US" altLang="ja-JP" sz="2000" dirty="0">
                <a:solidFill>
                  <a:schemeClr val="tx1"/>
                </a:solidFill>
              </a:rPr>
              <a:t>Membrane filtration technology continues to be developed.</a:t>
            </a:r>
          </a:p>
        </p:txBody>
      </p:sp>
      <p:sp>
        <p:nvSpPr>
          <p:cNvPr id="10" name="コンテンツ プレースホルダー 3"/>
          <p:cNvSpPr txBox="1"/>
          <p:nvPr/>
        </p:nvSpPr>
        <p:spPr>
          <a:xfrm>
            <a:off x="4293506" y="5624928"/>
            <a:ext cx="4887006" cy="671692"/>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a:t>Membrane filtration facilities, Water supply system for Kuroda area in Kyoto city, Waterworks Bureau, City of Kyoto</a:t>
            </a:r>
            <a:endParaRPr lang="ja-JP" altLang="ja-JP" sz="1400" dirty="0"/>
          </a:p>
          <a:p>
            <a:pPr marL="0" indent="0">
              <a:buNone/>
            </a:pPr>
            <a:r>
              <a:rPr lang="en-US" altLang="ja-JP" sz="1200" b="0" dirty="0"/>
              <a:t>http://www.city.kyoto.lg.jp/suido/page/0000160981.html</a:t>
            </a:r>
            <a:endParaRPr lang="ja-JP" altLang="ja-JP" sz="1200" b="0" dirty="0"/>
          </a:p>
          <a:p>
            <a:pPr marL="0" indent="0">
              <a:buNone/>
            </a:pPr>
            <a:endParaRPr lang="ja-JP" altLang="en-US" sz="1400" dirty="0"/>
          </a:p>
        </p:txBody>
      </p:sp>
      <p:pic>
        <p:nvPicPr>
          <p:cNvPr id="11" name="図 10" descr="膜ろ過設備（黒田地域水道）"/>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24478"/>
            <a:ext cx="3713017" cy="27647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894599" cy="720000"/>
          </a:xfrm>
        </p:spPr>
        <p:txBody>
          <a:bodyPr>
            <a:noAutofit/>
          </a:bodyPr>
          <a:lstStyle/>
          <a:p>
            <a:r>
              <a:rPr lang="en-US" altLang="ja-JP" sz="2800" dirty="0"/>
              <a:t>4. Treatment Process</a:t>
            </a:r>
            <a:endParaRPr kumimoji="1" lang="ja-JP" altLang="en-US" sz="2800" dirty="0"/>
          </a:p>
        </p:txBody>
      </p:sp>
      <p:sp>
        <p:nvSpPr>
          <p:cNvPr id="5" name="テキスト ボックス 4"/>
          <p:cNvSpPr txBox="1"/>
          <p:nvPr/>
        </p:nvSpPr>
        <p:spPr>
          <a:xfrm>
            <a:off x="360000" y="972000"/>
            <a:ext cx="2462725" cy="461665"/>
          </a:xfrm>
          <a:prstGeom prst="rect">
            <a:avLst/>
          </a:prstGeom>
          <a:noFill/>
        </p:spPr>
        <p:txBody>
          <a:bodyPr wrap="none" rtlCol="0">
            <a:spAutoFit/>
          </a:bodyPr>
          <a:lstStyle/>
          <a:p>
            <a:pPr marL="0" lvl="1"/>
            <a:r>
              <a:rPr lang="en-US" altLang="ja-JP" sz="2400" b="1" dirty="0"/>
              <a:t>(7) Water Reuse</a:t>
            </a:r>
            <a:endParaRPr lang="ja-JP" altLang="en-US" sz="2400" b="1" dirty="0"/>
          </a:p>
        </p:txBody>
      </p:sp>
      <p:sp>
        <p:nvSpPr>
          <p:cNvPr id="12" name="角丸四角形吹き出し 11"/>
          <p:cNvSpPr/>
          <p:nvPr/>
        </p:nvSpPr>
        <p:spPr>
          <a:xfrm>
            <a:off x="2510514" y="4418581"/>
            <a:ext cx="2111840" cy="761475"/>
          </a:xfrm>
          <a:prstGeom prst="wedgeRoundRectCallout">
            <a:avLst>
              <a:gd name="adj1" fmla="val 30510"/>
              <a:gd name="adj2" fmla="val 303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Sewage treatment plant</a:t>
            </a:r>
          </a:p>
        </p:txBody>
      </p:sp>
      <p:sp>
        <p:nvSpPr>
          <p:cNvPr id="13" name="角丸四角形吹き出し 12"/>
          <p:cNvSpPr/>
          <p:nvPr/>
        </p:nvSpPr>
        <p:spPr>
          <a:xfrm>
            <a:off x="2483768" y="5679082"/>
            <a:ext cx="4989915" cy="420956"/>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Discharge</a:t>
            </a:r>
            <a:r>
              <a:rPr lang="ja-JP" altLang="en-US" sz="2000" dirty="0">
                <a:solidFill>
                  <a:schemeClr val="tx1"/>
                </a:solidFill>
              </a:rPr>
              <a:t> </a:t>
            </a:r>
            <a:r>
              <a:rPr lang="en-US" altLang="ja-JP" sz="2000" dirty="0">
                <a:solidFill>
                  <a:schemeClr val="tx1"/>
                </a:solidFill>
              </a:rPr>
              <a:t>to</a:t>
            </a:r>
            <a:r>
              <a:rPr lang="ja-JP" altLang="en-US" sz="2000" dirty="0">
                <a:solidFill>
                  <a:schemeClr val="tx1"/>
                </a:solidFill>
              </a:rPr>
              <a:t> </a:t>
            </a:r>
            <a:r>
              <a:rPr lang="en-US" altLang="ja-JP" sz="2000" dirty="0">
                <a:solidFill>
                  <a:schemeClr val="tx1"/>
                </a:solidFill>
              </a:rPr>
              <a:t>the  river</a:t>
            </a:r>
          </a:p>
        </p:txBody>
      </p:sp>
      <p:sp>
        <p:nvSpPr>
          <p:cNvPr id="16" name="角丸四角形吹き出し 15"/>
          <p:cNvSpPr/>
          <p:nvPr/>
        </p:nvSpPr>
        <p:spPr>
          <a:xfrm>
            <a:off x="7593256" y="4418581"/>
            <a:ext cx="1394163" cy="761475"/>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Drinking water</a:t>
            </a:r>
          </a:p>
        </p:txBody>
      </p:sp>
      <p:sp>
        <p:nvSpPr>
          <p:cNvPr id="24" name="角丸四角形吹き出し 23"/>
          <p:cNvSpPr/>
          <p:nvPr/>
        </p:nvSpPr>
        <p:spPr>
          <a:xfrm>
            <a:off x="4770751" y="4418581"/>
            <a:ext cx="2331951" cy="761475"/>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Intake and water treatment </a:t>
            </a:r>
            <a:r>
              <a:rPr lang="ja-JP" altLang="en-US" sz="2000" dirty="0">
                <a:solidFill>
                  <a:schemeClr val="tx1"/>
                </a:solidFill>
              </a:rPr>
              <a:t> </a:t>
            </a:r>
            <a:r>
              <a:rPr lang="en-US" altLang="ja-JP" sz="2000" dirty="0">
                <a:solidFill>
                  <a:schemeClr val="tx1"/>
                </a:solidFill>
              </a:rPr>
              <a:t>plant</a:t>
            </a:r>
          </a:p>
        </p:txBody>
      </p:sp>
      <p:sp>
        <p:nvSpPr>
          <p:cNvPr id="8" name="角丸四角形吹き出し 7"/>
          <p:cNvSpPr/>
          <p:nvPr/>
        </p:nvSpPr>
        <p:spPr>
          <a:xfrm>
            <a:off x="221114" y="3868007"/>
            <a:ext cx="2605421" cy="420956"/>
          </a:xfrm>
          <a:prstGeom prst="wedgeRoundRectCallout">
            <a:avLst>
              <a:gd name="adj1" fmla="val 13878"/>
              <a:gd name="adj2" fmla="val 17854"/>
              <a:gd name="adj3" fmla="val 16667"/>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Indirect water reuse</a:t>
            </a:r>
          </a:p>
        </p:txBody>
      </p:sp>
      <p:sp>
        <p:nvSpPr>
          <p:cNvPr id="26" name="角丸四角形吹き出し 25"/>
          <p:cNvSpPr/>
          <p:nvPr/>
        </p:nvSpPr>
        <p:spPr>
          <a:xfrm>
            <a:off x="661187" y="4418581"/>
            <a:ext cx="1212294" cy="761475"/>
          </a:xfrm>
          <a:prstGeom prst="wedgeRoundRectCallout">
            <a:avLst>
              <a:gd name="adj1" fmla="val 30510"/>
              <a:gd name="adj2" fmla="val 30364"/>
              <a:gd name="adj3" fmla="val 16667"/>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Grey water</a:t>
            </a:r>
          </a:p>
        </p:txBody>
      </p:sp>
      <p:sp>
        <p:nvSpPr>
          <p:cNvPr id="28" name="右矢印 27"/>
          <p:cNvSpPr/>
          <p:nvPr/>
        </p:nvSpPr>
        <p:spPr>
          <a:xfrm>
            <a:off x="1851447" y="4542704"/>
            <a:ext cx="775691" cy="513229"/>
          </a:xfrm>
          <a:prstGeom prst="rightArrow">
            <a:avLst>
              <a:gd name="adj1" fmla="val 50000"/>
              <a:gd name="adj2" fmla="val 59002"/>
            </a:avLst>
          </a:prstGeom>
          <a:solidFill>
            <a:schemeClr val="accent5">
              <a:lumMod val="7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29" name="右矢印 28"/>
          <p:cNvSpPr/>
          <p:nvPr/>
        </p:nvSpPr>
        <p:spPr>
          <a:xfrm rot="5400000">
            <a:off x="3331580" y="5135697"/>
            <a:ext cx="565505" cy="513229"/>
          </a:xfrm>
          <a:prstGeom prst="rightArrow">
            <a:avLst>
              <a:gd name="adj1" fmla="val 50000"/>
              <a:gd name="adj2" fmla="val 59002"/>
            </a:avLst>
          </a:prstGeom>
          <a:solidFill>
            <a:schemeClr val="accent5">
              <a:lumMod val="7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30" name="右矢印 29"/>
          <p:cNvSpPr/>
          <p:nvPr/>
        </p:nvSpPr>
        <p:spPr>
          <a:xfrm rot="16200000">
            <a:off x="5729528" y="5130090"/>
            <a:ext cx="565505" cy="513229"/>
          </a:xfrm>
          <a:prstGeom prst="rightArrow">
            <a:avLst>
              <a:gd name="adj1" fmla="val 50000"/>
              <a:gd name="adj2" fmla="val 59002"/>
            </a:avLst>
          </a:prstGeom>
          <a:solidFill>
            <a:schemeClr val="accent5">
              <a:lumMod val="7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31" name="右矢印 30"/>
          <p:cNvSpPr/>
          <p:nvPr/>
        </p:nvSpPr>
        <p:spPr>
          <a:xfrm>
            <a:off x="7002999" y="4542704"/>
            <a:ext cx="646379" cy="513229"/>
          </a:xfrm>
          <a:prstGeom prst="rightArrow">
            <a:avLst>
              <a:gd name="adj1" fmla="val 50000"/>
              <a:gd name="adj2" fmla="val 59002"/>
            </a:avLst>
          </a:prstGeom>
          <a:solidFill>
            <a:schemeClr val="accent5">
              <a:lumMod val="7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17" name="テキスト ボックス 16"/>
          <p:cNvSpPr txBox="1"/>
          <p:nvPr/>
        </p:nvSpPr>
        <p:spPr>
          <a:xfrm>
            <a:off x="360000" y="1508785"/>
            <a:ext cx="8661871" cy="861774"/>
          </a:xfrm>
          <a:prstGeom prst="rect">
            <a:avLst/>
          </a:prstGeom>
          <a:noFill/>
        </p:spPr>
        <p:txBody>
          <a:bodyPr wrap="square" rtlCol="0">
            <a:spAutoFit/>
          </a:bodyPr>
          <a:lstStyle/>
          <a:p>
            <a:pPr>
              <a:lnSpc>
                <a:spcPts val="2000"/>
              </a:lnSpc>
              <a:spcAft>
                <a:spcPts val="600"/>
              </a:spcAft>
            </a:pPr>
            <a:r>
              <a:rPr lang="en-US" altLang="ja-JP" sz="2000" dirty="0"/>
              <a:t>Water reuse can be an option even in developing countries, when water resources become too scarce or degraded to be handled with ordinary water supply systems.</a:t>
            </a:r>
            <a:r>
              <a:rPr lang="ja-JP" altLang="en-US" sz="2000" dirty="0"/>
              <a:t> </a:t>
            </a:r>
            <a:endParaRPr lang="en-US" altLang="ja-JP" sz="2000" dirty="0"/>
          </a:p>
        </p:txBody>
      </p:sp>
      <p:sp>
        <p:nvSpPr>
          <p:cNvPr id="18" name="テキスト ボックス 17"/>
          <p:cNvSpPr txBox="1"/>
          <p:nvPr/>
        </p:nvSpPr>
        <p:spPr>
          <a:xfrm>
            <a:off x="374625" y="2401971"/>
            <a:ext cx="8661871" cy="1118255"/>
          </a:xfrm>
          <a:prstGeom prst="rect">
            <a:avLst/>
          </a:prstGeom>
          <a:noFill/>
        </p:spPr>
        <p:txBody>
          <a:bodyPr wrap="square" rtlCol="0">
            <a:spAutoFit/>
          </a:bodyPr>
          <a:lstStyle/>
          <a:p>
            <a:pPr>
              <a:lnSpc>
                <a:spcPts val="2000"/>
              </a:lnSpc>
              <a:spcAft>
                <a:spcPts val="600"/>
              </a:spcAft>
            </a:pPr>
            <a:r>
              <a:rPr lang="en-US" altLang="ja-JP" sz="2000" dirty="0"/>
              <a:t>In Japan,</a:t>
            </a:r>
            <a:r>
              <a:rPr lang="ja-JP" altLang="en-US" sz="2000" dirty="0"/>
              <a:t> </a:t>
            </a:r>
            <a:r>
              <a:rPr lang="en-US" altLang="ja-JP" sz="2000" dirty="0"/>
              <a:t>reused water is not used directly for potable use. It is used mainly for industrial process water and toilet flushing in regions where the use of groundwater is strictly regulated (ex. Tokyo) or in regions where water resources frequently run short.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894599" cy="720000"/>
          </a:xfrm>
        </p:spPr>
        <p:txBody>
          <a:bodyPr>
            <a:noAutofit/>
          </a:bodyPr>
          <a:lstStyle/>
          <a:p>
            <a:r>
              <a:rPr lang="en-US" altLang="ja-JP" sz="2800" dirty="0"/>
              <a:t>4. Treatment Process</a:t>
            </a:r>
            <a:endParaRPr kumimoji="1" lang="ja-JP" altLang="en-US" sz="2800" dirty="0"/>
          </a:p>
        </p:txBody>
      </p:sp>
      <p:sp>
        <p:nvSpPr>
          <p:cNvPr id="5" name="テキスト ボックス 4"/>
          <p:cNvSpPr txBox="1"/>
          <p:nvPr/>
        </p:nvSpPr>
        <p:spPr>
          <a:xfrm>
            <a:off x="360000" y="972000"/>
            <a:ext cx="4963923" cy="461665"/>
          </a:xfrm>
          <a:prstGeom prst="rect">
            <a:avLst/>
          </a:prstGeom>
          <a:noFill/>
        </p:spPr>
        <p:txBody>
          <a:bodyPr wrap="none" rtlCol="0">
            <a:spAutoFit/>
          </a:bodyPr>
          <a:lstStyle/>
          <a:p>
            <a:pPr marL="0" lvl="1"/>
            <a:r>
              <a:rPr lang="en-US" altLang="ja-JP" sz="2400" b="1" dirty="0"/>
              <a:t>(8) Wastes from Treatment Plants</a:t>
            </a:r>
            <a:endParaRPr lang="ja-JP" altLang="en-US" sz="2400" b="1" dirty="0"/>
          </a:p>
        </p:txBody>
      </p:sp>
      <p:sp>
        <p:nvSpPr>
          <p:cNvPr id="17" name="テキスト ボックス 16"/>
          <p:cNvSpPr txBox="1"/>
          <p:nvPr/>
        </p:nvSpPr>
        <p:spPr>
          <a:xfrm>
            <a:off x="360000" y="1508785"/>
            <a:ext cx="8661871" cy="1862048"/>
          </a:xfrm>
          <a:prstGeom prst="rect">
            <a:avLst/>
          </a:prstGeom>
          <a:noFill/>
        </p:spPr>
        <p:txBody>
          <a:bodyPr wrap="square" rtlCol="0">
            <a:spAutoFit/>
          </a:bodyPr>
          <a:lstStyle/>
          <a:p>
            <a:pPr>
              <a:lnSpc>
                <a:spcPts val="2000"/>
              </a:lnSpc>
              <a:spcAft>
                <a:spcPts val="600"/>
              </a:spcAft>
            </a:pPr>
            <a:r>
              <a:rPr lang="en-US" altLang="ja-JP" sz="2000" dirty="0"/>
              <a:t>The sludge from the sedimentation system is sent to </a:t>
            </a:r>
            <a:r>
              <a:rPr lang="en-US" altLang="ja-JP" sz="2000" dirty="0">
                <a:solidFill>
                  <a:srgbClr val="FF0000"/>
                </a:solidFill>
              </a:rPr>
              <a:t>gravity thickener</a:t>
            </a:r>
          </a:p>
          <a:p>
            <a:pPr>
              <a:lnSpc>
                <a:spcPts val="2000"/>
              </a:lnSpc>
              <a:spcAft>
                <a:spcPts val="600"/>
              </a:spcAft>
            </a:pPr>
            <a:r>
              <a:rPr lang="en-US" altLang="ja-JP" sz="2000" dirty="0"/>
              <a:t>and </a:t>
            </a:r>
            <a:r>
              <a:rPr lang="en-US" altLang="ja-JP" sz="2000" dirty="0">
                <a:solidFill>
                  <a:srgbClr val="FF0000"/>
                </a:solidFill>
              </a:rPr>
              <a:t>condensed</a:t>
            </a:r>
            <a:r>
              <a:rPr lang="en-US" altLang="ja-JP" sz="2000" dirty="0"/>
              <a:t> by </a:t>
            </a:r>
            <a:r>
              <a:rPr lang="en-US" altLang="ja-JP" sz="2000" dirty="0">
                <a:solidFill>
                  <a:srgbClr val="FF0000"/>
                </a:solidFill>
              </a:rPr>
              <a:t>gravity thickener</a:t>
            </a:r>
            <a:r>
              <a:rPr lang="en-US" altLang="ja-JP" sz="2000" dirty="0"/>
              <a:t>. </a:t>
            </a:r>
          </a:p>
          <a:p>
            <a:pPr>
              <a:lnSpc>
                <a:spcPts val="2000"/>
              </a:lnSpc>
              <a:spcAft>
                <a:spcPts val="600"/>
              </a:spcAft>
            </a:pPr>
            <a:r>
              <a:rPr lang="en-US" altLang="ja-JP" sz="2000" dirty="0"/>
              <a:t>The filter backwash water is sent to </a:t>
            </a:r>
            <a:r>
              <a:rPr lang="en-US" altLang="ja-JP" sz="2000" dirty="0">
                <a:solidFill>
                  <a:srgbClr val="FF0000"/>
                </a:solidFill>
              </a:rPr>
              <a:t>filter backwash clarifier </a:t>
            </a:r>
            <a:r>
              <a:rPr lang="en-US" altLang="ja-JP" sz="2000" dirty="0"/>
              <a:t>then it is sent to </a:t>
            </a:r>
            <a:r>
              <a:rPr lang="en-US" altLang="ja-JP" sz="2000" dirty="0">
                <a:solidFill>
                  <a:srgbClr val="FF0000"/>
                </a:solidFill>
              </a:rPr>
              <a:t>gravity thickener</a:t>
            </a:r>
            <a:r>
              <a:rPr lang="en-US" altLang="ja-JP" sz="2000" dirty="0"/>
              <a:t>.</a:t>
            </a:r>
          </a:p>
          <a:p>
            <a:pPr>
              <a:lnSpc>
                <a:spcPts val="2000"/>
              </a:lnSpc>
              <a:spcAft>
                <a:spcPts val="600"/>
              </a:spcAft>
            </a:pPr>
            <a:r>
              <a:rPr lang="en-US" altLang="ja-JP" sz="2000" dirty="0"/>
              <a:t>The </a:t>
            </a:r>
            <a:r>
              <a:rPr lang="en-US" altLang="ja-JP" sz="2000" dirty="0">
                <a:solidFill>
                  <a:srgbClr val="FF0000"/>
                </a:solidFill>
              </a:rPr>
              <a:t>dewatered sludge </a:t>
            </a:r>
            <a:r>
              <a:rPr lang="en-US" altLang="ja-JP" sz="2000" dirty="0"/>
              <a:t>is often disposed but it is sometimes </a:t>
            </a:r>
            <a:r>
              <a:rPr lang="en-US" altLang="ja-JP" sz="2000" dirty="0">
                <a:solidFill>
                  <a:srgbClr val="FF0000"/>
                </a:solidFill>
              </a:rPr>
              <a:t>utilized </a:t>
            </a:r>
            <a:r>
              <a:rPr lang="en-US" altLang="ja-JP" sz="2000" dirty="0"/>
              <a:t>for materials for cements, playgrounds and agricultural compost etc.</a:t>
            </a:r>
          </a:p>
        </p:txBody>
      </p:sp>
      <p:pic>
        <p:nvPicPr>
          <p:cNvPr id="2052" name="Picture 4" descr="http://www.asahi-net.or.jp/~kv6t-ymgc/05purification/raccoon_purification_picture/flow-rap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69366"/>
            <a:ext cx="8068444" cy="2241234"/>
          </a:xfrm>
          <a:prstGeom prst="rect">
            <a:avLst/>
          </a:prstGeom>
          <a:noFill/>
        </p:spPr>
      </p:pic>
      <p:sp>
        <p:nvSpPr>
          <p:cNvPr id="32" name="角丸四角形吹き出し 15"/>
          <p:cNvSpPr/>
          <p:nvPr/>
        </p:nvSpPr>
        <p:spPr>
          <a:xfrm>
            <a:off x="6980022" y="3924940"/>
            <a:ext cx="2040766" cy="386904"/>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Drinking water</a:t>
            </a:r>
          </a:p>
        </p:txBody>
      </p:sp>
      <p:sp>
        <p:nvSpPr>
          <p:cNvPr id="33" name="角丸四角形吹き出し 25"/>
          <p:cNvSpPr/>
          <p:nvPr/>
        </p:nvSpPr>
        <p:spPr>
          <a:xfrm>
            <a:off x="6232376" y="4393117"/>
            <a:ext cx="2793686" cy="386904"/>
          </a:xfrm>
          <a:prstGeom prst="wedgeRoundRectCallout">
            <a:avLst>
              <a:gd name="adj1" fmla="val 30510"/>
              <a:gd name="adj2" fmla="val 30364"/>
              <a:gd name="adj3" fmla="val 16667"/>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dirty="0">
                <a:solidFill>
                  <a:schemeClr val="tx1"/>
                </a:solidFill>
              </a:rPr>
              <a:t>Filter backwash clarifier</a:t>
            </a:r>
          </a:p>
        </p:txBody>
      </p:sp>
      <p:sp>
        <p:nvSpPr>
          <p:cNvPr id="34" name="角丸四角形吹き出し 25"/>
          <p:cNvSpPr/>
          <p:nvPr/>
        </p:nvSpPr>
        <p:spPr>
          <a:xfrm>
            <a:off x="6980022" y="5004314"/>
            <a:ext cx="2070692" cy="386904"/>
          </a:xfrm>
          <a:prstGeom prst="wedgeRoundRectCallout">
            <a:avLst>
              <a:gd name="adj1" fmla="val 30510"/>
              <a:gd name="adj2" fmla="val 30364"/>
              <a:gd name="adj3" fmla="val 16667"/>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dirty="0">
                <a:solidFill>
                  <a:schemeClr val="tx1"/>
                </a:solidFill>
              </a:rPr>
              <a:t>Gravity thickener</a:t>
            </a:r>
          </a:p>
        </p:txBody>
      </p:sp>
      <p:sp>
        <p:nvSpPr>
          <p:cNvPr id="35" name="角丸四角形吹き出し 25"/>
          <p:cNvSpPr/>
          <p:nvPr/>
        </p:nvSpPr>
        <p:spPr>
          <a:xfrm>
            <a:off x="6448400" y="5885729"/>
            <a:ext cx="2361638" cy="386904"/>
          </a:xfrm>
          <a:prstGeom prst="wedgeRoundRectCallout">
            <a:avLst>
              <a:gd name="adj1" fmla="val 30510"/>
              <a:gd name="adj2" fmla="val 30364"/>
              <a:gd name="adj3" fmla="val 16667"/>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dirty="0">
                <a:solidFill>
                  <a:schemeClr val="tx1"/>
                </a:solidFill>
              </a:rPr>
              <a:t>Dewatering process</a:t>
            </a:r>
          </a:p>
        </p:txBody>
      </p:sp>
      <p:sp>
        <p:nvSpPr>
          <p:cNvPr id="10" name="角丸四角形吹き出し 15"/>
          <p:cNvSpPr/>
          <p:nvPr/>
        </p:nvSpPr>
        <p:spPr>
          <a:xfrm>
            <a:off x="4351122" y="3332105"/>
            <a:ext cx="1064753" cy="489060"/>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200" dirty="0">
                <a:solidFill>
                  <a:schemeClr val="tx1"/>
                </a:solidFill>
              </a:rPr>
              <a:t>Rapid sand</a:t>
            </a:r>
          </a:p>
          <a:p>
            <a:r>
              <a:rPr lang="en-US" altLang="ja-JP" sz="1200" dirty="0">
                <a:solidFill>
                  <a:schemeClr val="tx1"/>
                </a:solidFill>
              </a:rPr>
              <a:t> filters</a:t>
            </a:r>
          </a:p>
        </p:txBody>
      </p:sp>
      <p:sp>
        <p:nvSpPr>
          <p:cNvPr id="11" name="角丸四角形吹き出し 15"/>
          <p:cNvSpPr/>
          <p:nvPr/>
        </p:nvSpPr>
        <p:spPr>
          <a:xfrm>
            <a:off x="1128592" y="3349299"/>
            <a:ext cx="1215352" cy="489060"/>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200" dirty="0">
                <a:solidFill>
                  <a:schemeClr val="tx1"/>
                </a:solidFill>
              </a:rPr>
              <a:t>Flash mixing chamber</a:t>
            </a:r>
          </a:p>
        </p:txBody>
      </p:sp>
      <p:sp>
        <p:nvSpPr>
          <p:cNvPr id="12" name="角丸四角形吹き出し 15"/>
          <p:cNvSpPr/>
          <p:nvPr/>
        </p:nvSpPr>
        <p:spPr>
          <a:xfrm>
            <a:off x="2920008" y="3332105"/>
            <a:ext cx="1296144" cy="489060"/>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200" dirty="0">
                <a:solidFill>
                  <a:schemeClr val="tx1"/>
                </a:solidFill>
              </a:rPr>
              <a:t>Sedimentation basin</a:t>
            </a:r>
          </a:p>
        </p:txBody>
      </p:sp>
      <p:sp>
        <p:nvSpPr>
          <p:cNvPr id="13" name="角丸四角形吹き出し 15"/>
          <p:cNvSpPr/>
          <p:nvPr/>
        </p:nvSpPr>
        <p:spPr>
          <a:xfrm>
            <a:off x="1911896" y="4674654"/>
            <a:ext cx="1135814" cy="489060"/>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200" dirty="0">
                <a:solidFill>
                  <a:schemeClr val="tx1"/>
                </a:solidFill>
              </a:rPr>
              <a:t>Flocculation basin</a:t>
            </a:r>
          </a:p>
        </p:txBody>
      </p:sp>
      <p:sp>
        <p:nvSpPr>
          <p:cNvPr id="14" name="角丸四角形吹き出し 15"/>
          <p:cNvSpPr/>
          <p:nvPr/>
        </p:nvSpPr>
        <p:spPr>
          <a:xfrm>
            <a:off x="110058" y="3350256"/>
            <a:ext cx="984676" cy="489060"/>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200" dirty="0">
                <a:solidFill>
                  <a:schemeClr val="tx1"/>
                </a:solidFill>
              </a:rPr>
              <a:t>Receiving well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905" y="491108"/>
            <a:ext cx="8787095" cy="720000"/>
          </a:xfrm>
        </p:spPr>
        <p:txBody>
          <a:bodyPr>
            <a:noAutofit/>
          </a:bodyPr>
          <a:lstStyle/>
          <a:p>
            <a:r>
              <a:rPr lang="en-US" altLang="ja-JP" sz="2800" dirty="0"/>
              <a:t>5. Groundwater Use and Prevention of Land Subsidence </a:t>
            </a:r>
            <a:endParaRPr kumimoji="1" lang="ja-JP" altLang="en-US" sz="2800" dirty="0"/>
          </a:p>
        </p:txBody>
      </p:sp>
      <p:sp>
        <p:nvSpPr>
          <p:cNvPr id="6" name="テキスト ボックス 5"/>
          <p:cNvSpPr txBox="1"/>
          <p:nvPr/>
        </p:nvSpPr>
        <p:spPr>
          <a:xfrm>
            <a:off x="360000" y="1751017"/>
            <a:ext cx="8114276" cy="707886"/>
          </a:xfrm>
          <a:prstGeom prst="rect">
            <a:avLst/>
          </a:prstGeom>
          <a:noFill/>
        </p:spPr>
        <p:txBody>
          <a:bodyPr wrap="square" rtlCol="0">
            <a:spAutoFit/>
          </a:bodyPr>
          <a:lstStyle/>
          <a:p>
            <a:pPr>
              <a:spcAft>
                <a:spcPts val="1200"/>
              </a:spcAft>
            </a:pPr>
            <a:r>
              <a:rPr lang="en-US" altLang="ja-JP" sz="2000" dirty="0"/>
              <a:t>In general, </a:t>
            </a:r>
            <a:r>
              <a:rPr lang="en-US" altLang="ja-JP" sz="2000" dirty="0">
                <a:solidFill>
                  <a:srgbClr val="FF0000"/>
                </a:solidFill>
              </a:rPr>
              <a:t>groundwater</a:t>
            </a:r>
            <a:r>
              <a:rPr lang="en-US" altLang="ja-JP" sz="2000" dirty="0"/>
              <a:t> is clear and suitable as a drinking water source. But in some cases, it requires treatment to meet </a:t>
            </a:r>
            <a:r>
              <a:rPr lang="en-US" altLang="ja-JP" sz="2000" dirty="0">
                <a:solidFill>
                  <a:srgbClr val="FF0000"/>
                </a:solidFill>
              </a:rPr>
              <a:t>water quality guidelines</a:t>
            </a:r>
            <a:r>
              <a:rPr lang="en-US" altLang="ja-JP" sz="2000" dirty="0"/>
              <a:t>. </a:t>
            </a:r>
          </a:p>
        </p:txBody>
      </p:sp>
      <p:sp>
        <p:nvSpPr>
          <p:cNvPr id="4" name="コンテンツ プレースホルダー 3"/>
          <p:cNvSpPr txBox="1"/>
          <p:nvPr/>
        </p:nvSpPr>
        <p:spPr>
          <a:xfrm>
            <a:off x="4945518" y="5704348"/>
            <a:ext cx="2985888" cy="582096"/>
          </a:xfrm>
          <a:prstGeom prst="rect">
            <a:avLst/>
          </a:prstGeom>
        </p:spPr>
        <p:txBody>
          <a:bodyPr vert="horz" lIns="0" tIns="0" rIns="0" bIns="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Groundwater source</a:t>
            </a:r>
          </a:p>
          <a:p>
            <a:pPr marL="0" indent="0" algn="ctr">
              <a:buNone/>
            </a:pPr>
            <a:r>
              <a:rPr lang="ja-JP" altLang="en-US" sz="1400" dirty="0"/>
              <a:t>（</a:t>
            </a:r>
            <a:r>
              <a:rPr lang="en-US" altLang="ja-JP" sz="1400" dirty="0"/>
              <a:t>Takizawa Village, Iwate Prefecture</a:t>
            </a:r>
            <a:r>
              <a:rPr lang="ja-JP" altLang="en-US" sz="1400" dirty="0"/>
              <a:t>）</a:t>
            </a:r>
          </a:p>
        </p:txBody>
      </p:sp>
      <p:pic>
        <p:nvPicPr>
          <p:cNvPr id="7" name="図 6" descr="https://i.gyazo.com/4031c6f0b7cf84626d6b08712a7be0f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0468" y="2558812"/>
            <a:ext cx="4475988" cy="3145536"/>
          </a:xfrm>
          <a:prstGeom prst="rect">
            <a:avLst/>
          </a:prstGeom>
          <a:noFill/>
          <a:ln>
            <a:noFill/>
          </a:ln>
        </p:spPr>
      </p:pic>
      <p:sp>
        <p:nvSpPr>
          <p:cNvPr id="10" name="角丸四角形吹き出し 9"/>
          <p:cNvSpPr/>
          <p:nvPr/>
        </p:nvSpPr>
        <p:spPr>
          <a:xfrm>
            <a:off x="539552" y="2776256"/>
            <a:ext cx="3240360" cy="1442513"/>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Check water quality carefully because some groundwater is not good for drinking water.</a:t>
            </a:r>
          </a:p>
        </p:txBody>
      </p:sp>
      <p:sp>
        <p:nvSpPr>
          <p:cNvPr id="12" name="角丸四角形吹き出し 11"/>
          <p:cNvSpPr/>
          <p:nvPr/>
        </p:nvSpPr>
        <p:spPr>
          <a:xfrm>
            <a:off x="539552" y="5298588"/>
            <a:ext cx="3234345" cy="761475"/>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Maintain and monitor the well regularly.</a:t>
            </a:r>
          </a:p>
        </p:txBody>
      </p:sp>
      <p:sp>
        <p:nvSpPr>
          <p:cNvPr id="3" name="角丸四角形吹き出し 2"/>
          <p:cNvSpPr/>
          <p:nvPr/>
        </p:nvSpPr>
        <p:spPr>
          <a:xfrm>
            <a:off x="1357405" y="4365104"/>
            <a:ext cx="2629777" cy="801694"/>
          </a:xfrm>
          <a:prstGeom prst="wedgeRoundRectCallout">
            <a:avLst>
              <a:gd name="adj1" fmla="val -20833"/>
              <a:gd name="adj2" fmla="val -76159"/>
              <a:gd name="adj3" fmla="val 16667"/>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r>
              <a:rPr lang="en-US" altLang="ja-JP" sz="2000" dirty="0">
                <a:solidFill>
                  <a:srgbClr val="FF0000"/>
                </a:solidFill>
              </a:rPr>
              <a:t>Contaminated by </a:t>
            </a:r>
          </a:p>
          <a:p>
            <a:pPr algn="ctr"/>
            <a:r>
              <a:rPr lang="en-US" altLang="ja-JP" sz="2000" dirty="0">
                <a:solidFill>
                  <a:srgbClr val="FF0000"/>
                </a:solidFill>
              </a:rPr>
              <a:t>Fe, Mg, As…or </a:t>
            </a:r>
            <a:r>
              <a:rPr lang="en-US" altLang="ja-JP" sz="2000" i="1" dirty="0">
                <a:solidFill>
                  <a:srgbClr val="FF0000"/>
                </a:solidFill>
              </a:rPr>
              <a:t>E. Coli.</a:t>
            </a:r>
          </a:p>
        </p:txBody>
      </p:sp>
      <p:sp>
        <p:nvSpPr>
          <p:cNvPr id="11" name="テキスト ボックス 10"/>
          <p:cNvSpPr txBox="1"/>
          <p:nvPr/>
        </p:nvSpPr>
        <p:spPr>
          <a:xfrm>
            <a:off x="360000" y="1286568"/>
            <a:ext cx="4296625" cy="461665"/>
          </a:xfrm>
          <a:prstGeom prst="rect">
            <a:avLst/>
          </a:prstGeom>
          <a:noFill/>
        </p:spPr>
        <p:txBody>
          <a:bodyPr wrap="none" rtlCol="0">
            <a:spAutoFit/>
          </a:bodyPr>
          <a:lstStyle/>
          <a:p>
            <a:pPr marL="0" lvl="1"/>
            <a:r>
              <a:rPr lang="en-US" altLang="ja-JP" sz="2400" b="1" dirty="0"/>
              <a:t>(1) Groundwater Withdrawal</a:t>
            </a:r>
            <a:endParaRPr lang="ja-JP" alt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95175" y="1542281"/>
            <a:ext cx="8669313" cy="1323439"/>
          </a:xfrm>
          <a:prstGeom prst="rect">
            <a:avLst/>
          </a:prstGeom>
          <a:noFill/>
        </p:spPr>
        <p:txBody>
          <a:bodyPr wrap="square" rtlCol="0">
            <a:spAutoFit/>
          </a:bodyPr>
          <a:lstStyle/>
          <a:p>
            <a:r>
              <a:rPr lang="en-US" altLang="ja-JP" sz="2000" dirty="0"/>
              <a:t>Japan experienced serious land subsidence in some regions, but has brought it under control by introducing strict regulations for use by industries and large buildings, and supplying alternative sources such as surface water and reclaimed wastewater.</a:t>
            </a:r>
          </a:p>
        </p:txBody>
      </p:sp>
      <p:sp>
        <p:nvSpPr>
          <p:cNvPr id="8" name="テキスト プレースホルダー 7"/>
          <p:cNvSpPr txBox="1"/>
          <p:nvPr/>
        </p:nvSpPr>
        <p:spPr>
          <a:xfrm>
            <a:off x="1131661" y="4601491"/>
            <a:ext cx="3217823" cy="1479105"/>
          </a:xfrm>
          <a:prstGeom prst="rect">
            <a:avLst/>
          </a:prstGeom>
          <a:solidFill>
            <a:schemeClr val="accent5"/>
          </a:solidFill>
          <a:ln w="19050" cap="flat">
            <a:solidFill>
              <a:schemeClr val="accent5">
                <a:lumMod val="50000"/>
              </a:schemeClr>
            </a:solidFill>
          </a:ln>
        </p:spPr>
        <p:txBody>
          <a:bodyPr wrap="square" lIns="396000" tIns="72000" rIns="324000" bIns="72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2000" b="0" dirty="0"/>
              <a:t>Preventing overuse of groundwater to avoid negative effect of land subsidence</a:t>
            </a:r>
            <a:endParaRPr lang="ja-JP" altLang="en-US" sz="2000" b="0" dirty="0"/>
          </a:p>
        </p:txBody>
      </p:sp>
      <p:sp>
        <p:nvSpPr>
          <p:cNvPr id="13" name="テキスト ボックス 12"/>
          <p:cNvSpPr txBox="1"/>
          <p:nvPr/>
        </p:nvSpPr>
        <p:spPr>
          <a:xfrm>
            <a:off x="341592" y="1188308"/>
            <a:ext cx="8604488" cy="461665"/>
          </a:xfrm>
          <a:prstGeom prst="rect">
            <a:avLst/>
          </a:prstGeom>
          <a:noFill/>
        </p:spPr>
        <p:txBody>
          <a:bodyPr wrap="square" rtlCol="0">
            <a:spAutoFit/>
          </a:bodyPr>
          <a:lstStyle/>
          <a:p>
            <a:pPr marL="0" lvl="1"/>
            <a:r>
              <a:rPr lang="en-US" altLang="ja-JP" sz="2400" b="1" dirty="0"/>
              <a:t>(2) Land Subsidence</a:t>
            </a:r>
            <a:endParaRPr lang="ja-JP" altLang="en-US" sz="2400" b="1" dirty="0"/>
          </a:p>
        </p:txBody>
      </p:sp>
      <p:sp>
        <p:nvSpPr>
          <p:cNvPr id="14" name="テキスト プレースホルダー 7"/>
          <p:cNvSpPr txBox="1"/>
          <p:nvPr/>
        </p:nvSpPr>
        <p:spPr>
          <a:xfrm>
            <a:off x="1138152" y="3047660"/>
            <a:ext cx="3217823" cy="1120673"/>
          </a:xfrm>
          <a:prstGeom prst="rect">
            <a:avLst/>
          </a:prstGeom>
          <a:solidFill>
            <a:schemeClr val="accent5"/>
          </a:solidFill>
          <a:ln w="19050" cap="flat">
            <a:solidFill>
              <a:schemeClr val="accent5">
                <a:lumMod val="50000"/>
              </a:schemeClr>
            </a:solidFill>
          </a:ln>
        </p:spPr>
        <p:txBody>
          <a:bodyPr wrap="square" lIns="396000" tIns="72000" rIns="324000" bIns="72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2000" b="0" dirty="0">
                <a:solidFill>
                  <a:srgbClr val="FF0000"/>
                </a:solidFill>
              </a:rPr>
              <a:t>Monitoring</a:t>
            </a:r>
            <a:r>
              <a:rPr lang="en-US" altLang="ja-JP" sz="2000" b="0" dirty="0"/>
              <a:t> of  the levels of </a:t>
            </a:r>
            <a:r>
              <a:rPr lang="en-US" altLang="ja-JP" sz="2000" b="0" dirty="0">
                <a:solidFill>
                  <a:srgbClr val="FF0000"/>
                </a:solidFill>
              </a:rPr>
              <a:t>ground</a:t>
            </a:r>
            <a:r>
              <a:rPr lang="en-US" altLang="ja-JP" sz="2000" b="0" dirty="0"/>
              <a:t> and </a:t>
            </a:r>
            <a:r>
              <a:rPr lang="en-US" altLang="ja-JP" sz="2000" b="0" dirty="0">
                <a:solidFill>
                  <a:srgbClr val="FF0000"/>
                </a:solidFill>
              </a:rPr>
              <a:t>groundwater tables</a:t>
            </a:r>
          </a:p>
        </p:txBody>
      </p:sp>
      <p:sp>
        <p:nvSpPr>
          <p:cNvPr id="4" name="角丸四角形吹き出し 3"/>
          <p:cNvSpPr/>
          <p:nvPr/>
        </p:nvSpPr>
        <p:spPr>
          <a:xfrm>
            <a:off x="4788023" y="3140968"/>
            <a:ext cx="4032449" cy="1142213"/>
          </a:xfrm>
          <a:prstGeom prst="wedgeRoundRectCallout">
            <a:avLst>
              <a:gd name="adj1" fmla="val -67343"/>
              <a:gd name="adj2" fmla="val 83661"/>
              <a:gd name="adj3" fmla="val 16667"/>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r>
              <a:rPr lang="en-US" altLang="ja-JP" sz="2000" dirty="0">
                <a:solidFill>
                  <a:schemeClr val="tx1"/>
                </a:solidFill>
              </a:rPr>
              <a:t>Introduce regulations for pumping groundwater</a:t>
            </a:r>
            <a:r>
              <a:rPr lang="ja-JP" altLang="en-US" sz="2000" dirty="0">
                <a:solidFill>
                  <a:schemeClr val="tx1"/>
                </a:solidFill>
              </a:rPr>
              <a:t> </a:t>
            </a:r>
            <a:r>
              <a:rPr lang="en-US" altLang="ja-JP" sz="2000" dirty="0">
                <a:solidFill>
                  <a:schemeClr val="tx1"/>
                </a:solidFill>
              </a:rPr>
              <a:t>to restrict water </a:t>
            </a:r>
            <a:r>
              <a:rPr lang="en-CA" altLang="ja-JP" sz="2000" dirty="0">
                <a:solidFill>
                  <a:schemeClr val="tx1"/>
                </a:solidFill>
              </a:rPr>
              <a:t>withdrawal</a:t>
            </a:r>
            <a:r>
              <a:rPr lang="en-US" altLang="ja-JP" sz="2000" dirty="0">
                <a:solidFill>
                  <a:schemeClr val="tx1"/>
                </a:solidFill>
              </a:rPr>
              <a:t> </a:t>
            </a:r>
            <a:endParaRPr kumimoji="1" lang="ja-JP" altLang="en-US" sz="2000" dirty="0">
              <a:solidFill>
                <a:schemeClr val="tx1"/>
              </a:solidFill>
            </a:endParaRPr>
          </a:p>
        </p:txBody>
      </p:sp>
      <p:sp>
        <p:nvSpPr>
          <p:cNvPr id="27" name="下矢印 26"/>
          <p:cNvSpPr/>
          <p:nvPr/>
        </p:nvSpPr>
        <p:spPr>
          <a:xfrm>
            <a:off x="2324912" y="4140895"/>
            <a:ext cx="831320" cy="468770"/>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788024" y="5170385"/>
            <a:ext cx="4032448" cy="1101994"/>
          </a:xfrm>
          <a:prstGeom prst="wedgeRoundRectCallout">
            <a:avLst>
              <a:gd name="adj1" fmla="val -69518"/>
              <a:gd name="adj2" fmla="val -18023"/>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Monitor groundwater levels, land subsidence and groundwater withdrawal regularly</a:t>
            </a:r>
            <a:endParaRPr lang="ja-JP" altLang="en-US" sz="2000" dirty="0">
              <a:solidFill>
                <a:schemeClr val="tx1"/>
              </a:solidFill>
            </a:endParaRPr>
          </a:p>
        </p:txBody>
      </p:sp>
      <p:sp>
        <p:nvSpPr>
          <p:cNvPr id="12" name="角丸四角形吹き出し 11"/>
          <p:cNvSpPr/>
          <p:nvPr/>
        </p:nvSpPr>
        <p:spPr>
          <a:xfrm>
            <a:off x="4778310" y="4346045"/>
            <a:ext cx="4032449" cy="761475"/>
          </a:xfrm>
          <a:prstGeom prst="wedgeRoundRectCallout">
            <a:avLst>
              <a:gd name="adj1" fmla="val -67989"/>
              <a:gd name="adj2" fmla="val 45360"/>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zh-TW" sz="2000" dirty="0">
                <a:solidFill>
                  <a:schemeClr val="tx1"/>
                </a:solidFill>
              </a:rPr>
              <a:t>Provide other water sources instead of groundwater</a:t>
            </a:r>
            <a:endParaRPr lang="ja-JP" altLang="en-US" sz="2000" dirty="0">
              <a:solidFill>
                <a:schemeClr val="tx1"/>
              </a:solidFill>
            </a:endParaRPr>
          </a:p>
        </p:txBody>
      </p:sp>
      <p:sp>
        <p:nvSpPr>
          <p:cNvPr id="15" name="タイトル 1"/>
          <p:cNvSpPr>
            <a:spLocks noGrp="1"/>
          </p:cNvSpPr>
          <p:nvPr>
            <p:ph type="title"/>
          </p:nvPr>
        </p:nvSpPr>
        <p:spPr/>
        <p:txBody>
          <a:bodyPr>
            <a:noAutofit/>
          </a:bodyPr>
          <a:lstStyle/>
          <a:p>
            <a:r>
              <a:rPr lang="en-US" altLang="ja-JP" sz="2800" dirty="0"/>
              <a:t>5. Groundwater Use and Prevention of Land Subsidence</a:t>
            </a:r>
            <a:endParaRPr kumimoji="1" lang="ja-JP"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175413" y="5376705"/>
            <a:ext cx="4691152" cy="761475"/>
          </a:xfrm>
          <a:prstGeom prst="wedgeRoundRectCallout">
            <a:avLst>
              <a:gd name="adj1" fmla="val 30510"/>
              <a:gd name="adj2" fmla="val 303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Today</a:t>
            </a:r>
            <a:r>
              <a:rPr lang="ja-JP" altLang="en-US" sz="2000" dirty="0">
                <a:solidFill>
                  <a:schemeClr val="tx1"/>
                </a:solidFill>
              </a:rPr>
              <a:t> </a:t>
            </a:r>
            <a:r>
              <a:rPr lang="en-US" altLang="ja-JP" sz="2000" dirty="0">
                <a:solidFill>
                  <a:schemeClr val="tx1"/>
                </a:solidFill>
              </a:rPr>
              <a:t>Japan has almost stopped land subsidence.</a:t>
            </a:r>
          </a:p>
        </p:txBody>
      </p:sp>
      <p:sp>
        <p:nvSpPr>
          <p:cNvPr id="15" name="角丸四角形吹き出し 14"/>
          <p:cNvSpPr/>
          <p:nvPr/>
        </p:nvSpPr>
        <p:spPr>
          <a:xfrm>
            <a:off x="249400" y="3573016"/>
            <a:ext cx="4696480" cy="1101994"/>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1950s</a:t>
            </a:r>
            <a:r>
              <a:rPr lang="ja-JP" altLang="en-US" sz="2000" dirty="0">
                <a:solidFill>
                  <a:schemeClr val="tx1"/>
                </a:solidFill>
              </a:rPr>
              <a:t>　</a:t>
            </a:r>
            <a:r>
              <a:rPr lang="en-US" altLang="ja-JP" sz="2000" dirty="0">
                <a:solidFill>
                  <a:schemeClr val="tx1"/>
                </a:solidFill>
              </a:rPr>
              <a:t>Land subsidence became recognized as a serious social problem causing flooding and lifting of buildings.</a:t>
            </a:r>
            <a:endParaRPr lang="en-US" altLang="ja-JP" sz="2000" dirty="0">
              <a:solidFill>
                <a:schemeClr val="tx1"/>
              </a:solidFill>
              <a:highlight>
                <a:srgbClr val="FFFF00"/>
              </a:highlight>
            </a:endParaRPr>
          </a:p>
        </p:txBody>
      </p:sp>
      <p:sp>
        <p:nvSpPr>
          <p:cNvPr id="18" name="角丸四角形吹き出し 17"/>
          <p:cNvSpPr/>
          <p:nvPr/>
        </p:nvSpPr>
        <p:spPr>
          <a:xfrm>
            <a:off x="4945880" y="3574649"/>
            <a:ext cx="4018608" cy="2734671"/>
          </a:xfrm>
          <a:prstGeom prst="wedgeRoundRectCallout">
            <a:avLst>
              <a:gd name="adj1" fmla="val -62718"/>
              <a:gd name="adj2" fmla="val 30063"/>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endParaRPr lang="en-US" altLang="ja-JP" sz="2000" dirty="0">
              <a:solidFill>
                <a:schemeClr val="tx1"/>
              </a:solidFill>
            </a:endParaRPr>
          </a:p>
        </p:txBody>
      </p:sp>
      <p:pic>
        <p:nvPicPr>
          <p:cNvPr id="12" name="図 11"/>
          <p:cNvPicPr/>
          <p:nvPr/>
        </p:nvPicPr>
        <p:blipFill rotWithShape="1">
          <a:blip r:embed="rId3"/>
          <a:srcRect l="-1" t="27845" r="667" b="-1295"/>
          <a:stretch>
            <a:fillRect/>
          </a:stretch>
        </p:blipFill>
        <p:spPr>
          <a:xfrm>
            <a:off x="5173313" y="3652249"/>
            <a:ext cx="3565861" cy="2596770"/>
          </a:xfrm>
          <a:prstGeom prst="rect">
            <a:avLst/>
          </a:prstGeom>
        </p:spPr>
      </p:pic>
      <p:pic>
        <p:nvPicPr>
          <p:cNvPr id="9" name="Picture 7"/>
          <p:cNvPicPr>
            <a:picLocks noChangeAspect="1" noChangeArrowheads="1"/>
          </p:cNvPicPr>
          <p:nvPr/>
        </p:nvPicPr>
        <p:blipFill>
          <a:blip r:embed="rId4" cstate="print"/>
          <a:srcRect/>
          <a:stretch>
            <a:fillRect/>
          </a:stretch>
        </p:blipFill>
        <p:spPr bwMode="auto">
          <a:xfrm>
            <a:off x="5544317" y="1468068"/>
            <a:ext cx="2628083" cy="1799963"/>
          </a:xfrm>
          <a:prstGeom prst="rect">
            <a:avLst/>
          </a:prstGeom>
          <a:noFill/>
          <a:ln w="9525">
            <a:noFill/>
            <a:miter lim="800000"/>
            <a:headEnd/>
            <a:tailEnd/>
          </a:ln>
        </p:spPr>
      </p:pic>
      <p:sp>
        <p:nvSpPr>
          <p:cNvPr id="11" name="テキスト ボックス 10"/>
          <p:cNvSpPr txBox="1"/>
          <p:nvPr/>
        </p:nvSpPr>
        <p:spPr>
          <a:xfrm>
            <a:off x="360000" y="1123264"/>
            <a:ext cx="8388472" cy="461665"/>
          </a:xfrm>
          <a:prstGeom prst="rect">
            <a:avLst/>
          </a:prstGeom>
          <a:noFill/>
        </p:spPr>
        <p:txBody>
          <a:bodyPr wrap="square" rtlCol="0">
            <a:spAutoFit/>
          </a:bodyPr>
          <a:lstStyle/>
          <a:p>
            <a:pPr marL="0" lvl="1" algn="ctr"/>
            <a:r>
              <a:rPr lang="en-US" altLang="ja-JP" sz="2400" b="1" dirty="0"/>
              <a:t>The Background of Land Subsidence in Japan</a:t>
            </a:r>
          </a:p>
        </p:txBody>
      </p:sp>
      <p:sp>
        <p:nvSpPr>
          <p:cNvPr id="17" name="角丸四角形吹き出し 16"/>
          <p:cNvSpPr/>
          <p:nvPr/>
        </p:nvSpPr>
        <p:spPr>
          <a:xfrm>
            <a:off x="265122" y="4815379"/>
            <a:ext cx="3563928" cy="420956"/>
          </a:xfrm>
          <a:prstGeom prst="wedgeRoundRectCallout">
            <a:avLst>
              <a:gd name="adj1" fmla="val 30510"/>
              <a:gd name="adj2" fmla="val 30364"/>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Various countermeasures</a:t>
            </a:r>
          </a:p>
        </p:txBody>
      </p:sp>
      <p:sp>
        <p:nvSpPr>
          <p:cNvPr id="3" name="正方形/長方形 2"/>
          <p:cNvSpPr/>
          <p:nvPr/>
        </p:nvSpPr>
        <p:spPr>
          <a:xfrm>
            <a:off x="6022320" y="3284984"/>
            <a:ext cx="2389272" cy="215998"/>
          </a:xfrm>
          <a:prstGeom prst="rect">
            <a:avLst/>
          </a:prstGeom>
          <a:solidFill>
            <a:schemeClr val="bg1"/>
          </a:solidFill>
          <a:ln>
            <a:solidFill>
              <a:schemeClr val="bg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7376" tIns="30480" rIns="147376" bIns="159065" numCol="1" spcCol="1270" rtlCol="0" anchor="ctr" anchorCtr="0">
            <a:spAutoFit/>
          </a:bodyPr>
          <a:lstStyle/>
          <a:p>
            <a:pPr algn="ctr" defTabSz="1066800">
              <a:lnSpc>
                <a:spcPct val="90000"/>
              </a:lnSpc>
              <a:spcBef>
                <a:spcPct val="0"/>
              </a:spcBef>
              <a:spcAft>
                <a:spcPct val="35000"/>
              </a:spcAft>
            </a:pPr>
            <a:endParaRPr kumimoji="1" lang="ja-JP" altLang="en-US" sz="2000" kern="1200"/>
          </a:p>
        </p:txBody>
      </p:sp>
      <p:sp>
        <p:nvSpPr>
          <p:cNvPr id="19" name="テキスト プレースホルダー 7"/>
          <p:cNvSpPr txBox="1"/>
          <p:nvPr/>
        </p:nvSpPr>
        <p:spPr>
          <a:xfrm rot="16200000">
            <a:off x="4387625" y="4444161"/>
            <a:ext cx="1622377" cy="333425"/>
          </a:xfrm>
          <a:prstGeom prst="rect">
            <a:avLst/>
          </a:prstGeom>
          <a:solidFill>
            <a:schemeClr val="bg1"/>
          </a:solidFill>
          <a:ln w="19050" cap="flat">
            <a:solidFill>
              <a:schemeClr val="bg1"/>
            </a:solidFill>
          </a:ln>
        </p:spPr>
        <p:txBody>
          <a:bodyPr wrap="square" lIns="0" tIns="0" rIns="0" bIns="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1200" b="0" dirty="0"/>
              <a:t>Total Subsidence (cm) </a:t>
            </a:r>
          </a:p>
        </p:txBody>
      </p:sp>
      <p:sp>
        <p:nvSpPr>
          <p:cNvPr id="20" name="角丸四角形吹き出し 19"/>
          <p:cNvSpPr/>
          <p:nvPr/>
        </p:nvSpPr>
        <p:spPr>
          <a:xfrm>
            <a:off x="5979023" y="5404590"/>
            <a:ext cx="1034546" cy="352853"/>
          </a:xfrm>
          <a:prstGeom prst="wedgeRoundRectCallout">
            <a:avLst>
              <a:gd name="adj1" fmla="val 61945"/>
              <a:gd name="adj2" fmla="val -101055"/>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Tokyo</a:t>
            </a:r>
          </a:p>
        </p:txBody>
      </p:sp>
      <p:sp>
        <p:nvSpPr>
          <p:cNvPr id="7" name="コンテンツ プレースホルダー 3"/>
          <p:cNvSpPr txBox="1"/>
          <p:nvPr/>
        </p:nvSpPr>
        <p:spPr>
          <a:xfrm>
            <a:off x="5204490" y="3288521"/>
            <a:ext cx="3543982"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Lifting phenomena at pumping facility</a:t>
            </a:r>
            <a:endParaRPr lang="ja-JP" altLang="en-US" sz="1400" dirty="0"/>
          </a:p>
        </p:txBody>
      </p:sp>
      <p:sp>
        <p:nvSpPr>
          <p:cNvPr id="26" name="角丸四角形吹き出し 25"/>
          <p:cNvSpPr/>
          <p:nvPr/>
        </p:nvSpPr>
        <p:spPr>
          <a:xfrm>
            <a:off x="7599187" y="5156939"/>
            <a:ext cx="1034546" cy="352853"/>
          </a:xfrm>
          <a:prstGeom prst="wedgeRoundRectCallout">
            <a:avLst>
              <a:gd name="adj1" fmla="val -34451"/>
              <a:gd name="adj2" fmla="val -100015"/>
              <a:gd name="adj3" fmla="val 16667"/>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Osaka</a:t>
            </a:r>
          </a:p>
        </p:txBody>
      </p:sp>
      <p:sp>
        <p:nvSpPr>
          <p:cNvPr id="27" name="角丸四角形吹き出し 26"/>
          <p:cNvSpPr/>
          <p:nvPr/>
        </p:nvSpPr>
        <p:spPr>
          <a:xfrm>
            <a:off x="255600" y="1556792"/>
            <a:ext cx="4696480" cy="1101994"/>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1930s-40s</a:t>
            </a:r>
            <a:r>
              <a:rPr lang="ja-JP" altLang="en-US" sz="2000" dirty="0">
                <a:solidFill>
                  <a:schemeClr val="tx1"/>
                </a:solidFill>
              </a:rPr>
              <a:t>　</a:t>
            </a:r>
            <a:r>
              <a:rPr lang="en-US" altLang="ja-JP" sz="2000" dirty="0">
                <a:solidFill>
                  <a:schemeClr val="tx1"/>
                </a:solidFill>
              </a:rPr>
              <a:t>The cause of land subsidence</a:t>
            </a:r>
            <a:r>
              <a:rPr lang="ja-JP" altLang="en-US" sz="2000" dirty="0">
                <a:solidFill>
                  <a:schemeClr val="tx1"/>
                </a:solidFill>
              </a:rPr>
              <a:t> </a:t>
            </a:r>
            <a:r>
              <a:rPr lang="en-US" altLang="ja-JP" sz="2000" dirty="0">
                <a:solidFill>
                  <a:schemeClr val="tx1"/>
                </a:solidFill>
              </a:rPr>
              <a:t>was found</a:t>
            </a:r>
            <a:r>
              <a:rPr lang="ja-JP" altLang="en-US" sz="2000" dirty="0">
                <a:solidFill>
                  <a:schemeClr val="tx1"/>
                </a:solidFill>
              </a:rPr>
              <a:t> </a:t>
            </a:r>
            <a:r>
              <a:rPr lang="en-US" altLang="ja-JP" sz="2000" dirty="0">
                <a:solidFill>
                  <a:schemeClr val="tx1"/>
                </a:solidFill>
              </a:rPr>
              <a:t>to be excessive groundwater pumping.</a:t>
            </a:r>
          </a:p>
        </p:txBody>
      </p:sp>
      <p:sp>
        <p:nvSpPr>
          <p:cNvPr id="28" name="角丸四角形吹き出し 27"/>
          <p:cNvSpPr/>
          <p:nvPr/>
        </p:nvSpPr>
        <p:spPr>
          <a:xfrm>
            <a:off x="249400" y="2739533"/>
            <a:ext cx="3890552" cy="761475"/>
          </a:xfrm>
          <a:prstGeom prst="wedgeRoundRectCallout">
            <a:avLst>
              <a:gd name="adj1" fmla="val 30510"/>
              <a:gd name="adj2" fmla="val 30364"/>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No countermeasures, economic recovery was priority</a:t>
            </a:r>
          </a:p>
        </p:txBody>
      </p:sp>
      <p:sp>
        <p:nvSpPr>
          <p:cNvPr id="8" name="下矢印 7"/>
          <p:cNvSpPr/>
          <p:nvPr/>
        </p:nvSpPr>
        <p:spPr>
          <a:xfrm>
            <a:off x="4102699" y="4638066"/>
            <a:ext cx="831320" cy="756802"/>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4145736" y="2499490"/>
            <a:ext cx="831320" cy="1300194"/>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228184" y="3652249"/>
            <a:ext cx="2111057" cy="147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38" name="テキスト ボックス 37"/>
          <p:cNvSpPr txBox="1"/>
          <p:nvPr/>
        </p:nvSpPr>
        <p:spPr>
          <a:xfrm rot="16200000">
            <a:off x="8268607" y="4105136"/>
            <a:ext cx="1228001" cy="307777"/>
          </a:xfrm>
          <a:prstGeom prst="rect">
            <a:avLst/>
          </a:prstGeom>
          <a:noFill/>
        </p:spPr>
        <p:txBody>
          <a:bodyPr wrap="square" rtlCol="0">
            <a:spAutoFit/>
          </a:bodyPr>
          <a:lstStyle/>
          <a:p>
            <a:r>
              <a:rPr kumimoji="1" lang="en-US" altLang="ja-JP" sz="1400" b="1" dirty="0"/>
              <a:t>Other Cities</a:t>
            </a:r>
            <a:endParaRPr kumimoji="1" lang="ja-JP" altLang="en-US" sz="1400" b="1" dirty="0"/>
          </a:p>
        </p:txBody>
      </p:sp>
      <p:sp>
        <p:nvSpPr>
          <p:cNvPr id="39" name="右中かっこ 38"/>
          <p:cNvSpPr/>
          <p:nvPr/>
        </p:nvSpPr>
        <p:spPr>
          <a:xfrm>
            <a:off x="8676472" y="4149080"/>
            <a:ext cx="144000" cy="5400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タイトル 1"/>
          <p:cNvSpPr>
            <a:spLocks noGrp="1"/>
          </p:cNvSpPr>
          <p:nvPr>
            <p:ph type="title"/>
          </p:nvPr>
        </p:nvSpPr>
        <p:spPr/>
        <p:txBody>
          <a:bodyPr>
            <a:noAutofit/>
          </a:bodyPr>
          <a:lstStyle/>
          <a:p>
            <a:r>
              <a:rPr lang="en-US" altLang="ja-JP" sz="2800" dirty="0"/>
              <a:t>5. Groundwater Use and Prevention of Land Subsidence</a:t>
            </a:r>
            <a:endParaRPr kumimoji="1" lang="ja-JP"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3" y="2777173"/>
            <a:ext cx="3585332" cy="2687842"/>
          </a:xfrm>
          <a:prstGeom prst="rect">
            <a:avLst/>
          </a:prstGeom>
        </p:spPr>
      </p:pic>
      <p:sp>
        <p:nvSpPr>
          <p:cNvPr id="2" name="タイトル 1"/>
          <p:cNvSpPr>
            <a:spLocks noGrp="1"/>
          </p:cNvSpPr>
          <p:nvPr>
            <p:ph type="title"/>
          </p:nvPr>
        </p:nvSpPr>
        <p:spPr>
          <a:xfrm>
            <a:off x="360000" y="251999"/>
            <a:ext cx="8229600" cy="720000"/>
          </a:xfrm>
        </p:spPr>
        <p:txBody>
          <a:bodyPr>
            <a:normAutofit/>
          </a:bodyPr>
          <a:lstStyle/>
          <a:p>
            <a:r>
              <a:rPr lang="en-US" altLang="ja-JP" sz="2800" dirty="0"/>
              <a:t>6. Distribution Systems</a:t>
            </a:r>
            <a:endParaRPr kumimoji="1" lang="ja-JP" altLang="en-US" sz="2800" dirty="0"/>
          </a:p>
        </p:txBody>
      </p:sp>
      <p:sp>
        <p:nvSpPr>
          <p:cNvPr id="6" name="テキスト ボックス 5"/>
          <p:cNvSpPr txBox="1"/>
          <p:nvPr/>
        </p:nvSpPr>
        <p:spPr>
          <a:xfrm>
            <a:off x="360000" y="1360800"/>
            <a:ext cx="8460472" cy="1323439"/>
          </a:xfrm>
          <a:prstGeom prst="rect">
            <a:avLst/>
          </a:prstGeom>
          <a:noFill/>
        </p:spPr>
        <p:txBody>
          <a:bodyPr wrap="square" rtlCol="0">
            <a:spAutoFit/>
          </a:bodyPr>
          <a:lstStyle/>
          <a:p>
            <a:pPr>
              <a:spcAft>
                <a:spcPts val="600"/>
              </a:spcAft>
            </a:pPr>
            <a:r>
              <a:rPr lang="en-US" altLang="ja-JP" sz="2000" dirty="0"/>
              <a:t>The investment in distribution infrastructure such as service reservoirs, pump stations and pipelines is very costly and it accounts for 2/3 of the total capital cost of all the water supply facilities. Therefore, good planning of the distribution system based on the long-term perspective is very important.</a:t>
            </a:r>
          </a:p>
        </p:txBody>
      </p:sp>
      <p:sp>
        <p:nvSpPr>
          <p:cNvPr id="4" name="コンテンツ プレースホルダー 3"/>
          <p:cNvSpPr txBox="1"/>
          <p:nvPr/>
        </p:nvSpPr>
        <p:spPr>
          <a:xfrm>
            <a:off x="255633" y="5466830"/>
            <a:ext cx="4312642"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spcBef>
                <a:spcPts val="0"/>
              </a:spcBef>
              <a:buNone/>
            </a:pPr>
            <a:r>
              <a:rPr lang="en-US" altLang="ja-JP" sz="1400" dirty="0"/>
              <a:t>Elevated tank,</a:t>
            </a:r>
          </a:p>
          <a:p>
            <a:pPr marL="0" indent="0" algn="ctr">
              <a:spcBef>
                <a:spcPts val="0"/>
              </a:spcBef>
              <a:buNone/>
            </a:pPr>
            <a:r>
              <a:rPr lang="en-US" altLang="zh-TW" sz="1400" dirty="0"/>
              <a:t>Hachinohe Region Water Supply Authority</a:t>
            </a:r>
            <a:endParaRPr lang="ja-JP" altLang="en-US" sz="1400" dirty="0"/>
          </a:p>
        </p:txBody>
      </p:sp>
      <p:sp>
        <p:nvSpPr>
          <p:cNvPr id="7" name="テキスト ボックス 6"/>
          <p:cNvSpPr txBox="1"/>
          <p:nvPr/>
        </p:nvSpPr>
        <p:spPr>
          <a:xfrm>
            <a:off x="4317916" y="2842395"/>
            <a:ext cx="4680520" cy="3170099"/>
          </a:xfrm>
          <a:prstGeom prst="rect">
            <a:avLst/>
          </a:prstGeom>
          <a:noFill/>
        </p:spPr>
        <p:txBody>
          <a:bodyPr wrap="square" rtlCol="0">
            <a:spAutoFit/>
          </a:bodyPr>
          <a:lstStyle/>
          <a:p>
            <a:pPr>
              <a:spcAft>
                <a:spcPts val="600"/>
              </a:spcAft>
              <a:buClr>
                <a:schemeClr val="accent5">
                  <a:lumMod val="50000"/>
                </a:schemeClr>
              </a:buClr>
              <a:buSzPct val="75000"/>
            </a:pPr>
            <a:r>
              <a:rPr lang="en-US" altLang="ja-JP" dirty="0"/>
              <a:t>For good planning,</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t>Construct service reservoirs in high places</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t>Use elevated tanks when there is no suitable high place </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t>Plan the capacity of service reservoirs and distribution network based on the long-term water demand projection</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t>Understand pump technology and water hammer pressure to prevent  critical damages to the system</a:t>
            </a:r>
          </a:p>
        </p:txBody>
      </p:sp>
      <p:sp>
        <p:nvSpPr>
          <p:cNvPr id="9" name="テキスト ボックス 8"/>
          <p:cNvSpPr txBox="1"/>
          <p:nvPr/>
        </p:nvSpPr>
        <p:spPr>
          <a:xfrm>
            <a:off x="360000" y="972000"/>
            <a:ext cx="3632085" cy="461665"/>
          </a:xfrm>
          <a:prstGeom prst="rect">
            <a:avLst/>
          </a:prstGeom>
          <a:noFill/>
        </p:spPr>
        <p:txBody>
          <a:bodyPr wrap="none" rtlCol="0">
            <a:spAutoFit/>
          </a:bodyPr>
          <a:lstStyle/>
          <a:p>
            <a:pPr marL="0" lvl="1"/>
            <a:r>
              <a:rPr lang="en-US" altLang="ja-JP" sz="2400" b="1" dirty="0"/>
              <a:t>(1) Distribution Systems</a:t>
            </a:r>
            <a:endParaRPr lang="ja-JP" alt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6. Distribution Systems</a:t>
            </a:r>
            <a:endParaRPr kumimoji="1" lang="ja-JP" altLang="en-US" sz="2800" dirty="0"/>
          </a:p>
        </p:txBody>
      </p:sp>
      <p:sp>
        <p:nvSpPr>
          <p:cNvPr id="11" name="テキスト ボックス 10"/>
          <p:cNvSpPr txBox="1"/>
          <p:nvPr/>
        </p:nvSpPr>
        <p:spPr>
          <a:xfrm>
            <a:off x="358016" y="867912"/>
            <a:ext cx="3873817" cy="461665"/>
          </a:xfrm>
          <a:prstGeom prst="rect">
            <a:avLst/>
          </a:prstGeom>
          <a:noFill/>
        </p:spPr>
        <p:txBody>
          <a:bodyPr wrap="none" rtlCol="0">
            <a:spAutoFit/>
          </a:bodyPr>
          <a:lstStyle/>
          <a:p>
            <a:pPr marL="0" lvl="1"/>
            <a:r>
              <a:rPr lang="en-US" altLang="ja-JP" sz="2400" b="1" dirty="0"/>
              <a:t>(2) Pipeline Configuration</a:t>
            </a:r>
            <a:endParaRPr lang="ja-JP" altLang="en-US" sz="2400" b="1" dirty="0"/>
          </a:p>
        </p:txBody>
      </p:sp>
      <p:sp>
        <p:nvSpPr>
          <p:cNvPr id="18" name="テキスト ボックス 17"/>
          <p:cNvSpPr txBox="1"/>
          <p:nvPr/>
        </p:nvSpPr>
        <p:spPr>
          <a:xfrm>
            <a:off x="345182" y="1283770"/>
            <a:ext cx="4830270" cy="1323439"/>
          </a:xfrm>
          <a:prstGeom prst="rect">
            <a:avLst/>
          </a:prstGeom>
          <a:noFill/>
        </p:spPr>
        <p:txBody>
          <a:bodyPr wrap="square" rtlCol="0">
            <a:spAutoFit/>
          </a:bodyPr>
          <a:lstStyle/>
          <a:p>
            <a:pPr>
              <a:spcAft>
                <a:spcPts val="600"/>
              </a:spcAft>
            </a:pPr>
            <a:r>
              <a:rPr lang="en-US" altLang="ja-JP" sz="2000" dirty="0"/>
              <a:t>The planning policy for distribution pipelines has been changing gradually in Japan, from simple distribution to more sophisticated control of water distribution.</a:t>
            </a:r>
          </a:p>
        </p:txBody>
      </p:sp>
      <p:sp>
        <p:nvSpPr>
          <p:cNvPr id="19" name="テキスト ボックス 18"/>
          <p:cNvSpPr txBox="1"/>
          <p:nvPr/>
        </p:nvSpPr>
        <p:spPr>
          <a:xfrm>
            <a:off x="341632" y="2636326"/>
            <a:ext cx="4465751" cy="3247043"/>
          </a:xfrm>
          <a:prstGeom prst="rect">
            <a:avLst/>
          </a:prstGeom>
          <a:noFill/>
        </p:spPr>
        <p:txBody>
          <a:bodyPr wrap="square" rtlCol="0">
            <a:spAutoFit/>
          </a:bodyPr>
          <a:lstStyle/>
          <a:p>
            <a:pPr marL="342900" indent="-342900">
              <a:spcAft>
                <a:spcPts val="600"/>
              </a:spcAft>
              <a:buClr>
                <a:schemeClr val="accent5">
                  <a:lumMod val="50000"/>
                </a:schemeClr>
              </a:buClr>
              <a:buSzPct val="75000"/>
              <a:buFont typeface="Wingdings" panose="05000000000000000000" pitchFamily="2" charset="2"/>
              <a:buChar char="l"/>
            </a:pPr>
            <a:r>
              <a:rPr lang="en-US" altLang="ja-JP" dirty="0"/>
              <a:t>1</a:t>
            </a:r>
            <a:r>
              <a:rPr lang="en-US" altLang="ja-JP" baseline="30000" dirty="0"/>
              <a:t>st</a:t>
            </a:r>
            <a:r>
              <a:rPr lang="en-US" altLang="ja-JP" dirty="0"/>
              <a:t> stage: </a:t>
            </a:r>
            <a:r>
              <a:rPr lang="en-US" altLang="ja-JP" dirty="0">
                <a:solidFill>
                  <a:srgbClr val="FF0000"/>
                </a:solidFill>
              </a:rPr>
              <a:t>Tree (dendritic) system </a:t>
            </a:r>
            <a:r>
              <a:rPr lang="en-US" altLang="ja-JP" dirty="0"/>
              <a:t>for simple distribution</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t>2</a:t>
            </a:r>
            <a:r>
              <a:rPr lang="en-US" altLang="ja-JP" baseline="30000" dirty="0"/>
              <a:t>nd</a:t>
            </a:r>
            <a:r>
              <a:rPr lang="en-US" altLang="ja-JP" dirty="0"/>
              <a:t> stage: </a:t>
            </a:r>
            <a:r>
              <a:rPr lang="en-US" altLang="ja-JP" dirty="0">
                <a:solidFill>
                  <a:srgbClr val="FF0000"/>
                </a:solidFill>
              </a:rPr>
              <a:t>Network system </a:t>
            </a:r>
            <a:r>
              <a:rPr lang="en-US" altLang="ja-JP" dirty="0"/>
              <a:t>to minimize the negative impact of accidents and ensure operational flexibility</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t>3</a:t>
            </a:r>
            <a:r>
              <a:rPr lang="en-US" altLang="ja-JP" baseline="30000" dirty="0"/>
              <a:t>rd</a:t>
            </a:r>
            <a:r>
              <a:rPr lang="en-US" altLang="ja-JP" dirty="0"/>
              <a:t> stage: </a:t>
            </a:r>
            <a:r>
              <a:rPr lang="en-US" altLang="ja-JP" dirty="0">
                <a:solidFill>
                  <a:srgbClr val="FF0000"/>
                </a:solidFill>
              </a:rPr>
              <a:t>Block system </a:t>
            </a:r>
            <a:r>
              <a:rPr lang="en-US" altLang="ja-JP" dirty="0"/>
              <a:t>for</a:t>
            </a:r>
          </a:p>
          <a:p>
            <a:pPr>
              <a:spcAft>
                <a:spcPts val="600"/>
              </a:spcAft>
              <a:buClr>
                <a:schemeClr val="accent5">
                  <a:lumMod val="50000"/>
                </a:schemeClr>
              </a:buClr>
              <a:buSzPct val="75000"/>
            </a:pPr>
            <a:r>
              <a:rPr lang="en-US" altLang="ja-JP" dirty="0"/>
              <a:t> (1) optimizing water pressure</a:t>
            </a:r>
          </a:p>
          <a:p>
            <a:pPr>
              <a:spcAft>
                <a:spcPts val="600"/>
              </a:spcAft>
              <a:buClr>
                <a:schemeClr val="accent5">
                  <a:lumMod val="50000"/>
                </a:schemeClr>
              </a:buClr>
              <a:buSzPct val="75000"/>
            </a:pPr>
            <a:r>
              <a:rPr lang="en-US" altLang="ja-JP" dirty="0"/>
              <a:t> (2)  clear picture of water supply operation </a:t>
            </a:r>
          </a:p>
          <a:p>
            <a:pPr>
              <a:spcAft>
                <a:spcPts val="600"/>
              </a:spcAft>
              <a:buClr>
                <a:schemeClr val="accent5">
                  <a:lumMod val="50000"/>
                </a:schemeClr>
              </a:buClr>
              <a:buSzPct val="75000"/>
            </a:pPr>
            <a:r>
              <a:rPr lang="en-US" altLang="ja-JP" dirty="0"/>
              <a:t>(3) identification of accidental damage and provision of backup water supply</a:t>
            </a:r>
          </a:p>
        </p:txBody>
      </p:sp>
      <p:grpSp>
        <p:nvGrpSpPr>
          <p:cNvPr id="6" name="グループ化 5"/>
          <p:cNvGrpSpPr/>
          <p:nvPr/>
        </p:nvGrpSpPr>
        <p:grpSpPr>
          <a:xfrm>
            <a:off x="4886325" y="885019"/>
            <a:ext cx="4257675" cy="5389572"/>
            <a:chOff x="4886325" y="885019"/>
            <a:chExt cx="4257675" cy="5389572"/>
          </a:xfrm>
        </p:grpSpPr>
        <p:grpSp>
          <p:nvGrpSpPr>
            <p:cNvPr id="4" name="グループ化 3"/>
            <p:cNvGrpSpPr/>
            <p:nvPr/>
          </p:nvGrpSpPr>
          <p:grpSpPr>
            <a:xfrm>
              <a:off x="4886325" y="885019"/>
              <a:ext cx="4257675" cy="5389572"/>
              <a:chOff x="4900756" y="1225490"/>
              <a:chExt cx="4257675" cy="5389572"/>
            </a:xfrm>
          </p:grpSpPr>
          <p:pic>
            <p:nvPicPr>
              <p:cNvPr id="3" name="図 2"/>
              <p:cNvPicPr>
                <a:picLocks noChangeAspect="1"/>
              </p:cNvPicPr>
              <p:nvPr/>
            </p:nvPicPr>
            <p:blipFill>
              <a:blip r:embed="rId3"/>
              <a:stretch>
                <a:fillRect/>
              </a:stretch>
            </p:blipFill>
            <p:spPr>
              <a:xfrm>
                <a:off x="4900756" y="1438047"/>
                <a:ext cx="4257675" cy="5019675"/>
              </a:xfrm>
              <a:prstGeom prst="rect">
                <a:avLst/>
              </a:prstGeom>
            </p:spPr>
          </p:pic>
          <p:sp>
            <p:nvSpPr>
              <p:cNvPr id="5" name="角丸四角形吹き出し 4"/>
              <p:cNvSpPr/>
              <p:nvPr/>
            </p:nvSpPr>
            <p:spPr>
              <a:xfrm>
                <a:off x="6882280" y="1225490"/>
                <a:ext cx="1912350" cy="352853"/>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Tree system</a:t>
                </a:r>
              </a:p>
            </p:txBody>
          </p:sp>
          <p:sp>
            <p:nvSpPr>
              <p:cNvPr id="8" name="角丸四角形吹き出し 7"/>
              <p:cNvSpPr/>
              <p:nvPr/>
            </p:nvSpPr>
            <p:spPr>
              <a:xfrm>
                <a:off x="7009333" y="2923762"/>
                <a:ext cx="1944216" cy="352853"/>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Network system</a:t>
                </a:r>
              </a:p>
            </p:txBody>
          </p:sp>
          <p:sp>
            <p:nvSpPr>
              <p:cNvPr id="16" name="下矢印 15"/>
              <p:cNvSpPr/>
              <p:nvPr/>
            </p:nvSpPr>
            <p:spPr>
              <a:xfrm>
                <a:off x="6508251" y="2739158"/>
                <a:ext cx="831320" cy="324754"/>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6531559" y="4339907"/>
                <a:ext cx="831320" cy="324754"/>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796136" y="5344066"/>
                <a:ext cx="712115" cy="23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角丸四角形吹き出し 7"/>
              <p:cNvSpPr/>
              <p:nvPr/>
            </p:nvSpPr>
            <p:spPr>
              <a:xfrm>
                <a:off x="5930456" y="6086427"/>
                <a:ext cx="1903648" cy="528635"/>
              </a:xfrm>
              <a:prstGeom prst="wedgeRoundRectCallout">
                <a:avLst>
                  <a:gd name="adj1" fmla="val -37704"/>
                  <a:gd name="adj2" fmla="val -133955"/>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72000" bIns="72000" rtlCol="0" anchor="ctr">
                <a:spAutoFit/>
              </a:bodyPr>
              <a:lstStyle/>
              <a:p>
                <a:pPr lvl="0" algn="ctr">
                  <a:lnSpc>
                    <a:spcPct val="90000"/>
                  </a:lnSpc>
                  <a:defRPr/>
                </a:pPr>
                <a:r>
                  <a:rPr kumimoji="0" lang="en-US" altLang="ja-JP" sz="1200" kern="0" dirty="0">
                    <a:solidFill>
                      <a:schemeClr val="tx1"/>
                    </a:solidFill>
                  </a:rPr>
                  <a:t>Monitoring and control point to find leakage</a:t>
                </a:r>
                <a:endParaRPr kumimoji="0" lang="ja-JP" altLang="en-US" sz="1200" kern="0" dirty="0">
                  <a:solidFill>
                    <a:schemeClr val="tx1"/>
                  </a:solidFill>
                </a:endParaRPr>
              </a:p>
            </p:txBody>
          </p:sp>
        </p:grpSp>
        <p:sp>
          <p:nvSpPr>
            <p:cNvPr id="9" name="角丸四角形吹き出し 8"/>
            <p:cNvSpPr/>
            <p:nvPr/>
          </p:nvSpPr>
          <p:spPr>
            <a:xfrm>
              <a:off x="7035035" y="4306880"/>
              <a:ext cx="1944216" cy="352853"/>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Block system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81234" y="2455007"/>
            <a:ext cx="5654980" cy="3278249"/>
          </a:xfrm>
          <a:prstGeom prst="rect">
            <a:avLst/>
          </a:prstGeom>
        </p:spPr>
      </p:pic>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sp>
        <p:nvSpPr>
          <p:cNvPr id="8" name="テキスト プレースホルダー 2"/>
          <p:cNvSpPr>
            <a:spLocks noGrp="1"/>
          </p:cNvSpPr>
          <p:nvPr>
            <p:ph type="body" sz="quarter" idx="13"/>
          </p:nvPr>
        </p:nvSpPr>
        <p:spPr>
          <a:xfrm>
            <a:off x="330616" y="1309556"/>
            <a:ext cx="7972509" cy="1607345"/>
          </a:xfrm>
        </p:spPr>
        <p:txBody>
          <a:bodyPr/>
          <a:lstStyle/>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solidFill>
                  <a:srgbClr val="FF0000"/>
                </a:solidFill>
              </a:rPr>
              <a:t>Securement</a:t>
            </a:r>
            <a:r>
              <a:rPr lang="en-US" altLang="ja-JP" dirty="0"/>
              <a:t> </a:t>
            </a:r>
            <a:r>
              <a:rPr lang="en-US" altLang="ja-JP" dirty="0">
                <a:solidFill>
                  <a:srgbClr val="FF0000"/>
                </a:solidFill>
              </a:rPr>
              <a:t>of</a:t>
            </a:r>
            <a:r>
              <a:rPr lang="en-US" altLang="ja-JP" dirty="0"/>
              <a:t> </a:t>
            </a:r>
            <a:r>
              <a:rPr lang="en-US" altLang="ja-JP" dirty="0">
                <a:solidFill>
                  <a:srgbClr val="FF0000"/>
                </a:solidFill>
              </a:rPr>
              <a:t>water sources</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solidFill>
                  <a:srgbClr val="FF0000"/>
                </a:solidFill>
              </a:rPr>
              <a:t>Water treatment facilities</a:t>
            </a:r>
            <a:r>
              <a:rPr lang="en-US" altLang="ja-JP" dirty="0"/>
              <a:t> suitable for different water sources</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solidFill>
                  <a:srgbClr val="FF0000"/>
                </a:solidFill>
              </a:rPr>
              <a:t>Water transmission and distribution system</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solidFill>
                  <a:srgbClr val="FF0000"/>
                </a:solidFill>
              </a:rPr>
              <a:t>Engineering Design</a:t>
            </a:r>
          </a:p>
        </p:txBody>
      </p:sp>
      <p:sp>
        <p:nvSpPr>
          <p:cNvPr id="9" name="テキスト プレースホルダー 2"/>
          <p:cNvSpPr>
            <a:spLocks noGrp="1"/>
          </p:cNvSpPr>
          <p:nvPr>
            <p:ph type="body" sz="quarter" idx="15"/>
          </p:nvPr>
        </p:nvSpPr>
        <p:spPr>
          <a:xfrm>
            <a:off x="3026485" y="5661248"/>
            <a:ext cx="6013177" cy="658367"/>
          </a:xfrm>
        </p:spPr>
        <p:txBody>
          <a:bodyPr/>
          <a:lstStyle/>
          <a:p>
            <a:pPr marL="58420">
              <a:lnSpc>
                <a:spcPts val="2000"/>
              </a:lnSpc>
            </a:pPr>
            <a:r>
              <a:rPr lang="en-US" altLang="ja-JP" b="1" dirty="0"/>
              <a:t>Annual water supply volume in Japan</a:t>
            </a:r>
          </a:p>
          <a:p>
            <a:pPr marL="58420">
              <a:lnSpc>
                <a:spcPts val="2000"/>
              </a:lnSpc>
            </a:pPr>
            <a:r>
              <a:rPr lang="en-US" altLang="ja-JP" sz="1400" dirty="0"/>
              <a:t>JWWA, </a:t>
            </a:r>
            <a:r>
              <a:rPr lang="en-US" altLang="ja-JP" sz="1400" i="1" dirty="0"/>
              <a:t>Water Supply Services Overview</a:t>
            </a:r>
            <a:r>
              <a:rPr lang="en-US" altLang="ja-JP" sz="1400" dirty="0"/>
              <a:t>, 6th edition (2015) p.21</a:t>
            </a:r>
            <a:endParaRPr lang="ja-JP" altLang="ja-JP" sz="1400" dirty="0"/>
          </a:p>
        </p:txBody>
      </p:sp>
      <p:sp>
        <p:nvSpPr>
          <p:cNvPr id="11" name="角丸四角形吹き出し 10"/>
          <p:cNvSpPr/>
          <p:nvPr/>
        </p:nvSpPr>
        <p:spPr>
          <a:xfrm>
            <a:off x="376723" y="3469567"/>
            <a:ext cx="3168352" cy="1783031"/>
          </a:xfrm>
          <a:prstGeom prst="wedgeRoundRectCallout">
            <a:avLst>
              <a:gd name="adj1" fmla="val 38534"/>
              <a:gd name="adj2" fmla="val -3624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Development of water supply systems raised the amount of drinking water supply in Japan sharply since the 1950s.</a:t>
            </a:r>
          </a:p>
        </p:txBody>
      </p:sp>
      <p:sp>
        <p:nvSpPr>
          <p:cNvPr id="15" name="テキスト ボックス 14"/>
          <p:cNvSpPr txBox="1"/>
          <p:nvPr/>
        </p:nvSpPr>
        <p:spPr>
          <a:xfrm>
            <a:off x="361244" y="875114"/>
            <a:ext cx="8782756" cy="400110"/>
          </a:xfrm>
          <a:prstGeom prst="rect">
            <a:avLst/>
          </a:prstGeom>
          <a:noFill/>
        </p:spPr>
        <p:txBody>
          <a:bodyPr wrap="square" rtlCol="0">
            <a:spAutoFit/>
          </a:bodyPr>
          <a:lstStyle/>
          <a:p>
            <a:r>
              <a:rPr lang="en-US" altLang="ja-JP" sz="2000" dirty="0"/>
              <a:t>What</a:t>
            </a:r>
            <a:r>
              <a:rPr lang="ja-JP" altLang="en-US" sz="2000" dirty="0"/>
              <a:t> </a:t>
            </a:r>
            <a:r>
              <a:rPr lang="en-US" altLang="ja-JP" sz="2000" dirty="0"/>
              <a:t>is the water supply system?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578" y="381365"/>
            <a:ext cx="8604488" cy="720000"/>
          </a:xfrm>
        </p:spPr>
        <p:txBody>
          <a:bodyPr>
            <a:noAutofit/>
          </a:bodyPr>
          <a:lstStyle/>
          <a:p>
            <a:r>
              <a:rPr lang="en-US" altLang="ja-JP" sz="2800" dirty="0"/>
              <a:t>7. Engineering Design and Master Plans</a:t>
            </a:r>
            <a:endParaRPr kumimoji="1" lang="ja-JP" altLang="en-US" sz="2800" dirty="0">
              <a:highlight>
                <a:srgbClr val="FFFF00"/>
              </a:highlight>
            </a:endParaRPr>
          </a:p>
        </p:txBody>
      </p:sp>
      <p:sp>
        <p:nvSpPr>
          <p:cNvPr id="6" name="テキスト ボックス 5"/>
          <p:cNvSpPr txBox="1"/>
          <p:nvPr/>
        </p:nvSpPr>
        <p:spPr>
          <a:xfrm>
            <a:off x="360000" y="1409308"/>
            <a:ext cx="8784000" cy="1015663"/>
          </a:xfrm>
          <a:prstGeom prst="rect">
            <a:avLst/>
          </a:prstGeom>
          <a:noFill/>
        </p:spPr>
        <p:txBody>
          <a:bodyPr wrap="square" rtlCol="0">
            <a:spAutoFit/>
          </a:bodyPr>
          <a:lstStyle/>
          <a:p>
            <a:pPr>
              <a:spcAft>
                <a:spcPts val="1200"/>
              </a:spcAft>
            </a:pPr>
            <a:r>
              <a:rPr lang="en-US" altLang="ja-JP" sz="2000" dirty="0"/>
              <a:t>The most important concept for water supply is </a:t>
            </a:r>
            <a:r>
              <a:rPr lang="en-US" altLang="ja-JP" sz="2000" dirty="0">
                <a:solidFill>
                  <a:srgbClr val="FF0000"/>
                </a:solidFill>
              </a:rPr>
              <a:t>to</a:t>
            </a:r>
            <a:r>
              <a:rPr lang="en-US" altLang="ja-JP" sz="2000" dirty="0"/>
              <a:t> </a:t>
            </a:r>
            <a:r>
              <a:rPr lang="en-US" altLang="ja-JP" sz="2000" dirty="0">
                <a:solidFill>
                  <a:srgbClr val="FF0000"/>
                </a:solidFill>
              </a:rPr>
              <a:t>secure the safe supply of water through well-designed water facilities</a:t>
            </a:r>
            <a:r>
              <a:rPr lang="en-US" altLang="ja-JP" sz="2000" dirty="0"/>
              <a:t>. The design standards to define the function and capacity of water facilities are specified in </a:t>
            </a:r>
            <a:r>
              <a:rPr lang="en-US" altLang="ja-JP" sz="2000" i="1" dirty="0"/>
              <a:t>the Water Supply Act</a:t>
            </a:r>
            <a:r>
              <a:rPr lang="en-US" altLang="ja-JP" sz="2000" dirty="0"/>
              <a:t>.</a:t>
            </a:r>
          </a:p>
        </p:txBody>
      </p:sp>
      <p:sp>
        <p:nvSpPr>
          <p:cNvPr id="14" name="テキスト ボックス 13"/>
          <p:cNvSpPr txBox="1"/>
          <p:nvPr/>
        </p:nvSpPr>
        <p:spPr>
          <a:xfrm>
            <a:off x="1029082" y="5672281"/>
            <a:ext cx="3734790" cy="707886"/>
          </a:xfrm>
          <a:prstGeom prst="rect">
            <a:avLst/>
          </a:prstGeom>
          <a:solidFill>
            <a:schemeClr val="accent5"/>
          </a:solidFill>
          <a:ln w="19050">
            <a:solidFill>
              <a:schemeClr val="accent2">
                <a:lumMod val="50000"/>
              </a:schemeClr>
            </a:solidFill>
          </a:ln>
        </p:spPr>
        <p:txBody>
          <a:bodyPr wrap="square" rtlCol="0">
            <a:spAutoFit/>
          </a:bodyPr>
          <a:lstStyle/>
          <a:p>
            <a:r>
              <a:rPr lang="en-US" altLang="ja-JP" sz="2000" dirty="0"/>
              <a:t>Update the</a:t>
            </a:r>
            <a:r>
              <a:rPr lang="ja-JP" altLang="en-US" sz="2000" dirty="0"/>
              <a:t> </a:t>
            </a:r>
            <a:r>
              <a:rPr lang="en-US" altLang="ja-JP" sz="2000" i="1" dirty="0"/>
              <a:t>Design Criteria </a:t>
            </a:r>
            <a:r>
              <a:rPr lang="en-US" altLang="ja-JP" sz="2000" dirty="0"/>
              <a:t>on a regular basis</a:t>
            </a:r>
          </a:p>
        </p:txBody>
      </p:sp>
      <p:sp>
        <p:nvSpPr>
          <p:cNvPr id="12" name="テキスト ボックス 11"/>
          <p:cNvSpPr txBox="1"/>
          <p:nvPr/>
        </p:nvSpPr>
        <p:spPr>
          <a:xfrm>
            <a:off x="360000" y="1098076"/>
            <a:ext cx="5366341" cy="461665"/>
          </a:xfrm>
          <a:prstGeom prst="rect">
            <a:avLst/>
          </a:prstGeom>
          <a:noFill/>
        </p:spPr>
        <p:txBody>
          <a:bodyPr wrap="none" rtlCol="0">
            <a:spAutoFit/>
          </a:bodyPr>
          <a:lstStyle/>
          <a:p>
            <a:pPr marL="0" lvl="1"/>
            <a:r>
              <a:rPr lang="en-US" altLang="ja-JP" sz="2400" b="1" dirty="0"/>
              <a:t>(1) Importance of Facility Standards</a:t>
            </a:r>
            <a:endParaRPr lang="ja-JP" altLang="en-US" sz="2400" b="1" dirty="0"/>
          </a:p>
        </p:txBody>
      </p:sp>
      <p:sp>
        <p:nvSpPr>
          <p:cNvPr id="19" name="角丸四角形吹き出し 18"/>
          <p:cNvSpPr/>
          <p:nvPr/>
        </p:nvSpPr>
        <p:spPr>
          <a:xfrm>
            <a:off x="5227980" y="5344414"/>
            <a:ext cx="3600400" cy="1101994"/>
          </a:xfrm>
          <a:prstGeom prst="wedgeRoundRectCallout">
            <a:avLst>
              <a:gd name="adj1" fmla="val -64005"/>
              <a:gd name="adj2" fmla="val 4759"/>
              <a:gd name="adj3" fmla="val 16667"/>
            </a:avLst>
          </a:prstGeom>
          <a:solidFill>
            <a:schemeClr val="accent5"/>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It has been complementing the design standards of </a:t>
            </a:r>
            <a:r>
              <a:rPr lang="en-US" altLang="ja-JP" sz="2000" i="1" dirty="0">
                <a:solidFill>
                  <a:schemeClr val="tx1"/>
                </a:solidFill>
              </a:rPr>
              <a:t>the </a:t>
            </a:r>
            <a:r>
              <a:rPr lang="en-US" altLang="ja-JP" sz="2000" dirty="0">
                <a:solidFill>
                  <a:schemeClr val="tx1"/>
                </a:solidFill>
              </a:rPr>
              <a:t>Water Supply Act.</a:t>
            </a:r>
          </a:p>
        </p:txBody>
      </p:sp>
      <p:sp>
        <p:nvSpPr>
          <p:cNvPr id="13" name="テキスト ボックス 12"/>
          <p:cNvSpPr txBox="1"/>
          <p:nvPr/>
        </p:nvSpPr>
        <p:spPr>
          <a:xfrm>
            <a:off x="975188" y="3669632"/>
            <a:ext cx="3788684" cy="707886"/>
          </a:xfrm>
          <a:prstGeom prst="rect">
            <a:avLst/>
          </a:prstGeom>
          <a:solidFill>
            <a:schemeClr val="accent5"/>
          </a:solidFill>
          <a:ln w="19050">
            <a:solidFill>
              <a:schemeClr val="accent2">
                <a:lumMod val="50000"/>
              </a:schemeClr>
            </a:solidFill>
          </a:ln>
        </p:spPr>
        <p:txBody>
          <a:bodyPr wrap="square" rtlCol="0">
            <a:spAutoFit/>
          </a:bodyPr>
          <a:lstStyle/>
          <a:p>
            <a:r>
              <a:rPr lang="en-US" altLang="ja-JP" sz="2000" dirty="0"/>
              <a:t>Share know-how among senior engineers of major water utilities</a:t>
            </a:r>
            <a:endParaRPr kumimoji="1" lang="ja-JP" altLang="en-US" sz="2000" dirty="0"/>
          </a:p>
        </p:txBody>
      </p:sp>
      <p:sp>
        <p:nvSpPr>
          <p:cNvPr id="15" name="テキスト ボックス 14"/>
          <p:cNvSpPr txBox="1"/>
          <p:nvPr/>
        </p:nvSpPr>
        <p:spPr>
          <a:xfrm>
            <a:off x="927333" y="2493170"/>
            <a:ext cx="3788683" cy="1015663"/>
          </a:xfrm>
          <a:prstGeom prst="rect">
            <a:avLst/>
          </a:prstGeom>
          <a:solidFill>
            <a:srgbClr val="FFFF99"/>
          </a:solidFill>
          <a:ln w="19050">
            <a:solidFill>
              <a:srgbClr val="FF9900"/>
            </a:solidFill>
          </a:ln>
        </p:spPr>
        <p:txBody>
          <a:bodyPr wrap="square" rtlCol="0">
            <a:spAutoFit/>
          </a:bodyPr>
          <a:lstStyle/>
          <a:p>
            <a:r>
              <a:rPr lang="en-US" altLang="ja-JP" sz="2000" dirty="0"/>
              <a:t>Need to acquire design methods and accumulate technical knowledge</a:t>
            </a:r>
          </a:p>
        </p:txBody>
      </p:sp>
      <p:sp>
        <p:nvSpPr>
          <p:cNvPr id="16" name="角丸四角形吹き出し 15"/>
          <p:cNvSpPr/>
          <p:nvPr/>
        </p:nvSpPr>
        <p:spPr>
          <a:xfrm>
            <a:off x="5227980" y="3489910"/>
            <a:ext cx="3597504" cy="1101994"/>
          </a:xfrm>
          <a:prstGeom prst="wedgeRoundRectCallout">
            <a:avLst>
              <a:gd name="adj1" fmla="val -65031"/>
              <a:gd name="adj2" fmla="val 16513"/>
              <a:gd name="adj3" fmla="val 16667"/>
            </a:avLst>
          </a:prstGeom>
          <a:solidFill>
            <a:schemeClr val="accent5"/>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Coordinated by </a:t>
            </a:r>
          </a:p>
          <a:p>
            <a:pPr algn="ctr"/>
            <a:r>
              <a:rPr lang="en-US" altLang="ja-JP" sz="2000" dirty="0">
                <a:solidFill>
                  <a:schemeClr val="tx1"/>
                </a:solidFill>
              </a:rPr>
              <a:t>Japan Water Works Association </a:t>
            </a:r>
          </a:p>
        </p:txBody>
      </p:sp>
      <p:sp>
        <p:nvSpPr>
          <p:cNvPr id="24" name="テキスト ボックス 23"/>
          <p:cNvSpPr txBox="1"/>
          <p:nvPr/>
        </p:nvSpPr>
        <p:spPr>
          <a:xfrm>
            <a:off x="971600" y="4663266"/>
            <a:ext cx="3763531" cy="707886"/>
          </a:xfrm>
          <a:prstGeom prst="rect">
            <a:avLst/>
          </a:prstGeom>
          <a:solidFill>
            <a:schemeClr val="accent5"/>
          </a:solidFill>
          <a:ln w="19050">
            <a:solidFill>
              <a:schemeClr val="accent2">
                <a:lumMod val="50000"/>
              </a:schemeClr>
            </a:solidFill>
          </a:ln>
        </p:spPr>
        <p:txBody>
          <a:bodyPr wrap="square" rtlCol="0">
            <a:spAutoFit/>
          </a:bodyPr>
          <a:lstStyle/>
          <a:p>
            <a:r>
              <a:rPr lang="en-US" altLang="ja-JP" sz="2000" dirty="0"/>
              <a:t>Build</a:t>
            </a:r>
            <a:r>
              <a:rPr lang="ja-JP" altLang="en-US" sz="2000" dirty="0"/>
              <a:t> </a:t>
            </a:r>
            <a:r>
              <a:rPr lang="en-US" altLang="ja-JP" sz="2000" dirty="0"/>
              <a:t>up</a:t>
            </a:r>
            <a:r>
              <a:rPr lang="ja-JP" altLang="en-US" sz="2000" dirty="0"/>
              <a:t> </a:t>
            </a:r>
            <a:r>
              <a:rPr lang="en-US" altLang="ja-JP" sz="2000" dirty="0"/>
              <a:t>the</a:t>
            </a:r>
            <a:r>
              <a:rPr lang="ja-JP" altLang="en-US" sz="2000" dirty="0"/>
              <a:t> </a:t>
            </a:r>
            <a:r>
              <a:rPr lang="en-US" altLang="ja-JP" sz="2000" i="1" dirty="0"/>
              <a:t>Design Criteria for Water Supply Facilities</a:t>
            </a:r>
            <a:endParaRPr kumimoji="1" lang="ja-JP" altLang="en-US" sz="2000" i="1" dirty="0"/>
          </a:p>
        </p:txBody>
      </p:sp>
      <p:sp>
        <p:nvSpPr>
          <p:cNvPr id="9" name="下矢印 8"/>
          <p:cNvSpPr/>
          <p:nvPr/>
        </p:nvSpPr>
        <p:spPr>
          <a:xfrm>
            <a:off x="2440501" y="3429000"/>
            <a:ext cx="840255" cy="298268"/>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2440501" y="4365104"/>
            <a:ext cx="840255" cy="298268"/>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2401546" y="5408499"/>
            <a:ext cx="840255" cy="298268"/>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1167217"/>
            <a:ext cx="4818114" cy="461665"/>
          </a:xfrm>
          <a:prstGeom prst="rect">
            <a:avLst/>
          </a:prstGeom>
          <a:noFill/>
        </p:spPr>
        <p:txBody>
          <a:bodyPr wrap="none" rtlCol="0">
            <a:spAutoFit/>
          </a:bodyPr>
          <a:lstStyle/>
          <a:p>
            <a:pPr marL="0" lvl="1"/>
            <a:r>
              <a:rPr lang="en-US" altLang="ja-JP" sz="2400" b="1" dirty="0"/>
              <a:t>(2)Updating the Design Concepts</a:t>
            </a:r>
            <a:endParaRPr lang="ja-JP" altLang="en-US" sz="2400" b="1" dirty="0"/>
          </a:p>
        </p:txBody>
      </p:sp>
      <p:sp>
        <p:nvSpPr>
          <p:cNvPr id="8" name="角丸四角形 7"/>
          <p:cNvSpPr/>
          <p:nvPr/>
        </p:nvSpPr>
        <p:spPr>
          <a:xfrm>
            <a:off x="539552" y="2923447"/>
            <a:ext cx="3126193" cy="1123712"/>
          </a:xfrm>
          <a:prstGeom prst="roundRect">
            <a:avLst/>
          </a:prstGeom>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000" dirty="0">
                <a:solidFill>
                  <a:schemeClr val="tx1"/>
                </a:solidFill>
              </a:rPr>
              <a:t>The Great Hanshin/Awaji Earthquake</a:t>
            </a:r>
            <a:r>
              <a:rPr lang="ja-JP" altLang="en-US" sz="2000" dirty="0">
                <a:solidFill>
                  <a:schemeClr val="tx1"/>
                </a:solidFill>
              </a:rPr>
              <a:t> </a:t>
            </a:r>
            <a:r>
              <a:rPr lang="en-US" altLang="ja-JP" sz="2000" dirty="0">
                <a:solidFill>
                  <a:schemeClr val="tx1"/>
                </a:solidFill>
              </a:rPr>
              <a:t>1995</a:t>
            </a:r>
            <a:endParaRPr kumimoji="1" lang="ja-JP" altLang="en-US" sz="2000" dirty="0">
              <a:solidFill>
                <a:schemeClr val="tx1"/>
              </a:solidFill>
            </a:endParaRPr>
          </a:p>
        </p:txBody>
      </p:sp>
      <p:sp>
        <p:nvSpPr>
          <p:cNvPr id="16" name="下矢印 15"/>
          <p:cNvSpPr/>
          <p:nvPr/>
        </p:nvSpPr>
        <p:spPr>
          <a:xfrm rot="16200000">
            <a:off x="4328714" y="1136555"/>
            <a:ext cx="612391" cy="869455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123367" y="2863070"/>
            <a:ext cx="3087475" cy="1123712"/>
          </a:xfrm>
          <a:prstGeom prst="roundRect">
            <a:avLst/>
          </a:prstGeom>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a:solidFill>
                  <a:schemeClr val="tx1"/>
                </a:solidFill>
              </a:rPr>
              <a:t>The Great East Japan Earthquake</a:t>
            </a:r>
            <a:r>
              <a:rPr kumimoji="1" lang="ja-JP" altLang="en-US" sz="2000" dirty="0">
                <a:solidFill>
                  <a:schemeClr val="tx1"/>
                </a:solidFill>
              </a:rPr>
              <a:t> </a:t>
            </a:r>
            <a:r>
              <a:rPr kumimoji="1" lang="en-US" altLang="ja-JP" sz="2000" dirty="0">
                <a:solidFill>
                  <a:schemeClr val="tx1"/>
                </a:solidFill>
              </a:rPr>
              <a:t>2011</a:t>
            </a:r>
            <a:endParaRPr kumimoji="1" lang="ja-JP" altLang="en-US" sz="2000" dirty="0">
              <a:solidFill>
                <a:schemeClr val="tx1"/>
              </a:solidFill>
            </a:endParaRPr>
          </a:p>
        </p:txBody>
      </p:sp>
      <p:sp>
        <p:nvSpPr>
          <p:cNvPr id="20" name="右矢印 19"/>
          <p:cNvSpPr/>
          <p:nvPr/>
        </p:nvSpPr>
        <p:spPr>
          <a:xfrm rot="5400000">
            <a:off x="306602" y="4397530"/>
            <a:ext cx="1096373" cy="510036"/>
          </a:xfrm>
          <a:prstGeom prst="rightArrow">
            <a:avLst>
              <a:gd name="adj1" fmla="val 50000"/>
              <a:gd name="adj2" fmla="val 8797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5400000">
            <a:off x="6843035" y="4385981"/>
            <a:ext cx="1096373" cy="510036"/>
          </a:xfrm>
          <a:prstGeom prst="rightArrow">
            <a:avLst>
              <a:gd name="adj1" fmla="val 50000"/>
              <a:gd name="adj2" fmla="val 8797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541105" y="3962597"/>
            <a:ext cx="1441082" cy="646331"/>
          </a:xfrm>
          <a:prstGeom prst="rect">
            <a:avLst/>
          </a:prstGeom>
          <a:solidFill>
            <a:schemeClr val="accent3"/>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a:t>Damage was reduced.</a:t>
            </a:r>
            <a:endParaRPr kumimoji="1" lang="ja-JP" altLang="en-US" dirty="0"/>
          </a:p>
        </p:txBody>
      </p:sp>
      <p:sp>
        <p:nvSpPr>
          <p:cNvPr id="18" name="テキスト ボックス 17"/>
          <p:cNvSpPr txBox="1"/>
          <p:nvPr/>
        </p:nvSpPr>
        <p:spPr>
          <a:xfrm>
            <a:off x="1505311" y="4140418"/>
            <a:ext cx="5370946" cy="369332"/>
          </a:xfrm>
          <a:prstGeom prst="rect">
            <a:avLst/>
          </a:prstGeom>
          <a:solidFill>
            <a:srgbClr val="FFFF99"/>
          </a:solidFill>
          <a:ln>
            <a:solidFill>
              <a:srgbClr val="FF99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dirty="0"/>
              <a:t>Improvement in preparedness</a:t>
            </a:r>
            <a:endParaRPr kumimoji="1" lang="ja-JP" altLang="en-US" dirty="0"/>
          </a:p>
        </p:txBody>
      </p:sp>
      <p:sp>
        <p:nvSpPr>
          <p:cNvPr id="21" name="テキスト ボックス 20"/>
          <p:cNvSpPr txBox="1"/>
          <p:nvPr/>
        </p:nvSpPr>
        <p:spPr>
          <a:xfrm>
            <a:off x="360000" y="1571407"/>
            <a:ext cx="8661871" cy="1323439"/>
          </a:xfrm>
          <a:prstGeom prst="rect">
            <a:avLst/>
          </a:prstGeom>
          <a:noFill/>
        </p:spPr>
        <p:txBody>
          <a:bodyPr wrap="square" rtlCol="0">
            <a:spAutoFit/>
          </a:bodyPr>
          <a:lstStyle/>
          <a:p>
            <a:pPr>
              <a:spcAft>
                <a:spcPts val="600"/>
              </a:spcAft>
            </a:pPr>
            <a:r>
              <a:rPr lang="en-US" altLang="ja-JP" sz="2000" dirty="0"/>
              <a:t>The design concepts for water supply facilities need to be improved, reflecting the situations of each country. For example, since Japan is an earthquake prone country, the design of water supply facilities has been improved gradually based on lessons learned from the damage of past earthquakes. </a:t>
            </a:r>
          </a:p>
        </p:txBody>
      </p:sp>
      <p:sp>
        <p:nvSpPr>
          <p:cNvPr id="19" name="角丸四角形 12"/>
          <p:cNvSpPr/>
          <p:nvPr/>
        </p:nvSpPr>
        <p:spPr>
          <a:xfrm>
            <a:off x="4409765" y="4652548"/>
            <a:ext cx="2708501" cy="1617464"/>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342900" indent="-342900">
              <a:spcAft>
                <a:spcPts val="600"/>
              </a:spcAft>
              <a:buClr>
                <a:schemeClr val="accent5">
                  <a:lumMod val="50000"/>
                </a:schemeClr>
              </a:buClr>
              <a:buSzPct val="75000"/>
              <a:buFont typeface="Wingdings" panose="05000000000000000000" pitchFamily="2" charset="2"/>
              <a:buChar char="l"/>
            </a:pPr>
            <a:r>
              <a:rPr lang="en-US" altLang="ja-JP" dirty="0">
                <a:solidFill>
                  <a:srgbClr val="FF0000"/>
                </a:solidFill>
              </a:rPr>
              <a:t>Anti-seismic pipeline for distribution main</a:t>
            </a:r>
          </a:p>
          <a:p>
            <a:pPr marL="342900" indent="-342900">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Efforts to secure </a:t>
            </a:r>
            <a:r>
              <a:rPr lang="en-US" altLang="ja-JP" dirty="0">
                <a:solidFill>
                  <a:srgbClr val="FF0000"/>
                </a:solidFill>
              </a:rPr>
              <a:t>emergency water supply</a:t>
            </a:r>
          </a:p>
        </p:txBody>
      </p:sp>
      <p:sp>
        <p:nvSpPr>
          <p:cNvPr id="23" name="角丸四角形 12"/>
          <p:cNvSpPr/>
          <p:nvPr/>
        </p:nvSpPr>
        <p:spPr>
          <a:xfrm>
            <a:off x="1241264" y="4640999"/>
            <a:ext cx="3106088" cy="1617464"/>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342900" indent="-342900">
              <a:spcAft>
                <a:spcPts val="600"/>
              </a:spcAft>
              <a:buClr>
                <a:schemeClr val="accent5">
                  <a:lumMod val="50000"/>
                </a:schemeClr>
              </a:buClr>
              <a:buSzPct val="75000"/>
              <a:buFont typeface="Wingdings" panose="05000000000000000000" pitchFamily="2" charset="2"/>
              <a:buChar char="l"/>
            </a:pPr>
            <a:r>
              <a:rPr lang="en-US" altLang="ja-JP" i="1" dirty="0">
                <a:solidFill>
                  <a:schemeClr val="tx1"/>
                </a:solidFill>
              </a:rPr>
              <a:t>Manuals for Emergency Response in Earthquakes</a:t>
            </a:r>
          </a:p>
          <a:p>
            <a:pPr marL="342900" indent="-342900">
              <a:spcAft>
                <a:spcPts val="600"/>
              </a:spcAft>
              <a:buClr>
                <a:schemeClr val="accent5">
                  <a:lumMod val="50000"/>
                </a:schemeClr>
              </a:buClr>
              <a:buSzPct val="75000"/>
              <a:buFont typeface="Wingdings" panose="05000000000000000000" pitchFamily="2" charset="2"/>
              <a:buChar char="l"/>
            </a:pPr>
            <a:r>
              <a:rPr lang="en-US" altLang="ja-JP" i="1" dirty="0">
                <a:solidFill>
                  <a:schemeClr val="tx1"/>
                </a:solidFill>
              </a:rPr>
              <a:t>Seismic Design and Construction Guidelines for Water Supply Facilities</a:t>
            </a:r>
          </a:p>
        </p:txBody>
      </p:sp>
      <p:sp>
        <p:nvSpPr>
          <p:cNvPr id="22" name="タイトル 1"/>
          <p:cNvSpPr>
            <a:spLocks noGrp="1"/>
          </p:cNvSpPr>
          <p:nvPr>
            <p:ph type="title"/>
          </p:nvPr>
        </p:nvSpPr>
        <p:spPr>
          <a:xfrm>
            <a:off x="360000" y="437084"/>
            <a:ext cx="8208000" cy="728728"/>
          </a:xfrm>
        </p:spPr>
        <p:txBody>
          <a:bodyPr>
            <a:noAutofit/>
          </a:bodyPr>
          <a:lstStyle/>
          <a:p>
            <a:r>
              <a:rPr lang="en-US" altLang="ja-JP" sz="2800" dirty="0"/>
              <a:t>7. Engineering Design and Master Plans</a:t>
            </a:r>
            <a:endParaRPr kumimoji="1" lang="ja-JP" altLang="en-US" sz="2800" dirty="0">
              <a:highlight>
                <a:srgbClr val="FF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5084966" y="3110756"/>
            <a:ext cx="4008234" cy="3086844"/>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6" name="四角形: 角を丸くする 15"/>
          <p:cNvSpPr/>
          <p:nvPr/>
        </p:nvSpPr>
        <p:spPr>
          <a:xfrm>
            <a:off x="5220450" y="2947735"/>
            <a:ext cx="3777500" cy="3021265"/>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4" name="四角形: 角を丸くする 13"/>
          <p:cNvSpPr/>
          <p:nvPr/>
        </p:nvSpPr>
        <p:spPr>
          <a:xfrm>
            <a:off x="5211645" y="2942835"/>
            <a:ext cx="3320796" cy="2689354"/>
          </a:xfrm>
          <a:prstGeom prst="roundRect">
            <a:avLst/>
          </a:prstGeom>
          <a:solidFill>
            <a:schemeClr val="accent1">
              <a:lumMod val="9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2" name="四角形: 角を丸くする 11"/>
          <p:cNvSpPr/>
          <p:nvPr/>
        </p:nvSpPr>
        <p:spPr>
          <a:xfrm>
            <a:off x="5211644" y="2942834"/>
            <a:ext cx="2679658" cy="246018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35" name="角丸四角形吹き出し 34"/>
          <p:cNvSpPr/>
          <p:nvPr/>
        </p:nvSpPr>
        <p:spPr>
          <a:xfrm>
            <a:off x="6432930" y="3366033"/>
            <a:ext cx="1149095" cy="625268"/>
          </a:xfrm>
          <a:prstGeom prst="wedgeRoundRectCallout">
            <a:avLst>
              <a:gd name="adj1" fmla="val 30510"/>
              <a:gd name="adj2" fmla="val 30364"/>
              <a:gd name="adj3" fmla="val 16667"/>
            </a:avLst>
          </a:prstGeom>
          <a:solidFill>
            <a:schemeClr val="bg1">
              <a:lumMod val="8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Water facilities</a:t>
            </a:r>
          </a:p>
        </p:txBody>
      </p:sp>
      <p:sp>
        <p:nvSpPr>
          <p:cNvPr id="4" name="テキスト ボックス 3"/>
          <p:cNvSpPr txBox="1"/>
          <p:nvPr/>
        </p:nvSpPr>
        <p:spPr>
          <a:xfrm>
            <a:off x="398439" y="1428836"/>
            <a:ext cx="8304169" cy="1015663"/>
          </a:xfrm>
          <a:prstGeom prst="rect">
            <a:avLst/>
          </a:prstGeom>
          <a:noFill/>
        </p:spPr>
        <p:txBody>
          <a:bodyPr wrap="square" rtlCol="0">
            <a:spAutoFit/>
          </a:bodyPr>
          <a:lstStyle/>
          <a:p>
            <a:pPr>
              <a:spcAft>
                <a:spcPts val="1200"/>
              </a:spcAft>
            </a:pPr>
            <a:r>
              <a:rPr lang="en-US" altLang="ja-JP" sz="2000" dirty="0"/>
              <a:t>Water supply systems require large amounts of funding for construction, and therefore,  must be expanded step by step, based on medium to long-term master plans including business plans with sound financial policy.</a:t>
            </a:r>
          </a:p>
        </p:txBody>
      </p:sp>
      <p:sp>
        <p:nvSpPr>
          <p:cNvPr id="5" name="テキスト ボックス 4"/>
          <p:cNvSpPr txBox="1"/>
          <p:nvPr/>
        </p:nvSpPr>
        <p:spPr>
          <a:xfrm>
            <a:off x="374626" y="1103254"/>
            <a:ext cx="3995966" cy="461665"/>
          </a:xfrm>
          <a:prstGeom prst="rect">
            <a:avLst/>
          </a:prstGeom>
          <a:noFill/>
        </p:spPr>
        <p:txBody>
          <a:bodyPr wrap="none" rtlCol="0">
            <a:spAutoFit/>
          </a:bodyPr>
          <a:lstStyle/>
          <a:p>
            <a:pPr marL="0" lvl="1"/>
            <a:r>
              <a:rPr lang="en-US" altLang="ja-JP" sz="2400" b="1" dirty="0"/>
              <a:t>(3) Step</a:t>
            </a:r>
            <a:r>
              <a:rPr lang="ja-JP" altLang="en-US" sz="2400" b="1" dirty="0"/>
              <a:t> </a:t>
            </a:r>
            <a:r>
              <a:rPr lang="en-US" altLang="ja-JP" sz="2400" b="1" dirty="0"/>
              <a:t>by Step Expansion</a:t>
            </a:r>
            <a:endParaRPr lang="ja-JP" altLang="en-US" sz="2400" b="1" dirty="0"/>
          </a:p>
        </p:txBody>
      </p:sp>
      <p:sp>
        <p:nvSpPr>
          <p:cNvPr id="8" name="角丸四角形吹き出し 7"/>
          <p:cNvSpPr/>
          <p:nvPr/>
        </p:nvSpPr>
        <p:spPr>
          <a:xfrm>
            <a:off x="1603247" y="3177069"/>
            <a:ext cx="1538725" cy="788780"/>
          </a:xfrm>
          <a:prstGeom prst="wedgeRoundRectCallout">
            <a:avLst>
              <a:gd name="adj1" fmla="val 30510"/>
              <a:gd name="adj2" fmla="val 303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Autofit/>
          </a:bodyPr>
          <a:lstStyle/>
          <a:p>
            <a:pPr algn="ctr"/>
            <a:r>
              <a:rPr lang="en-US" altLang="ja-JP" sz="2000" dirty="0">
                <a:solidFill>
                  <a:schemeClr val="tx1"/>
                </a:solidFill>
              </a:rPr>
              <a:t>Pipe network</a:t>
            </a:r>
          </a:p>
        </p:txBody>
      </p:sp>
      <p:sp>
        <p:nvSpPr>
          <p:cNvPr id="10" name="角丸四角形吹き出し 9"/>
          <p:cNvSpPr/>
          <p:nvPr/>
        </p:nvSpPr>
        <p:spPr>
          <a:xfrm>
            <a:off x="246079" y="4766016"/>
            <a:ext cx="1800200" cy="420956"/>
          </a:xfrm>
          <a:prstGeom prst="wedgeRoundRectCallout">
            <a:avLst>
              <a:gd name="adj1" fmla="val 30510"/>
              <a:gd name="adj2" fmla="val 30364"/>
              <a:gd name="adj3" fmla="val 16667"/>
            </a:avLst>
          </a:prstGeom>
          <a:solidFill>
            <a:srgbClr val="FFD1D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Finance</a:t>
            </a:r>
          </a:p>
        </p:txBody>
      </p:sp>
      <p:sp>
        <p:nvSpPr>
          <p:cNvPr id="11" name="角丸四角形吹き出し 10"/>
          <p:cNvSpPr/>
          <p:nvPr/>
        </p:nvSpPr>
        <p:spPr>
          <a:xfrm>
            <a:off x="361375" y="3757643"/>
            <a:ext cx="1352989" cy="761475"/>
          </a:xfrm>
          <a:prstGeom prst="wedgeRoundRectCallout">
            <a:avLst>
              <a:gd name="adj1" fmla="val 30510"/>
              <a:gd name="adj2" fmla="val 30364"/>
              <a:gd name="adj3" fmla="val 16667"/>
            </a:avLst>
          </a:prstGeom>
          <a:solidFill>
            <a:schemeClr val="accent5"/>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Water resource</a:t>
            </a:r>
          </a:p>
        </p:txBody>
      </p:sp>
      <p:sp>
        <p:nvSpPr>
          <p:cNvPr id="7" name="角丸四角形吹き出し 6"/>
          <p:cNvSpPr/>
          <p:nvPr/>
        </p:nvSpPr>
        <p:spPr>
          <a:xfrm>
            <a:off x="1704771" y="3934390"/>
            <a:ext cx="1421264" cy="761475"/>
          </a:xfrm>
          <a:prstGeom prst="wedgeRoundRectCallout">
            <a:avLst>
              <a:gd name="adj1" fmla="val 30510"/>
              <a:gd name="adj2" fmla="val 30364"/>
              <a:gd name="adj3" fmla="val 16667"/>
            </a:avLst>
          </a:prstGeom>
          <a:solidFill>
            <a:schemeClr val="bg1">
              <a:lumMod val="8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Water facilities</a:t>
            </a:r>
          </a:p>
        </p:txBody>
      </p:sp>
      <p:sp>
        <p:nvSpPr>
          <p:cNvPr id="21" name="角丸四角形吹き出し 20"/>
          <p:cNvSpPr/>
          <p:nvPr/>
        </p:nvSpPr>
        <p:spPr>
          <a:xfrm>
            <a:off x="512127" y="2648256"/>
            <a:ext cx="2763729" cy="420956"/>
          </a:xfrm>
          <a:prstGeom prst="wedgeRoundRectCallout">
            <a:avLst>
              <a:gd name="adj1" fmla="val 30510"/>
              <a:gd name="adj2" fmla="val 30364"/>
              <a:gd name="adj3" fmla="val 16667"/>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Primary master plan </a:t>
            </a:r>
          </a:p>
        </p:txBody>
      </p:sp>
      <p:sp>
        <p:nvSpPr>
          <p:cNvPr id="25" name="角丸四角形吹き出し 24"/>
          <p:cNvSpPr/>
          <p:nvPr/>
        </p:nvSpPr>
        <p:spPr>
          <a:xfrm>
            <a:off x="1705226" y="5276439"/>
            <a:ext cx="1782688" cy="420956"/>
          </a:xfrm>
          <a:prstGeom prst="wedgeRoundRectCallout">
            <a:avLst>
              <a:gd name="adj1" fmla="val 30510"/>
              <a:gd name="adj2" fmla="val 30364"/>
              <a:gd name="adj3" fmla="val 16667"/>
            </a:avLst>
          </a:prstGeom>
          <a:solidFill>
            <a:srgbClr val="FFD1D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Organization</a:t>
            </a:r>
          </a:p>
        </p:txBody>
      </p:sp>
      <p:sp>
        <p:nvSpPr>
          <p:cNvPr id="26" name="下矢印 25"/>
          <p:cNvSpPr/>
          <p:nvPr/>
        </p:nvSpPr>
        <p:spPr>
          <a:xfrm rot="16200000">
            <a:off x="3586950" y="5095729"/>
            <a:ext cx="1156194" cy="1072919"/>
          </a:xfrm>
          <a:prstGeom prst="downArrow">
            <a:avLst>
              <a:gd name="adj1" fmla="val 50000"/>
              <a:gd name="adj2" fmla="val 6706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吹き出し 26"/>
          <p:cNvSpPr/>
          <p:nvPr/>
        </p:nvSpPr>
        <p:spPr>
          <a:xfrm>
            <a:off x="5980260" y="3001140"/>
            <a:ext cx="1538725" cy="317188"/>
          </a:xfrm>
          <a:prstGeom prst="wedgeRoundRectCallout">
            <a:avLst>
              <a:gd name="adj1" fmla="val 30510"/>
              <a:gd name="adj2" fmla="val 303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Autofit/>
          </a:bodyPr>
          <a:lstStyle/>
          <a:p>
            <a:pPr algn="ctr"/>
            <a:r>
              <a:rPr lang="en-US" altLang="ja-JP" sz="1600" dirty="0">
                <a:solidFill>
                  <a:schemeClr val="tx1"/>
                </a:solidFill>
              </a:rPr>
              <a:t>Pipe network</a:t>
            </a:r>
          </a:p>
        </p:txBody>
      </p:sp>
      <p:sp>
        <p:nvSpPr>
          <p:cNvPr id="28" name="角丸四角形吹き出し 27"/>
          <p:cNvSpPr/>
          <p:nvPr/>
        </p:nvSpPr>
        <p:spPr>
          <a:xfrm>
            <a:off x="5305306" y="4025195"/>
            <a:ext cx="2015615" cy="352853"/>
          </a:xfrm>
          <a:prstGeom prst="wedgeRoundRectCallout">
            <a:avLst>
              <a:gd name="adj1" fmla="val 30510"/>
              <a:gd name="adj2" fmla="val 30364"/>
              <a:gd name="adj3" fmla="val 16667"/>
            </a:avLst>
          </a:prstGeom>
          <a:solidFill>
            <a:srgbClr val="FFD1D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a:r>
              <a:rPr lang="en-US" altLang="ja-JP" sz="1600" dirty="0">
                <a:solidFill>
                  <a:schemeClr val="tx1"/>
                </a:solidFill>
              </a:rPr>
              <a:t>Finance</a:t>
            </a:r>
          </a:p>
        </p:txBody>
      </p:sp>
      <p:sp>
        <p:nvSpPr>
          <p:cNvPr id="29" name="角丸四角形吹き出し 28"/>
          <p:cNvSpPr/>
          <p:nvPr/>
        </p:nvSpPr>
        <p:spPr>
          <a:xfrm>
            <a:off x="5252317" y="3371734"/>
            <a:ext cx="1148746" cy="625268"/>
          </a:xfrm>
          <a:prstGeom prst="wedgeRoundRectCallout">
            <a:avLst>
              <a:gd name="adj1" fmla="val 30510"/>
              <a:gd name="adj2" fmla="val 303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Water resource</a:t>
            </a:r>
          </a:p>
        </p:txBody>
      </p:sp>
      <p:sp>
        <p:nvSpPr>
          <p:cNvPr id="31" name="角丸四角形吹き出し 30"/>
          <p:cNvSpPr/>
          <p:nvPr/>
        </p:nvSpPr>
        <p:spPr>
          <a:xfrm>
            <a:off x="5305307" y="4413163"/>
            <a:ext cx="2015615" cy="352853"/>
          </a:xfrm>
          <a:prstGeom prst="wedgeRoundRectCallout">
            <a:avLst>
              <a:gd name="adj1" fmla="val 30510"/>
              <a:gd name="adj2" fmla="val 30364"/>
              <a:gd name="adj3" fmla="val 16667"/>
            </a:avLst>
          </a:prstGeom>
          <a:solidFill>
            <a:srgbClr val="FFD1D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Organization</a:t>
            </a:r>
          </a:p>
        </p:txBody>
      </p:sp>
      <p:sp>
        <p:nvSpPr>
          <p:cNvPr id="22" name="角丸四角形吹き出し 21"/>
          <p:cNvSpPr/>
          <p:nvPr/>
        </p:nvSpPr>
        <p:spPr>
          <a:xfrm>
            <a:off x="5497906" y="2408050"/>
            <a:ext cx="2880000" cy="432000"/>
          </a:xfrm>
          <a:prstGeom prst="wedgeRoundRectCallout">
            <a:avLst>
              <a:gd name="adj1" fmla="val 30510"/>
              <a:gd name="adj2" fmla="val 30364"/>
              <a:gd name="adj3" fmla="val 16667"/>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rgbClr val="FF0000"/>
                </a:solidFill>
              </a:rPr>
              <a:t>Updated</a:t>
            </a:r>
            <a:r>
              <a:rPr lang="en-US" altLang="ja-JP" sz="2000" dirty="0">
                <a:solidFill>
                  <a:schemeClr val="tx1"/>
                </a:solidFill>
              </a:rPr>
              <a:t>  </a:t>
            </a:r>
            <a:r>
              <a:rPr lang="en-US" altLang="ja-JP" sz="2000" dirty="0">
                <a:solidFill>
                  <a:srgbClr val="FF0000"/>
                </a:solidFill>
              </a:rPr>
              <a:t>master plan </a:t>
            </a:r>
          </a:p>
        </p:txBody>
      </p:sp>
      <p:sp>
        <p:nvSpPr>
          <p:cNvPr id="37" name="下矢印 36"/>
          <p:cNvSpPr/>
          <p:nvPr/>
        </p:nvSpPr>
        <p:spPr>
          <a:xfrm rot="18047632">
            <a:off x="7386730" y="4795135"/>
            <a:ext cx="458329" cy="495977"/>
          </a:xfrm>
          <a:prstGeom prst="downArrow">
            <a:avLst>
              <a:gd name="adj1" fmla="val 50000"/>
              <a:gd name="adj2" fmla="val 67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245128" y="2895960"/>
            <a:ext cx="1664750" cy="2246769"/>
          </a:xfrm>
          <a:prstGeom prst="rect">
            <a:avLst/>
          </a:prstGeom>
          <a:noFill/>
        </p:spPr>
        <p:txBody>
          <a:bodyPr wrap="square" rtlCol="0">
            <a:spAutoFit/>
          </a:bodyPr>
          <a:lstStyle/>
          <a:p>
            <a:pPr algn="ctr"/>
            <a:r>
              <a:rPr lang="en-US" altLang="ja-JP" sz="2000" dirty="0">
                <a:solidFill>
                  <a:srgbClr val="FF0000"/>
                </a:solidFill>
              </a:rPr>
              <a:t>Adjust master plan </a:t>
            </a:r>
            <a:r>
              <a:rPr lang="en-US" altLang="ja-JP" sz="2000" dirty="0"/>
              <a:t>step by step according </a:t>
            </a:r>
            <a:r>
              <a:rPr lang="en-US" altLang="ja-JP" sz="2000" dirty="0">
                <a:solidFill>
                  <a:srgbClr val="FF0000"/>
                </a:solidFill>
              </a:rPr>
              <a:t>to  actual income and finance</a:t>
            </a:r>
          </a:p>
        </p:txBody>
      </p:sp>
      <p:sp>
        <p:nvSpPr>
          <p:cNvPr id="6" name="テキスト ボックス 5"/>
          <p:cNvSpPr txBox="1"/>
          <p:nvPr/>
        </p:nvSpPr>
        <p:spPr>
          <a:xfrm>
            <a:off x="4909878" y="2893072"/>
            <a:ext cx="1001184" cy="461665"/>
          </a:xfrm>
          <a:prstGeom prst="rect">
            <a:avLst/>
          </a:prstGeom>
          <a:solidFill>
            <a:srgbClr val="92D050"/>
          </a:solidFill>
        </p:spPr>
        <p:txBody>
          <a:bodyPr wrap="square" rtlCol="0">
            <a:spAutoFit/>
          </a:bodyPr>
          <a:lstStyle/>
          <a:p>
            <a:r>
              <a:rPr kumimoji="1" lang="en-US" altLang="ja-JP" sz="2400" b="1" dirty="0"/>
              <a:t>City A</a:t>
            </a:r>
            <a:endParaRPr kumimoji="1" lang="ja-JP" altLang="en-US" sz="2400" b="1" dirty="0"/>
          </a:p>
        </p:txBody>
      </p:sp>
      <p:sp>
        <p:nvSpPr>
          <p:cNvPr id="9" name="テキスト ボックス 8"/>
          <p:cNvSpPr txBox="1"/>
          <p:nvPr/>
        </p:nvSpPr>
        <p:spPr>
          <a:xfrm>
            <a:off x="6974409" y="6011996"/>
            <a:ext cx="1880066" cy="369332"/>
          </a:xfrm>
          <a:prstGeom prst="rect">
            <a:avLst/>
          </a:prstGeom>
          <a:noFill/>
        </p:spPr>
        <p:txBody>
          <a:bodyPr wrap="square" rtlCol="0">
            <a:spAutoFit/>
          </a:bodyPr>
          <a:lstStyle/>
          <a:p>
            <a:r>
              <a:rPr lang="en-US" altLang="ja-JP" dirty="0"/>
              <a:t>10 -year plan</a:t>
            </a:r>
            <a:endParaRPr kumimoji="1" lang="ja-JP" altLang="en-US" dirty="0"/>
          </a:p>
        </p:txBody>
      </p:sp>
      <p:sp>
        <p:nvSpPr>
          <p:cNvPr id="13" name="テキスト ボックス 12"/>
          <p:cNvSpPr txBox="1"/>
          <p:nvPr/>
        </p:nvSpPr>
        <p:spPr>
          <a:xfrm>
            <a:off x="5433297" y="5118123"/>
            <a:ext cx="2371659" cy="338554"/>
          </a:xfrm>
          <a:prstGeom prst="rect">
            <a:avLst/>
          </a:prstGeom>
          <a:noFill/>
        </p:spPr>
        <p:txBody>
          <a:bodyPr wrap="square" rtlCol="0">
            <a:spAutoFit/>
          </a:bodyPr>
          <a:lstStyle/>
          <a:p>
            <a:r>
              <a:rPr lang="en-US" altLang="ja-JP" sz="1600" dirty="0"/>
              <a:t>Construction first year</a:t>
            </a:r>
            <a:endParaRPr kumimoji="1" lang="ja-JP" altLang="en-US" sz="1600" dirty="0"/>
          </a:p>
        </p:txBody>
      </p:sp>
      <p:sp>
        <p:nvSpPr>
          <p:cNvPr id="15" name="テキスト ボックス 14"/>
          <p:cNvSpPr txBox="1"/>
          <p:nvPr/>
        </p:nvSpPr>
        <p:spPr>
          <a:xfrm>
            <a:off x="6248804" y="5358993"/>
            <a:ext cx="2397943" cy="338554"/>
          </a:xfrm>
          <a:prstGeom prst="rect">
            <a:avLst/>
          </a:prstGeom>
          <a:noFill/>
        </p:spPr>
        <p:txBody>
          <a:bodyPr wrap="square" rtlCol="0">
            <a:spAutoFit/>
          </a:bodyPr>
          <a:lstStyle/>
          <a:p>
            <a:r>
              <a:rPr lang="en-US" altLang="ja-JP" sz="1600" dirty="0"/>
              <a:t>Construction 5 years</a:t>
            </a:r>
            <a:endParaRPr kumimoji="1" lang="ja-JP" altLang="en-US" sz="1600" dirty="0"/>
          </a:p>
        </p:txBody>
      </p:sp>
      <p:sp>
        <p:nvSpPr>
          <p:cNvPr id="41" name="テキスト ボックス 40"/>
          <p:cNvSpPr txBox="1"/>
          <p:nvPr/>
        </p:nvSpPr>
        <p:spPr>
          <a:xfrm>
            <a:off x="6322998" y="5638695"/>
            <a:ext cx="2397943" cy="338554"/>
          </a:xfrm>
          <a:prstGeom prst="rect">
            <a:avLst/>
          </a:prstGeom>
          <a:noFill/>
        </p:spPr>
        <p:txBody>
          <a:bodyPr wrap="square" rtlCol="0">
            <a:spAutoFit/>
          </a:bodyPr>
          <a:lstStyle/>
          <a:p>
            <a:r>
              <a:rPr lang="en-US" altLang="ja-JP" sz="1600" dirty="0"/>
              <a:t>Construction 10 years</a:t>
            </a:r>
            <a:endParaRPr kumimoji="1" lang="ja-JP" altLang="en-US" sz="1600" dirty="0"/>
          </a:p>
        </p:txBody>
      </p:sp>
      <p:sp>
        <p:nvSpPr>
          <p:cNvPr id="33" name="角丸四角形吹き出し 24"/>
          <p:cNvSpPr/>
          <p:nvPr/>
        </p:nvSpPr>
        <p:spPr>
          <a:xfrm>
            <a:off x="611560" y="5751522"/>
            <a:ext cx="2306809" cy="420956"/>
          </a:xfrm>
          <a:prstGeom prst="wedgeRoundRectCallout">
            <a:avLst>
              <a:gd name="adj1" fmla="val 30510"/>
              <a:gd name="adj2" fmla="val 30364"/>
              <a:gd name="adj3" fmla="val 16667"/>
            </a:avLst>
          </a:prstGeom>
          <a:solidFill>
            <a:srgbClr val="FFD1D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Land acquisition</a:t>
            </a:r>
          </a:p>
        </p:txBody>
      </p:sp>
      <p:sp>
        <p:nvSpPr>
          <p:cNvPr id="34" name="角丸四角形吹き出し 27"/>
          <p:cNvSpPr/>
          <p:nvPr/>
        </p:nvSpPr>
        <p:spPr>
          <a:xfrm>
            <a:off x="5325076" y="4775501"/>
            <a:ext cx="1995845" cy="352853"/>
          </a:xfrm>
          <a:prstGeom prst="wedgeRoundRectCallout">
            <a:avLst>
              <a:gd name="adj1" fmla="val 30510"/>
              <a:gd name="adj2" fmla="val 30364"/>
              <a:gd name="adj3" fmla="val 16667"/>
            </a:avLst>
          </a:prstGeom>
          <a:solidFill>
            <a:srgbClr val="FFD1D1"/>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a:r>
              <a:rPr lang="en-US" altLang="ja-JP" sz="1600" dirty="0">
                <a:solidFill>
                  <a:schemeClr val="tx1"/>
                </a:solidFill>
              </a:rPr>
              <a:t>Land acquisition</a:t>
            </a:r>
          </a:p>
        </p:txBody>
      </p:sp>
      <p:sp>
        <p:nvSpPr>
          <p:cNvPr id="36" name="下矢印 36"/>
          <p:cNvSpPr/>
          <p:nvPr/>
        </p:nvSpPr>
        <p:spPr>
          <a:xfrm rot="18047632">
            <a:off x="8015625" y="5060386"/>
            <a:ext cx="458329" cy="495977"/>
          </a:xfrm>
          <a:prstGeom prst="downArrow">
            <a:avLst>
              <a:gd name="adj1" fmla="val 50000"/>
              <a:gd name="adj2" fmla="val 67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6"/>
          <p:cNvSpPr/>
          <p:nvPr/>
        </p:nvSpPr>
        <p:spPr>
          <a:xfrm rot="18047632">
            <a:off x="8480295" y="5352264"/>
            <a:ext cx="458329" cy="495977"/>
          </a:xfrm>
          <a:prstGeom prst="downArrow">
            <a:avLst>
              <a:gd name="adj1" fmla="val 50000"/>
              <a:gd name="adj2" fmla="val 67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タイトル 1"/>
          <p:cNvSpPr>
            <a:spLocks noGrp="1"/>
          </p:cNvSpPr>
          <p:nvPr>
            <p:ph type="title"/>
          </p:nvPr>
        </p:nvSpPr>
        <p:spPr>
          <a:xfrm>
            <a:off x="360000" y="332656"/>
            <a:ext cx="8208000" cy="770598"/>
          </a:xfrm>
        </p:spPr>
        <p:txBody>
          <a:bodyPr>
            <a:noAutofit/>
          </a:bodyPr>
          <a:lstStyle/>
          <a:p>
            <a:r>
              <a:rPr lang="en-US" altLang="ja-JP" sz="2800" dirty="0"/>
              <a:t>7. Engineering Design and Master Plans</a:t>
            </a:r>
            <a:endParaRPr kumimoji="1" lang="ja-JP" altLang="en-US" sz="2800" dirty="0">
              <a:highlight>
                <a:srgbClr val="FFFF0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吹き出し 18"/>
          <p:cNvSpPr/>
          <p:nvPr/>
        </p:nvSpPr>
        <p:spPr>
          <a:xfrm>
            <a:off x="183071" y="3189774"/>
            <a:ext cx="5613066" cy="3070057"/>
          </a:xfrm>
          <a:prstGeom prst="wedgeRoundRectCallout">
            <a:avLst>
              <a:gd name="adj1" fmla="val 30510"/>
              <a:gd name="adj2" fmla="val 30364"/>
              <a:gd name="adj3" fmla="val 16667"/>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08000" bIns="0" rtlCol="0" anchor="t" anchorCtr="0">
            <a:noAutofit/>
          </a:bodyPr>
          <a:lstStyle/>
          <a:p>
            <a:pPr>
              <a:spcAft>
                <a:spcPts val="1200"/>
              </a:spcAft>
            </a:pPr>
            <a:r>
              <a:rPr lang="en-US" altLang="ja-JP" sz="2000" dirty="0">
                <a:solidFill>
                  <a:schemeClr val="tx1"/>
                </a:solidFill>
              </a:rPr>
              <a:t>As Japan has shifted from the expansion stage to the maintenance stage, Approval(License) is now supplemented by the following plans and systems:</a:t>
            </a:r>
          </a:p>
          <a:p>
            <a:pPr>
              <a:spcAft>
                <a:spcPts val="1200"/>
              </a:spcAft>
            </a:pPr>
            <a:endParaRPr lang="en-US" altLang="ja-JP" sz="2000" dirty="0">
              <a:solidFill>
                <a:schemeClr val="tx1"/>
              </a:solidFill>
            </a:endParaRPr>
          </a:p>
          <a:p>
            <a:pPr>
              <a:spcAft>
                <a:spcPts val="1200"/>
              </a:spcAft>
            </a:pPr>
            <a:endParaRPr lang="en-US" altLang="ja-JP" sz="2000" dirty="0">
              <a:solidFill>
                <a:schemeClr val="tx1"/>
              </a:solidFill>
            </a:endParaRPr>
          </a:p>
          <a:p>
            <a:pPr>
              <a:spcAft>
                <a:spcPts val="1200"/>
              </a:spcAft>
            </a:pPr>
            <a:endParaRPr lang="en-US" altLang="ja-JP" sz="2000" dirty="0">
              <a:solidFill>
                <a:schemeClr val="tx1"/>
              </a:solidFill>
            </a:endParaRPr>
          </a:p>
        </p:txBody>
      </p:sp>
      <p:sp>
        <p:nvSpPr>
          <p:cNvPr id="4" name="メモ 3"/>
          <p:cNvSpPr/>
          <p:nvPr/>
        </p:nvSpPr>
        <p:spPr>
          <a:xfrm>
            <a:off x="5926610" y="3309242"/>
            <a:ext cx="3109886" cy="1865180"/>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72000" rtlCol="0" anchor="t" anchorCtr="0">
            <a:noAutofit/>
          </a:bodyPr>
          <a:lstStyle/>
          <a:p>
            <a:pPr algn="ctr"/>
            <a:r>
              <a:rPr lang="en-US" altLang="zh-TW" dirty="0">
                <a:solidFill>
                  <a:schemeClr val="tx1"/>
                </a:solidFill>
              </a:rPr>
              <a:t>Application for License</a:t>
            </a:r>
            <a:endParaRPr lang="ja-JP" altLang="en-US" dirty="0">
              <a:solidFill>
                <a:schemeClr val="tx1"/>
              </a:solidFill>
            </a:endParaRPr>
          </a:p>
          <a:p>
            <a:pPr algn="ctr"/>
            <a:endParaRPr kumimoji="1" lang="ja-JP" altLang="en-US" sz="2000" dirty="0">
              <a:solidFill>
                <a:schemeClr val="tx1"/>
              </a:solidFill>
            </a:endParaRPr>
          </a:p>
        </p:txBody>
      </p:sp>
      <p:sp>
        <p:nvSpPr>
          <p:cNvPr id="11" name="テキスト ボックス 10"/>
          <p:cNvSpPr txBox="1"/>
          <p:nvPr/>
        </p:nvSpPr>
        <p:spPr>
          <a:xfrm>
            <a:off x="6032795" y="5518973"/>
            <a:ext cx="2877943" cy="646331"/>
          </a:xfrm>
          <a:prstGeom prst="rect">
            <a:avLst/>
          </a:prstGeom>
          <a:solidFill>
            <a:schemeClr val="accent2"/>
          </a:solidFill>
          <a:ln w="19050">
            <a:solidFill>
              <a:schemeClr val="accent2">
                <a:lumMod val="50000"/>
              </a:schemeClr>
            </a:solidFill>
          </a:ln>
        </p:spPr>
        <p:txBody>
          <a:bodyPr wrap="square" rtlCol="0">
            <a:spAutoFit/>
          </a:bodyPr>
          <a:lstStyle/>
          <a:p>
            <a:r>
              <a:rPr lang="en-US" altLang="ja-JP" dirty="0"/>
              <a:t>Used for screening to obtain subsidy</a:t>
            </a:r>
            <a:endParaRPr kumimoji="1" lang="ja-JP" altLang="en-US" dirty="0"/>
          </a:p>
        </p:txBody>
      </p:sp>
      <p:sp>
        <p:nvSpPr>
          <p:cNvPr id="13" name="テキスト ボックス 12"/>
          <p:cNvSpPr txBox="1"/>
          <p:nvPr/>
        </p:nvSpPr>
        <p:spPr>
          <a:xfrm>
            <a:off x="256270" y="1099194"/>
            <a:ext cx="8676496" cy="461665"/>
          </a:xfrm>
          <a:prstGeom prst="rect">
            <a:avLst/>
          </a:prstGeom>
          <a:noFill/>
        </p:spPr>
        <p:txBody>
          <a:bodyPr wrap="square" rtlCol="0">
            <a:spAutoFit/>
          </a:bodyPr>
          <a:lstStyle/>
          <a:p>
            <a:pPr marL="0" lvl="1"/>
            <a:r>
              <a:rPr lang="en-US" altLang="ja-JP" sz="2400" b="1" dirty="0"/>
              <a:t>(4) System to Validate Proper Operation and Management</a:t>
            </a:r>
            <a:endParaRPr lang="ja-JP" altLang="en-US" sz="2400" b="1" dirty="0"/>
          </a:p>
        </p:txBody>
      </p:sp>
      <p:sp>
        <p:nvSpPr>
          <p:cNvPr id="53" name="角丸四角形吹き出し 52"/>
          <p:cNvSpPr/>
          <p:nvPr/>
        </p:nvSpPr>
        <p:spPr>
          <a:xfrm>
            <a:off x="5926610" y="1621969"/>
            <a:ext cx="2994289" cy="1433016"/>
          </a:xfrm>
          <a:prstGeom prst="wedgeRoundRectCallout">
            <a:avLst>
              <a:gd name="adj1" fmla="val 913"/>
              <a:gd name="adj2" fmla="val 59850"/>
              <a:gd name="adj3" fmla="val 16667"/>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73050" indent="-2730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A master plan</a:t>
            </a:r>
          </a:p>
          <a:p>
            <a:pPr>
              <a:lnSpc>
                <a:spcPts val="1900"/>
              </a:lnSpc>
              <a:spcAft>
                <a:spcPts val="600"/>
              </a:spcAft>
              <a:buClr>
                <a:schemeClr val="accent5">
                  <a:lumMod val="50000"/>
                </a:schemeClr>
              </a:buClr>
              <a:buSzPct val="75000"/>
            </a:pPr>
            <a:r>
              <a:rPr lang="en-US" altLang="ja-JP" dirty="0">
                <a:solidFill>
                  <a:schemeClr val="tx1"/>
                </a:solidFill>
              </a:rPr>
              <a:t>   Prepared with technical assistance by prefectural governments and health centers.</a:t>
            </a:r>
          </a:p>
        </p:txBody>
      </p:sp>
      <p:sp>
        <p:nvSpPr>
          <p:cNvPr id="7" name="正方形/長方形 6"/>
          <p:cNvSpPr/>
          <p:nvPr/>
        </p:nvSpPr>
        <p:spPr>
          <a:xfrm>
            <a:off x="6299002" y="3733419"/>
            <a:ext cx="2304256" cy="129698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a:t>
            </a:r>
            <a:r>
              <a:rPr lang="en-US" altLang="ja-JP" dirty="0">
                <a:solidFill>
                  <a:schemeClr val="tx1"/>
                </a:solidFill>
              </a:rPr>
              <a:t>Demand prediction</a:t>
            </a:r>
          </a:p>
          <a:p>
            <a:r>
              <a:rPr lang="ja-JP" altLang="en-US" dirty="0">
                <a:solidFill>
                  <a:schemeClr val="tx1"/>
                </a:solidFill>
              </a:rPr>
              <a:t>・</a:t>
            </a:r>
            <a:r>
              <a:rPr lang="en-US" altLang="ja-JP" dirty="0">
                <a:solidFill>
                  <a:schemeClr val="tx1"/>
                </a:solidFill>
              </a:rPr>
              <a:t>Facility plan</a:t>
            </a:r>
          </a:p>
          <a:p>
            <a:r>
              <a:rPr lang="ja-JP" altLang="en-US" dirty="0">
                <a:solidFill>
                  <a:schemeClr val="tx1"/>
                </a:solidFill>
              </a:rPr>
              <a:t>・</a:t>
            </a:r>
            <a:r>
              <a:rPr lang="en-US" altLang="ja-JP" dirty="0">
                <a:solidFill>
                  <a:schemeClr val="tx1"/>
                </a:solidFill>
              </a:rPr>
              <a:t>Financial plan</a:t>
            </a:r>
          </a:p>
          <a:p>
            <a:r>
              <a:rPr lang="ja-JP" altLang="en-US" dirty="0">
                <a:solidFill>
                  <a:schemeClr val="tx1"/>
                </a:solidFill>
              </a:rPr>
              <a:t>（</a:t>
            </a:r>
            <a:r>
              <a:rPr lang="en-US" altLang="ja-JP" dirty="0">
                <a:solidFill>
                  <a:schemeClr val="tx1"/>
                </a:solidFill>
              </a:rPr>
              <a:t>Tariff setting</a:t>
            </a:r>
            <a:r>
              <a:rPr lang="ja-JP" altLang="en-US" dirty="0">
                <a:solidFill>
                  <a:schemeClr val="tx1"/>
                </a:solidFill>
              </a:rPr>
              <a:t>）</a:t>
            </a:r>
            <a:endParaRPr lang="en-US" altLang="ja-JP" dirty="0">
              <a:solidFill>
                <a:schemeClr val="tx1"/>
              </a:solidFill>
            </a:endParaRPr>
          </a:p>
        </p:txBody>
      </p:sp>
      <p:sp>
        <p:nvSpPr>
          <p:cNvPr id="28" name="テキスト ボックス 27"/>
          <p:cNvSpPr txBox="1"/>
          <p:nvPr/>
        </p:nvSpPr>
        <p:spPr>
          <a:xfrm>
            <a:off x="373372" y="1560179"/>
            <a:ext cx="5436136" cy="1631216"/>
          </a:xfrm>
          <a:prstGeom prst="rect">
            <a:avLst/>
          </a:prstGeom>
          <a:noFill/>
        </p:spPr>
        <p:txBody>
          <a:bodyPr wrap="square" rtlCol="0">
            <a:spAutoFit/>
          </a:bodyPr>
          <a:lstStyle/>
          <a:p>
            <a:pPr>
              <a:spcAft>
                <a:spcPts val="1200"/>
              </a:spcAft>
            </a:pPr>
            <a:r>
              <a:rPr lang="en-US" altLang="ja-JP" sz="2000" dirty="0">
                <a:solidFill>
                  <a:srgbClr val="FF0000"/>
                </a:solidFill>
              </a:rPr>
              <a:t>Approval</a:t>
            </a:r>
            <a:r>
              <a:rPr lang="ja-JP" altLang="en-US" sz="2000" dirty="0">
                <a:solidFill>
                  <a:srgbClr val="FF0000"/>
                </a:solidFill>
              </a:rPr>
              <a:t> </a:t>
            </a:r>
            <a:r>
              <a:rPr lang="en-US" altLang="ja-JP" sz="2000" dirty="0">
                <a:solidFill>
                  <a:srgbClr val="FF0000"/>
                </a:solidFill>
              </a:rPr>
              <a:t>(License)</a:t>
            </a:r>
            <a:r>
              <a:rPr lang="en-US" altLang="ja-JP" sz="2000" dirty="0"/>
              <a:t>, stipulated in the Water Supply Act, requires </a:t>
            </a:r>
            <a:r>
              <a:rPr lang="en-US" altLang="ja-JP" sz="2000" dirty="0">
                <a:solidFill>
                  <a:srgbClr val="FF0000"/>
                </a:solidFill>
              </a:rPr>
              <a:t>a master plan</a:t>
            </a:r>
            <a:r>
              <a:rPr lang="en-US" altLang="ja-JP" sz="2000" dirty="0"/>
              <a:t>. It was effective</a:t>
            </a:r>
            <a:r>
              <a:rPr lang="en-US" altLang="ja-JP" sz="2000" dirty="0">
                <a:solidFill>
                  <a:srgbClr val="FF0000"/>
                </a:solidFill>
              </a:rPr>
              <a:t> </a:t>
            </a:r>
            <a:r>
              <a:rPr lang="en-US" altLang="ja-JP" sz="2000" dirty="0"/>
              <a:t>in the early stage of expansion when water utilities were not yet technically sophisticated.</a:t>
            </a:r>
          </a:p>
        </p:txBody>
      </p:sp>
      <p:sp>
        <p:nvSpPr>
          <p:cNvPr id="10" name="下矢印 9"/>
          <p:cNvSpPr/>
          <p:nvPr/>
        </p:nvSpPr>
        <p:spPr>
          <a:xfrm>
            <a:off x="7067661" y="5168491"/>
            <a:ext cx="766938" cy="328272"/>
          </a:xfrm>
          <a:prstGeom prst="downArrow">
            <a:avLst>
              <a:gd name="adj1" fmla="val 50000"/>
              <a:gd name="adj2" fmla="val 57052"/>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467544" y="4653136"/>
            <a:ext cx="2448272" cy="420956"/>
          </a:xfrm>
          <a:prstGeom prst="wedgeRoundRectCallout">
            <a:avLst>
              <a:gd name="adj1" fmla="val 30510"/>
              <a:gd name="adj2" fmla="val 30364"/>
              <a:gd name="adj3" fmla="val 16667"/>
            </a:avLst>
          </a:prstGeom>
          <a:solidFill>
            <a:schemeClr val="accent5"/>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Waterworks Vision</a:t>
            </a:r>
          </a:p>
        </p:txBody>
      </p:sp>
      <p:sp>
        <p:nvSpPr>
          <p:cNvPr id="16" name="角丸四角形吹き出し 15"/>
          <p:cNvSpPr/>
          <p:nvPr/>
        </p:nvSpPr>
        <p:spPr>
          <a:xfrm>
            <a:off x="480710" y="5200098"/>
            <a:ext cx="2435106" cy="420956"/>
          </a:xfrm>
          <a:prstGeom prst="wedgeRoundRectCallout">
            <a:avLst>
              <a:gd name="adj1" fmla="val 30510"/>
              <a:gd name="adj2" fmla="val 30364"/>
              <a:gd name="adj3" fmla="val 16667"/>
            </a:avLst>
          </a:prstGeom>
          <a:solidFill>
            <a:schemeClr val="accent5"/>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Water Safety Plan</a:t>
            </a:r>
          </a:p>
        </p:txBody>
      </p:sp>
      <p:sp>
        <p:nvSpPr>
          <p:cNvPr id="17" name="角丸四角形吹き出し 16"/>
          <p:cNvSpPr/>
          <p:nvPr/>
        </p:nvSpPr>
        <p:spPr>
          <a:xfrm>
            <a:off x="3131840" y="4653136"/>
            <a:ext cx="2448272" cy="1442513"/>
          </a:xfrm>
          <a:prstGeom prst="wedgeRoundRectCallout">
            <a:avLst>
              <a:gd name="adj1" fmla="val 30510"/>
              <a:gd name="adj2" fmla="val 30364"/>
              <a:gd name="adj3" fmla="val 16667"/>
            </a:avLst>
          </a:prstGeom>
          <a:solidFill>
            <a:schemeClr val="accent5"/>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a:r>
              <a:rPr lang="en-US" altLang="ja-JP" sz="2000" dirty="0">
                <a:solidFill>
                  <a:schemeClr val="tx1"/>
                </a:solidFill>
              </a:rPr>
              <a:t>Annual business plan and budget to be  approved by local councils</a:t>
            </a:r>
          </a:p>
        </p:txBody>
      </p:sp>
      <p:sp>
        <p:nvSpPr>
          <p:cNvPr id="18" name="角丸四角形吹き出し 17"/>
          <p:cNvSpPr/>
          <p:nvPr/>
        </p:nvSpPr>
        <p:spPr>
          <a:xfrm>
            <a:off x="480710" y="5729781"/>
            <a:ext cx="2448272" cy="420956"/>
          </a:xfrm>
          <a:prstGeom prst="wedgeRoundRectCallout">
            <a:avLst>
              <a:gd name="adj1" fmla="val 30510"/>
              <a:gd name="adj2" fmla="val 30364"/>
              <a:gd name="adj3" fmla="val 16667"/>
            </a:avLst>
          </a:prstGeom>
          <a:solidFill>
            <a:schemeClr val="accent5"/>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dirty="0">
                <a:solidFill>
                  <a:schemeClr val="tx1"/>
                </a:solidFill>
              </a:rPr>
              <a:t>Asset Management</a:t>
            </a:r>
          </a:p>
        </p:txBody>
      </p:sp>
      <p:sp>
        <p:nvSpPr>
          <p:cNvPr id="20" name="タイトル 1"/>
          <p:cNvSpPr>
            <a:spLocks noGrp="1"/>
          </p:cNvSpPr>
          <p:nvPr>
            <p:ph type="title"/>
          </p:nvPr>
        </p:nvSpPr>
        <p:spPr>
          <a:xfrm>
            <a:off x="360000" y="404664"/>
            <a:ext cx="8208000" cy="792088"/>
          </a:xfrm>
        </p:spPr>
        <p:txBody>
          <a:bodyPr>
            <a:noAutofit/>
          </a:bodyPr>
          <a:lstStyle/>
          <a:p>
            <a:r>
              <a:rPr lang="en-US" altLang="ja-JP" sz="2800" dirty="0"/>
              <a:t>7. Engineering Design and Master Plans</a:t>
            </a:r>
            <a:endParaRPr kumimoji="1" lang="ja-JP" altLang="en-US" sz="2800" dirty="0">
              <a:highlight>
                <a:srgbClr val="FFFF00"/>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885506"/>
            <a:ext cx="8532480" cy="5711846"/>
          </a:xfrm>
        </p:spPr>
        <p:txBody>
          <a:bodyPr>
            <a:noAutofit/>
          </a:bodyPr>
          <a:lstStyle/>
          <a:p>
            <a:pPr marL="399415" lvl="1" indent="-342900">
              <a:lnSpc>
                <a:spcPts val="2100"/>
              </a:lnSpc>
              <a:buFont typeface="Wingdings" panose="05000000000000000000" pitchFamily="2" charset="2"/>
              <a:buChar char="l"/>
            </a:pPr>
            <a:r>
              <a:rPr lang="en-US" altLang="ja-JP" sz="2000" b="1" dirty="0"/>
              <a:t>(Selection of Water Source) </a:t>
            </a:r>
            <a:r>
              <a:rPr lang="en-US" altLang="ja-JP" sz="2000" dirty="0"/>
              <a:t>It is ideal if </a:t>
            </a:r>
            <a:r>
              <a:rPr lang="en-US" altLang="ja-JP" sz="2000" dirty="0">
                <a:solidFill>
                  <a:srgbClr val="FF0000"/>
                </a:solidFill>
              </a:rPr>
              <a:t>pristine water sources </a:t>
            </a:r>
            <a:r>
              <a:rPr lang="en-US" altLang="ja-JP" sz="2000" dirty="0"/>
              <a:t>can be used for drinking water supply. This is especially important for small- and medium-scale utilities that are in short of human resources and technical capabilities.</a:t>
            </a:r>
            <a:endParaRPr lang="en-US" altLang="ja-JP" sz="2000" b="0" dirty="0"/>
          </a:p>
          <a:p>
            <a:pPr marL="399415" lvl="1" indent="-342900">
              <a:lnSpc>
                <a:spcPts val="2100"/>
              </a:lnSpc>
              <a:buFont typeface="Wingdings" panose="05000000000000000000" pitchFamily="2" charset="2"/>
              <a:buChar char="l"/>
            </a:pPr>
            <a:r>
              <a:rPr lang="en-US" altLang="ja-JP" sz="2000" b="1" dirty="0"/>
              <a:t>(Surface Water Development) </a:t>
            </a:r>
            <a:r>
              <a:rPr lang="en-US" altLang="ja-JP" sz="2000" dirty="0">
                <a:solidFill>
                  <a:srgbClr val="FF0000"/>
                </a:solidFill>
              </a:rPr>
              <a:t>The water rights system </a:t>
            </a:r>
            <a:r>
              <a:rPr lang="en-US" altLang="ja-JP" sz="2000" dirty="0"/>
              <a:t>and </a:t>
            </a:r>
            <a:r>
              <a:rPr lang="en-US" altLang="ja-JP" sz="2000" dirty="0">
                <a:solidFill>
                  <a:srgbClr val="FF0000"/>
                </a:solidFill>
              </a:rPr>
              <a:t>Comprehensive River Development </a:t>
            </a:r>
            <a:r>
              <a:rPr lang="en-US" altLang="ja-JP" sz="2000" dirty="0"/>
              <a:t>were effective for developing water resources. It requires cooperation of stakeholders, negotiations and sometimes conflict management. Dam construction is expensive, so that municipalities needed</a:t>
            </a:r>
            <a:r>
              <a:rPr lang="ja-JP" altLang="en-US" sz="2000" dirty="0"/>
              <a:t> </a:t>
            </a:r>
            <a:r>
              <a:rPr lang="en-US" altLang="ja-JP" sz="2000" dirty="0"/>
              <a:t>to get together and work with other users and river authorities on </a:t>
            </a:r>
            <a:r>
              <a:rPr lang="en-US" altLang="ja-JP" sz="2000" dirty="0">
                <a:solidFill>
                  <a:srgbClr val="FF0000"/>
                </a:solidFill>
              </a:rPr>
              <a:t>multipurpose dam </a:t>
            </a:r>
            <a:r>
              <a:rPr lang="en-US" altLang="ja-JP" sz="2000" dirty="0"/>
              <a:t>construction. They also organized to secure </a:t>
            </a:r>
            <a:r>
              <a:rPr lang="en-US" altLang="ja-JP" sz="2000" dirty="0">
                <a:solidFill>
                  <a:srgbClr val="FF0000"/>
                </a:solidFill>
              </a:rPr>
              <a:t>Bulk Water Supply</a:t>
            </a:r>
            <a:r>
              <a:rPr lang="en-US" altLang="ja-JP" sz="2000" dirty="0"/>
              <a:t>.</a:t>
            </a:r>
          </a:p>
          <a:p>
            <a:pPr marL="399415" lvl="1" indent="-342900">
              <a:lnSpc>
                <a:spcPts val="2100"/>
              </a:lnSpc>
              <a:buFont typeface="Wingdings" panose="05000000000000000000" pitchFamily="2" charset="2"/>
              <a:buChar char="l"/>
            </a:pPr>
            <a:r>
              <a:rPr lang="en-US" altLang="ja-JP" sz="2000" b="1" dirty="0"/>
              <a:t>(Chlorination) </a:t>
            </a:r>
            <a:r>
              <a:rPr lang="en-US" altLang="ja-JP" sz="2000" dirty="0">
                <a:solidFill>
                  <a:srgbClr val="FF0000"/>
                </a:solidFill>
              </a:rPr>
              <a:t>Chlorination</a:t>
            </a:r>
            <a:r>
              <a:rPr lang="en-US" altLang="ja-JP" sz="2000" dirty="0"/>
              <a:t> contributed a lot to the supply of safe tap water. However, it has some disadvantages </a:t>
            </a:r>
            <a:r>
              <a:rPr lang="en-US" altLang="ja-JP" sz="2000" dirty="0">
                <a:solidFill>
                  <a:srgbClr val="000000"/>
                </a:solidFill>
              </a:rPr>
              <a:t>including; production of disinfection by-products, formation and corrosion of equipment</a:t>
            </a:r>
            <a:r>
              <a:rPr lang="en-US" altLang="ja-JP" sz="2000" dirty="0"/>
              <a:t>.</a:t>
            </a:r>
          </a:p>
          <a:p>
            <a:pPr marL="399415" lvl="1" indent="-342900">
              <a:lnSpc>
                <a:spcPts val="2100"/>
              </a:lnSpc>
              <a:buFont typeface="Wingdings" panose="05000000000000000000" pitchFamily="2" charset="2"/>
              <a:buChar char="l"/>
            </a:pPr>
            <a:r>
              <a:rPr lang="en-US" altLang="ja-JP" sz="2000" b="1" dirty="0"/>
              <a:t>(Rapid Sand Filtration) </a:t>
            </a:r>
            <a:r>
              <a:rPr lang="en-US" altLang="ja-JP" sz="2000" dirty="0"/>
              <a:t>The coagulation, flocculation, sedimentation and </a:t>
            </a:r>
            <a:r>
              <a:rPr lang="en-US" altLang="ja-JP" sz="2000" dirty="0">
                <a:solidFill>
                  <a:srgbClr val="FF0000"/>
                </a:solidFill>
              </a:rPr>
              <a:t>rapid sand filtration </a:t>
            </a:r>
            <a:r>
              <a:rPr lang="en-US" altLang="ja-JP" sz="2000" dirty="0"/>
              <a:t>process  is often used to treat highly polluted raw water. The choice depends on </a:t>
            </a:r>
            <a:r>
              <a:rPr lang="en-US" altLang="ja-JP" sz="2000" dirty="0">
                <a:solidFill>
                  <a:srgbClr val="FF0000"/>
                </a:solidFill>
              </a:rPr>
              <a:t>quality of the raw water </a:t>
            </a:r>
            <a:r>
              <a:rPr lang="en-US" altLang="ja-JP" sz="2000" dirty="0"/>
              <a:t>and </a:t>
            </a:r>
            <a:r>
              <a:rPr lang="en-US" altLang="ja-JP" sz="2000" dirty="0">
                <a:solidFill>
                  <a:srgbClr val="FF0000"/>
                </a:solidFill>
              </a:rPr>
              <a:t>water demand</a:t>
            </a:r>
            <a:r>
              <a:rPr lang="en-US" altLang="ja-JP" sz="2000" dirty="0"/>
              <a:t>. Many utilities use this method to treat large volume of polluted</a:t>
            </a:r>
            <a:r>
              <a:rPr lang="en-US" altLang="en-US" sz="2000" dirty="0"/>
              <a:t> </a:t>
            </a:r>
            <a:r>
              <a:rPr lang="en-US" altLang="ja-JP" sz="2000" dirty="0"/>
              <a:t>water especially in urban area, which usually located at downstream. </a:t>
            </a:r>
            <a:endParaRPr lang="en-US" altLang="ja-JP" sz="2000" b="0" dirty="0"/>
          </a:p>
        </p:txBody>
      </p:sp>
      <p:sp>
        <p:nvSpPr>
          <p:cNvPr id="5" name="タイトル 4"/>
          <p:cNvSpPr>
            <a:spLocks noGrp="1"/>
          </p:cNvSpPr>
          <p:nvPr>
            <p:ph type="title"/>
          </p:nvPr>
        </p:nvSpPr>
        <p:spPr/>
        <p:txBody>
          <a:bodyPr>
            <a:normAutofit/>
          </a:bodyPr>
          <a:lstStyle/>
          <a:p>
            <a:r>
              <a:rPr lang="en-US" altLang="ja-JP" dirty="0"/>
              <a:t>8. Lessons Learned (1)</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4"/>
          </p:nvPr>
        </p:nvSpPr>
        <p:spPr>
          <a:xfrm>
            <a:off x="360000" y="1268760"/>
            <a:ext cx="8208000" cy="4104456"/>
          </a:xfrm>
        </p:spPr>
        <p:txBody>
          <a:bodyPr>
            <a:noAutofit/>
          </a:bodyPr>
          <a:lstStyle/>
          <a:p>
            <a:pPr marL="57785" lvl="2" indent="0">
              <a:buNone/>
            </a:pPr>
            <a:endParaRPr lang="en-US" altLang="ja-JP" sz="2000" b="1" dirty="0"/>
          </a:p>
          <a:p>
            <a:pPr marL="57785" lvl="2" indent="0">
              <a:buNone/>
            </a:pPr>
            <a:endParaRPr lang="en-US" altLang="ja-JP" sz="2000" b="1" dirty="0"/>
          </a:p>
        </p:txBody>
      </p:sp>
      <p:sp>
        <p:nvSpPr>
          <p:cNvPr id="5" name="タイトル 4"/>
          <p:cNvSpPr>
            <a:spLocks noGrp="1"/>
          </p:cNvSpPr>
          <p:nvPr>
            <p:ph type="title"/>
          </p:nvPr>
        </p:nvSpPr>
        <p:spPr/>
        <p:txBody>
          <a:bodyPr>
            <a:normAutofit/>
          </a:bodyPr>
          <a:lstStyle/>
          <a:p>
            <a:r>
              <a:rPr lang="en-US" altLang="ja-JP" dirty="0"/>
              <a:t>8. Lessons Learned (2)</a:t>
            </a:r>
            <a:endParaRPr kumimoji="1" lang="ja-JP" altLang="en-US" dirty="0"/>
          </a:p>
        </p:txBody>
      </p:sp>
      <p:sp>
        <p:nvSpPr>
          <p:cNvPr id="4" name="コンテンツ プレースホルダー 4"/>
          <p:cNvSpPr txBox="1"/>
          <p:nvPr/>
        </p:nvSpPr>
        <p:spPr>
          <a:xfrm>
            <a:off x="360000" y="972000"/>
            <a:ext cx="8208000" cy="5334794"/>
          </a:xfrm>
          <a:prstGeom prst="rect">
            <a:avLst/>
          </a:prstGeom>
        </p:spPr>
        <p:txBody>
          <a:bodyPr vert="horz"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Font typeface="Wingdings" panose="05000000000000000000" pitchFamily="2" charset="2"/>
              <a:buChar char="l"/>
            </a:pPr>
            <a:r>
              <a:rPr lang="en-US" altLang="ja-JP" sz="2000" b="1" dirty="0"/>
              <a:t>(Dealing with Source Water Deterioration) </a:t>
            </a:r>
            <a:r>
              <a:rPr lang="en-US" altLang="ja-JP" sz="2000" dirty="0"/>
              <a:t>Japan developed technologies and new approaches to deal with challenges of water source pollution</a:t>
            </a:r>
            <a:r>
              <a:rPr lang="ja-JP" altLang="en-US" sz="2000" dirty="0"/>
              <a:t> </a:t>
            </a:r>
            <a:r>
              <a:rPr lang="en-US" altLang="ja-JP" sz="2000" dirty="0"/>
              <a:t>and drought. These include </a:t>
            </a:r>
            <a:r>
              <a:rPr lang="en-US" altLang="ja-JP" sz="2000" dirty="0">
                <a:solidFill>
                  <a:srgbClr val="FF0000"/>
                </a:solidFill>
              </a:rPr>
              <a:t>advanced water treatment</a:t>
            </a:r>
            <a:r>
              <a:rPr lang="en-US" altLang="ja-JP" sz="2000" dirty="0"/>
              <a:t>, </a:t>
            </a:r>
            <a:r>
              <a:rPr lang="en-US" altLang="ja-JP" sz="2000" dirty="0">
                <a:solidFill>
                  <a:srgbClr val="FF0000"/>
                </a:solidFill>
              </a:rPr>
              <a:t>membrane filtration </a:t>
            </a:r>
            <a:r>
              <a:rPr lang="en-US" altLang="ja-JP" sz="2000" dirty="0"/>
              <a:t>and </a:t>
            </a:r>
            <a:r>
              <a:rPr lang="en-US" altLang="ja-JP" sz="2000" dirty="0">
                <a:solidFill>
                  <a:srgbClr val="FF0000"/>
                </a:solidFill>
              </a:rPr>
              <a:t>wastewater reuse</a:t>
            </a:r>
            <a:r>
              <a:rPr lang="en-US" altLang="ja-JP" sz="2000" dirty="0"/>
              <a:t>. Although new technology development requires larger investment, it can produce high quality waters to win the public support for the water supply.</a:t>
            </a:r>
          </a:p>
          <a:p>
            <a:pPr marL="399415" lvl="1" indent="-342900">
              <a:lnSpc>
                <a:spcPts val="2200"/>
              </a:lnSpc>
              <a:buFont typeface="Wingdings" panose="05000000000000000000" pitchFamily="2" charset="2"/>
              <a:buChar char="l"/>
            </a:pPr>
            <a:r>
              <a:rPr lang="en-US" altLang="ja-JP" sz="2000" b="1" dirty="0"/>
              <a:t>(Prevention of Land Subsidence) </a:t>
            </a:r>
            <a:r>
              <a:rPr lang="en-US" altLang="ja-JP" sz="2000" dirty="0"/>
              <a:t>Japan faced serious </a:t>
            </a:r>
            <a:r>
              <a:rPr lang="en-US" altLang="ja-JP" sz="2000" dirty="0">
                <a:solidFill>
                  <a:srgbClr val="FF0000"/>
                </a:solidFill>
              </a:rPr>
              <a:t>land subsidence </a:t>
            </a:r>
            <a:r>
              <a:rPr lang="en-US" altLang="ja-JP" sz="2000" dirty="0"/>
              <a:t>due to over-pumping of groundwater in some regions. This problem is under control by strictly </a:t>
            </a:r>
            <a:r>
              <a:rPr lang="en-US" altLang="ja-JP" sz="2000" dirty="0">
                <a:solidFill>
                  <a:srgbClr val="FF0000"/>
                </a:solidFill>
              </a:rPr>
              <a:t>regulating groundwater abstraction</a:t>
            </a:r>
            <a:r>
              <a:rPr lang="en-US" altLang="ja-JP" sz="2000" dirty="0"/>
              <a:t>, providing </a:t>
            </a:r>
            <a:r>
              <a:rPr lang="en-US" altLang="ja-JP" sz="2000" dirty="0">
                <a:solidFill>
                  <a:srgbClr val="FF0000"/>
                </a:solidFill>
              </a:rPr>
              <a:t>alternative water sources</a:t>
            </a:r>
            <a:r>
              <a:rPr lang="en-US" altLang="ja-JP" sz="2000" dirty="0"/>
              <a:t> and </a:t>
            </a:r>
            <a:r>
              <a:rPr lang="en-US" altLang="ja-JP" sz="2000" dirty="0">
                <a:solidFill>
                  <a:srgbClr val="FF0000"/>
                </a:solidFill>
              </a:rPr>
              <a:t>monitoring</a:t>
            </a:r>
            <a:r>
              <a:rPr lang="en-US" altLang="ja-JP" sz="2000" dirty="0"/>
              <a:t> ground levels and groundwater levels.</a:t>
            </a:r>
          </a:p>
          <a:p>
            <a:pPr marL="399415" lvl="1" indent="-342900">
              <a:lnSpc>
                <a:spcPts val="2200"/>
              </a:lnSpc>
              <a:buFont typeface="Wingdings" panose="05000000000000000000" pitchFamily="2" charset="2"/>
              <a:buChar char="l"/>
            </a:pPr>
            <a:r>
              <a:rPr lang="en-US" altLang="ja-JP" sz="2000" b="1" dirty="0"/>
              <a:t>(Transmission and Distribution Systems) </a:t>
            </a:r>
            <a:r>
              <a:rPr lang="en-US" altLang="ja-JP" sz="2000" dirty="0"/>
              <a:t>The investment for </a:t>
            </a:r>
            <a:r>
              <a:rPr lang="en-US" altLang="ja-JP" sz="2000" dirty="0">
                <a:solidFill>
                  <a:srgbClr val="FF0000"/>
                </a:solidFill>
              </a:rPr>
              <a:t>transmission and distribution systems</a:t>
            </a:r>
            <a:r>
              <a:rPr lang="en-US" altLang="ja-JP" sz="2000" dirty="0"/>
              <a:t> accounts for two thirds of the total investment cost of the water supply system, so that it is important to plan and construct distribution reservoir, pumps and pipelines efficiently based on the </a:t>
            </a:r>
            <a:r>
              <a:rPr lang="en-US" altLang="ja-JP" sz="2000" dirty="0">
                <a:solidFill>
                  <a:srgbClr val="FF0000"/>
                </a:solidFill>
              </a:rPr>
              <a:t>long-term plans</a:t>
            </a:r>
            <a:r>
              <a:rPr lang="en-US" altLang="ja-JP" sz="2000" dirty="0"/>
              <a:t>. Japan has taken advantage of its hilly terrain to build </a:t>
            </a:r>
            <a:r>
              <a:rPr lang="en-US" altLang="ja-JP" sz="2000" dirty="0">
                <a:solidFill>
                  <a:srgbClr val="FF0000"/>
                </a:solidFill>
              </a:rPr>
              <a:t>gravity</a:t>
            </a:r>
            <a:r>
              <a:rPr lang="ja-JP" altLang="en-US" sz="2000" dirty="0">
                <a:solidFill>
                  <a:srgbClr val="FF0000"/>
                </a:solidFill>
              </a:rPr>
              <a:t> </a:t>
            </a:r>
            <a:r>
              <a:rPr lang="en-US" altLang="ja-JP" sz="2000" dirty="0">
                <a:solidFill>
                  <a:srgbClr val="FF0000"/>
                </a:solidFill>
              </a:rPr>
              <a:t>flow systems </a:t>
            </a:r>
            <a:r>
              <a:rPr lang="en-US" altLang="ja-JP" sz="2000" dirty="0"/>
              <a:t>to save money and energy for easy control of water distribution.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(3)</a:t>
            </a:r>
            <a:endParaRPr kumimoji="1" lang="ja-JP" altLang="en-US" dirty="0"/>
          </a:p>
        </p:txBody>
      </p:sp>
      <p:sp>
        <p:nvSpPr>
          <p:cNvPr id="4" name="コンテンツ プレースホルダー 4"/>
          <p:cNvSpPr txBox="1"/>
          <p:nvPr/>
        </p:nvSpPr>
        <p:spPr>
          <a:xfrm>
            <a:off x="360000" y="908720"/>
            <a:ext cx="8388464" cy="5552796"/>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Font typeface="Wingdings" panose="05000000000000000000" pitchFamily="2" charset="2"/>
              <a:buChar char="l"/>
            </a:pPr>
            <a:r>
              <a:rPr lang="en-US" altLang="ja-JP" sz="2000" b="1" dirty="0"/>
              <a:t>(Block Distribution Systems) </a:t>
            </a:r>
            <a:r>
              <a:rPr lang="en-US" altLang="ja-JP" sz="2000" dirty="0"/>
              <a:t>Distribution pipelines have evolved from dendritic systems, to network and </a:t>
            </a:r>
            <a:r>
              <a:rPr lang="en-US" altLang="ja-JP" sz="2000" dirty="0">
                <a:solidFill>
                  <a:srgbClr val="FF0000"/>
                </a:solidFill>
              </a:rPr>
              <a:t>block distribution systems</a:t>
            </a:r>
            <a:r>
              <a:rPr lang="ja-JP" altLang="ja-JP" sz="2000" dirty="0" err="1"/>
              <a:t> </a:t>
            </a:r>
            <a:r>
              <a:rPr lang="en-US" altLang="ja-JP" sz="2000" dirty="0"/>
              <a:t>as</a:t>
            </a:r>
            <a:r>
              <a:rPr lang="ja-JP" altLang="en-US" sz="2000" dirty="0"/>
              <a:t> </a:t>
            </a:r>
            <a:r>
              <a:rPr lang="en-US" altLang="ja-JP" sz="2000" dirty="0"/>
              <a:t>cities</a:t>
            </a:r>
            <a:r>
              <a:rPr lang="ja-JP" altLang="en-US" sz="2000" dirty="0"/>
              <a:t> </a:t>
            </a:r>
            <a:r>
              <a:rPr lang="en-US" altLang="ja-JP" sz="2000" dirty="0"/>
              <a:t>expand. The advanced designs provide better control of water distribution and minimize supply disruptions.</a:t>
            </a:r>
          </a:p>
          <a:p>
            <a:pPr marL="399415" lvl="1" indent="-342900">
              <a:lnSpc>
                <a:spcPts val="2200"/>
              </a:lnSpc>
              <a:buFont typeface="Wingdings" panose="05000000000000000000" pitchFamily="2" charset="2"/>
              <a:buChar char="l"/>
            </a:pPr>
            <a:r>
              <a:rPr lang="en-US" altLang="ja-JP" sz="2000" b="1" dirty="0"/>
              <a:t>(Master Plan) </a:t>
            </a:r>
            <a:r>
              <a:rPr lang="en-US" altLang="ja-JP" sz="2000" dirty="0"/>
              <a:t>Japan expanded its water supply systems by </a:t>
            </a:r>
            <a:r>
              <a:rPr lang="en-US" altLang="ja-JP" sz="2000" dirty="0">
                <a:solidFill>
                  <a:srgbClr val="FF0000"/>
                </a:solidFill>
              </a:rPr>
              <a:t>well-planned and stepwise expansion </a:t>
            </a:r>
            <a:r>
              <a:rPr lang="en-US" altLang="ja-JP" sz="2000" dirty="0"/>
              <a:t>to keep pace with population growth and water demand. This approach is effective for sound financial management of the utilities. Formulation of a </a:t>
            </a:r>
            <a:r>
              <a:rPr lang="en-US" altLang="ja-JP" sz="2000" dirty="0">
                <a:solidFill>
                  <a:srgbClr val="FF0000"/>
                </a:solidFill>
              </a:rPr>
              <a:t>master plan</a:t>
            </a:r>
            <a:r>
              <a:rPr lang="en-US" altLang="ja-JP" sz="2000" dirty="0"/>
              <a:t>, which includes long-term projection of demographic and social changes is effective in developing water supply system and expanding water supply coverage.</a:t>
            </a:r>
          </a:p>
          <a:p>
            <a:pPr marL="399415" lvl="1" indent="-342900">
              <a:lnSpc>
                <a:spcPts val="2200"/>
              </a:lnSpc>
              <a:buFont typeface="Wingdings" panose="05000000000000000000" pitchFamily="2" charset="2"/>
              <a:buChar char="l"/>
            </a:pPr>
            <a:r>
              <a:rPr lang="en-US" altLang="ja-JP" sz="2000" b="1" dirty="0"/>
              <a:t>(Approval(License) System)</a:t>
            </a:r>
            <a:r>
              <a:rPr lang="en-US" altLang="ja-JP" sz="2000" dirty="0"/>
              <a:t> The Water Supply Act stipulates the requirements for </a:t>
            </a:r>
            <a:r>
              <a:rPr lang="en-US" altLang="ja-JP" sz="2000" dirty="0">
                <a:solidFill>
                  <a:srgbClr val="FF0000"/>
                </a:solidFill>
              </a:rPr>
              <a:t>Approval(License)</a:t>
            </a:r>
            <a:r>
              <a:rPr lang="en-US" altLang="ja-JP" sz="2000" dirty="0"/>
              <a:t>, </a:t>
            </a:r>
            <a:r>
              <a:rPr lang="en-US" altLang="ja-JP" sz="2000" dirty="0">
                <a:solidFill>
                  <a:srgbClr val="FF0000"/>
                </a:solidFill>
              </a:rPr>
              <a:t>facility standards</a:t>
            </a:r>
            <a:r>
              <a:rPr lang="en-US" altLang="ja-JP" sz="2000" dirty="0"/>
              <a:t> and </a:t>
            </a:r>
            <a:r>
              <a:rPr lang="en-US" altLang="ja-JP" sz="2000" dirty="0">
                <a:solidFill>
                  <a:srgbClr val="FF0000"/>
                </a:solidFill>
              </a:rPr>
              <a:t>qualification of technical administrators</a:t>
            </a:r>
            <a:r>
              <a:rPr lang="en-US" altLang="ja-JP" sz="2000" dirty="0"/>
              <a:t>. These set the high standard for water supply quality and sound business management. The national government is encouraging the preparation of </a:t>
            </a:r>
            <a:r>
              <a:rPr lang="en-US" altLang="ja-JP" sz="2000" dirty="0">
                <a:solidFill>
                  <a:srgbClr val="FF0000"/>
                </a:solidFill>
              </a:rPr>
              <a:t>Water Vision </a:t>
            </a:r>
            <a:r>
              <a:rPr lang="en-US" altLang="ja-JP" sz="2000" dirty="0"/>
              <a:t>and </a:t>
            </a:r>
            <a:r>
              <a:rPr lang="en-US" altLang="ja-JP" sz="2000" dirty="0">
                <a:solidFill>
                  <a:srgbClr val="FF0000"/>
                </a:solidFill>
              </a:rPr>
              <a:t>Water Safety Plan </a:t>
            </a:r>
            <a:r>
              <a:rPr lang="en-US" altLang="ja-JP" sz="2000" dirty="0"/>
              <a:t>to ensure technical stability of utilities. Preparation of </a:t>
            </a:r>
            <a:r>
              <a:rPr lang="en-US" altLang="ja-JP" sz="2000" dirty="0">
                <a:solidFill>
                  <a:srgbClr val="FF0000"/>
                </a:solidFill>
              </a:rPr>
              <a:t>annual business plan</a:t>
            </a:r>
            <a:r>
              <a:rPr lang="en-US" altLang="ja-JP" sz="2000" dirty="0"/>
              <a:t>, which includes </a:t>
            </a:r>
            <a:r>
              <a:rPr lang="en-US" altLang="ja-JP" sz="2000" dirty="0">
                <a:solidFill>
                  <a:srgbClr val="FF0000"/>
                </a:solidFill>
              </a:rPr>
              <a:t>budget plan </a:t>
            </a:r>
            <a:r>
              <a:rPr lang="en-US" altLang="ja-JP" sz="2000" dirty="0"/>
              <a:t>based on the Local Public Enterprise Act, and the approval by the local assembly ensures sound business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2000"/>
            <a:ext cx="8229600" cy="720000"/>
          </a:xfrm>
        </p:spPr>
        <p:txBody>
          <a:bodyPr>
            <a:normAutofit/>
          </a:bodyPr>
          <a:lstStyle/>
          <a:p>
            <a:pPr algn="l"/>
            <a:r>
              <a:rPr lang="en-US" altLang="ja-JP" sz="2800" dirty="0">
                <a:solidFill>
                  <a:schemeClr val="bg1">
                    <a:lumMod val="50000"/>
                  </a:schemeClr>
                </a:solidFill>
              </a:rPr>
              <a:t>1. Introduction</a:t>
            </a:r>
            <a:endParaRPr kumimoji="1" lang="ja-JP" altLang="en-US" sz="2800" dirty="0"/>
          </a:p>
        </p:txBody>
      </p:sp>
      <p:sp>
        <p:nvSpPr>
          <p:cNvPr id="6" name="テキスト ボックス 5"/>
          <p:cNvSpPr txBox="1"/>
          <p:nvPr/>
        </p:nvSpPr>
        <p:spPr>
          <a:xfrm>
            <a:off x="683568" y="1628800"/>
            <a:ext cx="8244408" cy="4893648"/>
          </a:xfrm>
          <a:prstGeom prst="rect">
            <a:avLst/>
          </a:prstGeom>
          <a:noFill/>
        </p:spPr>
        <p:txBody>
          <a:bodyPr wrap="square" rtlCol="0">
            <a:spAutoFit/>
          </a:bodyPr>
          <a:lstStyle/>
          <a:p>
            <a:pPr defTabSz="-635">
              <a:spcBef>
                <a:spcPts val="1100"/>
              </a:spcBef>
              <a:tabLst>
                <a:tab pos="447675" algn="l"/>
              </a:tabLst>
            </a:pPr>
            <a:r>
              <a:rPr lang="en-US" altLang="ja-JP" b="1" dirty="0">
                <a:solidFill>
                  <a:prstClr val="black"/>
                </a:solidFill>
              </a:rPr>
              <a:t>Q1.	</a:t>
            </a:r>
            <a:r>
              <a:rPr lang="en-US" altLang="ja-JP" dirty="0">
                <a:solidFill>
                  <a:prstClr val="black"/>
                </a:solidFill>
              </a:rPr>
              <a:t>How did Japanese water utilities </a:t>
            </a:r>
            <a:r>
              <a:rPr lang="en-US" altLang="ja-JP" dirty="0">
                <a:solidFill>
                  <a:srgbClr val="FF0000"/>
                </a:solidFill>
              </a:rPr>
              <a:t>choose</a:t>
            </a:r>
            <a:r>
              <a:rPr lang="en-US" altLang="ja-JP" dirty="0">
                <a:solidFill>
                  <a:prstClr val="black"/>
                </a:solidFill>
              </a:rPr>
              <a:t> </a:t>
            </a:r>
            <a:r>
              <a:rPr lang="en-US" altLang="ja-JP" dirty="0">
                <a:solidFill>
                  <a:srgbClr val="FF0000"/>
                </a:solidFill>
              </a:rPr>
              <a:t>water sources </a:t>
            </a:r>
            <a:r>
              <a:rPr lang="en-US" altLang="ja-JP" dirty="0">
                <a:solidFill>
                  <a:prstClr val="black"/>
                </a:solidFill>
              </a:rPr>
              <a:t>and maintain facilities for stable and economical safe water supply?</a:t>
            </a:r>
          </a:p>
          <a:p>
            <a:pPr defTabSz="-635">
              <a:spcBef>
                <a:spcPts val="1100"/>
              </a:spcBef>
              <a:tabLst>
                <a:tab pos="447675" algn="l"/>
              </a:tabLst>
            </a:pPr>
            <a:r>
              <a:rPr lang="en-US" altLang="ja-JP" b="1" dirty="0">
                <a:solidFill>
                  <a:prstClr val="black"/>
                </a:solidFill>
              </a:rPr>
              <a:t>Q2.	</a:t>
            </a:r>
            <a:r>
              <a:rPr lang="en-US" altLang="ja-JP" dirty="0">
                <a:solidFill>
                  <a:prstClr val="black"/>
                </a:solidFill>
              </a:rPr>
              <a:t>How did they develop water sources to meet increasing demand? How did they  </a:t>
            </a:r>
            <a:r>
              <a:rPr lang="en-US" altLang="ja-JP" dirty="0">
                <a:solidFill>
                  <a:srgbClr val="FF0000"/>
                </a:solidFill>
              </a:rPr>
              <a:t>manage the conflicts with other water use</a:t>
            </a:r>
            <a:r>
              <a:rPr lang="en-US" altLang="ja-JP" dirty="0">
                <a:solidFill>
                  <a:prstClr val="black"/>
                </a:solidFill>
              </a:rPr>
              <a:t>? How do they </a:t>
            </a:r>
            <a:r>
              <a:rPr lang="en-US" altLang="ja-JP" dirty="0">
                <a:solidFill>
                  <a:srgbClr val="FF0000"/>
                </a:solidFill>
              </a:rPr>
              <a:t>share the cost with other stakeholders </a:t>
            </a:r>
            <a:r>
              <a:rPr lang="en-US" altLang="ja-JP" dirty="0"/>
              <a:t>in water resource development</a:t>
            </a:r>
            <a:r>
              <a:rPr lang="en-US" altLang="ja-JP" dirty="0">
                <a:solidFill>
                  <a:prstClr val="black"/>
                </a:solidFill>
              </a:rPr>
              <a:t>?</a:t>
            </a:r>
          </a:p>
          <a:p>
            <a:pPr defTabSz="-635">
              <a:spcBef>
                <a:spcPts val="1100"/>
              </a:spcBef>
              <a:tabLst>
                <a:tab pos="447675" algn="l"/>
              </a:tabLst>
            </a:pPr>
            <a:r>
              <a:rPr lang="en-US" altLang="ja-JP" b="1" dirty="0"/>
              <a:t>Q3.	</a:t>
            </a:r>
            <a:r>
              <a:rPr lang="en-US" altLang="ja-JP" dirty="0"/>
              <a:t>How </a:t>
            </a:r>
            <a:r>
              <a:rPr lang="en-US" altLang="ja-JP" dirty="0">
                <a:solidFill>
                  <a:srgbClr val="FF0000"/>
                </a:solidFill>
              </a:rPr>
              <a:t>water source developed </a:t>
            </a:r>
            <a:r>
              <a:rPr lang="en-US" altLang="ja-JP" dirty="0"/>
              <a:t>for water supply in wide areas? How the </a:t>
            </a:r>
            <a:r>
              <a:rPr lang="en-US" altLang="ja-JP" dirty="0">
                <a:solidFill>
                  <a:srgbClr val="FF0000"/>
                </a:solidFill>
              </a:rPr>
              <a:t>Bulk Water Supply </a:t>
            </a:r>
            <a:r>
              <a:rPr lang="en-US" altLang="ja-JP" dirty="0"/>
              <a:t>is managed?</a:t>
            </a:r>
          </a:p>
          <a:p>
            <a:pPr defTabSz="-635">
              <a:spcBef>
                <a:spcPts val="1100"/>
              </a:spcBef>
              <a:tabLst>
                <a:tab pos="447675" algn="l"/>
              </a:tabLst>
            </a:pPr>
            <a:r>
              <a:rPr lang="en-US" altLang="ja-JP" b="1" dirty="0">
                <a:solidFill>
                  <a:prstClr val="black"/>
                </a:solidFill>
              </a:rPr>
              <a:t>Q4.	</a:t>
            </a:r>
            <a:r>
              <a:rPr lang="en-US" altLang="ja-JP" dirty="0">
                <a:solidFill>
                  <a:prstClr val="black"/>
                </a:solidFill>
              </a:rPr>
              <a:t>How did Japan control </a:t>
            </a:r>
            <a:r>
              <a:rPr lang="en-US" altLang="ja-JP" dirty="0">
                <a:solidFill>
                  <a:srgbClr val="FF0000"/>
                </a:solidFill>
              </a:rPr>
              <a:t>pollution of water sources</a:t>
            </a:r>
            <a:r>
              <a:rPr lang="en-US" altLang="ja-JP" dirty="0">
                <a:solidFill>
                  <a:prstClr val="black"/>
                </a:solidFill>
              </a:rPr>
              <a:t>?</a:t>
            </a:r>
          </a:p>
          <a:p>
            <a:pPr marL="444500" indent="-444500" defTabSz="-635">
              <a:spcBef>
                <a:spcPts val="1100"/>
              </a:spcBef>
              <a:tabLst>
                <a:tab pos="447675" algn="l"/>
              </a:tabLst>
            </a:pPr>
            <a:r>
              <a:rPr lang="en-US" altLang="ja-JP" b="1" dirty="0">
                <a:solidFill>
                  <a:prstClr val="black"/>
                </a:solidFill>
              </a:rPr>
              <a:t>Q5.	</a:t>
            </a:r>
            <a:r>
              <a:rPr lang="en-US" altLang="ja-JP" dirty="0">
                <a:solidFill>
                  <a:prstClr val="black"/>
                </a:solidFill>
              </a:rPr>
              <a:t>How did Japan overcome </a:t>
            </a:r>
            <a:r>
              <a:rPr lang="en-US" altLang="ja-JP" dirty="0">
                <a:solidFill>
                  <a:srgbClr val="FF0000"/>
                </a:solidFill>
              </a:rPr>
              <a:t>land subsidence</a:t>
            </a:r>
            <a:r>
              <a:rPr lang="en-US" altLang="ja-JP" dirty="0">
                <a:solidFill>
                  <a:prstClr val="black"/>
                </a:solidFill>
              </a:rPr>
              <a:t>?</a:t>
            </a:r>
          </a:p>
          <a:p>
            <a:pPr marL="444500" indent="-444500" defTabSz="-635">
              <a:spcBef>
                <a:spcPts val="1100"/>
              </a:spcBef>
              <a:tabLst>
                <a:tab pos="447675" algn="l"/>
              </a:tabLst>
            </a:pPr>
            <a:r>
              <a:rPr lang="en-US" altLang="ja-JP" b="1" dirty="0">
                <a:solidFill>
                  <a:prstClr val="black"/>
                </a:solidFill>
              </a:rPr>
              <a:t>Q6.	</a:t>
            </a:r>
            <a:r>
              <a:rPr lang="en-US" altLang="ja-JP" dirty="0">
                <a:solidFill>
                  <a:prstClr val="black"/>
                </a:solidFill>
              </a:rPr>
              <a:t>How did Japanese utilities </a:t>
            </a:r>
            <a:r>
              <a:rPr lang="en-US" altLang="ja-JP" dirty="0">
                <a:solidFill>
                  <a:srgbClr val="FF0000"/>
                </a:solidFill>
              </a:rPr>
              <a:t>develop</a:t>
            </a:r>
            <a:r>
              <a:rPr lang="en-US" altLang="ja-JP" dirty="0">
                <a:solidFill>
                  <a:prstClr val="black"/>
                </a:solidFill>
              </a:rPr>
              <a:t> </a:t>
            </a:r>
            <a:r>
              <a:rPr lang="en-US" altLang="ja-JP" dirty="0">
                <a:solidFill>
                  <a:srgbClr val="FF0000"/>
                </a:solidFill>
              </a:rPr>
              <a:t>water distribution pipelines</a:t>
            </a:r>
            <a:r>
              <a:rPr lang="en-US" altLang="ja-JP" dirty="0">
                <a:solidFill>
                  <a:prstClr val="black"/>
                </a:solidFill>
              </a:rPr>
              <a:t>? What are </a:t>
            </a:r>
            <a:r>
              <a:rPr lang="en-US" altLang="ja-JP" dirty="0">
                <a:solidFill>
                  <a:srgbClr val="FF0000"/>
                </a:solidFill>
              </a:rPr>
              <a:t>characteristics</a:t>
            </a:r>
            <a:r>
              <a:rPr lang="en-US" altLang="ja-JP" dirty="0">
                <a:solidFill>
                  <a:prstClr val="black"/>
                </a:solidFill>
              </a:rPr>
              <a:t> of them?</a:t>
            </a:r>
          </a:p>
          <a:p>
            <a:pPr defTabSz="-635">
              <a:spcBef>
                <a:spcPts val="1100"/>
              </a:spcBef>
              <a:tabLst>
                <a:tab pos="447675" algn="l"/>
              </a:tabLst>
            </a:pPr>
            <a:r>
              <a:rPr lang="en-US" altLang="ja-JP" b="1" dirty="0">
                <a:solidFill>
                  <a:prstClr val="black"/>
                </a:solidFill>
              </a:rPr>
              <a:t>Q7.	</a:t>
            </a:r>
            <a:r>
              <a:rPr lang="en-US" altLang="ja-JP" dirty="0"/>
              <a:t>Why does Japan emphasize </a:t>
            </a:r>
            <a:r>
              <a:rPr lang="en-US" altLang="ja-JP" dirty="0">
                <a:solidFill>
                  <a:srgbClr val="FF0000"/>
                </a:solidFill>
              </a:rPr>
              <a:t>planed facility constructions</a:t>
            </a:r>
            <a:r>
              <a:rPr lang="en-US" altLang="ja-JP" dirty="0">
                <a:solidFill>
                  <a:prstClr val="black"/>
                </a:solidFill>
              </a:rPr>
              <a:t>? How do Japanese water utilities steadily </a:t>
            </a:r>
            <a:r>
              <a:rPr lang="en-US" altLang="ja-JP" dirty="0">
                <a:solidFill>
                  <a:srgbClr val="FF0000"/>
                </a:solidFill>
              </a:rPr>
              <a:t>develop water supply facilities</a:t>
            </a:r>
            <a:r>
              <a:rPr lang="en-US" altLang="ja-JP" dirty="0">
                <a:solidFill>
                  <a:prstClr val="black"/>
                </a:solidFill>
              </a:rPr>
              <a:t> in required level?  How </a:t>
            </a:r>
            <a:r>
              <a:rPr lang="en-US" altLang="ja-JP" dirty="0">
                <a:solidFill>
                  <a:srgbClr val="FF0000"/>
                </a:solidFill>
              </a:rPr>
              <a:t>master plans </a:t>
            </a:r>
            <a:r>
              <a:rPr lang="en-US" altLang="ja-JP" dirty="0">
                <a:solidFill>
                  <a:prstClr val="black"/>
                </a:solidFill>
              </a:rPr>
              <a:t>are made and utilized?</a:t>
            </a:r>
          </a:p>
        </p:txBody>
      </p:sp>
      <p:sp>
        <p:nvSpPr>
          <p:cNvPr id="5" name="テキスト プレースホルダー 7"/>
          <p:cNvSpPr txBox="1"/>
          <p:nvPr/>
        </p:nvSpPr>
        <p:spPr>
          <a:xfrm>
            <a:off x="360000" y="900000"/>
            <a:ext cx="8567976" cy="728800"/>
          </a:xfrm>
          <a:prstGeom prst="rect">
            <a:avLst/>
          </a:prstGeom>
          <a:solidFill>
            <a:schemeClr val="accent5"/>
          </a:solidFill>
          <a:ln w="19050">
            <a:solidFill>
              <a:schemeClr val="accent5">
                <a:lumMod val="50000"/>
              </a:schemeClr>
            </a:solidFill>
          </a:ln>
        </p:spPr>
        <p:txBody>
          <a:bodyPr lIns="396000" tIns="72000" rIns="324000" bIns="7200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Frequently asked questions from participants of the water supply</a:t>
            </a:r>
            <a:r>
              <a:rPr lang="ja-JP" altLang="en-US" sz="2000" dirty="0"/>
              <a:t> </a:t>
            </a:r>
            <a:r>
              <a:rPr lang="en-US" altLang="ja-JP" sz="2000" dirty="0"/>
              <a:t>training courses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Water Sources and Treatment System</a:t>
            </a:r>
            <a:endParaRPr kumimoji="1" lang="ja-JP" altLang="en-US" sz="2800" dirty="0"/>
          </a:p>
        </p:txBody>
      </p:sp>
      <p:sp>
        <p:nvSpPr>
          <p:cNvPr id="7" name="コンテンツ プレースホルダー 3"/>
          <p:cNvSpPr txBox="1"/>
          <p:nvPr/>
        </p:nvSpPr>
        <p:spPr>
          <a:xfrm>
            <a:off x="4829697" y="3888614"/>
            <a:ext cx="3561952" cy="268116"/>
          </a:xfrm>
          <a:prstGeom prst="rect">
            <a:avLst/>
          </a:prstGeom>
        </p:spPr>
        <p:txBody>
          <a:bodyPr vert="horz" lIns="0" tIns="0" rIns="0" bIns="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a:t>Water source from mountain stream</a:t>
            </a:r>
            <a:endParaRPr lang="ja-JP" altLang="en-US" sz="1800" dirty="0"/>
          </a:p>
        </p:txBody>
      </p:sp>
      <p:pic>
        <p:nvPicPr>
          <p:cNvPr id="8" name="図 7"/>
          <p:cNvPicPr>
            <a:picLocks noChangeAspect="1"/>
          </p:cNvPicPr>
          <p:nvPr/>
        </p:nvPicPr>
        <p:blipFill>
          <a:blip r:embed="rId3"/>
          <a:stretch>
            <a:fillRect/>
          </a:stretch>
        </p:blipFill>
        <p:spPr>
          <a:xfrm>
            <a:off x="4829697" y="1202998"/>
            <a:ext cx="3542515" cy="2657887"/>
          </a:xfrm>
          <a:prstGeom prst="rect">
            <a:avLst/>
          </a:prstGeom>
        </p:spPr>
      </p:pic>
      <p:sp>
        <p:nvSpPr>
          <p:cNvPr id="14" name="角丸四角形吹き出し 13"/>
          <p:cNvSpPr/>
          <p:nvPr/>
        </p:nvSpPr>
        <p:spPr>
          <a:xfrm>
            <a:off x="1549701" y="3099410"/>
            <a:ext cx="2816175" cy="761475"/>
          </a:xfrm>
          <a:prstGeom prst="wedgeRoundRectCallout">
            <a:avLst>
              <a:gd name="adj1" fmla="val 37509"/>
              <a:gd name="adj2" fmla="val 37209"/>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Meteorological water</a:t>
            </a:r>
          </a:p>
          <a:p>
            <a:pPr algn="r"/>
            <a:r>
              <a:rPr lang="en-US" altLang="ja-JP" sz="2000" dirty="0">
                <a:solidFill>
                  <a:schemeClr val="tx1"/>
                </a:solidFill>
              </a:rPr>
              <a:t> (rain water)</a:t>
            </a:r>
          </a:p>
        </p:txBody>
      </p:sp>
      <p:sp>
        <p:nvSpPr>
          <p:cNvPr id="15" name="角丸四角形吹き出し 14"/>
          <p:cNvSpPr/>
          <p:nvPr/>
        </p:nvSpPr>
        <p:spPr>
          <a:xfrm>
            <a:off x="1545287" y="3985013"/>
            <a:ext cx="2802435" cy="761475"/>
          </a:xfrm>
          <a:prstGeom prst="wedgeRoundRectCallout">
            <a:avLst>
              <a:gd name="adj1" fmla="val 37509"/>
              <a:gd name="adj2" fmla="val 37209"/>
              <a:gd name="adj3" fmla="val 16667"/>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Spring water, stream water, groundwater</a:t>
            </a:r>
          </a:p>
        </p:txBody>
      </p:sp>
      <p:sp>
        <p:nvSpPr>
          <p:cNvPr id="17" name="角丸四角形吹き出し 16"/>
          <p:cNvSpPr/>
          <p:nvPr/>
        </p:nvSpPr>
        <p:spPr>
          <a:xfrm>
            <a:off x="1585448" y="4870616"/>
            <a:ext cx="2782842" cy="1101994"/>
          </a:xfrm>
          <a:prstGeom prst="wedgeRoundRectCallout">
            <a:avLst>
              <a:gd name="adj1" fmla="val 37509"/>
              <a:gd name="adj2" fmla="val 37209"/>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Surface water from dam reservoirs and rivers</a:t>
            </a:r>
          </a:p>
        </p:txBody>
      </p:sp>
      <p:sp>
        <p:nvSpPr>
          <p:cNvPr id="20" name="下矢印 19"/>
          <p:cNvSpPr/>
          <p:nvPr/>
        </p:nvSpPr>
        <p:spPr>
          <a:xfrm rot="10800000" flipV="1">
            <a:off x="869069" y="3093302"/>
            <a:ext cx="544422" cy="2900338"/>
          </a:xfrm>
          <a:prstGeom prst="downArrow">
            <a:avLst>
              <a:gd name="adj1" fmla="val 39216"/>
              <a:gd name="adj2" fmla="val 76564"/>
            </a:avLst>
          </a:prstGeom>
          <a:gradFill>
            <a:gsLst>
              <a:gs pos="0">
                <a:schemeClr val="bg1"/>
              </a:gs>
              <a:gs pos="50000">
                <a:schemeClr val="accent5">
                  <a:lumMod val="90000"/>
                </a:schemeClr>
              </a:gs>
              <a:gs pos="10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4676544" y="5067293"/>
            <a:ext cx="3646288" cy="885349"/>
          </a:xfrm>
          <a:prstGeom prst="wedgeRoundRectCallout">
            <a:avLst>
              <a:gd name="adj1" fmla="val -60726"/>
              <a:gd name="adj2" fmla="val 14873"/>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spAutoFit/>
          </a:bodyPr>
          <a:lstStyle/>
          <a:p>
            <a:pPr lvl="0"/>
            <a:r>
              <a:rPr lang="en-US" altLang="ja-JP" sz="1600" dirty="0">
                <a:solidFill>
                  <a:srgbClr val="FF0000"/>
                </a:solidFill>
              </a:rPr>
              <a:t>Plentiful</a:t>
            </a:r>
            <a:r>
              <a:rPr lang="en-US" altLang="ja-JP" sz="1600" b="1" dirty="0">
                <a:solidFill>
                  <a:srgbClr val="000000"/>
                </a:solidFill>
              </a:rPr>
              <a:t> </a:t>
            </a:r>
            <a:r>
              <a:rPr lang="en-US" altLang="ja-JP" sz="1600" dirty="0">
                <a:solidFill>
                  <a:srgbClr val="000000"/>
                </a:solidFill>
              </a:rPr>
              <a:t>but contaminated</a:t>
            </a:r>
          </a:p>
          <a:p>
            <a:pPr>
              <a:lnSpc>
                <a:spcPct val="25000"/>
              </a:lnSpc>
            </a:pPr>
            <a:endParaRPr lang="en-US" altLang="ja-JP" sz="1600" b="1" dirty="0">
              <a:solidFill>
                <a:srgbClr val="FF0000"/>
              </a:solidFill>
            </a:endParaRPr>
          </a:p>
          <a:p>
            <a:r>
              <a:rPr lang="en-US" altLang="ja-JP" sz="1600" dirty="0">
                <a:solidFill>
                  <a:srgbClr val="FF0000"/>
                </a:solidFill>
              </a:rPr>
              <a:t>River water </a:t>
            </a:r>
            <a:r>
              <a:rPr lang="en-US" altLang="ja-JP" sz="1600" dirty="0">
                <a:solidFill>
                  <a:schemeClr val="tx1"/>
                </a:solidFill>
              </a:rPr>
              <a:t>has been used in response to increased water demand.</a:t>
            </a:r>
          </a:p>
        </p:txBody>
      </p:sp>
      <p:sp>
        <p:nvSpPr>
          <p:cNvPr id="21" name="角丸四角形吹き出し 20"/>
          <p:cNvSpPr/>
          <p:nvPr/>
        </p:nvSpPr>
        <p:spPr>
          <a:xfrm>
            <a:off x="4693487" y="4280321"/>
            <a:ext cx="3612402" cy="625268"/>
          </a:xfrm>
          <a:prstGeom prst="wedgeRoundRectCallout">
            <a:avLst>
              <a:gd name="adj1" fmla="val -59582"/>
              <a:gd name="adj2" fmla="val 12937"/>
              <a:gd name="adj3" fmla="val 16667"/>
            </a:avLst>
          </a:prstGeom>
          <a:solidFill>
            <a:schemeClr val="accent1">
              <a:lumMod val="9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1600" dirty="0">
                <a:solidFill>
                  <a:schemeClr val="tx1"/>
                </a:solidFill>
              </a:rPr>
              <a:t>Need to prevent microbial contamination.</a:t>
            </a:r>
          </a:p>
        </p:txBody>
      </p:sp>
      <p:sp>
        <p:nvSpPr>
          <p:cNvPr id="5" name="テキスト ボックス 4"/>
          <p:cNvSpPr txBox="1"/>
          <p:nvPr/>
        </p:nvSpPr>
        <p:spPr>
          <a:xfrm>
            <a:off x="602697" y="4253028"/>
            <a:ext cx="1103630" cy="369332"/>
          </a:xfrm>
          <a:prstGeom prst="rect">
            <a:avLst/>
          </a:prstGeom>
          <a:noFill/>
        </p:spPr>
        <p:txBody>
          <a:bodyPr wrap="square" rtlCol="0">
            <a:spAutoFit/>
          </a:bodyPr>
          <a:lstStyle/>
          <a:p>
            <a:r>
              <a:rPr kumimoji="1" lang="en-US" altLang="ja-JP" dirty="0"/>
              <a:t>Quantity</a:t>
            </a:r>
            <a:endParaRPr kumimoji="1" lang="ja-JP" altLang="en-US" dirty="0"/>
          </a:p>
        </p:txBody>
      </p:sp>
      <p:sp>
        <p:nvSpPr>
          <p:cNvPr id="6" name="テキスト ボックス 5"/>
          <p:cNvSpPr txBox="1"/>
          <p:nvPr/>
        </p:nvSpPr>
        <p:spPr>
          <a:xfrm>
            <a:off x="659044" y="1338437"/>
            <a:ext cx="4034443" cy="1015663"/>
          </a:xfrm>
          <a:prstGeom prst="rect">
            <a:avLst/>
          </a:prstGeom>
          <a:noFill/>
        </p:spPr>
        <p:txBody>
          <a:bodyPr wrap="square" rtlCol="0">
            <a:spAutoFit/>
          </a:bodyPr>
          <a:lstStyle/>
          <a:p>
            <a:r>
              <a:rPr lang="en-US" altLang="ja-JP" sz="2000" dirty="0"/>
              <a:t>It is better to select clean and safe water sources without microbial contamination.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sp>
        <p:nvSpPr>
          <p:cNvPr id="6" name="テキスト ボックス 5"/>
          <p:cNvSpPr txBox="1"/>
          <p:nvPr/>
        </p:nvSpPr>
        <p:spPr>
          <a:xfrm>
            <a:off x="412859" y="1440000"/>
            <a:ext cx="8609012" cy="1015663"/>
          </a:xfrm>
          <a:prstGeom prst="rect">
            <a:avLst/>
          </a:prstGeom>
          <a:noFill/>
        </p:spPr>
        <p:txBody>
          <a:bodyPr wrap="square" rtlCol="0">
            <a:spAutoFit/>
          </a:bodyPr>
          <a:lstStyle/>
          <a:p>
            <a:r>
              <a:rPr lang="en-US" altLang="ja-JP" sz="2000" dirty="0"/>
              <a:t>In Japan, water rights has been established pursuant to state law for the orderly allocation of water and to manage conflicts among stakeholders, with due considerations to customary water rights.</a:t>
            </a:r>
          </a:p>
        </p:txBody>
      </p:sp>
      <p:sp>
        <p:nvSpPr>
          <p:cNvPr id="7" name="コンテンツ プレースホルダー 3"/>
          <p:cNvSpPr txBox="1"/>
          <p:nvPr/>
        </p:nvSpPr>
        <p:spPr>
          <a:xfrm>
            <a:off x="4932040" y="5716693"/>
            <a:ext cx="4353492" cy="279753"/>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a:t>The </a:t>
            </a:r>
            <a:r>
              <a:rPr lang="en-US" altLang="ja-JP" sz="1800" dirty="0" err="1"/>
              <a:t>Shiroyama</a:t>
            </a:r>
            <a:r>
              <a:rPr lang="en-US" altLang="ja-JP" sz="1800" dirty="0"/>
              <a:t> Dam and Lake </a:t>
            </a:r>
            <a:r>
              <a:rPr lang="en-US" altLang="ja-JP" sz="1800" dirty="0" err="1"/>
              <a:t>Tsukui</a:t>
            </a:r>
            <a:endParaRPr lang="ja-JP" altLang="en-US" sz="1800" dirty="0"/>
          </a:p>
        </p:txBody>
      </p:sp>
      <p:pic>
        <p:nvPicPr>
          <p:cNvPr id="9" name="図 8" descr="RIMG006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875987"/>
            <a:ext cx="3675253" cy="2754561"/>
          </a:xfrm>
          <a:prstGeom prst="rect">
            <a:avLst/>
          </a:prstGeom>
          <a:noFill/>
          <a:ln>
            <a:noFill/>
          </a:ln>
        </p:spPr>
      </p:pic>
      <p:sp>
        <p:nvSpPr>
          <p:cNvPr id="10" name="テキスト ボックス 9"/>
          <p:cNvSpPr txBox="1"/>
          <p:nvPr/>
        </p:nvSpPr>
        <p:spPr>
          <a:xfrm>
            <a:off x="360000" y="972000"/>
            <a:ext cx="2507866" cy="461665"/>
          </a:xfrm>
          <a:prstGeom prst="rect">
            <a:avLst/>
          </a:prstGeom>
          <a:noFill/>
        </p:spPr>
        <p:txBody>
          <a:bodyPr wrap="none" rtlCol="0">
            <a:spAutoFit/>
          </a:bodyPr>
          <a:lstStyle/>
          <a:p>
            <a:pPr marL="0" lvl="1"/>
            <a:r>
              <a:rPr lang="en-US" altLang="ja-JP" sz="2400" b="1" dirty="0"/>
              <a:t>(1)</a:t>
            </a:r>
            <a:r>
              <a:rPr lang="ja-JP" altLang="en-US" sz="2400" b="1" dirty="0"/>
              <a:t> </a:t>
            </a:r>
            <a:r>
              <a:rPr lang="en-US" altLang="ja-JP" sz="2400" b="1" dirty="0"/>
              <a:t>Water Rights</a:t>
            </a:r>
            <a:endParaRPr lang="ja-JP" altLang="en-US" sz="2400" b="1" dirty="0"/>
          </a:p>
        </p:txBody>
      </p:sp>
      <p:sp>
        <p:nvSpPr>
          <p:cNvPr id="11" name="角丸四角形吹き出し 10"/>
          <p:cNvSpPr/>
          <p:nvPr/>
        </p:nvSpPr>
        <p:spPr>
          <a:xfrm>
            <a:off x="412859" y="2706567"/>
            <a:ext cx="4598741" cy="1442513"/>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1896</a:t>
            </a:r>
            <a:r>
              <a:rPr lang="ja-JP" altLang="en-US" sz="2000" dirty="0">
                <a:solidFill>
                  <a:schemeClr val="tx1"/>
                </a:solidFill>
              </a:rPr>
              <a:t>　</a:t>
            </a:r>
            <a:r>
              <a:rPr lang="en-US" altLang="ja-JP" sz="2000" dirty="0">
                <a:solidFill>
                  <a:schemeClr val="tx1"/>
                </a:solidFill>
              </a:rPr>
              <a:t>Former River Act included the concept of water rights system.</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1961</a:t>
            </a:r>
            <a:r>
              <a:rPr lang="ja-JP" altLang="en-US" sz="2000" dirty="0">
                <a:solidFill>
                  <a:schemeClr val="tx1"/>
                </a:solidFill>
              </a:rPr>
              <a:t>　</a:t>
            </a:r>
            <a:r>
              <a:rPr lang="en-US" altLang="ja-JP" sz="2000" dirty="0">
                <a:solidFill>
                  <a:schemeClr val="tx1"/>
                </a:solidFill>
              </a:rPr>
              <a:t>Current water rights system was established.</a:t>
            </a:r>
          </a:p>
        </p:txBody>
      </p:sp>
      <p:sp>
        <p:nvSpPr>
          <p:cNvPr id="12" name="角丸四角形吹き出し 11"/>
          <p:cNvSpPr/>
          <p:nvPr/>
        </p:nvSpPr>
        <p:spPr>
          <a:xfrm>
            <a:off x="384569" y="4209880"/>
            <a:ext cx="4616064" cy="1839784"/>
          </a:xfrm>
          <a:prstGeom prst="wedgeRoundRectCallout">
            <a:avLst>
              <a:gd name="adj1" fmla="val 20757"/>
              <a:gd name="adj2" fmla="val -26875"/>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Multi-purpose dam for cost efficiency</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Coordination of the interests of stakeholders</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Watershed conservation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sp>
        <p:nvSpPr>
          <p:cNvPr id="7" name="コンテンツ プレースホルダー 3"/>
          <p:cNvSpPr txBox="1"/>
          <p:nvPr/>
        </p:nvSpPr>
        <p:spPr>
          <a:xfrm>
            <a:off x="5941531" y="6024282"/>
            <a:ext cx="2985888"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err="1"/>
              <a:t>Ogouchi</a:t>
            </a:r>
            <a:r>
              <a:rPr lang="en-US" altLang="ja-JP" sz="1400" dirty="0"/>
              <a:t> Dam</a:t>
            </a:r>
            <a:endParaRPr lang="ja-JP" altLang="en-US" sz="1400" dirty="0"/>
          </a:p>
        </p:txBody>
      </p:sp>
      <p:pic>
        <p:nvPicPr>
          <p:cNvPr id="8" name="図 7" descr="P11406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707" y="4042586"/>
            <a:ext cx="2643618" cy="1981696"/>
          </a:xfrm>
          <a:prstGeom prst="rect">
            <a:avLst/>
          </a:prstGeom>
          <a:noFill/>
          <a:ln>
            <a:noFill/>
          </a:ln>
        </p:spPr>
      </p:pic>
      <p:sp>
        <p:nvSpPr>
          <p:cNvPr id="9" name="テキスト ボックス 8"/>
          <p:cNvSpPr txBox="1"/>
          <p:nvPr/>
        </p:nvSpPr>
        <p:spPr>
          <a:xfrm>
            <a:off x="341219" y="2724016"/>
            <a:ext cx="8248381" cy="1477328"/>
          </a:xfrm>
          <a:prstGeom prst="rect">
            <a:avLst/>
          </a:prstGeom>
          <a:noFill/>
        </p:spPr>
        <p:txBody>
          <a:bodyPr wrap="square" rtlCol="0">
            <a:spAutoFit/>
          </a:bodyPr>
          <a:lstStyle/>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1951</a:t>
            </a:r>
            <a:r>
              <a:rPr lang="ja-JP" altLang="en-US" sz="2000" dirty="0"/>
              <a:t>　</a:t>
            </a:r>
            <a:r>
              <a:rPr lang="en-US" altLang="ja-JP" sz="2000" dirty="0"/>
              <a:t>Comprehensive River Development Project</a:t>
            </a:r>
            <a:r>
              <a:rPr lang="ja-JP" altLang="en-US" sz="2000" dirty="0"/>
              <a:t> </a:t>
            </a:r>
            <a:r>
              <a:rPr lang="en-US" altLang="ja-JP" sz="2000" dirty="0"/>
              <a:t>started.</a:t>
            </a:r>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1961</a:t>
            </a:r>
            <a:r>
              <a:rPr lang="ja-JP" altLang="en-US" sz="2000" dirty="0"/>
              <a:t>　</a:t>
            </a:r>
            <a:r>
              <a:rPr lang="en-US" altLang="zh-TW" sz="2000" dirty="0"/>
              <a:t>Act on Advancement of Water Resources Development enacted.</a:t>
            </a:r>
            <a:endParaRPr lang="ja-JP" altLang="en-US" sz="2000" dirty="0"/>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For financial efficiency, multipurpose dams are constructed by sharing the burden with other water users and river administrators.</a:t>
            </a:r>
          </a:p>
        </p:txBody>
      </p:sp>
      <p:sp>
        <p:nvSpPr>
          <p:cNvPr id="10" name="テキスト ボックス 9"/>
          <p:cNvSpPr txBox="1"/>
          <p:nvPr/>
        </p:nvSpPr>
        <p:spPr>
          <a:xfrm>
            <a:off x="360000" y="972000"/>
            <a:ext cx="5644687" cy="461665"/>
          </a:xfrm>
          <a:prstGeom prst="rect">
            <a:avLst/>
          </a:prstGeom>
          <a:noFill/>
        </p:spPr>
        <p:txBody>
          <a:bodyPr wrap="none" rtlCol="0">
            <a:spAutoFit/>
          </a:bodyPr>
          <a:lstStyle/>
          <a:p>
            <a:pPr marL="0" lvl="1"/>
            <a:r>
              <a:rPr lang="en-US" altLang="ja-JP" sz="2400" b="1" dirty="0"/>
              <a:t>(2) Comprehensive River Development</a:t>
            </a:r>
            <a:endParaRPr lang="ja-JP" altLang="en-US" sz="2400" b="1" dirty="0"/>
          </a:p>
        </p:txBody>
      </p:sp>
      <p:sp>
        <p:nvSpPr>
          <p:cNvPr id="12" name="角丸四角形吹き出し 11"/>
          <p:cNvSpPr/>
          <p:nvPr/>
        </p:nvSpPr>
        <p:spPr>
          <a:xfrm>
            <a:off x="671579" y="4715704"/>
            <a:ext cx="5065894" cy="1101994"/>
          </a:xfrm>
          <a:prstGeom prst="wedgeRoundRectCallout">
            <a:avLst>
              <a:gd name="adj1" fmla="val 27307"/>
              <a:gd name="adj2" fmla="val -216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Water saving and leakage reduction were proactively promoted in order to reduce the cost of water resources development.</a:t>
            </a:r>
          </a:p>
        </p:txBody>
      </p:sp>
      <p:sp>
        <p:nvSpPr>
          <p:cNvPr id="3" name="テキスト ボックス 2"/>
          <p:cNvSpPr txBox="1"/>
          <p:nvPr/>
        </p:nvSpPr>
        <p:spPr>
          <a:xfrm>
            <a:off x="341218" y="1433665"/>
            <a:ext cx="8591473" cy="1323439"/>
          </a:xfrm>
          <a:prstGeom prst="rect">
            <a:avLst/>
          </a:prstGeom>
          <a:noFill/>
        </p:spPr>
        <p:txBody>
          <a:bodyPr wrap="square" rtlCol="0">
            <a:spAutoFit/>
          </a:bodyPr>
          <a:lstStyle/>
          <a:p>
            <a:r>
              <a:rPr lang="en-US" altLang="ja-JP" sz="2000" dirty="0"/>
              <a:t>In Japan, in order to meet increasing water demand, water sources were developed mainly by </a:t>
            </a:r>
            <a:r>
              <a:rPr lang="en-US" altLang="ja-JP" sz="2000" dirty="0">
                <a:solidFill>
                  <a:srgbClr val="FF0000"/>
                </a:solidFill>
              </a:rPr>
              <a:t>multipurpose dams </a:t>
            </a:r>
            <a:r>
              <a:rPr lang="en-US" altLang="ja-JP" sz="2000" dirty="0"/>
              <a:t>planned under</a:t>
            </a:r>
            <a:r>
              <a:rPr lang="en-US" altLang="ja-JP" sz="2000" dirty="0">
                <a:solidFill>
                  <a:srgbClr val="FF0000"/>
                </a:solidFill>
              </a:rPr>
              <a:t> the Comprehensive River Development Projects</a:t>
            </a:r>
            <a:r>
              <a:rPr lang="en-US" altLang="ja-JP" sz="2000" dirty="0"/>
              <a:t>, which covered and coordinated water use, flood control and environmental conservation.</a:t>
            </a:r>
            <a:endParaRPr kumimoji="1" lang="ja-JP"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45296" y="3256824"/>
            <a:ext cx="4352420" cy="3121876"/>
            <a:chOff x="4799260" y="2799977"/>
            <a:chExt cx="4352420" cy="3121876"/>
          </a:xfrm>
        </p:grpSpPr>
        <p:pic>
          <p:nvPicPr>
            <p:cNvPr id="3" name="図 2"/>
            <p:cNvPicPr>
              <a:picLocks noChangeAspect="1"/>
            </p:cNvPicPr>
            <p:nvPr/>
          </p:nvPicPr>
          <p:blipFill rotWithShape="1">
            <a:blip r:embed="rId3"/>
            <a:srcRect l="15250"/>
            <a:stretch/>
          </p:blipFill>
          <p:spPr>
            <a:xfrm>
              <a:off x="4799260" y="2799977"/>
              <a:ext cx="4064379" cy="3121876"/>
            </a:xfrm>
            <a:prstGeom prst="rect">
              <a:avLst/>
            </a:prstGeom>
          </p:spPr>
        </p:pic>
        <p:sp>
          <p:nvSpPr>
            <p:cNvPr id="42" name="角丸四角形吹き出し 41"/>
            <p:cNvSpPr/>
            <p:nvPr/>
          </p:nvSpPr>
          <p:spPr>
            <a:xfrm>
              <a:off x="6351542" y="4577634"/>
              <a:ext cx="1980000" cy="420956"/>
            </a:xfrm>
            <a:prstGeom prst="wedgeRoundRectCallout">
              <a:avLst>
                <a:gd name="adj1" fmla="val -21825"/>
                <a:gd name="adj2" fmla="val -25760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b="1" dirty="0">
                  <a:solidFill>
                    <a:schemeClr val="tx1"/>
                  </a:solidFill>
                </a:rPr>
                <a:t>Yoshino River</a:t>
              </a:r>
            </a:p>
          </p:txBody>
        </p:sp>
        <p:sp>
          <p:nvSpPr>
            <p:cNvPr id="43" name="角丸四角形吹き出し 42"/>
            <p:cNvSpPr/>
            <p:nvPr/>
          </p:nvSpPr>
          <p:spPr>
            <a:xfrm>
              <a:off x="4857695" y="5030450"/>
              <a:ext cx="2770167" cy="420956"/>
            </a:xfrm>
            <a:prstGeom prst="wedgeRoundRectCallout">
              <a:avLst>
                <a:gd name="adj1" fmla="val -1449"/>
                <a:gd name="adj2" fmla="val -260702"/>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b="1" dirty="0" err="1">
                  <a:solidFill>
                    <a:schemeClr val="tx1"/>
                  </a:solidFill>
                </a:rPr>
                <a:t>Sameura</a:t>
              </a:r>
              <a:r>
                <a:rPr lang="en-US" altLang="ja-JP" sz="2000" b="1" dirty="0">
                  <a:solidFill>
                    <a:schemeClr val="tx1"/>
                  </a:solidFill>
                </a:rPr>
                <a:t> Dam site</a:t>
              </a:r>
            </a:p>
          </p:txBody>
        </p:sp>
        <p:sp>
          <p:nvSpPr>
            <p:cNvPr id="44" name="角丸四角形吹き出し 43"/>
            <p:cNvSpPr/>
            <p:nvPr/>
          </p:nvSpPr>
          <p:spPr>
            <a:xfrm>
              <a:off x="7124977" y="4028091"/>
              <a:ext cx="2026703" cy="420956"/>
            </a:xfrm>
            <a:prstGeom prst="wedgeRoundRectCallout">
              <a:avLst>
                <a:gd name="adj1" fmla="val -57748"/>
                <a:gd name="adj2" fmla="val -200812"/>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Kagawa Canal </a:t>
              </a:r>
            </a:p>
          </p:txBody>
        </p:sp>
        <p:sp>
          <p:nvSpPr>
            <p:cNvPr id="21" name="テキスト プレースホルダー 7"/>
            <p:cNvSpPr txBox="1"/>
            <p:nvPr/>
          </p:nvSpPr>
          <p:spPr>
            <a:xfrm>
              <a:off x="7480306" y="3545690"/>
              <a:ext cx="1074482" cy="333425"/>
            </a:xfrm>
            <a:prstGeom prst="rect">
              <a:avLst/>
            </a:prstGeom>
            <a:noFill/>
            <a:ln w="19050" cap="flat">
              <a:noFill/>
            </a:ln>
          </p:spPr>
          <p:txBody>
            <a:bodyPr wrap="square" lIns="0" tIns="0" rIns="0" bIns="0" anchor="t"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1600" dirty="0">
                  <a:solidFill>
                    <a:schemeClr val="accent3"/>
                  </a:solidFill>
                  <a:effectLst>
                    <a:outerShdw blurRad="38100" dist="38100" dir="2700000" algn="tl">
                      <a:srgbClr val="000000">
                        <a:alpha val="43137"/>
                      </a:srgbClr>
                    </a:outerShdw>
                  </a:effectLst>
                </a:rPr>
                <a:t>Tokushima</a:t>
              </a:r>
            </a:p>
          </p:txBody>
        </p:sp>
        <p:sp>
          <p:nvSpPr>
            <p:cNvPr id="26" name="テキスト プレースホルダー 7"/>
            <p:cNvSpPr txBox="1"/>
            <p:nvPr/>
          </p:nvSpPr>
          <p:spPr>
            <a:xfrm>
              <a:off x="6220852" y="4022761"/>
              <a:ext cx="710983" cy="333425"/>
            </a:xfrm>
            <a:prstGeom prst="rect">
              <a:avLst/>
            </a:prstGeom>
            <a:noFill/>
            <a:ln w="19050" cap="flat">
              <a:noFill/>
            </a:ln>
          </p:spPr>
          <p:txBody>
            <a:bodyPr wrap="square" lIns="0" tIns="0" rIns="0" bIns="0" anchor="t"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1600" dirty="0">
                  <a:solidFill>
                    <a:schemeClr val="accent3"/>
                  </a:solidFill>
                  <a:effectLst>
                    <a:outerShdw blurRad="38100" dist="38100" dir="2700000" algn="tl">
                      <a:srgbClr val="000000">
                        <a:alpha val="43137"/>
                      </a:srgbClr>
                    </a:outerShdw>
                  </a:effectLst>
                </a:rPr>
                <a:t>Kochi</a:t>
              </a:r>
            </a:p>
          </p:txBody>
        </p:sp>
      </p:grpSp>
      <p:sp>
        <p:nvSpPr>
          <p:cNvPr id="2"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cxnSp>
        <p:nvCxnSpPr>
          <p:cNvPr id="9" name="直線コネクタ 8"/>
          <p:cNvCxnSpPr/>
          <p:nvPr/>
        </p:nvCxnSpPr>
        <p:spPr>
          <a:xfrm flipH="1">
            <a:off x="2130380" y="4149080"/>
            <a:ext cx="72008" cy="360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1773075" y="4477860"/>
            <a:ext cx="354571" cy="3126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2562428" y="3789040"/>
            <a:ext cx="288000" cy="72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2202428" y="3789040"/>
            <a:ext cx="360000" cy="216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2022380" y="3933056"/>
            <a:ext cx="180008" cy="7198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2022388" y="4077040"/>
            <a:ext cx="180000" cy="36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202388" y="4005040"/>
            <a:ext cx="0" cy="72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850460" y="3861056"/>
            <a:ext cx="0" cy="72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2886460" y="3897056"/>
            <a:ext cx="0" cy="72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202388" y="4077040"/>
            <a:ext cx="0" cy="720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a:off x="2202388" y="4077040"/>
            <a:ext cx="936104" cy="720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60000" y="738914"/>
            <a:ext cx="8784000" cy="830997"/>
          </a:xfrm>
          <a:prstGeom prst="rect">
            <a:avLst/>
          </a:prstGeom>
          <a:noFill/>
        </p:spPr>
        <p:txBody>
          <a:bodyPr wrap="square" rtlCol="0">
            <a:spAutoFit/>
          </a:bodyPr>
          <a:lstStyle/>
          <a:p>
            <a:pPr marL="0" lvl="1"/>
            <a:r>
              <a:rPr lang="en-US" altLang="ja-JP" sz="2400" b="1" dirty="0"/>
              <a:t>Example: Coordination of Water Use through Comprehensive Development: Kagawa Canal in Shikoku Region</a:t>
            </a:r>
          </a:p>
        </p:txBody>
      </p:sp>
      <p:sp>
        <p:nvSpPr>
          <p:cNvPr id="8" name="円/楕円 7"/>
          <p:cNvSpPr/>
          <p:nvPr/>
        </p:nvSpPr>
        <p:spPr>
          <a:xfrm>
            <a:off x="1663688" y="4355906"/>
            <a:ext cx="244016" cy="225222"/>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474074" y="1569492"/>
            <a:ext cx="4704862" cy="4785926"/>
          </a:xfrm>
          <a:prstGeom prst="rect">
            <a:avLst/>
          </a:prstGeom>
          <a:noFill/>
        </p:spPr>
        <p:txBody>
          <a:bodyPr wrap="square" rtlCol="0">
            <a:spAutoFit/>
          </a:bodyPr>
          <a:lstStyle/>
          <a:p>
            <a:pPr>
              <a:lnSpc>
                <a:spcPts val="2100"/>
              </a:lnSpc>
              <a:spcAft>
                <a:spcPts val="600"/>
              </a:spcAft>
              <a:buClr>
                <a:schemeClr val="accent5">
                  <a:lumMod val="50000"/>
                </a:schemeClr>
              </a:buClr>
              <a:buSzPct val="75000"/>
            </a:pPr>
            <a:r>
              <a:rPr lang="en-US" altLang="ja-JP" dirty="0"/>
              <a:t>National government steps in by:</a:t>
            </a:r>
          </a:p>
          <a:p>
            <a:pPr marL="342900" indent="-342900">
              <a:lnSpc>
                <a:spcPts val="2100"/>
              </a:lnSpc>
              <a:spcAft>
                <a:spcPts val="600"/>
              </a:spcAft>
              <a:buClr>
                <a:schemeClr val="accent5">
                  <a:lumMod val="50000"/>
                </a:schemeClr>
              </a:buClr>
              <a:buSzPct val="75000"/>
              <a:buFont typeface="Wingdings" panose="05000000000000000000" pitchFamily="2" charset="2"/>
              <a:buChar char="l"/>
            </a:pPr>
            <a:r>
              <a:rPr lang="en-US" altLang="ja-JP" dirty="0"/>
              <a:t>Bringing together key stakeholders in planning how to develop the entire Shikoku Region</a:t>
            </a:r>
          </a:p>
          <a:p>
            <a:pPr marL="342900" indent="-342900">
              <a:lnSpc>
                <a:spcPts val="2100"/>
              </a:lnSpc>
              <a:spcAft>
                <a:spcPts val="600"/>
              </a:spcAft>
              <a:buClr>
                <a:schemeClr val="accent5">
                  <a:lumMod val="50000"/>
                </a:schemeClr>
              </a:buClr>
              <a:buSzPct val="75000"/>
              <a:buFont typeface="Wingdings" panose="05000000000000000000" pitchFamily="2" charset="2"/>
              <a:buChar char="l"/>
            </a:pPr>
            <a:r>
              <a:rPr lang="en-US" altLang="ja-JP" dirty="0"/>
              <a:t>Making a special act for the plan</a:t>
            </a:r>
          </a:p>
          <a:p>
            <a:pPr marL="342900" indent="-342900">
              <a:lnSpc>
                <a:spcPts val="2100"/>
              </a:lnSpc>
              <a:spcAft>
                <a:spcPts val="600"/>
              </a:spcAft>
              <a:buClr>
                <a:schemeClr val="accent5">
                  <a:lumMod val="50000"/>
                </a:schemeClr>
              </a:buClr>
              <a:buSzPct val="75000"/>
              <a:buFont typeface="Wingdings" panose="05000000000000000000" pitchFamily="2" charset="2"/>
              <a:buChar char="l"/>
            </a:pPr>
            <a:r>
              <a:rPr lang="en-US" altLang="ja-JP" dirty="0"/>
              <a:t>Transparent and fair sharing of hydrological data set by the initiative of the national government</a:t>
            </a:r>
          </a:p>
          <a:p>
            <a:pPr marL="342900" indent="-342900">
              <a:lnSpc>
                <a:spcPts val="2100"/>
              </a:lnSpc>
              <a:spcAft>
                <a:spcPts val="600"/>
              </a:spcAft>
              <a:buClr>
                <a:schemeClr val="accent5">
                  <a:lumMod val="50000"/>
                </a:schemeClr>
              </a:buClr>
              <a:buSzPct val="75000"/>
              <a:buFont typeface="Wingdings" panose="05000000000000000000" pitchFamily="2" charset="2"/>
              <a:buChar char="l"/>
            </a:pPr>
            <a:r>
              <a:rPr lang="en-US" altLang="ja-JP" dirty="0"/>
              <a:t>Discussing </a:t>
            </a:r>
            <a:r>
              <a:rPr lang="en-US" altLang="ja-JP" dirty="0">
                <a:solidFill>
                  <a:srgbClr val="FF0000"/>
                </a:solidFill>
              </a:rPr>
              <a:t>comprehensive river basin management</a:t>
            </a:r>
            <a:r>
              <a:rPr lang="en-US" altLang="ja-JP" dirty="0"/>
              <a:t>, covering not only water use by Kagawa Pref., but also flood control needs of Tokushima Pref.</a:t>
            </a:r>
          </a:p>
          <a:p>
            <a:pPr marL="342900" indent="-342900">
              <a:lnSpc>
                <a:spcPts val="2100"/>
              </a:lnSpc>
              <a:spcAft>
                <a:spcPts val="600"/>
              </a:spcAft>
              <a:buClr>
                <a:schemeClr val="accent5">
                  <a:lumMod val="50000"/>
                </a:schemeClr>
              </a:buClr>
              <a:buSzPct val="75000"/>
              <a:buFont typeface="Wingdings" panose="05000000000000000000" pitchFamily="2" charset="2"/>
              <a:buChar char="l"/>
            </a:pPr>
            <a:r>
              <a:rPr lang="en-US" altLang="ja-JP" dirty="0"/>
              <a:t>Providing compensation for  negatively-affected Kochi Pref., where dam site is located, from the beneficiary, Kagawa Pref., such as subsidy for forestry</a:t>
            </a:r>
          </a:p>
        </p:txBody>
      </p:sp>
      <p:sp>
        <p:nvSpPr>
          <p:cNvPr id="10" name="テキスト ボックス 9"/>
          <p:cNvSpPr txBox="1"/>
          <p:nvPr/>
        </p:nvSpPr>
        <p:spPr>
          <a:xfrm>
            <a:off x="317406" y="1561237"/>
            <a:ext cx="3057888" cy="349702"/>
          </a:xfrm>
          <a:prstGeom prst="rect">
            <a:avLst/>
          </a:prstGeom>
        </p:spPr>
        <p:style>
          <a:lnRef idx="2">
            <a:schemeClr val="dk1"/>
          </a:lnRef>
          <a:fillRef idx="1">
            <a:schemeClr val="lt1"/>
          </a:fillRef>
          <a:effectRef idx="0">
            <a:schemeClr val="dk1"/>
          </a:effectRef>
          <a:fontRef idx="minor">
            <a:schemeClr val="dk1"/>
          </a:fontRef>
        </p:style>
        <p:txBody>
          <a:bodyPr wrap="square" tIns="36000" bIns="36000" rtlCol="0">
            <a:spAutoFit/>
          </a:bodyPr>
          <a:lstStyle/>
          <a:p>
            <a:r>
              <a:rPr lang="en-US" altLang="ja-JP" dirty="0"/>
              <a:t>New</a:t>
            </a:r>
            <a:r>
              <a:rPr lang="ja-JP" altLang="en-US" dirty="0"/>
              <a:t> </a:t>
            </a:r>
            <a:r>
              <a:rPr lang="en-US" altLang="ja-JP" dirty="0"/>
              <a:t>user: </a:t>
            </a:r>
            <a:r>
              <a:rPr kumimoji="1" lang="en-US" altLang="ja-JP" dirty="0"/>
              <a:t>Kagawa Pref</a:t>
            </a:r>
            <a:r>
              <a:rPr lang="en-US" altLang="ja-JP" dirty="0"/>
              <a:t>.  </a:t>
            </a:r>
            <a:endParaRPr kumimoji="1" lang="ja-JP" altLang="en-US" dirty="0"/>
          </a:p>
        </p:txBody>
      </p:sp>
      <p:sp>
        <p:nvSpPr>
          <p:cNvPr id="46" name="テキスト ボックス 45"/>
          <p:cNvSpPr txBox="1"/>
          <p:nvPr/>
        </p:nvSpPr>
        <p:spPr>
          <a:xfrm>
            <a:off x="318894" y="3081973"/>
            <a:ext cx="3056400" cy="349702"/>
          </a:xfrm>
          <a:prstGeom prst="rect">
            <a:avLst/>
          </a:prstGeom>
        </p:spPr>
        <p:style>
          <a:lnRef idx="2">
            <a:schemeClr val="dk1"/>
          </a:lnRef>
          <a:fillRef idx="1">
            <a:schemeClr val="lt1"/>
          </a:fillRef>
          <a:effectRef idx="0">
            <a:schemeClr val="dk1"/>
          </a:effectRef>
          <a:fontRef idx="minor">
            <a:schemeClr val="dk1"/>
          </a:fontRef>
        </p:style>
        <p:txBody>
          <a:bodyPr wrap="square" tIns="36000" bIns="36000" rtlCol="0">
            <a:spAutoFit/>
          </a:bodyPr>
          <a:lstStyle/>
          <a:p>
            <a:r>
              <a:rPr kumimoji="1" lang="en-US" altLang="ja-JP" dirty="0"/>
              <a:t>Dam site:</a:t>
            </a:r>
            <a:r>
              <a:rPr kumimoji="1" lang="ja-JP" altLang="en-US" dirty="0"/>
              <a:t>　</a:t>
            </a:r>
            <a:r>
              <a:rPr kumimoji="1" lang="en-US" altLang="ja-JP" dirty="0"/>
              <a:t>Kochi Pref.</a:t>
            </a:r>
            <a:endParaRPr kumimoji="1" lang="ja-JP" altLang="en-US" dirty="0"/>
          </a:p>
        </p:txBody>
      </p:sp>
      <p:sp>
        <p:nvSpPr>
          <p:cNvPr id="47" name="テキスト ボックス 46"/>
          <p:cNvSpPr txBox="1"/>
          <p:nvPr/>
        </p:nvSpPr>
        <p:spPr>
          <a:xfrm>
            <a:off x="317406" y="1971016"/>
            <a:ext cx="3057888" cy="348469"/>
          </a:xfrm>
          <a:prstGeom prst="rect">
            <a:avLst/>
          </a:prstGeom>
        </p:spPr>
        <p:style>
          <a:lnRef idx="2">
            <a:schemeClr val="dk1"/>
          </a:lnRef>
          <a:fillRef idx="1">
            <a:schemeClr val="lt1"/>
          </a:fillRef>
          <a:effectRef idx="0">
            <a:schemeClr val="dk1"/>
          </a:effectRef>
          <a:fontRef idx="minor">
            <a:schemeClr val="dk1"/>
          </a:fontRef>
        </p:style>
        <p:txBody>
          <a:bodyPr wrap="square" tIns="36000" bIns="36000" rtlCol="0">
            <a:spAutoFit/>
          </a:bodyPr>
          <a:lstStyle/>
          <a:p>
            <a:r>
              <a:rPr kumimoji="1" lang="en-US" altLang="ja-JP" dirty="0"/>
              <a:t>Flood: Tokushima Pref.</a:t>
            </a:r>
            <a:endParaRPr kumimoji="1" lang="ja-JP" altLang="en-US" dirty="0"/>
          </a:p>
        </p:txBody>
      </p:sp>
      <p:sp>
        <p:nvSpPr>
          <p:cNvPr id="48" name="テキスト ボックス 47"/>
          <p:cNvSpPr txBox="1"/>
          <p:nvPr/>
        </p:nvSpPr>
        <p:spPr>
          <a:xfrm>
            <a:off x="317406" y="2394097"/>
            <a:ext cx="3057522" cy="646331"/>
          </a:xfrm>
          <a:prstGeom prst="rect">
            <a:avLst/>
          </a:prstGeom>
        </p:spPr>
        <p:style>
          <a:lnRef idx="2">
            <a:schemeClr val="dk1"/>
          </a:lnRef>
          <a:fillRef idx="1">
            <a:schemeClr val="lt1"/>
          </a:fillRef>
          <a:effectRef idx="0">
            <a:schemeClr val="dk1"/>
          </a:effectRef>
          <a:fontRef idx="minor">
            <a:schemeClr val="dk1"/>
          </a:fontRef>
        </p:style>
        <p:txBody>
          <a:bodyPr wrap="square" tIns="36000" bIns="36000" rtlCol="0">
            <a:spAutoFit/>
          </a:bodyPr>
          <a:lstStyle/>
          <a:p>
            <a:r>
              <a:rPr kumimoji="1" lang="en-US" altLang="ja-JP" dirty="0"/>
              <a:t>Historic user:</a:t>
            </a:r>
          </a:p>
          <a:p>
            <a:r>
              <a:rPr kumimoji="1" lang="en-US" altLang="ja-JP" dirty="0"/>
              <a:t>Tokushima Pref., Ehime Pref.</a:t>
            </a:r>
            <a:endParaRPr kumimoji="1" lang="ja-JP" altLang="en-US" dirty="0"/>
          </a:p>
        </p:txBody>
      </p:sp>
      <p:sp>
        <p:nvSpPr>
          <p:cNvPr id="6" name="円弧 5"/>
          <p:cNvSpPr/>
          <p:nvPr/>
        </p:nvSpPr>
        <p:spPr>
          <a:xfrm>
            <a:off x="2202388" y="4181185"/>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コンテンツ プレースホルダー 3"/>
          <p:cNvSpPr txBox="1"/>
          <p:nvPr/>
        </p:nvSpPr>
        <p:spPr>
          <a:xfrm>
            <a:off x="637436" y="5944127"/>
            <a:ext cx="2985888" cy="291048"/>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Shikoku Region</a:t>
            </a:r>
            <a:endParaRPr lang="ja-JP" altLang="en-US" sz="1400" dirty="0"/>
          </a:p>
        </p:txBody>
      </p:sp>
      <p:sp>
        <p:nvSpPr>
          <p:cNvPr id="50" name="テキスト プレースホルダー 7"/>
          <p:cNvSpPr txBox="1"/>
          <p:nvPr/>
        </p:nvSpPr>
        <p:spPr>
          <a:xfrm>
            <a:off x="943608" y="4162986"/>
            <a:ext cx="720080" cy="296748"/>
          </a:xfrm>
          <a:prstGeom prst="rect">
            <a:avLst/>
          </a:prstGeom>
          <a:noFill/>
          <a:ln w="19050" cap="flat">
            <a:noFill/>
          </a:ln>
        </p:spPr>
        <p:txBody>
          <a:bodyPr wrap="square" lIns="0" tIns="0" rIns="0" bIns="0" anchor="t"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Clr>
                <a:schemeClr val="accent5">
                  <a:lumMod val="50000"/>
                </a:schemeClr>
              </a:buClr>
              <a:buSzPct val="75000"/>
            </a:pPr>
            <a:r>
              <a:rPr lang="en-US" altLang="ja-JP" sz="1600" dirty="0">
                <a:solidFill>
                  <a:schemeClr val="accent3"/>
                </a:solidFill>
                <a:effectLst>
                  <a:outerShdw blurRad="38100" dist="38100" dir="2700000" algn="tl">
                    <a:srgbClr val="000000">
                      <a:alpha val="43137"/>
                    </a:srgbClr>
                  </a:outerShdw>
                </a:effectLst>
              </a:rPr>
              <a:t>Ehime</a:t>
            </a:r>
          </a:p>
        </p:txBody>
      </p:sp>
      <p:sp>
        <p:nvSpPr>
          <p:cNvPr id="51" name="テキスト プレースホルダー 7"/>
          <p:cNvSpPr txBox="1"/>
          <p:nvPr/>
        </p:nvSpPr>
        <p:spPr>
          <a:xfrm>
            <a:off x="2429105" y="3525776"/>
            <a:ext cx="842709" cy="296748"/>
          </a:xfrm>
          <a:prstGeom prst="rect">
            <a:avLst/>
          </a:prstGeom>
          <a:noFill/>
          <a:ln w="19050" cap="flat">
            <a:noFill/>
          </a:ln>
        </p:spPr>
        <p:txBody>
          <a:bodyPr wrap="square" lIns="0" tIns="0" rIns="0" bIns="0" anchor="t"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accent5">
                  <a:lumMod val="50000"/>
                </a:schemeClr>
              </a:buClr>
              <a:buSzPct val="75000"/>
            </a:pPr>
            <a:r>
              <a:rPr lang="en-US" altLang="ja-JP" sz="1600" dirty="0">
                <a:solidFill>
                  <a:schemeClr val="accent3"/>
                </a:solidFill>
                <a:effectLst>
                  <a:outerShdw blurRad="38100" dist="38100" dir="2700000" algn="tl">
                    <a:srgbClr val="000000">
                      <a:alpha val="43137"/>
                    </a:srgbClr>
                  </a:outerShdw>
                </a:effectLst>
              </a:rPr>
              <a:t>Kagawa</a:t>
            </a:r>
          </a:p>
        </p:txBody>
      </p:sp>
      <p:sp>
        <p:nvSpPr>
          <p:cNvPr id="12" name="円/楕円 11"/>
          <p:cNvSpPr/>
          <p:nvPr/>
        </p:nvSpPr>
        <p:spPr>
          <a:xfrm>
            <a:off x="2706428" y="1633230"/>
            <a:ext cx="1840404" cy="1156025"/>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kumimoji="1" lang="en-US" altLang="ja-JP" dirty="0">
                <a:solidFill>
                  <a:schemeClr val="tx1"/>
                </a:solidFill>
              </a:rPr>
              <a:t>Conflict management</a:t>
            </a:r>
            <a:endParaRPr kumimoji="1" lang="ja-JP" alt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810" y="1718445"/>
            <a:ext cx="5350099" cy="4182046"/>
          </a:xfrm>
          <a:prstGeom prst="rect">
            <a:avLst/>
          </a:prstGeom>
        </p:spPr>
      </p:pic>
      <p:sp>
        <p:nvSpPr>
          <p:cNvPr id="2" name="タイトル 1"/>
          <p:cNvSpPr>
            <a:spLocks noGrp="1"/>
          </p:cNvSpPr>
          <p:nvPr>
            <p:ph type="title"/>
          </p:nvPr>
        </p:nvSpPr>
        <p:spPr>
          <a:xfrm>
            <a:off x="360000" y="251999"/>
            <a:ext cx="8229600" cy="720000"/>
          </a:xfrm>
        </p:spPr>
        <p:txBody>
          <a:bodyPr>
            <a:normAutofit/>
          </a:bodyPr>
          <a:lstStyle/>
          <a:p>
            <a:r>
              <a:rPr lang="en-US" altLang="ja-JP" sz="2800" dirty="0"/>
              <a:t>3. Development of Surface Water</a:t>
            </a:r>
            <a:endParaRPr kumimoji="1" lang="ja-JP" altLang="en-US" sz="2800" dirty="0"/>
          </a:p>
        </p:txBody>
      </p:sp>
      <p:sp>
        <p:nvSpPr>
          <p:cNvPr id="7" name="コンテンツ プレースホルダー 3"/>
          <p:cNvSpPr txBox="1"/>
          <p:nvPr/>
        </p:nvSpPr>
        <p:spPr>
          <a:xfrm>
            <a:off x="3947120" y="5785093"/>
            <a:ext cx="5010012" cy="74400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b="0" dirty="0"/>
              <a:t>Source: Bureau of Waterworks Tokyo Metropolitan Government</a:t>
            </a:r>
          </a:p>
          <a:p>
            <a:pPr marL="0" indent="0">
              <a:buNone/>
            </a:pPr>
            <a:r>
              <a:rPr lang="en-US" altLang="ja-JP" sz="1400" b="0" dirty="0"/>
              <a:t>https://www.waterworks.metro.tokyo.jp/kids/study/images/study_13-14-15-16.pdf</a:t>
            </a:r>
            <a:endParaRPr lang="ja-JP" altLang="en-US" sz="1400" b="0" dirty="0"/>
          </a:p>
        </p:txBody>
      </p:sp>
      <p:sp>
        <p:nvSpPr>
          <p:cNvPr id="9" name="テキスト ボックス 8"/>
          <p:cNvSpPr txBox="1"/>
          <p:nvPr/>
        </p:nvSpPr>
        <p:spPr>
          <a:xfrm>
            <a:off x="281745" y="1746264"/>
            <a:ext cx="3783846" cy="4324261"/>
          </a:xfrm>
          <a:prstGeom prst="rect">
            <a:avLst/>
          </a:prstGeom>
          <a:noFill/>
        </p:spPr>
        <p:txBody>
          <a:bodyPr wrap="square" rtlCol="0">
            <a:spAutoFit/>
          </a:bodyPr>
          <a:lstStyle/>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1957 Commissioning of the </a:t>
            </a:r>
            <a:r>
              <a:rPr lang="en-US" altLang="ja-JP" sz="2000" dirty="0" err="1">
                <a:solidFill>
                  <a:srgbClr val="FF0000"/>
                </a:solidFill>
              </a:rPr>
              <a:t>Ogouchi</a:t>
            </a:r>
            <a:r>
              <a:rPr lang="en-US" altLang="ja-JP" sz="2000" dirty="0">
                <a:solidFill>
                  <a:srgbClr val="FF0000"/>
                </a:solidFill>
              </a:rPr>
              <a:t> Dam </a:t>
            </a:r>
            <a:r>
              <a:rPr lang="en-US" altLang="ja-JP" sz="2000" dirty="0"/>
              <a:t>in Tokyo</a:t>
            </a:r>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1964</a:t>
            </a:r>
            <a:r>
              <a:rPr lang="ja-JP" altLang="en-US" sz="2000" dirty="0"/>
              <a:t> </a:t>
            </a:r>
            <a:r>
              <a:rPr lang="en-US" altLang="ja-JP" sz="2000" dirty="0"/>
              <a:t>Serious </a:t>
            </a:r>
            <a:r>
              <a:rPr lang="en-US" altLang="ja-JP" sz="2000" dirty="0">
                <a:solidFill>
                  <a:srgbClr val="FF0000"/>
                </a:solidFill>
              </a:rPr>
              <a:t>drought</a:t>
            </a:r>
            <a:r>
              <a:rPr lang="en-US" altLang="ja-JP" sz="2000" dirty="0"/>
              <a:t> during Tokyo Olympics</a:t>
            </a:r>
            <a:endParaRPr lang="ja-JP" altLang="en-US" sz="2000" dirty="0"/>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1965 Commissioning of the raw water </a:t>
            </a:r>
            <a:r>
              <a:rPr lang="en-US" altLang="ja-JP" sz="2000" dirty="0">
                <a:solidFill>
                  <a:srgbClr val="FF0000"/>
                </a:solidFill>
              </a:rPr>
              <a:t>transmission pipe </a:t>
            </a:r>
            <a:r>
              <a:rPr lang="en-US" altLang="ja-JP" sz="2000" dirty="0"/>
              <a:t>connecting the Tone River (outside of Tokyo) and the </a:t>
            </a:r>
            <a:r>
              <a:rPr lang="en-US" altLang="ja-JP" sz="2000" dirty="0" err="1"/>
              <a:t>Tama</a:t>
            </a:r>
            <a:r>
              <a:rPr lang="en-US" altLang="ja-JP" sz="2000" dirty="0"/>
              <a:t> River (in Tokyo)</a:t>
            </a:r>
          </a:p>
          <a:p>
            <a:pPr marL="342900" indent="-342900">
              <a:spcAft>
                <a:spcPts val="600"/>
              </a:spcAft>
              <a:buClr>
                <a:schemeClr val="accent5">
                  <a:lumMod val="50000"/>
                </a:schemeClr>
              </a:buClr>
              <a:buSzPct val="75000"/>
              <a:buFont typeface="Wingdings" panose="05000000000000000000" pitchFamily="2" charset="2"/>
              <a:buChar char="l"/>
            </a:pPr>
            <a:r>
              <a:rPr lang="en-US" altLang="ja-JP" sz="2000" dirty="0"/>
              <a:t>1965 Commissioning of the </a:t>
            </a:r>
            <a:r>
              <a:rPr lang="en-US" altLang="ja-JP" sz="2000" dirty="0" err="1">
                <a:solidFill>
                  <a:srgbClr val="FF0000"/>
                </a:solidFill>
              </a:rPr>
              <a:t>Musashi</a:t>
            </a:r>
            <a:r>
              <a:rPr lang="en-US" altLang="ja-JP" sz="2000" dirty="0">
                <a:solidFill>
                  <a:srgbClr val="FF0000"/>
                </a:solidFill>
              </a:rPr>
              <a:t> Channel</a:t>
            </a:r>
            <a:r>
              <a:rPr lang="en-US" altLang="ja-JP" sz="2000" dirty="0"/>
              <a:t> to bring more water from other prefectures to Tokyo</a:t>
            </a:r>
          </a:p>
        </p:txBody>
      </p:sp>
      <p:sp>
        <p:nvSpPr>
          <p:cNvPr id="10" name="テキスト ボックス 9"/>
          <p:cNvSpPr txBox="1"/>
          <p:nvPr/>
        </p:nvSpPr>
        <p:spPr>
          <a:xfrm>
            <a:off x="360000" y="887448"/>
            <a:ext cx="8597132" cy="830997"/>
          </a:xfrm>
          <a:prstGeom prst="rect">
            <a:avLst/>
          </a:prstGeom>
          <a:noFill/>
        </p:spPr>
        <p:txBody>
          <a:bodyPr wrap="square" rtlCol="0">
            <a:spAutoFit/>
          </a:bodyPr>
          <a:lstStyle/>
          <a:p>
            <a:pPr marL="0" lvl="1"/>
            <a:r>
              <a:rPr lang="en-US" altLang="ja-JP" sz="2400" b="1" dirty="0"/>
              <a:t>Example: Water source development by the Tokyo Metropolitan Government Bureau of Waterworks</a:t>
            </a:r>
          </a:p>
        </p:txBody>
      </p:sp>
      <p:sp>
        <p:nvSpPr>
          <p:cNvPr id="4" name="テキスト ボックス 3"/>
          <p:cNvSpPr txBox="1"/>
          <p:nvPr/>
        </p:nvSpPr>
        <p:spPr>
          <a:xfrm>
            <a:off x="5582941" y="2114390"/>
            <a:ext cx="1689744" cy="307777"/>
          </a:xfrm>
          <a:prstGeom prst="rect">
            <a:avLst/>
          </a:prstGeom>
          <a:solidFill>
            <a:schemeClr val="bg1"/>
          </a:solidFill>
        </p:spPr>
        <p:txBody>
          <a:bodyPr wrap="square" rtlCol="0">
            <a:spAutoFit/>
          </a:bodyPr>
          <a:lstStyle/>
          <a:p>
            <a:pPr algn="ctr"/>
            <a:r>
              <a:rPr kumimoji="1" lang="en-US" altLang="ja-JP" sz="1400" b="1" dirty="0" err="1"/>
              <a:t>Musashi</a:t>
            </a:r>
            <a:r>
              <a:rPr kumimoji="1" lang="en-US" altLang="ja-JP" sz="1400" b="1" dirty="0"/>
              <a:t> Channel</a:t>
            </a:r>
            <a:endParaRPr kumimoji="1" lang="ja-JP" altLang="en-US" sz="1400" b="1" dirty="0"/>
          </a:p>
        </p:txBody>
      </p:sp>
      <p:sp>
        <p:nvSpPr>
          <p:cNvPr id="15" name="テキスト ボックス 14"/>
          <p:cNvSpPr txBox="1"/>
          <p:nvPr/>
        </p:nvSpPr>
        <p:spPr>
          <a:xfrm>
            <a:off x="6335859" y="4614201"/>
            <a:ext cx="1168352" cy="307777"/>
          </a:xfrm>
          <a:prstGeom prst="rect">
            <a:avLst/>
          </a:prstGeom>
          <a:solidFill>
            <a:schemeClr val="bg1"/>
          </a:solidFill>
        </p:spPr>
        <p:txBody>
          <a:bodyPr wrap="square" rtlCol="0">
            <a:spAutoFit/>
          </a:bodyPr>
          <a:lstStyle/>
          <a:p>
            <a:pPr algn="ctr"/>
            <a:r>
              <a:rPr kumimoji="1" lang="en-US" altLang="ja-JP" sz="1400" b="1" dirty="0" err="1">
                <a:latin typeface="+mj-lt"/>
              </a:rPr>
              <a:t>Tama</a:t>
            </a:r>
            <a:r>
              <a:rPr kumimoji="1" lang="en-US" altLang="ja-JP" sz="1400" b="1" dirty="0">
                <a:latin typeface="+mj-lt"/>
              </a:rPr>
              <a:t> River</a:t>
            </a:r>
            <a:endParaRPr kumimoji="1" lang="ja-JP" altLang="en-US" sz="1400" b="1" dirty="0">
              <a:latin typeface="+mj-lt"/>
            </a:endParaRPr>
          </a:p>
        </p:txBody>
      </p:sp>
      <p:sp>
        <p:nvSpPr>
          <p:cNvPr id="16" name="テキスト ボックス 15"/>
          <p:cNvSpPr txBox="1"/>
          <p:nvPr/>
        </p:nvSpPr>
        <p:spPr>
          <a:xfrm>
            <a:off x="5010157" y="2788445"/>
            <a:ext cx="836946" cy="461665"/>
          </a:xfrm>
          <a:prstGeom prst="rect">
            <a:avLst/>
          </a:prstGeom>
          <a:solidFill>
            <a:schemeClr val="bg1"/>
          </a:solidFill>
        </p:spPr>
        <p:txBody>
          <a:bodyPr wrap="square" rtlCol="0">
            <a:spAutoFit/>
          </a:bodyPr>
          <a:lstStyle/>
          <a:p>
            <a:r>
              <a:rPr kumimoji="1" lang="en-US" altLang="ja-JP" sz="1200" b="1" dirty="0">
                <a:latin typeface="+mj-lt"/>
              </a:rPr>
              <a:t>Arakawa River</a:t>
            </a:r>
            <a:endParaRPr kumimoji="1" lang="ja-JP" altLang="en-US" sz="1200" b="1" dirty="0">
              <a:latin typeface="+mj-lt"/>
            </a:endParaRPr>
          </a:p>
        </p:txBody>
      </p:sp>
      <p:sp>
        <p:nvSpPr>
          <p:cNvPr id="17" name="テキスト ボックス 16"/>
          <p:cNvSpPr txBox="1"/>
          <p:nvPr/>
        </p:nvSpPr>
        <p:spPr>
          <a:xfrm>
            <a:off x="7755533" y="2966763"/>
            <a:ext cx="971537" cy="286412"/>
          </a:xfrm>
          <a:prstGeom prst="rect">
            <a:avLst/>
          </a:prstGeom>
          <a:solidFill>
            <a:schemeClr val="bg1"/>
          </a:solidFill>
        </p:spPr>
        <p:txBody>
          <a:bodyPr wrap="square" rtlCol="0">
            <a:spAutoFit/>
          </a:bodyPr>
          <a:lstStyle/>
          <a:p>
            <a:r>
              <a:rPr kumimoji="1" lang="en-US" altLang="ja-JP" sz="1200" b="1" dirty="0">
                <a:latin typeface="+mj-lt"/>
              </a:rPr>
              <a:t>Tone River</a:t>
            </a:r>
            <a:endParaRPr kumimoji="1" lang="ja-JP" altLang="en-US" sz="1200" b="1" dirty="0">
              <a:latin typeface="+mj-lt"/>
            </a:endParaRPr>
          </a:p>
        </p:txBody>
      </p:sp>
      <p:cxnSp>
        <p:nvCxnSpPr>
          <p:cNvPr id="18" name="直線矢印コネクタ 17"/>
          <p:cNvCxnSpPr/>
          <p:nvPr/>
        </p:nvCxnSpPr>
        <p:spPr>
          <a:xfrm flipH="1">
            <a:off x="5934135" y="2374926"/>
            <a:ext cx="361293" cy="313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848304" y="4231593"/>
            <a:ext cx="879341" cy="461665"/>
          </a:xfrm>
          <a:prstGeom prst="rect">
            <a:avLst/>
          </a:prstGeom>
          <a:solidFill>
            <a:schemeClr val="bg1"/>
          </a:solidFill>
        </p:spPr>
        <p:txBody>
          <a:bodyPr wrap="square" rtlCol="0">
            <a:spAutoFit/>
          </a:bodyPr>
          <a:lstStyle/>
          <a:p>
            <a:r>
              <a:rPr lang="en-US" altLang="ja-JP" sz="1200" b="1" dirty="0" err="1">
                <a:latin typeface="+mj-lt"/>
              </a:rPr>
              <a:t>Ogouchi</a:t>
            </a:r>
            <a:r>
              <a:rPr lang="en-US" altLang="ja-JP" sz="1200" b="1" dirty="0">
                <a:latin typeface="+mj-lt"/>
              </a:rPr>
              <a:t> Dam</a:t>
            </a:r>
            <a:endParaRPr kumimoji="1" lang="ja-JP" altLang="en-US" sz="1200" b="1" dirty="0">
              <a:latin typeface="+mj-lt"/>
            </a:endParaRPr>
          </a:p>
        </p:txBody>
      </p:sp>
      <p:cxnSp>
        <p:nvCxnSpPr>
          <p:cNvPr id="22" name="直線矢印コネクタ 21"/>
          <p:cNvCxnSpPr/>
          <p:nvPr/>
        </p:nvCxnSpPr>
        <p:spPr>
          <a:xfrm flipV="1">
            <a:off x="4437853" y="3623614"/>
            <a:ext cx="298692" cy="659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272685" y="2144094"/>
            <a:ext cx="1181408" cy="461665"/>
          </a:xfrm>
          <a:prstGeom prst="rect">
            <a:avLst/>
          </a:prstGeom>
          <a:solidFill>
            <a:schemeClr val="bg1"/>
          </a:solidFill>
        </p:spPr>
        <p:txBody>
          <a:bodyPr wrap="square" rtlCol="0">
            <a:spAutoFit/>
          </a:bodyPr>
          <a:lstStyle/>
          <a:p>
            <a:r>
              <a:rPr lang="en-US" altLang="ja-JP" sz="1200" b="1" dirty="0">
                <a:latin typeface="+mj-lt"/>
              </a:rPr>
              <a:t>Transmission pipe</a:t>
            </a:r>
            <a:endParaRPr kumimoji="1" lang="ja-JP" altLang="en-US" sz="1200" b="1" dirty="0">
              <a:latin typeface="+mj-lt"/>
            </a:endParaRPr>
          </a:p>
        </p:txBody>
      </p:sp>
      <p:cxnSp>
        <p:nvCxnSpPr>
          <p:cNvPr id="30" name="直線矢印コネクタ 29"/>
          <p:cNvCxnSpPr/>
          <p:nvPr/>
        </p:nvCxnSpPr>
        <p:spPr>
          <a:xfrm flipH="1">
            <a:off x="6158959" y="2605759"/>
            <a:ext cx="1207442" cy="1002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5982059" y="3458227"/>
            <a:ext cx="353800" cy="351241"/>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06689" y="1718445"/>
            <a:ext cx="3459712" cy="369332"/>
          </a:xfrm>
          <a:prstGeom prst="rect">
            <a:avLst/>
          </a:prstGeom>
          <a:solidFill>
            <a:srgbClr val="CCFFFF"/>
          </a:solidFill>
        </p:spPr>
        <p:txBody>
          <a:bodyPr wrap="square" rtlCol="0">
            <a:spAutoFit/>
          </a:bodyPr>
          <a:lstStyle/>
          <a:p>
            <a:r>
              <a:rPr lang="en-US" altLang="ja-JP" dirty="0"/>
              <a:t>Water resource and Tokyo area</a:t>
            </a:r>
            <a:endParaRPr kumimoji="1" lang="ja-JP" altLang="en-US" dirty="0"/>
          </a:p>
        </p:txBody>
      </p:sp>
      <p:sp>
        <p:nvSpPr>
          <p:cNvPr id="20" name="テキスト ボックス 19"/>
          <p:cNvSpPr txBox="1"/>
          <p:nvPr/>
        </p:nvSpPr>
        <p:spPr>
          <a:xfrm>
            <a:off x="5620313" y="3832817"/>
            <a:ext cx="1077291" cy="276999"/>
          </a:xfrm>
          <a:prstGeom prst="rect">
            <a:avLst/>
          </a:prstGeom>
          <a:noFill/>
        </p:spPr>
        <p:txBody>
          <a:bodyPr wrap="square" rtlCol="0">
            <a:spAutoFit/>
          </a:bodyPr>
          <a:lstStyle/>
          <a:p>
            <a:r>
              <a:rPr kumimoji="1" lang="en-US" altLang="ja-JP" sz="1200" b="1" dirty="0">
                <a:solidFill>
                  <a:srgbClr val="FF9900"/>
                </a:solidFill>
                <a:latin typeface="+mn-ea"/>
              </a:rPr>
              <a:t>Tokyo</a:t>
            </a:r>
            <a:endParaRPr kumimoji="1" lang="ja-JP" altLang="en-US" sz="1200" b="1" dirty="0">
              <a:solidFill>
                <a:srgbClr val="FF9900"/>
              </a:solidFill>
              <a:latin typeface="+mn-ea"/>
            </a:endParaRPr>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TotalTime>
  <Words>3478</Words>
  <PresentationFormat>画面に合わせる (4:3)</PresentationFormat>
  <Paragraphs>455</Paragraphs>
  <Slides>36</Slides>
  <Notes>35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Arial Unicode MS</vt:lpstr>
      <vt:lpstr>Meiryo UI</vt:lpstr>
      <vt:lpstr>ＭＳ Ｐゴシック</vt:lpstr>
      <vt:lpstr>ＭＳ 明朝</vt:lpstr>
      <vt:lpstr>Arial</vt:lpstr>
      <vt:lpstr>Calibri</vt:lpstr>
      <vt:lpstr>Cambria</vt:lpstr>
      <vt:lpstr>Times New Roman</vt:lpstr>
      <vt:lpstr>Wingdings</vt:lpstr>
      <vt:lpstr>2_X0-00</vt:lpstr>
      <vt:lpstr>Water Supply System: from Water Sources to Distribution </vt:lpstr>
      <vt:lpstr>Contents</vt:lpstr>
      <vt:lpstr>1. Introduction</vt:lpstr>
      <vt:lpstr>1. Introduction</vt:lpstr>
      <vt:lpstr>2. Water Sources and Treatment System</vt:lpstr>
      <vt:lpstr>3. Development of Surface Water</vt:lpstr>
      <vt:lpstr>3. Development of Surface Water</vt:lpstr>
      <vt:lpstr>3. Development of Surface Water</vt:lpstr>
      <vt:lpstr>3. Development of Surface Water</vt:lpstr>
      <vt:lpstr>PowerPoint プレゼンテーション</vt:lpstr>
      <vt:lpstr>3. Development of Surface Water</vt:lpstr>
      <vt:lpstr>3. Development of Surface Water</vt:lpstr>
      <vt:lpstr>3. Development of Surface Water</vt:lpstr>
      <vt:lpstr>4. Treatment Process</vt:lpstr>
      <vt:lpstr>4. Treatment Process</vt:lpstr>
      <vt:lpstr>4. Treatment Process</vt:lpstr>
      <vt:lpstr>4. Treatment Process</vt:lpstr>
      <vt:lpstr>4. Treatment Process</vt:lpstr>
      <vt:lpstr>4. Treatment Process</vt:lpstr>
      <vt:lpstr>4. Treatment Process</vt:lpstr>
      <vt:lpstr>4. Treatment Process</vt:lpstr>
      <vt:lpstr>4. Treatment Process</vt:lpstr>
      <vt:lpstr>4. Treatment Process</vt:lpstr>
      <vt:lpstr>4. Treatment Process</vt:lpstr>
      <vt:lpstr>5. Groundwater Use and Prevention of Land Subsidence </vt:lpstr>
      <vt:lpstr>5. Groundwater Use and Prevention of Land Subsidence</vt:lpstr>
      <vt:lpstr>5. Groundwater Use and Prevention of Land Subsidence</vt:lpstr>
      <vt:lpstr>6. Distribution Systems</vt:lpstr>
      <vt:lpstr>6. Distribution Systems</vt:lpstr>
      <vt:lpstr>7. Engineering Design and Master Plans</vt:lpstr>
      <vt:lpstr>7. Engineering Design and Master Plans</vt:lpstr>
      <vt:lpstr>7. Engineering Design and Master Plans</vt:lpstr>
      <vt:lpstr>7. Engineering Design and Master Plans</vt:lpstr>
      <vt:lpstr>8. Lessons Learned (1)</vt:lpstr>
      <vt:lpstr>8. Lessons Learned (2)</vt:lpstr>
      <vt:lpstr>8.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2016-11-19T07:24:00Z</cp:lastPrinted>
  <dcterms:created xsi:type="dcterms:W3CDTF">2016-03-24T01:37:00Z</dcterms:created>
  <dcterms:modified xsi:type="dcterms:W3CDTF">2017-03-08T03:38:40Z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