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315" r:id="rId4"/>
    <p:sldId id="327" r:id="rId5"/>
    <p:sldId id="324" r:id="rId6"/>
    <p:sldId id="263" r:id="rId7"/>
    <p:sldId id="297" r:id="rId8"/>
    <p:sldId id="329" r:id="rId9"/>
    <p:sldId id="330" r:id="rId10"/>
    <p:sldId id="331" r:id="rId11"/>
    <p:sldId id="332" r:id="rId12"/>
    <p:sldId id="299" r:id="rId13"/>
    <p:sldId id="300" r:id="rId14"/>
    <p:sldId id="321" r:id="rId15"/>
    <p:sldId id="323" r:id="rId16"/>
    <p:sldId id="326" r:id="rId17"/>
    <p:sldId id="302" r:id="rId18"/>
    <p:sldId id="316" r:id="rId19"/>
    <p:sldId id="306" r:id="rId20"/>
    <p:sldId id="303" r:id="rId21"/>
    <p:sldId id="309" r:id="rId22"/>
    <p:sldId id="311" r:id="rId23"/>
    <p:sldId id="317" r:id="rId24"/>
    <p:sldId id="328" r:id="rId2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Despaul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66"/>
    <a:srgbClr val="CCFFCC"/>
    <a:srgbClr val="FFCCCC"/>
    <a:srgbClr val="FF9933"/>
    <a:srgbClr val="FFFFCC"/>
    <a:srgbClr val="86C4DA"/>
    <a:srgbClr val="1EBFD0"/>
    <a:srgbClr val="50D8E6"/>
    <a:srgbClr val="78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5231" autoAdjust="0"/>
  </p:normalViewPr>
  <p:slideViewPr>
    <p:cSldViewPr>
      <p:cViewPr varScale="1">
        <p:scale>
          <a:sx n="65" d="100"/>
          <a:sy n="65" d="100"/>
        </p:scale>
        <p:origin x="1925" y="48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14"/>
    </p:cViewPr>
  </p:sorterViewPr>
  <p:notesViewPr>
    <p:cSldViewPr>
      <p:cViewPr varScale="1">
        <p:scale>
          <a:sx n="60" d="100"/>
          <a:sy n="60" d="100"/>
        </p:scale>
        <p:origin x="3274" y="5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ubara_k\Google%20&#12489;&#12521;&#12452;&#12502;\&#26085;&#26412;&#12398;&#27700;&#36947;_&#21069;&#30000;&#12373;&#12435;&#20381;&#38972;\20160907&#20462;&#27491;_&#22259;&#34920;\&#22259;&#34920;_&#28961;&#21454;&#27700;&#65288;&#22823;&#38917;&#30446;&#65301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96901192654121E-2"/>
          <c:y val="0.21557400976755928"/>
          <c:w val="0.44142686000642983"/>
          <c:h val="0.78442599023244064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1-582F-4CE4-81C6-62C2F0D91F4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582F-4CE4-81C6-62C2F0D91F4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82F-4CE4-81C6-62C2F0D91F4C}"/>
              </c:ext>
            </c:extLst>
          </c:dPt>
          <c:dPt>
            <c:idx val="3"/>
            <c:bubble3D val="0"/>
            <c:explosion val="1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82F-4CE4-81C6-62C2F0D91F4C}"/>
              </c:ext>
            </c:extLst>
          </c:dPt>
          <c:dLbls>
            <c:dLbl>
              <c:idx val="0"/>
              <c:layout>
                <c:manualLayout>
                  <c:x val="0.16960181082900971"/>
                  <c:y val="-0.115554130796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2F-4CE4-81C6-62C2F0D91F4C}"/>
                </c:ext>
              </c:extLst>
            </c:dLbl>
            <c:dLbl>
              <c:idx val="1"/>
              <c:layout>
                <c:manualLayout>
                  <c:x val="0.15958362565757658"/>
                  <c:y val="-3.139649388165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2F-4CE4-81C6-62C2F0D91F4C}"/>
                </c:ext>
              </c:extLst>
            </c:dLbl>
            <c:dLbl>
              <c:idx val="2"/>
              <c:layout>
                <c:manualLayout>
                  <c:x val="0.1097836683022427"/>
                  <c:y val="4.354530908772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2F-4CE4-81C6-62C2F0D91F4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ja-JP" b="1">
                      <a:solidFill>
                        <a:schemeClr val="accent3"/>
                      </a:solidFill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82F-4CE4-81C6-62C2F0D91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東京都配水量内訳!$B$2:$B$5</c:f>
              <c:strCache>
                <c:ptCount val="4"/>
                <c:pt idx="0">
                  <c:v>Unbilled Authorized Consumption</c:v>
                </c:pt>
                <c:pt idx="1">
                  <c:v>Apparent Losses</c:v>
                </c:pt>
                <c:pt idx="2">
                  <c:v>Real Losses</c:v>
                </c:pt>
                <c:pt idx="3">
                  <c:v>Billed Authorized Consumption</c:v>
                </c:pt>
              </c:strCache>
            </c:strRef>
          </c:cat>
          <c:val>
            <c:numRef>
              <c:f>東京都配水量内訳!$C$2:$C$5</c:f>
              <c:numCache>
                <c:formatCode>0.00%</c:formatCode>
                <c:ptCount val="4"/>
                <c:pt idx="0">
                  <c:v>2E-3</c:v>
                </c:pt>
                <c:pt idx="1">
                  <c:v>8.0000000000000002E-3</c:v>
                </c:pt>
                <c:pt idx="2">
                  <c:v>3.1E-2</c:v>
                </c:pt>
                <c:pt idx="3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2F-4CE4-81C6-62C2F0D91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792163977811526"/>
          <c:y val="0"/>
          <c:w val="0.51207830271216093"/>
          <c:h val="0.32874726919990083"/>
        </c:manualLayout>
      </c:layout>
      <c:overlay val="0"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n>
            <a:noFill/>
          </a:ln>
        </a:defRPr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21D66-2452-41C6-975F-69830367AB38}" type="doc">
      <dgm:prSet loTypeId="urn:microsoft.com/office/officeart/2005/8/layout/radial3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BB3627B-81AF-4F33-A806-2EE16A3895C4}">
      <dgm:prSet phldrT="[テキスト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n-US" sz="3200" b="1" dirty="0"/>
            <a:t>NRW</a:t>
          </a:r>
        </a:p>
      </dgm:t>
    </dgm:pt>
    <dgm:pt modelId="{78C29F97-E953-48C4-ADC9-CD4B4C089684}" type="parTrans" cxnId="{A9BFED63-DFB5-45CA-8A97-B275486DF6FD}">
      <dgm:prSet/>
      <dgm:spPr/>
      <dgm:t>
        <a:bodyPr/>
        <a:lstStyle/>
        <a:p>
          <a:endParaRPr lang="en-US" sz="2000" b="1"/>
        </a:p>
      </dgm:t>
    </dgm:pt>
    <dgm:pt modelId="{A8E3F33D-A480-4291-9E16-DD973D20249B}" type="sibTrans" cxnId="{A9BFED63-DFB5-45CA-8A97-B275486DF6FD}">
      <dgm:prSet/>
      <dgm:spPr/>
      <dgm:t>
        <a:bodyPr/>
        <a:lstStyle/>
        <a:p>
          <a:endParaRPr lang="en-US" sz="2000" b="1"/>
        </a:p>
      </dgm:t>
    </dgm:pt>
    <dgm:pt modelId="{A9C28F25-0D28-442F-A57C-B80274977D1B}">
      <dgm:prSet phldrT="[テキスト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800" b="1" dirty="0"/>
            <a:t>Poor Water Quality</a:t>
          </a:r>
        </a:p>
      </dgm:t>
    </dgm:pt>
    <dgm:pt modelId="{891F4511-31E2-4198-8F2C-0B83A38C0961}" type="parTrans" cxnId="{2544772F-A3C4-4FBC-80E1-820D7FE14260}">
      <dgm:prSet/>
      <dgm:spPr/>
      <dgm:t>
        <a:bodyPr/>
        <a:lstStyle/>
        <a:p>
          <a:endParaRPr lang="en-US" sz="2000" b="1"/>
        </a:p>
      </dgm:t>
    </dgm:pt>
    <dgm:pt modelId="{A9CFA806-4BAA-4620-95CE-6D20CC1DF6B4}" type="sibTrans" cxnId="{2544772F-A3C4-4FBC-80E1-820D7FE14260}">
      <dgm:prSet/>
      <dgm:spPr/>
      <dgm:t>
        <a:bodyPr/>
        <a:lstStyle/>
        <a:p>
          <a:endParaRPr lang="en-US" sz="2000" b="1"/>
        </a:p>
      </dgm:t>
    </dgm:pt>
    <dgm:pt modelId="{3C56F457-D645-4E04-9B96-7D004E0F5804}">
      <dgm:prSet phldrT="[テキスト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800" b="1" dirty="0"/>
            <a:t>Customer</a:t>
          </a:r>
        </a:p>
        <a:p>
          <a:r>
            <a:rPr lang="en-US" sz="1800" b="1" dirty="0"/>
            <a:t>Complaints</a:t>
          </a:r>
        </a:p>
      </dgm:t>
    </dgm:pt>
    <dgm:pt modelId="{17DC2996-2182-4C41-A537-B6D96161AF88}" type="parTrans" cxnId="{94BB7828-B0F7-4D4A-8205-3EA2C8510E48}">
      <dgm:prSet/>
      <dgm:spPr/>
      <dgm:t>
        <a:bodyPr/>
        <a:lstStyle/>
        <a:p>
          <a:endParaRPr lang="en-US" sz="2000" b="1"/>
        </a:p>
      </dgm:t>
    </dgm:pt>
    <dgm:pt modelId="{80AAC17C-1D93-4695-8272-3F7A9B54209D}" type="sibTrans" cxnId="{94BB7828-B0F7-4D4A-8205-3EA2C8510E48}">
      <dgm:prSet/>
      <dgm:spPr/>
      <dgm:t>
        <a:bodyPr/>
        <a:lstStyle/>
        <a:p>
          <a:endParaRPr lang="en-US" sz="2000" b="1"/>
        </a:p>
      </dgm:t>
    </dgm:pt>
    <dgm:pt modelId="{FB43CA61-7EFF-4C8E-A343-AD8A1EF74F0A}">
      <dgm:prSet phldrT="[テキスト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800" b="1" dirty="0"/>
            <a:t>Poor</a:t>
          </a:r>
          <a:br>
            <a:rPr lang="en-US" sz="1800" b="1" dirty="0"/>
          </a:br>
          <a:r>
            <a:rPr lang="en-US" sz="1800" b="1" dirty="0"/>
            <a:t>Service </a:t>
          </a:r>
        </a:p>
      </dgm:t>
    </dgm:pt>
    <dgm:pt modelId="{D794AD56-AA70-4371-9984-B83734576FDD}" type="parTrans" cxnId="{40B192FB-906D-43C4-9719-B8DED6912358}">
      <dgm:prSet/>
      <dgm:spPr/>
      <dgm:t>
        <a:bodyPr/>
        <a:lstStyle/>
        <a:p>
          <a:endParaRPr lang="en-US" sz="2000" b="1"/>
        </a:p>
      </dgm:t>
    </dgm:pt>
    <dgm:pt modelId="{ECDC4527-7838-4A7A-8771-A5F9DD17B817}" type="sibTrans" cxnId="{40B192FB-906D-43C4-9719-B8DED6912358}">
      <dgm:prSet/>
      <dgm:spPr/>
      <dgm:t>
        <a:bodyPr/>
        <a:lstStyle/>
        <a:p>
          <a:endParaRPr lang="en-US" sz="2000" b="1"/>
        </a:p>
      </dgm:t>
    </dgm:pt>
    <dgm:pt modelId="{0005F300-5C62-491D-BE6B-7CBEE628F571}">
      <dgm:prSet phldrT="[テキスト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sz="1800" b="1" dirty="0"/>
            <a:t>Pressure on Water Resources</a:t>
          </a:r>
        </a:p>
      </dgm:t>
    </dgm:pt>
    <dgm:pt modelId="{2B4F6EFB-170D-4E1A-9A83-158AA60459E9}" type="parTrans" cxnId="{23CFAC9B-54AA-4008-8161-952137DB5ED4}">
      <dgm:prSet/>
      <dgm:spPr/>
      <dgm:t>
        <a:bodyPr/>
        <a:lstStyle/>
        <a:p>
          <a:endParaRPr lang="en-US" sz="2000" b="1"/>
        </a:p>
      </dgm:t>
    </dgm:pt>
    <dgm:pt modelId="{68F31043-9EF3-41AB-82AD-A2768E7E1D8D}" type="sibTrans" cxnId="{23CFAC9B-54AA-4008-8161-952137DB5ED4}">
      <dgm:prSet/>
      <dgm:spPr/>
      <dgm:t>
        <a:bodyPr/>
        <a:lstStyle/>
        <a:p>
          <a:endParaRPr lang="en-US" sz="2000" b="1"/>
        </a:p>
      </dgm:t>
    </dgm:pt>
    <dgm:pt modelId="{F6EE6C99-E6E2-4937-8B3E-869138A9E874}" type="pres">
      <dgm:prSet presAssocID="{8C821D66-2452-41C6-975F-69830367AB38}" presName="composite" presStyleCnt="0">
        <dgm:presLayoutVars>
          <dgm:chMax val="1"/>
          <dgm:dir/>
          <dgm:resizeHandles val="exact"/>
        </dgm:presLayoutVars>
      </dgm:prSet>
      <dgm:spPr/>
    </dgm:pt>
    <dgm:pt modelId="{43230F5E-6943-4071-9B33-9D60BE8B4566}" type="pres">
      <dgm:prSet presAssocID="{8C821D66-2452-41C6-975F-69830367AB38}" presName="radial" presStyleCnt="0">
        <dgm:presLayoutVars>
          <dgm:animLvl val="ctr"/>
        </dgm:presLayoutVars>
      </dgm:prSet>
      <dgm:spPr/>
    </dgm:pt>
    <dgm:pt modelId="{AB1A2769-CB77-441A-BE71-C44D4851D91C}" type="pres">
      <dgm:prSet presAssocID="{0BB3627B-81AF-4F33-A806-2EE16A3895C4}" presName="centerShape" presStyleLbl="vennNode1" presStyleIdx="0" presStyleCnt="5" custScaleX="132850" custScaleY="132850"/>
      <dgm:spPr/>
    </dgm:pt>
    <dgm:pt modelId="{92F81A7E-4114-418B-A397-0847423862F9}" type="pres">
      <dgm:prSet presAssocID="{A9C28F25-0D28-442F-A57C-B80274977D1B}" presName="node" presStyleLbl="vennNode1" presStyleIdx="1" presStyleCnt="5" custScaleX="173067" custScaleY="125093">
        <dgm:presLayoutVars>
          <dgm:bulletEnabled val="1"/>
        </dgm:presLayoutVars>
      </dgm:prSet>
      <dgm:spPr/>
    </dgm:pt>
    <dgm:pt modelId="{C8729BF9-08AA-45B8-BDD1-40A7AE39DEAA}" type="pres">
      <dgm:prSet presAssocID="{3C56F457-D645-4E04-9B96-7D004E0F5804}" presName="node" presStyleLbl="vennNode1" presStyleIdx="2" presStyleCnt="5" custScaleX="171003" custScaleY="125093">
        <dgm:presLayoutVars>
          <dgm:bulletEnabled val="1"/>
        </dgm:presLayoutVars>
      </dgm:prSet>
      <dgm:spPr/>
    </dgm:pt>
    <dgm:pt modelId="{A8DEDF56-70E0-46E7-A181-3B93C84FE2BE}" type="pres">
      <dgm:prSet presAssocID="{FB43CA61-7EFF-4C8E-A343-AD8A1EF74F0A}" presName="node" presStyleLbl="vennNode1" presStyleIdx="3" presStyleCnt="5" custScaleX="175404" custScaleY="125093">
        <dgm:presLayoutVars>
          <dgm:bulletEnabled val="1"/>
        </dgm:presLayoutVars>
      </dgm:prSet>
      <dgm:spPr/>
    </dgm:pt>
    <dgm:pt modelId="{3815DCEF-6934-4407-AEEB-2D1E011BCCF7}" type="pres">
      <dgm:prSet presAssocID="{0005F300-5C62-491D-BE6B-7CBEE628F571}" presName="node" presStyleLbl="vennNode1" presStyleIdx="4" presStyleCnt="5" custScaleX="145149" custScaleY="125093">
        <dgm:presLayoutVars>
          <dgm:bulletEnabled val="1"/>
        </dgm:presLayoutVars>
      </dgm:prSet>
      <dgm:spPr/>
    </dgm:pt>
  </dgm:ptLst>
  <dgm:cxnLst>
    <dgm:cxn modelId="{94BB7828-B0F7-4D4A-8205-3EA2C8510E48}" srcId="{0BB3627B-81AF-4F33-A806-2EE16A3895C4}" destId="{3C56F457-D645-4E04-9B96-7D004E0F5804}" srcOrd="1" destOrd="0" parTransId="{17DC2996-2182-4C41-A537-B6D96161AF88}" sibTransId="{80AAC17C-1D93-4695-8272-3F7A9B54209D}"/>
    <dgm:cxn modelId="{2544772F-A3C4-4FBC-80E1-820D7FE14260}" srcId="{0BB3627B-81AF-4F33-A806-2EE16A3895C4}" destId="{A9C28F25-0D28-442F-A57C-B80274977D1B}" srcOrd="0" destOrd="0" parTransId="{891F4511-31E2-4198-8F2C-0B83A38C0961}" sibTransId="{A9CFA806-4BAA-4620-95CE-6D20CC1DF6B4}"/>
    <dgm:cxn modelId="{BB717736-1848-4858-B790-B50668AB005D}" type="presOf" srcId="{3C56F457-D645-4E04-9B96-7D004E0F5804}" destId="{C8729BF9-08AA-45B8-BDD1-40A7AE39DEAA}" srcOrd="0" destOrd="0" presId="urn:microsoft.com/office/officeart/2005/8/layout/radial3"/>
    <dgm:cxn modelId="{5F34875D-6C3F-4DBA-A623-C3844E5A9405}" type="presOf" srcId="{8C821D66-2452-41C6-975F-69830367AB38}" destId="{F6EE6C99-E6E2-4937-8B3E-869138A9E874}" srcOrd="0" destOrd="0" presId="urn:microsoft.com/office/officeart/2005/8/layout/radial3"/>
    <dgm:cxn modelId="{F9509E63-426B-42C9-8121-C55C5A62E54C}" type="presOf" srcId="{FB43CA61-7EFF-4C8E-A343-AD8A1EF74F0A}" destId="{A8DEDF56-70E0-46E7-A181-3B93C84FE2BE}" srcOrd="0" destOrd="0" presId="urn:microsoft.com/office/officeart/2005/8/layout/radial3"/>
    <dgm:cxn modelId="{A9BFED63-DFB5-45CA-8A97-B275486DF6FD}" srcId="{8C821D66-2452-41C6-975F-69830367AB38}" destId="{0BB3627B-81AF-4F33-A806-2EE16A3895C4}" srcOrd="0" destOrd="0" parTransId="{78C29F97-E953-48C4-ADC9-CD4B4C089684}" sibTransId="{A8E3F33D-A480-4291-9E16-DD973D20249B}"/>
    <dgm:cxn modelId="{EAD73364-47B4-4D3C-95FE-6FEDBD18308D}" type="presOf" srcId="{0BB3627B-81AF-4F33-A806-2EE16A3895C4}" destId="{AB1A2769-CB77-441A-BE71-C44D4851D91C}" srcOrd="0" destOrd="0" presId="urn:microsoft.com/office/officeart/2005/8/layout/radial3"/>
    <dgm:cxn modelId="{23CFAC9B-54AA-4008-8161-952137DB5ED4}" srcId="{0BB3627B-81AF-4F33-A806-2EE16A3895C4}" destId="{0005F300-5C62-491D-BE6B-7CBEE628F571}" srcOrd="3" destOrd="0" parTransId="{2B4F6EFB-170D-4E1A-9A83-158AA60459E9}" sibTransId="{68F31043-9EF3-41AB-82AD-A2768E7E1D8D}"/>
    <dgm:cxn modelId="{8BECDDCF-7BEB-461C-A82D-C833F78FBA3B}" type="presOf" srcId="{0005F300-5C62-491D-BE6B-7CBEE628F571}" destId="{3815DCEF-6934-4407-AEEB-2D1E011BCCF7}" srcOrd="0" destOrd="0" presId="urn:microsoft.com/office/officeart/2005/8/layout/radial3"/>
    <dgm:cxn modelId="{3BC4C7ED-1774-468A-A9EF-473E3DE3EB12}" type="presOf" srcId="{A9C28F25-0D28-442F-A57C-B80274977D1B}" destId="{92F81A7E-4114-418B-A397-0847423862F9}" srcOrd="0" destOrd="0" presId="urn:microsoft.com/office/officeart/2005/8/layout/radial3"/>
    <dgm:cxn modelId="{40B192FB-906D-43C4-9719-B8DED6912358}" srcId="{0BB3627B-81AF-4F33-A806-2EE16A3895C4}" destId="{FB43CA61-7EFF-4C8E-A343-AD8A1EF74F0A}" srcOrd="2" destOrd="0" parTransId="{D794AD56-AA70-4371-9984-B83734576FDD}" sibTransId="{ECDC4527-7838-4A7A-8771-A5F9DD17B817}"/>
    <dgm:cxn modelId="{D43AC9EE-1B6F-48E7-9E6C-BE68E88474DA}" type="presParOf" srcId="{F6EE6C99-E6E2-4937-8B3E-869138A9E874}" destId="{43230F5E-6943-4071-9B33-9D60BE8B4566}" srcOrd="0" destOrd="0" presId="urn:microsoft.com/office/officeart/2005/8/layout/radial3"/>
    <dgm:cxn modelId="{708A9E79-66F0-4247-8D6F-F1AD756CD024}" type="presParOf" srcId="{43230F5E-6943-4071-9B33-9D60BE8B4566}" destId="{AB1A2769-CB77-441A-BE71-C44D4851D91C}" srcOrd="0" destOrd="0" presId="urn:microsoft.com/office/officeart/2005/8/layout/radial3"/>
    <dgm:cxn modelId="{FB495954-B390-4A49-8248-59926D1B7F8A}" type="presParOf" srcId="{43230F5E-6943-4071-9B33-9D60BE8B4566}" destId="{92F81A7E-4114-418B-A397-0847423862F9}" srcOrd="1" destOrd="0" presId="urn:microsoft.com/office/officeart/2005/8/layout/radial3"/>
    <dgm:cxn modelId="{D66F6881-160D-40DA-89C1-239A072294F9}" type="presParOf" srcId="{43230F5E-6943-4071-9B33-9D60BE8B4566}" destId="{C8729BF9-08AA-45B8-BDD1-40A7AE39DEAA}" srcOrd="2" destOrd="0" presId="urn:microsoft.com/office/officeart/2005/8/layout/radial3"/>
    <dgm:cxn modelId="{EDB77CFF-576E-4435-BA60-9EA90D98DBAD}" type="presParOf" srcId="{43230F5E-6943-4071-9B33-9D60BE8B4566}" destId="{A8DEDF56-70E0-46E7-A181-3B93C84FE2BE}" srcOrd="3" destOrd="0" presId="urn:microsoft.com/office/officeart/2005/8/layout/radial3"/>
    <dgm:cxn modelId="{203810AF-1E74-4291-8513-4E9A6BEA108F}" type="presParOf" srcId="{43230F5E-6943-4071-9B33-9D60BE8B4566}" destId="{3815DCEF-6934-4407-AEEB-2D1E011BCCF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E06B3-16F5-4F5A-BA84-D8C1F2F2F4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E2C7690-7BE6-41A8-9143-4165DB9E4B26}">
      <dgm:prSet phldrT="[テキスト]" custT="1"/>
      <dgm:spPr>
        <a:solidFill>
          <a:schemeClr val="accent5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altLang="ja-JP" sz="1800" b="1" u="none" dirty="0">
              <a:solidFill>
                <a:schemeClr val="tx1"/>
              </a:solidFill>
            </a:rPr>
            <a:t>Regulations under the Water Supply Act</a:t>
          </a:r>
        </a:p>
        <a:p>
          <a:pPr marL="0" marR="0" indent="0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kumimoji="1" lang="en-US" altLang="ja-JP" sz="1600" dirty="0">
              <a:solidFill>
                <a:schemeClr val="tx1"/>
              </a:solidFill>
            </a:rPr>
            <a:t>Structure and materials for house connections must meet standards. Registration system for the contractors installing service connections.</a:t>
          </a:r>
          <a:endParaRPr kumimoji="1" lang="ja-JP" altLang="en-US" sz="1600" dirty="0">
            <a:solidFill>
              <a:schemeClr val="tx1"/>
            </a:solidFill>
          </a:endParaRPr>
        </a:p>
      </dgm:t>
    </dgm:pt>
    <dgm:pt modelId="{18EF5FBF-34AC-4715-83F6-BE9C079B2BCF}" type="parTrans" cxnId="{7E0F17DD-C6A7-4294-B05A-A2583660E094}">
      <dgm:prSet/>
      <dgm:spPr/>
      <dgm:t>
        <a:bodyPr/>
        <a:lstStyle/>
        <a:p>
          <a:endParaRPr kumimoji="1" lang="ja-JP" altLang="en-US" sz="1400">
            <a:solidFill>
              <a:schemeClr val="accent2">
                <a:lumMod val="25000"/>
              </a:schemeClr>
            </a:solidFill>
          </a:endParaRPr>
        </a:p>
      </dgm:t>
    </dgm:pt>
    <dgm:pt modelId="{276C1CA7-766A-4839-92F3-C6B757B372FD}" type="sibTrans" cxnId="{7E0F17DD-C6A7-4294-B05A-A2583660E094}">
      <dgm:prSet/>
      <dgm:spPr/>
      <dgm:t>
        <a:bodyPr/>
        <a:lstStyle/>
        <a:p>
          <a:endParaRPr kumimoji="1" lang="ja-JP" altLang="en-US" sz="1400">
            <a:solidFill>
              <a:schemeClr val="accent2">
                <a:lumMod val="25000"/>
              </a:schemeClr>
            </a:solidFill>
          </a:endParaRPr>
        </a:p>
      </dgm:t>
    </dgm:pt>
    <dgm:pt modelId="{819BE730-ACF4-4C1F-8D92-29D438CF5761}">
      <dgm:prSet phldrT="[テキスト]" custT="1"/>
      <dgm:spPr>
        <a:solidFill>
          <a:schemeClr val="accent5"/>
        </a:solidFill>
      </dgm:spPr>
      <dgm:t>
        <a:bodyPr/>
        <a:lstStyle/>
        <a:p>
          <a:pPr lvl="0">
            <a:spcAft>
              <a:spcPts val="600"/>
            </a:spcAft>
          </a:pPr>
          <a:r>
            <a:rPr lang="en-US" altLang="ja-JP" sz="1800" b="1" u="none" dirty="0">
              <a:solidFill>
                <a:schemeClr val="tx1"/>
              </a:solidFill>
            </a:rPr>
            <a:t>Quality </a:t>
          </a:r>
          <a:r>
            <a:rPr kumimoji="1" lang="en-US" altLang="ja-JP" sz="1800" b="1" u="none" dirty="0">
              <a:solidFill>
                <a:schemeClr val="tx1"/>
              </a:solidFill>
            </a:rPr>
            <a:t>certification &amp; inspection by third party  </a:t>
          </a:r>
          <a:endParaRPr lang="ja-JP" altLang="ja-JP" sz="1800" b="1" u="none" dirty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en-US" altLang="ja-JP" sz="1600" dirty="0">
              <a:solidFill>
                <a:schemeClr val="tx1"/>
              </a:solidFill>
            </a:rPr>
            <a:t>Equipment and materials for water supply facilities must meet</a:t>
          </a:r>
          <a:r>
            <a:rPr lang="en-US" sz="1600" dirty="0">
              <a:solidFill>
                <a:schemeClr val="tx1"/>
              </a:solidFill>
            </a:rPr>
            <a:t> Japanese Industrial Standards (JIS) and Japan Water Works Association (</a:t>
          </a:r>
          <a:r>
            <a:rPr lang="en-US" sz="1600" dirty="0" err="1">
              <a:solidFill>
                <a:schemeClr val="tx1"/>
              </a:solidFill>
            </a:rPr>
            <a:t>JWWA</a:t>
          </a:r>
          <a:r>
            <a:rPr lang="en-US" sz="1600" dirty="0">
              <a:solidFill>
                <a:schemeClr val="tx1"/>
              </a:solidFill>
            </a:rPr>
            <a:t>) Standards.</a:t>
          </a:r>
          <a:endParaRPr kumimoji="1" lang="ja-JP" altLang="en-US" sz="1600" dirty="0">
            <a:solidFill>
              <a:schemeClr val="tx1"/>
            </a:solidFill>
          </a:endParaRPr>
        </a:p>
      </dgm:t>
    </dgm:pt>
    <dgm:pt modelId="{8D04B131-797A-4BA5-902D-B43C02D2823F}" type="parTrans" cxnId="{602EB46E-EB6C-4081-8E8A-5DA722863A0D}">
      <dgm:prSet/>
      <dgm:spPr/>
      <dgm:t>
        <a:bodyPr/>
        <a:lstStyle/>
        <a:p>
          <a:endParaRPr kumimoji="1" lang="ja-JP" altLang="en-US" sz="1400">
            <a:solidFill>
              <a:schemeClr val="accent2">
                <a:lumMod val="25000"/>
              </a:schemeClr>
            </a:solidFill>
          </a:endParaRPr>
        </a:p>
      </dgm:t>
    </dgm:pt>
    <dgm:pt modelId="{A0310426-5ADF-4E5A-96D1-BAE9FCD0F59A}" type="sibTrans" cxnId="{602EB46E-EB6C-4081-8E8A-5DA722863A0D}">
      <dgm:prSet/>
      <dgm:spPr/>
      <dgm:t>
        <a:bodyPr/>
        <a:lstStyle/>
        <a:p>
          <a:endParaRPr kumimoji="1" lang="ja-JP" altLang="en-US" sz="1400">
            <a:solidFill>
              <a:schemeClr val="accent2">
                <a:lumMod val="25000"/>
              </a:schemeClr>
            </a:solidFill>
          </a:endParaRPr>
        </a:p>
      </dgm:t>
    </dgm:pt>
    <dgm:pt modelId="{7A2AC165-A736-42D6-A3C1-2C25474F4B7B}">
      <dgm:prSet phldrT="[テキスト]" custT="1"/>
      <dgm:spPr>
        <a:solidFill>
          <a:schemeClr val="accent5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ja-JP" sz="1800" b="1" u="none" dirty="0">
              <a:solidFill>
                <a:schemeClr val="tx1"/>
              </a:solidFill>
            </a:rPr>
            <a:t>Better pipe materials </a:t>
          </a:r>
          <a:endParaRPr lang="ja-JP" altLang="ja-JP" sz="1800" b="1" u="none" dirty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en-US" sz="1600" dirty="0">
              <a:solidFill>
                <a:schemeClr val="tx1"/>
              </a:solidFill>
            </a:rPr>
            <a:t>Changed from lead and galvanized steel to stainless steel, PVC lined steel, 2-layer polyethylene pipes.</a:t>
          </a:r>
          <a:endParaRPr lang="ja-JP" altLang="ja-JP" sz="1600" dirty="0">
            <a:solidFill>
              <a:schemeClr val="tx1"/>
            </a:solidFill>
          </a:endParaRPr>
        </a:p>
      </dgm:t>
    </dgm:pt>
    <dgm:pt modelId="{81396B46-5731-430F-B46E-0BF985B768C1}" type="parTrans" cxnId="{3D7F1388-A101-427B-A894-502135BE056F}">
      <dgm:prSet/>
      <dgm:spPr/>
      <dgm:t>
        <a:bodyPr/>
        <a:lstStyle/>
        <a:p>
          <a:endParaRPr kumimoji="1" lang="ja-JP" altLang="en-US" sz="1400">
            <a:solidFill>
              <a:schemeClr val="accent2">
                <a:lumMod val="25000"/>
              </a:schemeClr>
            </a:solidFill>
          </a:endParaRPr>
        </a:p>
      </dgm:t>
    </dgm:pt>
    <dgm:pt modelId="{9DDE6B36-9F3D-488F-B36D-FF9D7496E3C3}" type="sibTrans" cxnId="{3D7F1388-A101-427B-A894-502135BE056F}">
      <dgm:prSet/>
      <dgm:spPr/>
      <dgm:t>
        <a:bodyPr/>
        <a:lstStyle/>
        <a:p>
          <a:endParaRPr kumimoji="1" lang="ja-JP" altLang="en-US" sz="1400">
            <a:solidFill>
              <a:schemeClr val="accent2">
                <a:lumMod val="25000"/>
              </a:schemeClr>
            </a:solidFill>
          </a:endParaRPr>
        </a:p>
      </dgm:t>
    </dgm:pt>
    <dgm:pt modelId="{6BD2E765-7C93-43F9-A2E8-39FEC1D5ED8B}" type="pres">
      <dgm:prSet presAssocID="{E21E06B3-16F5-4F5A-BA84-D8C1F2F2F485}" presName="Name0" presStyleCnt="0">
        <dgm:presLayoutVars>
          <dgm:chMax val="7"/>
          <dgm:chPref val="7"/>
          <dgm:dir/>
        </dgm:presLayoutVars>
      </dgm:prSet>
      <dgm:spPr/>
    </dgm:pt>
    <dgm:pt modelId="{EA725976-F490-496E-8B82-810C6D6ADF97}" type="pres">
      <dgm:prSet presAssocID="{E21E06B3-16F5-4F5A-BA84-D8C1F2F2F485}" presName="Name1" presStyleCnt="0"/>
      <dgm:spPr/>
    </dgm:pt>
    <dgm:pt modelId="{B4522DD4-AD22-43A8-B5AC-E584EE629E58}" type="pres">
      <dgm:prSet presAssocID="{E21E06B3-16F5-4F5A-BA84-D8C1F2F2F485}" presName="cycle" presStyleCnt="0"/>
      <dgm:spPr/>
    </dgm:pt>
    <dgm:pt modelId="{60878FF4-F197-4557-B7CE-0D95B9AA9883}" type="pres">
      <dgm:prSet presAssocID="{E21E06B3-16F5-4F5A-BA84-D8C1F2F2F485}" presName="srcNode" presStyleLbl="node1" presStyleIdx="0" presStyleCnt="3"/>
      <dgm:spPr/>
    </dgm:pt>
    <dgm:pt modelId="{454CBF80-8BE9-4594-91D4-E0D75CE87F38}" type="pres">
      <dgm:prSet presAssocID="{E21E06B3-16F5-4F5A-BA84-D8C1F2F2F485}" presName="conn" presStyleLbl="parChTrans1D2" presStyleIdx="0" presStyleCnt="1"/>
      <dgm:spPr/>
    </dgm:pt>
    <dgm:pt modelId="{81DE8A54-3FB8-4F05-B976-5998D4FC1013}" type="pres">
      <dgm:prSet presAssocID="{E21E06B3-16F5-4F5A-BA84-D8C1F2F2F485}" presName="extraNode" presStyleLbl="node1" presStyleIdx="0" presStyleCnt="3"/>
      <dgm:spPr/>
    </dgm:pt>
    <dgm:pt modelId="{11CDF68E-0D3D-482D-B799-18640A02EF9E}" type="pres">
      <dgm:prSet presAssocID="{E21E06B3-16F5-4F5A-BA84-D8C1F2F2F485}" presName="dstNode" presStyleLbl="node1" presStyleIdx="0" presStyleCnt="3"/>
      <dgm:spPr/>
    </dgm:pt>
    <dgm:pt modelId="{95C98698-DDAB-4F99-8955-133DE2809EE0}" type="pres">
      <dgm:prSet presAssocID="{3E2C7690-7BE6-41A8-9143-4165DB9E4B26}" presName="text_1" presStyleLbl="node1" presStyleIdx="0" presStyleCnt="3" custScaleX="97927" custScaleY="111476" custLinFactNeighborX="801" custLinFactNeighborY="-3278">
        <dgm:presLayoutVars>
          <dgm:bulletEnabled val="1"/>
        </dgm:presLayoutVars>
      </dgm:prSet>
      <dgm:spPr/>
    </dgm:pt>
    <dgm:pt modelId="{9017B13D-3B23-49F8-AB57-B4707223DE6C}" type="pres">
      <dgm:prSet presAssocID="{3E2C7690-7BE6-41A8-9143-4165DB9E4B26}" presName="accent_1" presStyleCnt="0"/>
      <dgm:spPr/>
    </dgm:pt>
    <dgm:pt modelId="{16C8C005-D829-4BF0-87B1-9FDD98A75D1B}" type="pres">
      <dgm:prSet presAssocID="{3E2C7690-7BE6-41A8-9143-4165DB9E4B26}" presName="accentRepeatNode" presStyleLbl="solidFgAcc1" presStyleIdx="0" presStyleCnt="3"/>
      <dgm:spPr/>
    </dgm:pt>
    <dgm:pt modelId="{87A9C72A-770A-4A9D-B4B1-E0AE00E02156}" type="pres">
      <dgm:prSet presAssocID="{819BE730-ACF4-4C1F-8D92-29D438CF5761}" presName="text_2" presStyleLbl="node1" presStyleIdx="1" presStyleCnt="3" custScaleY="139344">
        <dgm:presLayoutVars>
          <dgm:bulletEnabled val="1"/>
        </dgm:presLayoutVars>
      </dgm:prSet>
      <dgm:spPr/>
    </dgm:pt>
    <dgm:pt modelId="{01834C9C-CE44-46AF-83BB-66C8C30C7DA5}" type="pres">
      <dgm:prSet presAssocID="{819BE730-ACF4-4C1F-8D92-29D438CF5761}" presName="accent_2" presStyleCnt="0"/>
      <dgm:spPr/>
    </dgm:pt>
    <dgm:pt modelId="{25310346-A12D-4930-8332-5C3BF0083524}" type="pres">
      <dgm:prSet presAssocID="{819BE730-ACF4-4C1F-8D92-29D438CF5761}" presName="accentRepeatNode" presStyleLbl="solidFgAcc1" presStyleIdx="1" presStyleCnt="3"/>
      <dgm:spPr/>
    </dgm:pt>
    <dgm:pt modelId="{9DD7C95C-4A67-40FC-8ADE-EB3717812EA8}" type="pres">
      <dgm:prSet presAssocID="{7A2AC165-A736-42D6-A3C1-2C25474F4B7B}" presName="text_3" presStyleLbl="node1" presStyleIdx="2" presStyleCnt="3" custScaleY="127869">
        <dgm:presLayoutVars>
          <dgm:bulletEnabled val="1"/>
        </dgm:presLayoutVars>
      </dgm:prSet>
      <dgm:spPr/>
    </dgm:pt>
    <dgm:pt modelId="{6B95CB72-CD33-4F8E-B0BD-50B999943D39}" type="pres">
      <dgm:prSet presAssocID="{7A2AC165-A736-42D6-A3C1-2C25474F4B7B}" presName="accent_3" presStyleCnt="0"/>
      <dgm:spPr/>
    </dgm:pt>
    <dgm:pt modelId="{A93808CD-5C90-4186-8A6D-ECBAF4D231F2}" type="pres">
      <dgm:prSet presAssocID="{7A2AC165-A736-42D6-A3C1-2C25474F4B7B}" presName="accentRepeatNode" presStyleLbl="solidFgAcc1" presStyleIdx="2" presStyleCnt="3"/>
      <dgm:spPr/>
    </dgm:pt>
  </dgm:ptLst>
  <dgm:cxnLst>
    <dgm:cxn modelId="{20DBCF00-E9ED-400D-98C5-76411572103B}" type="presOf" srcId="{E21E06B3-16F5-4F5A-BA84-D8C1F2F2F485}" destId="{6BD2E765-7C93-43F9-A2E8-39FEC1D5ED8B}" srcOrd="0" destOrd="0" presId="urn:microsoft.com/office/officeart/2008/layout/VerticalCurvedList"/>
    <dgm:cxn modelId="{0F2B0649-F322-456C-B9D1-B9494D281EFB}" type="presOf" srcId="{3E2C7690-7BE6-41A8-9143-4165DB9E4B26}" destId="{95C98698-DDAB-4F99-8955-133DE2809EE0}" srcOrd="0" destOrd="0" presId="urn:microsoft.com/office/officeart/2008/layout/VerticalCurvedList"/>
    <dgm:cxn modelId="{602EB46E-EB6C-4081-8E8A-5DA722863A0D}" srcId="{E21E06B3-16F5-4F5A-BA84-D8C1F2F2F485}" destId="{819BE730-ACF4-4C1F-8D92-29D438CF5761}" srcOrd="1" destOrd="0" parTransId="{8D04B131-797A-4BA5-902D-B43C02D2823F}" sibTransId="{A0310426-5ADF-4E5A-96D1-BAE9FCD0F59A}"/>
    <dgm:cxn modelId="{47577776-79B0-414F-8B1D-D5A27DE00040}" type="presOf" srcId="{819BE730-ACF4-4C1F-8D92-29D438CF5761}" destId="{87A9C72A-770A-4A9D-B4B1-E0AE00E02156}" srcOrd="0" destOrd="0" presId="urn:microsoft.com/office/officeart/2008/layout/VerticalCurvedList"/>
    <dgm:cxn modelId="{3D7F1388-A101-427B-A894-502135BE056F}" srcId="{E21E06B3-16F5-4F5A-BA84-D8C1F2F2F485}" destId="{7A2AC165-A736-42D6-A3C1-2C25474F4B7B}" srcOrd="2" destOrd="0" parTransId="{81396B46-5731-430F-B46E-0BF985B768C1}" sibTransId="{9DDE6B36-9F3D-488F-B36D-FF9D7496E3C3}"/>
    <dgm:cxn modelId="{BCD52A9C-EB96-4DED-B79F-0CDF2ACFCE96}" type="presOf" srcId="{7A2AC165-A736-42D6-A3C1-2C25474F4B7B}" destId="{9DD7C95C-4A67-40FC-8ADE-EB3717812EA8}" srcOrd="0" destOrd="0" presId="urn:microsoft.com/office/officeart/2008/layout/VerticalCurvedList"/>
    <dgm:cxn modelId="{16DB81B6-1DCD-4542-9CBB-4B25E39C281D}" type="presOf" srcId="{276C1CA7-766A-4839-92F3-C6B757B372FD}" destId="{454CBF80-8BE9-4594-91D4-E0D75CE87F38}" srcOrd="0" destOrd="0" presId="urn:microsoft.com/office/officeart/2008/layout/VerticalCurvedList"/>
    <dgm:cxn modelId="{7E0F17DD-C6A7-4294-B05A-A2583660E094}" srcId="{E21E06B3-16F5-4F5A-BA84-D8C1F2F2F485}" destId="{3E2C7690-7BE6-41A8-9143-4165DB9E4B26}" srcOrd="0" destOrd="0" parTransId="{18EF5FBF-34AC-4715-83F6-BE9C079B2BCF}" sibTransId="{276C1CA7-766A-4839-92F3-C6B757B372FD}"/>
    <dgm:cxn modelId="{6690808D-F6DF-4470-968A-EB2A4DCE4D01}" type="presParOf" srcId="{6BD2E765-7C93-43F9-A2E8-39FEC1D5ED8B}" destId="{EA725976-F490-496E-8B82-810C6D6ADF97}" srcOrd="0" destOrd="0" presId="urn:microsoft.com/office/officeart/2008/layout/VerticalCurvedList"/>
    <dgm:cxn modelId="{0DBBFB7D-32A9-4EB9-8159-02C08EFA603F}" type="presParOf" srcId="{EA725976-F490-496E-8B82-810C6D6ADF97}" destId="{B4522DD4-AD22-43A8-B5AC-E584EE629E58}" srcOrd="0" destOrd="0" presId="urn:microsoft.com/office/officeart/2008/layout/VerticalCurvedList"/>
    <dgm:cxn modelId="{2E8932F9-18DC-4E94-9174-B121E86E6E51}" type="presParOf" srcId="{B4522DD4-AD22-43A8-B5AC-E584EE629E58}" destId="{60878FF4-F197-4557-B7CE-0D95B9AA9883}" srcOrd="0" destOrd="0" presId="urn:microsoft.com/office/officeart/2008/layout/VerticalCurvedList"/>
    <dgm:cxn modelId="{F137221D-00A7-4F9B-98F1-D53375BB5CC3}" type="presParOf" srcId="{B4522DD4-AD22-43A8-B5AC-E584EE629E58}" destId="{454CBF80-8BE9-4594-91D4-E0D75CE87F38}" srcOrd="1" destOrd="0" presId="urn:microsoft.com/office/officeart/2008/layout/VerticalCurvedList"/>
    <dgm:cxn modelId="{13ACF5CE-C93D-40D5-9659-6E4F02B236AE}" type="presParOf" srcId="{B4522DD4-AD22-43A8-B5AC-E584EE629E58}" destId="{81DE8A54-3FB8-4F05-B976-5998D4FC1013}" srcOrd="2" destOrd="0" presId="urn:microsoft.com/office/officeart/2008/layout/VerticalCurvedList"/>
    <dgm:cxn modelId="{6D011297-3BBF-4E51-9575-44D465970847}" type="presParOf" srcId="{B4522DD4-AD22-43A8-B5AC-E584EE629E58}" destId="{11CDF68E-0D3D-482D-B799-18640A02EF9E}" srcOrd="3" destOrd="0" presId="urn:microsoft.com/office/officeart/2008/layout/VerticalCurvedList"/>
    <dgm:cxn modelId="{4045A7C1-3549-4E70-9641-47717C9B2E91}" type="presParOf" srcId="{EA725976-F490-496E-8B82-810C6D6ADF97}" destId="{95C98698-DDAB-4F99-8955-133DE2809EE0}" srcOrd="1" destOrd="0" presId="urn:microsoft.com/office/officeart/2008/layout/VerticalCurvedList"/>
    <dgm:cxn modelId="{72874911-7E56-4763-9B2B-33C705F64D23}" type="presParOf" srcId="{EA725976-F490-496E-8B82-810C6D6ADF97}" destId="{9017B13D-3B23-49F8-AB57-B4707223DE6C}" srcOrd="2" destOrd="0" presId="urn:microsoft.com/office/officeart/2008/layout/VerticalCurvedList"/>
    <dgm:cxn modelId="{57CF8209-D26D-4172-B998-6FAD64CFE125}" type="presParOf" srcId="{9017B13D-3B23-49F8-AB57-B4707223DE6C}" destId="{16C8C005-D829-4BF0-87B1-9FDD98A75D1B}" srcOrd="0" destOrd="0" presId="urn:microsoft.com/office/officeart/2008/layout/VerticalCurvedList"/>
    <dgm:cxn modelId="{AFC939CC-6D5F-489E-859E-432E3702B682}" type="presParOf" srcId="{EA725976-F490-496E-8B82-810C6D6ADF97}" destId="{87A9C72A-770A-4A9D-B4B1-E0AE00E02156}" srcOrd="3" destOrd="0" presId="urn:microsoft.com/office/officeart/2008/layout/VerticalCurvedList"/>
    <dgm:cxn modelId="{D83BE0C1-B409-43CE-AFFF-6478E9391458}" type="presParOf" srcId="{EA725976-F490-496E-8B82-810C6D6ADF97}" destId="{01834C9C-CE44-46AF-83BB-66C8C30C7DA5}" srcOrd="4" destOrd="0" presId="urn:microsoft.com/office/officeart/2008/layout/VerticalCurvedList"/>
    <dgm:cxn modelId="{EA6426ED-6B54-4EF8-AC49-91212B53F5DD}" type="presParOf" srcId="{01834C9C-CE44-46AF-83BB-66C8C30C7DA5}" destId="{25310346-A12D-4930-8332-5C3BF0083524}" srcOrd="0" destOrd="0" presId="urn:microsoft.com/office/officeart/2008/layout/VerticalCurvedList"/>
    <dgm:cxn modelId="{C1E4D513-03A9-496C-A7F7-ABAF2C504F07}" type="presParOf" srcId="{EA725976-F490-496E-8B82-810C6D6ADF97}" destId="{9DD7C95C-4A67-40FC-8ADE-EB3717812EA8}" srcOrd="5" destOrd="0" presId="urn:microsoft.com/office/officeart/2008/layout/VerticalCurvedList"/>
    <dgm:cxn modelId="{5EC287DB-F536-4DD0-B0DF-E223019032E8}" type="presParOf" srcId="{EA725976-F490-496E-8B82-810C6D6ADF97}" destId="{6B95CB72-CD33-4F8E-B0BD-50B999943D39}" srcOrd="6" destOrd="0" presId="urn:microsoft.com/office/officeart/2008/layout/VerticalCurvedList"/>
    <dgm:cxn modelId="{71890A2C-0372-45C4-97FD-EFB863AA02F0}" type="presParOf" srcId="{6B95CB72-CD33-4F8E-B0BD-50B999943D39}" destId="{A93808CD-5C90-4186-8A6D-ECBAF4D231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A2769-CB77-441A-BE71-C44D4851D91C}">
      <dsp:nvSpPr>
        <dsp:cNvPr id="0" name=""/>
        <dsp:cNvSpPr/>
      </dsp:nvSpPr>
      <dsp:spPr>
        <a:xfrm>
          <a:off x="457145" y="605820"/>
          <a:ext cx="2964823" cy="2964823"/>
        </a:xfrm>
        <a:prstGeom prst="ellipse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NRW</a:t>
          </a:r>
        </a:p>
      </dsp:txBody>
      <dsp:txXfrm>
        <a:off x="891333" y="1040008"/>
        <a:ext cx="2096447" cy="2096447"/>
      </dsp:txXfrm>
    </dsp:sp>
    <dsp:sp modelId="{92F81A7E-4114-418B-A397-0847423862F9}">
      <dsp:nvSpPr>
        <dsp:cNvPr id="0" name=""/>
        <dsp:cNvSpPr/>
      </dsp:nvSpPr>
      <dsp:spPr>
        <a:xfrm>
          <a:off x="973969" y="-63050"/>
          <a:ext cx="1931174" cy="1395854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Poor Water Quality</a:t>
          </a:r>
        </a:p>
      </dsp:txBody>
      <dsp:txXfrm>
        <a:off x="1256783" y="141368"/>
        <a:ext cx="1365546" cy="987018"/>
      </dsp:txXfrm>
    </dsp:sp>
    <dsp:sp modelId="{C8729BF9-08AA-45B8-BDD1-40A7AE39DEAA}">
      <dsp:nvSpPr>
        <dsp:cNvPr id="0" name=""/>
        <dsp:cNvSpPr/>
      </dsp:nvSpPr>
      <dsp:spPr>
        <a:xfrm>
          <a:off x="2438839" y="1390304"/>
          <a:ext cx="1908143" cy="1395854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Customer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Complaints</a:t>
          </a:r>
        </a:p>
      </dsp:txBody>
      <dsp:txXfrm>
        <a:off x="2718280" y="1594722"/>
        <a:ext cx="1349261" cy="987018"/>
      </dsp:txXfrm>
    </dsp:sp>
    <dsp:sp modelId="{A8DEDF56-70E0-46E7-A181-3B93C84FE2BE}">
      <dsp:nvSpPr>
        <dsp:cNvPr id="0" name=""/>
        <dsp:cNvSpPr/>
      </dsp:nvSpPr>
      <dsp:spPr>
        <a:xfrm>
          <a:off x="960930" y="2843659"/>
          <a:ext cx="1957252" cy="1395854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Poor</a:t>
          </a:r>
          <a:br>
            <a:rPr lang="en-US" sz="1800" b="1" kern="1200" dirty="0"/>
          </a:br>
          <a:r>
            <a:rPr lang="en-US" sz="1800" b="1" kern="1200" dirty="0"/>
            <a:t>Service </a:t>
          </a:r>
        </a:p>
      </dsp:txBody>
      <dsp:txXfrm>
        <a:off x="1247563" y="3048077"/>
        <a:ext cx="1383986" cy="987018"/>
      </dsp:txXfrm>
    </dsp:sp>
    <dsp:sp modelId="{3815DCEF-6934-4407-AEEB-2D1E011BCCF7}">
      <dsp:nvSpPr>
        <dsp:cNvPr id="0" name=""/>
        <dsp:cNvSpPr/>
      </dsp:nvSpPr>
      <dsp:spPr>
        <a:xfrm>
          <a:off x="-323623" y="1390304"/>
          <a:ext cx="1619650" cy="1395854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Pressure on Water Resources</a:t>
          </a:r>
        </a:p>
      </dsp:txBody>
      <dsp:txXfrm>
        <a:off x="-86431" y="1594722"/>
        <a:ext cx="1145266" cy="987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CBF80-8BE9-4594-91D4-E0D75CE87F38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98698-DDAB-4F99-8955-133DE2809EE0}">
      <dsp:nvSpPr>
        <dsp:cNvPr id="0" name=""/>
        <dsp:cNvSpPr/>
      </dsp:nvSpPr>
      <dsp:spPr>
        <a:xfrm>
          <a:off x="756125" y="360043"/>
          <a:ext cx="7791856" cy="97931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altLang="ja-JP" sz="1800" b="1" u="none" kern="1200" dirty="0">
              <a:solidFill>
                <a:schemeClr val="tx1"/>
              </a:solidFill>
            </a:rPr>
            <a:t>Regulations under the Water Supply Act</a:t>
          </a:r>
        </a:p>
        <a:p>
          <a:pPr marL="0" marR="0" indent="0" algn="l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kumimoji="1" lang="en-US" altLang="ja-JP" sz="1600" kern="1200" dirty="0">
              <a:solidFill>
                <a:schemeClr val="tx1"/>
              </a:solidFill>
            </a:rPr>
            <a:t>Structure and materials for house connections must meet standards. Registration system for the contractors installing service connections.</a:t>
          </a:r>
          <a:endParaRPr kumimoji="1" lang="ja-JP" altLang="en-US" sz="1600" kern="1200" dirty="0">
            <a:solidFill>
              <a:schemeClr val="tx1"/>
            </a:solidFill>
          </a:endParaRPr>
        </a:p>
      </dsp:txBody>
      <dsp:txXfrm>
        <a:off x="756125" y="360043"/>
        <a:ext cx="7791856" cy="979313"/>
      </dsp:txXfrm>
    </dsp:sp>
    <dsp:sp modelId="{16C8C005-D829-4BF0-87B1-9FDD98A75D1B}">
      <dsp:nvSpPr>
        <dsp:cNvPr id="0" name=""/>
        <dsp:cNvSpPr/>
      </dsp:nvSpPr>
      <dsp:spPr>
        <a:xfrm>
          <a:off x="60857" y="329436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9C72A-770A-4A9D-B4B1-E0AE00E02156}">
      <dsp:nvSpPr>
        <dsp:cNvPr id="0" name=""/>
        <dsp:cNvSpPr/>
      </dsp:nvSpPr>
      <dsp:spPr>
        <a:xfrm>
          <a:off x="929252" y="1584177"/>
          <a:ext cx="7637467" cy="122413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ja-JP" sz="1800" b="1" u="none" kern="1200" dirty="0">
              <a:solidFill>
                <a:schemeClr val="tx1"/>
              </a:solidFill>
            </a:rPr>
            <a:t>Quality </a:t>
          </a:r>
          <a:r>
            <a:rPr kumimoji="1" lang="en-US" altLang="ja-JP" sz="1800" b="1" u="none" kern="1200" dirty="0">
              <a:solidFill>
                <a:schemeClr val="tx1"/>
              </a:solidFill>
            </a:rPr>
            <a:t>certification &amp; inspection by third party  </a:t>
          </a:r>
          <a:endParaRPr lang="ja-JP" altLang="ja-JP" sz="1800" b="1" u="none" kern="1200" dirty="0">
            <a:solidFill>
              <a:schemeClr val="tx1"/>
            </a:solidFill>
          </a:endParaRPr>
        </a:p>
        <a:p>
          <a:pPr mar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600" kern="1200" dirty="0">
              <a:solidFill>
                <a:schemeClr val="tx1"/>
              </a:solidFill>
            </a:rPr>
            <a:t>Equipment and materials for water supply facilities must meet</a:t>
          </a:r>
          <a:r>
            <a:rPr lang="en-US" sz="1600" kern="1200" dirty="0">
              <a:solidFill>
                <a:schemeClr val="tx1"/>
              </a:solidFill>
            </a:rPr>
            <a:t> Japanese Industrial Standards (JIS) and Japan Water Works Association (</a:t>
          </a:r>
          <a:r>
            <a:rPr lang="en-US" sz="1600" kern="1200" dirty="0" err="1">
              <a:solidFill>
                <a:schemeClr val="tx1"/>
              </a:solidFill>
            </a:rPr>
            <a:t>JWWA</a:t>
          </a:r>
          <a:r>
            <a:rPr lang="en-US" sz="1600" kern="1200" dirty="0">
              <a:solidFill>
                <a:schemeClr val="tx1"/>
              </a:solidFill>
            </a:rPr>
            <a:t>) Standards.</a:t>
          </a:r>
          <a:endParaRPr kumimoji="1" lang="ja-JP" altLang="en-US" sz="1600" kern="1200" dirty="0">
            <a:solidFill>
              <a:schemeClr val="tx1"/>
            </a:solidFill>
          </a:endParaRPr>
        </a:p>
      </dsp:txBody>
      <dsp:txXfrm>
        <a:off x="929252" y="1584177"/>
        <a:ext cx="7637467" cy="1224133"/>
      </dsp:txXfrm>
    </dsp:sp>
    <dsp:sp modelId="{25310346-A12D-4930-8332-5C3BF0083524}">
      <dsp:nvSpPr>
        <dsp:cNvPr id="0" name=""/>
        <dsp:cNvSpPr/>
      </dsp:nvSpPr>
      <dsp:spPr>
        <a:xfrm>
          <a:off x="380191" y="1647183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7C95C-4A67-40FC-8ADE-EB3717812EA8}">
      <dsp:nvSpPr>
        <dsp:cNvPr id="0" name=""/>
        <dsp:cNvSpPr/>
      </dsp:nvSpPr>
      <dsp:spPr>
        <a:xfrm>
          <a:off x="609918" y="2952327"/>
          <a:ext cx="7956801" cy="112332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altLang="ja-JP" sz="1800" b="1" u="none" kern="1200" dirty="0">
              <a:solidFill>
                <a:schemeClr val="tx1"/>
              </a:solidFill>
            </a:rPr>
            <a:t>Better pipe materials </a:t>
          </a:r>
          <a:endParaRPr lang="ja-JP" altLang="ja-JP" sz="1800" b="1" u="none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Changed from lead and galvanized steel to stainless steel, PVC lined steel, 2-layer polyethylene pipes.</a:t>
          </a:r>
          <a:endParaRPr lang="ja-JP" altLang="ja-JP" sz="1600" kern="1200" dirty="0">
            <a:solidFill>
              <a:schemeClr val="tx1"/>
            </a:solidFill>
          </a:endParaRPr>
        </a:p>
      </dsp:txBody>
      <dsp:txXfrm>
        <a:off x="609918" y="2952327"/>
        <a:ext cx="7956801" cy="1123326"/>
      </dsp:txXfrm>
    </dsp:sp>
    <dsp:sp modelId="{A93808CD-5C90-4186-8A6D-ECBAF4D231F2}">
      <dsp:nvSpPr>
        <dsp:cNvPr id="0" name=""/>
        <dsp:cNvSpPr/>
      </dsp:nvSpPr>
      <dsp:spPr>
        <a:xfrm>
          <a:off x="60857" y="2964929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kumimoji="1" lang="en-US" altLang="ja-JP" dirty="0"/>
              <a:t>T5-</a:t>
            </a:r>
            <a:fld id="{FB820F6E-0BCA-4B01-9059-68DE809457C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580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2423D-9EBC-40AE-B4DC-564BAC5C6197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B556-BF28-49CE-8564-E87885FA5E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41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en-CA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159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1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4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3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8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36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B556-BF28-49CE-8564-E87885FA5E3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38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42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42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1422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515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6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4"/>
            <a:ext cx="8208000" cy="3960440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88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265557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5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065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60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800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58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250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9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4"/>
            <a:ext cx="8208000" cy="3960440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13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209680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5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006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60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800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71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865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985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4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250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9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4"/>
            <a:ext cx="8208000" cy="3960440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85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0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000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000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600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000" indent="-2844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259512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980728"/>
            <a:ext cx="8208000" cy="5184576"/>
          </a:xfrm>
        </p:spPr>
        <p:txBody>
          <a:bodyPr lIns="36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56515" indent="0">
              <a:buClr>
                <a:schemeClr val="accent5">
                  <a:lumMod val="50000"/>
                </a:schemeClr>
              </a:buClr>
              <a:buSzPct val="75000"/>
              <a:buNone/>
              <a:defRPr sz="2400" b="1"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 b="0" baseline="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1"/>
            <a:r>
              <a:rPr kumimoji="1" lang="en-US" altLang="ja-JP" dirty="0"/>
              <a:t>Headline_24pt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Abst+Headline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204864"/>
            <a:ext cx="8208000" cy="3960440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 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2 _20pt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900001"/>
            <a:ext cx="8208000" cy="709663"/>
          </a:xfrm>
        </p:spPr>
        <p:txBody>
          <a:bodyPr lIns="396000" tIns="72000" rIns="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1633315"/>
            <a:ext cx="8424863" cy="478831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="1" baseline="0"/>
            </a:lvl1pPr>
          </a:lstStyle>
          <a:p>
            <a:pPr lvl="0"/>
            <a:r>
              <a:rPr kumimoji="1" lang="en-US" altLang="ja-JP" dirty="0"/>
              <a:t>Headline 24pt / bold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68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Abst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4" hasCustomPrompt="1"/>
          </p:nvPr>
        </p:nvSpPr>
        <p:spPr>
          <a:xfrm>
            <a:off x="360000" y="2133417"/>
            <a:ext cx="8208000" cy="4031888"/>
          </a:xfrm>
        </p:spPr>
        <p:txBody>
          <a:bodyPr lIns="72000"/>
          <a:lstStyle>
            <a:lvl1pPr marL="342265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342265">
              <a:buClr>
                <a:schemeClr val="accent5">
                  <a:lumMod val="50000"/>
                </a:schemeClr>
              </a:buClr>
              <a:buSzPct val="75000"/>
              <a:defRPr/>
            </a:lvl2pPr>
            <a:lvl3pPr marL="342265">
              <a:buClr>
                <a:schemeClr val="accent5">
                  <a:lumMod val="50000"/>
                </a:schemeClr>
              </a:buClr>
              <a:buSzPct val="75000"/>
              <a:defRPr/>
            </a:lvl3pPr>
            <a:lvl4pPr marL="57785" indent="0">
              <a:buClr>
                <a:schemeClr val="accent5">
                  <a:lumMod val="50000"/>
                </a:schemeClr>
              </a:buClr>
              <a:buSzPct val="75000"/>
              <a:buNone/>
              <a:defRPr sz="2000"/>
            </a:lvl4pPr>
            <a:lvl5pPr marL="342265" indent="-28448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  <a:defRPr/>
            </a:lvl5pPr>
          </a:lstStyle>
          <a:p>
            <a:pPr lvl="3"/>
            <a:r>
              <a:rPr kumimoji="1" lang="en-US" altLang="ja-JP" dirty="0"/>
              <a:t>Body1 _20pt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Body2 _20pt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252000"/>
            <a:ext cx="8208000" cy="72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en-US" altLang="ja-JP" dirty="0"/>
              <a:t>Title _28pt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900001"/>
            <a:ext cx="8424863" cy="709663"/>
          </a:xfrm>
          <a:solidFill>
            <a:schemeClr val="accent5"/>
          </a:solidFill>
          <a:ln w="19050" cap="flat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 baseline="0"/>
            </a:lvl1pPr>
          </a:lstStyle>
          <a:p>
            <a:pPr lvl="0"/>
            <a:r>
              <a:rPr kumimoji="1" lang="en-US" altLang="ja-JP" dirty="0" err="1"/>
              <a:t>Abstruct</a:t>
            </a:r>
            <a:r>
              <a:rPr kumimoji="1" lang="en-US" altLang="ja-JP" dirty="0"/>
              <a:t> 20pt. </a:t>
            </a:r>
          </a:p>
          <a:p>
            <a:pPr lvl="0"/>
            <a:r>
              <a:rPr kumimoji="1" lang="en-US" altLang="ja-JP" dirty="0"/>
              <a:t>left and right 1.0 cm   upside and downside 0.4cm      line size 1.5pt</a:t>
            </a:r>
          </a:p>
        </p:txBody>
      </p:sp>
    </p:spTree>
    <p:extLst>
      <p:ext uri="{BB962C8B-B14F-4D97-AF65-F5344CB8AC3E}">
        <p14:creationId xmlns:p14="http://schemas.microsoft.com/office/powerpoint/2010/main" val="30082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3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9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60000" y="1152001"/>
            <a:ext cx="8208000" cy="1661993"/>
          </a:xfrm>
        </p:spPr>
        <p:txBody>
          <a:bodyPr anchor="t">
            <a:spAutoFit/>
          </a:bodyPr>
          <a:lstStyle>
            <a:lvl1pPr>
              <a:defRPr sz="5400" baseline="0">
                <a:latin typeface="+mj-lt"/>
              </a:defRPr>
            </a:lvl1pPr>
          </a:lstStyle>
          <a:p>
            <a:r>
              <a:rPr kumimoji="1" lang="en-US" altLang="ja-JP" dirty="0"/>
              <a:t>Title_54pt</a:t>
            </a:r>
            <a:br>
              <a:rPr kumimoji="1" lang="en-US" altLang="ja-JP" dirty="0"/>
            </a:br>
            <a:r>
              <a:rPr kumimoji="1" lang="en-US" altLang="ja-JP" dirty="0" err="1"/>
              <a:t>Title_54pt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3851921" y="2996953"/>
            <a:ext cx="4968231" cy="3095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812224"/>
            <a:ext cx="3492000" cy="307777"/>
          </a:xfrm>
        </p:spPr>
        <p:txBody>
          <a:bodyPr anchor="b" anchorCtr="0">
            <a:spAutoFit/>
          </a:bodyPr>
          <a:lstStyle>
            <a:lvl1pPr marL="5842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5842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2000" dirty="0"/>
              <a:t>Ver. X.XX</a:t>
            </a:r>
            <a:r>
              <a:rPr lang="en-US" altLang="ja-JP" sz="2000" baseline="0" dirty="0"/>
              <a:t> </a:t>
            </a:r>
            <a:r>
              <a:rPr lang="en-US" altLang="ja-JP" sz="2000" dirty="0"/>
              <a:t>20pt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249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60000" y="1152000"/>
            <a:ext cx="8208000" cy="6771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Contents_44pt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2376001"/>
            <a:ext cx="7416000" cy="410369"/>
          </a:xfrm>
        </p:spPr>
        <p:txBody>
          <a:bodyPr>
            <a:spAutoFit/>
          </a:bodyPr>
          <a:lstStyle>
            <a:lvl2pPr marL="570865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sz="2400" b="1">
                <a:solidFill>
                  <a:schemeClr val="bg1">
                    <a:lumMod val="50000"/>
                  </a:schemeClr>
                </a:solidFill>
              </a:defRPr>
            </a:lvl2pPr>
            <a:lvl4pPr marL="514985" indent="-457200">
              <a:lnSpc>
                <a:spcPts val="26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  <a:defRPr b="1"/>
            </a:lvl4pPr>
          </a:lstStyle>
          <a:p>
            <a:pPr lvl="1"/>
            <a:r>
              <a:rPr kumimoji="1" lang="en-US" altLang="ja-JP" dirty="0"/>
              <a:t>Title_24pt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19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309321"/>
            <a:ext cx="9144000" cy="5486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8034" b="6125"/>
          <a:stretch>
            <a:fillRect/>
          </a:stretch>
        </p:blipFill>
        <p:spPr>
          <a:xfrm>
            <a:off x="162001" y="6309321"/>
            <a:ext cx="645692" cy="548680"/>
          </a:xfrm>
          <a:prstGeom prst="rect">
            <a:avLst/>
          </a:prstGeom>
        </p:spPr>
      </p:pic>
      <p:sp>
        <p:nvSpPr>
          <p:cNvPr id="10" name="タイトル 1"/>
          <p:cNvSpPr txBox="1"/>
          <p:nvPr userDrawn="1"/>
        </p:nvSpPr>
        <p:spPr>
          <a:xfrm>
            <a:off x="648002" y="6506775"/>
            <a:ext cx="3028615" cy="306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Japan International Cooperation Agency</a:t>
            </a:r>
            <a:endParaRPr lang="ja-JP" altLang="en-US" sz="11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104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Master Title_44pt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00" y="1269280"/>
            <a:ext cx="8208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kumimoji="1" lang="en-US" altLang="ja-JP" dirty="0"/>
              <a:t>Body text1 _28pt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Body text2 _24pt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Body text3 _20pt</a:t>
            </a:r>
          </a:p>
          <a:p>
            <a:pPr lvl="4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940152" y="6480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3888" y="6480001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80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32B3-990E-4D3E-99A6-FBD255F286F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1" name="テキスト ボックス 27"/>
          <p:cNvSpPr txBox="1"/>
          <p:nvPr userDrawn="1"/>
        </p:nvSpPr>
        <p:spPr>
          <a:xfrm>
            <a:off x="2484002" y="116632"/>
            <a:ext cx="6388927" cy="342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 hangingPunct="0">
              <a:lnSpc>
                <a:spcPts val="1800"/>
              </a:lnSpc>
              <a:spcAft>
                <a:spcPts val="0"/>
              </a:spcAft>
            </a:pPr>
            <a:r>
              <a:rPr lang="en-US" altLang="ja-JP" sz="1100" b="1" kern="1000" dirty="0">
                <a:solidFill>
                  <a:srgbClr val="548D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Japan's Experiences on Water Supply Development</a:t>
            </a:r>
            <a:endParaRPr lang="ja-JP" sz="1800" kern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7524328" y="652534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>
                <a:latin typeface="+mj-lt"/>
              </a:rPr>
              <a:t>T5-</a:t>
            </a:r>
            <a:fld id="{8A0632B3-990E-4D3E-99A6-FBD255F286FB}" type="slidenum">
              <a:rPr kumimoji="1" lang="ja-JP" altLang="en-US" sz="1100" b="1" smtClean="0">
                <a:latin typeface="+mj-lt"/>
              </a:rPr>
              <a:t>‹#›</a:t>
            </a:fld>
            <a:endParaRPr kumimoji="1" lang="ja-JP" alt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8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8448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kumimoji="1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285750" algn="l" defTabSz="914400" rtl="0" eaLnBrk="1" latinLnBrk="0" hangingPunct="1">
        <a:lnSpc>
          <a:spcPts val="3200"/>
        </a:lnSpc>
        <a:spcBef>
          <a:spcPts val="10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–"/>
        <a:defRPr kumimoji="1"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265" indent="-284480" algn="l" defTabSz="914400" rtl="0" eaLnBrk="1" latinLnBrk="0" hangingPunct="1">
        <a:lnSpc>
          <a:spcPts val="27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42265" indent="-284480" algn="l" defTabSz="914400" rtl="0" eaLnBrk="1" latinLnBrk="0" hangingPunct="1">
        <a:lnSpc>
          <a:spcPts val="2200"/>
        </a:lnSpc>
        <a:spcBef>
          <a:spcPts val="6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42265" indent="-284480" algn="l" defTabSz="914400" rtl="0" eaLnBrk="1" latinLnBrk="0" hangingPunct="1">
        <a:lnSpc>
          <a:spcPts val="2200"/>
        </a:lnSpc>
        <a:spcBef>
          <a:spcPts val="600"/>
        </a:spcBef>
        <a:buClr>
          <a:schemeClr val="accent5">
            <a:lumMod val="50000"/>
          </a:schemeClr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044" y="980729"/>
            <a:ext cx="7992888" cy="1470025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dirty="0"/>
              <a:t>Reducing</a:t>
            </a:r>
            <a:br>
              <a:rPr lang="en-US" altLang="ja-JP" sz="4800" dirty="0"/>
            </a:br>
            <a:r>
              <a:rPr lang="en-US" altLang="ja-JP" sz="4800" dirty="0"/>
              <a:t>Non-Revenue Water</a:t>
            </a:r>
            <a:endParaRPr kumimoji="1" lang="ja-JP" altLang="en-US" sz="4000" dirty="0"/>
          </a:p>
        </p:txBody>
      </p:sp>
      <p:sp>
        <p:nvSpPr>
          <p:cNvPr id="12" name="テキスト プレースホルダー 12"/>
          <p:cNvSpPr txBox="1">
            <a:spLocks/>
          </p:cNvSpPr>
          <p:nvPr/>
        </p:nvSpPr>
        <p:spPr>
          <a:xfrm>
            <a:off x="251520" y="5667245"/>
            <a:ext cx="3492000" cy="307777"/>
          </a:xfrm>
          <a:prstGeom prst="rect">
            <a:avLst/>
          </a:prstGeom>
        </p:spPr>
        <p:txBody>
          <a:bodyPr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No. T5 Ver. 1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9428"/>
            <a:ext cx="5519947" cy="305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03848" y="5682634"/>
            <a:ext cx="5886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Leakage Survey</a:t>
            </a:r>
            <a:r>
              <a:rPr lang="ja-JP" altLang="en-US" b="1" dirty="0"/>
              <a:t> </a:t>
            </a:r>
            <a:r>
              <a:rPr kumimoji="1" lang="en-US" altLang="ja-JP" b="1" dirty="0"/>
              <a:t>after World War II</a:t>
            </a:r>
          </a:p>
          <a:p>
            <a:r>
              <a:rPr lang="en-US" altLang="ja-JP" sz="1600" b="1" dirty="0"/>
              <a:t>Source: Nagoya City Waterworks and Sewerage Bureau</a:t>
            </a:r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5756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2"/>
          <p:cNvGraphicFramePr/>
          <p:nvPr>
            <p:extLst>
              <p:ext uri="{D42A27DB-BD31-4B8C-83A1-F6EECF244321}">
                <p14:modId xmlns:p14="http://schemas.microsoft.com/office/powerpoint/2010/main" val="2669142226"/>
              </p:ext>
            </p:extLst>
          </p:nvPr>
        </p:nvGraphicFramePr>
        <p:xfrm>
          <a:off x="275838" y="1772816"/>
          <a:ext cx="862709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Autofit/>
          </a:bodyPr>
          <a:lstStyle/>
          <a:p>
            <a:r>
              <a:rPr lang="en-US" sz="2800" dirty="0"/>
              <a:t>3. Causes and Control Measures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251997" y="1387080"/>
            <a:ext cx="4680043" cy="761475"/>
          </a:xfrm>
          <a:prstGeom prst="wedgeRoundRectCallout">
            <a:avLst>
              <a:gd name="adj1" fmla="val 17053"/>
              <a:gd name="adj2" fmla="val 26804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Quality Control of House Connections</a:t>
            </a:r>
          </a:p>
        </p:txBody>
      </p:sp>
    </p:spTree>
    <p:extLst>
      <p:ext uri="{BB962C8B-B14F-4D97-AF65-F5344CB8AC3E}">
        <p14:creationId xmlns:p14="http://schemas.microsoft.com/office/powerpoint/2010/main" val="142711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下矢印 18"/>
          <p:cNvSpPr/>
          <p:nvPr/>
        </p:nvSpPr>
        <p:spPr>
          <a:xfrm>
            <a:off x="4155987" y="3865927"/>
            <a:ext cx="616027" cy="9312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67544" y="1555928"/>
            <a:ext cx="8064896" cy="23771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altLang="ja-JP" sz="2000" b="1">
                <a:solidFill>
                  <a:schemeClr val="tx1"/>
                </a:solidFill>
              </a:rPr>
              <a:t>Better meter </a:t>
            </a:r>
            <a:r>
              <a:rPr lang="en-US" altLang="ja-JP" sz="2000" b="1" dirty="0">
                <a:solidFill>
                  <a:schemeClr val="tx1"/>
                </a:solidFill>
              </a:rPr>
              <a:t>management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67544" y="141386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600" dirty="0"/>
          </a:p>
          <a:p>
            <a:r>
              <a:rPr lang="en-US" altLang="ja-JP" sz="1600" dirty="0"/>
              <a:t> </a:t>
            </a:r>
            <a:endParaRPr lang="ja-JP" altLang="ja-JP" sz="1600" dirty="0"/>
          </a:p>
        </p:txBody>
      </p:sp>
      <p:sp>
        <p:nvSpPr>
          <p:cNvPr id="15" name="角丸四角形 14"/>
          <p:cNvSpPr/>
          <p:nvPr/>
        </p:nvSpPr>
        <p:spPr>
          <a:xfrm>
            <a:off x="704674" y="2169032"/>
            <a:ext cx="3147247" cy="1548001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dirty="0">
                <a:solidFill>
                  <a:schemeClr val="tx1"/>
                </a:solidFill>
              </a:rPr>
              <a:t>Measurement Act </a:t>
            </a:r>
            <a:r>
              <a:rPr lang="en-US" altLang="ja-JP">
                <a:solidFill>
                  <a:schemeClr val="tx1"/>
                </a:solidFill>
              </a:rPr>
              <a:t>requires </a:t>
            </a:r>
            <a:r>
              <a:rPr lang="en-US" altLang="ja-JP" dirty="0">
                <a:solidFill>
                  <a:schemeClr val="tx1"/>
                </a:solidFill>
              </a:rPr>
              <a:t>certain</a:t>
            </a:r>
            <a:r>
              <a:rPr lang="en-US" altLang="ja-JP">
                <a:solidFill>
                  <a:schemeClr val="tx1"/>
                </a:solidFill>
              </a:rPr>
              <a:t> water </a:t>
            </a:r>
            <a:r>
              <a:rPr lang="en-US" altLang="ja-JP" dirty="0">
                <a:solidFill>
                  <a:schemeClr val="tx1"/>
                </a:solidFill>
              </a:rPr>
              <a:t>meter accuracy </a:t>
            </a:r>
            <a:r>
              <a:rPr lang="en-US" altLang="ja-JP">
                <a:solidFill>
                  <a:schemeClr val="tx1"/>
                </a:solidFill>
              </a:rPr>
              <a:t>and replacement every 8 years.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995936" y="2170127"/>
            <a:ext cx="4320480" cy="1546905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>
                <a:solidFill>
                  <a:schemeClr val="tx1"/>
                </a:solidFill>
              </a:rPr>
              <a:t>Water meter </a:t>
            </a:r>
            <a:r>
              <a:rPr lang="en-US" altLang="ja-JP" dirty="0">
                <a:solidFill>
                  <a:schemeClr val="tx1"/>
                </a:solidFill>
              </a:rPr>
              <a:t>is protected in a </a:t>
            </a:r>
            <a:r>
              <a:rPr lang="en-US" altLang="ja-JP">
                <a:solidFill>
                  <a:schemeClr val="tx1"/>
                </a:solidFill>
              </a:rPr>
              <a:t>box </a:t>
            </a:r>
            <a:r>
              <a:rPr lang="en-US" altLang="ja-JP" dirty="0">
                <a:solidFill>
                  <a:schemeClr val="tx1"/>
                </a:solidFill>
              </a:rPr>
              <a:t>on</a:t>
            </a:r>
            <a:r>
              <a:rPr lang="en-US" altLang="ja-JP">
                <a:solidFill>
                  <a:schemeClr val="tx1"/>
                </a:solidFill>
              </a:rPr>
              <a:t> loan to </a:t>
            </a:r>
            <a:r>
              <a:rPr lang="en-US" altLang="ja-JP" dirty="0">
                <a:solidFill>
                  <a:schemeClr val="tx1"/>
                </a:solidFill>
              </a:rPr>
              <a:t>the </a:t>
            </a:r>
            <a:r>
              <a:rPr lang="en-US" altLang="ja-JP">
                <a:solidFill>
                  <a:schemeClr val="tx1"/>
                </a:solidFill>
              </a:rPr>
              <a:t>customer from the </a:t>
            </a:r>
            <a:r>
              <a:rPr lang="en-US" altLang="ja-JP" dirty="0">
                <a:solidFill>
                  <a:schemeClr val="tx1"/>
                </a:solidFill>
              </a:rPr>
              <a:t>water utility. It cannot </a:t>
            </a:r>
            <a:r>
              <a:rPr lang="en-US" altLang="ja-JP">
                <a:solidFill>
                  <a:schemeClr val="tx1"/>
                </a:solidFill>
              </a:rPr>
              <a:t>be </a:t>
            </a:r>
            <a:r>
              <a:rPr lang="en-US" altLang="ja-JP" dirty="0">
                <a:solidFill>
                  <a:schemeClr val="tx1"/>
                </a:solidFill>
              </a:rPr>
              <a:t>tampered</a:t>
            </a:r>
            <a:r>
              <a:rPr lang="en-US" altLang="ja-JP">
                <a:solidFill>
                  <a:schemeClr val="tx1"/>
                </a:solidFill>
              </a:rPr>
              <a:t> with, removed </a:t>
            </a:r>
            <a:r>
              <a:rPr lang="en-US" altLang="ja-JP" dirty="0">
                <a:solidFill>
                  <a:schemeClr val="tx1"/>
                </a:solidFill>
              </a:rPr>
              <a:t>or </a:t>
            </a:r>
            <a:r>
              <a:rPr lang="en-US" altLang="ja-JP">
                <a:solidFill>
                  <a:schemeClr val="tx1"/>
                </a:solidFill>
              </a:rPr>
              <a:t>intentionally destroyed.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23828" y="4946046"/>
            <a:ext cx="2952328" cy="936104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b="1" dirty="0">
                <a:solidFill>
                  <a:schemeClr val="tx1"/>
                </a:solidFill>
              </a:rPr>
              <a:t>Accurate measurement </a:t>
            </a:r>
          </a:p>
          <a:p>
            <a:pPr lvl="0" algn="ctr"/>
            <a:r>
              <a:rPr lang="en-US" altLang="ja-JP" b="1" dirty="0">
                <a:solidFill>
                  <a:schemeClr val="tx1"/>
                </a:solidFill>
              </a:rPr>
              <a:t>Less apparent loss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73" y="4019713"/>
            <a:ext cx="1890627" cy="14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187624" y="54376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/>
              <a:t>eters</a:t>
            </a:r>
            <a:endParaRPr kumimoji="1" lang="ja-JP" altLang="en-US" dirty="0"/>
          </a:p>
        </p:txBody>
      </p:sp>
      <p:pic>
        <p:nvPicPr>
          <p:cNvPr id="1028" name="Picture 4" descr="C:\Users\chi\Dropbox\プロジェクト研究「日本の水道事業の経験」（国契-15-054）共同企業体\素材写真\名古屋市水の歴史資料館\許諾必要\DSC054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12969" r="22693"/>
          <a:stretch/>
        </p:blipFill>
        <p:spPr bwMode="auto">
          <a:xfrm>
            <a:off x="6495588" y="4040724"/>
            <a:ext cx="1841475" cy="14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660232" y="54140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Old M</a:t>
            </a:r>
            <a:r>
              <a:rPr kumimoji="1" lang="en-US" altLang="ja-JP" dirty="0"/>
              <a:t>eter Box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313892" y="5783429"/>
            <a:ext cx="2830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/>
              <a:t>Source: (Photo) Nagoya City Waterworks and Sewerage Bureau</a:t>
            </a:r>
            <a:endParaRPr lang="ja-JP" altLang="en-US" sz="1100" b="1" dirty="0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Autofit/>
          </a:bodyPr>
          <a:lstStyle/>
          <a:p>
            <a:r>
              <a:rPr lang="en-US" sz="2800" dirty="0"/>
              <a:t>3. Causes and Control Measures</a:t>
            </a:r>
          </a:p>
        </p:txBody>
      </p:sp>
      <p:sp>
        <p:nvSpPr>
          <p:cNvPr id="24" name="角丸四角形吹き出し 23"/>
          <p:cNvSpPr/>
          <p:nvPr/>
        </p:nvSpPr>
        <p:spPr>
          <a:xfrm>
            <a:off x="468090" y="1272781"/>
            <a:ext cx="4103911" cy="420956"/>
          </a:xfrm>
          <a:prstGeom prst="wedgeRoundRectCallout">
            <a:avLst>
              <a:gd name="adj1" fmla="val 17053"/>
              <a:gd name="adj2" fmla="val 26804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</a:rPr>
              <a:t>Metering error </a:t>
            </a:r>
            <a:r>
              <a:rPr lang="en-US" altLang="ja-JP" sz="2000" b="1" dirty="0">
                <a:solidFill>
                  <a:schemeClr val="tx1"/>
                </a:solidFill>
              </a:rPr>
              <a:t>(apparent loss)</a:t>
            </a:r>
          </a:p>
        </p:txBody>
      </p:sp>
    </p:spTree>
    <p:extLst>
      <p:ext uri="{BB962C8B-B14F-4D97-AF65-F5344CB8AC3E}">
        <p14:creationId xmlns:p14="http://schemas.microsoft.com/office/powerpoint/2010/main" val="137123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r="1943"/>
          <a:stretch/>
        </p:blipFill>
        <p:spPr bwMode="auto">
          <a:xfrm>
            <a:off x="6329313" y="1038677"/>
            <a:ext cx="2636279" cy="37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4297" y="1382369"/>
            <a:ext cx="5692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b="1" dirty="0"/>
              <a:t>Water shortages due to increasing demands</a:t>
            </a:r>
            <a:r>
              <a:rPr lang="ja-JP" altLang="en-US" sz="2000" b="1" dirty="0"/>
              <a:t>　</a:t>
            </a:r>
            <a:r>
              <a:rPr lang="en-US" sz="2000" dirty="0"/>
              <a:t>were common problems for utilities.</a:t>
            </a: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Example in Nagoya</a:t>
            </a:r>
          </a:p>
          <a:p>
            <a:pPr marL="800100" lvl="1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b="1" dirty="0"/>
              <a:t>Flat-rate tariff was the main cause of water wastage </a:t>
            </a:r>
            <a:r>
              <a:rPr lang="en-US" sz="2000" dirty="0"/>
              <a:t>because there was no incentive to save water.</a:t>
            </a:r>
          </a:p>
          <a:p>
            <a:pPr marL="800100" lvl="1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Started to install meters at all households.</a:t>
            </a:r>
          </a:p>
          <a:p>
            <a:pPr marL="800100" lvl="1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Started to manufacture </a:t>
            </a:r>
            <a:r>
              <a:rPr lang="en-US" sz="2000" b="1" dirty="0"/>
              <a:t>domestic</a:t>
            </a:r>
            <a:r>
              <a:rPr lang="ja-JP" altLang="en-US" sz="2000" b="1" dirty="0"/>
              <a:t> </a:t>
            </a:r>
            <a:r>
              <a:rPr lang="en-US" sz="2000" b="1" dirty="0"/>
              <a:t>meters .</a:t>
            </a:r>
            <a:endParaRPr 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2160" y="4893549"/>
            <a:ext cx="3131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600" b="1" dirty="0"/>
              <a:t>Public Awareness Poster</a:t>
            </a:r>
          </a:p>
          <a:p>
            <a:r>
              <a:rPr lang="en-US" sz="1400" i="1" dirty="0"/>
              <a:t>“Make your kitchen better: A household that values water prospers.</a:t>
            </a:r>
          </a:p>
          <a:p>
            <a:r>
              <a:rPr lang="en-US" sz="1400" i="1" dirty="0"/>
              <a:t> A household that wastes water suffers.”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9935" y="3812472"/>
            <a:ext cx="5688632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Importance of metering was fully recognized.</a:t>
            </a:r>
          </a:p>
          <a:p>
            <a:pPr marL="342900" indent="-3429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Supply of quality meter was established before the period of major expansion.</a:t>
            </a:r>
          </a:p>
          <a:p>
            <a:pPr marL="342900" indent="-3429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b="1" dirty="0"/>
              <a:t>“Measurement Act” </a:t>
            </a:r>
            <a:r>
              <a:rPr lang="en-US" sz="2000" dirty="0"/>
              <a:t>(1951) requires appropriate management of meters.</a:t>
            </a:r>
          </a:p>
          <a:p>
            <a:pPr marL="342900" indent="-3429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kumimoji="1" lang="en-US" altLang="ja-JP" sz="2000" b="1" dirty="0"/>
              <a:t>Resulte</a:t>
            </a:r>
            <a:r>
              <a:rPr lang="en-US" altLang="ja-JP" sz="2000" b="1" dirty="0"/>
              <a:t>d in l</a:t>
            </a:r>
            <a:r>
              <a:rPr kumimoji="1" lang="en-US" altLang="ja-JP" sz="2000" b="1" dirty="0"/>
              <a:t>ow </a:t>
            </a:r>
            <a:r>
              <a:rPr lang="en-US" altLang="ja-JP" sz="2000" b="1" dirty="0"/>
              <a:t>apparent </a:t>
            </a:r>
            <a:r>
              <a:rPr kumimoji="1" lang="en-US" altLang="ja-JP" sz="2000" b="1" dirty="0"/>
              <a:t>losses</a:t>
            </a:r>
            <a:endParaRPr lang="en-US" sz="2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6161450" y="5905354"/>
            <a:ext cx="2982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Source: Nagoya City Waterworks and Sewerage Bureau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78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Importance of Leakage Control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51999" y="972000"/>
            <a:ext cx="3233189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(1) Metering Practices</a:t>
            </a:r>
          </a:p>
        </p:txBody>
      </p:sp>
    </p:spTree>
    <p:extLst>
      <p:ext uri="{BB962C8B-B14F-4D97-AF65-F5344CB8AC3E}">
        <p14:creationId xmlns:p14="http://schemas.microsoft.com/office/powerpoint/2010/main" val="155921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6304" y="5936933"/>
            <a:ext cx="486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Ichinomiya City, Aichi Prefecture </a:t>
            </a:r>
            <a:r>
              <a:rPr lang="en-US" sz="1600" b="1" dirty="0"/>
              <a:t>After WWII</a:t>
            </a:r>
            <a:endParaRPr kumimoji="1" 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1412777"/>
            <a:ext cx="8941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/>
              <a:t>“</a:t>
            </a:r>
            <a:r>
              <a:rPr lang="en-US" sz="2000" dirty="0"/>
              <a:t>Leaking</a:t>
            </a:r>
            <a:r>
              <a:rPr lang="en-US" sz="2000"/>
              <a:t> like a sieve”: 80% leakage in Tokyo water supply networks.</a:t>
            </a:r>
            <a:endParaRPr lang="en-US" sz="2000" dirty="0"/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90 cities were damaged by air raids, </a:t>
            </a:r>
            <a:r>
              <a:rPr lang="en-US" sz="2000"/>
              <a:t>and 1.67 million of </a:t>
            </a:r>
            <a:r>
              <a:rPr lang="en-US" sz="2000" dirty="0"/>
              <a:t>3.13 </a:t>
            </a:r>
            <a:r>
              <a:rPr lang="en-US" sz="2000"/>
              <a:t>million km of service pipes were destroyed.</a:t>
            </a:r>
            <a:endParaRPr 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18429" y="5675323"/>
            <a:ext cx="4292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Source</a:t>
            </a:r>
            <a:r>
              <a:rPr lang="ja-JP" altLang="en-US" sz="1100" b="1" dirty="0"/>
              <a:t>　</a:t>
            </a:r>
            <a:r>
              <a:rPr lang="en-US" sz="1100" b="1" dirty="0"/>
              <a:t>:</a:t>
            </a:r>
            <a:r>
              <a:rPr lang="ja-JP" altLang="en-US" sz="1100" b="1" dirty="0"/>
              <a:t>　</a:t>
            </a:r>
            <a:r>
              <a:rPr lang="en-US" sz="1100" b="1" dirty="0"/>
              <a:t>Ministry of Internal Affairs and Communications</a:t>
            </a:r>
          </a:p>
        </p:txBody>
      </p:sp>
      <p:pic>
        <p:nvPicPr>
          <p:cNvPr id="11" name="図 10" descr="C:\Users\maeda_c\Dropbox\プロジェクト研究「日本の水道事業の経験」（国契-15-054）共同企業体\最終プレゼン資料用の準備\◆最終報告会用教材_最新版\テーマ５\tokai_09_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" y="2464962"/>
            <a:ext cx="4752528" cy="3232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360000" y="252000"/>
            <a:ext cx="878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Importance of Leakage Control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1999" y="972000"/>
            <a:ext cx="5708289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(2) WW II Destruction of Infrastructure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6145" y="3505944"/>
            <a:ext cx="3426335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Importance of leakage control was recognized by all water utilities in Japan.</a:t>
            </a:r>
            <a:endParaRPr kumimoji="1" lang="en-US" sz="2000" dirty="0"/>
          </a:p>
        </p:txBody>
      </p:sp>
    </p:spTree>
    <p:extLst>
      <p:ext uri="{BB962C8B-B14F-4D97-AF65-F5344CB8AC3E}">
        <p14:creationId xmlns:p14="http://schemas.microsoft.com/office/powerpoint/2010/main" val="310302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" y="2626018"/>
            <a:ext cx="5835035" cy="325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23528" y="178501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FF0000"/>
                </a:solidFill>
              </a:rPr>
              <a:t>Immediate efforts by utilities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FF0000"/>
                </a:solidFill>
              </a:rPr>
              <a:t>National subsidies (1/3 of expenditures)</a:t>
            </a:r>
            <a:endParaRPr 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683568" y="2708920"/>
            <a:ext cx="504056" cy="2664296"/>
          </a:xfrm>
          <a:prstGeom prst="roundRect">
            <a:avLst/>
          </a:prstGeom>
          <a:noFill/>
          <a:ln w="57150"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6416" y="4653136"/>
            <a:ext cx="283818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Repair work by utilities </a:t>
            </a:r>
            <a:br>
              <a:rPr lang="en-US" b="1" dirty="0"/>
            </a:br>
            <a:r>
              <a:rPr lang="en-US" sz="1600" b="1" dirty="0"/>
              <a:t>(partly subsided by national fund) </a:t>
            </a: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1187624" y="3789204"/>
            <a:ext cx="4450344" cy="19830"/>
          </a:xfrm>
          <a:prstGeom prst="line">
            <a:avLst/>
          </a:prstGeom>
          <a:ln w="3810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5637968" y="2643249"/>
            <a:ext cx="3036629" cy="3073794"/>
          </a:xfrm>
          <a:prstGeom prst="roundRect">
            <a:avLst/>
          </a:prstGeom>
          <a:noFill/>
          <a:ln w="38100"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正方形/長方形 1"/>
          <p:cNvSpPr/>
          <p:nvPr/>
        </p:nvSpPr>
        <p:spPr>
          <a:xfrm>
            <a:off x="4572000" y="60326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/>
              <a:t>Source: Photo from "100 years history of modern water supply"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60000" y="252000"/>
            <a:ext cx="878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Importance of Leakage Control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51999" y="972000"/>
            <a:ext cx="5640963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(2) WW II Destruction of Infrastructure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l="12736" t="21292" r="12177" b="10438"/>
          <a:stretch/>
        </p:blipFill>
        <p:spPr>
          <a:xfrm>
            <a:off x="6010901" y="2852936"/>
            <a:ext cx="2474953" cy="18002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7433" y="2598812"/>
            <a:ext cx="400110" cy="2846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sz="1400" b="1" dirty="0"/>
              <a:t>Leakage Percentage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3528" y="1340768"/>
            <a:ext cx="292439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000" dirty="0"/>
              <a:t>Post war reconstruction </a:t>
            </a:r>
          </a:p>
        </p:txBody>
      </p:sp>
    </p:spTree>
    <p:extLst>
      <p:ext uri="{BB962C8B-B14F-4D97-AF65-F5344CB8AC3E}">
        <p14:creationId xmlns:p14="http://schemas.microsoft.com/office/powerpoint/2010/main" val="380284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28" y="3140969"/>
            <a:ext cx="3680605" cy="27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角丸四角形吹き出し 6"/>
          <p:cNvSpPr/>
          <p:nvPr/>
        </p:nvSpPr>
        <p:spPr>
          <a:xfrm>
            <a:off x="5536607" y="2708084"/>
            <a:ext cx="3492444" cy="680085"/>
          </a:xfrm>
          <a:prstGeom prst="wedgeRoundRectCallout">
            <a:avLst>
              <a:gd name="adj1" fmla="val 6523"/>
              <a:gd name="adj2" fmla="val 92810"/>
              <a:gd name="adj3" fmla="val 16667"/>
            </a:avLst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Emergency water supply during severe drought in</a:t>
            </a:r>
            <a:r>
              <a:rPr lang="ja-JP" altLang="en-US" sz="1600" dirty="0">
                <a:solidFill>
                  <a:schemeClr val="tx1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1964 </a:t>
            </a:r>
          </a:p>
          <a:p>
            <a:pPr algn="ctr">
              <a:lnSpc>
                <a:spcPts val="1600"/>
              </a:lnSpc>
            </a:pPr>
            <a:r>
              <a:rPr lang="en-US" altLang="ja-JP" sz="1600" dirty="0">
                <a:solidFill>
                  <a:schemeClr val="tx1"/>
                </a:solidFill>
              </a:rPr>
              <a:t>(Tokyo Olympic year)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86254"/>
              </p:ext>
            </p:extLst>
          </p:nvPr>
        </p:nvGraphicFramePr>
        <p:xfrm>
          <a:off x="313070" y="2387771"/>
          <a:ext cx="5106258" cy="3684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Drought Events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1961~65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Tokyo endured close to 5 years of water supply restrictions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1964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Over 8 months of water supply restrictions</a:t>
                      </a:r>
                      <a:r>
                        <a:rPr lang="en-US" sz="1800" u="none" strike="noStrike" baseline="0" dirty="0">
                          <a:effectLst/>
                        </a:rPr>
                        <a:t> in Nagasaki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1967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278 utilities rationed water supply</a:t>
                      </a:r>
                      <a:r>
                        <a:rPr lang="ja-JP" alt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due to wide spread drought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1973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393 cities under water supply rationing due to wide spread drought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21272" y="5301208"/>
            <a:ext cx="5098055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Utilities and customers are well aware of the scarcity of water. </a:t>
            </a:r>
            <a:r>
              <a:rPr lang="en-US" altLang="ja-JP" b="1" dirty="0"/>
              <a:t>Importance of leakage</a:t>
            </a:r>
            <a:r>
              <a:rPr lang="ja-JP" altLang="en-US" b="1" dirty="0"/>
              <a:t> </a:t>
            </a:r>
            <a:r>
              <a:rPr lang="en-US" altLang="ja-JP" b="1" dirty="0"/>
              <a:t>control is clearly recognized</a:t>
            </a:r>
            <a:r>
              <a:rPr lang="en-US" b="1" dirty="0"/>
              <a:t>.</a:t>
            </a:r>
            <a:endParaRPr kumimoji="1"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97748" y="5847655"/>
            <a:ext cx="337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200" b="1" dirty="0"/>
              <a:t>Source: Bureau of Waterworks,</a:t>
            </a:r>
            <a:br>
              <a:rPr kumimoji="1" lang="en-US" sz="1200" b="1" dirty="0"/>
            </a:br>
            <a:r>
              <a:rPr kumimoji="1" lang="en-US" sz="1200" b="1" dirty="0"/>
              <a:t>Tokyo Metropolitan Government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60000" y="332736"/>
            <a:ext cx="8712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Importance of Leakage Control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51997" y="1052737"/>
            <a:ext cx="7272331" cy="410369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(3) Water Demand Increase and Water Shortage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351" y="1412777"/>
            <a:ext cx="871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Rapid growth of population and economy from 1950’s to late 1970’s. 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Severe droughts occurred during the course of demand growth. </a:t>
            </a:r>
            <a:r>
              <a:rPr lang="en-US" sz="2000" dirty="0">
                <a:solidFill>
                  <a:srgbClr val="FF0000"/>
                </a:solidFill>
              </a:rPr>
              <a:t>Strict water supply restrictions were imposed.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73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360000" y="332736"/>
            <a:ext cx="878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4. Importance of Leakage Control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51997" y="1024087"/>
            <a:ext cx="8640483" cy="410369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(4) National Policy for Leakage Control</a:t>
            </a: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08035"/>
              </p:ext>
            </p:extLst>
          </p:nvPr>
        </p:nvGraphicFramePr>
        <p:xfrm>
          <a:off x="360000" y="1700809"/>
          <a:ext cx="8676495" cy="370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4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1"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Major Event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NRW % </a:t>
                      </a:r>
                    </a:p>
                    <a:p>
                      <a:pPr algn="ctr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kumimoji="1"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1960s –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1970s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Guideline for Leakage Control (JWWA) (1960)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">
                        <a:buFont typeface="Wingdings" panose="05000000000000000000" pitchFamily="2" charset="2"/>
                        <a:buChar char="l"/>
                      </a:pP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“Leakage Prevention for Water Supply” (1960) Notice by Ministry of Health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22.4% (1970)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1970s 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Leakage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Prevention Guideline (1977)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by JWWA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16.4% (1980)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1980s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–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anose="05000000000000000000" pitchFamily="2" charset="2"/>
                        <a:buChar char="l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Enforcement of Leakage Prevention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(1990)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　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(Enforce 90% 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of effective water ratio)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11.0% (1990)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60000" y="5578534"/>
            <a:ext cx="867649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Guidelines and Notices from National Government promoted leakage prevention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11438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/>
          <a:stretch/>
        </p:blipFill>
        <p:spPr bwMode="auto">
          <a:xfrm>
            <a:off x="241061" y="1524855"/>
            <a:ext cx="8075355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871171" y="1436583"/>
            <a:ext cx="29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Staged approach drastically reduced the </a:t>
            </a:r>
            <a:r>
              <a:rPr kumimoji="1" lang="en-US" dirty="0"/>
              <a:t>leakage ratio in Tokyo</a:t>
            </a:r>
            <a:r>
              <a:rPr lang="en-US" dirty="0"/>
              <a:t>.</a:t>
            </a:r>
            <a:endParaRPr kumimoji="1"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676496" cy="720000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5. Best Practices: Tokyo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67215" y="608063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Source: Mr. </a:t>
            </a:r>
            <a:r>
              <a:rPr kumimoji="1" lang="en-US" altLang="ja-JP" sz="1200" b="1" dirty="0" err="1"/>
              <a:t>Shozo</a:t>
            </a:r>
            <a:r>
              <a:rPr kumimoji="1" lang="en-US" altLang="ja-JP" sz="1200" b="1" dirty="0"/>
              <a:t> Yamazaki</a:t>
            </a:r>
            <a:endParaRPr kumimoji="1" lang="ja-JP" altLang="en-US" sz="1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51997" y="972000"/>
            <a:ext cx="6470870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(1</a:t>
            </a:r>
            <a:r>
              <a:rPr lang="en-US" altLang="ja-JP" sz="2400" b="1"/>
              <a:t>) </a:t>
            </a:r>
            <a:r>
              <a:rPr lang="en-US" altLang="ja-JP" sz="2400" b="1" dirty="0"/>
              <a:t>Staged</a:t>
            </a:r>
            <a:r>
              <a:rPr lang="en-US" altLang="ja-JP" sz="2400" b="1"/>
              <a:t> Approach to Leakage Management</a:t>
            </a:r>
            <a:endParaRPr lang="en-US" altLang="ja-JP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5291" y="142296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Leakage ratio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236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285971" y="326883"/>
            <a:ext cx="8676496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Best Practices: Tokyo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51997" y="972000"/>
            <a:ext cx="6470870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(1) Staged Approach to Leakage Management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27984" y="6078439"/>
            <a:ext cx="45732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Personal communication from Dr. </a:t>
            </a:r>
            <a:r>
              <a:rPr lang="en-US" altLang="ja-JP" sz="1100" b="1" dirty="0" err="1"/>
              <a:t>Shozo</a:t>
            </a:r>
            <a:r>
              <a:rPr lang="en-US" altLang="ja-JP" sz="1100" b="1" dirty="0"/>
              <a:t> Yamazaki</a:t>
            </a:r>
            <a:endParaRPr lang="ja-JP" altLang="en-US" sz="1100" b="1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02568"/>
              </p:ext>
            </p:extLst>
          </p:nvPr>
        </p:nvGraphicFramePr>
        <p:xfrm>
          <a:off x="395538" y="1484786"/>
          <a:ext cx="8496944" cy="4609851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79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Leakage ratio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Leakage control work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Method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&gt;30%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Decrease aboveground visible leakage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Intensive repair</a:t>
                      </a:r>
                      <a:r>
                        <a:rPr lang="en-US" sz="1800" u="none" strike="noStrike" baseline="0" dirty="0">
                          <a:effectLst/>
                        </a:rPr>
                        <a:t> activities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30%-20%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Decrease underground leakage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Zoning, accurate piping maps, training &amp; utilizing good quality equipment for detection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25%-20%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Prevent recurrence of leakage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Increase in leakage control work, starting replacement of deteriorated pipes, use of DCIP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20%-12%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Carry out thorough leakage control work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Revision of working method &amp; acceleration of pipe replacement work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12%-5%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Improve service pipes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Introduction of stainless steel service pipes which are strong and durable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&lt;5%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Maintain low</a:t>
                      </a:r>
                      <a:r>
                        <a:rPr lang="en-US" sz="1800" u="none" strike="noStrike" baseline="0" dirty="0">
                          <a:effectLst/>
                        </a:rPr>
                        <a:t> NRW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Systematic pipe replacement and leakage control work based on cost and</a:t>
                      </a:r>
                      <a:r>
                        <a:rPr lang="en-US" sz="1800" u="none" strike="noStrike" baseline="0" dirty="0">
                          <a:effectLst/>
                        </a:rPr>
                        <a:t> benefit 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2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6753" y="5820310"/>
            <a:ext cx="8712969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b="1"/>
            </a:lvl1pPr>
          </a:lstStyle>
          <a:p>
            <a:pPr algn="ctr"/>
            <a:r>
              <a:rPr lang="en-US" sz="2000" i="1" dirty="0"/>
              <a:t>Corrective</a:t>
            </a:r>
            <a:r>
              <a:rPr lang="en-US" sz="2000" dirty="0"/>
              <a:t> and </a:t>
            </a:r>
            <a:r>
              <a:rPr lang="en-US" sz="2000" i="1" dirty="0"/>
              <a:t>preventive</a:t>
            </a:r>
            <a:r>
              <a:rPr lang="en-US" sz="2000" dirty="0"/>
              <a:t> measures - pillars of leakage control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60000" y="252000"/>
            <a:ext cx="8676496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Best Practices: Tokyo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2000" y="908721"/>
            <a:ext cx="8672755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(2) Early Detection and Repair: Planned and Corrective Work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21059" y="4719328"/>
            <a:ext cx="1998143" cy="80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ts val="1100"/>
              </a:lnSpc>
            </a:pPr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Training course </a:t>
            </a:r>
          </a:p>
          <a:p>
            <a:pPr algn="just" latinLnBrk="1">
              <a:lnSpc>
                <a:spcPts val="1100"/>
              </a:lnSpc>
            </a:pPr>
            <a:r>
              <a:rPr lang="en-US" altLang="ja-JP" sz="1100" b="1" dirty="0"/>
              <a:t>material for JICA  Project     prepared by  Tokyo Metro- </a:t>
            </a:r>
            <a:r>
              <a:rPr lang="en-US" altLang="ja-JP" sz="1100" b="1" dirty="0" err="1"/>
              <a:t>politan</a:t>
            </a:r>
            <a:r>
              <a:rPr lang="en-US" altLang="ja-JP" sz="1100" b="1" dirty="0"/>
              <a:t> Government </a:t>
            </a:r>
          </a:p>
          <a:p>
            <a:pPr algn="just" latinLnBrk="1">
              <a:lnSpc>
                <a:spcPts val="1100"/>
              </a:lnSpc>
            </a:pPr>
            <a:r>
              <a:rPr lang="en-US" altLang="ja-JP" sz="1100" b="1" dirty="0"/>
              <a:t>Waterworks Bureau</a:t>
            </a:r>
            <a:endParaRPr lang="ja-JP" altLang="en-US" sz="11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4328507" y="5286151"/>
            <a:ext cx="4613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 Corrective repair of damaged pipes mainly by customers report</a:t>
            </a:r>
          </a:p>
          <a:p>
            <a:pPr algn="r"/>
            <a:r>
              <a:rPr lang="en-US" sz="1200" dirty="0"/>
              <a:t>** Scheduled patrol including repair work for underground leakages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292080" y="1782136"/>
            <a:ext cx="261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325571" y="2348881"/>
            <a:ext cx="398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**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9577" y="1634244"/>
            <a:ext cx="1655697" cy="432000"/>
          </a:xfrm>
          <a:prstGeom prst="rect">
            <a:avLst/>
          </a:prstGeom>
          <a:solidFill>
            <a:srgbClr val="FF7C8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Leakage Control </a:t>
            </a:r>
            <a:b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Program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174955" y="1634345"/>
            <a:ext cx="14400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Corrective </a:t>
            </a:r>
          </a:p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Measures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10563" y="2192466"/>
            <a:ext cx="14400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Planned Work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098629" y="1634345"/>
            <a:ext cx="277762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Mobile (Corrective) Work *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74955" y="5085185"/>
            <a:ext cx="1440000" cy="431800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Technological</a:t>
            </a:r>
          </a:p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Development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310748" y="2750172"/>
            <a:ext cx="222169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Patrol Work**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313193" y="2192466"/>
            <a:ext cx="2219249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Classification Work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019201" y="1851448"/>
            <a:ext cx="0" cy="3449637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2019202" y="3576265"/>
            <a:ext cx="143892" cy="6816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005113" y="5301084"/>
            <a:ext cx="169843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4"/>
          <p:cNvSpPr txBox="1">
            <a:spLocks noChangeArrowheads="1"/>
          </p:cNvSpPr>
          <p:nvPr/>
        </p:nvSpPr>
        <p:spPr bwMode="auto">
          <a:xfrm>
            <a:off x="179513" y="2059379"/>
            <a:ext cx="65" cy="17235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ja-JP" sz="1400" i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/>
          <p:cNvCxnSpPr>
            <a:stCxn id="15" idx="3"/>
            <a:endCxn id="17" idx="1"/>
          </p:cNvCxnSpPr>
          <p:nvPr/>
        </p:nvCxnSpPr>
        <p:spPr>
          <a:xfrm>
            <a:off x="3614955" y="1850244"/>
            <a:ext cx="48367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63417" y="1854201"/>
            <a:ext cx="0" cy="56845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963417" y="2420888"/>
            <a:ext cx="147147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6" idx="3"/>
            <a:endCxn id="20" idx="1"/>
          </p:cNvCxnSpPr>
          <p:nvPr/>
        </p:nvCxnSpPr>
        <p:spPr>
          <a:xfrm>
            <a:off x="5550563" y="2408365"/>
            <a:ext cx="762628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024999" y="2408365"/>
            <a:ext cx="0" cy="55770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endCxn id="19" idx="1"/>
          </p:cNvCxnSpPr>
          <p:nvPr/>
        </p:nvCxnSpPr>
        <p:spPr>
          <a:xfrm>
            <a:off x="6024999" y="2964483"/>
            <a:ext cx="285749" cy="158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4" idx="3"/>
            <a:endCxn id="15" idx="1"/>
          </p:cNvCxnSpPr>
          <p:nvPr/>
        </p:nvCxnSpPr>
        <p:spPr>
          <a:xfrm>
            <a:off x="1835274" y="1850244"/>
            <a:ext cx="3396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174955" y="3364625"/>
            <a:ext cx="1440000" cy="431800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Preventive</a:t>
            </a:r>
          </a:p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Measures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44520" y="3364624"/>
            <a:ext cx="4387920" cy="432000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Replacement of old distribution pipe with</a:t>
            </a:r>
          </a:p>
          <a:p>
            <a:pPr algn="ctr" eaLnBrk="1" hangingPunct="1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Ductile Cast Ion Pipe (DIP) 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162133" y="3933104"/>
            <a:ext cx="4370307" cy="432000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36000" bIns="36000" anchor="ctr"/>
          <a:lstStyle/>
          <a:p>
            <a:pPr algn="ctr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Material improvement work of service pipes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162133" y="4509120"/>
            <a:ext cx="4370307" cy="432000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36000" bIns="36000" anchor="ctr"/>
          <a:lstStyle/>
          <a:p>
            <a:pPr algn="ctr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Improvement of service pipe arrangement</a:t>
            </a:r>
          </a:p>
          <a:p>
            <a:pPr algn="ctr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installed in the private road</a:t>
            </a: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614956" y="3583081"/>
            <a:ext cx="529565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3990455" y="3583082"/>
            <a:ext cx="7831" cy="1142039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34" idx="1"/>
          </p:cNvCxnSpPr>
          <p:nvPr/>
        </p:nvCxnSpPr>
        <p:spPr>
          <a:xfrm flipV="1">
            <a:off x="3990455" y="4149105"/>
            <a:ext cx="171679" cy="122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endCxn id="35" idx="1"/>
          </p:cNvCxnSpPr>
          <p:nvPr/>
        </p:nvCxnSpPr>
        <p:spPr>
          <a:xfrm>
            <a:off x="3990455" y="4725120"/>
            <a:ext cx="171679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6289136" y="2425610"/>
            <a:ext cx="23023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(Measurement of leakage amount)</a:t>
            </a:r>
          </a:p>
        </p:txBody>
      </p:sp>
    </p:spTree>
    <p:extLst>
      <p:ext uri="{BB962C8B-B14F-4D97-AF65-F5344CB8AC3E}">
        <p14:creationId xmlns:p14="http://schemas.microsoft.com/office/powerpoint/2010/main" val="70726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 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1187624" y="1980001"/>
            <a:ext cx="7416000" cy="2385268"/>
          </a:xfrm>
        </p:spPr>
        <p:txBody>
          <a:bodyPr/>
          <a:lstStyle/>
          <a:p>
            <a:pPr lvl="3"/>
            <a:r>
              <a:rPr lang="en-US" altLang="ja-JP" dirty="0"/>
              <a:t>Introduction</a:t>
            </a:r>
          </a:p>
          <a:p>
            <a:pPr lvl="3"/>
            <a:r>
              <a:rPr lang="en-US" altLang="ja-JP" dirty="0"/>
              <a:t>Non-Revenue Water in Japan</a:t>
            </a:r>
          </a:p>
          <a:p>
            <a:pPr lvl="3"/>
            <a:r>
              <a:rPr lang="en-US" altLang="ja-JP" dirty="0"/>
              <a:t>Causes and Control Measures</a:t>
            </a:r>
          </a:p>
          <a:p>
            <a:pPr lvl="3"/>
            <a:r>
              <a:rPr lang="en-US" altLang="ja-JP" dirty="0"/>
              <a:t>Importance of Leakage Control</a:t>
            </a:r>
          </a:p>
          <a:p>
            <a:pPr lvl="3"/>
            <a:r>
              <a:rPr lang="en-US" altLang="ja-JP" dirty="0"/>
              <a:t>Best Practices: Tokyo</a:t>
            </a:r>
          </a:p>
          <a:p>
            <a:pPr lvl="3"/>
            <a:r>
              <a:rPr lang="en-US" altLang="ja-JP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41158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1" y="1478686"/>
            <a:ext cx="8208460" cy="798186"/>
          </a:xfrm>
        </p:spPr>
        <p:txBody>
          <a:bodyPr>
            <a:normAutofit/>
          </a:bodyPr>
          <a:lstStyle/>
          <a:p>
            <a:pPr marL="58500" indent="0">
              <a:buNone/>
            </a:pPr>
            <a:r>
              <a:rPr lang="en-US" sz="2000" b="0" dirty="0"/>
              <a:t>Planned work </a:t>
            </a:r>
            <a:r>
              <a:rPr lang="en-US" altLang="ja-JP" sz="2000" b="0" dirty="0"/>
              <a:t>consists</a:t>
            </a:r>
            <a:r>
              <a:rPr lang="ja-JP" altLang="en-US" sz="2000" b="0" dirty="0"/>
              <a:t> </a:t>
            </a:r>
            <a:r>
              <a:rPr lang="en-US" sz="2000" b="0" dirty="0"/>
              <a:t>of </a:t>
            </a:r>
            <a:r>
              <a:rPr lang="en-US" sz="2000" b="0" dirty="0">
                <a:solidFill>
                  <a:srgbClr val="FF0000"/>
                </a:solidFill>
              </a:rPr>
              <a:t>6.8%</a:t>
            </a:r>
            <a:r>
              <a:rPr lang="en-US" sz="2000" b="0" dirty="0"/>
              <a:t> of total repairs but fixes </a:t>
            </a:r>
            <a:r>
              <a:rPr lang="en-US" sz="2000" b="0" dirty="0">
                <a:solidFill>
                  <a:srgbClr val="FF0000"/>
                </a:solidFill>
              </a:rPr>
              <a:t>60% of the leakage</a:t>
            </a:r>
            <a:r>
              <a:rPr lang="en-US" sz="2000" b="0" dirty="0"/>
              <a:t>.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51522" y="5805264"/>
            <a:ext cx="865141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b="1"/>
            </a:lvl1pPr>
          </a:lstStyle>
          <a:p>
            <a:pPr algn="ctr"/>
            <a:r>
              <a:rPr lang="en-US" sz="2000" dirty="0"/>
              <a:t>Planned work </a:t>
            </a:r>
            <a:r>
              <a:rPr lang="en-US" sz="2000"/>
              <a:t>is </a:t>
            </a:r>
            <a:r>
              <a:rPr lang="en-US" sz="2000" dirty="0"/>
              <a:t>an</a:t>
            </a:r>
            <a:r>
              <a:rPr lang="en-US" sz="2000"/>
              <a:t> efficient </a:t>
            </a:r>
            <a:r>
              <a:rPr lang="en-US" sz="2000" dirty="0"/>
              <a:t>measure for leakage prevention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948264" y="4274962"/>
            <a:ext cx="203014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Training course </a:t>
            </a:r>
          </a:p>
          <a:p>
            <a:pPr latinLnBrk="1"/>
            <a:r>
              <a:rPr lang="en-US" altLang="ja-JP" sz="1100" b="1" dirty="0"/>
              <a:t>material for JICA Project</a:t>
            </a:r>
          </a:p>
          <a:p>
            <a:pPr latinLnBrk="1"/>
            <a:r>
              <a:rPr lang="en-US" altLang="ja-JP" sz="1100" b="1" dirty="0"/>
              <a:t>prepared by  Tokyo </a:t>
            </a:r>
          </a:p>
          <a:p>
            <a:pPr latinLnBrk="1"/>
            <a:r>
              <a:rPr lang="en-US" altLang="ja-JP" sz="1100" b="1" dirty="0"/>
              <a:t>Metropolitan Government </a:t>
            </a:r>
          </a:p>
          <a:p>
            <a:pPr latinLnBrk="1"/>
            <a:r>
              <a:rPr lang="en-US" altLang="ja-JP" sz="1100" b="1" dirty="0"/>
              <a:t>Waterworks Bureau</a:t>
            </a:r>
            <a:endParaRPr lang="ja-JP" altLang="en-US" sz="1100" b="1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60000" y="252000"/>
            <a:ext cx="8676496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Best Practices: Tokyo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1999" y="972000"/>
            <a:ext cx="5956049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(2) Planned Work for Leakage Prevention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1" y="1988840"/>
            <a:ext cx="7576171" cy="355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0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19" y="1542530"/>
            <a:ext cx="4574917" cy="318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57" y="4509121"/>
            <a:ext cx="3235809" cy="18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383929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8044" y="1837692"/>
            <a:ext cx="3960440" cy="259228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b="0" dirty="0"/>
              <a:t>Distribution</a:t>
            </a:r>
            <a:r>
              <a:rPr lang="en-US" sz="2000" b="0"/>
              <a:t> area is divided </a:t>
            </a:r>
            <a:r>
              <a:rPr lang="en-US" sz="2000" b="0" dirty="0"/>
              <a:t>into blocks with 1,100 </a:t>
            </a:r>
            <a:r>
              <a:rPr lang="en-US" sz="2000" b="0"/>
              <a:t>households</a:t>
            </a:r>
            <a:r>
              <a:rPr lang="ja-JP" altLang="en-US" sz="2000" b="0"/>
              <a:t> </a:t>
            </a:r>
            <a:r>
              <a:rPr lang="en-US" altLang="ja-JP" sz="2000" b="0"/>
              <a:t>in each block</a:t>
            </a:r>
            <a:r>
              <a:rPr lang="en-US" sz="2000" b="0"/>
              <a:t>.</a:t>
            </a:r>
            <a:endParaRPr lang="en-US" sz="2000" b="0" dirty="0"/>
          </a:p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b="0" dirty="0"/>
              <a:t>Each </a:t>
            </a:r>
            <a:r>
              <a:rPr lang="en-US" sz="2000" b="0"/>
              <a:t>block </a:t>
            </a:r>
            <a:r>
              <a:rPr lang="en-US" sz="2000" b="0" dirty="0"/>
              <a:t>is</a:t>
            </a:r>
            <a:r>
              <a:rPr lang="en-US" sz="2000" b="0"/>
              <a:t> remotely monitored by district flow meter.</a:t>
            </a:r>
            <a:endParaRPr lang="en-US" sz="2000" b="0" dirty="0"/>
          </a:p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b="0" dirty="0"/>
              <a:t>Minimum Night Flow (MNF</a:t>
            </a:r>
            <a:r>
              <a:rPr lang="en-US" sz="2000" b="0"/>
              <a:t>) is recorded.</a:t>
            </a:r>
            <a:endParaRPr lang="en-US" sz="2000" b="0" dirty="0"/>
          </a:p>
        </p:txBody>
      </p:sp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1907705" y="4797152"/>
            <a:ext cx="338437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b="1"/>
            </a:lvl1pPr>
          </a:lstStyle>
          <a:p>
            <a:pPr algn="r"/>
            <a:r>
              <a:rPr lang="en-US" sz="1600" b="0"/>
              <a:t>Schematic </a:t>
            </a:r>
            <a:r>
              <a:rPr lang="en-US" sz="1600" b="0" dirty="0"/>
              <a:t>of distribution block </a:t>
            </a:r>
            <a:r>
              <a:rPr lang="en-US" sz="1600" b="0"/>
              <a:t>and </a:t>
            </a:r>
            <a:r>
              <a:rPr lang="en-US" sz="1600" b="0" dirty="0"/>
              <a:t>picture</a:t>
            </a:r>
            <a:r>
              <a:rPr lang="en-US" sz="1600" b="0"/>
              <a:t> of district meter with telemetering function</a:t>
            </a:r>
            <a:endParaRPr lang="en-US" sz="1600" b="0" dirty="0"/>
          </a:p>
        </p:txBody>
      </p:sp>
      <p:sp>
        <p:nvSpPr>
          <p:cNvPr id="14" name="正方形/長方形 13"/>
          <p:cNvSpPr/>
          <p:nvPr/>
        </p:nvSpPr>
        <p:spPr>
          <a:xfrm>
            <a:off x="179513" y="5661248"/>
            <a:ext cx="5333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Based on training course material for JICA Project prepared by  Tokyo Metropolitan Government Waterworks Bureau</a:t>
            </a:r>
            <a:endParaRPr lang="ja-JP" altLang="en-US" sz="1100" b="1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676496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Best Practices: Tokyo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81314" y="908720"/>
            <a:ext cx="8862687" cy="369332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57600">
              <a:spcBef>
                <a:spcPts val="1000"/>
              </a:spcBef>
            </a:pPr>
            <a:r>
              <a:rPr lang="en-US" altLang="ja-JP" sz="2400" b="1" dirty="0"/>
              <a:t>(3) Selective Measurement by Distribution Block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84168" y="126876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b="1" dirty="0">
                <a:solidFill>
                  <a:srgbClr val="FF0000"/>
                </a:solidFill>
              </a:rPr>
              <a:t>District Meter Chamber</a:t>
            </a:r>
          </a:p>
        </p:txBody>
      </p:sp>
    </p:spTree>
    <p:extLst>
      <p:ext uri="{BB962C8B-B14F-4D97-AF65-F5344CB8AC3E}">
        <p14:creationId xmlns:p14="http://schemas.microsoft.com/office/powerpoint/2010/main" val="59690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下矢印 8"/>
          <p:cNvSpPr/>
          <p:nvPr/>
        </p:nvSpPr>
        <p:spPr>
          <a:xfrm>
            <a:off x="4211955" y="2132856"/>
            <a:ext cx="720083" cy="3198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5926" y="6018682"/>
            <a:ext cx="8751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Based on training course material for JICA Project prepared by  Tokyo Metropolitan Government Waterworks Bureau</a:t>
            </a:r>
            <a:endParaRPr lang="ja-JP" altLang="en-US" sz="1100" b="1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676496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5. Best Practices: Tokyo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51997" y="972000"/>
            <a:ext cx="8784499" cy="820738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(4) Planned Pipeline Replacement and Improved Pipe     Materials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37354" r="56055" b="28955"/>
          <a:stretch>
            <a:fillRect/>
          </a:stretch>
        </p:blipFill>
        <p:spPr bwMode="auto">
          <a:xfrm>
            <a:off x="1380224" y="2907587"/>
            <a:ext cx="2831731" cy="250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878678" y="5578480"/>
            <a:ext cx="3847209" cy="370800"/>
          </a:xfr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ja-JP" sz="1800" b="0" dirty="0">
                <a:solidFill>
                  <a:schemeClr val="tx1"/>
                </a:solidFill>
              </a:rPr>
              <a:t>Ferrule </a:t>
            </a:r>
            <a:r>
              <a:rPr lang="en-US" altLang="ja-JP" sz="1800" b="0">
                <a:solidFill>
                  <a:schemeClr val="tx1"/>
                </a:solidFill>
              </a:rPr>
              <a:t>with stainless steel saddle</a:t>
            </a:r>
            <a:endParaRPr lang="ja-JP" altLang="en-US" sz="1800" b="0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24170" r="23242" b="14307"/>
          <a:stretch>
            <a:fillRect/>
          </a:stretch>
        </p:blipFill>
        <p:spPr bwMode="auto">
          <a:xfrm>
            <a:off x="4825527" y="2852936"/>
            <a:ext cx="3707904" cy="275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825527" y="2872331"/>
            <a:ext cx="1830659" cy="132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460418" y="3999493"/>
            <a:ext cx="1073015" cy="1586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931903" y="5579215"/>
            <a:ext cx="3448567" cy="3693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ja-JP" dirty="0">
                <a:solidFill>
                  <a:schemeClr val="tx1"/>
                </a:solidFill>
              </a:rPr>
              <a:t>Flexible </a:t>
            </a:r>
            <a:r>
              <a:rPr lang="en-US" altLang="ja-JP">
                <a:solidFill>
                  <a:schemeClr val="tx1"/>
                </a:solidFill>
              </a:rPr>
              <a:t>service connection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99592" y="2462642"/>
            <a:ext cx="7416824" cy="390295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Planned pipe replacement </a:t>
            </a:r>
            <a:r>
              <a:rPr lang="en-US" altLang="ja-JP" b="1">
                <a:solidFill>
                  <a:schemeClr val="tx1"/>
                </a:solidFill>
              </a:rPr>
              <a:t>and improved pipe </a:t>
            </a:r>
            <a:r>
              <a:rPr lang="en-US" altLang="ja-JP" b="1" dirty="0">
                <a:solidFill>
                  <a:schemeClr val="tx1"/>
                </a:solidFill>
              </a:rPr>
              <a:t>materials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799931" y="1844824"/>
            <a:ext cx="5555069" cy="345012"/>
          </a:xfrm>
          <a:prstGeom prst="roundRect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More than 95% leakage occurred at service pipes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8208000" cy="648072"/>
          </a:xfrm>
        </p:spPr>
        <p:txBody>
          <a:bodyPr>
            <a:normAutofit/>
          </a:bodyPr>
          <a:lstStyle/>
          <a:p>
            <a:r>
              <a:rPr lang="en-US" sz="2800" dirty="0"/>
              <a:t>6. Lessons Learned (1)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000" y="972001"/>
            <a:ext cx="8388464" cy="5121296"/>
          </a:xfrm>
        </p:spPr>
        <p:txBody>
          <a:bodyPr lIns="36000"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(Need for Leakage Prevention) </a:t>
            </a:r>
            <a:r>
              <a:rPr lang="en-US" altLang="ja-JP" sz="2000" b="0" dirty="0"/>
              <a:t>Japanese water utilities recognize </a:t>
            </a:r>
            <a:r>
              <a:rPr lang="en-US" altLang="ja-JP" sz="2000" b="0" dirty="0">
                <a:solidFill>
                  <a:srgbClr val="FF0000"/>
                </a:solidFill>
              </a:rPr>
              <a:t>the importance of leakage control and prevention </a:t>
            </a:r>
            <a:r>
              <a:rPr lang="en-US" altLang="ja-JP" sz="2000" b="0" dirty="0"/>
              <a:t>because of their experience with</a:t>
            </a:r>
            <a:r>
              <a:rPr lang="en-US" altLang="ja-JP" sz="2000" b="0" dirty="0">
                <a:solidFill>
                  <a:srgbClr val="FF0000"/>
                </a:solidFill>
              </a:rPr>
              <a:t> infrastructure destruction </a:t>
            </a:r>
            <a:r>
              <a:rPr lang="en-US" altLang="ja-JP" sz="2000" b="0" dirty="0"/>
              <a:t>during the war, </a:t>
            </a:r>
            <a:r>
              <a:rPr lang="en-US" altLang="ja-JP" sz="2000" b="0" dirty="0">
                <a:solidFill>
                  <a:srgbClr val="FF0000"/>
                </a:solidFill>
              </a:rPr>
              <a:t>severe droughts</a:t>
            </a:r>
            <a:r>
              <a:rPr lang="en-US" altLang="ja-JP" sz="2000" b="0" dirty="0"/>
              <a:t>, and </a:t>
            </a:r>
            <a:r>
              <a:rPr lang="en-US" altLang="ja-JP" sz="2000" b="0" dirty="0">
                <a:solidFill>
                  <a:srgbClr val="FF0000"/>
                </a:solidFill>
              </a:rPr>
              <a:t>water restrictions</a:t>
            </a:r>
            <a:r>
              <a:rPr lang="en-US" altLang="ja-JP" sz="2000" b="0" dirty="0"/>
              <a:t>. </a:t>
            </a:r>
          </a:p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(Leakage Control for Reducing NRW) </a:t>
            </a:r>
            <a:r>
              <a:rPr lang="en-US" altLang="ja-JP" sz="2000" b="0" dirty="0"/>
              <a:t>The major cause of NRW in Japan is leakage. Utilities have dramatically </a:t>
            </a:r>
            <a:r>
              <a:rPr lang="en-US" altLang="ja-JP" sz="2000" b="0" dirty="0">
                <a:solidFill>
                  <a:srgbClr val="FF0000"/>
                </a:solidFill>
              </a:rPr>
              <a:t>improved NRW by reducing leakages</a:t>
            </a:r>
            <a:r>
              <a:rPr lang="en-US" altLang="ja-JP" sz="2000" b="0" dirty="0"/>
              <a:t>. It is important to </a:t>
            </a:r>
            <a:r>
              <a:rPr lang="en-US" altLang="ja-JP" sz="2000" b="0" dirty="0">
                <a:solidFill>
                  <a:srgbClr val="FF0000"/>
                </a:solidFill>
              </a:rPr>
              <a:t>install meters </a:t>
            </a:r>
            <a:r>
              <a:rPr lang="en-US" altLang="ja-JP" sz="2000" b="0" dirty="0"/>
              <a:t>and </a:t>
            </a:r>
            <a:r>
              <a:rPr lang="en-US" altLang="ja-JP" sz="2000" b="0" dirty="0">
                <a:solidFill>
                  <a:srgbClr val="FF0000"/>
                </a:solidFill>
              </a:rPr>
              <a:t>analyze water flow</a:t>
            </a:r>
            <a:r>
              <a:rPr lang="en-US" altLang="ja-JP" sz="2000" b="0" dirty="0"/>
              <a:t>, </a:t>
            </a:r>
            <a:r>
              <a:rPr lang="en-US" altLang="ja-JP" sz="2000" b="0" dirty="0">
                <a:solidFill>
                  <a:srgbClr val="FF0000"/>
                </a:solidFill>
              </a:rPr>
              <a:t>locate leaks </a:t>
            </a:r>
            <a:r>
              <a:rPr lang="en-US" altLang="ja-JP" sz="2000" b="0" dirty="0"/>
              <a:t>and </a:t>
            </a:r>
            <a:r>
              <a:rPr lang="en-US" altLang="ja-JP" sz="2000" b="0" dirty="0">
                <a:solidFill>
                  <a:srgbClr val="FF0000"/>
                </a:solidFill>
              </a:rPr>
              <a:t>develop control measures</a:t>
            </a:r>
            <a:r>
              <a:rPr lang="en-US" altLang="ja-JP" sz="2000" b="0" dirty="0"/>
              <a:t>. This requires </a:t>
            </a:r>
            <a:r>
              <a:rPr lang="en-US" altLang="ja-JP" sz="2000" b="0" dirty="0">
                <a:solidFill>
                  <a:srgbClr val="FF0000"/>
                </a:solidFill>
              </a:rPr>
              <a:t>a coordinated effort </a:t>
            </a:r>
            <a:r>
              <a:rPr lang="en-US" altLang="ja-JP" sz="2000" b="0" dirty="0"/>
              <a:t>among various work units within the utility. </a:t>
            </a:r>
          </a:p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(Accuracy of Meters) </a:t>
            </a:r>
            <a:r>
              <a:rPr lang="en-US" altLang="ja-JP" sz="2000" b="0" dirty="0"/>
              <a:t>The Measurement Act requires </a:t>
            </a:r>
            <a:r>
              <a:rPr lang="en-US" altLang="ja-JP" sz="2000" b="0" dirty="0">
                <a:solidFill>
                  <a:srgbClr val="FF0000"/>
                </a:solidFill>
              </a:rPr>
              <a:t>replacement of water meters</a:t>
            </a:r>
            <a:r>
              <a:rPr lang="en-US" altLang="ja-JP" sz="2000" b="0" dirty="0"/>
              <a:t> every 8 years and utilities are obliged to keep them in </a:t>
            </a:r>
            <a:r>
              <a:rPr lang="en-US" altLang="ja-JP" sz="2000" b="0" dirty="0">
                <a:solidFill>
                  <a:srgbClr val="FF0000"/>
                </a:solidFill>
              </a:rPr>
              <a:t>good working order </a:t>
            </a:r>
            <a:r>
              <a:rPr lang="en-US" altLang="ja-JP" sz="2000" b="0" dirty="0"/>
              <a:t>under the Water Supply Act. Metering errors can be kept to a minimum with </a:t>
            </a:r>
            <a:r>
              <a:rPr lang="en-US" altLang="ja-JP" sz="2000" b="0" dirty="0">
                <a:solidFill>
                  <a:srgbClr val="FF0000"/>
                </a:solidFill>
              </a:rPr>
              <a:t>a strong legislative framework</a:t>
            </a:r>
            <a:r>
              <a:rPr lang="en-US" altLang="ja-JP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33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8208000" cy="648072"/>
          </a:xfrm>
        </p:spPr>
        <p:txBody>
          <a:bodyPr>
            <a:normAutofit/>
          </a:bodyPr>
          <a:lstStyle/>
          <a:p>
            <a:r>
              <a:rPr lang="en-US" sz="2800" dirty="0"/>
              <a:t>6. Lessons Learned (2)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000" y="972000"/>
            <a:ext cx="8460472" cy="5409328"/>
          </a:xfrm>
        </p:spPr>
        <p:txBody>
          <a:bodyPr lIns="36000"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(Progressive Leakage Control) </a:t>
            </a:r>
            <a:r>
              <a:rPr lang="en-US" altLang="ja-JP" sz="2000" b="0" dirty="0">
                <a:solidFill>
                  <a:srgbClr val="FF0000"/>
                </a:solidFill>
              </a:rPr>
              <a:t>An active leakage control program </a:t>
            </a:r>
            <a:r>
              <a:rPr lang="en-US" altLang="ja-JP" sz="2000" b="0" dirty="0"/>
              <a:t>can start with improved response to repairing visible leaks. Then the activities can shift to </a:t>
            </a:r>
            <a:r>
              <a:rPr lang="en-US" altLang="ja-JP" sz="2000" b="0" dirty="0">
                <a:solidFill>
                  <a:srgbClr val="FF0000"/>
                </a:solidFill>
              </a:rPr>
              <a:t>early detection of leaks</a:t>
            </a:r>
            <a:r>
              <a:rPr lang="en-US" altLang="ja-JP" sz="2000" b="0" dirty="0"/>
              <a:t> not yet visible above ground, and eventually to systematic planned replacement of aging pipes. </a:t>
            </a:r>
            <a:r>
              <a:rPr lang="en-US" altLang="ja-JP" sz="2000" b="0" dirty="0">
                <a:solidFill>
                  <a:srgbClr val="FF0000"/>
                </a:solidFill>
              </a:rPr>
              <a:t>Planned pipeline replacement </a:t>
            </a:r>
            <a:r>
              <a:rPr lang="en-US" altLang="ja-JP" sz="2000" b="0" dirty="0"/>
              <a:t>and</a:t>
            </a:r>
            <a:r>
              <a:rPr lang="en-US" altLang="ja-JP" sz="2000" b="0" dirty="0">
                <a:solidFill>
                  <a:srgbClr val="FF0000"/>
                </a:solidFill>
              </a:rPr>
              <a:t> improved pipe materials </a:t>
            </a:r>
            <a:r>
              <a:rPr lang="en-US" altLang="ja-JP" sz="2000" b="0" dirty="0"/>
              <a:t>is effective for NRW reduction. 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3" y="1556793"/>
            <a:ext cx="8161227" cy="454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9999" y="396557"/>
            <a:ext cx="86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1. Introduction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1763689" y="1772817"/>
            <a:ext cx="1408783" cy="68612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buNone/>
            </a:pPr>
            <a:r>
              <a:rPr lang="en-US" altLang="ja-JP" sz="2400" dirty="0">
                <a:ea typeface="HGP創英角ｺﾞｼｯｸUB" pitchFamily="50" charset="-128"/>
              </a:rPr>
              <a:t>80</a:t>
            </a:r>
            <a:r>
              <a:rPr lang="ja-JP" altLang="en-US" sz="2400" dirty="0">
                <a:ea typeface="HGP創英角ｺﾞｼｯｸUB" pitchFamily="50" charset="-128"/>
              </a:rPr>
              <a:t>％ </a:t>
            </a:r>
            <a:endParaRPr lang="en-US" altLang="ja-JP" sz="2000" dirty="0">
              <a:ea typeface="HGP創英角ｺﾞｼｯｸUB" pitchFamily="50" charset="-128"/>
            </a:endParaRPr>
          </a:p>
          <a:p>
            <a:pPr algn="ctr">
              <a:buNone/>
            </a:pPr>
            <a:r>
              <a:rPr lang="en-US" altLang="ja-JP" sz="2000" dirty="0">
                <a:ea typeface="HGP創英角ｺﾞｼｯｸUB" pitchFamily="50" charset="-128"/>
              </a:rPr>
              <a:t>Tokyo </a:t>
            </a:r>
            <a:r>
              <a:rPr lang="en-US" altLang="ja-JP" dirty="0">
                <a:ea typeface="HGP創英角ｺﾞｼｯｸUB" pitchFamily="50" charset="-128"/>
              </a:rPr>
              <a:t>(1945)</a:t>
            </a:r>
            <a:endParaRPr lang="ja-JP" altLang="en-US" dirty="0">
              <a:ea typeface="HGP創英角ｺﾞｼｯｸUB" pitchFamily="50" charset="-128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88225" y="4150594"/>
            <a:ext cx="1373455" cy="7905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buNone/>
            </a:pPr>
            <a:r>
              <a:rPr lang="en-US" altLang="ja-JP" sz="2400" b="1" dirty="0"/>
              <a:t>3.1</a:t>
            </a:r>
            <a:r>
              <a:rPr lang="ja-JP" altLang="en-US" sz="2400" b="1" dirty="0"/>
              <a:t>％</a:t>
            </a:r>
          </a:p>
          <a:p>
            <a:pPr algn="ctr">
              <a:buNone/>
            </a:pPr>
            <a:r>
              <a:rPr lang="en-US" altLang="ja-JP" dirty="0"/>
              <a:t>Tokyo (2008)</a:t>
            </a:r>
            <a:endParaRPr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259632" y="1988841"/>
            <a:ext cx="310899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円/楕円 45"/>
          <p:cNvSpPr/>
          <p:nvPr/>
        </p:nvSpPr>
        <p:spPr>
          <a:xfrm>
            <a:off x="6986364" y="5123284"/>
            <a:ext cx="28803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正方形/長方形 3"/>
          <p:cNvSpPr/>
          <p:nvPr/>
        </p:nvSpPr>
        <p:spPr>
          <a:xfrm>
            <a:off x="251520" y="6021288"/>
            <a:ext cx="8640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100" b="1" dirty="0"/>
              <a:t>Source: Created from the data of Tokyo Metropolitan Government Waterworks Bureau and Osaka Municipal Waterworks Bureau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0205" y="1023120"/>
            <a:ext cx="785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Drastic reduction in leakage in Japan</a:t>
            </a:r>
            <a:r>
              <a:rPr lang="ja-JP" altLang="en-US" sz="2400" b="1" dirty="0"/>
              <a:t>　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6017" y="2407285"/>
            <a:ext cx="461665" cy="2846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b="1" dirty="0"/>
              <a:t>Leakage Percentage</a:t>
            </a:r>
          </a:p>
        </p:txBody>
      </p:sp>
    </p:spTree>
    <p:extLst>
      <p:ext uri="{BB962C8B-B14F-4D97-AF65-F5344CB8AC3E}">
        <p14:creationId xmlns:p14="http://schemas.microsoft.com/office/powerpoint/2010/main" val="253649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82857"/>
              </p:ext>
            </p:extLst>
          </p:nvPr>
        </p:nvGraphicFramePr>
        <p:xfrm>
          <a:off x="303315" y="1576628"/>
          <a:ext cx="8640960" cy="4641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808">
                <a:tc gridSpan="5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Water Balance Table of IWA</a:t>
                      </a:r>
                      <a:endParaRPr lang="en-US" sz="1800" dirty="0"/>
                    </a:p>
                  </a:txBody>
                  <a:tcPr marL="6963" marR="6963" marT="69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70">
                <a:tc rowSpan="10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System Input Volume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Authorized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Billed Authorized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Billed Metered Consumption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Revenue Water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95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Billed Unmetered Consumption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Unbilled Authorized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Unbilled Metered Consumption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Non-Revenue Water (NRW)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63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Unbilled Unmetered Consumption</a:t>
                      </a:r>
                      <a:endParaRPr lang="en-US" sz="18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70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Water Losses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Apparent Losses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Unauthorized Consumption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70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Customer Metering Inaccuracies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70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Systematic Data Handling Errors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936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Real Losses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Leakage on Transmission and Distribution Mains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936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Leakage and Overflows at Utility's Storage Tanks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3147"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Leakage on Service Connections up to point of Customer metering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タイトル 1"/>
          <p:cNvSpPr txBox="1">
            <a:spLocks/>
          </p:cNvSpPr>
          <p:nvPr/>
        </p:nvSpPr>
        <p:spPr>
          <a:xfrm>
            <a:off x="360000" y="252000"/>
            <a:ext cx="82296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1. Introduction</a:t>
            </a:r>
            <a:endParaRPr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9565" y="951112"/>
            <a:ext cx="774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/>
            </a:lvl1pPr>
          </a:lstStyle>
          <a:p>
            <a:r>
              <a:rPr lang="en-US" sz="2400" b="1" dirty="0"/>
              <a:t>Definition of Non-Revenue Water</a:t>
            </a:r>
          </a:p>
        </p:txBody>
      </p:sp>
    </p:spTree>
    <p:extLst>
      <p:ext uri="{BB962C8B-B14F-4D97-AF65-F5344CB8AC3E}">
        <p14:creationId xmlns:p14="http://schemas.microsoft.com/office/powerpoint/2010/main" val="277755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29600" cy="72000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1. Introduction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988840"/>
            <a:ext cx="858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tabLst>
                <a:tab pos="447675" algn="l"/>
              </a:tabLst>
            </a:pPr>
            <a:r>
              <a:rPr lang="en-US" altLang="ja-JP" sz="2400" b="1" dirty="0">
                <a:solidFill>
                  <a:prstClr val="black"/>
                </a:solidFill>
              </a:rPr>
              <a:t>Q1. </a:t>
            </a:r>
            <a:r>
              <a:rPr lang="en-US" altLang="ja-JP" sz="2400" dirty="0">
                <a:solidFill>
                  <a:prstClr val="black"/>
                </a:solidFill>
              </a:rPr>
              <a:t>How did Japan </a:t>
            </a:r>
            <a:r>
              <a:rPr lang="en-US" altLang="ja-JP" sz="2400" dirty="0">
                <a:solidFill>
                  <a:srgbClr val="FF0000"/>
                </a:solidFill>
              </a:rPr>
              <a:t>reduce leakage </a:t>
            </a:r>
            <a:r>
              <a:rPr lang="en-US" altLang="ja-JP" sz="2400" dirty="0">
                <a:solidFill>
                  <a:prstClr val="black"/>
                </a:solidFill>
              </a:rPr>
              <a:t>from 80%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prstClr val="black"/>
                </a:solidFill>
              </a:rPr>
              <a:t>to 3% in some large cities?</a:t>
            </a:r>
          </a:p>
          <a:p>
            <a:pPr>
              <a:tabLst>
                <a:tab pos="447675" algn="l"/>
              </a:tabLst>
            </a:pPr>
            <a:r>
              <a:rPr lang="en-US" altLang="ja-JP" sz="2400" b="1" dirty="0">
                <a:solidFill>
                  <a:prstClr val="black"/>
                </a:solidFill>
              </a:rPr>
              <a:t>                                                    </a:t>
            </a:r>
          </a:p>
          <a:p>
            <a:pPr>
              <a:tabLst>
                <a:tab pos="447675" algn="l"/>
              </a:tabLst>
            </a:pPr>
            <a:r>
              <a:rPr lang="en-US" altLang="ja-JP" sz="2400" b="1" dirty="0">
                <a:solidFill>
                  <a:prstClr val="black"/>
                </a:solidFill>
              </a:rPr>
              <a:t>Q2.</a:t>
            </a:r>
            <a:r>
              <a:rPr lang="en-US" altLang="ja-JP" sz="2400" dirty="0">
                <a:solidFill>
                  <a:prstClr val="black"/>
                </a:solidFill>
              </a:rPr>
              <a:t> What are the effective measures for</a:t>
            </a:r>
            <a:r>
              <a:rPr lang="en-US" altLang="ja-JP" sz="2400" dirty="0">
                <a:solidFill>
                  <a:srgbClr val="FF0000"/>
                </a:solidFill>
              </a:rPr>
              <a:t> reducing NRW</a:t>
            </a:r>
            <a:r>
              <a:rPr lang="en-US" altLang="ja-JP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テキスト プレースホルダー 7"/>
          <p:cNvSpPr txBox="1">
            <a:spLocks/>
          </p:cNvSpPr>
          <p:nvPr/>
        </p:nvSpPr>
        <p:spPr>
          <a:xfrm>
            <a:off x="395536" y="900001"/>
            <a:ext cx="8460464" cy="872816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lIns="396000" tIns="72000" rIns="324000" bIns="72000"/>
          <a:lstStyle>
            <a:lvl1pPr marL="342900" indent="-2844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8575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284400" algn="l" defTabSz="914400" rtl="0" eaLnBrk="1" latinLnBrk="0" hangingPunct="1">
              <a:lnSpc>
                <a:spcPts val="27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000" indent="-28440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00" indent="0">
              <a:buNone/>
            </a:pPr>
            <a:r>
              <a:rPr lang="en-US" altLang="ja-JP" sz="2400" dirty="0"/>
              <a:t>Frequently asked questions from participants of the water supply</a:t>
            </a:r>
            <a:r>
              <a:rPr lang="ja-JP" altLang="en-US" sz="2400" dirty="0"/>
              <a:t> </a:t>
            </a:r>
            <a:r>
              <a:rPr lang="en-US" altLang="ja-JP" sz="2400" dirty="0"/>
              <a:t>training courses</a:t>
            </a:r>
          </a:p>
        </p:txBody>
      </p:sp>
    </p:spTree>
    <p:extLst>
      <p:ext uri="{BB962C8B-B14F-4D97-AF65-F5344CB8AC3E}">
        <p14:creationId xmlns:p14="http://schemas.microsoft.com/office/powerpoint/2010/main" val="184944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b="7493"/>
          <a:stretch/>
        </p:blipFill>
        <p:spPr bwMode="auto">
          <a:xfrm>
            <a:off x="5076057" y="370673"/>
            <a:ext cx="3920244" cy="54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58"/>
          <p:cNvSpPr txBox="1"/>
          <p:nvPr/>
        </p:nvSpPr>
        <p:spPr>
          <a:xfrm>
            <a:off x="4795374" y="6057491"/>
            <a:ext cx="4601162" cy="3006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Legend: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Name of Prefecture:</a:t>
            </a:r>
            <a:r>
              <a:rPr lang="en-US" sz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NRW %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(Served Population</a:t>
            </a:r>
            <a:r>
              <a:rPr lang="en-US" sz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Million)</a:t>
            </a:r>
            <a:endParaRPr lang="en-US" sz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60000" y="252000"/>
            <a:ext cx="878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2. Non-Revenue Water in Japan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7667" y="1457490"/>
            <a:ext cx="427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NRW is particularly low in Tokyo (≤4%*), Okinawa, Aichi, Osaka, and Fukuoka Prefectures (≤9%*).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2001" y="2948192"/>
            <a:ext cx="4434743" cy="216982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Areas achieving low NRW are...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(1) Major metropolitan areas:</a:t>
            </a:r>
          </a:p>
          <a:p>
            <a:pPr>
              <a:lnSpc>
                <a:spcPct val="150000"/>
              </a:lnSpc>
            </a:pPr>
            <a:r>
              <a:rPr lang="en-US" dirty="0"/>
              <a:t>High population density and water demand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(2) Water-scarce areas</a:t>
            </a:r>
          </a:p>
          <a:p>
            <a:pPr>
              <a:lnSpc>
                <a:spcPct val="150000"/>
              </a:lnSpc>
            </a:pPr>
            <a:r>
              <a:rPr kumimoji="1" lang="en-US" dirty="0"/>
              <a:t>(Islands, no major </a:t>
            </a:r>
            <a:r>
              <a:rPr lang="en-US" dirty="0"/>
              <a:t>reservoirs </a:t>
            </a:r>
            <a:r>
              <a:rPr kumimoji="1" lang="en-US" dirty="0"/>
              <a:t>etc.)</a:t>
            </a:r>
          </a:p>
        </p:txBody>
      </p:sp>
      <p:sp>
        <p:nvSpPr>
          <p:cNvPr id="8" name="テキスト ボックス 56"/>
          <p:cNvSpPr txBox="1"/>
          <p:nvPr/>
        </p:nvSpPr>
        <p:spPr>
          <a:xfrm>
            <a:off x="8048944" y="947402"/>
            <a:ext cx="1084093" cy="434967"/>
          </a:xfrm>
          <a:prstGeom prst="rect">
            <a:avLst/>
          </a:prstGeom>
          <a:solidFill>
            <a:srgbClr val="FFCC99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aseline="0" dirty="0"/>
              <a:t>Lower NRW </a:t>
            </a:r>
            <a:br>
              <a:rPr lang="en-US" sz="1050" baseline="0" dirty="0"/>
            </a:br>
            <a:r>
              <a:rPr lang="en-US" sz="1050" baseline="0" dirty="0"/>
              <a:t>/More drought</a:t>
            </a:r>
            <a:endParaRPr lang="en-US" sz="1050" dirty="0"/>
          </a:p>
        </p:txBody>
      </p:sp>
      <p:sp>
        <p:nvSpPr>
          <p:cNvPr id="9" name="テキスト ボックス 57"/>
          <p:cNvSpPr txBox="1"/>
          <p:nvPr/>
        </p:nvSpPr>
        <p:spPr>
          <a:xfrm>
            <a:off x="8059908" y="1382370"/>
            <a:ext cx="1084093" cy="422071"/>
          </a:xfrm>
          <a:prstGeom prst="rect">
            <a:avLst/>
          </a:prstGeom>
          <a:solidFill>
            <a:srgbClr val="86C4DA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en-US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NRW </a:t>
            </a:r>
            <a:br>
              <a:rPr lang="en-US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US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/ Less drought</a:t>
            </a:r>
            <a:endParaRPr lang="en-US" sz="1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1274" y="5697790"/>
            <a:ext cx="38463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/>
              <a:t>Source: Statistics on Water Supply (2014) and the Ministry of Land, Infrastructure, Transport and Tourism website (the impact of drought in the past 30 years</a:t>
            </a:r>
            <a:endParaRPr lang="ja-JP" altLang="ja-JP" sz="11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51999" y="972000"/>
            <a:ext cx="4464019" cy="410369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000" b="1" dirty="0"/>
              <a:t>(1) Low NRW across the Country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576945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10" dirty="0"/>
              <a:t>Relationship between NRW and </a:t>
            </a:r>
            <a:r>
              <a:rPr kumimoji="1" lang="en-US" b="1" spc="-110" dirty="0"/>
              <a:t>Draught events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4" y="2473153"/>
            <a:ext cx="400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sz="1400" dirty="0"/>
              <a:t>* </a:t>
            </a:r>
            <a:r>
              <a:rPr kumimoji="1" lang="en-US" sz="1400" b="1" u="sng" dirty="0"/>
              <a:t>NRW</a:t>
            </a:r>
            <a:r>
              <a:rPr kumimoji="1" lang="en-US" sz="1400" dirty="0"/>
              <a:t> </a:t>
            </a:r>
            <a:r>
              <a:rPr lang="en-US" sz="1400" dirty="0"/>
              <a:t>percentage, average in the prefecture </a:t>
            </a:r>
            <a:endParaRPr kumimoji="1" lang="en-US" sz="1400" dirty="0"/>
          </a:p>
        </p:txBody>
      </p:sp>
    </p:spTree>
    <p:extLst>
      <p:ext uri="{BB962C8B-B14F-4D97-AF65-F5344CB8AC3E}">
        <p14:creationId xmlns:p14="http://schemas.microsoft.com/office/powerpoint/2010/main" val="44673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41063" y="1405226"/>
            <a:ext cx="8661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sz="2000" dirty="0"/>
              <a:t>Illegal connections are rare.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Apparent/meter loss is at the lowest possible level.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sz="2000" dirty="0"/>
              <a:t>Focus is on reducing “</a:t>
            </a:r>
            <a:r>
              <a:rPr lang="en-US" altLang="ja-JP" sz="2000" b="1" dirty="0">
                <a:solidFill>
                  <a:srgbClr val="FF0000"/>
                </a:solidFill>
              </a:rPr>
              <a:t>leakage</a:t>
            </a:r>
            <a:r>
              <a:rPr lang="en-US" altLang="ja-JP" sz="2000" b="1" dirty="0"/>
              <a:t>.</a:t>
            </a:r>
            <a:r>
              <a:rPr lang="en-US" altLang="ja-JP" sz="2000" dirty="0"/>
              <a:t>”</a:t>
            </a:r>
            <a:endParaRPr lang="ja-JP" altLang="en-US" sz="20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60000" y="252000"/>
            <a:ext cx="878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2. Non-Revenue Water in Japan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51997" y="972000"/>
            <a:ext cx="3473896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(2) Components of NRW</a:t>
            </a:r>
          </a:p>
        </p:txBody>
      </p:sp>
      <p:sp>
        <p:nvSpPr>
          <p:cNvPr id="18" name="右大かっこ 17"/>
          <p:cNvSpPr/>
          <p:nvPr/>
        </p:nvSpPr>
        <p:spPr>
          <a:xfrm>
            <a:off x="7308305" y="2636912"/>
            <a:ext cx="235529" cy="64807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73957" y="2778507"/>
            <a:ext cx="7953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NRW</a:t>
            </a:r>
            <a:endParaRPr kumimoji="1"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746314"/>
              </p:ext>
            </p:extLst>
          </p:nvPr>
        </p:nvGraphicFramePr>
        <p:xfrm>
          <a:off x="539553" y="2440673"/>
          <a:ext cx="6945769" cy="390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テキスト ボックス 1"/>
          <p:cNvSpPr txBox="1"/>
          <p:nvPr/>
        </p:nvSpPr>
        <p:spPr>
          <a:xfrm>
            <a:off x="4221753" y="4388048"/>
            <a:ext cx="4742737" cy="15127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Total </a:t>
            </a:r>
            <a:r>
              <a:rPr lang="en-US" altLang="ja-JP" sz="1600" dirty="0"/>
              <a:t>Distribute</a:t>
            </a:r>
            <a:r>
              <a:rPr lang="en-US" sz="1600" dirty="0"/>
              <a:t>d: </a:t>
            </a:r>
            <a:br>
              <a:rPr lang="en-US" sz="1600" dirty="0"/>
            </a:br>
            <a:r>
              <a:rPr lang="en-US" sz="1600" dirty="0"/>
              <a:t>4.17M</a:t>
            </a:r>
            <a:r>
              <a:rPr lang="en-US" sz="1600" baseline="0" dirty="0"/>
              <a:t> m</a:t>
            </a:r>
            <a:r>
              <a:rPr lang="en-US" sz="1600" baseline="30000" dirty="0"/>
              <a:t>3</a:t>
            </a:r>
            <a:r>
              <a:rPr lang="en-US" sz="1600" baseline="0" dirty="0"/>
              <a:t>/day</a:t>
            </a:r>
          </a:p>
          <a:p>
            <a:endParaRPr lang="en-US" sz="1600" baseline="0" dirty="0"/>
          </a:p>
          <a:p>
            <a:r>
              <a:rPr lang="en-US" sz="1600" baseline="0" dirty="0"/>
              <a:t>NRW rat</a:t>
            </a:r>
            <a:r>
              <a:rPr lang="en-US" sz="1600" dirty="0"/>
              <a:t>io</a:t>
            </a:r>
            <a:r>
              <a:rPr lang="en-US" sz="1600" baseline="0" dirty="0"/>
              <a:t>: 4.1%</a:t>
            </a:r>
          </a:p>
          <a:p>
            <a:endParaRPr lang="en-US" sz="1600" baseline="0" dirty="0"/>
          </a:p>
          <a:p>
            <a:r>
              <a:rPr lang="en-US" sz="1600" baseline="0" dirty="0"/>
              <a:t>Analysis of Water </a:t>
            </a:r>
            <a:r>
              <a:rPr lang="en-US" altLang="ja-JP" sz="1600" dirty="0"/>
              <a:t>Distribut</a:t>
            </a:r>
            <a:r>
              <a:rPr lang="en-US" sz="1600" baseline="0" dirty="0"/>
              <a:t>ed in Tokyo (2014)</a:t>
            </a:r>
          </a:p>
          <a:p>
            <a:endParaRPr lang="en-US" sz="1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221751" y="6078439"/>
            <a:ext cx="45732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en-US" altLang="ja-JP" sz="1100" b="1" dirty="0"/>
              <a:t>Source:</a:t>
            </a:r>
            <a:r>
              <a:rPr lang="ja-JP" altLang="en-US" sz="1100" b="1" dirty="0"/>
              <a:t>　</a:t>
            </a:r>
            <a:r>
              <a:rPr lang="en-US" altLang="ja-JP" sz="1100" b="1" dirty="0"/>
              <a:t>Personal communication from Dr. </a:t>
            </a:r>
            <a:r>
              <a:rPr lang="en-US" altLang="ja-JP" sz="1100" b="1" dirty="0" err="1"/>
              <a:t>Shozo</a:t>
            </a:r>
            <a:r>
              <a:rPr lang="en-US" altLang="ja-JP" sz="1100" b="1" dirty="0"/>
              <a:t> Yamazaki</a:t>
            </a:r>
            <a:endParaRPr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3644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208000" cy="720000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3</a:t>
            </a:r>
            <a:r>
              <a:rPr lang="en-US" sz="2800" dirty="0"/>
              <a:t>. Causes and Control Measures</a:t>
            </a:r>
          </a:p>
        </p:txBody>
      </p:sp>
      <p:graphicFrame>
        <p:nvGraphicFramePr>
          <p:cNvPr id="24" name="図表 2"/>
          <p:cNvGraphicFramePr/>
          <p:nvPr>
            <p:extLst>
              <p:ext uri="{D42A27DB-BD31-4B8C-83A1-F6EECF244321}">
                <p14:modId xmlns:p14="http://schemas.microsoft.com/office/powerpoint/2010/main" val="4165993209"/>
              </p:ext>
            </p:extLst>
          </p:nvPr>
        </p:nvGraphicFramePr>
        <p:xfrm>
          <a:off x="395536" y="1821598"/>
          <a:ext cx="40233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4572000" y="1743780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Water Quality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dirty="0"/>
              <a:t>Contamination at leakage point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72000" y="2546902"/>
            <a:ext cx="4509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Customer Complaints</a:t>
            </a:r>
            <a:endParaRPr lang="en-US" sz="2000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dirty="0"/>
              <a:t>Complaints of </a:t>
            </a:r>
            <a:r>
              <a:rPr lang="en-US" dirty="0">
                <a:solidFill>
                  <a:srgbClr val="FF0000"/>
                </a:solidFill>
              </a:rPr>
              <a:t>low water pressure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dirty="0"/>
              <a:t>Low reliability and willingness-to-pay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72000" y="5013176"/>
            <a:ext cx="4509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Impact on Service Efficiency and Financial Management</a:t>
            </a:r>
          </a:p>
          <a:p>
            <a:pPr marL="285750" lvl="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FF0000"/>
                </a:solidFill>
              </a:rPr>
              <a:t>Poor service and lost revenue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1" y="3738712"/>
            <a:ext cx="46805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Water Resources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ja-JP" dirty="0"/>
              <a:t>Public complaints</a:t>
            </a:r>
            <a:r>
              <a:rPr lang="ja-JP" altLang="en-US" dirty="0"/>
              <a:t> </a:t>
            </a:r>
            <a:r>
              <a:rPr lang="en-US" altLang="ja-JP" dirty="0"/>
              <a:t>about </a:t>
            </a:r>
            <a:r>
              <a:rPr lang="en-US" dirty="0"/>
              <a:t>water shortage </a:t>
            </a:r>
            <a:r>
              <a:rPr lang="ja-JP" altLang="en-US" dirty="0"/>
              <a:t>　</a:t>
            </a:r>
            <a:r>
              <a:rPr lang="en-US" altLang="ja-JP" dirty="0"/>
              <a:t>caused by </a:t>
            </a:r>
            <a:r>
              <a:rPr lang="en-US" altLang="ja-JP" dirty="0">
                <a:solidFill>
                  <a:srgbClr val="FF0000"/>
                </a:solidFill>
              </a:rPr>
              <a:t>drought</a:t>
            </a:r>
            <a:endParaRPr lang="en-US" altLang="ja-JP" dirty="0"/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75000"/>
              <a:buFont typeface="Wingdings" panose="05000000000000000000" pitchFamily="2" charset="2"/>
              <a:buChar char="l"/>
            </a:pPr>
            <a:r>
              <a:rPr lang="en-US" dirty="0"/>
              <a:t>High cost for water resource development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1999" y="972000"/>
            <a:ext cx="6850909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(1) Importance of Reducing Non-Revenue Water</a:t>
            </a:r>
          </a:p>
        </p:txBody>
      </p:sp>
    </p:spTree>
    <p:extLst>
      <p:ext uri="{BB962C8B-B14F-4D97-AF65-F5344CB8AC3E}">
        <p14:creationId xmlns:p14="http://schemas.microsoft.com/office/powerpoint/2010/main" val="192446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4"/>
          <p:cNvGrpSpPr/>
          <p:nvPr/>
        </p:nvGrpSpPr>
        <p:grpSpPr>
          <a:xfrm>
            <a:off x="428741" y="1892055"/>
            <a:ext cx="8463739" cy="4273250"/>
            <a:chOff x="428741" y="1892054"/>
            <a:chExt cx="8463739" cy="4273250"/>
          </a:xfrm>
        </p:grpSpPr>
        <p:sp>
          <p:nvSpPr>
            <p:cNvPr id="4" name="フリーフォーム 5"/>
            <p:cNvSpPr/>
            <p:nvPr/>
          </p:nvSpPr>
          <p:spPr>
            <a:xfrm>
              <a:off x="428741" y="1892054"/>
              <a:ext cx="2775107" cy="42732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00" tIns="854650" rIns="140581" bIns="85465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200" b="1" kern="1200" dirty="0">
                  <a:solidFill>
                    <a:schemeClr val="tx1"/>
                  </a:solidFill>
                </a:rPr>
                <a:t>Basic measures</a:t>
              </a:r>
              <a:endParaRPr kumimoji="1" lang="ja-JP" altLang="en-US" sz="2200" b="1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Secure adequate financial sources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Establish leakage control team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Conduct surveys, collect &amp; analyze data 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Develop better pipe materials and technology 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フリーフォーム 6"/>
            <p:cNvSpPr/>
            <p:nvPr/>
          </p:nvSpPr>
          <p:spPr>
            <a:xfrm>
              <a:off x="3275856" y="1892054"/>
              <a:ext cx="2413049" cy="42732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00" tIns="854650" rIns="140581" bIns="85465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200" b="1" kern="1200" dirty="0">
                  <a:solidFill>
                    <a:schemeClr val="tx1"/>
                  </a:solidFill>
                </a:rPr>
                <a:t>Corrective measures</a:t>
              </a:r>
              <a:endParaRPr kumimoji="1" lang="ja-JP" altLang="en-US" sz="2200" b="1" kern="1200" dirty="0">
                <a:solidFill>
                  <a:schemeClr val="tx1"/>
                </a:solidFill>
              </a:endParaRPr>
            </a:p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en-US" sz="1700" dirty="0">
                  <a:solidFill>
                    <a:schemeClr val="tx1"/>
                  </a:solidFill>
                </a:rPr>
                <a:t>Establish mobile team for prompt repair of burst pipes and other visible leakages</a:t>
              </a:r>
            </a:p>
            <a:p>
              <a:pPr marL="342900" lvl="1" indent="-34290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en-US" sz="1700" dirty="0">
                  <a:solidFill>
                    <a:schemeClr val="tx1"/>
                  </a:solidFill>
                </a:rPr>
                <a:t>Schedule for leakage detection and repair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フリーフォーム 7"/>
            <p:cNvSpPr/>
            <p:nvPr/>
          </p:nvSpPr>
          <p:spPr>
            <a:xfrm>
              <a:off x="5907004" y="1892054"/>
              <a:ext cx="2985476" cy="42732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00" tIns="854650" rIns="140581" bIns="85465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200" b="1" kern="1200" dirty="0">
                  <a:solidFill>
                    <a:schemeClr val="tx1"/>
                  </a:solidFill>
                </a:rPr>
                <a:t>Preventive measures</a:t>
              </a:r>
              <a:endParaRPr kumimoji="1" lang="ja-JP" altLang="en-US" sz="2200" b="1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en-US" altLang="ja-JP" sz="1700" dirty="0">
                  <a:solidFill>
                    <a:schemeClr val="tx1"/>
                  </a:solidFill>
                </a:rPr>
                <a:t>Include leakage control as a distinct part of the management plan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Plan for replacement of old pipes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Analyze and evaluate pipeline networks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50000"/>
                  </a:schemeClr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kumimoji="1" lang="en-US" altLang="ja-JP" sz="1700" kern="1200" dirty="0">
                  <a:solidFill>
                    <a:schemeClr val="tx1"/>
                  </a:solidFill>
                </a:rPr>
                <a:t>Implement water pressure control</a:t>
              </a:r>
              <a:endParaRPr kumimoji="1" lang="ja-JP" altLang="en-US" sz="1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タイトル 1"/>
          <p:cNvSpPr txBox="1">
            <a:spLocks/>
          </p:cNvSpPr>
          <p:nvPr/>
        </p:nvSpPr>
        <p:spPr>
          <a:xfrm>
            <a:off x="360000" y="332736"/>
            <a:ext cx="8208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3</a:t>
            </a:r>
            <a:r>
              <a:rPr lang="en-US" sz="2800" dirty="0"/>
              <a:t>. Causes and Control Measures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51997" y="972000"/>
            <a:ext cx="6891690" cy="410369"/>
          </a:xfrm>
          <a:prstGeom prst="rect">
            <a:avLst/>
          </a:prstGeom>
        </p:spPr>
        <p:txBody>
          <a:bodyPr wrap="none" lIns="36000" tIns="0" rIns="0" bIns="0">
            <a:spAutoFit/>
          </a:bodyPr>
          <a:lstStyle/>
          <a:p>
            <a:pPr marL="57600">
              <a:lnSpc>
                <a:spcPts val="3200"/>
              </a:lnSpc>
              <a:spcBef>
                <a:spcPts val="1000"/>
              </a:spcBef>
            </a:pPr>
            <a:r>
              <a:rPr lang="en-US" altLang="ja-JP" sz="2400" b="1" dirty="0"/>
              <a:t>(2) Causes and Preventive Measures for Leakage</a:t>
            </a:r>
          </a:p>
        </p:txBody>
      </p:sp>
      <p:sp>
        <p:nvSpPr>
          <p:cNvPr id="13" name="角丸四角形吹き出し 1"/>
          <p:cNvSpPr/>
          <p:nvPr/>
        </p:nvSpPr>
        <p:spPr>
          <a:xfrm>
            <a:off x="251997" y="1639892"/>
            <a:ext cx="8064419" cy="420956"/>
          </a:xfrm>
          <a:prstGeom prst="wedgeRoundRectCallout">
            <a:avLst>
              <a:gd name="adj1" fmla="val 17053"/>
              <a:gd name="adj2" fmla="val 26804"/>
              <a:gd name="adj3" fmla="val 16667"/>
            </a:avLst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36000" rIns="108000" bIns="36000" rtlCol="0" anchor="ctr">
            <a:sp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Steps and Categories of the countermeasures for leakage</a:t>
            </a:r>
            <a:r>
              <a:rPr lang="ja-JP" altLang="en-US" sz="2000" b="1" dirty="0">
                <a:solidFill>
                  <a:schemeClr val="tx1"/>
                </a:solidFill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149949781"/>
      </p:ext>
    </p:extLst>
  </p:cSld>
  <p:clrMapOvr>
    <a:masterClrMapping/>
  </p:clrMapOvr>
</p:sld>
</file>

<file path=ppt/theme/theme1.xml><?xml version="1.0" encoding="utf-8"?>
<a:theme xmlns:a="http://schemas.openxmlformats.org/drawingml/2006/main" name="2_X0-00">
  <a:themeElements>
    <a:clrScheme name="UDex0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X0">
      <a:majorFont>
        <a:latin typeface="Arial"/>
        <a:ea typeface="Meiryo UI"/>
        <a:cs typeface=""/>
      </a:majorFont>
      <a:minorFont>
        <a:latin typeface="Cambria"/>
        <a:ea typeface="Meiryo UI"/>
        <a:cs typeface="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8450</TotalTime>
  <Words>1789</Words>
  <PresentationFormat>画面に合わせる (4:3)</PresentationFormat>
  <Paragraphs>317</Paragraphs>
  <Slides>24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7" baseType="lpstr">
      <vt:lpstr>Arial Unicode MS</vt:lpstr>
      <vt:lpstr>HGP創英角ｺﾞｼｯｸUB</vt:lpstr>
      <vt:lpstr>Meiryo UI</vt:lpstr>
      <vt:lpstr>ＭＳ Ｐゴシック</vt:lpstr>
      <vt:lpstr>ＭＳ 明朝</vt:lpstr>
      <vt:lpstr>メイリオ</vt:lpstr>
      <vt:lpstr>Arial</vt:lpstr>
      <vt:lpstr>Calibri</vt:lpstr>
      <vt:lpstr>Cambria</vt:lpstr>
      <vt:lpstr>Century</vt:lpstr>
      <vt:lpstr>Times New Roman</vt:lpstr>
      <vt:lpstr>Wingdings</vt:lpstr>
      <vt:lpstr>2_X0-00</vt:lpstr>
      <vt:lpstr>Reducing Non-Revenue Water</vt:lpstr>
      <vt:lpstr>Contents </vt:lpstr>
      <vt:lpstr>PowerPoint プレゼンテーション</vt:lpstr>
      <vt:lpstr>PowerPoint プレゼンテーション</vt:lpstr>
      <vt:lpstr>1. Introduction</vt:lpstr>
      <vt:lpstr>PowerPoint プレゼンテーション</vt:lpstr>
      <vt:lpstr>PowerPoint プレゼンテーション</vt:lpstr>
      <vt:lpstr>3. Causes and Control Measures</vt:lpstr>
      <vt:lpstr>PowerPoint プレゼンテーション</vt:lpstr>
      <vt:lpstr>3. Causes and Control Measures</vt:lpstr>
      <vt:lpstr>3. Causes and Control Measures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Best Practices: Tokyo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Ferrule with stainless steel saddle</vt:lpstr>
      <vt:lpstr>6. Lessons Learned (1)</vt:lpstr>
      <vt:lpstr>6. Lessons Learned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2017-01-30T01:27:15Z</cp:lastPrinted>
  <dcterms:created xsi:type="dcterms:W3CDTF">2016-03-24T01:37:49Z</dcterms:created>
  <dcterms:modified xsi:type="dcterms:W3CDTF">2017-03-08T03:41:39Z</dcterms:modified>
</cp:coreProperties>
</file>