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35"/>
  </p:notesMasterIdLst>
  <p:handoutMasterIdLst>
    <p:handoutMasterId r:id="rId36"/>
  </p:handoutMasterIdLst>
  <p:sldIdLst>
    <p:sldId id="256" r:id="rId2"/>
    <p:sldId id="325" r:id="rId3"/>
    <p:sldId id="328" r:id="rId4"/>
    <p:sldId id="364" r:id="rId5"/>
    <p:sldId id="369" r:id="rId6"/>
    <p:sldId id="330" r:id="rId7"/>
    <p:sldId id="356" r:id="rId8"/>
    <p:sldId id="357" r:id="rId9"/>
    <p:sldId id="370" r:id="rId10"/>
    <p:sldId id="335" r:id="rId11"/>
    <p:sldId id="336" r:id="rId12"/>
    <p:sldId id="361" r:id="rId13"/>
    <p:sldId id="339" r:id="rId14"/>
    <p:sldId id="340" r:id="rId15"/>
    <p:sldId id="341" r:id="rId16"/>
    <p:sldId id="345" r:id="rId17"/>
    <p:sldId id="371" r:id="rId18"/>
    <p:sldId id="354" r:id="rId19"/>
    <p:sldId id="346" r:id="rId20"/>
    <p:sldId id="342" r:id="rId21"/>
    <p:sldId id="347" r:id="rId22"/>
    <p:sldId id="348" r:id="rId23"/>
    <p:sldId id="362" r:id="rId24"/>
    <p:sldId id="327" r:id="rId25"/>
    <p:sldId id="349" r:id="rId26"/>
    <p:sldId id="350" r:id="rId27"/>
    <p:sldId id="363" r:id="rId28"/>
    <p:sldId id="351" r:id="rId29"/>
    <p:sldId id="355" r:id="rId30"/>
    <p:sldId id="332" r:id="rId31"/>
    <p:sldId id="372" r:id="rId32"/>
    <p:sldId id="373" r:id="rId33"/>
    <p:sldId id="333" r:id="rId3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 id="2" name="PI東野" initials="PI"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1FF"/>
    <a:srgbClr val="D9EAFF"/>
    <a:srgbClr val="CCFFFF"/>
    <a:srgbClr val="FFD1D1"/>
    <a:srgbClr val="FFCC99"/>
    <a:srgbClr val="006600"/>
    <a:srgbClr val="FF9900"/>
    <a:srgbClr val="3D96AE"/>
    <a:srgbClr val="0099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74677" autoAdjust="0"/>
  </p:normalViewPr>
  <p:slideViewPr>
    <p:cSldViewPr>
      <p:cViewPr varScale="1">
        <p:scale>
          <a:sx n="64" d="100"/>
          <a:sy n="64" d="100"/>
        </p:scale>
        <p:origin x="2222" y="72"/>
      </p:cViewPr>
      <p:guideLst>
        <p:guide orient="horz" pos="981"/>
        <p:guide pos="2880"/>
      </p:guideLst>
    </p:cSldViewPr>
  </p:slideViewPr>
  <p:outlineViewPr>
    <p:cViewPr>
      <p:scale>
        <a:sx n="33" d="100"/>
        <a:sy n="33" d="100"/>
      </p:scale>
      <p:origin x="0" y="-850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254" y="53"/>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eda_c\Dropbox\&#25945;&#26448;\00&#65343;&#31532;1&#31295;\&#22259;&#34920;\L5_zuhyo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eda_c\Dropbox\&#25945;&#26448;\05_&#22259;&#34920;\L5_zuhyo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4366287979215"/>
          <c:y val="6.97623719206453E-2"/>
          <c:w val="0.78899028854089348"/>
          <c:h val="0.85515587529976023"/>
        </c:manualLayout>
      </c:layout>
      <c:lineChart>
        <c:grouping val="standard"/>
        <c:varyColors val="0"/>
        <c:ser>
          <c:idx val="1"/>
          <c:order val="0"/>
          <c:tx>
            <c:strRef>
              <c:f>Sheet10!$D$2</c:f>
              <c:strCache>
                <c:ptCount val="1"/>
                <c:pt idx="0">
                  <c:v>企業債残高　百万円</c:v>
                </c:pt>
              </c:strCache>
            </c:strRef>
          </c:tx>
          <c:spPr>
            <a:ln w="38100">
              <a:solidFill>
                <a:srgbClr val="FF0000"/>
              </a:solidFill>
            </a:ln>
          </c:spPr>
          <c:marker>
            <c:symbol val="none"/>
          </c:marker>
          <c:cat>
            <c:numRef>
              <c:f>Sheet10!$B$3:$B$63</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Sheet10!$D$3:$D$63</c:f>
              <c:numCache>
                <c:formatCode>#,##0_);[Red]\(#,##0\)</c:formatCode>
                <c:ptCount val="61"/>
                <c:pt idx="0">
                  <c:v>12000</c:v>
                </c:pt>
                <c:pt idx="1">
                  <c:v>16000</c:v>
                </c:pt>
                <c:pt idx="2">
                  <c:v>18220</c:v>
                </c:pt>
                <c:pt idx="3">
                  <c:v>21410</c:v>
                </c:pt>
                <c:pt idx="4">
                  <c:v>24990</c:v>
                </c:pt>
                <c:pt idx="5">
                  <c:v>29520</c:v>
                </c:pt>
                <c:pt idx="6">
                  <c:v>35250</c:v>
                </c:pt>
                <c:pt idx="7">
                  <c:v>42830</c:v>
                </c:pt>
                <c:pt idx="8">
                  <c:v>61650</c:v>
                </c:pt>
                <c:pt idx="9">
                  <c:v>86090</c:v>
                </c:pt>
                <c:pt idx="10">
                  <c:v>112209.99999999999</c:v>
                </c:pt>
                <c:pt idx="11">
                  <c:v>139060</c:v>
                </c:pt>
                <c:pt idx="12">
                  <c:v>159040</c:v>
                </c:pt>
                <c:pt idx="13">
                  <c:v>177640</c:v>
                </c:pt>
                <c:pt idx="14">
                  <c:v>189380</c:v>
                </c:pt>
                <c:pt idx="15">
                  <c:v>199680</c:v>
                </c:pt>
                <c:pt idx="16">
                  <c:v>213580.00000000003</c:v>
                </c:pt>
                <c:pt idx="17">
                  <c:v>235090</c:v>
                </c:pt>
                <c:pt idx="18">
                  <c:v>255869.99999999997</c:v>
                </c:pt>
                <c:pt idx="19">
                  <c:v>311700</c:v>
                </c:pt>
                <c:pt idx="20">
                  <c:v>404000</c:v>
                </c:pt>
                <c:pt idx="21">
                  <c:v>480000</c:v>
                </c:pt>
                <c:pt idx="22">
                  <c:v>547500</c:v>
                </c:pt>
                <c:pt idx="23">
                  <c:v>612700</c:v>
                </c:pt>
                <c:pt idx="24">
                  <c:v>677300</c:v>
                </c:pt>
                <c:pt idx="25">
                  <c:v>727300</c:v>
                </c:pt>
                <c:pt idx="26">
                  <c:v>768700</c:v>
                </c:pt>
                <c:pt idx="27">
                  <c:v>792200</c:v>
                </c:pt>
                <c:pt idx="28">
                  <c:v>812400</c:v>
                </c:pt>
                <c:pt idx="29">
                  <c:v>817900</c:v>
                </c:pt>
                <c:pt idx="30">
                  <c:v>806400</c:v>
                </c:pt>
                <c:pt idx="31">
                  <c:v>778400</c:v>
                </c:pt>
                <c:pt idx="32">
                  <c:v>759100</c:v>
                </c:pt>
                <c:pt idx="33">
                  <c:v>744700</c:v>
                </c:pt>
                <c:pt idx="34">
                  <c:v>735400</c:v>
                </c:pt>
                <c:pt idx="35">
                  <c:v>725000</c:v>
                </c:pt>
                <c:pt idx="36">
                  <c:v>725000</c:v>
                </c:pt>
                <c:pt idx="37">
                  <c:v>731300</c:v>
                </c:pt>
                <c:pt idx="38">
                  <c:v>738100</c:v>
                </c:pt>
                <c:pt idx="39">
                  <c:v>757500</c:v>
                </c:pt>
                <c:pt idx="40">
                  <c:v>773600</c:v>
                </c:pt>
                <c:pt idx="41">
                  <c:v>784300</c:v>
                </c:pt>
                <c:pt idx="42">
                  <c:v>800700</c:v>
                </c:pt>
                <c:pt idx="43">
                  <c:v>808700</c:v>
                </c:pt>
                <c:pt idx="44">
                  <c:v>798500</c:v>
                </c:pt>
                <c:pt idx="45">
                  <c:v>795300</c:v>
                </c:pt>
                <c:pt idx="46">
                  <c:v>771400</c:v>
                </c:pt>
                <c:pt idx="47">
                  <c:v>748200</c:v>
                </c:pt>
                <c:pt idx="48">
                  <c:v>700700</c:v>
                </c:pt>
                <c:pt idx="49">
                  <c:v>647800</c:v>
                </c:pt>
                <c:pt idx="50">
                  <c:v>591200</c:v>
                </c:pt>
                <c:pt idx="51">
                  <c:v>532500</c:v>
                </c:pt>
                <c:pt idx="52">
                  <c:v>476300</c:v>
                </c:pt>
                <c:pt idx="53">
                  <c:v>431900</c:v>
                </c:pt>
                <c:pt idx="54">
                  <c:v>386000</c:v>
                </c:pt>
                <c:pt idx="55">
                  <c:v>358400</c:v>
                </c:pt>
                <c:pt idx="56">
                  <c:v>335300</c:v>
                </c:pt>
                <c:pt idx="57">
                  <c:v>312240</c:v>
                </c:pt>
                <c:pt idx="58">
                  <c:v>281280</c:v>
                </c:pt>
                <c:pt idx="59">
                  <c:v>252000</c:v>
                </c:pt>
              </c:numCache>
            </c:numRef>
          </c:val>
          <c:smooth val="0"/>
          <c:extLst>
            <c:ext xmlns:c16="http://schemas.microsoft.com/office/drawing/2014/chart" uri="{C3380CC4-5D6E-409C-BE32-E72D297353CC}">
              <c16:uniqueId val="{00000000-9CCC-4BFF-9D3A-644E6FBC778F}"/>
            </c:ext>
          </c:extLst>
        </c:ser>
        <c:ser>
          <c:idx val="3"/>
          <c:order val="1"/>
          <c:tx>
            <c:strRef>
              <c:f>Sheet10!$F$2</c:f>
              <c:strCache>
                <c:ptCount val="1"/>
                <c:pt idx="0">
                  <c:v>料金収入　百万円</c:v>
                </c:pt>
              </c:strCache>
            </c:strRef>
          </c:tx>
          <c:spPr>
            <a:ln>
              <a:solidFill>
                <a:srgbClr val="00B050"/>
              </a:solidFill>
            </a:ln>
          </c:spPr>
          <c:marker>
            <c:symbol val="none"/>
          </c:marker>
          <c:cat>
            <c:numRef>
              <c:f>Sheet10!$B$3:$B$63</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Sheet10!$F$3:$F$63</c:f>
              <c:numCache>
                <c:formatCode>#,##0_);[Red]\(#,##0\)</c:formatCode>
                <c:ptCount val="61"/>
                <c:pt idx="0">
                  <c:v>4267</c:v>
                </c:pt>
                <c:pt idx="1">
                  <c:v>5843</c:v>
                </c:pt>
                <c:pt idx="2">
                  <c:v>6226.8</c:v>
                </c:pt>
                <c:pt idx="3">
                  <c:v>6629</c:v>
                </c:pt>
                <c:pt idx="4">
                  <c:v>7413.8</c:v>
                </c:pt>
                <c:pt idx="5">
                  <c:v>8269.2000000000007</c:v>
                </c:pt>
                <c:pt idx="6">
                  <c:v>10390.9</c:v>
                </c:pt>
                <c:pt idx="7">
                  <c:v>10938.9</c:v>
                </c:pt>
                <c:pt idx="8">
                  <c:v>11688</c:v>
                </c:pt>
                <c:pt idx="9">
                  <c:v>12145.9</c:v>
                </c:pt>
                <c:pt idx="10">
                  <c:v>14382</c:v>
                </c:pt>
                <c:pt idx="11">
                  <c:v>23728.5</c:v>
                </c:pt>
                <c:pt idx="12">
                  <c:v>23403.3</c:v>
                </c:pt>
                <c:pt idx="13">
                  <c:v>27598.3</c:v>
                </c:pt>
                <c:pt idx="14">
                  <c:v>36369.300000000003</c:v>
                </c:pt>
                <c:pt idx="15">
                  <c:v>39315</c:v>
                </c:pt>
                <c:pt idx="16">
                  <c:v>41424</c:v>
                </c:pt>
                <c:pt idx="17">
                  <c:v>42331</c:v>
                </c:pt>
                <c:pt idx="18">
                  <c:v>43276</c:v>
                </c:pt>
                <c:pt idx="19">
                  <c:v>44793</c:v>
                </c:pt>
                <c:pt idx="20">
                  <c:v>89365</c:v>
                </c:pt>
                <c:pt idx="21">
                  <c:v>136012</c:v>
                </c:pt>
                <c:pt idx="22">
                  <c:v>122844</c:v>
                </c:pt>
                <c:pt idx="23">
                  <c:v>133027</c:v>
                </c:pt>
                <c:pt idx="24">
                  <c:v>162431</c:v>
                </c:pt>
                <c:pt idx="25">
                  <c:v>154703</c:v>
                </c:pt>
                <c:pt idx="26">
                  <c:v>178909</c:v>
                </c:pt>
                <c:pt idx="27">
                  <c:v>230147</c:v>
                </c:pt>
                <c:pt idx="28">
                  <c:v>233203</c:v>
                </c:pt>
                <c:pt idx="29">
                  <c:v>258680</c:v>
                </c:pt>
                <c:pt idx="30">
                  <c:v>261910</c:v>
                </c:pt>
                <c:pt idx="31">
                  <c:v>263659</c:v>
                </c:pt>
                <c:pt idx="32">
                  <c:v>263651</c:v>
                </c:pt>
                <c:pt idx="33">
                  <c:v>268332</c:v>
                </c:pt>
                <c:pt idx="34">
                  <c:v>275170</c:v>
                </c:pt>
                <c:pt idx="35">
                  <c:v>280019</c:v>
                </c:pt>
                <c:pt idx="36">
                  <c:v>282610</c:v>
                </c:pt>
                <c:pt idx="37">
                  <c:v>283850</c:v>
                </c:pt>
                <c:pt idx="38">
                  <c:v>279063</c:v>
                </c:pt>
                <c:pt idx="39">
                  <c:v>309388</c:v>
                </c:pt>
                <c:pt idx="40">
                  <c:v>319280</c:v>
                </c:pt>
                <c:pt idx="41">
                  <c:v>315129</c:v>
                </c:pt>
                <c:pt idx="42">
                  <c:v>319691</c:v>
                </c:pt>
                <c:pt idx="43">
                  <c:v>323136</c:v>
                </c:pt>
                <c:pt idx="44">
                  <c:v>323541</c:v>
                </c:pt>
                <c:pt idx="45">
                  <c:v>327559</c:v>
                </c:pt>
                <c:pt idx="46">
                  <c:v>324817</c:v>
                </c:pt>
                <c:pt idx="47">
                  <c:v>326402</c:v>
                </c:pt>
                <c:pt idx="48">
                  <c:v>323070</c:v>
                </c:pt>
                <c:pt idx="49">
                  <c:v>326822</c:v>
                </c:pt>
                <c:pt idx="50">
                  <c:v>318910</c:v>
                </c:pt>
                <c:pt idx="51">
                  <c:v>318173</c:v>
                </c:pt>
                <c:pt idx="52">
                  <c:v>319325</c:v>
                </c:pt>
                <c:pt idx="53">
                  <c:v>313947</c:v>
                </c:pt>
                <c:pt idx="54">
                  <c:v>309438</c:v>
                </c:pt>
                <c:pt idx="55">
                  <c:v>311512</c:v>
                </c:pt>
                <c:pt idx="56">
                  <c:v>301624</c:v>
                </c:pt>
                <c:pt idx="57">
                  <c:v>302611</c:v>
                </c:pt>
                <c:pt idx="58">
                  <c:v>302664</c:v>
                </c:pt>
                <c:pt idx="59">
                  <c:v>305995</c:v>
                </c:pt>
              </c:numCache>
            </c:numRef>
          </c:val>
          <c:smooth val="0"/>
          <c:extLst>
            <c:ext xmlns:c16="http://schemas.microsoft.com/office/drawing/2014/chart" uri="{C3380CC4-5D6E-409C-BE32-E72D297353CC}">
              <c16:uniqueId val="{00000001-9CCC-4BFF-9D3A-644E6FBC778F}"/>
            </c:ext>
          </c:extLst>
        </c:ser>
        <c:dLbls>
          <c:showLegendKey val="0"/>
          <c:showVal val="0"/>
          <c:showCatName val="0"/>
          <c:showSerName val="0"/>
          <c:showPercent val="0"/>
          <c:showBubbleSize val="0"/>
        </c:dLbls>
        <c:marker val="1"/>
        <c:smooth val="0"/>
        <c:axId val="188436864"/>
        <c:axId val="188438400"/>
      </c:lineChart>
      <c:lineChart>
        <c:grouping val="standard"/>
        <c:varyColors val="0"/>
        <c:ser>
          <c:idx val="4"/>
          <c:order val="2"/>
          <c:tx>
            <c:strRef>
              <c:f>Sheet10!$G$2</c:f>
              <c:strCache>
                <c:ptCount val="1"/>
                <c:pt idx="0">
                  <c:v>施設能力  千m3/日</c:v>
                </c:pt>
              </c:strCache>
            </c:strRef>
          </c:tx>
          <c:spPr>
            <a:ln>
              <a:solidFill>
                <a:schemeClr val="accent1">
                  <a:lumMod val="75000"/>
                </a:schemeClr>
              </a:solidFill>
            </a:ln>
          </c:spPr>
          <c:marker>
            <c:symbol val="none"/>
          </c:marker>
          <c:cat>
            <c:numRef>
              <c:f>Sheet10!$B$3:$B$63</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Sheet10!$G$3:$G$63</c:f>
              <c:numCache>
                <c:formatCode>#,##0_);[Red]\(#,##0\)</c:formatCode>
                <c:ptCount val="61"/>
                <c:pt idx="0">
                  <c:v>1222</c:v>
                </c:pt>
                <c:pt idx="1">
                  <c:v>1222</c:v>
                </c:pt>
                <c:pt idx="2">
                  <c:v>1222</c:v>
                </c:pt>
                <c:pt idx="3">
                  <c:v>1222</c:v>
                </c:pt>
                <c:pt idx="4">
                  <c:v>1526</c:v>
                </c:pt>
                <c:pt idx="5">
                  <c:v>1676</c:v>
                </c:pt>
                <c:pt idx="6">
                  <c:v>1859</c:v>
                </c:pt>
                <c:pt idx="7">
                  <c:v>1954</c:v>
                </c:pt>
                <c:pt idx="8">
                  <c:v>2046</c:v>
                </c:pt>
                <c:pt idx="9">
                  <c:v>2446</c:v>
                </c:pt>
                <c:pt idx="10">
                  <c:v>2746</c:v>
                </c:pt>
                <c:pt idx="11">
                  <c:v>3346</c:v>
                </c:pt>
                <c:pt idx="12">
                  <c:v>3346</c:v>
                </c:pt>
                <c:pt idx="13">
                  <c:v>3346</c:v>
                </c:pt>
                <c:pt idx="14">
                  <c:v>4092</c:v>
                </c:pt>
                <c:pt idx="15">
                  <c:v>4232</c:v>
                </c:pt>
                <c:pt idx="16">
                  <c:v>4880</c:v>
                </c:pt>
                <c:pt idx="17">
                  <c:v>4880</c:v>
                </c:pt>
                <c:pt idx="18">
                  <c:v>5340</c:v>
                </c:pt>
                <c:pt idx="19">
                  <c:v>5640</c:v>
                </c:pt>
                <c:pt idx="20">
                  <c:v>5940</c:v>
                </c:pt>
                <c:pt idx="21">
                  <c:v>6080</c:v>
                </c:pt>
                <c:pt idx="22">
                  <c:v>6080</c:v>
                </c:pt>
                <c:pt idx="23">
                  <c:v>6080</c:v>
                </c:pt>
                <c:pt idx="24">
                  <c:v>6080</c:v>
                </c:pt>
                <c:pt idx="25">
                  <c:v>6080</c:v>
                </c:pt>
                <c:pt idx="26">
                  <c:v>6080</c:v>
                </c:pt>
                <c:pt idx="27">
                  <c:v>6080</c:v>
                </c:pt>
                <c:pt idx="28">
                  <c:v>6080</c:v>
                </c:pt>
                <c:pt idx="29">
                  <c:v>6080</c:v>
                </c:pt>
                <c:pt idx="30">
                  <c:v>6630</c:v>
                </c:pt>
                <c:pt idx="31">
                  <c:v>6630</c:v>
                </c:pt>
                <c:pt idx="32">
                  <c:v>6630</c:v>
                </c:pt>
                <c:pt idx="33">
                  <c:v>6630</c:v>
                </c:pt>
                <c:pt idx="34">
                  <c:v>6630</c:v>
                </c:pt>
                <c:pt idx="35">
                  <c:v>6630</c:v>
                </c:pt>
                <c:pt idx="36">
                  <c:v>6685</c:v>
                </c:pt>
                <c:pt idx="37">
                  <c:v>6685</c:v>
                </c:pt>
                <c:pt idx="38">
                  <c:v>6960</c:v>
                </c:pt>
                <c:pt idx="39">
                  <c:v>6960</c:v>
                </c:pt>
                <c:pt idx="40">
                  <c:v>6960</c:v>
                </c:pt>
                <c:pt idx="41">
                  <c:v>6960</c:v>
                </c:pt>
                <c:pt idx="42">
                  <c:v>6960</c:v>
                </c:pt>
                <c:pt idx="43">
                  <c:v>6960</c:v>
                </c:pt>
                <c:pt idx="44">
                  <c:v>6960</c:v>
                </c:pt>
                <c:pt idx="45">
                  <c:v>6960</c:v>
                </c:pt>
                <c:pt idx="46">
                  <c:v>6960</c:v>
                </c:pt>
                <c:pt idx="47">
                  <c:v>6960</c:v>
                </c:pt>
                <c:pt idx="48">
                  <c:v>6960</c:v>
                </c:pt>
                <c:pt idx="49">
                  <c:v>6860</c:v>
                </c:pt>
                <c:pt idx="50">
                  <c:v>6860</c:v>
                </c:pt>
                <c:pt idx="51">
                  <c:v>6860</c:v>
                </c:pt>
                <c:pt idx="52">
                  <c:v>6860</c:v>
                </c:pt>
                <c:pt idx="53">
                  <c:v>6860</c:v>
                </c:pt>
                <c:pt idx="54">
                  <c:v>6860</c:v>
                </c:pt>
                <c:pt idx="55">
                  <c:v>6860</c:v>
                </c:pt>
                <c:pt idx="56">
                  <c:v>6860</c:v>
                </c:pt>
                <c:pt idx="57">
                  <c:v>6860</c:v>
                </c:pt>
                <c:pt idx="58">
                  <c:v>6860</c:v>
                </c:pt>
                <c:pt idx="59">
                  <c:v>6860</c:v>
                </c:pt>
              </c:numCache>
            </c:numRef>
          </c:val>
          <c:smooth val="0"/>
          <c:extLst>
            <c:ext xmlns:c16="http://schemas.microsoft.com/office/drawing/2014/chart" uri="{C3380CC4-5D6E-409C-BE32-E72D297353CC}">
              <c16:uniqueId val="{00000002-9CCC-4BFF-9D3A-644E6FBC778F}"/>
            </c:ext>
          </c:extLst>
        </c:ser>
        <c:dLbls>
          <c:showLegendKey val="0"/>
          <c:showVal val="0"/>
          <c:showCatName val="0"/>
          <c:showSerName val="0"/>
          <c:showPercent val="0"/>
          <c:showBubbleSize val="0"/>
        </c:dLbls>
        <c:marker val="1"/>
        <c:smooth val="0"/>
        <c:axId val="188449920"/>
        <c:axId val="188439936"/>
      </c:lineChart>
      <c:catAx>
        <c:axId val="188436864"/>
        <c:scaling>
          <c:orientation val="minMax"/>
        </c:scaling>
        <c:delete val="0"/>
        <c:axPos val="b"/>
        <c:numFmt formatCode="General" sourceLinked="1"/>
        <c:majorTickMark val="out"/>
        <c:minorTickMark val="none"/>
        <c:tickLblPos val="nextTo"/>
        <c:txPr>
          <a:bodyPr/>
          <a:lstStyle/>
          <a:p>
            <a:pPr>
              <a:defRPr lang="ja-JP" sz="1200">
                <a:latin typeface="Arial Narrow" panose="020B0606020202030204" pitchFamily="34" charset="0"/>
              </a:defRPr>
            </a:pPr>
            <a:endParaRPr lang="ja-JP"/>
          </a:p>
        </c:txPr>
        <c:crossAx val="188438400"/>
        <c:crosses val="autoZero"/>
        <c:auto val="1"/>
        <c:lblAlgn val="ctr"/>
        <c:lblOffset val="100"/>
        <c:tickLblSkip val="10"/>
        <c:noMultiLvlLbl val="0"/>
      </c:catAx>
      <c:valAx>
        <c:axId val="188438400"/>
        <c:scaling>
          <c:orientation val="minMax"/>
        </c:scaling>
        <c:delete val="0"/>
        <c:axPos val="l"/>
        <c:majorGridlines/>
        <c:numFmt formatCode="#,##0_);[Red]\(#,##0\)" sourceLinked="1"/>
        <c:majorTickMark val="out"/>
        <c:minorTickMark val="none"/>
        <c:tickLblPos val="nextTo"/>
        <c:txPr>
          <a:bodyPr/>
          <a:lstStyle/>
          <a:p>
            <a:pPr>
              <a:defRPr lang="ja-JP" sz="1200">
                <a:latin typeface="Arial Narrow" panose="020B0606020202030204" pitchFamily="34" charset="0"/>
              </a:defRPr>
            </a:pPr>
            <a:endParaRPr lang="ja-JP"/>
          </a:p>
        </c:txPr>
        <c:crossAx val="188436864"/>
        <c:crosses val="autoZero"/>
        <c:crossBetween val="between"/>
        <c:majorUnit val="200000"/>
      </c:valAx>
      <c:valAx>
        <c:axId val="188439936"/>
        <c:scaling>
          <c:orientation val="minMax"/>
        </c:scaling>
        <c:delete val="0"/>
        <c:axPos val="r"/>
        <c:numFmt formatCode="#,##0_);[Red]\(#,##0\)" sourceLinked="1"/>
        <c:majorTickMark val="out"/>
        <c:minorTickMark val="none"/>
        <c:tickLblPos val="nextTo"/>
        <c:txPr>
          <a:bodyPr/>
          <a:lstStyle/>
          <a:p>
            <a:pPr>
              <a:defRPr lang="ja-JP" sz="1200">
                <a:latin typeface="Arial Narrow" panose="020B0606020202030204" pitchFamily="34" charset="0"/>
              </a:defRPr>
            </a:pPr>
            <a:endParaRPr lang="ja-JP"/>
          </a:p>
        </c:txPr>
        <c:crossAx val="188449920"/>
        <c:crosses val="max"/>
        <c:crossBetween val="between"/>
      </c:valAx>
      <c:catAx>
        <c:axId val="188449920"/>
        <c:scaling>
          <c:orientation val="minMax"/>
        </c:scaling>
        <c:delete val="1"/>
        <c:axPos val="b"/>
        <c:numFmt formatCode="General" sourceLinked="1"/>
        <c:majorTickMark val="out"/>
        <c:minorTickMark val="none"/>
        <c:tickLblPos val="nextTo"/>
        <c:crossAx val="188439936"/>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Sheet1!$C$42</c:f>
              <c:strCache>
                <c:ptCount val="1"/>
                <c:pt idx="0">
                  <c:v>単位：％</c:v>
                </c:pt>
              </c:strCache>
            </c:strRef>
          </c:tx>
          <c:spPr>
            <a:solidFill>
              <a:schemeClr val="accent2">
                <a:lumMod val="50000"/>
              </a:schemeClr>
            </a:solidFill>
          </c:spPr>
          <c:invertIfNegative val="0"/>
          <c:cat>
            <c:strRef>
              <c:f>Sheet1!$B$43:$B$47</c:f>
              <c:strCache>
                <c:ptCount val="5"/>
                <c:pt idx="0">
                  <c:v>Number of waterborne communicable diseases in digestive organs</c:v>
                </c:pt>
                <c:pt idx="1">
                  <c:v>Number of trachoma patient</c:v>
                </c:pt>
                <c:pt idx="2">
                  <c:v>Infant mortality</c:v>
                </c:pt>
                <c:pt idx="3">
                  <c:v>Endemic diseases, etc.</c:v>
                </c:pt>
                <c:pt idx="4">
                  <c:v>Fire damage cost</c:v>
                </c:pt>
              </c:strCache>
            </c:strRef>
          </c:cat>
          <c:val>
            <c:numRef>
              <c:f>Sheet1!$C$43:$C$47</c:f>
              <c:numCache>
                <c:formatCode>0%</c:formatCode>
                <c:ptCount val="5"/>
                <c:pt idx="0">
                  <c:v>0.28499999999999998</c:v>
                </c:pt>
                <c:pt idx="1">
                  <c:v>0.34599999999999997</c:v>
                </c:pt>
                <c:pt idx="2">
                  <c:v>0.49299999999999999</c:v>
                </c:pt>
                <c:pt idx="3">
                  <c:v>0.13900000000000001</c:v>
                </c:pt>
                <c:pt idx="4">
                  <c:v>0.63300000000000001</c:v>
                </c:pt>
              </c:numCache>
            </c:numRef>
          </c:val>
          <c:extLst>
            <c:ext xmlns:c16="http://schemas.microsoft.com/office/drawing/2014/chart" uri="{C3380CC4-5D6E-409C-BE32-E72D297353CC}">
              <c16:uniqueId val="{00000000-350B-4609-A6B8-00803B3C9229}"/>
            </c:ext>
          </c:extLst>
        </c:ser>
        <c:dLbls>
          <c:showLegendKey val="0"/>
          <c:showVal val="0"/>
          <c:showCatName val="0"/>
          <c:showSerName val="0"/>
          <c:showPercent val="0"/>
          <c:showBubbleSize val="0"/>
        </c:dLbls>
        <c:gapWidth val="150"/>
        <c:axId val="188829056"/>
        <c:axId val="188859520"/>
      </c:barChart>
      <c:catAx>
        <c:axId val="188829056"/>
        <c:scaling>
          <c:orientation val="minMax"/>
        </c:scaling>
        <c:delete val="0"/>
        <c:axPos val="b"/>
        <c:numFmt formatCode="General" sourceLinked="0"/>
        <c:majorTickMark val="out"/>
        <c:minorTickMark val="none"/>
        <c:tickLblPos val="nextTo"/>
        <c:txPr>
          <a:bodyPr/>
          <a:lstStyle/>
          <a:p>
            <a:pPr>
              <a:defRPr lang="ja-JP" sz="1300">
                <a:latin typeface="Arial Narrow" panose="020B0606020202030204" pitchFamily="34" charset="0"/>
              </a:defRPr>
            </a:pPr>
            <a:endParaRPr lang="ja-JP"/>
          </a:p>
        </c:txPr>
        <c:crossAx val="188859520"/>
        <c:crosses val="autoZero"/>
        <c:auto val="1"/>
        <c:lblAlgn val="ctr"/>
        <c:lblOffset val="100"/>
        <c:noMultiLvlLbl val="0"/>
      </c:catAx>
      <c:valAx>
        <c:axId val="188859520"/>
        <c:scaling>
          <c:orientation val="minMax"/>
        </c:scaling>
        <c:delete val="0"/>
        <c:axPos val="l"/>
        <c:majorGridlines/>
        <c:numFmt formatCode="0%" sourceLinked="1"/>
        <c:majorTickMark val="out"/>
        <c:minorTickMark val="none"/>
        <c:tickLblPos val="nextTo"/>
        <c:txPr>
          <a:bodyPr/>
          <a:lstStyle/>
          <a:p>
            <a:pPr>
              <a:defRPr lang="ja-JP"/>
            </a:pPr>
            <a:endParaRPr lang="ja-JP"/>
          </a:p>
        </c:txPr>
        <c:crossAx val="188829056"/>
        <c:crosses val="autoZero"/>
        <c:crossBetween val="between"/>
        <c:majorUnit val="0.2"/>
      </c:valAx>
    </c:plotArea>
    <c:plotVisOnly val="1"/>
    <c:dispBlanksAs val="gap"/>
    <c:showDLblsOverMax val="0"/>
  </c:chart>
  <c:txPr>
    <a:bodyPr/>
    <a:lstStyle/>
    <a:p>
      <a:pPr>
        <a:defRPr sz="1100">
          <a:latin typeface="Arial Narrow" panose="020B0606020202030204" pitchFamily="34" charset="0"/>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AE1FA-3683-40D4-985C-7530EF77F835}" type="doc">
      <dgm:prSet loTypeId="urn:microsoft.com/office/officeart/2005/8/layout/arrow2" loCatId="process" qsTypeId="urn:microsoft.com/office/officeart/2005/8/quickstyle/simple1" qsCatId="simple" csTypeId="urn:microsoft.com/office/officeart/2005/8/colors/accent1_2" csCatId="accent1" phldr="1"/>
      <dgm:spPr/>
    </dgm:pt>
    <dgm:pt modelId="{31662542-3B7A-45D1-9B58-3F96ED673217}">
      <dgm:prSet phldrT="[テキスト]"/>
      <dgm:spPr/>
      <dgm:t>
        <a:bodyPr/>
        <a:lstStyle/>
        <a:p>
          <a:r>
            <a:rPr kumimoji="1" lang="en-US" altLang="ja-JP" dirty="0"/>
            <a:t>Connection</a:t>
          </a:r>
          <a:endParaRPr kumimoji="1" lang="ja-JP" altLang="en-US" dirty="0"/>
        </a:p>
      </dgm:t>
    </dgm:pt>
    <dgm:pt modelId="{84D044B7-2055-4843-BDCB-BC5DE6DD805F}" type="parTrans" cxnId="{243EF7E2-52BA-4114-BAAF-844A196187B6}">
      <dgm:prSet/>
      <dgm:spPr/>
      <dgm:t>
        <a:bodyPr/>
        <a:lstStyle/>
        <a:p>
          <a:endParaRPr kumimoji="1" lang="ja-JP" altLang="en-US"/>
        </a:p>
      </dgm:t>
    </dgm:pt>
    <dgm:pt modelId="{FECDD282-236B-40D8-A16F-ADEE20C1A582}" type="sibTrans" cxnId="{243EF7E2-52BA-4114-BAAF-844A196187B6}">
      <dgm:prSet/>
      <dgm:spPr/>
      <dgm:t>
        <a:bodyPr/>
        <a:lstStyle/>
        <a:p>
          <a:endParaRPr kumimoji="1" lang="ja-JP" altLang="en-US"/>
        </a:p>
      </dgm:t>
    </dgm:pt>
    <dgm:pt modelId="{1CD95C7C-7EC1-4D3D-AF7C-2B8E1C9FD189}" type="pres">
      <dgm:prSet presAssocID="{1C7AE1FA-3683-40D4-985C-7530EF77F835}" presName="arrowDiagram" presStyleCnt="0">
        <dgm:presLayoutVars>
          <dgm:chMax val="5"/>
          <dgm:dir/>
          <dgm:resizeHandles val="exact"/>
        </dgm:presLayoutVars>
      </dgm:prSet>
      <dgm:spPr/>
    </dgm:pt>
    <dgm:pt modelId="{96D6242F-D75A-4780-8C3F-F2B2A90F0B42}" type="pres">
      <dgm:prSet presAssocID="{1C7AE1FA-3683-40D4-985C-7530EF77F835}" presName="arrow" presStyleLbl="bgShp" presStyleIdx="0" presStyleCnt="1" custLinFactNeighborX="2650" custLinFactNeighborY="3345"/>
      <dgm:spPr>
        <a:solidFill>
          <a:srgbClr val="FF9900"/>
        </a:solidFill>
        <a:ln>
          <a:solidFill>
            <a:srgbClr val="FFCC99"/>
          </a:solidFill>
        </a:ln>
      </dgm:spPr>
    </dgm:pt>
    <dgm:pt modelId="{E32F2B8D-8C81-41CA-866D-E48A9BB24CD7}" type="pres">
      <dgm:prSet presAssocID="{1C7AE1FA-3683-40D4-985C-7530EF77F835}" presName="arrowDiagram1" presStyleCnt="0">
        <dgm:presLayoutVars>
          <dgm:bulletEnabled val="1"/>
        </dgm:presLayoutVars>
      </dgm:prSet>
      <dgm:spPr/>
    </dgm:pt>
    <dgm:pt modelId="{7739292F-3EA8-4362-A591-634030E6B55F}" type="pres">
      <dgm:prSet presAssocID="{31662542-3B7A-45D1-9B58-3F96ED673217}" presName="bullet1" presStyleLbl="node1" presStyleIdx="0" presStyleCnt="1"/>
      <dgm:spPr/>
    </dgm:pt>
    <dgm:pt modelId="{8C33A98D-B3ED-4768-87D3-A16396529973}" type="pres">
      <dgm:prSet presAssocID="{31662542-3B7A-45D1-9B58-3F96ED673217}" presName="textBox1" presStyleLbl="revTx" presStyleIdx="0" presStyleCnt="1" custScaleX="139230" custLinFactNeighborX="4541" custLinFactNeighborY="-43885">
        <dgm:presLayoutVars>
          <dgm:bulletEnabled val="1"/>
        </dgm:presLayoutVars>
      </dgm:prSet>
      <dgm:spPr/>
    </dgm:pt>
  </dgm:ptLst>
  <dgm:cxnLst>
    <dgm:cxn modelId="{C4313328-7E08-4AF5-B955-4444E182E086}" type="presOf" srcId="{31662542-3B7A-45D1-9B58-3F96ED673217}" destId="{8C33A98D-B3ED-4768-87D3-A16396529973}" srcOrd="0" destOrd="0" presId="urn:microsoft.com/office/officeart/2005/8/layout/arrow2"/>
    <dgm:cxn modelId="{A6CD62CA-17E5-4277-93D6-4B4D9003B9B4}" type="presOf" srcId="{1C7AE1FA-3683-40D4-985C-7530EF77F835}" destId="{1CD95C7C-7EC1-4D3D-AF7C-2B8E1C9FD189}" srcOrd="0" destOrd="0" presId="urn:microsoft.com/office/officeart/2005/8/layout/arrow2"/>
    <dgm:cxn modelId="{243EF7E2-52BA-4114-BAAF-844A196187B6}" srcId="{1C7AE1FA-3683-40D4-985C-7530EF77F835}" destId="{31662542-3B7A-45D1-9B58-3F96ED673217}" srcOrd="0" destOrd="0" parTransId="{84D044B7-2055-4843-BDCB-BC5DE6DD805F}" sibTransId="{FECDD282-236B-40D8-A16F-ADEE20C1A582}"/>
    <dgm:cxn modelId="{C775ED01-82E7-4F42-B18B-4D177109F8DB}" type="presParOf" srcId="{1CD95C7C-7EC1-4D3D-AF7C-2B8E1C9FD189}" destId="{96D6242F-D75A-4780-8C3F-F2B2A90F0B42}" srcOrd="0" destOrd="0" presId="urn:microsoft.com/office/officeart/2005/8/layout/arrow2"/>
    <dgm:cxn modelId="{FF79A8AD-3A33-4239-9A7E-892B13E5F941}" type="presParOf" srcId="{1CD95C7C-7EC1-4D3D-AF7C-2B8E1C9FD189}" destId="{E32F2B8D-8C81-41CA-866D-E48A9BB24CD7}" srcOrd="1" destOrd="0" presId="urn:microsoft.com/office/officeart/2005/8/layout/arrow2"/>
    <dgm:cxn modelId="{94945627-7B8B-4A86-88D7-AD301F68AAAA}" type="presParOf" srcId="{E32F2B8D-8C81-41CA-866D-E48A9BB24CD7}" destId="{7739292F-3EA8-4362-A591-634030E6B55F}" srcOrd="0" destOrd="0" presId="urn:microsoft.com/office/officeart/2005/8/layout/arrow2"/>
    <dgm:cxn modelId="{DCBCCC16-89DB-4439-9DB7-B53B793B245F}" type="presParOf" srcId="{E32F2B8D-8C81-41CA-866D-E48A9BB24CD7}" destId="{8C33A98D-B3ED-4768-87D3-A16396529973}"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575C9-0EA7-4450-9B59-78D117D77CC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C62091D6-3803-4A05-9C93-4D8AD661D1C1}">
      <dgm:prSet phldrT="[テキスト]"/>
      <dgm:spPr>
        <a:solidFill>
          <a:schemeClr val="accent2">
            <a:lumMod val="25000"/>
          </a:schemeClr>
        </a:solidFill>
      </dgm:spPr>
      <dgm:t>
        <a:bodyPr/>
        <a:lstStyle/>
        <a:p>
          <a:r>
            <a:rPr kumimoji="1" lang="en-US" altLang="ja-JP" b="1" dirty="0"/>
            <a:t>Improvement  of Bill collection rate</a:t>
          </a:r>
          <a:endParaRPr kumimoji="1" lang="ja-JP" altLang="en-US" dirty="0"/>
        </a:p>
      </dgm:t>
    </dgm:pt>
    <dgm:pt modelId="{60D54F5A-3EDE-4546-8221-AAC1515F220D}" type="parTrans" cxnId="{5A3A6AC2-9B9E-4217-8642-DAE3363DF03B}">
      <dgm:prSet/>
      <dgm:spPr/>
      <dgm:t>
        <a:bodyPr/>
        <a:lstStyle/>
        <a:p>
          <a:endParaRPr kumimoji="1" lang="ja-JP" altLang="en-US"/>
        </a:p>
      </dgm:t>
    </dgm:pt>
    <dgm:pt modelId="{D7918E9C-8CD7-4D81-94F6-9A717325776D}" type="sibTrans" cxnId="{5A3A6AC2-9B9E-4217-8642-DAE3363DF03B}">
      <dgm:prSet/>
      <dgm:spPr/>
      <dgm:t>
        <a:bodyPr/>
        <a:lstStyle/>
        <a:p>
          <a:endParaRPr kumimoji="1" lang="ja-JP" altLang="en-US"/>
        </a:p>
      </dgm:t>
    </dgm:pt>
    <dgm:pt modelId="{A4D77D8A-7D27-450F-AF08-D6C4625BDD45}">
      <dgm:prSet phldrT="[テキスト]" custT="1"/>
      <dgm:spPr>
        <a:solidFill>
          <a:schemeClr val="accent5"/>
        </a:solidFill>
        <a:ln>
          <a:solidFill>
            <a:schemeClr val="accent5">
              <a:lumMod val="50000"/>
            </a:schemeClr>
          </a:solidFill>
        </a:ln>
      </dgm:spPr>
      <dgm:t>
        <a:bodyPr/>
        <a:lstStyle/>
        <a:p>
          <a:r>
            <a:rPr lang="en-US" altLang="ja-JP" sz="2400" b="1" dirty="0">
              <a:solidFill>
                <a:schemeClr val="tx1"/>
              </a:solidFill>
            </a:rPr>
            <a:t>Payment system for </a:t>
          </a:r>
          <a:r>
            <a:rPr lang="ja-JP" altLang="en-US" sz="2400" b="1" dirty="0">
              <a:solidFill>
                <a:schemeClr val="tx1"/>
              </a:solidFill>
            </a:rPr>
            <a:t> </a:t>
          </a:r>
          <a:r>
            <a:rPr lang="en-US" altLang="ja-JP" sz="2400" b="1" dirty="0">
              <a:solidFill>
                <a:schemeClr val="tx1"/>
              </a:solidFill>
            </a:rPr>
            <a:t>customers’ convenience</a:t>
          </a:r>
          <a:endParaRPr kumimoji="1" lang="ja-JP" altLang="en-US" sz="2400" b="1" dirty="0"/>
        </a:p>
      </dgm:t>
    </dgm:pt>
    <dgm:pt modelId="{C2520AD4-3360-4415-B791-7141FBFF6054}" type="parTrans" cxnId="{406B61A9-BF02-4FB9-98B3-A5F38BF16655}">
      <dgm:prSet/>
      <dgm:spPr>
        <a:solidFill>
          <a:schemeClr val="accent5">
            <a:lumMod val="75000"/>
          </a:schemeClr>
        </a:solidFill>
      </dgm:spPr>
      <dgm:t>
        <a:bodyPr/>
        <a:lstStyle/>
        <a:p>
          <a:endParaRPr kumimoji="1" lang="ja-JP" altLang="en-US"/>
        </a:p>
      </dgm:t>
    </dgm:pt>
    <dgm:pt modelId="{2EF78FC1-F04F-4D6C-8541-BBB91B375E6E}" type="sibTrans" cxnId="{406B61A9-BF02-4FB9-98B3-A5F38BF16655}">
      <dgm:prSet/>
      <dgm:spPr/>
      <dgm:t>
        <a:bodyPr/>
        <a:lstStyle/>
        <a:p>
          <a:endParaRPr kumimoji="1" lang="ja-JP" altLang="en-US"/>
        </a:p>
      </dgm:t>
    </dgm:pt>
    <dgm:pt modelId="{0CD986D7-24E2-4C24-8F2B-3360AF0B096F}">
      <dgm:prSet phldrT="[テキスト]" custT="1"/>
      <dgm:spPr>
        <a:solidFill>
          <a:schemeClr val="accent5"/>
        </a:solidFill>
        <a:ln>
          <a:solidFill>
            <a:schemeClr val="accent5">
              <a:lumMod val="50000"/>
            </a:schemeClr>
          </a:solidFill>
        </a:ln>
      </dgm:spPr>
      <dgm:t>
        <a:bodyPr/>
        <a:lstStyle/>
        <a:p>
          <a:r>
            <a:rPr lang="en-US" altLang="ja-JP" sz="2400" b="1" dirty="0">
              <a:solidFill>
                <a:schemeClr val="tx1"/>
              </a:solidFill>
            </a:rPr>
            <a:t>Efficient meter reading and collection</a:t>
          </a:r>
          <a:endParaRPr kumimoji="1" lang="ja-JP" altLang="en-US" sz="2400" b="1" dirty="0">
            <a:solidFill>
              <a:schemeClr val="tx1"/>
            </a:solidFill>
          </a:endParaRPr>
        </a:p>
      </dgm:t>
    </dgm:pt>
    <dgm:pt modelId="{0192AC59-0635-4FC1-A242-F7C826B96792}" type="parTrans" cxnId="{EB93579E-F66B-4C67-851F-2BDD2DB7F749}">
      <dgm:prSet/>
      <dgm:spPr>
        <a:solidFill>
          <a:schemeClr val="accent5">
            <a:lumMod val="75000"/>
          </a:schemeClr>
        </a:solidFill>
      </dgm:spPr>
      <dgm:t>
        <a:bodyPr/>
        <a:lstStyle/>
        <a:p>
          <a:endParaRPr kumimoji="1" lang="ja-JP" altLang="en-US"/>
        </a:p>
      </dgm:t>
    </dgm:pt>
    <dgm:pt modelId="{5D20C6C1-18CB-42A7-B8B8-2CD9EB169704}" type="sibTrans" cxnId="{EB93579E-F66B-4C67-851F-2BDD2DB7F749}">
      <dgm:prSet/>
      <dgm:spPr/>
      <dgm:t>
        <a:bodyPr/>
        <a:lstStyle/>
        <a:p>
          <a:endParaRPr kumimoji="1" lang="ja-JP" altLang="en-US"/>
        </a:p>
      </dgm:t>
    </dgm:pt>
    <dgm:pt modelId="{6BB8C728-A0BB-480A-83EF-50DDC7816378}">
      <dgm:prSet phldrT="[テキスト]" custT="1"/>
      <dgm:spPr>
        <a:solidFill>
          <a:schemeClr val="accent5"/>
        </a:solidFill>
        <a:ln>
          <a:solidFill>
            <a:schemeClr val="accent5">
              <a:lumMod val="50000"/>
            </a:schemeClr>
          </a:solidFill>
        </a:ln>
      </dgm:spPr>
      <dgm:t>
        <a:bodyPr/>
        <a:lstStyle/>
        <a:p>
          <a:r>
            <a:rPr lang="en-US" altLang="ja-JP" sz="2400" b="1" dirty="0">
              <a:solidFill>
                <a:schemeClr val="tx1"/>
              </a:solidFill>
            </a:rPr>
            <a:t>Chasing arrears continuously</a:t>
          </a:r>
          <a:endParaRPr kumimoji="1" lang="ja-JP" altLang="en-US" sz="2400" b="1" dirty="0"/>
        </a:p>
      </dgm:t>
    </dgm:pt>
    <dgm:pt modelId="{BA4F6C5E-FBA7-4542-9CB4-B8374ED64534}" type="parTrans" cxnId="{BE641AFD-2342-4796-9EA0-C3F00825035F}">
      <dgm:prSet/>
      <dgm:spPr>
        <a:solidFill>
          <a:schemeClr val="accent5">
            <a:lumMod val="75000"/>
          </a:schemeClr>
        </a:solidFill>
      </dgm:spPr>
      <dgm:t>
        <a:bodyPr/>
        <a:lstStyle/>
        <a:p>
          <a:endParaRPr kumimoji="1" lang="ja-JP" altLang="en-US"/>
        </a:p>
      </dgm:t>
    </dgm:pt>
    <dgm:pt modelId="{27BC4816-5819-4B95-93F8-584D68C91404}" type="sibTrans" cxnId="{BE641AFD-2342-4796-9EA0-C3F00825035F}">
      <dgm:prSet/>
      <dgm:spPr/>
      <dgm:t>
        <a:bodyPr/>
        <a:lstStyle/>
        <a:p>
          <a:endParaRPr kumimoji="1" lang="ja-JP" altLang="en-US"/>
        </a:p>
      </dgm:t>
    </dgm:pt>
    <dgm:pt modelId="{F98472AE-ABE7-4654-AC41-761BD183FBD4}" type="pres">
      <dgm:prSet presAssocID="{C04575C9-0EA7-4450-9B59-78D117D77CC2}" presName="cycle" presStyleCnt="0">
        <dgm:presLayoutVars>
          <dgm:chMax val="1"/>
          <dgm:dir/>
          <dgm:animLvl val="ctr"/>
          <dgm:resizeHandles val="exact"/>
        </dgm:presLayoutVars>
      </dgm:prSet>
      <dgm:spPr/>
    </dgm:pt>
    <dgm:pt modelId="{0E1BEA96-31D0-4B9B-8C06-BD29EA78BCC9}" type="pres">
      <dgm:prSet presAssocID="{C62091D6-3803-4A05-9C93-4D8AD661D1C1}" presName="centerShape" presStyleLbl="node0" presStyleIdx="0" presStyleCnt="1" custScaleX="133392" custScaleY="81754"/>
      <dgm:spPr/>
    </dgm:pt>
    <dgm:pt modelId="{0313B8B0-9467-4A01-87CD-5105B479CDBE}" type="pres">
      <dgm:prSet presAssocID="{C2520AD4-3360-4415-B791-7141FBFF6054}" presName="parTrans" presStyleLbl="bgSibTrans2D1" presStyleIdx="0" presStyleCnt="3"/>
      <dgm:spPr/>
    </dgm:pt>
    <dgm:pt modelId="{B40053D7-D121-4061-BBF9-7EDA640DCD6D}" type="pres">
      <dgm:prSet presAssocID="{A4D77D8A-7D27-450F-AF08-D6C4625BDD45}" presName="node" presStyleLbl="node1" presStyleIdx="0" presStyleCnt="3" custRadScaleRad="104265" custRadScaleInc="-3295">
        <dgm:presLayoutVars>
          <dgm:bulletEnabled val="1"/>
        </dgm:presLayoutVars>
      </dgm:prSet>
      <dgm:spPr/>
    </dgm:pt>
    <dgm:pt modelId="{28613DF8-740A-433E-BAF8-357030A86A66}" type="pres">
      <dgm:prSet presAssocID="{0192AC59-0635-4FC1-A242-F7C826B96792}" presName="parTrans" presStyleLbl="bgSibTrans2D1" presStyleIdx="1" presStyleCnt="3"/>
      <dgm:spPr/>
    </dgm:pt>
    <dgm:pt modelId="{5BCB68E9-E531-4E24-9DB2-F6B70FC64863}" type="pres">
      <dgm:prSet presAssocID="{0CD986D7-24E2-4C24-8F2B-3360AF0B096F}" presName="node" presStyleLbl="node1" presStyleIdx="1" presStyleCnt="3" custRadScaleRad="92772" custRadScaleInc="0">
        <dgm:presLayoutVars>
          <dgm:bulletEnabled val="1"/>
        </dgm:presLayoutVars>
      </dgm:prSet>
      <dgm:spPr/>
    </dgm:pt>
    <dgm:pt modelId="{488F9D48-447C-4E6A-B216-92103E7D552C}" type="pres">
      <dgm:prSet presAssocID="{BA4F6C5E-FBA7-4542-9CB4-B8374ED64534}" presName="parTrans" presStyleLbl="bgSibTrans2D1" presStyleIdx="2" presStyleCnt="3"/>
      <dgm:spPr/>
    </dgm:pt>
    <dgm:pt modelId="{8BEAD97D-92D0-4486-BAFB-18D1198F0EC4}" type="pres">
      <dgm:prSet presAssocID="{6BB8C728-A0BB-480A-83EF-50DDC7816378}" presName="node" presStyleLbl="node1" presStyleIdx="2" presStyleCnt="3" custRadScaleRad="104612" custRadScaleInc="3501">
        <dgm:presLayoutVars>
          <dgm:bulletEnabled val="1"/>
        </dgm:presLayoutVars>
      </dgm:prSet>
      <dgm:spPr/>
    </dgm:pt>
  </dgm:ptLst>
  <dgm:cxnLst>
    <dgm:cxn modelId="{D6699B1C-84AB-460C-880B-30ED6D662BF1}" type="presOf" srcId="{0CD986D7-24E2-4C24-8F2B-3360AF0B096F}" destId="{5BCB68E9-E531-4E24-9DB2-F6B70FC64863}" srcOrd="0" destOrd="0" presId="urn:microsoft.com/office/officeart/2005/8/layout/radial4"/>
    <dgm:cxn modelId="{61A5BF23-1AAD-4D59-BC89-2EC7EA445546}" type="presOf" srcId="{BA4F6C5E-FBA7-4542-9CB4-B8374ED64534}" destId="{488F9D48-447C-4E6A-B216-92103E7D552C}" srcOrd="0" destOrd="0" presId="urn:microsoft.com/office/officeart/2005/8/layout/radial4"/>
    <dgm:cxn modelId="{23F5F03D-E59C-44B5-891A-275E1B11FF01}" type="presOf" srcId="{C2520AD4-3360-4415-B791-7141FBFF6054}" destId="{0313B8B0-9467-4A01-87CD-5105B479CDBE}" srcOrd="0" destOrd="0" presId="urn:microsoft.com/office/officeart/2005/8/layout/radial4"/>
    <dgm:cxn modelId="{5A54F36A-DD72-4E72-A518-441B842BBCC2}" type="presOf" srcId="{6BB8C728-A0BB-480A-83EF-50DDC7816378}" destId="{8BEAD97D-92D0-4486-BAFB-18D1198F0EC4}" srcOrd="0" destOrd="0" presId="urn:microsoft.com/office/officeart/2005/8/layout/radial4"/>
    <dgm:cxn modelId="{491F6E4E-98CB-459E-AF0B-CB25682EC6E0}" type="presOf" srcId="{0192AC59-0635-4FC1-A242-F7C826B96792}" destId="{28613DF8-740A-433E-BAF8-357030A86A66}" srcOrd="0" destOrd="0" presId="urn:microsoft.com/office/officeart/2005/8/layout/radial4"/>
    <dgm:cxn modelId="{EB93579E-F66B-4C67-851F-2BDD2DB7F749}" srcId="{C62091D6-3803-4A05-9C93-4D8AD661D1C1}" destId="{0CD986D7-24E2-4C24-8F2B-3360AF0B096F}" srcOrd="1" destOrd="0" parTransId="{0192AC59-0635-4FC1-A242-F7C826B96792}" sibTransId="{5D20C6C1-18CB-42A7-B8B8-2CD9EB169704}"/>
    <dgm:cxn modelId="{406B61A9-BF02-4FB9-98B3-A5F38BF16655}" srcId="{C62091D6-3803-4A05-9C93-4D8AD661D1C1}" destId="{A4D77D8A-7D27-450F-AF08-D6C4625BDD45}" srcOrd="0" destOrd="0" parTransId="{C2520AD4-3360-4415-B791-7141FBFF6054}" sibTransId="{2EF78FC1-F04F-4D6C-8541-BBB91B375E6E}"/>
    <dgm:cxn modelId="{B9CDB9AA-A8C5-4FB9-9C89-D59207DBC92E}" type="presOf" srcId="{A4D77D8A-7D27-450F-AF08-D6C4625BDD45}" destId="{B40053D7-D121-4061-BBF9-7EDA640DCD6D}" srcOrd="0" destOrd="0" presId="urn:microsoft.com/office/officeart/2005/8/layout/radial4"/>
    <dgm:cxn modelId="{5A3A6AC2-9B9E-4217-8642-DAE3363DF03B}" srcId="{C04575C9-0EA7-4450-9B59-78D117D77CC2}" destId="{C62091D6-3803-4A05-9C93-4D8AD661D1C1}" srcOrd="0" destOrd="0" parTransId="{60D54F5A-3EDE-4546-8221-AAC1515F220D}" sibTransId="{D7918E9C-8CD7-4D81-94F6-9A717325776D}"/>
    <dgm:cxn modelId="{96162FC3-A3E4-4980-AC8E-901C9328E985}" type="presOf" srcId="{C04575C9-0EA7-4450-9B59-78D117D77CC2}" destId="{F98472AE-ABE7-4654-AC41-761BD183FBD4}" srcOrd="0" destOrd="0" presId="urn:microsoft.com/office/officeart/2005/8/layout/radial4"/>
    <dgm:cxn modelId="{2863AFFA-E9B2-4A54-AC37-83FDB591C192}" type="presOf" srcId="{C62091D6-3803-4A05-9C93-4D8AD661D1C1}" destId="{0E1BEA96-31D0-4B9B-8C06-BD29EA78BCC9}" srcOrd="0" destOrd="0" presId="urn:microsoft.com/office/officeart/2005/8/layout/radial4"/>
    <dgm:cxn modelId="{BE641AFD-2342-4796-9EA0-C3F00825035F}" srcId="{C62091D6-3803-4A05-9C93-4D8AD661D1C1}" destId="{6BB8C728-A0BB-480A-83EF-50DDC7816378}" srcOrd="2" destOrd="0" parTransId="{BA4F6C5E-FBA7-4542-9CB4-B8374ED64534}" sibTransId="{27BC4816-5819-4B95-93F8-584D68C91404}"/>
    <dgm:cxn modelId="{70CBF4CF-DFB8-4956-ABF7-DEE28099438F}" type="presParOf" srcId="{F98472AE-ABE7-4654-AC41-761BD183FBD4}" destId="{0E1BEA96-31D0-4B9B-8C06-BD29EA78BCC9}" srcOrd="0" destOrd="0" presId="urn:microsoft.com/office/officeart/2005/8/layout/radial4"/>
    <dgm:cxn modelId="{F93AAAEE-EDF0-461E-B343-493A6B510FD0}" type="presParOf" srcId="{F98472AE-ABE7-4654-AC41-761BD183FBD4}" destId="{0313B8B0-9467-4A01-87CD-5105B479CDBE}" srcOrd="1" destOrd="0" presId="urn:microsoft.com/office/officeart/2005/8/layout/radial4"/>
    <dgm:cxn modelId="{097336A0-1075-4C91-916C-AE50051C2346}" type="presParOf" srcId="{F98472AE-ABE7-4654-AC41-761BD183FBD4}" destId="{B40053D7-D121-4061-BBF9-7EDA640DCD6D}" srcOrd="2" destOrd="0" presId="urn:microsoft.com/office/officeart/2005/8/layout/radial4"/>
    <dgm:cxn modelId="{846D609B-5643-40C1-B019-D925F816892E}" type="presParOf" srcId="{F98472AE-ABE7-4654-AC41-761BD183FBD4}" destId="{28613DF8-740A-433E-BAF8-357030A86A66}" srcOrd="3" destOrd="0" presId="urn:microsoft.com/office/officeart/2005/8/layout/radial4"/>
    <dgm:cxn modelId="{9C927899-30E6-421D-ADD2-45D3EE52254B}" type="presParOf" srcId="{F98472AE-ABE7-4654-AC41-761BD183FBD4}" destId="{5BCB68E9-E531-4E24-9DB2-F6B70FC64863}" srcOrd="4" destOrd="0" presId="urn:microsoft.com/office/officeart/2005/8/layout/radial4"/>
    <dgm:cxn modelId="{9871098D-163D-4522-94E0-3A231F6D42A1}" type="presParOf" srcId="{F98472AE-ABE7-4654-AC41-761BD183FBD4}" destId="{488F9D48-447C-4E6A-B216-92103E7D552C}" srcOrd="5" destOrd="0" presId="urn:microsoft.com/office/officeart/2005/8/layout/radial4"/>
    <dgm:cxn modelId="{2C547DB9-C406-4792-A0BE-37D83FDA0FAB}" type="presParOf" srcId="{F98472AE-ABE7-4654-AC41-761BD183FBD4}" destId="{8BEAD97D-92D0-4486-BAFB-18D1198F0EC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6242F-D75A-4780-8C3F-F2B2A90F0B42}">
      <dsp:nvSpPr>
        <dsp:cNvPr id="0" name=""/>
        <dsp:cNvSpPr/>
      </dsp:nvSpPr>
      <dsp:spPr>
        <a:xfrm>
          <a:off x="0" y="338248"/>
          <a:ext cx="2050304" cy="1281439"/>
        </a:xfrm>
        <a:prstGeom prst="swooshArrow">
          <a:avLst>
            <a:gd name="adj1" fmla="val 25000"/>
            <a:gd name="adj2" fmla="val 25000"/>
          </a:avLst>
        </a:prstGeom>
        <a:solidFill>
          <a:srgbClr val="FF9900"/>
        </a:solidFill>
        <a:ln>
          <a:solidFill>
            <a:srgbClr val="FFCC99"/>
          </a:solidFill>
        </a:ln>
        <a:effectLst/>
      </dsp:spPr>
      <dsp:style>
        <a:lnRef idx="0">
          <a:scrgbClr r="0" g="0" b="0"/>
        </a:lnRef>
        <a:fillRef idx="1">
          <a:scrgbClr r="0" g="0" b="0"/>
        </a:fillRef>
        <a:effectRef idx="0">
          <a:scrgbClr r="0" g="0" b="0"/>
        </a:effectRef>
        <a:fontRef idx="minor"/>
      </dsp:style>
    </dsp:sp>
    <dsp:sp modelId="{7739292F-3EA8-4362-A591-634030E6B55F}">
      <dsp:nvSpPr>
        <dsp:cNvPr id="0" name=""/>
        <dsp:cNvSpPr/>
      </dsp:nvSpPr>
      <dsp:spPr>
        <a:xfrm>
          <a:off x="1564381" y="555260"/>
          <a:ext cx="151722" cy="1517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3A98D-B3ED-4768-87D3-A16396529973}">
      <dsp:nvSpPr>
        <dsp:cNvPr id="0" name=""/>
        <dsp:cNvSpPr/>
      </dsp:nvSpPr>
      <dsp:spPr>
        <a:xfrm>
          <a:off x="696496" y="216099"/>
          <a:ext cx="1141855" cy="94570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0395" bIns="0" numCol="1" spcCol="1270" anchor="t" anchorCtr="0">
          <a:noAutofit/>
        </a:bodyPr>
        <a:lstStyle/>
        <a:p>
          <a:pPr marL="0" lvl="0" indent="0" algn="r" defTabSz="666750">
            <a:lnSpc>
              <a:spcPct val="90000"/>
            </a:lnSpc>
            <a:spcBef>
              <a:spcPct val="0"/>
            </a:spcBef>
            <a:spcAft>
              <a:spcPct val="35000"/>
            </a:spcAft>
            <a:buNone/>
          </a:pPr>
          <a:r>
            <a:rPr kumimoji="1" lang="en-US" altLang="ja-JP" sz="1500" kern="1200" dirty="0"/>
            <a:t>Connection</a:t>
          </a:r>
          <a:endParaRPr kumimoji="1" lang="ja-JP" altLang="en-US" sz="1500" kern="1200" dirty="0"/>
        </a:p>
      </dsp:txBody>
      <dsp:txXfrm>
        <a:off x="742661" y="262264"/>
        <a:ext cx="1049525" cy="853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BEA96-31D0-4B9B-8C06-BD29EA78BCC9}">
      <dsp:nvSpPr>
        <dsp:cNvPr id="0" name=""/>
        <dsp:cNvSpPr/>
      </dsp:nvSpPr>
      <dsp:spPr>
        <a:xfrm>
          <a:off x="2625909" y="3244381"/>
          <a:ext cx="2956180" cy="1811799"/>
        </a:xfrm>
        <a:prstGeom prst="ellipse">
          <a:avLst/>
        </a:prstGeom>
        <a:solidFill>
          <a:schemeClr val="accent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t>Improvement  of Bill collection rate</a:t>
          </a:r>
          <a:endParaRPr kumimoji="1" lang="ja-JP" altLang="en-US" sz="2400" kern="1200" dirty="0"/>
        </a:p>
      </dsp:txBody>
      <dsp:txXfrm>
        <a:off x="3058832" y="3509713"/>
        <a:ext cx="2090334" cy="1281135"/>
      </dsp:txXfrm>
    </dsp:sp>
    <dsp:sp modelId="{0313B8B0-9467-4A01-87CD-5105B479CDBE}">
      <dsp:nvSpPr>
        <dsp:cNvPr id="0" name=""/>
        <dsp:cNvSpPr/>
      </dsp:nvSpPr>
      <dsp:spPr>
        <a:xfrm rot="12781380">
          <a:off x="1139572" y="2562459"/>
          <a:ext cx="2014820" cy="631605"/>
        </a:xfrm>
        <a:prstGeom prst="lef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40053D7-D121-4061-BBF9-7EDA640DCD6D}">
      <dsp:nvSpPr>
        <dsp:cNvPr id="0" name=""/>
        <dsp:cNvSpPr/>
      </dsp:nvSpPr>
      <dsp:spPr>
        <a:xfrm>
          <a:off x="249642" y="1487107"/>
          <a:ext cx="2105352" cy="1684281"/>
        </a:xfrm>
        <a:prstGeom prst="roundRect">
          <a:avLst>
            <a:gd name="adj" fmla="val 10000"/>
          </a:avLst>
        </a:prstGeom>
        <a:solidFill>
          <a:schemeClr val="accent5"/>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solidFill>
                <a:schemeClr val="tx1"/>
              </a:solidFill>
            </a:rPr>
            <a:t>Payment system for </a:t>
          </a:r>
          <a:r>
            <a:rPr lang="ja-JP" altLang="en-US" sz="2400" b="1" kern="1200" dirty="0">
              <a:solidFill>
                <a:schemeClr val="tx1"/>
              </a:solidFill>
            </a:rPr>
            <a:t> </a:t>
          </a:r>
          <a:r>
            <a:rPr lang="en-US" altLang="ja-JP" sz="2400" b="1" kern="1200" dirty="0">
              <a:solidFill>
                <a:schemeClr val="tx1"/>
              </a:solidFill>
            </a:rPr>
            <a:t>customers’ convenience</a:t>
          </a:r>
          <a:endParaRPr kumimoji="1" lang="ja-JP" altLang="en-US" sz="2400" b="1" kern="1200" dirty="0"/>
        </a:p>
      </dsp:txBody>
      <dsp:txXfrm>
        <a:off x="298973" y="1536438"/>
        <a:ext cx="2006690" cy="1585619"/>
      </dsp:txXfrm>
    </dsp:sp>
    <dsp:sp modelId="{28613DF8-740A-433E-BAF8-357030A86A66}">
      <dsp:nvSpPr>
        <dsp:cNvPr id="0" name=""/>
        <dsp:cNvSpPr/>
      </dsp:nvSpPr>
      <dsp:spPr>
        <a:xfrm rot="16200000">
          <a:off x="3127217" y="1838095"/>
          <a:ext cx="1953565" cy="631605"/>
        </a:xfrm>
        <a:prstGeom prst="lef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BCB68E9-E531-4E24-9DB2-F6B70FC64863}">
      <dsp:nvSpPr>
        <dsp:cNvPr id="0" name=""/>
        <dsp:cNvSpPr/>
      </dsp:nvSpPr>
      <dsp:spPr>
        <a:xfrm>
          <a:off x="3051323" y="334974"/>
          <a:ext cx="2105352" cy="1684281"/>
        </a:xfrm>
        <a:prstGeom prst="roundRect">
          <a:avLst>
            <a:gd name="adj" fmla="val 10000"/>
          </a:avLst>
        </a:prstGeom>
        <a:solidFill>
          <a:schemeClr val="accent5"/>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solidFill>
                <a:schemeClr val="tx1"/>
              </a:solidFill>
            </a:rPr>
            <a:t>Efficient meter reading and collection</a:t>
          </a:r>
          <a:endParaRPr kumimoji="1" lang="ja-JP" altLang="en-US" sz="2400" b="1" kern="1200" dirty="0">
            <a:solidFill>
              <a:schemeClr val="tx1"/>
            </a:solidFill>
          </a:endParaRPr>
        </a:p>
      </dsp:txBody>
      <dsp:txXfrm>
        <a:off x="3100654" y="384305"/>
        <a:ext cx="2006690" cy="1585619"/>
      </dsp:txXfrm>
    </dsp:sp>
    <dsp:sp modelId="{488F9D48-447C-4E6A-B216-92103E7D552C}">
      <dsp:nvSpPr>
        <dsp:cNvPr id="0" name=""/>
        <dsp:cNvSpPr/>
      </dsp:nvSpPr>
      <dsp:spPr>
        <a:xfrm rot="19626036">
          <a:off x="5057171" y="2563156"/>
          <a:ext cx="2024074" cy="631605"/>
        </a:xfrm>
        <a:prstGeom prst="lef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EAD97D-92D0-4486-BAFB-18D1198F0EC4}">
      <dsp:nvSpPr>
        <dsp:cNvPr id="0" name=""/>
        <dsp:cNvSpPr/>
      </dsp:nvSpPr>
      <dsp:spPr>
        <a:xfrm>
          <a:off x="5866264" y="1487115"/>
          <a:ext cx="2105352" cy="1684281"/>
        </a:xfrm>
        <a:prstGeom prst="roundRect">
          <a:avLst>
            <a:gd name="adj" fmla="val 10000"/>
          </a:avLst>
        </a:prstGeom>
        <a:solidFill>
          <a:schemeClr val="accent5"/>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solidFill>
                <a:schemeClr val="tx1"/>
              </a:solidFill>
            </a:rPr>
            <a:t>Chasing arrears continuously</a:t>
          </a:r>
          <a:endParaRPr kumimoji="1" lang="ja-JP" altLang="en-US" sz="2400" b="1" kern="1200" dirty="0"/>
        </a:p>
      </dsp:txBody>
      <dsp:txXfrm>
        <a:off x="5915595" y="1536446"/>
        <a:ext cx="2006690" cy="158561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0.45977</cdr:x>
      <cdr:y>0.09212</cdr:y>
    </cdr:from>
    <cdr:to>
      <cdr:x>0.90805</cdr:x>
      <cdr:y>0.1768</cdr:y>
    </cdr:to>
    <cdr:sp macro="" textlink="">
      <cdr:nvSpPr>
        <cdr:cNvPr id="2" name="テキスト ボックス 1"/>
        <cdr:cNvSpPr txBox="1"/>
      </cdr:nvSpPr>
      <cdr:spPr>
        <a:xfrm xmlns:a="http://schemas.openxmlformats.org/drawingml/2006/main">
          <a:off x="2880320" y="360040"/>
          <a:ext cx="2808312" cy="330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Water Production Capacity</a:t>
          </a:r>
          <a:endParaRPr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0.63087</cdr:x>
      <cdr:y>0.0941</cdr:y>
    </cdr:from>
    <cdr:to>
      <cdr:x>0.79202</cdr:x>
      <cdr:y>0.17806</cdr:y>
    </cdr:to>
    <cdr:sp macro="" textlink="">
      <cdr:nvSpPr>
        <cdr:cNvPr id="3" name="テキスト ボックス 1"/>
        <cdr:cNvSpPr txBox="1"/>
      </cdr:nvSpPr>
      <cdr:spPr>
        <a:xfrm xmlns:a="http://schemas.openxmlformats.org/drawingml/2006/main">
          <a:off x="3038550" y="274084"/>
          <a:ext cx="776176" cy="244549"/>
        </a:xfrm>
        <a:prstGeom xmlns:a="http://schemas.openxmlformats.org/drawingml/2006/main" prst="rect">
          <a:avLst/>
        </a:prstGeom>
      </cdr:spPr>
    </cdr:sp>
  </cdr:relSizeAnchor>
  <cdr:relSizeAnchor xmlns:cdr="http://schemas.openxmlformats.org/drawingml/2006/chartDrawing">
    <cdr:from>
      <cdr:x>0.63087</cdr:x>
      <cdr:y>0.0941</cdr:y>
    </cdr:from>
    <cdr:to>
      <cdr:x>0.79202</cdr:x>
      <cdr:y>0.17806</cdr:y>
    </cdr:to>
    <cdr:sp macro="" textlink="">
      <cdr:nvSpPr>
        <cdr:cNvPr id="4" name="テキスト ボックス 1"/>
        <cdr:cNvSpPr txBox="1"/>
      </cdr:nvSpPr>
      <cdr:spPr>
        <a:xfrm xmlns:a="http://schemas.openxmlformats.org/drawingml/2006/main">
          <a:off x="3038550" y="274084"/>
          <a:ext cx="776176" cy="244549"/>
        </a:xfrm>
        <a:prstGeom xmlns:a="http://schemas.openxmlformats.org/drawingml/2006/main" prst="rect">
          <a:avLst/>
        </a:prstGeom>
      </cdr:spPr>
    </cdr:sp>
  </cdr:relSizeAnchor>
  <cdr:relSizeAnchor xmlns:cdr="http://schemas.openxmlformats.org/drawingml/2006/chartDrawing">
    <cdr:from>
      <cdr:x>0.63087</cdr:x>
      <cdr:y>0.0941</cdr:y>
    </cdr:from>
    <cdr:to>
      <cdr:x>0.79202</cdr:x>
      <cdr:y>0.17806</cdr:y>
    </cdr:to>
    <cdr:sp macro="" textlink="">
      <cdr:nvSpPr>
        <cdr:cNvPr id="5" name="テキスト ボックス 1"/>
        <cdr:cNvSpPr txBox="1"/>
      </cdr:nvSpPr>
      <cdr:spPr>
        <a:xfrm xmlns:a="http://schemas.openxmlformats.org/drawingml/2006/main">
          <a:off x="3038550" y="274084"/>
          <a:ext cx="776176" cy="244549"/>
        </a:xfrm>
        <a:prstGeom xmlns:a="http://schemas.openxmlformats.org/drawingml/2006/main" prst="rect">
          <a:avLst/>
        </a:prstGeom>
      </cdr:spPr>
    </cdr:sp>
  </cdr:relSizeAnchor>
  <cdr:relSizeAnchor xmlns:cdr="http://schemas.openxmlformats.org/drawingml/2006/chartDrawing">
    <cdr:from>
      <cdr:x>0.41497</cdr:x>
      <cdr:y>0.42044</cdr:y>
    </cdr:from>
    <cdr:to>
      <cdr:x>0.79852</cdr:x>
      <cdr:y>0.61409</cdr:y>
    </cdr:to>
    <cdr:sp macro="" textlink="">
      <cdr:nvSpPr>
        <cdr:cNvPr id="7" name="テキスト ボックス 6"/>
        <cdr:cNvSpPr txBox="1"/>
      </cdr:nvSpPr>
      <cdr:spPr>
        <a:xfrm xmlns:a="http://schemas.openxmlformats.org/drawingml/2006/main">
          <a:off x="2659401" y="1512168"/>
          <a:ext cx="2458061" cy="6964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Outstanding Balance of Public</a:t>
          </a:r>
          <a:r>
            <a:rPr lang="en-US" altLang="ja-JP" sz="1400" b="1"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Enterprise Bond</a:t>
          </a:r>
          <a:endPar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0.47191</cdr:x>
      <cdr:y>0.75182</cdr:y>
    </cdr:from>
    <cdr:to>
      <cdr:x>0.70408</cdr:x>
      <cdr:y>0.92075</cdr:y>
    </cdr:to>
    <cdr:sp macro="" textlink="">
      <cdr:nvSpPr>
        <cdr:cNvPr id="8" name="テキスト ボックス 7"/>
        <cdr:cNvSpPr txBox="1"/>
      </cdr:nvSpPr>
      <cdr:spPr>
        <a:xfrm xmlns:a="http://schemas.openxmlformats.org/drawingml/2006/main">
          <a:off x="3024336" y="2703984"/>
          <a:ext cx="1487911" cy="607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Water Tariff Revenue</a:t>
          </a:r>
          <a:endParaRPr lang="ja-JP" altLang="en-US" sz="1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0.71721</cdr:x>
      <cdr:y>0.76924</cdr:y>
    </cdr:from>
    <cdr:to>
      <cdr:x>0.88306</cdr:x>
      <cdr:y>0.89938</cdr:y>
    </cdr:to>
    <cdr:sp macro="" textlink="">
      <cdr:nvSpPr>
        <cdr:cNvPr id="9" name="角丸四角形吹き出し 8"/>
        <cdr:cNvSpPr/>
      </cdr:nvSpPr>
      <cdr:spPr>
        <a:xfrm xmlns:a="http://schemas.openxmlformats.org/drawingml/2006/main">
          <a:off x="4493103" y="3168352"/>
          <a:ext cx="1039026" cy="536040"/>
        </a:xfrm>
        <a:prstGeom xmlns:a="http://schemas.openxmlformats.org/drawingml/2006/main" prst="wedgeRoundRectCallout">
          <a:avLst>
            <a:gd name="adj1" fmla="val 58199"/>
            <a:gd name="adj2" fmla="val -92268"/>
            <a:gd name="adj3" fmla="val 16667"/>
          </a:avLst>
        </a:prstGeom>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a:noAutofit/>
        </a:bodyPr>
        <a:lstStyle xmlns:a="http://schemas.openxmlformats.org/drawingml/2006/main"/>
        <a:p xmlns:a="http://schemas.openxmlformats.org/drawingml/2006/main">
          <a:pPr>
            <a:lnSpc>
              <a:spcPts val="13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252 billion JPY in 2014</a:t>
          </a:r>
          <a:endParaRPr lang="ja-JP"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0.1938</cdr:x>
      <cdr:y>0.0827</cdr:y>
    </cdr:from>
    <cdr:to>
      <cdr:x>0.38804</cdr:x>
      <cdr:y>0.24511</cdr:y>
    </cdr:to>
    <cdr:sp macro="" textlink="">
      <cdr:nvSpPr>
        <cdr:cNvPr id="10" name="角丸四角形吹き出し 9"/>
        <cdr:cNvSpPr/>
      </cdr:nvSpPr>
      <cdr:spPr>
        <a:xfrm xmlns:a="http://schemas.openxmlformats.org/drawingml/2006/main">
          <a:off x="1214098" y="340626"/>
          <a:ext cx="1216855" cy="668947"/>
        </a:xfrm>
        <a:prstGeom xmlns:a="http://schemas.openxmlformats.org/drawingml/2006/main" prst="wedgeRoundRectCallout">
          <a:avLst>
            <a:gd name="adj1" fmla="val 106451"/>
            <a:gd name="adj2" fmla="val 40744"/>
            <a:gd name="adj3" fmla="val 16667"/>
          </a:avLst>
        </a:prstGeom>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a:noAutofit/>
        </a:bodyPr>
        <a:lstStyle xmlns:a="http://schemas.openxmlformats.org/drawingml/2006/main"/>
        <a:p xmlns:a="http://schemas.openxmlformats.org/drawingml/2006/main">
          <a:pPr>
            <a:lnSpc>
              <a:spcPts val="13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818 billion JPY in 1984 (Max.)</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6860" cy="511649"/>
          </a:xfrm>
          <a:prstGeom prst="rect">
            <a:avLst/>
          </a:prstGeom>
        </p:spPr>
        <p:txBody>
          <a:bodyPr vert="horz" lIns="94623" tIns="47311" rIns="94623" bIns="47311"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3" y="9721335"/>
            <a:ext cx="3076860" cy="511648"/>
          </a:xfrm>
          <a:prstGeom prst="rect">
            <a:avLst/>
          </a:prstGeom>
        </p:spPr>
        <p:txBody>
          <a:bodyPr vert="horz" lIns="94623" tIns="47311" rIns="94623" bIns="47311"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4020785" y="9721335"/>
            <a:ext cx="3076860" cy="511648"/>
          </a:xfrm>
          <a:prstGeom prst="rect">
            <a:avLst/>
          </a:prstGeom>
        </p:spPr>
        <p:txBody>
          <a:bodyPr vert="horz" lIns="94623" tIns="47311" rIns="94623" bIns="47311" rtlCol="0" anchor="b"/>
          <a:lstStyle>
            <a:lvl1pPr algn="r">
              <a:defRPr sz="1200"/>
            </a:lvl1pPr>
          </a:lstStyle>
          <a:p>
            <a:r>
              <a:rPr kumimoji="1" lang="en-US" altLang="ja-JP" dirty="0"/>
              <a:t>T6-</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385589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3076365" cy="511731"/>
          </a:xfrm>
          <a:prstGeom prst="rect">
            <a:avLst/>
          </a:prstGeom>
        </p:spPr>
        <p:txBody>
          <a:bodyPr vert="horz" lIns="94623" tIns="47311" rIns="94623" bIns="47311" rtlCol="0"/>
          <a:lstStyle>
            <a:lvl1pPr algn="l">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993775" y="771525"/>
            <a:ext cx="5113338" cy="3835400"/>
          </a:xfrm>
          <a:prstGeom prst="rect">
            <a:avLst/>
          </a:prstGeom>
          <a:noFill/>
          <a:ln w="12700">
            <a:solidFill>
              <a:prstClr val="black"/>
            </a:solidFill>
          </a:ln>
        </p:spPr>
        <p:txBody>
          <a:bodyPr vert="horz" lIns="94623" tIns="47311" rIns="94623" bIns="47311" rtlCol="0" anchor="ctr"/>
          <a:lstStyle/>
          <a:p>
            <a:endParaRPr lang="ja-JP" altLang="en-US" dirty="0"/>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4623" tIns="47311" rIns="94623" bIns="473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11"/>
            <a:ext cx="3076365" cy="511731"/>
          </a:xfrm>
          <a:prstGeom prst="rect">
            <a:avLst/>
          </a:prstGeom>
        </p:spPr>
        <p:txBody>
          <a:bodyPr vert="horz" lIns="94623" tIns="47311" rIns="94623" bIns="4731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021295" y="9721111"/>
            <a:ext cx="3076365" cy="511731"/>
          </a:xfrm>
          <a:prstGeom prst="rect">
            <a:avLst/>
          </a:prstGeom>
        </p:spPr>
        <p:txBody>
          <a:bodyPr vert="horz" lIns="94623" tIns="47311" rIns="94623" bIns="47311" rtlCol="0" anchor="b"/>
          <a:lstStyle>
            <a:lvl1pPr algn="r">
              <a:defRPr sz="1200"/>
            </a:lvl1pPr>
          </a:lstStyle>
          <a:p>
            <a:fld id="{8208B556-BF28-49CE-8564-E87885FA5E32}" type="slidenum">
              <a:rPr kumimoji="1" lang="ja-JP" altLang="en-US" smtClean="0"/>
              <a:t>‹#›</a:t>
            </a:fld>
            <a:endParaRPr kumimoji="1" lang="ja-JP" altLang="en-US" dirty="0"/>
          </a:p>
        </p:txBody>
      </p:sp>
    </p:spTree>
    <p:extLst>
      <p:ext uri="{BB962C8B-B14F-4D97-AF65-F5344CB8AC3E}">
        <p14:creationId xmlns:p14="http://schemas.microsoft.com/office/powerpoint/2010/main" val="1621414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extLst>
      <p:ext uri="{BB962C8B-B14F-4D97-AF65-F5344CB8AC3E}">
        <p14:creationId xmlns:p14="http://schemas.microsoft.com/office/powerpoint/2010/main" val="353838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dirty="0"/>
          </a:p>
        </p:txBody>
      </p:sp>
    </p:spTree>
    <p:extLst>
      <p:ext uri="{BB962C8B-B14F-4D97-AF65-F5344CB8AC3E}">
        <p14:creationId xmlns:p14="http://schemas.microsoft.com/office/powerpoint/2010/main" val="66233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defRPr/>
            </a:pPr>
            <a:endParaRPr lang="en-US" altLang="ja-JP"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11</a:t>
            </a:fld>
            <a:endParaRPr kumimoji="1" lang="ja-JP" altLang="en-US" dirty="0"/>
          </a:p>
        </p:txBody>
      </p:sp>
    </p:spTree>
    <p:extLst>
      <p:ext uri="{BB962C8B-B14F-4D97-AF65-F5344CB8AC3E}">
        <p14:creationId xmlns:p14="http://schemas.microsoft.com/office/powerpoint/2010/main" val="245124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dirty="0"/>
          </a:p>
        </p:txBody>
      </p:sp>
    </p:spTree>
    <p:extLst>
      <p:ext uri="{BB962C8B-B14F-4D97-AF65-F5344CB8AC3E}">
        <p14:creationId xmlns:p14="http://schemas.microsoft.com/office/powerpoint/2010/main" val="14350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13</a:t>
            </a:fld>
            <a:endParaRPr kumimoji="1" lang="ja-JP" altLang="en-US" dirty="0"/>
          </a:p>
        </p:txBody>
      </p:sp>
    </p:spTree>
    <p:extLst>
      <p:ext uri="{BB962C8B-B14F-4D97-AF65-F5344CB8AC3E}">
        <p14:creationId xmlns:p14="http://schemas.microsoft.com/office/powerpoint/2010/main" val="298076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dirty="0"/>
          </a:p>
        </p:txBody>
      </p:sp>
    </p:spTree>
    <p:extLst>
      <p:ext uri="{BB962C8B-B14F-4D97-AF65-F5344CB8AC3E}">
        <p14:creationId xmlns:p14="http://schemas.microsoft.com/office/powerpoint/2010/main" val="362016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15</a:t>
            </a:fld>
            <a:endParaRPr kumimoji="1" lang="ja-JP" altLang="en-US" dirty="0"/>
          </a:p>
        </p:txBody>
      </p:sp>
    </p:spTree>
    <p:extLst>
      <p:ext uri="{BB962C8B-B14F-4D97-AF65-F5344CB8AC3E}">
        <p14:creationId xmlns:p14="http://schemas.microsoft.com/office/powerpoint/2010/main" val="6062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dirty="0"/>
          </a:p>
        </p:txBody>
      </p:sp>
    </p:spTree>
    <p:extLst>
      <p:ext uri="{BB962C8B-B14F-4D97-AF65-F5344CB8AC3E}">
        <p14:creationId xmlns:p14="http://schemas.microsoft.com/office/powerpoint/2010/main" val="262515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dirty="0"/>
          </a:p>
        </p:txBody>
      </p:sp>
    </p:spTree>
    <p:extLst>
      <p:ext uri="{BB962C8B-B14F-4D97-AF65-F5344CB8AC3E}">
        <p14:creationId xmlns:p14="http://schemas.microsoft.com/office/powerpoint/2010/main" val="2324223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dirty="0"/>
          </a:p>
        </p:txBody>
      </p:sp>
    </p:spTree>
    <p:extLst>
      <p:ext uri="{BB962C8B-B14F-4D97-AF65-F5344CB8AC3E}">
        <p14:creationId xmlns:p14="http://schemas.microsoft.com/office/powerpoint/2010/main" val="214254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dirty="0"/>
          </a:p>
        </p:txBody>
      </p:sp>
    </p:spTree>
    <p:extLst>
      <p:ext uri="{BB962C8B-B14F-4D97-AF65-F5344CB8AC3E}">
        <p14:creationId xmlns:p14="http://schemas.microsoft.com/office/powerpoint/2010/main" val="192280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04">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a:t>
            </a:fld>
            <a:endParaRPr kumimoji="1" lang="ja-JP" altLang="en-US" dirty="0"/>
          </a:p>
        </p:txBody>
      </p:sp>
    </p:spTree>
    <p:extLst>
      <p:ext uri="{BB962C8B-B14F-4D97-AF65-F5344CB8AC3E}">
        <p14:creationId xmlns:p14="http://schemas.microsoft.com/office/powerpoint/2010/main" val="26817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dirty="0"/>
          </a:p>
        </p:txBody>
      </p:sp>
    </p:spTree>
    <p:extLst>
      <p:ext uri="{BB962C8B-B14F-4D97-AF65-F5344CB8AC3E}">
        <p14:creationId xmlns:p14="http://schemas.microsoft.com/office/powerpoint/2010/main" val="55850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dirty="0"/>
          </a:p>
        </p:txBody>
      </p:sp>
    </p:spTree>
    <p:extLst>
      <p:ext uri="{BB962C8B-B14F-4D97-AF65-F5344CB8AC3E}">
        <p14:creationId xmlns:p14="http://schemas.microsoft.com/office/powerpoint/2010/main" val="315862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dirty="0"/>
          </a:p>
        </p:txBody>
      </p:sp>
    </p:spTree>
    <p:extLst>
      <p:ext uri="{BB962C8B-B14F-4D97-AF65-F5344CB8AC3E}">
        <p14:creationId xmlns:p14="http://schemas.microsoft.com/office/powerpoint/2010/main" val="223206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dirty="0"/>
          </a:p>
        </p:txBody>
      </p:sp>
    </p:spTree>
    <p:extLst>
      <p:ext uri="{BB962C8B-B14F-4D97-AF65-F5344CB8AC3E}">
        <p14:creationId xmlns:p14="http://schemas.microsoft.com/office/powerpoint/2010/main" val="414303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dirty="0"/>
          </a:p>
        </p:txBody>
      </p:sp>
    </p:spTree>
    <p:extLst>
      <p:ext uri="{BB962C8B-B14F-4D97-AF65-F5344CB8AC3E}">
        <p14:creationId xmlns:p14="http://schemas.microsoft.com/office/powerpoint/2010/main" val="379224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25</a:t>
            </a:fld>
            <a:endParaRPr kumimoji="1" lang="ja-JP" altLang="en-US" dirty="0"/>
          </a:p>
        </p:txBody>
      </p:sp>
    </p:spTree>
    <p:extLst>
      <p:ext uri="{BB962C8B-B14F-4D97-AF65-F5344CB8AC3E}">
        <p14:creationId xmlns:p14="http://schemas.microsoft.com/office/powerpoint/2010/main" val="305909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dirty="0"/>
          </a:p>
        </p:txBody>
      </p:sp>
    </p:spTree>
    <p:extLst>
      <p:ext uri="{BB962C8B-B14F-4D97-AF65-F5344CB8AC3E}">
        <p14:creationId xmlns:p14="http://schemas.microsoft.com/office/powerpoint/2010/main" val="720160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27</a:t>
            </a:fld>
            <a:endParaRPr kumimoji="1" lang="ja-JP" altLang="en-US" dirty="0"/>
          </a:p>
        </p:txBody>
      </p:sp>
    </p:spTree>
    <p:extLst>
      <p:ext uri="{BB962C8B-B14F-4D97-AF65-F5344CB8AC3E}">
        <p14:creationId xmlns:p14="http://schemas.microsoft.com/office/powerpoint/2010/main" val="1217526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28</a:t>
            </a:fld>
            <a:endParaRPr kumimoji="1" lang="ja-JP" altLang="en-US" dirty="0"/>
          </a:p>
        </p:txBody>
      </p:sp>
    </p:spTree>
    <p:extLst>
      <p:ext uri="{BB962C8B-B14F-4D97-AF65-F5344CB8AC3E}">
        <p14:creationId xmlns:p14="http://schemas.microsoft.com/office/powerpoint/2010/main" val="3765005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29</a:t>
            </a:fld>
            <a:endParaRPr kumimoji="1" lang="ja-JP" altLang="en-US" dirty="0"/>
          </a:p>
        </p:txBody>
      </p:sp>
    </p:spTree>
    <p:extLst>
      <p:ext uri="{BB962C8B-B14F-4D97-AF65-F5344CB8AC3E}">
        <p14:creationId xmlns:p14="http://schemas.microsoft.com/office/powerpoint/2010/main" val="41083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dirty="0"/>
          </a:p>
        </p:txBody>
      </p:sp>
    </p:spTree>
    <p:extLst>
      <p:ext uri="{BB962C8B-B14F-4D97-AF65-F5344CB8AC3E}">
        <p14:creationId xmlns:p14="http://schemas.microsoft.com/office/powerpoint/2010/main" val="669400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30</a:t>
            </a:fld>
            <a:endParaRPr kumimoji="1" lang="ja-JP" altLang="en-US" dirty="0"/>
          </a:p>
        </p:txBody>
      </p:sp>
    </p:spTree>
    <p:extLst>
      <p:ext uri="{BB962C8B-B14F-4D97-AF65-F5344CB8AC3E}">
        <p14:creationId xmlns:p14="http://schemas.microsoft.com/office/powerpoint/2010/main" val="556696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CA"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31</a:t>
            </a:fld>
            <a:endParaRPr kumimoji="1" lang="ja-JP" altLang="en-US" dirty="0"/>
          </a:p>
        </p:txBody>
      </p:sp>
    </p:spTree>
    <p:extLst>
      <p:ext uri="{BB962C8B-B14F-4D97-AF65-F5344CB8AC3E}">
        <p14:creationId xmlns:p14="http://schemas.microsoft.com/office/powerpoint/2010/main" val="272690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32</a:t>
            </a:fld>
            <a:endParaRPr kumimoji="1" lang="ja-JP" altLang="en-US" dirty="0"/>
          </a:p>
        </p:txBody>
      </p:sp>
    </p:spTree>
    <p:extLst>
      <p:ext uri="{BB962C8B-B14F-4D97-AF65-F5344CB8AC3E}">
        <p14:creationId xmlns:p14="http://schemas.microsoft.com/office/powerpoint/2010/main" val="2726905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33</a:t>
            </a:fld>
            <a:endParaRPr kumimoji="1" lang="ja-JP" altLang="en-US" dirty="0"/>
          </a:p>
        </p:txBody>
      </p:sp>
    </p:spTree>
    <p:extLst>
      <p:ext uri="{BB962C8B-B14F-4D97-AF65-F5344CB8AC3E}">
        <p14:creationId xmlns:p14="http://schemas.microsoft.com/office/powerpoint/2010/main" val="272690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182042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dirty="0"/>
          </a:p>
        </p:txBody>
      </p:sp>
    </p:spTree>
    <p:extLst>
      <p:ext uri="{BB962C8B-B14F-4D97-AF65-F5344CB8AC3E}">
        <p14:creationId xmlns:p14="http://schemas.microsoft.com/office/powerpoint/2010/main" val="111038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dirty="0"/>
          </a:p>
        </p:txBody>
      </p:sp>
    </p:spTree>
    <p:extLst>
      <p:ext uri="{BB962C8B-B14F-4D97-AF65-F5344CB8AC3E}">
        <p14:creationId xmlns:p14="http://schemas.microsoft.com/office/powerpoint/2010/main" val="388193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dirty="0"/>
          </a:p>
        </p:txBody>
      </p:sp>
    </p:spTree>
    <p:extLst>
      <p:ext uri="{BB962C8B-B14F-4D97-AF65-F5344CB8AC3E}">
        <p14:creationId xmlns:p14="http://schemas.microsoft.com/office/powerpoint/2010/main" val="425032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dirty="0"/>
          </a:p>
        </p:txBody>
      </p:sp>
    </p:spTree>
    <p:extLst>
      <p:ext uri="{BB962C8B-B14F-4D97-AF65-F5344CB8AC3E}">
        <p14:creationId xmlns:p14="http://schemas.microsoft.com/office/powerpoint/2010/main" val="408297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dirty="0"/>
          </a:p>
        </p:txBody>
      </p:sp>
    </p:spTree>
    <p:extLst>
      <p:ext uri="{BB962C8B-B14F-4D97-AF65-F5344CB8AC3E}">
        <p14:creationId xmlns:p14="http://schemas.microsoft.com/office/powerpoint/2010/main" val="361727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79541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2923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65289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414254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49160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13764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41956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147826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1940577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7950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60044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648195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137454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3374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3141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55615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93942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3193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401443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2298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401652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92581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T6-</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2239863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49" r:id="rId13"/>
    <p:sldLayoutId id="2147483750" r:id="rId14"/>
    <p:sldLayoutId id="2147483751" r:id="rId15"/>
    <p:sldLayoutId id="2147483752" r:id="rId16"/>
    <p:sldLayoutId id="2147483753" r:id="rId17"/>
    <p:sldLayoutId id="2147483735" r:id="rId18"/>
    <p:sldLayoutId id="2147483742" r:id="rId19"/>
    <p:sldLayoutId id="2147483743" r:id="rId20"/>
    <p:sldLayoutId id="2147483746" r:id="rId21"/>
    <p:sldLayoutId id="2147483745"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kawanishi-water.jp/ikkrwebBrow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6000" y="908720"/>
            <a:ext cx="8028448" cy="1354217"/>
          </a:xfrm>
        </p:spPr>
        <p:txBody>
          <a:bodyPr/>
          <a:lstStyle/>
          <a:p>
            <a:r>
              <a:rPr lang="en-US" altLang="ja-JP" sz="4800" dirty="0"/>
              <a:t>Financial Management:</a:t>
            </a:r>
            <a:br>
              <a:rPr lang="en-US" altLang="ja-JP" sz="4800" dirty="0"/>
            </a:br>
            <a:r>
              <a:rPr lang="en-US" altLang="ja-JP" sz="4000" dirty="0"/>
              <a:t>Finance and Tariffs</a:t>
            </a:r>
            <a:endParaRPr lang="ja-JP" altLang="en-US" sz="4000" dirty="0"/>
          </a:p>
        </p:txBody>
      </p:sp>
      <p:pic>
        <p:nvPicPr>
          <p:cNvPr id="9" name="図プレースホルダー 8" descr="C:\Users\maeda_c\Dropbox\プロジェクト研究「日本の水道事業の経験」（国契-15-054）共同企業体\素材写真\京都市琵琶湖疎水記念館\許諾が必要\DSC05378.JPG"/>
          <p:cNvPicPr>
            <a:picLocks noGrp="1"/>
          </p:cNvPicPr>
          <p:nvPr>
            <p:ph type="pic" sz="quarter" idx="13"/>
          </p:nvPr>
        </p:nvPicPr>
        <p:blipFill rotWithShape="1">
          <a:blip r:embed="rId3" cstate="print">
            <a:extLst>
              <a:ext uri="{28A0092B-C50C-407E-A947-70E740481C1C}">
                <a14:useLocalDpi xmlns:a14="http://schemas.microsoft.com/office/drawing/2010/main" val="0"/>
              </a:ext>
            </a:extLst>
          </a:blip>
          <a:srcRect l="4931" r="4931"/>
          <a:stretch/>
        </p:blipFill>
        <p:spPr bwMode="auto">
          <a:xfrm rot="16200000">
            <a:off x="5220072" y="2492896"/>
            <a:ext cx="3744416" cy="2592288"/>
          </a:xfrm>
          <a:prstGeom prst="rect">
            <a:avLst/>
          </a:prstGeom>
          <a:noFill/>
          <a:ln>
            <a:noFill/>
          </a:ln>
          <a:extLst>
            <a:ext uri="{53640926-AAD7-44D8-BBD7-CCE9431645EC}">
              <a14:shadowObscured xmlns:a14="http://schemas.microsoft.com/office/drawing/2010/main"/>
            </a:ext>
          </a:extLst>
        </p:spPr>
      </p:pic>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T6 Ver. 1</a:t>
            </a:r>
            <a:endParaRPr lang="ja-JP" altLang="en-US" sz="3200" dirty="0"/>
          </a:p>
        </p:txBody>
      </p:sp>
      <p:sp>
        <p:nvSpPr>
          <p:cNvPr id="3" name="テキスト ボックス 2"/>
          <p:cNvSpPr txBox="1"/>
          <p:nvPr/>
        </p:nvSpPr>
        <p:spPr>
          <a:xfrm>
            <a:off x="4211960" y="5677834"/>
            <a:ext cx="4932040" cy="646331"/>
          </a:xfrm>
          <a:prstGeom prst="rect">
            <a:avLst/>
          </a:prstGeom>
          <a:noFill/>
        </p:spPr>
        <p:txBody>
          <a:bodyPr wrap="square" rtlCol="0">
            <a:spAutoFit/>
          </a:bodyPr>
          <a:lstStyle/>
          <a:p>
            <a:r>
              <a:rPr kumimoji="1" lang="en-US" altLang="ja-JP" b="1" dirty="0"/>
              <a:t>Municipal Bond issued by Kyoto City</a:t>
            </a:r>
            <a:r>
              <a:rPr lang="ja-JP" altLang="en-US" b="1" dirty="0"/>
              <a:t> </a:t>
            </a:r>
            <a:r>
              <a:rPr kumimoji="1" lang="en-US" altLang="ja-JP" b="1" dirty="0"/>
              <a:t>in 1909</a:t>
            </a:r>
            <a:endParaRPr lang="en-US" altLang="ja-JP" b="1" dirty="0"/>
          </a:p>
          <a:p>
            <a:r>
              <a:rPr kumimoji="1" lang="en-US" altLang="ja-JP" b="1" dirty="0"/>
              <a:t>Source</a:t>
            </a:r>
            <a:r>
              <a:rPr lang="en-US" altLang="ja-JP" b="1" dirty="0"/>
              <a:t>: Kyoto City Waterworks Bureau</a:t>
            </a:r>
            <a:endParaRPr kumimoji="1" lang="ja-JP" altLang="en-US" b="1" dirty="0"/>
          </a:p>
        </p:txBody>
      </p:sp>
    </p:spTree>
    <p:extLst>
      <p:ext uri="{BB962C8B-B14F-4D97-AF65-F5344CB8AC3E}">
        <p14:creationId xmlns:p14="http://schemas.microsoft.com/office/powerpoint/2010/main" val="75756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2"/>
          <p:cNvGraphicFramePr>
            <a:graphicFrameLocks/>
          </p:cNvGraphicFramePr>
          <p:nvPr>
            <p:extLst>
              <p:ext uri="{D42A27DB-BD31-4B8C-83A1-F6EECF244321}">
                <p14:modId xmlns:p14="http://schemas.microsoft.com/office/powerpoint/2010/main" val="1672761902"/>
              </p:ext>
            </p:extLst>
          </p:nvPr>
        </p:nvGraphicFramePr>
        <p:xfrm>
          <a:off x="360000" y="1556792"/>
          <a:ext cx="8424936" cy="4601989"/>
        </p:xfrm>
        <a:graphic>
          <a:graphicData uri="http://schemas.openxmlformats.org/drawingml/2006/table">
            <a:tbl>
              <a:tblPr firstRow="1" firstCol="1" bandRow="1">
                <a:tableStyleId>{5C22544A-7EE6-4342-B048-85BDC9FD1C3A}</a:tableStyleId>
              </a:tblPr>
              <a:tblGrid>
                <a:gridCol w="1743818">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3440758">
                  <a:extLst>
                    <a:ext uri="{9D8B030D-6E8A-4147-A177-3AD203B41FA5}">
                      <a16:colId xmlns:a16="http://schemas.microsoft.com/office/drawing/2014/main" val="20003"/>
                    </a:ext>
                  </a:extLst>
                </a:gridCol>
              </a:tblGrid>
              <a:tr h="439341">
                <a:tc>
                  <a:txBody>
                    <a:bodyPr/>
                    <a:lstStyle/>
                    <a:p>
                      <a:pPr algn="ctr">
                        <a:lnSpc>
                          <a:spcPct val="100000"/>
                        </a:lnSpc>
                        <a:spcAft>
                          <a:spcPts val="0"/>
                        </a:spcAft>
                      </a:pPr>
                      <a:r>
                        <a:rPr lang="en-US" sz="1400" b="1" kern="100" dirty="0">
                          <a:solidFill>
                            <a:schemeClr val="tx1"/>
                          </a:solidFill>
                          <a:effectLst/>
                          <a:latin typeface="+mn-lt"/>
                          <a:ea typeface="Meiryo UI"/>
                          <a:cs typeface="Arial"/>
                        </a:rPr>
                        <a:t>Period</a:t>
                      </a:r>
                      <a:endParaRPr lang="ja-JP" sz="1400" b="1" kern="100" dirty="0">
                        <a:solidFill>
                          <a:schemeClr val="tx1"/>
                        </a:solidFill>
                        <a:effectLst/>
                        <a:latin typeface="+mn-lt"/>
                        <a:ea typeface="ＭＳ 明朝"/>
                        <a:cs typeface="Times New Roman"/>
                      </a:endParaRPr>
                    </a:p>
                  </a:txBody>
                  <a:tcPr marL="68580" marR="68580" marT="0" marB="0">
                    <a:solidFill>
                      <a:schemeClr val="accent5">
                        <a:lumMod val="90000"/>
                      </a:schemeClr>
                    </a:solidFill>
                  </a:tcPr>
                </a:tc>
                <a:tc>
                  <a:txBody>
                    <a:bodyPr/>
                    <a:lstStyle/>
                    <a:p>
                      <a:pPr algn="ctr">
                        <a:lnSpc>
                          <a:spcPct val="100000"/>
                        </a:lnSpc>
                        <a:spcAft>
                          <a:spcPts val="0"/>
                        </a:spcAft>
                      </a:pPr>
                      <a:r>
                        <a:rPr lang="en-US" sz="1400" b="1" kern="100" dirty="0">
                          <a:solidFill>
                            <a:schemeClr val="tx1"/>
                          </a:solidFill>
                          <a:effectLst/>
                          <a:latin typeface="+mn-lt"/>
                          <a:ea typeface="Meiryo UI"/>
                          <a:cs typeface="Arial"/>
                        </a:rPr>
                        <a:t>Target</a:t>
                      </a:r>
                      <a:endParaRPr lang="ja-JP" sz="1400" b="1" kern="100" dirty="0">
                        <a:solidFill>
                          <a:schemeClr val="tx1"/>
                        </a:solidFill>
                        <a:effectLst/>
                        <a:latin typeface="+mn-lt"/>
                        <a:ea typeface="ＭＳ 明朝"/>
                        <a:cs typeface="Times New Roman"/>
                      </a:endParaRPr>
                    </a:p>
                  </a:txBody>
                  <a:tcPr marL="68580" marR="68580" marT="0" marB="0">
                    <a:solidFill>
                      <a:schemeClr val="accent5">
                        <a:lumMod val="90000"/>
                      </a:schemeClr>
                    </a:solidFill>
                  </a:tcPr>
                </a:tc>
                <a:tc>
                  <a:txBody>
                    <a:bodyPr/>
                    <a:lstStyle/>
                    <a:p>
                      <a:pPr algn="ctr">
                        <a:lnSpc>
                          <a:spcPct val="100000"/>
                        </a:lnSpc>
                        <a:spcAft>
                          <a:spcPts val="0"/>
                        </a:spcAft>
                      </a:pPr>
                      <a:r>
                        <a:rPr lang="en-US" sz="1400" b="1" kern="100" dirty="0">
                          <a:solidFill>
                            <a:schemeClr val="tx1"/>
                          </a:solidFill>
                          <a:effectLst/>
                          <a:latin typeface="+mn-lt"/>
                          <a:ea typeface="Meiryo UI"/>
                          <a:cs typeface="Arial"/>
                        </a:rPr>
                        <a:t>Rate of grant</a:t>
                      </a:r>
                      <a:endParaRPr lang="ja-JP" sz="1400" b="1" kern="100" dirty="0">
                        <a:solidFill>
                          <a:schemeClr val="tx1"/>
                        </a:solidFill>
                        <a:effectLst/>
                        <a:latin typeface="+mn-lt"/>
                        <a:ea typeface="ＭＳ 明朝"/>
                        <a:cs typeface="Times New Roman"/>
                      </a:endParaRPr>
                    </a:p>
                  </a:txBody>
                  <a:tcPr marL="68580" marR="68580" marT="0" marB="0">
                    <a:solidFill>
                      <a:schemeClr val="accent5">
                        <a:lumMod val="90000"/>
                      </a:schemeClr>
                    </a:solidFill>
                  </a:tcPr>
                </a:tc>
                <a:tc>
                  <a:txBody>
                    <a:bodyPr/>
                    <a:lstStyle/>
                    <a:p>
                      <a:pPr algn="ctr">
                        <a:lnSpc>
                          <a:spcPct val="100000"/>
                        </a:lnSpc>
                        <a:spcAft>
                          <a:spcPts val="0"/>
                        </a:spcAft>
                      </a:pPr>
                      <a:r>
                        <a:rPr lang="en-US" sz="1400" b="1" kern="100" dirty="0">
                          <a:solidFill>
                            <a:schemeClr val="tx1"/>
                          </a:solidFill>
                          <a:effectLst/>
                          <a:latin typeface="+mn-lt"/>
                          <a:ea typeface="Meiryo UI"/>
                          <a:cs typeface="Arial"/>
                        </a:rPr>
                        <a:t>Purpose</a:t>
                      </a:r>
                      <a:endParaRPr lang="ja-JP" sz="1400" b="1" kern="100" dirty="0">
                        <a:solidFill>
                          <a:schemeClr val="tx1"/>
                        </a:solidFill>
                        <a:effectLst/>
                        <a:latin typeface="+mn-lt"/>
                        <a:ea typeface="ＭＳ 明朝"/>
                        <a:cs typeface="Times New Roman"/>
                      </a:endParaRPr>
                    </a:p>
                  </a:txBody>
                  <a:tcPr marL="68580" marR="68580" marT="0" marB="0">
                    <a:solidFill>
                      <a:schemeClr val="accent5">
                        <a:lumMod val="90000"/>
                      </a:schemeClr>
                    </a:solidFill>
                  </a:tcPr>
                </a:tc>
                <a:extLst>
                  <a:ext uri="{0D108BD9-81ED-4DB2-BD59-A6C34878D82A}">
                    <a16:rowId xmlns:a16="http://schemas.microsoft.com/office/drawing/2014/main" val="10000"/>
                  </a:ext>
                </a:extLst>
              </a:tr>
              <a:tr h="730391">
                <a:tc>
                  <a:txBody>
                    <a:bodyPr/>
                    <a:lstStyle/>
                    <a:p>
                      <a:pPr algn="l">
                        <a:lnSpc>
                          <a:spcPct val="100000"/>
                        </a:lnSpc>
                        <a:spcAft>
                          <a:spcPts val="0"/>
                        </a:spcAft>
                      </a:pPr>
                      <a:r>
                        <a:rPr lang="en-US" altLang="ja-JP" sz="1400" b="0" kern="100" dirty="0">
                          <a:solidFill>
                            <a:schemeClr val="tx1"/>
                          </a:solidFill>
                          <a:effectLst/>
                          <a:latin typeface="+mn-lt"/>
                          <a:ea typeface="Meiryo UI"/>
                          <a:cs typeface="Arial"/>
                        </a:rPr>
                        <a:t>1888-</a:t>
                      </a:r>
                    </a:p>
                    <a:p>
                      <a:pPr algn="l">
                        <a:lnSpc>
                          <a:spcPct val="100000"/>
                        </a:lnSpc>
                        <a:spcAft>
                          <a:spcPts val="0"/>
                        </a:spcAft>
                      </a:pPr>
                      <a:endParaRPr lang="en-US" sz="1400" b="0" kern="100" dirty="0">
                        <a:solidFill>
                          <a:schemeClr val="tx1"/>
                        </a:solidFill>
                        <a:effectLst/>
                        <a:latin typeface="+mn-lt"/>
                        <a:ea typeface="Meiryo UI"/>
                        <a:cs typeface="Arial"/>
                      </a:endParaRPr>
                    </a:p>
                    <a:p>
                      <a:pPr algn="l">
                        <a:lnSpc>
                          <a:spcPct val="100000"/>
                        </a:lnSpc>
                        <a:spcAft>
                          <a:spcPts val="0"/>
                        </a:spcAft>
                      </a:pPr>
                      <a:r>
                        <a:rPr lang="en-US" altLang="ja-JP" sz="1400" b="0" kern="100" baseline="0" dirty="0">
                          <a:solidFill>
                            <a:schemeClr val="tx1"/>
                          </a:solidFill>
                          <a:effectLst/>
                          <a:latin typeface="+mn-lt"/>
                          <a:ea typeface="Meiryo UI"/>
                          <a:cs typeface="Arial"/>
                        </a:rPr>
                        <a:t>1900-</a:t>
                      </a:r>
                      <a:endParaRPr lang="en-US" sz="1400" b="0" kern="100" dirty="0">
                        <a:solidFill>
                          <a:schemeClr val="tx1"/>
                        </a:solidFill>
                        <a:effectLst/>
                        <a:latin typeface="+mn-lt"/>
                        <a:ea typeface="Meiryo UI"/>
                        <a:cs typeface="Arial"/>
                      </a:endParaRPr>
                    </a:p>
                  </a:txBody>
                  <a:tcPr marL="68580" marR="68580" marT="0" marB="0">
                    <a:solidFill>
                      <a:schemeClr val="bg1">
                        <a:lumMod val="85000"/>
                      </a:schemeClr>
                    </a:solidFill>
                  </a:tcPr>
                </a:tc>
                <a:tc>
                  <a:txBody>
                    <a:bodyPr/>
                    <a:lstStyle/>
                    <a:p>
                      <a:pPr algn="l">
                        <a:lnSpc>
                          <a:spcPct val="100000"/>
                        </a:lnSpc>
                        <a:spcAft>
                          <a:spcPts val="0"/>
                        </a:spcAft>
                      </a:pPr>
                      <a:r>
                        <a:rPr lang="en-US" sz="1400" b="0" kern="100" dirty="0">
                          <a:solidFill>
                            <a:schemeClr val="tx1"/>
                          </a:solidFill>
                          <a:effectLst/>
                          <a:latin typeface="+mn-lt"/>
                          <a:ea typeface="Meiryo UI"/>
                          <a:cs typeface="Arial"/>
                        </a:rPr>
                        <a:t>Three prefectures, and five port cities, </a:t>
                      </a:r>
                    </a:p>
                    <a:p>
                      <a:pPr algn="l">
                        <a:lnSpc>
                          <a:spcPct val="100000"/>
                        </a:lnSpc>
                        <a:spcAft>
                          <a:spcPts val="0"/>
                        </a:spcAft>
                      </a:pPr>
                      <a:r>
                        <a:rPr lang="en-US" sz="1400" b="0" kern="100" dirty="0">
                          <a:solidFill>
                            <a:schemeClr val="tx1"/>
                          </a:solidFill>
                          <a:effectLst/>
                          <a:latin typeface="+mn-lt"/>
                          <a:ea typeface="Meiryo UI"/>
                          <a:cs typeface="Arial"/>
                        </a:rPr>
                        <a:t>Others</a:t>
                      </a: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tc>
                  <a:txBody>
                    <a:bodyPr/>
                    <a:lstStyle/>
                    <a:p>
                      <a:pPr algn="just">
                        <a:lnSpc>
                          <a:spcPct val="100000"/>
                        </a:lnSpc>
                        <a:spcAft>
                          <a:spcPts val="0"/>
                        </a:spcAft>
                      </a:pPr>
                      <a:r>
                        <a:rPr lang="en-US" sz="1400" b="0" kern="100" dirty="0">
                          <a:solidFill>
                            <a:schemeClr val="tx1"/>
                          </a:solidFill>
                          <a:effectLst/>
                          <a:latin typeface="+mn-lt"/>
                          <a:ea typeface="Meiryo UI"/>
                          <a:cs typeface="Arial"/>
                        </a:rPr>
                        <a:t>1/3</a:t>
                      </a:r>
                      <a:endParaRPr lang="ja-JP" sz="1400" b="0" kern="100" dirty="0">
                        <a:solidFill>
                          <a:schemeClr val="tx1"/>
                        </a:solidFill>
                        <a:effectLst/>
                        <a:latin typeface="+mn-lt"/>
                        <a:ea typeface="ＭＳ 明朝"/>
                        <a:cs typeface="Times New Roman"/>
                      </a:endParaRPr>
                    </a:p>
                    <a:p>
                      <a:pPr algn="just">
                        <a:lnSpc>
                          <a:spcPct val="100000"/>
                        </a:lnSpc>
                        <a:spcAft>
                          <a:spcPts val="0"/>
                        </a:spcAft>
                      </a:pPr>
                      <a:endParaRPr lang="en-US" sz="1400" b="0" kern="100" dirty="0">
                        <a:solidFill>
                          <a:schemeClr val="tx1"/>
                        </a:solidFill>
                        <a:effectLst/>
                        <a:latin typeface="+mn-lt"/>
                        <a:ea typeface="Meiryo UI"/>
                        <a:cs typeface="Arial"/>
                      </a:endParaRPr>
                    </a:p>
                    <a:p>
                      <a:pPr algn="just">
                        <a:lnSpc>
                          <a:spcPct val="100000"/>
                        </a:lnSpc>
                        <a:spcAft>
                          <a:spcPts val="0"/>
                        </a:spcAft>
                      </a:pPr>
                      <a:r>
                        <a:rPr lang="en-US" sz="1400" b="0" kern="100" dirty="0">
                          <a:solidFill>
                            <a:schemeClr val="tx1"/>
                          </a:solidFill>
                          <a:effectLst/>
                          <a:latin typeface="+mn-lt"/>
                          <a:ea typeface="Meiryo UI"/>
                          <a:cs typeface="Arial"/>
                        </a:rPr>
                        <a:t>1/4</a:t>
                      </a: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tc>
                  <a:txBody>
                    <a:bodyPr/>
                    <a:lstStyle/>
                    <a:p>
                      <a:pPr algn="l">
                        <a:lnSpc>
                          <a:spcPct val="100000"/>
                        </a:lnSpc>
                        <a:spcAft>
                          <a:spcPts val="0"/>
                        </a:spcAft>
                      </a:pPr>
                      <a:r>
                        <a:rPr lang="en-US" sz="1400" b="0" kern="100" dirty="0">
                          <a:solidFill>
                            <a:schemeClr val="tx1"/>
                          </a:solidFill>
                          <a:effectLst/>
                          <a:latin typeface="+mn-lt"/>
                          <a:ea typeface="Meiryo UI"/>
                          <a:cs typeface="Arial"/>
                        </a:rPr>
                        <a:t>Improve public health and reduce incidents of infectious diseases in major cities and port cities.</a:t>
                      </a: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extLst>
                  <a:ext uri="{0D108BD9-81ED-4DB2-BD59-A6C34878D82A}">
                    <a16:rowId xmlns:a16="http://schemas.microsoft.com/office/drawing/2014/main" val="10001"/>
                  </a:ext>
                </a:extLst>
              </a:tr>
              <a:tr h="219670">
                <a:tc>
                  <a:txBody>
                    <a:bodyPr/>
                    <a:lstStyle/>
                    <a:p>
                      <a:pPr algn="l">
                        <a:lnSpc>
                          <a:spcPct val="100000"/>
                        </a:lnSpc>
                        <a:spcAft>
                          <a:spcPts val="0"/>
                        </a:spcAft>
                      </a:pPr>
                      <a:r>
                        <a:rPr lang="en-US" sz="1400" b="0" kern="100" dirty="0">
                          <a:solidFill>
                            <a:schemeClr val="tx1"/>
                          </a:solidFill>
                          <a:effectLst/>
                          <a:latin typeface="+mn-lt"/>
                          <a:ea typeface="Meiryo UI"/>
                          <a:cs typeface="Arial"/>
                        </a:rPr>
                        <a:t>1907-</a:t>
                      </a:r>
                      <a:endParaRPr lang="ja-JP" sz="1400" b="0" kern="100" dirty="0">
                        <a:solidFill>
                          <a:schemeClr val="tx1"/>
                        </a:solidFill>
                        <a:effectLst/>
                        <a:latin typeface="+mn-lt"/>
                        <a:ea typeface="ＭＳ 明朝"/>
                        <a:cs typeface="Times New Roman"/>
                      </a:endParaRPr>
                    </a:p>
                  </a:txBody>
                  <a:tcPr marL="68580" marR="68580" marT="0" marB="0">
                    <a:solidFill>
                      <a:schemeClr val="bg1">
                        <a:lumMod val="85000"/>
                      </a:schemeClr>
                    </a:solidFill>
                  </a:tcPr>
                </a:tc>
                <a:tc>
                  <a:txBody>
                    <a:bodyPr/>
                    <a:lstStyle/>
                    <a:p>
                      <a:pPr algn="l">
                        <a:lnSpc>
                          <a:spcPct val="100000"/>
                        </a:lnSpc>
                        <a:spcAft>
                          <a:spcPts val="0"/>
                        </a:spcAft>
                      </a:pPr>
                      <a:r>
                        <a:rPr lang="en-US" sz="1400" b="0" kern="100" dirty="0">
                          <a:solidFill>
                            <a:schemeClr val="tx1"/>
                          </a:solidFill>
                          <a:effectLst/>
                          <a:latin typeface="+mn-lt"/>
                          <a:ea typeface="Meiryo UI"/>
                          <a:cs typeface="Arial"/>
                        </a:rPr>
                        <a:t>All major cities</a:t>
                      </a:r>
                      <a:endParaRPr lang="ja-JP" sz="1400" b="0" kern="100" dirty="0">
                        <a:solidFill>
                          <a:schemeClr val="tx1"/>
                        </a:solidFill>
                        <a:effectLst/>
                        <a:latin typeface="+mn-lt"/>
                        <a:ea typeface="ＭＳ 明朝"/>
                        <a:cs typeface="Times New Roman"/>
                      </a:endParaRPr>
                    </a:p>
                  </a:txBody>
                  <a:tcPr marL="68580" marR="68580" marT="0" marB="0">
                    <a:solidFill>
                      <a:srgbClr val="EFF6FF">
                        <a:alpha val="50196"/>
                      </a:srgbClr>
                    </a:solidFill>
                  </a:tcPr>
                </a:tc>
                <a:tc>
                  <a:txBody>
                    <a:bodyPr/>
                    <a:lstStyle/>
                    <a:p>
                      <a:pPr algn="just">
                        <a:lnSpc>
                          <a:spcPct val="100000"/>
                        </a:lnSpc>
                        <a:spcAft>
                          <a:spcPts val="0"/>
                        </a:spcAft>
                      </a:pPr>
                      <a:r>
                        <a:rPr lang="en-US" sz="1400" b="0" kern="100" dirty="0">
                          <a:solidFill>
                            <a:schemeClr val="tx1"/>
                          </a:solidFill>
                          <a:effectLst/>
                          <a:latin typeface="+mn-lt"/>
                          <a:ea typeface="Meiryo UI"/>
                          <a:cs typeface="Arial"/>
                        </a:rPr>
                        <a:t>1/4</a:t>
                      </a:r>
                      <a:endParaRPr lang="ja-JP" sz="1400" b="0" kern="100" dirty="0">
                        <a:solidFill>
                          <a:schemeClr val="tx1"/>
                        </a:solidFill>
                        <a:effectLst/>
                        <a:latin typeface="+mn-lt"/>
                        <a:ea typeface="ＭＳ 明朝"/>
                        <a:cs typeface="Times New Roman"/>
                      </a:endParaRPr>
                    </a:p>
                  </a:txBody>
                  <a:tcPr marL="68580" marR="68580" marT="0" marB="0">
                    <a:solidFill>
                      <a:srgbClr val="EFF6FF">
                        <a:alpha val="50196"/>
                      </a:srgbClr>
                    </a:solidFill>
                  </a:tcPr>
                </a:tc>
                <a:tc>
                  <a:txBody>
                    <a:bodyPr/>
                    <a:lstStyle/>
                    <a:p>
                      <a:pPr marL="635" algn="l">
                        <a:lnSpc>
                          <a:spcPct val="100000"/>
                        </a:lnSpc>
                        <a:spcAft>
                          <a:spcPts val="0"/>
                        </a:spcAft>
                      </a:pPr>
                      <a:r>
                        <a:rPr lang="en-US" sz="1400" b="0" kern="100" dirty="0">
                          <a:solidFill>
                            <a:schemeClr val="tx1"/>
                          </a:solidFill>
                          <a:effectLst/>
                          <a:latin typeface="+mn-lt"/>
                          <a:ea typeface="Meiryo UI"/>
                          <a:cs typeface="Arial"/>
                        </a:rPr>
                        <a:t>Increase access to piped water.</a:t>
                      </a:r>
                      <a:endParaRPr lang="ja-JP" sz="1400" b="0" kern="100" dirty="0">
                        <a:solidFill>
                          <a:schemeClr val="tx1"/>
                        </a:solidFill>
                        <a:effectLst/>
                        <a:latin typeface="+mn-lt"/>
                        <a:ea typeface="ＭＳ 明朝"/>
                        <a:cs typeface="Times New Roman"/>
                      </a:endParaRPr>
                    </a:p>
                  </a:txBody>
                  <a:tcPr marL="68580" marR="68580" marT="0" marB="0">
                    <a:solidFill>
                      <a:srgbClr val="EFF6FF">
                        <a:alpha val="50196"/>
                      </a:srgbClr>
                    </a:solidFill>
                  </a:tcPr>
                </a:tc>
                <a:extLst>
                  <a:ext uri="{0D108BD9-81ED-4DB2-BD59-A6C34878D82A}">
                    <a16:rowId xmlns:a16="http://schemas.microsoft.com/office/drawing/2014/main" val="10002"/>
                  </a:ext>
                </a:extLst>
              </a:tr>
              <a:tr h="426720">
                <a:tc>
                  <a:txBody>
                    <a:bodyPr/>
                    <a:lstStyle/>
                    <a:p>
                      <a:pPr algn="l">
                        <a:lnSpc>
                          <a:spcPct val="100000"/>
                        </a:lnSpc>
                        <a:spcAft>
                          <a:spcPts val="0"/>
                        </a:spcAft>
                      </a:pPr>
                      <a:r>
                        <a:rPr lang="en-US" altLang="ja-JP" sz="1400" b="0" kern="100" dirty="0">
                          <a:solidFill>
                            <a:schemeClr val="tx1"/>
                          </a:solidFill>
                          <a:effectLst/>
                          <a:latin typeface="+mn-lt"/>
                          <a:ea typeface="ＭＳ 明朝"/>
                          <a:cs typeface="Times New Roman"/>
                        </a:rPr>
                        <a:t>After World War II (1945)</a:t>
                      </a:r>
                      <a:r>
                        <a:rPr lang="ja-JP" altLang="en-US" sz="1400" b="0" kern="100" baseline="0" dirty="0">
                          <a:solidFill>
                            <a:schemeClr val="tx1"/>
                          </a:solidFill>
                          <a:effectLst/>
                          <a:latin typeface="+mn-lt"/>
                          <a:ea typeface="ＭＳ 明朝"/>
                          <a:cs typeface="Times New Roman"/>
                        </a:rPr>
                        <a:t> </a:t>
                      </a:r>
                      <a:r>
                        <a:rPr lang="en-US" altLang="ja-JP" sz="1400" b="0" kern="100" baseline="0" dirty="0">
                          <a:solidFill>
                            <a:schemeClr val="tx1"/>
                          </a:solidFill>
                          <a:effectLst/>
                          <a:latin typeface="+mn-lt"/>
                          <a:ea typeface="ＭＳ 明朝"/>
                          <a:cs typeface="Times New Roman"/>
                        </a:rPr>
                        <a:t>- </a:t>
                      </a:r>
                      <a:r>
                        <a:rPr lang="en-US" altLang="ja-JP" sz="1400" b="0" kern="100" dirty="0">
                          <a:solidFill>
                            <a:schemeClr val="tx1"/>
                          </a:solidFill>
                          <a:effectLst/>
                          <a:latin typeface="+mn-lt"/>
                          <a:ea typeface="ＭＳ 明朝"/>
                          <a:cs typeface="Times New Roman"/>
                        </a:rPr>
                        <a:t>1954</a:t>
                      </a:r>
                    </a:p>
                  </a:txBody>
                  <a:tcPr marL="68580" marR="68580" marT="0" marB="0">
                    <a:solidFill>
                      <a:schemeClr val="bg1">
                        <a:lumMod val="85000"/>
                      </a:schemeClr>
                    </a:solidFill>
                  </a:tcPr>
                </a:tc>
                <a:tc>
                  <a:txBody>
                    <a:bodyPr/>
                    <a:lstStyle/>
                    <a:p>
                      <a:pPr algn="l">
                        <a:lnSpc>
                          <a:spcPct val="100000"/>
                        </a:lnSpc>
                        <a:spcAft>
                          <a:spcPts val="0"/>
                        </a:spcAft>
                      </a:pP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tc>
                  <a:txBody>
                    <a:bodyPr/>
                    <a:lstStyle/>
                    <a:p>
                      <a:pPr algn="just">
                        <a:lnSpc>
                          <a:spcPct val="100000"/>
                        </a:lnSpc>
                        <a:spcAft>
                          <a:spcPts val="0"/>
                        </a:spcAft>
                      </a:pP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tc>
                  <a:txBody>
                    <a:bodyPr/>
                    <a:lstStyle/>
                    <a:p>
                      <a:pPr marL="635" algn="l">
                        <a:lnSpc>
                          <a:spcPct val="100000"/>
                        </a:lnSpc>
                        <a:spcAft>
                          <a:spcPts val="0"/>
                        </a:spcAft>
                      </a:pPr>
                      <a:r>
                        <a:rPr lang="en-US" altLang="ja-JP" sz="1400" b="0" kern="100" dirty="0">
                          <a:solidFill>
                            <a:schemeClr val="tx1"/>
                          </a:solidFill>
                          <a:effectLst/>
                          <a:latin typeface="+mn-lt"/>
                          <a:ea typeface="ＭＳ 明朝"/>
                          <a:cs typeface="Times New Roman"/>
                        </a:rPr>
                        <a:t>Post war reconstruction.</a:t>
                      </a:r>
                    </a:p>
                    <a:p>
                      <a:pPr marL="635" algn="l">
                        <a:lnSpc>
                          <a:spcPct val="100000"/>
                        </a:lnSpc>
                        <a:spcAft>
                          <a:spcPts val="0"/>
                        </a:spcAft>
                      </a:pP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extLst>
                  <a:ext uri="{0D108BD9-81ED-4DB2-BD59-A6C34878D82A}">
                    <a16:rowId xmlns:a16="http://schemas.microsoft.com/office/drawing/2014/main" val="10004"/>
                  </a:ext>
                </a:extLst>
              </a:tr>
              <a:tr h="1066800">
                <a:tc>
                  <a:txBody>
                    <a:bodyPr/>
                    <a:lstStyle/>
                    <a:p>
                      <a:pPr algn="l">
                        <a:lnSpc>
                          <a:spcPct val="100000"/>
                        </a:lnSpc>
                        <a:spcAft>
                          <a:spcPts val="0"/>
                        </a:spcAft>
                      </a:pPr>
                      <a:r>
                        <a:rPr lang="en-US" altLang="ja-JP" sz="1400" b="0" kern="100" dirty="0">
                          <a:solidFill>
                            <a:schemeClr val="tx1"/>
                          </a:solidFill>
                          <a:effectLst/>
                          <a:latin typeface="+mn-lt"/>
                          <a:ea typeface="ＭＳ 明朝"/>
                          <a:cs typeface="Times New Roman"/>
                        </a:rPr>
                        <a:t>1954 -1966</a:t>
                      </a:r>
                    </a:p>
                    <a:p>
                      <a:pPr algn="l">
                        <a:lnSpc>
                          <a:spcPct val="100000"/>
                        </a:lnSpc>
                        <a:spcAft>
                          <a:spcPts val="0"/>
                        </a:spcAft>
                      </a:pPr>
                      <a:endParaRPr lang="ja-JP" sz="1400" b="0" kern="100" dirty="0">
                        <a:solidFill>
                          <a:schemeClr val="tx1"/>
                        </a:solidFill>
                        <a:effectLst/>
                        <a:latin typeface="+mn-lt"/>
                        <a:ea typeface="ＭＳ 明朝"/>
                        <a:cs typeface="Times New Roman"/>
                      </a:endParaRPr>
                    </a:p>
                  </a:txBody>
                  <a:tcPr marL="68580" marR="68580" marT="0" marB="0">
                    <a:solidFill>
                      <a:schemeClr val="bg1">
                        <a:lumMod val="85000"/>
                      </a:schemeClr>
                    </a:solidFill>
                  </a:tcPr>
                </a:tc>
                <a:tc>
                  <a:txBody>
                    <a:bodyPr/>
                    <a:lstStyle/>
                    <a:p>
                      <a:pPr algn="l">
                        <a:lnSpc>
                          <a:spcPct val="100000"/>
                        </a:lnSpc>
                        <a:spcAft>
                          <a:spcPts val="0"/>
                        </a:spcAft>
                      </a:pPr>
                      <a:r>
                        <a:rPr lang="en-US" sz="1400" b="0" kern="100" dirty="0">
                          <a:solidFill>
                            <a:schemeClr val="tx1"/>
                          </a:solidFill>
                          <a:effectLst/>
                          <a:latin typeface="+mn-lt"/>
                          <a:ea typeface="+mn-ea"/>
                          <a:cs typeface="Arial"/>
                        </a:rPr>
                        <a:t>Abolishment of subsidies for urban water supply</a:t>
                      </a:r>
                    </a:p>
                    <a:p>
                      <a:pPr algn="l">
                        <a:lnSpc>
                          <a:spcPct val="100000"/>
                        </a:lnSpc>
                        <a:spcAft>
                          <a:spcPts val="0"/>
                        </a:spcAft>
                      </a:pPr>
                      <a:endParaRPr lang="ja-JP" sz="1400" b="0" kern="100" dirty="0">
                        <a:solidFill>
                          <a:schemeClr val="tx1"/>
                        </a:solidFill>
                        <a:effectLst/>
                        <a:latin typeface="+mn-lt"/>
                        <a:ea typeface="ＭＳ 明朝"/>
                        <a:cs typeface="Times New Roman"/>
                      </a:endParaRPr>
                    </a:p>
                  </a:txBody>
                  <a:tcPr marL="68580" marR="68580" marT="0" marB="0">
                    <a:solidFill>
                      <a:srgbClr val="E5F1FF">
                        <a:alpha val="50196"/>
                      </a:srgbClr>
                    </a:solidFill>
                  </a:tcPr>
                </a:tc>
                <a:tc>
                  <a:txBody>
                    <a:bodyPr/>
                    <a:lstStyle/>
                    <a:p>
                      <a:pPr algn="just">
                        <a:lnSpc>
                          <a:spcPct val="100000"/>
                        </a:lnSpc>
                        <a:spcAft>
                          <a:spcPts val="0"/>
                        </a:spcAft>
                      </a:pPr>
                      <a:r>
                        <a:rPr lang="en-US" sz="1400" b="0" kern="100" dirty="0">
                          <a:solidFill>
                            <a:schemeClr val="tx1"/>
                          </a:solidFill>
                          <a:effectLst/>
                          <a:latin typeface="+mn-lt"/>
                          <a:ea typeface="Meiryo UI"/>
                          <a:cs typeface="Arial"/>
                        </a:rPr>
                        <a:t> -</a:t>
                      </a:r>
                      <a:endParaRPr lang="ja-JP" sz="1400" b="0" kern="100" dirty="0">
                        <a:solidFill>
                          <a:schemeClr val="tx1"/>
                        </a:solidFill>
                        <a:effectLst/>
                        <a:latin typeface="+mn-lt"/>
                        <a:ea typeface="ＭＳ 明朝"/>
                        <a:cs typeface="Times New Roman"/>
                      </a:endParaRPr>
                    </a:p>
                  </a:txBody>
                  <a:tcPr marL="68580" marR="68580" marT="0" marB="0">
                    <a:solidFill>
                      <a:srgbClr val="E5F1FF">
                        <a:alpha val="50196"/>
                      </a:srgbClr>
                    </a:solidFill>
                  </a:tcPr>
                </a:tc>
                <a:tc>
                  <a:txBody>
                    <a:bodyPr/>
                    <a:lstStyle/>
                    <a:p>
                      <a:pPr marL="635" algn="l">
                        <a:lnSpc>
                          <a:spcPct val="100000"/>
                        </a:lnSpc>
                        <a:spcAft>
                          <a:spcPts val="0"/>
                        </a:spcAft>
                      </a:pPr>
                      <a:r>
                        <a:rPr lang="en-US" altLang="ja-JP" sz="1400" b="0" kern="100" dirty="0">
                          <a:solidFill>
                            <a:schemeClr val="tx1"/>
                          </a:solidFill>
                          <a:effectLst/>
                          <a:latin typeface="+mn-lt"/>
                          <a:ea typeface="ＭＳ 明朝"/>
                          <a:cs typeface="Times New Roman"/>
                        </a:rPr>
                        <a:t>When the urban water supply coverage reached 50%, subsidies were abolished. Government subsidies were shifted to Small-Scale Public Water Supply System development in rural areas.</a:t>
                      </a:r>
                    </a:p>
                  </a:txBody>
                  <a:tcPr marL="68580" marR="68580" marT="0" marB="0">
                    <a:solidFill>
                      <a:srgbClr val="E5F1FF">
                        <a:alpha val="50196"/>
                      </a:srgbClr>
                    </a:solidFill>
                  </a:tcPr>
                </a:tc>
                <a:extLst>
                  <a:ext uri="{0D108BD9-81ED-4DB2-BD59-A6C34878D82A}">
                    <a16:rowId xmlns:a16="http://schemas.microsoft.com/office/drawing/2014/main" val="10003"/>
                  </a:ext>
                </a:extLst>
              </a:tr>
              <a:tr h="889000">
                <a:tc>
                  <a:txBody>
                    <a:bodyPr/>
                    <a:lstStyle/>
                    <a:p>
                      <a:pPr algn="l">
                        <a:lnSpc>
                          <a:spcPts val="1400"/>
                        </a:lnSpc>
                        <a:spcAft>
                          <a:spcPts val="0"/>
                        </a:spcAft>
                      </a:pPr>
                      <a:r>
                        <a:rPr lang="en-US" sz="1400" b="0" kern="100" dirty="0">
                          <a:solidFill>
                            <a:schemeClr val="tx1"/>
                          </a:solidFill>
                          <a:effectLst/>
                          <a:latin typeface="+mn-lt"/>
                          <a:ea typeface="Meiryo UI"/>
                          <a:cs typeface="Arial"/>
                        </a:rPr>
                        <a:t>1967</a:t>
                      </a:r>
                      <a:endParaRPr lang="ja-JP" sz="1400" b="0" kern="100" dirty="0">
                        <a:solidFill>
                          <a:schemeClr val="tx1"/>
                        </a:solidFill>
                        <a:effectLst/>
                        <a:latin typeface="+mn-lt"/>
                        <a:ea typeface="ＭＳ 明朝"/>
                        <a:cs typeface="Times New Roman"/>
                      </a:endParaRPr>
                    </a:p>
                  </a:txBody>
                  <a:tcPr marL="68580" marR="68580" marT="0" marB="0">
                    <a:solidFill>
                      <a:schemeClr val="bg1">
                        <a:lumMod val="85000"/>
                      </a:schemeClr>
                    </a:solidFill>
                  </a:tcPr>
                </a:tc>
                <a:tc>
                  <a:txBody>
                    <a:bodyPr/>
                    <a:lstStyle/>
                    <a:p>
                      <a:pPr algn="l">
                        <a:lnSpc>
                          <a:spcPts val="1400"/>
                        </a:lnSpc>
                        <a:spcAft>
                          <a:spcPts val="0"/>
                        </a:spcAft>
                      </a:pPr>
                      <a:r>
                        <a:rPr lang="en-US" sz="1400" b="0" kern="100" dirty="0">
                          <a:solidFill>
                            <a:schemeClr val="tx1"/>
                          </a:solidFill>
                          <a:effectLst/>
                          <a:latin typeface="+mn-lt"/>
                          <a:ea typeface="Meiryo UI"/>
                          <a:cs typeface="Arial"/>
                        </a:rPr>
                        <a:t>Restoration of subsidy system for water resources development, facility development, and for consolidation of water utilities</a:t>
                      </a: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tc>
                  <a:txBody>
                    <a:bodyPr/>
                    <a:lstStyle/>
                    <a:p>
                      <a:pPr algn="just">
                        <a:lnSpc>
                          <a:spcPts val="1400"/>
                        </a:lnSpc>
                        <a:spcAft>
                          <a:spcPts val="0"/>
                        </a:spcAft>
                      </a:pPr>
                      <a:r>
                        <a:rPr lang="en-US" sz="1400" b="0" kern="100" dirty="0">
                          <a:solidFill>
                            <a:schemeClr val="tx1"/>
                          </a:solidFill>
                          <a:effectLst/>
                          <a:latin typeface="+mn-lt"/>
                          <a:ea typeface="Meiryo UI"/>
                          <a:cs typeface="Arial"/>
                        </a:rPr>
                        <a:t>1/2</a:t>
                      </a:r>
                      <a:endParaRPr lang="ja-JP" sz="1400" b="0" kern="100" dirty="0">
                        <a:solidFill>
                          <a:schemeClr val="tx1"/>
                        </a:solidFill>
                        <a:effectLst/>
                        <a:latin typeface="+mn-lt"/>
                        <a:ea typeface="ＭＳ 明朝"/>
                        <a:cs typeface="Times New Roman"/>
                      </a:endParaRPr>
                    </a:p>
                    <a:p>
                      <a:pPr algn="l">
                        <a:lnSpc>
                          <a:spcPts val="1400"/>
                        </a:lnSpc>
                        <a:spcAft>
                          <a:spcPts val="0"/>
                        </a:spcAft>
                      </a:pPr>
                      <a:r>
                        <a:rPr lang="en-US" sz="1400" b="0" kern="100" dirty="0">
                          <a:solidFill>
                            <a:schemeClr val="tx1"/>
                          </a:solidFill>
                          <a:effectLst/>
                          <a:latin typeface="+mn-lt"/>
                          <a:ea typeface="Meiryo UI"/>
                          <a:cs typeface="Arial"/>
                        </a:rPr>
                        <a:t>or 1/3, 1/4</a:t>
                      </a: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tc>
                  <a:txBody>
                    <a:bodyPr/>
                    <a:lstStyle/>
                    <a:p>
                      <a:pPr marL="635" algn="l">
                        <a:lnSpc>
                          <a:spcPts val="1400"/>
                        </a:lnSpc>
                        <a:spcAft>
                          <a:spcPts val="0"/>
                        </a:spcAft>
                      </a:pPr>
                      <a:r>
                        <a:rPr lang="en-US" sz="1400" b="0" kern="100" dirty="0">
                          <a:solidFill>
                            <a:schemeClr val="tx1"/>
                          </a:solidFill>
                          <a:effectLst/>
                          <a:latin typeface="+mn-lt"/>
                          <a:ea typeface="Meiryo UI"/>
                          <a:cs typeface="Arial"/>
                        </a:rPr>
                        <a:t>The subsidy system was restored based on the decision that it was not appropriate to have water utilities alone shoulder the increased costs. </a:t>
                      </a:r>
                      <a:endParaRPr lang="ja-JP" sz="1400" b="0" kern="100" dirty="0">
                        <a:solidFill>
                          <a:schemeClr val="tx1"/>
                        </a:solidFill>
                        <a:effectLst/>
                        <a:latin typeface="+mn-lt"/>
                        <a:ea typeface="ＭＳ 明朝"/>
                        <a:cs typeface="Times New Roman"/>
                      </a:endParaRPr>
                    </a:p>
                  </a:txBody>
                  <a:tcPr marL="68580" marR="68580" marT="0" marB="0">
                    <a:solidFill>
                      <a:schemeClr val="accent5">
                        <a:alpha val="50196"/>
                      </a:schemeClr>
                    </a:solidFill>
                  </a:tcPr>
                </a:tc>
                <a:extLst>
                  <a:ext uri="{0D108BD9-81ED-4DB2-BD59-A6C34878D82A}">
                    <a16:rowId xmlns:a16="http://schemas.microsoft.com/office/drawing/2014/main" val="10006"/>
                  </a:ext>
                </a:extLst>
              </a:tr>
              <a:tr h="379360">
                <a:tc>
                  <a:txBody>
                    <a:bodyPr/>
                    <a:lstStyle/>
                    <a:p>
                      <a:pPr algn="l">
                        <a:lnSpc>
                          <a:spcPts val="1400"/>
                        </a:lnSpc>
                        <a:spcAft>
                          <a:spcPts val="0"/>
                        </a:spcAft>
                      </a:pPr>
                      <a:r>
                        <a:rPr lang="en-US" sz="1400" b="0" kern="100" dirty="0">
                          <a:solidFill>
                            <a:schemeClr val="tx1"/>
                          </a:solidFill>
                          <a:effectLst/>
                          <a:latin typeface="+mn-lt"/>
                          <a:ea typeface="Meiryo UI"/>
                          <a:cs typeface="Arial"/>
                        </a:rPr>
                        <a:t>1978-2009</a:t>
                      </a:r>
                      <a:endParaRPr lang="ja-JP" sz="1400" b="0" kern="100" dirty="0">
                        <a:solidFill>
                          <a:schemeClr val="tx1"/>
                        </a:solidFill>
                        <a:effectLst/>
                        <a:latin typeface="+mn-lt"/>
                        <a:ea typeface="ＭＳ 明朝"/>
                        <a:cs typeface="Times New Roman"/>
                      </a:endParaRPr>
                    </a:p>
                  </a:txBody>
                  <a:tcPr marL="68580" marR="68580" marT="0" marB="0">
                    <a:solidFill>
                      <a:schemeClr val="bg1">
                        <a:lumMod val="85000"/>
                      </a:schemeClr>
                    </a:solidFill>
                  </a:tcPr>
                </a:tc>
                <a:tc>
                  <a:txBody>
                    <a:bodyPr/>
                    <a:lstStyle/>
                    <a:p>
                      <a:pPr marL="635" algn="l">
                        <a:lnSpc>
                          <a:spcPts val="1400"/>
                        </a:lnSpc>
                        <a:spcAft>
                          <a:spcPts val="0"/>
                        </a:spcAft>
                      </a:pPr>
                      <a:r>
                        <a:rPr lang="en-US" sz="1400" b="0" kern="100" dirty="0">
                          <a:solidFill>
                            <a:schemeClr val="tx1"/>
                          </a:solidFill>
                          <a:effectLst/>
                          <a:latin typeface="+mn-lt"/>
                          <a:ea typeface="ＭＳ 明朝"/>
                          <a:cs typeface="Arial"/>
                        </a:rPr>
                        <a:t>Development of laboratories</a:t>
                      </a:r>
                      <a:endParaRPr lang="ja-JP" sz="1400" b="0" kern="100" dirty="0">
                        <a:solidFill>
                          <a:schemeClr val="tx1"/>
                        </a:solidFill>
                        <a:effectLst/>
                        <a:latin typeface="+mn-lt"/>
                        <a:ea typeface="ＭＳ 明朝"/>
                        <a:cs typeface="Times New Roman"/>
                      </a:endParaRPr>
                    </a:p>
                  </a:txBody>
                  <a:tcPr marL="68580" marR="68580" marT="0" marB="0">
                    <a:solidFill>
                      <a:srgbClr val="E5F1FF">
                        <a:alpha val="50196"/>
                      </a:srgbClr>
                    </a:solidFill>
                  </a:tcPr>
                </a:tc>
                <a:tc>
                  <a:txBody>
                    <a:bodyPr/>
                    <a:lstStyle/>
                    <a:p>
                      <a:pPr algn="just">
                        <a:lnSpc>
                          <a:spcPts val="1400"/>
                        </a:lnSpc>
                        <a:spcAft>
                          <a:spcPts val="0"/>
                        </a:spcAft>
                      </a:pPr>
                      <a:r>
                        <a:rPr lang="en-US" sz="1400" b="0" kern="100" dirty="0">
                          <a:solidFill>
                            <a:schemeClr val="tx1"/>
                          </a:solidFill>
                          <a:effectLst/>
                          <a:latin typeface="+mn-lt"/>
                          <a:ea typeface="ＭＳ 明朝"/>
                          <a:cs typeface="Times New Roman"/>
                        </a:rPr>
                        <a:t>1/4</a:t>
                      </a:r>
                      <a:endParaRPr lang="ja-JP" sz="1400" b="0" kern="100" dirty="0">
                        <a:solidFill>
                          <a:schemeClr val="tx1"/>
                        </a:solidFill>
                        <a:effectLst/>
                        <a:latin typeface="+mn-lt"/>
                        <a:ea typeface="ＭＳ 明朝"/>
                        <a:cs typeface="Times New Roman"/>
                      </a:endParaRPr>
                    </a:p>
                  </a:txBody>
                  <a:tcPr marL="68580" marR="68580" marT="0" marB="0">
                    <a:solidFill>
                      <a:srgbClr val="E5F1FF">
                        <a:alpha val="50196"/>
                      </a:srgbClr>
                    </a:solidFill>
                  </a:tcPr>
                </a:tc>
                <a:tc>
                  <a:txBody>
                    <a:bodyPr/>
                    <a:lstStyle/>
                    <a:p>
                      <a:pPr marL="3810" indent="-3810" algn="l">
                        <a:lnSpc>
                          <a:spcPts val="1400"/>
                        </a:lnSpc>
                        <a:spcAft>
                          <a:spcPts val="0"/>
                        </a:spcAft>
                      </a:pPr>
                      <a:r>
                        <a:rPr lang="en-US" sz="1400" b="0" kern="100" dirty="0">
                          <a:solidFill>
                            <a:schemeClr val="tx1"/>
                          </a:solidFill>
                          <a:effectLst/>
                          <a:latin typeface="+mn-lt"/>
                          <a:ea typeface="Meiryo UI"/>
                          <a:cs typeface="Arial"/>
                        </a:rPr>
                        <a:t>Improve water quality testing in small and medium scale waterworks.</a:t>
                      </a:r>
                      <a:endParaRPr lang="ja-JP" sz="1400" b="0" kern="100" dirty="0">
                        <a:solidFill>
                          <a:schemeClr val="tx1"/>
                        </a:solidFill>
                        <a:effectLst/>
                        <a:latin typeface="+mn-lt"/>
                        <a:ea typeface="ＭＳ 明朝"/>
                        <a:cs typeface="Times New Roman"/>
                      </a:endParaRPr>
                    </a:p>
                  </a:txBody>
                  <a:tcPr marL="68580" marR="68580" marT="0" marB="0">
                    <a:solidFill>
                      <a:srgbClr val="E5F1FF">
                        <a:alpha val="50196"/>
                      </a:srgbClr>
                    </a:solidFill>
                  </a:tcPr>
                </a:tc>
                <a:extLst>
                  <a:ext uri="{0D108BD9-81ED-4DB2-BD59-A6C34878D82A}">
                    <a16:rowId xmlns:a16="http://schemas.microsoft.com/office/drawing/2014/main" val="10007"/>
                  </a:ext>
                </a:extLst>
              </a:tr>
              <a:tr h="450707">
                <a:tc gridSpan="4">
                  <a:txBody>
                    <a:bodyPr/>
                    <a:lstStyle/>
                    <a:p>
                      <a:pPr indent="-457200" algn="l">
                        <a:spcAft>
                          <a:spcPts val="0"/>
                        </a:spcAft>
                      </a:pPr>
                      <a:r>
                        <a:rPr lang="ja-JP" sz="1200" b="0" kern="100" dirty="0">
                          <a:solidFill>
                            <a:schemeClr val="tx1"/>
                          </a:solidFill>
                          <a:effectLst/>
                          <a:latin typeface="+mn-lt"/>
                        </a:rPr>
                        <a:t>＊</a:t>
                      </a:r>
                      <a:r>
                        <a:rPr lang="en-US" altLang="ja-JP" sz="1200" b="0" kern="100" dirty="0">
                          <a:solidFill>
                            <a:schemeClr val="tx1"/>
                          </a:solidFill>
                          <a:effectLst/>
                          <a:latin typeface="+mn-lt"/>
                        </a:rPr>
                        <a:t>Other subsidies</a:t>
                      </a:r>
                      <a:r>
                        <a:rPr lang="en-US" altLang="ja-JP" sz="1200" b="0" kern="100" baseline="0" dirty="0">
                          <a:solidFill>
                            <a:schemeClr val="tx1"/>
                          </a:solidFill>
                          <a:effectLst/>
                          <a:latin typeface="+mn-lt"/>
                        </a:rPr>
                        <a:t> : Development of advanced water treatment facilities, rehabilitation of old deteriorated pipelines, reinforcement of earthquake preparedness, development of automatic monitoring system for water source, etc</a:t>
                      </a:r>
                      <a:r>
                        <a:rPr lang="en-US" altLang="ja-JP" sz="1200" b="0" kern="100" baseline="0" dirty="0">
                          <a:solidFill>
                            <a:schemeClr val="tx1"/>
                          </a:solidFill>
                          <a:effectLst/>
                          <a:latin typeface="+mj-lt"/>
                        </a:rPr>
                        <a:t>.</a:t>
                      </a:r>
                      <a:endParaRPr lang="en-US" altLang="ja-JP" sz="1200" b="0" kern="100" dirty="0">
                        <a:solidFill>
                          <a:schemeClr val="tx1"/>
                        </a:solidFill>
                        <a:effectLst/>
                        <a:latin typeface="+mj-lt"/>
                      </a:endParaRPr>
                    </a:p>
                  </a:txBody>
                  <a:tcPr marL="56572" marR="56572" marT="36000" marB="36000">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10"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2. Financing Water Supply Development</a:t>
            </a:r>
            <a:endParaRPr lang="ja-JP" altLang="en-US" dirty="0"/>
          </a:p>
        </p:txBody>
      </p:sp>
      <p:sp>
        <p:nvSpPr>
          <p:cNvPr id="2" name="正方形/長方形 1"/>
          <p:cNvSpPr/>
          <p:nvPr/>
        </p:nvSpPr>
        <p:spPr>
          <a:xfrm>
            <a:off x="278619" y="908720"/>
            <a:ext cx="8640000" cy="377732"/>
          </a:xfrm>
          <a:prstGeom prst="rect">
            <a:avLst/>
          </a:prstGeom>
        </p:spPr>
        <p:txBody>
          <a:bodyPr wrap="square" lIns="36000" tIns="0" rIns="0" bIns="0">
            <a:spAutoFit/>
          </a:bodyPr>
          <a:lstStyle/>
          <a:p>
            <a:pPr marL="57600" lvl="4" indent="0">
              <a:lnSpc>
                <a:spcPts val="3200"/>
              </a:lnSpc>
              <a:spcBef>
                <a:spcPts val="600"/>
              </a:spcBef>
              <a:buClrTx/>
              <a:buNone/>
            </a:pPr>
            <a:r>
              <a:rPr lang="en-US" altLang="ja-JP" sz="2400" b="1" dirty="0"/>
              <a:t>(2) Subsidies for Urban Water Supply Developments</a:t>
            </a:r>
            <a:endParaRPr lang="ja-JP" altLang="en-US" sz="2400" b="1" dirty="0"/>
          </a:p>
        </p:txBody>
      </p:sp>
    </p:spTree>
    <p:extLst>
      <p:ext uri="{BB962C8B-B14F-4D97-AF65-F5344CB8AC3E}">
        <p14:creationId xmlns:p14="http://schemas.microsoft.com/office/powerpoint/2010/main" val="346544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下矢印 8"/>
          <p:cNvSpPr/>
          <p:nvPr/>
        </p:nvSpPr>
        <p:spPr>
          <a:xfrm>
            <a:off x="4087670" y="3462480"/>
            <a:ext cx="936104" cy="402863"/>
          </a:xfrm>
          <a:prstGeom prst="downArrow">
            <a:avLst>
              <a:gd name="adj1" fmla="val 37320"/>
              <a:gd name="adj2" fmla="val 5661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2. Financing Water Supply Development</a:t>
            </a:r>
            <a:endParaRPr lang="ja-JP" altLang="en-US" dirty="0"/>
          </a:p>
        </p:txBody>
      </p:sp>
      <p:sp>
        <p:nvSpPr>
          <p:cNvPr id="19" name="角丸四角形吹き出し 18"/>
          <p:cNvSpPr/>
          <p:nvPr/>
        </p:nvSpPr>
        <p:spPr>
          <a:xfrm>
            <a:off x="360000" y="5157192"/>
            <a:ext cx="8460000" cy="874981"/>
          </a:xfrm>
          <a:prstGeom prst="wedgeRoundRectCallout">
            <a:avLst>
              <a:gd name="adj1" fmla="val 37353"/>
              <a:gd name="adj2" fmla="val -49520"/>
              <a:gd name="adj3" fmla="val 16667"/>
            </a:avLst>
          </a:prstGeom>
          <a:solidFill>
            <a:schemeClr val="accent6">
              <a:lumMod val="9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800"/>
              </a:lnSpc>
            </a:pPr>
            <a:r>
              <a:rPr lang="en-US" altLang="ja-JP" sz="2000" spc="-30" dirty="0">
                <a:solidFill>
                  <a:schemeClr val="tx1"/>
                </a:solidFill>
              </a:rPr>
              <a:t>180 Small Scale Public Water Supply System were developed in1952. After that, 500 Small Scale Public Water Supply System were developed every year.</a:t>
            </a:r>
          </a:p>
        </p:txBody>
      </p:sp>
      <p:sp>
        <p:nvSpPr>
          <p:cNvPr id="20" name="下矢印 19"/>
          <p:cNvSpPr/>
          <p:nvPr/>
        </p:nvSpPr>
        <p:spPr>
          <a:xfrm>
            <a:off x="4080503" y="4669737"/>
            <a:ext cx="992429" cy="415447"/>
          </a:xfrm>
          <a:prstGeom prst="downArrow">
            <a:avLst>
              <a:gd name="adj1" fmla="val 37320"/>
              <a:gd name="adj2" fmla="val 5661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360000" y="1556792"/>
            <a:ext cx="8460000" cy="1914925"/>
          </a:xfrm>
          <a:prstGeom prst="roundRect">
            <a:avLst/>
          </a:prstGeom>
          <a:solidFill>
            <a:schemeClr val="accent5"/>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en-US" altLang="ja-JP" sz="2000" dirty="0">
                <a:solidFill>
                  <a:schemeClr val="tx1"/>
                </a:solidFill>
              </a:rPr>
              <a:t>The Water Supply Division of the Ministry of Health</a:t>
            </a:r>
            <a:r>
              <a:rPr lang="ja-JP" altLang="en-US" sz="2000" dirty="0">
                <a:solidFill>
                  <a:schemeClr val="tx1"/>
                </a:solidFill>
              </a:rPr>
              <a:t> </a:t>
            </a:r>
            <a:r>
              <a:rPr lang="en-US" altLang="ja-JP" sz="2000" dirty="0">
                <a:solidFill>
                  <a:schemeClr val="tx1"/>
                </a:solidFill>
              </a:rPr>
              <a:t>and Welfare</a:t>
            </a:r>
            <a:r>
              <a:rPr lang="ja-JP" altLang="en-US" sz="2000" dirty="0">
                <a:solidFill>
                  <a:schemeClr val="tx1"/>
                </a:solidFill>
              </a:rPr>
              <a:t> </a:t>
            </a:r>
            <a:r>
              <a:rPr lang="en-US" altLang="ja-JP" sz="2000" dirty="0">
                <a:solidFill>
                  <a:schemeClr val="tx1"/>
                </a:solidFill>
              </a:rPr>
              <a:t>(MHW)</a:t>
            </a:r>
            <a:r>
              <a:rPr lang="ja-JP" altLang="en-US" sz="2000" dirty="0">
                <a:solidFill>
                  <a:schemeClr val="tx1"/>
                </a:solidFill>
              </a:rPr>
              <a:t>　</a:t>
            </a:r>
            <a:r>
              <a:rPr lang="en-US" altLang="ja-JP" sz="2000" dirty="0">
                <a:solidFill>
                  <a:schemeClr val="tx1"/>
                </a:solidFill>
              </a:rPr>
              <a:t>persuaded the Finance Division of MHW to establish the subsidy</a:t>
            </a:r>
            <a:r>
              <a:rPr lang="ja-JP" altLang="en-US" sz="2000" dirty="0">
                <a:solidFill>
                  <a:schemeClr val="tx1"/>
                </a:solidFill>
              </a:rPr>
              <a:t> </a:t>
            </a:r>
            <a:r>
              <a:rPr lang="en-US" altLang="ja-JP" sz="2000" dirty="0">
                <a:solidFill>
                  <a:schemeClr val="tx1"/>
                </a:solidFill>
              </a:rPr>
              <a:t>by stating that </a:t>
            </a:r>
            <a:r>
              <a:rPr lang="en-US" altLang="ja-JP" sz="2000" b="1" dirty="0">
                <a:solidFill>
                  <a:srgbClr val="FF0000"/>
                </a:solidFill>
              </a:rPr>
              <a:t>“the costs of improving water supply would be offset by economic benefits such as a reduction in health care costs.” </a:t>
            </a:r>
          </a:p>
        </p:txBody>
      </p:sp>
      <p:sp>
        <p:nvSpPr>
          <p:cNvPr id="3" name="角丸四角形 2"/>
          <p:cNvSpPr/>
          <p:nvPr/>
        </p:nvSpPr>
        <p:spPr>
          <a:xfrm>
            <a:off x="375026" y="3924908"/>
            <a:ext cx="8460000" cy="649635"/>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Subsidies for Small  Scale Public Water Supply System in rural areas started in 1952. </a:t>
            </a:r>
            <a:endParaRPr kumimoji="1" lang="ja-JP" altLang="en-US" sz="2000" dirty="0">
              <a:solidFill>
                <a:schemeClr val="tx1"/>
              </a:solidFill>
            </a:endParaRPr>
          </a:p>
        </p:txBody>
      </p:sp>
      <p:sp>
        <p:nvSpPr>
          <p:cNvPr id="4" name="正方形/長方形 3"/>
          <p:cNvSpPr/>
          <p:nvPr/>
        </p:nvSpPr>
        <p:spPr>
          <a:xfrm>
            <a:off x="252000" y="972000"/>
            <a:ext cx="7704856" cy="377732"/>
          </a:xfrm>
          <a:prstGeom prst="rect">
            <a:avLst/>
          </a:prstGeom>
        </p:spPr>
        <p:txBody>
          <a:bodyPr wrap="square" lIns="36000" tIns="0" rIns="0" bIns="0">
            <a:spAutoFit/>
          </a:bodyPr>
          <a:lstStyle/>
          <a:p>
            <a:pPr marL="57600" lvl="4" indent="0">
              <a:lnSpc>
                <a:spcPts val="3200"/>
              </a:lnSpc>
              <a:spcBef>
                <a:spcPts val="600"/>
              </a:spcBef>
              <a:buClrTx/>
              <a:buNone/>
            </a:pPr>
            <a:r>
              <a:rPr lang="en-US" altLang="ja-JP" sz="2400" b="1" dirty="0"/>
              <a:t>(3) Subsidies for Small Scale Public Water Supply</a:t>
            </a:r>
          </a:p>
        </p:txBody>
      </p:sp>
    </p:spTree>
    <p:extLst>
      <p:ext uri="{BB962C8B-B14F-4D97-AF65-F5344CB8AC3E}">
        <p14:creationId xmlns:p14="http://schemas.microsoft.com/office/powerpoint/2010/main" val="147818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2. Financing Water Supply Development</a:t>
            </a:r>
            <a:endParaRPr lang="ja-JP" altLang="en-US" dirty="0"/>
          </a:p>
        </p:txBody>
      </p:sp>
      <p:sp>
        <p:nvSpPr>
          <p:cNvPr id="2" name="正方形/長方形 1"/>
          <p:cNvSpPr/>
          <p:nvPr/>
        </p:nvSpPr>
        <p:spPr>
          <a:xfrm>
            <a:off x="4788023" y="4870901"/>
            <a:ext cx="4103977" cy="646331"/>
          </a:xfrm>
          <a:prstGeom prst="rect">
            <a:avLst/>
          </a:prstGeom>
        </p:spPr>
        <p:txBody>
          <a:bodyPr wrap="square">
            <a:spAutoFit/>
          </a:bodyPr>
          <a:lstStyle/>
          <a:p>
            <a:r>
              <a:rPr lang="en-US" altLang="ja-JP" sz="1200" dirty="0"/>
              <a:t>Source: The editorial committee of the One Hundred Year History of Modern Water Supply, “</a:t>
            </a:r>
            <a:r>
              <a:rPr lang="en-US" altLang="ja-JP" sz="1200" i="1" dirty="0"/>
              <a:t>One Hundred Year History of Modern Water Supply</a:t>
            </a:r>
            <a:r>
              <a:rPr lang="en-US" altLang="ja-JP" sz="1200" dirty="0"/>
              <a:t>,” Nihon </a:t>
            </a:r>
            <a:r>
              <a:rPr lang="en-US" altLang="ja-JP" sz="1200" dirty="0" err="1"/>
              <a:t>Suido</a:t>
            </a:r>
            <a:r>
              <a:rPr lang="en-US" altLang="ja-JP" sz="1200" dirty="0"/>
              <a:t> </a:t>
            </a:r>
            <a:r>
              <a:rPr lang="en-US" altLang="ja-JP" sz="1200" dirty="0" err="1"/>
              <a:t>Shimbunsha</a:t>
            </a:r>
            <a:r>
              <a:rPr lang="en-US" altLang="ja-JP" sz="1200" dirty="0"/>
              <a:t>, 1988.</a:t>
            </a:r>
          </a:p>
        </p:txBody>
      </p:sp>
      <p:sp>
        <p:nvSpPr>
          <p:cNvPr id="10" name="正方形/長方形 9"/>
          <p:cNvSpPr/>
          <p:nvPr/>
        </p:nvSpPr>
        <p:spPr>
          <a:xfrm>
            <a:off x="467544" y="971999"/>
            <a:ext cx="8424456" cy="410369"/>
          </a:xfrm>
          <a:prstGeom prst="rect">
            <a:avLst/>
          </a:prstGeom>
        </p:spPr>
        <p:txBody>
          <a:bodyPr wrap="square" lIns="36000" tIns="0" rIns="0" bIns="0">
            <a:spAutoFit/>
          </a:bodyPr>
          <a:lstStyle/>
          <a:p>
            <a:pPr marL="57600" lvl="4" indent="0">
              <a:lnSpc>
                <a:spcPts val="3200"/>
              </a:lnSpc>
              <a:spcBef>
                <a:spcPts val="600"/>
              </a:spcBef>
              <a:buClrTx/>
              <a:buNone/>
            </a:pPr>
            <a:r>
              <a:rPr lang="en-US" altLang="ja-JP" sz="2400" b="1" dirty="0"/>
              <a:t>Benefit of Rural Water Supply Development</a:t>
            </a:r>
            <a:endParaRPr lang="ja-JP" altLang="en-US" sz="2400" b="1" dirty="0"/>
          </a:p>
        </p:txBody>
      </p:sp>
      <p:sp>
        <p:nvSpPr>
          <p:cNvPr id="4" name="正方形/長方形 3"/>
          <p:cNvSpPr/>
          <p:nvPr/>
        </p:nvSpPr>
        <p:spPr>
          <a:xfrm>
            <a:off x="467544" y="1556791"/>
            <a:ext cx="2448272" cy="4179731"/>
          </a:xfrm>
          <a:prstGeom prst="rect">
            <a:avLst/>
          </a:prstGeom>
          <a:solidFill>
            <a:schemeClr val="accent5"/>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dirty="0">
                <a:solidFill>
                  <a:schemeClr val="tx1"/>
                </a:solidFill>
              </a:rPr>
              <a:t>Benefit of installing water supply facilities after 5 years of operation:</a:t>
            </a:r>
          </a:p>
          <a:p>
            <a:pPr marL="285750" indent="-285750">
              <a:spcBef>
                <a:spcPts val="600"/>
              </a:spcBef>
              <a:buFont typeface="Wingdings" panose="05000000000000000000" pitchFamily="2" charset="2"/>
              <a:buChar char="l"/>
            </a:pPr>
            <a:r>
              <a:rPr lang="ja-JP" altLang="en-US" b="1" dirty="0">
                <a:solidFill>
                  <a:schemeClr val="accent1">
                    <a:lumMod val="50000"/>
                  </a:schemeClr>
                </a:solidFill>
              </a:rPr>
              <a:t> </a:t>
            </a:r>
            <a:r>
              <a:rPr lang="en-US" altLang="ja-JP" b="1" dirty="0">
                <a:solidFill>
                  <a:srgbClr val="FF0000"/>
                </a:solidFill>
              </a:rPr>
              <a:t>Decrease of waterborne diseases</a:t>
            </a:r>
            <a:endParaRPr lang="en-US" altLang="ja-JP" b="1" dirty="0">
              <a:solidFill>
                <a:schemeClr val="accent1">
                  <a:lumMod val="50000"/>
                </a:schemeClr>
              </a:solidFill>
            </a:endParaRPr>
          </a:p>
          <a:p>
            <a:pPr marL="285750" indent="-285750">
              <a:spcBef>
                <a:spcPts val="600"/>
              </a:spcBef>
              <a:buFont typeface="Wingdings" panose="05000000000000000000" pitchFamily="2" charset="2"/>
              <a:buChar char="l"/>
            </a:pPr>
            <a:r>
              <a:rPr lang="ja-JP" altLang="en-US" b="1" dirty="0">
                <a:solidFill>
                  <a:schemeClr val="accent1">
                    <a:lumMod val="50000"/>
                  </a:schemeClr>
                </a:solidFill>
              </a:rPr>
              <a:t> </a:t>
            </a:r>
            <a:r>
              <a:rPr lang="en-US" altLang="ja-JP" b="1" dirty="0">
                <a:solidFill>
                  <a:srgbClr val="FF0000"/>
                </a:solidFill>
              </a:rPr>
              <a:t>Decrease of infant mortality rate</a:t>
            </a:r>
            <a:endParaRPr lang="en-US" altLang="ja-JP" b="1" dirty="0">
              <a:solidFill>
                <a:schemeClr val="accent1">
                  <a:lumMod val="50000"/>
                </a:schemeClr>
              </a:solidFill>
            </a:endParaRPr>
          </a:p>
          <a:p>
            <a:pPr marL="285750" indent="-285750">
              <a:spcBef>
                <a:spcPts val="600"/>
              </a:spcBef>
              <a:buFont typeface="Wingdings" panose="05000000000000000000" pitchFamily="2" charset="2"/>
              <a:buChar char="l"/>
            </a:pPr>
            <a:r>
              <a:rPr lang="en-US" altLang="ja-JP" b="1" dirty="0">
                <a:solidFill>
                  <a:schemeClr val="accent1">
                    <a:lumMod val="50000"/>
                  </a:schemeClr>
                </a:solidFill>
              </a:rPr>
              <a:t> </a:t>
            </a:r>
            <a:r>
              <a:rPr lang="en-US" altLang="ja-JP" b="1" dirty="0">
                <a:solidFill>
                  <a:srgbClr val="FF0000"/>
                </a:solidFill>
              </a:rPr>
              <a:t>Decrease of damages from fires</a:t>
            </a:r>
            <a:r>
              <a:rPr lang="en-US" altLang="ja-JP" b="1" dirty="0">
                <a:solidFill>
                  <a:schemeClr val="accent1">
                    <a:lumMod val="50000"/>
                  </a:schemeClr>
                </a:solidFill>
              </a:rPr>
              <a:t> </a:t>
            </a:r>
          </a:p>
          <a:p>
            <a:pPr>
              <a:spcBef>
                <a:spcPts val="600"/>
              </a:spcBef>
            </a:pPr>
            <a:r>
              <a:rPr lang="en-US" altLang="ja-JP" dirty="0">
                <a:solidFill>
                  <a:schemeClr val="tx1"/>
                </a:solidFill>
              </a:rPr>
              <a:t>etc.</a:t>
            </a:r>
            <a:endParaRPr lang="ja-JP" altLang="en-US" dirty="0">
              <a:solidFill>
                <a:schemeClr val="tx1"/>
              </a:solidFill>
            </a:endParaRPr>
          </a:p>
        </p:txBody>
      </p:sp>
      <p:sp>
        <p:nvSpPr>
          <p:cNvPr id="3" name="正方形/長方形 2"/>
          <p:cNvSpPr/>
          <p:nvPr/>
        </p:nvSpPr>
        <p:spPr>
          <a:xfrm>
            <a:off x="3419872" y="5517232"/>
            <a:ext cx="5382381" cy="769441"/>
          </a:xfrm>
          <a:prstGeom prst="rect">
            <a:avLst/>
          </a:prstGeom>
        </p:spPr>
        <p:txBody>
          <a:bodyPr wrap="square">
            <a:spAutoFit/>
          </a:bodyPr>
          <a:lstStyle/>
          <a:p>
            <a:r>
              <a:rPr lang="en-US" altLang="ja-JP" sz="1600" b="1" dirty="0"/>
              <a:t>Reduced Incidence of Diseases and Infant Mortality, etc. </a:t>
            </a:r>
            <a:r>
              <a:rPr lang="en-US" altLang="ja-JP" sz="1400" dirty="0"/>
              <a:t>(Information presented by the Water Supply Division of MHW in 1957. 100% represents the level that existed before construction.)</a:t>
            </a:r>
          </a:p>
        </p:txBody>
      </p:sp>
      <p:graphicFrame>
        <p:nvGraphicFramePr>
          <p:cNvPr id="8" name="グラフ 7"/>
          <p:cNvGraphicFramePr>
            <a:graphicFrameLocks/>
          </p:cNvGraphicFramePr>
          <p:nvPr>
            <p:extLst>
              <p:ext uri="{D42A27DB-BD31-4B8C-83A1-F6EECF244321}">
                <p14:modId xmlns:p14="http://schemas.microsoft.com/office/powerpoint/2010/main" val="3610765428"/>
              </p:ext>
            </p:extLst>
          </p:nvPr>
        </p:nvGraphicFramePr>
        <p:xfrm>
          <a:off x="3123833" y="1556791"/>
          <a:ext cx="5686426" cy="3619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81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2. Financing Water Supply Development</a:t>
            </a:r>
            <a:endParaRPr lang="ja-JP" alt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48" r="1619" b="6267"/>
          <a:stretch/>
        </p:blipFill>
        <p:spPr bwMode="auto">
          <a:xfrm>
            <a:off x="3923928" y="2492896"/>
            <a:ext cx="4910991" cy="35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rotWithShape="1">
          <a:blip r:embed="rId4"/>
          <a:srcRect l="469" t="4396" r="720" b="10157"/>
          <a:stretch/>
        </p:blipFill>
        <p:spPr>
          <a:xfrm>
            <a:off x="360000" y="1080000"/>
            <a:ext cx="4536504" cy="3138387"/>
          </a:xfrm>
          <a:prstGeom prst="rect">
            <a:avLst/>
          </a:prstGeom>
          <a:ln w="34925">
            <a:solidFill>
              <a:schemeClr val="bg1"/>
            </a:solidFill>
          </a:ln>
        </p:spPr>
      </p:pic>
      <p:sp>
        <p:nvSpPr>
          <p:cNvPr id="2" name="角丸四角形吹き出し 1"/>
          <p:cNvSpPr/>
          <p:nvPr/>
        </p:nvSpPr>
        <p:spPr>
          <a:xfrm>
            <a:off x="5364088" y="1124744"/>
            <a:ext cx="3456384" cy="1080120"/>
          </a:xfrm>
          <a:prstGeom prst="wedgeRoundRectCallout">
            <a:avLst>
              <a:gd name="adj1" fmla="val -24464"/>
              <a:gd name="adj2" fmla="val 93791"/>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1">
              <a:lnSpc>
                <a:spcPts val="2200"/>
              </a:lnSpc>
            </a:pPr>
            <a:r>
              <a:rPr lang="en-US" altLang="ja-JP" b="1" dirty="0">
                <a:solidFill>
                  <a:schemeClr val="tx1"/>
                </a:solidFill>
              </a:rPr>
              <a:t>Volunteer work by villagers</a:t>
            </a:r>
            <a:r>
              <a:rPr lang="ja-JP" altLang="en-US" b="1" dirty="0">
                <a:solidFill>
                  <a:schemeClr val="tx1"/>
                </a:solidFill>
              </a:rPr>
              <a:t> </a:t>
            </a:r>
            <a:r>
              <a:rPr lang="en-US" altLang="ja-JP" b="1" dirty="0">
                <a:solidFill>
                  <a:schemeClr val="tx1"/>
                </a:solidFill>
              </a:rPr>
              <a:t>for</a:t>
            </a:r>
            <a:r>
              <a:rPr lang="ja-JP" altLang="en-US" b="1" dirty="0">
                <a:solidFill>
                  <a:schemeClr val="tx1"/>
                </a:solidFill>
              </a:rPr>
              <a:t> </a:t>
            </a:r>
            <a:r>
              <a:rPr lang="en-US" altLang="ja-JP" b="1" dirty="0">
                <a:solidFill>
                  <a:schemeClr val="tx1"/>
                </a:solidFill>
              </a:rPr>
              <a:t>Small Scale Public Water Supply Development</a:t>
            </a:r>
          </a:p>
        </p:txBody>
      </p:sp>
      <p:sp>
        <p:nvSpPr>
          <p:cNvPr id="8" name="角丸四角形吹き出し 7"/>
          <p:cNvSpPr/>
          <p:nvPr/>
        </p:nvSpPr>
        <p:spPr>
          <a:xfrm>
            <a:off x="395535" y="4581128"/>
            <a:ext cx="3230627" cy="1080120"/>
          </a:xfrm>
          <a:prstGeom prst="wedgeRoundRectCallout">
            <a:avLst>
              <a:gd name="adj1" fmla="val -10269"/>
              <a:gd name="adj2" fmla="val -94390"/>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1">
              <a:lnSpc>
                <a:spcPts val="2200"/>
              </a:lnSpc>
            </a:pPr>
            <a:r>
              <a:rPr lang="en-US" altLang="ja-JP" b="1" dirty="0">
                <a:solidFill>
                  <a:schemeClr val="tx1"/>
                </a:solidFill>
              </a:rPr>
              <a:t>Villagers paid their share</a:t>
            </a:r>
            <a:r>
              <a:rPr lang="ja-JP" altLang="en-US" b="1" dirty="0">
                <a:solidFill>
                  <a:schemeClr val="tx1"/>
                </a:solidFill>
              </a:rPr>
              <a:t> </a:t>
            </a:r>
            <a:r>
              <a:rPr lang="en-US" altLang="ja-JP" b="1" dirty="0">
                <a:solidFill>
                  <a:schemeClr val="tx1"/>
                </a:solidFill>
              </a:rPr>
              <a:t> of the costs by selling </a:t>
            </a:r>
            <a:r>
              <a:rPr lang="ja-JP" altLang="en-US" b="1" dirty="0">
                <a:solidFill>
                  <a:schemeClr val="tx1"/>
                </a:solidFill>
              </a:rPr>
              <a:t> </a:t>
            </a:r>
            <a:r>
              <a:rPr lang="en-US" altLang="ja-JP" b="1" dirty="0">
                <a:solidFill>
                  <a:schemeClr val="tx1"/>
                </a:solidFill>
              </a:rPr>
              <a:t>their trees</a:t>
            </a:r>
          </a:p>
        </p:txBody>
      </p:sp>
      <p:sp>
        <p:nvSpPr>
          <p:cNvPr id="3" name="正方形/長方形 2"/>
          <p:cNvSpPr/>
          <p:nvPr/>
        </p:nvSpPr>
        <p:spPr>
          <a:xfrm>
            <a:off x="310462" y="5793156"/>
            <a:ext cx="3302634" cy="523220"/>
          </a:xfrm>
          <a:prstGeom prst="rect">
            <a:avLst/>
          </a:prstGeom>
        </p:spPr>
        <p:txBody>
          <a:bodyPr wrap="square">
            <a:spAutoFit/>
          </a:bodyPr>
          <a:lstStyle/>
          <a:p>
            <a:r>
              <a:rPr lang="en-US" altLang="ja-JP" sz="1400" dirty="0"/>
              <a:t>Source:</a:t>
            </a:r>
            <a:r>
              <a:rPr lang="ja-JP" altLang="en-US" sz="1400" dirty="0"/>
              <a:t> </a:t>
            </a:r>
            <a:r>
              <a:rPr lang="en-US" altLang="ja-JP" sz="1400" dirty="0"/>
              <a:t>Susumu Hani, the film “</a:t>
            </a:r>
            <a:r>
              <a:rPr lang="en-US" altLang="ja-JP" sz="1400" i="1" dirty="0"/>
              <a:t>Water in Our Life</a:t>
            </a:r>
            <a:r>
              <a:rPr lang="en-US" altLang="ja-JP" sz="1400" dirty="0"/>
              <a:t>,” 1952</a:t>
            </a:r>
          </a:p>
        </p:txBody>
      </p:sp>
    </p:spTree>
    <p:extLst>
      <p:ext uri="{BB962C8B-B14F-4D97-AF65-F5344CB8AC3E}">
        <p14:creationId xmlns:p14="http://schemas.microsoft.com/office/powerpoint/2010/main" val="428114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下矢印 15"/>
          <p:cNvSpPr/>
          <p:nvPr/>
        </p:nvSpPr>
        <p:spPr>
          <a:xfrm>
            <a:off x="2289445" y="2696711"/>
            <a:ext cx="873300" cy="535657"/>
          </a:xfrm>
          <a:prstGeom prst="downArrow">
            <a:avLst>
              <a:gd name="adj1" fmla="val 37320"/>
              <a:gd name="adj2" fmla="val 5661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Picture 3" descr="W:\海外技術\03_完了済ﾌﾟﾛｼﾞｪｸﾄﾃﾞｰﾀﾌｫﾙﾀﾞ\610_1428_アジア地域上水道幹部フォーラム\写真\2014-07-04\DSC00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739" y="3284984"/>
            <a:ext cx="3251733" cy="2164643"/>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2. Financing Water Supply Development</a:t>
            </a:r>
            <a:endParaRPr lang="ja-JP" altLang="en-US" dirty="0"/>
          </a:p>
        </p:txBody>
      </p:sp>
      <p:sp>
        <p:nvSpPr>
          <p:cNvPr id="15" name="角丸四角形吹き出し 14"/>
          <p:cNvSpPr/>
          <p:nvPr/>
        </p:nvSpPr>
        <p:spPr>
          <a:xfrm>
            <a:off x="350539" y="1544989"/>
            <a:ext cx="4941540" cy="1101994"/>
          </a:xfrm>
          <a:prstGeom prst="wedgeRoundRectCallout">
            <a:avLst>
              <a:gd name="adj1" fmla="val 38534"/>
              <a:gd name="adj2" fmla="val -36244"/>
              <a:gd name="adj3" fmla="val 16667"/>
            </a:avLst>
          </a:prstGeom>
          <a:solidFill>
            <a:schemeClr val="accent5"/>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Stagnating economic environment and the critical financial deficits of national and local governments</a:t>
            </a:r>
            <a:endParaRPr lang="ja-JP" altLang="en-US" sz="2000" dirty="0">
              <a:solidFill>
                <a:schemeClr val="tx1"/>
              </a:solidFill>
            </a:endParaRPr>
          </a:p>
        </p:txBody>
      </p:sp>
      <p:sp>
        <p:nvSpPr>
          <p:cNvPr id="9" name="角丸四角形吹き出し 8"/>
          <p:cNvSpPr/>
          <p:nvPr/>
        </p:nvSpPr>
        <p:spPr>
          <a:xfrm>
            <a:off x="350538" y="3284984"/>
            <a:ext cx="4941541" cy="2464069"/>
          </a:xfrm>
          <a:prstGeom prst="wedgeRoundRectCallout">
            <a:avLst>
              <a:gd name="adj1" fmla="val 45083"/>
              <a:gd name="adj2" fmla="val -33100"/>
              <a:gd name="adj3" fmla="val 16667"/>
            </a:avLst>
          </a:prstGeom>
          <a:solidFill>
            <a:schemeClr val="accent2"/>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Act on Promotion of Private Finance Initiative (PFI Act)   in 1999</a:t>
            </a:r>
          </a:p>
          <a:p>
            <a:endParaRPr lang="ja-JP" altLang="en-US" sz="2000" dirty="0">
              <a:solidFill>
                <a:schemeClr val="tx1"/>
              </a:solidFill>
            </a:endParaRPr>
          </a:p>
          <a:p>
            <a:r>
              <a:rPr lang="en-US" altLang="ja-JP" sz="2000" dirty="0">
                <a:solidFill>
                  <a:schemeClr val="tx1"/>
                </a:solidFill>
              </a:rPr>
              <a:t>Development of public facilities  through the </a:t>
            </a:r>
            <a:r>
              <a:rPr lang="en-US" altLang="ja-JP" sz="2000" dirty="0">
                <a:solidFill>
                  <a:srgbClr val="FF0000"/>
                </a:solidFill>
              </a:rPr>
              <a:t>utilization of private finance, management abilities and technical capabilities </a:t>
            </a:r>
            <a:r>
              <a:rPr lang="en-US" altLang="ja-JP" sz="2000" dirty="0">
                <a:solidFill>
                  <a:schemeClr val="tx1"/>
                </a:solidFill>
              </a:rPr>
              <a:t>by the law and guidelines </a:t>
            </a:r>
          </a:p>
        </p:txBody>
      </p:sp>
      <p:sp>
        <p:nvSpPr>
          <p:cNvPr id="10" name="コンテンツ プレースホルダー 3"/>
          <p:cNvSpPr>
            <a:spLocks noGrp="1"/>
          </p:cNvSpPr>
          <p:nvPr>
            <p:ph idx="14"/>
          </p:nvPr>
        </p:nvSpPr>
        <p:spPr>
          <a:xfrm>
            <a:off x="5568739" y="5535469"/>
            <a:ext cx="3395749" cy="582096"/>
          </a:xfrm>
          <a:prstGeom prst="rect">
            <a:avLst/>
          </a:prstGeom>
        </p:spPr>
        <p:txBody>
          <a:bodyPr>
            <a:normAutofit fontScale="55000" lnSpcReduction="20000"/>
          </a:bodyPr>
          <a:lstStyle/>
          <a:p>
            <a:pPr marL="0" indent="0">
              <a:buNone/>
            </a:pPr>
            <a:r>
              <a:rPr lang="en-US" altLang="ja-JP" dirty="0"/>
              <a:t>Kawai Water Treatment Plant by PFI Scheme, Yokohama City</a:t>
            </a:r>
            <a:endParaRPr lang="ja-JP" altLang="en-US" dirty="0"/>
          </a:p>
        </p:txBody>
      </p:sp>
      <p:sp>
        <p:nvSpPr>
          <p:cNvPr id="3" name="正方形/長方形 2"/>
          <p:cNvSpPr/>
          <p:nvPr/>
        </p:nvSpPr>
        <p:spPr>
          <a:xfrm>
            <a:off x="252000" y="972000"/>
            <a:ext cx="6082296" cy="377732"/>
          </a:xfrm>
          <a:prstGeom prst="rect">
            <a:avLst/>
          </a:prstGeom>
        </p:spPr>
        <p:txBody>
          <a:bodyPr wrap="square" lIns="36000" tIns="0" rIns="0" bIns="0">
            <a:spAutoFit/>
          </a:bodyPr>
          <a:lstStyle/>
          <a:p>
            <a:pPr marL="57600">
              <a:lnSpc>
                <a:spcPts val="3200"/>
              </a:lnSpc>
              <a:spcBef>
                <a:spcPts val="600"/>
              </a:spcBef>
            </a:pPr>
            <a:r>
              <a:rPr lang="en-US" altLang="ja-JP" sz="2400" b="1" dirty="0"/>
              <a:t>(4) Private Sector Finance</a:t>
            </a:r>
          </a:p>
        </p:txBody>
      </p:sp>
    </p:spTree>
    <p:extLst>
      <p:ext uri="{BB962C8B-B14F-4D97-AF65-F5344CB8AC3E}">
        <p14:creationId xmlns:p14="http://schemas.microsoft.com/office/powerpoint/2010/main" val="419130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252000" y="972000"/>
            <a:ext cx="8208000" cy="432048"/>
          </a:xfrm>
        </p:spPr>
        <p:txBody>
          <a:bodyPr>
            <a:normAutofit/>
          </a:bodyPr>
          <a:lstStyle/>
          <a:p>
            <a:pPr lvl="1" algn="ctr">
              <a:spcBef>
                <a:spcPts val="600"/>
              </a:spcBef>
            </a:pPr>
            <a:r>
              <a:rPr lang="en-US" altLang="ja-JP" sz="2000" dirty="0"/>
              <a:t>Main Components for Water Tariff Setting in Japan</a:t>
            </a:r>
          </a:p>
        </p:txBody>
      </p:sp>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a:t>
            </a:r>
            <a:r>
              <a:rPr lang="ja-JP" altLang="en-US" dirty="0"/>
              <a:t> </a:t>
            </a:r>
            <a:r>
              <a:rPr lang="en-US" altLang="ja-JP" dirty="0"/>
              <a:t>Tariff Setting</a:t>
            </a:r>
            <a:endParaRPr lang="ja-JP" altLang="en-US" dirty="0"/>
          </a:p>
        </p:txBody>
      </p:sp>
      <p:sp>
        <p:nvSpPr>
          <p:cNvPr id="14" name="円/楕円 13"/>
          <p:cNvSpPr/>
          <p:nvPr/>
        </p:nvSpPr>
        <p:spPr>
          <a:xfrm>
            <a:off x="392374" y="2535316"/>
            <a:ext cx="2742630" cy="1152128"/>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Self-supporting Accounting System</a:t>
            </a:r>
          </a:p>
        </p:txBody>
      </p:sp>
      <p:sp>
        <p:nvSpPr>
          <p:cNvPr id="15" name="円/楕円 14"/>
          <p:cNvSpPr/>
          <p:nvPr/>
        </p:nvSpPr>
        <p:spPr>
          <a:xfrm>
            <a:off x="1867298" y="1529958"/>
            <a:ext cx="2625875" cy="962938"/>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Cost </a:t>
            </a:r>
            <a:r>
              <a:rPr lang="en-US" altLang="ja-JP" b="1" dirty="0">
                <a:solidFill>
                  <a:schemeClr val="tx1"/>
                </a:solidFill>
              </a:rPr>
              <a:t>R</a:t>
            </a:r>
            <a:r>
              <a:rPr kumimoji="1" lang="en-US" altLang="ja-JP" b="1" dirty="0">
                <a:solidFill>
                  <a:schemeClr val="tx1"/>
                </a:solidFill>
              </a:rPr>
              <a:t>ecovery</a:t>
            </a:r>
          </a:p>
        </p:txBody>
      </p:sp>
      <p:sp>
        <p:nvSpPr>
          <p:cNvPr id="16" name="円/楕円 15"/>
          <p:cNvSpPr/>
          <p:nvPr/>
        </p:nvSpPr>
        <p:spPr>
          <a:xfrm>
            <a:off x="6115266" y="3796311"/>
            <a:ext cx="2598662" cy="902624"/>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Affordable Pricing</a:t>
            </a:r>
          </a:p>
        </p:txBody>
      </p:sp>
      <p:sp>
        <p:nvSpPr>
          <p:cNvPr id="17" name="円/楕円 16"/>
          <p:cNvSpPr/>
          <p:nvPr/>
        </p:nvSpPr>
        <p:spPr>
          <a:xfrm>
            <a:off x="6012181" y="2595128"/>
            <a:ext cx="2592267" cy="1032504"/>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Efficient Management</a:t>
            </a:r>
          </a:p>
        </p:txBody>
      </p:sp>
      <p:sp>
        <p:nvSpPr>
          <p:cNvPr id="18" name="円/楕円 17"/>
          <p:cNvSpPr/>
          <p:nvPr/>
        </p:nvSpPr>
        <p:spPr>
          <a:xfrm>
            <a:off x="376245" y="3789040"/>
            <a:ext cx="2803990" cy="1274472"/>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Fairness </a:t>
            </a:r>
          </a:p>
          <a:p>
            <a:pPr algn="ctr"/>
            <a:r>
              <a:rPr lang="ja-JP" altLang="en-US" sz="1600" b="1" dirty="0">
                <a:solidFill>
                  <a:schemeClr val="tx1"/>
                </a:solidFill>
              </a:rPr>
              <a:t>（</a:t>
            </a:r>
            <a:r>
              <a:rPr lang="en-US" altLang="ja-JP" sz="1600" b="1" dirty="0">
                <a:solidFill>
                  <a:schemeClr val="tx1"/>
                </a:solidFill>
              </a:rPr>
              <a:t>User-Pays Principal</a:t>
            </a:r>
            <a:r>
              <a:rPr lang="ja-JP" altLang="en-US" sz="1600" b="1" dirty="0">
                <a:solidFill>
                  <a:schemeClr val="tx1"/>
                </a:solidFill>
              </a:rPr>
              <a:t>）</a:t>
            </a:r>
            <a:endParaRPr kumimoji="1" lang="en-US" altLang="ja-JP" sz="1600" b="1" dirty="0">
              <a:solidFill>
                <a:schemeClr val="tx1"/>
              </a:solidFill>
            </a:endParaRPr>
          </a:p>
        </p:txBody>
      </p:sp>
      <p:sp>
        <p:nvSpPr>
          <p:cNvPr id="19" name="円/楕円 18"/>
          <p:cNvSpPr/>
          <p:nvPr/>
        </p:nvSpPr>
        <p:spPr>
          <a:xfrm>
            <a:off x="4907378" y="4797152"/>
            <a:ext cx="3048997" cy="1318944"/>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Customer Service and Public Relations</a:t>
            </a:r>
            <a:endParaRPr kumimoji="1" lang="en-US" altLang="ja-JP" sz="1400" b="1" dirty="0">
              <a:solidFill>
                <a:schemeClr val="tx1"/>
              </a:solidFill>
            </a:endParaRPr>
          </a:p>
        </p:txBody>
      </p:sp>
      <p:sp>
        <p:nvSpPr>
          <p:cNvPr id="20" name="円/楕円 19"/>
          <p:cNvSpPr/>
          <p:nvPr/>
        </p:nvSpPr>
        <p:spPr>
          <a:xfrm>
            <a:off x="3391137" y="2924944"/>
            <a:ext cx="2404999" cy="1584176"/>
          </a:xfrm>
          <a:prstGeom prst="ellipse">
            <a:avLst/>
          </a:prstGeom>
          <a:solidFill>
            <a:srgbClr val="FFD1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Appropriate Water Tariff</a:t>
            </a:r>
            <a:endParaRPr kumimoji="1" lang="ja-JP" altLang="en-US" b="1" dirty="0">
              <a:solidFill>
                <a:schemeClr val="tx1"/>
              </a:solidFill>
            </a:endParaRPr>
          </a:p>
        </p:txBody>
      </p:sp>
      <p:sp>
        <p:nvSpPr>
          <p:cNvPr id="21" name="円/楕円 20"/>
          <p:cNvSpPr/>
          <p:nvPr/>
        </p:nvSpPr>
        <p:spPr>
          <a:xfrm>
            <a:off x="1763688" y="5090436"/>
            <a:ext cx="2742630" cy="1025660"/>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Transparency &amp; Accountability</a:t>
            </a:r>
          </a:p>
        </p:txBody>
      </p:sp>
      <p:sp>
        <p:nvSpPr>
          <p:cNvPr id="22" name="円/楕円 21"/>
          <p:cNvSpPr/>
          <p:nvPr/>
        </p:nvSpPr>
        <p:spPr>
          <a:xfrm>
            <a:off x="4907379" y="1529958"/>
            <a:ext cx="2832973" cy="962938"/>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Clearly Defined </a:t>
            </a:r>
            <a:r>
              <a:rPr lang="en-US" altLang="ja-JP" b="1" dirty="0">
                <a:solidFill>
                  <a:schemeClr val="tx1"/>
                </a:solidFill>
              </a:rPr>
              <a:t>S</a:t>
            </a:r>
            <a:r>
              <a:rPr kumimoji="1" lang="en-US" altLang="ja-JP" b="1" dirty="0">
                <a:solidFill>
                  <a:schemeClr val="tx1"/>
                </a:solidFill>
              </a:rPr>
              <a:t>tructure</a:t>
            </a:r>
          </a:p>
        </p:txBody>
      </p:sp>
    </p:spTree>
    <p:extLst>
      <p:ext uri="{BB962C8B-B14F-4D97-AF65-F5344CB8AC3E}">
        <p14:creationId xmlns:p14="http://schemas.microsoft.com/office/powerpoint/2010/main" val="419275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下矢印 14"/>
          <p:cNvSpPr/>
          <p:nvPr/>
        </p:nvSpPr>
        <p:spPr>
          <a:xfrm>
            <a:off x="3150193" y="3569644"/>
            <a:ext cx="530632" cy="107897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 Tariff Setting</a:t>
            </a:r>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円/楕円 12"/>
          <p:cNvSpPr>
            <a:spLocks noChangeArrowheads="1"/>
          </p:cNvSpPr>
          <p:nvPr/>
        </p:nvSpPr>
        <p:spPr bwMode="auto">
          <a:xfrm>
            <a:off x="360000" y="1639539"/>
            <a:ext cx="5282581" cy="1930105"/>
          </a:xfrm>
          <a:prstGeom prst="ellipse">
            <a:avLst/>
          </a:prstGeom>
          <a:solidFill>
            <a:schemeClr val="accent5"/>
          </a:solidFill>
          <a:ln w="28575">
            <a:solidFill>
              <a:schemeClr val="accent5">
                <a:lumMod val="50000"/>
              </a:schemeClr>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kumimoji="1" lang="en-US" altLang="ja-JP" sz="2000" b="1" i="0" u="none" strike="noStrike" cap="none" normalizeH="0" baseline="0" dirty="0">
                <a:ln>
                  <a:noFill/>
                </a:ln>
                <a:effectLst/>
                <a:ea typeface="ＭＳ 明朝" pitchFamily="17" charset="-128"/>
                <a:cs typeface="Times New Roman" pitchFamily="18" charset="0"/>
              </a:rPr>
              <a:t>Focusing</a:t>
            </a:r>
            <a:r>
              <a:rPr kumimoji="1" lang="en-US" altLang="ja-JP" sz="2000" b="1" i="0" u="none" strike="noStrike" cap="none" normalizeH="0" dirty="0">
                <a:ln>
                  <a:noFill/>
                </a:ln>
                <a:effectLst/>
                <a:ea typeface="ＭＳ 明朝" pitchFamily="17" charset="-128"/>
                <a:cs typeface="Times New Roman" pitchFamily="18" charset="0"/>
              </a:rPr>
              <a:t> on revenue </a:t>
            </a:r>
            <a:r>
              <a:rPr lang="en-US" altLang="ja-JP" sz="2000" b="1" dirty="0">
                <a:ea typeface="ＭＳ 明朝" pitchFamily="17" charset="-128"/>
                <a:cs typeface="Times New Roman" pitchFamily="18" charset="0"/>
              </a:rPr>
              <a:t>&amp;</a:t>
            </a:r>
            <a:r>
              <a:rPr lang="ja-JP" altLang="en-US" sz="2000" b="1" dirty="0">
                <a:ea typeface="ＭＳ 明朝" pitchFamily="17" charset="-128"/>
                <a:cs typeface="Times New Roman" pitchFamily="18" charset="0"/>
              </a:rPr>
              <a:t>　</a:t>
            </a:r>
            <a:r>
              <a:rPr lang="en-US" altLang="ja-JP" sz="2000" b="1" dirty="0">
                <a:ea typeface="ＭＳ 明朝" pitchFamily="17" charset="-128"/>
                <a:cs typeface="Times New Roman" pitchFamily="18" charset="0"/>
              </a:rPr>
              <a:t>expenditure</a:t>
            </a:r>
            <a:r>
              <a:rPr lang="ja-JP" altLang="en-US" sz="2000" b="1" dirty="0">
                <a:ea typeface="ＭＳ 明朝" pitchFamily="17" charset="-128"/>
                <a:cs typeface="Times New Roman" pitchFamily="18" charset="0"/>
              </a:rPr>
              <a:t> </a:t>
            </a:r>
            <a:endParaRPr lang="en-US" altLang="ja-JP" sz="2000" b="1" dirty="0">
              <a:ea typeface="ＭＳ 明朝" pitchFamily="17" charset="-128"/>
              <a:cs typeface="Times New Roman" pitchFamily="18" charset="0"/>
            </a:endParaRPr>
          </a:p>
          <a:p>
            <a:pPr lvl="0" algn="ctr" fontAlgn="base">
              <a:spcBef>
                <a:spcPct val="0"/>
              </a:spcBef>
              <a:spcAft>
                <a:spcPct val="0"/>
              </a:spcAft>
            </a:pPr>
            <a:r>
              <a:rPr kumimoji="1" lang="en-US" altLang="ja-JP" sz="2000" b="1" i="0" u="none" strike="noStrike" cap="none" normalizeH="0" baseline="0" dirty="0">
                <a:ln>
                  <a:noFill/>
                </a:ln>
                <a:effectLst/>
                <a:ea typeface="ＭＳ 明朝" pitchFamily="17" charset="-128"/>
                <a:cs typeface="Times New Roman" pitchFamily="18" charset="0"/>
              </a:rPr>
              <a:t>Cash based accounting, </a:t>
            </a:r>
          </a:p>
          <a:p>
            <a:pPr lvl="0" algn="ctr" fontAlgn="base">
              <a:spcBef>
                <a:spcPct val="0"/>
              </a:spcBef>
              <a:spcAft>
                <a:spcPct val="0"/>
              </a:spcAft>
            </a:pPr>
            <a:r>
              <a:rPr lang="en-US" altLang="ja-JP" sz="2000" b="1" dirty="0">
                <a:ea typeface="ＭＳ 明朝" pitchFamily="17" charset="-128"/>
                <a:cs typeface="Times New Roman" pitchFamily="18" charset="0"/>
              </a:rPr>
              <a:t>Not accounting for depreciation of fixed assets</a:t>
            </a:r>
            <a:endParaRPr kumimoji="1" lang="ja-JP" altLang="ja-JP" sz="2000" b="1" i="0" u="none" strike="noStrike" cap="none" normalizeH="0" baseline="0" dirty="0">
              <a:ln>
                <a:noFill/>
              </a:ln>
              <a:effectLst/>
              <a:ea typeface="ＭＳ Ｐゴシック" pitchFamily="50" charset="-128"/>
              <a:cs typeface="ＭＳ Ｐゴシック" pitchFamily="50" charset="-128"/>
            </a:endParaRPr>
          </a:p>
        </p:txBody>
      </p:sp>
      <p:sp>
        <p:nvSpPr>
          <p:cNvPr id="10" name="円/楕円 14"/>
          <p:cNvSpPr>
            <a:spLocks noChangeArrowheads="1"/>
          </p:cNvSpPr>
          <p:nvPr/>
        </p:nvSpPr>
        <p:spPr bwMode="auto">
          <a:xfrm>
            <a:off x="363381" y="4741666"/>
            <a:ext cx="5282581" cy="1513825"/>
          </a:xfrm>
          <a:prstGeom prst="ellipse">
            <a:avLst/>
          </a:prstGeom>
          <a:solidFill>
            <a:schemeClr val="accent6"/>
          </a:solidFill>
          <a:ln w="28575">
            <a:solidFill>
              <a:schemeClr val="accent6">
                <a:lumMod val="50000"/>
              </a:schemeClr>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altLang="ja-JP" sz="2000" b="1" dirty="0">
                <a:ea typeface="ＭＳ 明朝" pitchFamily="17" charset="-128"/>
                <a:cs typeface="Times New Roman" pitchFamily="18" charset="0"/>
              </a:rPr>
              <a:t>Double-entry book-keeping</a:t>
            </a:r>
          </a:p>
          <a:p>
            <a:pPr lvl="0" algn="ctr" fontAlgn="base">
              <a:spcBef>
                <a:spcPct val="0"/>
              </a:spcBef>
              <a:spcAft>
                <a:spcPct val="0"/>
              </a:spcAft>
            </a:pPr>
            <a:r>
              <a:rPr kumimoji="1" lang="en-US" altLang="ja-JP" sz="2000" b="1" i="0" u="none" strike="noStrike" cap="none" normalizeH="0" baseline="0" dirty="0">
                <a:ln>
                  <a:noFill/>
                </a:ln>
                <a:effectLst/>
                <a:ea typeface="ＭＳ 明朝" pitchFamily="17" charset="-128"/>
                <a:cs typeface="Times New Roman" pitchFamily="18" charset="0"/>
              </a:rPr>
              <a:t>Accrual accounting,</a:t>
            </a:r>
          </a:p>
          <a:p>
            <a:pPr lvl="0" algn="ctr" fontAlgn="base">
              <a:spcBef>
                <a:spcPct val="0"/>
              </a:spcBef>
              <a:spcAft>
                <a:spcPct val="0"/>
              </a:spcAft>
            </a:pPr>
            <a:r>
              <a:rPr lang="en-US" altLang="ja-JP" sz="2000" b="1" dirty="0">
                <a:ea typeface="ＭＳ 明朝" pitchFamily="17" charset="-128"/>
                <a:cs typeface="Times New Roman" pitchFamily="18" charset="0"/>
              </a:rPr>
              <a:t>Recording depreciation of fixed assets</a:t>
            </a:r>
            <a:endParaRPr kumimoji="1" lang="ja-JP" altLang="ja-JP" sz="2000" b="1" i="0" u="none" strike="noStrike" cap="none" normalizeH="0" baseline="0" dirty="0">
              <a:ln>
                <a:noFill/>
              </a:ln>
              <a:effectLst/>
              <a:ea typeface="ＭＳ Ｐゴシック" pitchFamily="50" charset="-128"/>
              <a:cs typeface="ＭＳ Ｐゴシック" pitchFamily="50" charset="-128"/>
            </a:endParaRPr>
          </a:p>
        </p:txBody>
      </p:sp>
      <p:sp>
        <p:nvSpPr>
          <p:cNvPr id="11" name="右矢印吹き出し 17"/>
          <p:cNvSpPr>
            <a:spLocks noChangeArrowheads="1"/>
          </p:cNvSpPr>
          <p:nvPr/>
        </p:nvSpPr>
        <p:spPr bwMode="auto">
          <a:xfrm>
            <a:off x="321404" y="3645922"/>
            <a:ext cx="2828789" cy="1045501"/>
          </a:xfrm>
          <a:prstGeom prst="rightArrowCallout">
            <a:avLst>
              <a:gd name="adj1" fmla="val 25000"/>
              <a:gd name="adj2" fmla="val 38781"/>
              <a:gd name="adj3" fmla="val 25492"/>
              <a:gd name="adj4" fmla="val 84502"/>
            </a:avLst>
          </a:prstGeom>
          <a:solidFill>
            <a:schemeClr val="bg2">
              <a:lumMod val="20000"/>
              <a:lumOff val="80000"/>
            </a:schemeClr>
          </a:solidFill>
          <a:ln w="19050">
            <a:solidFill>
              <a:srgbClr val="243F60"/>
            </a:solid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kumimoji="1" lang="en-US" altLang="ja-JP" b="1" i="0" u="none" strike="noStrike" cap="none" normalizeH="0" baseline="0" dirty="0">
                <a:ln>
                  <a:noFill/>
                </a:ln>
                <a:effectLst/>
                <a:latin typeface="Cambria" pitchFamily="18" charset="0"/>
                <a:ea typeface="ＭＳ 明朝" pitchFamily="17" charset="-128"/>
                <a:cs typeface="Times New Roman" pitchFamily="18" charset="0"/>
              </a:rPr>
              <a:t>1952 : </a:t>
            </a:r>
            <a:r>
              <a:rPr lang="en-US" altLang="ja-JP" b="1" dirty="0">
                <a:latin typeface="Cambria" pitchFamily="18" charset="0"/>
                <a:ea typeface="ＭＳ 明朝" pitchFamily="17" charset="-128"/>
                <a:cs typeface="Times New Roman" pitchFamily="18" charset="0"/>
              </a:rPr>
              <a:t>Local Public Enterprise Act</a:t>
            </a:r>
          </a:p>
          <a:p>
            <a:pPr lvl="0" algn="ctr" fontAlgn="base">
              <a:spcBef>
                <a:spcPct val="0"/>
              </a:spcBef>
              <a:spcAft>
                <a:spcPct val="0"/>
              </a:spcAft>
            </a:pPr>
            <a:r>
              <a:rPr lang="en-US" altLang="ja-JP" sz="1400" b="1" dirty="0">
                <a:latin typeface="Cambria" pitchFamily="18" charset="0"/>
                <a:ea typeface="ＭＳ 明朝" pitchFamily="17" charset="-128"/>
                <a:cs typeface="Times New Roman" pitchFamily="18" charset="0"/>
              </a:rPr>
              <a:t>(</a:t>
            </a:r>
            <a:r>
              <a:rPr kumimoji="1" lang="en-US" altLang="ja-JP" sz="1400" b="1" u="none" strike="noStrike" cap="none" normalizeH="0" baseline="0" dirty="0">
                <a:ln>
                  <a:noFill/>
                </a:ln>
                <a:effectLst/>
                <a:latin typeface="Cambria" pitchFamily="18" charset="0"/>
                <a:ea typeface="ＭＳ 明朝" pitchFamily="17" charset="-128"/>
                <a:cs typeface="Times New Roman" pitchFamily="18" charset="0"/>
              </a:rPr>
              <a:t>Public </a:t>
            </a:r>
            <a:r>
              <a:rPr lang="ja-JP" altLang="en-US" sz="1400" b="1" dirty="0">
                <a:latin typeface="Cambria" pitchFamily="18" charset="0"/>
                <a:ea typeface="ＭＳ 明朝" pitchFamily="17" charset="-128"/>
                <a:cs typeface="Times New Roman" pitchFamily="18" charset="0"/>
              </a:rPr>
              <a:t> </a:t>
            </a:r>
            <a:r>
              <a:rPr lang="en-US" altLang="ja-JP" sz="1400" b="1" dirty="0">
                <a:latin typeface="Cambria" pitchFamily="18" charset="0"/>
                <a:ea typeface="ＭＳ 明朝" pitchFamily="17" charset="-128"/>
                <a:cs typeface="Times New Roman" pitchFamily="18" charset="0"/>
              </a:rPr>
              <a:t>Enterprise </a:t>
            </a:r>
            <a:r>
              <a:rPr kumimoji="1" lang="en-US" altLang="ja-JP" sz="1400" b="1" u="none" strike="noStrike" cap="none" normalizeH="0" baseline="0" dirty="0">
                <a:ln>
                  <a:noFill/>
                </a:ln>
                <a:effectLst/>
                <a:latin typeface="Cambria" pitchFamily="18" charset="0"/>
                <a:ea typeface="ＭＳ 明朝" pitchFamily="17" charset="-128"/>
                <a:cs typeface="Times New Roman" pitchFamily="18" charset="0"/>
              </a:rPr>
              <a:t>Accounting System)</a:t>
            </a:r>
            <a:endParaRPr kumimoji="1" lang="ja-JP" altLang="ja-JP" sz="1400" b="1" u="none" strike="noStrike" cap="none" normalizeH="0" baseline="0" dirty="0">
              <a:ln>
                <a:noFill/>
              </a:ln>
              <a:effectLst/>
              <a:latin typeface="Cambria" pitchFamily="18" charset="0"/>
              <a:ea typeface="ＭＳ Ｐゴシック" pitchFamily="50" charset="-128"/>
              <a:cs typeface="ＭＳ Ｐゴシック" pitchFamily="50" charset="-128"/>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015" y="4319534"/>
            <a:ext cx="30765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705230" y="3997774"/>
            <a:ext cx="3186770" cy="307777"/>
          </a:xfrm>
          <a:prstGeom prst="rect">
            <a:avLst/>
          </a:prstGeom>
          <a:noFill/>
        </p:spPr>
        <p:txBody>
          <a:bodyPr wrap="square" rtlCol="0">
            <a:spAutoFit/>
          </a:bodyPr>
          <a:lstStyle/>
          <a:p>
            <a:r>
              <a:rPr kumimoji="1" lang="en-US" altLang="ja-JP" sz="1400" b="1" dirty="0"/>
              <a:t>Image of double-entry book-keeping</a:t>
            </a:r>
            <a:endParaRPr kumimoji="1" lang="ja-JP" altLang="en-US" sz="1400" b="1" dirty="0"/>
          </a:p>
        </p:txBody>
      </p:sp>
      <p:sp>
        <p:nvSpPr>
          <p:cNvPr id="2" name="正方形/長方形 1"/>
          <p:cNvSpPr/>
          <p:nvPr/>
        </p:nvSpPr>
        <p:spPr>
          <a:xfrm>
            <a:off x="252000" y="854027"/>
            <a:ext cx="8640000" cy="788101"/>
          </a:xfrm>
          <a:prstGeom prst="rect">
            <a:avLst/>
          </a:prstGeom>
        </p:spPr>
        <p:txBody>
          <a:bodyPr wrap="square" lIns="36000" tIns="0" rIns="0" bIns="0">
            <a:spAutoFit/>
          </a:bodyPr>
          <a:lstStyle/>
          <a:p>
            <a:pPr marL="57600" lvl="4" indent="0">
              <a:lnSpc>
                <a:spcPts val="3200"/>
              </a:lnSpc>
              <a:spcBef>
                <a:spcPts val="600"/>
              </a:spcBef>
              <a:buClrTx/>
              <a:buNone/>
            </a:pPr>
            <a:r>
              <a:rPr lang="en-US" altLang="ja-JP" sz="2400" b="1" dirty="0"/>
              <a:t>(1) Self-Supporting Accounting System and Fully Distributed Cost Method</a:t>
            </a:r>
            <a:endParaRPr lang="en-US" altLang="ja-JP" sz="2300" b="1" dirty="0"/>
          </a:p>
        </p:txBody>
      </p:sp>
    </p:spTree>
    <p:extLst>
      <p:ext uri="{BB962C8B-B14F-4D97-AF65-F5344CB8AC3E}">
        <p14:creationId xmlns:p14="http://schemas.microsoft.com/office/powerpoint/2010/main" val="406314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 Tariff Setting</a:t>
            </a:r>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 name="正方形/長方形 1"/>
          <p:cNvSpPr/>
          <p:nvPr/>
        </p:nvSpPr>
        <p:spPr>
          <a:xfrm>
            <a:off x="252000" y="883543"/>
            <a:ext cx="8640000" cy="377732"/>
          </a:xfrm>
          <a:prstGeom prst="rect">
            <a:avLst/>
          </a:prstGeom>
        </p:spPr>
        <p:txBody>
          <a:bodyPr wrap="square" lIns="36000" tIns="0" rIns="0" bIns="0">
            <a:spAutoFit/>
          </a:bodyPr>
          <a:lstStyle/>
          <a:p>
            <a:pPr marL="57600" lvl="4" indent="0" algn="ctr">
              <a:lnSpc>
                <a:spcPts val="3200"/>
              </a:lnSpc>
              <a:spcBef>
                <a:spcPts val="600"/>
              </a:spcBef>
              <a:buClrTx/>
              <a:buNone/>
            </a:pPr>
            <a:r>
              <a:rPr lang="en-US" altLang="ja-JP" sz="2400" b="1" dirty="0"/>
              <a:t>Local Public Enterprise Act</a:t>
            </a:r>
          </a:p>
        </p:txBody>
      </p:sp>
      <p:sp>
        <p:nvSpPr>
          <p:cNvPr id="13" name="角丸四角形吹き出し 12"/>
          <p:cNvSpPr/>
          <p:nvPr/>
        </p:nvSpPr>
        <p:spPr>
          <a:xfrm>
            <a:off x="632198" y="4391670"/>
            <a:ext cx="2283618" cy="1783031"/>
          </a:xfrm>
          <a:prstGeom prst="wedgeRoundRectCallout">
            <a:avLst>
              <a:gd name="adj1" fmla="val 35126"/>
              <a:gd name="adj2" fmla="val -4687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sz="2000" dirty="0">
                <a:solidFill>
                  <a:schemeClr val="tx1"/>
                </a:solidFill>
              </a:rPr>
              <a:t>Subsidy</a:t>
            </a:r>
            <a:endParaRPr lang="ja-JP" altLang="en-US" sz="2000" dirty="0">
              <a:solidFill>
                <a:schemeClr val="tx1"/>
              </a:solidFill>
            </a:endParaRPr>
          </a:p>
        </p:txBody>
      </p:sp>
      <p:sp>
        <p:nvSpPr>
          <p:cNvPr id="16" name="角丸四角形吹き出し 15"/>
          <p:cNvSpPr/>
          <p:nvPr/>
        </p:nvSpPr>
        <p:spPr>
          <a:xfrm>
            <a:off x="641777" y="2423117"/>
            <a:ext cx="2274039" cy="1780802"/>
          </a:xfrm>
          <a:prstGeom prst="wedgeRoundRectCallout">
            <a:avLst>
              <a:gd name="adj1" fmla="val 35126"/>
              <a:gd name="adj2" fmla="val -4687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sz="2000" dirty="0">
                <a:solidFill>
                  <a:schemeClr val="tx1"/>
                </a:solidFill>
              </a:rPr>
              <a:t>Principle of Expenses Sharing</a:t>
            </a:r>
            <a:endParaRPr lang="ja-JP" altLang="en-US" sz="2000" dirty="0">
              <a:solidFill>
                <a:schemeClr val="tx1"/>
              </a:solidFill>
            </a:endParaRPr>
          </a:p>
        </p:txBody>
      </p:sp>
      <p:sp>
        <p:nvSpPr>
          <p:cNvPr id="17" name="テキスト プレースホルダー 7"/>
          <p:cNvSpPr txBox="1">
            <a:spLocks/>
          </p:cNvSpPr>
          <p:nvPr/>
        </p:nvSpPr>
        <p:spPr>
          <a:xfrm>
            <a:off x="549130" y="2423117"/>
            <a:ext cx="2088232" cy="406128"/>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a:t>Article 17-2</a:t>
            </a:r>
            <a:r>
              <a:rPr lang="ja-JP" altLang="en-US" sz="2000" dirty="0"/>
              <a:t>　　　　　</a:t>
            </a:r>
          </a:p>
        </p:txBody>
      </p:sp>
      <p:sp>
        <p:nvSpPr>
          <p:cNvPr id="18" name="テキスト プレースホルダー 7"/>
          <p:cNvSpPr txBox="1">
            <a:spLocks/>
          </p:cNvSpPr>
          <p:nvPr/>
        </p:nvSpPr>
        <p:spPr>
          <a:xfrm>
            <a:off x="539552" y="4391670"/>
            <a:ext cx="2088232" cy="406128"/>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a:t>Article 17-3</a:t>
            </a:r>
            <a:r>
              <a:rPr lang="ja-JP" altLang="en-US" sz="2000" dirty="0"/>
              <a:t>　　　　　</a:t>
            </a:r>
          </a:p>
        </p:txBody>
      </p:sp>
      <p:sp>
        <p:nvSpPr>
          <p:cNvPr id="19" name="角丸四角形吹き出し 18"/>
          <p:cNvSpPr/>
          <p:nvPr/>
        </p:nvSpPr>
        <p:spPr>
          <a:xfrm>
            <a:off x="2771800" y="2420888"/>
            <a:ext cx="6058250" cy="1783031"/>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The expenses must be </a:t>
            </a:r>
            <a:r>
              <a:rPr lang="en-US" altLang="ja-JP" sz="2000" dirty="0">
                <a:solidFill>
                  <a:srgbClr val="FF0000"/>
                </a:solidFill>
              </a:rPr>
              <a:t>covered with the operating income.</a:t>
            </a:r>
            <a:endParaRPr lang="en-US" altLang="ja-JP" sz="2000" dirty="0">
              <a:solidFill>
                <a:schemeClr val="tx1"/>
              </a:solidFill>
            </a:endParaRPr>
          </a:p>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Expenses not suitable to be borne by operating income </a:t>
            </a:r>
            <a:r>
              <a:rPr lang="en-US" altLang="ja-JP" sz="2000" dirty="0">
                <a:solidFill>
                  <a:schemeClr val="tx1"/>
                </a:solidFill>
              </a:rPr>
              <a:t>shall be </a:t>
            </a:r>
            <a:r>
              <a:rPr lang="en-US" altLang="ja-JP" sz="2000" dirty="0">
                <a:solidFill>
                  <a:srgbClr val="FF0000"/>
                </a:solidFill>
              </a:rPr>
              <a:t>covered by the general account or other special accounts </a:t>
            </a:r>
            <a:r>
              <a:rPr lang="en-US" altLang="ja-JP" sz="2000" dirty="0">
                <a:solidFill>
                  <a:schemeClr val="tx1"/>
                </a:solidFill>
              </a:rPr>
              <a:t>(e.g. Fire fighting use).</a:t>
            </a:r>
          </a:p>
        </p:txBody>
      </p:sp>
      <p:sp>
        <p:nvSpPr>
          <p:cNvPr id="20" name="角丸四角形吹き出し 19"/>
          <p:cNvSpPr/>
          <p:nvPr/>
        </p:nvSpPr>
        <p:spPr>
          <a:xfrm>
            <a:off x="2771800" y="4391670"/>
            <a:ext cx="6048672" cy="1783031"/>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The local government may give </a:t>
            </a:r>
            <a:r>
              <a:rPr lang="en-US" altLang="ja-JP" sz="2000" dirty="0">
                <a:solidFill>
                  <a:srgbClr val="FF0000"/>
                </a:solidFill>
              </a:rPr>
              <a:t>support to the local public enterprise by the general account or the separate special account, </a:t>
            </a:r>
            <a:r>
              <a:rPr lang="en-US" altLang="ja-JP" sz="2000" dirty="0">
                <a:solidFill>
                  <a:schemeClr val="tx1"/>
                </a:solidFill>
              </a:rPr>
              <a:t>when it is necessary</a:t>
            </a:r>
            <a:r>
              <a:rPr lang="en-US" altLang="ja-JP" sz="2000" dirty="0">
                <a:solidFill>
                  <a:srgbClr val="FF0000"/>
                </a:solidFill>
              </a:rPr>
              <a:t> for restoration after natural disasters or for some other special reasons.</a:t>
            </a:r>
            <a:endParaRPr lang="ja-JP" altLang="en-US" sz="2000" dirty="0">
              <a:solidFill>
                <a:schemeClr val="tx1"/>
              </a:solidFill>
            </a:endParaRPr>
          </a:p>
        </p:txBody>
      </p:sp>
      <p:sp>
        <p:nvSpPr>
          <p:cNvPr id="21" name="角丸四角形吹き出し 20"/>
          <p:cNvSpPr/>
          <p:nvPr/>
        </p:nvSpPr>
        <p:spPr>
          <a:xfrm>
            <a:off x="677009" y="1326767"/>
            <a:ext cx="2382823" cy="925571"/>
          </a:xfrm>
          <a:prstGeom prst="wedgeRoundRectCallout">
            <a:avLst>
              <a:gd name="adj1" fmla="val 35126"/>
              <a:gd name="adj2" fmla="val -4687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endParaRPr lang="en-US" altLang="ja-JP" sz="2000" dirty="0">
              <a:solidFill>
                <a:schemeClr val="tx1"/>
              </a:solidFill>
            </a:endParaRPr>
          </a:p>
          <a:p>
            <a:r>
              <a:rPr lang="en-US" altLang="ja-JP" sz="2000" dirty="0">
                <a:solidFill>
                  <a:schemeClr val="tx1"/>
                </a:solidFill>
              </a:rPr>
              <a:t>Special Account</a:t>
            </a:r>
            <a:endParaRPr lang="ja-JP" altLang="en-US" sz="2000" dirty="0">
              <a:solidFill>
                <a:schemeClr val="tx1"/>
              </a:solidFill>
            </a:endParaRPr>
          </a:p>
        </p:txBody>
      </p:sp>
      <p:sp>
        <p:nvSpPr>
          <p:cNvPr id="22" name="テキスト プレースホルダー 7"/>
          <p:cNvSpPr txBox="1">
            <a:spLocks/>
          </p:cNvSpPr>
          <p:nvPr/>
        </p:nvSpPr>
        <p:spPr>
          <a:xfrm>
            <a:off x="539552" y="1326768"/>
            <a:ext cx="2088232" cy="406128"/>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a:t>Article 17</a:t>
            </a:r>
            <a:r>
              <a:rPr lang="ja-JP" altLang="en-US" sz="2000" dirty="0"/>
              <a:t>　　　　　</a:t>
            </a:r>
          </a:p>
        </p:txBody>
      </p:sp>
      <p:sp>
        <p:nvSpPr>
          <p:cNvPr id="24" name="角丸四角形吹き出し 23"/>
          <p:cNvSpPr/>
          <p:nvPr/>
        </p:nvSpPr>
        <p:spPr>
          <a:xfrm>
            <a:off x="2771800" y="1326768"/>
            <a:ext cx="6048672" cy="925571"/>
          </a:xfrm>
          <a:prstGeom prst="wedgeRoundRectCallout">
            <a:avLst>
              <a:gd name="adj1" fmla="val 35126"/>
              <a:gd name="adj2" fmla="val -46870"/>
              <a:gd name="adj3" fmla="val 16667"/>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The accounting of local public enterprises </a:t>
            </a:r>
            <a:r>
              <a:rPr lang="en-US" altLang="ja-JP" sz="2000" dirty="0">
                <a:solidFill>
                  <a:schemeClr val="tx1"/>
                </a:solidFill>
              </a:rPr>
              <a:t>shall be implemented </a:t>
            </a:r>
            <a:r>
              <a:rPr lang="en-US" altLang="ja-JP" sz="2000" dirty="0">
                <a:solidFill>
                  <a:srgbClr val="FF0000"/>
                </a:solidFill>
              </a:rPr>
              <a:t>by instituting a special account.</a:t>
            </a:r>
          </a:p>
        </p:txBody>
      </p:sp>
    </p:spTree>
    <p:extLst>
      <p:ext uri="{BB962C8B-B14F-4D97-AF65-F5344CB8AC3E}">
        <p14:creationId xmlns:p14="http://schemas.microsoft.com/office/powerpoint/2010/main" val="90215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 Tariff Setting</a:t>
            </a:r>
          </a:p>
        </p:txBody>
      </p:sp>
      <p:sp>
        <p:nvSpPr>
          <p:cNvPr id="16" name="コンテンツ プレースホルダー 6"/>
          <p:cNvSpPr txBox="1">
            <a:spLocks/>
          </p:cNvSpPr>
          <p:nvPr/>
        </p:nvSpPr>
        <p:spPr>
          <a:xfrm>
            <a:off x="505928" y="980648"/>
            <a:ext cx="8313608" cy="432048"/>
          </a:xfrm>
          <a:prstGeom prst="rect">
            <a:avLst/>
          </a:prstGeom>
        </p:spPr>
        <p:txBody>
          <a:bodyPr vert="horz" lIns="72000" tIns="0" rIns="0" bIns="0" rtlCol="0">
            <a:normAutofit/>
          </a:bodyPr>
          <a:lstStyle>
            <a:lvl1pPr marL="342000"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600"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7600" lvl="4" indent="0">
              <a:buFont typeface="Wingdings" panose="05000000000000000000" pitchFamily="2" charset="2"/>
              <a:buNone/>
            </a:pPr>
            <a:endParaRPr lang="ja-JP" altLang="en-US" b="1" dirty="0"/>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正方形/長方形 17"/>
          <p:cNvSpPr/>
          <p:nvPr/>
        </p:nvSpPr>
        <p:spPr>
          <a:xfrm>
            <a:off x="360000" y="1602630"/>
            <a:ext cx="3707944" cy="38337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Total Expenditure</a:t>
            </a:r>
            <a:endParaRPr kumimoji="1" lang="ja-JP" altLang="en-US" b="1" dirty="0"/>
          </a:p>
        </p:txBody>
      </p:sp>
      <p:sp>
        <p:nvSpPr>
          <p:cNvPr id="19" name="正方形/長方形 18"/>
          <p:cNvSpPr/>
          <p:nvPr/>
        </p:nvSpPr>
        <p:spPr>
          <a:xfrm>
            <a:off x="4788024" y="1602631"/>
            <a:ext cx="4031511" cy="38337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Total Revenue</a:t>
            </a:r>
            <a:r>
              <a:rPr lang="ja-JP" altLang="en-US" b="1" dirty="0"/>
              <a:t> </a:t>
            </a:r>
            <a:r>
              <a:rPr lang="en-US" altLang="ja-JP" b="1" dirty="0"/>
              <a:t>of Water Tariff</a:t>
            </a:r>
            <a:endParaRPr kumimoji="1" lang="ja-JP" altLang="en-US" b="1" dirty="0"/>
          </a:p>
        </p:txBody>
      </p:sp>
      <p:sp>
        <p:nvSpPr>
          <p:cNvPr id="20" name="テキスト ボックス 19"/>
          <p:cNvSpPr txBox="1"/>
          <p:nvPr/>
        </p:nvSpPr>
        <p:spPr>
          <a:xfrm>
            <a:off x="4171050" y="1363415"/>
            <a:ext cx="694734" cy="769441"/>
          </a:xfrm>
          <a:prstGeom prst="rect">
            <a:avLst/>
          </a:prstGeom>
          <a:noFill/>
        </p:spPr>
        <p:txBody>
          <a:bodyPr wrap="square" rtlCol="0">
            <a:spAutoFit/>
          </a:bodyPr>
          <a:lstStyle/>
          <a:p>
            <a:r>
              <a:rPr lang="en-US" altLang="ja-JP" sz="4400" dirty="0"/>
              <a:t>&lt;</a:t>
            </a:r>
            <a:endParaRPr kumimoji="1" lang="ja-JP" altLang="en-US" sz="4400" dirty="0"/>
          </a:p>
        </p:txBody>
      </p:sp>
      <p:sp>
        <p:nvSpPr>
          <p:cNvPr id="2" name="正方形/長方形 1"/>
          <p:cNvSpPr/>
          <p:nvPr/>
        </p:nvSpPr>
        <p:spPr>
          <a:xfrm>
            <a:off x="252000" y="972000"/>
            <a:ext cx="8640000" cy="377732"/>
          </a:xfrm>
          <a:prstGeom prst="rect">
            <a:avLst/>
          </a:prstGeom>
        </p:spPr>
        <p:txBody>
          <a:bodyPr wrap="square" lIns="36000" tIns="0" rIns="0" bIns="0">
            <a:spAutoFit/>
          </a:bodyPr>
          <a:lstStyle/>
          <a:p>
            <a:pPr marL="57600" lvl="4" indent="0">
              <a:lnSpc>
                <a:spcPts val="3200"/>
              </a:lnSpc>
              <a:spcBef>
                <a:spcPts val="600"/>
              </a:spcBef>
              <a:buClrTx/>
              <a:buNone/>
            </a:pPr>
            <a:r>
              <a:rPr lang="en-US" altLang="ja-JP" sz="2400" b="1" dirty="0"/>
              <a:t>(2) </a:t>
            </a:r>
            <a:r>
              <a:rPr lang="en-US" altLang="ja-JP" sz="2400" b="1" i="1" dirty="0"/>
              <a:t>Water Tariff Setting Manual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6" y="2001192"/>
            <a:ext cx="801052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コンテンツ プレースホルダー 4"/>
          <p:cNvSpPr txBox="1">
            <a:spLocks/>
          </p:cNvSpPr>
          <p:nvPr/>
        </p:nvSpPr>
        <p:spPr>
          <a:xfrm>
            <a:off x="153968" y="2227033"/>
            <a:ext cx="1420842" cy="913935"/>
          </a:xfrm>
          <a:prstGeom prst="rect">
            <a:avLst/>
          </a:prstGeom>
          <a:solidFill>
            <a:schemeClr val="accent5"/>
          </a:solidFill>
          <a:ln w="25400">
            <a:solidFill>
              <a:schemeClr val="accent5">
                <a:lumMod val="50000"/>
              </a:schemeClr>
            </a:solidFill>
          </a:ln>
        </p:spPr>
        <p:txBody>
          <a:bodyPr vert="horz" lIns="36000" tIns="72000" rIns="0" bIns="0" rtlCol="0">
            <a:normAutofit/>
          </a:bodyPr>
          <a:lstStyle>
            <a:lvl1pPr marL="342000"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600"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6250" lvl="1" indent="0">
              <a:lnSpc>
                <a:spcPts val="2000"/>
              </a:lnSpc>
              <a:spcBef>
                <a:spcPts val="600"/>
              </a:spcBef>
              <a:buFont typeface="Arial" panose="020B0604020202020204" pitchFamily="34" charset="0"/>
              <a:buNone/>
            </a:pPr>
            <a:r>
              <a:rPr lang="en-US" altLang="ja-JP" sz="1800" i="1" dirty="0"/>
              <a:t>Water Tariff Setting Manual</a:t>
            </a:r>
          </a:p>
        </p:txBody>
      </p:sp>
    </p:spTree>
    <p:extLst>
      <p:ext uri="{BB962C8B-B14F-4D97-AF65-F5344CB8AC3E}">
        <p14:creationId xmlns:p14="http://schemas.microsoft.com/office/powerpoint/2010/main" val="245571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 Tariff Setting</a:t>
            </a:r>
          </a:p>
        </p:txBody>
      </p:sp>
      <p:sp>
        <p:nvSpPr>
          <p:cNvPr id="16" name="コンテンツ プレースホルダー 6"/>
          <p:cNvSpPr txBox="1">
            <a:spLocks/>
          </p:cNvSpPr>
          <p:nvPr/>
        </p:nvSpPr>
        <p:spPr>
          <a:xfrm>
            <a:off x="395536" y="980648"/>
            <a:ext cx="8424000" cy="432048"/>
          </a:xfrm>
          <a:prstGeom prst="rect">
            <a:avLst/>
          </a:prstGeom>
        </p:spPr>
        <p:txBody>
          <a:bodyPr vert="horz" lIns="72000" tIns="0" rIns="0" bIns="0" rtlCol="0">
            <a:normAutofit/>
          </a:bodyPr>
          <a:lstStyle>
            <a:lvl1pPr marL="342000"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600"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7600" lvl="4" indent="0">
              <a:buFont typeface="Wingdings" panose="05000000000000000000" pitchFamily="2" charset="2"/>
              <a:buNone/>
            </a:pPr>
            <a:endParaRPr lang="ja-JP" altLang="en-US" b="1" dirty="0"/>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338465" y="1446551"/>
            <a:ext cx="8481071" cy="4934778"/>
            <a:chOff x="338465" y="1446550"/>
            <a:chExt cx="8481071" cy="5078873"/>
          </a:xfrm>
        </p:grpSpPr>
        <p:sp>
          <p:nvSpPr>
            <p:cNvPr id="4" name="フリーフォーム 3"/>
            <p:cNvSpPr/>
            <p:nvPr/>
          </p:nvSpPr>
          <p:spPr>
            <a:xfrm>
              <a:off x="338466" y="1453365"/>
              <a:ext cx="1641245" cy="1327563"/>
            </a:xfrm>
            <a:custGeom>
              <a:avLst/>
              <a:gdLst>
                <a:gd name="connsiteX0" fmla="*/ 0 w 1050964"/>
                <a:gd name="connsiteY0" fmla="*/ 0 h 963226"/>
                <a:gd name="connsiteX1" fmla="*/ 569351 w 1050964"/>
                <a:gd name="connsiteY1" fmla="*/ 0 h 963226"/>
                <a:gd name="connsiteX2" fmla="*/ 1050964 w 1050964"/>
                <a:gd name="connsiteY2" fmla="*/ 481613 h 963226"/>
                <a:gd name="connsiteX3" fmla="*/ 569351 w 1050964"/>
                <a:gd name="connsiteY3" fmla="*/ 963226 h 963226"/>
                <a:gd name="connsiteX4" fmla="*/ 0 w 1050964"/>
                <a:gd name="connsiteY4" fmla="*/ 963226 h 963226"/>
                <a:gd name="connsiteX5" fmla="*/ 481613 w 1050964"/>
                <a:gd name="connsiteY5" fmla="*/ 481613 h 963226"/>
                <a:gd name="connsiteX6" fmla="*/ 0 w 1050964"/>
                <a:gd name="connsiteY6" fmla="*/ 0 h 96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964" h="963226">
                  <a:moveTo>
                    <a:pt x="1050963" y="0"/>
                  </a:moveTo>
                  <a:lnTo>
                    <a:pt x="1050963" y="521820"/>
                  </a:lnTo>
                  <a:lnTo>
                    <a:pt x="525482" y="963226"/>
                  </a:lnTo>
                  <a:lnTo>
                    <a:pt x="1" y="521820"/>
                  </a:lnTo>
                  <a:lnTo>
                    <a:pt x="1" y="0"/>
                  </a:lnTo>
                  <a:lnTo>
                    <a:pt x="525482" y="441406"/>
                  </a:lnTo>
                  <a:lnTo>
                    <a:pt x="1050963" y="0"/>
                  </a:lnTo>
                  <a:close/>
                </a:path>
              </a:pathLst>
            </a:custGeom>
            <a:solidFill>
              <a:schemeClr val="accent1">
                <a:lumMod val="50000"/>
              </a:schemeClr>
            </a:solidFill>
            <a:ln w="38100">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487964" rIns="6350" bIns="487963" numCol="1" spcCol="1270" anchor="ctr" anchorCtr="0">
              <a:noAutofit/>
            </a:bodyPr>
            <a:lstStyle/>
            <a:p>
              <a:pPr marR="0" lvl="0" indent="0" algn="ctr" defTabSz="914400" eaLnBrk="1" fontAlgn="auto" latinLnBrk="0" hangingPunct="1">
                <a:lnSpc>
                  <a:spcPts val="1800"/>
                </a:lnSpc>
                <a:spcAft>
                  <a:spcPts val="0"/>
                </a:spcAft>
                <a:buClrTx/>
                <a:buSzTx/>
                <a:buFontTx/>
                <a:buNone/>
                <a:tabLst/>
                <a:defRPr/>
              </a:pPr>
              <a:endParaRPr kumimoji="1" lang="en-US" altLang="en-US" b="1" kern="1200" dirty="0"/>
            </a:p>
            <a:p>
              <a:pPr marR="0" lvl="0" indent="0" algn="ctr" defTabSz="914400" eaLnBrk="1" fontAlgn="auto" latinLnBrk="0" hangingPunct="1">
                <a:lnSpc>
                  <a:spcPts val="1600"/>
                </a:lnSpc>
                <a:spcBef>
                  <a:spcPts val="300"/>
                </a:spcBef>
                <a:spcAft>
                  <a:spcPts val="0"/>
                </a:spcAft>
                <a:buClrTx/>
                <a:buSzTx/>
                <a:buFontTx/>
                <a:buNone/>
                <a:tabLst/>
                <a:defRPr/>
              </a:pPr>
              <a:r>
                <a:rPr kumimoji="1" lang="en-US" altLang="en-US" b="1" kern="1200" dirty="0"/>
                <a:t>Time of founding</a:t>
              </a:r>
              <a:endParaRPr kumimoji="1" lang="ja-JP" altLang="en-US" b="1" kern="1200" dirty="0"/>
            </a:p>
          </p:txBody>
        </p:sp>
        <p:sp>
          <p:nvSpPr>
            <p:cNvPr id="7" name="フリーフォーム 6"/>
            <p:cNvSpPr/>
            <p:nvPr/>
          </p:nvSpPr>
          <p:spPr>
            <a:xfrm>
              <a:off x="2000075" y="1446550"/>
              <a:ext cx="6816836" cy="683127"/>
            </a:xfrm>
            <a:custGeom>
              <a:avLst/>
              <a:gdLst>
                <a:gd name="connsiteX0" fmla="*/ 113857 w 683126"/>
                <a:gd name="connsiteY0" fmla="*/ 0 h 6847041"/>
                <a:gd name="connsiteX1" fmla="*/ 569269 w 683126"/>
                <a:gd name="connsiteY1" fmla="*/ 0 h 6847041"/>
                <a:gd name="connsiteX2" fmla="*/ 683126 w 683126"/>
                <a:gd name="connsiteY2" fmla="*/ 113857 h 6847041"/>
                <a:gd name="connsiteX3" fmla="*/ 683126 w 683126"/>
                <a:gd name="connsiteY3" fmla="*/ 6847041 h 6847041"/>
                <a:gd name="connsiteX4" fmla="*/ 683126 w 683126"/>
                <a:gd name="connsiteY4" fmla="*/ 6847041 h 6847041"/>
                <a:gd name="connsiteX5" fmla="*/ 0 w 683126"/>
                <a:gd name="connsiteY5" fmla="*/ 6847041 h 6847041"/>
                <a:gd name="connsiteX6" fmla="*/ 0 w 683126"/>
                <a:gd name="connsiteY6" fmla="*/ 6847041 h 6847041"/>
                <a:gd name="connsiteX7" fmla="*/ 0 w 683126"/>
                <a:gd name="connsiteY7" fmla="*/ 113857 h 6847041"/>
                <a:gd name="connsiteX8" fmla="*/ 113857 w 683126"/>
                <a:gd name="connsiteY8" fmla="*/ 0 h 68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126" h="6847041">
                  <a:moveTo>
                    <a:pt x="683126" y="1141204"/>
                  </a:moveTo>
                  <a:lnTo>
                    <a:pt x="683126" y="5705837"/>
                  </a:lnTo>
                  <a:cubicBezTo>
                    <a:pt x="683126" y="6336099"/>
                    <a:pt x="678040" y="6847036"/>
                    <a:pt x="671766" y="6847036"/>
                  </a:cubicBezTo>
                  <a:lnTo>
                    <a:pt x="0" y="6847036"/>
                  </a:lnTo>
                  <a:lnTo>
                    <a:pt x="0" y="6847036"/>
                  </a:lnTo>
                  <a:lnTo>
                    <a:pt x="0" y="5"/>
                  </a:lnTo>
                  <a:lnTo>
                    <a:pt x="0" y="5"/>
                  </a:lnTo>
                  <a:lnTo>
                    <a:pt x="671766" y="5"/>
                  </a:lnTo>
                  <a:cubicBezTo>
                    <a:pt x="678040" y="5"/>
                    <a:pt x="683126" y="510942"/>
                    <a:pt x="683126" y="1141204"/>
                  </a:cubicBezTo>
                  <a:close/>
                </a:path>
              </a:pathLst>
            </a:custGeom>
            <a:solidFill>
              <a:schemeClr val="accent5">
                <a:alpha val="90000"/>
              </a:schemeClr>
            </a:solidFill>
            <a:ln>
              <a:solidFill>
                <a:schemeClr val="accent5">
                  <a:lumMod val="50000"/>
                </a:schemeClr>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3507" rIns="43507" bIns="43508" numCol="1" spcCol="1270" anchor="ctr" anchorCtr="0">
              <a:noAutofit/>
            </a:bodyPr>
            <a:lstStyle/>
            <a:p>
              <a:pPr marL="171450" lvl="1" indent="-171450" defTabSz="711200">
                <a:lnSpc>
                  <a:spcPct val="90000"/>
                </a:lnSpc>
                <a:spcBef>
                  <a:spcPct val="0"/>
                </a:spcBef>
                <a:spcAft>
                  <a:spcPct val="15000"/>
                </a:spcAft>
                <a:buChar char="••"/>
              </a:pPr>
              <a:r>
                <a:rPr lang="en-US" altLang="en-US" sz="1600" u="sng" dirty="0"/>
                <a:t>Tariff level commensurate with ability to pay </a:t>
              </a:r>
            </a:p>
            <a:p>
              <a:pPr marL="171450" lvl="1" indent="-171450" defTabSz="711200">
                <a:lnSpc>
                  <a:spcPct val="90000"/>
                </a:lnSpc>
                <a:spcBef>
                  <a:spcPct val="0"/>
                </a:spcBef>
                <a:spcAft>
                  <a:spcPct val="15000"/>
                </a:spcAft>
                <a:buChar char="••"/>
              </a:pPr>
              <a:r>
                <a:rPr lang="en-US" altLang="en-US" sz="1600" dirty="0"/>
                <a:t>Flat rate and metered rate (decreasing-block system) were mixed</a:t>
              </a:r>
            </a:p>
          </p:txBody>
        </p:sp>
        <p:sp>
          <p:nvSpPr>
            <p:cNvPr id="8" name="フリーフォーム 7"/>
            <p:cNvSpPr/>
            <p:nvPr/>
          </p:nvSpPr>
          <p:spPr>
            <a:xfrm>
              <a:off x="338465" y="2430752"/>
              <a:ext cx="1641245" cy="1214158"/>
            </a:xfrm>
            <a:custGeom>
              <a:avLst/>
              <a:gdLst>
                <a:gd name="connsiteX0" fmla="*/ 0 w 1050964"/>
                <a:gd name="connsiteY0" fmla="*/ 0 h 963969"/>
                <a:gd name="connsiteX1" fmla="*/ 568980 w 1050964"/>
                <a:gd name="connsiteY1" fmla="*/ 0 h 963969"/>
                <a:gd name="connsiteX2" fmla="*/ 1050964 w 1050964"/>
                <a:gd name="connsiteY2" fmla="*/ 481985 h 963969"/>
                <a:gd name="connsiteX3" fmla="*/ 568980 w 1050964"/>
                <a:gd name="connsiteY3" fmla="*/ 963969 h 963969"/>
                <a:gd name="connsiteX4" fmla="*/ 0 w 1050964"/>
                <a:gd name="connsiteY4" fmla="*/ 963969 h 963969"/>
                <a:gd name="connsiteX5" fmla="*/ 481985 w 1050964"/>
                <a:gd name="connsiteY5" fmla="*/ 481985 h 963969"/>
                <a:gd name="connsiteX6" fmla="*/ 0 w 1050964"/>
                <a:gd name="connsiteY6" fmla="*/ 0 h 9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964" h="963969">
                  <a:moveTo>
                    <a:pt x="1050963" y="0"/>
                  </a:moveTo>
                  <a:lnTo>
                    <a:pt x="1050963" y="521882"/>
                  </a:lnTo>
                  <a:lnTo>
                    <a:pt x="525481" y="963969"/>
                  </a:lnTo>
                  <a:lnTo>
                    <a:pt x="1" y="521882"/>
                  </a:lnTo>
                  <a:lnTo>
                    <a:pt x="1" y="0"/>
                  </a:lnTo>
                  <a:lnTo>
                    <a:pt x="525481" y="442088"/>
                  </a:lnTo>
                  <a:lnTo>
                    <a:pt x="1050963" y="0"/>
                  </a:lnTo>
                  <a:close/>
                </a:path>
              </a:pathLst>
            </a:custGeom>
            <a:solidFill>
              <a:schemeClr val="accent1">
                <a:lumMod val="50000"/>
              </a:schemeClr>
            </a:solidFill>
            <a:ln w="38100">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6" tIns="485161" rIns="3175" bIns="485159" numCol="1" spcCol="1270" anchor="ctr" anchorCtr="0">
              <a:noAutofit/>
            </a:bodyPr>
            <a:lstStyle/>
            <a:p>
              <a:pPr lvl="0" algn="ctr" defTabSz="222250">
                <a:lnSpc>
                  <a:spcPct val="90000"/>
                </a:lnSpc>
                <a:spcBef>
                  <a:spcPts val="1800"/>
                </a:spcBef>
              </a:pPr>
              <a:r>
                <a:rPr kumimoji="1" lang="en-US" altLang="en-US" b="1" kern="1200" dirty="0"/>
                <a:t>1920s-1930s</a:t>
              </a:r>
              <a:endParaRPr kumimoji="1" lang="ja-JP" altLang="en-US" b="1" kern="1200" dirty="0"/>
            </a:p>
          </p:txBody>
        </p:sp>
        <p:sp>
          <p:nvSpPr>
            <p:cNvPr id="9" name="フリーフォーム 8"/>
            <p:cNvSpPr/>
            <p:nvPr/>
          </p:nvSpPr>
          <p:spPr>
            <a:xfrm>
              <a:off x="2000447" y="2348880"/>
              <a:ext cx="6816464" cy="760785"/>
            </a:xfrm>
            <a:custGeom>
              <a:avLst/>
              <a:gdLst>
                <a:gd name="connsiteX0" fmla="*/ 113857 w 683126"/>
                <a:gd name="connsiteY0" fmla="*/ 0 h 7582716"/>
                <a:gd name="connsiteX1" fmla="*/ 569269 w 683126"/>
                <a:gd name="connsiteY1" fmla="*/ 0 h 7582716"/>
                <a:gd name="connsiteX2" fmla="*/ 683126 w 683126"/>
                <a:gd name="connsiteY2" fmla="*/ 113857 h 7582716"/>
                <a:gd name="connsiteX3" fmla="*/ 683126 w 683126"/>
                <a:gd name="connsiteY3" fmla="*/ 7582716 h 7582716"/>
                <a:gd name="connsiteX4" fmla="*/ 683126 w 683126"/>
                <a:gd name="connsiteY4" fmla="*/ 7582716 h 7582716"/>
                <a:gd name="connsiteX5" fmla="*/ 0 w 683126"/>
                <a:gd name="connsiteY5" fmla="*/ 7582716 h 7582716"/>
                <a:gd name="connsiteX6" fmla="*/ 0 w 683126"/>
                <a:gd name="connsiteY6" fmla="*/ 7582716 h 7582716"/>
                <a:gd name="connsiteX7" fmla="*/ 0 w 683126"/>
                <a:gd name="connsiteY7" fmla="*/ 113857 h 7582716"/>
                <a:gd name="connsiteX8" fmla="*/ 113857 w 683126"/>
                <a:gd name="connsiteY8" fmla="*/ 0 h 758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126" h="7582716">
                  <a:moveTo>
                    <a:pt x="683126" y="1263819"/>
                  </a:moveTo>
                  <a:lnTo>
                    <a:pt x="683126" y="6318897"/>
                  </a:lnTo>
                  <a:cubicBezTo>
                    <a:pt x="683126" y="7016876"/>
                    <a:pt x="678534" y="7582710"/>
                    <a:pt x="672869" y="7582710"/>
                  </a:cubicBezTo>
                  <a:lnTo>
                    <a:pt x="0" y="7582710"/>
                  </a:lnTo>
                  <a:lnTo>
                    <a:pt x="0" y="7582710"/>
                  </a:lnTo>
                  <a:lnTo>
                    <a:pt x="0" y="6"/>
                  </a:lnTo>
                  <a:lnTo>
                    <a:pt x="0" y="6"/>
                  </a:lnTo>
                  <a:lnTo>
                    <a:pt x="672869" y="6"/>
                  </a:lnTo>
                  <a:cubicBezTo>
                    <a:pt x="678534" y="6"/>
                    <a:pt x="683126" y="565840"/>
                    <a:pt x="683126" y="1263819"/>
                  </a:cubicBezTo>
                  <a:close/>
                </a:path>
              </a:pathLst>
            </a:custGeom>
            <a:solidFill>
              <a:schemeClr val="accent5">
                <a:alpha val="90000"/>
              </a:schemeClr>
            </a:solidFill>
            <a:ln>
              <a:solidFill>
                <a:schemeClr val="accent5">
                  <a:lumMod val="50000"/>
                </a:schemeClr>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3506" rIns="43506" bIns="43508" numCol="1" spcCol="1270" anchor="ctr" anchorCtr="0">
              <a:noAutofit/>
            </a:bodyPr>
            <a:lstStyle/>
            <a:p>
              <a:pPr marL="171450" lvl="1" indent="-171450" defTabSz="711200">
                <a:lnSpc>
                  <a:spcPct val="90000"/>
                </a:lnSpc>
                <a:spcBef>
                  <a:spcPct val="0"/>
                </a:spcBef>
                <a:spcAft>
                  <a:spcPct val="15000"/>
                </a:spcAft>
                <a:buChar char="••"/>
              </a:pPr>
              <a:r>
                <a:rPr lang="en-US" altLang="en-US" sz="1600" u="sng" dirty="0"/>
                <a:t>Cost recovery</a:t>
              </a:r>
            </a:p>
            <a:p>
              <a:pPr marL="171450" lvl="1" indent="-171450" defTabSz="711200">
                <a:lnSpc>
                  <a:spcPct val="90000"/>
                </a:lnSpc>
                <a:spcBef>
                  <a:spcPct val="0"/>
                </a:spcBef>
                <a:spcAft>
                  <a:spcPct val="15000"/>
                </a:spcAft>
                <a:buChar char="••"/>
              </a:pPr>
              <a:r>
                <a:rPr lang="en-US" altLang="en-US" sz="1600" dirty="0"/>
                <a:t>Increasing number of water utilities adopted metered rate (decreasing-block system)</a:t>
              </a:r>
            </a:p>
          </p:txBody>
        </p:sp>
        <p:sp>
          <p:nvSpPr>
            <p:cNvPr id="11" name="フリーフォーム 10"/>
            <p:cNvSpPr/>
            <p:nvPr/>
          </p:nvSpPr>
          <p:spPr>
            <a:xfrm>
              <a:off x="338466" y="3366742"/>
              <a:ext cx="1690518" cy="1323348"/>
            </a:xfrm>
            <a:custGeom>
              <a:avLst/>
              <a:gdLst>
                <a:gd name="connsiteX0" fmla="*/ 0 w 1050964"/>
                <a:gd name="connsiteY0" fmla="*/ 0 h 1021043"/>
                <a:gd name="connsiteX1" fmla="*/ 540443 w 1050964"/>
                <a:gd name="connsiteY1" fmla="*/ 0 h 1021043"/>
                <a:gd name="connsiteX2" fmla="*/ 1050964 w 1050964"/>
                <a:gd name="connsiteY2" fmla="*/ 510522 h 1021043"/>
                <a:gd name="connsiteX3" fmla="*/ 540443 w 1050964"/>
                <a:gd name="connsiteY3" fmla="*/ 1021043 h 1021043"/>
                <a:gd name="connsiteX4" fmla="*/ 0 w 1050964"/>
                <a:gd name="connsiteY4" fmla="*/ 1021043 h 1021043"/>
                <a:gd name="connsiteX5" fmla="*/ 510522 w 1050964"/>
                <a:gd name="connsiteY5" fmla="*/ 510522 h 1021043"/>
                <a:gd name="connsiteX6" fmla="*/ 0 w 1050964"/>
                <a:gd name="connsiteY6" fmla="*/ 0 h 10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964" h="1021043">
                  <a:moveTo>
                    <a:pt x="1050963" y="0"/>
                  </a:moveTo>
                  <a:lnTo>
                    <a:pt x="1050963" y="525057"/>
                  </a:lnTo>
                  <a:lnTo>
                    <a:pt x="525481" y="1021043"/>
                  </a:lnTo>
                  <a:lnTo>
                    <a:pt x="1" y="525057"/>
                  </a:lnTo>
                  <a:lnTo>
                    <a:pt x="1" y="0"/>
                  </a:lnTo>
                  <a:lnTo>
                    <a:pt x="525481" y="495987"/>
                  </a:lnTo>
                  <a:lnTo>
                    <a:pt x="1050963" y="0"/>
                  </a:lnTo>
                  <a:close/>
                </a:path>
              </a:pathLst>
            </a:custGeom>
            <a:solidFill>
              <a:schemeClr val="accent1">
                <a:lumMod val="50000"/>
              </a:schemeClr>
            </a:solidFill>
            <a:ln w="38100">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6" tIns="513698" rIns="3175" bIns="513696" numCol="1" spcCol="1270" anchor="ctr" anchorCtr="0">
              <a:noAutofit/>
            </a:bodyPr>
            <a:lstStyle/>
            <a:p>
              <a:pPr lvl="0" algn="ctr" defTabSz="222250">
                <a:lnSpc>
                  <a:spcPct val="150000"/>
                </a:lnSpc>
                <a:spcBef>
                  <a:spcPct val="0"/>
                </a:spcBef>
              </a:pPr>
              <a:r>
                <a:rPr kumimoji="1" lang="en-US" altLang="en-US" b="1" kern="1200" dirty="0"/>
                <a:t>1960s</a:t>
              </a:r>
              <a:r>
                <a:rPr kumimoji="1" lang="en-US" altLang="ja-JP" b="1" kern="1200" dirty="0"/>
                <a:t>-</a:t>
              </a:r>
              <a:endParaRPr kumimoji="1" lang="ja-JP" altLang="en-US" b="1" kern="1200" dirty="0"/>
            </a:p>
          </p:txBody>
        </p:sp>
        <p:sp>
          <p:nvSpPr>
            <p:cNvPr id="15" name="フリーフォーム 14"/>
            <p:cNvSpPr/>
            <p:nvPr/>
          </p:nvSpPr>
          <p:spPr>
            <a:xfrm>
              <a:off x="2031609" y="3366742"/>
              <a:ext cx="6787927" cy="661674"/>
            </a:xfrm>
            <a:custGeom>
              <a:avLst/>
              <a:gdLst>
                <a:gd name="connsiteX0" fmla="*/ 113857 w 683126"/>
                <a:gd name="connsiteY0" fmla="*/ 0 h 7582716"/>
                <a:gd name="connsiteX1" fmla="*/ 569269 w 683126"/>
                <a:gd name="connsiteY1" fmla="*/ 0 h 7582716"/>
                <a:gd name="connsiteX2" fmla="*/ 683126 w 683126"/>
                <a:gd name="connsiteY2" fmla="*/ 113857 h 7582716"/>
                <a:gd name="connsiteX3" fmla="*/ 683126 w 683126"/>
                <a:gd name="connsiteY3" fmla="*/ 7582716 h 7582716"/>
                <a:gd name="connsiteX4" fmla="*/ 683126 w 683126"/>
                <a:gd name="connsiteY4" fmla="*/ 7582716 h 7582716"/>
                <a:gd name="connsiteX5" fmla="*/ 0 w 683126"/>
                <a:gd name="connsiteY5" fmla="*/ 7582716 h 7582716"/>
                <a:gd name="connsiteX6" fmla="*/ 0 w 683126"/>
                <a:gd name="connsiteY6" fmla="*/ 7582716 h 7582716"/>
                <a:gd name="connsiteX7" fmla="*/ 0 w 683126"/>
                <a:gd name="connsiteY7" fmla="*/ 113857 h 7582716"/>
                <a:gd name="connsiteX8" fmla="*/ 113857 w 683126"/>
                <a:gd name="connsiteY8" fmla="*/ 0 h 758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126" h="7582716">
                  <a:moveTo>
                    <a:pt x="683126" y="1263819"/>
                  </a:moveTo>
                  <a:lnTo>
                    <a:pt x="683126" y="6318897"/>
                  </a:lnTo>
                  <a:cubicBezTo>
                    <a:pt x="683126" y="7016876"/>
                    <a:pt x="678534" y="7582710"/>
                    <a:pt x="672869" y="7582710"/>
                  </a:cubicBezTo>
                  <a:lnTo>
                    <a:pt x="0" y="7582710"/>
                  </a:lnTo>
                  <a:lnTo>
                    <a:pt x="0" y="7582710"/>
                  </a:lnTo>
                  <a:lnTo>
                    <a:pt x="0" y="6"/>
                  </a:lnTo>
                  <a:lnTo>
                    <a:pt x="0" y="6"/>
                  </a:lnTo>
                  <a:lnTo>
                    <a:pt x="672869" y="6"/>
                  </a:lnTo>
                  <a:cubicBezTo>
                    <a:pt x="678534" y="6"/>
                    <a:pt x="683126" y="565840"/>
                    <a:pt x="683126" y="1263819"/>
                  </a:cubicBezTo>
                  <a:close/>
                </a:path>
              </a:pathLst>
            </a:custGeom>
            <a:solidFill>
              <a:schemeClr val="accent5">
                <a:alpha val="90000"/>
              </a:schemeClr>
            </a:solidFill>
            <a:ln>
              <a:solidFill>
                <a:schemeClr val="accent5">
                  <a:lumMod val="50000"/>
                </a:schemeClr>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3506" rIns="43506" bIns="43508" numCol="1" spcCol="1270" anchor="ctr" anchorCtr="0">
              <a:noAutofit/>
            </a:bodyPr>
            <a:lstStyle/>
            <a:p>
              <a:pPr marL="171450" lvl="1" indent="-171450" defTabSz="711200">
                <a:lnSpc>
                  <a:spcPct val="90000"/>
                </a:lnSpc>
                <a:spcBef>
                  <a:spcPct val="0"/>
                </a:spcBef>
                <a:spcAft>
                  <a:spcPct val="15000"/>
                </a:spcAft>
                <a:buChar char="••"/>
              </a:pPr>
              <a:r>
                <a:rPr lang="en-US" altLang="ja-JP" sz="1600" u="sng" dirty="0"/>
                <a:t>Water-saving</a:t>
              </a:r>
            </a:p>
            <a:p>
              <a:pPr marL="171450" lvl="1" indent="-171450" defTabSz="711200">
                <a:lnSpc>
                  <a:spcPct val="90000"/>
                </a:lnSpc>
                <a:spcBef>
                  <a:spcPct val="0"/>
                </a:spcBef>
                <a:spcAft>
                  <a:spcPct val="15000"/>
                </a:spcAft>
                <a:buChar char="••"/>
              </a:pPr>
              <a:r>
                <a:rPr lang="en-US" altLang="ja-JP" sz="1600" dirty="0"/>
                <a:t>Changing from decreasing-block tariff to increasing-block tariff</a:t>
              </a:r>
            </a:p>
          </p:txBody>
        </p:sp>
        <p:sp>
          <p:nvSpPr>
            <p:cNvPr id="17" name="フリーフォーム 16"/>
            <p:cNvSpPr/>
            <p:nvPr/>
          </p:nvSpPr>
          <p:spPr>
            <a:xfrm>
              <a:off x="338466" y="4302732"/>
              <a:ext cx="1641244" cy="1271338"/>
            </a:xfrm>
            <a:custGeom>
              <a:avLst/>
              <a:gdLst>
                <a:gd name="connsiteX0" fmla="*/ 0 w 1050964"/>
                <a:gd name="connsiteY0" fmla="*/ 0 h 962638"/>
                <a:gd name="connsiteX1" fmla="*/ 569645 w 1050964"/>
                <a:gd name="connsiteY1" fmla="*/ 0 h 962638"/>
                <a:gd name="connsiteX2" fmla="*/ 1050964 w 1050964"/>
                <a:gd name="connsiteY2" fmla="*/ 481319 h 962638"/>
                <a:gd name="connsiteX3" fmla="*/ 569645 w 1050964"/>
                <a:gd name="connsiteY3" fmla="*/ 962638 h 962638"/>
                <a:gd name="connsiteX4" fmla="*/ 0 w 1050964"/>
                <a:gd name="connsiteY4" fmla="*/ 962638 h 962638"/>
                <a:gd name="connsiteX5" fmla="*/ 481319 w 1050964"/>
                <a:gd name="connsiteY5" fmla="*/ 481319 h 962638"/>
                <a:gd name="connsiteX6" fmla="*/ 0 w 1050964"/>
                <a:gd name="connsiteY6" fmla="*/ 0 h 9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964" h="962638">
                  <a:moveTo>
                    <a:pt x="1050963" y="0"/>
                  </a:moveTo>
                  <a:lnTo>
                    <a:pt x="1050963" y="521770"/>
                  </a:lnTo>
                  <a:lnTo>
                    <a:pt x="525482" y="962638"/>
                  </a:lnTo>
                  <a:lnTo>
                    <a:pt x="1" y="521770"/>
                  </a:lnTo>
                  <a:lnTo>
                    <a:pt x="1" y="0"/>
                  </a:lnTo>
                  <a:lnTo>
                    <a:pt x="525482" y="440868"/>
                  </a:lnTo>
                  <a:lnTo>
                    <a:pt x="1050963" y="0"/>
                  </a:lnTo>
                  <a:close/>
                </a:path>
              </a:pathLst>
            </a:custGeom>
            <a:solidFill>
              <a:schemeClr val="accent1">
                <a:lumMod val="50000"/>
              </a:schemeClr>
            </a:solidFill>
            <a:ln w="38100">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5" tIns="484494" rIns="3175" bIns="484494" numCol="1" spcCol="1270" anchor="ctr" anchorCtr="0">
              <a:noAutofit/>
            </a:bodyPr>
            <a:lstStyle/>
            <a:p>
              <a:pPr lvl="0" algn="ctr" defTabSz="222250">
                <a:lnSpc>
                  <a:spcPct val="150000"/>
                </a:lnSpc>
                <a:spcBef>
                  <a:spcPct val="0"/>
                </a:spcBef>
              </a:pPr>
              <a:r>
                <a:rPr kumimoji="1" lang="en-US" altLang="ja-JP" b="1" kern="1200" dirty="0"/>
                <a:t>1970s-</a:t>
              </a:r>
              <a:endParaRPr kumimoji="1" lang="ja-JP" altLang="en-US" b="1" kern="1200" dirty="0"/>
            </a:p>
          </p:txBody>
        </p:sp>
        <p:sp>
          <p:nvSpPr>
            <p:cNvPr id="18" name="フリーフォーム 17"/>
            <p:cNvSpPr/>
            <p:nvPr/>
          </p:nvSpPr>
          <p:spPr>
            <a:xfrm>
              <a:off x="2000447" y="4225748"/>
              <a:ext cx="6817130" cy="717313"/>
            </a:xfrm>
            <a:custGeom>
              <a:avLst/>
              <a:gdLst>
                <a:gd name="connsiteX0" fmla="*/ 113857 w 683126"/>
                <a:gd name="connsiteY0" fmla="*/ 0 h 7582716"/>
                <a:gd name="connsiteX1" fmla="*/ 569269 w 683126"/>
                <a:gd name="connsiteY1" fmla="*/ 0 h 7582716"/>
                <a:gd name="connsiteX2" fmla="*/ 683126 w 683126"/>
                <a:gd name="connsiteY2" fmla="*/ 113857 h 7582716"/>
                <a:gd name="connsiteX3" fmla="*/ 683126 w 683126"/>
                <a:gd name="connsiteY3" fmla="*/ 7582716 h 7582716"/>
                <a:gd name="connsiteX4" fmla="*/ 683126 w 683126"/>
                <a:gd name="connsiteY4" fmla="*/ 7582716 h 7582716"/>
                <a:gd name="connsiteX5" fmla="*/ 0 w 683126"/>
                <a:gd name="connsiteY5" fmla="*/ 7582716 h 7582716"/>
                <a:gd name="connsiteX6" fmla="*/ 0 w 683126"/>
                <a:gd name="connsiteY6" fmla="*/ 7582716 h 7582716"/>
                <a:gd name="connsiteX7" fmla="*/ 0 w 683126"/>
                <a:gd name="connsiteY7" fmla="*/ 113857 h 7582716"/>
                <a:gd name="connsiteX8" fmla="*/ 113857 w 683126"/>
                <a:gd name="connsiteY8" fmla="*/ 0 h 758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126" h="7582716">
                  <a:moveTo>
                    <a:pt x="683126" y="1263819"/>
                  </a:moveTo>
                  <a:lnTo>
                    <a:pt x="683126" y="6318897"/>
                  </a:lnTo>
                  <a:cubicBezTo>
                    <a:pt x="683126" y="7016876"/>
                    <a:pt x="678534" y="7582710"/>
                    <a:pt x="672869" y="7582710"/>
                  </a:cubicBezTo>
                  <a:lnTo>
                    <a:pt x="0" y="7582710"/>
                  </a:lnTo>
                  <a:lnTo>
                    <a:pt x="0" y="7582710"/>
                  </a:lnTo>
                  <a:lnTo>
                    <a:pt x="0" y="6"/>
                  </a:lnTo>
                  <a:lnTo>
                    <a:pt x="0" y="6"/>
                  </a:lnTo>
                  <a:lnTo>
                    <a:pt x="672869" y="6"/>
                  </a:lnTo>
                  <a:cubicBezTo>
                    <a:pt x="678534" y="6"/>
                    <a:pt x="683126" y="565840"/>
                    <a:pt x="683126" y="1263819"/>
                  </a:cubicBezTo>
                  <a:close/>
                </a:path>
              </a:pathLst>
            </a:custGeom>
            <a:solidFill>
              <a:schemeClr val="accent5">
                <a:alpha val="90000"/>
              </a:schemeClr>
            </a:solidFill>
            <a:ln>
              <a:solidFill>
                <a:schemeClr val="accent5">
                  <a:lumMod val="50000"/>
                </a:schemeClr>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3506" rIns="43506" bIns="43508" numCol="1" spcCol="1270" anchor="ctr" anchorCtr="0">
              <a:noAutofit/>
            </a:bodyPr>
            <a:lstStyle/>
            <a:p>
              <a:pPr marL="171450" lvl="1" indent="-171450" defTabSz="711200">
                <a:lnSpc>
                  <a:spcPct val="90000"/>
                </a:lnSpc>
                <a:spcBef>
                  <a:spcPct val="0"/>
                </a:spcBef>
                <a:spcAft>
                  <a:spcPct val="15000"/>
                </a:spcAft>
                <a:buChar char="••"/>
              </a:pPr>
              <a:r>
                <a:rPr lang="en-US" altLang="ja-JP" sz="1600" u="sng" dirty="0"/>
                <a:t>Clear definition and fairness</a:t>
              </a:r>
            </a:p>
            <a:p>
              <a:pPr marL="171450" lvl="1" indent="-171450" defTabSz="711200">
                <a:lnSpc>
                  <a:spcPct val="90000"/>
                </a:lnSpc>
                <a:spcBef>
                  <a:spcPct val="0"/>
                </a:spcBef>
                <a:spcAft>
                  <a:spcPct val="15000"/>
                </a:spcAft>
                <a:buChar char="••"/>
              </a:pPr>
              <a:r>
                <a:rPr lang="en-US" altLang="ja-JP" sz="1600" dirty="0"/>
                <a:t>Changing from purpose based tariff to pipe-size based tariff</a:t>
              </a:r>
            </a:p>
          </p:txBody>
        </p:sp>
        <p:sp>
          <p:nvSpPr>
            <p:cNvPr id="19" name="フリーフォーム 18"/>
            <p:cNvSpPr/>
            <p:nvPr/>
          </p:nvSpPr>
          <p:spPr>
            <a:xfrm>
              <a:off x="338466" y="5229200"/>
              <a:ext cx="1641244" cy="1296223"/>
            </a:xfrm>
            <a:custGeom>
              <a:avLst/>
              <a:gdLst>
                <a:gd name="connsiteX0" fmla="*/ 0 w 1050964"/>
                <a:gd name="connsiteY0" fmla="*/ 0 h 922499"/>
                <a:gd name="connsiteX1" fmla="*/ 589715 w 1050964"/>
                <a:gd name="connsiteY1" fmla="*/ 0 h 922499"/>
                <a:gd name="connsiteX2" fmla="*/ 1050964 w 1050964"/>
                <a:gd name="connsiteY2" fmla="*/ 461250 h 922499"/>
                <a:gd name="connsiteX3" fmla="*/ 589715 w 1050964"/>
                <a:gd name="connsiteY3" fmla="*/ 922499 h 922499"/>
                <a:gd name="connsiteX4" fmla="*/ 0 w 1050964"/>
                <a:gd name="connsiteY4" fmla="*/ 922499 h 922499"/>
                <a:gd name="connsiteX5" fmla="*/ 461250 w 1050964"/>
                <a:gd name="connsiteY5" fmla="*/ 461250 h 922499"/>
                <a:gd name="connsiteX6" fmla="*/ 0 w 1050964"/>
                <a:gd name="connsiteY6" fmla="*/ 0 h 92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964" h="922499">
                  <a:moveTo>
                    <a:pt x="1050963" y="0"/>
                  </a:moveTo>
                  <a:lnTo>
                    <a:pt x="1050963" y="517631"/>
                  </a:lnTo>
                  <a:lnTo>
                    <a:pt x="525481" y="922499"/>
                  </a:lnTo>
                  <a:lnTo>
                    <a:pt x="1" y="517631"/>
                  </a:lnTo>
                  <a:lnTo>
                    <a:pt x="1" y="0"/>
                  </a:lnTo>
                  <a:lnTo>
                    <a:pt x="525481" y="404869"/>
                  </a:lnTo>
                  <a:lnTo>
                    <a:pt x="1050963" y="0"/>
                  </a:lnTo>
                  <a:close/>
                </a:path>
              </a:pathLst>
            </a:custGeom>
            <a:solidFill>
              <a:schemeClr val="accent1">
                <a:lumMod val="50000"/>
              </a:schemeClr>
            </a:solidFill>
            <a:ln w="38100">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6" tIns="464426" rIns="3175" bIns="464424" numCol="1" spcCol="1270" anchor="ctr" anchorCtr="0">
              <a:noAutofit/>
            </a:bodyPr>
            <a:lstStyle/>
            <a:p>
              <a:pPr lvl="0" algn="ctr" defTabSz="222250">
                <a:lnSpc>
                  <a:spcPct val="90000"/>
                </a:lnSpc>
                <a:spcBef>
                  <a:spcPct val="0"/>
                </a:spcBef>
                <a:spcAft>
                  <a:spcPct val="35000"/>
                </a:spcAft>
              </a:pPr>
              <a:r>
                <a:rPr kumimoji="1" lang="en-US" altLang="ja-JP" b="1" kern="1200" dirty="0"/>
                <a:t>Present</a:t>
              </a:r>
              <a:endParaRPr kumimoji="1" lang="ja-JP" altLang="en-US" sz="600" b="1" kern="1200" dirty="0"/>
            </a:p>
          </p:txBody>
        </p:sp>
        <p:sp>
          <p:nvSpPr>
            <p:cNvPr id="20" name="フリーフォーム 19"/>
            <p:cNvSpPr/>
            <p:nvPr/>
          </p:nvSpPr>
          <p:spPr>
            <a:xfrm>
              <a:off x="1979712" y="5157192"/>
              <a:ext cx="6837199" cy="998899"/>
            </a:xfrm>
            <a:custGeom>
              <a:avLst/>
              <a:gdLst>
                <a:gd name="connsiteX0" fmla="*/ 143888 w 863308"/>
                <a:gd name="connsiteY0" fmla="*/ 0 h 7582716"/>
                <a:gd name="connsiteX1" fmla="*/ 719420 w 863308"/>
                <a:gd name="connsiteY1" fmla="*/ 0 h 7582716"/>
                <a:gd name="connsiteX2" fmla="*/ 863308 w 863308"/>
                <a:gd name="connsiteY2" fmla="*/ 143888 h 7582716"/>
                <a:gd name="connsiteX3" fmla="*/ 863308 w 863308"/>
                <a:gd name="connsiteY3" fmla="*/ 7582716 h 7582716"/>
                <a:gd name="connsiteX4" fmla="*/ 863308 w 863308"/>
                <a:gd name="connsiteY4" fmla="*/ 7582716 h 7582716"/>
                <a:gd name="connsiteX5" fmla="*/ 0 w 863308"/>
                <a:gd name="connsiteY5" fmla="*/ 7582716 h 7582716"/>
                <a:gd name="connsiteX6" fmla="*/ 0 w 863308"/>
                <a:gd name="connsiteY6" fmla="*/ 7582716 h 7582716"/>
                <a:gd name="connsiteX7" fmla="*/ 0 w 863308"/>
                <a:gd name="connsiteY7" fmla="*/ 143888 h 7582716"/>
                <a:gd name="connsiteX8" fmla="*/ 143888 w 863308"/>
                <a:gd name="connsiteY8" fmla="*/ 0 h 758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08" h="7582716">
                  <a:moveTo>
                    <a:pt x="863308" y="1263815"/>
                  </a:moveTo>
                  <a:lnTo>
                    <a:pt x="863308" y="6318901"/>
                  </a:lnTo>
                  <a:cubicBezTo>
                    <a:pt x="863308" y="7016885"/>
                    <a:pt x="855974" y="7582716"/>
                    <a:pt x="846926" y="7582716"/>
                  </a:cubicBezTo>
                  <a:lnTo>
                    <a:pt x="0" y="7582716"/>
                  </a:lnTo>
                  <a:lnTo>
                    <a:pt x="0" y="7582716"/>
                  </a:lnTo>
                  <a:lnTo>
                    <a:pt x="0" y="0"/>
                  </a:lnTo>
                  <a:lnTo>
                    <a:pt x="0" y="0"/>
                  </a:lnTo>
                  <a:lnTo>
                    <a:pt x="846926" y="0"/>
                  </a:lnTo>
                  <a:cubicBezTo>
                    <a:pt x="855974" y="0"/>
                    <a:pt x="863308" y="565831"/>
                    <a:pt x="863308" y="1263815"/>
                  </a:cubicBezTo>
                  <a:close/>
                </a:path>
              </a:pathLst>
            </a:custGeom>
            <a:solidFill>
              <a:schemeClr val="accent5">
                <a:alpha val="90000"/>
              </a:schemeClr>
            </a:solidFill>
            <a:ln>
              <a:solidFill>
                <a:schemeClr val="accent5">
                  <a:lumMod val="50000"/>
                </a:schemeClr>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2303" rIns="52302" bIns="52304" numCol="1" spcCol="1270" anchor="ctr" anchorCtr="0">
              <a:noAutofit/>
            </a:bodyPr>
            <a:lstStyle/>
            <a:p>
              <a:pPr marL="171450" lvl="1" indent="-171450" defTabSz="711200">
                <a:lnSpc>
                  <a:spcPct val="90000"/>
                </a:lnSpc>
                <a:spcBef>
                  <a:spcPct val="0"/>
                </a:spcBef>
                <a:spcAft>
                  <a:spcPct val="15000"/>
                </a:spcAft>
                <a:buChar char="••"/>
              </a:pPr>
              <a:r>
                <a:rPr lang="en-US" altLang="en-US" sz="1600" u="sng" dirty="0"/>
                <a:t>Clear definition and fairness</a:t>
              </a:r>
            </a:p>
            <a:p>
              <a:pPr marL="171450" lvl="1" indent="-171450" defTabSz="711200">
                <a:lnSpc>
                  <a:spcPct val="90000"/>
                </a:lnSpc>
                <a:spcBef>
                  <a:spcPct val="0"/>
                </a:spcBef>
                <a:spcAft>
                  <a:spcPct val="15000"/>
                </a:spcAft>
                <a:buChar char="••"/>
              </a:pPr>
              <a:r>
                <a:rPr lang="en-US" altLang="en-US" sz="1600" dirty="0"/>
                <a:t>Revision of water tariff structure (a minimum amount of free water consumption included in the minimum charge, difference between the highest rate and the lowest rate by the increasing-block system)</a:t>
              </a:r>
            </a:p>
          </p:txBody>
        </p:sp>
      </p:grpSp>
      <p:sp>
        <p:nvSpPr>
          <p:cNvPr id="2" name="正方形/長方形 1"/>
          <p:cNvSpPr/>
          <p:nvPr/>
        </p:nvSpPr>
        <p:spPr>
          <a:xfrm>
            <a:off x="252000" y="972203"/>
            <a:ext cx="7738480" cy="377732"/>
          </a:xfrm>
          <a:prstGeom prst="rect">
            <a:avLst/>
          </a:prstGeom>
        </p:spPr>
        <p:txBody>
          <a:bodyPr wrap="square" lIns="36000" tIns="0" rIns="0" bIns="0">
            <a:spAutoFit/>
          </a:bodyPr>
          <a:lstStyle/>
          <a:p>
            <a:pPr marL="57600" lvl="4" indent="0">
              <a:lnSpc>
                <a:spcPts val="3200"/>
              </a:lnSpc>
              <a:spcBef>
                <a:spcPts val="600"/>
              </a:spcBef>
              <a:buClrTx/>
              <a:buNone/>
            </a:pPr>
            <a:r>
              <a:rPr lang="en-US" altLang="ja-JP" sz="2400" b="1" dirty="0"/>
              <a:t>(3) Fairness and Clear Definition</a:t>
            </a:r>
            <a:endParaRPr lang="en-US" altLang="ja-JP" sz="2400" dirty="0"/>
          </a:p>
        </p:txBody>
      </p:sp>
    </p:spTree>
    <p:extLst>
      <p:ext uri="{BB962C8B-B14F-4D97-AF65-F5344CB8AC3E}">
        <p14:creationId xmlns:p14="http://schemas.microsoft.com/office/powerpoint/2010/main" val="33583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6000" y="972000"/>
            <a:ext cx="8208000" cy="677108"/>
          </a:xfrm>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1980000"/>
            <a:ext cx="7416000" cy="2385268"/>
          </a:xfrm>
        </p:spPr>
        <p:txBody>
          <a:bodyPr/>
          <a:lstStyle/>
          <a:p>
            <a:pPr lvl="3"/>
            <a:r>
              <a:rPr lang="en-US" altLang="ja-JP" dirty="0"/>
              <a:t>Introduction</a:t>
            </a:r>
          </a:p>
          <a:p>
            <a:pPr lvl="3"/>
            <a:r>
              <a:rPr lang="en-US" altLang="ja-JP" dirty="0"/>
              <a:t>Financing Water Supply Development</a:t>
            </a:r>
          </a:p>
          <a:p>
            <a:pPr lvl="3"/>
            <a:r>
              <a:rPr lang="en-US" altLang="ja-JP" dirty="0"/>
              <a:t>Water Tariff Setting</a:t>
            </a:r>
          </a:p>
          <a:p>
            <a:pPr lvl="3"/>
            <a:r>
              <a:rPr lang="en-US" altLang="ja-JP" dirty="0"/>
              <a:t>Consideration for the Low-Income Group</a:t>
            </a:r>
          </a:p>
          <a:p>
            <a:pPr lvl="3"/>
            <a:r>
              <a:rPr lang="en-US" altLang="ja-JP" dirty="0"/>
              <a:t>Billing and Collection</a:t>
            </a:r>
          </a:p>
          <a:p>
            <a:pPr lvl="3"/>
            <a:r>
              <a:rPr lang="en-US" altLang="ja-JP" dirty="0"/>
              <a:t>Lessons Learned</a:t>
            </a:r>
          </a:p>
        </p:txBody>
      </p:sp>
    </p:spTree>
    <p:extLst>
      <p:ext uri="{BB962C8B-B14F-4D97-AF65-F5344CB8AC3E}">
        <p14:creationId xmlns:p14="http://schemas.microsoft.com/office/powerpoint/2010/main" val="145091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下矢印 6"/>
          <p:cNvSpPr/>
          <p:nvPr/>
        </p:nvSpPr>
        <p:spPr>
          <a:xfrm>
            <a:off x="6479388" y="2613062"/>
            <a:ext cx="1009755" cy="2592288"/>
          </a:xfrm>
          <a:prstGeom prst="downArrow">
            <a:avLst>
              <a:gd name="adj1" fmla="val 33535"/>
              <a:gd name="adj2"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コンテンツ プレースホルダー 4"/>
          <p:cNvSpPr>
            <a:spLocks noGrp="1"/>
          </p:cNvSpPr>
          <p:nvPr>
            <p:ph idx="14"/>
          </p:nvPr>
        </p:nvSpPr>
        <p:spPr>
          <a:xfrm>
            <a:off x="252000" y="972000"/>
            <a:ext cx="8640000" cy="1099592"/>
          </a:xfrm>
        </p:spPr>
        <p:txBody>
          <a:bodyPr>
            <a:normAutofit fontScale="85000" lnSpcReduction="10000"/>
          </a:bodyPr>
          <a:lstStyle/>
          <a:p>
            <a:pPr lvl="1">
              <a:spcBef>
                <a:spcPts val="600"/>
              </a:spcBef>
            </a:pPr>
            <a:r>
              <a:rPr lang="en-US" altLang="ja-JP" dirty="0"/>
              <a:t>Lawsuit in Osaka Challenged the Fairness of the Purpose-Based Tariff System Contributed to the Shift to the Pipe Size Based Classification</a:t>
            </a:r>
            <a:endParaRPr lang="en-US" altLang="ja-JP" sz="2000" b="0" dirty="0"/>
          </a:p>
        </p:txBody>
      </p:sp>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a:t>
            </a:r>
            <a:r>
              <a:rPr lang="ja-JP" altLang="en-US" dirty="0"/>
              <a:t> </a:t>
            </a:r>
            <a:r>
              <a:rPr lang="en-US" altLang="ja-JP" dirty="0"/>
              <a:t>Tariff Setting</a:t>
            </a:r>
            <a:endParaRPr lang="ja-JP" altLang="en-US" dirty="0"/>
          </a:p>
        </p:txBody>
      </p:sp>
      <p:sp>
        <p:nvSpPr>
          <p:cNvPr id="3" name="テキスト ボックス 16"/>
          <p:cNvSpPr txBox="1">
            <a:spLocks noChangeArrowheads="1"/>
          </p:cNvSpPr>
          <p:nvPr/>
        </p:nvSpPr>
        <p:spPr bwMode="auto">
          <a:xfrm>
            <a:off x="5112058" y="1917674"/>
            <a:ext cx="3744417" cy="1008112"/>
          </a:xfrm>
          <a:prstGeom prst="rect">
            <a:avLst/>
          </a:prstGeom>
          <a:solidFill>
            <a:schemeClr val="accent5"/>
          </a:solidFill>
          <a:ln w="28575">
            <a:solidFill>
              <a:schemeClr val="accent1">
                <a:lumMod val="50000"/>
              </a:schemeClr>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1" lang="en-US" altLang="ja-JP" b="1" i="0" u="none" strike="noStrike" cap="none" normalizeH="0" dirty="0">
                <a:ln>
                  <a:noFill/>
                </a:ln>
                <a:solidFill>
                  <a:schemeClr val="tx1"/>
                </a:solidFill>
                <a:effectLst/>
                <a:ea typeface="Meiryo UI" pitchFamily="50" charset="-128"/>
                <a:cs typeface="Meiryo UI" pitchFamily="50" charset="-128"/>
              </a:rPr>
              <a:t>Tariff system on purpose-</a:t>
            </a:r>
            <a:r>
              <a:rPr lang="en-US" altLang="ja-JP" b="1" dirty="0">
                <a:ea typeface="Meiryo UI" pitchFamily="50" charset="-128"/>
                <a:cs typeface="Meiryo UI" pitchFamily="50" charset="-128"/>
              </a:rPr>
              <a:t>based</a:t>
            </a:r>
            <a:r>
              <a:rPr kumimoji="1" lang="en-US" altLang="ja-JP" b="1" i="0" u="none" strike="noStrike" cap="none" normalizeH="0" dirty="0">
                <a:ln>
                  <a:noFill/>
                </a:ln>
                <a:solidFill>
                  <a:schemeClr val="tx1"/>
                </a:solidFill>
                <a:effectLst/>
                <a:ea typeface="Meiryo UI" pitchFamily="50" charset="-128"/>
                <a:cs typeface="Meiryo UI" pitchFamily="50" charset="-128"/>
              </a:rPr>
              <a:t> (e.g. domestic, industrial, commercial, etc.)</a:t>
            </a:r>
            <a:endParaRPr kumimoji="1" lang="ja-JP" altLang="ja-JP" b="1" i="0" u="none" strike="noStrike" cap="none" normalizeH="0" baseline="0" dirty="0">
              <a:ln>
                <a:noFill/>
              </a:ln>
              <a:solidFill>
                <a:schemeClr val="tx1"/>
              </a:solidFill>
              <a:effectLst/>
              <a:ea typeface="ＭＳ Ｐゴシック" pitchFamily="50" charset="-128"/>
              <a:cs typeface="ＭＳ Ｐゴシック" pitchFamily="50" charset="-128"/>
            </a:endParaRPr>
          </a:p>
        </p:txBody>
      </p:sp>
      <p:sp>
        <p:nvSpPr>
          <p:cNvPr id="8" name="テキスト ボックス 23"/>
          <p:cNvSpPr txBox="1">
            <a:spLocks noChangeArrowheads="1"/>
          </p:cNvSpPr>
          <p:nvPr/>
        </p:nvSpPr>
        <p:spPr bwMode="auto">
          <a:xfrm>
            <a:off x="5148063" y="5290004"/>
            <a:ext cx="3672409" cy="748910"/>
          </a:xfrm>
          <a:prstGeom prst="rect">
            <a:avLst/>
          </a:prstGeom>
          <a:solidFill>
            <a:schemeClr val="accent2"/>
          </a:solidFill>
          <a:ln w="28575">
            <a:solidFill>
              <a:schemeClr val="accent2">
                <a:lumMod val="50000"/>
              </a:schemeClr>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altLang="ja-JP" b="1" dirty="0">
                <a:ea typeface="Meiryo UI" pitchFamily="50" charset="-128"/>
                <a:cs typeface="Meiryo UI" pitchFamily="50" charset="-128"/>
              </a:rPr>
              <a:t>Changing to tariff </a:t>
            </a:r>
          </a:p>
          <a:p>
            <a:pPr lvl="0" algn="ctr" fontAlgn="base">
              <a:spcBef>
                <a:spcPct val="0"/>
              </a:spcBef>
              <a:spcAft>
                <a:spcPct val="0"/>
              </a:spcAft>
            </a:pPr>
            <a:r>
              <a:rPr lang="en-US" altLang="ja-JP" b="1" dirty="0">
                <a:ea typeface="Meiryo UI" pitchFamily="50" charset="-128"/>
                <a:cs typeface="Meiryo UI" pitchFamily="50" charset="-128"/>
              </a:rPr>
              <a:t>pipe-size-based </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chemeClr val="tx1"/>
              </a:solidFill>
              <a:effectLst/>
              <a:ea typeface="ＭＳ Ｐゴシック" pitchFamily="50" charset="-128"/>
              <a:cs typeface="ＭＳ Ｐゴシック" pitchFamily="50" charset="-128"/>
            </a:endParaRPr>
          </a:p>
        </p:txBody>
      </p:sp>
      <p:sp>
        <p:nvSpPr>
          <p:cNvPr id="9" name="右矢印吹き出し 21"/>
          <p:cNvSpPr>
            <a:spLocks noChangeArrowheads="1"/>
          </p:cNvSpPr>
          <p:nvPr/>
        </p:nvSpPr>
        <p:spPr bwMode="auto">
          <a:xfrm>
            <a:off x="357057" y="3072031"/>
            <a:ext cx="5074185" cy="1207684"/>
          </a:xfrm>
          <a:prstGeom prst="rightArrowCallout">
            <a:avLst>
              <a:gd name="adj1" fmla="val 11811"/>
              <a:gd name="adj2" fmla="val 11735"/>
              <a:gd name="adj3" fmla="val 19156"/>
              <a:gd name="adj4" fmla="val 89769"/>
            </a:avLst>
          </a:prstGeom>
          <a:solidFill>
            <a:schemeClr val="accent1">
              <a:lumMod val="25000"/>
            </a:schemeClr>
          </a:solidFill>
          <a:ln w="25400">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kumimoji="1" lang="en-US" altLang="ja-JP" sz="1600" b="1" i="0" u="none" strike="noStrike" cap="none" normalizeH="0" baseline="0" dirty="0">
                <a:ln>
                  <a:noFill/>
                </a:ln>
                <a:solidFill>
                  <a:schemeClr val="bg1"/>
                </a:solidFill>
                <a:effectLst/>
                <a:latin typeface="Cambria" pitchFamily="18" charset="0"/>
                <a:ea typeface="Meiryo UI" pitchFamily="50" charset="-128"/>
                <a:cs typeface="Meiryo UI" pitchFamily="50" charset="-128"/>
              </a:rPr>
              <a:t>1967:  A</a:t>
            </a:r>
            <a:r>
              <a:rPr lang="en-US" altLang="ja-JP" sz="1600" b="1" dirty="0">
                <a:solidFill>
                  <a:schemeClr val="bg1"/>
                </a:solidFill>
                <a:latin typeface="Cambria" pitchFamily="18" charset="0"/>
                <a:ea typeface="Meiryo UI" pitchFamily="50" charset="-128"/>
                <a:cs typeface="Meiryo UI" pitchFamily="50" charset="-128"/>
              </a:rPr>
              <a:t>n inexpensive restaurant sued  Osaka Municipal Waterworks Bureau. “No reasonable reason that a restaurant is classified as a special purpose use.”</a:t>
            </a:r>
          </a:p>
        </p:txBody>
      </p:sp>
      <p:sp>
        <p:nvSpPr>
          <p:cNvPr id="10" name="右矢印吹き出し 43"/>
          <p:cNvSpPr>
            <a:spLocks noChangeArrowheads="1"/>
          </p:cNvSpPr>
          <p:nvPr/>
        </p:nvSpPr>
        <p:spPr bwMode="auto">
          <a:xfrm>
            <a:off x="340135" y="4419377"/>
            <a:ext cx="5108031" cy="870627"/>
          </a:xfrm>
          <a:prstGeom prst="rightArrowCallout">
            <a:avLst>
              <a:gd name="adj1" fmla="val 18480"/>
              <a:gd name="adj2" fmla="val 22465"/>
              <a:gd name="adj3" fmla="val 28827"/>
              <a:gd name="adj4" fmla="val 89806"/>
            </a:avLst>
          </a:prstGeom>
          <a:solidFill>
            <a:schemeClr val="accent1">
              <a:lumMod val="25000"/>
            </a:schemeClr>
          </a:solidFill>
          <a:ln w="25400">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en-US" altLang="ja-JP" sz="1600" b="1" dirty="0">
                <a:solidFill>
                  <a:schemeClr val="bg1"/>
                </a:solidFill>
                <a:latin typeface="Cambria" pitchFamily="18" charset="0"/>
                <a:ea typeface="Meiryo UI" pitchFamily="50" charset="-128"/>
                <a:cs typeface="Meiryo UI" pitchFamily="50" charset="-128"/>
              </a:rPr>
              <a:t>1970: Osaka Municipal Waterworks Bureau won. But it changed to pipe-size-based tariff.</a:t>
            </a:r>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12634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下矢印 9"/>
          <p:cNvSpPr/>
          <p:nvPr/>
        </p:nvSpPr>
        <p:spPr>
          <a:xfrm>
            <a:off x="2099306" y="3429000"/>
            <a:ext cx="696915" cy="614818"/>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a:t>
            </a:r>
            <a:r>
              <a:rPr lang="ja-JP" altLang="en-US" dirty="0"/>
              <a:t> </a:t>
            </a:r>
            <a:r>
              <a:rPr lang="en-US" altLang="ja-JP" dirty="0"/>
              <a:t>Tariff Setting</a:t>
            </a:r>
            <a:endParaRPr lang="ja-JP" altLang="en-US" dirty="0"/>
          </a:p>
        </p:txBody>
      </p:sp>
      <p:sp>
        <p:nvSpPr>
          <p:cNvPr id="9" name="角丸四角形吹き出し 8"/>
          <p:cNvSpPr/>
          <p:nvPr/>
        </p:nvSpPr>
        <p:spPr>
          <a:xfrm>
            <a:off x="342241" y="2667191"/>
            <a:ext cx="4248472" cy="761475"/>
          </a:xfrm>
          <a:prstGeom prst="wedgeRoundRectCallout">
            <a:avLst>
              <a:gd name="adj1" fmla="val 45622"/>
              <a:gd name="adj2" fmla="val -2628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Water Utility</a:t>
            </a:r>
          </a:p>
          <a:p>
            <a:r>
              <a:rPr lang="en-US" altLang="ja-JP" sz="2000" dirty="0">
                <a:solidFill>
                  <a:schemeClr val="tx1"/>
                </a:solidFill>
              </a:rPr>
              <a:t>Disclosure of financial information</a:t>
            </a:r>
          </a:p>
        </p:txBody>
      </p:sp>
      <p:sp>
        <p:nvSpPr>
          <p:cNvPr id="11" name="角丸四角形吹き出し 10"/>
          <p:cNvSpPr/>
          <p:nvPr/>
        </p:nvSpPr>
        <p:spPr>
          <a:xfrm>
            <a:off x="323528" y="4293096"/>
            <a:ext cx="4251264" cy="1101994"/>
          </a:xfrm>
          <a:prstGeom prst="wedgeRoundRectCallout">
            <a:avLst>
              <a:gd name="adj1" fmla="val 42866"/>
              <a:gd name="adj2" fmla="val -43989"/>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Customer</a:t>
            </a:r>
          </a:p>
          <a:p>
            <a:r>
              <a:rPr lang="en-US" altLang="ja-JP" sz="2000" dirty="0">
                <a:solidFill>
                  <a:schemeClr val="tx1"/>
                </a:solidFill>
              </a:rPr>
              <a:t>Understanding of financial condition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08" t="4000" r="3807"/>
          <a:stretch/>
        </p:blipFill>
        <p:spPr bwMode="auto">
          <a:xfrm>
            <a:off x="4768963" y="455742"/>
            <a:ext cx="4051509" cy="527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52000" y="972000"/>
            <a:ext cx="4500000" cy="1231106"/>
          </a:xfrm>
          <a:prstGeom prst="rect">
            <a:avLst/>
          </a:prstGeom>
        </p:spPr>
        <p:txBody>
          <a:bodyPr wrap="square" lIns="36000" tIns="0" rIns="0" bIns="0">
            <a:spAutoFit/>
          </a:bodyPr>
          <a:lstStyle/>
          <a:p>
            <a:pPr marL="355600" lvl="1" indent="-298450">
              <a:lnSpc>
                <a:spcPts val="3200"/>
              </a:lnSpc>
              <a:spcBef>
                <a:spcPts val="600"/>
              </a:spcBef>
            </a:pPr>
            <a:r>
              <a:rPr lang="en-US" altLang="ja-JP" sz="2400" b="1" dirty="0"/>
              <a:t>(4) Transparency &amp;    Accountability, Public Relations</a:t>
            </a:r>
          </a:p>
        </p:txBody>
      </p:sp>
      <p:sp>
        <p:nvSpPr>
          <p:cNvPr id="8" name="正方形/長方形 7"/>
          <p:cNvSpPr/>
          <p:nvPr/>
        </p:nvSpPr>
        <p:spPr>
          <a:xfrm>
            <a:off x="4613863" y="5589240"/>
            <a:ext cx="4520041" cy="757130"/>
          </a:xfrm>
          <a:prstGeom prst="rect">
            <a:avLst/>
          </a:prstGeom>
        </p:spPr>
        <p:txBody>
          <a:bodyPr wrap="square">
            <a:spAutoFit/>
          </a:bodyPr>
          <a:lstStyle/>
          <a:p>
            <a:pPr>
              <a:lnSpc>
                <a:spcPct val="90000"/>
              </a:lnSpc>
            </a:pPr>
            <a:r>
              <a:rPr lang="en-US" altLang="ja-JP" sz="1200" dirty="0"/>
              <a:t>Source: </a:t>
            </a:r>
            <a:r>
              <a:rPr lang="en-US" altLang="ja-JP" sz="1200" dirty="0" err="1"/>
              <a:t>Kawanishi</a:t>
            </a:r>
            <a:r>
              <a:rPr lang="en-US" altLang="ja-JP" sz="1200" dirty="0"/>
              <a:t> Water and Sewer Bureau, </a:t>
            </a:r>
            <a:r>
              <a:rPr lang="en-US" altLang="ja-JP" sz="1200" i="1" dirty="0"/>
              <a:t>Water Supply and Sewerage in </a:t>
            </a:r>
            <a:r>
              <a:rPr lang="en-US" altLang="ja-JP" sz="1200" i="1" dirty="0" err="1"/>
              <a:t>Kawanishi</a:t>
            </a:r>
            <a:r>
              <a:rPr lang="en-US" altLang="ja-JP" sz="1200" i="1" dirty="0"/>
              <a:t>: Secure for Drinking, Comfortable for Using</a:t>
            </a:r>
            <a:r>
              <a:rPr lang="en-US" altLang="ja-JP" sz="1200" dirty="0"/>
              <a:t>, 2015, http://www.kawanishi-water.jp/ikkrwebBrowse</a:t>
            </a:r>
            <a:r>
              <a:rPr lang="en-US" altLang="ja-JP" sz="1200" dirty="0">
                <a:hlinkClick r:id="rId4"/>
              </a:rPr>
              <a:t>/</a:t>
            </a:r>
            <a:r>
              <a:rPr lang="ja-JP" altLang="en-US" sz="1200" dirty="0"/>
              <a:t>　</a:t>
            </a:r>
            <a:r>
              <a:rPr lang="en-US" altLang="ja-JP" sz="1200" dirty="0"/>
              <a:t>material/files/group/2/h27-12-1.pdf</a:t>
            </a:r>
            <a:endParaRPr lang="ja-JP" altLang="ja-JP" sz="1200" dirty="0"/>
          </a:p>
        </p:txBody>
      </p:sp>
    </p:spTree>
    <p:extLst>
      <p:ext uri="{BB962C8B-B14F-4D97-AF65-F5344CB8AC3E}">
        <p14:creationId xmlns:p14="http://schemas.microsoft.com/office/powerpoint/2010/main" val="420209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下矢印 9"/>
          <p:cNvSpPr/>
          <p:nvPr/>
        </p:nvSpPr>
        <p:spPr>
          <a:xfrm>
            <a:off x="2002869" y="3633434"/>
            <a:ext cx="650611" cy="584240"/>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Water</a:t>
            </a:r>
            <a:r>
              <a:rPr lang="ja-JP" altLang="en-US" dirty="0"/>
              <a:t> </a:t>
            </a:r>
            <a:r>
              <a:rPr lang="en-US" altLang="ja-JP" dirty="0"/>
              <a:t>Tariff Setting</a:t>
            </a:r>
            <a:endParaRPr lang="ja-JP" altLang="en-US" dirty="0"/>
          </a:p>
        </p:txBody>
      </p:sp>
      <p:sp>
        <p:nvSpPr>
          <p:cNvPr id="9" name="角丸四角形吹き出し 8"/>
          <p:cNvSpPr/>
          <p:nvPr/>
        </p:nvSpPr>
        <p:spPr>
          <a:xfrm>
            <a:off x="372382" y="1557338"/>
            <a:ext cx="3911586" cy="2123550"/>
          </a:xfrm>
          <a:prstGeom prst="wedgeRoundRectCallout">
            <a:avLst>
              <a:gd name="adj1" fmla="val 45622"/>
              <a:gd name="adj2" fmla="val -2628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“Water Supply Act” and “Local Public Enterprise Act” </a:t>
            </a:r>
          </a:p>
          <a:p>
            <a:r>
              <a:rPr lang="en-US" altLang="ja-JP" sz="2000" dirty="0">
                <a:solidFill>
                  <a:schemeClr val="tx1"/>
                </a:solidFill>
              </a:rPr>
              <a:t>Water tariffs  must be fair and reasonable, commensurate with costs of an efficient operation.</a:t>
            </a:r>
          </a:p>
        </p:txBody>
      </p:sp>
      <p:sp>
        <p:nvSpPr>
          <p:cNvPr id="11" name="角丸四角形吹き出し 10"/>
          <p:cNvSpPr/>
          <p:nvPr/>
        </p:nvSpPr>
        <p:spPr>
          <a:xfrm>
            <a:off x="360000" y="4281039"/>
            <a:ext cx="3923968" cy="1101994"/>
          </a:xfrm>
          <a:prstGeom prst="wedgeRoundRectCallout">
            <a:avLst>
              <a:gd name="adj1" fmla="val 42866"/>
              <a:gd name="adj2" fmla="val -43989"/>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Water Utility</a:t>
            </a:r>
          </a:p>
          <a:p>
            <a:r>
              <a:rPr lang="en-US" altLang="ja-JP" sz="2000" dirty="0">
                <a:solidFill>
                  <a:schemeClr val="tx1"/>
                </a:solidFill>
              </a:rPr>
              <a:t>Continuous efforts for optimize and streamline operations.</a:t>
            </a:r>
          </a:p>
        </p:txBody>
      </p:sp>
      <p:sp>
        <p:nvSpPr>
          <p:cNvPr id="12" name="テキスト プレースホルダー 7"/>
          <p:cNvSpPr txBox="1">
            <a:spLocks/>
          </p:cNvSpPr>
          <p:nvPr/>
        </p:nvSpPr>
        <p:spPr>
          <a:xfrm>
            <a:off x="4507261" y="980728"/>
            <a:ext cx="4320480" cy="5275016"/>
          </a:xfrm>
          <a:prstGeom prst="rect">
            <a:avLst/>
          </a:prstGeom>
          <a:solidFill>
            <a:schemeClr val="accent1"/>
          </a:solidFill>
          <a:ln w="19050" cap="flat">
            <a:solidFill>
              <a:schemeClr val="accent5">
                <a:lumMod val="50000"/>
              </a:schemeClr>
            </a:solidFill>
          </a:ln>
        </p:spPr>
        <p:txBody>
          <a:bodyPr wrap="square" lIns="180000" tIns="72000" rIns="108000" bIns="7200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2400"/>
              </a:lnSpc>
              <a:buClr>
                <a:schemeClr val="accent5">
                  <a:lumMod val="50000"/>
                </a:schemeClr>
              </a:buClr>
              <a:buSzPct val="75000"/>
            </a:pPr>
            <a:r>
              <a:rPr lang="en-US" altLang="ja-JP" sz="1800" dirty="0"/>
              <a:t>Example: Osaka City</a:t>
            </a:r>
          </a:p>
          <a:p>
            <a:pPr marL="285750" indent="-285750">
              <a:lnSpc>
                <a:spcPts val="2000"/>
              </a:lnSpc>
              <a:spcBef>
                <a:spcPts val="1200"/>
              </a:spcBef>
              <a:buFont typeface="Wingdings" panose="05000000000000000000" pitchFamily="2" charset="2"/>
              <a:buChar char="l"/>
            </a:pPr>
            <a:r>
              <a:rPr lang="en-US" altLang="ja-JP" sz="1600" b="0" dirty="0"/>
              <a:t>Not replacing retired engineers and technical staff </a:t>
            </a:r>
          </a:p>
          <a:p>
            <a:pPr marL="285750" indent="-285750">
              <a:lnSpc>
                <a:spcPts val="2000"/>
              </a:lnSpc>
              <a:spcBef>
                <a:spcPts val="1200"/>
              </a:spcBef>
              <a:buFont typeface="Wingdings" panose="05000000000000000000" pitchFamily="2" charset="2"/>
              <a:buChar char="l"/>
            </a:pPr>
            <a:r>
              <a:rPr lang="en-US" altLang="ja-JP" sz="1600" b="0" dirty="0"/>
              <a:t>Reduction in staff requirements by improving equipment and control systems at water treatment plants </a:t>
            </a:r>
          </a:p>
          <a:p>
            <a:pPr marL="285750" indent="-285750">
              <a:lnSpc>
                <a:spcPts val="2000"/>
              </a:lnSpc>
              <a:spcBef>
                <a:spcPts val="1200"/>
              </a:spcBef>
              <a:spcAft>
                <a:spcPts val="600"/>
              </a:spcAft>
              <a:buFont typeface="Wingdings" panose="05000000000000000000" pitchFamily="2" charset="2"/>
              <a:buChar char="l"/>
            </a:pPr>
            <a:r>
              <a:rPr lang="en-US" altLang="ja-JP" sz="1600" b="0" dirty="0"/>
              <a:t>Reduction in staff requirements by introducing on-line systems in service stations and  data processing of inspection book , etc.</a:t>
            </a:r>
          </a:p>
          <a:p>
            <a:pPr marL="285750" indent="-285750">
              <a:lnSpc>
                <a:spcPts val="1800"/>
              </a:lnSpc>
              <a:buFont typeface="Wingdings" pitchFamily="2" charset="2"/>
              <a:buChar char="Ø"/>
            </a:pPr>
            <a:endParaRPr lang="ja-JP" altLang="en-US" sz="1600" b="0" dirty="0"/>
          </a:p>
          <a:p>
            <a:pPr marL="285750" indent="-285750">
              <a:lnSpc>
                <a:spcPts val="1800"/>
              </a:lnSpc>
              <a:buFont typeface="Wingdings" pitchFamily="2" charset="2"/>
              <a:buChar char="Ø"/>
            </a:pPr>
            <a:endParaRPr lang="en-US" altLang="ja-JP" sz="1600" b="0" dirty="0"/>
          </a:p>
          <a:p>
            <a:pPr marL="285750" indent="-285750">
              <a:buFont typeface="Wingdings" pitchFamily="2" charset="2"/>
              <a:buChar char="Ø"/>
            </a:pPr>
            <a:endParaRPr lang="en-US" altLang="ja-JP" sz="1600" b="0" dirty="0"/>
          </a:p>
          <a:p>
            <a:pPr marL="285750" indent="-285750">
              <a:buFont typeface="Wingdings" pitchFamily="2" charset="2"/>
              <a:buChar char="Ø"/>
            </a:pPr>
            <a:endParaRPr lang="en-US" altLang="ja-JP" sz="1600" b="0" dirty="0"/>
          </a:p>
          <a:p>
            <a:pPr marL="285750" indent="-285750">
              <a:buFont typeface="Wingdings" pitchFamily="2" charset="2"/>
              <a:buChar char="Ø"/>
            </a:pPr>
            <a:endParaRPr lang="en-US" altLang="ja-JP" sz="1600" b="0" dirty="0"/>
          </a:p>
          <a:p>
            <a:pPr marL="285750" indent="-285750">
              <a:buFont typeface="Wingdings" pitchFamily="2" charset="2"/>
              <a:buChar char="Ø"/>
            </a:pPr>
            <a:endParaRPr lang="en-US" altLang="ja-JP" sz="1600" b="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143750" y="2959026"/>
            <a:ext cx="12287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684001" y="5531153"/>
            <a:ext cx="4084191" cy="646331"/>
          </a:xfrm>
          <a:prstGeom prst="rect">
            <a:avLst/>
          </a:prstGeom>
        </p:spPr>
        <p:txBody>
          <a:bodyPr wrap="square">
            <a:spAutoFit/>
          </a:bodyPr>
          <a:lstStyle/>
          <a:p>
            <a:r>
              <a:rPr lang="en-US" altLang="ja-JP" sz="1200" dirty="0"/>
              <a:t>Source: Osaka Municipal Waterworks Bureau, “</a:t>
            </a:r>
            <a:r>
              <a:rPr lang="en-US" altLang="ja-JP" sz="1200" i="1" dirty="0"/>
              <a:t>One Hundred Year History of Water Supply in Osaka City,</a:t>
            </a:r>
            <a:r>
              <a:rPr lang="en-US" altLang="ja-JP" sz="1200" dirty="0"/>
              <a:t>” Osaka Municipal Waterworks Bureau, 1996.</a:t>
            </a:r>
            <a:endParaRPr lang="ja-JP" altLang="en-US" sz="1200" dirty="0"/>
          </a:p>
        </p:txBody>
      </p:sp>
      <p:sp>
        <p:nvSpPr>
          <p:cNvPr id="3" name="正方形/長方形 2"/>
          <p:cNvSpPr/>
          <p:nvPr/>
        </p:nvSpPr>
        <p:spPr>
          <a:xfrm>
            <a:off x="251998" y="972000"/>
            <a:ext cx="3675809" cy="410369"/>
          </a:xfrm>
          <a:prstGeom prst="rect">
            <a:avLst/>
          </a:prstGeom>
        </p:spPr>
        <p:txBody>
          <a:bodyPr wrap="none" lIns="36000" tIns="0" rIns="0" bIns="0">
            <a:spAutoFit/>
          </a:bodyPr>
          <a:lstStyle/>
          <a:p>
            <a:pPr marL="57600" lvl="1">
              <a:lnSpc>
                <a:spcPts val="3200"/>
              </a:lnSpc>
              <a:spcBef>
                <a:spcPts val="600"/>
              </a:spcBef>
            </a:pPr>
            <a:r>
              <a:rPr lang="en-US" altLang="ja-JP" sz="2400" b="1" dirty="0"/>
              <a:t>(5) Efficient Management</a:t>
            </a:r>
          </a:p>
        </p:txBody>
      </p:sp>
    </p:spTree>
    <p:extLst>
      <p:ext uri="{BB962C8B-B14F-4D97-AF65-F5344CB8AC3E}">
        <p14:creationId xmlns:p14="http://schemas.microsoft.com/office/powerpoint/2010/main" val="254417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Consideration for the Low-Income Group</a:t>
            </a:r>
            <a:endParaRPr lang="ja-JP" altLang="en-US" dirty="0"/>
          </a:p>
        </p:txBody>
      </p:sp>
      <p:sp>
        <p:nvSpPr>
          <p:cNvPr id="10" name="正方形/長方形 9"/>
          <p:cNvSpPr/>
          <p:nvPr/>
        </p:nvSpPr>
        <p:spPr>
          <a:xfrm>
            <a:off x="1950466" y="4044150"/>
            <a:ext cx="1487016" cy="666457"/>
          </a:xfrm>
          <a:prstGeom prst="rect">
            <a:avLst/>
          </a:prstGeom>
          <a:solidFill>
            <a:schemeClr val="accent3">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87454" y="4044150"/>
            <a:ext cx="1512168" cy="395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Variable cost </a:t>
            </a:r>
            <a:endParaRPr kumimoji="1" lang="ja-JP" altLang="en-US" dirty="0">
              <a:solidFill>
                <a:schemeClr val="tx1"/>
              </a:solidFill>
            </a:endParaRPr>
          </a:p>
        </p:txBody>
      </p:sp>
      <p:sp>
        <p:nvSpPr>
          <p:cNvPr id="17" name="正方形/長方形 16"/>
          <p:cNvSpPr/>
          <p:nvPr/>
        </p:nvSpPr>
        <p:spPr>
          <a:xfrm>
            <a:off x="387454" y="4439685"/>
            <a:ext cx="1513852" cy="10801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Fixed cost</a:t>
            </a:r>
            <a:endParaRPr kumimoji="1" lang="ja-JP" altLang="en-US" dirty="0">
              <a:solidFill>
                <a:schemeClr val="tx1"/>
              </a:solidFill>
            </a:endParaRPr>
          </a:p>
        </p:txBody>
      </p:sp>
      <p:sp>
        <p:nvSpPr>
          <p:cNvPr id="20" name="正方形/長方形 19"/>
          <p:cNvSpPr/>
          <p:nvPr/>
        </p:nvSpPr>
        <p:spPr>
          <a:xfrm>
            <a:off x="7261448" y="2276647"/>
            <a:ext cx="1487016" cy="1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Volumetric rate</a:t>
            </a:r>
            <a:endParaRPr kumimoji="1" lang="ja-JP" altLang="en-US" dirty="0">
              <a:solidFill>
                <a:schemeClr val="tx1"/>
              </a:solidFill>
            </a:endParaRPr>
          </a:p>
        </p:txBody>
      </p:sp>
      <p:sp>
        <p:nvSpPr>
          <p:cNvPr id="4" name="正方形/長方形 3"/>
          <p:cNvSpPr/>
          <p:nvPr/>
        </p:nvSpPr>
        <p:spPr>
          <a:xfrm>
            <a:off x="252000" y="972000"/>
            <a:ext cx="8640000" cy="788101"/>
          </a:xfrm>
          <a:prstGeom prst="rect">
            <a:avLst/>
          </a:prstGeom>
        </p:spPr>
        <p:txBody>
          <a:bodyPr wrap="square" lIns="36000" tIns="0" rIns="0" bIns="0">
            <a:spAutoFit/>
          </a:bodyPr>
          <a:lstStyle/>
          <a:p>
            <a:pPr marL="514800" lvl="1" indent="-457200">
              <a:lnSpc>
                <a:spcPts val="3200"/>
              </a:lnSpc>
              <a:spcBef>
                <a:spcPts val="600"/>
              </a:spcBef>
              <a:buAutoNum type="arabicParenBoth"/>
            </a:pPr>
            <a:r>
              <a:rPr lang="en-US" altLang="ja-JP" sz="2400" b="1" dirty="0"/>
              <a:t>Minimum  Rate and Cross Subsidy                                                    in Water Tariff Structure</a:t>
            </a:r>
          </a:p>
        </p:txBody>
      </p:sp>
      <p:sp>
        <p:nvSpPr>
          <p:cNvPr id="46" name="正方形/長方形 45"/>
          <p:cNvSpPr/>
          <p:nvPr/>
        </p:nvSpPr>
        <p:spPr>
          <a:xfrm>
            <a:off x="389138" y="5357572"/>
            <a:ext cx="1512168" cy="57639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Customer cost</a:t>
            </a:r>
            <a:endParaRPr kumimoji="1" lang="ja-JP" altLang="en-US" dirty="0">
              <a:solidFill>
                <a:schemeClr val="tx1"/>
              </a:solidFill>
            </a:endParaRPr>
          </a:p>
        </p:txBody>
      </p:sp>
      <p:sp>
        <p:nvSpPr>
          <p:cNvPr id="47" name="正方形/長方形 46"/>
          <p:cNvSpPr/>
          <p:nvPr/>
        </p:nvSpPr>
        <p:spPr>
          <a:xfrm>
            <a:off x="1950466" y="3881917"/>
            <a:ext cx="1487016" cy="666457"/>
          </a:xfrm>
          <a:prstGeom prst="rect">
            <a:avLst/>
          </a:prstGeom>
          <a:solidFill>
            <a:schemeClr val="accent3">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950466" y="4565484"/>
            <a:ext cx="1487016" cy="1368477"/>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dirty="0">
                <a:solidFill>
                  <a:schemeClr val="tx1"/>
                </a:solidFill>
              </a:rPr>
              <a:t>Minimum rate</a:t>
            </a:r>
          </a:p>
          <a:p>
            <a:pPr algn="ctr"/>
            <a:endParaRPr kumimoji="1" lang="en-US" altLang="ja-JP" dirty="0">
              <a:solidFill>
                <a:schemeClr val="tx1"/>
              </a:solidFill>
            </a:endParaRPr>
          </a:p>
          <a:p>
            <a:pPr algn="ctr"/>
            <a:endParaRPr lang="en-US" altLang="ja-JP" dirty="0">
              <a:solidFill>
                <a:schemeClr val="tx1"/>
              </a:solidFill>
            </a:endParaRPr>
          </a:p>
          <a:p>
            <a:pPr algn="ctr"/>
            <a:endParaRPr kumimoji="1" lang="ja-JP" altLang="en-US" dirty="0">
              <a:solidFill>
                <a:schemeClr val="tx1"/>
              </a:solidFill>
            </a:endParaRPr>
          </a:p>
        </p:txBody>
      </p:sp>
      <p:sp>
        <p:nvSpPr>
          <p:cNvPr id="49" name="正方形/長方形 48"/>
          <p:cNvSpPr/>
          <p:nvPr/>
        </p:nvSpPr>
        <p:spPr>
          <a:xfrm>
            <a:off x="387454" y="3881917"/>
            <a:ext cx="1512168" cy="395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Variable cost </a:t>
            </a:r>
            <a:endParaRPr kumimoji="1" lang="ja-JP" altLang="en-US" dirty="0">
              <a:solidFill>
                <a:schemeClr val="tx1"/>
              </a:solidFill>
            </a:endParaRPr>
          </a:p>
        </p:txBody>
      </p:sp>
      <p:sp>
        <p:nvSpPr>
          <p:cNvPr id="50" name="正方形/長方形 49"/>
          <p:cNvSpPr/>
          <p:nvPr/>
        </p:nvSpPr>
        <p:spPr>
          <a:xfrm>
            <a:off x="387454" y="4277452"/>
            <a:ext cx="1513852" cy="10801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Fixed cost</a:t>
            </a:r>
            <a:endParaRPr kumimoji="1" lang="ja-JP" altLang="en-US" dirty="0">
              <a:solidFill>
                <a:schemeClr val="tx1"/>
              </a:solidFill>
            </a:endParaRPr>
          </a:p>
        </p:txBody>
      </p:sp>
      <p:sp>
        <p:nvSpPr>
          <p:cNvPr id="51" name="テキスト ボックス 50"/>
          <p:cNvSpPr txBox="1"/>
          <p:nvPr/>
        </p:nvSpPr>
        <p:spPr>
          <a:xfrm>
            <a:off x="611560" y="2805304"/>
            <a:ext cx="3024336" cy="923330"/>
          </a:xfrm>
          <a:prstGeom prst="rect">
            <a:avLst/>
          </a:prstGeom>
          <a:noFill/>
        </p:spPr>
        <p:txBody>
          <a:bodyPr wrap="square" rtlCol="0">
            <a:spAutoFit/>
          </a:bodyPr>
          <a:lstStyle/>
          <a:p>
            <a:r>
              <a:rPr kumimoji="1" lang="en-US" altLang="ja-JP" b="1" dirty="0"/>
              <a:t>Household with small diameter pipe </a:t>
            </a:r>
          </a:p>
          <a:p>
            <a:r>
              <a:rPr kumimoji="1" lang="en-US" altLang="ja-JP" b="1" dirty="0"/>
              <a:t>(10m</a:t>
            </a:r>
            <a:r>
              <a:rPr lang="en-US" altLang="ja-JP" b="1" dirty="0"/>
              <a:t>³</a:t>
            </a:r>
            <a:r>
              <a:rPr kumimoji="1" lang="en-US" altLang="ja-JP" b="1" dirty="0"/>
              <a:t> /month use)</a:t>
            </a:r>
          </a:p>
        </p:txBody>
      </p:sp>
      <p:sp>
        <p:nvSpPr>
          <p:cNvPr id="52" name="正方形/長方形 51"/>
          <p:cNvSpPr/>
          <p:nvPr/>
        </p:nvSpPr>
        <p:spPr>
          <a:xfrm>
            <a:off x="2070606" y="5207499"/>
            <a:ext cx="1264181" cy="654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altLang="ja-JP" sz="1400" dirty="0">
                <a:solidFill>
                  <a:schemeClr val="tx1"/>
                </a:solidFill>
              </a:rPr>
              <a:t>Minimum</a:t>
            </a:r>
          </a:p>
          <a:p>
            <a:pPr algn="ctr">
              <a:lnSpc>
                <a:spcPts val="1600"/>
              </a:lnSpc>
            </a:pPr>
            <a:r>
              <a:rPr lang="en-US" altLang="ja-JP" sz="1400" dirty="0">
                <a:solidFill>
                  <a:schemeClr val="tx1"/>
                </a:solidFill>
              </a:rPr>
              <a:t> Volume</a:t>
            </a:r>
            <a:r>
              <a:rPr lang="en-US" altLang="ja-JP" dirty="0">
                <a:solidFill>
                  <a:schemeClr val="tx1"/>
                </a:solidFill>
              </a:rPr>
              <a:t> </a:t>
            </a:r>
          </a:p>
          <a:p>
            <a:pPr algn="ctr">
              <a:lnSpc>
                <a:spcPts val="1600"/>
              </a:lnSpc>
            </a:pPr>
            <a:r>
              <a:rPr lang="en-US" altLang="ja-JP" sz="1400" dirty="0">
                <a:solidFill>
                  <a:schemeClr val="tx1"/>
                </a:solidFill>
              </a:rPr>
              <a:t>10m³</a:t>
            </a:r>
            <a:endParaRPr kumimoji="1" lang="ja-JP" altLang="en-US" sz="1400" dirty="0">
              <a:solidFill>
                <a:schemeClr val="tx1"/>
              </a:solidFill>
            </a:endParaRPr>
          </a:p>
        </p:txBody>
      </p:sp>
      <p:sp>
        <p:nvSpPr>
          <p:cNvPr id="53" name="正方形/長方形 52"/>
          <p:cNvSpPr/>
          <p:nvPr/>
        </p:nvSpPr>
        <p:spPr>
          <a:xfrm>
            <a:off x="5661181" y="5121813"/>
            <a:ext cx="1487016" cy="82596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Customer cost</a:t>
            </a:r>
            <a:endParaRPr kumimoji="1" lang="ja-JP" altLang="en-US" dirty="0">
              <a:solidFill>
                <a:schemeClr val="tx1"/>
              </a:solidFill>
            </a:endParaRPr>
          </a:p>
        </p:txBody>
      </p:sp>
      <p:sp>
        <p:nvSpPr>
          <p:cNvPr id="54" name="正方形/長方形 53"/>
          <p:cNvSpPr/>
          <p:nvPr/>
        </p:nvSpPr>
        <p:spPr>
          <a:xfrm>
            <a:off x="7261448" y="2114413"/>
            <a:ext cx="1487016" cy="2433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Volumetric rate</a:t>
            </a:r>
            <a:endParaRPr kumimoji="1" lang="ja-JP" altLang="en-US" dirty="0">
              <a:solidFill>
                <a:schemeClr val="tx1"/>
              </a:solidFill>
            </a:endParaRPr>
          </a:p>
        </p:txBody>
      </p:sp>
      <p:sp>
        <p:nvSpPr>
          <p:cNvPr id="55" name="正方形/長方形 54"/>
          <p:cNvSpPr/>
          <p:nvPr/>
        </p:nvSpPr>
        <p:spPr>
          <a:xfrm>
            <a:off x="7261448" y="4565484"/>
            <a:ext cx="1487016" cy="136568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endParaRPr>
          </a:p>
          <a:p>
            <a:pPr algn="ctr"/>
            <a:r>
              <a:rPr lang="en-US" altLang="ja-JP" dirty="0">
                <a:solidFill>
                  <a:schemeClr val="tx1"/>
                </a:solidFill>
              </a:rPr>
              <a:t>Minimum rate</a:t>
            </a:r>
          </a:p>
          <a:p>
            <a:pPr algn="ctr"/>
            <a:endParaRPr kumimoji="1" lang="en-US" altLang="ja-JP" dirty="0">
              <a:solidFill>
                <a:schemeClr val="tx1"/>
              </a:solidFill>
            </a:endParaRPr>
          </a:p>
          <a:p>
            <a:pPr algn="ctr"/>
            <a:endParaRPr lang="en-US" altLang="ja-JP" dirty="0">
              <a:solidFill>
                <a:schemeClr val="tx1"/>
              </a:solidFill>
            </a:endParaRPr>
          </a:p>
          <a:p>
            <a:pPr algn="ctr"/>
            <a:endParaRPr kumimoji="1" lang="ja-JP" altLang="en-US" dirty="0">
              <a:solidFill>
                <a:schemeClr val="tx1"/>
              </a:solidFill>
            </a:endParaRPr>
          </a:p>
        </p:txBody>
      </p:sp>
      <p:sp>
        <p:nvSpPr>
          <p:cNvPr id="56" name="正方形/長方形 55"/>
          <p:cNvSpPr/>
          <p:nvPr/>
        </p:nvSpPr>
        <p:spPr>
          <a:xfrm>
            <a:off x="5661181" y="2778331"/>
            <a:ext cx="1487016" cy="7468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Variable cost </a:t>
            </a:r>
            <a:endParaRPr kumimoji="1" lang="ja-JP" altLang="en-US" dirty="0">
              <a:solidFill>
                <a:schemeClr val="tx1"/>
              </a:solidFill>
            </a:endParaRPr>
          </a:p>
        </p:txBody>
      </p:sp>
      <p:sp>
        <p:nvSpPr>
          <p:cNvPr id="57" name="正方形/長方形 56"/>
          <p:cNvSpPr/>
          <p:nvPr/>
        </p:nvSpPr>
        <p:spPr>
          <a:xfrm>
            <a:off x="5661181" y="3525175"/>
            <a:ext cx="1487016" cy="159663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Fixed cost</a:t>
            </a:r>
            <a:endParaRPr kumimoji="1" lang="ja-JP" altLang="en-US" dirty="0">
              <a:solidFill>
                <a:schemeClr val="tx1"/>
              </a:solidFill>
            </a:endParaRPr>
          </a:p>
        </p:txBody>
      </p:sp>
      <p:sp>
        <p:nvSpPr>
          <p:cNvPr id="60" name="テキスト ボックス 59"/>
          <p:cNvSpPr txBox="1"/>
          <p:nvPr/>
        </p:nvSpPr>
        <p:spPr>
          <a:xfrm>
            <a:off x="5533256" y="1467494"/>
            <a:ext cx="3287216" cy="646331"/>
          </a:xfrm>
          <a:prstGeom prst="rect">
            <a:avLst/>
          </a:prstGeom>
          <a:noFill/>
        </p:spPr>
        <p:txBody>
          <a:bodyPr wrap="square" rtlCol="0">
            <a:spAutoFit/>
          </a:bodyPr>
          <a:lstStyle/>
          <a:p>
            <a:r>
              <a:rPr kumimoji="1" lang="en-US" altLang="ja-JP" b="1" dirty="0"/>
              <a:t>Industry with large diameter pipe (100</a:t>
            </a:r>
            <a:r>
              <a:rPr lang="en-US" altLang="ja-JP" b="1" dirty="0"/>
              <a:t> m³/month </a:t>
            </a:r>
            <a:r>
              <a:rPr kumimoji="1" lang="en-US" altLang="ja-JP" b="1" dirty="0"/>
              <a:t>use)</a:t>
            </a:r>
            <a:endParaRPr kumimoji="1" lang="ja-JP" altLang="en-US" b="1" dirty="0"/>
          </a:p>
        </p:txBody>
      </p:sp>
      <p:sp>
        <p:nvSpPr>
          <p:cNvPr id="61" name="テキスト ボックス 60"/>
          <p:cNvSpPr txBox="1"/>
          <p:nvPr/>
        </p:nvSpPr>
        <p:spPr>
          <a:xfrm>
            <a:off x="4074116" y="3171232"/>
            <a:ext cx="1152128" cy="707886"/>
          </a:xfrm>
          <a:prstGeom prst="rect">
            <a:avLst/>
          </a:prstGeom>
          <a:noFill/>
        </p:spPr>
        <p:txBody>
          <a:bodyPr wrap="square" rtlCol="0">
            <a:spAutoFit/>
          </a:bodyPr>
          <a:lstStyle/>
          <a:p>
            <a:r>
              <a:rPr lang="en-US" altLang="ja-JP" sz="2000" b="1" dirty="0"/>
              <a:t>Cross- Subsidy</a:t>
            </a:r>
            <a:endParaRPr lang="ja-JP" altLang="en-US" sz="2000" b="1" dirty="0"/>
          </a:p>
        </p:txBody>
      </p:sp>
      <p:sp>
        <p:nvSpPr>
          <p:cNvPr id="62" name="右カーブ矢印 61"/>
          <p:cNvSpPr/>
          <p:nvPr/>
        </p:nvSpPr>
        <p:spPr>
          <a:xfrm rot="4201752">
            <a:off x="4858099" y="517238"/>
            <a:ext cx="736292" cy="488432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389138" y="5972679"/>
            <a:ext cx="3048344" cy="369332"/>
          </a:xfrm>
          <a:prstGeom prst="rect">
            <a:avLst/>
          </a:prstGeom>
          <a:noFill/>
        </p:spPr>
        <p:txBody>
          <a:bodyPr wrap="square" rtlCol="0">
            <a:spAutoFit/>
          </a:bodyPr>
          <a:lstStyle/>
          <a:p>
            <a:pPr algn="ctr"/>
            <a:r>
              <a:rPr kumimoji="1" lang="en-US" altLang="ja-JP" b="1" dirty="0"/>
              <a:t>Cost</a:t>
            </a:r>
            <a:r>
              <a:rPr kumimoji="1" lang="ja-JP" altLang="en-US" b="1" dirty="0"/>
              <a:t>　＞　</a:t>
            </a:r>
            <a:r>
              <a:rPr kumimoji="1" lang="en-US" altLang="ja-JP" b="1" dirty="0"/>
              <a:t>Tariff</a:t>
            </a:r>
            <a:endParaRPr kumimoji="1" lang="ja-JP" altLang="en-US" b="1" dirty="0"/>
          </a:p>
        </p:txBody>
      </p:sp>
      <p:sp>
        <p:nvSpPr>
          <p:cNvPr id="63" name="テキスト ボックス 62"/>
          <p:cNvSpPr txBox="1"/>
          <p:nvPr/>
        </p:nvSpPr>
        <p:spPr>
          <a:xfrm>
            <a:off x="5661180" y="5967219"/>
            <a:ext cx="3110819" cy="369332"/>
          </a:xfrm>
          <a:prstGeom prst="rect">
            <a:avLst/>
          </a:prstGeom>
          <a:noFill/>
        </p:spPr>
        <p:txBody>
          <a:bodyPr wrap="square" rtlCol="0">
            <a:spAutoFit/>
          </a:bodyPr>
          <a:lstStyle/>
          <a:p>
            <a:pPr algn="ctr"/>
            <a:r>
              <a:rPr kumimoji="1" lang="en-US" altLang="ja-JP" b="1" dirty="0"/>
              <a:t>Cost</a:t>
            </a:r>
            <a:r>
              <a:rPr kumimoji="1" lang="ja-JP" altLang="en-US" b="1" dirty="0"/>
              <a:t>　＜　</a:t>
            </a:r>
            <a:r>
              <a:rPr kumimoji="1" lang="en-US" altLang="ja-JP" b="1" dirty="0"/>
              <a:t>Tariff</a:t>
            </a:r>
            <a:endParaRPr kumimoji="1" lang="ja-JP" altLang="en-US" b="1" dirty="0"/>
          </a:p>
        </p:txBody>
      </p:sp>
      <p:sp>
        <p:nvSpPr>
          <p:cNvPr id="64" name="正方形/長方形 63"/>
          <p:cNvSpPr/>
          <p:nvPr/>
        </p:nvSpPr>
        <p:spPr>
          <a:xfrm>
            <a:off x="7316904" y="2150847"/>
            <a:ext cx="1376104" cy="66645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605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Consideration for the Low-Income Group</a:t>
            </a:r>
            <a:endParaRPr lang="ja-JP" altLang="en-US" dirty="0"/>
          </a:p>
        </p:txBody>
      </p:sp>
      <p:sp>
        <p:nvSpPr>
          <p:cNvPr id="2" name="正方形/長方形 1"/>
          <p:cNvSpPr/>
          <p:nvPr/>
        </p:nvSpPr>
        <p:spPr>
          <a:xfrm>
            <a:off x="783725" y="6015772"/>
            <a:ext cx="8242536" cy="307777"/>
          </a:xfrm>
          <a:prstGeom prst="rect">
            <a:avLst/>
          </a:prstGeom>
        </p:spPr>
        <p:txBody>
          <a:bodyPr wrap="square">
            <a:spAutoFit/>
          </a:bodyPr>
          <a:lstStyle/>
          <a:p>
            <a:r>
              <a:rPr lang="en-US" altLang="ja-JP" sz="1400" dirty="0"/>
              <a:t>Source: Created from the data of JWWA, "</a:t>
            </a:r>
            <a:r>
              <a:rPr lang="en-US" altLang="ja-JP" sz="1400" i="1" dirty="0"/>
              <a:t>The Outline of Water Supply</a:t>
            </a:r>
            <a:r>
              <a:rPr lang="en-US" altLang="ja-JP" sz="1400" dirty="0"/>
              <a:t>,” 6th ed. 2015.</a:t>
            </a:r>
            <a:endParaRPr lang="ja-JP" altLang="ja-JP" sz="1400" dirty="0"/>
          </a:p>
        </p:txBody>
      </p:sp>
      <p:sp>
        <p:nvSpPr>
          <p:cNvPr id="3" name="正方形/長方形 2"/>
          <p:cNvSpPr/>
          <p:nvPr/>
        </p:nvSpPr>
        <p:spPr>
          <a:xfrm>
            <a:off x="252000" y="972000"/>
            <a:ext cx="8640000" cy="410369"/>
          </a:xfrm>
          <a:prstGeom prst="rect">
            <a:avLst/>
          </a:prstGeom>
        </p:spPr>
        <p:txBody>
          <a:bodyPr wrap="square" lIns="36000" tIns="0" rIns="0" bIns="0">
            <a:spAutoFit/>
          </a:bodyPr>
          <a:lstStyle/>
          <a:p>
            <a:pPr marL="57600" lvl="1" algn="ctr">
              <a:lnSpc>
                <a:spcPts val="3200"/>
              </a:lnSpc>
              <a:spcBef>
                <a:spcPts val="600"/>
              </a:spcBef>
            </a:pPr>
            <a:r>
              <a:rPr lang="en-US" altLang="ja-JP" sz="2000" b="1" dirty="0"/>
              <a:t>Water tariffs are affordable compared with electricity and gas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520876"/>
            <a:ext cx="8134307" cy="449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47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909799" y="2843114"/>
            <a:ext cx="1982201" cy="584775"/>
          </a:xfrm>
          <a:prstGeom prst="rect">
            <a:avLst/>
          </a:prstGeom>
          <a:solidFill>
            <a:schemeClr val="bg1"/>
          </a:solidFill>
        </p:spPr>
        <p:txBody>
          <a:bodyPr wrap="square">
            <a:spAutoFit/>
          </a:bodyPr>
          <a:lstStyle/>
          <a:p>
            <a:r>
              <a:rPr lang="en-US" altLang="ja-JP" sz="1600" b="1" dirty="0"/>
              <a:t>Payment from the general account </a:t>
            </a:r>
            <a:endParaRPr lang="ja-JP" altLang="en-US" sz="1600" b="1" dirty="0"/>
          </a:p>
        </p:txBody>
      </p:sp>
      <p:sp>
        <p:nvSpPr>
          <p:cNvPr id="5" name="コンテンツ プレースホルダー 4"/>
          <p:cNvSpPr>
            <a:spLocks noGrp="1"/>
          </p:cNvSpPr>
          <p:nvPr>
            <p:ph idx="14"/>
          </p:nvPr>
        </p:nvSpPr>
        <p:spPr>
          <a:xfrm>
            <a:off x="252000" y="972000"/>
            <a:ext cx="8640000" cy="504056"/>
          </a:xfrm>
        </p:spPr>
        <p:txBody>
          <a:bodyPr>
            <a:normAutofit/>
          </a:bodyPr>
          <a:lstStyle/>
          <a:p>
            <a:pPr lvl="1">
              <a:spcBef>
                <a:spcPts val="600"/>
              </a:spcBef>
            </a:pPr>
            <a:r>
              <a:rPr lang="en-US" altLang="ja-JP" dirty="0"/>
              <a:t>(2) Water Tariff Exemption</a:t>
            </a:r>
            <a:endParaRPr lang="en-US" altLang="ja-JP" sz="2000" b="0" dirty="0"/>
          </a:p>
        </p:txBody>
      </p:sp>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Consideration for the Low-Income Group</a:t>
            </a:r>
            <a:endParaRPr lang="ja-JP" altLang="en-US" dirty="0"/>
          </a:p>
        </p:txBody>
      </p:sp>
      <p:sp>
        <p:nvSpPr>
          <p:cNvPr id="4" name="テキスト プレースホルダー 7"/>
          <p:cNvSpPr txBox="1">
            <a:spLocks/>
          </p:cNvSpPr>
          <p:nvPr/>
        </p:nvSpPr>
        <p:spPr>
          <a:xfrm>
            <a:off x="360000" y="3739970"/>
            <a:ext cx="8460472" cy="2376000"/>
          </a:xfrm>
          <a:prstGeom prst="rect">
            <a:avLst/>
          </a:prstGeom>
          <a:solidFill>
            <a:schemeClr val="accent5"/>
          </a:solidFill>
          <a:ln w="19050" cap="flat">
            <a:solidFill>
              <a:schemeClr val="accent5">
                <a:lumMod val="50000"/>
              </a:schemeClr>
            </a:solidFill>
          </a:ln>
        </p:spPr>
        <p:txBody>
          <a:bodyPr wrap="square" lIns="180000" tIns="72000" rIns="108000" bIns="72000">
            <a:no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accent5">
                  <a:lumMod val="50000"/>
                </a:schemeClr>
              </a:buClr>
              <a:buSzPct val="75000"/>
            </a:pPr>
            <a:r>
              <a:rPr lang="en-US" altLang="ja-JP" sz="2000" dirty="0"/>
              <a:t>Example: Rules for Exemption from Minimum Charge in Water Tariffs in Tokyo</a:t>
            </a:r>
          </a:p>
          <a:p>
            <a:pPr>
              <a:buClr>
                <a:schemeClr val="accent5">
                  <a:lumMod val="50000"/>
                </a:schemeClr>
              </a:buClr>
              <a:buSzPct val="75000"/>
            </a:pPr>
            <a:endParaRPr lang="en-US" altLang="ja-JP" sz="2000" dirty="0"/>
          </a:p>
        </p:txBody>
      </p:sp>
      <p:sp>
        <p:nvSpPr>
          <p:cNvPr id="3" name="円/楕円 2"/>
          <p:cNvSpPr/>
          <p:nvPr/>
        </p:nvSpPr>
        <p:spPr>
          <a:xfrm>
            <a:off x="899592" y="1571548"/>
            <a:ext cx="2016224" cy="1108727"/>
          </a:xfrm>
          <a:prstGeom prst="ellipse">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Low- Income households</a:t>
            </a:r>
            <a:endParaRPr kumimoji="1" lang="ja-JP" altLang="en-US" b="1" dirty="0"/>
          </a:p>
        </p:txBody>
      </p:sp>
      <p:sp>
        <p:nvSpPr>
          <p:cNvPr id="8" name="円/楕円 7"/>
          <p:cNvSpPr/>
          <p:nvPr/>
        </p:nvSpPr>
        <p:spPr>
          <a:xfrm>
            <a:off x="6156176" y="1547163"/>
            <a:ext cx="1800200" cy="100811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Water Utility</a:t>
            </a:r>
            <a:endParaRPr kumimoji="1" lang="ja-JP" altLang="en-US" b="1" dirty="0"/>
          </a:p>
        </p:txBody>
      </p:sp>
      <p:sp>
        <p:nvSpPr>
          <p:cNvPr id="7" name="右矢印 6"/>
          <p:cNvSpPr/>
          <p:nvPr/>
        </p:nvSpPr>
        <p:spPr>
          <a:xfrm rot="10800000">
            <a:off x="3059831" y="1883444"/>
            <a:ext cx="2952328" cy="21602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19873" y="1514112"/>
            <a:ext cx="2689152" cy="369332"/>
          </a:xfrm>
          <a:prstGeom prst="rect">
            <a:avLst/>
          </a:prstGeom>
          <a:noFill/>
        </p:spPr>
        <p:txBody>
          <a:bodyPr wrap="square" rtlCol="0">
            <a:spAutoFit/>
          </a:bodyPr>
          <a:lstStyle/>
          <a:p>
            <a:r>
              <a:rPr kumimoji="1" lang="en-US" altLang="ja-JP" b="1" dirty="0"/>
              <a:t>Water supply service</a:t>
            </a:r>
            <a:endParaRPr kumimoji="1" lang="ja-JP" altLang="en-US" b="1" dirty="0"/>
          </a:p>
        </p:txBody>
      </p:sp>
      <p:sp>
        <p:nvSpPr>
          <p:cNvPr id="12" name="右矢印 11"/>
          <p:cNvSpPr/>
          <p:nvPr/>
        </p:nvSpPr>
        <p:spPr>
          <a:xfrm>
            <a:off x="3062066" y="2179896"/>
            <a:ext cx="576065" cy="234005"/>
          </a:xfrm>
          <a:prstGeom prst="rightArrow">
            <a:avLst/>
          </a:prstGeom>
          <a:solidFill>
            <a:srgbClr val="E2E2E2"/>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663481" y="2125911"/>
            <a:ext cx="1509803" cy="29895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Exemption</a:t>
            </a:r>
            <a:endParaRPr kumimoji="1" lang="ja-JP" altLang="en-US" sz="1400" b="1" dirty="0">
              <a:solidFill>
                <a:schemeClr val="tx1"/>
              </a:solidFill>
            </a:endParaRPr>
          </a:p>
        </p:txBody>
      </p:sp>
      <p:sp>
        <p:nvSpPr>
          <p:cNvPr id="13" name="右カーブ矢印 12"/>
          <p:cNvSpPr/>
          <p:nvPr/>
        </p:nvSpPr>
        <p:spPr>
          <a:xfrm rot="15154088">
            <a:off x="5939885" y="2045337"/>
            <a:ext cx="506744" cy="1979026"/>
          </a:xfrm>
          <a:prstGeom prst="curvedRightArrow">
            <a:avLst>
              <a:gd name="adj1" fmla="val 25000"/>
              <a:gd name="adj2" fmla="val 72389"/>
              <a:gd name="adj3" fmla="val 27328"/>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p:nvSpPr>
        <p:spPr>
          <a:xfrm>
            <a:off x="3342593" y="2680274"/>
            <a:ext cx="2160240" cy="89274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Local Government</a:t>
            </a:r>
            <a:endParaRPr kumimoji="1" lang="ja-JP" altLang="en-US" b="1" dirty="0"/>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82" y="4509120"/>
            <a:ext cx="7997718" cy="16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277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Consideration for the Low-Income Group</a:t>
            </a:r>
            <a:endParaRPr lang="ja-JP" altLang="en-US"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227020" y="1484785"/>
            <a:ext cx="8656705" cy="4369905"/>
          </a:xfrm>
          <a:prstGeom prst="rect">
            <a:avLst/>
          </a:prstGeom>
          <a:noFill/>
          <a:ln>
            <a:noFill/>
          </a:ln>
        </p:spPr>
      </p:pic>
      <p:sp>
        <p:nvSpPr>
          <p:cNvPr id="2" name="テキスト ボックス 1"/>
          <p:cNvSpPr txBox="1"/>
          <p:nvPr/>
        </p:nvSpPr>
        <p:spPr>
          <a:xfrm>
            <a:off x="3203848" y="1484784"/>
            <a:ext cx="2736304" cy="369332"/>
          </a:xfrm>
          <a:prstGeom prst="rect">
            <a:avLst/>
          </a:prstGeom>
          <a:noFill/>
        </p:spPr>
        <p:txBody>
          <a:bodyPr wrap="square" rtlCol="0">
            <a:spAutoFit/>
          </a:bodyPr>
          <a:lstStyle/>
          <a:p>
            <a:r>
              <a:rPr lang="en-US" altLang="ja-JP" b="1" dirty="0"/>
              <a:t>C</a:t>
            </a:r>
            <a:r>
              <a:rPr kumimoji="1" lang="en-US" altLang="ja-JP" b="1" dirty="0"/>
              <a:t>ustomer’s liability</a:t>
            </a:r>
            <a:endParaRPr kumimoji="1" lang="ja-JP" altLang="en-US" b="1" dirty="0"/>
          </a:p>
        </p:txBody>
      </p:sp>
      <p:sp>
        <p:nvSpPr>
          <p:cNvPr id="5" name="テキスト ボックス 4"/>
          <p:cNvSpPr txBox="1"/>
          <p:nvPr/>
        </p:nvSpPr>
        <p:spPr>
          <a:xfrm rot="5400000">
            <a:off x="4253988" y="1689426"/>
            <a:ext cx="436838" cy="523220"/>
          </a:xfrm>
          <a:prstGeom prst="rect">
            <a:avLst/>
          </a:prstGeom>
          <a:noFill/>
        </p:spPr>
        <p:txBody>
          <a:bodyPr wrap="square" rtlCol="0">
            <a:spAutoFit/>
          </a:bodyPr>
          <a:lstStyle/>
          <a:p>
            <a:r>
              <a:rPr kumimoji="1" lang="en-US" altLang="ja-JP" sz="2800" b="1" dirty="0"/>
              <a:t>=</a:t>
            </a:r>
            <a:endParaRPr kumimoji="1" lang="ja-JP" altLang="en-US" sz="2800" b="1" dirty="0"/>
          </a:p>
        </p:txBody>
      </p:sp>
      <p:sp>
        <p:nvSpPr>
          <p:cNvPr id="8" name="正方形/長方形 7"/>
          <p:cNvSpPr/>
          <p:nvPr/>
        </p:nvSpPr>
        <p:spPr>
          <a:xfrm>
            <a:off x="3923928" y="5854690"/>
            <a:ext cx="3707221" cy="307777"/>
          </a:xfrm>
          <a:prstGeom prst="rect">
            <a:avLst/>
          </a:prstGeom>
        </p:spPr>
        <p:txBody>
          <a:bodyPr wrap="square">
            <a:spAutoFit/>
          </a:bodyPr>
          <a:lstStyle/>
          <a:p>
            <a:r>
              <a:rPr lang="en-US" altLang="ja-JP" sz="1400" dirty="0"/>
              <a:t>Source: </a:t>
            </a:r>
            <a:r>
              <a:rPr lang="ja-JP" altLang="en-US" sz="1400" dirty="0"/>
              <a:t> </a:t>
            </a:r>
            <a:r>
              <a:rPr lang="en-US" altLang="ja-JP" sz="1400" dirty="0"/>
              <a:t>JWWA</a:t>
            </a:r>
            <a:endParaRPr lang="ja-JP" altLang="ja-JP" sz="1400" dirty="0"/>
          </a:p>
        </p:txBody>
      </p:sp>
      <p:sp>
        <p:nvSpPr>
          <p:cNvPr id="3" name="正方形/長方形 2"/>
          <p:cNvSpPr/>
          <p:nvPr/>
        </p:nvSpPr>
        <p:spPr>
          <a:xfrm>
            <a:off x="252000" y="972000"/>
            <a:ext cx="8640000" cy="377732"/>
          </a:xfrm>
          <a:prstGeom prst="rect">
            <a:avLst/>
          </a:prstGeom>
        </p:spPr>
        <p:txBody>
          <a:bodyPr wrap="square" lIns="36000" tIns="0" rIns="0" bIns="0">
            <a:spAutoFit/>
          </a:bodyPr>
          <a:lstStyle/>
          <a:p>
            <a:pPr marL="57600" lvl="1">
              <a:lnSpc>
                <a:spcPts val="3200"/>
              </a:lnSpc>
              <a:spcBef>
                <a:spcPts val="600"/>
              </a:spcBef>
            </a:pPr>
            <a:r>
              <a:rPr lang="en-US" altLang="ja-JP" sz="2400" b="1" dirty="0"/>
              <a:t>(3) Water Meter Policy &amp; Connection Charge </a:t>
            </a:r>
          </a:p>
        </p:txBody>
      </p:sp>
    </p:spTree>
    <p:extLst>
      <p:ext uri="{BB962C8B-B14F-4D97-AF65-F5344CB8AC3E}">
        <p14:creationId xmlns:p14="http://schemas.microsoft.com/office/powerpoint/2010/main" val="17282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下矢印 8"/>
          <p:cNvSpPr/>
          <p:nvPr/>
        </p:nvSpPr>
        <p:spPr>
          <a:xfrm>
            <a:off x="1123542" y="2688515"/>
            <a:ext cx="394368" cy="214241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5016072" y="2688515"/>
            <a:ext cx="398398" cy="214241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3109405" y="2722077"/>
            <a:ext cx="398398" cy="2108849"/>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Consideration for the Low-Income Group</a:t>
            </a:r>
            <a:endParaRPr lang="ja-JP" altLang="en-US" dirty="0"/>
          </a:p>
        </p:txBody>
      </p:sp>
      <p:sp>
        <p:nvSpPr>
          <p:cNvPr id="3" name="角丸四角形 2"/>
          <p:cNvSpPr/>
          <p:nvPr/>
        </p:nvSpPr>
        <p:spPr>
          <a:xfrm>
            <a:off x="366758" y="1700808"/>
            <a:ext cx="1907936" cy="1008111"/>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Monthly installment</a:t>
            </a:r>
            <a:endParaRPr lang="ja-JP" altLang="en-US" sz="2000" b="1" dirty="0">
              <a:solidFill>
                <a:schemeClr val="tx1"/>
              </a:solidFill>
            </a:endParaRPr>
          </a:p>
        </p:txBody>
      </p:sp>
      <p:sp>
        <p:nvSpPr>
          <p:cNvPr id="10" name="角丸四角形 9"/>
          <p:cNvSpPr/>
          <p:nvPr/>
        </p:nvSpPr>
        <p:spPr>
          <a:xfrm>
            <a:off x="4355976" y="1700809"/>
            <a:ext cx="1800200" cy="100811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Planned savings</a:t>
            </a:r>
            <a:r>
              <a:rPr lang="ja-JP" altLang="en-US" sz="2000" b="1" dirty="0">
                <a:solidFill>
                  <a:schemeClr val="tx1"/>
                </a:solidFill>
              </a:rPr>
              <a:t> </a:t>
            </a:r>
            <a:r>
              <a:rPr lang="en-US" altLang="ja-JP" sz="2000" b="1" dirty="0">
                <a:solidFill>
                  <a:schemeClr val="tx1"/>
                </a:solidFill>
              </a:rPr>
              <a:t>by customers</a:t>
            </a:r>
            <a:endParaRPr lang="ja-JP" altLang="en-US" sz="2000" b="1" dirty="0">
              <a:solidFill>
                <a:schemeClr val="tx1"/>
              </a:solidFill>
            </a:endParaRPr>
          </a:p>
        </p:txBody>
      </p:sp>
      <p:sp>
        <p:nvSpPr>
          <p:cNvPr id="4" name="角丸四角形 3"/>
          <p:cNvSpPr/>
          <p:nvPr/>
        </p:nvSpPr>
        <p:spPr>
          <a:xfrm>
            <a:off x="366758" y="4901610"/>
            <a:ext cx="5789418" cy="720080"/>
          </a:xfrm>
          <a:prstGeom prst="round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bg1"/>
                </a:solidFill>
              </a:rPr>
              <a:t>Increasing  connections</a:t>
            </a:r>
            <a:endParaRPr kumimoji="1" lang="ja-JP" altLang="en-US" sz="2800" b="1" dirty="0">
              <a:solidFill>
                <a:schemeClr val="bg1"/>
              </a:solidFill>
            </a:endParaRPr>
          </a:p>
        </p:txBody>
      </p:sp>
      <p:graphicFrame>
        <p:nvGraphicFramePr>
          <p:cNvPr id="2" name="図表 1"/>
          <p:cNvGraphicFramePr/>
          <p:nvPr>
            <p:extLst>
              <p:ext uri="{D42A27DB-BD31-4B8C-83A1-F6EECF244321}">
                <p14:modId xmlns:p14="http://schemas.microsoft.com/office/powerpoint/2010/main" val="2661940388"/>
              </p:ext>
            </p:extLst>
          </p:nvPr>
        </p:nvGraphicFramePr>
        <p:xfrm>
          <a:off x="6376082" y="1700808"/>
          <a:ext cx="2050304"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正方形/長方形 6"/>
          <p:cNvSpPr/>
          <p:nvPr/>
        </p:nvSpPr>
        <p:spPr>
          <a:xfrm>
            <a:off x="6765776" y="3354014"/>
            <a:ext cx="288032" cy="152930"/>
          </a:xfrm>
          <a:prstGeom prst="rect">
            <a:avLst/>
          </a:prstGeom>
          <a:solidFill>
            <a:srgbClr val="FFFF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053808" y="3211429"/>
            <a:ext cx="288032" cy="296946"/>
          </a:xfrm>
          <a:prstGeom prst="rect">
            <a:avLst/>
          </a:prstGeom>
          <a:solidFill>
            <a:srgbClr val="FFFF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370035" y="3067413"/>
            <a:ext cx="288032" cy="440962"/>
          </a:xfrm>
          <a:prstGeom prst="rect">
            <a:avLst/>
          </a:prstGeom>
          <a:solidFill>
            <a:srgbClr val="FFFF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681191" y="2851389"/>
            <a:ext cx="288032" cy="656986"/>
          </a:xfrm>
          <a:prstGeom prst="rect">
            <a:avLst/>
          </a:prstGeom>
          <a:solidFill>
            <a:srgbClr val="FFFF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969222" y="2707373"/>
            <a:ext cx="347193" cy="805459"/>
          </a:xfrm>
          <a:prstGeom prst="rect">
            <a:avLst/>
          </a:prstGeom>
          <a:solidFill>
            <a:srgbClr val="FFFF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123241" y="3153959"/>
            <a:ext cx="1069652" cy="400110"/>
          </a:xfrm>
          <a:prstGeom prst="rect">
            <a:avLst/>
          </a:prstGeom>
          <a:noFill/>
        </p:spPr>
        <p:txBody>
          <a:bodyPr wrap="none" lIns="91440" tIns="45720" rIns="91440" bIns="45720">
            <a:spAutoFit/>
          </a:bodyPr>
          <a:lstStyle/>
          <a:p>
            <a:pPr algn="ctr"/>
            <a:r>
              <a:rPr lang="en-US" altLang="ja-JP" sz="2000" b="1" cap="none" spc="0" dirty="0">
                <a:ln w="1905"/>
                <a:solidFill>
                  <a:srgbClr val="FF0000"/>
                </a:solidFill>
                <a:effectLst>
                  <a:innerShdw blurRad="69850" dist="43180" dir="5400000">
                    <a:srgbClr val="000000">
                      <a:alpha val="65000"/>
                    </a:srgbClr>
                  </a:innerShdw>
                </a:effectLst>
              </a:rPr>
              <a:t>Savings</a:t>
            </a:r>
            <a:endParaRPr lang="ja-JP" altLang="en-US" sz="2000" b="1" cap="none" spc="0" dirty="0">
              <a:ln w="1905"/>
              <a:solidFill>
                <a:srgbClr val="FF0000"/>
              </a:solidFill>
              <a:effectLst>
                <a:innerShdw blurRad="69850" dist="43180" dir="5400000">
                  <a:srgbClr val="000000">
                    <a:alpha val="65000"/>
                  </a:srgbClr>
                </a:innerShdw>
              </a:effectLst>
            </a:endParaRPr>
          </a:p>
        </p:txBody>
      </p:sp>
      <p:pic>
        <p:nvPicPr>
          <p:cNvPr id="1026" name="Picture 2" descr="http://illustrain.com/img/work/2016/illustrain06-seijinshiki0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9792" y="4075525"/>
            <a:ext cx="1642392" cy="1642392"/>
          </a:xfrm>
          <a:prstGeom prst="rect">
            <a:avLst/>
          </a:prstGeom>
          <a:noFill/>
          <a:extLst>
            <a:ext uri="{909E8E84-426E-40DD-AFC4-6F175D3DCCD1}">
              <a14:hiddenFill xmlns:a14="http://schemas.microsoft.com/office/drawing/2010/main">
                <a:solidFill>
                  <a:srgbClr val="FFFFFF"/>
                </a:solidFill>
              </a14:hiddenFill>
            </a:ext>
          </a:extLst>
        </p:spPr>
      </p:pic>
      <p:sp>
        <p:nvSpPr>
          <p:cNvPr id="17" name="乗算記号 16"/>
          <p:cNvSpPr/>
          <p:nvPr/>
        </p:nvSpPr>
        <p:spPr>
          <a:xfrm>
            <a:off x="6765776" y="4075525"/>
            <a:ext cx="1910680" cy="1394936"/>
          </a:xfrm>
          <a:prstGeom prst="mathMultiply">
            <a:avLst>
              <a:gd name="adj1" fmla="val 65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トライプ矢印 17"/>
          <p:cNvSpPr/>
          <p:nvPr/>
        </p:nvSpPr>
        <p:spPr>
          <a:xfrm rot="16200000">
            <a:off x="7514051" y="3715485"/>
            <a:ext cx="311156" cy="360040"/>
          </a:xfrm>
          <a:prstGeom prst="striped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http://illustrain.com/img/work/2016/illustrain10-okane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6082" y="3620567"/>
            <a:ext cx="779388" cy="809110"/>
          </a:xfrm>
          <a:prstGeom prst="rect">
            <a:avLst/>
          </a:prstGeom>
          <a:noFill/>
          <a:extLst>
            <a:ext uri="{909E8E84-426E-40DD-AFC4-6F175D3DCCD1}">
              <a14:hiddenFill xmlns:a14="http://schemas.microsoft.com/office/drawing/2010/main">
                <a:solidFill>
                  <a:srgbClr val="FFFFFF"/>
                </a:solidFill>
              </a14:hiddenFill>
            </a:ext>
          </a:extLst>
        </p:spPr>
      </p:pic>
      <p:sp>
        <p:nvSpPr>
          <p:cNvPr id="20" name="角丸四角形 19"/>
          <p:cNvSpPr/>
          <p:nvPr/>
        </p:nvSpPr>
        <p:spPr>
          <a:xfrm>
            <a:off x="2413477" y="1700809"/>
            <a:ext cx="1800200" cy="1008111"/>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Fund for connection charge</a:t>
            </a:r>
            <a:endParaRPr lang="ja-JP" altLang="en-US" sz="2000" b="1" dirty="0">
              <a:solidFill>
                <a:schemeClr val="tx1"/>
              </a:solidFill>
            </a:endParaRPr>
          </a:p>
        </p:txBody>
      </p:sp>
      <p:sp>
        <p:nvSpPr>
          <p:cNvPr id="16" name="正方形/長方形 15"/>
          <p:cNvSpPr/>
          <p:nvPr/>
        </p:nvSpPr>
        <p:spPr>
          <a:xfrm>
            <a:off x="323528" y="1052736"/>
            <a:ext cx="5789419" cy="366126"/>
          </a:xfrm>
          <a:prstGeom prst="rect">
            <a:avLst/>
          </a:prstGeom>
        </p:spPr>
        <p:txBody>
          <a:bodyPr wrap="square" lIns="36000" tIns="0" rIns="0" bIns="0">
            <a:spAutoFit/>
          </a:bodyPr>
          <a:lstStyle/>
          <a:p>
            <a:pPr marL="57600" lvl="1" algn="ctr">
              <a:lnSpc>
                <a:spcPts val="3200"/>
              </a:lnSpc>
              <a:spcBef>
                <a:spcPts val="600"/>
              </a:spcBef>
            </a:pPr>
            <a:r>
              <a:rPr lang="en-US" altLang="ja-JP" sz="2000" b="1" dirty="0"/>
              <a:t>Financial Arrangement for Connection Charge </a:t>
            </a:r>
          </a:p>
        </p:txBody>
      </p:sp>
    </p:spTree>
    <p:extLst>
      <p:ext uri="{BB962C8B-B14F-4D97-AF65-F5344CB8AC3E}">
        <p14:creationId xmlns:p14="http://schemas.microsoft.com/office/powerpoint/2010/main" val="38513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5. Billing and Collection</a:t>
            </a:r>
            <a:endParaRPr lang="ja-JP" altLang="en-US" dirty="0"/>
          </a:p>
        </p:txBody>
      </p:sp>
      <p:graphicFrame>
        <p:nvGraphicFramePr>
          <p:cNvPr id="12" name="図表 11"/>
          <p:cNvGraphicFramePr/>
          <p:nvPr>
            <p:extLst>
              <p:ext uri="{D42A27DB-BD31-4B8C-83A1-F6EECF244321}">
                <p14:modId xmlns:p14="http://schemas.microsoft.com/office/powerpoint/2010/main" val="1898981558"/>
              </p:ext>
            </p:extLst>
          </p:nvPr>
        </p:nvGraphicFramePr>
        <p:xfrm>
          <a:off x="505928" y="1005792"/>
          <a:ext cx="8208000" cy="515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180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5. Billing and Collection</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354069522"/>
              </p:ext>
            </p:extLst>
          </p:nvPr>
        </p:nvGraphicFramePr>
        <p:xfrm>
          <a:off x="390482" y="1415470"/>
          <a:ext cx="8429989" cy="4871198"/>
        </p:xfrm>
        <a:graphic>
          <a:graphicData uri="http://schemas.openxmlformats.org/drawingml/2006/table">
            <a:tbl>
              <a:tblPr firstRow="1" firstCol="1" bandRow="1">
                <a:tableStyleId>{5C22544A-7EE6-4342-B048-85BDC9FD1C3A}</a:tableStyleId>
              </a:tblPr>
              <a:tblGrid>
                <a:gridCol w="958100">
                  <a:extLst>
                    <a:ext uri="{9D8B030D-6E8A-4147-A177-3AD203B41FA5}">
                      <a16:colId xmlns:a16="http://schemas.microsoft.com/office/drawing/2014/main" val="20000"/>
                    </a:ext>
                  </a:extLst>
                </a:gridCol>
                <a:gridCol w="3000330">
                  <a:extLst>
                    <a:ext uri="{9D8B030D-6E8A-4147-A177-3AD203B41FA5}">
                      <a16:colId xmlns:a16="http://schemas.microsoft.com/office/drawing/2014/main" val="20001"/>
                    </a:ext>
                  </a:extLst>
                </a:gridCol>
                <a:gridCol w="4471559">
                  <a:extLst>
                    <a:ext uri="{9D8B030D-6E8A-4147-A177-3AD203B41FA5}">
                      <a16:colId xmlns:a16="http://schemas.microsoft.com/office/drawing/2014/main" val="20002"/>
                    </a:ext>
                  </a:extLst>
                </a:gridCol>
              </a:tblGrid>
              <a:tr h="315807">
                <a:tc>
                  <a:txBody>
                    <a:bodyPr/>
                    <a:lstStyle/>
                    <a:p>
                      <a:pPr algn="ctr">
                        <a:lnSpc>
                          <a:spcPts val="1800"/>
                        </a:lnSpc>
                        <a:spcAft>
                          <a:spcPts val="0"/>
                        </a:spcAft>
                      </a:pPr>
                      <a:r>
                        <a:rPr kumimoji="1" lang="en-US" altLang="ja-JP" sz="1600" b="1" kern="1200" dirty="0">
                          <a:solidFill>
                            <a:schemeClr val="tx1"/>
                          </a:solidFill>
                          <a:effectLst/>
                          <a:latin typeface="+mn-lt"/>
                          <a:ea typeface="+mn-ea"/>
                          <a:cs typeface="+mn-cs"/>
                        </a:rPr>
                        <a:t>Period</a:t>
                      </a:r>
                      <a:endParaRPr lang="ja-JP" sz="1600" b="1" kern="100" dirty="0">
                        <a:solidFill>
                          <a:schemeClr val="tx1"/>
                        </a:solidFill>
                        <a:effectLst/>
                        <a:latin typeface="+mn-lt"/>
                        <a:ea typeface="ＭＳ 明朝"/>
                        <a:cs typeface="Times New Roman"/>
                      </a:endParaRPr>
                    </a:p>
                  </a:txBody>
                  <a:tcPr marL="180000" marR="108000" marT="36000" marB="0">
                    <a:solidFill>
                      <a:schemeClr val="accent5">
                        <a:lumMod val="90000"/>
                      </a:schemeClr>
                    </a:solidFill>
                  </a:tcPr>
                </a:tc>
                <a:tc>
                  <a:txBody>
                    <a:bodyPr/>
                    <a:lstStyle/>
                    <a:p>
                      <a:pPr algn="ctr">
                        <a:lnSpc>
                          <a:spcPts val="1800"/>
                        </a:lnSpc>
                        <a:spcAft>
                          <a:spcPts val="0"/>
                        </a:spcAft>
                      </a:pPr>
                      <a:r>
                        <a:rPr lang="en-US" sz="1600" b="1" kern="100" dirty="0">
                          <a:solidFill>
                            <a:schemeClr val="tx1"/>
                          </a:solidFill>
                          <a:effectLst/>
                          <a:latin typeface="+mn-lt"/>
                        </a:rPr>
                        <a:t>Collection system</a:t>
                      </a:r>
                      <a:endParaRPr lang="ja-JP" sz="1600" b="1" kern="100" dirty="0">
                        <a:solidFill>
                          <a:schemeClr val="tx1"/>
                        </a:solidFill>
                        <a:effectLst/>
                        <a:latin typeface="+mn-lt"/>
                        <a:ea typeface="ＭＳ 明朝"/>
                        <a:cs typeface="Times New Roman"/>
                      </a:endParaRPr>
                    </a:p>
                  </a:txBody>
                  <a:tcPr marL="180000" marR="108000" marT="36000" marB="0">
                    <a:solidFill>
                      <a:schemeClr val="accent5">
                        <a:lumMod val="90000"/>
                      </a:schemeClr>
                    </a:solidFill>
                  </a:tcPr>
                </a:tc>
                <a:tc>
                  <a:txBody>
                    <a:bodyPr/>
                    <a:lstStyle/>
                    <a:p>
                      <a:pPr algn="ctr">
                        <a:lnSpc>
                          <a:spcPts val="1800"/>
                        </a:lnSpc>
                        <a:spcAft>
                          <a:spcPts val="0"/>
                        </a:spcAft>
                      </a:pPr>
                      <a:r>
                        <a:rPr lang="en-US" sz="1600" b="1" kern="100" dirty="0">
                          <a:solidFill>
                            <a:schemeClr val="tx1"/>
                          </a:solidFill>
                          <a:effectLst/>
                          <a:latin typeface="+mn-lt"/>
                        </a:rPr>
                        <a:t>Remarks</a:t>
                      </a:r>
                      <a:endParaRPr lang="ja-JP" sz="1600" b="1" kern="100" dirty="0">
                        <a:solidFill>
                          <a:schemeClr val="tx1"/>
                        </a:solidFill>
                        <a:effectLst/>
                        <a:latin typeface="+mn-lt"/>
                        <a:ea typeface="ＭＳ 明朝"/>
                        <a:cs typeface="Times New Roman"/>
                      </a:endParaRPr>
                    </a:p>
                  </a:txBody>
                  <a:tcPr marL="180000" marR="108000" marT="36000" marB="0">
                    <a:solidFill>
                      <a:schemeClr val="accent5">
                        <a:lumMod val="90000"/>
                      </a:schemeClr>
                    </a:solidFill>
                  </a:tcPr>
                </a:tc>
                <a:extLst>
                  <a:ext uri="{0D108BD9-81ED-4DB2-BD59-A6C34878D82A}">
                    <a16:rowId xmlns:a16="http://schemas.microsoft.com/office/drawing/2014/main" val="10000"/>
                  </a:ext>
                </a:extLst>
              </a:tr>
              <a:tr h="645600">
                <a:tc>
                  <a:txBody>
                    <a:bodyPr/>
                    <a:lstStyle/>
                    <a:p>
                      <a:pPr algn="ctr">
                        <a:lnSpc>
                          <a:spcPts val="1600"/>
                        </a:lnSpc>
                        <a:spcAft>
                          <a:spcPts val="0"/>
                        </a:spcAft>
                      </a:pPr>
                      <a:r>
                        <a:rPr lang="en-US" sz="1600" b="0" kern="100" dirty="0">
                          <a:solidFill>
                            <a:schemeClr val="tx1"/>
                          </a:solidFill>
                          <a:effectLst/>
                          <a:latin typeface="+mn-lt"/>
                        </a:rPr>
                        <a:t>1910</a:t>
                      </a:r>
                      <a:endParaRPr lang="ja-JP" sz="1600" b="0" kern="100" dirty="0">
                        <a:solidFill>
                          <a:schemeClr val="tx1"/>
                        </a:solidFill>
                        <a:effectLst/>
                        <a:latin typeface="+mn-lt"/>
                      </a:endParaRPr>
                    </a:p>
                    <a:p>
                      <a:pPr algn="ctr">
                        <a:lnSpc>
                          <a:spcPts val="1600"/>
                        </a:lnSpc>
                        <a:spcAft>
                          <a:spcPts val="0"/>
                        </a:spcAft>
                      </a:pPr>
                      <a:r>
                        <a:rPr lang="en-US" sz="1600" b="0" kern="100" dirty="0">
                          <a:solidFill>
                            <a:schemeClr val="tx1"/>
                          </a:solidFill>
                          <a:effectLst/>
                          <a:latin typeface="+mn-lt"/>
                        </a:rPr>
                        <a:t>-</a:t>
                      </a:r>
                      <a:endParaRPr lang="ja-JP" sz="1600" b="0" kern="100" dirty="0">
                        <a:solidFill>
                          <a:schemeClr val="tx1"/>
                        </a:solidFill>
                        <a:effectLst/>
                        <a:latin typeface="+mn-lt"/>
                      </a:endParaRPr>
                    </a:p>
                    <a:p>
                      <a:pPr algn="ctr">
                        <a:lnSpc>
                          <a:spcPts val="1600"/>
                        </a:lnSpc>
                        <a:spcAft>
                          <a:spcPts val="0"/>
                        </a:spcAft>
                      </a:pPr>
                      <a:r>
                        <a:rPr lang="en-US" sz="1600" b="0" kern="100" dirty="0">
                          <a:solidFill>
                            <a:schemeClr val="tx1"/>
                          </a:solidFill>
                          <a:effectLst/>
                          <a:latin typeface="+mn-lt"/>
                        </a:rPr>
                        <a:t>1930</a:t>
                      </a:r>
                      <a:endParaRPr lang="ja-JP" sz="1600" b="0" kern="100" dirty="0">
                        <a:solidFill>
                          <a:schemeClr val="tx1"/>
                        </a:solidFill>
                        <a:effectLst/>
                        <a:latin typeface="+mn-lt"/>
                        <a:ea typeface="ＭＳ 明朝"/>
                        <a:cs typeface="Times New Roman"/>
                      </a:endParaRPr>
                    </a:p>
                  </a:txBody>
                  <a:tcPr marL="180000" marR="108000" marT="36000" marB="0">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400" b="0" kern="100" dirty="0">
                          <a:solidFill>
                            <a:srgbClr val="FF0000"/>
                          </a:solidFill>
                          <a:effectLst/>
                          <a:latin typeface="+mn-lt"/>
                        </a:rPr>
                        <a:t>Quarterly payment </a:t>
                      </a:r>
                      <a:r>
                        <a:rPr lang="en-US" altLang="ja-JP" sz="1400" b="0" kern="100" dirty="0">
                          <a:effectLst/>
                          <a:latin typeface="+mn-lt"/>
                        </a:rPr>
                        <a:t>by customers</a:t>
                      </a:r>
                      <a:endParaRPr lang="ja-JP" altLang="ja-JP" sz="1400" b="0" kern="100" dirty="0">
                        <a:effectLst/>
                        <a:latin typeface="+mn-lt"/>
                        <a:ea typeface="ＭＳ 明朝"/>
                        <a:cs typeface="Times New Roman"/>
                      </a:endParaRPr>
                    </a:p>
                    <a:p>
                      <a:pPr algn="just"/>
                      <a:endParaRPr lang="ja-JP" altLang="en-US" sz="1400" b="0" dirty="0">
                        <a:latin typeface="+mn-lt"/>
                      </a:endParaRPr>
                    </a:p>
                  </a:txBody>
                  <a:tcPr marL="180000" marR="108000" marT="36000" marB="0">
                    <a:solidFill>
                      <a:schemeClr val="accent5"/>
                    </a:solidFill>
                  </a:tcPr>
                </a:tc>
                <a:tc>
                  <a:txBody>
                    <a:bodyPr/>
                    <a:lstStyle/>
                    <a:p>
                      <a:pPr algn="just">
                        <a:lnSpc>
                          <a:spcPts val="1600"/>
                        </a:lnSpc>
                        <a:spcAft>
                          <a:spcPts val="0"/>
                        </a:spcAft>
                      </a:pPr>
                      <a:r>
                        <a:rPr lang="ja-JP" sz="1400" b="0" kern="100" dirty="0">
                          <a:effectLst/>
                          <a:latin typeface="+mn-lt"/>
                        </a:rPr>
                        <a:t>（</a:t>
                      </a:r>
                      <a:r>
                        <a:rPr lang="en-US" sz="1400" b="0" kern="100" dirty="0">
                          <a:effectLst/>
                          <a:latin typeface="+mn-lt"/>
                        </a:rPr>
                        <a:t>Issue</a:t>
                      </a:r>
                      <a:r>
                        <a:rPr lang="ja-JP" sz="1400" b="0" kern="100" dirty="0">
                          <a:effectLst/>
                          <a:latin typeface="+mn-lt"/>
                        </a:rPr>
                        <a:t>）</a:t>
                      </a:r>
                      <a:r>
                        <a:rPr lang="en-US" sz="1400" b="0" kern="100" dirty="0">
                          <a:solidFill>
                            <a:srgbClr val="FF0000"/>
                          </a:solidFill>
                          <a:effectLst/>
                          <a:latin typeface="+mn-lt"/>
                        </a:rPr>
                        <a:t>Only 30%</a:t>
                      </a:r>
                      <a:r>
                        <a:rPr lang="en-US" sz="1400" b="0" kern="100" dirty="0">
                          <a:effectLst/>
                          <a:latin typeface="+mn-lt"/>
                        </a:rPr>
                        <a:t> of customers paid water bills by due date. The office could lose track of customers if change of address was not reported.</a:t>
                      </a:r>
                    </a:p>
                  </a:txBody>
                  <a:tcPr marL="180000" marR="108000" marT="36000" marB="0">
                    <a:solidFill>
                      <a:schemeClr val="accent5"/>
                    </a:solidFill>
                  </a:tcPr>
                </a:tc>
                <a:extLst>
                  <a:ext uri="{0D108BD9-81ED-4DB2-BD59-A6C34878D82A}">
                    <a16:rowId xmlns:a16="http://schemas.microsoft.com/office/drawing/2014/main" val="10001"/>
                  </a:ext>
                </a:extLst>
              </a:tr>
              <a:tr h="478591">
                <a:tc>
                  <a:txBody>
                    <a:bodyPr/>
                    <a:lstStyle/>
                    <a:p>
                      <a:pPr algn="ctr">
                        <a:lnSpc>
                          <a:spcPts val="1600"/>
                        </a:lnSpc>
                        <a:spcAft>
                          <a:spcPts val="0"/>
                        </a:spcAft>
                      </a:pPr>
                      <a:r>
                        <a:rPr lang="en-US" sz="1600" b="0" kern="100" dirty="0">
                          <a:solidFill>
                            <a:schemeClr val="tx1"/>
                          </a:solidFill>
                          <a:effectLst/>
                          <a:latin typeface="+mn-lt"/>
                        </a:rPr>
                        <a:t>1931</a:t>
                      </a:r>
                      <a:endParaRPr lang="ja-JP" sz="1600" b="0" kern="100" dirty="0">
                        <a:solidFill>
                          <a:schemeClr val="tx1"/>
                        </a:solidFill>
                        <a:effectLst/>
                        <a:latin typeface="+mn-lt"/>
                        <a:ea typeface="ＭＳ 明朝"/>
                        <a:cs typeface="Times New Roman"/>
                      </a:endParaRPr>
                    </a:p>
                  </a:txBody>
                  <a:tcPr marL="180000" marR="108000" marT="36000" marB="0">
                    <a:solidFill>
                      <a:schemeClr val="bg1">
                        <a:lumMod val="85000"/>
                      </a:schemeClr>
                    </a:solidFill>
                  </a:tcPr>
                </a:tc>
                <a:tc>
                  <a:txBody>
                    <a:bodyPr/>
                    <a:lstStyle/>
                    <a:p>
                      <a:pPr algn="just">
                        <a:lnSpc>
                          <a:spcPts val="1600"/>
                        </a:lnSpc>
                        <a:spcAft>
                          <a:spcPts val="0"/>
                        </a:spcAft>
                      </a:pPr>
                      <a:r>
                        <a:rPr lang="en-US" sz="1400" b="0" kern="100" dirty="0">
                          <a:effectLst/>
                          <a:latin typeface="+mn-lt"/>
                        </a:rPr>
                        <a:t>Introduction of </a:t>
                      </a:r>
                      <a:r>
                        <a:rPr lang="en-US" sz="1400" b="0" kern="100" dirty="0">
                          <a:solidFill>
                            <a:srgbClr val="FF0000"/>
                          </a:solidFill>
                          <a:effectLst/>
                          <a:latin typeface="+mn-lt"/>
                        </a:rPr>
                        <a:t>monthly door to door collection </a:t>
                      </a:r>
                      <a:endParaRPr lang="ja-JP" sz="1400" b="0" kern="100" dirty="0">
                        <a:solidFill>
                          <a:srgbClr val="FF0000"/>
                        </a:solidFill>
                        <a:effectLst/>
                        <a:latin typeface="+mn-lt"/>
                        <a:ea typeface="ＭＳ 明朝"/>
                        <a:cs typeface="Times New Roman"/>
                      </a:endParaRPr>
                    </a:p>
                  </a:txBody>
                  <a:tcPr marL="180000" marR="108000" marT="36000" marB="0">
                    <a:solidFill>
                      <a:srgbClr val="E5F1FF"/>
                    </a:solidFill>
                  </a:tcPr>
                </a:tc>
                <a:tc>
                  <a:txBody>
                    <a:bodyPr/>
                    <a:lstStyle/>
                    <a:p>
                      <a:pPr algn="just">
                        <a:lnSpc>
                          <a:spcPts val="1600"/>
                        </a:lnSpc>
                        <a:spcAft>
                          <a:spcPts val="0"/>
                        </a:spcAft>
                      </a:pPr>
                      <a:r>
                        <a:rPr lang="ja-JP" sz="1400" b="0" kern="100" dirty="0">
                          <a:effectLst/>
                          <a:latin typeface="+mn-lt"/>
                        </a:rPr>
                        <a:t>（</a:t>
                      </a:r>
                      <a:r>
                        <a:rPr lang="en-US" sz="1400" b="0" kern="100" dirty="0">
                          <a:effectLst/>
                          <a:latin typeface="+mn-lt"/>
                        </a:rPr>
                        <a:t>Result</a:t>
                      </a:r>
                      <a:r>
                        <a:rPr lang="ja-JP" sz="1400" b="0" kern="100" dirty="0">
                          <a:effectLst/>
                          <a:latin typeface="+mn-lt"/>
                        </a:rPr>
                        <a:t>）</a:t>
                      </a:r>
                      <a:r>
                        <a:rPr lang="en-US" sz="1400" b="0" kern="100" dirty="0">
                          <a:solidFill>
                            <a:srgbClr val="FF0000"/>
                          </a:solidFill>
                          <a:effectLst/>
                          <a:latin typeface="+mn-lt"/>
                        </a:rPr>
                        <a:t>99.9%</a:t>
                      </a:r>
                      <a:r>
                        <a:rPr lang="en-US" sz="1400" b="0" kern="100" dirty="0">
                          <a:effectLst/>
                          <a:latin typeface="+mn-lt"/>
                        </a:rPr>
                        <a:t> collection rate was achieved in four years after the introduction, and </a:t>
                      </a:r>
                      <a:r>
                        <a:rPr lang="en-US" sz="1400" b="0" kern="100" dirty="0">
                          <a:solidFill>
                            <a:srgbClr val="FF0000"/>
                          </a:solidFill>
                          <a:effectLst/>
                          <a:latin typeface="+mn-lt"/>
                        </a:rPr>
                        <a:t>100% </a:t>
                      </a:r>
                      <a:r>
                        <a:rPr lang="en-US" sz="1400" b="0" kern="100" dirty="0">
                          <a:effectLst/>
                          <a:latin typeface="+mn-lt"/>
                        </a:rPr>
                        <a:t>in nine years.</a:t>
                      </a:r>
                      <a:endParaRPr lang="ja-JP" sz="1400" b="0" kern="100" dirty="0">
                        <a:effectLst/>
                        <a:latin typeface="+mn-lt"/>
                        <a:ea typeface="ＭＳ 明朝"/>
                        <a:cs typeface="Times New Roman"/>
                      </a:endParaRPr>
                    </a:p>
                  </a:txBody>
                  <a:tcPr marL="180000" marR="108000" marT="36000" marB="0">
                    <a:solidFill>
                      <a:srgbClr val="E5F1FF"/>
                    </a:solidFill>
                  </a:tcPr>
                </a:tc>
                <a:extLst>
                  <a:ext uri="{0D108BD9-81ED-4DB2-BD59-A6C34878D82A}">
                    <a16:rowId xmlns:a16="http://schemas.microsoft.com/office/drawing/2014/main" val="10002"/>
                  </a:ext>
                </a:extLst>
              </a:tr>
              <a:tr h="645600">
                <a:tc rowSpan="2">
                  <a:txBody>
                    <a:bodyPr/>
                    <a:lstStyle/>
                    <a:p>
                      <a:pPr algn="ctr">
                        <a:lnSpc>
                          <a:spcPts val="1600"/>
                        </a:lnSpc>
                        <a:spcAft>
                          <a:spcPts val="0"/>
                        </a:spcAft>
                      </a:pPr>
                      <a:r>
                        <a:rPr lang="en-US" sz="1600" b="0" kern="100" dirty="0">
                          <a:solidFill>
                            <a:schemeClr val="tx1"/>
                          </a:solidFill>
                          <a:effectLst/>
                          <a:latin typeface="+mn-lt"/>
                        </a:rPr>
                        <a:t>1966</a:t>
                      </a:r>
                      <a:endParaRPr lang="ja-JP" sz="1600" b="0" kern="100" dirty="0">
                        <a:solidFill>
                          <a:schemeClr val="tx1"/>
                        </a:solidFill>
                        <a:effectLst/>
                        <a:latin typeface="+mn-lt"/>
                        <a:ea typeface="ＭＳ 明朝"/>
                        <a:cs typeface="Times New Roman"/>
                      </a:endParaRPr>
                    </a:p>
                    <a:p>
                      <a:pPr algn="ctr">
                        <a:lnSpc>
                          <a:spcPts val="1600"/>
                        </a:lnSpc>
                        <a:spcAft>
                          <a:spcPts val="0"/>
                        </a:spcAft>
                      </a:pPr>
                      <a:r>
                        <a:rPr lang="en-US" sz="1600" b="0" kern="100" dirty="0">
                          <a:solidFill>
                            <a:schemeClr val="tx1"/>
                          </a:solidFill>
                          <a:effectLst/>
                          <a:latin typeface="+mn-lt"/>
                        </a:rPr>
                        <a:t> </a:t>
                      </a:r>
                      <a:endParaRPr lang="ja-JP" sz="1600" b="0" kern="100" dirty="0">
                        <a:solidFill>
                          <a:schemeClr val="tx1"/>
                        </a:solidFill>
                        <a:effectLst/>
                        <a:latin typeface="+mn-lt"/>
                        <a:ea typeface="ＭＳ 明朝"/>
                        <a:cs typeface="Times New Roman"/>
                      </a:endParaRPr>
                    </a:p>
                  </a:txBody>
                  <a:tcPr marL="180000" marR="108000" marT="36000" marB="0">
                    <a:solidFill>
                      <a:schemeClr val="bg1">
                        <a:lumMod val="85000"/>
                      </a:schemeClr>
                    </a:solidFill>
                  </a:tcPr>
                </a:tc>
                <a:tc rowSpan="2">
                  <a:txBody>
                    <a:bodyPr/>
                    <a:lstStyle/>
                    <a:p>
                      <a:pPr algn="just">
                        <a:lnSpc>
                          <a:spcPts val="1600"/>
                        </a:lnSpc>
                        <a:spcAft>
                          <a:spcPts val="0"/>
                        </a:spcAft>
                      </a:pPr>
                      <a:r>
                        <a:rPr lang="en-US" sz="1400" b="0" kern="100" dirty="0">
                          <a:effectLst/>
                          <a:latin typeface="+mn-lt"/>
                        </a:rPr>
                        <a:t>Introduction of </a:t>
                      </a:r>
                      <a:r>
                        <a:rPr lang="en-US" sz="1400" b="0" kern="100" dirty="0">
                          <a:solidFill>
                            <a:srgbClr val="FF0000"/>
                          </a:solidFill>
                          <a:effectLst/>
                          <a:latin typeface="+mn-lt"/>
                        </a:rPr>
                        <a:t>bank account transfers</a:t>
                      </a:r>
                      <a:endParaRPr lang="ja-JP" sz="1400" b="0" kern="100" dirty="0">
                        <a:solidFill>
                          <a:srgbClr val="FF0000"/>
                        </a:solidFill>
                        <a:effectLst/>
                        <a:latin typeface="+mn-lt"/>
                        <a:ea typeface="ＭＳ 明朝"/>
                        <a:cs typeface="Times New Roman"/>
                      </a:endParaRPr>
                    </a:p>
                    <a:p>
                      <a:pPr algn="just">
                        <a:lnSpc>
                          <a:spcPts val="1600"/>
                        </a:lnSpc>
                        <a:spcAft>
                          <a:spcPts val="0"/>
                        </a:spcAft>
                      </a:pPr>
                      <a:r>
                        <a:rPr lang="en-US" sz="1400" b="0" kern="100" dirty="0">
                          <a:effectLst/>
                          <a:latin typeface="+mn-lt"/>
                        </a:rPr>
                        <a:t> </a:t>
                      </a:r>
                      <a:endParaRPr lang="ja-JP" sz="1400" b="0" kern="100" dirty="0">
                        <a:effectLst/>
                        <a:latin typeface="+mn-lt"/>
                        <a:ea typeface="ＭＳ 明朝"/>
                        <a:cs typeface="Times New Roman"/>
                      </a:endParaRPr>
                    </a:p>
                  </a:txBody>
                  <a:tcPr marL="180000" marR="108000" marT="36000" marB="0">
                    <a:solidFill>
                      <a:schemeClr val="accent5"/>
                    </a:solidFill>
                  </a:tcPr>
                </a:tc>
                <a:tc>
                  <a:txBody>
                    <a:bodyPr/>
                    <a:lstStyle/>
                    <a:p>
                      <a:pPr algn="just">
                        <a:lnSpc>
                          <a:spcPts val="1600"/>
                        </a:lnSpc>
                        <a:spcAft>
                          <a:spcPts val="0"/>
                        </a:spcAft>
                      </a:pPr>
                      <a:r>
                        <a:rPr lang="ja-JP" altLang="ja-JP" sz="1400" b="0" kern="100" dirty="0">
                          <a:effectLst/>
                          <a:latin typeface="+mn-lt"/>
                        </a:rPr>
                        <a:t>（</a:t>
                      </a:r>
                      <a:r>
                        <a:rPr lang="en-US" altLang="ja-JP" sz="1400" b="0" kern="100" dirty="0">
                          <a:effectLst/>
                          <a:latin typeface="+mn-lt"/>
                        </a:rPr>
                        <a:t>Result</a:t>
                      </a:r>
                      <a:r>
                        <a:rPr lang="ja-JP" altLang="ja-JP" sz="1400" b="0" kern="100" dirty="0">
                          <a:effectLst/>
                          <a:latin typeface="+mn-lt"/>
                        </a:rPr>
                        <a:t>）</a:t>
                      </a:r>
                      <a:r>
                        <a:rPr kumimoji="1" lang="en-US" altLang="ja-JP" sz="1400" kern="1200" dirty="0">
                          <a:solidFill>
                            <a:schemeClr val="dk1"/>
                          </a:solidFill>
                          <a:effectLst/>
                          <a:latin typeface="+mn-lt"/>
                          <a:ea typeface="+mn-ea"/>
                          <a:cs typeface="+mn-cs"/>
                        </a:rPr>
                        <a:t>More customers </a:t>
                      </a:r>
                      <a:r>
                        <a:rPr kumimoji="1" lang="en-US" altLang="ja-JP" sz="1400" kern="1200" dirty="0">
                          <a:solidFill>
                            <a:srgbClr val="FF0000"/>
                          </a:solidFill>
                          <a:effectLst/>
                          <a:latin typeface="+mn-lt"/>
                          <a:ea typeface="+mn-ea"/>
                          <a:cs typeface="+mn-cs"/>
                        </a:rPr>
                        <a:t>shifted to account transfers </a:t>
                      </a:r>
                      <a:r>
                        <a:rPr kumimoji="1" lang="en-US" altLang="ja-JP" sz="1400" kern="1200" dirty="0">
                          <a:solidFill>
                            <a:schemeClr val="dk1"/>
                          </a:solidFill>
                          <a:effectLst/>
                          <a:latin typeface="+mn-lt"/>
                          <a:ea typeface="+mn-ea"/>
                          <a:cs typeface="+mn-cs"/>
                        </a:rPr>
                        <a:t>every year, helping improve the efficiency and reduced the need for cash handling.</a:t>
                      </a:r>
                      <a:endParaRPr lang="ja-JP" sz="1400" b="0" kern="100" spc="-100" baseline="0" dirty="0">
                        <a:effectLst/>
                        <a:latin typeface="+mn-lt"/>
                        <a:ea typeface="ＭＳ 明朝"/>
                        <a:cs typeface="Times New Roman"/>
                      </a:endParaRPr>
                    </a:p>
                  </a:txBody>
                  <a:tcPr marL="180000" marR="108000" marT="36000" marB="0">
                    <a:solidFill>
                      <a:schemeClr val="accent5"/>
                    </a:solidFill>
                  </a:tcPr>
                </a:tc>
                <a:extLst>
                  <a:ext uri="{0D108BD9-81ED-4DB2-BD59-A6C34878D82A}">
                    <a16:rowId xmlns:a16="http://schemas.microsoft.com/office/drawing/2014/main" val="10003"/>
                  </a:ext>
                </a:extLst>
              </a:tr>
              <a:tr h="848800">
                <a:tc vMerge="1">
                  <a:txBody>
                    <a:bodyPr/>
                    <a:lstStyle/>
                    <a:p>
                      <a:pPr algn="just">
                        <a:lnSpc>
                          <a:spcPts val="1600"/>
                        </a:lnSpc>
                        <a:spcAft>
                          <a:spcPts val="0"/>
                        </a:spcAft>
                      </a:pPr>
                      <a:endParaRPr lang="ja-JP" sz="1400" b="0" kern="100" dirty="0">
                        <a:solidFill>
                          <a:schemeClr val="tx1"/>
                        </a:solidFill>
                        <a:effectLst/>
                        <a:latin typeface="+mn-lt"/>
                        <a:ea typeface="ＭＳ 明朝"/>
                        <a:cs typeface="Times New Roman"/>
                      </a:endParaRPr>
                    </a:p>
                  </a:txBody>
                  <a:tcPr marL="180000" marR="108000" marT="36000" marB="0">
                    <a:solidFill>
                      <a:schemeClr val="bg1">
                        <a:lumMod val="85000"/>
                      </a:schemeClr>
                    </a:solidFill>
                  </a:tcPr>
                </a:tc>
                <a:tc vMerge="1">
                  <a:txBody>
                    <a:bodyPr/>
                    <a:lstStyle/>
                    <a:p>
                      <a:pPr algn="just">
                        <a:lnSpc>
                          <a:spcPts val="1600"/>
                        </a:lnSpc>
                        <a:spcAft>
                          <a:spcPts val="0"/>
                        </a:spcAft>
                      </a:pPr>
                      <a:endParaRPr lang="ja-JP" sz="1400" b="0" kern="100" dirty="0">
                        <a:effectLst/>
                        <a:latin typeface="+mn-lt"/>
                        <a:ea typeface="ＭＳ 明朝"/>
                        <a:cs typeface="Times New Roman"/>
                      </a:endParaRPr>
                    </a:p>
                  </a:txBody>
                  <a:tcPr marL="180000" marR="108000" marT="36000" marB="0"/>
                </a:tc>
                <a:tc>
                  <a:txBody>
                    <a:bodyPr/>
                    <a:lstStyle/>
                    <a:p>
                      <a:pPr algn="just">
                        <a:lnSpc>
                          <a:spcPts val="1600"/>
                        </a:lnSpc>
                        <a:spcAft>
                          <a:spcPts val="0"/>
                        </a:spcAft>
                      </a:pPr>
                      <a:r>
                        <a:rPr lang="ja-JP" sz="1400" b="0" kern="100" dirty="0">
                          <a:effectLst/>
                          <a:latin typeface="+mn-lt"/>
                        </a:rPr>
                        <a:t>（</a:t>
                      </a:r>
                      <a:r>
                        <a:rPr lang="en-US" sz="1400" b="0" kern="100" dirty="0">
                          <a:effectLst/>
                          <a:latin typeface="+mn-lt"/>
                        </a:rPr>
                        <a:t>Issue</a:t>
                      </a:r>
                      <a:r>
                        <a:rPr lang="ja-JP" sz="1400" b="0" kern="100" dirty="0">
                          <a:effectLst/>
                          <a:latin typeface="+mn-lt"/>
                        </a:rPr>
                        <a:t>）</a:t>
                      </a:r>
                      <a:r>
                        <a:rPr lang="en-US" altLang="ja-JP" sz="1400" b="0" kern="100" dirty="0">
                          <a:effectLst/>
                          <a:latin typeface="+mn-lt"/>
                        </a:rPr>
                        <a:t>E</a:t>
                      </a:r>
                      <a:r>
                        <a:rPr lang="en-US" sz="1400" b="0" kern="100" dirty="0">
                          <a:effectLst/>
                          <a:latin typeface="+mn-lt"/>
                        </a:rPr>
                        <a:t>fficiency of door to door collection was</a:t>
                      </a:r>
                      <a:r>
                        <a:rPr lang="en-US" sz="1400" b="0" kern="100" baseline="0" dirty="0">
                          <a:effectLst/>
                          <a:latin typeface="+mn-lt"/>
                        </a:rPr>
                        <a:t> </a:t>
                      </a:r>
                      <a:r>
                        <a:rPr lang="en-US" sz="1400" b="0" kern="100" dirty="0">
                          <a:effectLst/>
                          <a:latin typeface="+mn-lt"/>
                        </a:rPr>
                        <a:t>lowered. </a:t>
                      </a:r>
                      <a:r>
                        <a:rPr lang="en-US" sz="1400" b="0" kern="100" dirty="0">
                          <a:solidFill>
                            <a:srgbClr val="FF0000"/>
                          </a:solidFill>
                          <a:effectLst/>
                          <a:latin typeface="+mn-lt"/>
                        </a:rPr>
                        <a:t>Difficult</a:t>
                      </a:r>
                      <a:r>
                        <a:rPr lang="en-US" sz="1400" b="0" kern="100" baseline="0" dirty="0">
                          <a:solidFill>
                            <a:srgbClr val="FF0000"/>
                          </a:solidFill>
                          <a:effectLst/>
                          <a:latin typeface="+mn-lt"/>
                        </a:rPr>
                        <a:t> to collect during</a:t>
                      </a:r>
                      <a:r>
                        <a:rPr lang="en-US" sz="1400" b="0" kern="100" dirty="0">
                          <a:solidFill>
                            <a:srgbClr val="FF0000"/>
                          </a:solidFill>
                          <a:effectLst/>
                          <a:latin typeface="+mn-lt"/>
                        </a:rPr>
                        <a:t> daytime </a:t>
                      </a:r>
                      <a:r>
                        <a:rPr lang="en-US" sz="1400" b="0" kern="100" dirty="0">
                          <a:effectLst/>
                          <a:latin typeface="+mn-lt"/>
                        </a:rPr>
                        <a:t>because m</a:t>
                      </a:r>
                      <a:r>
                        <a:rPr lang="en-US" altLang="ja-JP" sz="1400" b="0" kern="100" dirty="0">
                          <a:effectLst/>
                          <a:latin typeface="+mn-lt"/>
                          <a:ea typeface="ＭＳ 明朝"/>
                          <a:cs typeface="Times New Roman"/>
                        </a:rPr>
                        <a:t>ore households had no one home during daytime, and the unpaid amount went up.</a:t>
                      </a:r>
                      <a:endParaRPr lang="ja-JP" sz="1400" b="0" kern="100" dirty="0">
                        <a:effectLst/>
                        <a:latin typeface="+mn-lt"/>
                        <a:ea typeface="ＭＳ 明朝"/>
                        <a:cs typeface="Times New Roman"/>
                      </a:endParaRPr>
                    </a:p>
                  </a:txBody>
                  <a:tcPr marL="180000" marR="108000" marT="36000" marB="0">
                    <a:solidFill>
                      <a:schemeClr val="accent5"/>
                    </a:solidFill>
                  </a:tcPr>
                </a:tc>
                <a:extLst>
                  <a:ext uri="{0D108BD9-81ED-4DB2-BD59-A6C34878D82A}">
                    <a16:rowId xmlns:a16="http://schemas.microsoft.com/office/drawing/2014/main" val="10004"/>
                  </a:ext>
                </a:extLst>
              </a:tr>
              <a:tr h="442400">
                <a:tc>
                  <a:txBody>
                    <a:bodyPr/>
                    <a:lstStyle/>
                    <a:p>
                      <a:pPr algn="ctr">
                        <a:lnSpc>
                          <a:spcPts val="1600"/>
                        </a:lnSpc>
                        <a:spcAft>
                          <a:spcPts val="0"/>
                        </a:spcAft>
                      </a:pPr>
                      <a:r>
                        <a:rPr lang="en-US" sz="1600" b="0" kern="100" dirty="0">
                          <a:solidFill>
                            <a:schemeClr val="tx1"/>
                          </a:solidFill>
                          <a:effectLst/>
                          <a:latin typeface="+mn-lt"/>
                        </a:rPr>
                        <a:t>1975</a:t>
                      </a:r>
                      <a:endParaRPr lang="ja-JP" sz="1600" b="0" kern="100" dirty="0">
                        <a:solidFill>
                          <a:schemeClr val="tx1"/>
                        </a:solidFill>
                        <a:effectLst/>
                        <a:latin typeface="+mn-lt"/>
                        <a:ea typeface="ＭＳ 明朝"/>
                        <a:cs typeface="Times New Roman"/>
                      </a:endParaRPr>
                    </a:p>
                  </a:txBody>
                  <a:tcPr marL="180000" marR="108000" marT="36000" marB="0">
                    <a:solidFill>
                      <a:schemeClr val="bg1">
                        <a:lumMod val="85000"/>
                      </a:schemeClr>
                    </a:solidFill>
                  </a:tcPr>
                </a:tc>
                <a:tc>
                  <a:txBody>
                    <a:bodyPr/>
                    <a:lstStyle/>
                    <a:p>
                      <a:pPr algn="just">
                        <a:lnSpc>
                          <a:spcPts val="1600"/>
                        </a:lnSpc>
                        <a:spcAft>
                          <a:spcPts val="0"/>
                        </a:spcAft>
                      </a:pPr>
                      <a:r>
                        <a:rPr lang="en-US" sz="1400" b="0" kern="100" dirty="0">
                          <a:solidFill>
                            <a:srgbClr val="FF0000"/>
                          </a:solidFill>
                          <a:effectLst/>
                          <a:latin typeface="+mn-lt"/>
                        </a:rPr>
                        <a:t>Door to door collection system </a:t>
                      </a:r>
                      <a:r>
                        <a:rPr lang="en-US" altLang="ja-JP" sz="1400" b="0" kern="100" dirty="0">
                          <a:solidFill>
                            <a:srgbClr val="FF0000"/>
                          </a:solidFill>
                          <a:effectLst/>
                          <a:latin typeface="+mn-lt"/>
                        </a:rPr>
                        <a:t>was</a:t>
                      </a:r>
                      <a:r>
                        <a:rPr lang="ja-JP" altLang="en-US" sz="1400" b="0" kern="100" dirty="0">
                          <a:solidFill>
                            <a:srgbClr val="FF0000"/>
                          </a:solidFill>
                          <a:effectLst/>
                          <a:latin typeface="+mn-lt"/>
                        </a:rPr>
                        <a:t>　</a:t>
                      </a:r>
                      <a:r>
                        <a:rPr lang="en-US" sz="1400" b="0" kern="100" dirty="0">
                          <a:solidFill>
                            <a:srgbClr val="FF0000"/>
                          </a:solidFill>
                          <a:effectLst/>
                          <a:latin typeface="+mn-lt"/>
                        </a:rPr>
                        <a:t>ab</a:t>
                      </a:r>
                      <a:r>
                        <a:rPr lang="en-US" altLang="ja-JP" sz="1400" b="0" kern="100" dirty="0">
                          <a:solidFill>
                            <a:srgbClr val="FF0000"/>
                          </a:solidFill>
                          <a:effectLst/>
                          <a:latin typeface="+mn-lt"/>
                        </a:rPr>
                        <a:t>olished.</a:t>
                      </a:r>
                      <a:endParaRPr lang="ja-JP" sz="1400" b="0" kern="100" dirty="0">
                        <a:solidFill>
                          <a:srgbClr val="FF0000"/>
                        </a:solidFill>
                        <a:effectLst/>
                        <a:latin typeface="+mn-lt"/>
                        <a:ea typeface="ＭＳ 明朝"/>
                        <a:cs typeface="Times New Roman"/>
                      </a:endParaRPr>
                    </a:p>
                  </a:txBody>
                  <a:tcPr marL="180000" marR="108000" marT="36000" marB="0">
                    <a:solidFill>
                      <a:srgbClr val="E5F1FF"/>
                    </a:solidFill>
                  </a:tcPr>
                </a:tc>
                <a:tc rowSpan="3">
                  <a:txBody>
                    <a:bodyPr/>
                    <a:lstStyle/>
                    <a:p>
                      <a:pPr algn="just">
                        <a:lnSpc>
                          <a:spcPts val="1600"/>
                        </a:lnSpc>
                        <a:spcAft>
                          <a:spcPts val="0"/>
                        </a:spcAft>
                      </a:pPr>
                      <a:r>
                        <a:rPr lang="en-US" altLang="ja-JP" sz="1400" b="0" kern="100" dirty="0">
                          <a:effectLst/>
                          <a:latin typeface="+mn-lt"/>
                          <a:ea typeface="ＭＳ 明朝"/>
                          <a:cs typeface="Times New Roman"/>
                        </a:rPr>
                        <a:t>Tariff collectors were replaced by dedicated personnel assigned to receive and manage  payments </a:t>
                      </a:r>
                      <a:r>
                        <a:rPr lang="en-US" altLang="ja-JP" sz="1400" b="0" kern="100" dirty="0">
                          <a:solidFill>
                            <a:schemeClr val="tx1"/>
                          </a:solidFill>
                          <a:effectLst/>
                          <a:latin typeface="+mn-lt"/>
                          <a:ea typeface="ＭＳ 明朝"/>
                          <a:cs typeface="Times New Roman"/>
                        </a:rPr>
                        <a:t>and settle unpaid bills. </a:t>
                      </a:r>
                      <a:r>
                        <a:rPr lang="en-US" altLang="ja-JP" sz="1400" b="0" kern="100" dirty="0">
                          <a:solidFill>
                            <a:srgbClr val="FF0000"/>
                          </a:solidFill>
                          <a:effectLst/>
                          <a:latin typeface="+mn-lt"/>
                          <a:ea typeface="ＭＳ 明朝"/>
                          <a:cs typeface="Times New Roman"/>
                        </a:rPr>
                        <a:t>A manual on settlement of bills </a:t>
                      </a:r>
                      <a:r>
                        <a:rPr lang="en-US" altLang="ja-JP" sz="1400" b="0" kern="100" dirty="0">
                          <a:effectLst/>
                          <a:latin typeface="+mn-lt"/>
                          <a:ea typeface="ＭＳ 明朝"/>
                          <a:cs typeface="Times New Roman"/>
                        </a:rPr>
                        <a:t>was prepared to set standard procedures for resolving overdue accounts.</a:t>
                      </a:r>
                      <a:endParaRPr lang="ja-JP" sz="1400" b="0" kern="100" dirty="0">
                        <a:effectLst/>
                        <a:latin typeface="+mn-lt"/>
                        <a:ea typeface="ＭＳ 明朝"/>
                        <a:cs typeface="Times New Roman"/>
                      </a:endParaRPr>
                    </a:p>
                  </a:txBody>
                  <a:tcPr marL="180000" marR="108000" marT="36000" marB="0">
                    <a:solidFill>
                      <a:srgbClr val="E5F1FF"/>
                    </a:solidFill>
                  </a:tcPr>
                </a:tc>
                <a:extLst>
                  <a:ext uri="{0D108BD9-81ED-4DB2-BD59-A6C34878D82A}">
                    <a16:rowId xmlns:a16="http://schemas.microsoft.com/office/drawing/2014/main" val="10005"/>
                  </a:ext>
                </a:extLst>
              </a:tr>
              <a:tr h="645600">
                <a:tc>
                  <a:txBody>
                    <a:bodyPr/>
                    <a:lstStyle/>
                    <a:p>
                      <a:pPr algn="ctr">
                        <a:lnSpc>
                          <a:spcPts val="1600"/>
                        </a:lnSpc>
                        <a:spcAft>
                          <a:spcPts val="0"/>
                        </a:spcAft>
                      </a:pPr>
                      <a:r>
                        <a:rPr lang="en-US" sz="1600" b="0" kern="100" dirty="0">
                          <a:solidFill>
                            <a:schemeClr val="tx1"/>
                          </a:solidFill>
                          <a:effectLst/>
                          <a:latin typeface="+mn-lt"/>
                        </a:rPr>
                        <a:t> </a:t>
                      </a:r>
                      <a:endParaRPr lang="ja-JP" sz="1600" b="0" kern="100" dirty="0">
                        <a:solidFill>
                          <a:schemeClr val="tx1"/>
                        </a:solidFill>
                        <a:effectLst/>
                        <a:latin typeface="+mn-lt"/>
                        <a:ea typeface="ＭＳ 明朝"/>
                        <a:cs typeface="Times New Roman"/>
                      </a:endParaRPr>
                    </a:p>
                  </a:txBody>
                  <a:tcPr marL="180000" marR="108000" marT="36000" marB="0">
                    <a:solidFill>
                      <a:schemeClr val="bg1">
                        <a:lumMod val="85000"/>
                      </a:schemeClr>
                    </a:solidFill>
                  </a:tcPr>
                </a:tc>
                <a:tc>
                  <a:txBody>
                    <a:bodyPr/>
                    <a:lstStyle/>
                    <a:p>
                      <a:pPr algn="just">
                        <a:lnSpc>
                          <a:spcPts val="1600"/>
                        </a:lnSpc>
                        <a:spcAft>
                          <a:spcPts val="0"/>
                        </a:spcAft>
                      </a:pPr>
                      <a:r>
                        <a:rPr lang="en-US" altLang="ja-JP" sz="1400" b="0" kern="100" dirty="0">
                          <a:effectLst/>
                          <a:latin typeface="+mn-lt"/>
                        </a:rPr>
                        <a:t>Gradual p</a:t>
                      </a:r>
                      <a:r>
                        <a:rPr lang="en-US" sz="1400" b="0" kern="100" dirty="0">
                          <a:effectLst/>
                          <a:latin typeface="+mn-lt"/>
                        </a:rPr>
                        <a:t>romotion of bank account transfer and expansion of</a:t>
                      </a:r>
                      <a:r>
                        <a:rPr lang="en-US" sz="1400" b="0" kern="100" baseline="0" dirty="0">
                          <a:effectLst/>
                          <a:latin typeface="+mn-lt"/>
                        </a:rPr>
                        <a:t> financial institutions </a:t>
                      </a:r>
                      <a:r>
                        <a:rPr lang="en-US" sz="1400" b="0" kern="100" dirty="0">
                          <a:effectLst/>
                          <a:latin typeface="+mn-lt"/>
                        </a:rPr>
                        <a:t>handling them</a:t>
                      </a:r>
                      <a:endParaRPr lang="ja-JP" sz="1400" b="0" kern="100" dirty="0">
                        <a:effectLst/>
                        <a:latin typeface="+mn-lt"/>
                        <a:ea typeface="ＭＳ 明朝"/>
                        <a:cs typeface="Times New Roman"/>
                      </a:endParaRPr>
                    </a:p>
                  </a:txBody>
                  <a:tcPr marL="180000" marR="108000" marT="36000" marB="0">
                    <a:solidFill>
                      <a:srgbClr val="E5F1FF"/>
                    </a:solidFill>
                  </a:tcPr>
                </a:tc>
                <a:tc vMerge="1">
                  <a:txBody>
                    <a:bodyPr/>
                    <a:lstStyle/>
                    <a:p>
                      <a:endParaRPr kumimoji="1" lang="ja-JP" altLang="en-US"/>
                    </a:p>
                  </a:txBody>
                  <a:tcPr/>
                </a:tc>
                <a:extLst>
                  <a:ext uri="{0D108BD9-81ED-4DB2-BD59-A6C34878D82A}">
                    <a16:rowId xmlns:a16="http://schemas.microsoft.com/office/drawing/2014/main" val="10006"/>
                  </a:ext>
                </a:extLst>
              </a:tr>
              <a:tr h="657350">
                <a:tc>
                  <a:txBody>
                    <a:bodyPr/>
                    <a:lstStyle/>
                    <a:p>
                      <a:pPr algn="ctr">
                        <a:lnSpc>
                          <a:spcPts val="1600"/>
                        </a:lnSpc>
                        <a:spcAft>
                          <a:spcPts val="0"/>
                        </a:spcAft>
                      </a:pPr>
                      <a:r>
                        <a:rPr lang="en-US" sz="1600" b="0" kern="100" dirty="0">
                          <a:solidFill>
                            <a:schemeClr val="tx1"/>
                          </a:solidFill>
                          <a:effectLst/>
                          <a:latin typeface="+mn-lt"/>
                        </a:rPr>
                        <a:t>1993</a:t>
                      </a:r>
                      <a:endParaRPr lang="ja-JP" sz="1600" b="0" kern="100" dirty="0">
                        <a:solidFill>
                          <a:schemeClr val="tx1"/>
                        </a:solidFill>
                        <a:effectLst/>
                        <a:latin typeface="+mn-lt"/>
                        <a:ea typeface="ＭＳ 明朝"/>
                        <a:cs typeface="Times New Roman"/>
                      </a:endParaRPr>
                    </a:p>
                  </a:txBody>
                  <a:tcPr marL="180000" marR="108000" marT="36000" marB="0">
                    <a:solidFill>
                      <a:schemeClr val="bg1">
                        <a:lumMod val="85000"/>
                      </a:schemeClr>
                    </a:solidFill>
                  </a:tcPr>
                </a:tc>
                <a:tc>
                  <a:txBody>
                    <a:bodyPr/>
                    <a:lstStyle/>
                    <a:p>
                      <a:pPr marL="90488" indent="0" algn="l">
                        <a:lnSpc>
                          <a:spcPts val="1600"/>
                        </a:lnSpc>
                        <a:spcAft>
                          <a:spcPts val="0"/>
                        </a:spcAft>
                      </a:pPr>
                      <a:r>
                        <a:rPr lang="en-US" sz="1400" b="0" kern="100" dirty="0">
                          <a:effectLst/>
                          <a:latin typeface="+mn-lt"/>
                        </a:rPr>
                        <a:t>Start of handling payment in convenience stores (open 24/7) Payments can be made during holidays and at night.</a:t>
                      </a:r>
                      <a:endParaRPr lang="ja-JP" sz="1400" b="0" kern="100" dirty="0">
                        <a:effectLst/>
                        <a:latin typeface="+mn-lt"/>
                        <a:ea typeface="ＭＳ 明朝"/>
                        <a:cs typeface="Times New Roman"/>
                      </a:endParaRPr>
                    </a:p>
                  </a:txBody>
                  <a:tcPr marL="108000" marR="108000" marT="36000" marB="0">
                    <a:solidFill>
                      <a:schemeClr val="accent5"/>
                    </a:solidFill>
                  </a:tcPr>
                </a:tc>
                <a:tc v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3" name="正方形/長方形 2"/>
          <p:cNvSpPr/>
          <p:nvPr/>
        </p:nvSpPr>
        <p:spPr>
          <a:xfrm>
            <a:off x="356585" y="781878"/>
            <a:ext cx="8712488" cy="615553"/>
          </a:xfrm>
          <a:prstGeom prst="rect">
            <a:avLst/>
          </a:prstGeom>
        </p:spPr>
        <p:txBody>
          <a:bodyPr wrap="square" lIns="36000" tIns="0" rIns="0" bIns="0">
            <a:spAutoFit/>
          </a:bodyPr>
          <a:lstStyle/>
          <a:p>
            <a:pPr marL="57600">
              <a:lnSpc>
                <a:spcPts val="2400"/>
              </a:lnSpc>
              <a:buClr>
                <a:schemeClr val="accent5">
                  <a:lumMod val="50000"/>
                </a:schemeClr>
              </a:buClr>
              <a:buSzPct val="75000"/>
            </a:pPr>
            <a:r>
              <a:rPr lang="en-US" altLang="ja-JP" sz="2000" b="1" dirty="0"/>
              <a:t>Example: Changes in Water Bill Collection and Handling of Unpaid Tariffs in Osaka Municipal Waterworks Bureau</a:t>
            </a:r>
          </a:p>
        </p:txBody>
      </p:sp>
    </p:spTree>
    <p:extLst>
      <p:ext uri="{BB962C8B-B14F-4D97-AF65-F5344CB8AC3E}">
        <p14:creationId xmlns:p14="http://schemas.microsoft.com/office/powerpoint/2010/main" val="316078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p:txBody>
          <a:bodyPr/>
          <a:lstStyle/>
          <a:p>
            <a:pPr marL="399150" lvl="1" indent="-342900">
              <a:lnSpc>
                <a:spcPts val="2200"/>
              </a:lnSpc>
              <a:buFont typeface="Wingdings" panose="05000000000000000000" pitchFamily="2" charset="2"/>
              <a:buChar char="l"/>
            </a:pPr>
            <a:endParaRPr lang="en-US" altLang="ja-JP" sz="2000" b="0" dirty="0"/>
          </a:p>
          <a:p>
            <a:pPr lvl="1">
              <a:lnSpc>
                <a:spcPts val="2200"/>
              </a:lnSpc>
            </a:pPr>
            <a:endParaRPr lang="en-US" altLang="ja-JP" sz="2000" b="0" dirty="0"/>
          </a:p>
          <a:p>
            <a:pPr lvl="1">
              <a:lnSpc>
                <a:spcPts val="2200"/>
              </a:lnSpc>
            </a:pPr>
            <a:endParaRPr lang="en-US" altLang="ja-JP" sz="2000" b="0" dirty="0"/>
          </a:p>
        </p:txBody>
      </p:sp>
      <p:sp>
        <p:nvSpPr>
          <p:cNvPr id="4" name="タイトル 3"/>
          <p:cNvSpPr>
            <a:spLocks noGrp="1"/>
          </p:cNvSpPr>
          <p:nvPr>
            <p:ph type="title"/>
          </p:nvPr>
        </p:nvSpPr>
        <p:spPr/>
        <p:txBody>
          <a:bodyPr>
            <a:normAutofit/>
          </a:bodyPr>
          <a:lstStyle/>
          <a:p>
            <a:r>
              <a:rPr lang="en-US" altLang="ja-JP" dirty="0"/>
              <a:t>1. Introduction</a:t>
            </a:r>
            <a:endParaRPr kumimoji="1" lang="ja-JP" altLang="en-US" dirty="0"/>
          </a:p>
        </p:txBody>
      </p:sp>
      <p:sp>
        <p:nvSpPr>
          <p:cNvPr id="8" name="テキスト プレースホルダー 7"/>
          <p:cNvSpPr txBox="1">
            <a:spLocks/>
          </p:cNvSpPr>
          <p:nvPr/>
        </p:nvSpPr>
        <p:spPr>
          <a:xfrm>
            <a:off x="360000" y="954910"/>
            <a:ext cx="2771840" cy="1177946"/>
          </a:xfrm>
          <a:prstGeom prst="rect">
            <a:avLst/>
          </a:prstGeom>
          <a:solidFill>
            <a:srgbClr val="3D96AE"/>
          </a:solidFill>
          <a:ln w="12700">
            <a:solidFill>
              <a:srgbClr val="0099CC"/>
            </a:solidFill>
          </a:ln>
        </p:spPr>
        <p:txBody>
          <a:bodyPr lIns="144000" tIns="0" rIns="144000" bIns="0" anchor="ctr" anchorCtr="0"/>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4" indent="0">
              <a:lnSpc>
                <a:spcPts val="2600"/>
              </a:lnSpc>
              <a:spcBef>
                <a:spcPts val="0"/>
              </a:spcBef>
              <a:buClrTx/>
              <a:buNone/>
            </a:pPr>
            <a:r>
              <a:rPr lang="ja-JP" altLang="en-US" sz="2400" b="1" dirty="0"/>
              <a:t>　　　　</a:t>
            </a:r>
            <a:endParaRPr lang="en-US" altLang="ja-JP" sz="2400" b="1" dirty="0"/>
          </a:p>
          <a:p>
            <a:pPr marL="0" lvl="4" indent="0">
              <a:lnSpc>
                <a:spcPts val="2600"/>
              </a:lnSpc>
              <a:spcBef>
                <a:spcPts val="0"/>
              </a:spcBef>
              <a:buClrTx/>
              <a:buNone/>
            </a:pPr>
            <a:r>
              <a:rPr lang="en-US" altLang="ja-JP" sz="2800" b="1" dirty="0">
                <a:solidFill>
                  <a:schemeClr val="bg1"/>
                </a:solidFill>
              </a:rPr>
              <a:t>Total Revenue</a:t>
            </a:r>
            <a:r>
              <a:rPr lang="ja-JP" altLang="en-US" sz="2800" b="1" dirty="0">
                <a:solidFill>
                  <a:schemeClr val="bg1"/>
                </a:solidFill>
              </a:rPr>
              <a:t>　</a:t>
            </a:r>
            <a:endParaRPr lang="en-US" altLang="ja-JP" sz="2800" b="1" dirty="0">
              <a:solidFill>
                <a:schemeClr val="bg1"/>
              </a:solidFill>
            </a:endParaRPr>
          </a:p>
          <a:p>
            <a:pPr marL="0" lvl="4" indent="0">
              <a:lnSpc>
                <a:spcPts val="2600"/>
              </a:lnSpc>
              <a:spcBef>
                <a:spcPts val="0"/>
              </a:spcBef>
              <a:buClrTx/>
              <a:buNone/>
            </a:pPr>
            <a:r>
              <a:rPr lang="ja-JP" altLang="en-US" b="1" dirty="0">
                <a:solidFill>
                  <a:schemeClr val="bg1"/>
                </a:solidFill>
              </a:rPr>
              <a:t>（</a:t>
            </a:r>
            <a:r>
              <a:rPr lang="en-US" altLang="ja-JP" b="1" dirty="0">
                <a:solidFill>
                  <a:schemeClr val="bg1"/>
                </a:solidFill>
              </a:rPr>
              <a:t>water tariffs,</a:t>
            </a:r>
            <a:r>
              <a:rPr lang="ja-JP" altLang="en-US" b="1" dirty="0">
                <a:solidFill>
                  <a:schemeClr val="bg1"/>
                </a:solidFill>
              </a:rPr>
              <a:t> </a:t>
            </a:r>
            <a:r>
              <a:rPr lang="en-US" altLang="ja-JP" b="1" dirty="0">
                <a:solidFill>
                  <a:schemeClr val="bg1"/>
                </a:solidFill>
              </a:rPr>
              <a:t>etc.) </a:t>
            </a:r>
            <a:r>
              <a:rPr lang="ja-JP" altLang="en-US" b="1" dirty="0">
                <a:solidFill>
                  <a:schemeClr val="bg1"/>
                </a:solidFill>
              </a:rPr>
              <a:t>　</a:t>
            </a:r>
            <a:r>
              <a:rPr lang="ja-JP" altLang="en-US" sz="2400" b="1" dirty="0"/>
              <a:t>　　　　　　</a:t>
            </a:r>
            <a:endParaRPr lang="en-US" altLang="ja-JP" sz="2400" b="1" dirty="0"/>
          </a:p>
          <a:p>
            <a:pPr marL="0" lvl="4" indent="0">
              <a:lnSpc>
                <a:spcPts val="2600"/>
              </a:lnSpc>
              <a:spcBef>
                <a:spcPts val="0"/>
              </a:spcBef>
              <a:buClrTx/>
              <a:buNone/>
            </a:pPr>
            <a:r>
              <a:rPr lang="ja-JP" altLang="en-US" sz="2400" b="1" dirty="0"/>
              <a:t>　</a:t>
            </a:r>
            <a:endParaRPr lang="en-US" altLang="ja-JP" b="0" dirty="0"/>
          </a:p>
        </p:txBody>
      </p:sp>
      <p:sp>
        <p:nvSpPr>
          <p:cNvPr id="11" name="テキスト プレースホルダー 7"/>
          <p:cNvSpPr txBox="1">
            <a:spLocks/>
          </p:cNvSpPr>
          <p:nvPr/>
        </p:nvSpPr>
        <p:spPr>
          <a:xfrm>
            <a:off x="3923928" y="954910"/>
            <a:ext cx="4824536" cy="1177946"/>
          </a:xfrm>
          <a:prstGeom prst="rect">
            <a:avLst/>
          </a:prstGeom>
          <a:solidFill>
            <a:srgbClr val="FFCC99"/>
          </a:solidFill>
          <a:ln w="12700">
            <a:solidFill>
              <a:srgbClr val="FFCC99"/>
            </a:solidFill>
          </a:ln>
        </p:spPr>
        <p:txBody>
          <a:bodyPr lIns="144000" tIns="0" rIns="144000" bIns="0" anchor="ctr" anchorCtr="0"/>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4" indent="0">
              <a:lnSpc>
                <a:spcPts val="2600"/>
              </a:lnSpc>
              <a:spcBef>
                <a:spcPts val="0"/>
              </a:spcBef>
              <a:buClrTx/>
              <a:buNone/>
            </a:pPr>
            <a:r>
              <a:rPr lang="en-US" altLang="ja-JP" sz="2300" b="1" dirty="0"/>
              <a:t>Total Expenditures</a:t>
            </a:r>
          </a:p>
          <a:p>
            <a:pPr marL="0" lvl="4" indent="0">
              <a:lnSpc>
                <a:spcPts val="1800"/>
              </a:lnSpc>
              <a:spcBef>
                <a:spcPts val="0"/>
              </a:spcBef>
              <a:buClrTx/>
              <a:buNone/>
            </a:pPr>
            <a:r>
              <a:rPr lang="en-US" altLang="ja-JP" sz="1600" b="1" dirty="0"/>
              <a:t>(repayment of  long-term loans, payment of interest, operation and maintenance costs, administrative expenses, etc.)</a:t>
            </a:r>
            <a:endParaRPr lang="en-US" altLang="ja-JP" sz="2400" b="1" dirty="0"/>
          </a:p>
        </p:txBody>
      </p:sp>
      <p:sp>
        <p:nvSpPr>
          <p:cNvPr id="12" name="テキスト ボックス 11"/>
          <p:cNvSpPr txBox="1"/>
          <p:nvPr/>
        </p:nvSpPr>
        <p:spPr>
          <a:xfrm>
            <a:off x="3162168" y="1117193"/>
            <a:ext cx="761760" cy="707886"/>
          </a:xfrm>
          <a:prstGeom prst="rect">
            <a:avLst/>
          </a:prstGeom>
          <a:noFill/>
        </p:spPr>
        <p:txBody>
          <a:bodyPr wrap="square" rtlCol="0">
            <a:spAutoFit/>
          </a:bodyPr>
          <a:lstStyle/>
          <a:p>
            <a:pPr algn="ctr"/>
            <a:r>
              <a:rPr lang="ja-JP" altLang="en-US" sz="4000" b="1" dirty="0"/>
              <a:t>＞</a:t>
            </a:r>
            <a:endParaRPr kumimoji="1" lang="ja-JP" altLang="en-US" sz="4000" dirty="0"/>
          </a:p>
        </p:txBody>
      </p:sp>
      <p:sp>
        <p:nvSpPr>
          <p:cNvPr id="13" name="テキスト ボックス 12"/>
          <p:cNvSpPr txBox="1"/>
          <p:nvPr/>
        </p:nvSpPr>
        <p:spPr>
          <a:xfrm>
            <a:off x="3203848" y="1261209"/>
            <a:ext cx="576064" cy="1015663"/>
          </a:xfrm>
          <a:prstGeom prst="rect">
            <a:avLst/>
          </a:prstGeom>
          <a:noFill/>
        </p:spPr>
        <p:txBody>
          <a:bodyPr wrap="square" rtlCol="0">
            <a:spAutoFit/>
          </a:bodyPr>
          <a:lstStyle/>
          <a:p>
            <a:r>
              <a:rPr kumimoji="1" lang="en-US" altLang="ja-JP" sz="6000" dirty="0"/>
              <a:t>=</a:t>
            </a:r>
            <a:endParaRPr kumimoji="1" lang="ja-JP" altLang="en-US" sz="6000" dirty="0"/>
          </a:p>
        </p:txBody>
      </p:sp>
      <p:sp>
        <p:nvSpPr>
          <p:cNvPr id="2" name="正方形/長方形 1"/>
          <p:cNvSpPr/>
          <p:nvPr/>
        </p:nvSpPr>
        <p:spPr>
          <a:xfrm>
            <a:off x="372610" y="5613482"/>
            <a:ext cx="8531203" cy="215444"/>
          </a:xfrm>
          <a:prstGeom prst="rect">
            <a:avLst/>
          </a:prstGeom>
        </p:spPr>
        <p:txBody>
          <a:bodyPr wrap="square" lIns="0" tIns="0" rIns="0" bIns="0">
            <a:spAutoFit/>
          </a:bodyPr>
          <a:lstStyle/>
          <a:p>
            <a:pPr algn="ctr"/>
            <a:r>
              <a:rPr lang="en-US" altLang="ja-JP" sz="1400" dirty="0"/>
              <a:t>Source: Based on information from JWWA, "</a:t>
            </a:r>
            <a:r>
              <a:rPr lang="en-US" altLang="ja-JP" sz="1400" i="1" dirty="0"/>
              <a:t>The Outline of Water Supply</a:t>
            </a:r>
            <a:r>
              <a:rPr lang="en-US" altLang="ja-JP" sz="1400" dirty="0"/>
              <a:t>,” 1st ed. 1986, and 6th ed. 2015.</a:t>
            </a:r>
            <a:endParaRPr lang="ja-JP" altLang="en-US" sz="1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40" y="2228790"/>
            <a:ext cx="8401324" cy="33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1304990" y="2780928"/>
            <a:ext cx="1800200" cy="261610"/>
          </a:xfrm>
          <a:prstGeom prst="rect">
            <a:avLst/>
          </a:prstGeom>
          <a:noFill/>
        </p:spPr>
        <p:txBody>
          <a:bodyPr wrap="square" rtlCol="0">
            <a:spAutoFit/>
          </a:bodyPr>
          <a:lstStyle/>
          <a:p>
            <a:r>
              <a:rPr kumimoji="1" lang="en-US" altLang="ja-JP" sz="1100" dirty="0"/>
              <a:t>Unit:</a:t>
            </a:r>
            <a:r>
              <a:rPr kumimoji="1" lang="ja-JP" altLang="en-US" sz="1100" dirty="0"/>
              <a:t>　</a:t>
            </a:r>
            <a:r>
              <a:rPr kumimoji="1" lang="en-US" altLang="ja-JP" sz="1100" dirty="0"/>
              <a:t>100</a:t>
            </a:r>
            <a:r>
              <a:rPr kumimoji="1" lang="ja-JP" altLang="en-US" sz="1100" dirty="0"/>
              <a:t>　</a:t>
            </a:r>
            <a:r>
              <a:rPr kumimoji="1" lang="en-US" altLang="ja-JP" sz="1100" dirty="0"/>
              <a:t>Million</a:t>
            </a:r>
            <a:r>
              <a:rPr kumimoji="1" lang="ja-JP" altLang="en-US" sz="1100" dirty="0"/>
              <a:t>　</a:t>
            </a:r>
            <a:r>
              <a:rPr kumimoji="1" lang="en-US" altLang="ja-JP" sz="1100" dirty="0"/>
              <a:t>JPY</a:t>
            </a:r>
            <a:endParaRPr kumimoji="1" lang="ja-JP" altLang="en-US" sz="1100" dirty="0"/>
          </a:p>
        </p:txBody>
      </p:sp>
      <p:sp>
        <p:nvSpPr>
          <p:cNvPr id="3" name="テキスト ボックス 2"/>
          <p:cNvSpPr txBox="1"/>
          <p:nvPr/>
        </p:nvSpPr>
        <p:spPr>
          <a:xfrm>
            <a:off x="450284" y="5877272"/>
            <a:ext cx="8375854" cy="338554"/>
          </a:xfrm>
          <a:prstGeom prst="rect">
            <a:avLst/>
          </a:prstGeom>
          <a:noFill/>
        </p:spPr>
        <p:txBody>
          <a:bodyPr wrap="square" rtlCol="0">
            <a:spAutoFit/>
          </a:bodyPr>
          <a:lstStyle/>
          <a:p>
            <a:pPr algn="ctr"/>
            <a:r>
              <a:rPr lang="en-US" altLang="ja-JP" sz="1600" b="1" dirty="0"/>
              <a:t>Change in Total Revenue and Expenditure of Water Utilities in Japan</a:t>
            </a:r>
            <a:endParaRPr kumimoji="1" lang="ja-JP" altLang="en-US" sz="1600" dirty="0"/>
          </a:p>
        </p:txBody>
      </p:sp>
    </p:spTree>
    <p:extLst>
      <p:ext uri="{BB962C8B-B14F-4D97-AF65-F5344CB8AC3E}">
        <p14:creationId xmlns:p14="http://schemas.microsoft.com/office/powerpoint/2010/main" val="3263344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785378"/>
            <a:ext cx="4572800" cy="4228971"/>
          </a:xfrm>
          <a:prstGeom prst="rect">
            <a:avLst/>
          </a:prstGeom>
          <a:noFill/>
          <a:ln>
            <a:noFill/>
          </a:ln>
        </p:spPr>
      </p:pic>
      <p:sp>
        <p:nvSpPr>
          <p:cNvPr id="12"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5. Billing and Collection</a:t>
            </a:r>
            <a:endParaRPr lang="ja-JP" altLang="en-US" dirty="0"/>
          </a:p>
        </p:txBody>
      </p:sp>
      <p:sp>
        <p:nvSpPr>
          <p:cNvPr id="6" name="正方形/長方形 5"/>
          <p:cNvSpPr/>
          <p:nvPr/>
        </p:nvSpPr>
        <p:spPr>
          <a:xfrm>
            <a:off x="4211960" y="5998425"/>
            <a:ext cx="4680519" cy="276999"/>
          </a:xfrm>
          <a:prstGeom prst="rect">
            <a:avLst/>
          </a:prstGeom>
        </p:spPr>
        <p:txBody>
          <a:bodyPr wrap="square">
            <a:spAutoFit/>
          </a:bodyPr>
          <a:lstStyle/>
          <a:p>
            <a:r>
              <a:rPr lang="en-US" altLang="ja-JP" sz="1200" b="1" dirty="0"/>
              <a:t>Source: </a:t>
            </a:r>
            <a:r>
              <a:rPr lang="ja-JP" altLang="en-US" sz="1200" b="1" dirty="0"/>
              <a:t> </a:t>
            </a:r>
            <a:r>
              <a:rPr lang="en-US" altLang="ja-JP" sz="1200" b="1" dirty="0"/>
              <a:t>Training material of Nihon </a:t>
            </a:r>
            <a:r>
              <a:rPr lang="en-US" altLang="ja-JP" sz="1200" b="1" dirty="0" err="1"/>
              <a:t>Suido</a:t>
            </a:r>
            <a:r>
              <a:rPr lang="en-US" altLang="ja-JP" sz="1200" b="1" dirty="0"/>
              <a:t> Consultants., Co. Ltd.. </a:t>
            </a:r>
            <a:endParaRPr lang="ja-JP" altLang="ja-JP" sz="1200" b="1" dirty="0"/>
          </a:p>
        </p:txBody>
      </p:sp>
      <p:sp>
        <p:nvSpPr>
          <p:cNvPr id="2" name="正方形/長方形 1"/>
          <p:cNvSpPr/>
          <p:nvPr/>
        </p:nvSpPr>
        <p:spPr>
          <a:xfrm>
            <a:off x="252479" y="948898"/>
            <a:ext cx="8640000" cy="615553"/>
          </a:xfrm>
          <a:prstGeom prst="rect">
            <a:avLst/>
          </a:prstGeom>
        </p:spPr>
        <p:txBody>
          <a:bodyPr wrap="square" lIns="36000" tIns="0" rIns="0" bIns="0">
            <a:spAutoFit/>
          </a:bodyPr>
          <a:lstStyle/>
          <a:p>
            <a:pPr marL="57600">
              <a:spcBef>
                <a:spcPts val="600"/>
              </a:spcBef>
              <a:buClr>
                <a:schemeClr val="accent5">
                  <a:lumMod val="50000"/>
                </a:schemeClr>
              </a:buClr>
              <a:buSzPct val="75000"/>
            </a:pPr>
            <a:r>
              <a:rPr lang="en-US" altLang="ja-JP" sz="2000" b="1" spc="-90" dirty="0"/>
              <a:t>Example: Challenges and Solutions Concerning Meter Reading and Door to Door Collection System in the Bureau of Waterworks, Tokyo Metropolitan Government</a:t>
            </a:r>
          </a:p>
        </p:txBody>
      </p:sp>
      <p:sp>
        <p:nvSpPr>
          <p:cNvPr id="11" name="下矢印 10"/>
          <p:cNvSpPr/>
          <p:nvPr/>
        </p:nvSpPr>
        <p:spPr>
          <a:xfrm>
            <a:off x="1865514" y="4797502"/>
            <a:ext cx="696915" cy="718932"/>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吹き出し 12"/>
          <p:cNvSpPr/>
          <p:nvPr/>
        </p:nvSpPr>
        <p:spPr>
          <a:xfrm>
            <a:off x="359999" y="1772816"/>
            <a:ext cx="3779952" cy="3145106"/>
          </a:xfrm>
          <a:prstGeom prst="wedgeRoundRectCallout">
            <a:avLst>
              <a:gd name="adj1" fmla="val 45622"/>
              <a:gd name="adj2" fmla="val -2628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160"/>
              </a:lnSpc>
              <a:spcAft>
                <a:spcPts val="600"/>
              </a:spcAft>
              <a:buFont typeface="Wingdings" panose="05000000000000000000" pitchFamily="2" charset="2"/>
              <a:buChar char="l"/>
            </a:pPr>
            <a:r>
              <a:rPr lang="en-US" altLang="ja-JP" sz="1600" dirty="0">
                <a:solidFill>
                  <a:schemeClr val="tx1"/>
                </a:solidFill>
              </a:rPr>
              <a:t>Incentives for bill collectors and meter readers</a:t>
            </a:r>
          </a:p>
          <a:p>
            <a:pPr marL="342900" indent="-342900">
              <a:lnSpc>
                <a:spcPts val="2160"/>
              </a:lnSpc>
              <a:spcAft>
                <a:spcPts val="600"/>
              </a:spcAft>
              <a:buFont typeface="Wingdings" panose="05000000000000000000" pitchFamily="2" charset="2"/>
              <a:buChar char="l"/>
            </a:pPr>
            <a:r>
              <a:rPr lang="en-US" altLang="ja-JP" sz="1600" dirty="0">
                <a:solidFill>
                  <a:schemeClr val="tx1"/>
                </a:solidFill>
              </a:rPr>
              <a:t>Introduction of digital meters for accurate reading</a:t>
            </a:r>
          </a:p>
          <a:p>
            <a:pPr marL="342900" indent="-342900">
              <a:lnSpc>
                <a:spcPts val="2160"/>
              </a:lnSpc>
              <a:spcAft>
                <a:spcPts val="600"/>
              </a:spcAft>
              <a:buFont typeface="Wingdings" panose="05000000000000000000" pitchFamily="2" charset="2"/>
              <a:buChar char="l"/>
            </a:pPr>
            <a:r>
              <a:rPr lang="en-US" altLang="ja-JP" sz="1600" dirty="0">
                <a:solidFill>
                  <a:schemeClr val="tx1"/>
                </a:solidFill>
              </a:rPr>
              <a:t>Trainings and standardization of works</a:t>
            </a:r>
          </a:p>
          <a:p>
            <a:pPr marL="342900" indent="-342900">
              <a:lnSpc>
                <a:spcPts val="2160"/>
              </a:lnSpc>
              <a:spcAft>
                <a:spcPts val="600"/>
              </a:spcAft>
              <a:buFont typeface="Wingdings" panose="05000000000000000000" pitchFamily="2" charset="2"/>
              <a:buChar char="l"/>
            </a:pPr>
            <a:r>
              <a:rPr lang="en-US" altLang="ja-JP" sz="1600" dirty="0">
                <a:solidFill>
                  <a:schemeClr val="tx1"/>
                </a:solidFill>
              </a:rPr>
              <a:t>Chasing of arrears continuously</a:t>
            </a:r>
            <a:r>
              <a:rPr lang="ja-JP" altLang="en-US" sz="1600" dirty="0">
                <a:solidFill>
                  <a:schemeClr val="tx1"/>
                </a:solidFill>
              </a:rPr>
              <a:t>　</a:t>
            </a:r>
            <a:r>
              <a:rPr lang="en-US" altLang="ja-JP" sz="1600" dirty="0">
                <a:solidFill>
                  <a:schemeClr val="tx1"/>
                </a:solidFill>
              </a:rPr>
              <a:t>(Improve convenience of customer’s payment)</a:t>
            </a:r>
          </a:p>
        </p:txBody>
      </p:sp>
      <p:sp>
        <p:nvSpPr>
          <p:cNvPr id="14" name="角丸四角形吹き出し 13"/>
          <p:cNvSpPr/>
          <p:nvPr/>
        </p:nvSpPr>
        <p:spPr>
          <a:xfrm>
            <a:off x="360000" y="5516434"/>
            <a:ext cx="3707944" cy="625268"/>
          </a:xfrm>
          <a:prstGeom prst="wedgeRoundRectCallout">
            <a:avLst>
              <a:gd name="adj1" fmla="val 42866"/>
              <a:gd name="adj2" fmla="val -43989"/>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lgn="ctr">
              <a:lnSpc>
                <a:spcPct val="100000"/>
              </a:lnSpc>
              <a:spcBef>
                <a:spcPts val="0"/>
              </a:spcBef>
              <a:spcAft>
                <a:spcPts val="0"/>
              </a:spcAft>
            </a:pPr>
            <a:r>
              <a:rPr lang="en-US" altLang="ja-JP" sz="1600" dirty="0">
                <a:solidFill>
                  <a:schemeClr val="tx1"/>
                </a:solidFill>
              </a:rPr>
              <a:t>collection rate</a:t>
            </a:r>
          </a:p>
          <a:p>
            <a:pPr lvl="0" algn="ctr">
              <a:lnSpc>
                <a:spcPct val="100000"/>
              </a:lnSpc>
              <a:spcBef>
                <a:spcPts val="0"/>
              </a:spcBef>
              <a:spcAft>
                <a:spcPts val="0"/>
              </a:spcAft>
            </a:pPr>
            <a:r>
              <a:rPr lang="en-US" altLang="ja-JP" sz="1600" b="1" dirty="0">
                <a:solidFill>
                  <a:srgbClr val="FF0000"/>
                </a:solidFill>
              </a:rPr>
              <a:t>99.9</a:t>
            </a:r>
            <a:r>
              <a:rPr lang="ja-JP" altLang="en-US" sz="1600" b="1" dirty="0">
                <a:solidFill>
                  <a:srgbClr val="FF0000"/>
                </a:solidFill>
              </a:rPr>
              <a:t>％</a:t>
            </a:r>
            <a:endParaRPr lang="en-US" altLang="ja-JP" sz="1600" b="1" dirty="0">
              <a:solidFill>
                <a:srgbClr val="FF0000"/>
              </a:solidFill>
            </a:endParaRPr>
          </a:p>
        </p:txBody>
      </p:sp>
    </p:spTree>
    <p:extLst>
      <p:ext uri="{BB962C8B-B14F-4D97-AF65-F5344CB8AC3E}">
        <p14:creationId xmlns:p14="http://schemas.microsoft.com/office/powerpoint/2010/main" val="3476500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80728"/>
            <a:ext cx="8208000" cy="5328592"/>
          </a:xfrm>
        </p:spPr>
        <p:txBody>
          <a:bodyPr>
            <a:noAutofit/>
          </a:bodyPr>
          <a:lstStyle/>
          <a:p>
            <a:pPr lvl="0"/>
            <a:r>
              <a:rPr lang="en-US" altLang="ja-JP" sz="2000" dirty="0"/>
              <a:t>(Financial Sources for Water Supply Development) </a:t>
            </a:r>
            <a:r>
              <a:rPr lang="en-US" altLang="ja-JP" sz="2000" b="0" dirty="0"/>
              <a:t>Water supply facilities were developed by </a:t>
            </a:r>
            <a:r>
              <a:rPr lang="en-US" altLang="ja-JP" sz="2000" b="0" dirty="0">
                <a:solidFill>
                  <a:srgbClr val="FF0000"/>
                </a:solidFill>
              </a:rPr>
              <a:t>public enterprise bonds</a:t>
            </a:r>
            <a:r>
              <a:rPr lang="en-US" altLang="ja-JP" sz="2000" b="0" dirty="0"/>
              <a:t> and.  Utilities borrowed </a:t>
            </a:r>
            <a:r>
              <a:rPr lang="en-US" altLang="ja-JP" sz="2000" b="0" dirty="0">
                <a:solidFill>
                  <a:srgbClr val="FF0000"/>
                </a:solidFill>
              </a:rPr>
              <a:t>large sums at low interest rates </a:t>
            </a:r>
            <a:r>
              <a:rPr lang="en-US" altLang="ja-JP" sz="2000" b="0" dirty="0"/>
              <a:t>and</a:t>
            </a:r>
            <a:r>
              <a:rPr lang="en-US" altLang="ja-JP" sz="2000" b="0" dirty="0">
                <a:solidFill>
                  <a:srgbClr val="FF0000"/>
                </a:solidFill>
              </a:rPr>
              <a:t> long repayment periods from public financial sources</a:t>
            </a:r>
            <a:r>
              <a:rPr lang="en-US" altLang="ja-JP" sz="2000" b="0" dirty="0"/>
              <a:t>.</a:t>
            </a:r>
            <a:r>
              <a:rPr lang="en-US" altLang="ja-JP" sz="2000" b="0" dirty="0">
                <a:solidFill>
                  <a:srgbClr val="FF0000"/>
                </a:solidFill>
              </a:rPr>
              <a:t> Subsidies based on well-defined policy goals </a:t>
            </a:r>
            <a:r>
              <a:rPr lang="en-US" altLang="ja-JP" sz="2000" b="0" dirty="0"/>
              <a:t>were granted. This government financial assistance contributed greatly to achieving universal access to water supply service. Public enterprise bonds are an effective and fair way to share the liability of the construction costs among existing and future customers. It is important to have </a:t>
            </a:r>
            <a:r>
              <a:rPr lang="en-US" altLang="ja-JP" sz="2000" b="0" dirty="0">
                <a:solidFill>
                  <a:srgbClr val="FF0000"/>
                </a:solidFill>
              </a:rPr>
              <a:t>a financial plan showing that water tariffs can generate enough revenue to cover debt repayment and demonstrate financial soundness </a:t>
            </a:r>
            <a:r>
              <a:rPr lang="en-US" altLang="ja-JP" sz="2000" b="0" dirty="0"/>
              <a:t>.</a:t>
            </a:r>
            <a:endParaRPr lang="ja-JP" altLang="ja-JP" sz="2000" b="0" dirty="0"/>
          </a:p>
          <a:p>
            <a:pPr lvl="0"/>
            <a:r>
              <a:rPr lang="en-US" altLang="ja-JP" sz="2000" dirty="0"/>
              <a:t>(Subsidies for Nationwide Water Supply Coverage) </a:t>
            </a:r>
            <a:r>
              <a:rPr lang="en-US" altLang="ja-JP" sz="2000" b="0" dirty="0"/>
              <a:t>Although it is desirable to cover all expenses with the revenue from water tariffs, </a:t>
            </a:r>
            <a:r>
              <a:rPr lang="en-US" altLang="ja-JP" sz="2000" b="0" dirty="0">
                <a:solidFill>
                  <a:srgbClr val="FF0000"/>
                </a:solidFill>
              </a:rPr>
              <a:t>subsidies </a:t>
            </a:r>
            <a:r>
              <a:rPr lang="en-US" altLang="ja-JP" sz="2000" b="0" dirty="0"/>
              <a:t>were </a:t>
            </a:r>
            <a:r>
              <a:rPr lang="en-US" altLang="ja-JP" sz="2000" b="0" dirty="0">
                <a:solidFill>
                  <a:srgbClr val="FF0000"/>
                </a:solidFill>
              </a:rPr>
              <a:t>required to achieve nationwide water supply coverage and develop water resources</a:t>
            </a:r>
            <a:r>
              <a:rPr lang="en-US" altLang="ja-JP" sz="2000" b="0" dirty="0"/>
              <a:t> in Japan. Especially, in rural areas with small populations, it has been difficult to cover the construction costs of the facilities with tariffs alone. </a:t>
            </a:r>
            <a:endParaRPr lang="ja-JP" altLang="ja-JP" sz="2000" b="0" dirty="0"/>
          </a:p>
        </p:txBody>
      </p:sp>
      <p:sp>
        <p:nvSpPr>
          <p:cNvPr id="4" name="タイトル 3"/>
          <p:cNvSpPr>
            <a:spLocks noGrp="1"/>
          </p:cNvSpPr>
          <p:nvPr>
            <p:ph type="title"/>
          </p:nvPr>
        </p:nvSpPr>
        <p:spPr/>
        <p:txBody>
          <a:bodyPr/>
          <a:lstStyle/>
          <a:p>
            <a:r>
              <a:rPr lang="en-US" altLang="ja-JP" dirty="0"/>
              <a:t>6. Lessons Learned (1)</a:t>
            </a:r>
            <a:endParaRPr kumimoji="1" lang="ja-JP" altLang="en-US" dirty="0"/>
          </a:p>
        </p:txBody>
      </p:sp>
    </p:spTree>
    <p:extLst>
      <p:ext uri="{BB962C8B-B14F-4D97-AF65-F5344CB8AC3E}">
        <p14:creationId xmlns:p14="http://schemas.microsoft.com/office/powerpoint/2010/main" val="2691394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80728"/>
            <a:ext cx="8208000" cy="5328592"/>
          </a:xfrm>
        </p:spPr>
        <p:txBody>
          <a:bodyPr>
            <a:noAutofit/>
          </a:bodyPr>
          <a:lstStyle/>
          <a:p>
            <a:pPr lvl="0"/>
            <a:r>
              <a:rPr lang="en-US" altLang="ja-JP" sz="2000" dirty="0"/>
              <a:t>(Tariff Setting) </a:t>
            </a:r>
            <a:r>
              <a:rPr lang="en-US" altLang="ja-JP" sz="2000" b="0" dirty="0"/>
              <a:t>In Japan, water tariffs are set based on the following policies and principles: (1) Utility uses the </a:t>
            </a:r>
            <a:r>
              <a:rPr lang="en-US" altLang="ja-JP" sz="2000" b="0" dirty="0">
                <a:solidFill>
                  <a:srgbClr val="FF0000"/>
                </a:solidFill>
              </a:rPr>
              <a:t>fully distributed cost method</a:t>
            </a:r>
            <a:r>
              <a:rPr lang="en-US" altLang="ja-JP" sz="2000" b="0" dirty="0"/>
              <a:t> and </a:t>
            </a:r>
            <a:r>
              <a:rPr lang="en-US" altLang="ja-JP" sz="2000" b="0" dirty="0">
                <a:solidFill>
                  <a:srgbClr val="FF0000"/>
                </a:solidFill>
              </a:rPr>
              <a:t>self-supporting accounting system</a:t>
            </a:r>
            <a:r>
              <a:rPr lang="en-US" altLang="ja-JP" sz="2000" b="0" dirty="0"/>
              <a:t>, (2) financial liability for construction of facilities is shared </a:t>
            </a:r>
            <a:r>
              <a:rPr lang="en-US" altLang="ja-JP" sz="2000" b="0" dirty="0">
                <a:solidFill>
                  <a:srgbClr val="FF0000"/>
                </a:solidFill>
              </a:rPr>
              <a:t>equitably</a:t>
            </a:r>
            <a:r>
              <a:rPr lang="en-US" altLang="ja-JP" sz="2000" b="0" dirty="0"/>
              <a:t> and there is absolute clarity in how tariffs are set, (3) </a:t>
            </a:r>
            <a:r>
              <a:rPr lang="en-US" altLang="ja-JP" sz="2000" b="0" dirty="0">
                <a:solidFill>
                  <a:srgbClr val="FF0000"/>
                </a:solidFill>
              </a:rPr>
              <a:t>efficient management </a:t>
            </a:r>
            <a:r>
              <a:rPr lang="en-US" altLang="ja-JP" sz="2000" b="0" dirty="0"/>
              <a:t>of the utilities, (4) </a:t>
            </a:r>
            <a:r>
              <a:rPr lang="en-US" altLang="ja-JP" sz="2000" b="0" dirty="0">
                <a:solidFill>
                  <a:srgbClr val="FF0000"/>
                </a:solidFill>
              </a:rPr>
              <a:t>affordability</a:t>
            </a:r>
            <a:r>
              <a:rPr lang="en-US" altLang="ja-JP" sz="2000" b="0" dirty="0"/>
              <a:t>, and (5) adequate information disclosure. It is important to have </a:t>
            </a:r>
            <a:r>
              <a:rPr lang="en-US" altLang="ja-JP" sz="2000" b="0" dirty="0">
                <a:solidFill>
                  <a:srgbClr val="FF0000"/>
                </a:solidFill>
              </a:rPr>
              <a:t>legal frameworks </a:t>
            </a:r>
            <a:r>
              <a:rPr lang="en-US" altLang="ja-JP" sz="2000" b="0" dirty="0"/>
              <a:t>to</a:t>
            </a:r>
            <a:r>
              <a:rPr lang="en-US" altLang="ja-JP" sz="2000" b="0" dirty="0">
                <a:solidFill>
                  <a:srgbClr val="FF0000"/>
                </a:solidFill>
              </a:rPr>
              <a:t> </a:t>
            </a:r>
            <a:r>
              <a:rPr lang="en-US" altLang="ja-JP" sz="2000" b="0" dirty="0"/>
              <a:t>provide the principles and</a:t>
            </a:r>
            <a:r>
              <a:rPr lang="en-US" altLang="ja-JP" sz="2000" b="0" dirty="0">
                <a:solidFill>
                  <a:srgbClr val="FF0000"/>
                </a:solidFill>
              </a:rPr>
              <a:t> standardized procedures </a:t>
            </a:r>
            <a:r>
              <a:rPr lang="en-US" altLang="ja-JP" sz="2000" b="0" dirty="0"/>
              <a:t>to guide the tariff setting process. Utilities make continuous efforts towards efficient management and information disclosure so that </a:t>
            </a:r>
            <a:r>
              <a:rPr lang="en-US" altLang="ja-JP" sz="2000" b="0" dirty="0">
                <a:solidFill>
                  <a:srgbClr val="FF0000"/>
                </a:solidFill>
              </a:rPr>
              <a:t>customers clearly understand and support the water supply business</a:t>
            </a:r>
            <a:r>
              <a:rPr lang="en-US" altLang="ja-JP" sz="2000" b="0" dirty="0"/>
              <a:t>.</a:t>
            </a:r>
            <a:endParaRPr lang="ja-JP" altLang="ja-JP" sz="2000" b="0" dirty="0"/>
          </a:p>
          <a:p>
            <a:pPr lvl="0"/>
            <a:r>
              <a:rPr lang="en-US" altLang="ja-JP" sz="2000" dirty="0"/>
              <a:t>(Affordability) </a:t>
            </a:r>
            <a:r>
              <a:rPr lang="en-US" altLang="ja-JP" sz="2000" b="0" dirty="0"/>
              <a:t>To support all</a:t>
            </a:r>
            <a:r>
              <a:rPr lang="ja-JP" altLang="en-US" sz="2000" b="0" dirty="0"/>
              <a:t> </a:t>
            </a:r>
            <a:r>
              <a:rPr lang="en-US" altLang="ja-JP" sz="2000" b="0" dirty="0"/>
              <a:t>households including low-income groups, water tariffs are made</a:t>
            </a:r>
            <a:r>
              <a:rPr lang="en-US" altLang="ja-JP" sz="2000" b="0" dirty="0">
                <a:solidFill>
                  <a:srgbClr val="FF0000"/>
                </a:solidFill>
              </a:rPr>
              <a:t> affordable by including</a:t>
            </a:r>
            <a:r>
              <a:rPr lang="ja-JP" altLang="en-US" sz="2000" b="0" dirty="0">
                <a:solidFill>
                  <a:srgbClr val="FF0000"/>
                </a:solidFill>
              </a:rPr>
              <a:t> </a:t>
            </a:r>
            <a:r>
              <a:rPr lang="en-US" altLang="ja-JP" sz="2000" b="0" dirty="0">
                <a:solidFill>
                  <a:srgbClr val="FF0000"/>
                </a:solidFill>
              </a:rPr>
              <a:t>a minimum volume in the minimum charge </a:t>
            </a:r>
            <a:r>
              <a:rPr lang="en-US" altLang="ja-JP" sz="2000" b="0" dirty="0"/>
              <a:t>and implementing </a:t>
            </a:r>
            <a:r>
              <a:rPr lang="en-US" altLang="ja-JP" sz="2000" b="0" dirty="0">
                <a:solidFill>
                  <a:srgbClr val="FF0000"/>
                </a:solidFill>
              </a:rPr>
              <a:t>cross-subsidies</a:t>
            </a:r>
            <a:r>
              <a:rPr lang="en-US" altLang="ja-JP" sz="2000" b="0" dirty="0"/>
              <a:t>. </a:t>
            </a:r>
            <a:r>
              <a:rPr lang="en-US" altLang="ja-JP" sz="2000" b="0" dirty="0">
                <a:solidFill>
                  <a:srgbClr val="FF0000"/>
                </a:solidFill>
              </a:rPr>
              <a:t>Exemption</a:t>
            </a:r>
            <a:r>
              <a:rPr lang="en-US" altLang="ja-JP" sz="2000" b="0" dirty="0"/>
              <a:t> and </a:t>
            </a:r>
            <a:r>
              <a:rPr lang="en-US" altLang="ja-JP" sz="2000" b="0" dirty="0">
                <a:solidFill>
                  <a:srgbClr val="FF0000"/>
                </a:solidFill>
              </a:rPr>
              <a:t>reduced tariff </a:t>
            </a:r>
            <a:r>
              <a:rPr lang="en-US" altLang="ja-JP" sz="2000" b="0" dirty="0"/>
              <a:t>systems are established as a welfare policy of the local government. Customers could pay by </a:t>
            </a:r>
            <a:r>
              <a:rPr lang="en-US" altLang="ja-JP" sz="2000" b="0" dirty="0">
                <a:solidFill>
                  <a:srgbClr val="FF0000"/>
                </a:solidFill>
              </a:rPr>
              <a:t>installments</a:t>
            </a:r>
            <a:r>
              <a:rPr lang="en-US" altLang="ja-JP" sz="2000" b="0" dirty="0"/>
              <a:t> for costly new connections and were encouraged to </a:t>
            </a:r>
            <a:r>
              <a:rPr lang="en-US" altLang="ja-JP" sz="2000" b="0" dirty="0">
                <a:solidFill>
                  <a:srgbClr val="FF0000"/>
                </a:solidFill>
              </a:rPr>
              <a:t>save money </a:t>
            </a:r>
            <a:r>
              <a:rPr lang="en-US" altLang="ja-JP" sz="2000" b="0" dirty="0"/>
              <a:t>systematically for the payments in the early stage of water supply development. </a:t>
            </a:r>
            <a:endParaRPr lang="ja-JP" altLang="ja-JP" sz="2000" b="0" dirty="0"/>
          </a:p>
        </p:txBody>
      </p:sp>
      <p:sp>
        <p:nvSpPr>
          <p:cNvPr id="4" name="タイトル 3"/>
          <p:cNvSpPr>
            <a:spLocks noGrp="1"/>
          </p:cNvSpPr>
          <p:nvPr>
            <p:ph type="title"/>
          </p:nvPr>
        </p:nvSpPr>
        <p:spPr/>
        <p:txBody>
          <a:bodyPr/>
          <a:lstStyle/>
          <a:p>
            <a:r>
              <a:rPr lang="en-US" altLang="ja-JP" dirty="0"/>
              <a:t>6. Lessons Learned (2)</a:t>
            </a:r>
            <a:endParaRPr kumimoji="1" lang="ja-JP" altLang="en-US" dirty="0"/>
          </a:p>
        </p:txBody>
      </p:sp>
    </p:spTree>
    <p:extLst>
      <p:ext uri="{BB962C8B-B14F-4D97-AF65-F5344CB8AC3E}">
        <p14:creationId xmlns:p14="http://schemas.microsoft.com/office/powerpoint/2010/main" val="217000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80728"/>
            <a:ext cx="8208000" cy="5328592"/>
          </a:xfrm>
        </p:spPr>
        <p:txBody>
          <a:bodyPr>
            <a:normAutofit/>
          </a:bodyPr>
          <a:lstStyle/>
          <a:p>
            <a:r>
              <a:rPr lang="en-US" altLang="ja-JP" sz="2000" dirty="0"/>
              <a:t>(Increasing Bill Collection Rate) </a:t>
            </a:r>
            <a:r>
              <a:rPr lang="en-US" altLang="ja-JP" sz="2000" b="0" dirty="0"/>
              <a:t>Japanese water utilities have achieved </a:t>
            </a:r>
            <a:r>
              <a:rPr lang="en-US" altLang="ja-JP" sz="2000" b="0" dirty="0">
                <a:solidFill>
                  <a:srgbClr val="FF0000"/>
                </a:solidFill>
              </a:rPr>
              <a:t>bill collection rate of nearly 100% </a:t>
            </a:r>
            <a:r>
              <a:rPr lang="en-US" altLang="ja-JP" sz="2000" b="0" dirty="0"/>
              <a:t>by shifting to a payment system that is convenient for customers under the financial services available. There are </a:t>
            </a:r>
            <a:r>
              <a:rPr lang="en-US" altLang="ja-JP" sz="2000" b="0" dirty="0">
                <a:solidFill>
                  <a:srgbClr val="FF0000"/>
                </a:solidFill>
              </a:rPr>
              <a:t>clear procedures for following up on unpaid bills and applying penalties </a:t>
            </a:r>
            <a:r>
              <a:rPr lang="en-US" altLang="ja-JP" sz="2000" b="0" dirty="0"/>
              <a:t>as required. </a:t>
            </a:r>
            <a:r>
              <a:rPr lang="en-US" altLang="ja-JP" sz="2000" b="0" dirty="0">
                <a:solidFill>
                  <a:srgbClr val="FF0000"/>
                </a:solidFill>
              </a:rPr>
              <a:t>Training for meter readers and tariff collectors together with performance based incentives </a:t>
            </a:r>
            <a:r>
              <a:rPr lang="en-US" altLang="ja-JP" sz="2000" b="0" dirty="0"/>
              <a:t>could also help raise collection rates.</a:t>
            </a:r>
            <a:r>
              <a:rPr lang="ja-JP" altLang="ja-JP" sz="2000" b="0" dirty="0"/>
              <a:t> </a:t>
            </a:r>
            <a:r>
              <a:rPr lang="en-US" altLang="ja-JP" sz="2000" b="0" dirty="0"/>
              <a:t> </a:t>
            </a:r>
            <a:r>
              <a:rPr lang="en-US" altLang="ja-JP" sz="2000" b="0" dirty="0">
                <a:solidFill>
                  <a:srgbClr val="FF0000"/>
                </a:solidFill>
              </a:rPr>
              <a:t>Installation</a:t>
            </a:r>
            <a:r>
              <a:rPr lang="ja-JP" altLang="en-US" sz="2000" b="0" dirty="0">
                <a:solidFill>
                  <a:srgbClr val="FF0000"/>
                </a:solidFill>
              </a:rPr>
              <a:t> </a:t>
            </a:r>
            <a:r>
              <a:rPr lang="en-US" altLang="ja-JP" sz="2000" b="0" dirty="0">
                <a:solidFill>
                  <a:srgbClr val="FF0000"/>
                </a:solidFill>
              </a:rPr>
              <a:t>of meters at all customers</a:t>
            </a:r>
            <a:r>
              <a:rPr lang="en-US" altLang="ja-JP" sz="2000" b="0" dirty="0"/>
              <a:t> and </a:t>
            </a:r>
            <a:r>
              <a:rPr lang="en-US" altLang="ja-JP" sz="2000" b="0" dirty="0">
                <a:solidFill>
                  <a:srgbClr val="FF0000"/>
                </a:solidFill>
              </a:rPr>
              <a:t>keeping meter accuracy, </a:t>
            </a:r>
            <a:r>
              <a:rPr lang="en-US" altLang="ja-JP" sz="2000" b="0" dirty="0"/>
              <a:t>have also contributed to high collection rates.</a:t>
            </a:r>
          </a:p>
          <a:p>
            <a:pPr lvl="1">
              <a:lnSpc>
                <a:spcPts val="2200"/>
              </a:lnSpc>
            </a:pPr>
            <a:endParaRPr lang="en-US" altLang="ja-JP" sz="2000" b="0" dirty="0"/>
          </a:p>
        </p:txBody>
      </p:sp>
      <p:sp>
        <p:nvSpPr>
          <p:cNvPr id="4" name="タイトル 3"/>
          <p:cNvSpPr>
            <a:spLocks noGrp="1"/>
          </p:cNvSpPr>
          <p:nvPr>
            <p:ph type="title"/>
          </p:nvPr>
        </p:nvSpPr>
        <p:spPr/>
        <p:txBody>
          <a:bodyPr/>
          <a:lstStyle/>
          <a:p>
            <a:r>
              <a:rPr lang="en-US" altLang="ja-JP" dirty="0"/>
              <a:t>6. Lessons Learned (3)</a:t>
            </a:r>
            <a:endParaRPr kumimoji="1" lang="ja-JP" altLang="en-US" dirty="0"/>
          </a:p>
        </p:txBody>
      </p:sp>
    </p:spTree>
    <p:extLst>
      <p:ext uri="{BB962C8B-B14F-4D97-AF65-F5344CB8AC3E}">
        <p14:creationId xmlns:p14="http://schemas.microsoft.com/office/powerpoint/2010/main" val="11447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2000"/>
            <a:ext cx="8229600" cy="720000"/>
          </a:xfrm>
        </p:spPr>
        <p:txBody>
          <a:bodyPr>
            <a:normAutofit/>
          </a:bodyPr>
          <a:lstStyle/>
          <a:p>
            <a:pPr algn="l"/>
            <a:r>
              <a:rPr lang="en-US" altLang="ja-JP" sz="2800" dirty="0">
                <a:solidFill>
                  <a:schemeClr val="bg1">
                    <a:lumMod val="50000"/>
                  </a:schemeClr>
                </a:solidFill>
              </a:rPr>
              <a:t>1. Introduction</a:t>
            </a:r>
            <a:endParaRPr kumimoji="1" lang="ja-JP" altLang="en-US" sz="2800" dirty="0"/>
          </a:p>
        </p:txBody>
      </p:sp>
      <p:sp>
        <p:nvSpPr>
          <p:cNvPr id="6" name="テキスト ボックス 5"/>
          <p:cNvSpPr txBox="1"/>
          <p:nvPr/>
        </p:nvSpPr>
        <p:spPr>
          <a:xfrm>
            <a:off x="249401" y="2276872"/>
            <a:ext cx="8661871" cy="2554545"/>
          </a:xfrm>
          <a:prstGeom prst="rect">
            <a:avLst/>
          </a:prstGeom>
          <a:noFill/>
        </p:spPr>
        <p:txBody>
          <a:bodyPr wrap="square" rtlCol="0">
            <a:spAutoFit/>
          </a:bodyPr>
          <a:lstStyle/>
          <a:p>
            <a:pPr>
              <a:spcBef>
                <a:spcPts val="1200"/>
              </a:spcBef>
              <a:tabLst>
                <a:tab pos="447675" algn="l"/>
              </a:tabLst>
            </a:pPr>
            <a:r>
              <a:rPr lang="en-US" altLang="ja-JP" sz="2000" b="1" dirty="0">
                <a:solidFill>
                  <a:prstClr val="black"/>
                </a:solidFill>
              </a:rPr>
              <a:t>Q1. </a:t>
            </a:r>
            <a:r>
              <a:rPr lang="en-US" altLang="ja-JP" sz="2000" dirty="0">
                <a:solidFill>
                  <a:prstClr val="black"/>
                </a:solidFill>
              </a:rPr>
              <a:t>How did Japanese water utilities </a:t>
            </a:r>
            <a:r>
              <a:rPr lang="en-US" altLang="ja-JP" sz="2000" dirty="0">
                <a:solidFill>
                  <a:srgbClr val="FF0000"/>
                </a:solidFill>
              </a:rPr>
              <a:t>finance water supply development</a:t>
            </a:r>
            <a:r>
              <a:rPr lang="en-US" altLang="ja-JP" sz="2000" dirty="0">
                <a:solidFill>
                  <a:prstClr val="black"/>
                </a:solidFill>
              </a:rPr>
              <a:t> during the period of high</a:t>
            </a:r>
            <a:r>
              <a:rPr lang="ja-JP" altLang="en-US" sz="2000" dirty="0">
                <a:solidFill>
                  <a:prstClr val="black"/>
                </a:solidFill>
              </a:rPr>
              <a:t> </a:t>
            </a:r>
            <a:r>
              <a:rPr lang="en-US" altLang="ja-JP" sz="2000" dirty="0">
                <a:solidFill>
                  <a:prstClr val="black"/>
                </a:solidFill>
              </a:rPr>
              <a:t>economic growth?</a:t>
            </a:r>
          </a:p>
          <a:p>
            <a:pPr>
              <a:spcBef>
                <a:spcPts val="1200"/>
              </a:spcBef>
              <a:tabLst>
                <a:tab pos="447675" algn="l"/>
              </a:tabLst>
            </a:pPr>
            <a:r>
              <a:rPr lang="en-US" altLang="ja-JP" sz="2000" b="1" dirty="0">
                <a:solidFill>
                  <a:prstClr val="black"/>
                </a:solidFill>
              </a:rPr>
              <a:t>Q2.</a:t>
            </a:r>
            <a:r>
              <a:rPr lang="ja-JP" altLang="en-US" sz="2000" b="1" dirty="0">
                <a:solidFill>
                  <a:prstClr val="black"/>
                </a:solidFill>
              </a:rPr>
              <a:t> </a:t>
            </a:r>
            <a:r>
              <a:rPr lang="en-US" altLang="ja-JP" sz="2000" dirty="0"/>
              <a:t>Have Japanese water utilities been able to </a:t>
            </a:r>
            <a:r>
              <a:rPr lang="en-US" altLang="ja-JP" sz="2000" dirty="0">
                <a:solidFill>
                  <a:srgbClr val="FF0000"/>
                </a:solidFill>
              </a:rPr>
              <a:t>achieve full cost recovery</a:t>
            </a:r>
            <a:r>
              <a:rPr lang="en-US" altLang="ja-JP" sz="2000" dirty="0"/>
              <a:t>?</a:t>
            </a:r>
            <a:endParaRPr lang="ja-JP" altLang="ja-JP" sz="2000" dirty="0"/>
          </a:p>
          <a:p>
            <a:pPr>
              <a:spcBef>
                <a:spcPts val="1200"/>
              </a:spcBef>
              <a:tabLst>
                <a:tab pos="447675" algn="l"/>
              </a:tabLst>
            </a:pPr>
            <a:r>
              <a:rPr lang="en-US" altLang="ja-JP" sz="2000" b="1" dirty="0">
                <a:solidFill>
                  <a:prstClr val="black"/>
                </a:solidFill>
              </a:rPr>
              <a:t>Q3. </a:t>
            </a:r>
            <a:r>
              <a:rPr lang="en-US" altLang="ja-JP" sz="2000" dirty="0">
                <a:solidFill>
                  <a:prstClr val="black"/>
                </a:solidFill>
              </a:rPr>
              <a:t>How do Japanese water utilities determine </a:t>
            </a:r>
            <a:r>
              <a:rPr lang="en-US" altLang="ja-JP" sz="2000" dirty="0">
                <a:solidFill>
                  <a:srgbClr val="FF0000"/>
                </a:solidFill>
              </a:rPr>
              <a:t>water tariffs</a:t>
            </a:r>
            <a:r>
              <a:rPr lang="en-US" altLang="ja-JP" sz="2000" dirty="0">
                <a:solidFill>
                  <a:prstClr val="black"/>
                </a:solidFill>
              </a:rPr>
              <a:t>?</a:t>
            </a:r>
          </a:p>
          <a:p>
            <a:pPr>
              <a:spcBef>
                <a:spcPts val="1200"/>
              </a:spcBef>
              <a:tabLst>
                <a:tab pos="447675" algn="l"/>
              </a:tabLst>
            </a:pPr>
            <a:r>
              <a:rPr lang="en-US" altLang="ja-JP" sz="2000" b="1" dirty="0">
                <a:solidFill>
                  <a:prstClr val="black"/>
                </a:solidFill>
              </a:rPr>
              <a:t>Q4. </a:t>
            </a:r>
            <a:r>
              <a:rPr lang="en-US" altLang="ja-JP" sz="2000" dirty="0">
                <a:solidFill>
                  <a:prstClr val="black"/>
                </a:solidFill>
              </a:rPr>
              <a:t>How do Japanese water utilities </a:t>
            </a:r>
            <a:r>
              <a:rPr lang="en-US" altLang="ja-JP" sz="2000" dirty="0"/>
              <a:t>serve</a:t>
            </a:r>
            <a:r>
              <a:rPr lang="en-US" altLang="ja-JP" sz="2000" dirty="0">
                <a:solidFill>
                  <a:srgbClr val="FF0000"/>
                </a:solidFill>
              </a:rPr>
              <a:t> low-income group</a:t>
            </a:r>
            <a:r>
              <a:rPr lang="en-US" altLang="ja-JP" sz="2000" dirty="0">
                <a:solidFill>
                  <a:prstClr val="black"/>
                </a:solidFill>
              </a:rPr>
              <a:t>? </a:t>
            </a:r>
          </a:p>
          <a:p>
            <a:pPr>
              <a:spcBef>
                <a:spcPts val="1200"/>
              </a:spcBef>
              <a:tabLst>
                <a:tab pos="447675" algn="l"/>
              </a:tabLst>
            </a:pPr>
            <a:r>
              <a:rPr lang="en-US" altLang="ja-JP" sz="2000" b="1" dirty="0">
                <a:solidFill>
                  <a:prstClr val="black"/>
                </a:solidFill>
              </a:rPr>
              <a:t>Q5.</a:t>
            </a:r>
            <a:r>
              <a:rPr lang="en-US" altLang="ja-JP" sz="2000" dirty="0">
                <a:solidFill>
                  <a:prstClr val="black"/>
                </a:solidFill>
              </a:rPr>
              <a:t> How do Japanese water utilities </a:t>
            </a:r>
            <a:r>
              <a:rPr lang="en-US" altLang="ja-JP" sz="2000" dirty="0"/>
              <a:t>achieve </a:t>
            </a:r>
            <a:r>
              <a:rPr lang="en-US" altLang="ja-JP" sz="2000" dirty="0">
                <a:solidFill>
                  <a:srgbClr val="FF0000"/>
                </a:solidFill>
              </a:rPr>
              <a:t>almost 100% bill collection</a:t>
            </a:r>
            <a:r>
              <a:rPr lang="en-US" altLang="ja-JP" sz="2000" dirty="0">
                <a:solidFill>
                  <a:prstClr val="black"/>
                </a:solidFill>
              </a:rPr>
              <a:t>?</a:t>
            </a:r>
          </a:p>
        </p:txBody>
      </p:sp>
      <p:sp>
        <p:nvSpPr>
          <p:cNvPr id="5" name="テキスト プレースホルダー 7"/>
          <p:cNvSpPr txBox="1">
            <a:spLocks/>
          </p:cNvSpPr>
          <p:nvPr/>
        </p:nvSpPr>
        <p:spPr>
          <a:xfrm>
            <a:off x="288000" y="1062091"/>
            <a:ext cx="8568000" cy="944824"/>
          </a:xfrm>
          <a:prstGeom prst="rect">
            <a:avLst/>
          </a:prstGeom>
          <a:solidFill>
            <a:schemeClr val="accent5"/>
          </a:solidFill>
          <a:ln w="19050">
            <a:solidFill>
              <a:schemeClr val="accent5">
                <a:lumMod val="50000"/>
              </a:schemeClr>
            </a:solidFill>
          </a:ln>
        </p:spPr>
        <p:txBody>
          <a:bodyPr lIns="396000" tIns="72000" rIns="324000" bIns="72000"/>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500" indent="0">
              <a:buNone/>
            </a:pPr>
            <a:r>
              <a:rPr lang="en-US" altLang="ja-JP" sz="2400" dirty="0"/>
              <a:t>Frequently asked questions from participants </a:t>
            </a:r>
            <a:r>
              <a:rPr lang="en-US" altLang="ja-JP" sz="2400"/>
              <a:t>of the water </a:t>
            </a:r>
            <a:r>
              <a:rPr lang="en-US" altLang="ja-JP" sz="2400" dirty="0"/>
              <a:t>supply</a:t>
            </a:r>
            <a:r>
              <a:rPr lang="ja-JP" altLang="en-US" sz="2400" dirty="0"/>
              <a:t> </a:t>
            </a:r>
            <a:r>
              <a:rPr lang="en-US" altLang="ja-JP" sz="2400" dirty="0"/>
              <a:t>training courses</a:t>
            </a:r>
          </a:p>
        </p:txBody>
      </p:sp>
    </p:spTree>
    <p:extLst>
      <p:ext uri="{BB962C8B-B14F-4D97-AF65-F5344CB8AC3E}">
        <p14:creationId xmlns:p14="http://schemas.microsoft.com/office/powerpoint/2010/main" val="335092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4"/>
          <p:cNvSpPr txBox="1">
            <a:spLocks/>
          </p:cNvSpPr>
          <p:nvPr/>
        </p:nvSpPr>
        <p:spPr>
          <a:xfrm>
            <a:off x="512400" y="396818"/>
            <a:ext cx="8208000" cy="511902"/>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2. Financing Water Supply Development</a:t>
            </a:r>
            <a:endParaRPr lang="ja-JP" altLang="en-US" dirty="0"/>
          </a:p>
        </p:txBody>
      </p:sp>
      <p:sp>
        <p:nvSpPr>
          <p:cNvPr id="22" name="正方形/長方形 21"/>
          <p:cNvSpPr/>
          <p:nvPr/>
        </p:nvSpPr>
        <p:spPr>
          <a:xfrm>
            <a:off x="7248783" y="4437112"/>
            <a:ext cx="1549716" cy="1200329"/>
          </a:xfrm>
          <a:prstGeom prst="rect">
            <a:avLst/>
          </a:prstGeom>
        </p:spPr>
        <p:txBody>
          <a:bodyPr wrap="square">
            <a:spAutoFit/>
          </a:bodyPr>
          <a:lstStyle/>
          <a:p>
            <a:r>
              <a:rPr lang="en-US" altLang="ja-JP" sz="1200" dirty="0"/>
              <a:t>Source: Based on data from Bureau of Waterworks, Tokyo Metropolitan Government</a:t>
            </a:r>
            <a:r>
              <a:rPr lang="en-US" altLang="ja-JP" sz="1200" i="1" dirty="0"/>
              <a:t>, Annual Report</a:t>
            </a:r>
            <a:r>
              <a:rPr lang="en-US" altLang="ja-JP" sz="1200" dirty="0"/>
              <a:t>.</a:t>
            </a:r>
            <a:endParaRPr lang="ja-JP" altLang="en-US" sz="1200" dirty="0"/>
          </a:p>
        </p:txBody>
      </p:sp>
      <p:sp>
        <p:nvSpPr>
          <p:cNvPr id="24" name="テキスト プレースホルダー 3"/>
          <p:cNvSpPr txBox="1">
            <a:spLocks/>
          </p:cNvSpPr>
          <p:nvPr/>
        </p:nvSpPr>
        <p:spPr>
          <a:xfrm>
            <a:off x="251520" y="910980"/>
            <a:ext cx="8640960" cy="991792"/>
          </a:xfrm>
          <a:prstGeom prst="rect">
            <a:avLst/>
          </a:prstGeom>
          <a:noFill/>
          <a:ln w="19050" cap="flat">
            <a:noFill/>
          </a:ln>
        </p:spPr>
        <p:txBody>
          <a:bodyPr vert="horz" wrap="square" lIns="396000" tIns="72000" rIns="32400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1800" dirty="0">
                <a:solidFill>
                  <a:srgbClr val="FF0000"/>
                </a:solidFill>
              </a:rPr>
              <a:t>The balance of the bonds and water tariff revenue increases during the expansion of facilities </a:t>
            </a:r>
            <a:r>
              <a:rPr lang="en-US" altLang="ja-JP" sz="1800" dirty="0"/>
              <a:t>because the population served increases. The balance of the bonds gradually levels off after the expansion of facilities. </a:t>
            </a:r>
            <a:endParaRPr lang="ja-JP" altLang="en-US" sz="1800" dirty="0"/>
          </a:p>
        </p:txBody>
      </p:sp>
      <p:graphicFrame>
        <p:nvGraphicFramePr>
          <p:cNvPr id="8" name="グラフ 7"/>
          <p:cNvGraphicFramePr/>
          <p:nvPr>
            <p:extLst>
              <p:ext uri="{D42A27DB-BD31-4B8C-83A1-F6EECF244321}">
                <p14:modId xmlns:p14="http://schemas.microsoft.com/office/powerpoint/2010/main" val="2942859963"/>
              </p:ext>
            </p:extLst>
          </p:nvPr>
        </p:nvGraphicFramePr>
        <p:xfrm>
          <a:off x="683568" y="2221512"/>
          <a:ext cx="6408712" cy="3596600"/>
        </p:xfrm>
        <a:graphic>
          <a:graphicData uri="http://schemas.openxmlformats.org/drawingml/2006/chart">
            <c:chart xmlns:c="http://schemas.openxmlformats.org/drawingml/2006/chart" xmlns:r="http://schemas.openxmlformats.org/officeDocument/2006/relationships" r:id="rId3"/>
          </a:graphicData>
        </a:graphic>
      </p:graphicFrame>
      <p:sp>
        <p:nvSpPr>
          <p:cNvPr id="2" name="四角形吹き出し 463"/>
          <p:cNvSpPr>
            <a:spLocks noChangeArrowheads="1"/>
          </p:cNvSpPr>
          <p:nvPr/>
        </p:nvSpPr>
        <p:spPr bwMode="auto">
          <a:xfrm>
            <a:off x="1259632" y="1913587"/>
            <a:ext cx="3356768" cy="435293"/>
          </a:xfrm>
          <a:prstGeom prst="wedgeRectCallout">
            <a:avLst>
              <a:gd name="adj1" fmla="val -44817"/>
              <a:gd name="adj2" fmla="val 73274"/>
            </a:avLst>
          </a:prstGeom>
          <a:solidFill>
            <a:srgbClr val="FFFFFF"/>
          </a:solidFill>
          <a:ln w="25400">
            <a:solidFill>
              <a:srgbClr val="4F81BD"/>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Outstanding Balance of Public Enterprise Bond,</a:t>
            </a:r>
            <a:r>
              <a:rPr lang="ja-JP" altLang="en-US" sz="1100" dirty="0">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Water Tariff Revenue  (</a:t>
            </a:r>
            <a:r>
              <a:rPr lang="en-US" altLang="ja-JP" sz="1100" dirty="0">
                <a:latin typeface="Meiryo UI" pitchFamily="50" charset="-128"/>
                <a:ea typeface="Meiryo UI" pitchFamily="50" charset="-128"/>
                <a:cs typeface="Meiryo UI" pitchFamily="50" charset="-128"/>
              </a:rPr>
              <a:t>million</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JPY)</a:t>
            </a:r>
            <a:endParaRPr kumimoji="1" lang="en-US" altLang="ja-JP" sz="3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四角形吹き出し 449"/>
          <p:cNvSpPr>
            <a:spLocks noChangeArrowheads="1"/>
          </p:cNvSpPr>
          <p:nvPr/>
        </p:nvSpPr>
        <p:spPr bwMode="auto">
          <a:xfrm>
            <a:off x="7248783" y="2348880"/>
            <a:ext cx="1067633" cy="936104"/>
          </a:xfrm>
          <a:prstGeom prst="wedgeRectCallout">
            <a:avLst>
              <a:gd name="adj1" fmla="val -66391"/>
              <a:gd name="adj2" fmla="val -17818"/>
            </a:avLst>
          </a:prstGeom>
          <a:solidFill>
            <a:srgbClr val="FFFFFF"/>
          </a:solidFill>
          <a:ln w="25400">
            <a:solidFill>
              <a:srgbClr val="4F81B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Water Production Capacity</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thousands m</a:t>
            </a:r>
            <a:r>
              <a:rPr kumimoji="1" lang="en-US" altLang="ja-JP" sz="1100" b="0" i="0" u="none" strike="noStrike" cap="none" normalizeH="0" baseline="30000" dirty="0">
                <a:ln>
                  <a:noFill/>
                </a:ln>
                <a:solidFill>
                  <a:schemeClr val="tx1"/>
                </a:solidFill>
                <a:effectLst/>
                <a:latin typeface="Meiryo UI" pitchFamily="50" charset="-128"/>
                <a:ea typeface="Meiryo UI" pitchFamily="50" charset="-128"/>
                <a:cs typeface="Meiryo UI" pitchFamily="50" charset="-128"/>
              </a:rPr>
              <a:t>3</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/day</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endParaRPr kumimoji="1" lang="ja-JP" altLang="en-US" sz="3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ja-JP" altLang="ja-JP" sz="9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0" y="5801875"/>
            <a:ext cx="9000078" cy="553998"/>
          </a:xfrm>
          <a:prstGeom prst="rect">
            <a:avLst/>
          </a:prstGeom>
        </p:spPr>
        <p:txBody>
          <a:bodyPr wrap="square">
            <a:spAutoFit/>
          </a:bodyPr>
          <a:lstStyle/>
          <a:p>
            <a:pPr lvl="3">
              <a:tabLst>
                <a:tab pos="450850" algn="l"/>
                <a:tab pos="4752975" algn="l"/>
              </a:tabLst>
            </a:pPr>
            <a:r>
              <a:rPr lang="en-US" altLang="ja-JP" sz="1400" b="1" dirty="0"/>
              <a:t>Changes of the Balance of Public Enterprise Bonds, Water Tariff Revenue and Water Production Capacity of Bureau of Waterworks, Tokyo Metropolitan Government </a:t>
            </a:r>
            <a:r>
              <a:rPr lang="en-US" altLang="ja-JP" sz="1600" b="1" dirty="0"/>
              <a:t>	</a:t>
            </a:r>
          </a:p>
        </p:txBody>
      </p:sp>
    </p:spTree>
    <p:extLst>
      <p:ext uri="{BB962C8B-B14F-4D97-AF65-F5344CB8AC3E}">
        <p14:creationId xmlns:p14="http://schemas.microsoft.com/office/powerpoint/2010/main" val="188072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4"/>
          </p:nvPr>
        </p:nvSpPr>
        <p:spPr>
          <a:xfrm>
            <a:off x="99526" y="2189893"/>
            <a:ext cx="8695897" cy="3583679"/>
          </a:xfrm>
        </p:spPr>
        <p:txBody>
          <a:bodyPr>
            <a:normAutofit/>
          </a:bodyPr>
          <a:lstStyle/>
          <a:p>
            <a:pPr lvl="3">
              <a:tabLst>
                <a:tab pos="450850" algn="l"/>
                <a:tab pos="4752975" algn="l"/>
              </a:tabLst>
            </a:pPr>
            <a:r>
              <a:rPr lang="ja-JP" altLang="en-US" sz="1600" b="1" dirty="0"/>
              <a:t>　　</a:t>
            </a:r>
            <a:r>
              <a:rPr lang="en-US" altLang="ja-JP" sz="1200" dirty="0"/>
              <a:t>	</a:t>
            </a:r>
            <a:r>
              <a:rPr lang="ja-JP" altLang="en-US" sz="1200" dirty="0"/>
              <a:t>　　　　　　　　　　　</a:t>
            </a:r>
            <a:r>
              <a:rPr lang="ja-JP" altLang="en-US" sz="1400" dirty="0"/>
              <a:t>　　　　　　                     </a:t>
            </a:r>
            <a:r>
              <a:rPr lang="en-US" altLang="ja-JP" sz="1400" dirty="0"/>
              <a:t>(Billion JPY)                                                                           </a:t>
            </a:r>
            <a:r>
              <a:rPr lang="fr-FR" altLang="ja-JP" sz="1400" dirty="0"/>
              <a:t>(composition ratio)</a:t>
            </a:r>
            <a:endParaRPr lang="en-US" altLang="ja-JP" sz="1400" dirty="0"/>
          </a:p>
        </p:txBody>
      </p:sp>
      <p:sp>
        <p:nvSpPr>
          <p:cNvPr id="5" name="タイトル 4"/>
          <p:cNvSpPr>
            <a:spLocks noGrp="1"/>
          </p:cNvSpPr>
          <p:nvPr>
            <p:ph type="title"/>
          </p:nvPr>
        </p:nvSpPr>
        <p:spPr/>
        <p:txBody>
          <a:bodyPr/>
          <a:lstStyle/>
          <a:p>
            <a:r>
              <a:rPr lang="en-US" altLang="ja-JP" dirty="0"/>
              <a:t>2. Financing Water Supply Development</a:t>
            </a:r>
            <a:endParaRPr lang="ja-JP" altLang="en-US" dirty="0"/>
          </a:p>
        </p:txBody>
      </p:sp>
      <p:sp>
        <p:nvSpPr>
          <p:cNvPr id="6" name="テキスト プレースホルダー 5"/>
          <p:cNvSpPr>
            <a:spLocks noGrp="1"/>
          </p:cNvSpPr>
          <p:nvPr>
            <p:ph type="body" sz="quarter" idx="13"/>
          </p:nvPr>
        </p:nvSpPr>
        <p:spPr>
          <a:xfrm>
            <a:off x="144480" y="968048"/>
            <a:ext cx="8531976" cy="1273920"/>
          </a:xfrm>
          <a:noFill/>
          <a:ln w="28575">
            <a:noFill/>
          </a:ln>
        </p:spPr>
        <p:txBody>
          <a:bodyPr/>
          <a:lstStyle/>
          <a:p>
            <a:r>
              <a:rPr lang="en-US" altLang="ja-JP" sz="2400" dirty="0">
                <a:solidFill>
                  <a:srgbClr val="FF0000"/>
                </a:solidFill>
              </a:rPr>
              <a:t>Main funds : Municipal Bonds (Public Enterprise Bonds)</a:t>
            </a:r>
            <a:r>
              <a:rPr lang="ja-JP" altLang="en-US" sz="2400" dirty="0">
                <a:solidFill>
                  <a:srgbClr val="FF0000"/>
                </a:solidFill>
              </a:rPr>
              <a:t> </a:t>
            </a:r>
            <a:r>
              <a:rPr lang="en-US" altLang="ja-JP" sz="2400" dirty="0">
                <a:solidFill>
                  <a:srgbClr val="FF0000"/>
                </a:solidFill>
              </a:rPr>
              <a:t>and Subsidies  </a:t>
            </a:r>
          </a:p>
          <a:p>
            <a:r>
              <a:rPr lang="ja-JP" altLang="en-US" dirty="0"/>
              <a:t>⇒ </a:t>
            </a:r>
            <a:r>
              <a:rPr lang="en-US" altLang="ja-JP" b="1" dirty="0"/>
              <a:t>Japanese water supply coverage rate</a:t>
            </a:r>
            <a:r>
              <a:rPr lang="ja-JP" altLang="en-US" b="1" dirty="0"/>
              <a:t>* </a:t>
            </a:r>
            <a:r>
              <a:rPr lang="en-US" altLang="ja-JP" b="1" dirty="0"/>
              <a:t>increased from 26.2% in 1950 to 80% in the 1970s and 90% in the 1980s</a:t>
            </a:r>
            <a:r>
              <a:rPr lang="en-US" altLang="ja-JP" dirty="0"/>
              <a:t>. </a:t>
            </a:r>
          </a:p>
        </p:txBody>
      </p:sp>
      <p:sp>
        <p:nvSpPr>
          <p:cNvPr id="2" name="正方形/長方形 1"/>
          <p:cNvSpPr/>
          <p:nvPr/>
        </p:nvSpPr>
        <p:spPr>
          <a:xfrm>
            <a:off x="468536" y="5654622"/>
            <a:ext cx="8675463" cy="461665"/>
          </a:xfrm>
          <a:prstGeom prst="rect">
            <a:avLst/>
          </a:prstGeom>
        </p:spPr>
        <p:txBody>
          <a:bodyPr wrap="square">
            <a:spAutoFit/>
          </a:bodyPr>
          <a:lstStyle/>
          <a:p>
            <a:r>
              <a:rPr lang="en-US" altLang="ja-JP" sz="1200" dirty="0"/>
              <a:t>Source: Based on information from  Ministry of Internal Affairs and Communications, </a:t>
            </a:r>
            <a:r>
              <a:rPr lang="en-US" altLang="ja-JP" sz="1200" i="1" dirty="0"/>
              <a:t>Issues on Public Financial Plan: Appendix</a:t>
            </a:r>
            <a:r>
              <a:rPr lang="en-US" altLang="ja-JP" sz="1200" dirty="0"/>
              <a:t>, 2013, http://www.soumu.go.jp/main_content/000266902.pdf</a:t>
            </a:r>
            <a:endParaRPr lang="ja-JP" altLang="en-US" sz="1200" dirty="0"/>
          </a:p>
        </p:txBody>
      </p:sp>
      <p:sp>
        <p:nvSpPr>
          <p:cNvPr id="3" name="正方形/長方形 2"/>
          <p:cNvSpPr/>
          <p:nvPr/>
        </p:nvSpPr>
        <p:spPr>
          <a:xfrm>
            <a:off x="6176958" y="1968523"/>
            <a:ext cx="2751522" cy="276999"/>
          </a:xfrm>
          <a:prstGeom prst="rect">
            <a:avLst/>
          </a:prstGeom>
        </p:spPr>
        <p:txBody>
          <a:bodyPr wrap="none" anchor="b">
            <a:spAutoFit/>
          </a:bodyPr>
          <a:lstStyle/>
          <a:p>
            <a:r>
              <a:rPr lang="en-US" altLang="ja-JP" sz="1200" dirty="0"/>
              <a:t>(</a:t>
            </a:r>
            <a:r>
              <a:rPr lang="ja-JP" altLang="en-US" sz="1200" dirty="0"/>
              <a:t>*</a:t>
            </a:r>
            <a:r>
              <a:rPr lang="en-US" altLang="ja-JP" sz="1200" dirty="0"/>
              <a:t>served population / total population)</a:t>
            </a:r>
            <a:endParaRPr lang="ja-JP" altLang="en-US" sz="1200" dirty="0"/>
          </a:p>
        </p:txBody>
      </p:sp>
      <p:sp>
        <p:nvSpPr>
          <p:cNvPr id="4" name="正方形/長方形 3"/>
          <p:cNvSpPr/>
          <p:nvPr/>
        </p:nvSpPr>
        <p:spPr>
          <a:xfrm>
            <a:off x="323639" y="6020140"/>
            <a:ext cx="8460944" cy="338554"/>
          </a:xfrm>
          <a:prstGeom prst="rect">
            <a:avLst/>
          </a:prstGeom>
        </p:spPr>
        <p:txBody>
          <a:bodyPr wrap="square">
            <a:spAutoFit/>
          </a:bodyPr>
          <a:lstStyle/>
          <a:p>
            <a:pPr lvl="3">
              <a:tabLst>
                <a:tab pos="450850" algn="l"/>
                <a:tab pos="4752975" algn="l"/>
              </a:tabLst>
            </a:pPr>
            <a:r>
              <a:rPr lang="en-US" altLang="ja-JP" sz="1600" b="1" dirty="0"/>
              <a:t>Financial Sources for Construction of Water Supply Facilities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37" y="2512827"/>
            <a:ext cx="8388423" cy="31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7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252000" y="972000"/>
            <a:ext cx="8640000" cy="504056"/>
          </a:xfrm>
        </p:spPr>
        <p:txBody>
          <a:bodyPr lIns="36000" tIns="0" rIns="0" bIns="0">
            <a:normAutofit/>
          </a:bodyPr>
          <a:lstStyle/>
          <a:p>
            <a:pPr lvl="1"/>
            <a:r>
              <a:rPr lang="en-US" altLang="ja-JP" dirty="0"/>
              <a:t>(1)</a:t>
            </a:r>
            <a:r>
              <a:rPr lang="ja-JP" altLang="en-US" dirty="0"/>
              <a:t> </a:t>
            </a:r>
            <a:r>
              <a:rPr lang="en-US" altLang="ja-JP" dirty="0"/>
              <a:t>Municipal Bonds</a:t>
            </a:r>
            <a:r>
              <a:rPr lang="ja-JP" altLang="en-US" dirty="0"/>
              <a:t> </a:t>
            </a:r>
            <a:r>
              <a:rPr lang="en-US" altLang="ja-JP" dirty="0"/>
              <a:t>(Public Enterprise Bonds)</a:t>
            </a:r>
          </a:p>
        </p:txBody>
      </p:sp>
      <p:sp>
        <p:nvSpPr>
          <p:cNvPr id="4" name="タイトル 3"/>
          <p:cNvSpPr>
            <a:spLocks noGrp="1"/>
          </p:cNvSpPr>
          <p:nvPr>
            <p:ph type="title"/>
          </p:nvPr>
        </p:nvSpPr>
        <p:spPr/>
        <p:txBody>
          <a:bodyPr/>
          <a:lstStyle/>
          <a:p>
            <a:r>
              <a:rPr lang="en-US" altLang="ja-JP" dirty="0"/>
              <a:t>2. Financing Water Supply Development</a:t>
            </a:r>
            <a:endParaRPr kumimoji="1" lang="ja-JP" altLang="en-US" dirty="0"/>
          </a:p>
        </p:txBody>
      </p:sp>
      <p:pic>
        <p:nvPicPr>
          <p:cNvPr id="6" name="図 5"/>
          <p:cNvPicPr>
            <a:picLocks/>
          </p:cNvPicPr>
          <p:nvPr/>
        </p:nvPicPr>
        <p:blipFill rotWithShape="1">
          <a:blip r:embed="rId3"/>
          <a:srcRect l="62605" t="20671" r="8455" b="25434"/>
          <a:stretch/>
        </p:blipFill>
        <p:spPr bwMode="auto">
          <a:xfrm>
            <a:off x="6012160" y="1552628"/>
            <a:ext cx="2806175" cy="4180628"/>
          </a:xfrm>
          <a:prstGeom prst="rect">
            <a:avLst/>
          </a:prstGeom>
          <a:ln>
            <a:noFill/>
          </a:ln>
          <a:extLst>
            <a:ext uri="{53640926-AAD7-44D8-BBD7-CCE9431645EC}">
              <a14:shadowObscured xmlns:a14="http://schemas.microsoft.com/office/drawing/2010/main"/>
            </a:ext>
          </a:extLst>
        </p:spPr>
      </p:pic>
      <p:sp>
        <p:nvSpPr>
          <p:cNvPr id="10" name="コンテンツ プレースホルダー 4"/>
          <p:cNvSpPr txBox="1">
            <a:spLocks/>
          </p:cNvSpPr>
          <p:nvPr/>
        </p:nvSpPr>
        <p:spPr>
          <a:xfrm>
            <a:off x="324000" y="1608808"/>
            <a:ext cx="5544144" cy="4124448"/>
          </a:xfrm>
          <a:prstGeom prst="rect">
            <a:avLst/>
          </a:prstGeom>
          <a:solidFill>
            <a:schemeClr val="accent5"/>
          </a:solidFill>
          <a:ln w="28575">
            <a:solidFill>
              <a:schemeClr val="accent5">
                <a:lumMod val="50000"/>
              </a:schemeClr>
            </a:solidFill>
          </a:ln>
        </p:spPr>
        <p:txBody>
          <a:bodyPr vert="horz" lIns="36000" tIns="0" rIns="0" bIns="0" rtlCol="0">
            <a:normAutofit/>
          </a:bodyPr>
          <a:lstStyle>
            <a:lvl1pPr marL="342000"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250"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600"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150" lvl="1" indent="-342900">
              <a:lnSpc>
                <a:spcPct val="120000"/>
              </a:lnSpc>
              <a:spcBef>
                <a:spcPts val="1200"/>
              </a:spcBef>
              <a:buFont typeface="Wingdings" panose="05000000000000000000" pitchFamily="2" charset="2"/>
              <a:buChar char="l"/>
            </a:pPr>
            <a:r>
              <a:rPr lang="en-US" altLang="ja-JP" sz="2000" b="0" dirty="0"/>
              <a:t>Long-term debt obligations issued by local governments for public projects including water supply development.</a:t>
            </a:r>
          </a:p>
          <a:p>
            <a:pPr marL="399150" lvl="1" indent="-342900">
              <a:lnSpc>
                <a:spcPct val="120000"/>
              </a:lnSpc>
              <a:spcBef>
                <a:spcPts val="1200"/>
              </a:spcBef>
              <a:buFont typeface="Wingdings" panose="05000000000000000000" pitchFamily="2" charset="2"/>
              <a:buChar char="l"/>
            </a:pPr>
            <a:r>
              <a:rPr lang="en-US" altLang="ja-JP" sz="2000" b="0" dirty="0"/>
              <a:t>The principal and interest payments are covered by revenues generated by water tariff. </a:t>
            </a:r>
          </a:p>
          <a:p>
            <a:pPr marL="399150" lvl="1" indent="-342900">
              <a:lnSpc>
                <a:spcPct val="120000"/>
              </a:lnSpc>
              <a:spcBef>
                <a:spcPts val="1200"/>
              </a:spcBef>
              <a:buFont typeface="Wingdings" panose="05000000000000000000" pitchFamily="2" charset="2"/>
              <a:buChar char="l"/>
            </a:pPr>
            <a:r>
              <a:rPr lang="en-US" altLang="ja-JP" sz="2000" b="0" dirty="0"/>
              <a:t>Based on the user-pay principle it is reasonable to </a:t>
            </a:r>
            <a:r>
              <a:rPr lang="en-US" altLang="ja-JP" sz="2000" dirty="0">
                <a:solidFill>
                  <a:srgbClr val="FF0000"/>
                </a:solidFill>
              </a:rPr>
              <a:t>share the liability of facility construction with future beneficiaries </a:t>
            </a:r>
            <a:r>
              <a:rPr lang="en-US" altLang="ja-JP" sz="2000" b="0" dirty="0"/>
              <a:t>by long-term repayment of the bond over the life of the facilities.</a:t>
            </a:r>
            <a:endParaRPr lang="en-US" altLang="ja-JP" sz="2000" b="0" dirty="0">
              <a:solidFill>
                <a:srgbClr val="FF0000"/>
              </a:solidFill>
            </a:endParaRPr>
          </a:p>
        </p:txBody>
      </p:sp>
      <p:sp>
        <p:nvSpPr>
          <p:cNvPr id="7" name="テキスト ボックス 6"/>
          <p:cNvSpPr txBox="1"/>
          <p:nvPr/>
        </p:nvSpPr>
        <p:spPr>
          <a:xfrm>
            <a:off x="6012160" y="5760000"/>
            <a:ext cx="2952328" cy="461665"/>
          </a:xfrm>
          <a:prstGeom prst="rect">
            <a:avLst/>
          </a:prstGeom>
          <a:noFill/>
        </p:spPr>
        <p:txBody>
          <a:bodyPr wrap="square" rtlCol="0">
            <a:spAutoFit/>
          </a:bodyPr>
          <a:lstStyle/>
          <a:p>
            <a:r>
              <a:rPr lang="en-US" altLang="ja-JP" sz="1200" dirty="0"/>
              <a:t>Source: Nagoya City, “</a:t>
            </a:r>
            <a:r>
              <a:rPr lang="en-US" altLang="ja-JP" sz="1200" i="1" dirty="0"/>
              <a:t>Nagoya City History in Taisho and Showa Period</a:t>
            </a:r>
            <a:r>
              <a:rPr lang="en-US" altLang="ja-JP" sz="1200" dirty="0"/>
              <a:t>,” 1955.</a:t>
            </a:r>
            <a:endParaRPr lang="ja-JP" altLang="en-US" sz="1200" dirty="0"/>
          </a:p>
        </p:txBody>
      </p:sp>
    </p:spTree>
    <p:extLst>
      <p:ext uri="{BB962C8B-B14F-4D97-AF65-F5344CB8AC3E}">
        <p14:creationId xmlns:p14="http://schemas.microsoft.com/office/powerpoint/2010/main" val="354887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252000" y="972000"/>
            <a:ext cx="8640000" cy="648072"/>
          </a:xfrm>
        </p:spPr>
        <p:txBody>
          <a:bodyPr>
            <a:normAutofit/>
          </a:bodyPr>
          <a:lstStyle/>
          <a:p>
            <a:pPr lvl="1" algn="ctr"/>
            <a:r>
              <a:rPr lang="en-US" altLang="ja-JP" sz="2000" dirty="0"/>
              <a:t>Scheme of Municipal Bonds</a:t>
            </a:r>
            <a:r>
              <a:rPr lang="ja-JP" altLang="en-US" sz="2000" dirty="0"/>
              <a:t>　</a:t>
            </a:r>
            <a:r>
              <a:rPr lang="en-US" altLang="ja-JP" sz="2000" dirty="0"/>
              <a:t>(Public Enterprise Bonds)</a:t>
            </a:r>
          </a:p>
          <a:p>
            <a:pPr marL="399150" lvl="1" indent="-342900">
              <a:lnSpc>
                <a:spcPts val="2200"/>
              </a:lnSpc>
              <a:buFont typeface="Wingdings" panose="05000000000000000000" pitchFamily="2" charset="2"/>
              <a:buChar char="l"/>
            </a:pPr>
            <a:endParaRPr lang="en-US" altLang="ja-JP" sz="2000" b="0" dirty="0"/>
          </a:p>
          <a:p>
            <a:pPr lvl="1">
              <a:lnSpc>
                <a:spcPts val="2200"/>
              </a:lnSpc>
            </a:pPr>
            <a:endParaRPr lang="en-US" altLang="ja-JP" sz="2000" b="0" dirty="0"/>
          </a:p>
        </p:txBody>
      </p:sp>
      <p:sp>
        <p:nvSpPr>
          <p:cNvPr id="4" name="タイトル 3"/>
          <p:cNvSpPr>
            <a:spLocks noGrp="1"/>
          </p:cNvSpPr>
          <p:nvPr>
            <p:ph type="title"/>
          </p:nvPr>
        </p:nvSpPr>
        <p:spPr/>
        <p:txBody>
          <a:bodyPr/>
          <a:lstStyle/>
          <a:p>
            <a:r>
              <a:rPr lang="en-US" altLang="ja-JP" dirty="0"/>
              <a:t>2. Financing Water Supply Development</a:t>
            </a:r>
            <a:endParaRPr kumimoji="1" lang="ja-JP" altLang="en-US" dirty="0"/>
          </a:p>
        </p:txBody>
      </p:sp>
      <p:sp>
        <p:nvSpPr>
          <p:cNvPr id="3" name="正方形/長方形 2"/>
          <p:cNvSpPr/>
          <p:nvPr/>
        </p:nvSpPr>
        <p:spPr>
          <a:xfrm>
            <a:off x="395536" y="3789040"/>
            <a:ext cx="2592288" cy="21602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Local Government (Municipality)</a:t>
            </a:r>
          </a:p>
          <a:p>
            <a:pPr algn="ctr"/>
            <a:endParaRPr lang="en-US" altLang="ja-JP" dirty="0"/>
          </a:p>
          <a:p>
            <a:pPr algn="ctr"/>
            <a:endParaRPr kumimoji="1" lang="en-US" altLang="ja-JP" dirty="0"/>
          </a:p>
          <a:p>
            <a:pPr algn="ctr"/>
            <a:endParaRPr kumimoji="1" lang="en-US" altLang="ja-JP" dirty="0"/>
          </a:p>
          <a:p>
            <a:pPr algn="ctr"/>
            <a:endParaRPr kumimoji="1" lang="ja-JP" altLang="en-US" dirty="0"/>
          </a:p>
        </p:txBody>
      </p:sp>
      <p:sp>
        <p:nvSpPr>
          <p:cNvPr id="8" name="円/楕円 7"/>
          <p:cNvSpPr/>
          <p:nvPr/>
        </p:nvSpPr>
        <p:spPr>
          <a:xfrm>
            <a:off x="791580" y="5039724"/>
            <a:ext cx="1800200" cy="72008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Water Utility</a:t>
            </a:r>
            <a:endParaRPr kumimoji="1" lang="ja-JP" altLang="en-US" dirty="0">
              <a:solidFill>
                <a:schemeClr val="tx1"/>
              </a:solidFill>
            </a:endParaRPr>
          </a:p>
        </p:txBody>
      </p:sp>
      <p:sp>
        <p:nvSpPr>
          <p:cNvPr id="10" name="右矢印 9"/>
          <p:cNvSpPr/>
          <p:nvPr/>
        </p:nvSpPr>
        <p:spPr>
          <a:xfrm>
            <a:off x="3347864" y="4232161"/>
            <a:ext cx="2655645" cy="371472"/>
          </a:xfrm>
          <a:prstGeom prst="rightArrow">
            <a:avLst>
              <a:gd name="adj1" fmla="val 44406"/>
              <a:gd name="adj2" fmla="val 6958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3779912" y="4516820"/>
            <a:ext cx="1728192" cy="369332"/>
          </a:xfrm>
          <a:prstGeom prst="rect">
            <a:avLst/>
          </a:prstGeom>
          <a:noFill/>
        </p:spPr>
        <p:txBody>
          <a:bodyPr wrap="square" rtlCol="0">
            <a:spAutoFit/>
          </a:bodyPr>
          <a:lstStyle/>
          <a:p>
            <a:r>
              <a:rPr kumimoji="1" lang="en-US" altLang="ja-JP" b="1" dirty="0"/>
              <a:t>Issue of bond</a:t>
            </a:r>
            <a:endParaRPr kumimoji="1" lang="ja-JP" altLang="en-US" b="1" dirty="0"/>
          </a:p>
        </p:txBody>
      </p:sp>
      <p:sp>
        <p:nvSpPr>
          <p:cNvPr id="12" name="正方形/長方形 11"/>
          <p:cNvSpPr/>
          <p:nvPr/>
        </p:nvSpPr>
        <p:spPr>
          <a:xfrm>
            <a:off x="6300472" y="2636912"/>
            <a:ext cx="2520000" cy="331236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Financial Market</a:t>
            </a:r>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ja-JP" altLang="en-US" dirty="0"/>
          </a:p>
        </p:txBody>
      </p:sp>
      <p:sp>
        <p:nvSpPr>
          <p:cNvPr id="13" name="正方形/長方形 12"/>
          <p:cNvSpPr/>
          <p:nvPr/>
        </p:nvSpPr>
        <p:spPr>
          <a:xfrm>
            <a:off x="6444296" y="5171507"/>
            <a:ext cx="2232248" cy="5764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Private Fund</a:t>
            </a:r>
          </a:p>
          <a:p>
            <a:pPr algn="ctr"/>
            <a:r>
              <a:rPr lang="en-US" altLang="ja-JP" sz="1400" dirty="0">
                <a:solidFill>
                  <a:schemeClr val="tx1"/>
                </a:solidFill>
              </a:rPr>
              <a:t>(Public offering, Bank, etc.)</a:t>
            </a:r>
            <a:endParaRPr kumimoji="1" lang="ja-JP" altLang="en-US" sz="1400" dirty="0">
              <a:solidFill>
                <a:schemeClr val="tx1"/>
              </a:solidFill>
            </a:endParaRPr>
          </a:p>
        </p:txBody>
      </p:sp>
      <p:sp>
        <p:nvSpPr>
          <p:cNvPr id="14" name="正方形/長方形 13"/>
          <p:cNvSpPr/>
          <p:nvPr/>
        </p:nvSpPr>
        <p:spPr>
          <a:xfrm>
            <a:off x="6444296" y="3153485"/>
            <a:ext cx="2232248" cy="1828258"/>
          </a:xfrm>
          <a:prstGeom prst="rect">
            <a:avLst/>
          </a:prstGeom>
          <a:solidFill>
            <a:srgbClr val="FFD1D1"/>
          </a:solidFill>
          <a:ln>
            <a:solidFill>
              <a:srgbClr val="F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Public Fund</a:t>
            </a:r>
          </a:p>
          <a:p>
            <a:pPr algn="ctr"/>
            <a:r>
              <a:rPr lang="en-US" altLang="ja-JP" sz="1400" dirty="0">
                <a:solidFill>
                  <a:schemeClr val="tx1"/>
                </a:solidFill>
              </a:rPr>
              <a:t>(Fiscal investment and loan program, Japan Finance Organization for Municipalities)</a:t>
            </a:r>
            <a:endParaRPr lang="ja-JP" altLang="en-US" sz="1400" dirty="0">
              <a:solidFill>
                <a:schemeClr val="tx1"/>
              </a:solidFill>
            </a:endParaRPr>
          </a:p>
        </p:txBody>
      </p:sp>
      <p:sp>
        <p:nvSpPr>
          <p:cNvPr id="15" name="左矢印 14"/>
          <p:cNvSpPr/>
          <p:nvPr/>
        </p:nvSpPr>
        <p:spPr>
          <a:xfrm>
            <a:off x="3347864" y="5066525"/>
            <a:ext cx="2655645" cy="360039"/>
          </a:xfrm>
          <a:prstGeom prst="leftArrow">
            <a:avLst>
              <a:gd name="adj1" fmla="val 50000"/>
              <a:gd name="adj2" fmla="val 8174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779912" y="5373216"/>
            <a:ext cx="1728192" cy="369332"/>
          </a:xfrm>
          <a:prstGeom prst="rect">
            <a:avLst/>
          </a:prstGeom>
          <a:noFill/>
        </p:spPr>
        <p:txBody>
          <a:bodyPr wrap="square" rtlCol="0">
            <a:spAutoFit/>
          </a:bodyPr>
          <a:lstStyle/>
          <a:p>
            <a:r>
              <a:rPr lang="en-US" altLang="ja-JP" b="1" dirty="0"/>
              <a:t>Funding</a:t>
            </a:r>
            <a:endParaRPr kumimoji="1" lang="ja-JP" altLang="en-US" b="1" dirty="0"/>
          </a:p>
        </p:txBody>
      </p:sp>
      <p:sp>
        <p:nvSpPr>
          <p:cNvPr id="18" name="正方形/長方形 17"/>
          <p:cNvSpPr/>
          <p:nvPr/>
        </p:nvSpPr>
        <p:spPr>
          <a:xfrm>
            <a:off x="3843269" y="1772816"/>
            <a:ext cx="2160240" cy="1249965"/>
          </a:xfrm>
          <a:prstGeom prst="rect">
            <a:avLst/>
          </a:prstGeom>
          <a:solidFill>
            <a:schemeClr val="accent1">
              <a:lumMod val="2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Ministry </a:t>
            </a:r>
            <a:r>
              <a:rPr lang="en-US" altLang="ja-JP" b="1" dirty="0"/>
              <a:t>of Internal Affairs and Communications</a:t>
            </a:r>
          </a:p>
        </p:txBody>
      </p:sp>
      <p:sp>
        <p:nvSpPr>
          <p:cNvPr id="19" name="下カーブ矢印 18"/>
          <p:cNvSpPr/>
          <p:nvPr/>
        </p:nvSpPr>
        <p:spPr>
          <a:xfrm rot="18403099">
            <a:off x="2313814" y="2679791"/>
            <a:ext cx="1683121" cy="460941"/>
          </a:xfrm>
          <a:prstGeom prst="curvedDownArrow">
            <a:avLst>
              <a:gd name="adj1" fmla="val 41152"/>
              <a:gd name="adj2" fmla="val 83595"/>
              <a:gd name="adj3" fmla="val 2212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テキスト ボックス 20"/>
          <p:cNvSpPr txBox="1"/>
          <p:nvPr/>
        </p:nvSpPr>
        <p:spPr>
          <a:xfrm>
            <a:off x="1187624" y="2422629"/>
            <a:ext cx="1679717" cy="923330"/>
          </a:xfrm>
          <a:prstGeom prst="rect">
            <a:avLst/>
          </a:prstGeom>
          <a:noFill/>
        </p:spPr>
        <p:txBody>
          <a:bodyPr wrap="square" rtlCol="0">
            <a:spAutoFit/>
          </a:bodyPr>
          <a:lstStyle/>
          <a:p>
            <a:r>
              <a:rPr lang="en-US" altLang="ja-JP" b="1" dirty="0"/>
              <a:t>Consultation on </a:t>
            </a:r>
            <a:r>
              <a:rPr kumimoji="1" lang="en-US" altLang="ja-JP" b="1" dirty="0"/>
              <a:t>issue of bond</a:t>
            </a:r>
            <a:endParaRPr kumimoji="1" lang="ja-JP" altLang="en-US" b="1" dirty="0"/>
          </a:p>
        </p:txBody>
      </p:sp>
      <p:sp>
        <p:nvSpPr>
          <p:cNvPr id="23" name="テキスト ボックス 22"/>
          <p:cNvSpPr txBox="1"/>
          <p:nvPr/>
        </p:nvSpPr>
        <p:spPr>
          <a:xfrm>
            <a:off x="3779912" y="3203684"/>
            <a:ext cx="1152128" cy="369332"/>
          </a:xfrm>
          <a:prstGeom prst="rect">
            <a:avLst/>
          </a:prstGeom>
          <a:noFill/>
        </p:spPr>
        <p:txBody>
          <a:bodyPr wrap="square" rtlCol="0">
            <a:spAutoFit/>
          </a:bodyPr>
          <a:lstStyle/>
          <a:p>
            <a:r>
              <a:rPr lang="en-US" altLang="ja-JP" b="1" dirty="0"/>
              <a:t>Consent</a:t>
            </a:r>
            <a:endParaRPr kumimoji="1" lang="ja-JP" altLang="en-US" b="1" dirty="0"/>
          </a:p>
        </p:txBody>
      </p:sp>
      <p:sp>
        <p:nvSpPr>
          <p:cNvPr id="24" name="右カーブ矢印 23"/>
          <p:cNvSpPr/>
          <p:nvPr/>
        </p:nvSpPr>
        <p:spPr>
          <a:xfrm>
            <a:off x="3300444" y="2883490"/>
            <a:ext cx="468052" cy="1049566"/>
          </a:xfrm>
          <a:prstGeom prst="curvedRightArrow">
            <a:avLst>
              <a:gd name="adj1" fmla="val 25000"/>
              <a:gd name="adj2" fmla="val 83567"/>
              <a:gd name="adj3" fmla="val 3832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60855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右矢印 12"/>
          <p:cNvSpPr/>
          <p:nvPr/>
        </p:nvSpPr>
        <p:spPr>
          <a:xfrm>
            <a:off x="2635901" y="4689942"/>
            <a:ext cx="2736304" cy="371472"/>
          </a:xfrm>
          <a:prstGeom prst="rightArrow">
            <a:avLst>
              <a:gd name="adj1" fmla="val 44406"/>
              <a:gd name="adj2" fmla="val 6958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p:txBody>
          <a:bodyPr/>
          <a:lstStyle/>
          <a:p>
            <a:r>
              <a:rPr lang="en-US" altLang="ja-JP" dirty="0"/>
              <a:t>2. Financing Water Supply Development</a:t>
            </a:r>
            <a:endParaRPr lang="ja-JP" altLang="en-US" dirty="0"/>
          </a:p>
        </p:txBody>
      </p:sp>
      <p:sp>
        <p:nvSpPr>
          <p:cNvPr id="5" name="テキスト プレースホルダー 4"/>
          <p:cNvSpPr>
            <a:spLocks noGrp="1"/>
          </p:cNvSpPr>
          <p:nvPr>
            <p:ph type="body" sz="quarter" idx="13"/>
          </p:nvPr>
        </p:nvSpPr>
        <p:spPr>
          <a:xfrm>
            <a:off x="252000" y="1484784"/>
            <a:ext cx="8315976" cy="2274194"/>
          </a:xfrm>
          <a:noFill/>
        </p:spPr>
        <p:txBody>
          <a:bodyPr/>
          <a:lstStyle/>
          <a:p>
            <a:pPr marL="342900" indent="-342900">
              <a:spcAft>
                <a:spcPts val="1200"/>
              </a:spcAft>
              <a:buFont typeface="Arial" panose="020B0604020202020204" pitchFamily="34" charset="0"/>
              <a:buChar char="•"/>
            </a:pPr>
            <a:r>
              <a:rPr lang="en-US" altLang="ja-JP" sz="2000" b="0" dirty="0"/>
              <a:t>Water utilities generally </a:t>
            </a:r>
            <a:r>
              <a:rPr lang="en-CA" altLang="ja-JP" sz="2000" b="0" dirty="0"/>
              <a:t>strive for</a:t>
            </a:r>
            <a:r>
              <a:rPr lang="ja-JP" altLang="en-US" sz="2000" b="0" dirty="0"/>
              <a:t> </a:t>
            </a:r>
            <a:r>
              <a:rPr lang="en-CA" altLang="ja-JP" sz="2000" b="0" dirty="0"/>
              <a:t>cost recovery </a:t>
            </a:r>
            <a:r>
              <a:rPr lang="en-US" altLang="ja-JP" sz="2000" b="0" dirty="0"/>
              <a:t>by setting appropriate tariffs, however it has proven difficult to develop new facilities without some subsidies. </a:t>
            </a:r>
          </a:p>
          <a:p>
            <a:pPr marL="342900" indent="-342900">
              <a:buFont typeface="Arial" panose="020B0604020202020204" pitchFamily="34" charset="0"/>
              <a:buChar char="•"/>
            </a:pPr>
            <a:r>
              <a:rPr lang="en-US" altLang="ja-JP" sz="2000" b="0" dirty="0"/>
              <a:t>The government has </a:t>
            </a:r>
            <a:r>
              <a:rPr lang="en-US" altLang="ja-JP" sz="2000" b="0" dirty="0">
                <a:solidFill>
                  <a:srgbClr val="FF0000"/>
                </a:solidFill>
              </a:rPr>
              <a:t>set </a:t>
            </a:r>
            <a:r>
              <a:rPr lang="en-US" altLang="ja-JP" dirty="0">
                <a:solidFill>
                  <a:srgbClr val="FF0000"/>
                </a:solidFill>
              </a:rPr>
              <a:t>subsidies with clear </a:t>
            </a:r>
            <a:r>
              <a:rPr lang="en-US" altLang="ja-JP" sz="2000" b="0" dirty="0">
                <a:solidFill>
                  <a:srgbClr val="FF0000"/>
                </a:solidFill>
              </a:rPr>
              <a:t>targets and invested in accordance with well defined policy goals</a:t>
            </a:r>
            <a:r>
              <a:rPr lang="en-US" altLang="ja-JP" sz="2000" b="0" dirty="0"/>
              <a:t>.</a:t>
            </a:r>
            <a:r>
              <a:rPr lang="ja-JP" altLang="en-US" sz="2000" b="0" dirty="0"/>
              <a:t>　</a:t>
            </a:r>
            <a:r>
              <a:rPr lang="en-US" altLang="ja-JP" sz="2000" b="0" dirty="0"/>
              <a:t>Subsidies are not normally used to cover operational costs which should be fully covered by revenue from water tariffs. </a:t>
            </a:r>
            <a:endParaRPr kumimoji="1" lang="ja-JP" altLang="en-US" sz="2000" dirty="0"/>
          </a:p>
        </p:txBody>
      </p:sp>
      <p:sp>
        <p:nvSpPr>
          <p:cNvPr id="11" name="正方形/長方形 10"/>
          <p:cNvSpPr/>
          <p:nvPr/>
        </p:nvSpPr>
        <p:spPr>
          <a:xfrm>
            <a:off x="475661" y="4194037"/>
            <a:ext cx="2160240" cy="1475325"/>
          </a:xfrm>
          <a:prstGeom prst="rect">
            <a:avLst/>
          </a:prstGeom>
          <a:solidFill>
            <a:schemeClr val="accent1">
              <a:lumMod val="2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t>Government</a:t>
            </a:r>
          </a:p>
        </p:txBody>
      </p:sp>
      <p:sp>
        <p:nvSpPr>
          <p:cNvPr id="12" name="円/楕円 11"/>
          <p:cNvSpPr/>
          <p:nvPr/>
        </p:nvSpPr>
        <p:spPr>
          <a:xfrm>
            <a:off x="5588230" y="4242203"/>
            <a:ext cx="2848006" cy="122881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Water Utility</a:t>
            </a:r>
            <a:endParaRPr kumimoji="1" lang="ja-JP" altLang="en-US" sz="2400" b="1" dirty="0">
              <a:solidFill>
                <a:schemeClr val="tx1"/>
              </a:solidFill>
            </a:endParaRPr>
          </a:p>
        </p:txBody>
      </p:sp>
      <p:sp>
        <p:nvSpPr>
          <p:cNvPr id="14" name="テキスト ボックス 13"/>
          <p:cNvSpPr txBox="1"/>
          <p:nvPr/>
        </p:nvSpPr>
        <p:spPr>
          <a:xfrm>
            <a:off x="3455750" y="4194037"/>
            <a:ext cx="1584176" cy="400110"/>
          </a:xfrm>
          <a:prstGeom prst="rect">
            <a:avLst/>
          </a:prstGeom>
          <a:noFill/>
        </p:spPr>
        <p:txBody>
          <a:bodyPr wrap="square" rtlCol="0">
            <a:spAutoFit/>
          </a:bodyPr>
          <a:lstStyle/>
          <a:p>
            <a:r>
              <a:rPr kumimoji="1" lang="en-US" altLang="ja-JP" sz="2000" b="1" dirty="0"/>
              <a:t>Subsidies</a:t>
            </a:r>
            <a:endParaRPr kumimoji="1" lang="ja-JP" altLang="en-US" sz="2000" b="1" dirty="0"/>
          </a:p>
        </p:txBody>
      </p:sp>
      <p:sp>
        <p:nvSpPr>
          <p:cNvPr id="15" name="テキスト ボックス 14"/>
          <p:cNvSpPr txBox="1"/>
          <p:nvPr/>
        </p:nvSpPr>
        <p:spPr>
          <a:xfrm>
            <a:off x="2635902" y="5207697"/>
            <a:ext cx="3384376" cy="923330"/>
          </a:xfrm>
          <a:prstGeom prst="rect">
            <a:avLst/>
          </a:prstGeom>
          <a:noFill/>
        </p:spPr>
        <p:txBody>
          <a:bodyPr wrap="square" rtlCol="0">
            <a:spAutoFit/>
          </a:bodyPr>
          <a:lstStyle/>
          <a:p>
            <a:r>
              <a:rPr lang="en-US" altLang="ja-JP" b="1" dirty="0"/>
              <a:t>For </a:t>
            </a:r>
            <a:r>
              <a:rPr lang="en-US" altLang="ja-JP" b="1" dirty="0">
                <a:solidFill>
                  <a:srgbClr val="FF0000"/>
                </a:solidFill>
              </a:rPr>
              <a:t>increasing access to safe drinking water</a:t>
            </a:r>
            <a:r>
              <a:rPr lang="en-US" altLang="ja-JP" b="1" dirty="0"/>
              <a:t>, </a:t>
            </a:r>
            <a:r>
              <a:rPr lang="en-US" altLang="ja-JP" b="1" dirty="0">
                <a:solidFill>
                  <a:srgbClr val="FF0000"/>
                </a:solidFill>
              </a:rPr>
              <a:t>securing water sources</a:t>
            </a:r>
            <a:r>
              <a:rPr lang="en-US" altLang="ja-JP" b="1" dirty="0"/>
              <a:t>, etc.</a:t>
            </a:r>
            <a:endParaRPr kumimoji="1" lang="ja-JP" altLang="en-US" b="1" dirty="0"/>
          </a:p>
        </p:txBody>
      </p:sp>
      <p:sp>
        <p:nvSpPr>
          <p:cNvPr id="16" name="正方形/長方形 15"/>
          <p:cNvSpPr/>
          <p:nvPr/>
        </p:nvSpPr>
        <p:spPr>
          <a:xfrm>
            <a:off x="252000" y="971999"/>
            <a:ext cx="8640000" cy="377732"/>
          </a:xfrm>
          <a:prstGeom prst="rect">
            <a:avLst/>
          </a:prstGeom>
        </p:spPr>
        <p:txBody>
          <a:bodyPr wrap="square" lIns="36000" tIns="0" rIns="0" bIns="0">
            <a:spAutoFit/>
          </a:bodyPr>
          <a:lstStyle/>
          <a:p>
            <a:pPr marL="57600" lvl="4" indent="0">
              <a:lnSpc>
                <a:spcPts val="3200"/>
              </a:lnSpc>
              <a:spcBef>
                <a:spcPts val="600"/>
              </a:spcBef>
              <a:buClrTx/>
              <a:buNone/>
            </a:pPr>
            <a:r>
              <a:rPr lang="en-US" altLang="ja-JP" sz="2400" b="1" dirty="0"/>
              <a:t>(2) Subsidies for Urban Water Supply Developments</a:t>
            </a:r>
            <a:endParaRPr lang="ja-JP" altLang="en-US" sz="2400" b="1" dirty="0"/>
          </a:p>
        </p:txBody>
      </p:sp>
    </p:spTree>
    <p:extLst>
      <p:ext uri="{BB962C8B-B14F-4D97-AF65-F5344CB8AC3E}">
        <p14:creationId xmlns:p14="http://schemas.microsoft.com/office/powerpoint/2010/main" val="245848652"/>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12041</TotalTime>
  <Words>2700</Words>
  <PresentationFormat>画面に合わせる (4:3)</PresentationFormat>
  <Paragraphs>369</Paragraphs>
  <Slides>33</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Arial Unicode MS</vt:lpstr>
      <vt:lpstr>Meiryo UI</vt:lpstr>
      <vt:lpstr>ＭＳ Ｐゴシック</vt:lpstr>
      <vt:lpstr>ＭＳ 明朝</vt:lpstr>
      <vt:lpstr>Arial</vt:lpstr>
      <vt:lpstr>Calibri</vt:lpstr>
      <vt:lpstr>Cambria</vt:lpstr>
      <vt:lpstr>Times New Roman</vt:lpstr>
      <vt:lpstr>Wingdings</vt:lpstr>
      <vt:lpstr>2_X0-00</vt:lpstr>
      <vt:lpstr>Financial Management: Finance and Tariffs</vt:lpstr>
      <vt:lpstr>Contents</vt:lpstr>
      <vt:lpstr>1. Introduction</vt:lpstr>
      <vt:lpstr>1. Introduction</vt:lpstr>
      <vt:lpstr>PowerPoint プレゼンテーション</vt:lpstr>
      <vt:lpstr>2. Financing Water Supply Development</vt:lpstr>
      <vt:lpstr>2. Financing Water Supply Development</vt:lpstr>
      <vt:lpstr>2. Financing Water Supply Development</vt:lpstr>
      <vt:lpstr>2. Financing Water Supply Development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 Lessons Learned (1)</vt:lpstr>
      <vt:lpstr>6. Lessons Learned (2)</vt:lpstr>
      <vt:lpstr>6. Lessons Learned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2017-03-07T05:17:58Z</cp:lastPrinted>
  <dcterms:created xsi:type="dcterms:W3CDTF">2016-03-24T01:37:49Z</dcterms:created>
  <dcterms:modified xsi:type="dcterms:W3CDTF">2017-03-08T03:43:08Z</dcterms:modified>
</cp:coreProperties>
</file>