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7" r:id="rId1"/>
  </p:sldMasterIdLst>
  <p:notesMasterIdLst>
    <p:notesMasterId r:id="rId32"/>
  </p:notesMasterIdLst>
  <p:handoutMasterIdLst>
    <p:handoutMasterId r:id="rId33"/>
  </p:handoutMasterIdLst>
  <p:sldIdLst>
    <p:sldId id="256" r:id="rId2"/>
    <p:sldId id="325" r:id="rId3"/>
    <p:sldId id="353" r:id="rId4"/>
    <p:sldId id="378" r:id="rId5"/>
    <p:sldId id="346" r:id="rId6"/>
    <p:sldId id="382" r:id="rId7"/>
    <p:sldId id="385" r:id="rId8"/>
    <p:sldId id="370" r:id="rId9"/>
    <p:sldId id="337" r:id="rId10"/>
    <p:sldId id="356" r:id="rId11"/>
    <p:sldId id="384" r:id="rId12"/>
    <p:sldId id="371" r:id="rId13"/>
    <p:sldId id="357" r:id="rId14"/>
    <p:sldId id="335" r:id="rId15"/>
    <p:sldId id="300" r:id="rId16"/>
    <p:sldId id="367" r:id="rId17"/>
    <p:sldId id="350" r:id="rId18"/>
    <p:sldId id="351" r:id="rId19"/>
    <p:sldId id="386" r:id="rId20"/>
    <p:sldId id="339" r:id="rId21"/>
    <p:sldId id="372" r:id="rId22"/>
    <p:sldId id="347" r:id="rId23"/>
    <p:sldId id="336" r:id="rId24"/>
    <p:sldId id="383" r:id="rId25"/>
    <p:sldId id="368" r:id="rId26"/>
    <p:sldId id="369" r:id="rId27"/>
    <p:sldId id="376" r:id="rId28"/>
    <p:sldId id="377" r:id="rId29"/>
    <p:sldId id="333" r:id="rId30"/>
    <p:sldId id="387"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476"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D1"/>
    <a:srgbClr val="FFFFCC"/>
    <a:srgbClr val="FFFFFF"/>
    <a:srgbClr val="FFFF66"/>
    <a:srgbClr val="FF6600"/>
    <a:srgbClr val="99FFCC"/>
    <a:srgbClr val="FF9933"/>
    <a:srgbClr val="FF2800"/>
    <a:srgbClr val="FF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3" autoAdjust="0"/>
    <p:restoredTop sz="80037" autoAdjust="0"/>
  </p:normalViewPr>
  <p:slideViewPr>
    <p:cSldViewPr>
      <p:cViewPr varScale="1">
        <p:scale>
          <a:sx n="69" d="100"/>
          <a:sy n="69" d="100"/>
        </p:scale>
        <p:origin x="2174" y="67"/>
      </p:cViewPr>
      <p:guideLst>
        <p:guide orient="horz" pos="981"/>
        <p:guide pos="476"/>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274" y="53"/>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eda_c\Dropbox\&#25945;&#26448;\00&#65343;&#31532;1&#31295;\&#22259;&#34920;\&#32076;&#36027;&#22238;&#21454;&#29575;&#25512;&#31227;H26_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98373107456106E-2"/>
          <c:y val="0.14116917741815199"/>
          <c:w val="0.80135965576418333"/>
          <c:h val="0.65926415818576034"/>
        </c:manualLayout>
      </c:layout>
      <c:barChart>
        <c:barDir val="col"/>
        <c:grouping val="clustered"/>
        <c:varyColors val="0"/>
        <c:ser>
          <c:idx val="0"/>
          <c:order val="0"/>
          <c:tx>
            <c:strRef>
              <c:f>data!$D$35</c:f>
              <c:strCache>
                <c:ptCount val="1"/>
                <c:pt idx="0">
                  <c:v>Cost of Water Supply </c:v>
                </c:pt>
              </c:strCache>
            </c:strRef>
          </c:tx>
          <c:spPr>
            <a:solidFill>
              <a:schemeClr val="accent1">
                <a:lumMod val="75000"/>
              </a:schemeClr>
            </a:solidFill>
          </c:spPr>
          <c:invertIfNegative val="0"/>
          <c:cat>
            <c:strRef>
              <c:f>data!$C$36:$C$44</c:f>
              <c:strCache>
                <c:ptCount val="9"/>
                <c:pt idx="0">
                  <c:v>Tokyo and Designated City</c:v>
                </c:pt>
                <c:pt idx="1">
                  <c:v>over 300,000 people</c:v>
                </c:pt>
                <c:pt idx="2">
                  <c:v>150,000 to 299,999 people</c:v>
                </c:pt>
                <c:pt idx="3">
                  <c:v>100,000 to 149,999 people</c:v>
                </c:pt>
                <c:pt idx="4">
                  <c:v>50,000 to 99,999 people</c:v>
                </c:pt>
                <c:pt idx="5">
                  <c:v>30,000 to 49,999 people</c:v>
                </c:pt>
                <c:pt idx="6">
                  <c:v>15,000 to 29,999 people</c:v>
                </c:pt>
                <c:pt idx="7">
                  <c:v>under 14,999 people</c:v>
                </c:pt>
                <c:pt idx="8">
                  <c:v>Small Scall Public Water Supply</c:v>
                </c:pt>
              </c:strCache>
            </c:strRef>
          </c:cat>
          <c:val>
            <c:numRef>
              <c:f>data!$D$36:$D$44</c:f>
              <c:numCache>
                <c:formatCode>#,##0\ ;"△"#,##0\ ;0\ </c:formatCode>
                <c:ptCount val="9"/>
                <c:pt idx="0">
                  <c:v>171.57334465306556</c:v>
                </c:pt>
                <c:pt idx="1">
                  <c:v>154.33477595397878</c:v>
                </c:pt>
                <c:pt idx="2">
                  <c:v>155.08706030531062</c:v>
                </c:pt>
                <c:pt idx="3">
                  <c:v>155.22972819447895</c:v>
                </c:pt>
                <c:pt idx="4">
                  <c:v>162.59000707029841</c:v>
                </c:pt>
                <c:pt idx="5">
                  <c:v>173.03106915845163</c:v>
                </c:pt>
                <c:pt idx="6">
                  <c:v>169.82106816324932</c:v>
                </c:pt>
                <c:pt idx="7">
                  <c:v>195.82177502907632</c:v>
                </c:pt>
                <c:pt idx="8">
                  <c:v>295.00305161548494</c:v>
                </c:pt>
              </c:numCache>
            </c:numRef>
          </c:val>
          <c:extLst>
            <c:ext xmlns:c16="http://schemas.microsoft.com/office/drawing/2014/chart" uri="{C3380CC4-5D6E-409C-BE32-E72D297353CC}">
              <c16:uniqueId val="{00000000-72CB-4E63-A3A3-8F6EB8346E8A}"/>
            </c:ext>
          </c:extLst>
        </c:ser>
        <c:ser>
          <c:idx val="1"/>
          <c:order val="1"/>
          <c:tx>
            <c:strRef>
              <c:f>data!$E$35</c:f>
              <c:strCache>
                <c:ptCount val="1"/>
                <c:pt idx="0">
                  <c:v>Unit Price of Water</c:v>
                </c:pt>
              </c:strCache>
            </c:strRef>
          </c:tx>
          <c:spPr>
            <a:solidFill>
              <a:srgbClr val="FF6600"/>
            </a:solidFill>
          </c:spPr>
          <c:invertIfNegative val="0"/>
          <c:cat>
            <c:strRef>
              <c:f>data!$C$36:$C$44</c:f>
              <c:strCache>
                <c:ptCount val="9"/>
                <c:pt idx="0">
                  <c:v>Tokyo and Designated City</c:v>
                </c:pt>
                <c:pt idx="1">
                  <c:v>over 300,000 people</c:v>
                </c:pt>
                <c:pt idx="2">
                  <c:v>150,000 to 299,999 people</c:v>
                </c:pt>
                <c:pt idx="3">
                  <c:v>100,000 to 149,999 people</c:v>
                </c:pt>
                <c:pt idx="4">
                  <c:v>50,000 to 99,999 people</c:v>
                </c:pt>
                <c:pt idx="5">
                  <c:v>30,000 to 49,999 people</c:v>
                </c:pt>
                <c:pt idx="6">
                  <c:v>15,000 to 29,999 people</c:v>
                </c:pt>
                <c:pt idx="7">
                  <c:v>under 14,999 people</c:v>
                </c:pt>
                <c:pt idx="8">
                  <c:v>Small Scall Public Water Supply</c:v>
                </c:pt>
              </c:strCache>
            </c:strRef>
          </c:cat>
          <c:val>
            <c:numRef>
              <c:f>data!$E$36:$E$44</c:f>
              <c:numCache>
                <c:formatCode>#,##0\ ;"△"#,##0\ ;0\ </c:formatCode>
                <c:ptCount val="9"/>
                <c:pt idx="0">
                  <c:v>178.5224712665061</c:v>
                </c:pt>
                <c:pt idx="1">
                  <c:v>166.28638702963224</c:v>
                </c:pt>
                <c:pt idx="2">
                  <c:v>166.02325418209824</c:v>
                </c:pt>
                <c:pt idx="3">
                  <c:v>171.06321677120093</c:v>
                </c:pt>
                <c:pt idx="4">
                  <c:v>171.42038990598712</c:v>
                </c:pt>
                <c:pt idx="5">
                  <c:v>171.42038990598712</c:v>
                </c:pt>
                <c:pt idx="6">
                  <c:v>170.61883317412452</c:v>
                </c:pt>
                <c:pt idx="7">
                  <c:v>186.28306798516775</c:v>
                </c:pt>
                <c:pt idx="8">
                  <c:v>191.26604617151804</c:v>
                </c:pt>
              </c:numCache>
            </c:numRef>
          </c:val>
          <c:extLst>
            <c:ext xmlns:c16="http://schemas.microsoft.com/office/drawing/2014/chart" uri="{C3380CC4-5D6E-409C-BE32-E72D297353CC}">
              <c16:uniqueId val="{00000003-72CB-4E63-A3A3-8F6EB8346E8A}"/>
            </c:ext>
          </c:extLst>
        </c:ser>
        <c:dLbls>
          <c:showLegendKey val="0"/>
          <c:showVal val="0"/>
          <c:showCatName val="0"/>
          <c:showSerName val="0"/>
          <c:showPercent val="0"/>
          <c:showBubbleSize val="0"/>
        </c:dLbls>
        <c:gapWidth val="150"/>
        <c:axId val="186470784"/>
        <c:axId val="186472320"/>
      </c:barChart>
      <c:lineChart>
        <c:grouping val="standard"/>
        <c:varyColors val="0"/>
        <c:ser>
          <c:idx val="2"/>
          <c:order val="2"/>
          <c:tx>
            <c:strRef>
              <c:f>data!$F$35</c:f>
              <c:strCache>
                <c:ptCount val="1"/>
                <c:pt idx="0">
                  <c:v>Cost Recovery Ratio</c:v>
                </c:pt>
              </c:strCache>
            </c:strRef>
          </c:tx>
          <c:spPr>
            <a:ln w="38100">
              <a:solidFill>
                <a:srgbClr val="00B050"/>
              </a:solidFill>
            </a:ln>
          </c:spPr>
          <c:marker>
            <c:spPr>
              <a:ln w="38100">
                <a:solidFill>
                  <a:srgbClr val="00B050"/>
                </a:solidFill>
              </a:ln>
            </c:spPr>
          </c:marker>
          <c:dLbls>
            <c:dLbl>
              <c:idx val="0"/>
              <c:layout>
                <c:manualLayout>
                  <c:x val="-4.717142623231442E-2"/>
                  <c:y val="4.6661091164782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CB-4E63-A3A3-8F6EB8346E8A}"/>
                </c:ext>
              </c:extLst>
            </c:dLbl>
            <c:dLbl>
              <c:idx val="1"/>
              <c:layout>
                <c:manualLayout>
                  <c:x val="-4.760896300852089E-2"/>
                  <c:y val="6.11019073898483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CB-4E63-A3A3-8F6EB8346E8A}"/>
                </c:ext>
              </c:extLst>
            </c:dLbl>
            <c:dLbl>
              <c:idx val="2"/>
              <c:layout>
                <c:manualLayout>
                  <c:x val="-3.450090247598453E-2"/>
                  <c:y val="5.581095142210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CB-4E63-A3A3-8F6EB8346E8A}"/>
                </c:ext>
              </c:extLst>
            </c:dLbl>
            <c:dLbl>
              <c:idx val="3"/>
              <c:layout>
                <c:manualLayout>
                  <c:x val="-4.0338860956450881E-2"/>
                  <c:y val="5.8456429405978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CB-4E63-A3A3-8F6EB8346E8A}"/>
                </c:ext>
              </c:extLst>
            </c:dLbl>
            <c:dLbl>
              <c:idx val="4"/>
              <c:layout>
                <c:manualLayout>
                  <c:x val="-5.8399770135318399E-2"/>
                  <c:y val="4.4882124301730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CB-4E63-A3A3-8F6EB8346E8A}"/>
                </c:ext>
              </c:extLst>
            </c:dLbl>
            <c:dLbl>
              <c:idx val="5"/>
              <c:layout>
                <c:manualLayout>
                  <c:x val="-2.2486796651174708E-2"/>
                  <c:y val="-3.7210260343976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CB-4E63-A3A3-8F6EB8346E8A}"/>
                </c:ext>
              </c:extLst>
            </c:dLbl>
            <c:dLbl>
              <c:idx val="6"/>
              <c:layout>
                <c:manualLayout>
                  <c:x val="-4.3203148099658251E-2"/>
                  <c:y val="-3.7730300189282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CB-4E63-A3A3-8F6EB8346E8A}"/>
                </c:ext>
              </c:extLst>
            </c:dLbl>
            <c:dLbl>
              <c:idx val="7"/>
              <c:layout>
                <c:manualLayout>
                  <c:x val="-6.7897926729730607E-2"/>
                  <c:y val="2.9447173007468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CB-4E63-A3A3-8F6EB8346E8A}"/>
                </c:ext>
              </c:extLst>
            </c:dLbl>
            <c:dLbl>
              <c:idx val="8"/>
              <c:layout>
                <c:manualLayout>
                  <c:x val="-1.0582010582010581E-2"/>
                  <c:y val="-2.9100529100529099E-2"/>
                </c:manualLayout>
              </c:layout>
              <c:numFmt formatCode="0.0%" sourceLinked="0"/>
              <c:spPr>
                <a:solidFill>
                  <a:schemeClr val="accent6">
                    <a:lumMod val="20000"/>
                    <a:lumOff val="80000"/>
                  </a:schemeClr>
                </a:solidFill>
              </c:spPr>
              <c:txPr>
                <a:bodyPr/>
                <a:lstStyle/>
                <a:p>
                  <a:pPr>
                    <a:defRPr lang="ja-JP" sz="1400" b="1">
                      <a:latin typeface="Arial Narrow" panose="020B0606020202030204" pitchFamily="34" charset="0"/>
                      <a:cs typeface="Arial" panose="020B0604020202020204" pitchFamily="34" charset="0"/>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CB-4E63-A3A3-8F6EB8346E8A}"/>
                </c:ext>
              </c:extLst>
            </c:dLbl>
            <c:numFmt formatCode="0.0%" sourceLinked="0"/>
            <c:spPr>
              <a:noFill/>
              <a:ln>
                <a:noFill/>
              </a:ln>
              <a:effectLst/>
            </c:spPr>
            <c:txPr>
              <a:bodyPr/>
              <a:lstStyle/>
              <a:p>
                <a:pPr>
                  <a:defRPr lang="ja-JP" sz="1400" b="1">
                    <a:latin typeface="Arial Narrow" panose="020B0606020202030204" pitchFamily="34" charset="0"/>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data!$C$36:$C$44</c:f>
              <c:strCache>
                <c:ptCount val="9"/>
                <c:pt idx="0">
                  <c:v>Tokyo and Designated City</c:v>
                </c:pt>
                <c:pt idx="1">
                  <c:v>over 300,000 people</c:v>
                </c:pt>
                <c:pt idx="2">
                  <c:v>150,000 to 299,999 people</c:v>
                </c:pt>
                <c:pt idx="3">
                  <c:v>100,000 to 149,999 people</c:v>
                </c:pt>
                <c:pt idx="4">
                  <c:v>50,000 to 99,999 people</c:v>
                </c:pt>
                <c:pt idx="5">
                  <c:v>30,000 to 49,999 people</c:v>
                </c:pt>
                <c:pt idx="6">
                  <c:v>15,000 to 29,999 people</c:v>
                </c:pt>
                <c:pt idx="7">
                  <c:v>under 14,999 people</c:v>
                </c:pt>
                <c:pt idx="8">
                  <c:v>Small Scall Public Water Supply</c:v>
                </c:pt>
              </c:strCache>
            </c:strRef>
          </c:cat>
          <c:val>
            <c:numRef>
              <c:f>data!$F$36:$F$44</c:f>
              <c:numCache>
                <c:formatCode>General</c:formatCode>
                <c:ptCount val="9"/>
                <c:pt idx="0">
                  <c:v>1.0405023672382923</c:v>
                </c:pt>
                <c:pt idx="1">
                  <c:v>1.0774395206898626</c:v>
                </c:pt>
                <c:pt idx="2">
                  <c:v>1.070516481873202</c:v>
                </c:pt>
                <c:pt idx="3">
                  <c:v>1.1020003626939618</c:v>
                </c:pt>
                <c:pt idx="4">
                  <c:v>1.0543107352955017</c:v>
                </c:pt>
                <c:pt idx="5">
                  <c:v>0.99069138704223381</c:v>
                </c:pt>
                <c:pt idx="6">
                  <c:v>1.0046976798550595</c:v>
                </c:pt>
                <c:pt idx="7">
                  <c:v>0.95128883372397055</c:v>
                </c:pt>
                <c:pt idx="8">
                  <c:v>0.64835277168867889</c:v>
                </c:pt>
              </c:numCache>
            </c:numRef>
          </c:val>
          <c:smooth val="0"/>
          <c:extLst>
            <c:ext xmlns:c16="http://schemas.microsoft.com/office/drawing/2014/chart" uri="{C3380CC4-5D6E-409C-BE32-E72D297353CC}">
              <c16:uniqueId val="{0000000D-72CB-4E63-A3A3-8F6EB8346E8A}"/>
            </c:ext>
          </c:extLst>
        </c:ser>
        <c:dLbls>
          <c:showLegendKey val="0"/>
          <c:showVal val="0"/>
          <c:showCatName val="0"/>
          <c:showSerName val="0"/>
          <c:showPercent val="0"/>
          <c:showBubbleSize val="0"/>
        </c:dLbls>
        <c:marker val="1"/>
        <c:smooth val="0"/>
        <c:axId val="186492416"/>
        <c:axId val="186473856"/>
      </c:lineChart>
      <c:catAx>
        <c:axId val="186470784"/>
        <c:scaling>
          <c:orientation val="minMax"/>
        </c:scaling>
        <c:delete val="0"/>
        <c:axPos val="b"/>
        <c:numFmt formatCode="General" sourceLinked="0"/>
        <c:majorTickMark val="out"/>
        <c:minorTickMark val="none"/>
        <c:tickLblPos val="nextTo"/>
        <c:txPr>
          <a:bodyPr/>
          <a:lstStyle/>
          <a:p>
            <a:pPr>
              <a:defRPr lang="ja-JP" sz="1050">
                <a:latin typeface="Arial Narrow" panose="020B0606020202030204" pitchFamily="34" charset="0"/>
                <a:cs typeface="Arial" panose="020B0604020202020204" pitchFamily="34" charset="0"/>
              </a:defRPr>
            </a:pPr>
            <a:endParaRPr lang="ja-JP"/>
          </a:p>
        </c:txPr>
        <c:crossAx val="186472320"/>
        <c:crosses val="autoZero"/>
        <c:auto val="1"/>
        <c:lblAlgn val="ctr"/>
        <c:lblOffset val="100"/>
        <c:noMultiLvlLbl val="0"/>
      </c:catAx>
      <c:valAx>
        <c:axId val="186472320"/>
        <c:scaling>
          <c:orientation val="minMax"/>
          <c:min val="100"/>
        </c:scaling>
        <c:delete val="0"/>
        <c:axPos val="l"/>
        <c:majorGridlines/>
        <c:numFmt formatCode="#,##0\ ;&quot;△&quot;#,##0\ ;0\ " sourceLinked="1"/>
        <c:majorTickMark val="out"/>
        <c:minorTickMark val="none"/>
        <c:tickLblPos val="nextTo"/>
        <c:txPr>
          <a:bodyPr/>
          <a:lstStyle/>
          <a:p>
            <a:pPr>
              <a:defRPr lang="ja-JP" sz="1200">
                <a:latin typeface="Arial Narrow" panose="020B0606020202030204" pitchFamily="34" charset="0"/>
                <a:cs typeface="Arial" panose="020B0604020202020204" pitchFamily="34" charset="0"/>
              </a:defRPr>
            </a:pPr>
            <a:endParaRPr lang="ja-JP"/>
          </a:p>
        </c:txPr>
        <c:crossAx val="186470784"/>
        <c:crosses val="autoZero"/>
        <c:crossBetween val="between"/>
        <c:majorUnit val="50"/>
      </c:valAx>
      <c:valAx>
        <c:axId val="186473856"/>
        <c:scaling>
          <c:orientation val="minMax"/>
          <c:max val="1.2"/>
          <c:min val="0.60000000000000009"/>
        </c:scaling>
        <c:delete val="0"/>
        <c:axPos val="r"/>
        <c:title>
          <c:tx>
            <c:strRef>
              <c:f>data!$C$2</c:f>
              <c:strCache>
                <c:ptCount val="1"/>
                <c:pt idx="0">
                  <c:v>Cost Recovery Ratio</c:v>
                </c:pt>
              </c:strCache>
            </c:strRef>
          </c:tx>
          <c:layout>
            <c:manualLayout>
              <c:xMode val="edge"/>
              <c:yMode val="edge"/>
              <c:x val="0.80333804474738224"/>
              <c:y val="5.5280701660931367E-2"/>
            </c:manualLayout>
          </c:layout>
          <c:overlay val="0"/>
          <c:txPr>
            <a:bodyPr rot="0" vert="horz"/>
            <a:lstStyle/>
            <a:p>
              <a:pPr>
                <a:defRPr lang="ja-JP" sz="1400" b="0">
                  <a:latin typeface="Arial Narrow" panose="020B0606020202030204" pitchFamily="34" charset="0"/>
                  <a:cs typeface="Arial" panose="020B0604020202020204" pitchFamily="34" charset="0"/>
                </a:defRPr>
              </a:pPr>
              <a:endParaRPr lang="ja-JP"/>
            </a:p>
          </c:txPr>
        </c:title>
        <c:numFmt formatCode="0.0%" sourceLinked="0"/>
        <c:majorTickMark val="out"/>
        <c:minorTickMark val="none"/>
        <c:tickLblPos val="nextTo"/>
        <c:txPr>
          <a:bodyPr/>
          <a:lstStyle/>
          <a:p>
            <a:pPr>
              <a:defRPr lang="ja-JP" sz="1200">
                <a:latin typeface="Arial Narrow" panose="020B0606020202030204" pitchFamily="34" charset="0"/>
                <a:cs typeface="Arial" panose="020B0604020202020204" pitchFamily="34" charset="0"/>
              </a:defRPr>
            </a:pPr>
            <a:endParaRPr lang="ja-JP"/>
          </a:p>
        </c:txPr>
        <c:crossAx val="186492416"/>
        <c:crosses val="max"/>
        <c:crossBetween val="between"/>
        <c:majorUnit val="0.2"/>
      </c:valAx>
      <c:catAx>
        <c:axId val="186492416"/>
        <c:scaling>
          <c:orientation val="minMax"/>
        </c:scaling>
        <c:delete val="1"/>
        <c:axPos val="b"/>
        <c:numFmt formatCode="General" sourceLinked="1"/>
        <c:majorTickMark val="out"/>
        <c:minorTickMark val="none"/>
        <c:tickLblPos val="nextTo"/>
        <c:crossAx val="186473856"/>
        <c:crosses val="autoZero"/>
        <c:auto val="1"/>
        <c:lblAlgn val="ctr"/>
        <c:lblOffset val="100"/>
        <c:noMultiLvlLbl val="0"/>
      </c:catAx>
    </c:plotArea>
    <c:legend>
      <c:legendPos val="r"/>
      <c:layout>
        <c:manualLayout>
          <c:xMode val="edge"/>
          <c:yMode val="edge"/>
          <c:x val="9.5633134885596521E-2"/>
          <c:y val="0.15398905852146214"/>
          <c:w val="0.7878048125887902"/>
          <c:h val="7.2935534737999644E-2"/>
        </c:manualLayout>
      </c:layout>
      <c:overlay val="0"/>
      <c:txPr>
        <a:bodyPr/>
        <a:lstStyle/>
        <a:p>
          <a:pPr>
            <a:defRPr lang="ja-JP" sz="1400">
              <a:latin typeface="Arial" panose="020B0604020202020204" pitchFamily="34" charset="0"/>
              <a:cs typeface="Arial" panose="020B0604020202020204" pitchFamily="34" charset="0"/>
            </a:defRPr>
          </a:pPr>
          <a:endParaRPr lang="ja-JP"/>
        </a:p>
      </c:txPr>
    </c:legend>
    <c:plotVisOnly val="1"/>
    <c:dispBlanksAs val="gap"/>
    <c:showDLblsOverMax val="0"/>
  </c:chart>
  <c:spPr>
    <a:ln>
      <a:noFill/>
    </a:ln>
  </c:spPr>
  <c:externalData r:id="rId1">
    <c:autoUpdate val="0"/>
  </c:externalData>
  <c:userShapes r:id="rId2"/>
</c:chartSpace>
</file>

<file path=ppt/diagrams/_rels/data4.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5A6CA-16D3-4678-88B4-42313F52CE9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kumimoji="1" lang="ja-JP" altLang="en-US"/>
        </a:p>
      </dgm:t>
    </dgm:pt>
    <dgm:pt modelId="{FBE2AA82-6E06-44A9-B8A7-B5F3A8A78A16}">
      <dgm:prSet phldrT="[テキスト]" custT="1"/>
      <dgm:spPr>
        <a:solidFill>
          <a:schemeClr val="accent5"/>
        </a:solidFill>
      </dgm:spPr>
      <dgm:t>
        <a:bodyPr/>
        <a:lstStyle/>
        <a:p>
          <a:r>
            <a:rPr kumimoji="1" lang="en-US" altLang="en-US" sz="2800" b="1" dirty="0">
              <a:solidFill>
                <a:schemeClr val="accent2">
                  <a:lumMod val="50000"/>
                </a:schemeClr>
              </a:solidFill>
            </a:rPr>
            <a:t>Postwar Recovery</a:t>
          </a:r>
        </a:p>
        <a:p>
          <a:r>
            <a:rPr kumimoji="1" lang="en-US" altLang="en-US" sz="2200" dirty="0">
              <a:solidFill>
                <a:schemeClr val="tx1"/>
              </a:solidFill>
            </a:rPr>
            <a:t>Ongoing repairs  of water supply facilities</a:t>
          </a:r>
        </a:p>
        <a:p>
          <a:endParaRPr kumimoji="1" lang="en-US" altLang="ja-JP" sz="2200" dirty="0">
            <a:solidFill>
              <a:schemeClr val="tx1"/>
            </a:solidFill>
          </a:endParaRPr>
        </a:p>
        <a:p>
          <a:endParaRPr kumimoji="1" lang="ja-JP" altLang="en-US" sz="2200" dirty="0">
            <a:solidFill>
              <a:schemeClr val="accent2">
                <a:lumMod val="50000"/>
              </a:schemeClr>
            </a:solidFill>
          </a:endParaRPr>
        </a:p>
      </dgm:t>
    </dgm:pt>
    <dgm:pt modelId="{EE2407AB-CA9B-4D76-B233-1F81A1D0FF02}" type="parTrans" cxnId="{1A3EF402-6193-4834-9246-38A2C98506AB}">
      <dgm:prSet/>
      <dgm:spPr/>
      <dgm:t>
        <a:bodyPr/>
        <a:lstStyle/>
        <a:p>
          <a:endParaRPr kumimoji="1" lang="ja-JP" altLang="en-US">
            <a:solidFill>
              <a:schemeClr val="tx1"/>
            </a:solidFill>
          </a:endParaRPr>
        </a:p>
      </dgm:t>
    </dgm:pt>
    <dgm:pt modelId="{3CA8D8EE-4FD5-401B-A150-C87773223765}" type="sibTrans" cxnId="{1A3EF402-6193-4834-9246-38A2C98506AB}">
      <dgm:prSet/>
      <dgm:spPr/>
      <dgm:t>
        <a:bodyPr/>
        <a:lstStyle/>
        <a:p>
          <a:endParaRPr kumimoji="1" lang="ja-JP" altLang="en-US">
            <a:solidFill>
              <a:schemeClr val="tx1"/>
            </a:solidFill>
          </a:endParaRPr>
        </a:p>
      </dgm:t>
    </dgm:pt>
    <dgm:pt modelId="{2C2474E9-22F1-4C53-A874-9C83D5BAEA71}">
      <dgm:prSet phldrT="[テキスト]" custT="1"/>
      <dgm:spPr>
        <a:solidFill>
          <a:schemeClr val="accent5"/>
        </a:solidFill>
      </dgm:spPr>
      <dgm:t>
        <a:bodyPr/>
        <a:lstStyle/>
        <a:p>
          <a:r>
            <a:rPr kumimoji="1" lang="en-US" altLang="ja-JP" sz="2800" b="1" dirty="0">
              <a:solidFill>
                <a:schemeClr val="accent2">
                  <a:lumMod val="50000"/>
                </a:schemeClr>
              </a:solidFill>
            </a:rPr>
            <a:t>Expansion</a:t>
          </a:r>
        </a:p>
        <a:p>
          <a:r>
            <a:rPr kumimoji="1" lang="en-US" altLang="ja-JP" sz="2200" dirty="0">
              <a:solidFill>
                <a:schemeClr val="tx1"/>
              </a:solidFill>
            </a:rPr>
            <a:t>Water supply development based on master plans regulated by </a:t>
          </a:r>
          <a:r>
            <a:rPr kumimoji="1" lang="en-US" altLang="ja-JP" sz="2200" i="1" dirty="0">
              <a:solidFill>
                <a:schemeClr val="tx1"/>
              </a:solidFill>
            </a:rPr>
            <a:t>the Water Supply Act</a:t>
          </a:r>
          <a:endParaRPr kumimoji="1" lang="ja-JP" altLang="en-US" sz="2200" i="1" dirty="0">
            <a:solidFill>
              <a:schemeClr val="accent2">
                <a:lumMod val="50000"/>
              </a:schemeClr>
            </a:solidFill>
            <a:highlight>
              <a:srgbClr val="FFFF00"/>
            </a:highlight>
          </a:endParaRPr>
        </a:p>
      </dgm:t>
    </dgm:pt>
    <dgm:pt modelId="{3EEE0702-A2E2-4EBF-8E15-19732B678873}" type="parTrans" cxnId="{FD398CE3-7B8C-46D4-988B-EC5D417F5052}">
      <dgm:prSet/>
      <dgm:spPr/>
      <dgm:t>
        <a:bodyPr/>
        <a:lstStyle/>
        <a:p>
          <a:endParaRPr kumimoji="1" lang="ja-JP" altLang="en-US">
            <a:solidFill>
              <a:schemeClr val="tx1"/>
            </a:solidFill>
          </a:endParaRPr>
        </a:p>
      </dgm:t>
    </dgm:pt>
    <dgm:pt modelId="{BB8148A7-4133-4F90-968B-10C88B748B2C}" type="sibTrans" cxnId="{FD398CE3-7B8C-46D4-988B-EC5D417F5052}">
      <dgm:prSet/>
      <dgm:spPr/>
      <dgm:t>
        <a:bodyPr/>
        <a:lstStyle/>
        <a:p>
          <a:endParaRPr kumimoji="1" lang="ja-JP" altLang="en-US">
            <a:solidFill>
              <a:schemeClr val="tx1"/>
            </a:solidFill>
          </a:endParaRPr>
        </a:p>
      </dgm:t>
    </dgm:pt>
    <dgm:pt modelId="{015D9D2E-6154-4AE3-AB31-FDBA784FF410}">
      <dgm:prSet phldrT="[テキスト]" custT="1"/>
      <dgm:spPr>
        <a:solidFill>
          <a:schemeClr val="accent5"/>
        </a:solidFill>
      </dgm:spPr>
      <dgm:t>
        <a:bodyPr lIns="36000" rIns="36000"/>
        <a:lstStyle/>
        <a:p>
          <a:r>
            <a:rPr kumimoji="1" lang="en-US" altLang="ja-JP" sz="2800" b="1" dirty="0">
              <a:solidFill>
                <a:schemeClr val="accent2">
                  <a:lumMod val="50000"/>
                </a:schemeClr>
              </a:solidFill>
            </a:rPr>
            <a:t>Maintenance &amp; Rehabilitation</a:t>
          </a:r>
        </a:p>
        <a:p>
          <a:r>
            <a:rPr kumimoji="1" lang="en-US" altLang="ja-JP" sz="2200" dirty="0">
              <a:solidFill>
                <a:schemeClr val="tx1"/>
              </a:solidFill>
            </a:rPr>
            <a:t>Water supply business plan (including master plan) based on the future vision</a:t>
          </a:r>
          <a:endParaRPr kumimoji="1" lang="ja-JP" altLang="en-US" sz="2200" dirty="0">
            <a:solidFill>
              <a:schemeClr val="accent2">
                <a:lumMod val="50000"/>
              </a:schemeClr>
            </a:solidFill>
          </a:endParaRPr>
        </a:p>
      </dgm:t>
    </dgm:pt>
    <dgm:pt modelId="{BCA92F94-A30F-439D-84B7-8E47F5C20ACF}" type="parTrans" cxnId="{47D926E8-451F-4C0F-9E78-8389F24F18C4}">
      <dgm:prSet/>
      <dgm:spPr/>
      <dgm:t>
        <a:bodyPr/>
        <a:lstStyle/>
        <a:p>
          <a:endParaRPr kumimoji="1" lang="ja-JP" altLang="en-US">
            <a:solidFill>
              <a:schemeClr val="tx1"/>
            </a:solidFill>
          </a:endParaRPr>
        </a:p>
      </dgm:t>
    </dgm:pt>
    <dgm:pt modelId="{E288F2CE-DE74-4293-B7CB-FB697E6765A3}" type="sibTrans" cxnId="{47D926E8-451F-4C0F-9E78-8389F24F18C4}">
      <dgm:prSet/>
      <dgm:spPr/>
      <dgm:t>
        <a:bodyPr/>
        <a:lstStyle/>
        <a:p>
          <a:endParaRPr kumimoji="1" lang="ja-JP" altLang="en-US">
            <a:solidFill>
              <a:schemeClr val="tx1"/>
            </a:solidFill>
          </a:endParaRPr>
        </a:p>
      </dgm:t>
    </dgm:pt>
    <dgm:pt modelId="{16B45000-7F13-4B87-8BF2-0D71EF7039E5}" type="pres">
      <dgm:prSet presAssocID="{16B5A6CA-16D3-4678-88B4-42313F52CE91}" presName="Name0" presStyleCnt="0">
        <dgm:presLayoutVars>
          <dgm:dir/>
          <dgm:resizeHandles val="exact"/>
        </dgm:presLayoutVars>
      </dgm:prSet>
      <dgm:spPr/>
    </dgm:pt>
    <dgm:pt modelId="{0832483B-60EC-47C3-A405-19F9357D8F53}" type="pres">
      <dgm:prSet presAssocID="{FBE2AA82-6E06-44A9-B8A7-B5F3A8A78A16}" presName="node" presStyleLbl="node1" presStyleIdx="0" presStyleCnt="3" custLinFactNeighborX="-50137" custLinFactNeighborY="0">
        <dgm:presLayoutVars>
          <dgm:bulletEnabled val="1"/>
        </dgm:presLayoutVars>
      </dgm:prSet>
      <dgm:spPr/>
    </dgm:pt>
    <dgm:pt modelId="{F827D920-7949-4159-91C0-91F27F8700CD}" type="pres">
      <dgm:prSet presAssocID="{3CA8D8EE-4FD5-401B-A150-C87773223765}" presName="sibTrans" presStyleCnt="0"/>
      <dgm:spPr/>
    </dgm:pt>
    <dgm:pt modelId="{02D57F1C-B6FF-47C9-954A-C63406598C47}" type="pres">
      <dgm:prSet presAssocID="{2C2474E9-22F1-4C53-A874-9C83D5BAEA71}" presName="node" presStyleLbl="node1" presStyleIdx="1" presStyleCnt="3">
        <dgm:presLayoutVars>
          <dgm:bulletEnabled val="1"/>
        </dgm:presLayoutVars>
      </dgm:prSet>
      <dgm:spPr/>
    </dgm:pt>
    <dgm:pt modelId="{761364C5-B817-49E1-9237-A76DEDB15742}" type="pres">
      <dgm:prSet presAssocID="{BB8148A7-4133-4F90-968B-10C88B748B2C}" presName="sibTrans" presStyleCnt="0"/>
      <dgm:spPr/>
    </dgm:pt>
    <dgm:pt modelId="{F9975120-17D9-4F1F-8DAF-DF888C7FDB87}" type="pres">
      <dgm:prSet presAssocID="{015D9D2E-6154-4AE3-AB31-FDBA784FF410}" presName="node" presStyleLbl="node1" presStyleIdx="2" presStyleCnt="3">
        <dgm:presLayoutVars>
          <dgm:bulletEnabled val="1"/>
        </dgm:presLayoutVars>
      </dgm:prSet>
      <dgm:spPr/>
    </dgm:pt>
  </dgm:ptLst>
  <dgm:cxnLst>
    <dgm:cxn modelId="{1A3EF402-6193-4834-9246-38A2C98506AB}" srcId="{16B5A6CA-16D3-4678-88B4-42313F52CE91}" destId="{FBE2AA82-6E06-44A9-B8A7-B5F3A8A78A16}" srcOrd="0" destOrd="0" parTransId="{EE2407AB-CA9B-4D76-B233-1F81A1D0FF02}" sibTransId="{3CA8D8EE-4FD5-401B-A150-C87773223765}"/>
    <dgm:cxn modelId="{2D8A1E57-28DE-410A-882C-5175713C34E3}" type="presOf" srcId="{2C2474E9-22F1-4C53-A874-9C83D5BAEA71}" destId="{02D57F1C-B6FF-47C9-954A-C63406598C47}" srcOrd="0" destOrd="0" presId="urn:microsoft.com/office/officeart/2005/8/layout/hList6"/>
    <dgm:cxn modelId="{D13C42BA-99CD-4FE4-BB03-EB6014E81D5F}" type="presOf" srcId="{FBE2AA82-6E06-44A9-B8A7-B5F3A8A78A16}" destId="{0832483B-60EC-47C3-A405-19F9357D8F53}" srcOrd="0" destOrd="0" presId="urn:microsoft.com/office/officeart/2005/8/layout/hList6"/>
    <dgm:cxn modelId="{8C6F06C9-6F1B-48DE-BB35-652B57E52E0A}" type="presOf" srcId="{16B5A6CA-16D3-4678-88B4-42313F52CE91}" destId="{16B45000-7F13-4B87-8BF2-0D71EF7039E5}" srcOrd="0" destOrd="0" presId="urn:microsoft.com/office/officeart/2005/8/layout/hList6"/>
    <dgm:cxn modelId="{FD398CE3-7B8C-46D4-988B-EC5D417F5052}" srcId="{16B5A6CA-16D3-4678-88B4-42313F52CE91}" destId="{2C2474E9-22F1-4C53-A874-9C83D5BAEA71}" srcOrd="1" destOrd="0" parTransId="{3EEE0702-A2E2-4EBF-8E15-19732B678873}" sibTransId="{BB8148A7-4133-4F90-968B-10C88B748B2C}"/>
    <dgm:cxn modelId="{1BBD8EE7-CECB-4B81-80F7-DA763AF57265}" type="presOf" srcId="{015D9D2E-6154-4AE3-AB31-FDBA784FF410}" destId="{F9975120-17D9-4F1F-8DAF-DF888C7FDB87}" srcOrd="0" destOrd="0" presId="urn:microsoft.com/office/officeart/2005/8/layout/hList6"/>
    <dgm:cxn modelId="{47D926E8-451F-4C0F-9E78-8389F24F18C4}" srcId="{16B5A6CA-16D3-4678-88B4-42313F52CE91}" destId="{015D9D2E-6154-4AE3-AB31-FDBA784FF410}" srcOrd="2" destOrd="0" parTransId="{BCA92F94-A30F-439D-84B7-8E47F5C20ACF}" sibTransId="{E288F2CE-DE74-4293-B7CB-FB697E6765A3}"/>
    <dgm:cxn modelId="{4668AC6F-7E3B-4296-B9D0-F56326BD85A2}" type="presParOf" srcId="{16B45000-7F13-4B87-8BF2-0D71EF7039E5}" destId="{0832483B-60EC-47C3-A405-19F9357D8F53}" srcOrd="0" destOrd="0" presId="urn:microsoft.com/office/officeart/2005/8/layout/hList6"/>
    <dgm:cxn modelId="{2F1DD242-5E64-45F6-9A11-57A425013712}" type="presParOf" srcId="{16B45000-7F13-4B87-8BF2-0D71EF7039E5}" destId="{F827D920-7949-4159-91C0-91F27F8700CD}" srcOrd="1" destOrd="0" presId="urn:microsoft.com/office/officeart/2005/8/layout/hList6"/>
    <dgm:cxn modelId="{804ED31E-EC3A-47B1-B78A-2A1DDF9C5C54}" type="presParOf" srcId="{16B45000-7F13-4B87-8BF2-0D71EF7039E5}" destId="{02D57F1C-B6FF-47C9-954A-C63406598C47}" srcOrd="2" destOrd="0" presId="urn:microsoft.com/office/officeart/2005/8/layout/hList6"/>
    <dgm:cxn modelId="{7C268FC6-B521-4014-821E-B22C39E33E35}" type="presParOf" srcId="{16B45000-7F13-4B87-8BF2-0D71EF7039E5}" destId="{761364C5-B817-49E1-9237-A76DEDB15742}" srcOrd="3" destOrd="0" presId="urn:microsoft.com/office/officeart/2005/8/layout/hList6"/>
    <dgm:cxn modelId="{60E9D94E-1209-47B6-8442-DB22922B353B}" type="presParOf" srcId="{16B45000-7F13-4B87-8BF2-0D71EF7039E5}" destId="{F9975120-17D9-4F1F-8DAF-DF888C7FDB8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B07DE5-6D3E-480D-8EFB-CC6D21944AE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kumimoji="1" lang="ja-JP" altLang="en-US"/>
        </a:p>
      </dgm:t>
    </dgm:pt>
    <dgm:pt modelId="{9F6B4E97-1ECB-489C-869A-7B4AD00903E9}">
      <dgm:prSet phldrT="[テキスト]" custT="1"/>
      <dgm:spPr>
        <a:solidFill>
          <a:schemeClr val="accent5"/>
        </a:solidFill>
      </dgm:spPr>
      <dgm:t>
        <a:bodyPr/>
        <a:lstStyle/>
        <a:p>
          <a:r>
            <a:rPr kumimoji="1" lang="en-US" altLang="ja-JP" sz="2000" b="1" dirty="0">
              <a:solidFill>
                <a:schemeClr val="tx1"/>
              </a:solidFill>
            </a:rPr>
            <a:t>By 1970s</a:t>
          </a:r>
        </a:p>
        <a:p>
          <a:r>
            <a:rPr kumimoji="1" lang="en-US" altLang="ja-JP" sz="1600" dirty="0">
              <a:solidFill>
                <a:schemeClr val="tx1"/>
              </a:solidFill>
            </a:rPr>
            <a:t>Off-site training for new staff and subsequent OJT</a:t>
          </a:r>
          <a:endParaRPr kumimoji="1" lang="ja-JP" altLang="en-US" sz="1600" dirty="0">
            <a:solidFill>
              <a:schemeClr val="tx1"/>
            </a:solidFill>
          </a:endParaRPr>
        </a:p>
      </dgm:t>
    </dgm:pt>
    <dgm:pt modelId="{DDB379A4-631E-48FF-9708-DD67F262F22B}" type="parTrans" cxnId="{7C4D3B36-3338-45CD-967A-AE807DC5D561}">
      <dgm:prSet/>
      <dgm:spPr/>
      <dgm:t>
        <a:bodyPr/>
        <a:lstStyle/>
        <a:p>
          <a:endParaRPr kumimoji="1" lang="ja-JP" altLang="en-US"/>
        </a:p>
      </dgm:t>
    </dgm:pt>
    <dgm:pt modelId="{F855B677-451B-44B6-99C0-5B502320A5D6}" type="sibTrans" cxnId="{7C4D3B36-3338-45CD-967A-AE807DC5D561}">
      <dgm:prSet/>
      <dgm:spPr>
        <a:solidFill>
          <a:schemeClr val="accent1">
            <a:lumMod val="75000"/>
            <a:alpha val="90000"/>
          </a:schemeClr>
        </a:solidFill>
        <a:ln>
          <a:solidFill>
            <a:schemeClr val="accent1">
              <a:lumMod val="75000"/>
            </a:schemeClr>
          </a:solidFill>
        </a:ln>
      </dgm:spPr>
      <dgm:t>
        <a:bodyPr/>
        <a:lstStyle/>
        <a:p>
          <a:endParaRPr kumimoji="1" lang="ja-JP" altLang="en-US"/>
        </a:p>
      </dgm:t>
    </dgm:pt>
    <dgm:pt modelId="{2D117C10-4702-4829-8059-BAA0215745A7}">
      <dgm:prSet phldrT="[テキスト]" custT="1"/>
      <dgm:spPr>
        <a:solidFill>
          <a:schemeClr val="accent5">
            <a:lumMod val="90000"/>
          </a:schemeClr>
        </a:solidFill>
      </dgm:spPr>
      <dgm:t>
        <a:bodyPr/>
        <a:lstStyle/>
        <a:p>
          <a:r>
            <a:rPr kumimoji="1" lang="en-US" altLang="ja-JP" sz="2000" b="1" dirty="0">
              <a:solidFill>
                <a:schemeClr val="tx1"/>
              </a:solidFill>
            </a:rPr>
            <a:t>1970s-1983</a:t>
          </a:r>
        </a:p>
        <a:p>
          <a:r>
            <a:rPr kumimoji="1" lang="en-US" altLang="ja-JP" sz="1600" dirty="0">
              <a:solidFill>
                <a:schemeClr val="tx1"/>
              </a:solidFill>
            </a:rPr>
            <a:t> OJT only</a:t>
          </a:r>
          <a:r>
            <a:rPr kumimoji="1" lang="ja-JP" altLang="en-US" sz="1600" dirty="0">
              <a:solidFill>
                <a:schemeClr val="tx1"/>
              </a:solidFill>
            </a:rPr>
            <a:t> </a:t>
          </a:r>
          <a:r>
            <a:rPr kumimoji="1" lang="en-US" altLang="ja-JP" sz="1600" dirty="0">
              <a:solidFill>
                <a:schemeClr val="tx1"/>
              </a:solidFill>
            </a:rPr>
            <a:t>(No offsite training) </a:t>
          </a:r>
          <a:endParaRPr kumimoji="1" lang="ja-JP" altLang="en-US" sz="1600" dirty="0">
            <a:solidFill>
              <a:schemeClr val="tx1"/>
            </a:solidFill>
          </a:endParaRPr>
        </a:p>
      </dgm:t>
    </dgm:pt>
    <dgm:pt modelId="{595C3E1E-1491-4A17-81A5-64958D68D0EE}" type="parTrans" cxnId="{6E55E00F-34E2-4685-9D33-A55E62ECE8D7}">
      <dgm:prSet/>
      <dgm:spPr/>
      <dgm:t>
        <a:bodyPr/>
        <a:lstStyle/>
        <a:p>
          <a:endParaRPr kumimoji="1" lang="ja-JP" altLang="en-US"/>
        </a:p>
      </dgm:t>
    </dgm:pt>
    <dgm:pt modelId="{BD2DDC88-1DE2-43F6-87D8-608AC0A0E76A}" type="sibTrans" cxnId="{6E55E00F-34E2-4685-9D33-A55E62ECE8D7}">
      <dgm:prSet/>
      <dgm:spPr>
        <a:solidFill>
          <a:schemeClr val="accent1">
            <a:lumMod val="75000"/>
            <a:alpha val="90000"/>
          </a:schemeClr>
        </a:solidFill>
        <a:ln>
          <a:solidFill>
            <a:schemeClr val="accent1">
              <a:lumMod val="75000"/>
            </a:schemeClr>
          </a:solidFill>
        </a:ln>
      </dgm:spPr>
      <dgm:t>
        <a:bodyPr/>
        <a:lstStyle/>
        <a:p>
          <a:endParaRPr kumimoji="1" lang="ja-JP" altLang="en-US"/>
        </a:p>
      </dgm:t>
    </dgm:pt>
    <dgm:pt modelId="{18E7E662-EF4A-48A7-8F9F-3E7FF6BF66D6}">
      <dgm:prSet phldrT="[テキスト]" custT="1"/>
      <dgm:spPr>
        <a:solidFill>
          <a:schemeClr val="accent6"/>
        </a:solidFill>
      </dgm:spPr>
      <dgm:t>
        <a:bodyPr/>
        <a:lstStyle/>
        <a:p>
          <a:r>
            <a:rPr kumimoji="1" lang="en-US" altLang="ja-JP" sz="2000" b="1" dirty="0">
              <a:solidFill>
                <a:schemeClr val="tx1"/>
              </a:solidFill>
            </a:rPr>
            <a:t>Since 1984</a:t>
          </a:r>
        </a:p>
        <a:p>
          <a:r>
            <a:rPr kumimoji="1" lang="en-US" altLang="ja-JP" sz="1600" dirty="0">
              <a:solidFill>
                <a:schemeClr val="tx1"/>
              </a:solidFill>
            </a:rPr>
            <a:t> Training at the </a:t>
          </a:r>
          <a:r>
            <a:rPr lang="en-US" altLang="ja-JP" sz="1600" dirty="0">
              <a:solidFill>
                <a:schemeClr val="tx1"/>
              </a:solidFill>
            </a:rPr>
            <a:t>Technical</a:t>
          </a:r>
          <a:r>
            <a:rPr lang="ja-JP" altLang="en-US" sz="1600" dirty="0">
              <a:solidFill>
                <a:schemeClr val="tx1"/>
              </a:solidFill>
            </a:rPr>
            <a:t>                    </a:t>
          </a:r>
          <a:endParaRPr lang="en-US" altLang="ja-JP" sz="1600" dirty="0">
            <a:solidFill>
              <a:schemeClr val="tx1"/>
            </a:solidFill>
          </a:endParaRPr>
        </a:p>
        <a:p>
          <a:r>
            <a:rPr lang="en-US" altLang="ja-JP" sz="1600" dirty="0">
              <a:solidFill>
                <a:schemeClr val="tx1"/>
              </a:solidFill>
            </a:rPr>
            <a:t>  Training</a:t>
          </a:r>
          <a:r>
            <a:rPr lang="ja-JP" altLang="en-US" sz="1600" dirty="0">
              <a:solidFill>
                <a:schemeClr val="tx1"/>
              </a:solidFill>
            </a:rPr>
            <a:t> </a:t>
          </a:r>
          <a:r>
            <a:rPr lang="en-US" altLang="ja-JP" sz="1600" dirty="0">
              <a:solidFill>
                <a:schemeClr val="tx1"/>
              </a:solidFill>
            </a:rPr>
            <a:t>Center</a:t>
          </a:r>
          <a:endParaRPr kumimoji="1" lang="ja-JP" altLang="en-US" sz="1600" dirty="0">
            <a:solidFill>
              <a:schemeClr val="tx1"/>
            </a:solidFill>
          </a:endParaRPr>
        </a:p>
      </dgm:t>
    </dgm:pt>
    <dgm:pt modelId="{02A5F2B4-E6CD-4181-ADB1-BA917060F9F6}" type="parTrans" cxnId="{69D128BF-6105-4C61-835B-DC5DB5A8509B}">
      <dgm:prSet/>
      <dgm:spPr/>
      <dgm:t>
        <a:bodyPr/>
        <a:lstStyle/>
        <a:p>
          <a:endParaRPr kumimoji="1" lang="ja-JP" altLang="en-US"/>
        </a:p>
      </dgm:t>
    </dgm:pt>
    <dgm:pt modelId="{431E9322-37D1-471E-B902-F24F3F5D0558}" type="sibTrans" cxnId="{69D128BF-6105-4C61-835B-DC5DB5A8509B}">
      <dgm:prSet/>
      <dgm:spPr>
        <a:solidFill>
          <a:schemeClr val="accent1">
            <a:lumMod val="75000"/>
            <a:alpha val="90000"/>
          </a:schemeClr>
        </a:solidFill>
        <a:ln>
          <a:solidFill>
            <a:schemeClr val="accent1">
              <a:lumMod val="75000"/>
            </a:schemeClr>
          </a:solidFill>
        </a:ln>
      </dgm:spPr>
      <dgm:t>
        <a:bodyPr/>
        <a:lstStyle/>
        <a:p>
          <a:endParaRPr kumimoji="1" lang="ja-JP" altLang="en-US"/>
        </a:p>
      </dgm:t>
    </dgm:pt>
    <dgm:pt modelId="{C25E542B-E96C-4BA2-BA18-5D338881AFB4}">
      <dgm:prSet custT="1"/>
      <dgm:spPr>
        <a:solidFill>
          <a:schemeClr val="accent6">
            <a:lumMod val="50000"/>
          </a:schemeClr>
        </a:solidFill>
      </dgm:spPr>
      <dgm:t>
        <a:bodyPr/>
        <a:lstStyle/>
        <a:p>
          <a:r>
            <a:rPr kumimoji="1" lang="en-US" altLang="ja-JP" sz="1600" b="1" dirty="0">
              <a:solidFill>
                <a:schemeClr val="bg1"/>
              </a:solidFill>
            </a:rPr>
            <a:t>E</a:t>
          </a:r>
          <a:r>
            <a:rPr kumimoji="1" lang="en-US" altLang="en-US" sz="1600" b="1" dirty="0">
              <a:solidFill>
                <a:schemeClr val="bg1"/>
              </a:solidFill>
            </a:rPr>
            <a:t>xpansion of target trainees  : contractors, o</a:t>
          </a:r>
          <a:r>
            <a:rPr lang="en-US" altLang="ja-JP" sz="1600" b="1" dirty="0">
              <a:solidFill>
                <a:schemeClr val="bg1"/>
              </a:solidFill>
            </a:rPr>
            <a:t>verseas trainees, </a:t>
          </a:r>
          <a:r>
            <a:rPr lang="ja-JP" altLang="en-US" sz="1600" b="1" dirty="0">
              <a:solidFill>
                <a:schemeClr val="bg1"/>
              </a:solidFill>
            </a:rPr>
            <a:t> </a:t>
          </a:r>
          <a:r>
            <a:rPr lang="en-US" altLang="ja-JP" sz="1600" b="1" dirty="0">
              <a:solidFill>
                <a:schemeClr val="bg1"/>
              </a:solidFill>
            </a:rPr>
            <a:t>other water utilities’ staff</a:t>
          </a:r>
          <a:endParaRPr kumimoji="1" lang="ja-JP" altLang="en-US" sz="1600" b="1" dirty="0">
            <a:solidFill>
              <a:schemeClr val="bg1"/>
            </a:solidFill>
          </a:endParaRPr>
        </a:p>
      </dgm:t>
    </dgm:pt>
    <dgm:pt modelId="{4CC2AC1F-E3C6-4BB1-8820-01761194523E}" type="parTrans" cxnId="{2893F1D6-8D84-42FF-B246-86530C292E6F}">
      <dgm:prSet/>
      <dgm:spPr/>
      <dgm:t>
        <a:bodyPr/>
        <a:lstStyle/>
        <a:p>
          <a:endParaRPr kumimoji="1" lang="ja-JP" altLang="en-US"/>
        </a:p>
      </dgm:t>
    </dgm:pt>
    <dgm:pt modelId="{23D3C886-5B64-427A-B007-988B24E8462B}" type="sibTrans" cxnId="{2893F1D6-8D84-42FF-B246-86530C292E6F}">
      <dgm:prSet/>
      <dgm:spPr/>
      <dgm:t>
        <a:bodyPr/>
        <a:lstStyle/>
        <a:p>
          <a:endParaRPr kumimoji="1" lang="ja-JP" altLang="en-US"/>
        </a:p>
      </dgm:t>
    </dgm:pt>
    <dgm:pt modelId="{5AD8FCFB-28A0-42EC-8200-2D9714BDA3FE}" type="pres">
      <dgm:prSet presAssocID="{C8B07DE5-6D3E-480D-8EFB-CC6D21944AEB}" presName="outerComposite" presStyleCnt="0">
        <dgm:presLayoutVars>
          <dgm:chMax val="5"/>
          <dgm:dir/>
          <dgm:resizeHandles val="exact"/>
        </dgm:presLayoutVars>
      </dgm:prSet>
      <dgm:spPr/>
    </dgm:pt>
    <dgm:pt modelId="{F7EEF631-EBB4-4461-98FD-854BC24D4572}" type="pres">
      <dgm:prSet presAssocID="{C8B07DE5-6D3E-480D-8EFB-CC6D21944AEB}" presName="dummyMaxCanvas" presStyleCnt="0">
        <dgm:presLayoutVars/>
      </dgm:prSet>
      <dgm:spPr/>
    </dgm:pt>
    <dgm:pt modelId="{E8FDDA2D-EDE3-4AE1-9FDD-3F1CE9D3933D}" type="pres">
      <dgm:prSet presAssocID="{C8B07DE5-6D3E-480D-8EFB-CC6D21944AEB}" presName="FourNodes_1" presStyleLbl="node1" presStyleIdx="0" presStyleCnt="4" custScaleY="77695" custLinFactNeighborY="-13420">
        <dgm:presLayoutVars>
          <dgm:bulletEnabled val="1"/>
        </dgm:presLayoutVars>
      </dgm:prSet>
      <dgm:spPr/>
    </dgm:pt>
    <dgm:pt modelId="{CB35F482-08E5-4272-99E9-937F055BBE19}" type="pres">
      <dgm:prSet presAssocID="{C8B07DE5-6D3E-480D-8EFB-CC6D21944AEB}" presName="FourNodes_2" presStyleLbl="node1" presStyleIdx="1" presStyleCnt="4" custScaleY="92559" custLinFactNeighborX="386" custLinFactNeighborY="-19656">
        <dgm:presLayoutVars>
          <dgm:bulletEnabled val="1"/>
        </dgm:presLayoutVars>
      </dgm:prSet>
      <dgm:spPr/>
    </dgm:pt>
    <dgm:pt modelId="{789CBCCD-B446-4ACC-9A60-3C45B0D14DFE}" type="pres">
      <dgm:prSet presAssocID="{C8B07DE5-6D3E-480D-8EFB-CC6D21944AEB}" presName="FourNodes_3" presStyleLbl="node1" presStyleIdx="2" presStyleCnt="4" custScaleY="108554" custLinFactNeighborX="469" custLinFactNeighborY="-2741">
        <dgm:presLayoutVars>
          <dgm:bulletEnabled val="1"/>
        </dgm:presLayoutVars>
      </dgm:prSet>
      <dgm:spPr/>
    </dgm:pt>
    <dgm:pt modelId="{764177F1-106E-4489-9C8C-A735858EEC77}" type="pres">
      <dgm:prSet presAssocID="{C8B07DE5-6D3E-480D-8EFB-CC6D21944AEB}" presName="FourNodes_4" presStyleLbl="node1" presStyleIdx="3" presStyleCnt="4" custScaleY="71140">
        <dgm:presLayoutVars>
          <dgm:bulletEnabled val="1"/>
        </dgm:presLayoutVars>
      </dgm:prSet>
      <dgm:spPr/>
    </dgm:pt>
    <dgm:pt modelId="{20731C89-255A-4662-A3AD-D4F633C4D6A1}" type="pres">
      <dgm:prSet presAssocID="{C8B07DE5-6D3E-480D-8EFB-CC6D21944AEB}" presName="FourConn_1-2" presStyleLbl="fgAccFollowNode1" presStyleIdx="0" presStyleCnt="3" custScaleY="100000" custLinFactNeighborX="4540" custLinFactNeighborY="-21677">
        <dgm:presLayoutVars>
          <dgm:bulletEnabled val="1"/>
        </dgm:presLayoutVars>
      </dgm:prSet>
      <dgm:spPr/>
    </dgm:pt>
    <dgm:pt modelId="{DA10B871-6148-499A-A932-D0A349AAF469}" type="pres">
      <dgm:prSet presAssocID="{C8B07DE5-6D3E-480D-8EFB-CC6D21944AEB}" presName="FourConn_2-3" presStyleLbl="fgAccFollowNode1" presStyleIdx="1" presStyleCnt="3" custScaleY="100000" custLinFactNeighborX="727" custLinFactNeighborY="-29752">
        <dgm:presLayoutVars>
          <dgm:bulletEnabled val="1"/>
        </dgm:presLayoutVars>
      </dgm:prSet>
      <dgm:spPr/>
    </dgm:pt>
    <dgm:pt modelId="{4AE5A8D2-C756-4AE3-BDDD-FBBAD491A354}" type="pres">
      <dgm:prSet presAssocID="{C8B07DE5-6D3E-480D-8EFB-CC6D21944AEB}" presName="FourConn_3-4" presStyleLbl="fgAccFollowNode1" presStyleIdx="2" presStyleCnt="3">
        <dgm:presLayoutVars>
          <dgm:bulletEnabled val="1"/>
        </dgm:presLayoutVars>
      </dgm:prSet>
      <dgm:spPr/>
    </dgm:pt>
    <dgm:pt modelId="{D8326CE9-4DBD-4868-869A-75159C6A1530}" type="pres">
      <dgm:prSet presAssocID="{C8B07DE5-6D3E-480D-8EFB-CC6D21944AEB}" presName="FourNodes_1_text" presStyleLbl="node1" presStyleIdx="3" presStyleCnt="4">
        <dgm:presLayoutVars>
          <dgm:bulletEnabled val="1"/>
        </dgm:presLayoutVars>
      </dgm:prSet>
      <dgm:spPr/>
    </dgm:pt>
    <dgm:pt modelId="{1BE2D5F8-5770-47F6-BE56-C3E5DCD38145}" type="pres">
      <dgm:prSet presAssocID="{C8B07DE5-6D3E-480D-8EFB-CC6D21944AEB}" presName="FourNodes_2_text" presStyleLbl="node1" presStyleIdx="3" presStyleCnt="4">
        <dgm:presLayoutVars>
          <dgm:bulletEnabled val="1"/>
        </dgm:presLayoutVars>
      </dgm:prSet>
      <dgm:spPr/>
    </dgm:pt>
    <dgm:pt modelId="{C52C6D8E-343C-4820-8B3B-0D387017CD6B}" type="pres">
      <dgm:prSet presAssocID="{C8B07DE5-6D3E-480D-8EFB-CC6D21944AEB}" presName="FourNodes_3_text" presStyleLbl="node1" presStyleIdx="3" presStyleCnt="4">
        <dgm:presLayoutVars>
          <dgm:bulletEnabled val="1"/>
        </dgm:presLayoutVars>
      </dgm:prSet>
      <dgm:spPr/>
    </dgm:pt>
    <dgm:pt modelId="{B6F5609A-E079-4D39-8665-D71D46A27241}" type="pres">
      <dgm:prSet presAssocID="{C8B07DE5-6D3E-480D-8EFB-CC6D21944AEB}" presName="FourNodes_4_text" presStyleLbl="node1" presStyleIdx="3" presStyleCnt="4">
        <dgm:presLayoutVars>
          <dgm:bulletEnabled val="1"/>
        </dgm:presLayoutVars>
      </dgm:prSet>
      <dgm:spPr/>
    </dgm:pt>
  </dgm:ptLst>
  <dgm:cxnLst>
    <dgm:cxn modelId="{73A5AD0F-6970-4FF6-8CD6-F00BF2A78F6F}" type="presOf" srcId="{9F6B4E97-1ECB-489C-869A-7B4AD00903E9}" destId="{D8326CE9-4DBD-4868-869A-75159C6A1530}" srcOrd="1" destOrd="0" presId="urn:microsoft.com/office/officeart/2005/8/layout/vProcess5"/>
    <dgm:cxn modelId="{6E55E00F-34E2-4685-9D33-A55E62ECE8D7}" srcId="{C8B07DE5-6D3E-480D-8EFB-CC6D21944AEB}" destId="{2D117C10-4702-4829-8059-BAA0215745A7}" srcOrd="1" destOrd="0" parTransId="{595C3E1E-1491-4A17-81A5-64958D68D0EE}" sibTransId="{BD2DDC88-1DE2-43F6-87D8-608AC0A0E76A}"/>
    <dgm:cxn modelId="{56766E20-33CA-410E-B7F7-3B13BA9D1AC4}" type="presOf" srcId="{2D117C10-4702-4829-8059-BAA0215745A7}" destId="{CB35F482-08E5-4272-99E9-937F055BBE19}" srcOrd="0" destOrd="0" presId="urn:microsoft.com/office/officeart/2005/8/layout/vProcess5"/>
    <dgm:cxn modelId="{F4997926-F493-46BF-976E-2A27995226C6}" type="presOf" srcId="{431E9322-37D1-471E-B902-F24F3F5D0558}" destId="{4AE5A8D2-C756-4AE3-BDDD-FBBAD491A354}" srcOrd="0" destOrd="0" presId="urn:microsoft.com/office/officeart/2005/8/layout/vProcess5"/>
    <dgm:cxn modelId="{7C4D3B36-3338-45CD-967A-AE807DC5D561}" srcId="{C8B07DE5-6D3E-480D-8EFB-CC6D21944AEB}" destId="{9F6B4E97-1ECB-489C-869A-7B4AD00903E9}" srcOrd="0" destOrd="0" parTransId="{DDB379A4-631E-48FF-9708-DD67F262F22B}" sibTransId="{F855B677-451B-44B6-99C0-5B502320A5D6}"/>
    <dgm:cxn modelId="{C5BC6137-8E9B-43B3-A810-AB64D373A912}" type="presOf" srcId="{F855B677-451B-44B6-99C0-5B502320A5D6}" destId="{20731C89-255A-4662-A3AD-D4F633C4D6A1}" srcOrd="0" destOrd="0" presId="urn:microsoft.com/office/officeart/2005/8/layout/vProcess5"/>
    <dgm:cxn modelId="{DAB44362-27EC-4A6C-A393-F1E7C33713D5}" type="presOf" srcId="{18E7E662-EF4A-48A7-8F9F-3E7FF6BF66D6}" destId="{789CBCCD-B446-4ACC-9A60-3C45B0D14DFE}" srcOrd="0" destOrd="0" presId="urn:microsoft.com/office/officeart/2005/8/layout/vProcess5"/>
    <dgm:cxn modelId="{EFC279AC-D5C6-4722-AF31-AE96F14B42EE}" type="presOf" srcId="{2D117C10-4702-4829-8059-BAA0215745A7}" destId="{1BE2D5F8-5770-47F6-BE56-C3E5DCD38145}" srcOrd="1" destOrd="0" presId="urn:microsoft.com/office/officeart/2005/8/layout/vProcess5"/>
    <dgm:cxn modelId="{6F2D96AD-FE7F-4E26-96A9-58453373F89A}" type="presOf" srcId="{C25E542B-E96C-4BA2-BA18-5D338881AFB4}" destId="{764177F1-106E-4489-9C8C-A735858EEC77}" srcOrd="0" destOrd="0" presId="urn:microsoft.com/office/officeart/2005/8/layout/vProcess5"/>
    <dgm:cxn modelId="{81CB55B1-8A14-4E08-A9EE-21DE887FBDA0}" type="presOf" srcId="{C25E542B-E96C-4BA2-BA18-5D338881AFB4}" destId="{B6F5609A-E079-4D39-8665-D71D46A27241}" srcOrd="1" destOrd="0" presId="urn:microsoft.com/office/officeart/2005/8/layout/vProcess5"/>
    <dgm:cxn modelId="{69D128BF-6105-4C61-835B-DC5DB5A8509B}" srcId="{C8B07DE5-6D3E-480D-8EFB-CC6D21944AEB}" destId="{18E7E662-EF4A-48A7-8F9F-3E7FF6BF66D6}" srcOrd="2" destOrd="0" parTransId="{02A5F2B4-E6CD-4181-ADB1-BA917060F9F6}" sibTransId="{431E9322-37D1-471E-B902-F24F3F5D0558}"/>
    <dgm:cxn modelId="{E96C8BD1-F744-4858-A884-B9E74B2D86C4}" type="presOf" srcId="{18E7E662-EF4A-48A7-8F9F-3E7FF6BF66D6}" destId="{C52C6D8E-343C-4820-8B3B-0D387017CD6B}" srcOrd="1" destOrd="0" presId="urn:microsoft.com/office/officeart/2005/8/layout/vProcess5"/>
    <dgm:cxn modelId="{D32C97D2-96A0-43B7-8E07-DBB4B396D1E7}" type="presOf" srcId="{9F6B4E97-1ECB-489C-869A-7B4AD00903E9}" destId="{E8FDDA2D-EDE3-4AE1-9FDD-3F1CE9D3933D}" srcOrd="0" destOrd="0" presId="urn:microsoft.com/office/officeart/2005/8/layout/vProcess5"/>
    <dgm:cxn modelId="{2893F1D6-8D84-42FF-B246-86530C292E6F}" srcId="{C8B07DE5-6D3E-480D-8EFB-CC6D21944AEB}" destId="{C25E542B-E96C-4BA2-BA18-5D338881AFB4}" srcOrd="3" destOrd="0" parTransId="{4CC2AC1F-E3C6-4BB1-8820-01761194523E}" sibTransId="{23D3C886-5B64-427A-B007-988B24E8462B}"/>
    <dgm:cxn modelId="{94DFDED7-1B03-403C-A815-75EBEC77D779}" type="presOf" srcId="{BD2DDC88-1DE2-43F6-87D8-608AC0A0E76A}" destId="{DA10B871-6148-499A-A932-D0A349AAF469}" srcOrd="0" destOrd="0" presId="urn:microsoft.com/office/officeart/2005/8/layout/vProcess5"/>
    <dgm:cxn modelId="{2DB1E3FB-6CF7-42D3-9367-8EF93FE072AF}" type="presOf" srcId="{C8B07DE5-6D3E-480D-8EFB-CC6D21944AEB}" destId="{5AD8FCFB-28A0-42EC-8200-2D9714BDA3FE}" srcOrd="0" destOrd="0" presId="urn:microsoft.com/office/officeart/2005/8/layout/vProcess5"/>
    <dgm:cxn modelId="{99F7A1B1-EBFD-43BE-948F-C424FCF4E214}" type="presParOf" srcId="{5AD8FCFB-28A0-42EC-8200-2D9714BDA3FE}" destId="{F7EEF631-EBB4-4461-98FD-854BC24D4572}" srcOrd="0" destOrd="0" presId="urn:microsoft.com/office/officeart/2005/8/layout/vProcess5"/>
    <dgm:cxn modelId="{0B4D72D2-C8D0-42E6-8291-831AF793BF58}" type="presParOf" srcId="{5AD8FCFB-28A0-42EC-8200-2D9714BDA3FE}" destId="{E8FDDA2D-EDE3-4AE1-9FDD-3F1CE9D3933D}" srcOrd="1" destOrd="0" presId="urn:microsoft.com/office/officeart/2005/8/layout/vProcess5"/>
    <dgm:cxn modelId="{1844251D-6214-4EDE-9642-B783919A76CD}" type="presParOf" srcId="{5AD8FCFB-28A0-42EC-8200-2D9714BDA3FE}" destId="{CB35F482-08E5-4272-99E9-937F055BBE19}" srcOrd="2" destOrd="0" presId="urn:microsoft.com/office/officeart/2005/8/layout/vProcess5"/>
    <dgm:cxn modelId="{B4BBBEAA-B718-409C-9BA8-88C61F1B41AB}" type="presParOf" srcId="{5AD8FCFB-28A0-42EC-8200-2D9714BDA3FE}" destId="{789CBCCD-B446-4ACC-9A60-3C45B0D14DFE}" srcOrd="3" destOrd="0" presId="urn:microsoft.com/office/officeart/2005/8/layout/vProcess5"/>
    <dgm:cxn modelId="{EBE2A6CE-5E5E-425D-8773-9F817F0A6D98}" type="presParOf" srcId="{5AD8FCFB-28A0-42EC-8200-2D9714BDA3FE}" destId="{764177F1-106E-4489-9C8C-A735858EEC77}" srcOrd="4" destOrd="0" presId="urn:microsoft.com/office/officeart/2005/8/layout/vProcess5"/>
    <dgm:cxn modelId="{36BE352C-2B58-4AAC-AA84-AC0D1E59DD36}" type="presParOf" srcId="{5AD8FCFB-28A0-42EC-8200-2D9714BDA3FE}" destId="{20731C89-255A-4662-A3AD-D4F633C4D6A1}" srcOrd="5" destOrd="0" presId="urn:microsoft.com/office/officeart/2005/8/layout/vProcess5"/>
    <dgm:cxn modelId="{8502A3A7-DAC1-4017-A2AB-49479F051235}" type="presParOf" srcId="{5AD8FCFB-28A0-42EC-8200-2D9714BDA3FE}" destId="{DA10B871-6148-499A-A932-D0A349AAF469}" srcOrd="6" destOrd="0" presId="urn:microsoft.com/office/officeart/2005/8/layout/vProcess5"/>
    <dgm:cxn modelId="{98D0A805-55A7-4A42-9C75-FC51D7F98948}" type="presParOf" srcId="{5AD8FCFB-28A0-42EC-8200-2D9714BDA3FE}" destId="{4AE5A8D2-C756-4AE3-BDDD-FBBAD491A354}" srcOrd="7" destOrd="0" presId="urn:microsoft.com/office/officeart/2005/8/layout/vProcess5"/>
    <dgm:cxn modelId="{6A550DA7-B543-4E5B-AA17-1634BF4AD9BC}" type="presParOf" srcId="{5AD8FCFB-28A0-42EC-8200-2D9714BDA3FE}" destId="{D8326CE9-4DBD-4868-869A-75159C6A1530}" srcOrd="8" destOrd="0" presId="urn:microsoft.com/office/officeart/2005/8/layout/vProcess5"/>
    <dgm:cxn modelId="{916382BD-B611-425D-B993-FBDB7E801358}" type="presParOf" srcId="{5AD8FCFB-28A0-42EC-8200-2D9714BDA3FE}" destId="{1BE2D5F8-5770-47F6-BE56-C3E5DCD38145}" srcOrd="9" destOrd="0" presId="urn:microsoft.com/office/officeart/2005/8/layout/vProcess5"/>
    <dgm:cxn modelId="{71AFF755-037A-43D6-83F5-26EA328EC6D5}" type="presParOf" srcId="{5AD8FCFB-28A0-42EC-8200-2D9714BDA3FE}" destId="{C52C6D8E-343C-4820-8B3B-0D387017CD6B}" srcOrd="10" destOrd="0" presId="urn:microsoft.com/office/officeart/2005/8/layout/vProcess5"/>
    <dgm:cxn modelId="{013F551E-DBF0-4233-A3E8-8EFB00D0E440}" type="presParOf" srcId="{5AD8FCFB-28A0-42EC-8200-2D9714BDA3FE}" destId="{B6F5609A-E079-4D39-8665-D71D46A2724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07DE5-6D3E-480D-8EFB-CC6D21944AE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kumimoji="1" lang="ja-JP" altLang="en-US"/>
        </a:p>
      </dgm:t>
    </dgm:pt>
    <dgm:pt modelId="{9F6B4E97-1ECB-489C-869A-7B4AD00903E9}">
      <dgm:prSet phldrT="[テキスト]" custT="1"/>
      <dgm:spPr>
        <a:solidFill>
          <a:schemeClr val="accent5"/>
        </a:solidFill>
      </dgm:spPr>
      <dgm:t>
        <a:bodyPr/>
        <a:lstStyle/>
        <a:p>
          <a:r>
            <a:rPr kumimoji="1" lang="en-US" altLang="ja-JP" sz="2400" dirty="0">
              <a:solidFill>
                <a:schemeClr val="tx1"/>
              </a:solidFill>
            </a:rPr>
            <a:t>1960s </a:t>
          </a:r>
        </a:p>
        <a:p>
          <a:r>
            <a:rPr kumimoji="1" lang="en-US" altLang="ja-JP" sz="1600" dirty="0">
              <a:solidFill>
                <a:schemeClr val="tx1"/>
              </a:solidFill>
            </a:rPr>
            <a:t>Rapid increase of water demand, construction costs and water  tariffs, deterioration of water sources, inadequate operation and maintenance of small scale water supply</a:t>
          </a:r>
          <a:endParaRPr kumimoji="1" lang="ja-JP" altLang="en-US" sz="1600" dirty="0">
            <a:solidFill>
              <a:schemeClr val="tx1"/>
            </a:solidFill>
          </a:endParaRPr>
        </a:p>
      </dgm:t>
    </dgm:pt>
    <dgm:pt modelId="{DDB379A4-631E-48FF-9708-DD67F262F22B}" type="parTrans" cxnId="{7C4D3B36-3338-45CD-967A-AE807DC5D561}">
      <dgm:prSet/>
      <dgm:spPr/>
      <dgm:t>
        <a:bodyPr/>
        <a:lstStyle/>
        <a:p>
          <a:endParaRPr kumimoji="1" lang="ja-JP" altLang="en-US"/>
        </a:p>
      </dgm:t>
    </dgm:pt>
    <dgm:pt modelId="{F855B677-451B-44B6-99C0-5B502320A5D6}" type="sibTrans" cxnId="{7C4D3B36-3338-45CD-967A-AE807DC5D561}">
      <dgm:prSet/>
      <dgm:spPr>
        <a:solidFill>
          <a:schemeClr val="accent1">
            <a:lumMod val="75000"/>
            <a:alpha val="90000"/>
          </a:schemeClr>
        </a:solidFill>
        <a:ln>
          <a:solidFill>
            <a:schemeClr val="accent1">
              <a:lumMod val="75000"/>
            </a:schemeClr>
          </a:solidFill>
        </a:ln>
      </dgm:spPr>
      <dgm:t>
        <a:bodyPr/>
        <a:lstStyle/>
        <a:p>
          <a:endParaRPr kumimoji="1" lang="ja-JP" altLang="en-US"/>
        </a:p>
      </dgm:t>
    </dgm:pt>
    <dgm:pt modelId="{2D117C10-4702-4829-8059-BAA0215745A7}">
      <dgm:prSet phldrT="[テキスト]" custT="1"/>
      <dgm:spPr>
        <a:solidFill>
          <a:schemeClr val="accent5">
            <a:lumMod val="90000"/>
          </a:schemeClr>
        </a:solidFill>
      </dgm:spPr>
      <dgm:t>
        <a:bodyPr/>
        <a:lstStyle/>
        <a:p>
          <a:pPr defTabSz="1066800"/>
          <a:r>
            <a:rPr kumimoji="1" lang="en-US" altLang="ja-JP" sz="2400" dirty="0">
              <a:solidFill>
                <a:schemeClr val="tx1"/>
              </a:solidFill>
            </a:rPr>
            <a:t>1966 </a:t>
          </a:r>
        </a:p>
        <a:p>
          <a:pPr defTabSz="1003300"/>
          <a:r>
            <a:rPr kumimoji="1" lang="en-US" altLang="ja-JP" sz="1600" dirty="0">
              <a:solidFill>
                <a:schemeClr val="tx1"/>
              </a:solidFill>
            </a:rPr>
            <a:t> System of “A joint public services authority” was introduced </a:t>
          </a:r>
          <a:endParaRPr kumimoji="1" lang="ja-JP" altLang="en-US" sz="1600" dirty="0">
            <a:solidFill>
              <a:schemeClr val="tx1"/>
            </a:solidFill>
          </a:endParaRPr>
        </a:p>
      </dgm:t>
    </dgm:pt>
    <dgm:pt modelId="{595C3E1E-1491-4A17-81A5-64958D68D0EE}" type="parTrans" cxnId="{6E55E00F-34E2-4685-9D33-A55E62ECE8D7}">
      <dgm:prSet/>
      <dgm:spPr/>
      <dgm:t>
        <a:bodyPr/>
        <a:lstStyle/>
        <a:p>
          <a:endParaRPr kumimoji="1" lang="ja-JP" altLang="en-US"/>
        </a:p>
      </dgm:t>
    </dgm:pt>
    <dgm:pt modelId="{BD2DDC88-1DE2-43F6-87D8-608AC0A0E76A}" type="sibTrans" cxnId="{6E55E00F-34E2-4685-9D33-A55E62ECE8D7}">
      <dgm:prSet/>
      <dgm:spPr>
        <a:solidFill>
          <a:schemeClr val="accent1">
            <a:lumMod val="75000"/>
            <a:alpha val="90000"/>
          </a:schemeClr>
        </a:solidFill>
        <a:ln>
          <a:solidFill>
            <a:schemeClr val="accent1">
              <a:lumMod val="75000"/>
            </a:schemeClr>
          </a:solidFill>
        </a:ln>
      </dgm:spPr>
      <dgm:t>
        <a:bodyPr/>
        <a:lstStyle/>
        <a:p>
          <a:endParaRPr kumimoji="1" lang="ja-JP" altLang="en-US"/>
        </a:p>
      </dgm:t>
    </dgm:pt>
    <dgm:pt modelId="{18E7E662-EF4A-48A7-8F9F-3E7FF6BF66D6}">
      <dgm:prSet phldrT="[テキスト]" custT="1"/>
      <dgm:spPr>
        <a:solidFill>
          <a:schemeClr val="accent6"/>
        </a:solidFill>
      </dgm:spPr>
      <dgm:t>
        <a:bodyPr/>
        <a:lstStyle/>
        <a:p>
          <a:r>
            <a:rPr kumimoji="1" lang="en-US" altLang="ja-JP" sz="2400" dirty="0">
              <a:solidFill>
                <a:schemeClr val="tx1"/>
              </a:solidFill>
            </a:rPr>
            <a:t>1977</a:t>
          </a:r>
        </a:p>
        <a:p>
          <a:r>
            <a:rPr kumimoji="1" lang="en-US" altLang="ja-JP" sz="1600" dirty="0">
              <a:solidFill>
                <a:schemeClr val="tx1"/>
              </a:solidFill>
            </a:rPr>
            <a:t>Regional Planning for Water Supply Services was included in Water Supply Act </a:t>
          </a:r>
          <a:endParaRPr kumimoji="1" lang="ja-JP" altLang="en-US" sz="1600" dirty="0">
            <a:solidFill>
              <a:schemeClr val="tx1"/>
            </a:solidFill>
          </a:endParaRPr>
        </a:p>
      </dgm:t>
    </dgm:pt>
    <dgm:pt modelId="{02A5F2B4-E6CD-4181-ADB1-BA917060F9F6}" type="parTrans" cxnId="{69D128BF-6105-4C61-835B-DC5DB5A8509B}">
      <dgm:prSet/>
      <dgm:spPr/>
      <dgm:t>
        <a:bodyPr/>
        <a:lstStyle/>
        <a:p>
          <a:endParaRPr kumimoji="1" lang="ja-JP" altLang="en-US"/>
        </a:p>
      </dgm:t>
    </dgm:pt>
    <dgm:pt modelId="{431E9322-37D1-471E-B902-F24F3F5D0558}" type="sibTrans" cxnId="{69D128BF-6105-4C61-835B-DC5DB5A8509B}">
      <dgm:prSet/>
      <dgm:spPr>
        <a:solidFill>
          <a:schemeClr val="accent1">
            <a:lumMod val="75000"/>
            <a:alpha val="90000"/>
          </a:schemeClr>
        </a:solidFill>
        <a:ln>
          <a:solidFill>
            <a:schemeClr val="accent1">
              <a:lumMod val="75000"/>
            </a:schemeClr>
          </a:solidFill>
        </a:ln>
      </dgm:spPr>
      <dgm:t>
        <a:bodyPr/>
        <a:lstStyle/>
        <a:p>
          <a:endParaRPr kumimoji="1" lang="ja-JP" altLang="en-US"/>
        </a:p>
      </dgm:t>
    </dgm:pt>
    <dgm:pt modelId="{C25E542B-E96C-4BA2-BA18-5D338881AFB4}">
      <dgm:prSet custT="1"/>
      <dgm:spPr>
        <a:solidFill>
          <a:schemeClr val="accent6">
            <a:lumMod val="50000"/>
          </a:schemeClr>
        </a:solidFill>
      </dgm:spPr>
      <dgm:t>
        <a:bodyPr/>
        <a:lstStyle/>
        <a:p>
          <a:r>
            <a:rPr kumimoji="1" lang="en-US" altLang="ja-JP" sz="2400" b="1" dirty="0">
              <a:solidFill>
                <a:schemeClr val="bg1"/>
              </a:solidFill>
            </a:rPr>
            <a:t>2000s</a:t>
          </a:r>
        </a:p>
        <a:p>
          <a:r>
            <a:rPr kumimoji="1" lang="en-US" altLang="ja-JP" sz="1600" dirty="0">
              <a:solidFill>
                <a:schemeClr val="bg1"/>
              </a:solidFill>
            </a:rPr>
            <a:t>Expansion of the concept on regional collaboration</a:t>
          </a:r>
        </a:p>
      </dgm:t>
    </dgm:pt>
    <dgm:pt modelId="{4CC2AC1F-E3C6-4BB1-8820-01761194523E}" type="parTrans" cxnId="{2893F1D6-8D84-42FF-B246-86530C292E6F}">
      <dgm:prSet/>
      <dgm:spPr/>
      <dgm:t>
        <a:bodyPr/>
        <a:lstStyle/>
        <a:p>
          <a:endParaRPr kumimoji="1" lang="ja-JP" altLang="en-US"/>
        </a:p>
      </dgm:t>
    </dgm:pt>
    <dgm:pt modelId="{23D3C886-5B64-427A-B007-988B24E8462B}" type="sibTrans" cxnId="{2893F1D6-8D84-42FF-B246-86530C292E6F}">
      <dgm:prSet/>
      <dgm:spPr/>
      <dgm:t>
        <a:bodyPr/>
        <a:lstStyle/>
        <a:p>
          <a:endParaRPr kumimoji="1" lang="ja-JP" altLang="en-US"/>
        </a:p>
      </dgm:t>
    </dgm:pt>
    <dgm:pt modelId="{5AD8FCFB-28A0-42EC-8200-2D9714BDA3FE}" type="pres">
      <dgm:prSet presAssocID="{C8B07DE5-6D3E-480D-8EFB-CC6D21944AEB}" presName="outerComposite" presStyleCnt="0">
        <dgm:presLayoutVars>
          <dgm:chMax val="5"/>
          <dgm:dir/>
          <dgm:resizeHandles val="exact"/>
        </dgm:presLayoutVars>
      </dgm:prSet>
      <dgm:spPr/>
    </dgm:pt>
    <dgm:pt modelId="{F7EEF631-EBB4-4461-98FD-854BC24D4572}" type="pres">
      <dgm:prSet presAssocID="{C8B07DE5-6D3E-480D-8EFB-CC6D21944AEB}" presName="dummyMaxCanvas" presStyleCnt="0">
        <dgm:presLayoutVars/>
      </dgm:prSet>
      <dgm:spPr/>
    </dgm:pt>
    <dgm:pt modelId="{E8FDDA2D-EDE3-4AE1-9FDD-3F1CE9D3933D}" type="pres">
      <dgm:prSet presAssocID="{C8B07DE5-6D3E-480D-8EFB-CC6D21944AEB}" presName="FourNodes_1" presStyleLbl="node1" presStyleIdx="0" presStyleCnt="4" custScaleY="120145" custLinFactNeighborX="-305" custLinFactNeighborY="7546">
        <dgm:presLayoutVars>
          <dgm:bulletEnabled val="1"/>
        </dgm:presLayoutVars>
      </dgm:prSet>
      <dgm:spPr/>
    </dgm:pt>
    <dgm:pt modelId="{CB35F482-08E5-4272-99E9-937F055BBE19}" type="pres">
      <dgm:prSet presAssocID="{C8B07DE5-6D3E-480D-8EFB-CC6D21944AEB}" presName="FourNodes_2" presStyleLbl="node1" presStyleIdx="1" presStyleCnt="4" custScaleY="92453" custLinFactNeighborX="172" custLinFactNeighborY="8838">
        <dgm:presLayoutVars>
          <dgm:bulletEnabled val="1"/>
        </dgm:presLayoutVars>
      </dgm:prSet>
      <dgm:spPr/>
    </dgm:pt>
    <dgm:pt modelId="{789CBCCD-B446-4ACC-9A60-3C45B0D14DFE}" type="pres">
      <dgm:prSet presAssocID="{C8B07DE5-6D3E-480D-8EFB-CC6D21944AEB}" presName="FourNodes_3" presStyleLbl="node1" presStyleIdx="2" presStyleCnt="4" custScaleY="100033" custLinFactNeighborX="469" custLinFactNeighborY="6436">
        <dgm:presLayoutVars>
          <dgm:bulletEnabled val="1"/>
        </dgm:presLayoutVars>
      </dgm:prSet>
      <dgm:spPr/>
    </dgm:pt>
    <dgm:pt modelId="{764177F1-106E-4489-9C8C-A735858EEC77}" type="pres">
      <dgm:prSet presAssocID="{C8B07DE5-6D3E-480D-8EFB-CC6D21944AEB}" presName="FourNodes_4" presStyleLbl="node1" presStyleIdx="3" presStyleCnt="4" custScaleY="89661" custLinFactNeighborX="-419" custLinFactNeighborY="-2377">
        <dgm:presLayoutVars>
          <dgm:bulletEnabled val="1"/>
        </dgm:presLayoutVars>
      </dgm:prSet>
      <dgm:spPr/>
    </dgm:pt>
    <dgm:pt modelId="{20731C89-255A-4662-A3AD-D4F633C4D6A1}" type="pres">
      <dgm:prSet presAssocID="{C8B07DE5-6D3E-480D-8EFB-CC6D21944AEB}" presName="FourConn_1-2" presStyleLbl="fgAccFollowNode1" presStyleIdx="0" presStyleCnt="3" custLinFactNeighborX="2706" custLinFactNeighborY="12445">
        <dgm:presLayoutVars>
          <dgm:bulletEnabled val="1"/>
        </dgm:presLayoutVars>
      </dgm:prSet>
      <dgm:spPr/>
    </dgm:pt>
    <dgm:pt modelId="{DA10B871-6148-499A-A932-D0A349AAF469}" type="pres">
      <dgm:prSet presAssocID="{C8B07DE5-6D3E-480D-8EFB-CC6D21944AEB}" presName="FourConn_2-3" presStyleLbl="fgAccFollowNode1" presStyleIdx="1" presStyleCnt="3" custLinFactNeighborX="-5797" custLinFactNeighborY="2919">
        <dgm:presLayoutVars>
          <dgm:bulletEnabled val="1"/>
        </dgm:presLayoutVars>
      </dgm:prSet>
      <dgm:spPr/>
    </dgm:pt>
    <dgm:pt modelId="{4AE5A8D2-C756-4AE3-BDDD-FBBAD491A354}" type="pres">
      <dgm:prSet presAssocID="{C8B07DE5-6D3E-480D-8EFB-CC6D21944AEB}" presName="FourConn_3-4" presStyleLbl="fgAccFollowNode1" presStyleIdx="2" presStyleCnt="3" custLinFactNeighborX="-2980" custLinFactNeighborY="3527">
        <dgm:presLayoutVars>
          <dgm:bulletEnabled val="1"/>
        </dgm:presLayoutVars>
      </dgm:prSet>
      <dgm:spPr/>
    </dgm:pt>
    <dgm:pt modelId="{D8326CE9-4DBD-4868-869A-75159C6A1530}" type="pres">
      <dgm:prSet presAssocID="{C8B07DE5-6D3E-480D-8EFB-CC6D21944AEB}" presName="FourNodes_1_text" presStyleLbl="node1" presStyleIdx="3" presStyleCnt="4">
        <dgm:presLayoutVars>
          <dgm:bulletEnabled val="1"/>
        </dgm:presLayoutVars>
      </dgm:prSet>
      <dgm:spPr/>
    </dgm:pt>
    <dgm:pt modelId="{1BE2D5F8-5770-47F6-BE56-C3E5DCD38145}" type="pres">
      <dgm:prSet presAssocID="{C8B07DE5-6D3E-480D-8EFB-CC6D21944AEB}" presName="FourNodes_2_text" presStyleLbl="node1" presStyleIdx="3" presStyleCnt="4">
        <dgm:presLayoutVars>
          <dgm:bulletEnabled val="1"/>
        </dgm:presLayoutVars>
      </dgm:prSet>
      <dgm:spPr/>
    </dgm:pt>
    <dgm:pt modelId="{C52C6D8E-343C-4820-8B3B-0D387017CD6B}" type="pres">
      <dgm:prSet presAssocID="{C8B07DE5-6D3E-480D-8EFB-CC6D21944AEB}" presName="FourNodes_3_text" presStyleLbl="node1" presStyleIdx="3" presStyleCnt="4">
        <dgm:presLayoutVars>
          <dgm:bulletEnabled val="1"/>
        </dgm:presLayoutVars>
      </dgm:prSet>
      <dgm:spPr/>
    </dgm:pt>
    <dgm:pt modelId="{B6F5609A-E079-4D39-8665-D71D46A27241}" type="pres">
      <dgm:prSet presAssocID="{C8B07DE5-6D3E-480D-8EFB-CC6D21944AEB}" presName="FourNodes_4_text" presStyleLbl="node1" presStyleIdx="3" presStyleCnt="4">
        <dgm:presLayoutVars>
          <dgm:bulletEnabled val="1"/>
        </dgm:presLayoutVars>
      </dgm:prSet>
      <dgm:spPr/>
    </dgm:pt>
  </dgm:ptLst>
  <dgm:cxnLst>
    <dgm:cxn modelId="{241CE407-2660-42CC-AB6E-BDAE0CB51F30}" type="presOf" srcId="{2D117C10-4702-4829-8059-BAA0215745A7}" destId="{CB35F482-08E5-4272-99E9-937F055BBE19}" srcOrd="0" destOrd="0" presId="urn:microsoft.com/office/officeart/2005/8/layout/vProcess5"/>
    <dgm:cxn modelId="{6E55E00F-34E2-4685-9D33-A55E62ECE8D7}" srcId="{C8B07DE5-6D3E-480D-8EFB-CC6D21944AEB}" destId="{2D117C10-4702-4829-8059-BAA0215745A7}" srcOrd="1" destOrd="0" parTransId="{595C3E1E-1491-4A17-81A5-64958D68D0EE}" sibTransId="{BD2DDC88-1DE2-43F6-87D8-608AC0A0E76A}"/>
    <dgm:cxn modelId="{5403E40F-51C9-478B-A328-DF407D6D2895}" type="presOf" srcId="{2D117C10-4702-4829-8059-BAA0215745A7}" destId="{1BE2D5F8-5770-47F6-BE56-C3E5DCD38145}" srcOrd="1" destOrd="0" presId="urn:microsoft.com/office/officeart/2005/8/layout/vProcess5"/>
    <dgm:cxn modelId="{F0939317-9215-48F3-9FA8-D04F01657203}" type="presOf" srcId="{C25E542B-E96C-4BA2-BA18-5D338881AFB4}" destId="{764177F1-106E-4489-9C8C-A735858EEC77}" srcOrd="0" destOrd="0" presId="urn:microsoft.com/office/officeart/2005/8/layout/vProcess5"/>
    <dgm:cxn modelId="{7C4D3B36-3338-45CD-967A-AE807DC5D561}" srcId="{C8B07DE5-6D3E-480D-8EFB-CC6D21944AEB}" destId="{9F6B4E97-1ECB-489C-869A-7B4AD00903E9}" srcOrd="0" destOrd="0" parTransId="{DDB379A4-631E-48FF-9708-DD67F262F22B}" sibTransId="{F855B677-451B-44B6-99C0-5B502320A5D6}"/>
    <dgm:cxn modelId="{8E657338-9772-4645-9820-2B5B4611D8EB}" type="presOf" srcId="{C8B07DE5-6D3E-480D-8EFB-CC6D21944AEB}" destId="{5AD8FCFB-28A0-42EC-8200-2D9714BDA3FE}" srcOrd="0" destOrd="0" presId="urn:microsoft.com/office/officeart/2005/8/layout/vProcess5"/>
    <dgm:cxn modelId="{D8BBED65-90D2-4F12-A918-4B8B1CCFDB0A}" type="presOf" srcId="{9F6B4E97-1ECB-489C-869A-7B4AD00903E9}" destId="{D8326CE9-4DBD-4868-869A-75159C6A1530}" srcOrd="1" destOrd="0" presId="urn:microsoft.com/office/officeart/2005/8/layout/vProcess5"/>
    <dgm:cxn modelId="{85ACD672-1415-448C-A73E-E8C31AA2C5F9}" type="presOf" srcId="{F855B677-451B-44B6-99C0-5B502320A5D6}" destId="{20731C89-255A-4662-A3AD-D4F633C4D6A1}" srcOrd="0" destOrd="0" presId="urn:microsoft.com/office/officeart/2005/8/layout/vProcess5"/>
    <dgm:cxn modelId="{0BBA2778-D584-4E48-90D1-05B6E72DCEF8}" type="presOf" srcId="{C25E542B-E96C-4BA2-BA18-5D338881AFB4}" destId="{B6F5609A-E079-4D39-8665-D71D46A27241}" srcOrd="1" destOrd="0" presId="urn:microsoft.com/office/officeart/2005/8/layout/vProcess5"/>
    <dgm:cxn modelId="{BA9BBE88-450C-413D-8E27-87098264A288}" type="presOf" srcId="{18E7E662-EF4A-48A7-8F9F-3E7FF6BF66D6}" destId="{C52C6D8E-343C-4820-8B3B-0D387017CD6B}" srcOrd="1" destOrd="0" presId="urn:microsoft.com/office/officeart/2005/8/layout/vProcess5"/>
    <dgm:cxn modelId="{C5C7DD9B-C3EB-4E4D-856E-45ABFEDB1877}" type="presOf" srcId="{9F6B4E97-1ECB-489C-869A-7B4AD00903E9}" destId="{E8FDDA2D-EDE3-4AE1-9FDD-3F1CE9D3933D}" srcOrd="0" destOrd="0" presId="urn:microsoft.com/office/officeart/2005/8/layout/vProcess5"/>
    <dgm:cxn modelId="{69D128BF-6105-4C61-835B-DC5DB5A8509B}" srcId="{C8B07DE5-6D3E-480D-8EFB-CC6D21944AEB}" destId="{18E7E662-EF4A-48A7-8F9F-3E7FF6BF66D6}" srcOrd="2" destOrd="0" parTransId="{02A5F2B4-E6CD-4181-ADB1-BA917060F9F6}" sibTransId="{431E9322-37D1-471E-B902-F24F3F5D0558}"/>
    <dgm:cxn modelId="{240CFAC4-4F0D-488A-B308-7275BAAA1E97}" type="presOf" srcId="{18E7E662-EF4A-48A7-8F9F-3E7FF6BF66D6}" destId="{789CBCCD-B446-4ACC-9A60-3C45B0D14DFE}" srcOrd="0" destOrd="0" presId="urn:microsoft.com/office/officeart/2005/8/layout/vProcess5"/>
    <dgm:cxn modelId="{2893F1D6-8D84-42FF-B246-86530C292E6F}" srcId="{C8B07DE5-6D3E-480D-8EFB-CC6D21944AEB}" destId="{C25E542B-E96C-4BA2-BA18-5D338881AFB4}" srcOrd="3" destOrd="0" parTransId="{4CC2AC1F-E3C6-4BB1-8820-01761194523E}" sibTransId="{23D3C886-5B64-427A-B007-988B24E8462B}"/>
    <dgm:cxn modelId="{EBAADCD7-2B74-4896-8B59-4823FF84F3EE}" type="presOf" srcId="{431E9322-37D1-471E-B902-F24F3F5D0558}" destId="{4AE5A8D2-C756-4AE3-BDDD-FBBAD491A354}" srcOrd="0" destOrd="0" presId="urn:microsoft.com/office/officeart/2005/8/layout/vProcess5"/>
    <dgm:cxn modelId="{11FC1BE3-3F04-44B9-9B49-767C3327ACE2}" type="presOf" srcId="{BD2DDC88-1DE2-43F6-87D8-608AC0A0E76A}" destId="{DA10B871-6148-499A-A932-D0A349AAF469}" srcOrd="0" destOrd="0" presId="urn:microsoft.com/office/officeart/2005/8/layout/vProcess5"/>
    <dgm:cxn modelId="{9AC6424A-A842-4895-BE0C-2514C6584430}" type="presParOf" srcId="{5AD8FCFB-28A0-42EC-8200-2D9714BDA3FE}" destId="{F7EEF631-EBB4-4461-98FD-854BC24D4572}" srcOrd="0" destOrd="0" presId="urn:microsoft.com/office/officeart/2005/8/layout/vProcess5"/>
    <dgm:cxn modelId="{BDC8532D-F450-48A6-9FB6-EE9A90971FEF}" type="presParOf" srcId="{5AD8FCFB-28A0-42EC-8200-2D9714BDA3FE}" destId="{E8FDDA2D-EDE3-4AE1-9FDD-3F1CE9D3933D}" srcOrd="1" destOrd="0" presId="urn:microsoft.com/office/officeart/2005/8/layout/vProcess5"/>
    <dgm:cxn modelId="{F137C65F-5BCB-440A-9A43-DCDAB5F8E084}" type="presParOf" srcId="{5AD8FCFB-28A0-42EC-8200-2D9714BDA3FE}" destId="{CB35F482-08E5-4272-99E9-937F055BBE19}" srcOrd="2" destOrd="0" presId="urn:microsoft.com/office/officeart/2005/8/layout/vProcess5"/>
    <dgm:cxn modelId="{55065E98-4A6E-47ED-A9C4-C71ED280E015}" type="presParOf" srcId="{5AD8FCFB-28A0-42EC-8200-2D9714BDA3FE}" destId="{789CBCCD-B446-4ACC-9A60-3C45B0D14DFE}" srcOrd="3" destOrd="0" presId="urn:microsoft.com/office/officeart/2005/8/layout/vProcess5"/>
    <dgm:cxn modelId="{E0DC910B-2C8B-432A-978E-4274EABC9C7A}" type="presParOf" srcId="{5AD8FCFB-28A0-42EC-8200-2D9714BDA3FE}" destId="{764177F1-106E-4489-9C8C-A735858EEC77}" srcOrd="4" destOrd="0" presId="urn:microsoft.com/office/officeart/2005/8/layout/vProcess5"/>
    <dgm:cxn modelId="{04C8FBAA-4ADE-4E61-AF17-13786DF3C8E3}" type="presParOf" srcId="{5AD8FCFB-28A0-42EC-8200-2D9714BDA3FE}" destId="{20731C89-255A-4662-A3AD-D4F633C4D6A1}" srcOrd="5" destOrd="0" presId="urn:microsoft.com/office/officeart/2005/8/layout/vProcess5"/>
    <dgm:cxn modelId="{92677AE5-97E2-4DBC-B4AD-A139254CB7E0}" type="presParOf" srcId="{5AD8FCFB-28A0-42EC-8200-2D9714BDA3FE}" destId="{DA10B871-6148-499A-A932-D0A349AAF469}" srcOrd="6" destOrd="0" presId="urn:microsoft.com/office/officeart/2005/8/layout/vProcess5"/>
    <dgm:cxn modelId="{9B81A93F-AA31-4874-AE5E-45F6CE012F1B}" type="presParOf" srcId="{5AD8FCFB-28A0-42EC-8200-2D9714BDA3FE}" destId="{4AE5A8D2-C756-4AE3-BDDD-FBBAD491A354}" srcOrd="7" destOrd="0" presId="urn:microsoft.com/office/officeart/2005/8/layout/vProcess5"/>
    <dgm:cxn modelId="{08F5E1BF-BE0B-46D0-A511-17D976198BB9}" type="presParOf" srcId="{5AD8FCFB-28A0-42EC-8200-2D9714BDA3FE}" destId="{D8326CE9-4DBD-4868-869A-75159C6A1530}" srcOrd="8" destOrd="0" presId="urn:microsoft.com/office/officeart/2005/8/layout/vProcess5"/>
    <dgm:cxn modelId="{FB9A3CFE-E5DA-4489-BCD3-E2B7489687E4}" type="presParOf" srcId="{5AD8FCFB-28A0-42EC-8200-2D9714BDA3FE}" destId="{1BE2D5F8-5770-47F6-BE56-C3E5DCD38145}" srcOrd="9" destOrd="0" presId="urn:microsoft.com/office/officeart/2005/8/layout/vProcess5"/>
    <dgm:cxn modelId="{C087F967-EC75-432A-9DDF-D0D3A1AE7DC8}" type="presParOf" srcId="{5AD8FCFB-28A0-42EC-8200-2D9714BDA3FE}" destId="{C52C6D8E-343C-4820-8B3B-0D387017CD6B}" srcOrd="10" destOrd="0" presId="urn:microsoft.com/office/officeart/2005/8/layout/vProcess5"/>
    <dgm:cxn modelId="{0733004D-DBFC-4320-BFD2-178101393A5E}" type="presParOf" srcId="{5AD8FCFB-28A0-42EC-8200-2D9714BDA3FE}" destId="{B6F5609A-E079-4D39-8665-D71D46A2724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3A2A8-4553-46DA-9244-0365D20AAF10}" type="doc">
      <dgm:prSet loTypeId="urn:microsoft.com/office/officeart/2005/8/layout/pyramid1" loCatId="pyramid" qsTypeId="urn:microsoft.com/office/officeart/2005/8/quickstyle/simple1" qsCatId="simple" csTypeId="urn:microsoft.com/office/officeart/2005/8/colors/accent1_2" csCatId="accent1" phldr="1"/>
      <dgm:spPr/>
    </dgm:pt>
    <dgm:pt modelId="{96E7A53B-3269-4A92-A47D-803AA4CF5F84}">
      <dgm:prSet phldrT="[テキスト]" custT="1"/>
      <dgm:spPr>
        <a:blipFill rotWithShape="0">
          <a:blip xmlns:r="http://schemas.openxmlformats.org/officeDocument/2006/relationships" r:embed="rId1"/>
          <a:tile tx="0" ty="0" sx="100000" sy="100000" flip="none" algn="tl"/>
        </a:blipFill>
      </dgm:spPr>
      <dgm:t>
        <a:bodyPr/>
        <a:lstStyle/>
        <a:p>
          <a:r>
            <a:rPr kumimoji="1" lang="en-US" altLang="ja-JP" sz="2000" b="1" dirty="0">
              <a:effectLst/>
            </a:rPr>
            <a:t>Consolidation of water utilities</a:t>
          </a:r>
          <a:endParaRPr kumimoji="1" lang="ja-JP" altLang="en-US" sz="2000" b="1" dirty="0">
            <a:effectLst/>
          </a:endParaRPr>
        </a:p>
      </dgm:t>
    </dgm:pt>
    <dgm:pt modelId="{755C1CA6-1334-4471-AA19-D1AACD993B93}" type="parTrans" cxnId="{8F2D1592-D3D3-4D0A-936E-86558F84306E}">
      <dgm:prSet/>
      <dgm:spPr/>
      <dgm:t>
        <a:bodyPr/>
        <a:lstStyle/>
        <a:p>
          <a:endParaRPr kumimoji="1" lang="ja-JP" altLang="en-US"/>
        </a:p>
      </dgm:t>
    </dgm:pt>
    <dgm:pt modelId="{2E5F49A8-CD93-42F1-8B21-7C8518F73771}" type="sibTrans" cxnId="{8F2D1592-D3D3-4D0A-936E-86558F84306E}">
      <dgm:prSet/>
      <dgm:spPr/>
      <dgm:t>
        <a:bodyPr/>
        <a:lstStyle/>
        <a:p>
          <a:endParaRPr kumimoji="1" lang="ja-JP" altLang="en-US"/>
        </a:p>
      </dgm:t>
    </dgm:pt>
    <dgm:pt modelId="{F09ECD2D-A92D-4393-BDEB-2BB2C83EE101}">
      <dgm:prSet phldrT="[テキスト]" custT="1"/>
      <dgm:spPr>
        <a:solidFill>
          <a:schemeClr val="bg1">
            <a:lumMod val="75000"/>
          </a:schemeClr>
        </a:solidFill>
      </dgm:spPr>
      <dgm:t>
        <a:bodyPr/>
        <a:lstStyle/>
        <a:p>
          <a:r>
            <a:rPr kumimoji="1" lang="en-US" altLang="ja-JP" sz="2000" b="1" dirty="0"/>
            <a:t>Integrated management</a:t>
          </a:r>
          <a:endParaRPr kumimoji="1" lang="ja-JP" altLang="en-US" sz="2000" b="1" dirty="0"/>
        </a:p>
      </dgm:t>
    </dgm:pt>
    <dgm:pt modelId="{12541DD4-A535-4DE4-968B-0FD55334DA4A}" type="parTrans" cxnId="{1E066D66-CA71-4A14-AF8C-7866DC465CE5}">
      <dgm:prSet/>
      <dgm:spPr/>
      <dgm:t>
        <a:bodyPr/>
        <a:lstStyle/>
        <a:p>
          <a:endParaRPr kumimoji="1" lang="ja-JP" altLang="en-US"/>
        </a:p>
      </dgm:t>
    </dgm:pt>
    <dgm:pt modelId="{FB43712E-4216-4277-B2F5-989F4EF7AF82}" type="sibTrans" cxnId="{1E066D66-CA71-4A14-AF8C-7866DC465CE5}">
      <dgm:prSet/>
      <dgm:spPr/>
      <dgm:t>
        <a:bodyPr/>
        <a:lstStyle/>
        <a:p>
          <a:endParaRPr kumimoji="1" lang="ja-JP" altLang="en-US"/>
        </a:p>
      </dgm:t>
    </dgm:pt>
    <dgm:pt modelId="{1903FFA5-5388-47DE-AEF1-2EFFA1873C98}">
      <dgm:prSet phldrT="[テキスト]" custT="1"/>
      <dgm:spPr>
        <a:solidFill>
          <a:schemeClr val="bg1">
            <a:lumMod val="85000"/>
          </a:schemeClr>
        </a:solidFill>
      </dgm:spPr>
      <dgm:t>
        <a:bodyPr/>
        <a:lstStyle/>
        <a:p>
          <a:r>
            <a:rPr kumimoji="1" lang="en-US" altLang="ja-JP" sz="2000" b="1" dirty="0"/>
            <a:t>Joint implementation or outsourcing of operation and management</a:t>
          </a:r>
          <a:endParaRPr kumimoji="1" lang="ja-JP" altLang="ja-JP" sz="2000" b="1" dirty="0"/>
        </a:p>
      </dgm:t>
    </dgm:pt>
    <dgm:pt modelId="{20EEEAFF-6595-4113-A68A-4C1F583DC0D9}" type="parTrans" cxnId="{A02771D3-04FD-41FD-9859-0278712E593C}">
      <dgm:prSet/>
      <dgm:spPr/>
      <dgm:t>
        <a:bodyPr/>
        <a:lstStyle/>
        <a:p>
          <a:endParaRPr kumimoji="1" lang="ja-JP" altLang="en-US"/>
        </a:p>
      </dgm:t>
    </dgm:pt>
    <dgm:pt modelId="{4A2752BC-3B68-4846-A11D-E7B9F8C015C3}" type="sibTrans" cxnId="{A02771D3-04FD-41FD-9859-0278712E593C}">
      <dgm:prSet/>
      <dgm:spPr/>
      <dgm:t>
        <a:bodyPr/>
        <a:lstStyle/>
        <a:p>
          <a:endParaRPr kumimoji="1" lang="ja-JP" altLang="en-US"/>
        </a:p>
      </dgm:t>
    </dgm:pt>
    <dgm:pt modelId="{A5BAC3EB-00A3-4A4A-97B5-6D66AC5AF684}">
      <dgm:prSet phldrT="[テキスト]" custT="1"/>
      <dgm:spPr>
        <a:solidFill>
          <a:schemeClr val="bg2">
            <a:lumMod val="60000"/>
            <a:lumOff val="40000"/>
          </a:schemeClr>
        </a:solidFill>
      </dgm:spPr>
      <dgm:t>
        <a:bodyPr/>
        <a:lstStyle/>
        <a:p>
          <a:r>
            <a:rPr kumimoji="1" lang="en-US" altLang="ja-JP" sz="2000" b="1" dirty="0"/>
            <a:t>Joint use of facilities </a:t>
          </a:r>
          <a:endParaRPr kumimoji="1" lang="ja-JP" altLang="en-US" sz="2000" b="1" dirty="0"/>
        </a:p>
      </dgm:t>
    </dgm:pt>
    <dgm:pt modelId="{D6E17100-24FE-4869-966D-53CADC56E8A5}" type="parTrans" cxnId="{87176F62-51CC-4EEA-BF1B-C077CC0CCE0F}">
      <dgm:prSet/>
      <dgm:spPr/>
      <dgm:t>
        <a:bodyPr/>
        <a:lstStyle/>
        <a:p>
          <a:endParaRPr kumimoji="1" lang="ja-JP" altLang="en-US"/>
        </a:p>
      </dgm:t>
    </dgm:pt>
    <dgm:pt modelId="{B8D1CC5C-8697-4426-9EEA-3A5CFD26B82A}" type="sibTrans" cxnId="{87176F62-51CC-4EEA-BF1B-C077CC0CCE0F}">
      <dgm:prSet/>
      <dgm:spPr/>
      <dgm:t>
        <a:bodyPr/>
        <a:lstStyle/>
        <a:p>
          <a:endParaRPr kumimoji="1" lang="ja-JP" altLang="en-US"/>
        </a:p>
      </dgm:t>
    </dgm:pt>
    <dgm:pt modelId="{B0A04167-B592-4CBE-9957-6E1D58570489}" type="pres">
      <dgm:prSet presAssocID="{3923A2A8-4553-46DA-9244-0365D20AAF10}" presName="Name0" presStyleCnt="0">
        <dgm:presLayoutVars>
          <dgm:dir/>
          <dgm:animLvl val="lvl"/>
          <dgm:resizeHandles val="exact"/>
        </dgm:presLayoutVars>
      </dgm:prSet>
      <dgm:spPr/>
    </dgm:pt>
    <dgm:pt modelId="{C1954DE0-FE64-46DD-8CDF-9FCCAEC97C05}" type="pres">
      <dgm:prSet presAssocID="{96E7A53B-3269-4A92-A47D-803AA4CF5F84}" presName="Name8" presStyleCnt="0"/>
      <dgm:spPr/>
    </dgm:pt>
    <dgm:pt modelId="{5ACD5A82-B57E-499C-87C2-570903C155CF}" type="pres">
      <dgm:prSet presAssocID="{96E7A53B-3269-4A92-A47D-803AA4CF5F84}" presName="level" presStyleLbl="node1" presStyleIdx="0" presStyleCnt="4" custScaleX="101099" custScaleY="66486">
        <dgm:presLayoutVars>
          <dgm:chMax val="1"/>
          <dgm:bulletEnabled val="1"/>
        </dgm:presLayoutVars>
      </dgm:prSet>
      <dgm:spPr/>
    </dgm:pt>
    <dgm:pt modelId="{3C8786C2-3C64-46F0-8809-655C7A4CEE16}" type="pres">
      <dgm:prSet presAssocID="{96E7A53B-3269-4A92-A47D-803AA4CF5F84}" presName="levelTx" presStyleLbl="revTx" presStyleIdx="0" presStyleCnt="0">
        <dgm:presLayoutVars>
          <dgm:chMax val="1"/>
          <dgm:bulletEnabled val="1"/>
        </dgm:presLayoutVars>
      </dgm:prSet>
      <dgm:spPr/>
    </dgm:pt>
    <dgm:pt modelId="{85C343A5-4B1F-458E-9840-458F346DB71E}" type="pres">
      <dgm:prSet presAssocID="{F09ECD2D-A92D-4393-BDEB-2BB2C83EE101}" presName="Name8" presStyleCnt="0"/>
      <dgm:spPr/>
    </dgm:pt>
    <dgm:pt modelId="{D451B327-D27E-4B44-9EB9-01A0AA3E8478}" type="pres">
      <dgm:prSet presAssocID="{F09ECD2D-A92D-4393-BDEB-2BB2C83EE101}" presName="level" presStyleLbl="node1" presStyleIdx="1" presStyleCnt="4" custScaleY="46317">
        <dgm:presLayoutVars>
          <dgm:chMax val="1"/>
          <dgm:bulletEnabled val="1"/>
        </dgm:presLayoutVars>
      </dgm:prSet>
      <dgm:spPr/>
    </dgm:pt>
    <dgm:pt modelId="{D3243F5A-E5D6-43B1-9249-A723404C12FD}" type="pres">
      <dgm:prSet presAssocID="{F09ECD2D-A92D-4393-BDEB-2BB2C83EE101}" presName="levelTx" presStyleLbl="revTx" presStyleIdx="0" presStyleCnt="0">
        <dgm:presLayoutVars>
          <dgm:chMax val="1"/>
          <dgm:bulletEnabled val="1"/>
        </dgm:presLayoutVars>
      </dgm:prSet>
      <dgm:spPr/>
    </dgm:pt>
    <dgm:pt modelId="{0C03952B-5571-4245-81C0-104E329D93F4}" type="pres">
      <dgm:prSet presAssocID="{1903FFA5-5388-47DE-AEF1-2EFFA1873C98}" presName="Name8" presStyleCnt="0"/>
      <dgm:spPr/>
    </dgm:pt>
    <dgm:pt modelId="{0726C58D-0802-4FFA-8F5B-DC52B0B252BF}" type="pres">
      <dgm:prSet presAssocID="{1903FFA5-5388-47DE-AEF1-2EFFA1873C98}" presName="level" presStyleLbl="node1" presStyleIdx="2" presStyleCnt="4" custScaleY="43025">
        <dgm:presLayoutVars>
          <dgm:chMax val="1"/>
          <dgm:bulletEnabled val="1"/>
        </dgm:presLayoutVars>
      </dgm:prSet>
      <dgm:spPr/>
    </dgm:pt>
    <dgm:pt modelId="{29B84F43-873A-4515-BFD6-49E4B47770F0}" type="pres">
      <dgm:prSet presAssocID="{1903FFA5-5388-47DE-AEF1-2EFFA1873C98}" presName="levelTx" presStyleLbl="revTx" presStyleIdx="0" presStyleCnt="0">
        <dgm:presLayoutVars>
          <dgm:chMax val="1"/>
          <dgm:bulletEnabled val="1"/>
        </dgm:presLayoutVars>
      </dgm:prSet>
      <dgm:spPr/>
    </dgm:pt>
    <dgm:pt modelId="{F93C7869-5EA5-4FF8-8027-B6E2DF9438BF}" type="pres">
      <dgm:prSet presAssocID="{A5BAC3EB-00A3-4A4A-97B5-6D66AC5AF684}" presName="Name8" presStyleCnt="0"/>
      <dgm:spPr/>
    </dgm:pt>
    <dgm:pt modelId="{48C2FA5E-CD5D-4CB6-B559-D51BC069C709}" type="pres">
      <dgm:prSet presAssocID="{A5BAC3EB-00A3-4A4A-97B5-6D66AC5AF684}" presName="level" presStyleLbl="node1" presStyleIdx="3" presStyleCnt="4" custScaleY="29637">
        <dgm:presLayoutVars>
          <dgm:chMax val="1"/>
          <dgm:bulletEnabled val="1"/>
        </dgm:presLayoutVars>
      </dgm:prSet>
      <dgm:spPr/>
    </dgm:pt>
    <dgm:pt modelId="{EC68FD0F-6BAB-4142-B187-0FB34CAE52F8}" type="pres">
      <dgm:prSet presAssocID="{A5BAC3EB-00A3-4A4A-97B5-6D66AC5AF684}" presName="levelTx" presStyleLbl="revTx" presStyleIdx="0" presStyleCnt="0">
        <dgm:presLayoutVars>
          <dgm:chMax val="1"/>
          <dgm:bulletEnabled val="1"/>
        </dgm:presLayoutVars>
      </dgm:prSet>
      <dgm:spPr/>
    </dgm:pt>
  </dgm:ptLst>
  <dgm:cxnLst>
    <dgm:cxn modelId="{8B30F619-8945-436C-B8CA-488E7C107E97}" type="presOf" srcId="{A5BAC3EB-00A3-4A4A-97B5-6D66AC5AF684}" destId="{48C2FA5E-CD5D-4CB6-B559-D51BC069C709}" srcOrd="0" destOrd="0" presId="urn:microsoft.com/office/officeart/2005/8/layout/pyramid1"/>
    <dgm:cxn modelId="{216E413F-233D-48E5-858A-2A32F15AA1C2}" type="presOf" srcId="{3923A2A8-4553-46DA-9244-0365D20AAF10}" destId="{B0A04167-B592-4CBE-9957-6E1D58570489}" srcOrd="0" destOrd="0" presId="urn:microsoft.com/office/officeart/2005/8/layout/pyramid1"/>
    <dgm:cxn modelId="{87176F62-51CC-4EEA-BF1B-C077CC0CCE0F}" srcId="{3923A2A8-4553-46DA-9244-0365D20AAF10}" destId="{A5BAC3EB-00A3-4A4A-97B5-6D66AC5AF684}" srcOrd="3" destOrd="0" parTransId="{D6E17100-24FE-4869-966D-53CADC56E8A5}" sibTransId="{B8D1CC5C-8697-4426-9EEA-3A5CFD26B82A}"/>
    <dgm:cxn modelId="{1E066D66-CA71-4A14-AF8C-7866DC465CE5}" srcId="{3923A2A8-4553-46DA-9244-0365D20AAF10}" destId="{F09ECD2D-A92D-4393-BDEB-2BB2C83EE101}" srcOrd="1" destOrd="0" parTransId="{12541DD4-A535-4DE4-968B-0FD55334DA4A}" sibTransId="{FB43712E-4216-4277-B2F5-989F4EF7AF82}"/>
    <dgm:cxn modelId="{DDFB7E68-1B62-4F28-AE8E-29E68BB70C74}" type="presOf" srcId="{96E7A53B-3269-4A92-A47D-803AA4CF5F84}" destId="{5ACD5A82-B57E-499C-87C2-570903C155CF}" srcOrd="0" destOrd="0" presId="urn:microsoft.com/office/officeart/2005/8/layout/pyramid1"/>
    <dgm:cxn modelId="{F30F4B56-7E6A-42D5-8E4C-E90F845CA1C6}" type="presOf" srcId="{1903FFA5-5388-47DE-AEF1-2EFFA1873C98}" destId="{29B84F43-873A-4515-BFD6-49E4B47770F0}" srcOrd="1" destOrd="0" presId="urn:microsoft.com/office/officeart/2005/8/layout/pyramid1"/>
    <dgm:cxn modelId="{72D9EF8C-EF77-461A-85E5-866DF10613B6}" type="presOf" srcId="{F09ECD2D-A92D-4393-BDEB-2BB2C83EE101}" destId="{D3243F5A-E5D6-43B1-9249-A723404C12FD}" srcOrd="1" destOrd="0" presId="urn:microsoft.com/office/officeart/2005/8/layout/pyramid1"/>
    <dgm:cxn modelId="{8F2D1592-D3D3-4D0A-936E-86558F84306E}" srcId="{3923A2A8-4553-46DA-9244-0365D20AAF10}" destId="{96E7A53B-3269-4A92-A47D-803AA4CF5F84}" srcOrd="0" destOrd="0" parTransId="{755C1CA6-1334-4471-AA19-D1AACD993B93}" sibTransId="{2E5F49A8-CD93-42F1-8B21-7C8518F73771}"/>
    <dgm:cxn modelId="{D16ECEC6-6D2B-433C-B202-2271C0624236}" type="presOf" srcId="{1903FFA5-5388-47DE-AEF1-2EFFA1873C98}" destId="{0726C58D-0802-4FFA-8F5B-DC52B0B252BF}" srcOrd="0" destOrd="0" presId="urn:microsoft.com/office/officeart/2005/8/layout/pyramid1"/>
    <dgm:cxn modelId="{A02771D3-04FD-41FD-9859-0278712E593C}" srcId="{3923A2A8-4553-46DA-9244-0365D20AAF10}" destId="{1903FFA5-5388-47DE-AEF1-2EFFA1873C98}" srcOrd="2" destOrd="0" parTransId="{20EEEAFF-6595-4113-A68A-4C1F583DC0D9}" sibTransId="{4A2752BC-3B68-4846-A11D-E7B9F8C015C3}"/>
    <dgm:cxn modelId="{8B8575D3-F92C-4CD3-BF0A-7AD9F9C35B7E}" type="presOf" srcId="{A5BAC3EB-00A3-4A4A-97B5-6D66AC5AF684}" destId="{EC68FD0F-6BAB-4142-B187-0FB34CAE52F8}" srcOrd="1" destOrd="0" presId="urn:microsoft.com/office/officeart/2005/8/layout/pyramid1"/>
    <dgm:cxn modelId="{0AB771E6-8650-4D14-8565-EA3F1DC128C9}" type="presOf" srcId="{F09ECD2D-A92D-4393-BDEB-2BB2C83EE101}" destId="{D451B327-D27E-4B44-9EB9-01A0AA3E8478}" srcOrd="0" destOrd="0" presId="urn:microsoft.com/office/officeart/2005/8/layout/pyramid1"/>
    <dgm:cxn modelId="{AB55BAEB-4B8D-47D1-BA5E-009B4B73EEA0}" type="presOf" srcId="{96E7A53B-3269-4A92-A47D-803AA4CF5F84}" destId="{3C8786C2-3C64-46F0-8809-655C7A4CEE16}" srcOrd="1" destOrd="0" presId="urn:microsoft.com/office/officeart/2005/8/layout/pyramid1"/>
    <dgm:cxn modelId="{92F95BBD-36E8-48EF-90EF-796C9BD79857}" type="presParOf" srcId="{B0A04167-B592-4CBE-9957-6E1D58570489}" destId="{C1954DE0-FE64-46DD-8CDF-9FCCAEC97C05}" srcOrd="0" destOrd="0" presId="urn:microsoft.com/office/officeart/2005/8/layout/pyramid1"/>
    <dgm:cxn modelId="{11BF598D-982E-42AC-8391-D28F70AB92AB}" type="presParOf" srcId="{C1954DE0-FE64-46DD-8CDF-9FCCAEC97C05}" destId="{5ACD5A82-B57E-499C-87C2-570903C155CF}" srcOrd="0" destOrd="0" presId="urn:microsoft.com/office/officeart/2005/8/layout/pyramid1"/>
    <dgm:cxn modelId="{FF5192A5-11DE-4BCC-BE70-66AD9CEC2232}" type="presParOf" srcId="{C1954DE0-FE64-46DD-8CDF-9FCCAEC97C05}" destId="{3C8786C2-3C64-46F0-8809-655C7A4CEE16}" srcOrd="1" destOrd="0" presId="urn:microsoft.com/office/officeart/2005/8/layout/pyramid1"/>
    <dgm:cxn modelId="{07705C8A-5C81-490B-8F10-467E15E713D9}" type="presParOf" srcId="{B0A04167-B592-4CBE-9957-6E1D58570489}" destId="{85C343A5-4B1F-458E-9840-458F346DB71E}" srcOrd="1" destOrd="0" presId="urn:microsoft.com/office/officeart/2005/8/layout/pyramid1"/>
    <dgm:cxn modelId="{4FDB1951-0686-4D3F-BF9F-544B7FFB21A9}" type="presParOf" srcId="{85C343A5-4B1F-458E-9840-458F346DB71E}" destId="{D451B327-D27E-4B44-9EB9-01A0AA3E8478}" srcOrd="0" destOrd="0" presId="urn:microsoft.com/office/officeart/2005/8/layout/pyramid1"/>
    <dgm:cxn modelId="{75077380-CDDB-4DE4-9BC4-AF74B0B85CB7}" type="presParOf" srcId="{85C343A5-4B1F-458E-9840-458F346DB71E}" destId="{D3243F5A-E5D6-43B1-9249-A723404C12FD}" srcOrd="1" destOrd="0" presId="urn:microsoft.com/office/officeart/2005/8/layout/pyramid1"/>
    <dgm:cxn modelId="{57A8BC89-1621-497C-89A1-FDECB3437E0A}" type="presParOf" srcId="{B0A04167-B592-4CBE-9957-6E1D58570489}" destId="{0C03952B-5571-4245-81C0-104E329D93F4}" srcOrd="2" destOrd="0" presId="urn:microsoft.com/office/officeart/2005/8/layout/pyramid1"/>
    <dgm:cxn modelId="{131CECF7-DCF1-4623-9124-D212BBC8857B}" type="presParOf" srcId="{0C03952B-5571-4245-81C0-104E329D93F4}" destId="{0726C58D-0802-4FFA-8F5B-DC52B0B252BF}" srcOrd="0" destOrd="0" presId="urn:microsoft.com/office/officeart/2005/8/layout/pyramid1"/>
    <dgm:cxn modelId="{727361A3-95C4-480F-8D81-03232DCAED4C}" type="presParOf" srcId="{0C03952B-5571-4245-81C0-104E329D93F4}" destId="{29B84F43-873A-4515-BFD6-49E4B47770F0}" srcOrd="1" destOrd="0" presId="urn:microsoft.com/office/officeart/2005/8/layout/pyramid1"/>
    <dgm:cxn modelId="{9D41F777-0A67-4ABC-8BB5-E39335C6A553}" type="presParOf" srcId="{B0A04167-B592-4CBE-9957-6E1D58570489}" destId="{F93C7869-5EA5-4FF8-8027-B6E2DF9438BF}" srcOrd="3" destOrd="0" presId="urn:microsoft.com/office/officeart/2005/8/layout/pyramid1"/>
    <dgm:cxn modelId="{6A10CC8D-9C1C-40F4-B31A-5859003AA19A}" type="presParOf" srcId="{F93C7869-5EA5-4FF8-8027-B6E2DF9438BF}" destId="{48C2FA5E-CD5D-4CB6-B559-D51BC069C709}" srcOrd="0" destOrd="0" presId="urn:microsoft.com/office/officeart/2005/8/layout/pyramid1"/>
    <dgm:cxn modelId="{BB5C3135-1B7D-4E34-8B48-B77CA1668885}" type="presParOf" srcId="{F93C7869-5EA5-4FF8-8027-B6E2DF9438BF}" destId="{EC68FD0F-6BAB-4142-B187-0FB34CAE52F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47C83D-CEF8-40E9-908E-CC963A04B06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kumimoji="1" lang="ja-JP" altLang="en-US"/>
        </a:p>
      </dgm:t>
    </dgm:pt>
    <dgm:pt modelId="{1B50A1F6-C525-4551-AC29-13BDE31421D0}">
      <dgm:prSet phldrT="[テキスト]" custT="1"/>
      <dgm:spPr>
        <a:solidFill>
          <a:schemeClr val="accent5"/>
        </a:solidFill>
      </dgm:spPr>
      <dgm:t>
        <a:bodyPr lIns="36000" rIns="0"/>
        <a:lstStyle/>
        <a:p>
          <a:pPr algn="l"/>
          <a:r>
            <a:rPr kumimoji="1" lang="en-US" altLang="ja-JP" sz="2400" b="1" dirty="0">
              <a:solidFill>
                <a:schemeClr val="accent2">
                  <a:lumMod val="50000"/>
                </a:schemeClr>
              </a:solidFill>
            </a:rPr>
            <a:t>Direct undertaking </a:t>
          </a:r>
          <a:br>
            <a:rPr kumimoji="1" lang="en-US" altLang="ja-JP" sz="2400" b="1" dirty="0">
              <a:solidFill>
                <a:schemeClr val="accent2">
                  <a:lumMod val="50000"/>
                </a:schemeClr>
              </a:solidFill>
            </a:rPr>
          </a:br>
          <a:r>
            <a:rPr kumimoji="1" lang="en-US" altLang="ja-JP" sz="2000" b="1" dirty="0">
              <a:solidFill>
                <a:schemeClr val="accent2">
                  <a:lumMod val="50000"/>
                </a:schemeClr>
              </a:solidFill>
            </a:rPr>
            <a:t>by a water utility on all works</a:t>
          </a:r>
          <a:endParaRPr kumimoji="1" lang="ja-JP" altLang="en-US" sz="2400" b="1" dirty="0">
            <a:solidFill>
              <a:schemeClr val="accent2">
                <a:lumMod val="50000"/>
              </a:schemeClr>
            </a:solidFill>
          </a:endParaRPr>
        </a:p>
      </dgm:t>
    </dgm:pt>
    <dgm:pt modelId="{91F0D042-1EF4-42D7-AB44-62291F9FB394}" type="parTrans" cxnId="{31CB9B84-E04F-41BB-A324-4D723A1BE10E}">
      <dgm:prSet/>
      <dgm:spPr/>
      <dgm:t>
        <a:bodyPr/>
        <a:lstStyle/>
        <a:p>
          <a:endParaRPr kumimoji="1" lang="ja-JP" altLang="en-US">
            <a:solidFill>
              <a:schemeClr val="accent6">
                <a:lumMod val="25000"/>
              </a:schemeClr>
            </a:solidFill>
          </a:endParaRPr>
        </a:p>
      </dgm:t>
    </dgm:pt>
    <dgm:pt modelId="{E98A8232-C761-4B88-9C52-0409D85D12AD}" type="sibTrans" cxnId="{31CB9B84-E04F-41BB-A324-4D723A1BE10E}">
      <dgm:prSet/>
      <dgm:spPr/>
      <dgm:t>
        <a:bodyPr/>
        <a:lstStyle/>
        <a:p>
          <a:endParaRPr kumimoji="1" lang="ja-JP" altLang="en-US">
            <a:solidFill>
              <a:schemeClr val="accent6">
                <a:lumMod val="25000"/>
              </a:schemeClr>
            </a:solidFill>
          </a:endParaRPr>
        </a:p>
      </dgm:t>
    </dgm:pt>
    <dgm:pt modelId="{41BDED45-8547-4631-8338-146E0C3C14E5}">
      <dgm:prSet phldrT="[テキスト]" custT="1"/>
      <dgm:spPr>
        <a:solidFill>
          <a:schemeClr val="accent5"/>
        </a:solidFill>
      </dgm:spPr>
      <dgm:t>
        <a:bodyPr lIns="72000" rIns="36000" anchor="ctr"/>
        <a:lstStyle/>
        <a:p>
          <a:r>
            <a:rPr kumimoji="1" lang="en-US" altLang="ja-JP" sz="2200" b="1" dirty="0">
              <a:solidFill>
                <a:schemeClr val="accent2">
                  <a:lumMod val="50000"/>
                </a:schemeClr>
              </a:solidFill>
            </a:rPr>
            <a:t>Operation &amp; Maintenance</a:t>
          </a:r>
          <a:endParaRPr kumimoji="1" lang="ja-JP" altLang="en-US" sz="2200" b="1" dirty="0">
            <a:solidFill>
              <a:schemeClr val="accent2">
                <a:lumMod val="50000"/>
              </a:schemeClr>
            </a:solidFill>
          </a:endParaRPr>
        </a:p>
      </dgm:t>
    </dgm:pt>
    <dgm:pt modelId="{F32AC2D0-C920-4F90-84A8-84EDB4E7F79D}" type="parTrans" cxnId="{FD8C5081-6C65-4A43-B11D-36A3B022AB78}">
      <dgm:prSet/>
      <dgm:spPr/>
      <dgm:t>
        <a:bodyPr/>
        <a:lstStyle/>
        <a:p>
          <a:endParaRPr kumimoji="1" lang="ja-JP" altLang="en-US">
            <a:solidFill>
              <a:schemeClr val="accent6">
                <a:lumMod val="25000"/>
              </a:schemeClr>
            </a:solidFill>
          </a:endParaRPr>
        </a:p>
      </dgm:t>
    </dgm:pt>
    <dgm:pt modelId="{5AAB28C5-2E1C-4A4D-9E68-420C86C50220}" type="sibTrans" cxnId="{FD8C5081-6C65-4A43-B11D-36A3B022AB78}">
      <dgm:prSet/>
      <dgm:spPr/>
      <dgm:t>
        <a:bodyPr/>
        <a:lstStyle/>
        <a:p>
          <a:endParaRPr kumimoji="1" lang="ja-JP" altLang="en-US">
            <a:solidFill>
              <a:schemeClr val="accent6">
                <a:lumMod val="25000"/>
              </a:schemeClr>
            </a:solidFill>
          </a:endParaRPr>
        </a:p>
      </dgm:t>
    </dgm:pt>
    <dgm:pt modelId="{AC2DF932-BE41-4EB8-91C4-D6D9F048832B}">
      <dgm:prSet phldrT="[テキスト]"/>
      <dgm:spPr>
        <a:solidFill>
          <a:schemeClr val="accent5"/>
        </a:solidFill>
      </dgm:spPr>
      <dgm:t>
        <a:bodyPr lIns="72000" rIns="36000" anchor="ctr"/>
        <a:lstStyle/>
        <a:p>
          <a:r>
            <a:rPr kumimoji="1" lang="en-US" altLang="ja-JP" sz="1600" dirty="0">
              <a:solidFill>
                <a:schemeClr val="accent6">
                  <a:lumMod val="25000"/>
                </a:schemeClr>
              </a:solidFill>
            </a:rPr>
            <a:t>Outsourcing (management contract)</a:t>
          </a:r>
          <a:endParaRPr kumimoji="1" lang="ja-JP" altLang="en-US" sz="1600" dirty="0">
            <a:solidFill>
              <a:schemeClr val="accent6">
                <a:lumMod val="25000"/>
              </a:schemeClr>
            </a:solidFill>
          </a:endParaRPr>
        </a:p>
      </dgm:t>
    </dgm:pt>
    <dgm:pt modelId="{54936891-C493-4B02-A22F-482E6E34EE83}" type="parTrans" cxnId="{462E0E4D-B1C2-4778-AB54-C22830EA9A51}">
      <dgm:prSet/>
      <dgm:spPr/>
      <dgm:t>
        <a:bodyPr/>
        <a:lstStyle/>
        <a:p>
          <a:endParaRPr kumimoji="1" lang="ja-JP" altLang="en-US">
            <a:solidFill>
              <a:schemeClr val="accent6">
                <a:lumMod val="25000"/>
              </a:schemeClr>
            </a:solidFill>
          </a:endParaRPr>
        </a:p>
      </dgm:t>
    </dgm:pt>
    <dgm:pt modelId="{96024B53-DC4B-49B8-A52D-9EFA2C5EA65F}" type="sibTrans" cxnId="{462E0E4D-B1C2-4778-AB54-C22830EA9A51}">
      <dgm:prSet/>
      <dgm:spPr/>
      <dgm:t>
        <a:bodyPr/>
        <a:lstStyle/>
        <a:p>
          <a:endParaRPr kumimoji="1" lang="ja-JP" altLang="en-US">
            <a:solidFill>
              <a:schemeClr val="accent6">
                <a:lumMod val="25000"/>
              </a:schemeClr>
            </a:solidFill>
          </a:endParaRPr>
        </a:p>
      </dgm:t>
    </dgm:pt>
    <dgm:pt modelId="{BB48DECF-CCDE-4744-AAD7-2F54F4F6E880}">
      <dgm:prSet phldrT="[テキスト]" custT="1"/>
      <dgm:spPr>
        <a:solidFill>
          <a:schemeClr val="accent5"/>
        </a:solidFill>
      </dgm:spPr>
      <dgm:t>
        <a:bodyPr lIns="72000" rIns="36000" anchor="ctr"/>
        <a:lstStyle/>
        <a:p>
          <a:pPr algn="l"/>
          <a:r>
            <a:rPr kumimoji="1" lang="en-US" altLang="ja-JP" sz="2200" b="1" dirty="0">
              <a:solidFill>
                <a:schemeClr val="accent2">
                  <a:lumMod val="50000"/>
                </a:schemeClr>
              </a:solidFill>
            </a:rPr>
            <a:t>Construction Works</a:t>
          </a:r>
        </a:p>
        <a:p>
          <a:pPr algn="l"/>
          <a:r>
            <a:rPr kumimoji="1" lang="en-US" altLang="ja-JP" sz="1800" dirty="0">
              <a:solidFill>
                <a:schemeClr val="accent6">
                  <a:lumMod val="25000"/>
                </a:schemeClr>
              </a:solidFill>
            </a:rPr>
            <a:t>Contractors</a:t>
          </a:r>
        </a:p>
        <a:p>
          <a:pPr algn="l"/>
          <a:r>
            <a:rPr kumimoji="1" lang="en-US" altLang="ja-JP" sz="2000" b="1" dirty="0">
              <a:solidFill>
                <a:schemeClr val="accent2">
                  <a:lumMod val="50000"/>
                </a:schemeClr>
              </a:solidFill>
            </a:rPr>
            <a:t>Design Works</a:t>
          </a:r>
        </a:p>
        <a:p>
          <a:pPr algn="l"/>
          <a:r>
            <a:rPr kumimoji="1" lang="en-US" altLang="ja-JP" sz="1800" dirty="0">
              <a:solidFill>
                <a:schemeClr val="accent6">
                  <a:lumMod val="25000"/>
                </a:schemeClr>
              </a:solidFill>
            </a:rPr>
            <a:t>Consultants</a:t>
          </a:r>
        </a:p>
        <a:p>
          <a:pPr algn="l"/>
          <a:endParaRPr kumimoji="1" lang="ja-JP" altLang="en-US" sz="1800" dirty="0">
            <a:solidFill>
              <a:schemeClr val="accent6">
                <a:lumMod val="25000"/>
              </a:schemeClr>
            </a:solidFill>
          </a:endParaRPr>
        </a:p>
      </dgm:t>
    </dgm:pt>
    <dgm:pt modelId="{CB0D9823-56A9-4E06-B2AD-E5E3D19016DF}" type="sibTrans" cxnId="{0FF1EF84-347F-4B45-8087-3CC8FC0F8790}">
      <dgm:prSet/>
      <dgm:spPr/>
      <dgm:t>
        <a:bodyPr/>
        <a:lstStyle/>
        <a:p>
          <a:endParaRPr kumimoji="1" lang="ja-JP" altLang="en-US">
            <a:solidFill>
              <a:schemeClr val="accent6">
                <a:lumMod val="25000"/>
              </a:schemeClr>
            </a:solidFill>
          </a:endParaRPr>
        </a:p>
      </dgm:t>
    </dgm:pt>
    <dgm:pt modelId="{EC641FE9-2F34-4688-BF29-A133BAD24007}" type="parTrans" cxnId="{0FF1EF84-347F-4B45-8087-3CC8FC0F8790}">
      <dgm:prSet/>
      <dgm:spPr/>
      <dgm:t>
        <a:bodyPr/>
        <a:lstStyle/>
        <a:p>
          <a:endParaRPr kumimoji="1" lang="ja-JP" altLang="en-US">
            <a:solidFill>
              <a:schemeClr val="accent6">
                <a:lumMod val="25000"/>
              </a:schemeClr>
            </a:solidFill>
          </a:endParaRPr>
        </a:p>
      </dgm:t>
    </dgm:pt>
    <dgm:pt modelId="{FE938A50-E320-4F07-826F-8C65C132BA29}">
      <dgm:prSet phldrT="[テキスト]" custT="1"/>
      <dgm:spPr>
        <a:solidFill>
          <a:schemeClr val="accent5"/>
        </a:solidFill>
      </dgm:spPr>
      <dgm:t>
        <a:bodyPr lIns="72000" rIns="36000" anchor="ctr"/>
        <a:lstStyle/>
        <a:p>
          <a:r>
            <a:rPr kumimoji="1" lang="en-US" altLang="ja-JP" sz="2200" b="1" dirty="0">
              <a:solidFill>
                <a:schemeClr val="accent2">
                  <a:lumMod val="50000"/>
                </a:schemeClr>
              </a:solidFill>
            </a:rPr>
            <a:t>Operation &amp; Maintenance</a:t>
          </a:r>
          <a:endParaRPr kumimoji="1" lang="ja-JP" altLang="en-US" sz="2200" b="1" dirty="0">
            <a:solidFill>
              <a:schemeClr val="accent2">
                <a:lumMod val="50000"/>
              </a:schemeClr>
            </a:solidFill>
          </a:endParaRPr>
        </a:p>
      </dgm:t>
    </dgm:pt>
    <dgm:pt modelId="{7CFFAC4C-2B29-4146-889A-FE302C621BD1}" type="parTrans" cxnId="{123BF5B8-29CB-46B8-BF31-4C18B903017E}">
      <dgm:prSet/>
      <dgm:spPr/>
      <dgm:t>
        <a:bodyPr/>
        <a:lstStyle/>
        <a:p>
          <a:endParaRPr kumimoji="1" lang="ja-JP" altLang="en-US"/>
        </a:p>
      </dgm:t>
    </dgm:pt>
    <dgm:pt modelId="{9450B813-DCE1-4EE7-A071-3C74EA8DA3C9}" type="sibTrans" cxnId="{123BF5B8-29CB-46B8-BF31-4C18B903017E}">
      <dgm:prSet/>
      <dgm:spPr/>
      <dgm:t>
        <a:bodyPr/>
        <a:lstStyle/>
        <a:p>
          <a:endParaRPr kumimoji="1" lang="ja-JP" altLang="en-US"/>
        </a:p>
      </dgm:t>
    </dgm:pt>
    <dgm:pt modelId="{F77BB1DA-9DB3-4E9F-94BB-BF04186B4A38}">
      <dgm:prSet phldrT="[テキスト]" custT="1"/>
      <dgm:spPr>
        <a:solidFill>
          <a:schemeClr val="accent5"/>
        </a:solidFill>
      </dgm:spPr>
      <dgm:t>
        <a:bodyPr lIns="72000" rIns="36000" anchor="ctr"/>
        <a:lstStyle/>
        <a:p>
          <a:r>
            <a:rPr kumimoji="1" lang="en-US" altLang="ja-JP" sz="1600" dirty="0">
              <a:solidFill>
                <a:schemeClr val="accent6">
                  <a:lumMod val="25000"/>
                </a:schemeClr>
              </a:solidFill>
            </a:rPr>
            <a:t>Outsourcing</a:t>
          </a:r>
          <a:r>
            <a:rPr kumimoji="1" lang="ja-JP" altLang="en-US" sz="1600" dirty="0">
              <a:solidFill>
                <a:schemeClr val="accent6">
                  <a:lumMod val="25000"/>
                </a:schemeClr>
              </a:solidFill>
            </a:rPr>
            <a:t>　</a:t>
          </a:r>
          <a:r>
            <a:rPr kumimoji="1" lang="en-US" altLang="ja-JP" sz="1600" dirty="0">
              <a:solidFill>
                <a:schemeClr val="accent6">
                  <a:lumMod val="25000"/>
                </a:schemeClr>
              </a:solidFill>
            </a:rPr>
            <a:t>(service contract)</a:t>
          </a:r>
          <a:endParaRPr kumimoji="1" lang="ja-JP" altLang="en-US" sz="1600" dirty="0">
            <a:solidFill>
              <a:schemeClr val="accent6">
                <a:lumMod val="25000"/>
              </a:schemeClr>
            </a:solidFill>
          </a:endParaRPr>
        </a:p>
      </dgm:t>
    </dgm:pt>
    <dgm:pt modelId="{81D1F3FD-DFD6-4A76-B53C-8E2C8C6A2E69}" type="parTrans" cxnId="{C2222718-06F7-4CBB-AC8D-D527D4A1EE11}">
      <dgm:prSet/>
      <dgm:spPr/>
      <dgm:t>
        <a:bodyPr/>
        <a:lstStyle/>
        <a:p>
          <a:endParaRPr kumimoji="1" lang="ja-JP" altLang="en-US"/>
        </a:p>
      </dgm:t>
    </dgm:pt>
    <dgm:pt modelId="{F49DB69F-854A-4BD0-BB5A-84579F88CC93}" type="sibTrans" cxnId="{C2222718-06F7-4CBB-AC8D-D527D4A1EE11}">
      <dgm:prSet/>
      <dgm:spPr/>
      <dgm:t>
        <a:bodyPr/>
        <a:lstStyle/>
        <a:p>
          <a:endParaRPr kumimoji="1" lang="ja-JP" altLang="en-US"/>
        </a:p>
      </dgm:t>
    </dgm:pt>
    <dgm:pt modelId="{CAC10001-C3F7-4B62-8842-D4BD5801CC85}" type="pres">
      <dgm:prSet presAssocID="{0747C83D-CEF8-40E9-908E-CC963A04B064}" presName="Name0" presStyleCnt="0">
        <dgm:presLayoutVars>
          <dgm:dir/>
          <dgm:resizeHandles val="exact"/>
        </dgm:presLayoutVars>
      </dgm:prSet>
      <dgm:spPr/>
    </dgm:pt>
    <dgm:pt modelId="{5A176CA8-2F78-4119-A2B7-0C8BF97984DD}" type="pres">
      <dgm:prSet presAssocID="{1B50A1F6-C525-4551-AC29-13BDE31421D0}" presName="node" presStyleLbl="node1" presStyleIdx="0" presStyleCnt="4" custScaleY="100000">
        <dgm:presLayoutVars>
          <dgm:bulletEnabled val="1"/>
        </dgm:presLayoutVars>
      </dgm:prSet>
      <dgm:spPr/>
    </dgm:pt>
    <dgm:pt modelId="{52422676-FDE7-43C4-B685-B4A16F876EAD}" type="pres">
      <dgm:prSet presAssocID="{E98A8232-C761-4B88-9C52-0409D85D12AD}" presName="sibTrans" presStyleCnt="0"/>
      <dgm:spPr/>
    </dgm:pt>
    <dgm:pt modelId="{A0E0338C-2A7F-419F-813C-6CFF0812194A}" type="pres">
      <dgm:prSet presAssocID="{BB48DECF-CCDE-4744-AAD7-2F54F4F6E880}" presName="node" presStyleLbl="node1" presStyleIdx="1" presStyleCnt="4">
        <dgm:presLayoutVars>
          <dgm:bulletEnabled val="1"/>
        </dgm:presLayoutVars>
      </dgm:prSet>
      <dgm:spPr/>
    </dgm:pt>
    <dgm:pt modelId="{FF134349-B94D-48FB-A8A1-48A4FA6F3D46}" type="pres">
      <dgm:prSet presAssocID="{CB0D9823-56A9-4E06-B2AD-E5E3D19016DF}" presName="sibTrans" presStyleCnt="0"/>
      <dgm:spPr/>
    </dgm:pt>
    <dgm:pt modelId="{9A5E6914-A361-41FF-8CCF-070D21439A54}" type="pres">
      <dgm:prSet presAssocID="{FE938A50-E320-4F07-826F-8C65C132BA29}" presName="node" presStyleLbl="node1" presStyleIdx="2" presStyleCnt="4">
        <dgm:presLayoutVars>
          <dgm:bulletEnabled val="1"/>
        </dgm:presLayoutVars>
      </dgm:prSet>
      <dgm:spPr/>
    </dgm:pt>
    <dgm:pt modelId="{1CE7688E-D2E3-49C4-AFBD-3194F8556306}" type="pres">
      <dgm:prSet presAssocID="{9450B813-DCE1-4EE7-A071-3C74EA8DA3C9}" presName="sibTrans" presStyleCnt="0"/>
      <dgm:spPr/>
    </dgm:pt>
    <dgm:pt modelId="{885CAE94-04BB-4B67-92B4-8C7A5480E3A1}" type="pres">
      <dgm:prSet presAssocID="{41BDED45-8547-4631-8338-146E0C3C14E5}" presName="node" presStyleLbl="node1" presStyleIdx="3" presStyleCnt="4">
        <dgm:presLayoutVars>
          <dgm:bulletEnabled val="1"/>
        </dgm:presLayoutVars>
      </dgm:prSet>
      <dgm:spPr/>
    </dgm:pt>
  </dgm:ptLst>
  <dgm:cxnLst>
    <dgm:cxn modelId="{C2222718-06F7-4CBB-AC8D-D527D4A1EE11}" srcId="{FE938A50-E320-4F07-826F-8C65C132BA29}" destId="{F77BB1DA-9DB3-4E9F-94BB-BF04186B4A38}" srcOrd="0" destOrd="0" parTransId="{81D1F3FD-DFD6-4A76-B53C-8E2C8C6A2E69}" sibTransId="{F49DB69F-854A-4BD0-BB5A-84579F88CC93}"/>
    <dgm:cxn modelId="{3BE85A46-DE07-4523-A0DE-CED56626A170}" type="presOf" srcId="{F77BB1DA-9DB3-4E9F-94BB-BF04186B4A38}" destId="{9A5E6914-A361-41FF-8CCF-070D21439A54}" srcOrd="0" destOrd="1" presId="urn:microsoft.com/office/officeart/2005/8/layout/hList6"/>
    <dgm:cxn modelId="{462E0E4D-B1C2-4778-AB54-C22830EA9A51}" srcId="{41BDED45-8547-4631-8338-146E0C3C14E5}" destId="{AC2DF932-BE41-4EB8-91C4-D6D9F048832B}" srcOrd="0" destOrd="0" parTransId="{54936891-C493-4B02-A22F-482E6E34EE83}" sibTransId="{96024B53-DC4B-49B8-A52D-9EFA2C5EA65F}"/>
    <dgm:cxn modelId="{2F34226E-5C4B-41ED-BB31-3DD6FF93DBF7}" type="presOf" srcId="{AC2DF932-BE41-4EB8-91C4-D6D9F048832B}" destId="{885CAE94-04BB-4B67-92B4-8C7A5480E3A1}" srcOrd="0" destOrd="1" presId="urn:microsoft.com/office/officeart/2005/8/layout/hList6"/>
    <dgm:cxn modelId="{64DE8370-E8D5-4610-9AEE-18A07B7E8DF8}" type="presOf" srcId="{1B50A1F6-C525-4551-AC29-13BDE31421D0}" destId="{5A176CA8-2F78-4119-A2B7-0C8BF97984DD}" srcOrd="0" destOrd="0" presId="urn:microsoft.com/office/officeart/2005/8/layout/hList6"/>
    <dgm:cxn modelId="{6FA04979-9821-48D6-B1EA-C1AD9A13D19C}" type="presOf" srcId="{FE938A50-E320-4F07-826F-8C65C132BA29}" destId="{9A5E6914-A361-41FF-8CCF-070D21439A54}" srcOrd="0" destOrd="0" presId="urn:microsoft.com/office/officeart/2005/8/layout/hList6"/>
    <dgm:cxn modelId="{FD8C5081-6C65-4A43-B11D-36A3B022AB78}" srcId="{0747C83D-CEF8-40E9-908E-CC963A04B064}" destId="{41BDED45-8547-4631-8338-146E0C3C14E5}" srcOrd="3" destOrd="0" parTransId="{F32AC2D0-C920-4F90-84A8-84EDB4E7F79D}" sibTransId="{5AAB28C5-2E1C-4A4D-9E68-420C86C50220}"/>
    <dgm:cxn modelId="{31CB9B84-E04F-41BB-A324-4D723A1BE10E}" srcId="{0747C83D-CEF8-40E9-908E-CC963A04B064}" destId="{1B50A1F6-C525-4551-AC29-13BDE31421D0}" srcOrd="0" destOrd="0" parTransId="{91F0D042-1EF4-42D7-AB44-62291F9FB394}" sibTransId="{E98A8232-C761-4B88-9C52-0409D85D12AD}"/>
    <dgm:cxn modelId="{0FF1EF84-347F-4B45-8087-3CC8FC0F8790}" srcId="{0747C83D-CEF8-40E9-908E-CC963A04B064}" destId="{BB48DECF-CCDE-4744-AAD7-2F54F4F6E880}" srcOrd="1" destOrd="0" parTransId="{EC641FE9-2F34-4688-BF29-A133BAD24007}" sibTransId="{CB0D9823-56A9-4E06-B2AD-E5E3D19016DF}"/>
    <dgm:cxn modelId="{316D7E85-095B-4455-A351-84EB1AF92A5E}" type="presOf" srcId="{41BDED45-8547-4631-8338-146E0C3C14E5}" destId="{885CAE94-04BB-4B67-92B4-8C7A5480E3A1}" srcOrd="0" destOrd="0" presId="urn:microsoft.com/office/officeart/2005/8/layout/hList6"/>
    <dgm:cxn modelId="{8FADAD93-1096-4904-9382-7D93D153FBAD}" type="presOf" srcId="{BB48DECF-CCDE-4744-AAD7-2F54F4F6E880}" destId="{A0E0338C-2A7F-419F-813C-6CFF0812194A}" srcOrd="0" destOrd="0" presId="urn:microsoft.com/office/officeart/2005/8/layout/hList6"/>
    <dgm:cxn modelId="{CB5F4CAA-A040-4D82-8592-C18619894FC8}" type="presOf" srcId="{0747C83D-CEF8-40E9-908E-CC963A04B064}" destId="{CAC10001-C3F7-4B62-8842-D4BD5801CC85}" srcOrd="0" destOrd="0" presId="urn:microsoft.com/office/officeart/2005/8/layout/hList6"/>
    <dgm:cxn modelId="{123BF5B8-29CB-46B8-BF31-4C18B903017E}" srcId="{0747C83D-CEF8-40E9-908E-CC963A04B064}" destId="{FE938A50-E320-4F07-826F-8C65C132BA29}" srcOrd="2" destOrd="0" parTransId="{7CFFAC4C-2B29-4146-889A-FE302C621BD1}" sibTransId="{9450B813-DCE1-4EE7-A071-3C74EA8DA3C9}"/>
    <dgm:cxn modelId="{6085D7A3-4A09-4BBA-ABD6-386B4D9796C4}" type="presParOf" srcId="{CAC10001-C3F7-4B62-8842-D4BD5801CC85}" destId="{5A176CA8-2F78-4119-A2B7-0C8BF97984DD}" srcOrd="0" destOrd="0" presId="urn:microsoft.com/office/officeart/2005/8/layout/hList6"/>
    <dgm:cxn modelId="{614C63E6-48DA-410E-8CC1-139EFCDA8FF2}" type="presParOf" srcId="{CAC10001-C3F7-4B62-8842-D4BD5801CC85}" destId="{52422676-FDE7-43C4-B685-B4A16F876EAD}" srcOrd="1" destOrd="0" presId="urn:microsoft.com/office/officeart/2005/8/layout/hList6"/>
    <dgm:cxn modelId="{A61C8AC9-55FB-4C18-AC5C-C5C95458EA8D}" type="presParOf" srcId="{CAC10001-C3F7-4B62-8842-D4BD5801CC85}" destId="{A0E0338C-2A7F-419F-813C-6CFF0812194A}" srcOrd="2" destOrd="0" presId="urn:microsoft.com/office/officeart/2005/8/layout/hList6"/>
    <dgm:cxn modelId="{2CC01981-FB50-438A-B7D7-42666D2D792B}" type="presParOf" srcId="{CAC10001-C3F7-4B62-8842-D4BD5801CC85}" destId="{FF134349-B94D-48FB-A8A1-48A4FA6F3D46}" srcOrd="3" destOrd="0" presId="urn:microsoft.com/office/officeart/2005/8/layout/hList6"/>
    <dgm:cxn modelId="{5289E33A-C120-4E76-BC70-3BCEB2AC1F3C}" type="presParOf" srcId="{CAC10001-C3F7-4B62-8842-D4BD5801CC85}" destId="{9A5E6914-A361-41FF-8CCF-070D21439A54}" srcOrd="4" destOrd="0" presId="urn:microsoft.com/office/officeart/2005/8/layout/hList6"/>
    <dgm:cxn modelId="{44969FE5-EED5-46DB-BBC4-4F636D886F81}" type="presParOf" srcId="{CAC10001-C3F7-4B62-8842-D4BD5801CC85}" destId="{1CE7688E-D2E3-49C4-AFBD-3194F8556306}" srcOrd="5" destOrd="0" presId="urn:microsoft.com/office/officeart/2005/8/layout/hList6"/>
    <dgm:cxn modelId="{AEF61677-2203-4230-A86A-2CC7D5DBA981}" type="presParOf" srcId="{CAC10001-C3F7-4B62-8842-D4BD5801CC85}" destId="{885CAE94-04BB-4B67-92B4-8C7A5480E3A1}"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2483B-60EC-47C3-A405-19F9357D8F53}">
      <dsp:nvSpPr>
        <dsp:cNvPr id="0" name=""/>
        <dsp:cNvSpPr/>
      </dsp:nvSpPr>
      <dsp:spPr>
        <a:xfrm rot="16200000">
          <a:off x="-818106" y="818106"/>
          <a:ext cx="4104456" cy="2468242"/>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kumimoji="1" lang="en-US" altLang="en-US" sz="2800" b="1" kern="1200" dirty="0">
              <a:solidFill>
                <a:schemeClr val="accent2">
                  <a:lumMod val="50000"/>
                </a:schemeClr>
              </a:solidFill>
            </a:rPr>
            <a:t>Postwar Recovery</a:t>
          </a:r>
        </a:p>
        <a:p>
          <a:pPr marL="0" lvl="0" indent="0" algn="ctr" defTabSz="1244600">
            <a:lnSpc>
              <a:spcPct val="90000"/>
            </a:lnSpc>
            <a:spcBef>
              <a:spcPct val="0"/>
            </a:spcBef>
            <a:spcAft>
              <a:spcPct val="35000"/>
            </a:spcAft>
            <a:buNone/>
          </a:pPr>
          <a:r>
            <a:rPr kumimoji="1" lang="en-US" altLang="en-US" sz="2200" kern="1200" dirty="0">
              <a:solidFill>
                <a:schemeClr val="tx1"/>
              </a:solidFill>
            </a:rPr>
            <a:t>Ongoing repairs  of water supply facilities</a:t>
          </a:r>
        </a:p>
        <a:p>
          <a:pPr marL="0" lvl="0" indent="0" algn="ctr" defTabSz="1244600">
            <a:lnSpc>
              <a:spcPct val="90000"/>
            </a:lnSpc>
            <a:spcBef>
              <a:spcPct val="0"/>
            </a:spcBef>
            <a:spcAft>
              <a:spcPct val="35000"/>
            </a:spcAft>
            <a:buNone/>
          </a:pPr>
          <a:endParaRPr kumimoji="1" lang="en-US" altLang="ja-JP" sz="2200" kern="1200" dirty="0">
            <a:solidFill>
              <a:schemeClr val="tx1"/>
            </a:solidFill>
          </a:endParaRPr>
        </a:p>
        <a:p>
          <a:pPr marL="0" lvl="0" indent="0" algn="ctr" defTabSz="1244600">
            <a:lnSpc>
              <a:spcPct val="90000"/>
            </a:lnSpc>
            <a:spcBef>
              <a:spcPct val="0"/>
            </a:spcBef>
            <a:spcAft>
              <a:spcPct val="35000"/>
            </a:spcAft>
            <a:buNone/>
          </a:pPr>
          <a:endParaRPr kumimoji="1" lang="ja-JP" altLang="en-US" sz="2200" kern="1200" dirty="0">
            <a:solidFill>
              <a:schemeClr val="accent2">
                <a:lumMod val="50000"/>
              </a:schemeClr>
            </a:solidFill>
          </a:endParaRPr>
        </a:p>
      </dsp:txBody>
      <dsp:txXfrm rot="5400000">
        <a:off x="1" y="820890"/>
        <a:ext cx="2468242" cy="2462674"/>
      </dsp:txXfrm>
    </dsp:sp>
    <dsp:sp modelId="{02D57F1C-B6FF-47C9-954A-C63406598C47}">
      <dsp:nvSpPr>
        <dsp:cNvPr id="0" name=""/>
        <dsp:cNvSpPr/>
      </dsp:nvSpPr>
      <dsp:spPr>
        <a:xfrm rot="16200000">
          <a:off x="1836204" y="818106"/>
          <a:ext cx="4104456" cy="2468242"/>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solidFill>
                <a:schemeClr val="accent2">
                  <a:lumMod val="50000"/>
                </a:schemeClr>
              </a:solidFill>
            </a:rPr>
            <a:t>Expansion</a:t>
          </a:r>
        </a:p>
        <a:p>
          <a:pPr marL="0" lvl="0" indent="0" algn="ctr" defTabSz="1244600">
            <a:lnSpc>
              <a:spcPct val="90000"/>
            </a:lnSpc>
            <a:spcBef>
              <a:spcPct val="0"/>
            </a:spcBef>
            <a:spcAft>
              <a:spcPct val="35000"/>
            </a:spcAft>
            <a:buNone/>
          </a:pPr>
          <a:r>
            <a:rPr kumimoji="1" lang="en-US" altLang="ja-JP" sz="2200" kern="1200" dirty="0">
              <a:solidFill>
                <a:schemeClr val="tx1"/>
              </a:solidFill>
            </a:rPr>
            <a:t>Water supply development based on master plans regulated by </a:t>
          </a:r>
          <a:r>
            <a:rPr kumimoji="1" lang="en-US" altLang="ja-JP" sz="2200" i="1" kern="1200" dirty="0">
              <a:solidFill>
                <a:schemeClr val="tx1"/>
              </a:solidFill>
            </a:rPr>
            <a:t>the Water Supply Act</a:t>
          </a:r>
          <a:endParaRPr kumimoji="1" lang="ja-JP" altLang="en-US" sz="2200" i="1" kern="1200" dirty="0">
            <a:solidFill>
              <a:schemeClr val="accent2">
                <a:lumMod val="50000"/>
              </a:schemeClr>
            </a:solidFill>
            <a:highlight>
              <a:srgbClr val="FFFF00"/>
            </a:highlight>
          </a:endParaRPr>
        </a:p>
      </dsp:txBody>
      <dsp:txXfrm rot="5400000">
        <a:off x="2654311" y="820890"/>
        <a:ext cx="2468242" cy="2462674"/>
      </dsp:txXfrm>
    </dsp:sp>
    <dsp:sp modelId="{F9975120-17D9-4F1F-8DAF-DF888C7FDB87}">
      <dsp:nvSpPr>
        <dsp:cNvPr id="0" name=""/>
        <dsp:cNvSpPr/>
      </dsp:nvSpPr>
      <dsp:spPr>
        <a:xfrm rot="16200000">
          <a:off x="4489565" y="818106"/>
          <a:ext cx="4104456" cy="2468242"/>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0" rIns="36000" bIns="0" numCol="1" spcCol="1270" anchor="ctr" anchorCtr="0">
          <a:noAutofit/>
        </a:bodyPr>
        <a:lstStyle/>
        <a:p>
          <a:pPr marL="0" lvl="0" indent="0" algn="ctr" defTabSz="1244600">
            <a:lnSpc>
              <a:spcPct val="90000"/>
            </a:lnSpc>
            <a:spcBef>
              <a:spcPct val="0"/>
            </a:spcBef>
            <a:spcAft>
              <a:spcPct val="35000"/>
            </a:spcAft>
            <a:buNone/>
          </a:pPr>
          <a:r>
            <a:rPr kumimoji="1" lang="en-US" altLang="ja-JP" sz="2800" b="1" kern="1200" dirty="0">
              <a:solidFill>
                <a:schemeClr val="accent2">
                  <a:lumMod val="50000"/>
                </a:schemeClr>
              </a:solidFill>
            </a:rPr>
            <a:t>Maintenance &amp; Rehabilitation</a:t>
          </a:r>
        </a:p>
        <a:p>
          <a:pPr marL="0" lvl="0" indent="0" algn="ctr" defTabSz="1244600">
            <a:lnSpc>
              <a:spcPct val="90000"/>
            </a:lnSpc>
            <a:spcBef>
              <a:spcPct val="0"/>
            </a:spcBef>
            <a:spcAft>
              <a:spcPct val="35000"/>
            </a:spcAft>
            <a:buNone/>
          </a:pPr>
          <a:r>
            <a:rPr kumimoji="1" lang="en-US" altLang="ja-JP" sz="2200" kern="1200" dirty="0">
              <a:solidFill>
                <a:schemeClr val="tx1"/>
              </a:solidFill>
            </a:rPr>
            <a:t>Water supply business plan (including master plan) based on the future vision</a:t>
          </a:r>
          <a:endParaRPr kumimoji="1" lang="ja-JP" altLang="en-US" sz="2200" kern="1200" dirty="0">
            <a:solidFill>
              <a:schemeClr val="accent2">
                <a:lumMod val="50000"/>
              </a:schemeClr>
            </a:solidFill>
          </a:endParaRPr>
        </a:p>
      </dsp:txBody>
      <dsp:txXfrm rot="5400000">
        <a:off x="5307672" y="820890"/>
        <a:ext cx="2468242" cy="2462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DDA2D-EDE3-4AE1-9FDD-3F1CE9D3933D}">
      <dsp:nvSpPr>
        <dsp:cNvPr id="0" name=""/>
        <dsp:cNvSpPr/>
      </dsp:nvSpPr>
      <dsp:spPr>
        <a:xfrm>
          <a:off x="0" y="0"/>
          <a:ext cx="6739948" cy="775420"/>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en-US" altLang="ja-JP" sz="2000" b="1" kern="1200" dirty="0">
              <a:solidFill>
                <a:schemeClr val="tx1"/>
              </a:solidFill>
            </a:rPr>
            <a:t>By 1970s</a:t>
          </a:r>
        </a:p>
        <a:p>
          <a:pPr marL="0" lvl="0" indent="0" algn="l" defTabSz="889000">
            <a:lnSpc>
              <a:spcPct val="90000"/>
            </a:lnSpc>
            <a:spcBef>
              <a:spcPct val="0"/>
            </a:spcBef>
            <a:spcAft>
              <a:spcPct val="35000"/>
            </a:spcAft>
            <a:buNone/>
          </a:pPr>
          <a:r>
            <a:rPr kumimoji="1" lang="en-US" altLang="ja-JP" sz="1600" kern="1200" dirty="0">
              <a:solidFill>
                <a:schemeClr val="tx1"/>
              </a:solidFill>
            </a:rPr>
            <a:t>Off-site training for new staff and subsequent OJT</a:t>
          </a:r>
          <a:endParaRPr kumimoji="1" lang="ja-JP" altLang="en-US" sz="1600" kern="1200" dirty="0">
            <a:solidFill>
              <a:schemeClr val="tx1"/>
            </a:solidFill>
          </a:endParaRPr>
        </a:p>
      </dsp:txBody>
      <dsp:txXfrm>
        <a:off x="22711" y="22711"/>
        <a:ext cx="5591702" cy="729998"/>
      </dsp:txXfrm>
    </dsp:sp>
    <dsp:sp modelId="{CB35F482-08E5-4272-99E9-937F055BBE19}">
      <dsp:nvSpPr>
        <dsp:cNvPr id="0" name=""/>
        <dsp:cNvSpPr/>
      </dsp:nvSpPr>
      <dsp:spPr>
        <a:xfrm>
          <a:off x="590486" y="1020449"/>
          <a:ext cx="6739948" cy="923767"/>
        </a:xfrm>
        <a:prstGeom prst="roundRect">
          <a:avLst>
            <a:gd name="adj" fmla="val 10000"/>
          </a:avLst>
        </a:prstGeom>
        <a:solidFill>
          <a:schemeClr val="accent5">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en-US" altLang="ja-JP" sz="2000" b="1" kern="1200" dirty="0">
              <a:solidFill>
                <a:schemeClr val="tx1"/>
              </a:solidFill>
            </a:rPr>
            <a:t>1970s-1983</a:t>
          </a:r>
        </a:p>
        <a:p>
          <a:pPr marL="0" lvl="0" indent="0" algn="l" defTabSz="889000">
            <a:lnSpc>
              <a:spcPct val="90000"/>
            </a:lnSpc>
            <a:spcBef>
              <a:spcPct val="0"/>
            </a:spcBef>
            <a:spcAft>
              <a:spcPct val="35000"/>
            </a:spcAft>
            <a:buNone/>
          </a:pPr>
          <a:r>
            <a:rPr kumimoji="1" lang="en-US" altLang="ja-JP" sz="1600" kern="1200" dirty="0">
              <a:solidFill>
                <a:schemeClr val="tx1"/>
              </a:solidFill>
            </a:rPr>
            <a:t> OJT only</a:t>
          </a:r>
          <a:r>
            <a:rPr kumimoji="1" lang="ja-JP" altLang="en-US" sz="1600" kern="1200" dirty="0">
              <a:solidFill>
                <a:schemeClr val="tx1"/>
              </a:solidFill>
            </a:rPr>
            <a:t> </a:t>
          </a:r>
          <a:r>
            <a:rPr kumimoji="1" lang="en-US" altLang="ja-JP" sz="1600" kern="1200" dirty="0">
              <a:solidFill>
                <a:schemeClr val="tx1"/>
              </a:solidFill>
            </a:rPr>
            <a:t>(No offsite training) </a:t>
          </a:r>
          <a:endParaRPr kumimoji="1" lang="ja-JP" altLang="en-US" sz="1600" kern="1200" dirty="0">
            <a:solidFill>
              <a:schemeClr val="tx1"/>
            </a:solidFill>
          </a:endParaRPr>
        </a:p>
      </dsp:txBody>
      <dsp:txXfrm>
        <a:off x="617542" y="1047505"/>
        <a:ext cx="5472646" cy="869655"/>
      </dsp:txXfrm>
    </dsp:sp>
    <dsp:sp modelId="{789CBCCD-B446-4ACC-9A60-3C45B0D14DFE}">
      <dsp:nvSpPr>
        <dsp:cNvPr id="0" name=""/>
        <dsp:cNvSpPr/>
      </dsp:nvSpPr>
      <dsp:spPr>
        <a:xfrm>
          <a:off x="1152126" y="2288940"/>
          <a:ext cx="6739948" cy="108340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en-US" altLang="ja-JP" sz="2000" b="1" kern="1200" dirty="0">
              <a:solidFill>
                <a:schemeClr val="tx1"/>
              </a:solidFill>
            </a:rPr>
            <a:t>Since 1984</a:t>
          </a:r>
        </a:p>
        <a:p>
          <a:pPr marL="0" lvl="0" indent="0" algn="l" defTabSz="889000">
            <a:lnSpc>
              <a:spcPct val="90000"/>
            </a:lnSpc>
            <a:spcBef>
              <a:spcPct val="0"/>
            </a:spcBef>
            <a:spcAft>
              <a:spcPct val="35000"/>
            </a:spcAft>
            <a:buNone/>
          </a:pPr>
          <a:r>
            <a:rPr kumimoji="1" lang="en-US" altLang="ja-JP" sz="1600" kern="1200" dirty="0">
              <a:solidFill>
                <a:schemeClr val="tx1"/>
              </a:solidFill>
            </a:rPr>
            <a:t> Training at the </a:t>
          </a:r>
          <a:r>
            <a:rPr lang="en-US" altLang="ja-JP" sz="1600" kern="1200" dirty="0">
              <a:solidFill>
                <a:schemeClr val="tx1"/>
              </a:solidFill>
            </a:rPr>
            <a:t>Technical</a:t>
          </a:r>
          <a:r>
            <a:rPr lang="ja-JP" altLang="en-US" sz="1600" kern="1200" dirty="0">
              <a:solidFill>
                <a:schemeClr val="tx1"/>
              </a:solidFill>
            </a:rPr>
            <a:t>                    </a:t>
          </a:r>
          <a:endParaRPr lang="en-US" altLang="ja-JP" sz="1600" kern="1200" dirty="0">
            <a:solidFill>
              <a:schemeClr val="tx1"/>
            </a:solidFill>
          </a:endParaRPr>
        </a:p>
        <a:p>
          <a:pPr marL="0" lvl="0" indent="0" algn="l" defTabSz="889000">
            <a:lnSpc>
              <a:spcPct val="90000"/>
            </a:lnSpc>
            <a:spcBef>
              <a:spcPct val="0"/>
            </a:spcBef>
            <a:spcAft>
              <a:spcPct val="35000"/>
            </a:spcAft>
            <a:buNone/>
          </a:pPr>
          <a:r>
            <a:rPr lang="en-US" altLang="ja-JP" sz="1600" kern="1200" dirty="0">
              <a:solidFill>
                <a:schemeClr val="tx1"/>
              </a:solidFill>
            </a:rPr>
            <a:t>  Training</a:t>
          </a:r>
          <a:r>
            <a:rPr lang="ja-JP" altLang="en-US" sz="1600" kern="1200" dirty="0">
              <a:solidFill>
                <a:schemeClr val="tx1"/>
              </a:solidFill>
            </a:rPr>
            <a:t> </a:t>
          </a:r>
          <a:r>
            <a:rPr lang="en-US" altLang="ja-JP" sz="1600" kern="1200" dirty="0">
              <a:solidFill>
                <a:schemeClr val="tx1"/>
              </a:solidFill>
            </a:rPr>
            <a:t>Center</a:t>
          </a:r>
          <a:endParaRPr kumimoji="1" lang="ja-JP" altLang="en-US" sz="1600" kern="1200" dirty="0">
            <a:solidFill>
              <a:schemeClr val="tx1"/>
            </a:solidFill>
          </a:endParaRPr>
        </a:p>
      </dsp:txBody>
      <dsp:txXfrm>
        <a:off x="1183858" y="2320672"/>
        <a:ext cx="5471718" cy="1019938"/>
      </dsp:txXfrm>
    </dsp:sp>
    <dsp:sp modelId="{764177F1-106E-4489-9C8C-A735858EEC77}">
      <dsp:nvSpPr>
        <dsp:cNvPr id="0" name=""/>
        <dsp:cNvSpPr/>
      </dsp:nvSpPr>
      <dsp:spPr>
        <a:xfrm>
          <a:off x="1684987" y="3682488"/>
          <a:ext cx="6739948" cy="709999"/>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en-US" altLang="ja-JP" sz="1600" b="1" kern="1200" dirty="0">
              <a:solidFill>
                <a:schemeClr val="bg1"/>
              </a:solidFill>
            </a:rPr>
            <a:t>E</a:t>
          </a:r>
          <a:r>
            <a:rPr kumimoji="1" lang="en-US" altLang="en-US" sz="1600" b="1" kern="1200" dirty="0">
              <a:solidFill>
                <a:schemeClr val="bg1"/>
              </a:solidFill>
            </a:rPr>
            <a:t>xpansion of target trainees  : contractors, o</a:t>
          </a:r>
          <a:r>
            <a:rPr lang="en-US" altLang="ja-JP" sz="1600" b="1" kern="1200" dirty="0">
              <a:solidFill>
                <a:schemeClr val="bg1"/>
              </a:solidFill>
            </a:rPr>
            <a:t>verseas trainees, </a:t>
          </a:r>
          <a:r>
            <a:rPr lang="ja-JP" altLang="en-US" sz="1600" b="1" kern="1200" dirty="0">
              <a:solidFill>
                <a:schemeClr val="bg1"/>
              </a:solidFill>
            </a:rPr>
            <a:t> </a:t>
          </a:r>
          <a:r>
            <a:rPr lang="en-US" altLang="ja-JP" sz="1600" b="1" kern="1200" dirty="0">
              <a:solidFill>
                <a:schemeClr val="bg1"/>
              </a:solidFill>
            </a:rPr>
            <a:t>other water utilities’ staff</a:t>
          </a:r>
          <a:endParaRPr kumimoji="1" lang="ja-JP" altLang="en-US" sz="1600" b="1" kern="1200" dirty="0">
            <a:solidFill>
              <a:schemeClr val="bg1"/>
            </a:solidFill>
          </a:endParaRPr>
        </a:p>
      </dsp:txBody>
      <dsp:txXfrm>
        <a:off x="1705782" y="3703283"/>
        <a:ext cx="5485168" cy="668409"/>
      </dsp:txXfrm>
    </dsp:sp>
    <dsp:sp modelId="{20731C89-255A-4662-A3AD-D4F633C4D6A1}">
      <dsp:nvSpPr>
        <dsp:cNvPr id="0" name=""/>
        <dsp:cNvSpPr/>
      </dsp:nvSpPr>
      <dsp:spPr>
        <a:xfrm>
          <a:off x="6120680" y="623777"/>
          <a:ext cx="648720" cy="648720"/>
        </a:xfrm>
        <a:prstGeom prst="downArrow">
          <a:avLst>
            <a:gd name="adj1" fmla="val 55000"/>
            <a:gd name="adj2" fmla="val 45000"/>
          </a:avLst>
        </a:prstGeom>
        <a:solidFill>
          <a:schemeClr val="accent1">
            <a:lumMod val="75000"/>
            <a:alpha val="9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kumimoji="1" lang="ja-JP" altLang="en-US" sz="3000" kern="1200"/>
        </a:p>
      </dsp:txBody>
      <dsp:txXfrm>
        <a:off x="6266642" y="623777"/>
        <a:ext cx="356796" cy="488162"/>
      </dsp:txXfrm>
    </dsp:sp>
    <dsp:sp modelId="{DA10B871-6148-499A-A932-D0A349AAF469}">
      <dsp:nvSpPr>
        <dsp:cNvPr id="0" name=""/>
        <dsp:cNvSpPr/>
      </dsp:nvSpPr>
      <dsp:spPr>
        <a:xfrm>
          <a:off x="6660415" y="1750884"/>
          <a:ext cx="648720" cy="648720"/>
        </a:xfrm>
        <a:prstGeom prst="downArrow">
          <a:avLst>
            <a:gd name="adj1" fmla="val 55000"/>
            <a:gd name="adj2" fmla="val 45000"/>
          </a:avLst>
        </a:prstGeom>
        <a:solidFill>
          <a:schemeClr val="accent1">
            <a:lumMod val="75000"/>
            <a:alpha val="9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kumimoji="1" lang="ja-JP" altLang="en-US" sz="3000" kern="1200"/>
        </a:p>
      </dsp:txBody>
      <dsp:txXfrm>
        <a:off x="6806377" y="1750884"/>
        <a:ext cx="356796" cy="488162"/>
      </dsp:txXfrm>
    </dsp:sp>
    <dsp:sp modelId="{4AE5A8D2-C756-4AE3-BDDD-FBBAD491A354}">
      <dsp:nvSpPr>
        <dsp:cNvPr id="0" name=""/>
        <dsp:cNvSpPr/>
      </dsp:nvSpPr>
      <dsp:spPr>
        <a:xfrm>
          <a:off x="7211745" y="3123383"/>
          <a:ext cx="648720" cy="648720"/>
        </a:xfrm>
        <a:prstGeom prst="downArrow">
          <a:avLst>
            <a:gd name="adj1" fmla="val 55000"/>
            <a:gd name="adj2" fmla="val 45000"/>
          </a:avLst>
        </a:prstGeom>
        <a:solidFill>
          <a:schemeClr val="accent1">
            <a:lumMod val="75000"/>
            <a:alpha val="9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kumimoji="1" lang="ja-JP" altLang="en-US" sz="3000" kern="1200"/>
        </a:p>
      </dsp:txBody>
      <dsp:txXfrm>
        <a:off x="7357707" y="3123383"/>
        <a:ext cx="356796" cy="488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DDA2D-EDE3-4AE1-9FDD-3F1CE9D3933D}">
      <dsp:nvSpPr>
        <dsp:cNvPr id="0" name=""/>
        <dsp:cNvSpPr/>
      </dsp:nvSpPr>
      <dsp:spPr>
        <a:xfrm>
          <a:off x="0" y="27433"/>
          <a:ext cx="6739948" cy="1313282"/>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altLang="ja-JP" sz="2400" kern="1200" dirty="0">
              <a:solidFill>
                <a:schemeClr val="tx1"/>
              </a:solidFill>
            </a:rPr>
            <a:t>1960s </a:t>
          </a:r>
        </a:p>
        <a:p>
          <a:pPr marL="0" lvl="0" indent="0" algn="l" defTabSz="1066800">
            <a:lnSpc>
              <a:spcPct val="90000"/>
            </a:lnSpc>
            <a:spcBef>
              <a:spcPct val="0"/>
            </a:spcBef>
            <a:spcAft>
              <a:spcPct val="35000"/>
            </a:spcAft>
            <a:buNone/>
          </a:pPr>
          <a:r>
            <a:rPr kumimoji="1" lang="en-US" altLang="ja-JP" sz="1600" kern="1200" dirty="0">
              <a:solidFill>
                <a:schemeClr val="tx1"/>
              </a:solidFill>
            </a:rPr>
            <a:t>Rapid increase of water demand, construction costs and water  tariffs, deterioration of water sources, inadequate operation and maintenance of small scale water supply</a:t>
          </a:r>
          <a:endParaRPr kumimoji="1" lang="ja-JP" altLang="en-US" sz="1600" kern="1200" dirty="0">
            <a:solidFill>
              <a:schemeClr val="tx1"/>
            </a:solidFill>
          </a:endParaRPr>
        </a:p>
      </dsp:txBody>
      <dsp:txXfrm>
        <a:off x="38465" y="65898"/>
        <a:ext cx="5455163" cy="1236352"/>
      </dsp:txXfrm>
    </dsp:sp>
    <dsp:sp modelId="{CB35F482-08E5-4272-99E9-937F055BBE19}">
      <dsp:nvSpPr>
        <dsp:cNvPr id="0" name=""/>
        <dsp:cNvSpPr/>
      </dsp:nvSpPr>
      <dsp:spPr>
        <a:xfrm>
          <a:off x="576063" y="1484727"/>
          <a:ext cx="6739948" cy="1010586"/>
        </a:xfrm>
        <a:prstGeom prst="roundRect">
          <a:avLst>
            <a:gd name="adj" fmla="val 10000"/>
          </a:avLst>
        </a:prstGeom>
        <a:solidFill>
          <a:schemeClr val="accent5">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altLang="ja-JP" sz="2400" kern="1200" dirty="0">
              <a:solidFill>
                <a:schemeClr val="tx1"/>
              </a:solidFill>
            </a:rPr>
            <a:t>1966 </a:t>
          </a:r>
        </a:p>
        <a:p>
          <a:pPr marL="0" lvl="0" indent="0" algn="l" defTabSz="1003300">
            <a:lnSpc>
              <a:spcPct val="90000"/>
            </a:lnSpc>
            <a:spcBef>
              <a:spcPct val="0"/>
            </a:spcBef>
            <a:spcAft>
              <a:spcPct val="35000"/>
            </a:spcAft>
            <a:buNone/>
          </a:pPr>
          <a:r>
            <a:rPr kumimoji="1" lang="en-US" altLang="ja-JP" sz="1600" kern="1200" dirty="0">
              <a:solidFill>
                <a:schemeClr val="tx1"/>
              </a:solidFill>
            </a:rPr>
            <a:t> System of “A joint public services authority” was introduced </a:t>
          </a:r>
          <a:endParaRPr kumimoji="1" lang="ja-JP" altLang="en-US" sz="1600" kern="1200" dirty="0">
            <a:solidFill>
              <a:schemeClr val="tx1"/>
            </a:solidFill>
          </a:endParaRPr>
        </a:p>
      </dsp:txBody>
      <dsp:txXfrm>
        <a:off x="605662" y="1514326"/>
        <a:ext cx="5405777" cy="951388"/>
      </dsp:txXfrm>
    </dsp:sp>
    <dsp:sp modelId="{789CBCCD-B446-4ACC-9A60-3C45B0D14DFE}">
      <dsp:nvSpPr>
        <dsp:cNvPr id="0" name=""/>
        <dsp:cNvSpPr/>
      </dsp:nvSpPr>
      <dsp:spPr>
        <a:xfrm>
          <a:off x="1152126" y="2708867"/>
          <a:ext cx="6739948" cy="109344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altLang="ja-JP" sz="2400" kern="1200" dirty="0">
              <a:solidFill>
                <a:schemeClr val="tx1"/>
              </a:solidFill>
            </a:rPr>
            <a:t>1977</a:t>
          </a:r>
        </a:p>
        <a:p>
          <a:pPr marL="0" lvl="0" indent="0" algn="l" defTabSz="1066800">
            <a:lnSpc>
              <a:spcPct val="90000"/>
            </a:lnSpc>
            <a:spcBef>
              <a:spcPct val="0"/>
            </a:spcBef>
            <a:spcAft>
              <a:spcPct val="35000"/>
            </a:spcAft>
            <a:buNone/>
          </a:pPr>
          <a:r>
            <a:rPr kumimoji="1" lang="en-US" altLang="ja-JP" sz="1600" kern="1200" dirty="0">
              <a:solidFill>
                <a:schemeClr val="tx1"/>
              </a:solidFill>
            </a:rPr>
            <a:t>Regional Planning for Water Supply Services was included in Water Supply Act </a:t>
          </a:r>
          <a:endParaRPr kumimoji="1" lang="ja-JP" altLang="en-US" sz="1600" kern="1200" dirty="0">
            <a:solidFill>
              <a:schemeClr val="tx1"/>
            </a:solidFill>
          </a:endParaRPr>
        </a:p>
      </dsp:txBody>
      <dsp:txXfrm>
        <a:off x="1184152" y="2740893"/>
        <a:ext cx="5409348" cy="1029390"/>
      </dsp:txXfrm>
    </dsp:sp>
    <dsp:sp modelId="{764177F1-106E-4489-9C8C-A735858EEC77}">
      <dsp:nvSpPr>
        <dsp:cNvPr id="0" name=""/>
        <dsp:cNvSpPr/>
      </dsp:nvSpPr>
      <dsp:spPr>
        <a:xfrm>
          <a:off x="1656746" y="3961045"/>
          <a:ext cx="6739948" cy="980067"/>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1" lang="en-US" altLang="ja-JP" sz="2400" b="1" kern="1200" dirty="0">
              <a:solidFill>
                <a:schemeClr val="bg1"/>
              </a:solidFill>
            </a:rPr>
            <a:t>2000s</a:t>
          </a:r>
        </a:p>
        <a:p>
          <a:pPr marL="0" lvl="0" indent="0" algn="l" defTabSz="1066800">
            <a:lnSpc>
              <a:spcPct val="90000"/>
            </a:lnSpc>
            <a:spcBef>
              <a:spcPct val="0"/>
            </a:spcBef>
            <a:spcAft>
              <a:spcPct val="35000"/>
            </a:spcAft>
            <a:buNone/>
          </a:pPr>
          <a:r>
            <a:rPr kumimoji="1" lang="en-US" altLang="ja-JP" sz="1600" kern="1200" dirty="0">
              <a:solidFill>
                <a:schemeClr val="bg1"/>
              </a:solidFill>
            </a:rPr>
            <a:t>Expansion of the concept on regional collaboration</a:t>
          </a:r>
        </a:p>
      </dsp:txBody>
      <dsp:txXfrm>
        <a:off x="1685451" y="3989750"/>
        <a:ext cx="5407565" cy="922657"/>
      </dsp:txXfrm>
    </dsp:sp>
    <dsp:sp modelId="{20731C89-255A-4662-A3AD-D4F633C4D6A1}">
      <dsp:nvSpPr>
        <dsp:cNvPr id="0" name=""/>
        <dsp:cNvSpPr/>
      </dsp:nvSpPr>
      <dsp:spPr>
        <a:xfrm>
          <a:off x="6048672" y="980673"/>
          <a:ext cx="710502" cy="710502"/>
        </a:xfrm>
        <a:prstGeom prst="downArrow">
          <a:avLst>
            <a:gd name="adj1" fmla="val 55000"/>
            <a:gd name="adj2" fmla="val 45000"/>
          </a:avLst>
        </a:prstGeom>
        <a:solidFill>
          <a:schemeClr val="accent1">
            <a:lumMod val="75000"/>
            <a:alpha val="9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kumimoji="1" lang="ja-JP" altLang="en-US" sz="3300" kern="1200"/>
        </a:p>
      </dsp:txBody>
      <dsp:txXfrm>
        <a:off x="6208535" y="980673"/>
        <a:ext cx="390776" cy="534653"/>
      </dsp:txXfrm>
    </dsp:sp>
    <dsp:sp modelId="{DA10B871-6148-499A-A932-D0A349AAF469}">
      <dsp:nvSpPr>
        <dsp:cNvPr id="0" name=""/>
        <dsp:cNvSpPr/>
      </dsp:nvSpPr>
      <dsp:spPr>
        <a:xfrm>
          <a:off x="6552728" y="2204814"/>
          <a:ext cx="710502" cy="710502"/>
        </a:xfrm>
        <a:prstGeom prst="downArrow">
          <a:avLst>
            <a:gd name="adj1" fmla="val 55000"/>
            <a:gd name="adj2" fmla="val 45000"/>
          </a:avLst>
        </a:prstGeom>
        <a:solidFill>
          <a:schemeClr val="accent1">
            <a:lumMod val="75000"/>
            <a:alpha val="9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kumimoji="1" lang="ja-JP" altLang="en-US" sz="3300" kern="1200"/>
        </a:p>
      </dsp:txBody>
      <dsp:txXfrm>
        <a:off x="6712591" y="2204814"/>
        <a:ext cx="390776" cy="534653"/>
      </dsp:txXfrm>
    </dsp:sp>
    <dsp:sp modelId="{4AE5A8D2-C756-4AE3-BDDD-FBBAD491A354}">
      <dsp:nvSpPr>
        <dsp:cNvPr id="0" name=""/>
        <dsp:cNvSpPr/>
      </dsp:nvSpPr>
      <dsp:spPr>
        <a:xfrm>
          <a:off x="7128789" y="3500957"/>
          <a:ext cx="710502" cy="710502"/>
        </a:xfrm>
        <a:prstGeom prst="downArrow">
          <a:avLst>
            <a:gd name="adj1" fmla="val 55000"/>
            <a:gd name="adj2" fmla="val 45000"/>
          </a:avLst>
        </a:prstGeom>
        <a:solidFill>
          <a:schemeClr val="accent1">
            <a:lumMod val="75000"/>
            <a:alpha val="9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kumimoji="1" lang="ja-JP" altLang="en-US" sz="3300" kern="1200"/>
        </a:p>
      </dsp:txBody>
      <dsp:txXfrm>
        <a:off x="7288652" y="3500957"/>
        <a:ext cx="390776" cy="534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D5A82-B57E-499C-87C2-570903C155CF}">
      <dsp:nvSpPr>
        <dsp:cNvPr id="0" name=""/>
        <dsp:cNvSpPr/>
      </dsp:nvSpPr>
      <dsp:spPr>
        <a:xfrm>
          <a:off x="2134846" y="0"/>
          <a:ext cx="2427050" cy="1383318"/>
        </a:xfrm>
        <a:prstGeom prst="trapezoid">
          <a:avLst>
            <a:gd name="adj" fmla="val 86772"/>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effectLst/>
            </a:rPr>
            <a:t>Consolidation of water utilities</a:t>
          </a:r>
          <a:endParaRPr kumimoji="1" lang="ja-JP" altLang="en-US" sz="2000" b="1" kern="1200" dirty="0">
            <a:effectLst/>
          </a:endParaRPr>
        </a:p>
      </dsp:txBody>
      <dsp:txXfrm>
        <a:off x="2134846" y="0"/>
        <a:ext cx="2427050" cy="1383318"/>
      </dsp:txXfrm>
    </dsp:sp>
    <dsp:sp modelId="{D451B327-D27E-4B44-9EB9-01A0AA3E8478}">
      <dsp:nvSpPr>
        <dsp:cNvPr id="0" name=""/>
        <dsp:cNvSpPr/>
      </dsp:nvSpPr>
      <dsp:spPr>
        <a:xfrm>
          <a:off x="1311834" y="1383318"/>
          <a:ext cx="4073074" cy="963679"/>
        </a:xfrm>
        <a:prstGeom prst="trapezoid">
          <a:avLst>
            <a:gd name="adj" fmla="val 86772"/>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t>Integrated management</a:t>
          </a:r>
          <a:endParaRPr kumimoji="1" lang="ja-JP" altLang="en-US" sz="2000" b="1" kern="1200" dirty="0"/>
        </a:p>
      </dsp:txBody>
      <dsp:txXfrm>
        <a:off x="2024622" y="1383318"/>
        <a:ext cx="2647498" cy="963679"/>
      </dsp:txXfrm>
    </dsp:sp>
    <dsp:sp modelId="{0726C58D-0802-4FFA-8F5B-DC52B0B252BF}">
      <dsp:nvSpPr>
        <dsp:cNvPr id="0" name=""/>
        <dsp:cNvSpPr/>
      </dsp:nvSpPr>
      <dsp:spPr>
        <a:xfrm>
          <a:off x="535064" y="2346997"/>
          <a:ext cx="5626615" cy="895185"/>
        </a:xfrm>
        <a:prstGeom prst="trapezoid">
          <a:avLst>
            <a:gd name="adj" fmla="val 86772"/>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t>Joint implementation or outsourcing of operation and management</a:t>
          </a:r>
          <a:endParaRPr kumimoji="1" lang="ja-JP" altLang="ja-JP" sz="2000" b="1" kern="1200" dirty="0"/>
        </a:p>
      </dsp:txBody>
      <dsp:txXfrm>
        <a:off x="1519721" y="2346997"/>
        <a:ext cx="3657300" cy="895185"/>
      </dsp:txXfrm>
    </dsp:sp>
    <dsp:sp modelId="{48C2FA5E-CD5D-4CB6-B559-D51BC069C709}">
      <dsp:nvSpPr>
        <dsp:cNvPr id="0" name=""/>
        <dsp:cNvSpPr/>
      </dsp:nvSpPr>
      <dsp:spPr>
        <a:xfrm>
          <a:off x="0" y="3242182"/>
          <a:ext cx="6696743" cy="616632"/>
        </a:xfrm>
        <a:prstGeom prst="trapezoid">
          <a:avLst>
            <a:gd name="adj" fmla="val 86772"/>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t>Joint use of facilities </a:t>
          </a:r>
          <a:endParaRPr kumimoji="1" lang="ja-JP" altLang="en-US" sz="2000" b="1" kern="1200" dirty="0"/>
        </a:p>
      </dsp:txBody>
      <dsp:txXfrm>
        <a:off x="1171930" y="3242182"/>
        <a:ext cx="4352883" cy="616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6CA8-2F78-4119-A2B7-0C8BF97984DD}">
      <dsp:nvSpPr>
        <dsp:cNvPr id="0" name=""/>
        <dsp:cNvSpPr/>
      </dsp:nvSpPr>
      <dsp:spPr>
        <a:xfrm rot="16200000">
          <a:off x="-657437" y="659433"/>
          <a:ext cx="3277904" cy="1959036"/>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0" rIns="0" bIns="0" numCol="1" spcCol="1270" anchor="ctr" anchorCtr="0">
          <a:noAutofit/>
        </a:bodyPr>
        <a:lstStyle/>
        <a:p>
          <a:pPr marL="0" lvl="0" indent="0" algn="l" defTabSz="1066800">
            <a:lnSpc>
              <a:spcPct val="90000"/>
            </a:lnSpc>
            <a:spcBef>
              <a:spcPct val="0"/>
            </a:spcBef>
            <a:spcAft>
              <a:spcPct val="35000"/>
            </a:spcAft>
            <a:buNone/>
          </a:pPr>
          <a:r>
            <a:rPr kumimoji="1" lang="en-US" altLang="ja-JP" sz="2400" b="1" kern="1200" dirty="0">
              <a:solidFill>
                <a:schemeClr val="accent2">
                  <a:lumMod val="50000"/>
                </a:schemeClr>
              </a:solidFill>
            </a:rPr>
            <a:t>Direct undertaking </a:t>
          </a:r>
          <a:br>
            <a:rPr kumimoji="1" lang="en-US" altLang="ja-JP" sz="2400" b="1" kern="1200" dirty="0">
              <a:solidFill>
                <a:schemeClr val="accent2">
                  <a:lumMod val="50000"/>
                </a:schemeClr>
              </a:solidFill>
            </a:rPr>
          </a:br>
          <a:r>
            <a:rPr kumimoji="1" lang="en-US" altLang="ja-JP" sz="2000" b="1" kern="1200" dirty="0">
              <a:solidFill>
                <a:schemeClr val="accent2">
                  <a:lumMod val="50000"/>
                </a:schemeClr>
              </a:solidFill>
            </a:rPr>
            <a:t>by a water utility on all works</a:t>
          </a:r>
          <a:endParaRPr kumimoji="1" lang="ja-JP" altLang="en-US" sz="2400" b="1" kern="1200" dirty="0">
            <a:solidFill>
              <a:schemeClr val="accent2">
                <a:lumMod val="50000"/>
              </a:schemeClr>
            </a:solidFill>
          </a:endParaRPr>
        </a:p>
      </dsp:txBody>
      <dsp:txXfrm rot="5400000">
        <a:off x="1997" y="655580"/>
        <a:ext cx="1959036" cy="1966742"/>
      </dsp:txXfrm>
    </dsp:sp>
    <dsp:sp modelId="{A0E0338C-2A7F-419F-813C-6CFF0812194A}">
      <dsp:nvSpPr>
        <dsp:cNvPr id="0" name=""/>
        <dsp:cNvSpPr/>
      </dsp:nvSpPr>
      <dsp:spPr>
        <a:xfrm rot="16200000">
          <a:off x="1448526" y="659433"/>
          <a:ext cx="3277904" cy="1959036"/>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36000" bIns="0" numCol="1" spcCol="1270" anchor="ctr" anchorCtr="0">
          <a:noAutofit/>
        </a:bodyPr>
        <a:lstStyle/>
        <a:p>
          <a:pPr marL="0" lvl="0" indent="0" algn="l" defTabSz="977900">
            <a:lnSpc>
              <a:spcPct val="90000"/>
            </a:lnSpc>
            <a:spcBef>
              <a:spcPct val="0"/>
            </a:spcBef>
            <a:spcAft>
              <a:spcPct val="35000"/>
            </a:spcAft>
            <a:buNone/>
          </a:pPr>
          <a:r>
            <a:rPr kumimoji="1" lang="en-US" altLang="ja-JP" sz="2200" b="1" kern="1200" dirty="0">
              <a:solidFill>
                <a:schemeClr val="accent2">
                  <a:lumMod val="50000"/>
                </a:schemeClr>
              </a:solidFill>
            </a:rPr>
            <a:t>Construction Works</a:t>
          </a:r>
        </a:p>
        <a:p>
          <a:pPr marL="0" lvl="0" indent="0" algn="l" defTabSz="977900">
            <a:lnSpc>
              <a:spcPct val="90000"/>
            </a:lnSpc>
            <a:spcBef>
              <a:spcPct val="0"/>
            </a:spcBef>
            <a:spcAft>
              <a:spcPct val="35000"/>
            </a:spcAft>
            <a:buNone/>
          </a:pPr>
          <a:r>
            <a:rPr kumimoji="1" lang="en-US" altLang="ja-JP" sz="1800" kern="1200" dirty="0">
              <a:solidFill>
                <a:schemeClr val="accent6">
                  <a:lumMod val="25000"/>
                </a:schemeClr>
              </a:solidFill>
            </a:rPr>
            <a:t>Contractors</a:t>
          </a:r>
        </a:p>
        <a:p>
          <a:pPr marL="0" lvl="0" indent="0" algn="l" defTabSz="977900">
            <a:lnSpc>
              <a:spcPct val="90000"/>
            </a:lnSpc>
            <a:spcBef>
              <a:spcPct val="0"/>
            </a:spcBef>
            <a:spcAft>
              <a:spcPct val="35000"/>
            </a:spcAft>
            <a:buNone/>
          </a:pPr>
          <a:r>
            <a:rPr kumimoji="1" lang="en-US" altLang="ja-JP" sz="2000" b="1" kern="1200" dirty="0">
              <a:solidFill>
                <a:schemeClr val="accent2">
                  <a:lumMod val="50000"/>
                </a:schemeClr>
              </a:solidFill>
            </a:rPr>
            <a:t>Design Works</a:t>
          </a:r>
        </a:p>
        <a:p>
          <a:pPr marL="0" lvl="0" indent="0" algn="l" defTabSz="977900">
            <a:lnSpc>
              <a:spcPct val="90000"/>
            </a:lnSpc>
            <a:spcBef>
              <a:spcPct val="0"/>
            </a:spcBef>
            <a:spcAft>
              <a:spcPct val="35000"/>
            </a:spcAft>
            <a:buNone/>
          </a:pPr>
          <a:r>
            <a:rPr kumimoji="1" lang="en-US" altLang="ja-JP" sz="1800" kern="1200" dirty="0">
              <a:solidFill>
                <a:schemeClr val="accent6">
                  <a:lumMod val="25000"/>
                </a:schemeClr>
              </a:solidFill>
            </a:rPr>
            <a:t>Consultants</a:t>
          </a:r>
        </a:p>
        <a:p>
          <a:pPr marL="0" lvl="0" indent="0" algn="l" defTabSz="977900">
            <a:lnSpc>
              <a:spcPct val="90000"/>
            </a:lnSpc>
            <a:spcBef>
              <a:spcPct val="0"/>
            </a:spcBef>
            <a:spcAft>
              <a:spcPct val="35000"/>
            </a:spcAft>
            <a:buNone/>
          </a:pPr>
          <a:endParaRPr kumimoji="1" lang="ja-JP" altLang="en-US" sz="1800" kern="1200" dirty="0">
            <a:solidFill>
              <a:schemeClr val="accent6">
                <a:lumMod val="25000"/>
              </a:schemeClr>
            </a:solidFill>
          </a:endParaRPr>
        </a:p>
      </dsp:txBody>
      <dsp:txXfrm rot="5400000">
        <a:off x="2107960" y="655580"/>
        <a:ext cx="1959036" cy="1966742"/>
      </dsp:txXfrm>
    </dsp:sp>
    <dsp:sp modelId="{9A5E6914-A361-41FF-8CCF-070D21439A54}">
      <dsp:nvSpPr>
        <dsp:cNvPr id="0" name=""/>
        <dsp:cNvSpPr/>
      </dsp:nvSpPr>
      <dsp:spPr>
        <a:xfrm rot="16200000">
          <a:off x="3554489" y="659433"/>
          <a:ext cx="3277904" cy="1959036"/>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36000" bIns="0" numCol="1" spcCol="1270" anchor="ctr" anchorCtr="0">
          <a:noAutofit/>
        </a:bodyPr>
        <a:lstStyle/>
        <a:p>
          <a:pPr marL="0" lvl="0" indent="0" algn="l" defTabSz="977900">
            <a:lnSpc>
              <a:spcPct val="90000"/>
            </a:lnSpc>
            <a:spcBef>
              <a:spcPct val="0"/>
            </a:spcBef>
            <a:spcAft>
              <a:spcPct val="35000"/>
            </a:spcAft>
            <a:buNone/>
          </a:pPr>
          <a:r>
            <a:rPr kumimoji="1" lang="en-US" altLang="ja-JP" sz="2200" b="1" kern="1200" dirty="0">
              <a:solidFill>
                <a:schemeClr val="accent2">
                  <a:lumMod val="50000"/>
                </a:schemeClr>
              </a:solidFill>
            </a:rPr>
            <a:t>Operation &amp; Maintenance</a:t>
          </a:r>
          <a:endParaRPr kumimoji="1" lang="ja-JP" altLang="en-US" sz="2200" b="1" kern="1200" dirty="0">
            <a:solidFill>
              <a:schemeClr val="accent2">
                <a:lumMod val="50000"/>
              </a:schemeClr>
            </a:solidFill>
          </a:endParaRPr>
        </a:p>
        <a:p>
          <a:pPr marL="171450" lvl="1" indent="-171450" algn="l" defTabSz="711200">
            <a:lnSpc>
              <a:spcPct val="90000"/>
            </a:lnSpc>
            <a:spcBef>
              <a:spcPct val="0"/>
            </a:spcBef>
            <a:spcAft>
              <a:spcPct val="15000"/>
            </a:spcAft>
            <a:buChar char="•"/>
          </a:pPr>
          <a:r>
            <a:rPr kumimoji="1" lang="en-US" altLang="ja-JP" sz="1600" kern="1200" dirty="0">
              <a:solidFill>
                <a:schemeClr val="accent6">
                  <a:lumMod val="25000"/>
                </a:schemeClr>
              </a:solidFill>
            </a:rPr>
            <a:t>Outsourcing</a:t>
          </a:r>
          <a:r>
            <a:rPr kumimoji="1" lang="ja-JP" altLang="en-US" sz="1600" kern="1200" dirty="0">
              <a:solidFill>
                <a:schemeClr val="accent6">
                  <a:lumMod val="25000"/>
                </a:schemeClr>
              </a:solidFill>
            </a:rPr>
            <a:t>　</a:t>
          </a:r>
          <a:r>
            <a:rPr kumimoji="1" lang="en-US" altLang="ja-JP" sz="1600" kern="1200" dirty="0">
              <a:solidFill>
                <a:schemeClr val="accent6">
                  <a:lumMod val="25000"/>
                </a:schemeClr>
              </a:solidFill>
            </a:rPr>
            <a:t>(service contract)</a:t>
          </a:r>
          <a:endParaRPr kumimoji="1" lang="ja-JP" altLang="en-US" sz="1600" kern="1200" dirty="0">
            <a:solidFill>
              <a:schemeClr val="accent6">
                <a:lumMod val="25000"/>
              </a:schemeClr>
            </a:solidFill>
          </a:endParaRPr>
        </a:p>
      </dsp:txBody>
      <dsp:txXfrm rot="5400000">
        <a:off x="4213923" y="655580"/>
        <a:ext cx="1959036" cy="1966742"/>
      </dsp:txXfrm>
    </dsp:sp>
    <dsp:sp modelId="{885CAE94-04BB-4B67-92B4-8C7A5480E3A1}">
      <dsp:nvSpPr>
        <dsp:cNvPr id="0" name=""/>
        <dsp:cNvSpPr/>
      </dsp:nvSpPr>
      <dsp:spPr>
        <a:xfrm rot="16200000">
          <a:off x="5660453" y="659433"/>
          <a:ext cx="3277904" cy="1959036"/>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36000" bIns="0" numCol="1" spcCol="1270" anchor="ctr" anchorCtr="0">
          <a:noAutofit/>
        </a:bodyPr>
        <a:lstStyle/>
        <a:p>
          <a:pPr marL="0" lvl="0" indent="0" algn="l" defTabSz="977900">
            <a:lnSpc>
              <a:spcPct val="90000"/>
            </a:lnSpc>
            <a:spcBef>
              <a:spcPct val="0"/>
            </a:spcBef>
            <a:spcAft>
              <a:spcPct val="35000"/>
            </a:spcAft>
            <a:buNone/>
          </a:pPr>
          <a:r>
            <a:rPr kumimoji="1" lang="en-US" altLang="ja-JP" sz="2200" b="1" kern="1200" dirty="0">
              <a:solidFill>
                <a:schemeClr val="accent2">
                  <a:lumMod val="50000"/>
                </a:schemeClr>
              </a:solidFill>
            </a:rPr>
            <a:t>Operation &amp; Maintenance</a:t>
          </a:r>
          <a:endParaRPr kumimoji="1" lang="ja-JP" altLang="en-US" sz="2200" b="1" kern="1200" dirty="0">
            <a:solidFill>
              <a:schemeClr val="accent2">
                <a:lumMod val="50000"/>
              </a:schemeClr>
            </a:solidFill>
          </a:endParaRPr>
        </a:p>
        <a:p>
          <a:pPr marL="171450" lvl="1" indent="-171450" algn="l" defTabSz="711200">
            <a:lnSpc>
              <a:spcPct val="90000"/>
            </a:lnSpc>
            <a:spcBef>
              <a:spcPct val="0"/>
            </a:spcBef>
            <a:spcAft>
              <a:spcPct val="15000"/>
            </a:spcAft>
            <a:buChar char="•"/>
          </a:pPr>
          <a:r>
            <a:rPr kumimoji="1" lang="en-US" altLang="ja-JP" sz="1600" kern="1200" dirty="0">
              <a:solidFill>
                <a:schemeClr val="accent6">
                  <a:lumMod val="25000"/>
                </a:schemeClr>
              </a:solidFill>
            </a:rPr>
            <a:t>Outsourcing (management contract)</a:t>
          </a:r>
          <a:endParaRPr kumimoji="1" lang="ja-JP" altLang="en-US" sz="1600" kern="1200" dirty="0">
            <a:solidFill>
              <a:schemeClr val="accent6">
                <a:lumMod val="25000"/>
              </a:schemeClr>
            </a:solidFill>
          </a:endParaRPr>
        </a:p>
      </dsp:txBody>
      <dsp:txXfrm rot="5400000">
        <a:off x="6319887" y="655580"/>
        <a:ext cx="1959036" cy="196674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0.10278</cdr:x>
      <cdr:y>0.48377</cdr:y>
    </cdr:from>
    <cdr:to>
      <cdr:x>0.50879</cdr:x>
      <cdr:y>0.56574</cdr:y>
    </cdr:to>
    <cdr:sp macro="" textlink="">
      <cdr:nvSpPr>
        <cdr:cNvPr id="2" name="テキスト ボックス 1"/>
        <cdr:cNvSpPr txBox="1"/>
      </cdr:nvSpPr>
      <cdr:spPr>
        <a:xfrm xmlns:a="http://schemas.openxmlformats.org/drawingml/2006/main">
          <a:off x="911450" y="2179588"/>
          <a:ext cx="3600400" cy="369332"/>
        </a:xfrm>
        <a:prstGeom xmlns:a="http://schemas.openxmlformats.org/drawingml/2006/main" prst="rect">
          <a:avLst/>
        </a:prstGeom>
        <a:gradFill xmlns:a="http://schemas.openxmlformats.org/drawingml/2006/main" flip="none" rotWithShape="1">
          <a:gsLst>
            <a:gs pos="0">
              <a:srgbClr val="FFFF66">
                <a:tint val="66000"/>
                <a:satMod val="160000"/>
              </a:srgbClr>
            </a:gs>
            <a:gs pos="50000">
              <a:srgbClr val="FFFF66">
                <a:tint val="44500"/>
                <a:satMod val="160000"/>
              </a:srgbClr>
            </a:gs>
            <a:gs pos="100000">
              <a:srgbClr val="FFFF66">
                <a:tint val="23500"/>
                <a:satMod val="160000"/>
              </a:srgbClr>
            </a:gs>
          </a:gsLst>
          <a:lin ang="0" scaled="1"/>
          <a:tileRect/>
        </a:gradFill>
      </cdr:spPr>
      <cdr:txBody>
        <a:bodyPr xmlns:a="http://schemas.openxmlformats.org/drawingml/2006/main" vertOverflow="clip" wrap="square" rtlCol="0">
          <a:spAutoFit/>
        </a:bodyPr>
        <a:lstStyle xmlns:a="http://schemas.openxmlformats.org/drawingml/2006/main"/>
        <a:p xmlns:a="http://schemas.openxmlformats.org/drawingml/2006/main">
          <a:r>
            <a:rPr kumimoji="1" lang="en-US" altLang="ja-JP" sz="1800" b="1" dirty="0"/>
            <a:t>Large Utilities</a:t>
          </a:r>
          <a:r>
            <a:rPr kumimoji="1" lang="ja-JP" altLang="en-US" sz="1800" b="1" dirty="0"/>
            <a:t>　</a:t>
          </a:r>
        </a:p>
      </cdr:txBody>
    </cdr:sp>
  </cdr:relSizeAnchor>
  <cdr:relSizeAnchor xmlns:cdr="http://schemas.openxmlformats.org/drawingml/2006/chartDrawing">
    <cdr:from>
      <cdr:x>0.69555</cdr:x>
      <cdr:y>0.59565</cdr:y>
    </cdr:from>
    <cdr:to>
      <cdr:x>0.89044</cdr:x>
      <cdr:y>0.67763</cdr:y>
    </cdr:to>
    <cdr:sp macro="" textlink="">
      <cdr:nvSpPr>
        <cdr:cNvPr id="3" name="テキスト ボックス 1"/>
        <cdr:cNvSpPr txBox="1"/>
      </cdr:nvSpPr>
      <cdr:spPr>
        <a:xfrm xmlns:a="http://schemas.openxmlformats.org/drawingml/2006/main">
          <a:off x="6168034" y="2683657"/>
          <a:ext cx="1728192" cy="369332"/>
        </a:xfrm>
        <a:prstGeom xmlns:a="http://schemas.openxmlformats.org/drawingml/2006/main" prst="rect">
          <a:avLst/>
        </a:prstGeom>
        <a:solidFill xmlns:a="http://schemas.openxmlformats.org/drawingml/2006/main">
          <a:srgbClr val="FFFFCC"/>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1800" b="1" dirty="0"/>
            <a:t>Small Utilities</a:t>
          </a:r>
          <a:endParaRPr kumimoji="1" lang="ja-JP" alt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263" cy="496888"/>
          </a:xfrm>
          <a:prstGeom prst="rect">
            <a:avLst/>
          </a:prstGeom>
        </p:spPr>
        <p:txBody>
          <a:bodyPr vert="horz" lIns="91431" tIns="45716" rIns="91431" bIns="45716"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2" y="9440865"/>
            <a:ext cx="2950263" cy="496887"/>
          </a:xfrm>
          <a:prstGeom prst="rect">
            <a:avLst/>
          </a:prstGeom>
        </p:spPr>
        <p:txBody>
          <a:bodyPr vert="horz" lIns="91431" tIns="45716" rIns="91431"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50" y="9440865"/>
            <a:ext cx="2950263" cy="496887"/>
          </a:xfrm>
          <a:prstGeom prst="rect">
            <a:avLst/>
          </a:prstGeom>
        </p:spPr>
        <p:txBody>
          <a:bodyPr vert="horz" lIns="91431" tIns="45716" rIns="91431" bIns="45716" rtlCol="0" anchor="b"/>
          <a:lstStyle>
            <a:lvl1pPr algn="r">
              <a:defRPr sz="1200"/>
            </a:lvl1pPr>
          </a:lstStyle>
          <a:p>
            <a:r>
              <a:rPr kumimoji="1" lang="en-US" altLang="ja-JP" dirty="0"/>
              <a:t>T7-</a:t>
            </a:r>
            <a:fld id="{542A58DF-BAA8-4469-BA2D-AC8A439EF596}" type="slidenum">
              <a:rPr kumimoji="1" lang="ja-JP" altLang="en-US" smtClean="0"/>
              <a:t>‹#›</a:t>
            </a:fld>
            <a:endParaRPr kumimoji="1" lang="ja-JP" altLang="en-US" dirty="0"/>
          </a:p>
        </p:txBody>
      </p:sp>
    </p:spTree>
    <p:extLst>
      <p:ext uri="{BB962C8B-B14F-4D97-AF65-F5344CB8AC3E}">
        <p14:creationId xmlns:p14="http://schemas.microsoft.com/office/powerpoint/2010/main" val="385589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8" cy="496967"/>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8" cy="496967"/>
          </a:xfrm>
          <a:prstGeom prst="rect">
            <a:avLst/>
          </a:prstGeom>
        </p:spPr>
        <p:txBody>
          <a:bodyPr vert="horz" lIns="91431" tIns="45716" rIns="91431" bIns="45716" rtlCol="0"/>
          <a:lstStyle>
            <a:lvl1pPr algn="r">
              <a:defRPr sz="1200"/>
            </a:lvl1pPr>
          </a:lstStyle>
          <a:p>
            <a:fld id="{FCD2423D-9EBC-40AE-B4DC-564BAC5C6197}" type="datetimeFigureOut">
              <a:rPr kumimoji="1" lang="ja-JP" altLang="en-US" smtClean="0"/>
              <a:t>2017/3/8</a:t>
            </a:fld>
            <a:endParaRPr kumimoji="1" lang="ja-JP" altLang="en-US"/>
          </a:p>
        </p:txBody>
      </p:sp>
      <p:sp>
        <p:nvSpPr>
          <p:cNvPr id="4" name="スライド イメージ プレースホルダー 3"/>
          <p:cNvSpPr>
            <a:spLocks noGrp="1" noRot="1" noChangeAspect="1"/>
          </p:cNvSpPr>
          <p:nvPr>
            <p:ph type="sldImg" idx="2"/>
          </p:nvPr>
        </p:nvSpPr>
        <p:spPr>
          <a:xfrm>
            <a:off x="920750" y="747713"/>
            <a:ext cx="4967288" cy="3725862"/>
          </a:xfrm>
          <a:prstGeom prst="rect">
            <a:avLst/>
          </a:prstGeom>
          <a:noFill/>
          <a:ln w="12700">
            <a:solidFill>
              <a:prstClr val="black"/>
            </a:solidFill>
          </a:ln>
        </p:spPr>
        <p:txBody>
          <a:bodyPr vert="horz" lIns="91431" tIns="45716" rIns="91431" bIns="45716"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1" tIns="45716" rIns="91431"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8"/>
            <a:ext cx="2949788" cy="496967"/>
          </a:xfrm>
          <a:prstGeom prst="rect">
            <a:avLst/>
          </a:prstGeom>
        </p:spPr>
        <p:txBody>
          <a:bodyPr vert="horz" lIns="91431" tIns="45716" rIns="91431"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8" cy="496967"/>
          </a:xfrm>
          <a:prstGeom prst="rect">
            <a:avLst/>
          </a:prstGeom>
        </p:spPr>
        <p:txBody>
          <a:bodyPr vert="horz" lIns="91431" tIns="45716" rIns="91431" bIns="45716" rtlCol="0" anchor="b"/>
          <a:lstStyle>
            <a:lvl1pPr algn="r">
              <a:defRPr sz="12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16214147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extLst>
      <p:ext uri="{BB962C8B-B14F-4D97-AF65-F5344CB8AC3E}">
        <p14:creationId xmlns:p14="http://schemas.microsoft.com/office/powerpoint/2010/main" val="353838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extLst>
      <p:ext uri="{BB962C8B-B14F-4D97-AF65-F5344CB8AC3E}">
        <p14:creationId xmlns:p14="http://schemas.microsoft.com/office/powerpoint/2010/main" val="100652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extLst>
      <p:ext uri="{BB962C8B-B14F-4D97-AF65-F5344CB8AC3E}">
        <p14:creationId xmlns:p14="http://schemas.microsoft.com/office/powerpoint/2010/main" val="249889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extLst>
      <p:ext uri="{BB962C8B-B14F-4D97-AF65-F5344CB8AC3E}">
        <p14:creationId xmlns:p14="http://schemas.microsoft.com/office/powerpoint/2010/main" val="2614662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extLst>
      <p:ext uri="{BB962C8B-B14F-4D97-AF65-F5344CB8AC3E}">
        <p14:creationId xmlns:p14="http://schemas.microsoft.com/office/powerpoint/2010/main" val="2614662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extLst>
      <p:ext uri="{BB962C8B-B14F-4D97-AF65-F5344CB8AC3E}">
        <p14:creationId xmlns:p14="http://schemas.microsoft.com/office/powerpoint/2010/main" val="2474319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extLst>
      <p:ext uri="{BB962C8B-B14F-4D97-AF65-F5344CB8AC3E}">
        <p14:creationId xmlns:p14="http://schemas.microsoft.com/office/powerpoint/2010/main" val="4172349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extLst>
      <p:ext uri="{BB962C8B-B14F-4D97-AF65-F5344CB8AC3E}">
        <p14:creationId xmlns:p14="http://schemas.microsoft.com/office/powerpoint/2010/main" val="261466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extLst>
      <p:ext uri="{BB962C8B-B14F-4D97-AF65-F5344CB8AC3E}">
        <p14:creationId xmlns:p14="http://schemas.microsoft.com/office/powerpoint/2010/main" val="3294376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extLst>
      <p:ext uri="{BB962C8B-B14F-4D97-AF65-F5344CB8AC3E}">
        <p14:creationId xmlns:p14="http://schemas.microsoft.com/office/powerpoint/2010/main" val="1946388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extLst>
      <p:ext uri="{BB962C8B-B14F-4D97-AF65-F5344CB8AC3E}">
        <p14:creationId xmlns:p14="http://schemas.microsoft.com/office/powerpoint/2010/main" val="319710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a:t>
            </a:fld>
            <a:endParaRPr kumimoji="1" lang="ja-JP" altLang="en-US"/>
          </a:p>
        </p:txBody>
      </p:sp>
    </p:spTree>
    <p:extLst>
      <p:ext uri="{BB962C8B-B14F-4D97-AF65-F5344CB8AC3E}">
        <p14:creationId xmlns:p14="http://schemas.microsoft.com/office/powerpoint/2010/main" val="1649563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extLst>
      <p:ext uri="{BB962C8B-B14F-4D97-AF65-F5344CB8AC3E}">
        <p14:creationId xmlns:p14="http://schemas.microsoft.com/office/powerpoint/2010/main" val="1608520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extLst>
      <p:ext uri="{BB962C8B-B14F-4D97-AF65-F5344CB8AC3E}">
        <p14:creationId xmlns:p14="http://schemas.microsoft.com/office/powerpoint/2010/main" val="2614662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extLst>
      <p:ext uri="{BB962C8B-B14F-4D97-AF65-F5344CB8AC3E}">
        <p14:creationId xmlns:p14="http://schemas.microsoft.com/office/powerpoint/2010/main" val="155141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a:p>
        </p:txBody>
      </p:sp>
    </p:spTree>
    <p:extLst>
      <p:ext uri="{BB962C8B-B14F-4D97-AF65-F5344CB8AC3E}">
        <p14:creationId xmlns:p14="http://schemas.microsoft.com/office/powerpoint/2010/main" val="342338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a:p>
        </p:txBody>
      </p:sp>
    </p:spTree>
    <p:extLst>
      <p:ext uri="{BB962C8B-B14F-4D97-AF65-F5344CB8AC3E}">
        <p14:creationId xmlns:p14="http://schemas.microsoft.com/office/powerpoint/2010/main" val="1564751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25</a:t>
            </a:fld>
            <a:endParaRPr kumimoji="1" lang="ja-JP" altLang="en-US"/>
          </a:p>
        </p:txBody>
      </p:sp>
    </p:spTree>
    <p:extLst>
      <p:ext uri="{BB962C8B-B14F-4D97-AF65-F5344CB8AC3E}">
        <p14:creationId xmlns:p14="http://schemas.microsoft.com/office/powerpoint/2010/main" val="1953285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26</a:t>
            </a:fld>
            <a:endParaRPr kumimoji="1" lang="ja-JP" altLang="en-US"/>
          </a:p>
        </p:txBody>
      </p:sp>
    </p:spTree>
    <p:extLst>
      <p:ext uri="{BB962C8B-B14F-4D97-AF65-F5344CB8AC3E}">
        <p14:creationId xmlns:p14="http://schemas.microsoft.com/office/powerpoint/2010/main" val="2805886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27</a:t>
            </a:fld>
            <a:endParaRPr kumimoji="1" lang="ja-JP" altLang="en-US"/>
          </a:p>
        </p:txBody>
      </p:sp>
    </p:spTree>
    <p:extLst>
      <p:ext uri="{BB962C8B-B14F-4D97-AF65-F5344CB8AC3E}">
        <p14:creationId xmlns:p14="http://schemas.microsoft.com/office/powerpoint/2010/main" val="1962893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28</a:t>
            </a:fld>
            <a:endParaRPr kumimoji="1" lang="ja-JP" altLang="en-US"/>
          </a:p>
        </p:txBody>
      </p:sp>
    </p:spTree>
    <p:extLst>
      <p:ext uri="{BB962C8B-B14F-4D97-AF65-F5344CB8AC3E}">
        <p14:creationId xmlns:p14="http://schemas.microsoft.com/office/powerpoint/2010/main" val="1254851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29</a:t>
            </a:fld>
            <a:endParaRPr kumimoji="1" lang="ja-JP" altLang="en-US"/>
          </a:p>
        </p:txBody>
      </p:sp>
    </p:spTree>
    <p:extLst>
      <p:ext uri="{BB962C8B-B14F-4D97-AF65-F5344CB8AC3E}">
        <p14:creationId xmlns:p14="http://schemas.microsoft.com/office/powerpoint/2010/main" val="248737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extLst>
      <p:ext uri="{BB962C8B-B14F-4D97-AF65-F5344CB8AC3E}">
        <p14:creationId xmlns:p14="http://schemas.microsoft.com/office/powerpoint/2010/main" val="1389494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30</a:t>
            </a:fld>
            <a:endParaRPr kumimoji="1" lang="ja-JP" altLang="en-US"/>
          </a:p>
        </p:txBody>
      </p:sp>
    </p:spTree>
    <p:extLst>
      <p:ext uri="{BB962C8B-B14F-4D97-AF65-F5344CB8AC3E}">
        <p14:creationId xmlns:p14="http://schemas.microsoft.com/office/powerpoint/2010/main" val="251533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74641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extLst>
      <p:ext uri="{BB962C8B-B14F-4D97-AF65-F5344CB8AC3E}">
        <p14:creationId xmlns:p14="http://schemas.microsoft.com/office/powerpoint/2010/main" val="353838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extLst>
      <p:ext uri="{BB962C8B-B14F-4D97-AF65-F5344CB8AC3E}">
        <p14:creationId xmlns:p14="http://schemas.microsoft.com/office/powerpoint/2010/main" val="41093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extLst>
      <p:ext uri="{BB962C8B-B14F-4D97-AF65-F5344CB8AC3E}">
        <p14:creationId xmlns:p14="http://schemas.microsoft.com/office/powerpoint/2010/main" val="173134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extLst>
      <p:ext uri="{BB962C8B-B14F-4D97-AF65-F5344CB8AC3E}">
        <p14:creationId xmlns:p14="http://schemas.microsoft.com/office/powerpoint/2010/main" val="257702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extLst>
      <p:ext uri="{BB962C8B-B14F-4D97-AF65-F5344CB8AC3E}">
        <p14:creationId xmlns:p14="http://schemas.microsoft.com/office/powerpoint/2010/main" val="119486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24081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358410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141478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507066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50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2400">
                <a:solidFill>
                  <a:schemeClr val="bg1">
                    <a:lumMod val="50000"/>
                  </a:schemeClr>
                </a:solidFill>
              </a:defRPr>
            </a:lvl1pPr>
          </a:lstStyle>
          <a:p>
            <a:pPr marL="5850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618507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600" indent="-514350">
              <a:buClr>
                <a:schemeClr val="accent5">
                  <a:lumMod val="50000"/>
                </a:schemeClr>
              </a:buClr>
              <a:buFont typeface="+mj-lt"/>
              <a:buAutoNum type="arabicPeriod"/>
              <a:defRPr sz="2400" b="1">
                <a:solidFill>
                  <a:schemeClr val="bg1">
                    <a:lumMod val="50000"/>
                  </a:schemeClr>
                </a:solidFill>
              </a:defRPr>
            </a:lvl2pPr>
            <a:lvl4pPr marL="514800"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418903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000" indent="-342900">
              <a:buClr>
                <a:schemeClr val="accent5">
                  <a:lumMod val="50000"/>
                </a:schemeClr>
              </a:buClr>
              <a:buSzPct val="75000"/>
              <a:buFont typeface="Wingdings" panose="05000000000000000000" pitchFamily="2" charset="2"/>
              <a:buChar char="l"/>
              <a:defRPr/>
            </a:lvl1pPr>
            <a:lvl2pPr marL="56250" indent="0">
              <a:buClr>
                <a:schemeClr val="accent5">
                  <a:lumMod val="50000"/>
                </a:schemeClr>
              </a:buClr>
              <a:buSzPct val="75000"/>
              <a:buNone/>
              <a:defRPr sz="2400" b="1"/>
            </a:lvl2pPr>
            <a:lvl3pPr marL="342000">
              <a:buClr>
                <a:schemeClr val="accent5">
                  <a:lumMod val="50000"/>
                </a:schemeClr>
              </a:buClr>
              <a:buSzPct val="75000"/>
              <a:defRPr/>
            </a:lvl3pPr>
            <a:lvl4pPr marL="57600" indent="0">
              <a:buClr>
                <a:schemeClr val="accent5">
                  <a:lumMod val="50000"/>
                </a:schemeClr>
              </a:buClr>
              <a:buSzPct val="75000"/>
              <a:buNone/>
              <a:defRPr sz="2000" b="0" baseline="0"/>
            </a:lvl4pPr>
            <a:lvl5pPr marL="342000" indent="-28440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924062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637416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1736549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50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2400">
                <a:solidFill>
                  <a:schemeClr val="bg1">
                    <a:lumMod val="50000"/>
                  </a:schemeClr>
                </a:solidFill>
              </a:defRPr>
            </a:lvl1pPr>
          </a:lstStyle>
          <a:p>
            <a:pPr marL="5850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79509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600" indent="-514350">
              <a:buClr>
                <a:schemeClr val="accent5">
                  <a:lumMod val="50000"/>
                </a:schemeClr>
              </a:buClr>
              <a:buFont typeface="+mj-lt"/>
              <a:buAutoNum type="arabicPeriod"/>
              <a:defRPr sz="2400" b="1">
                <a:solidFill>
                  <a:schemeClr val="bg1">
                    <a:lumMod val="50000"/>
                  </a:schemeClr>
                </a:solidFill>
              </a:defRPr>
            </a:lvl2pPr>
            <a:lvl4pPr marL="514800"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160044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3160474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000" indent="-342900">
              <a:buClr>
                <a:schemeClr val="accent5">
                  <a:lumMod val="50000"/>
                </a:schemeClr>
              </a:buClr>
              <a:buSzPct val="75000"/>
              <a:buFont typeface="Wingdings" panose="05000000000000000000" pitchFamily="2" charset="2"/>
              <a:buChar char="l"/>
              <a:defRPr/>
            </a:lvl1pPr>
            <a:lvl2pPr marL="56250" indent="0">
              <a:buClr>
                <a:schemeClr val="accent5">
                  <a:lumMod val="50000"/>
                </a:schemeClr>
              </a:buClr>
              <a:buSzPct val="75000"/>
              <a:buNone/>
              <a:defRPr sz="2400" b="1"/>
            </a:lvl2pPr>
            <a:lvl3pPr marL="342000">
              <a:buClr>
                <a:schemeClr val="accent5">
                  <a:lumMod val="50000"/>
                </a:schemeClr>
              </a:buClr>
              <a:buSzPct val="75000"/>
              <a:defRPr/>
            </a:lvl3pPr>
            <a:lvl4pPr marL="57600" indent="0">
              <a:buClr>
                <a:schemeClr val="accent5">
                  <a:lumMod val="50000"/>
                </a:schemeClr>
              </a:buClr>
              <a:buSzPct val="75000"/>
              <a:buNone/>
              <a:defRPr sz="2000" b="0" baseline="0"/>
            </a:lvl4pPr>
            <a:lvl5pPr marL="342000" indent="-28440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374540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33744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000" indent="-342900">
              <a:buClr>
                <a:schemeClr val="accent5">
                  <a:lumMod val="50000"/>
                </a:schemeClr>
              </a:buClr>
              <a:buSzPct val="75000"/>
              <a:buFont typeface="Wingdings" panose="05000000000000000000" pitchFamily="2" charset="2"/>
              <a:buChar char="l"/>
              <a:defRPr/>
            </a:lvl1pPr>
            <a:lvl2pPr marL="342000">
              <a:buClr>
                <a:schemeClr val="accent5">
                  <a:lumMod val="50000"/>
                </a:schemeClr>
              </a:buClr>
              <a:buSzPct val="75000"/>
              <a:defRPr/>
            </a:lvl2pPr>
            <a:lvl3pPr marL="342000">
              <a:buClr>
                <a:schemeClr val="accent5">
                  <a:lumMod val="50000"/>
                </a:schemeClr>
              </a:buClr>
              <a:buSzPct val="75000"/>
              <a:defRPr/>
            </a:lvl3pPr>
            <a:lvl4pPr marL="57600" indent="0">
              <a:buClr>
                <a:schemeClr val="accent5">
                  <a:lumMod val="50000"/>
                </a:schemeClr>
              </a:buClr>
              <a:buSzPct val="75000"/>
              <a:buNone/>
              <a:defRPr sz="2000"/>
            </a:lvl4pPr>
            <a:lvl5pPr marL="342000" indent="-28440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3141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2674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77822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49007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37033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06235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259411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352708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Experiences on Water Supply Development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r>
              <a:rPr kumimoji="1" lang="en-US" altLang="ja-JP" sz="1100" b="1" dirty="0">
                <a:latin typeface="+mj-lt"/>
              </a:rPr>
              <a:t>T7-</a:t>
            </a: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22643011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50" r:id="rId13"/>
    <p:sldLayoutId id="2147483751" r:id="rId14"/>
    <p:sldLayoutId id="2147483752" r:id="rId15"/>
    <p:sldLayoutId id="2147483753" r:id="rId16"/>
    <p:sldLayoutId id="2147483754" r:id="rId17"/>
    <p:sldLayoutId id="2147483735" r:id="rId18"/>
    <p:sldLayoutId id="2147483742" r:id="rId19"/>
    <p:sldLayoutId id="2147483743" r:id="rId20"/>
    <p:sldLayoutId id="2147483746" r:id="rId21"/>
    <p:sldLayoutId id="2147483745"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第５８回水道週間ポスタ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628800"/>
            <a:ext cx="3024336" cy="425297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611560" y="972000"/>
            <a:ext cx="8028448" cy="2708434"/>
          </a:xfrm>
        </p:spPr>
        <p:txBody>
          <a:bodyPr/>
          <a:lstStyle/>
          <a:p>
            <a:r>
              <a:rPr lang="en-US" altLang="ja-JP" sz="4800" dirty="0"/>
              <a:t>Institutional Management: </a:t>
            </a:r>
            <a:br>
              <a:rPr lang="en-US" altLang="ja-JP" sz="4800" dirty="0"/>
            </a:br>
            <a:r>
              <a:rPr lang="en-US" altLang="ja-JP" sz="2400" dirty="0"/>
              <a:t>Governance, </a:t>
            </a:r>
            <a:br>
              <a:rPr lang="en-US" altLang="ja-JP" sz="2400" dirty="0"/>
            </a:br>
            <a:r>
              <a:rPr lang="en-US" altLang="ja-JP" sz="2400" dirty="0"/>
              <a:t>Human Resources Development,</a:t>
            </a:r>
            <a:br>
              <a:rPr lang="en-US" altLang="ja-JP" sz="2400" dirty="0"/>
            </a:br>
            <a:r>
              <a:rPr lang="en-US" altLang="ja-JP" sz="2400" dirty="0"/>
              <a:t>Consolidation of water utilities, </a:t>
            </a:r>
            <a:br>
              <a:rPr lang="en-US" altLang="ja-JP" sz="2400" dirty="0"/>
            </a:br>
            <a:r>
              <a:rPr lang="en-US" altLang="ja-JP" sz="2400" dirty="0"/>
              <a:t>Public-Private Partnerships</a:t>
            </a:r>
            <a:br>
              <a:rPr lang="en-US" altLang="ja-JP" sz="3200" dirty="0"/>
            </a:br>
            <a:endParaRPr lang="ja-JP" altLang="en-US" sz="3200" dirty="0"/>
          </a:p>
        </p:txBody>
      </p:sp>
      <p:sp>
        <p:nvSpPr>
          <p:cNvPr id="13" name="テキスト プレースホルダー 12"/>
          <p:cNvSpPr>
            <a:spLocks noGrp="1"/>
          </p:cNvSpPr>
          <p:nvPr>
            <p:ph type="body" sz="quarter" idx="14"/>
          </p:nvPr>
        </p:nvSpPr>
        <p:spPr>
          <a:xfrm>
            <a:off x="360000" y="5627557"/>
            <a:ext cx="3492000" cy="492443"/>
          </a:xfrm>
        </p:spPr>
        <p:txBody>
          <a:bodyPr/>
          <a:lstStyle/>
          <a:p>
            <a:r>
              <a:rPr lang="en-US" altLang="ja-JP" sz="3200" dirty="0"/>
              <a:t>No. T7 Ver. 1</a:t>
            </a:r>
            <a:endParaRPr lang="ja-JP" altLang="en-US" sz="3200" dirty="0"/>
          </a:p>
        </p:txBody>
      </p:sp>
      <p:sp>
        <p:nvSpPr>
          <p:cNvPr id="4" name="テキスト ボックス 3"/>
          <p:cNvSpPr txBox="1"/>
          <p:nvPr/>
        </p:nvSpPr>
        <p:spPr>
          <a:xfrm>
            <a:off x="5230958" y="5761720"/>
            <a:ext cx="3888432" cy="584775"/>
          </a:xfrm>
          <a:prstGeom prst="rect">
            <a:avLst/>
          </a:prstGeom>
          <a:noFill/>
        </p:spPr>
        <p:txBody>
          <a:bodyPr wrap="square" rtlCol="0">
            <a:spAutoFit/>
          </a:bodyPr>
          <a:lstStyle/>
          <a:p>
            <a:r>
              <a:rPr kumimoji="1" lang="en-US" altLang="ja-JP" sz="1600" b="1" dirty="0"/>
              <a:t>Poster of 58</a:t>
            </a:r>
            <a:r>
              <a:rPr kumimoji="1" lang="en-US" altLang="ja-JP" sz="1600" b="1" baseline="30000" dirty="0"/>
              <a:t>th</a:t>
            </a:r>
            <a:r>
              <a:rPr kumimoji="1" lang="en-US" altLang="ja-JP" sz="1600" b="1" dirty="0"/>
              <a:t> Water Week in 2016</a:t>
            </a:r>
          </a:p>
          <a:p>
            <a:r>
              <a:rPr lang="en-US" altLang="ja-JP" sz="1600" b="1" dirty="0"/>
              <a:t>Source:</a:t>
            </a:r>
            <a:r>
              <a:rPr lang="ja-JP" altLang="en-US" sz="1600" b="1" dirty="0"/>
              <a:t> </a:t>
            </a:r>
            <a:r>
              <a:rPr lang="en-US" altLang="ja-JP" sz="1600" b="1" dirty="0"/>
              <a:t>Japan Water Works Association</a:t>
            </a:r>
          </a:p>
        </p:txBody>
      </p:sp>
      <p:sp>
        <p:nvSpPr>
          <p:cNvPr id="3" name="角丸四角形吹き出し 2"/>
          <p:cNvSpPr/>
          <p:nvPr/>
        </p:nvSpPr>
        <p:spPr>
          <a:xfrm>
            <a:off x="3396454" y="4436012"/>
            <a:ext cx="2304256" cy="1296144"/>
          </a:xfrm>
          <a:prstGeom prst="wedgeRoundRectCallout">
            <a:avLst>
              <a:gd name="adj1" fmla="val 62910"/>
              <a:gd name="adj2" fmla="val -88631"/>
              <a:gd name="adj3" fmla="val 16667"/>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5">
                    <a:lumMod val="25000"/>
                  </a:schemeClr>
                </a:solidFill>
              </a:rPr>
              <a:t>“Let’s drink tap water with the whole family“</a:t>
            </a:r>
          </a:p>
        </p:txBody>
      </p:sp>
    </p:spTree>
    <p:extLst>
      <p:ext uri="{BB962C8B-B14F-4D97-AF65-F5344CB8AC3E}">
        <p14:creationId xmlns:p14="http://schemas.microsoft.com/office/powerpoint/2010/main" val="75756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a:t>2. Governance</a:t>
            </a:r>
            <a:endParaRPr lang="ja-JP" altLang="en-US" dirty="0"/>
          </a:p>
        </p:txBody>
      </p:sp>
      <p:sp>
        <p:nvSpPr>
          <p:cNvPr id="11" name="正方形/長方形 10"/>
          <p:cNvSpPr/>
          <p:nvPr/>
        </p:nvSpPr>
        <p:spPr>
          <a:xfrm>
            <a:off x="359999" y="2504149"/>
            <a:ext cx="4139993" cy="3170099"/>
          </a:xfrm>
          <a:prstGeom prst="rect">
            <a:avLst/>
          </a:prstGeom>
          <a:solidFill>
            <a:schemeClr val="bg1">
              <a:lumMod val="95000"/>
            </a:schemeClr>
          </a:solidFill>
          <a:ln w="19050">
            <a:solidFill>
              <a:schemeClr val="tx1">
                <a:lumMod val="95000"/>
                <a:lumOff val="5000"/>
              </a:schemeClr>
            </a:solidFill>
          </a:ln>
        </p:spPr>
        <p:txBody>
          <a:bodyPr wrap="square">
            <a:spAutoFit/>
          </a:bodyPr>
          <a:lstStyle/>
          <a:p>
            <a:pPr>
              <a:spcAft>
                <a:spcPts val="600"/>
              </a:spcAft>
            </a:pPr>
            <a:r>
              <a:rPr lang="en-US" altLang="ja-JP" b="1" dirty="0"/>
              <a:t>Advisory committee ensures:</a:t>
            </a:r>
          </a:p>
          <a:p>
            <a:pPr marL="342900" indent="-342900">
              <a:spcAft>
                <a:spcPts val="600"/>
              </a:spcAft>
              <a:buFont typeface="+mj-lt"/>
              <a:buAutoNum type="arabicPeriod"/>
            </a:pPr>
            <a:r>
              <a:rPr lang="en-US" altLang="ja-JP" dirty="0"/>
              <a:t>accountability and information disclosure (utility has to make the case for revisions);</a:t>
            </a:r>
          </a:p>
          <a:p>
            <a:pPr marL="342900" indent="-342900">
              <a:spcAft>
                <a:spcPts val="600"/>
              </a:spcAft>
              <a:buFont typeface="+mj-lt"/>
              <a:buAutoNum type="arabicPeriod"/>
            </a:pPr>
            <a:r>
              <a:rPr lang="en-US" altLang="ja-JP" dirty="0"/>
              <a:t>objectivity  in the decision-making process;</a:t>
            </a:r>
            <a:endParaRPr lang="ja-JP" altLang="en-US" dirty="0"/>
          </a:p>
          <a:p>
            <a:pPr marL="342900" indent="-342900">
              <a:spcAft>
                <a:spcPts val="600"/>
              </a:spcAft>
              <a:buFont typeface="+mj-lt"/>
              <a:buAutoNum type="arabicPeriod"/>
            </a:pPr>
            <a:r>
              <a:rPr lang="en-US" altLang="ja-JP" dirty="0"/>
              <a:t>use of expert advice from members;</a:t>
            </a:r>
          </a:p>
          <a:p>
            <a:pPr marL="342900" indent="-342900">
              <a:spcAft>
                <a:spcPts val="600"/>
              </a:spcAft>
              <a:buFont typeface="+mj-lt"/>
              <a:buAutoNum type="arabicPeriod"/>
            </a:pPr>
            <a:r>
              <a:rPr lang="en-US" altLang="ja-JP" dirty="0"/>
              <a:t>incorporation of customer input from representatives in the committee.</a:t>
            </a:r>
          </a:p>
        </p:txBody>
      </p:sp>
      <p:sp>
        <p:nvSpPr>
          <p:cNvPr id="3" name="テキスト ボックス 2"/>
          <p:cNvSpPr txBox="1"/>
          <p:nvPr/>
        </p:nvSpPr>
        <p:spPr>
          <a:xfrm>
            <a:off x="252000" y="1484784"/>
            <a:ext cx="8639998" cy="830997"/>
          </a:xfrm>
          <a:prstGeom prst="rect">
            <a:avLst/>
          </a:prstGeom>
          <a:noFill/>
        </p:spPr>
        <p:txBody>
          <a:bodyPr wrap="square" lIns="108000" tIns="0" rIns="36000" bIns="0" rtlCol="0">
            <a:spAutoFit/>
          </a:bodyPr>
          <a:lstStyle/>
          <a:p>
            <a:r>
              <a:rPr kumimoji="1" lang="en-US" altLang="ja-JP" dirty="0"/>
              <a:t>An </a:t>
            </a:r>
            <a:r>
              <a:rPr lang="en-US" altLang="ja-JP" dirty="0"/>
              <a:t>a</a:t>
            </a:r>
            <a:r>
              <a:rPr kumimoji="1" lang="en-US" altLang="ja-JP" dirty="0"/>
              <a:t>dvisory </a:t>
            </a:r>
            <a:r>
              <a:rPr lang="en-US" altLang="ja-JP" dirty="0"/>
              <a:t>committee is an affiliated organization ruled by the </a:t>
            </a:r>
            <a:r>
              <a:rPr lang="en-US" altLang="ja-JP" i="1" dirty="0"/>
              <a:t>Local Autonomy Act </a:t>
            </a:r>
            <a:r>
              <a:rPr lang="en-US" altLang="ja-JP" dirty="0"/>
              <a:t>and conducts screening, deliberations, investigations, etc. of management of a local government.  </a:t>
            </a:r>
            <a:endParaRPr kumimoji="1" lang="ja-JP" altLang="en-US" dirty="0"/>
          </a:p>
        </p:txBody>
      </p:sp>
      <p:sp>
        <p:nvSpPr>
          <p:cNvPr id="9" name="正方形/長方形 8"/>
          <p:cNvSpPr/>
          <p:nvPr/>
        </p:nvSpPr>
        <p:spPr>
          <a:xfrm>
            <a:off x="204063" y="875443"/>
            <a:ext cx="3457032" cy="410369"/>
          </a:xfrm>
          <a:prstGeom prst="rect">
            <a:avLst/>
          </a:prstGeom>
        </p:spPr>
        <p:txBody>
          <a:bodyPr wrap="none" lIns="36000" tIns="0" rIns="0" bIns="0">
            <a:spAutoFit/>
          </a:bodyPr>
          <a:lstStyle/>
          <a:p>
            <a:pPr marL="57600">
              <a:lnSpc>
                <a:spcPts val="3200"/>
              </a:lnSpc>
              <a:spcBef>
                <a:spcPts val="1600"/>
              </a:spcBef>
            </a:pPr>
            <a:r>
              <a:rPr lang="en-US" altLang="ja-JP" sz="2400" b="1" dirty="0"/>
              <a:t>(4) Advisory Committee</a:t>
            </a:r>
          </a:p>
        </p:txBody>
      </p:sp>
      <p:sp>
        <p:nvSpPr>
          <p:cNvPr id="16" name="コンテンツ プレースホルダー 3"/>
          <p:cNvSpPr txBox="1">
            <a:spLocks/>
          </p:cNvSpPr>
          <p:nvPr/>
        </p:nvSpPr>
        <p:spPr>
          <a:xfrm>
            <a:off x="4788023" y="5373216"/>
            <a:ext cx="3845874" cy="457668"/>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en-US" altLang="ja-JP" sz="1400" dirty="0"/>
              <a:t>Advisory committee on waterworks management</a:t>
            </a:r>
            <a:r>
              <a:rPr lang="ja-JP" altLang="en-US" sz="1400" dirty="0"/>
              <a:t> </a:t>
            </a:r>
            <a:r>
              <a:rPr lang="en-US" altLang="ja-JP" sz="1400" dirty="0"/>
              <a:t>in Koriyama City</a:t>
            </a:r>
          </a:p>
          <a:p>
            <a:pPr marL="0" indent="0" algn="ctr">
              <a:buFont typeface="Arial" panose="020B0604020202020204" pitchFamily="34" charset="0"/>
              <a:buNone/>
            </a:pPr>
            <a:endParaRPr lang="ja-JP" altLang="en-US" sz="1400" dirty="0"/>
          </a:p>
        </p:txBody>
      </p:sp>
      <p:sp>
        <p:nvSpPr>
          <p:cNvPr id="17" name="テキスト ボックス 16"/>
          <p:cNvSpPr txBox="1"/>
          <p:nvPr/>
        </p:nvSpPr>
        <p:spPr>
          <a:xfrm>
            <a:off x="4339047" y="5848202"/>
            <a:ext cx="4533600" cy="461665"/>
          </a:xfrm>
          <a:prstGeom prst="rect">
            <a:avLst/>
          </a:prstGeom>
          <a:noFill/>
        </p:spPr>
        <p:txBody>
          <a:bodyPr wrap="square" rtlCol="0">
            <a:spAutoFit/>
          </a:bodyPr>
          <a:lstStyle/>
          <a:p>
            <a:r>
              <a:rPr lang="en-US" altLang="ja-JP" sz="1200" b="1" dirty="0"/>
              <a:t>https://www.city.koriyama.fukushima.jp/481000/jogesuido/shingikai.html</a:t>
            </a:r>
            <a:endParaRPr kumimoji="1" lang="ja-JP" altLang="en-US" sz="1200" b="1" dirty="0"/>
          </a:p>
        </p:txBody>
      </p:sp>
      <p:pic>
        <p:nvPicPr>
          <p:cNvPr id="18" name="Picture 2" descr="C:\Users\maeda_c\Dropbox\プロジェクト研究「日本の水道事業の経験」（国契-15-054）共同企業体\最終報告会後の修正資料◆\C5\1_1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2488810"/>
            <a:ext cx="3845873" cy="288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61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622828" y="5321510"/>
            <a:ext cx="2865340" cy="369332"/>
          </a:xfrm>
          <a:prstGeom prst="rect">
            <a:avLst/>
          </a:prstGeom>
          <a:noFill/>
        </p:spPr>
        <p:txBody>
          <a:bodyPr wrap="square" rtlCol="0">
            <a:spAutoFit/>
          </a:bodyPr>
          <a:lstStyle/>
          <a:p>
            <a:r>
              <a:rPr lang="en-US" altLang="ja-JP" dirty="0"/>
              <a:t>Request for deliberation</a:t>
            </a:r>
            <a:endParaRPr kumimoji="1" lang="ja-JP" altLang="en-US" dirty="0"/>
          </a:p>
        </p:txBody>
      </p:sp>
      <p:sp>
        <p:nvSpPr>
          <p:cNvPr id="5" name="タイトル 4"/>
          <p:cNvSpPr>
            <a:spLocks noGrp="1"/>
          </p:cNvSpPr>
          <p:nvPr>
            <p:ph type="title"/>
          </p:nvPr>
        </p:nvSpPr>
        <p:spPr/>
        <p:txBody>
          <a:bodyPr/>
          <a:lstStyle/>
          <a:p>
            <a:r>
              <a:rPr lang="en-US" altLang="ja-JP" dirty="0"/>
              <a:t>2. Governance</a:t>
            </a:r>
            <a:endParaRPr lang="ja-JP" altLang="en-US" dirty="0"/>
          </a:p>
        </p:txBody>
      </p:sp>
      <p:sp>
        <p:nvSpPr>
          <p:cNvPr id="4" name="円/楕円 3"/>
          <p:cNvSpPr/>
          <p:nvPr/>
        </p:nvSpPr>
        <p:spPr>
          <a:xfrm>
            <a:off x="755576" y="3501008"/>
            <a:ext cx="7557069" cy="1762979"/>
          </a:xfrm>
          <a:prstGeom prst="ellipse">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a:solidFill>
                <a:schemeClr val="tx1"/>
              </a:solidFill>
            </a:endParaRPr>
          </a:p>
          <a:p>
            <a:pPr algn="ctr"/>
            <a:endParaRPr kumimoji="1" lang="en-US" altLang="ja-JP" sz="2400" dirty="0">
              <a:solidFill>
                <a:schemeClr val="tx1"/>
              </a:solidFill>
            </a:endParaRPr>
          </a:p>
          <a:p>
            <a:pPr algn="ctr"/>
            <a:r>
              <a:rPr kumimoji="1" lang="en-US" altLang="ja-JP" sz="2400" b="1" dirty="0">
                <a:solidFill>
                  <a:schemeClr val="tx1"/>
                </a:solidFill>
              </a:rPr>
              <a:t>Water Utility</a:t>
            </a:r>
            <a:endParaRPr kumimoji="1" lang="ja-JP" altLang="en-US" sz="2400" b="1" dirty="0">
              <a:solidFill>
                <a:schemeClr val="tx1"/>
              </a:solidFill>
            </a:endParaRPr>
          </a:p>
        </p:txBody>
      </p:sp>
      <p:sp>
        <p:nvSpPr>
          <p:cNvPr id="12" name="正方形/長方形 11"/>
          <p:cNvSpPr/>
          <p:nvPr/>
        </p:nvSpPr>
        <p:spPr>
          <a:xfrm>
            <a:off x="3480055" y="5748366"/>
            <a:ext cx="2160241" cy="314156"/>
          </a:xfrm>
          <a:prstGeom prst="rect">
            <a:avLst/>
          </a:prstGeom>
          <a:solidFill>
            <a:schemeClr val="accent6">
              <a:lumMod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Advisory committee </a:t>
            </a:r>
            <a:endParaRPr kumimoji="1" lang="ja-JP" altLang="en-US" dirty="0"/>
          </a:p>
        </p:txBody>
      </p:sp>
      <p:sp>
        <p:nvSpPr>
          <p:cNvPr id="3" name="テキスト ボックス 2"/>
          <p:cNvSpPr txBox="1"/>
          <p:nvPr/>
        </p:nvSpPr>
        <p:spPr>
          <a:xfrm>
            <a:off x="895821" y="1460577"/>
            <a:ext cx="3168353" cy="369332"/>
          </a:xfrm>
          <a:prstGeom prst="rect">
            <a:avLst/>
          </a:prstGeom>
          <a:noFill/>
        </p:spPr>
        <p:txBody>
          <a:bodyPr wrap="square" rtlCol="0">
            <a:spAutoFit/>
          </a:bodyPr>
          <a:lstStyle/>
          <a:p>
            <a:r>
              <a:rPr kumimoji="1" lang="en-US" altLang="ja-JP" b="1" dirty="0"/>
              <a:t>Administrative Management</a:t>
            </a:r>
            <a:endParaRPr kumimoji="1" lang="ja-JP" altLang="en-US" b="1" dirty="0"/>
          </a:p>
        </p:txBody>
      </p:sp>
      <p:sp>
        <p:nvSpPr>
          <p:cNvPr id="13" name="テキスト ボックス 12"/>
          <p:cNvSpPr txBox="1"/>
          <p:nvPr/>
        </p:nvSpPr>
        <p:spPr>
          <a:xfrm>
            <a:off x="4540805" y="1475244"/>
            <a:ext cx="2979752" cy="369332"/>
          </a:xfrm>
          <a:prstGeom prst="rect">
            <a:avLst/>
          </a:prstGeom>
          <a:noFill/>
        </p:spPr>
        <p:txBody>
          <a:bodyPr wrap="square" rtlCol="0">
            <a:spAutoFit/>
          </a:bodyPr>
          <a:lstStyle/>
          <a:p>
            <a:pPr algn="ctr"/>
            <a:r>
              <a:rPr kumimoji="1" lang="en-US" altLang="ja-JP" b="1" dirty="0"/>
              <a:t>Technical Management</a:t>
            </a:r>
            <a:endParaRPr kumimoji="1" lang="ja-JP" altLang="en-US" b="1" dirty="0"/>
          </a:p>
        </p:txBody>
      </p:sp>
      <p:sp>
        <p:nvSpPr>
          <p:cNvPr id="15" name="円/楕円 14"/>
          <p:cNvSpPr/>
          <p:nvPr/>
        </p:nvSpPr>
        <p:spPr>
          <a:xfrm>
            <a:off x="1258147" y="3927095"/>
            <a:ext cx="2590002" cy="869809"/>
          </a:xfrm>
          <a:prstGeom prst="ellipse">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rPr>
              <a:t>Executive Managing Director of Public Enterprise</a:t>
            </a:r>
            <a:endParaRPr lang="ja-JP" altLang="en-US" sz="1400" b="1" dirty="0">
              <a:solidFill>
                <a:schemeClr val="tx1"/>
              </a:solidFill>
            </a:endParaRPr>
          </a:p>
        </p:txBody>
      </p:sp>
      <p:sp>
        <p:nvSpPr>
          <p:cNvPr id="16" name="円/楕円 15"/>
          <p:cNvSpPr/>
          <p:nvPr/>
        </p:nvSpPr>
        <p:spPr>
          <a:xfrm>
            <a:off x="5103346" y="3950298"/>
            <a:ext cx="2088232" cy="692036"/>
          </a:xfrm>
          <a:prstGeom prst="ellipse">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rPr>
              <a:t>Technical Administrator</a:t>
            </a:r>
            <a:endParaRPr lang="ja-JP" altLang="en-US" sz="1400" b="1" dirty="0">
              <a:solidFill>
                <a:schemeClr val="tx1"/>
              </a:solidFill>
            </a:endParaRPr>
          </a:p>
        </p:txBody>
      </p:sp>
      <p:sp>
        <p:nvSpPr>
          <p:cNvPr id="17" name="右矢印 16"/>
          <p:cNvSpPr/>
          <p:nvPr/>
        </p:nvSpPr>
        <p:spPr>
          <a:xfrm rot="16200000">
            <a:off x="4548159" y="5308072"/>
            <a:ext cx="522867" cy="434696"/>
          </a:xfrm>
          <a:prstGeom prst="rightArrow">
            <a:avLst/>
          </a:prstGeom>
          <a:solidFill>
            <a:schemeClr val="accent1">
              <a:lumMod val="75000"/>
            </a:schemeClr>
          </a:solidFill>
          <a:ln w="127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202476" y="3224858"/>
            <a:ext cx="1145867" cy="369332"/>
          </a:xfrm>
          <a:prstGeom prst="rect">
            <a:avLst/>
          </a:prstGeom>
          <a:noFill/>
        </p:spPr>
        <p:txBody>
          <a:bodyPr wrap="square" rtlCol="0">
            <a:spAutoFit/>
          </a:bodyPr>
          <a:lstStyle/>
          <a:p>
            <a:r>
              <a:rPr kumimoji="1" lang="en-US" altLang="ja-JP" dirty="0"/>
              <a:t>Supervise</a:t>
            </a:r>
            <a:endParaRPr kumimoji="1" lang="ja-JP" altLang="en-US" dirty="0"/>
          </a:p>
        </p:txBody>
      </p:sp>
      <p:sp>
        <p:nvSpPr>
          <p:cNvPr id="19" name="テキスト ボックス 18"/>
          <p:cNvSpPr txBox="1"/>
          <p:nvPr/>
        </p:nvSpPr>
        <p:spPr>
          <a:xfrm>
            <a:off x="6224413" y="3212728"/>
            <a:ext cx="1145867" cy="369332"/>
          </a:xfrm>
          <a:prstGeom prst="rect">
            <a:avLst/>
          </a:prstGeom>
          <a:noFill/>
        </p:spPr>
        <p:txBody>
          <a:bodyPr wrap="square" rtlCol="0">
            <a:spAutoFit/>
          </a:bodyPr>
          <a:lstStyle/>
          <a:p>
            <a:r>
              <a:rPr kumimoji="1" lang="en-US" altLang="ja-JP" dirty="0"/>
              <a:t>Supervise</a:t>
            </a:r>
            <a:endParaRPr kumimoji="1" lang="ja-JP" altLang="en-US" dirty="0"/>
          </a:p>
        </p:txBody>
      </p:sp>
      <p:sp>
        <p:nvSpPr>
          <p:cNvPr id="20" name="テキスト ボックス 19"/>
          <p:cNvSpPr txBox="1"/>
          <p:nvPr/>
        </p:nvSpPr>
        <p:spPr>
          <a:xfrm>
            <a:off x="5026940" y="5309623"/>
            <a:ext cx="4117060" cy="369332"/>
          </a:xfrm>
          <a:prstGeom prst="rect">
            <a:avLst/>
          </a:prstGeom>
          <a:noFill/>
        </p:spPr>
        <p:txBody>
          <a:bodyPr wrap="square" rtlCol="0">
            <a:spAutoFit/>
          </a:bodyPr>
          <a:lstStyle/>
          <a:p>
            <a:r>
              <a:rPr kumimoji="1" lang="en-US" altLang="ja-JP" dirty="0"/>
              <a:t>Advise on administrative management</a:t>
            </a:r>
            <a:endParaRPr kumimoji="1" lang="ja-JP" altLang="en-US" dirty="0"/>
          </a:p>
        </p:txBody>
      </p:sp>
      <p:sp>
        <p:nvSpPr>
          <p:cNvPr id="21" name="右矢印 20"/>
          <p:cNvSpPr/>
          <p:nvPr/>
        </p:nvSpPr>
        <p:spPr>
          <a:xfrm rot="5400000" flipV="1">
            <a:off x="4095581" y="5311671"/>
            <a:ext cx="501287" cy="405928"/>
          </a:xfrm>
          <a:prstGeom prst="rightArrow">
            <a:avLst/>
          </a:prstGeom>
          <a:solidFill>
            <a:schemeClr val="accent1">
              <a:lumMod val="75000"/>
            </a:schemeClr>
          </a:solidFill>
          <a:ln w="127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51520" y="972000"/>
            <a:ext cx="8640479" cy="410369"/>
          </a:xfrm>
          <a:prstGeom prst="rect">
            <a:avLst/>
          </a:prstGeom>
        </p:spPr>
        <p:txBody>
          <a:bodyPr wrap="square" lIns="36000" tIns="0" rIns="0" bIns="0">
            <a:spAutoFit/>
          </a:bodyPr>
          <a:lstStyle/>
          <a:p>
            <a:pPr marL="57600">
              <a:lnSpc>
                <a:spcPts val="3200"/>
              </a:lnSpc>
              <a:spcBef>
                <a:spcPts val="1000"/>
              </a:spcBef>
            </a:pPr>
            <a:r>
              <a:rPr lang="en-US" altLang="ja-JP" sz="2400" b="1" dirty="0"/>
              <a:t>(5)</a:t>
            </a:r>
            <a:r>
              <a:rPr lang="ja-JP" altLang="en-US" sz="2400" b="1" dirty="0"/>
              <a:t>　</a:t>
            </a:r>
            <a:r>
              <a:rPr lang="en-US" altLang="ja-JP" sz="2400" b="1" dirty="0"/>
              <a:t>Concept of Governance for Water Utility</a:t>
            </a:r>
            <a:endParaRPr lang="ja-JP" altLang="en-US" sz="2400" b="1" dirty="0"/>
          </a:p>
        </p:txBody>
      </p:sp>
      <p:sp>
        <p:nvSpPr>
          <p:cNvPr id="2" name="下矢印吹き出し 1"/>
          <p:cNvSpPr/>
          <p:nvPr/>
        </p:nvSpPr>
        <p:spPr>
          <a:xfrm>
            <a:off x="1035179" y="1853609"/>
            <a:ext cx="2884978" cy="2049420"/>
          </a:xfrm>
          <a:prstGeom prst="downArrowCallout">
            <a:avLst>
              <a:gd name="adj1" fmla="val 13102"/>
              <a:gd name="adj2" fmla="val 19051"/>
              <a:gd name="adj3" fmla="val 11615"/>
              <a:gd name="adj4" fmla="val 6497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Ministry of Internal Affairs and Communications</a:t>
            </a:r>
          </a:p>
          <a:p>
            <a:pPr algn="ctr"/>
            <a:r>
              <a:rPr lang="ja-JP" altLang="en-US" dirty="0">
                <a:solidFill>
                  <a:schemeClr val="tx1"/>
                </a:solidFill>
              </a:rPr>
              <a:t>（</a:t>
            </a:r>
            <a:r>
              <a:rPr lang="en-US" altLang="ja-JP" dirty="0">
                <a:solidFill>
                  <a:schemeClr val="tx1"/>
                </a:solidFill>
              </a:rPr>
              <a:t>MIC) : </a:t>
            </a:r>
            <a:r>
              <a:rPr lang="en-US" altLang="ja-JP" i="1" dirty="0">
                <a:solidFill>
                  <a:schemeClr val="tx1"/>
                </a:solidFill>
              </a:rPr>
              <a:t>Local Public Enterprise Act</a:t>
            </a:r>
          </a:p>
        </p:txBody>
      </p:sp>
      <p:sp>
        <p:nvSpPr>
          <p:cNvPr id="23" name="下矢印吹き出し 22"/>
          <p:cNvSpPr/>
          <p:nvPr/>
        </p:nvSpPr>
        <p:spPr>
          <a:xfrm>
            <a:off x="4635579" y="1829909"/>
            <a:ext cx="2884978" cy="2097186"/>
          </a:xfrm>
          <a:prstGeom prst="downArrowCallout">
            <a:avLst>
              <a:gd name="adj1" fmla="val 13102"/>
              <a:gd name="adj2" fmla="val 19051"/>
              <a:gd name="adj3" fmla="val 11615"/>
              <a:gd name="adj4" fmla="val 64977"/>
            </a:avLst>
          </a:prstGeom>
          <a:solidFill>
            <a:schemeClr val="bg1">
              <a:lumMod val="9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Ministry of Health, </a:t>
            </a:r>
            <a:r>
              <a:rPr lang="en-US" altLang="ja-JP" dirty="0" err="1">
                <a:solidFill>
                  <a:schemeClr val="tx1"/>
                </a:solidFill>
              </a:rPr>
              <a:t>Labour</a:t>
            </a:r>
            <a:r>
              <a:rPr lang="en-US" altLang="ja-JP" dirty="0">
                <a:solidFill>
                  <a:schemeClr val="tx1"/>
                </a:solidFill>
              </a:rPr>
              <a:t> and Welfare</a:t>
            </a:r>
          </a:p>
          <a:p>
            <a:pPr algn="ctr"/>
            <a:r>
              <a:rPr lang="ja-JP" altLang="en-US" dirty="0">
                <a:solidFill>
                  <a:schemeClr val="tx1"/>
                </a:solidFill>
              </a:rPr>
              <a:t>（</a:t>
            </a:r>
            <a:r>
              <a:rPr lang="en-US" altLang="ja-JP" dirty="0">
                <a:solidFill>
                  <a:schemeClr val="tx1"/>
                </a:solidFill>
              </a:rPr>
              <a:t>MHLW):</a:t>
            </a:r>
          </a:p>
          <a:p>
            <a:pPr algn="ctr"/>
            <a:r>
              <a:rPr lang="en-US" altLang="ja-JP" i="1" dirty="0">
                <a:solidFill>
                  <a:schemeClr val="tx1"/>
                </a:solidFill>
              </a:rPr>
              <a:t>Water Supply Act</a:t>
            </a:r>
          </a:p>
        </p:txBody>
      </p:sp>
    </p:spTree>
    <p:extLst>
      <p:ext uri="{BB962C8B-B14F-4D97-AF65-F5344CB8AC3E}">
        <p14:creationId xmlns:p14="http://schemas.microsoft.com/office/powerpoint/2010/main" val="373208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a:spLocks noGrp="1"/>
          </p:cNvSpPr>
          <p:nvPr>
            <p:ph type="title"/>
          </p:nvPr>
        </p:nvSpPr>
        <p:spPr/>
        <p:txBody>
          <a:bodyPr/>
          <a:lstStyle/>
          <a:p>
            <a:r>
              <a:rPr lang="en-US" altLang="ja-JP" dirty="0"/>
              <a:t>3. Business Plan and PDCA Cycle </a:t>
            </a:r>
            <a:endParaRPr kumimoji="1" lang="ja-JP" altLang="en-US" dirty="0"/>
          </a:p>
        </p:txBody>
      </p:sp>
      <p:graphicFrame>
        <p:nvGraphicFramePr>
          <p:cNvPr id="4" name="図表 3"/>
          <p:cNvGraphicFramePr/>
          <p:nvPr>
            <p:extLst>
              <p:ext uri="{D42A27DB-BD31-4B8C-83A1-F6EECF244321}">
                <p14:modId xmlns:p14="http://schemas.microsoft.com/office/powerpoint/2010/main" val="3508114632"/>
              </p:ext>
            </p:extLst>
          </p:nvPr>
        </p:nvGraphicFramePr>
        <p:xfrm>
          <a:off x="611560" y="1772816"/>
          <a:ext cx="777686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正方形/長方形 1"/>
          <p:cNvSpPr/>
          <p:nvPr/>
        </p:nvSpPr>
        <p:spPr>
          <a:xfrm>
            <a:off x="1517576" y="972000"/>
            <a:ext cx="6108847" cy="377732"/>
          </a:xfrm>
          <a:prstGeom prst="rect">
            <a:avLst/>
          </a:prstGeom>
        </p:spPr>
        <p:txBody>
          <a:bodyPr wrap="none" lIns="36000" tIns="0" rIns="0" bIns="0">
            <a:spAutoFit/>
          </a:bodyPr>
          <a:lstStyle/>
          <a:p>
            <a:pPr marL="57600" algn="ctr">
              <a:lnSpc>
                <a:spcPts val="3200"/>
              </a:lnSpc>
              <a:spcBef>
                <a:spcPts val="1000"/>
              </a:spcBef>
            </a:pPr>
            <a:r>
              <a:rPr lang="en-US" altLang="ja-JP" sz="2400" b="1" dirty="0"/>
              <a:t>Water Supply Development based on Plans</a:t>
            </a:r>
          </a:p>
        </p:txBody>
      </p:sp>
    </p:spTree>
    <p:extLst>
      <p:ext uri="{BB962C8B-B14F-4D97-AF65-F5344CB8AC3E}">
        <p14:creationId xmlns:p14="http://schemas.microsoft.com/office/powerpoint/2010/main" val="337099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p:txBody>
          <a:bodyPr/>
          <a:lstStyle/>
          <a:p>
            <a:r>
              <a:rPr lang="en-US" altLang="ja-JP" dirty="0"/>
              <a:t>3. Business Plan and PDCA </a:t>
            </a:r>
            <a:endParaRPr kumimoji="1" lang="ja-JP" altLang="en-US" dirty="0"/>
          </a:p>
        </p:txBody>
      </p:sp>
      <p:sp>
        <p:nvSpPr>
          <p:cNvPr id="3" name="角丸四角形 2"/>
          <p:cNvSpPr/>
          <p:nvPr/>
        </p:nvSpPr>
        <p:spPr>
          <a:xfrm>
            <a:off x="1331640" y="1484784"/>
            <a:ext cx="6696744" cy="504056"/>
          </a:xfrm>
          <a:prstGeom prst="roundRect">
            <a:avLst/>
          </a:prstGeom>
          <a:solidFill>
            <a:schemeClr val="accent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rPr>
              <a:t>Basic Policy and Integrated Master Plan of Kyoto City</a:t>
            </a:r>
            <a:r>
              <a:rPr kumimoji="1" lang="ja-JP" altLang="en-US" b="1" dirty="0">
                <a:solidFill>
                  <a:schemeClr val="bg1"/>
                </a:solidFill>
              </a:rPr>
              <a:t>　</a:t>
            </a:r>
          </a:p>
        </p:txBody>
      </p:sp>
      <p:sp>
        <p:nvSpPr>
          <p:cNvPr id="10" name="正方形/長方形 9"/>
          <p:cNvSpPr/>
          <p:nvPr/>
        </p:nvSpPr>
        <p:spPr>
          <a:xfrm>
            <a:off x="947633" y="2659645"/>
            <a:ext cx="7994096" cy="3468159"/>
          </a:xfrm>
          <a:prstGeom prst="rect">
            <a:avLst/>
          </a:prstGeom>
          <a:solidFill>
            <a:schemeClr val="bg1">
              <a:lumMod val="9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259632" y="2996952"/>
            <a:ext cx="2160240" cy="93610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2"/>
                </a:solidFill>
              </a:rPr>
              <a:t>Water Supply Master Plan</a:t>
            </a:r>
            <a:r>
              <a:rPr kumimoji="1" lang="ja-JP" altLang="en-US" b="1" dirty="0">
                <a:solidFill>
                  <a:schemeClr val="tx2"/>
                </a:solidFill>
              </a:rPr>
              <a:t>　</a:t>
            </a:r>
            <a:r>
              <a:rPr kumimoji="1" lang="en-US" altLang="ja-JP" b="1" dirty="0">
                <a:solidFill>
                  <a:schemeClr val="tx2"/>
                </a:solidFill>
              </a:rPr>
              <a:t>(2001~2025)</a:t>
            </a:r>
            <a:endParaRPr kumimoji="1" lang="ja-JP" altLang="en-US" b="1" dirty="0">
              <a:solidFill>
                <a:schemeClr val="tx2"/>
              </a:solidFill>
            </a:endParaRPr>
          </a:p>
        </p:txBody>
      </p:sp>
      <p:sp>
        <p:nvSpPr>
          <p:cNvPr id="13" name="角丸四角形 12"/>
          <p:cNvSpPr/>
          <p:nvPr/>
        </p:nvSpPr>
        <p:spPr>
          <a:xfrm>
            <a:off x="1259632" y="4077072"/>
            <a:ext cx="2160240" cy="92800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2"/>
                </a:solidFill>
              </a:rPr>
              <a:t>Sewerage </a:t>
            </a:r>
          </a:p>
          <a:p>
            <a:pPr algn="ctr"/>
            <a:r>
              <a:rPr kumimoji="1" lang="en-US" altLang="ja-JP" b="1" dirty="0">
                <a:solidFill>
                  <a:schemeClr val="tx2"/>
                </a:solidFill>
              </a:rPr>
              <a:t>Master Plan</a:t>
            </a:r>
            <a:r>
              <a:rPr kumimoji="1" lang="ja-JP" altLang="en-US" b="1" dirty="0">
                <a:solidFill>
                  <a:schemeClr val="tx2"/>
                </a:solidFill>
              </a:rPr>
              <a:t>　</a:t>
            </a:r>
            <a:r>
              <a:rPr kumimoji="1" lang="en-US" altLang="ja-JP" b="1" dirty="0">
                <a:solidFill>
                  <a:schemeClr val="tx2"/>
                </a:solidFill>
              </a:rPr>
              <a:t>(2001~2025)</a:t>
            </a:r>
            <a:endParaRPr kumimoji="1" lang="ja-JP" altLang="en-US" b="1" dirty="0">
              <a:solidFill>
                <a:schemeClr val="tx2"/>
              </a:solidFill>
            </a:endParaRPr>
          </a:p>
        </p:txBody>
      </p:sp>
      <p:sp>
        <p:nvSpPr>
          <p:cNvPr id="14" name="角丸四角形 13"/>
          <p:cNvSpPr/>
          <p:nvPr/>
        </p:nvSpPr>
        <p:spPr>
          <a:xfrm>
            <a:off x="4932040" y="3086962"/>
            <a:ext cx="3384376" cy="1890210"/>
          </a:xfrm>
          <a:prstGeom prst="roundRect">
            <a:avLst/>
          </a:prstGeom>
          <a:solidFill>
            <a:schemeClr val="accent2"/>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b="1" dirty="0"/>
          </a:p>
          <a:p>
            <a:pPr algn="ctr"/>
            <a:r>
              <a:rPr kumimoji="1" lang="en-US" altLang="ja-JP" b="1" dirty="0">
                <a:solidFill>
                  <a:schemeClr val="tx2"/>
                </a:solidFill>
              </a:rPr>
              <a:t>Kyoto City’s Water Vision</a:t>
            </a:r>
          </a:p>
          <a:p>
            <a:pPr algn="ctr"/>
            <a:r>
              <a:rPr lang="en-US" altLang="ja-JP" b="1" dirty="0">
                <a:solidFill>
                  <a:schemeClr val="tx2"/>
                </a:solidFill>
              </a:rPr>
              <a:t>(2008~2017)</a:t>
            </a:r>
            <a:endParaRPr kumimoji="1" lang="ja-JP" altLang="en-US" b="1" dirty="0">
              <a:solidFill>
                <a:schemeClr val="tx2"/>
              </a:solidFill>
            </a:endParaRPr>
          </a:p>
        </p:txBody>
      </p:sp>
      <p:sp>
        <p:nvSpPr>
          <p:cNvPr id="15" name="上下矢印 14"/>
          <p:cNvSpPr/>
          <p:nvPr/>
        </p:nvSpPr>
        <p:spPr>
          <a:xfrm>
            <a:off x="6400517" y="1988840"/>
            <a:ext cx="288032" cy="720080"/>
          </a:xfrm>
          <a:prstGeom prst="upDownArrow">
            <a:avLst>
              <a:gd name="adj1" fmla="val 50000"/>
              <a:gd name="adj2" fmla="val 38861"/>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148064" y="4221088"/>
            <a:ext cx="2982143" cy="576064"/>
          </a:xfrm>
          <a:prstGeom prst="rect">
            <a:avLst/>
          </a:prstGeom>
          <a:solidFill>
            <a:srgbClr val="FFFF99"/>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2"/>
                </a:solidFill>
              </a:rPr>
              <a:t>Goals and issues to be solved </a:t>
            </a:r>
            <a:endParaRPr kumimoji="1" lang="ja-JP" altLang="en-US" sz="1600" b="1" dirty="0">
              <a:solidFill>
                <a:schemeClr val="tx2"/>
              </a:solidFill>
            </a:endParaRPr>
          </a:p>
        </p:txBody>
      </p:sp>
      <p:sp>
        <p:nvSpPr>
          <p:cNvPr id="18" name="正方形/長方形 17"/>
          <p:cNvSpPr/>
          <p:nvPr/>
        </p:nvSpPr>
        <p:spPr>
          <a:xfrm>
            <a:off x="4944681" y="5472109"/>
            <a:ext cx="3371735" cy="494093"/>
          </a:xfrm>
          <a:prstGeom prst="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2"/>
                </a:solidFill>
              </a:rPr>
              <a:t>Mid- Term Business Plan</a:t>
            </a:r>
            <a:r>
              <a:rPr kumimoji="1" lang="ja-JP" altLang="en-US" sz="1400" dirty="0">
                <a:solidFill>
                  <a:schemeClr val="tx2"/>
                </a:solidFill>
              </a:rPr>
              <a:t>　</a:t>
            </a:r>
            <a:endParaRPr kumimoji="1" lang="en-US" altLang="ja-JP" sz="1400" dirty="0">
              <a:solidFill>
                <a:schemeClr val="tx2"/>
              </a:solidFill>
            </a:endParaRPr>
          </a:p>
          <a:p>
            <a:pPr algn="ctr"/>
            <a:r>
              <a:rPr kumimoji="1" lang="ja-JP" altLang="en-US" sz="1400" dirty="0">
                <a:solidFill>
                  <a:schemeClr val="tx2"/>
                </a:solidFill>
              </a:rPr>
              <a:t>（</a:t>
            </a:r>
            <a:r>
              <a:rPr kumimoji="1" lang="en-US" altLang="ja-JP" sz="1400" dirty="0">
                <a:solidFill>
                  <a:schemeClr val="tx2"/>
                </a:solidFill>
              </a:rPr>
              <a:t>2008-2012</a:t>
            </a:r>
            <a:r>
              <a:rPr kumimoji="1" lang="ja-JP" altLang="en-US" sz="1400" dirty="0">
                <a:solidFill>
                  <a:schemeClr val="tx2"/>
                </a:solidFill>
              </a:rPr>
              <a:t>）＆（</a:t>
            </a:r>
            <a:r>
              <a:rPr kumimoji="1" lang="en-US" altLang="ja-JP" sz="1400" dirty="0">
                <a:solidFill>
                  <a:schemeClr val="tx2"/>
                </a:solidFill>
              </a:rPr>
              <a:t>2013-2017</a:t>
            </a:r>
            <a:r>
              <a:rPr kumimoji="1" lang="ja-JP" altLang="en-US" sz="1400" dirty="0">
                <a:solidFill>
                  <a:schemeClr val="tx2"/>
                </a:solidFill>
              </a:rPr>
              <a:t>）</a:t>
            </a:r>
          </a:p>
        </p:txBody>
      </p:sp>
      <p:sp>
        <p:nvSpPr>
          <p:cNvPr id="20" name="ストライプ矢印 19"/>
          <p:cNvSpPr/>
          <p:nvPr/>
        </p:nvSpPr>
        <p:spPr>
          <a:xfrm rot="5400000">
            <a:off x="6444207" y="4995176"/>
            <a:ext cx="360040" cy="396043"/>
          </a:xfrm>
          <a:prstGeom prst="striped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トライプ矢印 21"/>
          <p:cNvSpPr/>
          <p:nvPr/>
        </p:nvSpPr>
        <p:spPr>
          <a:xfrm>
            <a:off x="3563888" y="4293096"/>
            <a:ext cx="975920" cy="396043"/>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トライプ矢印 22"/>
          <p:cNvSpPr/>
          <p:nvPr/>
        </p:nvSpPr>
        <p:spPr>
          <a:xfrm>
            <a:off x="3568413" y="3248981"/>
            <a:ext cx="985701" cy="396043"/>
          </a:xfrm>
          <a:prstGeom prst="strip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755649" y="2286776"/>
            <a:ext cx="4464357" cy="504056"/>
          </a:xfrm>
          <a:prstGeom prst="roundRect">
            <a:avLst/>
          </a:prstGeom>
          <a:solidFill>
            <a:schemeClr val="bg1">
              <a:lumMod val="9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rPr>
              <a:t>Vision &amp; Plan of Waterworks Bureau</a:t>
            </a:r>
          </a:p>
        </p:txBody>
      </p:sp>
      <p:sp>
        <p:nvSpPr>
          <p:cNvPr id="21" name="角丸四角形 20"/>
          <p:cNvSpPr/>
          <p:nvPr/>
        </p:nvSpPr>
        <p:spPr>
          <a:xfrm>
            <a:off x="4944681" y="2841233"/>
            <a:ext cx="3371736" cy="504056"/>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Management Strategy (Business Plan) of Waterworks Bureau</a:t>
            </a:r>
          </a:p>
        </p:txBody>
      </p:sp>
      <p:sp>
        <p:nvSpPr>
          <p:cNvPr id="24" name="正方形/長方形 23"/>
          <p:cNvSpPr/>
          <p:nvPr/>
        </p:nvSpPr>
        <p:spPr>
          <a:xfrm>
            <a:off x="479879" y="880409"/>
            <a:ext cx="3088534" cy="410369"/>
          </a:xfrm>
          <a:prstGeom prst="rect">
            <a:avLst/>
          </a:prstGeom>
        </p:spPr>
        <p:txBody>
          <a:bodyPr wrap="none" lIns="36000" tIns="0" rIns="0" bIns="0">
            <a:spAutoFit/>
          </a:bodyPr>
          <a:lstStyle/>
          <a:p>
            <a:pPr marL="57600">
              <a:lnSpc>
                <a:spcPts val="3200"/>
              </a:lnSpc>
              <a:spcBef>
                <a:spcPts val="1000"/>
              </a:spcBef>
            </a:pPr>
            <a:r>
              <a:rPr lang="en-US" altLang="ja-JP" sz="2400" b="1" dirty="0"/>
              <a:t>Example: Kyoto City</a:t>
            </a:r>
            <a:r>
              <a:rPr lang="ja-JP" altLang="en-US" sz="2400" b="1" dirty="0"/>
              <a:t>　</a:t>
            </a:r>
            <a:endParaRPr lang="en-US" altLang="ja-JP" sz="2400" b="1" dirty="0"/>
          </a:p>
        </p:txBody>
      </p:sp>
    </p:spTree>
    <p:extLst>
      <p:ext uri="{BB962C8B-B14F-4D97-AF65-F5344CB8AC3E}">
        <p14:creationId xmlns:p14="http://schemas.microsoft.com/office/powerpoint/2010/main" val="24842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3. Business Plan and PDCA</a:t>
            </a:r>
            <a:r>
              <a:rPr lang="ja-JP" altLang="en-US" dirty="0"/>
              <a:t> </a:t>
            </a:r>
            <a:r>
              <a:rPr lang="en-US" altLang="ja-JP" dirty="0"/>
              <a:t>Cycle </a:t>
            </a:r>
            <a:endParaRPr kumimoji="1" lang="ja-JP" altLang="en-US" dirty="0"/>
          </a:p>
        </p:txBody>
      </p:sp>
      <p:sp>
        <p:nvSpPr>
          <p:cNvPr id="3" name="角丸四角形 2"/>
          <p:cNvSpPr/>
          <p:nvPr/>
        </p:nvSpPr>
        <p:spPr>
          <a:xfrm>
            <a:off x="2267744" y="1556792"/>
            <a:ext cx="4608512" cy="504056"/>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Vision of</a:t>
            </a:r>
            <a:r>
              <a:rPr lang="ja-JP" altLang="en-US" b="1" dirty="0">
                <a:solidFill>
                  <a:schemeClr val="tx1"/>
                </a:solidFill>
              </a:rPr>
              <a:t> </a:t>
            </a:r>
            <a:r>
              <a:rPr kumimoji="1" lang="en-US" altLang="ja-JP" b="1" dirty="0">
                <a:solidFill>
                  <a:schemeClr val="tx1"/>
                </a:solidFill>
              </a:rPr>
              <a:t>Kyoto City </a:t>
            </a:r>
            <a:r>
              <a:rPr lang="en-US" altLang="ja-JP" b="1" dirty="0">
                <a:solidFill>
                  <a:schemeClr val="tx1"/>
                </a:solidFill>
              </a:rPr>
              <a:t>Waterworks Bureau</a:t>
            </a:r>
          </a:p>
        </p:txBody>
      </p:sp>
      <p:sp>
        <p:nvSpPr>
          <p:cNvPr id="6" name="ストライプ矢印 5"/>
          <p:cNvSpPr/>
          <p:nvPr/>
        </p:nvSpPr>
        <p:spPr>
          <a:xfrm rot="16200000">
            <a:off x="4355976" y="1942710"/>
            <a:ext cx="432048" cy="864096"/>
          </a:xfrm>
          <a:prstGeom prst="striped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852566" y="2708920"/>
            <a:ext cx="1439729" cy="648072"/>
          </a:xfrm>
          <a:prstGeom prst="ellipse">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6">
                    <a:lumMod val="50000"/>
                  </a:schemeClr>
                </a:solidFill>
              </a:rPr>
              <a:t>Plan</a:t>
            </a:r>
            <a:endParaRPr kumimoji="1" lang="ja-JP" altLang="en-US" b="1" dirty="0">
              <a:solidFill>
                <a:schemeClr val="accent6">
                  <a:lumMod val="50000"/>
                </a:schemeClr>
              </a:solidFill>
            </a:endParaRPr>
          </a:p>
        </p:txBody>
      </p:sp>
      <p:sp>
        <p:nvSpPr>
          <p:cNvPr id="9" name="円/楕円 8"/>
          <p:cNvSpPr/>
          <p:nvPr/>
        </p:nvSpPr>
        <p:spPr>
          <a:xfrm>
            <a:off x="1259632" y="3557525"/>
            <a:ext cx="1439729" cy="648072"/>
          </a:xfrm>
          <a:prstGeom prst="ellipse">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6">
                    <a:lumMod val="50000"/>
                  </a:schemeClr>
                </a:solidFill>
              </a:rPr>
              <a:t>Act</a:t>
            </a:r>
            <a:endParaRPr kumimoji="1" lang="ja-JP" altLang="en-US" b="1" dirty="0">
              <a:solidFill>
                <a:schemeClr val="accent6">
                  <a:lumMod val="50000"/>
                </a:schemeClr>
              </a:solidFill>
            </a:endParaRPr>
          </a:p>
        </p:txBody>
      </p:sp>
      <p:sp>
        <p:nvSpPr>
          <p:cNvPr id="10" name="円/楕円 9"/>
          <p:cNvSpPr/>
          <p:nvPr/>
        </p:nvSpPr>
        <p:spPr>
          <a:xfrm>
            <a:off x="6414782" y="3557525"/>
            <a:ext cx="1439729" cy="648072"/>
          </a:xfrm>
          <a:prstGeom prst="ellipse">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6">
                    <a:lumMod val="50000"/>
                  </a:schemeClr>
                </a:solidFill>
              </a:rPr>
              <a:t>Do</a:t>
            </a:r>
            <a:endParaRPr kumimoji="1" lang="ja-JP" altLang="en-US" b="1" dirty="0">
              <a:solidFill>
                <a:schemeClr val="accent6">
                  <a:lumMod val="50000"/>
                </a:schemeClr>
              </a:solidFill>
            </a:endParaRPr>
          </a:p>
        </p:txBody>
      </p:sp>
      <p:sp>
        <p:nvSpPr>
          <p:cNvPr id="11" name="円/楕円 10"/>
          <p:cNvSpPr/>
          <p:nvPr/>
        </p:nvSpPr>
        <p:spPr>
          <a:xfrm>
            <a:off x="3886052" y="4245060"/>
            <a:ext cx="1439729" cy="648072"/>
          </a:xfrm>
          <a:prstGeom prst="ellipse">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6">
                    <a:lumMod val="50000"/>
                  </a:schemeClr>
                </a:solidFill>
              </a:rPr>
              <a:t>Check</a:t>
            </a:r>
            <a:endParaRPr kumimoji="1" lang="ja-JP" altLang="en-US" b="1" dirty="0">
              <a:solidFill>
                <a:schemeClr val="accent6">
                  <a:lumMod val="50000"/>
                </a:schemeClr>
              </a:solidFill>
            </a:endParaRPr>
          </a:p>
        </p:txBody>
      </p:sp>
      <p:sp>
        <p:nvSpPr>
          <p:cNvPr id="12" name="曲折矢印 11"/>
          <p:cNvSpPr/>
          <p:nvPr/>
        </p:nvSpPr>
        <p:spPr>
          <a:xfrm rot="5400000">
            <a:off x="5901860" y="2557156"/>
            <a:ext cx="556318" cy="1392473"/>
          </a:xfrm>
          <a:prstGeom prst="ben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曲折矢印 12"/>
          <p:cNvSpPr/>
          <p:nvPr/>
        </p:nvSpPr>
        <p:spPr>
          <a:xfrm>
            <a:off x="2334745" y="2917156"/>
            <a:ext cx="1373159" cy="562860"/>
          </a:xfrm>
          <a:prstGeom prst="ben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曲折矢印 13"/>
          <p:cNvSpPr/>
          <p:nvPr/>
        </p:nvSpPr>
        <p:spPr>
          <a:xfrm rot="10800000">
            <a:off x="5436097" y="4321156"/>
            <a:ext cx="1392471" cy="562860"/>
          </a:xfrm>
          <a:prstGeom prst="ben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曲折矢印 14"/>
          <p:cNvSpPr/>
          <p:nvPr/>
        </p:nvSpPr>
        <p:spPr>
          <a:xfrm rot="16200000">
            <a:off x="2627209" y="3817156"/>
            <a:ext cx="631083" cy="1360026"/>
          </a:xfrm>
          <a:prstGeom prst="ben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ストライプ矢印 15"/>
          <p:cNvSpPr/>
          <p:nvPr/>
        </p:nvSpPr>
        <p:spPr>
          <a:xfrm rot="5400000">
            <a:off x="4408332" y="4984346"/>
            <a:ext cx="399345" cy="504056"/>
          </a:xfrm>
          <a:prstGeom prst="striped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267743" y="5518404"/>
            <a:ext cx="4608511" cy="396043"/>
          </a:xfrm>
          <a:prstGeom prst="roundRect">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Customers</a:t>
            </a:r>
            <a:endParaRPr kumimoji="1" lang="ja-JP" altLang="en-US" b="1" dirty="0">
              <a:solidFill>
                <a:schemeClr val="tx1"/>
              </a:solidFill>
            </a:endParaRPr>
          </a:p>
        </p:txBody>
      </p:sp>
      <p:sp>
        <p:nvSpPr>
          <p:cNvPr id="19" name="テキスト ボックス 18"/>
          <p:cNvSpPr txBox="1"/>
          <p:nvPr/>
        </p:nvSpPr>
        <p:spPr>
          <a:xfrm>
            <a:off x="5483785" y="5036701"/>
            <a:ext cx="2689828" cy="369332"/>
          </a:xfrm>
          <a:prstGeom prst="rect">
            <a:avLst/>
          </a:prstGeom>
          <a:noFill/>
        </p:spPr>
        <p:txBody>
          <a:bodyPr wrap="square" rtlCol="0">
            <a:spAutoFit/>
          </a:bodyPr>
          <a:lstStyle/>
          <a:p>
            <a:r>
              <a:rPr lang="en-US" altLang="ja-JP" dirty="0"/>
              <a:t>Information</a:t>
            </a:r>
            <a:r>
              <a:rPr lang="ja-JP" altLang="en-US" dirty="0"/>
              <a:t>　</a:t>
            </a:r>
            <a:r>
              <a:rPr lang="en-US" altLang="ja-JP" dirty="0"/>
              <a:t>Disclosure </a:t>
            </a:r>
            <a:endParaRPr kumimoji="1" lang="ja-JP" altLang="en-US" dirty="0"/>
          </a:p>
        </p:txBody>
      </p:sp>
      <p:sp>
        <p:nvSpPr>
          <p:cNvPr id="20" name="角丸四角形 19"/>
          <p:cNvSpPr/>
          <p:nvPr/>
        </p:nvSpPr>
        <p:spPr>
          <a:xfrm>
            <a:off x="3026330" y="3557525"/>
            <a:ext cx="3273861" cy="520720"/>
          </a:xfrm>
          <a:prstGeom prst="roundRect">
            <a:avLst/>
          </a:prstGeom>
          <a:solidFill>
            <a:srgbClr val="FFD1D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Progress review &amp;</a:t>
            </a:r>
            <a:r>
              <a:rPr lang="ja-JP" altLang="en-US" sz="1600" b="1" dirty="0">
                <a:solidFill>
                  <a:schemeClr val="tx1"/>
                </a:solidFill>
              </a:rPr>
              <a:t> </a:t>
            </a:r>
            <a:r>
              <a:rPr kumimoji="1" lang="en-US" altLang="ja-JP" sz="1600" b="1" dirty="0">
                <a:solidFill>
                  <a:schemeClr val="tx1"/>
                </a:solidFill>
              </a:rPr>
              <a:t>Management</a:t>
            </a:r>
            <a:endParaRPr kumimoji="1" lang="ja-JP" altLang="en-US" sz="1600" b="1" dirty="0">
              <a:solidFill>
                <a:schemeClr val="tx1"/>
              </a:solidFill>
            </a:endParaRPr>
          </a:p>
        </p:txBody>
      </p:sp>
      <p:sp>
        <p:nvSpPr>
          <p:cNvPr id="21" name="正方形/長方形 20"/>
          <p:cNvSpPr/>
          <p:nvPr/>
        </p:nvSpPr>
        <p:spPr>
          <a:xfrm>
            <a:off x="467543" y="880410"/>
            <a:ext cx="4536505" cy="410369"/>
          </a:xfrm>
          <a:prstGeom prst="rect">
            <a:avLst/>
          </a:prstGeom>
        </p:spPr>
        <p:txBody>
          <a:bodyPr wrap="square" lIns="36000" tIns="0" rIns="0" bIns="0">
            <a:spAutoFit/>
          </a:bodyPr>
          <a:lstStyle/>
          <a:p>
            <a:pPr marL="57600">
              <a:lnSpc>
                <a:spcPts val="3200"/>
              </a:lnSpc>
              <a:spcBef>
                <a:spcPts val="1000"/>
              </a:spcBef>
            </a:pPr>
            <a:r>
              <a:rPr lang="en-US" altLang="ja-JP" sz="2400" b="1" dirty="0"/>
              <a:t>Example: Kyoto City (Cont’d)</a:t>
            </a:r>
          </a:p>
        </p:txBody>
      </p:sp>
    </p:spTree>
    <p:extLst>
      <p:ext uri="{BB962C8B-B14F-4D97-AF65-F5344CB8AC3E}">
        <p14:creationId xmlns:p14="http://schemas.microsoft.com/office/powerpoint/2010/main" val="391525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下カーブ矢印 11"/>
          <p:cNvSpPr/>
          <p:nvPr/>
        </p:nvSpPr>
        <p:spPr>
          <a:xfrm rot="21024688">
            <a:off x="2971575" y="2466421"/>
            <a:ext cx="2165363" cy="422442"/>
          </a:xfrm>
          <a:prstGeom prst="curvedDownArrow">
            <a:avLst>
              <a:gd name="adj1" fmla="val 39180"/>
              <a:gd name="adj2" fmla="val 85782"/>
              <a:gd name="adj3" fmla="val 25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上カーブ矢印 13"/>
          <p:cNvSpPr/>
          <p:nvPr/>
        </p:nvSpPr>
        <p:spPr>
          <a:xfrm rot="303103">
            <a:off x="2783078" y="4899887"/>
            <a:ext cx="2830844" cy="812502"/>
          </a:xfrm>
          <a:prstGeom prst="curvedUpArrow">
            <a:avLst>
              <a:gd name="adj1" fmla="val 33449"/>
              <a:gd name="adj2" fmla="val 60085"/>
              <a:gd name="adj3" fmla="val 25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Human Resources Development</a:t>
            </a:r>
            <a:endParaRPr lang="ja-JP" altLang="en-US" dirty="0"/>
          </a:p>
        </p:txBody>
      </p:sp>
      <p:sp>
        <p:nvSpPr>
          <p:cNvPr id="3" name="角丸四角形 2"/>
          <p:cNvSpPr/>
          <p:nvPr/>
        </p:nvSpPr>
        <p:spPr>
          <a:xfrm>
            <a:off x="374639" y="2549964"/>
            <a:ext cx="2768200" cy="3246621"/>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2000" b="1" dirty="0">
                <a:solidFill>
                  <a:schemeClr val="tx1"/>
                </a:solidFill>
              </a:rPr>
              <a:t>National Institute of Public Health</a:t>
            </a:r>
          </a:p>
          <a:p>
            <a:pPr algn="ctr"/>
            <a:endParaRPr kumimoji="1" lang="en-US" altLang="ja-JP" sz="1100" dirty="0">
              <a:solidFill>
                <a:schemeClr val="tx1"/>
              </a:solidFill>
            </a:endParaRPr>
          </a:p>
          <a:p>
            <a:pPr algn="ctr"/>
            <a:endParaRPr lang="en-US" altLang="ja-JP" sz="1100" dirty="0">
              <a:solidFill>
                <a:schemeClr val="tx1"/>
              </a:solidFill>
            </a:endParaRPr>
          </a:p>
          <a:p>
            <a:pPr algn="ctr"/>
            <a:endParaRPr kumimoji="1" lang="en-US" altLang="ja-JP" sz="1100" dirty="0">
              <a:solidFill>
                <a:schemeClr val="tx1"/>
              </a:solidFill>
            </a:endParaRPr>
          </a:p>
          <a:p>
            <a:pPr algn="ctr"/>
            <a:endParaRPr lang="en-US" altLang="ja-JP" sz="1100" dirty="0">
              <a:solidFill>
                <a:schemeClr val="tx1"/>
              </a:solidFill>
            </a:endParaRPr>
          </a:p>
          <a:p>
            <a:pPr algn="ctr"/>
            <a:endParaRPr kumimoji="1" lang="en-US" altLang="ja-JP" sz="1100" dirty="0">
              <a:solidFill>
                <a:schemeClr val="tx1"/>
              </a:solidFill>
            </a:endParaRPr>
          </a:p>
          <a:p>
            <a:pPr algn="ctr"/>
            <a:endParaRPr lang="en-US" altLang="ja-JP" sz="1100" dirty="0">
              <a:solidFill>
                <a:schemeClr val="tx1"/>
              </a:solidFill>
            </a:endParaRPr>
          </a:p>
          <a:p>
            <a:pPr algn="ctr"/>
            <a:endParaRPr kumimoji="1" lang="en-US" altLang="ja-JP" sz="1100" dirty="0">
              <a:solidFill>
                <a:schemeClr val="tx1"/>
              </a:solidFill>
            </a:endParaRPr>
          </a:p>
          <a:p>
            <a:pPr algn="ctr"/>
            <a:endParaRPr lang="en-US" altLang="ja-JP" sz="1100" dirty="0">
              <a:solidFill>
                <a:schemeClr val="tx1"/>
              </a:solidFill>
            </a:endParaRPr>
          </a:p>
          <a:p>
            <a:pPr algn="ctr"/>
            <a:endParaRPr kumimoji="1" lang="en-US" altLang="ja-JP" sz="1100" dirty="0">
              <a:solidFill>
                <a:schemeClr val="tx1"/>
              </a:solidFill>
            </a:endParaRPr>
          </a:p>
          <a:p>
            <a:pPr algn="ctr"/>
            <a:endParaRPr lang="en-US" altLang="ja-JP" sz="1100" dirty="0">
              <a:solidFill>
                <a:schemeClr val="tx1"/>
              </a:solidFill>
            </a:endParaRPr>
          </a:p>
          <a:p>
            <a:pPr algn="ctr"/>
            <a:r>
              <a:rPr lang="en-US" altLang="ja-JP" sz="1100" dirty="0">
                <a:solidFill>
                  <a:schemeClr val="tx1"/>
                </a:solidFill>
              </a:rPr>
              <a:t>The old building constructed in 1938.</a:t>
            </a:r>
            <a:endParaRPr kumimoji="1" lang="ja-JP" altLang="en-US" sz="1100" dirty="0">
              <a:solidFill>
                <a:schemeClr val="tx1"/>
              </a:solidFill>
            </a:endParaRPr>
          </a:p>
        </p:txBody>
      </p:sp>
      <p:sp>
        <p:nvSpPr>
          <p:cNvPr id="13" name="テキスト ボックス 12"/>
          <p:cNvSpPr txBox="1"/>
          <p:nvPr/>
        </p:nvSpPr>
        <p:spPr>
          <a:xfrm>
            <a:off x="2702369" y="1790677"/>
            <a:ext cx="2880716" cy="646331"/>
          </a:xfrm>
          <a:prstGeom prst="rect">
            <a:avLst/>
          </a:prstGeom>
          <a:noFill/>
        </p:spPr>
        <p:txBody>
          <a:bodyPr wrap="square" rtlCol="0">
            <a:spAutoFit/>
          </a:bodyPr>
          <a:lstStyle/>
          <a:p>
            <a:r>
              <a:rPr lang="en-US" altLang="ja-JP" dirty="0"/>
              <a:t>Know-how on curriculum and teaching methods</a:t>
            </a:r>
            <a:endParaRPr kumimoji="1" lang="ja-JP" altLang="en-US" dirty="0"/>
          </a:p>
        </p:txBody>
      </p:sp>
      <p:sp>
        <p:nvSpPr>
          <p:cNvPr id="15" name="右カーブ矢印 14"/>
          <p:cNvSpPr/>
          <p:nvPr/>
        </p:nvSpPr>
        <p:spPr>
          <a:xfrm rot="6105824">
            <a:off x="4038309" y="2648573"/>
            <a:ext cx="681938" cy="2522985"/>
          </a:xfrm>
          <a:prstGeom prst="curvedRightArrow">
            <a:avLst>
              <a:gd name="adj1" fmla="val 39821"/>
              <a:gd name="adj2" fmla="val 86817"/>
              <a:gd name="adj3" fmla="val 25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p:cNvSpPr txBox="1"/>
          <p:nvPr/>
        </p:nvSpPr>
        <p:spPr>
          <a:xfrm>
            <a:off x="3369228" y="4251620"/>
            <a:ext cx="1546998" cy="646331"/>
          </a:xfrm>
          <a:prstGeom prst="rect">
            <a:avLst/>
          </a:prstGeom>
          <a:noFill/>
        </p:spPr>
        <p:txBody>
          <a:bodyPr wrap="square" rtlCol="0">
            <a:spAutoFit/>
          </a:bodyPr>
          <a:lstStyle/>
          <a:p>
            <a:r>
              <a:rPr kumimoji="1" lang="en-US" altLang="ja-JP" dirty="0"/>
              <a:t>Training of utilities’ staff</a:t>
            </a:r>
            <a:endParaRPr kumimoji="1" lang="ja-JP" altLang="en-US" dirty="0"/>
          </a:p>
        </p:txBody>
      </p:sp>
      <p:sp>
        <p:nvSpPr>
          <p:cNvPr id="18" name="下カーブ矢印 17"/>
          <p:cNvSpPr/>
          <p:nvPr/>
        </p:nvSpPr>
        <p:spPr>
          <a:xfrm rot="4525329">
            <a:off x="7617962" y="3504683"/>
            <a:ext cx="1533070" cy="607876"/>
          </a:xfrm>
          <a:prstGeom prst="curvedDownArrow">
            <a:avLst>
              <a:gd name="adj1" fmla="val 45374"/>
              <a:gd name="adj2" fmla="val 67406"/>
              <a:gd name="adj3" fmla="val 4413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p:cNvSpPr txBox="1"/>
          <p:nvPr/>
        </p:nvSpPr>
        <p:spPr>
          <a:xfrm>
            <a:off x="5824344" y="3485456"/>
            <a:ext cx="2520319" cy="646331"/>
          </a:xfrm>
          <a:prstGeom prst="rect">
            <a:avLst/>
          </a:prstGeom>
          <a:noFill/>
        </p:spPr>
        <p:txBody>
          <a:bodyPr wrap="square" rtlCol="0">
            <a:spAutoFit/>
          </a:bodyPr>
          <a:lstStyle/>
          <a:p>
            <a:r>
              <a:rPr kumimoji="1" lang="en-US" altLang="ja-JP" dirty="0"/>
              <a:t>Provision of young water supply engineers</a:t>
            </a:r>
            <a:endParaRPr kumimoji="1" lang="ja-JP" altLang="en-US" dirty="0"/>
          </a:p>
        </p:txBody>
      </p:sp>
      <p:sp>
        <p:nvSpPr>
          <p:cNvPr id="2" name="テキスト ボックス 1"/>
          <p:cNvSpPr txBox="1"/>
          <p:nvPr/>
        </p:nvSpPr>
        <p:spPr>
          <a:xfrm>
            <a:off x="613496" y="5227886"/>
            <a:ext cx="2160240" cy="461665"/>
          </a:xfrm>
          <a:prstGeom prst="rect">
            <a:avLst/>
          </a:prstGeom>
          <a:noFill/>
        </p:spPr>
        <p:txBody>
          <a:bodyPr wrap="square" rtlCol="0">
            <a:spAutoFit/>
          </a:bodyPr>
          <a:lstStyle/>
          <a:p>
            <a:r>
              <a:rPr lang="en-US" altLang="ja-JP" sz="1200" b="1" dirty="0"/>
              <a:t>Source: National Institute of Public Health</a:t>
            </a:r>
            <a:endParaRPr kumimoji="1" lang="ja-JP" altLang="en-US" sz="1200" b="1" dirty="0"/>
          </a:p>
        </p:txBody>
      </p:sp>
      <p:sp>
        <p:nvSpPr>
          <p:cNvPr id="5" name="下矢印 4"/>
          <p:cNvSpPr/>
          <p:nvPr/>
        </p:nvSpPr>
        <p:spPr>
          <a:xfrm>
            <a:off x="6495319" y="5133257"/>
            <a:ext cx="446240" cy="650925"/>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810227" y="5796586"/>
            <a:ext cx="3816423" cy="443707"/>
          </a:xfrm>
          <a:prstGeom prst="rect">
            <a:avLst/>
          </a:prstGeom>
          <a:solidFill>
            <a:srgbClr val="FFD1D1"/>
          </a:solid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rPr>
              <a:t>Nationwide water supply coverage</a:t>
            </a:r>
          </a:p>
        </p:txBody>
      </p:sp>
      <p:pic>
        <p:nvPicPr>
          <p:cNvPr id="20" name="Picture 2" descr="国立公衆衛生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70" y="3445794"/>
            <a:ext cx="2654095" cy="1526106"/>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258583" y="972000"/>
            <a:ext cx="8616306" cy="769441"/>
          </a:xfrm>
          <a:prstGeom prst="rect">
            <a:avLst/>
          </a:prstGeom>
        </p:spPr>
        <p:txBody>
          <a:bodyPr wrap="square" lIns="36000" tIns="0" rIns="0" bIns="0">
            <a:spAutoFit/>
          </a:bodyPr>
          <a:lstStyle/>
          <a:p>
            <a:pPr marL="57600" algn="ctr">
              <a:lnSpc>
                <a:spcPts val="3000"/>
              </a:lnSpc>
            </a:pPr>
            <a:r>
              <a:rPr lang="en-US" altLang="ja-JP" sz="2400" b="1" dirty="0"/>
              <a:t>National Initiatives for Human Resources Development </a:t>
            </a:r>
          </a:p>
          <a:p>
            <a:pPr marL="57600" algn="ctr">
              <a:lnSpc>
                <a:spcPts val="3000"/>
              </a:lnSpc>
            </a:pPr>
            <a:r>
              <a:rPr lang="en-US" altLang="ja-JP" sz="2400" b="1" dirty="0"/>
              <a:t>to Achieve Nationwide Water Supply Coverage</a:t>
            </a:r>
          </a:p>
        </p:txBody>
      </p:sp>
      <p:sp>
        <p:nvSpPr>
          <p:cNvPr id="11" name="円/楕円 10"/>
          <p:cNvSpPr/>
          <p:nvPr/>
        </p:nvSpPr>
        <p:spPr>
          <a:xfrm>
            <a:off x="4935287" y="4243832"/>
            <a:ext cx="3576294" cy="925232"/>
          </a:xfrm>
          <a:prstGeom prst="ellipse">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rPr>
              <a:t>Water Utilities</a:t>
            </a:r>
            <a:endParaRPr kumimoji="1" lang="ja-JP" altLang="en-US" sz="2000" b="1" dirty="0">
              <a:solidFill>
                <a:schemeClr val="tx1"/>
              </a:solidFill>
            </a:endParaRPr>
          </a:p>
        </p:txBody>
      </p:sp>
      <p:sp>
        <p:nvSpPr>
          <p:cNvPr id="4" name="円/楕円 3"/>
          <p:cNvSpPr/>
          <p:nvPr/>
        </p:nvSpPr>
        <p:spPr>
          <a:xfrm>
            <a:off x="4623111" y="2549965"/>
            <a:ext cx="3517650" cy="895829"/>
          </a:xfrm>
          <a:prstGeom prst="ellipse">
            <a:avLst/>
          </a:prstGeom>
          <a:solidFill>
            <a:schemeClr val="bg1">
              <a:lumMod val="9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National Universities</a:t>
            </a:r>
            <a:endParaRPr kumimoji="1" lang="ja-JP" altLang="en-US" sz="2000" b="1" dirty="0">
              <a:solidFill>
                <a:schemeClr val="tx1"/>
              </a:solidFill>
            </a:endParaRPr>
          </a:p>
        </p:txBody>
      </p:sp>
    </p:spTree>
    <p:extLst>
      <p:ext uri="{BB962C8B-B14F-4D97-AF65-F5344CB8AC3E}">
        <p14:creationId xmlns:p14="http://schemas.microsoft.com/office/powerpoint/2010/main" val="2521272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Human Resources Development</a:t>
            </a:r>
            <a:endParaRPr lang="ja-JP" altLang="en-US" dirty="0"/>
          </a:p>
        </p:txBody>
      </p:sp>
      <p:graphicFrame>
        <p:nvGraphicFramePr>
          <p:cNvPr id="3" name="コンテンツ プレースホルダー 2"/>
          <p:cNvGraphicFramePr>
            <a:graphicFrameLocks noGrp="1"/>
          </p:cNvGraphicFramePr>
          <p:nvPr>
            <p:ph idx="14"/>
            <p:extLst>
              <p:ext uri="{D42A27DB-BD31-4B8C-83A1-F6EECF244321}">
                <p14:modId xmlns:p14="http://schemas.microsoft.com/office/powerpoint/2010/main" val="1367551068"/>
              </p:ext>
            </p:extLst>
          </p:nvPr>
        </p:nvGraphicFramePr>
        <p:xfrm>
          <a:off x="395536" y="1628800"/>
          <a:ext cx="842493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爆発 1 6"/>
          <p:cNvSpPr/>
          <p:nvPr/>
        </p:nvSpPr>
        <p:spPr>
          <a:xfrm>
            <a:off x="3851920" y="2491889"/>
            <a:ext cx="3888432" cy="1440160"/>
          </a:xfrm>
          <a:prstGeom prst="irregularSeal1">
            <a:avLst/>
          </a:prstGeom>
          <a:solidFill>
            <a:srgbClr val="FFFF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No standardized instructional method</a:t>
            </a:r>
            <a:endParaRPr lang="ja-JP" altLang="en-US" sz="1600" b="1" dirty="0">
              <a:solidFill>
                <a:schemeClr val="tx1"/>
              </a:solidFill>
            </a:endParaRPr>
          </a:p>
        </p:txBody>
      </p:sp>
      <p:sp>
        <p:nvSpPr>
          <p:cNvPr id="8" name="円/楕円 7"/>
          <p:cNvSpPr/>
          <p:nvPr/>
        </p:nvSpPr>
        <p:spPr>
          <a:xfrm>
            <a:off x="4211960" y="3897052"/>
            <a:ext cx="3384376" cy="1068088"/>
          </a:xfrm>
          <a:prstGeom prst="ellipse">
            <a:avLst/>
          </a:prstGeom>
          <a:solidFill>
            <a:srgbClr val="FFD1D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Standardized know-how of procedures and operations </a:t>
            </a:r>
            <a:endParaRPr kumimoji="1" lang="ja-JP" altLang="en-US" sz="1600" b="1" dirty="0">
              <a:solidFill>
                <a:schemeClr val="tx1"/>
              </a:solidFill>
            </a:endParaRPr>
          </a:p>
        </p:txBody>
      </p:sp>
      <p:sp>
        <p:nvSpPr>
          <p:cNvPr id="9" name="正方形/長方形 8"/>
          <p:cNvSpPr/>
          <p:nvPr/>
        </p:nvSpPr>
        <p:spPr>
          <a:xfrm>
            <a:off x="360000" y="1009166"/>
            <a:ext cx="3851960" cy="410369"/>
          </a:xfrm>
          <a:prstGeom prst="rect">
            <a:avLst/>
          </a:prstGeom>
        </p:spPr>
        <p:txBody>
          <a:bodyPr wrap="square" lIns="36000" tIns="0" rIns="0" bIns="0">
            <a:spAutoFit/>
          </a:bodyPr>
          <a:lstStyle/>
          <a:p>
            <a:pPr marL="57600">
              <a:lnSpc>
                <a:spcPts val="3200"/>
              </a:lnSpc>
              <a:spcBef>
                <a:spcPts val="1000"/>
              </a:spcBef>
            </a:pPr>
            <a:r>
              <a:rPr lang="en-US" altLang="ja-JP" sz="2400" b="1" dirty="0"/>
              <a:t>Example : Nagoya City</a:t>
            </a:r>
          </a:p>
        </p:txBody>
      </p:sp>
    </p:spTree>
    <p:extLst>
      <p:ext uri="{BB962C8B-B14F-4D97-AF65-F5344CB8AC3E}">
        <p14:creationId xmlns:p14="http://schemas.microsoft.com/office/powerpoint/2010/main" val="218916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p:nvPr/>
        </p:nvPicPr>
        <p:blipFill>
          <a:blip r:embed="rId3" cstate="print">
            <a:extLst>
              <a:ext uri="{28A0092B-C50C-407E-A947-70E740481C1C}">
                <a14:useLocalDpi xmlns:a14="http://schemas.microsoft.com/office/drawing/2010/main" val="0"/>
              </a:ext>
            </a:extLst>
          </a:blip>
          <a:stretch>
            <a:fillRect/>
          </a:stretch>
        </p:blipFill>
        <p:spPr>
          <a:xfrm>
            <a:off x="1403648" y="1290779"/>
            <a:ext cx="3231632" cy="2385794"/>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1403648" y="3739762"/>
            <a:ext cx="3240908" cy="2272707"/>
          </a:xfrm>
          <a:prstGeom prst="rect">
            <a:avLst/>
          </a:prstGeom>
        </p:spPr>
      </p:pic>
      <p:pic>
        <p:nvPicPr>
          <p:cNvPr id="19" name="図 18"/>
          <p:cNvPicPr/>
          <p:nvPr/>
        </p:nvPicPr>
        <p:blipFill rotWithShape="1">
          <a:blip r:embed="rId5" cstate="print">
            <a:extLst>
              <a:ext uri="{28A0092B-C50C-407E-A947-70E740481C1C}">
                <a14:useLocalDpi xmlns:a14="http://schemas.microsoft.com/office/drawing/2010/main" val="0"/>
              </a:ext>
            </a:extLst>
          </a:blip>
          <a:srcRect r="2008"/>
          <a:stretch/>
        </p:blipFill>
        <p:spPr>
          <a:xfrm>
            <a:off x="4860032" y="1290778"/>
            <a:ext cx="3519664" cy="2253093"/>
          </a:xfrm>
          <a:prstGeom prst="rect">
            <a:avLst/>
          </a:prstGeom>
        </p:spPr>
      </p:pic>
      <p:pic>
        <p:nvPicPr>
          <p:cNvPr id="20" name="図 19"/>
          <p:cNvPicPr/>
          <p:nvPr/>
        </p:nvPicPr>
        <p:blipFill rotWithShape="1">
          <a:blip r:embed="rId6" cstate="print">
            <a:extLst>
              <a:ext uri="{28A0092B-C50C-407E-A947-70E740481C1C}">
                <a14:useLocalDpi xmlns:a14="http://schemas.microsoft.com/office/drawing/2010/main" val="0"/>
              </a:ext>
            </a:extLst>
          </a:blip>
          <a:srcRect r="1414" b="2498"/>
          <a:stretch/>
        </p:blipFill>
        <p:spPr>
          <a:xfrm>
            <a:off x="4860032" y="3739761"/>
            <a:ext cx="3528884" cy="2272707"/>
          </a:xfrm>
          <a:prstGeom prst="rect">
            <a:avLst/>
          </a:prstGeom>
        </p:spPr>
      </p:pic>
      <p:sp>
        <p:nvSpPr>
          <p:cNvPr id="9"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Human Resources Development</a:t>
            </a:r>
            <a:endParaRPr lang="ja-JP" altLang="en-US" dirty="0"/>
          </a:p>
        </p:txBody>
      </p:sp>
      <p:sp>
        <p:nvSpPr>
          <p:cNvPr id="4" name="正方形/長方形 3"/>
          <p:cNvSpPr/>
          <p:nvPr/>
        </p:nvSpPr>
        <p:spPr>
          <a:xfrm>
            <a:off x="4517299" y="3311957"/>
            <a:ext cx="235962" cy="369332"/>
          </a:xfrm>
          <a:prstGeom prst="rect">
            <a:avLst/>
          </a:prstGeom>
        </p:spPr>
        <p:txBody>
          <a:bodyPr wrap="none">
            <a:spAutoFit/>
          </a:bodyPr>
          <a:lstStyle/>
          <a:p>
            <a:r>
              <a:rPr lang="en-US" altLang="ja-JP" dirty="0"/>
              <a:t> </a:t>
            </a:r>
            <a:endParaRPr lang="ja-JP" altLang="ja-JP" dirty="0"/>
          </a:p>
        </p:txBody>
      </p:sp>
      <p:sp>
        <p:nvSpPr>
          <p:cNvPr id="8" name="テキスト ボックス 7"/>
          <p:cNvSpPr txBox="1"/>
          <p:nvPr/>
        </p:nvSpPr>
        <p:spPr>
          <a:xfrm>
            <a:off x="1403648" y="3334883"/>
            <a:ext cx="3228789" cy="369332"/>
          </a:xfrm>
          <a:prstGeom prst="rect">
            <a:avLst/>
          </a:prstGeom>
          <a:solidFill>
            <a:schemeClr val="accent1">
              <a:lumMod val="25000"/>
              <a:alpha val="82000"/>
            </a:schemeClr>
          </a:solidFill>
        </p:spPr>
        <p:txBody>
          <a:bodyPr wrap="square" rtlCol="0">
            <a:spAutoFit/>
          </a:bodyPr>
          <a:lstStyle/>
          <a:p>
            <a:pPr algn="ctr"/>
            <a:r>
              <a:rPr kumimoji="1" lang="en-US" altLang="ja-JP" b="1" dirty="0">
                <a:solidFill>
                  <a:schemeClr val="bg1"/>
                </a:solidFill>
              </a:rPr>
              <a:t>Leak Detection</a:t>
            </a:r>
            <a:endParaRPr kumimoji="1" lang="ja-JP" altLang="en-US" b="1" dirty="0">
              <a:solidFill>
                <a:schemeClr val="bg1"/>
              </a:solidFill>
            </a:endParaRPr>
          </a:p>
        </p:txBody>
      </p:sp>
      <p:sp>
        <p:nvSpPr>
          <p:cNvPr id="10" name="テキスト ボックス 9"/>
          <p:cNvSpPr txBox="1"/>
          <p:nvPr/>
        </p:nvSpPr>
        <p:spPr>
          <a:xfrm>
            <a:off x="4860032" y="3327906"/>
            <a:ext cx="3519264" cy="369332"/>
          </a:xfrm>
          <a:prstGeom prst="rect">
            <a:avLst/>
          </a:prstGeom>
          <a:solidFill>
            <a:schemeClr val="accent1">
              <a:lumMod val="25000"/>
              <a:alpha val="82000"/>
            </a:schemeClr>
          </a:solidFill>
        </p:spPr>
        <p:txBody>
          <a:bodyPr wrap="square" rtlCol="0">
            <a:spAutoFit/>
          </a:bodyPr>
          <a:lstStyle/>
          <a:p>
            <a:pPr algn="ctr"/>
            <a:r>
              <a:rPr kumimoji="1" lang="en-US" altLang="ja-JP" b="1" dirty="0">
                <a:solidFill>
                  <a:schemeClr val="bg1"/>
                </a:solidFill>
              </a:rPr>
              <a:t>Valve Operation</a:t>
            </a:r>
            <a:endParaRPr kumimoji="1" lang="ja-JP" altLang="en-US" b="1" dirty="0">
              <a:solidFill>
                <a:schemeClr val="bg1"/>
              </a:solidFill>
            </a:endParaRPr>
          </a:p>
        </p:txBody>
      </p:sp>
      <p:sp>
        <p:nvSpPr>
          <p:cNvPr id="11" name="テキスト ボックス 10"/>
          <p:cNvSpPr txBox="1"/>
          <p:nvPr/>
        </p:nvSpPr>
        <p:spPr>
          <a:xfrm>
            <a:off x="4860032" y="5643205"/>
            <a:ext cx="3536390" cy="369332"/>
          </a:xfrm>
          <a:prstGeom prst="rect">
            <a:avLst/>
          </a:prstGeom>
          <a:solidFill>
            <a:schemeClr val="accent1">
              <a:lumMod val="25000"/>
              <a:alpha val="82000"/>
            </a:schemeClr>
          </a:solidFill>
        </p:spPr>
        <p:txBody>
          <a:bodyPr wrap="square" rtlCol="0">
            <a:spAutoFit/>
          </a:bodyPr>
          <a:lstStyle/>
          <a:p>
            <a:pPr algn="ctr"/>
            <a:r>
              <a:rPr kumimoji="1" lang="en-US" altLang="ja-JP" b="1" dirty="0">
                <a:solidFill>
                  <a:schemeClr val="bg1"/>
                </a:solidFill>
              </a:rPr>
              <a:t>Endoscope</a:t>
            </a:r>
            <a:endParaRPr kumimoji="1" lang="ja-JP" altLang="en-US" b="1" dirty="0">
              <a:solidFill>
                <a:schemeClr val="bg1"/>
              </a:solidFill>
            </a:endParaRPr>
          </a:p>
        </p:txBody>
      </p:sp>
      <p:sp>
        <p:nvSpPr>
          <p:cNvPr id="16" name="テキスト ボックス 15"/>
          <p:cNvSpPr txBox="1"/>
          <p:nvPr/>
        </p:nvSpPr>
        <p:spPr>
          <a:xfrm>
            <a:off x="1403648" y="5643137"/>
            <a:ext cx="3240908" cy="369332"/>
          </a:xfrm>
          <a:prstGeom prst="rect">
            <a:avLst/>
          </a:prstGeom>
          <a:solidFill>
            <a:schemeClr val="accent1">
              <a:lumMod val="25000"/>
              <a:alpha val="82000"/>
            </a:schemeClr>
          </a:solidFill>
        </p:spPr>
        <p:txBody>
          <a:bodyPr wrap="square" rtlCol="0">
            <a:spAutoFit/>
          </a:bodyPr>
          <a:lstStyle/>
          <a:p>
            <a:pPr algn="ctr"/>
            <a:r>
              <a:rPr kumimoji="1" lang="en-US" altLang="ja-JP" b="1" dirty="0">
                <a:solidFill>
                  <a:schemeClr val="bg1"/>
                </a:solidFill>
              </a:rPr>
              <a:t>    Leakage Repair</a:t>
            </a:r>
            <a:endParaRPr kumimoji="1" lang="ja-JP" altLang="en-US" b="1" dirty="0">
              <a:solidFill>
                <a:schemeClr val="bg1"/>
              </a:solidFill>
            </a:endParaRPr>
          </a:p>
        </p:txBody>
      </p:sp>
      <p:sp>
        <p:nvSpPr>
          <p:cNvPr id="2" name="正方形/長方形 1"/>
          <p:cNvSpPr/>
          <p:nvPr/>
        </p:nvSpPr>
        <p:spPr>
          <a:xfrm>
            <a:off x="973214" y="5958866"/>
            <a:ext cx="7773636" cy="430887"/>
          </a:xfrm>
          <a:prstGeom prst="rect">
            <a:avLst/>
          </a:prstGeom>
        </p:spPr>
        <p:txBody>
          <a:bodyPr wrap="square">
            <a:spAutoFit/>
          </a:bodyPr>
          <a:lstStyle/>
          <a:p>
            <a:r>
              <a:rPr lang="en-US" altLang="ja-JP" sz="1050" b="1" dirty="0"/>
              <a:t>Source: Presentation materials by the Nagoya City Waterworks and Sewerage Bureau in the Report of “</a:t>
            </a:r>
            <a:r>
              <a:rPr lang="en-US" altLang="ja-JP" sz="1050" b="1" i="1" dirty="0"/>
              <a:t>The Third Executive Forum for Enhancing Sustainability of Urban Water Service in the Asian Region</a:t>
            </a:r>
            <a:r>
              <a:rPr lang="en-US" altLang="ja-JP" sz="1050" b="1" dirty="0"/>
              <a:t>”, August 2014</a:t>
            </a:r>
            <a:endParaRPr lang="ja-JP" altLang="ja-JP" sz="1050" b="1" dirty="0"/>
          </a:p>
        </p:txBody>
      </p:sp>
      <p:sp>
        <p:nvSpPr>
          <p:cNvPr id="13" name="正方形/長方形 12"/>
          <p:cNvSpPr/>
          <p:nvPr/>
        </p:nvSpPr>
        <p:spPr>
          <a:xfrm>
            <a:off x="463384" y="880410"/>
            <a:ext cx="4396648" cy="410369"/>
          </a:xfrm>
          <a:prstGeom prst="rect">
            <a:avLst/>
          </a:prstGeom>
        </p:spPr>
        <p:txBody>
          <a:bodyPr wrap="none" lIns="36000" tIns="0" rIns="0" bIns="0">
            <a:spAutoFit/>
          </a:bodyPr>
          <a:lstStyle/>
          <a:p>
            <a:pPr marL="57600">
              <a:lnSpc>
                <a:spcPts val="3200"/>
              </a:lnSpc>
              <a:spcBef>
                <a:spcPts val="1000"/>
              </a:spcBef>
            </a:pPr>
            <a:r>
              <a:rPr lang="en-US" altLang="ja-JP" sz="2400" b="1" dirty="0"/>
              <a:t>Example : Nagoya City (Cont’d)</a:t>
            </a:r>
          </a:p>
        </p:txBody>
      </p:sp>
    </p:spTree>
    <p:extLst>
      <p:ext uri="{BB962C8B-B14F-4D97-AF65-F5344CB8AC3E}">
        <p14:creationId xmlns:p14="http://schemas.microsoft.com/office/powerpoint/2010/main" val="607594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409" y="1340768"/>
            <a:ext cx="7315108" cy="46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3"/>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dirty="0"/>
              <a:t>4. Human Resources Development</a:t>
            </a:r>
            <a:endParaRPr lang="ja-JP" altLang="en-US" dirty="0"/>
          </a:p>
        </p:txBody>
      </p:sp>
      <p:sp>
        <p:nvSpPr>
          <p:cNvPr id="5" name="正方形/長方形 4"/>
          <p:cNvSpPr/>
          <p:nvPr/>
        </p:nvSpPr>
        <p:spPr>
          <a:xfrm>
            <a:off x="732426" y="5896799"/>
            <a:ext cx="7917614" cy="461665"/>
          </a:xfrm>
          <a:prstGeom prst="rect">
            <a:avLst/>
          </a:prstGeom>
        </p:spPr>
        <p:txBody>
          <a:bodyPr wrap="square">
            <a:spAutoFit/>
          </a:bodyPr>
          <a:lstStyle/>
          <a:p>
            <a:r>
              <a:rPr lang="en-US" altLang="ja-JP" sz="1200" b="1" dirty="0"/>
              <a:t>Source: Presentation materials by the Yokohama Waterworks Bureau for “</a:t>
            </a:r>
            <a:r>
              <a:rPr lang="en-US" altLang="ja-JP" sz="1200" b="1" i="1" dirty="0"/>
              <a:t>The Third Executive Forum</a:t>
            </a:r>
          </a:p>
          <a:p>
            <a:r>
              <a:rPr lang="en-US" altLang="ja-JP" sz="1200" b="1" i="1" dirty="0"/>
              <a:t> for Enhancing Sustainability on Urban Water Service in Asian Region, 2014</a:t>
            </a:r>
            <a:r>
              <a:rPr lang="en-US" altLang="ja-JP" sz="1200" b="1" dirty="0"/>
              <a:t>”</a:t>
            </a:r>
          </a:p>
        </p:txBody>
      </p:sp>
      <p:sp>
        <p:nvSpPr>
          <p:cNvPr id="6" name="正方形/長方形 5"/>
          <p:cNvSpPr/>
          <p:nvPr/>
        </p:nvSpPr>
        <p:spPr>
          <a:xfrm>
            <a:off x="359999" y="880410"/>
            <a:ext cx="4788065" cy="410369"/>
          </a:xfrm>
          <a:prstGeom prst="rect">
            <a:avLst/>
          </a:prstGeom>
        </p:spPr>
        <p:txBody>
          <a:bodyPr wrap="square" lIns="36000" tIns="0" rIns="0" bIns="0">
            <a:spAutoFit/>
          </a:bodyPr>
          <a:lstStyle/>
          <a:p>
            <a:pPr marL="57600">
              <a:lnSpc>
                <a:spcPts val="3200"/>
              </a:lnSpc>
              <a:spcBef>
                <a:spcPts val="1000"/>
              </a:spcBef>
            </a:pPr>
            <a:r>
              <a:rPr lang="en-US" altLang="ja-JP" sz="2400" b="1" dirty="0"/>
              <a:t>Example : Yokohama City</a:t>
            </a:r>
          </a:p>
        </p:txBody>
      </p:sp>
      <p:sp>
        <p:nvSpPr>
          <p:cNvPr id="2" name="角丸四角形吹き出し 1"/>
          <p:cNvSpPr/>
          <p:nvPr/>
        </p:nvSpPr>
        <p:spPr>
          <a:xfrm>
            <a:off x="7219739" y="548680"/>
            <a:ext cx="1348261" cy="792088"/>
          </a:xfrm>
          <a:prstGeom prst="wedgeRoundRectCallout">
            <a:avLst>
              <a:gd name="adj1" fmla="val 6365"/>
              <a:gd name="adj2" fmla="val 71295"/>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Level of Ability</a:t>
            </a:r>
            <a:endParaRPr kumimoji="1" lang="ja-JP" altLang="en-US" sz="1600" b="1" dirty="0">
              <a:solidFill>
                <a:schemeClr val="tx1"/>
              </a:solidFill>
            </a:endParaRPr>
          </a:p>
        </p:txBody>
      </p:sp>
    </p:spTree>
    <p:extLst>
      <p:ext uri="{BB962C8B-B14F-4D97-AF65-F5344CB8AC3E}">
        <p14:creationId xmlns:p14="http://schemas.microsoft.com/office/powerpoint/2010/main" val="1845985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p:cNvSpPr txBox="1">
            <a:spLocks/>
          </p:cNvSpPr>
          <p:nvPr/>
        </p:nvSpPr>
        <p:spPr>
          <a:xfrm>
            <a:off x="360000" y="252000"/>
            <a:ext cx="8423986"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5. Management of Small and Medium Scale Utilities</a:t>
            </a:r>
            <a:endParaRPr lang="ja-JP" altLang="en-US" sz="2700" dirty="0"/>
          </a:p>
        </p:txBody>
      </p:sp>
      <p:sp>
        <p:nvSpPr>
          <p:cNvPr id="2" name="テキスト ボックス 1"/>
          <p:cNvSpPr txBox="1"/>
          <p:nvPr/>
        </p:nvSpPr>
        <p:spPr>
          <a:xfrm>
            <a:off x="-46505" y="5574553"/>
            <a:ext cx="9144000" cy="276999"/>
          </a:xfrm>
          <a:prstGeom prst="rect">
            <a:avLst/>
          </a:prstGeom>
          <a:noFill/>
        </p:spPr>
        <p:txBody>
          <a:bodyPr wrap="square" rtlCol="0">
            <a:spAutoFit/>
          </a:bodyPr>
          <a:lstStyle/>
          <a:p>
            <a:pPr algn="ctr"/>
            <a:r>
              <a:rPr kumimoji="1" lang="en-US" altLang="ja-JP" sz="1200" b="1" dirty="0"/>
              <a:t>Source: Created from the </a:t>
            </a:r>
            <a:r>
              <a:rPr lang="en-US" altLang="ja-JP" sz="1200" b="1" dirty="0"/>
              <a:t>data of “</a:t>
            </a:r>
            <a:r>
              <a:rPr lang="en-US" altLang="ja-JP" sz="1200" b="1" i="1" dirty="0"/>
              <a:t>Survey of financial status of local public enterprises, FY 2014</a:t>
            </a:r>
            <a:r>
              <a:rPr lang="en-US" altLang="ja-JP" sz="1200" b="1" dirty="0"/>
              <a:t>”</a:t>
            </a:r>
            <a:endParaRPr kumimoji="1" lang="ja-JP" altLang="en-US" sz="1200" b="1" dirty="0"/>
          </a:p>
        </p:txBody>
      </p:sp>
      <p:sp>
        <p:nvSpPr>
          <p:cNvPr id="6" name="正方形/長方形 5"/>
          <p:cNvSpPr/>
          <p:nvPr/>
        </p:nvSpPr>
        <p:spPr>
          <a:xfrm>
            <a:off x="276175" y="880410"/>
            <a:ext cx="8705263" cy="377732"/>
          </a:xfrm>
          <a:prstGeom prst="rect">
            <a:avLst/>
          </a:prstGeom>
        </p:spPr>
        <p:txBody>
          <a:bodyPr wrap="none" lIns="36000" tIns="0" rIns="0" bIns="0">
            <a:spAutoFit/>
          </a:bodyPr>
          <a:lstStyle/>
          <a:p>
            <a:pPr marL="57600">
              <a:lnSpc>
                <a:spcPts val="3200"/>
              </a:lnSpc>
              <a:spcBef>
                <a:spcPts val="1000"/>
              </a:spcBef>
            </a:pPr>
            <a:r>
              <a:rPr lang="en-US" altLang="ja-JP" sz="2400" b="1" dirty="0"/>
              <a:t>(1)</a:t>
            </a:r>
            <a:r>
              <a:rPr lang="ja-JP" altLang="en-US" sz="2400" b="1" dirty="0"/>
              <a:t> </a:t>
            </a:r>
            <a:r>
              <a:rPr lang="en-US" altLang="ja-JP" sz="2400" b="1" dirty="0"/>
              <a:t>Challenges of Small &amp; Medium Water Supply Management</a:t>
            </a:r>
          </a:p>
        </p:txBody>
      </p:sp>
      <p:graphicFrame>
        <p:nvGraphicFramePr>
          <p:cNvPr id="7" name="グラフ 6"/>
          <p:cNvGraphicFramePr>
            <a:graphicFrameLocks/>
          </p:cNvGraphicFramePr>
          <p:nvPr>
            <p:extLst>
              <p:ext uri="{D42A27DB-BD31-4B8C-83A1-F6EECF244321}">
                <p14:modId xmlns:p14="http://schemas.microsoft.com/office/powerpoint/2010/main" val="407769731"/>
              </p:ext>
            </p:extLst>
          </p:nvPr>
        </p:nvGraphicFramePr>
        <p:xfrm>
          <a:off x="229669" y="1258142"/>
          <a:ext cx="8867826" cy="4505424"/>
        </p:xfrm>
        <a:graphic>
          <a:graphicData uri="http://schemas.openxmlformats.org/drawingml/2006/chart">
            <c:chart xmlns:c="http://schemas.openxmlformats.org/drawingml/2006/chart" xmlns:r="http://schemas.openxmlformats.org/officeDocument/2006/relationships" r:id="rId3"/>
          </a:graphicData>
        </a:graphic>
      </p:graphicFrame>
      <p:sp>
        <p:nvSpPr>
          <p:cNvPr id="8" name="角丸四角形 7"/>
          <p:cNvSpPr/>
          <p:nvPr/>
        </p:nvSpPr>
        <p:spPr>
          <a:xfrm>
            <a:off x="6444208" y="2492922"/>
            <a:ext cx="1728192" cy="302431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4" name="テキスト ボックス 3"/>
          <p:cNvSpPr txBox="1"/>
          <p:nvPr/>
        </p:nvSpPr>
        <p:spPr>
          <a:xfrm>
            <a:off x="349411" y="1566476"/>
            <a:ext cx="3850490" cy="307777"/>
          </a:xfrm>
          <a:prstGeom prst="rect">
            <a:avLst/>
          </a:prstGeom>
          <a:noFill/>
        </p:spPr>
        <p:txBody>
          <a:bodyPr wrap="square" rtlCol="0">
            <a:spAutoFit/>
          </a:bodyPr>
          <a:lstStyle/>
          <a:p>
            <a:r>
              <a:rPr lang="en-US" altLang="ja-JP" sz="1400" dirty="0">
                <a:latin typeface="Arial Narrow" panose="020B0606020202030204" pitchFamily="34" charset="0"/>
              </a:rPr>
              <a:t>Cost of Water Supply / Unit Price of Water (JPY/m</a:t>
            </a:r>
            <a:r>
              <a:rPr lang="en-US" altLang="ja-JP" sz="1400" baseline="30000" dirty="0">
                <a:latin typeface="Arial Narrow" panose="020B0606020202030204" pitchFamily="34" charset="0"/>
              </a:rPr>
              <a:t>3</a:t>
            </a:r>
            <a:r>
              <a:rPr lang="en-US" altLang="ja-JP" sz="1400" dirty="0">
                <a:latin typeface="Arial Narrow" panose="020B0606020202030204" pitchFamily="34" charset="0"/>
              </a:rPr>
              <a:t>)</a:t>
            </a:r>
            <a:endParaRPr kumimoji="1" lang="ja-JP" altLang="en-US" sz="1400" dirty="0">
              <a:latin typeface="Arial Narrow" panose="020B0606020202030204" pitchFamily="34" charset="0"/>
            </a:endParaRPr>
          </a:p>
        </p:txBody>
      </p:sp>
      <p:sp>
        <p:nvSpPr>
          <p:cNvPr id="10" name="正方形/長方形 9"/>
          <p:cNvSpPr/>
          <p:nvPr/>
        </p:nvSpPr>
        <p:spPr>
          <a:xfrm>
            <a:off x="360000" y="5843033"/>
            <a:ext cx="8423986" cy="366126"/>
          </a:xfrm>
          <a:prstGeom prst="rect">
            <a:avLst/>
          </a:prstGeom>
        </p:spPr>
        <p:txBody>
          <a:bodyPr wrap="square" lIns="36000" tIns="0" rIns="0" bIns="0">
            <a:spAutoFit/>
          </a:bodyPr>
          <a:lstStyle/>
          <a:p>
            <a:pPr marL="57600" algn="ctr">
              <a:lnSpc>
                <a:spcPts val="3200"/>
              </a:lnSpc>
              <a:spcBef>
                <a:spcPts val="1000"/>
              </a:spcBef>
            </a:pPr>
            <a:r>
              <a:rPr lang="en-US" altLang="ja-JP" sz="2000" b="1" dirty="0"/>
              <a:t>Cost recovery in water supply business by size of operation (2014)</a:t>
            </a:r>
          </a:p>
        </p:txBody>
      </p:sp>
    </p:spTree>
    <p:extLst>
      <p:ext uri="{BB962C8B-B14F-4D97-AF65-F5344CB8AC3E}">
        <p14:creationId xmlns:p14="http://schemas.microsoft.com/office/powerpoint/2010/main" val="387275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76000" y="1008000"/>
            <a:ext cx="8208000" cy="677108"/>
          </a:xfrm>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1152000" y="1980000"/>
            <a:ext cx="7416000" cy="3129062"/>
          </a:xfrm>
        </p:spPr>
        <p:txBody>
          <a:bodyPr/>
          <a:lstStyle/>
          <a:p>
            <a:pPr lvl="3"/>
            <a:r>
              <a:rPr lang="en-US" altLang="ja-JP" dirty="0"/>
              <a:t>Introduction</a:t>
            </a:r>
          </a:p>
          <a:p>
            <a:pPr lvl="3"/>
            <a:r>
              <a:rPr lang="en-US" altLang="ja-JP" dirty="0"/>
              <a:t>Governance</a:t>
            </a:r>
          </a:p>
          <a:p>
            <a:pPr lvl="3"/>
            <a:r>
              <a:rPr lang="en-US" altLang="ja-JP" dirty="0"/>
              <a:t>Business Plan and  PDCA</a:t>
            </a:r>
            <a:r>
              <a:rPr lang="ja-JP" altLang="en-US" dirty="0"/>
              <a:t> </a:t>
            </a:r>
            <a:r>
              <a:rPr lang="en-US" altLang="ja-JP" dirty="0"/>
              <a:t>(Plan, Do, Check, Act) Cycle</a:t>
            </a:r>
          </a:p>
          <a:p>
            <a:pPr lvl="3"/>
            <a:r>
              <a:rPr lang="en-US" altLang="ja-JP" dirty="0"/>
              <a:t>Human Resources Development</a:t>
            </a:r>
          </a:p>
          <a:p>
            <a:pPr lvl="3"/>
            <a:r>
              <a:rPr lang="en-US" altLang="ja-JP" dirty="0"/>
              <a:t>Management of Small and Medium Scale Utilities</a:t>
            </a:r>
          </a:p>
          <a:p>
            <a:pPr lvl="3"/>
            <a:r>
              <a:rPr lang="en-US" altLang="ja-JP" dirty="0"/>
              <a:t>Public - Private Partnerships</a:t>
            </a:r>
          </a:p>
          <a:p>
            <a:pPr lvl="3"/>
            <a:r>
              <a:rPr lang="en-US" altLang="ja-JP" dirty="0"/>
              <a:t>Lessons Learned</a:t>
            </a:r>
          </a:p>
        </p:txBody>
      </p:sp>
    </p:spTree>
    <p:extLst>
      <p:ext uri="{BB962C8B-B14F-4D97-AF65-F5344CB8AC3E}">
        <p14:creationId xmlns:p14="http://schemas.microsoft.com/office/powerpoint/2010/main" val="1450912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p:nvPr/>
        </p:nvPicPr>
        <p:blipFill rotWithShape="1">
          <a:blip r:embed="rId3"/>
          <a:srcRect l="9002" t="31210" r="11271" b="23523"/>
          <a:stretch/>
        </p:blipFill>
        <p:spPr bwMode="auto">
          <a:xfrm>
            <a:off x="70399" y="1268672"/>
            <a:ext cx="8316416" cy="4166327"/>
          </a:xfrm>
          <a:prstGeom prst="rect">
            <a:avLst/>
          </a:prstGeom>
          <a:ln>
            <a:noFill/>
          </a:ln>
          <a:extLst>
            <a:ext uri="{53640926-AAD7-44D8-BBD7-CCE9431645EC}">
              <a14:shadowObscured xmlns:a14="http://schemas.microsoft.com/office/drawing/2010/main"/>
            </a:ext>
          </a:extLst>
        </p:spPr>
      </p:pic>
      <p:sp>
        <p:nvSpPr>
          <p:cNvPr id="3" name="角丸四角形吹き出し 2"/>
          <p:cNvSpPr/>
          <p:nvPr/>
        </p:nvSpPr>
        <p:spPr>
          <a:xfrm>
            <a:off x="3995936" y="1074633"/>
            <a:ext cx="4968552" cy="1152128"/>
          </a:xfrm>
          <a:prstGeom prst="wedgeRoundRectCallout">
            <a:avLst>
              <a:gd name="adj1" fmla="val 950"/>
              <a:gd name="adj2" fmla="val 105801"/>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accent6">
                    <a:lumMod val="25000"/>
                  </a:schemeClr>
                </a:solidFill>
              </a:rPr>
              <a:t>Water tariffs are affected by local conditions, type of water source, degree of urbanization, composition of customer groups, etc.</a:t>
            </a:r>
          </a:p>
        </p:txBody>
      </p:sp>
      <p:sp>
        <p:nvSpPr>
          <p:cNvPr id="2" name="テキスト ボックス 1"/>
          <p:cNvSpPr txBox="1"/>
          <p:nvPr/>
        </p:nvSpPr>
        <p:spPr>
          <a:xfrm>
            <a:off x="642217" y="5434999"/>
            <a:ext cx="8173509" cy="461665"/>
          </a:xfrm>
          <a:prstGeom prst="rect">
            <a:avLst/>
          </a:prstGeom>
          <a:noFill/>
        </p:spPr>
        <p:txBody>
          <a:bodyPr wrap="square" rtlCol="0">
            <a:spAutoFit/>
          </a:bodyPr>
          <a:lstStyle/>
          <a:p>
            <a:r>
              <a:rPr lang="en-US" altLang="ja-JP" sz="1200" b="1" dirty="0"/>
              <a:t>Source: JWWA, </a:t>
            </a:r>
            <a:r>
              <a:rPr lang="en-US" altLang="ja-JP" sz="1200" b="1" i="1" dirty="0"/>
              <a:t>Comfortable Life with Water Supply and Transition of Water Supply Volume</a:t>
            </a:r>
            <a:r>
              <a:rPr lang="en-US" altLang="ja-JP" sz="1200" b="1" dirty="0"/>
              <a:t>, http://www.jwwa.or.jp/shiryou/water/water.html</a:t>
            </a:r>
            <a:endParaRPr kumimoji="1" lang="ja-JP" altLang="en-US" sz="1200" b="1" dirty="0"/>
          </a:p>
        </p:txBody>
      </p:sp>
      <p:sp>
        <p:nvSpPr>
          <p:cNvPr id="4" name="正方形/長方形 3"/>
          <p:cNvSpPr/>
          <p:nvPr/>
        </p:nvSpPr>
        <p:spPr>
          <a:xfrm>
            <a:off x="1870113" y="5894138"/>
            <a:ext cx="5717715" cy="410369"/>
          </a:xfrm>
          <a:prstGeom prst="rect">
            <a:avLst/>
          </a:prstGeom>
        </p:spPr>
        <p:txBody>
          <a:bodyPr wrap="none" lIns="36000" tIns="0" rIns="0" bIns="0">
            <a:spAutoFit/>
          </a:bodyPr>
          <a:lstStyle/>
          <a:p>
            <a:pPr marL="57600" algn="ctr">
              <a:lnSpc>
                <a:spcPts val="3200"/>
              </a:lnSpc>
              <a:spcBef>
                <a:spcPts val="1000"/>
              </a:spcBef>
            </a:pPr>
            <a:r>
              <a:rPr lang="en-US" altLang="ja-JP" sz="2400" b="1" dirty="0"/>
              <a:t>Tariff Differential among Water Utilities</a:t>
            </a:r>
          </a:p>
        </p:txBody>
      </p:sp>
      <p:sp>
        <p:nvSpPr>
          <p:cNvPr id="9" name="タイトル 3"/>
          <p:cNvSpPr txBox="1">
            <a:spLocks/>
          </p:cNvSpPr>
          <p:nvPr/>
        </p:nvSpPr>
        <p:spPr>
          <a:xfrm>
            <a:off x="360000" y="252000"/>
            <a:ext cx="8423986"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5. Management of Small and Medium Scale Utilities</a:t>
            </a:r>
            <a:endParaRPr lang="ja-JP" altLang="en-US" sz="2700" dirty="0"/>
          </a:p>
        </p:txBody>
      </p:sp>
      <p:sp>
        <p:nvSpPr>
          <p:cNvPr id="5" name="テキスト ボックス 4"/>
          <p:cNvSpPr txBox="1"/>
          <p:nvPr/>
        </p:nvSpPr>
        <p:spPr>
          <a:xfrm>
            <a:off x="2572423" y="5173389"/>
            <a:ext cx="3312368" cy="261610"/>
          </a:xfrm>
          <a:prstGeom prst="rect">
            <a:avLst/>
          </a:prstGeom>
          <a:solidFill>
            <a:schemeClr val="bg1"/>
          </a:solidFill>
        </p:spPr>
        <p:txBody>
          <a:bodyPr wrap="square" rtlCol="0">
            <a:spAutoFit/>
          </a:bodyPr>
          <a:lstStyle/>
          <a:p>
            <a:r>
              <a:rPr kumimoji="1" lang="en-US" altLang="ja-JP" sz="1100" dirty="0">
                <a:latin typeface="+mj-lt"/>
              </a:rPr>
              <a:t>Water tariff for domestic </a:t>
            </a:r>
            <a:r>
              <a:rPr lang="ja-JP" altLang="en-US" sz="1100" dirty="0">
                <a:latin typeface="+mj-lt"/>
              </a:rPr>
              <a:t> </a:t>
            </a:r>
            <a:r>
              <a:rPr kumimoji="1" lang="en-US" altLang="ja-JP" sz="1100" dirty="0">
                <a:latin typeface="+mj-lt"/>
              </a:rPr>
              <a:t>use</a:t>
            </a:r>
            <a:r>
              <a:rPr kumimoji="1" lang="ja-JP" altLang="en-US" sz="1100" dirty="0">
                <a:latin typeface="+mj-lt"/>
              </a:rPr>
              <a:t>（</a:t>
            </a:r>
            <a:r>
              <a:rPr lang="en-US" altLang="ja-JP" sz="1100" dirty="0">
                <a:latin typeface="+mj-lt"/>
              </a:rPr>
              <a:t>JPY/20m</a:t>
            </a:r>
            <a:r>
              <a:rPr lang="en-US" altLang="ja-JP" sz="1100" baseline="30000" dirty="0"/>
              <a:t>3</a:t>
            </a:r>
            <a:r>
              <a:rPr lang="en-US" altLang="ja-JP" sz="1100" dirty="0">
                <a:latin typeface="+mj-lt"/>
              </a:rPr>
              <a:t>/month</a:t>
            </a:r>
            <a:r>
              <a:rPr lang="ja-JP" altLang="en-US" sz="1100" dirty="0">
                <a:latin typeface="+mj-lt"/>
              </a:rPr>
              <a:t>）</a:t>
            </a:r>
            <a:endParaRPr lang="en-US" altLang="ja-JP" sz="1100" dirty="0">
              <a:latin typeface="+mj-lt"/>
            </a:endParaRPr>
          </a:p>
        </p:txBody>
      </p:sp>
    </p:spTree>
    <p:extLst>
      <p:ext uri="{BB962C8B-B14F-4D97-AF65-F5344CB8AC3E}">
        <p14:creationId xmlns:p14="http://schemas.microsoft.com/office/powerpoint/2010/main" val="1164062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ー 2"/>
          <p:cNvGraphicFramePr>
            <a:graphicFrameLocks noGrp="1"/>
          </p:cNvGraphicFramePr>
          <p:nvPr>
            <p:ph idx="14"/>
            <p:extLst>
              <p:ext uri="{D42A27DB-BD31-4B8C-83A1-F6EECF244321}">
                <p14:modId xmlns:p14="http://schemas.microsoft.com/office/powerpoint/2010/main" val="918275301"/>
              </p:ext>
            </p:extLst>
          </p:nvPr>
        </p:nvGraphicFramePr>
        <p:xfrm>
          <a:off x="395536" y="1340768"/>
          <a:ext cx="842493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タイトル 3"/>
          <p:cNvSpPr txBox="1">
            <a:spLocks/>
          </p:cNvSpPr>
          <p:nvPr/>
        </p:nvSpPr>
        <p:spPr>
          <a:xfrm>
            <a:off x="360000" y="252000"/>
            <a:ext cx="8423986"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5. Management of Small and Medium Scale Utilities</a:t>
            </a:r>
            <a:endParaRPr lang="ja-JP" altLang="en-US" sz="2700" dirty="0"/>
          </a:p>
        </p:txBody>
      </p:sp>
      <p:sp>
        <p:nvSpPr>
          <p:cNvPr id="7" name="正方形/長方形 6"/>
          <p:cNvSpPr/>
          <p:nvPr/>
        </p:nvSpPr>
        <p:spPr>
          <a:xfrm>
            <a:off x="276175" y="880410"/>
            <a:ext cx="5106714" cy="410369"/>
          </a:xfrm>
          <a:prstGeom prst="rect">
            <a:avLst/>
          </a:prstGeom>
        </p:spPr>
        <p:txBody>
          <a:bodyPr wrap="none" lIns="36000" tIns="0" rIns="0" bIns="0">
            <a:spAutoFit/>
          </a:bodyPr>
          <a:lstStyle/>
          <a:p>
            <a:pPr marL="57600">
              <a:lnSpc>
                <a:spcPts val="3200"/>
              </a:lnSpc>
              <a:spcBef>
                <a:spcPts val="1000"/>
              </a:spcBef>
            </a:pPr>
            <a:r>
              <a:rPr lang="en-US" altLang="ja-JP" sz="2400" b="1" dirty="0"/>
              <a:t>(2)</a:t>
            </a:r>
            <a:r>
              <a:rPr lang="ja-JP" altLang="en-US" sz="2400" b="1" dirty="0"/>
              <a:t> </a:t>
            </a:r>
            <a:r>
              <a:rPr lang="en-US" altLang="ja-JP" sz="2400" b="1" dirty="0"/>
              <a:t>Towards Regional Collaboration</a:t>
            </a:r>
          </a:p>
        </p:txBody>
      </p:sp>
    </p:spTree>
    <p:extLst>
      <p:ext uri="{BB962C8B-B14F-4D97-AF65-F5344CB8AC3E}">
        <p14:creationId xmlns:p14="http://schemas.microsoft.com/office/powerpoint/2010/main" val="580391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ー 2"/>
          <p:cNvGraphicFramePr>
            <a:graphicFrameLocks noGrp="1"/>
          </p:cNvGraphicFramePr>
          <p:nvPr>
            <p:ph idx="14"/>
            <p:extLst>
              <p:ext uri="{D42A27DB-BD31-4B8C-83A1-F6EECF244321}">
                <p14:modId xmlns:p14="http://schemas.microsoft.com/office/powerpoint/2010/main" val="3662858286"/>
              </p:ext>
            </p:extLst>
          </p:nvPr>
        </p:nvGraphicFramePr>
        <p:xfrm>
          <a:off x="827584" y="1988840"/>
          <a:ext cx="6696744" cy="385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上下矢印 8"/>
          <p:cNvSpPr/>
          <p:nvPr/>
        </p:nvSpPr>
        <p:spPr>
          <a:xfrm>
            <a:off x="5836713" y="1925563"/>
            <a:ext cx="279811" cy="3922092"/>
          </a:xfrm>
          <a:prstGeom prst="upDownArrow">
            <a:avLst>
              <a:gd name="adj1" fmla="val 50000"/>
              <a:gd name="adj2" fmla="val 100834"/>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39551" y="5847655"/>
            <a:ext cx="7488834" cy="461665"/>
          </a:xfrm>
          <a:prstGeom prst="rect">
            <a:avLst/>
          </a:prstGeom>
          <a:noFill/>
        </p:spPr>
        <p:txBody>
          <a:bodyPr wrap="square" rtlCol="0">
            <a:spAutoFit/>
          </a:bodyPr>
          <a:lstStyle/>
          <a:p>
            <a:r>
              <a:rPr lang="en-US" altLang="ja-JP" sz="1200" b="1" dirty="0"/>
              <a:t>Source: JWWA “</a:t>
            </a:r>
            <a:r>
              <a:rPr lang="en-US" altLang="ja-JP" sz="1200" b="1" i="1" dirty="0"/>
              <a:t>Guidelines for the Consideration of Broadening of Water Supply: For the Promotion of Water Supply Vision</a:t>
            </a:r>
            <a:r>
              <a:rPr lang="en-US" altLang="ja-JP" sz="1200" b="1" dirty="0"/>
              <a:t>”</a:t>
            </a:r>
            <a:endParaRPr kumimoji="1" lang="ja-JP" altLang="en-US" sz="1200" b="1" dirty="0"/>
          </a:p>
        </p:txBody>
      </p:sp>
      <p:sp>
        <p:nvSpPr>
          <p:cNvPr id="2" name="正方形/長方形 1"/>
          <p:cNvSpPr/>
          <p:nvPr/>
        </p:nvSpPr>
        <p:spPr>
          <a:xfrm>
            <a:off x="306304" y="882739"/>
            <a:ext cx="8640000" cy="820738"/>
          </a:xfrm>
          <a:prstGeom prst="rect">
            <a:avLst/>
          </a:prstGeom>
        </p:spPr>
        <p:txBody>
          <a:bodyPr wrap="square" lIns="36000" tIns="0" rIns="0" bIns="0">
            <a:spAutoFit/>
          </a:bodyPr>
          <a:lstStyle/>
          <a:p>
            <a:pPr marL="58500" indent="0" algn="ctr">
              <a:lnSpc>
                <a:spcPts val="3200"/>
              </a:lnSpc>
              <a:spcBef>
                <a:spcPts val="1000"/>
              </a:spcBef>
              <a:buNone/>
            </a:pPr>
            <a:r>
              <a:rPr lang="en-US" altLang="ja-JP" sz="2400" b="1" dirty="0"/>
              <a:t>Previous and New Definition on </a:t>
            </a:r>
          </a:p>
          <a:p>
            <a:pPr marL="58500" indent="0" algn="ctr">
              <a:lnSpc>
                <a:spcPts val="3200"/>
              </a:lnSpc>
              <a:buNone/>
            </a:pPr>
            <a:r>
              <a:rPr lang="en-US" altLang="ja-JP" sz="2400" b="1" dirty="0"/>
              <a:t>Regional Collaboration of Water Utilities</a:t>
            </a:r>
            <a:endParaRPr lang="ja-JP" altLang="en-US" sz="2400" b="1" dirty="0"/>
          </a:p>
        </p:txBody>
      </p:sp>
      <p:sp>
        <p:nvSpPr>
          <p:cNvPr id="13" name="角丸四角形吹き出し 12"/>
          <p:cNvSpPr/>
          <p:nvPr/>
        </p:nvSpPr>
        <p:spPr>
          <a:xfrm>
            <a:off x="6174179" y="2780928"/>
            <a:ext cx="2556282" cy="761475"/>
          </a:xfrm>
          <a:prstGeom prst="wedgeRoundRectCallout">
            <a:avLst>
              <a:gd name="adj1" fmla="val -56814"/>
              <a:gd name="adj2" fmla="val 14006"/>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Current Definition in a Broad Sense</a:t>
            </a:r>
          </a:p>
        </p:txBody>
      </p:sp>
      <p:sp>
        <p:nvSpPr>
          <p:cNvPr id="14" name="角丸四角形吹き出し 13"/>
          <p:cNvSpPr/>
          <p:nvPr/>
        </p:nvSpPr>
        <p:spPr>
          <a:xfrm>
            <a:off x="899592" y="2209449"/>
            <a:ext cx="1811536" cy="761475"/>
          </a:xfrm>
          <a:prstGeom prst="wedgeRoundRectCallout">
            <a:avLst>
              <a:gd name="adj1" fmla="val 80594"/>
              <a:gd name="adj2" fmla="val 8669"/>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Previous Definition</a:t>
            </a:r>
          </a:p>
        </p:txBody>
      </p:sp>
      <p:sp>
        <p:nvSpPr>
          <p:cNvPr id="10" name="タイトル 3"/>
          <p:cNvSpPr txBox="1">
            <a:spLocks/>
          </p:cNvSpPr>
          <p:nvPr/>
        </p:nvSpPr>
        <p:spPr>
          <a:xfrm>
            <a:off x="360000" y="252000"/>
            <a:ext cx="8423986"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5. Management of Small and Medium Scale Utilities</a:t>
            </a:r>
            <a:endParaRPr lang="ja-JP" altLang="en-US" sz="2700" dirty="0"/>
          </a:p>
        </p:txBody>
      </p:sp>
    </p:spTree>
    <p:extLst>
      <p:ext uri="{BB962C8B-B14F-4D97-AF65-F5344CB8AC3E}">
        <p14:creationId xmlns:p14="http://schemas.microsoft.com/office/powerpoint/2010/main" val="3264344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トライプ矢印 17"/>
          <p:cNvSpPr/>
          <p:nvPr/>
        </p:nvSpPr>
        <p:spPr>
          <a:xfrm>
            <a:off x="5364087" y="3821876"/>
            <a:ext cx="938253" cy="979690"/>
          </a:xfrm>
          <a:prstGeom prst="striped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トライプ矢印 16"/>
          <p:cNvSpPr/>
          <p:nvPr/>
        </p:nvSpPr>
        <p:spPr>
          <a:xfrm>
            <a:off x="2165593" y="5341079"/>
            <a:ext cx="467981" cy="349513"/>
          </a:xfrm>
          <a:prstGeom prst="striped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トライプ矢印 15"/>
          <p:cNvSpPr/>
          <p:nvPr/>
        </p:nvSpPr>
        <p:spPr>
          <a:xfrm>
            <a:off x="2085889" y="4192665"/>
            <a:ext cx="535824" cy="349513"/>
          </a:xfrm>
          <a:prstGeom prst="striped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トライプ矢印 5"/>
          <p:cNvSpPr/>
          <p:nvPr/>
        </p:nvSpPr>
        <p:spPr>
          <a:xfrm>
            <a:off x="1954984" y="2971417"/>
            <a:ext cx="666729" cy="349513"/>
          </a:xfrm>
          <a:prstGeom prst="striped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67543" y="2678122"/>
            <a:ext cx="1654959" cy="93610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accent6">
                    <a:lumMod val="10000"/>
                  </a:schemeClr>
                </a:solidFill>
              </a:rPr>
              <a:t>Small and Medium Scale Water Utility</a:t>
            </a:r>
            <a:endParaRPr kumimoji="1" lang="ja-JP" altLang="en-US" sz="1600" b="1" dirty="0">
              <a:solidFill>
                <a:schemeClr val="accent6">
                  <a:lumMod val="10000"/>
                </a:schemeClr>
              </a:solidFill>
            </a:endParaRPr>
          </a:p>
        </p:txBody>
      </p:sp>
      <p:sp>
        <p:nvSpPr>
          <p:cNvPr id="14" name="角丸四角形 13"/>
          <p:cNvSpPr/>
          <p:nvPr/>
        </p:nvSpPr>
        <p:spPr>
          <a:xfrm>
            <a:off x="479171" y="3821875"/>
            <a:ext cx="1678219" cy="979690"/>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accent6">
                    <a:lumMod val="10000"/>
                  </a:schemeClr>
                </a:solidFill>
              </a:rPr>
              <a:t>Small and Medium Scale Water Utility</a:t>
            </a:r>
            <a:endParaRPr kumimoji="1" lang="ja-JP" altLang="en-US" sz="1600" b="1" dirty="0">
              <a:solidFill>
                <a:schemeClr val="accent6">
                  <a:lumMod val="10000"/>
                </a:schemeClr>
              </a:solidFill>
            </a:endParaRPr>
          </a:p>
        </p:txBody>
      </p:sp>
      <p:sp>
        <p:nvSpPr>
          <p:cNvPr id="15" name="角丸四角形 14"/>
          <p:cNvSpPr/>
          <p:nvPr/>
        </p:nvSpPr>
        <p:spPr>
          <a:xfrm>
            <a:off x="467543" y="4961717"/>
            <a:ext cx="1698050" cy="1005494"/>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accent6">
                    <a:lumMod val="10000"/>
                  </a:schemeClr>
                </a:solidFill>
              </a:rPr>
              <a:t>Small and Medium Scale Water Utility</a:t>
            </a:r>
            <a:endParaRPr kumimoji="1" lang="ja-JP" altLang="en-US" sz="1600" b="1" dirty="0">
              <a:solidFill>
                <a:schemeClr val="accent6">
                  <a:lumMod val="10000"/>
                </a:schemeClr>
              </a:solidFill>
            </a:endParaRPr>
          </a:p>
        </p:txBody>
      </p:sp>
      <p:sp>
        <p:nvSpPr>
          <p:cNvPr id="4" name="円/楕円 3"/>
          <p:cNvSpPr/>
          <p:nvPr/>
        </p:nvSpPr>
        <p:spPr>
          <a:xfrm>
            <a:off x="6337104" y="2493644"/>
            <a:ext cx="2330353" cy="339804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accent6">
                    <a:lumMod val="10000"/>
                  </a:schemeClr>
                </a:solidFill>
              </a:rPr>
              <a:t>Consolidation</a:t>
            </a:r>
            <a:endParaRPr lang="ja-JP" altLang="en-US" b="1" dirty="0">
              <a:solidFill>
                <a:schemeClr val="accent6">
                  <a:lumMod val="10000"/>
                </a:schemeClr>
              </a:solidFill>
            </a:endParaRPr>
          </a:p>
        </p:txBody>
      </p:sp>
      <p:sp>
        <p:nvSpPr>
          <p:cNvPr id="12" name="タイトル 3"/>
          <p:cNvSpPr txBox="1">
            <a:spLocks/>
          </p:cNvSpPr>
          <p:nvPr/>
        </p:nvSpPr>
        <p:spPr>
          <a:xfrm>
            <a:off x="360000" y="252000"/>
            <a:ext cx="8423986"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2800" b="1" kern="1200">
                <a:solidFill>
                  <a:schemeClr val="bg1">
                    <a:lumMod val="50000"/>
                  </a:schemeClr>
                </a:solidFill>
                <a:latin typeface="+mj-lt"/>
                <a:ea typeface="+mj-ea"/>
                <a:cs typeface="+mj-cs"/>
              </a:defRPr>
            </a:lvl1pPr>
          </a:lstStyle>
          <a:p>
            <a:r>
              <a:rPr lang="en-US" altLang="ja-JP" sz="2700" dirty="0"/>
              <a:t>5. Management of Small and Medium Scale Utilities</a:t>
            </a:r>
            <a:endParaRPr lang="ja-JP" altLang="en-US" sz="2700" dirty="0"/>
          </a:p>
        </p:txBody>
      </p:sp>
      <p:sp>
        <p:nvSpPr>
          <p:cNvPr id="13" name="正方形/長方形 12"/>
          <p:cNvSpPr/>
          <p:nvPr/>
        </p:nvSpPr>
        <p:spPr>
          <a:xfrm>
            <a:off x="276175" y="880410"/>
            <a:ext cx="4676853" cy="377732"/>
          </a:xfrm>
          <a:prstGeom prst="rect">
            <a:avLst/>
          </a:prstGeom>
        </p:spPr>
        <p:txBody>
          <a:bodyPr wrap="none" lIns="36000" tIns="0" rIns="0" bIns="0">
            <a:spAutoFit/>
          </a:bodyPr>
          <a:lstStyle/>
          <a:p>
            <a:pPr marL="58500" indent="0">
              <a:lnSpc>
                <a:spcPts val="3200"/>
              </a:lnSpc>
              <a:spcBef>
                <a:spcPts val="1000"/>
              </a:spcBef>
              <a:buNone/>
            </a:pPr>
            <a:r>
              <a:rPr lang="en-US" altLang="ja-JP" sz="2400" b="1" dirty="0"/>
              <a:t>(3) Constraints on Consolidation</a:t>
            </a:r>
            <a:endParaRPr lang="ja-JP" altLang="en-US" sz="2400" b="1" dirty="0"/>
          </a:p>
        </p:txBody>
      </p:sp>
      <p:sp>
        <p:nvSpPr>
          <p:cNvPr id="3" name="角丸四角形 2"/>
          <p:cNvSpPr/>
          <p:nvPr/>
        </p:nvSpPr>
        <p:spPr>
          <a:xfrm>
            <a:off x="2699791" y="2678122"/>
            <a:ext cx="2664295" cy="3289089"/>
          </a:xfrm>
          <a:prstGeom prst="roundRect">
            <a:avLst/>
          </a:prstGeom>
          <a:solidFill>
            <a:srgbClr val="FFFF99"/>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800"/>
              </a:spcAft>
              <a:buFont typeface="Arial" panose="020B0604020202020204" pitchFamily="34" charset="0"/>
              <a:buChar char="•"/>
            </a:pPr>
            <a:r>
              <a:rPr lang="en-US" altLang="ja-JP" b="1" dirty="0">
                <a:solidFill>
                  <a:schemeClr val="accent6">
                    <a:lumMod val="10000"/>
                  </a:schemeClr>
                </a:solidFill>
              </a:rPr>
              <a:t>Differences in the  scale of facilities and water tariffs </a:t>
            </a:r>
          </a:p>
          <a:p>
            <a:pPr marL="285750" indent="-285750">
              <a:spcAft>
                <a:spcPts val="1800"/>
              </a:spcAft>
              <a:buFont typeface="Arial" panose="020B0604020202020204" pitchFamily="34" charset="0"/>
              <a:buChar char="•"/>
            </a:pPr>
            <a:r>
              <a:rPr lang="en-US" altLang="ja-JP" b="1" dirty="0">
                <a:solidFill>
                  <a:schemeClr val="accent6">
                    <a:lumMod val="10000"/>
                  </a:schemeClr>
                </a:solidFill>
              </a:rPr>
              <a:t>Different issues to be solved by each utility</a:t>
            </a:r>
            <a:endParaRPr lang="ja-JP" altLang="en-US" b="1" dirty="0">
              <a:solidFill>
                <a:schemeClr val="accent6">
                  <a:lumMod val="10000"/>
                </a:schemeClr>
              </a:solidFill>
            </a:endParaRPr>
          </a:p>
          <a:p>
            <a:pPr marL="285750" indent="-285750">
              <a:spcAft>
                <a:spcPts val="1800"/>
              </a:spcAft>
              <a:buFont typeface="Arial" panose="020B0604020202020204" pitchFamily="34" charset="0"/>
              <a:buChar char="•"/>
            </a:pPr>
            <a:r>
              <a:rPr lang="en-US" altLang="ja-JP" b="1" dirty="0">
                <a:solidFill>
                  <a:schemeClr val="accent6">
                    <a:lumMod val="10000"/>
                  </a:schemeClr>
                </a:solidFill>
              </a:rPr>
              <a:t>Reluctance of local governments , etc. </a:t>
            </a:r>
            <a:endParaRPr lang="ja-JP" altLang="en-US" b="1" dirty="0">
              <a:solidFill>
                <a:schemeClr val="accent6">
                  <a:lumMod val="10000"/>
                </a:schemeClr>
              </a:solidFill>
            </a:endParaRPr>
          </a:p>
        </p:txBody>
      </p:sp>
      <p:sp>
        <p:nvSpPr>
          <p:cNvPr id="10" name="乗算記号 9"/>
          <p:cNvSpPr/>
          <p:nvPr/>
        </p:nvSpPr>
        <p:spPr>
          <a:xfrm>
            <a:off x="4788023" y="3320930"/>
            <a:ext cx="1152127" cy="1872208"/>
          </a:xfrm>
          <a:prstGeom prst="mathMultiply">
            <a:avLst>
              <a:gd name="adj1" fmla="val 8668"/>
            </a:avLst>
          </a:prstGeom>
          <a:solidFill>
            <a:srgbClr val="FFFF00"/>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83567" y="1432671"/>
            <a:ext cx="8109329" cy="788101"/>
          </a:xfrm>
          <a:prstGeom prst="rect">
            <a:avLst/>
          </a:prstGeom>
        </p:spPr>
        <p:txBody>
          <a:bodyPr wrap="square" lIns="36000" tIns="0" rIns="0" bIns="0">
            <a:spAutoFit/>
          </a:bodyPr>
          <a:lstStyle/>
          <a:p>
            <a:pPr marL="58500" indent="0">
              <a:lnSpc>
                <a:spcPts val="3200"/>
              </a:lnSpc>
              <a:spcBef>
                <a:spcPts val="1000"/>
              </a:spcBef>
              <a:buNone/>
            </a:pPr>
            <a:r>
              <a:rPr lang="en-US" altLang="ja-JP" sz="2400" b="1" dirty="0"/>
              <a:t>There are constrains to be overcome in order to consolidate utilities</a:t>
            </a:r>
            <a:endParaRPr lang="ja-JP" altLang="en-US" sz="2400" b="1" dirty="0"/>
          </a:p>
        </p:txBody>
      </p:sp>
    </p:spTree>
    <p:extLst>
      <p:ext uri="{BB962C8B-B14F-4D97-AF65-F5344CB8AC3E}">
        <p14:creationId xmlns:p14="http://schemas.microsoft.com/office/powerpoint/2010/main" val="3915251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4002253080"/>
              </p:ext>
            </p:extLst>
          </p:nvPr>
        </p:nvGraphicFramePr>
        <p:xfrm>
          <a:off x="467544" y="1519248"/>
          <a:ext cx="8280920" cy="3277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タイトル 4"/>
          <p:cNvSpPr>
            <a:spLocks noGrp="1"/>
          </p:cNvSpPr>
          <p:nvPr>
            <p:ph type="title"/>
          </p:nvPr>
        </p:nvSpPr>
        <p:spPr/>
        <p:txBody>
          <a:bodyPr/>
          <a:lstStyle/>
          <a:p>
            <a:r>
              <a:rPr lang="en-US" altLang="ja-JP" dirty="0"/>
              <a:t>6. Public and Private Partnerships</a:t>
            </a:r>
          </a:p>
        </p:txBody>
      </p:sp>
      <p:sp>
        <p:nvSpPr>
          <p:cNvPr id="7" name="正方形/長方形 6"/>
          <p:cNvSpPr/>
          <p:nvPr/>
        </p:nvSpPr>
        <p:spPr>
          <a:xfrm>
            <a:off x="276175" y="880410"/>
            <a:ext cx="5307090" cy="410369"/>
          </a:xfrm>
          <a:prstGeom prst="rect">
            <a:avLst/>
          </a:prstGeom>
        </p:spPr>
        <p:txBody>
          <a:bodyPr wrap="none" lIns="36000" tIns="0" rIns="0" bIns="0">
            <a:spAutoFit/>
          </a:bodyPr>
          <a:lstStyle/>
          <a:p>
            <a:pPr marL="57600">
              <a:lnSpc>
                <a:spcPts val="3200"/>
              </a:lnSpc>
              <a:spcBef>
                <a:spcPts val="1000"/>
              </a:spcBef>
            </a:pPr>
            <a:r>
              <a:rPr lang="en-US" altLang="ja-JP" sz="2400" b="1" dirty="0"/>
              <a:t>(1) Increasing Roles of Private Sector</a:t>
            </a:r>
            <a:endParaRPr lang="ja-JP" altLang="en-US" sz="2400" b="1" dirty="0"/>
          </a:p>
        </p:txBody>
      </p:sp>
      <p:sp>
        <p:nvSpPr>
          <p:cNvPr id="3" name="台形 2"/>
          <p:cNvSpPr/>
          <p:nvPr/>
        </p:nvSpPr>
        <p:spPr>
          <a:xfrm rot="5400000">
            <a:off x="6053503" y="3465006"/>
            <a:ext cx="1440164" cy="4104456"/>
          </a:xfrm>
          <a:prstGeom prst="trapezoi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ja-JP" sz="2100" b="1" dirty="0">
                <a:solidFill>
                  <a:schemeClr val="accent2">
                    <a:lumMod val="50000"/>
                  </a:schemeClr>
                </a:solidFill>
              </a:rPr>
              <a:t>Design, Construction, O&amp;M  </a:t>
            </a:r>
          </a:p>
          <a:p>
            <a:r>
              <a:rPr lang="en-US" altLang="ja-JP" dirty="0"/>
              <a:t> </a:t>
            </a:r>
            <a:r>
              <a:rPr lang="ja-JP" altLang="en-US" dirty="0">
                <a:solidFill>
                  <a:schemeClr val="accent4"/>
                </a:solidFill>
              </a:rPr>
              <a:t>・ </a:t>
            </a:r>
            <a:r>
              <a:rPr lang="en-US" altLang="ja-JP" sz="1600" dirty="0">
                <a:solidFill>
                  <a:schemeClr val="accent4"/>
                </a:solidFill>
              </a:rPr>
              <a:t>Private Finance Initiative (PFI)</a:t>
            </a:r>
            <a:endParaRPr kumimoji="1" lang="ja-JP" altLang="en-US" sz="1600" dirty="0">
              <a:solidFill>
                <a:schemeClr val="accent4"/>
              </a:solidFill>
            </a:endParaRPr>
          </a:p>
        </p:txBody>
      </p:sp>
    </p:spTree>
    <p:extLst>
      <p:ext uri="{BB962C8B-B14F-4D97-AF65-F5344CB8AC3E}">
        <p14:creationId xmlns:p14="http://schemas.microsoft.com/office/powerpoint/2010/main" val="942339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2843808" y="1412775"/>
            <a:ext cx="3168352" cy="538605"/>
          </a:xfrm>
          <a:prstGeom prst="ellipse">
            <a:avLst/>
          </a:prstGeom>
          <a:solidFill>
            <a:srgbClr val="FFD1D1"/>
          </a:solid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cs typeface="Arial" panose="020B0604020202020204" pitchFamily="34" charset="0"/>
              </a:rPr>
              <a:t>Ministry or Prefecture</a:t>
            </a:r>
            <a:endParaRPr kumimoji="1" lang="ja-JP" altLang="en-US" sz="1600" b="1" dirty="0">
              <a:cs typeface="Arial" panose="020B0604020202020204" pitchFamily="34" charset="0"/>
            </a:endParaRPr>
          </a:p>
        </p:txBody>
      </p:sp>
      <p:sp>
        <p:nvSpPr>
          <p:cNvPr id="5" name="角丸四角形 4"/>
          <p:cNvSpPr/>
          <p:nvPr/>
        </p:nvSpPr>
        <p:spPr>
          <a:xfrm>
            <a:off x="6014623" y="2528692"/>
            <a:ext cx="2776573" cy="2610706"/>
          </a:xfrm>
          <a:prstGeom prst="roundRect">
            <a:avLst>
              <a:gd name="adj" fmla="val 6023"/>
            </a:avLst>
          </a:prstGeom>
          <a:solidFill>
            <a:srgbClr val="FFFFCC"/>
          </a:solid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084167" y="2607012"/>
            <a:ext cx="2635237" cy="553998"/>
          </a:xfrm>
          <a:prstGeom prst="rect">
            <a:avLst/>
          </a:prstGeom>
          <a:noFill/>
        </p:spPr>
        <p:txBody>
          <a:bodyPr wrap="square" rtlCol="0">
            <a:spAutoFit/>
          </a:bodyPr>
          <a:lstStyle/>
          <a:p>
            <a:r>
              <a:rPr kumimoji="1" lang="en-US" altLang="ja-JP" sz="1600" b="1" dirty="0">
                <a:cs typeface="Arial" panose="020B0604020202020204" pitchFamily="34" charset="0"/>
              </a:rPr>
              <a:t>Contractor </a:t>
            </a:r>
            <a:r>
              <a:rPr kumimoji="1" lang="en-US" altLang="ja-JP" sz="1400" b="1" dirty="0">
                <a:cs typeface="Arial" panose="020B0604020202020204" pitchFamily="34" charset="0"/>
              </a:rPr>
              <a:t>(for water </a:t>
            </a:r>
            <a:r>
              <a:rPr lang="en-US" altLang="ja-JP" sz="1400" b="1" dirty="0">
                <a:cs typeface="Arial" panose="020B0604020202020204" pitchFamily="34" charset="0"/>
              </a:rPr>
              <a:t>s</a:t>
            </a:r>
            <a:r>
              <a:rPr kumimoji="1" lang="en-US" altLang="ja-JP" sz="1400" b="1" dirty="0">
                <a:cs typeface="Arial" panose="020B0604020202020204" pitchFamily="34" charset="0"/>
              </a:rPr>
              <a:t>upply </a:t>
            </a:r>
            <a:r>
              <a:rPr lang="en-US" altLang="ja-JP" sz="1400" b="1" dirty="0">
                <a:cs typeface="Arial" panose="020B0604020202020204" pitchFamily="34" charset="0"/>
              </a:rPr>
              <a:t>m</a:t>
            </a:r>
            <a:r>
              <a:rPr kumimoji="1" lang="en-US" altLang="ja-JP" sz="1400" b="1" dirty="0">
                <a:cs typeface="Arial" panose="020B0604020202020204" pitchFamily="34" charset="0"/>
              </a:rPr>
              <a:t>anagement </a:t>
            </a:r>
            <a:r>
              <a:rPr lang="en-US" altLang="ja-JP" sz="1400" b="1" dirty="0">
                <a:cs typeface="Arial" panose="020B0604020202020204" pitchFamily="34" charset="0"/>
              </a:rPr>
              <a:t>service</a:t>
            </a:r>
            <a:r>
              <a:rPr kumimoji="1" lang="en-US" altLang="ja-JP" sz="1400" b="1" dirty="0">
                <a:cs typeface="Arial" panose="020B0604020202020204" pitchFamily="34" charset="0"/>
              </a:rPr>
              <a:t>)</a:t>
            </a:r>
            <a:endParaRPr kumimoji="1" lang="ja-JP" altLang="en-US" sz="1400" b="1" dirty="0">
              <a:cs typeface="Arial" panose="020B0604020202020204" pitchFamily="34" charset="0"/>
            </a:endParaRPr>
          </a:p>
        </p:txBody>
      </p:sp>
      <p:sp>
        <p:nvSpPr>
          <p:cNvPr id="10" name="テキスト ボックス 9"/>
          <p:cNvSpPr txBox="1"/>
          <p:nvPr/>
        </p:nvSpPr>
        <p:spPr>
          <a:xfrm>
            <a:off x="5471418" y="1776921"/>
            <a:ext cx="1931031" cy="307777"/>
          </a:xfrm>
          <a:prstGeom prst="rect">
            <a:avLst/>
          </a:prstGeom>
          <a:noFill/>
        </p:spPr>
        <p:txBody>
          <a:bodyPr wrap="square" rtlCol="0">
            <a:spAutoFit/>
          </a:bodyPr>
          <a:lstStyle/>
          <a:p>
            <a:pPr algn="ctr"/>
            <a:r>
              <a:rPr lang="en-US" altLang="ja-JP" sz="1400" b="1" i="1" dirty="0">
                <a:solidFill>
                  <a:srgbClr val="FF0000"/>
                </a:solidFill>
                <a:cs typeface="Arial" panose="020B0604020202020204" pitchFamily="34" charset="0"/>
              </a:rPr>
              <a:t>Supervision</a:t>
            </a:r>
            <a:endParaRPr kumimoji="1" lang="ja-JP" altLang="en-US" sz="1400" b="1" i="1" dirty="0">
              <a:solidFill>
                <a:srgbClr val="FF0000"/>
              </a:solidFill>
              <a:cs typeface="Arial" panose="020B0604020202020204" pitchFamily="34" charset="0"/>
            </a:endParaRPr>
          </a:p>
        </p:txBody>
      </p:sp>
      <p:sp>
        <p:nvSpPr>
          <p:cNvPr id="11" name="テキスト ボックス 10"/>
          <p:cNvSpPr txBox="1"/>
          <p:nvPr/>
        </p:nvSpPr>
        <p:spPr>
          <a:xfrm>
            <a:off x="3598611" y="2287371"/>
            <a:ext cx="864096" cy="307777"/>
          </a:xfrm>
          <a:prstGeom prst="rect">
            <a:avLst/>
          </a:prstGeom>
          <a:noFill/>
        </p:spPr>
        <p:txBody>
          <a:bodyPr wrap="square" rtlCol="0">
            <a:spAutoFit/>
          </a:bodyPr>
          <a:lstStyle/>
          <a:p>
            <a:r>
              <a:rPr kumimoji="1" lang="en-US" altLang="ja-JP" sz="1400" dirty="0">
                <a:cs typeface="Arial" panose="020B0604020202020204" pitchFamily="34" charset="0"/>
              </a:rPr>
              <a:t>Report</a:t>
            </a:r>
            <a:endParaRPr kumimoji="1" lang="ja-JP" altLang="en-US" sz="1400" dirty="0">
              <a:cs typeface="Arial" panose="020B0604020202020204" pitchFamily="34" charset="0"/>
            </a:endParaRPr>
          </a:p>
        </p:txBody>
      </p:sp>
      <p:sp>
        <p:nvSpPr>
          <p:cNvPr id="12" name="テキスト ボックス 11"/>
          <p:cNvSpPr txBox="1"/>
          <p:nvPr/>
        </p:nvSpPr>
        <p:spPr>
          <a:xfrm>
            <a:off x="6012160" y="3314111"/>
            <a:ext cx="2779036" cy="1600438"/>
          </a:xfrm>
          <a:prstGeom prst="rect">
            <a:avLst/>
          </a:prstGeom>
          <a:noFill/>
        </p:spPr>
        <p:txBody>
          <a:bodyPr wrap="square" rtlCol="0">
            <a:spAutoFit/>
          </a:bodyPr>
          <a:lstStyle/>
          <a:p>
            <a:pPr marL="285750" indent="-193675">
              <a:buClr>
                <a:schemeClr val="accent5">
                  <a:lumMod val="50000"/>
                </a:schemeClr>
              </a:buClr>
              <a:buSzPct val="75000"/>
              <a:buFont typeface="Wingdings" panose="05000000000000000000" pitchFamily="2" charset="2"/>
              <a:buChar char="l"/>
            </a:pPr>
            <a:r>
              <a:rPr lang="en-US" altLang="ja-JP" sz="1400" dirty="0">
                <a:cs typeface="Arial" panose="020B0604020202020204" pitchFamily="34" charset="0"/>
              </a:rPr>
              <a:t>A technical administrator from the contractor manages technical works of operation</a:t>
            </a:r>
          </a:p>
          <a:p>
            <a:pPr marL="285750" indent="-193675">
              <a:buClr>
                <a:schemeClr val="accent5">
                  <a:lumMod val="50000"/>
                </a:schemeClr>
              </a:buClr>
              <a:buSzPct val="75000"/>
              <a:buFont typeface="Wingdings" panose="05000000000000000000" pitchFamily="2" charset="2"/>
              <a:buChar char="l"/>
            </a:pPr>
            <a:r>
              <a:rPr lang="en-US" altLang="ja-JP" sz="1400" dirty="0">
                <a:cs typeface="Arial" panose="020B0604020202020204" pitchFamily="34" charset="0"/>
              </a:rPr>
              <a:t>Responsibility stipulated in the Water Supply Act is imposed on the contractor within the scope of works</a:t>
            </a:r>
            <a:endParaRPr lang="ja-JP" altLang="en-US" sz="1400" dirty="0">
              <a:cs typeface="Arial" panose="020B0604020202020204" pitchFamily="34" charset="0"/>
            </a:endParaRPr>
          </a:p>
        </p:txBody>
      </p:sp>
      <p:cxnSp>
        <p:nvCxnSpPr>
          <p:cNvPr id="15" name="カギ線コネクタ 14"/>
          <p:cNvCxnSpPr>
            <a:stCxn id="4" idx="6"/>
            <a:endCxn id="5" idx="0"/>
          </p:cNvCxnSpPr>
          <p:nvPr/>
        </p:nvCxnSpPr>
        <p:spPr>
          <a:xfrm>
            <a:off x="6012160" y="1682078"/>
            <a:ext cx="1390750" cy="84661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932040" y="2229118"/>
            <a:ext cx="1304353" cy="307777"/>
          </a:xfrm>
          <a:prstGeom prst="rect">
            <a:avLst/>
          </a:prstGeom>
          <a:noFill/>
        </p:spPr>
        <p:txBody>
          <a:bodyPr wrap="square" rtlCol="0">
            <a:spAutoFit/>
          </a:bodyPr>
          <a:lstStyle/>
          <a:p>
            <a:r>
              <a:rPr kumimoji="1" lang="en-US" altLang="ja-JP" sz="1400" b="1" i="1" dirty="0">
                <a:solidFill>
                  <a:srgbClr val="FF0000"/>
                </a:solidFill>
                <a:cs typeface="Arial" panose="020B0604020202020204" pitchFamily="34" charset="0"/>
              </a:rPr>
              <a:t>Supervision</a:t>
            </a:r>
            <a:endParaRPr kumimoji="1" lang="ja-JP" altLang="en-US" sz="1400" b="1" i="1" dirty="0">
              <a:solidFill>
                <a:srgbClr val="FF0000"/>
              </a:solidFill>
              <a:cs typeface="Arial" panose="020B0604020202020204" pitchFamily="34" charset="0"/>
            </a:endParaRPr>
          </a:p>
        </p:txBody>
      </p:sp>
      <p:cxnSp>
        <p:nvCxnSpPr>
          <p:cNvPr id="25" name="直線矢印コネクタ 24"/>
          <p:cNvCxnSpPr/>
          <p:nvPr/>
        </p:nvCxnSpPr>
        <p:spPr>
          <a:xfrm flipV="1">
            <a:off x="4329473" y="1945961"/>
            <a:ext cx="0" cy="136815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4" idx="2"/>
            <a:endCxn id="31" idx="0"/>
          </p:cNvCxnSpPr>
          <p:nvPr/>
        </p:nvCxnSpPr>
        <p:spPr>
          <a:xfrm rot="10800000" flipV="1">
            <a:off x="2033658" y="1682078"/>
            <a:ext cx="810151" cy="90696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251999" y="2589042"/>
            <a:ext cx="3563316" cy="2568150"/>
          </a:xfrm>
          <a:prstGeom prst="roundRect">
            <a:avLst>
              <a:gd name="adj" fmla="val 6023"/>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865674" y="3356991"/>
            <a:ext cx="2016224" cy="954107"/>
          </a:xfrm>
          <a:prstGeom prst="rect">
            <a:avLst/>
          </a:prstGeom>
          <a:noFill/>
        </p:spPr>
        <p:txBody>
          <a:bodyPr wrap="square" rtlCol="0">
            <a:spAutoFit/>
          </a:bodyPr>
          <a:lstStyle/>
          <a:p>
            <a:r>
              <a:rPr lang="en-US" altLang="ja-JP" sz="1400" dirty="0">
                <a:cs typeface="Arial" panose="020B0604020202020204" pitchFamily="34" charset="0"/>
              </a:rPr>
              <a:t>Consign technical works of operation based on consignment criteria </a:t>
            </a:r>
            <a:endParaRPr kumimoji="1" lang="ja-JP" altLang="en-US" sz="1400" dirty="0">
              <a:cs typeface="Arial" panose="020B0604020202020204" pitchFamily="34" charset="0"/>
            </a:endParaRPr>
          </a:p>
        </p:txBody>
      </p:sp>
      <p:cxnSp>
        <p:nvCxnSpPr>
          <p:cNvPr id="39" name="直線矢印コネクタ 38"/>
          <p:cNvCxnSpPr/>
          <p:nvPr/>
        </p:nvCxnSpPr>
        <p:spPr>
          <a:xfrm>
            <a:off x="3815315" y="4365104"/>
            <a:ext cx="201622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3865674" y="4820505"/>
            <a:ext cx="1916988"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150448" y="4481951"/>
            <a:ext cx="1077517" cy="338554"/>
          </a:xfrm>
          <a:prstGeom prst="rect">
            <a:avLst/>
          </a:prstGeom>
          <a:noFill/>
        </p:spPr>
        <p:txBody>
          <a:bodyPr wrap="square" rtlCol="0">
            <a:spAutoFit/>
          </a:bodyPr>
          <a:lstStyle/>
          <a:p>
            <a:pPr algn="ctr"/>
            <a:r>
              <a:rPr kumimoji="1" lang="en-US" altLang="ja-JP" sz="1600" dirty="0">
                <a:cs typeface="Arial" panose="020B0604020202020204" pitchFamily="34" charset="0"/>
              </a:rPr>
              <a:t>Contract</a:t>
            </a:r>
            <a:endParaRPr kumimoji="1" lang="ja-JP" altLang="en-US" sz="1600" dirty="0">
              <a:cs typeface="Arial" panose="020B0604020202020204" pitchFamily="34" charset="0"/>
            </a:endParaRPr>
          </a:p>
        </p:txBody>
      </p:sp>
      <p:sp>
        <p:nvSpPr>
          <p:cNvPr id="45" name="テキスト ボックス 44"/>
          <p:cNvSpPr txBox="1"/>
          <p:nvPr/>
        </p:nvSpPr>
        <p:spPr>
          <a:xfrm>
            <a:off x="1788259" y="1797493"/>
            <a:ext cx="1931031" cy="307777"/>
          </a:xfrm>
          <a:prstGeom prst="rect">
            <a:avLst/>
          </a:prstGeom>
          <a:noFill/>
        </p:spPr>
        <p:txBody>
          <a:bodyPr wrap="square" rtlCol="0">
            <a:spAutoFit/>
          </a:bodyPr>
          <a:lstStyle/>
          <a:p>
            <a:pPr algn="ctr"/>
            <a:r>
              <a:rPr lang="en-US" altLang="ja-JP" sz="1400" b="1" i="1" dirty="0">
                <a:solidFill>
                  <a:srgbClr val="FF0000"/>
                </a:solidFill>
                <a:cs typeface="Arial" panose="020B0604020202020204" pitchFamily="34" charset="0"/>
              </a:rPr>
              <a:t>Supervision</a:t>
            </a:r>
          </a:p>
        </p:txBody>
      </p:sp>
      <p:sp>
        <p:nvSpPr>
          <p:cNvPr id="46" name="テキスト ボックス 45"/>
          <p:cNvSpPr txBox="1"/>
          <p:nvPr/>
        </p:nvSpPr>
        <p:spPr>
          <a:xfrm>
            <a:off x="344863" y="2931771"/>
            <a:ext cx="3242950" cy="954107"/>
          </a:xfrm>
          <a:prstGeom prst="rect">
            <a:avLst/>
          </a:prstGeom>
          <a:noFill/>
        </p:spPr>
        <p:txBody>
          <a:bodyPr wrap="square" rtlCol="0">
            <a:spAutoFit/>
          </a:bodyPr>
          <a:lstStyle/>
          <a:p>
            <a:pPr marL="171450" indent="-171450">
              <a:buClr>
                <a:schemeClr val="accent5">
                  <a:lumMod val="50000"/>
                </a:schemeClr>
              </a:buClr>
              <a:buSzPct val="75000"/>
              <a:buFont typeface="Wingdings" panose="05000000000000000000" pitchFamily="2" charset="2"/>
              <a:buChar char="l"/>
            </a:pPr>
            <a:r>
              <a:rPr lang="en-US" altLang="ja-JP" sz="1400" dirty="0">
                <a:cs typeface="Arial" panose="020B0604020202020204" pitchFamily="34" charset="0"/>
              </a:rPr>
              <a:t>Preparation of work plan</a:t>
            </a:r>
          </a:p>
          <a:p>
            <a:pPr marL="171450" indent="-171450">
              <a:buClr>
                <a:schemeClr val="accent5">
                  <a:lumMod val="50000"/>
                </a:schemeClr>
              </a:buClr>
              <a:buSzPct val="75000"/>
              <a:buFont typeface="Wingdings" panose="05000000000000000000" pitchFamily="2" charset="2"/>
              <a:buChar char="l"/>
            </a:pPr>
            <a:r>
              <a:rPr kumimoji="1" lang="en-US" altLang="ja-JP" sz="1400" dirty="0">
                <a:cs typeface="Arial" panose="020B0604020202020204" pitchFamily="34" charset="0"/>
              </a:rPr>
              <a:t>Preparation of supply rules</a:t>
            </a:r>
          </a:p>
          <a:p>
            <a:pPr marL="171450" indent="-171450">
              <a:buClr>
                <a:schemeClr val="accent5">
                  <a:lumMod val="50000"/>
                </a:schemeClr>
              </a:buClr>
              <a:buSzPct val="75000"/>
              <a:buFont typeface="Wingdings" panose="05000000000000000000" pitchFamily="2" charset="2"/>
              <a:buChar char="l"/>
            </a:pPr>
            <a:r>
              <a:rPr lang="en-US" altLang="ja-JP" sz="1400" dirty="0">
                <a:cs typeface="Arial" panose="020B0604020202020204" pitchFamily="34" charset="0"/>
              </a:rPr>
              <a:t>Fulfillment of obligation of 24 hours water supply</a:t>
            </a:r>
            <a:endParaRPr kumimoji="1" lang="ja-JP" altLang="en-US" sz="1400" dirty="0">
              <a:cs typeface="Arial" panose="020B0604020202020204" pitchFamily="34" charset="0"/>
            </a:endParaRPr>
          </a:p>
        </p:txBody>
      </p:sp>
      <p:sp>
        <p:nvSpPr>
          <p:cNvPr id="48" name="テキスト ボックス 47"/>
          <p:cNvSpPr txBox="1"/>
          <p:nvPr/>
        </p:nvSpPr>
        <p:spPr>
          <a:xfrm>
            <a:off x="386445" y="4026299"/>
            <a:ext cx="3212165" cy="292388"/>
          </a:xfrm>
          <a:prstGeom prst="rect">
            <a:avLst/>
          </a:prstGeom>
          <a:noFill/>
        </p:spPr>
        <p:txBody>
          <a:bodyPr wrap="square" rtlCol="0">
            <a:spAutoFit/>
          </a:bodyPr>
          <a:lstStyle/>
          <a:p>
            <a:r>
              <a:rPr lang="en-US" altLang="ja-JP" sz="1300" dirty="0">
                <a:cs typeface="Arial" panose="020B0604020202020204" pitchFamily="34" charset="0"/>
              </a:rPr>
              <a:t>Management</a:t>
            </a:r>
            <a:r>
              <a:rPr lang="ja-JP" altLang="en-US" sz="1300" dirty="0">
                <a:cs typeface="Arial" panose="020B0604020202020204" pitchFamily="34" charset="0"/>
              </a:rPr>
              <a:t> </a:t>
            </a:r>
            <a:r>
              <a:rPr lang="en-US" altLang="ja-JP" sz="1300" dirty="0">
                <a:cs typeface="Arial" panose="020B0604020202020204" pitchFamily="34" charset="0"/>
              </a:rPr>
              <a:t>by a technical administrator</a:t>
            </a:r>
            <a:endParaRPr kumimoji="1" lang="ja-JP" altLang="en-US" sz="1300" dirty="0">
              <a:cs typeface="Arial" panose="020B0604020202020204" pitchFamily="34" charset="0"/>
            </a:endParaRPr>
          </a:p>
        </p:txBody>
      </p:sp>
      <p:sp>
        <p:nvSpPr>
          <p:cNvPr id="49" name="テキスト ボックス 48"/>
          <p:cNvSpPr txBox="1"/>
          <p:nvPr/>
        </p:nvSpPr>
        <p:spPr>
          <a:xfrm>
            <a:off x="420594" y="4304980"/>
            <a:ext cx="3264543" cy="692497"/>
          </a:xfrm>
          <a:prstGeom prst="rect">
            <a:avLst/>
          </a:prstGeom>
          <a:noFill/>
        </p:spPr>
        <p:txBody>
          <a:bodyPr wrap="square" rtlCol="0">
            <a:spAutoFit/>
          </a:bodyPr>
          <a:lstStyle/>
          <a:p>
            <a:pPr marL="171450" indent="-171450">
              <a:buClr>
                <a:schemeClr val="accent5">
                  <a:lumMod val="50000"/>
                </a:schemeClr>
              </a:buClr>
              <a:buSzPct val="75000"/>
              <a:buFont typeface="Wingdings" panose="05000000000000000000" pitchFamily="2" charset="2"/>
              <a:buChar char="l"/>
            </a:pPr>
            <a:r>
              <a:rPr lang="en-US" altLang="ja-JP" sz="1300" dirty="0">
                <a:cs typeface="Arial" panose="020B0604020202020204" pitchFamily="34" charset="0"/>
              </a:rPr>
              <a:t>Management of water supply facilities (operation, maintenance and inspection)</a:t>
            </a:r>
          </a:p>
          <a:p>
            <a:pPr marL="171450" indent="-171450">
              <a:buClr>
                <a:schemeClr val="accent5">
                  <a:lumMod val="50000"/>
                </a:schemeClr>
              </a:buClr>
              <a:buSzPct val="75000"/>
              <a:buFont typeface="Wingdings" panose="05000000000000000000" pitchFamily="2" charset="2"/>
              <a:buChar char="l"/>
            </a:pPr>
            <a:r>
              <a:rPr kumimoji="1" lang="en-US" altLang="ja-JP" sz="1300" dirty="0">
                <a:cs typeface="Arial" panose="020B0604020202020204" pitchFamily="34" charset="0"/>
              </a:rPr>
              <a:t>Management of water quality</a:t>
            </a:r>
            <a:endParaRPr kumimoji="1" lang="ja-JP" altLang="en-US" sz="1300" dirty="0">
              <a:cs typeface="Arial" panose="020B0604020202020204" pitchFamily="34" charset="0"/>
            </a:endParaRPr>
          </a:p>
        </p:txBody>
      </p:sp>
      <p:sp>
        <p:nvSpPr>
          <p:cNvPr id="64" name="角丸四角形 63"/>
          <p:cNvSpPr/>
          <p:nvPr/>
        </p:nvSpPr>
        <p:spPr>
          <a:xfrm>
            <a:off x="386444" y="4001470"/>
            <a:ext cx="3332845" cy="1010267"/>
          </a:xfrm>
          <a:prstGeom prst="roundRect">
            <a:avLst>
              <a:gd name="adj" fmla="val 602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矢印コネクタ 68"/>
          <p:cNvCxnSpPr>
            <a:endCxn id="72" idx="0"/>
          </p:cNvCxnSpPr>
          <p:nvPr/>
        </p:nvCxnSpPr>
        <p:spPr>
          <a:xfrm>
            <a:off x="1517178" y="5157192"/>
            <a:ext cx="0" cy="69046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823061" y="5847653"/>
            <a:ext cx="1388233" cy="360040"/>
          </a:xfrm>
          <a:prstGeom prst="roundRect">
            <a:avLst>
              <a:gd name="adj" fmla="val 6023"/>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899592" y="5847653"/>
            <a:ext cx="1235173" cy="338554"/>
          </a:xfrm>
          <a:prstGeom prst="rect">
            <a:avLst/>
          </a:prstGeom>
          <a:noFill/>
        </p:spPr>
        <p:txBody>
          <a:bodyPr wrap="square" rtlCol="0">
            <a:spAutoFit/>
          </a:bodyPr>
          <a:lstStyle/>
          <a:p>
            <a:pPr algn="ctr"/>
            <a:r>
              <a:rPr kumimoji="1" lang="en-US" altLang="ja-JP" sz="1600" b="1" dirty="0">
                <a:cs typeface="Arial" panose="020B0604020202020204" pitchFamily="34" charset="0"/>
              </a:rPr>
              <a:t>Customers</a:t>
            </a:r>
            <a:endParaRPr kumimoji="1" lang="ja-JP" altLang="en-US" sz="1600" b="1" dirty="0">
              <a:cs typeface="Arial" panose="020B0604020202020204" pitchFamily="34" charset="0"/>
            </a:endParaRPr>
          </a:p>
        </p:txBody>
      </p:sp>
      <p:sp>
        <p:nvSpPr>
          <p:cNvPr id="76" name="テキスト ボックス 75"/>
          <p:cNvSpPr txBox="1"/>
          <p:nvPr/>
        </p:nvSpPr>
        <p:spPr>
          <a:xfrm>
            <a:off x="1517178" y="5140544"/>
            <a:ext cx="1685151" cy="692497"/>
          </a:xfrm>
          <a:prstGeom prst="rect">
            <a:avLst/>
          </a:prstGeom>
          <a:noFill/>
        </p:spPr>
        <p:txBody>
          <a:bodyPr wrap="square" rtlCol="0">
            <a:spAutoFit/>
          </a:bodyPr>
          <a:lstStyle/>
          <a:p>
            <a:r>
              <a:rPr lang="en-US" altLang="ja-JP" sz="1300" dirty="0">
                <a:cs typeface="Arial" panose="020B0604020202020204" pitchFamily="34" charset="0"/>
              </a:rPr>
              <a:t>Obligation of water supply based on agreements</a:t>
            </a:r>
            <a:endParaRPr kumimoji="1" lang="ja-JP" altLang="en-US" sz="1300" dirty="0">
              <a:cs typeface="Arial" panose="020B0604020202020204" pitchFamily="34" charset="0"/>
            </a:endParaRPr>
          </a:p>
        </p:txBody>
      </p:sp>
      <p:sp>
        <p:nvSpPr>
          <p:cNvPr id="79" name="テキスト ボックス 78"/>
          <p:cNvSpPr txBox="1"/>
          <p:nvPr/>
        </p:nvSpPr>
        <p:spPr>
          <a:xfrm>
            <a:off x="4030658" y="4906251"/>
            <a:ext cx="1927301" cy="892552"/>
          </a:xfrm>
          <a:prstGeom prst="rect">
            <a:avLst/>
          </a:prstGeom>
          <a:noFill/>
        </p:spPr>
        <p:txBody>
          <a:bodyPr wrap="square" rtlCol="0">
            <a:spAutoFit/>
          </a:bodyPr>
          <a:lstStyle/>
          <a:p>
            <a:r>
              <a:rPr lang="en-US" altLang="ja-JP" sz="1300" dirty="0">
                <a:cs typeface="Arial" panose="020B0604020202020204" pitchFamily="34" charset="0"/>
              </a:rPr>
              <a:t>(Clarification of scope of works and sharing of responsibility stipulated in Water Supply Act )</a:t>
            </a:r>
            <a:endParaRPr kumimoji="1" lang="ja-JP" altLang="en-US" sz="1300" dirty="0">
              <a:cs typeface="Arial" panose="020B0604020202020204" pitchFamily="34" charset="0"/>
            </a:endParaRPr>
          </a:p>
        </p:txBody>
      </p:sp>
      <p:sp>
        <p:nvSpPr>
          <p:cNvPr id="59" name="タイトル 4"/>
          <p:cNvSpPr txBox="1">
            <a:spLocks/>
          </p:cNvSpPr>
          <p:nvPr/>
        </p:nvSpPr>
        <p:spPr>
          <a:xfrm>
            <a:off x="360000"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t>6. Public-Private Partnerships</a:t>
            </a:r>
          </a:p>
        </p:txBody>
      </p:sp>
      <p:sp>
        <p:nvSpPr>
          <p:cNvPr id="2" name="正方形/長方形 1"/>
          <p:cNvSpPr/>
          <p:nvPr/>
        </p:nvSpPr>
        <p:spPr>
          <a:xfrm>
            <a:off x="2438733" y="5931141"/>
            <a:ext cx="6486812" cy="276999"/>
          </a:xfrm>
          <a:prstGeom prst="rect">
            <a:avLst/>
          </a:prstGeom>
        </p:spPr>
        <p:txBody>
          <a:bodyPr wrap="square">
            <a:spAutoFit/>
          </a:bodyPr>
          <a:lstStyle/>
          <a:p>
            <a:r>
              <a:rPr lang="en-US" altLang="ja-JP" sz="1200" b="1" dirty="0"/>
              <a:t>Source: Ministry of Health, </a:t>
            </a:r>
            <a:r>
              <a:rPr lang="en-US" altLang="ja-JP" sz="1200" b="1" dirty="0" err="1"/>
              <a:t>Labour</a:t>
            </a:r>
            <a:r>
              <a:rPr lang="en-US" altLang="ja-JP" sz="1200" b="1" dirty="0"/>
              <a:t> and Welfare, </a:t>
            </a:r>
            <a:r>
              <a:rPr lang="en-US" altLang="ja-JP" sz="1200" b="1" i="1" dirty="0"/>
              <a:t>Third-Party Consignment for Water Supply</a:t>
            </a:r>
            <a:endParaRPr lang="ja-JP" altLang="en-US" sz="1200" b="1" i="1" dirty="0"/>
          </a:p>
        </p:txBody>
      </p:sp>
      <p:sp>
        <p:nvSpPr>
          <p:cNvPr id="36" name="テキスト ボックス 35"/>
          <p:cNvSpPr txBox="1"/>
          <p:nvPr/>
        </p:nvSpPr>
        <p:spPr>
          <a:xfrm>
            <a:off x="399302" y="2654499"/>
            <a:ext cx="3134072" cy="338554"/>
          </a:xfrm>
          <a:prstGeom prst="rect">
            <a:avLst/>
          </a:prstGeom>
          <a:noFill/>
        </p:spPr>
        <p:txBody>
          <a:bodyPr wrap="square" rtlCol="0">
            <a:spAutoFit/>
          </a:bodyPr>
          <a:lstStyle/>
          <a:p>
            <a:r>
              <a:rPr kumimoji="1" lang="en-US" altLang="ja-JP" sz="1600" b="1" dirty="0">
                <a:cs typeface="Arial" panose="020B0604020202020204" pitchFamily="34" charset="0"/>
              </a:rPr>
              <a:t>Water </a:t>
            </a:r>
            <a:r>
              <a:rPr lang="en-US" altLang="ja-JP" sz="1600" b="1" dirty="0">
                <a:cs typeface="Arial" panose="020B0604020202020204" pitchFamily="34" charset="0"/>
              </a:rPr>
              <a:t>Utility</a:t>
            </a:r>
            <a:endParaRPr kumimoji="1" lang="ja-JP" altLang="en-US" sz="1600" b="1" dirty="0">
              <a:cs typeface="Arial" panose="020B0604020202020204" pitchFamily="34" charset="0"/>
            </a:endParaRPr>
          </a:p>
        </p:txBody>
      </p:sp>
      <p:cxnSp>
        <p:nvCxnSpPr>
          <p:cNvPr id="40" name="直線矢印コネクタ 39"/>
          <p:cNvCxnSpPr/>
          <p:nvPr/>
        </p:nvCxnSpPr>
        <p:spPr>
          <a:xfrm flipH="1">
            <a:off x="4936143" y="1951381"/>
            <a:ext cx="4103" cy="14056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276175" y="880410"/>
            <a:ext cx="5958935" cy="377732"/>
          </a:xfrm>
          <a:prstGeom prst="rect">
            <a:avLst/>
          </a:prstGeom>
        </p:spPr>
        <p:txBody>
          <a:bodyPr wrap="none" lIns="36000" tIns="0" rIns="0" bIns="0">
            <a:spAutoFit/>
          </a:bodyPr>
          <a:lstStyle/>
          <a:p>
            <a:pPr marL="58500" indent="0">
              <a:lnSpc>
                <a:spcPts val="3200"/>
              </a:lnSpc>
              <a:spcBef>
                <a:spcPts val="1000"/>
              </a:spcBef>
              <a:buNone/>
            </a:pPr>
            <a:r>
              <a:rPr lang="en-US" altLang="ja-JP" sz="2400" b="1" dirty="0"/>
              <a:t>(2) System for Delegation to a Third Party</a:t>
            </a:r>
            <a:endParaRPr lang="ja-JP" altLang="en-US" sz="2400" b="1" dirty="0"/>
          </a:p>
        </p:txBody>
      </p:sp>
      <p:sp>
        <p:nvSpPr>
          <p:cNvPr id="32" name="角丸四角形 31"/>
          <p:cNvSpPr/>
          <p:nvPr/>
        </p:nvSpPr>
        <p:spPr>
          <a:xfrm>
            <a:off x="317639" y="3885878"/>
            <a:ext cx="3470453" cy="1208859"/>
          </a:xfrm>
          <a:prstGeom prst="round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吹き出し 2"/>
          <p:cNvSpPr/>
          <p:nvPr/>
        </p:nvSpPr>
        <p:spPr>
          <a:xfrm>
            <a:off x="4030658" y="4906251"/>
            <a:ext cx="1983965" cy="941402"/>
          </a:xfrm>
          <a:prstGeom prst="wedgeRoundRectCallout">
            <a:avLst>
              <a:gd name="adj1" fmla="val -70609"/>
              <a:gd name="adj2" fmla="val -42233"/>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1681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下矢印 52"/>
          <p:cNvSpPr/>
          <p:nvPr/>
        </p:nvSpPr>
        <p:spPr>
          <a:xfrm rot="10800000">
            <a:off x="1687046" y="2458447"/>
            <a:ext cx="252028" cy="1534739"/>
          </a:xfrm>
          <a:prstGeom prst="downArrow">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rot="10800000">
            <a:off x="4207528" y="3039068"/>
            <a:ext cx="252028" cy="700914"/>
          </a:xfrm>
          <a:prstGeom prst="downArrow">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a:off x="6554318" y="4755510"/>
            <a:ext cx="315012" cy="629729"/>
          </a:xfrm>
          <a:prstGeom prst="downArrow">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909249" y="1775946"/>
            <a:ext cx="2088232" cy="523220"/>
          </a:xfrm>
          <a:prstGeom prst="rect">
            <a:avLst/>
          </a:prstGeom>
          <a:solidFill>
            <a:schemeClr val="accent2">
              <a:lumMod val="50000"/>
            </a:schemeClr>
          </a:solidFill>
          <a:ln w="19050">
            <a:solidFill>
              <a:schemeClr val="accent2">
                <a:lumMod val="50000"/>
              </a:schemeClr>
            </a:solidFill>
          </a:ln>
        </p:spPr>
        <p:txBody>
          <a:bodyPr wrap="square" rtlCol="0">
            <a:spAutoFit/>
          </a:bodyPr>
          <a:lstStyle/>
          <a:p>
            <a:pPr algn="ctr"/>
            <a:r>
              <a:rPr lang="en-US" altLang="ja-JP" sz="1400" b="1" dirty="0">
                <a:solidFill>
                  <a:schemeClr val="bg1"/>
                </a:solidFill>
                <a:cs typeface="Arial" panose="020B0604020202020204" pitchFamily="34" charset="0"/>
              </a:rPr>
              <a:t>Swing Corporation</a:t>
            </a:r>
          </a:p>
          <a:p>
            <a:pPr algn="ctr"/>
            <a:r>
              <a:rPr kumimoji="1" lang="en-US" altLang="ja-JP" sz="1400" b="1" dirty="0">
                <a:solidFill>
                  <a:schemeClr val="bg1"/>
                </a:solidFill>
                <a:cs typeface="Arial" panose="020B0604020202020204" pitchFamily="34" charset="0"/>
              </a:rPr>
              <a:t>(Business Partner)</a:t>
            </a:r>
            <a:endParaRPr kumimoji="1" lang="ja-JP" altLang="en-US" sz="1400" b="1" dirty="0">
              <a:solidFill>
                <a:schemeClr val="bg1"/>
              </a:solidFill>
              <a:cs typeface="Arial" panose="020B0604020202020204" pitchFamily="34" charset="0"/>
            </a:endParaRPr>
          </a:p>
        </p:txBody>
      </p:sp>
      <p:cxnSp>
        <p:nvCxnSpPr>
          <p:cNvPr id="7" name="直線矢印コネクタ 6"/>
          <p:cNvCxnSpPr>
            <a:stCxn id="4" idx="3"/>
            <a:endCxn id="5" idx="1"/>
          </p:cNvCxnSpPr>
          <p:nvPr/>
        </p:nvCxnSpPr>
        <p:spPr>
          <a:xfrm>
            <a:off x="3176617" y="2029903"/>
            <a:ext cx="2732632" cy="7653"/>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158454" y="1775946"/>
            <a:ext cx="2808312" cy="276999"/>
          </a:xfrm>
          <a:prstGeom prst="rect">
            <a:avLst/>
          </a:prstGeom>
          <a:noFill/>
        </p:spPr>
        <p:txBody>
          <a:bodyPr wrap="square" rtlCol="0">
            <a:spAutoFit/>
          </a:bodyPr>
          <a:lstStyle/>
          <a:p>
            <a:pPr algn="ctr"/>
            <a:r>
              <a:rPr lang="en-US" altLang="ja-JP" sz="1200" dirty="0">
                <a:cs typeface="Arial" panose="020B0604020202020204" pitchFamily="34" charset="0"/>
              </a:rPr>
              <a:t>Shareholders Agreement</a:t>
            </a:r>
            <a:endParaRPr kumimoji="1" lang="ja-JP" altLang="en-US" sz="1200" dirty="0">
              <a:cs typeface="Arial" panose="020B0604020202020204" pitchFamily="34" charset="0"/>
            </a:endParaRPr>
          </a:p>
        </p:txBody>
      </p:sp>
      <p:sp>
        <p:nvSpPr>
          <p:cNvPr id="13" name="正方形/長方形 12"/>
          <p:cNvSpPr/>
          <p:nvPr/>
        </p:nvSpPr>
        <p:spPr>
          <a:xfrm>
            <a:off x="815070" y="3592127"/>
            <a:ext cx="7495081" cy="1386873"/>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23153" y="3592128"/>
            <a:ext cx="7272807" cy="338554"/>
          </a:xfrm>
          <a:prstGeom prst="rect">
            <a:avLst/>
          </a:prstGeom>
          <a:noFill/>
          <a:ln w="19050">
            <a:noFill/>
          </a:ln>
        </p:spPr>
        <p:txBody>
          <a:bodyPr wrap="square" rtlCol="0">
            <a:spAutoFit/>
          </a:bodyPr>
          <a:lstStyle/>
          <a:p>
            <a:pPr algn="ctr"/>
            <a:r>
              <a:rPr lang="en-US" altLang="ja-JP" sz="1600" b="1" dirty="0">
                <a:solidFill>
                  <a:schemeClr val="bg1"/>
                </a:solidFill>
                <a:cs typeface="Arial" panose="020B0604020202020204" pitchFamily="34" charset="0"/>
              </a:rPr>
              <a:t> </a:t>
            </a:r>
            <a:r>
              <a:rPr lang="en-US" altLang="ja-JP" sz="1600" b="1" dirty="0" err="1">
                <a:solidFill>
                  <a:schemeClr val="bg1"/>
                </a:solidFill>
                <a:cs typeface="Arial" panose="020B0604020202020204" pitchFamily="34" charset="0"/>
              </a:rPr>
              <a:t>Mizu</a:t>
            </a:r>
            <a:r>
              <a:rPr lang="en-US" altLang="ja-JP" sz="1600" b="1" dirty="0">
                <a:solidFill>
                  <a:schemeClr val="bg1"/>
                </a:solidFill>
                <a:cs typeface="Arial" panose="020B0604020202020204" pitchFamily="34" charset="0"/>
              </a:rPr>
              <a:t> </a:t>
            </a:r>
            <a:r>
              <a:rPr lang="en-US" altLang="ja-JP" sz="1600" b="1" dirty="0" err="1">
                <a:solidFill>
                  <a:schemeClr val="bg1"/>
                </a:solidFill>
                <a:cs typeface="Arial" panose="020B0604020202020204" pitchFamily="34" charset="0"/>
              </a:rPr>
              <a:t>Mirai</a:t>
            </a:r>
            <a:r>
              <a:rPr lang="en-US" altLang="ja-JP" sz="1600" b="1" dirty="0">
                <a:solidFill>
                  <a:schemeClr val="bg1"/>
                </a:solidFill>
                <a:cs typeface="Arial" panose="020B0604020202020204" pitchFamily="34" charset="0"/>
              </a:rPr>
              <a:t> Hiroshima Corporation </a:t>
            </a:r>
            <a:r>
              <a:rPr kumimoji="1" lang="en-US" altLang="ja-JP" sz="1600" b="1" dirty="0">
                <a:solidFill>
                  <a:schemeClr val="bg1"/>
                </a:solidFill>
                <a:cs typeface="Arial" panose="020B0604020202020204" pitchFamily="34" charset="0"/>
              </a:rPr>
              <a:t>(Public and Private Joint Venture)</a:t>
            </a:r>
            <a:endParaRPr kumimoji="1" lang="ja-JP" altLang="en-US" sz="1600" b="1" dirty="0">
              <a:solidFill>
                <a:schemeClr val="bg1"/>
              </a:solidFill>
              <a:cs typeface="Arial" panose="020B0604020202020204" pitchFamily="34" charset="0"/>
            </a:endParaRPr>
          </a:p>
        </p:txBody>
      </p:sp>
      <p:sp>
        <p:nvSpPr>
          <p:cNvPr id="14" name="テキスト ボックス 13"/>
          <p:cNvSpPr txBox="1"/>
          <p:nvPr/>
        </p:nvSpPr>
        <p:spPr>
          <a:xfrm>
            <a:off x="909598" y="3930682"/>
            <a:ext cx="4826700" cy="523220"/>
          </a:xfrm>
          <a:prstGeom prst="rect">
            <a:avLst/>
          </a:prstGeom>
          <a:solidFill>
            <a:srgbClr val="FFFF99"/>
          </a:solidFill>
          <a:ln w="12700">
            <a:solidFill>
              <a:srgbClr val="FF9933"/>
            </a:solidFill>
          </a:ln>
        </p:spPr>
        <p:txBody>
          <a:bodyPr wrap="square" rtlCol="0">
            <a:spAutoFit/>
          </a:bodyPr>
          <a:lstStyle/>
          <a:p>
            <a:pPr algn="ctr"/>
            <a:r>
              <a:rPr kumimoji="1" lang="en-US" altLang="ja-JP" sz="1400" b="1" dirty="0">
                <a:cs typeface="Arial" panose="020B0604020202020204" pitchFamily="34" charset="0"/>
              </a:rPr>
              <a:t>Works for Management and Operation of </a:t>
            </a:r>
          </a:p>
          <a:p>
            <a:pPr algn="ctr"/>
            <a:r>
              <a:rPr kumimoji="1" lang="en-US" altLang="ja-JP" sz="1400" b="1" dirty="0">
                <a:cs typeface="Arial" panose="020B0604020202020204" pitchFamily="34" charset="0"/>
              </a:rPr>
              <a:t>Water Supply Facilities</a:t>
            </a:r>
            <a:endParaRPr kumimoji="1" lang="ja-JP" altLang="en-US" sz="1400" b="1" dirty="0">
              <a:cs typeface="Arial" panose="020B0604020202020204" pitchFamily="34" charset="0"/>
            </a:endParaRPr>
          </a:p>
        </p:txBody>
      </p:sp>
      <p:sp>
        <p:nvSpPr>
          <p:cNvPr id="16" name="テキスト ボックス 15"/>
          <p:cNvSpPr txBox="1"/>
          <p:nvPr/>
        </p:nvSpPr>
        <p:spPr>
          <a:xfrm>
            <a:off x="5846363" y="3930682"/>
            <a:ext cx="2410972" cy="523220"/>
          </a:xfrm>
          <a:prstGeom prst="rect">
            <a:avLst/>
          </a:prstGeom>
          <a:solidFill>
            <a:srgbClr val="FFFF99"/>
          </a:solidFill>
          <a:ln w="12700">
            <a:solidFill>
              <a:srgbClr val="FF9933"/>
            </a:solidFill>
          </a:ln>
        </p:spPr>
        <p:txBody>
          <a:bodyPr wrap="square" rtlCol="0">
            <a:spAutoFit/>
          </a:bodyPr>
          <a:lstStyle/>
          <a:p>
            <a:pPr algn="ctr"/>
            <a:r>
              <a:rPr kumimoji="1" lang="en-US" altLang="ja-JP" sz="1400" b="1" dirty="0">
                <a:cs typeface="Arial" panose="020B0604020202020204" pitchFamily="34" charset="0"/>
              </a:rPr>
              <a:t>Works related </a:t>
            </a:r>
            <a:r>
              <a:rPr lang="en-US" altLang="ja-JP" sz="1400" b="1" dirty="0"/>
              <a:t>to </a:t>
            </a:r>
          </a:p>
          <a:p>
            <a:pPr algn="ctr"/>
            <a:r>
              <a:rPr lang="en-US" altLang="ja-JP" sz="1400" b="1" dirty="0"/>
              <a:t>Water Supply</a:t>
            </a:r>
            <a:endParaRPr lang="ja-JP" altLang="en-US" sz="1400" b="1" dirty="0"/>
          </a:p>
        </p:txBody>
      </p:sp>
      <p:sp>
        <p:nvSpPr>
          <p:cNvPr id="17" name="テキスト ボックス 16"/>
          <p:cNvSpPr txBox="1"/>
          <p:nvPr/>
        </p:nvSpPr>
        <p:spPr>
          <a:xfrm>
            <a:off x="909598" y="4488218"/>
            <a:ext cx="2432450" cy="461665"/>
          </a:xfrm>
          <a:prstGeom prst="rect">
            <a:avLst/>
          </a:prstGeom>
          <a:solidFill>
            <a:schemeClr val="bg1">
              <a:lumMod val="95000"/>
            </a:schemeClr>
          </a:solidFill>
          <a:ln w="12700">
            <a:solidFill>
              <a:schemeClr val="tx1">
                <a:lumMod val="95000"/>
                <a:lumOff val="5000"/>
              </a:schemeClr>
            </a:solidFill>
          </a:ln>
        </p:spPr>
        <p:txBody>
          <a:bodyPr wrap="square" rtlCol="0">
            <a:spAutoFit/>
          </a:bodyPr>
          <a:lstStyle/>
          <a:p>
            <a:r>
              <a:rPr kumimoji="1" lang="en-US" altLang="ja-JP" sz="1200" dirty="0">
                <a:cs typeface="Arial" panose="020B0604020202020204" pitchFamily="34" charset="0"/>
              </a:rPr>
              <a:t>Management and operation of </a:t>
            </a:r>
            <a:r>
              <a:rPr lang="en-US" altLang="ja-JP" sz="1200" dirty="0">
                <a:cs typeface="Arial" panose="020B0604020202020204" pitchFamily="34" charset="0"/>
              </a:rPr>
              <a:t>prefectural </a:t>
            </a:r>
            <a:r>
              <a:rPr kumimoji="1" lang="en-US" altLang="ja-JP" sz="1200" dirty="0">
                <a:cs typeface="Arial" panose="020B0604020202020204" pitchFamily="34" charset="0"/>
              </a:rPr>
              <a:t>water supply facilities </a:t>
            </a:r>
            <a:endParaRPr kumimoji="1" lang="ja-JP" altLang="en-US" sz="1200" dirty="0">
              <a:cs typeface="Arial" panose="020B0604020202020204" pitchFamily="34" charset="0"/>
            </a:endParaRPr>
          </a:p>
        </p:txBody>
      </p:sp>
      <p:sp>
        <p:nvSpPr>
          <p:cNvPr id="18" name="テキスト ボックス 17"/>
          <p:cNvSpPr txBox="1"/>
          <p:nvPr/>
        </p:nvSpPr>
        <p:spPr>
          <a:xfrm>
            <a:off x="3379082" y="4492389"/>
            <a:ext cx="2357216" cy="461665"/>
          </a:xfrm>
          <a:prstGeom prst="rect">
            <a:avLst/>
          </a:prstGeom>
          <a:solidFill>
            <a:schemeClr val="bg1">
              <a:lumMod val="95000"/>
            </a:schemeClr>
          </a:solidFill>
          <a:ln w="12700">
            <a:solidFill>
              <a:schemeClr val="tx1">
                <a:lumMod val="95000"/>
                <a:lumOff val="5000"/>
              </a:schemeClr>
            </a:solidFill>
          </a:ln>
        </p:spPr>
        <p:txBody>
          <a:bodyPr wrap="square" rtlCol="0">
            <a:spAutoFit/>
          </a:bodyPr>
          <a:lstStyle/>
          <a:p>
            <a:r>
              <a:rPr kumimoji="1" lang="en-US" altLang="ja-JP" sz="1200" dirty="0">
                <a:cs typeface="Arial" panose="020B0604020202020204" pitchFamily="34" charset="0"/>
              </a:rPr>
              <a:t>Management and operation of </a:t>
            </a:r>
            <a:r>
              <a:rPr lang="en-US" altLang="ja-JP" sz="1200" dirty="0">
                <a:cs typeface="Arial" panose="020B0604020202020204" pitchFamily="34" charset="0"/>
              </a:rPr>
              <a:t>municipal </a:t>
            </a:r>
            <a:r>
              <a:rPr kumimoji="1" lang="en-US" altLang="ja-JP" sz="1200" dirty="0">
                <a:cs typeface="Arial" panose="020B0604020202020204" pitchFamily="34" charset="0"/>
              </a:rPr>
              <a:t>water supply facilities </a:t>
            </a:r>
            <a:endParaRPr kumimoji="1" lang="ja-JP" altLang="en-US" sz="1200" dirty="0">
              <a:cs typeface="Arial" panose="020B0604020202020204" pitchFamily="34" charset="0"/>
            </a:endParaRPr>
          </a:p>
        </p:txBody>
      </p:sp>
      <p:sp>
        <p:nvSpPr>
          <p:cNvPr id="19" name="テキスト ボックス 18"/>
          <p:cNvSpPr txBox="1"/>
          <p:nvPr/>
        </p:nvSpPr>
        <p:spPr>
          <a:xfrm>
            <a:off x="5837388" y="4496560"/>
            <a:ext cx="2371950" cy="461665"/>
          </a:xfrm>
          <a:prstGeom prst="rect">
            <a:avLst/>
          </a:prstGeom>
          <a:solidFill>
            <a:schemeClr val="bg1">
              <a:lumMod val="95000"/>
            </a:schemeClr>
          </a:solidFill>
          <a:ln w="12700">
            <a:solidFill>
              <a:schemeClr val="tx1">
                <a:lumMod val="95000"/>
                <a:lumOff val="5000"/>
              </a:schemeClr>
            </a:solidFill>
          </a:ln>
        </p:spPr>
        <p:txBody>
          <a:bodyPr wrap="square" rtlCol="0">
            <a:spAutoFit/>
          </a:bodyPr>
          <a:lstStyle/>
          <a:p>
            <a:r>
              <a:rPr lang="en-US" altLang="ja-JP" sz="1200" dirty="0">
                <a:cs typeface="Arial" panose="020B0604020202020204" pitchFamily="34" charset="0"/>
              </a:rPr>
              <a:t>Survey, Research, Development</a:t>
            </a:r>
          </a:p>
          <a:p>
            <a:r>
              <a:rPr lang="en-US" altLang="ja-JP" sz="1200" dirty="0">
                <a:cs typeface="Arial" panose="020B0604020202020204" pitchFamily="34" charset="0"/>
              </a:rPr>
              <a:t>Capacity development, Training</a:t>
            </a:r>
          </a:p>
        </p:txBody>
      </p:sp>
      <p:sp>
        <p:nvSpPr>
          <p:cNvPr id="21" name="テキスト ボックス 20"/>
          <p:cNvSpPr txBox="1"/>
          <p:nvPr/>
        </p:nvSpPr>
        <p:spPr>
          <a:xfrm>
            <a:off x="6033052" y="2363636"/>
            <a:ext cx="1923324" cy="523220"/>
          </a:xfrm>
          <a:prstGeom prst="rect">
            <a:avLst/>
          </a:prstGeom>
          <a:solidFill>
            <a:schemeClr val="accent3">
              <a:lumMod val="95000"/>
            </a:schemeClr>
          </a:solidFill>
          <a:ln w="19050">
            <a:solidFill>
              <a:schemeClr val="tx1">
                <a:lumMod val="95000"/>
                <a:lumOff val="5000"/>
              </a:schemeClr>
            </a:solidFill>
          </a:ln>
        </p:spPr>
        <p:txBody>
          <a:bodyPr wrap="square" rtlCol="0">
            <a:spAutoFit/>
          </a:bodyPr>
          <a:lstStyle/>
          <a:p>
            <a:pPr algn="ctr"/>
            <a:r>
              <a:rPr kumimoji="1" lang="en-US" altLang="ja-JP" sz="1400" dirty="0">
                <a:cs typeface="Arial" panose="020B0604020202020204" pitchFamily="34" charset="0"/>
              </a:rPr>
              <a:t>Financing Compan</a:t>
            </a:r>
            <a:r>
              <a:rPr lang="en-US" altLang="ja-JP" sz="1400" dirty="0">
                <a:cs typeface="Arial" panose="020B0604020202020204" pitchFamily="34" charset="0"/>
              </a:rPr>
              <a:t>ies</a:t>
            </a:r>
            <a:r>
              <a:rPr kumimoji="1" lang="en-US" altLang="ja-JP" sz="1400" dirty="0">
                <a:cs typeface="Arial" panose="020B0604020202020204" pitchFamily="34" charset="0"/>
              </a:rPr>
              <a:t> </a:t>
            </a:r>
          </a:p>
          <a:p>
            <a:pPr algn="ctr"/>
            <a:r>
              <a:rPr lang="en-US" altLang="ja-JP" sz="1400" dirty="0">
                <a:cs typeface="Arial" panose="020B0604020202020204" pitchFamily="34" charset="0"/>
              </a:rPr>
              <a:t>(Financial Agency)</a:t>
            </a:r>
            <a:endParaRPr kumimoji="1" lang="ja-JP" altLang="en-US" sz="1400" dirty="0">
              <a:cs typeface="Arial" panose="020B0604020202020204" pitchFamily="34" charset="0"/>
            </a:endParaRPr>
          </a:p>
        </p:txBody>
      </p:sp>
      <p:cxnSp>
        <p:nvCxnSpPr>
          <p:cNvPr id="24" name="直線矢印コネクタ 23"/>
          <p:cNvCxnSpPr/>
          <p:nvPr/>
        </p:nvCxnSpPr>
        <p:spPr>
          <a:xfrm>
            <a:off x="2135975" y="5015448"/>
            <a:ext cx="0" cy="386096"/>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041582" y="5107780"/>
            <a:ext cx="1077517" cy="276999"/>
          </a:xfrm>
          <a:prstGeom prst="rect">
            <a:avLst/>
          </a:prstGeom>
          <a:noFill/>
        </p:spPr>
        <p:txBody>
          <a:bodyPr wrap="square" rtlCol="0">
            <a:spAutoFit/>
          </a:bodyPr>
          <a:lstStyle/>
          <a:p>
            <a:pPr algn="ctr"/>
            <a:r>
              <a:rPr kumimoji="1" lang="en-US" altLang="ja-JP" sz="1200" dirty="0">
                <a:cs typeface="Arial" panose="020B0604020202020204" pitchFamily="34" charset="0"/>
              </a:rPr>
              <a:t>Contract</a:t>
            </a:r>
            <a:endParaRPr kumimoji="1" lang="ja-JP" altLang="en-US" sz="1200" dirty="0">
              <a:cs typeface="Arial" panose="020B0604020202020204" pitchFamily="34" charset="0"/>
            </a:endParaRPr>
          </a:p>
        </p:txBody>
      </p:sp>
      <p:sp>
        <p:nvSpPr>
          <p:cNvPr id="27" name="下矢印 26"/>
          <p:cNvSpPr/>
          <p:nvPr/>
        </p:nvSpPr>
        <p:spPr>
          <a:xfrm rot="10800000">
            <a:off x="4404759" y="5070374"/>
            <a:ext cx="252028" cy="385362"/>
          </a:xfrm>
          <a:prstGeom prst="downArrow">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607245" y="4998367"/>
            <a:ext cx="959968" cy="461665"/>
          </a:xfrm>
          <a:prstGeom prst="rect">
            <a:avLst/>
          </a:prstGeom>
          <a:noFill/>
        </p:spPr>
        <p:txBody>
          <a:bodyPr wrap="square" rtlCol="0">
            <a:spAutoFit/>
          </a:bodyPr>
          <a:lstStyle/>
          <a:p>
            <a:pPr algn="ctr"/>
            <a:r>
              <a:rPr kumimoji="1" lang="en-US" altLang="ja-JP" sz="1200" dirty="0">
                <a:cs typeface="Arial" panose="020B0604020202020204" pitchFamily="34" charset="0"/>
              </a:rPr>
              <a:t>Service</a:t>
            </a:r>
          </a:p>
          <a:p>
            <a:pPr algn="ctr"/>
            <a:r>
              <a:rPr kumimoji="1" lang="en-US" altLang="ja-JP" sz="1200" dirty="0">
                <a:cs typeface="Arial" panose="020B0604020202020204" pitchFamily="34" charset="0"/>
              </a:rPr>
              <a:t>Delivery</a:t>
            </a:r>
            <a:endParaRPr kumimoji="1" lang="ja-JP" altLang="en-US" sz="1200" dirty="0">
              <a:cs typeface="Arial" panose="020B0604020202020204" pitchFamily="34" charset="0"/>
            </a:endParaRPr>
          </a:p>
        </p:txBody>
      </p:sp>
      <p:cxnSp>
        <p:nvCxnSpPr>
          <p:cNvPr id="29" name="直線矢印コネクタ 28"/>
          <p:cNvCxnSpPr/>
          <p:nvPr/>
        </p:nvCxnSpPr>
        <p:spPr>
          <a:xfrm>
            <a:off x="7092280" y="5020467"/>
            <a:ext cx="0" cy="473519"/>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090658" y="5032321"/>
            <a:ext cx="865717" cy="461665"/>
          </a:xfrm>
          <a:prstGeom prst="rect">
            <a:avLst/>
          </a:prstGeom>
          <a:noFill/>
        </p:spPr>
        <p:txBody>
          <a:bodyPr wrap="square" rtlCol="0">
            <a:spAutoFit/>
          </a:bodyPr>
          <a:lstStyle/>
          <a:p>
            <a:pPr algn="ctr"/>
            <a:r>
              <a:rPr kumimoji="1" lang="en-US" altLang="ja-JP" sz="1200" dirty="0">
                <a:cs typeface="Arial" panose="020B0604020202020204" pitchFamily="34" charset="0"/>
              </a:rPr>
              <a:t>Charge for Service</a:t>
            </a:r>
            <a:endParaRPr kumimoji="1" lang="ja-JP" altLang="en-US" sz="1200" dirty="0">
              <a:cs typeface="Arial" panose="020B0604020202020204" pitchFamily="34" charset="0"/>
            </a:endParaRPr>
          </a:p>
        </p:txBody>
      </p:sp>
      <p:sp>
        <p:nvSpPr>
          <p:cNvPr id="32" name="テキスト ボックス 31"/>
          <p:cNvSpPr txBox="1"/>
          <p:nvPr/>
        </p:nvSpPr>
        <p:spPr>
          <a:xfrm>
            <a:off x="5868143" y="5015448"/>
            <a:ext cx="864097" cy="461665"/>
          </a:xfrm>
          <a:prstGeom prst="rect">
            <a:avLst/>
          </a:prstGeom>
          <a:noFill/>
        </p:spPr>
        <p:txBody>
          <a:bodyPr wrap="square" rtlCol="0">
            <a:spAutoFit/>
          </a:bodyPr>
          <a:lstStyle/>
          <a:p>
            <a:pPr algn="ctr"/>
            <a:r>
              <a:rPr kumimoji="1" lang="en-US" altLang="ja-JP" sz="1200" dirty="0">
                <a:cs typeface="Arial" panose="020B0604020202020204" pitchFamily="34" charset="0"/>
              </a:rPr>
              <a:t>Service</a:t>
            </a:r>
          </a:p>
          <a:p>
            <a:pPr algn="ctr"/>
            <a:r>
              <a:rPr kumimoji="1" lang="en-US" altLang="ja-JP" sz="1200" dirty="0">
                <a:cs typeface="Arial" panose="020B0604020202020204" pitchFamily="34" charset="0"/>
              </a:rPr>
              <a:t>Delivery</a:t>
            </a:r>
            <a:endParaRPr kumimoji="1" lang="ja-JP" altLang="en-US" sz="1200" dirty="0">
              <a:cs typeface="Arial" panose="020B0604020202020204" pitchFamily="34" charset="0"/>
            </a:endParaRPr>
          </a:p>
        </p:txBody>
      </p:sp>
      <p:sp>
        <p:nvSpPr>
          <p:cNvPr id="35" name="テキスト ボックス 34"/>
          <p:cNvSpPr txBox="1"/>
          <p:nvPr/>
        </p:nvSpPr>
        <p:spPr>
          <a:xfrm>
            <a:off x="4260277" y="3153696"/>
            <a:ext cx="936103" cy="461665"/>
          </a:xfrm>
          <a:prstGeom prst="rect">
            <a:avLst/>
          </a:prstGeom>
          <a:noFill/>
        </p:spPr>
        <p:txBody>
          <a:bodyPr wrap="square" rtlCol="0">
            <a:spAutoFit/>
          </a:bodyPr>
          <a:lstStyle/>
          <a:p>
            <a:pPr algn="ctr"/>
            <a:r>
              <a:rPr kumimoji="1" lang="en-US" altLang="ja-JP" sz="1200" dirty="0">
                <a:cs typeface="Arial" panose="020B0604020202020204" pitchFamily="34" charset="0"/>
              </a:rPr>
              <a:t>Service Delivery</a:t>
            </a:r>
            <a:endParaRPr kumimoji="1" lang="ja-JP" altLang="en-US" sz="1200" dirty="0">
              <a:cs typeface="Arial" panose="020B0604020202020204" pitchFamily="34" charset="0"/>
            </a:endParaRPr>
          </a:p>
        </p:txBody>
      </p:sp>
      <p:cxnSp>
        <p:nvCxnSpPr>
          <p:cNvPr id="36" name="直線矢印コネクタ 35"/>
          <p:cNvCxnSpPr/>
          <p:nvPr/>
        </p:nvCxnSpPr>
        <p:spPr>
          <a:xfrm>
            <a:off x="5097791" y="2965841"/>
            <a:ext cx="0" cy="591347"/>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5217022" y="3013690"/>
            <a:ext cx="1045417" cy="430887"/>
          </a:xfrm>
          <a:prstGeom prst="rect">
            <a:avLst/>
          </a:prstGeom>
          <a:noFill/>
        </p:spPr>
        <p:txBody>
          <a:bodyPr wrap="square" rtlCol="0">
            <a:spAutoFit/>
          </a:bodyPr>
          <a:lstStyle/>
          <a:p>
            <a:pPr algn="ctr"/>
            <a:r>
              <a:rPr lang="en-US" altLang="ja-JP" sz="1100" b="1" dirty="0">
                <a:solidFill>
                  <a:srgbClr val="FF0000"/>
                </a:solidFill>
                <a:cs typeface="Arial" panose="020B0604020202020204" pitchFamily="34" charset="0"/>
              </a:rPr>
              <a:t>Consignment </a:t>
            </a:r>
          </a:p>
          <a:p>
            <a:pPr algn="ctr"/>
            <a:r>
              <a:rPr kumimoji="1" lang="en-US" altLang="ja-JP" sz="1100" b="1" dirty="0">
                <a:solidFill>
                  <a:srgbClr val="FF0000"/>
                </a:solidFill>
                <a:cs typeface="Arial" panose="020B0604020202020204" pitchFamily="34" charset="0"/>
              </a:rPr>
              <a:t>Contract</a:t>
            </a:r>
            <a:endParaRPr kumimoji="1" lang="ja-JP" altLang="en-US" sz="1100" b="1" dirty="0">
              <a:solidFill>
                <a:srgbClr val="FF0000"/>
              </a:solidFill>
              <a:cs typeface="Arial" panose="020B0604020202020204" pitchFamily="34" charset="0"/>
            </a:endParaRPr>
          </a:p>
        </p:txBody>
      </p:sp>
      <p:cxnSp>
        <p:nvCxnSpPr>
          <p:cNvPr id="39" name="直線矢印コネクタ 38"/>
          <p:cNvCxnSpPr/>
          <p:nvPr/>
        </p:nvCxnSpPr>
        <p:spPr>
          <a:xfrm flipV="1">
            <a:off x="4139952" y="2704489"/>
            <a:ext cx="0" cy="812477"/>
          </a:xfrm>
          <a:prstGeom prst="straightConnector1">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085534" y="2938252"/>
            <a:ext cx="1174743" cy="430887"/>
          </a:xfrm>
          <a:prstGeom prst="rect">
            <a:avLst/>
          </a:prstGeom>
          <a:noFill/>
        </p:spPr>
        <p:txBody>
          <a:bodyPr wrap="square" rtlCol="0">
            <a:spAutoFit/>
          </a:bodyPr>
          <a:lstStyle/>
          <a:p>
            <a:pPr algn="ctr"/>
            <a:r>
              <a:rPr lang="en-US" altLang="ja-JP" sz="1100" dirty="0">
                <a:cs typeface="Arial" panose="020B0604020202020204" pitchFamily="34" charset="0"/>
              </a:rPr>
              <a:t>Consignment </a:t>
            </a:r>
          </a:p>
          <a:p>
            <a:pPr algn="ctr"/>
            <a:r>
              <a:rPr kumimoji="1" lang="en-US" altLang="ja-JP" sz="1100" dirty="0">
                <a:cs typeface="Arial" panose="020B0604020202020204" pitchFamily="34" charset="0"/>
              </a:rPr>
              <a:t>Fee</a:t>
            </a:r>
            <a:endParaRPr kumimoji="1" lang="ja-JP" altLang="en-US" sz="1100" dirty="0">
              <a:cs typeface="Arial" panose="020B0604020202020204" pitchFamily="34" charset="0"/>
            </a:endParaRPr>
          </a:p>
        </p:txBody>
      </p:sp>
      <p:cxnSp>
        <p:nvCxnSpPr>
          <p:cNvPr id="42" name="直線矢印コネクタ 41"/>
          <p:cNvCxnSpPr/>
          <p:nvPr/>
        </p:nvCxnSpPr>
        <p:spPr>
          <a:xfrm>
            <a:off x="6333109" y="3022533"/>
            <a:ext cx="0" cy="554062"/>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300191" y="3080501"/>
            <a:ext cx="972108" cy="461665"/>
          </a:xfrm>
          <a:prstGeom prst="rect">
            <a:avLst/>
          </a:prstGeom>
          <a:noFill/>
        </p:spPr>
        <p:txBody>
          <a:bodyPr wrap="square" rtlCol="0">
            <a:spAutoFit/>
          </a:bodyPr>
          <a:lstStyle/>
          <a:p>
            <a:pPr algn="ctr"/>
            <a:r>
              <a:rPr lang="en-US" altLang="ja-JP" sz="1200" dirty="0">
                <a:cs typeface="Arial" panose="020B0604020202020204" pitchFamily="34" charset="0"/>
              </a:rPr>
              <a:t>Financing</a:t>
            </a:r>
          </a:p>
          <a:p>
            <a:pPr algn="ctr"/>
            <a:r>
              <a:rPr kumimoji="1" lang="en-US" altLang="ja-JP" sz="1200" dirty="0">
                <a:cs typeface="Arial" panose="020B0604020202020204" pitchFamily="34" charset="0"/>
              </a:rPr>
              <a:t>Agreement</a:t>
            </a:r>
            <a:endParaRPr kumimoji="1" lang="ja-JP" altLang="en-US" sz="1200" dirty="0">
              <a:cs typeface="Arial" panose="020B0604020202020204" pitchFamily="34" charset="0"/>
            </a:endParaRPr>
          </a:p>
        </p:txBody>
      </p:sp>
      <p:cxnSp>
        <p:nvCxnSpPr>
          <p:cNvPr id="46" name="直線矢印コネクタ 45"/>
          <p:cNvCxnSpPr/>
          <p:nvPr/>
        </p:nvCxnSpPr>
        <p:spPr>
          <a:xfrm flipV="1">
            <a:off x="7540792" y="2903817"/>
            <a:ext cx="0" cy="601261"/>
          </a:xfrm>
          <a:prstGeom prst="straightConnector1">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7023363" y="2909755"/>
            <a:ext cx="594015" cy="276999"/>
          </a:xfrm>
          <a:prstGeom prst="rect">
            <a:avLst/>
          </a:prstGeom>
          <a:noFill/>
        </p:spPr>
        <p:txBody>
          <a:bodyPr wrap="square" rtlCol="0">
            <a:spAutoFit/>
          </a:bodyPr>
          <a:lstStyle/>
          <a:p>
            <a:pPr algn="ctr"/>
            <a:r>
              <a:rPr lang="en-US" altLang="ja-JP" sz="1200" dirty="0">
                <a:cs typeface="Arial" panose="020B0604020202020204" pitchFamily="34" charset="0"/>
              </a:rPr>
              <a:t>Loan</a:t>
            </a:r>
          </a:p>
        </p:txBody>
      </p:sp>
      <p:sp>
        <p:nvSpPr>
          <p:cNvPr id="48" name="テキスト ボックス 47"/>
          <p:cNvSpPr txBox="1"/>
          <p:nvPr/>
        </p:nvSpPr>
        <p:spPr>
          <a:xfrm>
            <a:off x="7796802" y="3223374"/>
            <a:ext cx="679934" cy="276999"/>
          </a:xfrm>
          <a:prstGeom prst="rect">
            <a:avLst/>
          </a:prstGeom>
          <a:noFill/>
        </p:spPr>
        <p:txBody>
          <a:bodyPr wrap="square" rtlCol="0">
            <a:spAutoFit/>
          </a:bodyPr>
          <a:lstStyle/>
          <a:p>
            <a:pPr algn="ctr"/>
            <a:r>
              <a:rPr lang="en-US" altLang="ja-JP" sz="1200" dirty="0">
                <a:cs typeface="Arial" panose="020B0604020202020204" pitchFamily="34" charset="0"/>
              </a:rPr>
              <a:t>Refund</a:t>
            </a:r>
          </a:p>
        </p:txBody>
      </p:sp>
      <p:cxnSp>
        <p:nvCxnSpPr>
          <p:cNvPr id="49" name="直線矢印コネクタ 48"/>
          <p:cNvCxnSpPr/>
          <p:nvPr/>
        </p:nvCxnSpPr>
        <p:spPr>
          <a:xfrm>
            <a:off x="7740352" y="3038437"/>
            <a:ext cx="1" cy="564156"/>
          </a:xfrm>
          <a:prstGeom prst="straightConnector1">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1699002" y="3131042"/>
            <a:ext cx="936103" cy="461665"/>
          </a:xfrm>
          <a:prstGeom prst="rect">
            <a:avLst/>
          </a:prstGeom>
          <a:noFill/>
        </p:spPr>
        <p:txBody>
          <a:bodyPr wrap="square" rtlCol="0">
            <a:spAutoFit/>
          </a:bodyPr>
          <a:lstStyle/>
          <a:p>
            <a:pPr algn="ctr"/>
            <a:r>
              <a:rPr kumimoji="1" lang="en-US" altLang="ja-JP" sz="1200" dirty="0">
                <a:cs typeface="Arial" panose="020B0604020202020204" pitchFamily="34" charset="0"/>
              </a:rPr>
              <a:t>Service Delivery</a:t>
            </a:r>
            <a:endParaRPr kumimoji="1" lang="ja-JP" altLang="en-US" sz="1200" dirty="0">
              <a:cs typeface="Arial" panose="020B0604020202020204" pitchFamily="34" charset="0"/>
            </a:endParaRPr>
          </a:p>
        </p:txBody>
      </p:sp>
      <p:cxnSp>
        <p:nvCxnSpPr>
          <p:cNvPr id="54" name="直線矢印コネクタ 53"/>
          <p:cNvCxnSpPr/>
          <p:nvPr/>
        </p:nvCxnSpPr>
        <p:spPr>
          <a:xfrm flipV="1">
            <a:off x="3044318" y="2134316"/>
            <a:ext cx="0" cy="1348988"/>
          </a:xfrm>
          <a:prstGeom prst="straightConnector1">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860461" y="2398442"/>
            <a:ext cx="1316156" cy="646331"/>
          </a:xfrm>
          <a:prstGeom prst="rect">
            <a:avLst/>
          </a:prstGeom>
          <a:noFill/>
        </p:spPr>
        <p:txBody>
          <a:bodyPr wrap="square" rtlCol="0">
            <a:spAutoFit/>
          </a:bodyPr>
          <a:lstStyle/>
          <a:p>
            <a:pPr algn="ctr"/>
            <a:r>
              <a:rPr lang="en-US" altLang="ja-JP" sz="1200" dirty="0">
                <a:solidFill>
                  <a:srgbClr val="FF0000"/>
                </a:solidFill>
                <a:cs typeface="Arial" panose="020B0604020202020204" pitchFamily="34" charset="0"/>
              </a:rPr>
              <a:t>Charge for</a:t>
            </a:r>
          </a:p>
          <a:p>
            <a:pPr algn="ctr"/>
            <a:r>
              <a:rPr lang="en-US" altLang="ja-JP" sz="1200" dirty="0">
                <a:solidFill>
                  <a:srgbClr val="FF0000"/>
                </a:solidFill>
                <a:cs typeface="Arial" panose="020B0604020202020204" pitchFamily="34" charset="0"/>
              </a:rPr>
              <a:t>designated administration</a:t>
            </a:r>
            <a:endParaRPr lang="ja-JP" altLang="en-US" sz="1200" dirty="0">
              <a:solidFill>
                <a:srgbClr val="FF0000"/>
              </a:solidFill>
              <a:cs typeface="Arial" panose="020B0604020202020204" pitchFamily="34" charset="0"/>
            </a:endParaRPr>
          </a:p>
        </p:txBody>
      </p:sp>
      <p:cxnSp>
        <p:nvCxnSpPr>
          <p:cNvPr id="57" name="直線矢印コネクタ 56"/>
          <p:cNvCxnSpPr/>
          <p:nvPr/>
        </p:nvCxnSpPr>
        <p:spPr>
          <a:xfrm flipV="1">
            <a:off x="1634877" y="2251385"/>
            <a:ext cx="2165" cy="1316534"/>
          </a:xfrm>
          <a:prstGeom prst="straightConnector1">
            <a:avLst/>
          </a:prstGeom>
          <a:ln w="19050">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277269" y="2704489"/>
            <a:ext cx="1215933" cy="646331"/>
          </a:xfrm>
          <a:prstGeom prst="rect">
            <a:avLst/>
          </a:prstGeom>
          <a:noFill/>
        </p:spPr>
        <p:txBody>
          <a:bodyPr wrap="square" rtlCol="0">
            <a:spAutoFit/>
          </a:bodyPr>
          <a:lstStyle/>
          <a:p>
            <a:pPr algn="ctr"/>
            <a:r>
              <a:rPr lang="en-US" altLang="ja-JP" sz="1200" b="1" dirty="0">
                <a:solidFill>
                  <a:srgbClr val="FF0000"/>
                </a:solidFill>
                <a:cs typeface="Arial" panose="020B0604020202020204" pitchFamily="34" charset="0"/>
              </a:rPr>
              <a:t>Designation of</a:t>
            </a:r>
          </a:p>
          <a:p>
            <a:pPr algn="ctr"/>
            <a:r>
              <a:rPr lang="en-US" altLang="ja-JP" sz="1200" b="1" dirty="0">
                <a:solidFill>
                  <a:srgbClr val="FF0000"/>
                </a:solidFill>
                <a:cs typeface="Arial" panose="020B0604020202020204" pitchFamily="34" charset="0"/>
              </a:rPr>
              <a:t>designated administrator</a:t>
            </a:r>
            <a:endParaRPr kumimoji="1" lang="ja-JP" altLang="en-US" sz="1200" b="1" dirty="0">
              <a:solidFill>
                <a:srgbClr val="FF0000"/>
              </a:solidFill>
              <a:cs typeface="Arial" panose="020B0604020202020204" pitchFamily="34" charset="0"/>
            </a:endParaRPr>
          </a:p>
        </p:txBody>
      </p:sp>
      <p:cxnSp>
        <p:nvCxnSpPr>
          <p:cNvPr id="86" name="直線コネクタ 85"/>
          <p:cNvCxnSpPr/>
          <p:nvPr/>
        </p:nvCxnSpPr>
        <p:spPr>
          <a:xfrm>
            <a:off x="8008372" y="1857317"/>
            <a:ext cx="93672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8945101" y="1857317"/>
            <a:ext cx="20012" cy="260384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8322665" y="4461160"/>
            <a:ext cx="642448" cy="0"/>
          </a:xfrm>
          <a:prstGeom prst="straightConnector1">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8257335" y="4461161"/>
            <a:ext cx="886665" cy="738664"/>
          </a:xfrm>
          <a:prstGeom prst="rect">
            <a:avLst/>
          </a:prstGeom>
          <a:noFill/>
        </p:spPr>
        <p:txBody>
          <a:bodyPr wrap="square" rtlCol="0">
            <a:spAutoFit/>
          </a:bodyPr>
          <a:lstStyle/>
          <a:p>
            <a:r>
              <a:rPr kumimoji="1" lang="en-US" altLang="ja-JP" sz="1050" dirty="0">
                <a:cs typeface="Arial" panose="020B0604020202020204" pitchFamily="34" charset="0"/>
              </a:rPr>
              <a:t>Investment (65%)</a:t>
            </a:r>
          </a:p>
          <a:p>
            <a:r>
              <a:rPr lang="en-US" altLang="ja-JP" sz="1050" dirty="0">
                <a:cs typeface="Arial" panose="020B0604020202020204" pitchFamily="34" charset="0"/>
              </a:rPr>
              <a:t>Dispatch of </a:t>
            </a:r>
          </a:p>
          <a:p>
            <a:r>
              <a:rPr lang="en-US" altLang="ja-JP" sz="1050" dirty="0">
                <a:cs typeface="Arial" panose="020B0604020202020204" pitchFamily="34" charset="0"/>
              </a:rPr>
              <a:t>Employee</a:t>
            </a:r>
            <a:endParaRPr kumimoji="1" lang="ja-JP" altLang="en-US" sz="1050" dirty="0">
              <a:cs typeface="Arial" panose="020B0604020202020204" pitchFamily="34" charset="0"/>
            </a:endParaRPr>
          </a:p>
        </p:txBody>
      </p:sp>
      <p:sp>
        <p:nvSpPr>
          <p:cNvPr id="102" name="テキスト ボックス 101"/>
          <p:cNvSpPr txBox="1"/>
          <p:nvPr/>
        </p:nvSpPr>
        <p:spPr>
          <a:xfrm>
            <a:off x="7956376" y="1891403"/>
            <a:ext cx="854613" cy="276999"/>
          </a:xfrm>
          <a:prstGeom prst="rect">
            <a:avLst/>
          </a:prstGeom>
          <a:noFill/>
        </p:spPr>
        <p:txBody>
          <a:bodyPr wrap="square" rtlCol="0">
            <a:spAutoFit/>
          </a:bodyPr>
          <a:lstStyle/>
          <a:p>
            <a:pPr algn="ctr"/>
            <a:r>
              <a:rPr kumimoji="1" lang="en-US" altLang="ja-JP" sz="1200" dirty="0">
                <a:cs typeface="Arial" panose="020B0604020202020204" pitchFamily="34" charset="0"/>
              </a:rPr>
              <a:t>Dividend</a:t>
            </a:r>
            <a:endParaRPr kumimoji="1" lang="ja-JP" altLang="en-US" sz="1200" dirty="0">
              <a:cs typeface="Arial" panose="020B0604020202020204" pitchFamily="34" charset="0"/>
            </a:endParaRPr>
          </a:p>
        </p:txBody>
      </p:sp>
      <p:cxnSp>
        <p:nvCxnSpPr>
          <p:cNvPr id="103" name="直線矢印コネクタ 102"/>
          <p:cNvCxnSpPr/>
          <p:nvPr/>
        </p:nvCxnSpPr>
        <p:spPr>
          <a:xfrm>
            <a:off x="8008372" y="2203896"/>
            <a:ext cx="720859" cy="1"/>
          </a:xfrm>
          <a:prstGeom prst="straightConnector1">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8707861" y="2203896"/>
            <a:ext cx="9729" cy="175321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8322665" y="3957104"/>
            <a:ext cx="385196" cy="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H="1">
            <a:off x="262853" y="4062809"/>
            <a:ext cx="560301"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flipH="1">
            <a:off x="262853" y="2151386"/>
            <a:ext cx="825532" cy="17016"/>
          </a:xfrm>
          <a:prstGeom prst="straightConnector1">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262853" y="2151384"/>
            <a:ext cx="0" cy="191142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9" name="テキスト ボックス 118"/>
          <p:cNvSpPr txBox="1"/>
          <p:nvPr/>
        </p:nvSpPr>
        <p:spPr>
          <a:xfrm>
            <a:off x="276175" y="1857317"/>
            <a:ext cx="854613" cy="276999"/>
          </a:xfrm>
          <a:prstGeom prst="rect">
            <a:avLst/>
          </a:prstGeom>
          <a:noFill/>
        </p:spPr>
        <p:txBody>
          <a:bodyPr wrap="square" rtlCol="0">
            <a:spAutoFit/>
          </a:bodyPr>
          <a:lstStyle/>
          <a:p>
            <a:pPr algn="ctr"/>
            <a:r>
              <a:rPr kumimoji="1" lang="en-US" altLang="ja-JP" sz="1200" dirty="0">
                <a:cs typeface="Arial" panose="020B0604020202020204" pitchFamily="34" charset="0"/>
              </a:rPr>
              <a:t>Dividend</a:t>
            </a:r>
            <a:endParaRPr kumimoji="1" lang="ja-JP" altLang="en-US" sz="1200" dirty="0">
              <a:cs typeface="Arial" panose="020B0604020202020204" pitchFamily="34" charset="0"/>
            </a:endParaRPr>
          </a:p>
        </p:txBody>
      </p:sp>
      <p:cxnSp>
        <p:nvCxnSpPr>
          <p:cNvPr id="122" name="直線矢印コネクタ 121"/>
          <p:cNvCxnSpPr/>
          <p:nvPr/>
        </p:nvCxnSpPr>
        <p:spPr>
          <a:xfrm flipH="1">
            <a:off x="179292" y="4509331"/>
            <a:ext cx="635778" cy="0"/>
          </a:xfrm>
          <a:prstGeom prst="straightConnector1">
            <a:avLst/>
          </a:prstGeom>
          <a:ln w="19050">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191807" y="1857317"/>
            <a:ext cx="0" cy="265201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V="1">
            <a:off x="170180" y="1849718"/>
            <a:ext cx="918205" cy="689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34574" y="4514910"/>
            <a:ext cx="836382" cy="738664"/>
          </a:xfrm>
          <a:prstGeom prst="rect">
            <a:avLst/>
          </a:prstGeom>
          <a:noFill/>
        </p:spPr>
        <p:txBody>
          <a:bodyPr wrap="square" rtlCol="0">
            <a:spAutoFit/>
          </a:bodyPr>
          <a:lstStyle/>
          <a:p>
            <a:r>
              <a:rPr kumimoji="1" lang="en-US" altLang="ja-JP" sz="1050" dirty="0">
                <a:cs typeface="Arial" panose="020B0604020202020204" pitchFamily="34" charset="0"/>
              </a:rPr>
              <a:t>Investment (35%)</a:t>
            </a:r>
          </a:p>
          <a:p>
            <a:r>
              <a:rPr lang="en-US" altLang="ja-JP" sz="1050" dirty="0">
                <a:cs typeface="Arial" panose="020B0604020202020204" pitchFamily="34" charset="0"/>
              </a:rPr>
              <a:t>Dispatch of Official</a:t>
            </a:r>
            <a:endParaRPr kumimoji="1" lang="ja-JP" altLang="en-US" sz="1050" dirty="0">
              <a:cs typeface="Arial" panose="020B0604020202020204" pitchFamily="34" charset="0"/>
            </a:endParaRPr>
          </a:p>
        </p:txBody>
      </p:sp>
      <p:sp>
        <p:nvSpPr>
          <p:cNvPr id="59" name="タイトル 4"/>
          <p:cNvSpPr>
            <a:spLocks noGrp="1"/>
          </p:cNvSpPr>
          <p:nvPr>
            <p:ph type="title"/>
          </p:nvPr>
        </p:nvSpPr>
        <p:spPr>
          <a:xfrm>
            <a:off x="360000" y="252000"/>
            <a:ext cx="8208000" cy="720000"/>
          </a:xfrm>
        </p:spPr>
        <p:txBody>
          <a:bodyPr>
            <a:normAutofit/>
          </a:bodyPr>
          <a:lstStyle/>
          <a:p>
            <a:r>
              <a:rPr lang="en-US" altLang="ja-JP" sz="2800" dirty="0"/>
              <a:t>6. Public-Private Partnerships</a:t>
            </a:r>
          </a:p>
        </p:txBody>
      </p:sp>
      <p:sp>
        <p:nvSpPr>
          <p:cNvPr id="2" name="正方形/長方形 1"/>
          <p:cNvSpPr/>
          <p:nvPr/>
        </p:nvSpPr>
        <p:spPr>
          <a:xfrm>
            <a:off x="0" y="6047426"/>
            <a:ext cx="9144000" cy="276999"/>
          </a:xfrm>
          <a:prstGeom prst="rect">
            <a:avLst/>
          </a:prstGeom>
        </p:spPr>
        <p:txBody>
          <a:bodyPr wrap="square">
            <a:spAutoFit/>
          </a:bodyPr>
          <a:lstStyle/>
          <a:p>
            <a:pPr algn="ctr"/>
            <a:r>
              <a:rPr lang="en-US" altLang="ja-JP" sz="1200" dirty="0"/>
              <a:t>Source: </a:t>
            </a:r>
            <a:r>
              <a:rPr lang="en-US" altLang="ja-JP" sz="1200" dirty="0" err="1"/>
              <a:t>Mizu</a:t>
            </a:r>
            <a:r>
              <a:rPr lang="en-US" altLang="ja-JP" sz="1200" dirty="0"/>
              <a:t> </a:t>
            </a:r>
            <a:r>
              <a:rPr lang="en-US" altLang="ja-JP" sz="1200" dirty="0" err="1"/>
              <a:t>Mirai</a:t>
            </a:r>
            <a:r>
              <a:rPr lang="en-US" altLang="ja-JP" sz="1200" dirty="0"/>
              <a:t> Hiroshima Corporation </a:t>
            </a:r>
            <a:r>
              <a:rPr lang="en-US" altLang="ja-JP" sz="1200" i="1" dirty="0"/>
              <a:t>“Joint efforts of citizens in </a:t>
            </a:r>
            <a:r>
              <a:rPr lang="en-US" altLang="ja-JP" sz="1200" i="1" dirty="0" err="1"/>
              <a:t>Mizu</a:t>
            </a:r>
            <a:r>
              <a:rPr lang="en-US" altLang="ja-JP" sz="1200" i="1" dirty="0"/>
              <a:t> </a:t>
            </a:r>
            <a:r>
              <a:rPr lang="en-US" altLang="ja-JP" sz="1200" i="1" dirty="0" err="1"/>
              <a:t>Mirai</a:t>
            </a:r>
            <a:r>
              <a:rPr lang="en-US" altLang="ja-JP" sz="1200" i="1" dirty="0"/>
              <a:t> Hiroshima</a:t>
            </a:r>
            <a:r>
              <a:rPr lang="en-US" altLang="ja-JP" sz="1200" dirty="0"/>
              <a:t>”, Water Technology Journal, October 2014</a:t>
            </a:r>
            <a:endParaRPr lang="ja-JP" altLang="en-US" sz="1200" dirty="0"/>
          </a:p>
        </p:txBody>
      </p:sp>
      <p:sp>
        <p:nvSpPr>
          <p:cNvPr id="3" name="正方形/長方形 2"/>
          <p:cNvSpPr/>
          <p:nvPr/>
        </p:nvSpPr>
        <p:spPr>
          <a:xfrm>
            <a:off x="423081" y="1347061"/>
            <a:ext cx="3903629" cy="307777"/>
          </a:xfrm>
          <a:prstGeom prst="rect">
            <a:avLst/>
          </a:prstGeom>
        </p:spPr>
        <p:txBody>
          <a:bodyPr wrap="none" lIns="36000" tIns="0" rIns="0" bIns="0">
            <a:spAutoFit/>
          </a:bodyPr>
          <a:lstStyle/>
          <a:p>
            <a:pPr marL="58500" indent="0">
              <a:buNone/>
            </a:pPr>
            <a:r>
              <a:rPr lang="en-US" altLang="ja-JP" sz="2000" b="1" dirty="0"/>
              <a:t>Example : </a:t>
            </a:r>
            <a:r>
              <a:rPr lang="en-US" altLang="ja-JP" sz="2000" b="1" dirty="0" err="1"/>
              <a:t>Mizu</a:t>
            </a:r>
            <a:r>
              <a:rPr lang="ja-JP" altLang="en-US" sz="2000" b="1" dirty="0"/>
              <a:t> </a:t>
            </a:r>
            <a:r>
              <a:rPr lang="en-US" altLang="ja-JP" sz="2000" b="1" dirty="0" err="1"/>
              <a:t>Mirai</a:t>
            </a:r>
            <a:r>
              <a:rPr lang="en-US" altLang="ja-JP" sz="2000" b="1" dirty="0"/>
              <a:t> Hiroshima </a:t>
            </a:r>
            <a:endParaRPr lang="ja-JP" altLang="en-US" sz="2000" b="1" dirty="0"/>
          </a:p>
        </p:txBody>
      </p:sp>
      <p:sp>
        <p:nvSpPr>
          <p:cNvPr id="20" name="テキスト ボックス 19"/>
          <p:cNvSpPr txBox="1"/>
          <p:nvPr/>
        </p:nvSpPr>
        <p:spPr>
          <a:xfrm>
            <a:off x="3559089" y="2380597"/>
            <a:ext cx="1728192" cy="523220"/>
          </a:xfrm>
          <a:prstGeom prst="rect">
            <a:avLst/>
          </a:prstGeom>
          <a:solidFill>
            <a:schemeClr val="accent3">
              <a:lumMod val="95000"/>
            </a:schemeClr>
          </a:solidFill>
          <a:ln w="19050">
            <a:solidFill>
              <a:schemeClr val="tx1">
                <a:lumMod val="95000"/>
                <a:lumOff val="5000"/>
              </a:schemeClr>
            </a:solidFill>
          </a:ln>
        </p:spPr>
        <p:txBody>
          <a:bodyPr wrap="square" rtlCol="0">
            <a:spAutoFit/>
          </a:bodyPr>
          <a:lstStyle/>
          <a:p>
            <a:pPr algn="ctr"/>
            <a:r>
              <a:rPr kumimoji="1" lang="en-US" altLang="ja-JP" sz="1400" dirty="0">
                <a:cs typeface="Arial" panose="020B0604020202020204" pitchFamily="34" charset="0"/>
              </a:rPr>
              <a:t>Municipalities</a:t>
            </a:r>
          </a:p>
          <a:p>
            <a:pPr algn="ctr"/>
            <a:r>
              <a:rPr lang="en-US" altLang="ja-JP" sz="1400" dirty="0">
                <a:cs typeface="Arial" panose="020B0604020202020204" pitchFamily="34" charset="0"/>
              </a:rPr>
              <a:t>(Water Utilities)</a:t>
            </a:r>
            <a:endParaRPr kumimoji="1" lang="ja-JP" altLang="en-US" sz="1400" dirty="0">
              <a:cs typeface="Arial" panose="020B0604020202020204" pitchFamily="34" charset="0"/>
            </a:endParaRPr>
          </a:p>
        </p:txBody>
      </p:sp>
      <p:sp>
        <p:nvSpPr>
          <p:cNvPr id="23" name="テキスト ボックス 22"/>
          <p:cNvSpPr txBox="1"/>
          <p:nvPr/>
        </p:nvSpPr>
        <p:spPr>
          <a:xfrm>
            <a:off x="5134346" y="5493986"/>
            <a:ext cx="2397526" cy="523220"/>
          </a:xfrm>
          <a:prstGeom prst="rect">
            <a:avLst/>
          </a:prstGeom>
          <a:solidFill>
            <a:schemeClr val="bg1">
              <a:lumMod val="95000"/>
            </a:schemeClr>
          </a:solidFill>
          <a:ln w="19050">
            <a:solidFill>
              <a:schemeClr val="tx1">
                <a:lumMod val="95000"/>
                <a:lumOff val="5000"/>
              </a:schemeClr>
            </a:solidFill>
          </a:ln>
        </p:spPr>
        <p:txBody>
          <a:bodyPr wrap="square" rtlCol="0">
            <a:spAutoFit/>
          </a:bodyPr>
          <a:lstStyle/>
          <a:p>
            <a:pPr algn="ctr"/>
            <a:r>
              <a:rPr kumimoji="1" lang="en-US" altLang="ja-JP" sz="1400" dirty="0">
                <a:cs typeface="Arial" panose="020B0604020202020204" pitchFamily="34" charset="0"/>
              </a:rPr>
              <a:t>Customers</a:t>
            </a:r>
          </a:p>
          <a:p>
            <a:pPr algn="ctr"/>
            <a:r>
              <a:rPr lang="en-US" altLang="ja-JP" sz="1400" dirty="0">
                <a:cs typeface="Arial" panose="020B0604020202020204" pitchFamily="34" charset="0"/>
              </a:rPr>
              <a:t>(Municipalities, Companies)</a:t>
            </a:r>
            <a:endParaRPr kumimoji="1" lang="en-US" altLang="ja-JP" sz="1400" dirty="0">
              <a:cs typeface="Arial" panose="020B0604020202020204" pitchFamily="34" charset="0"/>
            </a:endParaRPr>
          </a:p>
        </p:txBody>
      </p:sp>
      <p:sp>
        <p:nvSpPr>
          <p:cNvPr id="4" name="テキスト ボックス 3"/>
          <p:cNvSpPr txBox="1"/>
          <p:nvPr/>
        </p:nvSpPr>
        <p:spPr>
          <a:xfrm>
            <a:off x="1088385" y="1768293"/>
            <a:ext cx="2088232" cy="523220"/>
          </a:xfrm>
          <a:prstGeom prst="rect">
            <a:avLst/>
          </a:prstGeom>
          <a:solidFill>
            <a:srgbClr val="FF6600"/>
          </a:solidFill>
          <a:ln w="19050">
            <a:solidFill>
              <a:srgbClr val="FF6600"/>
            </a:solidFill>
          </a:ln>
        </p:spPr>
        <p:txBody>
          <a:bodyPr wrap="square" rtlCol="0">
            <a:spAutoFit/>
          </a:bodyPr>
          <a:lstStyle/>
          <a:p>
            <a:pPr algn="ctr"/>
            <a:r>
              <a:rPr kumimoji="1" lang="en-US" altLang="ja-JP" sz="1400" b="1" dirty="0">
                <a:solidFill>
                  <a:schemeClr val="bg1"/>
                </a:solidFill>
                <a:cs typeface="Arial" panose="020B0604020202020204" pitchFamily="34" charset="0"/>
              </a:rPr>
              <a:t>Hiroshima Prefectural Waterworks Bureau</a:t>
            </a:r>
            <a:endParaRPr kumimoji="1" lang="ja-JP" altLang="en-US" sz="1400" b="1" dirty="0">
              <a:solidFill>
                <a:schemeClr val="bg1"/>
              </a:solidFill>
              <a:cs typeface="Arial" panose="020B0604020202020204" pitchFamily="34" charset="0"/>
            </a:endParaRPr>
          </a:p>
        </p:txBody>
      </p:sp>
      <p:sp>
        <p:nvSpPr>
          <p:cNvPr id="22" name="テキスト ボックス 21"/>
          <p:cNvSpPr txBox="1"/>
          <p:nvPr/>
        </p:nvSpPr>
        <p:spPr>
          <a:xfrm>
            <a:off x="1493202" y="5445059"/>
            <a:ext cx="3366830" cy="630942"/>
          </a:xfrm>
          <a:prstGeom prst="rect">
            <a:avLst/>
          </a:prstGeom>
          <a:solidFill>
            <a:schemeClr val="bg1">
              <a:lumMod val="95000"/>
            </a:schemeClr>
          </a:solidFill>
          <a:ln w="19050">
            <a:solidFill>
              <a:schemeClr val="tx1">
                <a:lumMod val="95000"/>
                <a:lumOff val="5000"/>
              </a:schemeClr>
            </a:solidFill>
          </a:ln>
        </p:spPr>
        <p:txBody>
          <a:bodyPr wrap="square" rtlCol="0">
            <a:spAutoFit/>
          </a:bodyPr>
          <a:lstStyle/>
          <a:p>
            <a:pPr algn="ctr"/>
            <a:r>
              <a:rPr kumimoji="1" lang="en-US" altLang="ja-JP" sz="1400" dirty="0">
                <a:cs typeface="Arial" panose="020B0604020202020204" pitchFamily="34" charset="0"/>
              </a:rPr>
              <a:t>Companies in the Prefecture</a:t>
            </a:r>
          </a:p>
          <a:p>
            <a:r>
              <a:rPr lang="en-US" altLang="ja-JP" sz="1050" spc="-50" dirty="0">
                <a:cs typeface="Arial" panose="020B0604020202020204" pitchFamily="34" charset="0"/>
              </a:rPr>
              <a:t>(Public and Private Joint Venture requests consignment works and repairing works to companies in the Prefecture)</a:t>
            </a:r>
            <a:endParaRPr kumimoji="1" lang="ja-JP" altLang="en-US" sz="1050" spc="-50" dirty="0">
              <a:cs typeface="Arial" panose="020B0604020202020204" pitchFamily="34" charset="0"/>
            </a:endParaRPr>
          </a:p>
        </p:txBody>
      </p:sp>
      <p:sp>
        <p:nvSpPr>
          <p:cNvPr id="63" name="正方形/長方形 62"/>
          <p:cNvSpPr/>
          <p:nvPr/>
        </p:nvSpPr>
        <p:spPr>
          <a:xfrm>
            <a:off x="276175" y="880410"/>
            <a:ext cx="5394229" cy="410369"/>
          </a:xfrm>
          <a:prstGeom prst="rect">
            <a:avLst/>
          </a:prstGeom>
        </p:spPr>
        <p:txBody>
          <a:bodyPr wrap="none" lIns="36000" tIns="0" rIns="0" bIns="0">
            <a:spAutoFit/>
          </a:bodyPr>
          <a:lstStyle/>
          <a:p>
            <a:pPr marL="58500" indent="0">
              <a:lnSpc>
                <a:spcPts val="3200"/>
              </a:lnSpc>
              <a:spcBef>
                <a:spcPts val="1000"/>
              </a:spcBef>
              <a:buNone/>
            </a:pPr>
            <a:r>
              <a:rPr lang="en-US" altLang="ja-JP" sz="2400" b="1" dirty="0"/>
              <a:t>(3) Designated Administrator System</a:t>
            </a:r>
          </a:p>
        </p:txBody>
      </p:sp>
      <p:sp>
        <p:nvSpPr>
          <p:cNvPr id="6" name="角丸四角形吹き出し 5"/>
          <p:cNvSpPr/>
          <p:nvPr/>
        </p:nvSpPr>
        <p:spPr>
          <a:xfrm>
            <a:off x="329828" y="2704489"/>
            <a:ext cx="1163373" cy="664650"/>
          </a:xfrm>
          <a:prstGeom prst="wedgeRoundRectCallout">
            <a:avLst>
              <a:gd name="adj1" fmla="val 62252"/>
              <a:gd name="adj2" fmla="val 46243"/>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吹き出し 66"/>
          <p:cNvSpPr/>
          <p:nvPr/>
        </p:nvSpPr>
        <p:spPr>
          <a:xfrm>
            <a:off x="5287281" y="2969979"/>
            <a:ext cx="975157" cy="469614"/>
          </a:xfrm>
          <a:prstGeom prst="wedgeRoundRectCallout">
            <a:avLst>
              <a:gd name="adj1" fmla="val -67104"/>
              <a:gd name="adj2" fmla="val -555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2780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3"/>
          <p:cNvSpPr>
            <a:spLocks noGrp="1"/>
          </p:cNvSpPr>
          <p:nvPr>
            <p:ph idx="14"/>
          </p:nvPr>
        </p:nvSpPr>
        <p:spPr>
          <a:xfrm>
            <a:off x="5580112" y="5877272"/>
            <a:ext cx="3311886" cy="582096"/>
          </a:xfrm>
          <a:prstGeom prst="rect">
            <a:avLst/>
          </a:prstGeom>
        </p:spPr>
        <p:txBody>
          <a:bodyPr>
            <a:normAutofit/>
          </a:bodyPr>
          <a:lstStyle/>
          <a:p>
            <a:pPr marL="0" indent="0">
              <a:buNone/>
            </a:pPr>
            <a:r>
              <a:rPr lang="en-US" altLang="ja-JP" sz="1400" dirty="0"/>
              <a:t>Kawai Purification Plant by PFI Scheme, (BTO) Yokohama City</a:t>
            </a:r>
            <a:endParaRPr kumimoji="1" lang="ja-JP" altLang="en-US" sz="1400" dirty="0"/>
          </a:p>
        </p:txBody>
      </p:sp>
      <p:sp>
        <p:nvSpPr>
          <p:cNvPr id="13" name="タイトル 4"/>
          <p:cNvSpPr>
            <a:spLocks noGrp="1"/>
          </p:cNvSpPr>
          <p:nvPr>
            <p:ph type="title"/>
          </p:nvPr>
        </p:nvSpPr>
        <p:spPr/>
        <p:txBody>
          <a:bodyPr>
            <a:normAutofit/>
          </a:bodyPr>
          <a:lstStyle/>
          <a:p>
            <a:r>
              <a:rPr lang="en-US" altLang="ja-JP" sz="2800" dirty="0"/>
              <a:t>6. Public-Private Partnerships</a:t>
            </a:r>
          </a:p>
        </p:txBody>
      </p:sp>
      <p:sp>
        <p:nvSpPr>
          <p:cNvPr id="11" name="下矢印 10"/>
          <p:cNvSpPr/>
          <p:nvPr/>
        </p:nvSpPr>
        <p:spPr>
          <a:xfrm>
            <a:off x="2474564" y="2646983"/>
            <a:ext cx="873300" cy="535657"/>
          </a:xfrm>
          <a:prstGeom prst="downArrow">
            <a:avLst>
              <a:gd name="adj1" fmla="val 37320"/>
              <a:gd name="adj2" fmla="val 56614"/>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角丸四角形吹き出し 13"/>
          <p:cNvSpPr/>
          <p:nvPr/>
        </p:nvSpPr>
        <p:spPr>
          <a:xfrm>
            <a:off x="350539" y="1544989"/>
            <a:ext cx="4797526" cy="1101994"/>
          </a:xfrm>
          <a:prstGeom prst="wedgeRoundRectCallout">
            <a:avLst>
              <a:gd name="adj1" fmla="val 38534"/>
              <a:gd name="adj2" fmla="val -3624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dirty="0">
                <a:solidFill>
                  <a:schemeClr val="tx1"/>
                </a:solidFill>
              </a:rPr>
              <a:t>Stagnating economic environment and the critical financial deficits of national and local governments</a:t>
            </a:r>
            <a:endParaRPr lang="ja-JP" altLang="en-US" sz="2000" dirty="0">
              <a:solidFill>
                <a:schemeClr val="tx1"/>
              </a:solidFill>
            </a:endParaRPr>
          </a:p>
        </p:txBody>
      </p:sp>
      <p:sp>
        <p:nvSpPr>
          <p:cNvPr id="17" name="角丸四角形吹き出し 16"/>
          <p:cNvSpPr/>
          <p:nvPr/>
        </p:nvSpPr>
        <p:spPr>
          <a:xfrm>
            <a:off x="350539" y="3319826"/>
            <a:ext cx="4797526" cy="2804588"/>
          </a:xfrm>
          <a:prstGeom prst="wedgeRoundRectCallout">
            <a:avLst>
              <a:gd name="adj1" fmla="val 45083"/>
              <a:gd name="adj2" fmla="val -33100"/>
              <a:gd name="adj3" fmla="val 16667"/>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i="1" dirty="0">
                <a:solidFill>
                  <a:schemeClr val="tx1"/>
                </a:solidFill>
              </a:rPr>
              <a:t>Act on Promotion of Private Finance Initiative (PFI  Act)   </a:t>
            </a:r>
            <a:r>
              <a:rPr lang="en-US" altLang="ja-JP" sz="2000" b="1" dirty="0">
                <a:solidFill>
                  <a:schemeClr val="tx1"/>
                </a:solidFill>
              </a:rPr>
              <a:t>in 1999</a:t>
            </a:r>
          </a:p>
          <a:p>
            <a:endParaRPr lang="ja-JP" altLang="en-US" sz="2000" dirty="0">
              <a:solidFill>
                <a:schemeClr val="tx1"/>
              </a:solidFill>
            </a:endParaRPr>
          </a:p>
          <a:p>
            <a:r>
              <a:rPr lang="en-US" altLang="ja-JP" sz="2000" dirty="0">
                <a:solidFill>
                  <a:schemeClr val="tx1"/>
                </a:solidFill>
              </a:rPr>
              <a:t>Development of public facilities  through the </a:t>
            </a:r>
            <a:r>
              <a:rPr lang="en-US" altLang="ja-JP" sz="2000" dirty="0">
                <a:solidFill>
                  <a:srgbClr val="FF0000"/>
                </a:solidFill>
              </a:rPr>
              <a:t>utilization of private finance, management abilities and technical capabilities </a:t>
            </a:r>
            <a:r>
              <a:rPr lang="en-US" altLang="ja-JP" sz="2000" dirty="0">
                <a:solidFill>
                  <a:schemeClr val="tx1"/>
                </a:solidFill>
              </a:rPr>
              <a:t>within the law and guidelines </a:t>
            </a:r>
          </a:p>
        </p:txBody>
      </p:sp>
      <p:pic>
        <p:nvPicPr>
          <p:cNvPr id="9" name="Picture 3" descr="W:\海外技術\03_完了済ﾌﾟﾛｼﾞｪｸﾄﾃﾞｰﾀﾌｫﾙﾀﾞ\610_1428_アジア地域上水道幹部フォーラム\写真\2014-07-04\DSC009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119" y="3643825"/>
            <a:ext cx="3245685" cy="2160617"/>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276175" y="880410"/>
            <a:ext cx="4753733" cy="377732"/>
          </a:xfrm>
          <a:prstGeom prst="rect">
            <a:avLst/>
          </a:prstGeom>
        </p:spPr>
        <p:txBody>
          <a:bodyPr wrap="none" lIns="36000" tIns="0" rIns="0" bIns="0">
            <a:spAutoFit/>
          </a:bodyPr>
          <a:lstStyle/>
          <a:p>
            <a:pPr marL="57600">
              <a:lnSpc>
                <a:spcPts val="3200"/>
              </a:lnSpc>
              <a:spcBef>
                <a:spcPts val="1000"/>
              </a:spcBef>
            </a:pPr>
            <a:r>
              <a:rPr lang="en-US" altLang="ja-JP" sz="2400" b="1" dirty="0"/>
              <a:t>(4) PFI: Private Finance Initiative</a:t>
            </a:r>
          </a:p>
        </p:txBody>
      </p:sp>
      <p:sp>
        <p:nvSpPr>
          <p:cNvPr id="2" name="角丸四角形 1"/>
          <p:cNvSpPr/>
          <p:nvPr/>
        </p:nvSpPr>
        <p:spPr>
          <a:xfrm>
            <a:off x="5292080" y="1258142"/>
            <a:ext cx="3539765" cy="2242866"/>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600" dirty="0">
                <a:solidFill>
                  <a:schemeClr val="tx1"/>
                </a:solidFill>
              </a:rPr>
              <a:t>Example</a:t>
            </a:r>
            <a:r>
              <a:rPr lang="en-US" altLang="ja-JP" sz="1600" dirty="0">
                <a:solidFill>
                  <a:schemeClr val="tx1"/>
                </a:solidFill>
              </a:rPr>
              <a:t>s</a:t>
            </a:r>
            <a:r>
              <a:rPr kumimoji="1" lang="en-US" altLang="ja-JP" sz="1600" dirty="0">
                <a:solidFill>
                  <a:schemeClr val="tx1"/>
                </a:solidFill>
              </a:rPr>
              <a:t> of  PFI projects: </a:t>
            </a:r>
          </a:p>
          <a:p>
            <a:pPr marL="285750" indent="-285750">
              <a:buFont typeface="Arial" panose="020B0604020202020204" pitchFamily="34" charset="0"/>
              <a:buChar char="•"/>
            </a:pPr>
            <a:r>
              <a:rPr lang="en-US" altLang="ja-JP" sz="1400" dirty="0">
                <a:solidFill>
                  <a:schemeClr val="tx1"/>
                </a:solidFill>
              </a:rPr>
              <a:t>BOO (Build Own Operate)project for development of power-generating facilities (c</a:t>
            </a:r>
            <a:r>
              <a:rPr kumimoji="1" lang="en-US" altLang="ja-JP" sz="1400" dirty="0">
                <a:solidFill>
                  <a:schemeClr val="tx1"/>
                </a:solidFill>
              </a:rPr>
              <a:t>ogeneration system) in water treatment plants in Tokyo</a:t>
            </a:r>
          </a:p>
          <a:p>
            <a:pPr marL="285750" indent="-285750">
              <a:buFont typeface="Arial" panose="020B0604020202020204" pitchFamily="34" charset="0"/>
              <a:buChar char="•"/>
            </a:pPr>
            <a:r>
              <a:rPr lang="en-US" altLang="ja-JP" sz="1400" dirty="0">
                <a:solidFill>
                  <a:schemeClr val="tx1"/>
                </a:solidFill>
              </a:rPr>
              <a:t>BTO (Build Transfer Operate) project for development of sludge treatment facilities in water treatment plants in Aichi prefecture</a:t>
            </a:r>
          </a:p>
          <a:p>
            <a:pPr marL="285750" indent="-285750">
              <a:buFont typeface="Arial" panose="020B0604020202020204" pitchFamily="34" charset="0"/>
              <a:buChar char="•"/>
            </a:pPr>
            <a:endParaRPr kumimoji="1" lang="en-US" altLang="ja-JP" sz="1400" dirty="0">
              <a:solidFill>
                <a:schemeClr val="tx1"/>
              </a:solidFill>
            </a:endParaRPr>
          </a:p>
          <a:p>
            <a:pPr marL="285750" indent="-285750">
              <a:buFont typeface="Arial" panose="020B0604020202020204" pitchFamily="34" charset="0"/>
              <a:buChar char="•"/>
            </a:pPr>
            <a:endParaRPr kumimoji="1" lang="en-US" altLang="ja-JP" sz="1400" dirty="0">
              <a:solidFill>
                <a:schemeClr val="tx1"/>
              </a:solidFill>
            </a:endParaRPr>
          </a:p>
          <a:p>
            <a:pPr marL="285750" indent="-285750">
              <a:buFont typeface="Arial" panose="020B0604020202020204" pitchFamily="34" charset="0"/>
              <a:buChar char="•"/>
            </a:pPr>
            <a:endParaRPr kumimoji="1" lang="en-US" altLang="ja-JP" sz="1400"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algn="ctr"/>
            <a:endParaRPr kumimoji="1" lang="ja-JP" altLang="en-US" dirty="0">
              <a:solidFill>
                <a:schemeClr val="tx1"/>
              </a:solidFill>
            </a:endParaRPr>
          </a:p>
        </p:txBody>
      </p:sp>
    </p:spTree>
    <p:extLst>
      <p:ext uri="{BB962C8B-B14F-4D97-AF65-F5344CB8AC3E}">
        <p14:creationId xmlns:p14="http://schemas.microsoft.com/office/powerpoint/2010/main" val="4212268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95536" y="980728"/>
            <a:ext cx="8352928" cy="5184576"/>
          </a:xfrm>
        </p:spPr>
        <p:txBody>
          <a:bodyPr>
            <a:noAutofit/>
          </a:bodyPr>
          <a:lstStyle/>
          <a:p>
            <a:r>
              <a:rPr lang="en-US" altLang="ja-JP" sz="2000" dirty="0"/>
              <a:t>(Governance of Water Utilities) </a:t>
            </a:r>
            <a:r>
              <a:rPr lang="en-US" altLang="ja-JP" sz="2000" b="0" dirty="0"/>
              <a:t>Water utilities are managed as </a:t>
            </a:r>
            <a:r>
              <a:rPr lang="en-US" altLang="ja-JP" sz="2000" b="0" dirty="0">
                <a:solidFill>
                  <a:srgbClr val="FF0000"/>
                </a:solidFill>
              </a:rPr>
              <a:t>independent public enterprises</a:t>
            </a:r>
            <a:r>
              <a:rPr lang="en-US" altLang="ja-JP" sz="2000" b="0" dirty="0"/>
              <a:t>. They  are responsible for their own human resources management, having the ability to improve staff competence. The job and qualification of the </a:t>
            </a:r>
            <a:r>
              <a:rPr lang="en-US" altLang="ja-JP" sz="2000" b="0" dirty="0">
                <a:solidFill>
                  <a:srgbClr val="FF0000"/>
                </a:solidFill>
              </a:rPr>
              <a:t>technical administrator </a:t>
            </a:r>
            <a:r>
              <a:rPr lang="en-US" altLang="ja-JP" sz="2000" b="0" dirty="0"/>
              <a:t>is clearly defined and the utilities take the responsibility for all </a:t>
            </a:r>
            <a:r>
              <a:rPr lang="en-US" altLang="ja-JP" sz="2000" b="0" dirty="0">
                <a:solidFill>
                  <a:srgbClr val="FF0000"/>
                </a:solidFill>
              </a:rPr>
              <a:t>technical matters </a:t>
            </a:r>
            <a:r>
              <a:rPr lang="en-US" altLang="ja-JP" sz="2000" b="0" dirty="0"/>
              <a:t>and for managing the </a:t>
            </a:r>
            <a:r>
              <a:rPr lang="en-US" altLang="ja-JP" sz="2000" b="0" dirty="0">
                <a:solidFill>
                  <a:srgbClr val="FF0000"/>
                </a:solidFill>
              </a:rPr>
              <a:t>operations effectively</a:t>
            </a:r>
            <a:r>
              <a:rPr lang="en-US" altLang="ja-JP" sz="2000" b="0" dirty="0"/>
              <a:t>. </a:t>
            </a:r>
          </a:p>
          <a:p>
            <a:r>
              <a:rPr lang="en-US" altLang="ja-JP" sz="2000" dirty="0"/>
              <a:t>(Supervision by the</a:t>
            </a:r>
            <a:r>
              <a:rPr lang="ja-JP" altLang="en-US" sz="2000" dirty="0"/>
              <a:t> </a:t>
            </a:r>
            <a:r>
              <a:rPr lang="en-US" altLang="ja-JP" sz="2000" dirty="0"/>
              <a:t>Local Government) </a:t>
            </a:r>
            <a:r>
              <a:rPr lang="en-US" altLang="ja-JP" sz="2000" b="0" dirty="0"/>
              <a:t>While the water utility is independent in its operations, </a:t>
            </a:r>
            <a:r>
              <a:rPr lang="en-US" altLang="ja-JP" sz="2000" b="0" dirty="0">
                <a:solidFill>
                  <a:srgbClr val="FF0000"/>
                </a:solidFill>
              </a:rPr>
              <a:t>the local assembly </a:t>
            </a:r>
            <a:r>
              <a:rPr lang="en-US" altLang="ja-JP" sz="2000" b="0" dirty="0"/>
              <a:t>maintain the oversight responsibility through </a:t>
            </a:r>
            <a:r>
              <a:rPr lang="en-US" altLang="ja-JP" sz="2000" b="0" dirty="0">
                <a:solidFill>
                  <a:srgbClr val="FF0000"/>
                </a:solidFill>
              </a:rPr>
              <a:t>the approval of annual budgets and business plans</a:t>
            </a:r>
            <a:r>
              <a:rPr lang="en-US" altLang="ja-JP" sz="2000" b="0" dirty="0"/>
              <a:t>. </a:t>
            </a:r>
            <a:r>
              <a:rPr lang="en-US" altLang="ja-JP" sz="2000" b="0" dirty="0">
                <a:solidFill>
                  <a:srgbClr val="FF0000"/>
                </a:solidFill>
              </a:rPr>
              <a:t>An advisory committee </a:t>
            </a:r>
            <a:r>
              <a:rPr lang="en-US" altLang="ja-JP" sz="2000" b="0" dirty="0"/>
              <a:t>supports the utility’s management by providing opinions and recommendations.</a:t>
            </a:r>
          </a:p>
          <a:p>
            <a:r>
              <a:rPr lang="en-US" altLang="ja-JP" sz="2000" dirty="0"/>
              <a:t>(Business Planning and PDCA Cycle) </a:t>
            </a:r>
            <a:r>
              <a:rPr lang="en-US" altLang="ja-JP" sz="2000" b="0" dirty="0">
                <a:solidFill>
                  <a:srgbClr val="FF0000"/>
                </a:solidFill>
              </a:rPr>
              <a:t>The business plan guides the utility’s staff  towards a goal</a:t>
            </a:r>
            <a:r>
              <a:rPr lang="en-US" altLang="ja-JP" sz="2000" b="0" dirty="0"/>
              <a:t> to promote more effective operation. By following the </a:t>
            </a:r>
            <a:r>
              <a:rPr lang="en-US" altLang="ja-JP" sz="2000" b="0" dirty="0">
                <a:solidFill>
                  <a:srgbClr val="FF0000"/>
                </a:solidFill>
              </a:rPr>
              <a:t>PDCA cycle </a:t>
            </a:r>
            <a:r>
              <a:rPr lang="en-US" altLang="ja-JP" sz="2000" b="0" dirty="0"/>
              <a:t>from a plan to check, the utility also reinforces the operational system.</a:t>
            </a:r>
          </a:p>
          <a:p>
            <a:pPr marL="0" lvl="0" indent="0">
              <a:buNone/>
            </a:pPr>
            <a:endParaRPr lang="en-US" altLang="ja-JP" sz="2000" b="0" dirty="0"/>
          </a:p>
          <a:p>
            <a:pPr lvl="0"/>
            <a:endParaRPr lang="en-US" altLang="ja-JP" sz="2000" b="0" dirty="0"/>
          </a:p>
        </p:txBody>
      </p:sp>
      <p:sp>
        <p:nvSpPr>
          <p:cNvPr id="4" name="タイトル 3"/>
          <p:cNvSpPr>
            <a:spLocks noGrp="1"/>
          </p:cNvSpPr>
          <p:nvPr>
            <p:ph type="title"/>
          </p:nvPr>
        </p:nvSpPr>
        <p:spPr/>
        <p:txBody>
          <a:bodyPr/>
          <a:lstStyle/>
          <a:p>
            <a:r>
              <a:rPr lang="en-US" altLang="ja-JP" dirty="0"/>
              <a:t>7. Lessons Learned (1)</a:t>
            </a:r>
            <a:endParaRPr kumimoji="1" lang="ja-JP" altLang="en-US" dirty="0"/>
          </a:p>
        </p:txBody>
      </p:sp>
    </p:spTree>
    <p:extLst>
      <p:ext uri="{BB962C8B-B14F-4D97-AF65-F5344CB8AC3E}">
        <p14:creationId xmlns:p14="http://schemas.microsoft.com/office/powerpoint/2010/main" val="4084899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60000" y="980728"/>
            <a:ext cx="8388464" cy="5400600"/>
          </a:xfrm>
        </p:spPr>
        <p:txBody>
          <a:bodyPr>
            <a:normAutofit/>
          </a:bodyPr>
          <a:lstStyle/>
          <a:p>
            <a:r>
              <a:rPr lang="en-US" altLang="ja-JP" sz="2000" dirty="0"/>
              <a:t>(Training) </a:t>
            </a:r>
            <a:r>
              <a:rPr lang="en-US" altLang="ja-JP" sz="2000" b="0" dirty="0"/>
              <a:t>In addition to subsidies and the development of technical guidelines/ standards, </a:t>
            </a:r>
            <a:r>
              <a:rPr lang="en-US" altLang="ja-JP" sz="2000" b="0" dirty="0">
                <a:solidFill>
                  <a:srgbClr val="FF0000"/>
                </a:solidFill>
              </a:rPr>
              <a:t>human resources development </a:t>
            </a:r>
            <a:r>
              <a:rPr lang="en-US" altLang="ja-JP" sz="2000" b="0" dirty="0"/>
              <a:t>has been essential to  the establishment and operation of water supply systems across the country. </a:t>
            </a:r>
            <a:r>
              <a:rPr lang="en-US" altLang="ja-JP" sz="2000" b="0" dirty="0">
                <a:solidFill>
                  <a:srgbClr val="FF0000"/>
                </a:solidFill>
              </a:rPr>
              <a:t>Research institutions</a:t>
            </a:r>
            <a:r>
              <a:rPr lang="en-US" altLang="ja-JP" sz="2000" b="0" dirty="0"/>
              <a:t> and </a:t>
            </a:r>
            <a:r>
              <a:rPr lang="en-US" altLang="ja-JP" sz="2000" b="0" dirty="0">
                <a:solidFill>
                  <a:srgbClr val="FF0000"/>
                </a:solidFill>
              </a:rPr>
              <a:t>universities</a:t>
            </a:r>
            <a:r>
              <a:rPr lang="en-US" altLang="ja-JP" sz="2000" b="0" dirty="0"/>
              <a:t> provide formal training to develop the </a:t>
            </a:r>
            <a:r>
              <a:rPr lang="en-US" altLang="ja-JP" sz="2000" b="0" dirty="0">
                <a:solidFill>
                  <a:srgbClr val="FF0000"/>
                </a:solidFill>
              </a:rPr>
              <a:t>required expertise</a:t>
            </a:r>
            <a:r>
              <a:rPr lang="en-US" altLang="ja-JP" sz="2000" b="0" dirty="0"/>
              <a:t>. It is necessary for utilities to establish </a:t>
            </a:r>
            <a:r>
              <a:rPr lang="en-US" altLang="ja-JP" sz="2000" b="0" dirty="0">
                <a:solidFill>
                  <a:srgbClr val="FF0000"/>
                </a:solidFill>
              </a:rPr>
              <a:t>internal training systems </a:t>
            </a:r>
            <a:r>
              <a:rPr lang="en-US" altLang="ja-JP" sz="2000" b="0" dirty="0"/>
              <a:t>and utilize </a:t>
            </a:r>
            <a:r>
              <a:rPr lang="en-US" altLang="ja-JP" sz="2000" b="0" dirty="0">
                <a:solidFill>
                  <a:srgbClr val="FF0000"/>
                </a:solidFill>
              </a:rPr>
              <a:t>external training programs </a:t>
            </a:r>
            <a:r>
              <a:rPr lang="en-US" altLang="ja-JP" sz="2000" b="0" dirty="0"/>
              <a:t>for </a:t>
            </a:r>
            <a:r>
              <a:rPr lang="en-US" altLang="ja-JP" sz="2000" b="0" dirty="0">
                <a:solidFill>
                  <a:srgbClr val="FF0000"/>
                </a:solidFill>
              </a:rPr>
              <a:t>sustainable human resources management</a:t>
            </a:r>
            <a:r>
              <a:rPr lang="en-US" altLang="ja-JP" sz="2000" b="0" dirty="0"/>
              <a:t>.</a:t>
            </a:r>
          </a:p>
          <a:p>
            <a:r>
              <a:rPr lang="en-US" altLang="ja-JP" sz="2000" dirty="0"/>
              <a:t>(Regional Collaboration) </a:t>
            </a:r>
            <a:r>
              <a:rPr lang="en-US" altLang="ja-JP" sz="2000" b="0" dirty="0"/>
              <a:t>When constructing water supply systems, </a:t>
            </a:r>
            <a:r>
              <a:rPr lang="en-US" altLang="ja-JP" sz="2000" b="0" dirty="0">
                <a:solidFill>
                  <a:srgbClr val="FF0000"/>
                </a:solidFill>
              </a:rPr>
              <a:t>sustainability of operation and management </a:t>
            </a:r>
            <a:r>
              <a:rPr lang="en-US" altLang="ja-JP" sz="2000" b="0" dirty="0"/>
              <a:t>after construction needs to be considered. Small-scale utilities built during the implementation of nationwide water supply coverage generally face difficulties with cost recovery and staff shortage. </a:t>
            </a:r>
            <a:r>
              <a:rPr lang="en-US" altLang="ja-JP" sz="2000" b="0" dirty="0">
                <a:solidFill>
                  <a:srgbClr val="FF0000"/>
                </a:solidFill>
              </a:rPr>
              <a:t>Consolidation</a:t>
            </a:r>
            <a:r>
              <a:rPr lang="en-US" altLang="ja-JP" sz="2000" b="0" dirty="0"/>
              <a:t> and </a:t>
            </a:r>
            <a:r>
              <a:rPr lang="en-US" altLang="ja-JP" sz="2000" b="0" dirty="0">
                <a:solidFill>
                  <a:srgbClr val="FF0000"/>
                </a:solidFill>
              </a:rPr>
              <a:t>collaboration of operations </a:t>
            </a:r>
            <a:r>
              <a:rPr lang="en-US" altLang="ja-JP" sz="2000" b="0" dirty="0"/>
              <a:t>across a region are the ways to improve the </a:t>
            </a:r>
            <a:r>
              <a:rPr lang="en-US" altLang="ja-JP" sz="2000" b="0" dirty="0">
                <a:solidFill>
                  <a:srgbClr val="FF0000"/>
                </a:solidFill>
              </a:rPr>
              <a:t>economies of scale </a:t>
            </a:r>
            <a:r>
              <a:rPr lang="en-US" altLang="ja-JP" sz="2000" b="0" dirty="0"/>
              <a:t>and are promoted utilizing the national subsidies.</a:t>
            </a:r>
          </a:p>
        </p:txBody>
      </p:sp>
      <p:sp>
        <p:nvSpPr>
          <p:cNvPr id="4" name="タイトル 3"/>
          <p:cNvSpPr>
            <a:spLocks noGrp="1"/>
          </p:cNvSpPr>
          <p:nvPr>
            <p:ph type="title"/>
          </p:nvPr>
        </p:nvSpPr>
        <p:spPr/>
        <p:txBody>
          <a:bodyPr/>
          <a:lstStyle/>
          <a:p>
            <a:r>
              <a:rPr lang="en-US" altLang="ja-JP" dirty="0"/>
              <a:t>7. Lessons Learned (2)</a:t>
            </a:r>
            <a:endParaRPr kumimoji="1" lang="ja-JP" altLang="en-US" dirty="0"/>
          </a:p>
        </p:txBody>
      </p:sp>
    </p:spTree>
    <p:extLst>
      <p:ext uri="{BB962C8B-B14F-4D97-AF65-F5344CB8AC3E}">
        <p14:creationId xmlns:p14="http://schemas.microsoft.com/office/powerpoint/2010/main" val="11447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a:t>1. Introduction</a:t>
            </a:r>
            <a:endParaRPr lang="ja-JP" altLang="en-US" dirty="0"/>
          </a:p>
        </p:txBody>
      </p:sp>
      <p:sp>
        <p:nvSpPr>
          <p:cNvPr id="4" name="円/楕円 3"/>
          <p:cNvSpPr/>
          <p:nvPr/>
        </p:nvSpPr>
        <p:spPr>
          <a:xfrm>
            <a:off x="1036174" y="3540510"/>
            <a:ext cx="6768752" cy="2199638"/>
          </a:xfrm>
          <a:prstGeom prst="ellipse">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Water Utilities </a:t>
            </a:r>
          </a:p>
          <a:p>
            <a:pPr algn="ctr"/>
            <a:r>
              <a:rPr kumimoji="1" lang="en-US" altLang="ja-JP" sz="2400" dirty="0">
                <a:solidFill>
                  <a:schemeClr val="tx1"/>
                </a:solidFill>
              </a:rPr>
              <a:t>under</a:t>
            </a:r>
          </a:p>
          <a:p>
            <a:pPr algn="ctr"/>
            <a:r>
              <a:rPr lang="en-US" altLang="ja-JP" sz="2400" dirty="0">
                <a:solidFill>
                  <a:schemeClr val="tx1"/>
                </a:solidFill>
              </a:rPr>
              <a:t>Local Governments</a:t>
            </a:r>
          </a:p>
        </p:txBody>
      </p:sp>
      <p:sp>
        <p:nvSpPr>
          <p:cNvPr id="7" name="角丸四角形 6"/>
          <p:cNvSpPr/>
          <p:nvPr/>
        </p:nvSpPr>
        <p:spPr>
          <a:xfrm>
            <a:off x="649196" y="1844824"/>
            <a:ext cx="3418747" cy="1944216"/>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Ministry of Internal Affairs and Communications</a:t>
            </a:r>
          </a:p>
          <a:p>
            <a:pPr algn="ctr"/>
            <a:r>
              <a:rPr lang="en-US" altLang="ja-JP" sz="2000" dirty="0">
                <a:solidFill>
                  <a:schemeClr val="tx1"/>
                </a:solidFill>
              </a:rPr>
              <a:t>(MIC) : Local Public Enterprise Act</a:t>
            </a:r>
          </a:p>
          <a:p>
            <a:pPr algn="ctr"/>
            <a:r>
              <a:rPr lang="en-US" altLang="ja-JP" sz="2000" dirty="0">
                <a:solidFill>
                  <a:srgbClr val="FF0000"/>
                </a:solidFill>
              </a:rPr>
              <a:t>Administrative</a:t>
            </a:r>
            <a:r>
              <a:rPr lang="ja-JP" altLang="en-US" sz="2000" dirty="0">
                <a:solidFill>
                  <a:srgbClr val="FF0000"/>
                </a:solidFill>
              </a:rPr>
              <a:t> </a:t>
            </a:r>
            <a:r>
              <a:rPr lang="en-US" altLang="ja-JP" sz="2000" dirty="0">
                <a:solidFill>
                  <a:srgbClr val="FF0000"/>
                </a:solidFill>
              </a:rPr>
              <a:t>matters</a:t>
            </a:r>
            <a:endParaRPr kumimoji="1" lang="ja-JP" altLang="en-US" sz="2000" dirty="0">
              <a:solidFill>
                <a:srgbClr val="FF0000"/>
              </a:solidFill>
            </a:endParaRPr>
          </a:p>
        </p:txBody>
      </p:sp>
      <p:sp>
        <p:nvSpPr>
          <p:cNvPr id="11" name="角丸四角形 10"/>
          <p:cNvSpPr/>
          <p:nvPr/>
        </p:nvSpPr>
        <p:spPr>
          <a:xfrm>
            <a:off x="4860032" y="1844824"/>
            <a:ext cx="3312368" cy="1944216"/>
          </a:xfrm>
          <a:prstGeom prst="roundRect">
            <a:avLst/>
          </a:prstGeom>
          <a:solidFill>
            <a:schemeClr val="bg1">
              <a:lumMod val="9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Ministry of Health, </a:t>
            </a:r>
            <a:r>
              <a:rPr lang="en-US" altLang="ja-JP" sz="2000" dirty="0" err="1">
                <a:solidFill>
                  <a:schemeClr val="tx1"/>
                </a:solidFill>
              </a:rPr>
              <a:t>Labour</a:t>
            </a:r>
            <a:r>
              <a:rPr lang="en-US" altLang="ja-JP" sz="2000" dirty="0">
                <a:solidFill>
                  <a:schemeClr val="tx1"/>
                </a:solidFill>
              </a:rPr>
              <a:t> and Welfare</a:t>
            </a:r>
          </a:p>
          <a:p>
            <a:pPr algn="ctr"/>
            <a:r>
              <a:rPr kumimoji="1" lang="ja-JP" altLang="en-US" sz="2000" dirty="0">
                <a:solidFill>
                  <a:schemeClr val="tx1"/>
                </a:solidFill>
              </a:rPr>
              <a:t>（</a:t>
            </a:r>
            <a:r>
              <a:rPr kumimoji="1" lang="en-US" altLang="ja-JP" sz="2000" dirty="0">
                <a:solidFill>
                  <a:schemeClr val="tx1"/>
                </a:solidFill>
              </a:rPr>
              <a:t>MHLW):</a:t>
            </a:r>
          </a:p>
          <a:p>
            <a:pPr algn="ctr"/>
            <a:r>
              <a:rPr lang="en-US" altLang="ja-JP" sz="2000" dirty="0">
                <a:solidFill>
                  <a:schemeClr val="tx1"/>
                </a:solidFill>
              </a:rPr>
              <a:t>Water Supply Act</a:t>
            </a:r>
            <a:endParaRPr kumimoji="1" lang="en-US" altLang="ja-JP" sz="2000" dirty="0">
              <a:solidFill>
                <a:schemeClr val="tx1"/>
              </a:solidFill>
            </a:endParaRPr>
          </a:p>
          <a:p>
            <a:pPr algn="ctr"/>
            <a:r>
              <a:rPr lang="en-US" altLang="ja-JP" sz="2000" dirty="0">
                <a:solidFill>
                  <a:srgbClr val="FF0000"/>
                </a:solidFill>
              </a:rPr>
              <a:t>Technical matters</a:t>
            </a:r>
            <a:endParaRPr kumimoji="1" lang="ja-JP" altLang="en-US" sz="2000" dirty="0">
              <a:solidFill>
                <a:srgbClr val="FF0000"/>
              </a:solidFill>
            </a:endParaRPr>
          </a:p>
        </p:txBody>
      </p:sp>
      <p:sp>
        <p:nvSpPr>
          <p:cNvPr id="3" name="正方形/長方形 2"/>
          <p:cNvSpPr/>
          <p:nvPr/>
        </p:nvSpPr>
        <p:spPr>
          <a:xfrm>
            <a:off x="2315905" y="972000"/>
            <a:ext cx="4209289" cy="377732"/>
          </a:xfrm>
          <a:prstGeom prst="rect">
            <a:avLst/>
          </a:prstGeom>
        </p:spPr>
        <p:txBody>
          <a:bodyPr wrap="none" lIns="36000" tIns="0" rIns="0" bIns="0">
            <a:spAutoFit/>
          </a:bodyPr>
          <a:lstStyle/>
          <a:p>
            <a:pPr marL="57600" algn="ctr">
              <a:lnSpc>
                <a:spcPts val="3200"/>
              </a:lnSpc>
              <a:spcBef>
                <a:spcPts val="1000"/>
              </a:spcBef>
            </a:pPr>
            <a:r>
              <a:rPr lang="en-US" altLang="ja-JP" sz="2400" b="1" dirty="0"/>
              <a:t>Water Supply Administration</a:t>
            </a:r>
            <a:endParaRPr lang="ja-JP" altLang="en-US" sz="2400" b="1" dirty="0"/>
          </a:p>
        </p:txBody>
      </p:sp>
    </p:spTree>
    <p:extLst>
      <p:ext uri="{BB962C8B-B14F-4D97-AF65-F5344CB8AC3E}">
        <p14:creationId xmlns:p14="http://schemas.microsoft.com/office/powerpoint/2010/main" val="2963561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4"/>
          </p:nvPr>
        </p:nvSpPr>
        <p:spPr>
          <a:xfrm>
            <a:off x="360000" y="980728"/>
            <a:ext cx="8460472" cy="5400600"/>
          </a:xfrm>
        </p:spPr>
        <p:txBody>
          <a:bodyPr>
            <a:normAutofit/>
          </a:bodyPr>
          <a:lstStyle/>
          <a:p>
            <a:r>
              <a:rPr lang="en-US" altLang="ja-JP" sz="2000" dirty="0"/>
              <a:t>(Private Sector Involvement) </a:t>
            </a:r>
            <a:r>
              <a:rPr lang="en-US" altLang="ja-JP" sz="2000" b="0" dirty="0"/>
              <a:t>The municipalities maintain the ownership of the utilities because of the importance of ensuring that the public health objectives such as water quality are achieved water utilities of municipalities implemented all works by themselves at first. After that, the </a:t>
            </a:r>
            <a:r>
              <a:rPr lang="en-US" altLang="ja-JP" sz="2000" b="0" dirty="0">
                <a:solidFill>
                  <a:srgbClr val="FF0000"/>
                </a:solidFill>
              </a:rPr>
              <a:t>private sector </a:t>
            </a:r>
            <a:r>
              <a:rPr lang="en-US" altLang="ja-JP" sz="2000" b="0" dirty="0"/>
              <a:t>began to be involved first in the </a:t>
            </a:r>
            <a:r>
              <a:rPr lang="en-US" altLang="ja-JP" sz="2000" b="0" dirty="0">
                <a:solidFill>
                  <a:srgbClr val="FF0000"/>
                </a:solidFill>
              </a:rPr>
              <a:t>construction of facilities</a:t>
            </a:r>
            <a:r>
              <a:rPr lang="en-US" altLang="ja-JP" sz="2000" b="0" dirty="0"/>
              <a:t>, then gradually in </a:t>
            </a:r>
            <a:r>
              <a:rPr lang="en-US" altLang="ja-JP" sz="2000" b="0" dirty="0">
                <a:solidFill>
                  <a:srgbClr val="FF0000"/>
                </a:solidFill>
              </a:rPr>
              <a:t>design</a:t>
            </a:r>
            <a:r>
              <a:rPr lang="en-US" altLang="ja-JP" sz="2000" b="0" dirty="0"/>
              <a:t>, </a:t>
            </a:r>
            <a:r>
              <a:rPr lang="en-US" altLang="ja-JP" sz="2000" b="0" dirty="0">
                <a:solidFill>
                  <a:srgbClr val="FF0000"/>
                </a:solidFill>
              </a:rPr>
              <a:t>meter reading </a:t>
            </a:r>
            <a:r>
              <a:rPr lang="en-US" altLang="ja-JP" sz="2000" b="0" dirty="0"/>
              <a:t>and </a:t>
            </a:r>
            <a:r>
              <a:rPr lang="en-US" altLang="ja-JP" sz="2000" b="0" dirty="0">
                <a:solidFill>
                  <a:srgbClr val="FF0000"/>
                </a:solidFill>
              </a:rPr>
              <a:t>operation of water treatment plants</a:t>
            </a:r>
            <a:r>
              <a:rPr lang="en-US" altLang="ja-JP" sz="2000" b="0" dirty="0"/>
              <a:t>.</a:t>
            </a:r>
          </a:p>
          <a:p>
            <a:r>
              <a:rPr lang="en-US" altLang="ja-JP" sz="2000" dirty="0"/>
              <a:t>(Regulatory Framework) </a:t>
            </a:r>
            <a:r>
              <a:rPr lang="en-US" altLang="ja-JP" sz="2000" b="0" dirty="0"/>
              <a:t>As the private sector is getting more involved in the water supply business, </a:t>
            </a:r>
            <a:r>
              <a:rPr lang="en-US" altLang="ja-JP" sz="2000" b="0" dirty="0">
                <a:solidFill>
                  <a:srgbClr val="FF0000"/>
                </a:solidFill>
              </a:rPr>
              <a:t>qualification system</a:t>
            </a:r>
            <a:r>
              <a:rPr lang="en-US" altLang="ja-JP" sz="2000" b="0" dirty="0"/>
              <a:t>, </a:t>
            </a:r>
            <a:r>
              <a:rPr lang="en-US" altLang="ja-JP" sz="2000" b="0" dirty="0">
                <a:solidFill>
                  <a:srgbClr val="FF0000"/>
                </a:solidFill>
              </a:rPr>
              <a:t>standards and regulations </a:t>
            </a:r>
            <a:r>
              <a:rPr lang="en-US" altLang="ja-JP" sz="2000" b="0" dirty="0"/>
              <a:t>are established to maintain the quality of products and services without compromising competitiveness. </a:t>
            </a:r>
            <a:r>
              <a:rPr lang="en-US" altLang="ja-JP" sz="2000" b="0" dirty="0">
                <a:solidFill>
                  <a:srgbClr val="FF0000"/>
                </a:solidFill>
              </a:rPr>
              <a:t>A transparent system for supervision </a:t>
            </a:r>
            <a:r>
              <a:rPr lang="en-US" altLang="ja-JP" sz="2000" b="0" dirty="0"/>
              <a:t>is also needed to ensure compliance to </a:t>
            </a:r>
            <a:r>
              <a:rPr lang="en-US" altLang="ja-JP" sz="2000" b="0" dirty="0">
                <a:solidFill>
                  <a:srgbClr val="FF0000"/>
                </a:solidFill>
              </a:rPr>
              <a:t>regulations on quality of service in the delivery of safe, affordable drinking water. The roles and responsibilities of public and private partners (risk sharing) </a:t>
            </a:r>
            <a:r>
              <a:rPr lang="en-US" altLang="ja-JP" sz="2000" b="0" dirty="0"/>
              <a:t>must be always clearly stated in the contract.</a:t>
            </a:r>
          </a:p>
          <a:p>
            <a:endParaRPr lang="en-US" altLang="ja-JP" sz="2000" b="0" dirty="0"/>
          </a:p>
        </p:txBody>
      </p:sp>
      <p:sp>
        <p:nvSpPr>
          <p:cNvPr id="4" name="タイトル 3"/>
          <p:cNvSpPr>
            <a:spLocks noGrp="1"/>
          </p:cNvSpPr>
          <p:nvPr>
            <p:ph type="title"/>
          </p:nvPr>
        </p:nvSpPr>
        <p:spPr/>
        <p:txBody>
          <a:bodyPr/>
          <a:lstStyle/>
          <a:p>
            <a:r>
              <a:rPr lang="en-US" altLang="ja-JP" dirty="0"/>
              <a:t>7. Lessons Learned (3)</a:t>
            </a:r>
            <a:endParaRPr kumimoji="1" lang="ja-JP" altLang="en-US" dirty="0"/>
          </a:p>
        </p:txBody>
      </p:sp>
    </p:spTree>
    <p:extLst>
      <p:ext uri="{BB962C8B-B14F-4D97-AF65-F5344CB8AC3E}">
        <p14:creationId xmlns:p14="http://schemas.microsoft.com/office/powerpoint/2010/main" val="164605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2000"/>
            <a:ext cx="8229600" cy="720000"/>
          </a:xfrm>
        </p:spPr>
        <p:txBody>
          <a:bodyPr>
            <a:normAutofit/>
          </a:bodyPr>
          <a:lstStyle/>
          <a:p>
            <a:pPr algn="l"/>
            <a:r>
              <a:rPr lang="en-US" altLang="ja-JP" sz="2800" dirty="0">
                <a:solidFill>
                  <a:schemeClr val="bg1">
                    <a:lumMod val="50000"/>
                  </a:schemeClr>
                </a:solidFill>
              </a:rPr>
              <a:t>1. Introduction</a:t>
            </a:r>
            <a:endParaRPr kumimoji="1" lang="ja-JP" altLang="en-US" sz="2800" dirty="0"/>
          </a:p>
        </p:txBody>
      </p:sp>
      <p:sp>
        <p:nvSpPr>
          <p:cNvPr id="6" name="テキスト ボックス 5"/>
          <p:cNvSpPr txBox="1"/>
          <p:nvPr/>
        </p:nvSpPr>
        <p:spPr>
          <a:xfrm>
            <a:off x="241064" y="2204864"/>
            <a:ext cx="8661871" cy="3170099"/>
          </a:xfrm>
          <a:prstGeom prst="rect">
            <a:avLst/>
          </a:prstGeom>
          <a:noFill/>
        </p:spPr>
        <p:txBody>
          <a:bodyPr wrap="square" rtlCol="0">
            <a:spAutoFit/>
          </a:bodyPr>
          <a:lstStyle/>
          <a:p>
            <a:pPr>
              <a:spcBef>
                <a:spcPts val="600"/>
              </a:spcBef>
              <a:tabLst>
                <a:tab pos="447675" algn="l"/>
              </a:tabLst>
            </a:pPr>
            <a:r>
              <a:rPr lang="en-US" altLang="ja-JP" sz="2000" b="1" dirty="0">
                <a:solidFill>
                  <a:prstClr val="black"/>
                </a:solidFill>
              </a:rPr>
              <a:t>Q1.	</a:t>
            </a:r>
            <a:r>
              <a:rPr lang="en-US" altLang="ja-JP" sz="2000" dirty="0">
                <a:solidFill>
                  <a:prstClr val="black"/>
                </a:solidFill>
              </a:rPr>
              <a:t>What is the </a:t>
            </a:r>
            <a:r>
              <a:rPr lang="en-US" altLang="ja-JP" sz="2000" dirty="0">
                <a:solidFill>
                  <a:srgbClr val="FF0000"/>
                </a:solidFill>
              </a:rPr>
              <a:t>governance</a:t>
            </a:r>
            <a:r>
              <a:rPr lang="en-US" altLang="ja-JP" sz="2000" dirty="0">
                <a:solidFill>
                  <a:prstClr val="black"/>
                </a:solidFill>
              </a:rPr>
              <a:t> of Japan's water utilities? </a:t>
            </a:r>
          </a:p>
          <a:p>
            <a:pPr>
              <a:spcBef>
                <a:spcPts val="600"/>
              </a:spcBef>
              <a:tabLst>
                <a:tab pos="447675" algn="l"/>
              </a:tabLst>
            </a:pPr>
            <a:r>
              <a:rPr lang="en-US" altLang="ja-JP" sz="2000" b="1" dirty="0">
                <a:solidFill>
                  <a:prstClr val="black"/>
                </a:solidFill>
              </a:rPr>
              <a:t>Q2. </a:t>
            </a:r>
            <a:r>
              <a:rPr lang="en-US" altLang="ja-JP" sz="2000" dirty="0">
                <a:solidFill>
                  <a:prstClr val="black"/>
                </a:solidFill>
              </a:rPr>
              <a:t>Why do Japan's water utilities emphasize </a:t>
            </a:r>
            <a:r>
              <a:rPr lang="en-US" altLang="ja-JP" sz="2000" dirty="0">
                <a:solidFill>
                  <a:srgbClr val="FF0000"/>
                </a:solidFill>
              </a:rPr>
              <a:t>business planning</a:t>
            </a:r>
            <a:r>
              <a:rPr lang="en-US" altLang="ja-JP" sz="2000" dirty="0">
                <a:solidFill>
                  <a:prstClr val="black"/>
                </a:solidFill>
              </a:rPr>
              <a:t>? What are the contents business plans? </a:t>
            </a:r>
          </a:p>
          <a:p>
            <a:pPr>
              <a:spcBef>
                <a:spcPts val="600"/>
              </a:spcBef>
              <a:tabLst>
                <a:tab pos="447675" algn="l"/>
              </a:tabLst>
            </a:pPr>
            <a:r>
              <a:rPr lang="en-US" altLang="ja-JP" sz="2000" b="1" dirty="0">
                <a:solidFill>
                  <a:prstClr val="black"/>
                </a:solidFill>
              </a:rPr>
              <a:t>Q3. </a:t>
            </a:r>
            <a:r>
              <a:rPr lang="en-US" altLang="ja-JP" sz="2000" dirty="0">
                <a:solidFill>
                  <a:prstClr val="black"/>
                </a:solidFill>
              </a:rPr>
              <a:t>How do Japan's water utilities </a:t>
            </a:r>
            <a:r>
              <a:rPr lang="en-US" altLang="ja-JP" sz="2000" dirty="0">
                <a:solidFill>
                  <a:srgbClr val="FF0000"/>
                </a:solidFill>
              </a:rPr>
              <a:t>develop capacities of human resources</a:t>
            </a:r>
            <a:r>
              <a:rPr lang="en-US" altLang="ja-JP" sz="2000" dirty="0">
                <a:solidFill>
                  <a:prstClr val="black"/>
                </a:solidFill>
              </a:rPr>
              <a:t>? </a:t>
            </a:r>
          </a:p>
          <a:p>
            <a:pPr>
              <a:spcBef>
                <a:spcPts val="600"/>
              </a:spcBef>
              <a:tabLst>
                <a:tab pos="447675" algn="l"/>
              </a:tabLst>
            </a:pPr>
            <a:r>
              <a:rPr lang="en-US" altLang="ja-JP" sz="2000" b="1" dirty="0">
                <a:solidFill>
                  <a:prstClr val="black"/>
                </a:solidFill>
              </a:rPr>
              <a:t>Q4. </a:t>
            </a:r>
            <a:r>
              <a:rPr lang="en-US" altLang="ja-JP" sz="2000" dirty="0">
                <a:solidFill>
                  <a:prstClr val="black"/>
                </a:solidFill>
              </a:rPr>
              <a:t>Do </a:t>
            </a:r>
            <a:r>
              <a:rPr lang="en-US" altLang="ja-JP" sz="2000" dirty="0">
                <a:solidFill>
                  <a:srgbClr val="FF0000"/>
                </a:solidFill>
              </a:rPr>
              <a:t>small and medium scale water supply utilities</a:t>
            </a:r>
            <a:r>
              <a:rPr lang="en-US" altLang="ja-JP" sz="2000" dirty="0">
                <a:solidFill>
                  <a:prstClr val="black"/>
                </a:solidFill>
              </a:rPr>
              <a:t> have any </a:t>
            </a:r>
            <a:r>
              <a:rPr lang="en-US" altLang="ja-JP" sz="2000" dirty="0">
                <a:solidFill>
                  <a:srgbClr val="FF0000"/>
                </a:solidFill>
              </a:rPr>
              <a:t>problems </a:t>
            </a:r>
            <a:r>
              <a:rPr lang="en-US" altLang="ja-JP" sz="2000" dirty="0"/>
              <a:t>with finance and human resources</a:t>
            </a:r>
            <a:r>
              <a:rPr lang="en-US" altLang="ja-JP" sz="2000" dirty="0">
                <a:solidFill>
                  <a:prstClr val="black"/>
                </a:solidFill>
              </a:rPr>
              <a:t>?  If they have problems, how do they attempt to overcome the</a:t>
            </a:r>
            <a:r>
              <a:rPr lang="ja-JP" altLang="en-US" sz="2000" dirty="0">
                <a:solidFill>
                  <a:prstClr val="black"/>
                </a:solidFill>
              </a:rPr>
              <a:t> </a:t>
            </a:r>
            <a:r>
              <a:rPr lang="en-US" altLang="ja-JP" sz="2000" dirty="0">
                <a:solidFill>
                  <a:prstClr val="black"/>
                </a:solidFill>
              </a:rPr>
              <a:t>problems? </a:t>
            </a:r>
          </a:p>
          <a:p>
            <a:pPr>
              <a:spcBef>
                <a:spcPts val="600"/>
              </a:spcBef>
              <a:tabLst>
                <a:tab pos="447675" algn="l"/>
              </a:tabLst>
            </a:pPr>
            <a:r>
              <a:rPr lang="en-US" altLang="ja-JP" sz="2000" b="1" dirty="0">
                <a:solidFill>
                  <a:prstClr val="black"/>
                </a:solidFill>
              </a:rPr>
              <a:t>Q5. </a:t>
            </a:r>
            <a:r>
              <a:rPr lang="en-US" altLang="ja-JP" sz="2000" dirty="0">
                <a:solidFill>
                  <a:prstClr val="black"/>
                </a:solidFill>
              </a:rPr>
              <a:t>How does Japan promote </a:t>
            </a:r>
            <a:r>
              <a:rPr lang="en-US" altLang="ja-JP" sz="2000" dirty="0">
                <a:solidFill>
                  <a:srgbClr val="FF0000"/>
                </a:solidFill>
              </a:rPr>
              <a:t>public-private partnerships</a:t>
            </a:r>
            <a:r>
              <a:rPr lang="en-US" altLang="ja-JP" sz="2000" dirty="0">
                <a:solidFill>
                  <a:prstClr val="black"/>
                </a:solidFill>
              </a:rPr>
              <a:t> in the field of water supply? </a:t>
            </a:r>
          </a:p>
        </p:txBody>
      </p:sp>
      <p:sp>
        <p:nvSpPr>
          <p:cNvPr id="5" name="テキスト プレースホルダー 7"/>
          <p:cNvSpPr txBox="1">
            <a:spLocks/>
          </p:cNvSpPr>
          <p:nvPr/>
        </p:nvSpPr>
        <p:spPr>
          <a:xfrm>
            <a:off x="288000" y="980728"/>
            <a:ext cx="8568000" cy="1026187"/>
          </a:xfrm>
          <a:prstGeom prst="rect">
            <a:avLst/>
          </a:prstGeom>
          <a:solidFill>
            <a:schemeClr val="accent5"/>
          </a:solidFill>
          <a:ln w="19050">
            <a:solidFill>
              <a:schemeClr val="accent5">
                <a:lumMod val="50000"/>
              </a:schemeClr>
            </a:solidFill>
          </a:ln>
        </p:spPr>
        <p:txBody>
          <a:bodyPr lIns="396000" tIns="72000" rIns="324000" bIns="72000"/>
          <a:lstStyle>
            <a:lvl1pPr marL="342900" indent="-28440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000"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000" indent="-28440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000" indent="-28440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500" indent="0">
              <a:buNone/>
            </a:pPr>
            <a:r>
              <a:rPr lang="en-US" altLang="ja-JP" sz="2400" dirty="0"/>
              <a:t>Frequently asked questions from participants </a:t>
            </a:r>
            <a:r>
              <a:rPr lang="en-US" altLang="ja-JP" sz="2400"/>
              <a:t>of the water </a:t>
            </a:r>
            <a:r>
              <a:rPr lang="en-US" altLang="ja-JP" sz="2400" dirty="0"/>
              <a:t>supply</a:t>
            </a:r>
            <a:r>
              <a:rPr lang="ja-JP" altLang="en-US" sz="2400" dirty="0"/>
              <a:t> </a:t>
            </a:r>
            <a:r>
              <a:rPr lang="en-US" altLang="ja-JP" sz="2400" dirty="0"/>
              <a:t>training courses</a:t>
            </a:r>
            <a:endParaRPr lang="ja-JP" altLang="en-US" sz="2400" dirty="0"/>
          </a:p>
        </p:txBody>
      </p:sp>
    </p:spTree>
    <p:extLst>
      <p:ext uri="{BB962C8B-B14F-4D97-AF65-F5344CB8AC3E}">
        <p14:creationId xmlns:p14="http://schemas.microsoft.com/office/powerpoint/2010/main" val="332343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下矢印 13"/>
          <p:cNvSpPr/>
          <p:nvPr/>
        </p:nvSpPr>
        <p:spPr>
          <a:xfrm>
            <a:off x="2250906" y="2655496"/>
            <a:ext cx="437136" cy="1335259"/>
          </a:xfrm>
          <a:prstGeom prst="downArrow">
            <a:avLst>
              <a:gd name="adj1" fmla="val 45601"/>
              <a:gd name="adj2" fmla="val 5219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下矢印 15"/>
          <p:cNvSpPr/>
          <p:nvPr/>
        </p:nvSpPr>
        <p:spPr>
          <a:xfrm>
            <a:off x="2284584" y="4670766"/>
            <a:ext cx="403458" cy="1137255"/>
          </a:xfrm>
          <a:prstGeom prst="downArrow">
            <a:avLst>
              <a:gd name="adj1" fmla="val 50000"/>
              <a:gd name="adj2" fmla="val 5755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012213" y="2257465"/>
            <a:ext cx="5118629" cy="1387559"/>
          </a:xfrm>
          <a:prstGeom prst="rect">
            <a:avLst/>
          </a:prstGeom>
          <a:noFill/>
        </p:spPr>
        <p:txBody>
          <a:bodyPr wrap="square" rtlCol="0">
            <a:spAutoFit/>
          </a:bodyPr>
          <a:lstStyle/>
          <a:p>
            <a:pPr marL="285750" indent="-285750">
              <a:lnSpc>
                <a:spcPts val="1900"/>
              </a:lnSpc>
              <a:spcAft>
                <a:spcPts val="600"/>
              </a:spcAft>
              <a:buClr>
                <a:schemeClr val="accent5">
                  <a:lumMod val="50000"/>
                </a:schemeClr>
              </a:buClr>
              <a:buSzPct val="75000"/>
              <a:buFont typeface="Wingdings" panose="05000000000000000000" pitchFamily="2" charset="2"/>
              <a:buChar char="l"/>
            </a:pPr>
            <a:r>
              <a:rPr lang="en-US" altLang="ja-JP" dirty="0"/>
              <a:t>Basic and comprehensive policies on water resources development and water supply development</a:t>
            </a:r>
          </a:p>
          <a:p>
            <a:pPr marL="285750" indent="-285750">
              <a:lnSpc>
                <a:spcPts val="1900"/>
              </a:lnSpc>
              <a:spcAft>
                <a:spcPts val="600"/>
              </a:spcAft>
              <a:buClr>
                <a:schemeClr val="accent5">
                  <a:lumMod val="50000"/>
                </a:schemeClr>
              </a:buClr>
              <a:buSzPct val="75000"/>
              <a:buFont typeface="Wingdings" panose="05000000000000000000" pitchFamily="2" charset="2"/>
              <a:buChar char="l"/>
            </a:pPr>
            <a:r>
              <a:rPr lang="en-US" altLang="ja-JP" dirty="0"/>
              <a:t>Technical and financial support to water utilities</a:t>
            </a:r>
            <a:endParaRPr kumimoji="1" lang="ja-JP" altLang="en-US" dirty="0"/>
          </a:p>
        </p:txBody>
      </p:sp>
      <p:sp>
        <p:nvSpPr>
          <p:cNvPr id="13" name="正方形/長方形 12"/>
          <p:cNvSpPr/>
          <p:nvPr/>
        </p:nvSpPr>
        <p:spPr>
          <a:xfrm>
            <a:off x="4012213" y="3655103"/>
            <a:ext cx="5144941" cy="1951816"/>
          </a:xfrm>
          <a:prstGeom prst="rect">
            <a:avLst/>
          </a:prstGeom>
        </p:spPr>
        <p:txBody>
          <a:bodyPr wrap="square">
            <a:spAutoFit/>
          </a:bodyPr>
          <a:lstStyle/>
          <a:p>
            <a:pPr marL="285750" indent="-285750">
              <a:lnSpc>
                <a:spcPts val="1900"/>
              </a:lnSpc>
              <a:spcAft>
                <a:spcPts val="600"/>
              </a:spcAft>
              <a:buClr>
                <a:schemeClr val="accent5">
                  <a:lumMod val="50000"/>
                </a:schemeClr>
              </a:buClr>
              <a:buSzPct val="75000"/>
              <a:buFont typeface="Wingdings" panose="05000000000000000000" pitchFamily="2" charset="2"/>
              <a:buChar char="l"/>
            </a:pPr>
            <a:r>
              <a:rPr lang="en-US" altLang="ja-JP" dirty="0"/>
              <a:t>Policies/plans on water supply development, proper and reasonable water use, conservation of water sources and maintenance of water supply facilities</a:t>
            </a:r>
          </a:p>
          <a:p>
            <a:pPr marL="285750" indent="-285750">
              <a:lnSpc>
                <a:spcPts val="1900"/>
              </a:lnSpc>
              <a:spcAft>
                <a:spcPts val="600"/>
              </a:spcAft>
              <a:buClr>
                <a:schemeClr val="accent5">
                  <a:lumMod val="50000"/>
                </a:schemeClr>
              </a:buClr>
              <a:buSzPct val="75000"/>
              <a:buFont typeface="Wingdings" panose="05000000000000000000" pitchFamily="2" charset="2"/>
              <a:buChar char="l"/>
            </a:pPr>
            <a:r>
              <a:rPr lang="en-US" altLang="ja-JP" dirty="0"/>
              <a:t>Implementation of those plans</a:t>
            </a:r>
          </a:p>
          <a:p>
            <a:pPr marL="285750" indent="-285750">
              <a:lnSpc>
                <a:spcPts val="1900"/>
              </a:lnSpc>
              <a:spcAft>
                <a:spcPts val="600"/>
              </a:spcAft>
              <a:buClr>
                <a:schemeClr val="accent5">
                  <a:lumMod val="50000"/>
                </a:schemeClr>
              </a:buClr>
              <a:buSzPct val="75000"/>
              <a:buFont typeface="Wingdings" panose="05000000000000000000" pitchFamily="2" charset="2"/>
              <a:buChar char="l"/>
            </a:pPr>
            <a:r>
              <a:rPr lang="en-US" altLang="ja-JP" dirty="0"/>
              <a:t>Appropriate and efficient management of waterworks</a:t>
            </a:r>
            <a:endParaRPr lang="ja-JP" altLang="en-US" dirty="0"/>
          </a:p>
        </p:txBody>
      </p:sp>
      <p:sp>
        <p:nvSpPr>
          <p:cNvPr id="15" name="テキスト ボックス 14"/>
          <p:cNvSpPr txBox="1"/>
          <p:nvPr/>
        </p:nvSpPr>
        <p:spPr>
          <a:xfrm>
            <a:off x="1683361" y="2780928"/>
            <a:ext cx="1648776" cy="923330"/>
          </a:xfrm>
          <a:prstGeom prst="rect">
            <a:avLst/>
          </a:prstGeom>
          <a:solidFill>
            <a:schemeClr val="bg1">
              <a:alpha val="70000"/>
            </a:schemeClr>
          </a:solidFill>
        </p:spPr>
        <p:txBody>
          <a:bodyPr wrap="square" rtlCol="0">
            <a:spAutoFit/>
          </a:bodyPr>
          <a:lstStyle/>
          <a:p>
            <a:r>
              <a:rPr kumimoji="1" lang="en-US" altLang="ja-JP" b="1" dirty="0">
                <a:solidFill>
                  <a:schemeClr val="accent6">
                    <a:lumMod val="25000"/>
                  </a:schemeClr>
                </a:solidFill>
              </a:rPr>
              <a:t>Regulation</a:t>
            </a:r>
            <a:r>
              <a:rPr kumimoji="1" lang="ja-JP" altLang="en-US" b="1" dirty="0">
                <a:solidFill>
                  <a:schemeClr val="accent6">
                    <a:lumMod val="25000"/>
                  </a:schemeClr>
                </a:solidFill>
              </a:rPr>
              <a:t>・</a:t>
            </a:r>
            <a:r>
              <a:rPr kumimoji="1" lang="en-US" altLang="ja-JP" b="1" dirty="0">
                <a:solidFill>
                  <a:schemeClr val="accent6">
                    <a:lumMod val="25000"/>
                  </a:schemeClr>
                </a:solidFill>
              </a:rPr>
              <a:t>Supervision</a:t>
            </a:r>
            <a:r>
              <a:rPr kumimoji="1" lang="ja-JP" altLang="en-US" b="1" dirty="0">
                <a:solidFill>
                  <a:schemeClr val="accent6">
                    <a:lumMod val="25000"/>
                  </a:schemeClr>
                </a:solidFill>
              </a:rPr>
              <a:t>・</a:t>
            </a:r>
            <a:r>
              <a:rPr kumimoji="1" lang="en-US" altLang="ja-JP" b="1" dirty="0">
                <a:solidFill>
                  <a:schemeClr val="accent6">
                    <a:lumMod val="25000"/>
                  </a:schemeClr>
                </a:solidFill>
              </a:rPr>
              <a:t>Support</a:t>
            </a:r>
            <a:endParaRPr kumimoji="1" lang="ja-JP" altLang="en-US" b="1" dirty="0">
              <a:solidFill>
                <a:schemeClr val="accent6">
                  <a:lumMod val="25000"/>
                </a:schemeClr>
              </a:solidFill>
            </a:endParaRPr>
          </a:p>
        </p:txBody>
      </p:sp>
      <p:sp>
        <p:nvSpPr>
          <p:cNvPr id="17" name="テキスト ボックス 16"/>
          <p:cNvSpPr txBox="1"/>
          <p:nvPr/>
        </p:nvSpPr>
        <p:spPr>
          <a:xfrm>
            <a:off x="1213498" y="4837802"/>
            <a:ext cx="2462685" cy="369332"/>
          </a:xfrm>
          <a:prstGeom prst="rect">
            <a:avLst/>
          </a:prstGeom>
          <a:solidFill>
            <a:schemeClr val="bg1">
              <a:alpha val="70000"/>
            </a:schemeClr>
          </a:solidFill>
        </p:spPr>
        <p:txBody>
          <a:bodyPr wrap="square" rtlCol="0">
            <a:spAutoFit/>
          </a:bodyPr>
          <a:lstStyle/>
          <a:p>
            <a:r>
              <a:rPr kumimoji="1" lang="en-US" altLang="ja-JP" b="1" dirty="0">
                <a:solidFill>
                  <a:schemeClr val="accent6">
                    <a:lumMod val="25000"/>
                  </a:schemeClr>
                </a:solidFill>
              </a:rPr>
              <a:t>Water Supply Service</a:t>
            </a:r>
            <a:endParaRPr kumimoji="1" lang="ja-JP" altLang="en-US" b="1" dirty="0">
              <a:solidFill>
                <a:schemeClr val="accent6">
                  <a:lumMod val="25000"/>
                </a:schemeClr>
              </a:solidFill>
            </a:endParaRPr>
          </a:p>
        </p:txBody>
      </p:sp>
      <p:sp>
        <p:nvSpPr>
          <p:cNvPr id="18" name="左カーブ矢印 17"/>
          <p:cNvSpPr/>
          <p:nvPr/>
        </p:nvSpPr>
        <p:spPr>
          <a:xfrm rot="10620669">
            <a:off x="282902" y="2359216"/>
            <a:ext cx="925017" cy="3872508"/>
          </a:xfrm>
          <a:prstGeom prst="curvedLeftArrow">
            <a:avLst>
              <a:gd name="adj1" fmla="val 21264"/>
              <a:gd name="adj2" fmla="val 50000"/>
              <a:gd name="adj3" fmla="val 25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左カーブ矢印 20"/>
          <p:cNvSpPr/>
          <p:nvPr/>
        </p:nvSpPr>
        <p:spPr>
          <a:xfrm rot="10472703">
            <a:off x="511000" y="4310116"/>
            <a:ext cx="762995" cy="1838167"/>
          </a:xfrm>
          <a:prstGeom prst="curvedLef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251520" y="5346606"/>
            <a:ext cx="1431841" cy="353943"/>
          </a:xfrm>
          <a:prstGeom prst="rect">
            <a:avLst/>
          </a:prstGeom>
          <a:solidFill>
            <a:schemeClr val="bg1">
              <a:alpha val="70000"/>
            </a:schemeClr>
          </a:solidFill>
        </p:spPr>
        <p:txBody>
          <a:bodyPr wrap="square" rtlCol="0">
            <a:spAutoFit/>
          </a:bodyPr>
          <a:lstStyle/>
          <a:p>
            <a:r>
              <a:rPr kumimoji="1" lang="en-US" altLang="ja-JP" sz="1700" b="1" dirty="0">
                <a:solidFill>
                  <a:schemeClr val="accent6">
                    <a:lumMod val="25000"/>
                  </a:schemeClr>
                </a:solidFill>
              </a:rPr>
              <a:t>Cooperation</a:t>
            </a:r>
            <a:endParaRPr kumimoji="1" lang="ja-JP" altLang="en-US" sz="1700" b="1" dirty="0">
              <a:solidFill>
                <a:schemeClr val="accent6">
                  <a:lumMod val="25000"/>
                </a:schemeClr>
              </a:solidFill>
            </a:endParaRPr>
          </a:p>
        </p:txBody>
      </p:sp>
      <p:sp>
        <p:nvSpPr>
          <p:cNvPr id="22" name="タイトル 4"/>
          <p:cNvSpPr txBox="1">
            <a:spLocks/>
          </p:cNvSpPr>
          <p:nvPr/>
        </p:nvSpPr>
        <p:spPr>
          <a:xfrm>
            <a:off x="359996" y="252000"/>
            <a:ext cx="82080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t>2. Governance</a:t>
            </a:r>
            <a:endParaRPr lang="ja-JP" altLang="en-US" sz="2800" dirty="0"/>
          </a:p>
        </p:txBody>
      </p:sp>
      <p:sp>
        <p:nvSpPr>
          <p:cNvPr id="24" name="正方形/長方形 23"/>
          <p:cNvSpPr/>
          <p:nvPr/>
        </p:nvSpPr>
        <p:spPr>
          <a:xfrm>
            <a:off x="3995509" y="5700549"/>
            <a:ext cx="5148490" cy="646331"/>
          </a:xfrm>
          <a:prstGeom prst="rect">
            <a:avLst/>
          </a:prstGeom>
        </p:spPr>
        <p:txBody>
          <a:bodyPr wrap="square">
            <a:spAutoFit/>
          </a:bodyPr>
          <a:lstStyle/>
          <a:p>
            <a:pPr marL="285750" indent="-285750">
              <a:buClr>
                <a:schemeClr val="accent5">
                  <a:lumMod val="50000"/>
                </a:schemeClr>
              </a:buClr>
              <a:buSzPct val="75000"/>
              <a:buFont typeface="Wingdings" panose="05000000000000000000" pitchFamily="2" charset="2"/>
              <a:buChar char="l"/>
            </a:pPr>
            <a:r>
              <a:rPr lang="en-US" altLang="ja-JP" dirty="0"/>
              <a:t>Cooperation with national and local policies</a:t>
            </a:r>
          </a:p>
          <a:p>
            <a:pPr marL="285750" indent="-285750">
              <a:buClr>
                <a:schemeClr val="accent5">
                  <a:lumMod val="50000"/>
                </a:schemeClr>
              </a:buClr>
              <a:buSzPct val="75000"/>
              <a:buFont typeface="Wingdings" panose="05000000000000000000" pitchFamily="2" charset="2"/>
              <a:buChar char="l"/>
            </a:pPr>
            <a:r>
              <a:rPr lang="en-US" altLang="ja-JP" dirty="0"/>
              <a:t>Proper and reasonable water use</a:t>
            </a:r>
            <a:endParaRPr lang="ja-JP" altLang="en-US" dirty="0"/>
          </a:p>
        </p:txBody>
      </p:sp>
      <p:sp>
        <p:nvSpPr>
          <p:cNvPr id="25" name="角丸四角形吹き出し 24"/>
          <p:cNvSpPr/>
          <p:nvPr/>
        </p:nvSpPr>
        <p:spPr>
          <a:xfrm>
            <a:off x="539552" y="1417316"/>
            <a:ext cx="8208838" cy="420956"/>
          </a:xfrm>
          <a:prstGeom prst="wedgeRoundRectCallout">
            <a:avLst>
              <a:gd name="adj1" fmla="val 12875"/>
              <a:gd name="adj2" fmla="val -16707"/>
              <a:gd name="adj3" fmla="val 16667"/>
            </a:avLst>
          </a:prstGeom>
          <a:solidFill>
            <a:srgbClr val="FFFF99"/>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rgbClr val="FF0000"/>
                </a:solidFill>
              </a:rPr>
              <a:t>Goal</a:t>
            </a:r>
            <a:r>
              <a:rPr lang="ja-JP" altLang="en-US" sz="2000" b="1" dirty="0">
                <a:solidFill>
                  <a:srgbClr val="FF0000"/>
                </a:solidFill>
              </a:rPr>
              <a:t>：</a:t>
            </a:r>
            <a:r>
              <a:rPr lang="en-US" altLang="ja-JP" sz="2000" b="1" dirty="0">
                <a:solidFill>
                  <a:schemeClr val="tx1"/>
                </a:solidFill>
              </a:rPr>
              <a:t>Water supply for public health and good living environment </a:t>
            </a:r>
          </a:p>
        </p:txBody>
      </p:sp>
      <p:sp>
        <p:nvSpPr>
          <p:cNvPr id="26" name="角丸四角形吹き出し 25"/>
          <p:cNvSpPr/>
          <p:nvPr/>
        </p:nvSpPr>
        <p:spPr>
          <a:xfrm>
            <a:off x="1284976" y="5832250"/>
            <a:ext cx="2494899" cy="420956"/>
          </a:xfrm>
          <a:prstGeom prst="wedgeRoundRectCallout">
            <a:avLst>
              <a:gd name="adj1" fmla="val -3532"/>
              <a:gd name="adj2" fmla="val -14226"/>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r>
              <a:rPr lang="en-US" altLang="ja-JP" sz="2000" b="1" dirty="0">
                <a:solidFill>
                  <a:schemeClr val="tx1"/>
                </a:solidFill>
              </a:rPr>
              <a:t>Citizens</a:t>
            </a:r>
          </a:p>
        </p:txBody>
      </p:sp>
      <p:sp>
        <p:nvSpPr>
          <p:cNvPr id="27" name="角丸四角形吹き出し 26"/>
          <p:cNvSpPr/>
          <p:nvPr/>
        </p:nvSpPr>
        <p:spPr>
          <a:xfrm>
            <a:off x="1213498" y="4055684"/>
            <a:ext cx="2747326" cy="761475"/>
          </a:xfrm>
          <a:prstGeom prst="wedgeRoundRectCallout">
            <a:avLst>
              <a:gd name="adj1" fmla="val -3532"/>
              <a:gd name="adj2" fmla="val -14226"/>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Local Government</a:t>
            </a:r>
          </a:p>
          <a:p>
            <a:r>
              <a:rPr lang="ja-JP" altLang="en-US" sz="2000" b="1" dirty="0">
                <a:solidFill>
                  <a:schemeClr val="tx1"/>
                </a:solidFill>
              </a:rPr>
              <a:t>（</a:t>
            </a:r>
            <a:r>
              <a:rPr lang="en-US" altLang="ja-JP" sz="2000" b="1" dirty="0">
                <a:solidFill>
                  <a:schemeClr val="tx1"/>
                </a:solidFill>
              </a:rPr>
              <a:t>Water Utilities</a:t>
            </a:r>
            <a:r>
              <a:rPr lang="ja-JP" altLang="en-US" sz="2000" b="1" dirty="0">
                <a:solidFill>
                  <a:schemeClr val="tx1"/>
                </a:solidFill>
              </a:rPr>
              <a:t>）</a:t>
            </a:r>
          </a:p>
        </p:txBody>
      </p:sp>
      <p:sp>
        <p:nvSpPr>
          <p:cNvPr id="28" name="角丸四角形吹き出し 27"/>
          <p:cNvSpPr/>
          <p:nvPr/>
        </p:nvSpPr>
        <p:spPr>
          <a:xfrm>
            <a:off x="1115615" y="2356659"/>
            <a:ext cx="2896597" cy="420956"/>
          </a:xfrm>
          <a:prstGeom prst="wedgeRoundRectCallout">
            <a:avLst>
              <a:gd name="adj1" fmla="val -3532"/>
              <a:gd name="adj2" fmla="val -14226"/>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r>
              <a:rPr lang="en-US" altLang="ja-JP" sz="2000" b="1" dirty="0">
                <a:solidFill>
                  <a:schemeClr val="tx1"/>
                </a:solidFill>
              </a:rPr>
              <a:t>National Government</a:t>
            </a:r>
          </a:p>
        </p:txBody>
      </p:sp>
      <p:sp>
        <p:nvSpPr>
          <p:cNvPr id="19" name="上矢印 18"/>
          <p:cNvSpPr/>
          <p:nvPr/>
        </p:nvSpPr>
        <p:spPr>
          <a:xfrm>
            <a:off x="3799972" y="1823832"/>
            <a:ext cx="1152128" cy="381031"/>
          </a:xfrm>
          <a:prstGeom prs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251999" y="893293"/>
            <a:ext cx="8640000" cy="410369"/>
          </a:xfrm>
          <a:prstGeom prst="rect">
            <a:avLst/>
          </a:prstGeom>
        </p:spPr>
        <p:txBody>
          <a:bodyPr wrap="square" lIns="36000" tIns="0" rIns="0" bIns="0">
            <a:spAutoFit/>
          </a:bodyPr>
          <a:lstStyle/>
          <a:p>
            <a:pPr marL="57600">
              <a:lnSpc>
                <a:spcPts val="3200"/>
              </a:lnSpc>
              <a:spcBef>
                <a:spcPts val="1000"/>
              </a:spcBef>
            </a:pPr>
            <a:r>
              <a:rPr lang="en-US" altLang="ja-JP" sz="2400" b="1" dirty="0"/>
              <a:t>(1) Roles of the Government, Water Utilities and Citizens</a:t>
            </a:r>
            <a:endParaRPr lang="ja-JP" altLang="en-US" sz="2400" b="1" dirty="0"/>
          </a:p>
        </p:txBody>
      </p:sp>
      <p:cxnSp>
        <p:nvCxnSpPr>
          <p:cNvPr id="3" name="直線コネクタ 2"/>
          <p:cNvCxnSpPr/>
          <p:nvPr/>
        </p:nvCxnSpPr>
        <p:spPr>
          <a:xfrm>
            <a:off x="4012213" y="3632823"/>
            <a:ext cx="47361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995509" y="5665274"/>
            <a:ext cx="4752881"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4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右矢印 16"/>
          <p:cNvSpPr/>
          <p:nvPr/>
        </p:nvSpPr>
        <p:spPr>
          <a:xfrm rot="16200000">
            <a:off x="4552474" y="5412957"/>
            <a:ext cx="522867" cy="434696"/>
          </a:xfrm>
          <a:prstGeom prst="rightArrow">
            <a:avLst/>
          </a:prstGeom>
          <a:solidFill>
            <a:schemeClr val="accent2">
              <a:lumMod val="90000"/>
            </a:schemeClr>
          </a:solidFill>
          <a:ln w="127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586615" y="5396470"/>
            <a:ext cx="1378481" cy="502702"/>
          </a:xfrm>
          <a:prstGeom prst="rect">
            <a:avLst/>
          </a:prstGeom>
          <a:noFill/>
        </p:spPr>
        <p:txBody>
          <a:bodyPr wrap="square" rtlCol="0">
            <a:spAutoFit/>
          </a:bodyPr>
          <a:lstStyle/>
          <a:p>
            <a:pPr>
              <a:lnSpc>
                <a:spcPts val="1600"/>
              </a:lnSpc>
            </a:pPr>
            <a:r>
              <a:rPr lang="en-US" altLang="ja-JP" sz="1400" dirty="0"/>
              <a:t>Request for deliberation</a:t>
            </a:r>
            <a:endParaRPr kumimoji="1" lang="ja-JP" altLang="en-US" sz="1400" dirty="0"/>
          </a:p>
        </p:txBody>
      </p:sp>
      <p:sp>
        <p:nvSpPr>
          <p:cNvPr id="5" name="タイトル 4"/>
          <p:cNvSpPr>
            <a:spLocks noGrp="1"/>
          </p:cNvSpPr>
          <p:nvPr>
            <p:ph type="title"/>
          </p:nvPr>
        </p:nvSpPr>
        <p:spPr/>
        <p:txBody>
          <a:bodyPr/>
          <a:lstStyle/>
          <a:p>
            <a:r>
              <a:rPr lang="en-US" altLang="ja-JP" dirty="0"/>
              <a:t>2. Governance</a:t>
            </a:r>
            <a:endParaRPr lang="ja-JP" altLang="en-US" dirty="0"/>
          </a:p>
        </p:txBody>
      </p:sp>
      <p:sp>
        <p:nvSpPr>
          <p:cNvPr id="12" name="正方形/長方形 11"/>
          <p:cNvSpPr/>
          <p:nvPr/>
        </p:nvSpPr>
        <p:spPr>
          <a:xfrm>
            <a:off x="3275856" y="5952258"/>
            <a:ext cx="2292946" cy="314156"/>
          </a:xfrm>
          <a:prstGeom prst="rect">
            <a:avLst/>
          </a:prstGeom>
          <a:solidFill>
            <a:srgbClr val="7030A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t>Advisory committee </a:t>
            </a:r>
            <a:endParaRPr kumimoji="1" lang="ja-JP" altLang="en-US" sz="1600" b="1" dirty="0"/>
          </a:p>
        </p:txBody>
      </p:sp>
      <p:sp>
        <p:nvSpPr>
          <p:cNvPr id="20" name="テキスト ボックス 19"/>
          <p:cNvSpPr txBox="1"/>
          <p:nvPr/>
        </p:nvSpPr>
        <p:spPr>
          <a:xfrm>
            <a:off x="5259331" y="5414685"/>
            <a:ext cx="2087980" cy="477054"/>
          </a:xfrm>
          <a:prstGeom prst="rect">
            <a:avLst/>
          </a:prstGeom>
          <a:noFill/>
        </p:spPr>
        <p:txBody>
          <a:bodyPr wrap="square" rtlCol="0">
            <a:spAutoFit/>
          </a:bodyPr>
          <a:lstStyle/>
          <a:p>
            <a:pPr>
              <a:lnSpc>
                <a:spcPts val="1500"/>
              </a:lnSpc>
            </a:pPr>
            <a:r>
              <a:rPr kumimoji="1" lang="en-US" altLang="ja-JP" sz="1400" dirty="0"/>
              <a:t>Advise on administrative management</a:t>
            </a:r>
            <a:endParaRPr kumimoji="1" lang="ja-JP" altLang="en-US" sz="1400" dirty="0"/>
          </a:p>
        </p:txBody>
      </p:sp>
      <p:sp>
        <p:nvSpPr>
          <p:cNvPr id="21" name="右矢印 20"/>
          <p:cNvSpPr/>
          <p:nvPr/>
        </p:nvSpPr>
        <p:spPr>
          <a:xfrm rot="5400000" flipV="1">
            <a:off x="3856985" y="5418324"/>
            <a:ext cx="501287" cy="405928"/>
          </a:xfrm>
          <a:prstGeom prst="rightArrow">
            <a:avLst/>
          </a:prstGeom>
          <a:solidFill>
            <a:schemeClr val="accent2">
              <a:lumMod val="90000"/>
            </a:schemeClr>
          </a:solidFill>
          <a:ln w="127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51999" y="836712"/>
            <a:ext cx="8640000" cy="410369"/>
          </a:xfrm>
          <a:prstGeom prst="rect">
            <a:avLst/>
          </a:prstGeom>
        </p:spPr>
        <p:txBody>
          <a:bodyPr wrap="square" lIns="36000" tIns="0" rIns="0" bIns="0">
            <a:spAutoFit/>
          </a:bodyPr>
          <a:lstStyle/>
          <a:p>
            <a:pPr marL="57600" algn="ctr">
              <a:lnSpc>
                <a:spcPts val="3200"/>
              </a:lnSpc>
              <a:spcBef>
                <a:spcPts val="1000"/>
              </a:spcBef>
            </a:pPr>
            <a:r>
              <a:rPr lang="en-US" altLang="ja-JP" sz="2400" b="1" dirty="0"/>
              <a:t>Regulation &amp; Supervision of Water Utilities</a:t>
            </a:r>
            <a:endParaRPr lang="ja-JP" altLang="en-US" sz="2400" b="1" dirty="0"/>
          </a:p>
        </p:txBody>
      </p:sp>
      <p:sp>
        <p:nvSpPr>
          <p:cNvPr id="7" name="正方形/長方形 6"/>
          <p:cNvSpPr/>
          <p:nvPr/>
        </p:nvSpPr>
        <p:spPr>
          <a:xfrm>
            <a:off x="683568" y="2492896"/>
            <a:ext cx="7632848" cy="2891036"/>
          </a:xfrm>
          <a:prstGeom prst="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altLang="ja-JP" b="1" dirty="0">
              <a:solidFill>
                <a:schemeClr val="tx1"/>
              </a:solidFill>
            </a:endParaRPr>
          </a:p>
          <a:p>
            <a:endParaRPr lang="en-US" altLang="ja-JP" b="1" dirty="0">
              <a:solidFill>
                <a:schemeClr val="tx1"/>
              </a:solidFill>
            </a:endParaRPr>
          </a:p>
          <a:p>
            <a:endParaRPr lang="en-US" altLang="ja-JP" b="1" dirty="0">
              <a:solidFill>
                <a:schemeClr val="tx1"/>
              </a:solidFill>
            </a:endParaRPr>
          </a:p>
          <a:p>
            <a:endParaRPr lang="en-US" altLang="ja-JP" b="1" dirty="0">
              <a:solidFill>
                <a:schemeClr val="tx1"/>
              </a:solidFill>
            </a:endParaRPr>
          </a:p>
          <a:p>
            <a:endParaRPr lang="en-US" altLang="ja-JP" b="1" dirty="0">
              <a:solidFill>
                <a:schemeClr val="tx1"/>
              </a:solidFill>
            </a:endParaRPr>
          </a:p>
          <a:p>
            <a:endParaRPr lang="en-US" altLang="ja-JP" b="1" dirty="0">
              <a:solidFill>
                <a:schemeClr val="tx1"/>
              </a:solidFill>
            </a:endParaRPr>
          </a:p>
          <a:p>
            <a:endParaRPr lang="en-US" altLang="ja-JP" b="1" dirty="0">
              <a:solidFill>
                <a:schemeClr val="tx1"/>
              </a:solidFill>
            </a:endParaRPr>
          </a:p>
          <a:p>
            <a:endParaRPr lang="en-US" altLang="ja-JP" b="1" dirty="0">
              <a:solidFill>
                <a:schemeClr val="tx1"/>
              </a:solidFill>
            </a:endParaRPr>
          </a:p>
          <a:p>
            <a:endParaRPr lang="en-US" altLang="ja-JP" b="1" dirty="0">
              <a:solidFill>
                <a:schemeClr val="tx1"/>
              </a:solidFill>
            </a:endParaRPr>
          </a:p>
          <a:p>
            <a:endParaRPr lang="en-US" altLang="ja-JP" b="1" dirty="0">
              <a:solidFill>
                <a:schemeClr val="tx1"/>
              </a:solidFill>
            </a:endParaRPr>
          </a:p>
          <a:p>
            <a:endParaRPr lang="en-US" altLang="ja-JP" b="1" dirty="0">
              <a:solidFill>
                <a:schemeClr val="tx1"/>
              </a:solidFill>
            </a:endParaRPr>
          </a:p>
          <a:p>
            <a:r>
              <a:rPr lang="en-US" altLang="ja-JP" b="1" dirty="0">
                <a:solidFill>
                  <a:schemeClr val="tx1"/>
                </a:solidFill>
              </a:rPr>
              <a:t>Local Government</a:t>
            </a:r>
            <a:endParaRPr lang="en-US" altLang="ja-JP" dirty="0">
              <a:solidFill>
                <a:schemeClr val="tx1"/>
              </a:solidFill>
            </a:endParaRPr>
          </a:p>
        </p:txBody>
      </p:sp>
      <p:sp>
        <p:nvSpPr>
          <p:cNvPr id="9" name="角丸四角形 8"/>
          <p:cNvSpPr/>
          <p:nvPr/>
        </p:nvSpPr>
        <p:spPr>
          <a:xfrm>
            <a:off x="4966552" y="2636912"/>
            <a:ext cx="3205848" cy="2520280"/>
          </a:xfrm>
          <a:prstGeom prst="round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altLang="ja-JP" b="1" dirty="0">
                <a:solidFill>
                  <a:schemeClr val="tx1"/>
                </a:solidFill>
              </a:rPr>
              <a:t>Water Utility</a:t>
            </a:r>
          </a:p>
          <a:p>
            <a:pPr algn="ctr"/>
            <a:r>
              <a:rPr lang="en-US" altLang="ja-JP" sz="1500" b="1" dirty="0">
                <a:solidFill>
                  <a:schemeClr val="tx1"/>
                </a:solidFill>
              </a:rPr>
              <a:t>Independently operated under </a:t>
            </a:r>
          </a:p>
          <a:p>
            <a:pPr algn="ctr"/>
            <a:endParaRPr lang="en-US" altLang="ja-JP" dirty="0">
              <a:solidFill>
                <a:schemeClr val="tx1"/>
              </a:solidFill>
            </a:endParaRPr>
          </a:p>
          <a:p>
            <a:pPr algn="ctr"/>
            <a:endParaRPr lang="en-US" altLang="ja-JP" dirty="0">
              <a:solidFill>
                <a:schemeClr val="tx1"/>
              </a:solidFill>
            </a:endParaRPr>
          </a:p>
          <a:p>
            <a:pPr algn="ctr"/>
            <a:endParaRPr lang="en-US" altLang="ja-JP" dirty="0">
              <a:solidFill>
                <a:schemeClr val="tx1"/>
              </a:solidFill>
            </a:endParaRPr>
          </a:p>
          <a:p>
            <a:pPr algn="ctr"/>
            <a:endParaRPr lang="en-US" altLang="ja-JP" dirty="0">
              <a:solidFill>
                <a:schemeClr val="tx1"/>
              </a:solidFill>
            </a:endParaRPr>
          </a:p>
          <a:p>
            <a:pPr algn="ctr"/>
            <a:endParaRPr lang="en-US" altLang="ja-JP" dirty="0">
              <a:solidFill>
                <a:schemeClr val="tx1"/>
              </a:solidFill>
            </a:endParaRPr>
          </a:p>
        </p:txBody>
      </p:sp>
      <p:sp>
        <p:nvSpPr>
          <p:cNvPr id="10" name="正方形/長方形 9"/>
          <p:cNvSpPr/>
          <p:nvPr/>
        </p:nvSpPr>
        <p:spPr>
          <a:xfrm>
            <a:off x="1043608" y="1340768"/>
            <a:ext cx="4621335" cy="36004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Local Assembly</a:t>
            </a:r>
            <a:endParaRPr kumimoji="1" lang="ja-JP" altLang="en-US" sz="1600" b="1" dirty="0"/>
          </a:p>
        </p:txBody>
      </p:sp>
      <p:sp>
        <p:nvSpPr>
          <p:cNvPr id="27" name="右矢印 26"/>
          <p:cNvSpPr/>
          <p:nvPr/>
        </p:nvSpPr>
        <p:spPr>
          <a:xfrm rot="5400000" flipV="1">
            <a:off x="3494116" y="1791547"/>
            <a:ext cx="501287" cy="319809"/>
          </a:xfrm>
          <a:prstGeom prst="rightArrow">
            <a:avLst/>
          </a:prstGeom>
          <a:solidFill>
            <a:srgbClr val="99FFCC"/>
          </a:solidFill>
          <a:ln w="127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rot="16200000">
            <a:off x="2504803" y="2141912"/>
            <a:ext cx="1169862" cy="288034"/>
          </a:xfrm>
          <a:prstGeom prst="rightArrow">
            <a:avLst/>
          </a:prstGeom>
          <a:solidFill>
            <a:srgbClr val="99FFCC"/>
          </a:solidFill>
          <a:ln w="127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1282285">
            <a:off x="3110132" y="3247422"/>
            <a:ext cx="2452736" cy="151211"/>
          </a:xfrm>
          <a:prstGeom prst="rightArrow">
            <a:avLst>
              <a:gd name="adj1" fmla="val 50000"/>
              <a:gd name="adj2" fmla="val 129509"/>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872978" y="2851566"/>
            <a:ext cx="1240256" cy="307777"/>
          </a:xfrm>
          <a:prstGeom prst="rect">
            <a:avLst/>
          </a:prstGeom>
          <a:noFill/>
        </p:spPr>
        <p:txBody>
          <a:bodyPr wrap="square" rtlCol="0">
            <a:spAutoFit/>
          </a:bodyPr>
          <a:lstStyle/>
          <a:p>
            <a:r>
              <a:rPr lang="en-US" altLang="ja-JP" sz="1400" dirty="0"/>
              <a:t>A</a:t>
            </a:r>
            <a:r>
              <a:rPr kumimoji="1" lang="en-US" altLang="ja-JP" sz="1400" dirty="0"/>
              <a:t>ppointment</a:t>
            </a:r>
            <a:endParaRPr kumimoji="1" lang="ja-JP" altLang="en-US" sz="1400" dirty="0"/>
          </a:p>
        </p:txBody>
      </p:sp>
      <p:sp>
        <p:nvSpPr>
          <p:cNvPr id="31" name="上カーブ矢印 30"/>
          <p:cNvSpPr/>
          <p:nvPr/>
        </p:nvSpPr>
        <p:spPr>
          <a:xfrm rot="967318">
            <a:off x="2694516" y="3598134"/>
            <a:ext cx="2807076" cy="429960"/>
          </a:xfrm>
          <a:prstGeom prst="curvedUpArrow">
            <a:avLst>
              <a:gd name="adj1" fmla="val 25089"/>
              <a:gd name="adj2" fmla="val 58980"/>
              <a:gd name="adj3" fmla="val 36675"/>
            </a:avLst>
          </a:prstGeom>
          <a:solidFill>
            <a:schemeClr val="accent2">
              <a:lumMod val="2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円/楕円 10"/>
          <p:cNvSpPr/>
          <p:nvPr/>
        </p:nvSpPr>
        <p:spPr>
          <a:xfrm>
            <a:off x="1187623" y="2636913"/>
            <a:ext cx="2438269" cy="648072"/>
          </a:xfrm>
          <a:prstGeom prst="ellipse">
            <a:avLst/>
          </a:prstGeom>
          <a:solidFill>
            <a:schemeClr val="accent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Mayor</a:t>
            </a:r>
            <a:endParaRPr kumimoji="1" lang="ja-JP" altLang="en-US" b="1" dirty="0"/>
          </a:p>
        </p:txBody>
      </p:sp>
      <p:sp>
        <p:nvSpPr>
          <p:cNvPr id="33" name="乗算記号 32"/>
          <p:cNvSpPr/>
          <p:nvPr/>
        </p:nvSpPr>
        <p:spPr>
          <a:xfrm>
            <a:off x="3780585" y="3769920"/>
            <a:ext cx="504056" cy="446619"/>
          </a:xfrm>
          <a:prstGeom prst="mathMultiply">
            <a:avLst>
              <a:gd name="adj1" fmla="val 15721"/>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195194" y="1711969"/>
            <a:ext cx="2010855" cy="669414"/>
          </a:xfrm>
          <a:prstGeom prst="rect">
            <a:avLst/>
          </a:prstGeom>
          <a:noFill/>
        </p:spPr>
        <p:txBody>
          <a:bodyPr wrap="square" rtlCol="0">
            <a:spAutoFit/>
          </a:bodyPr>
          <a:lstStyle/>
          <a:p>
            <a:pPr>
              <a:lnSpc>
                <a:spcPts val="1500"/>
              </a:lnSpc>
            </a:pPr>
            <a:r>
              <a:rPr lang="en-US" altLang="ja-JP" sz="1400" dirty="0"/>
              <a:t>Submission of bills (including the budget, water tariff revision)</a:t>
            </a:r>
            <a:endParaRPr kumimoji="1" lang="ja-JP" altLang="en-US" sz="1400" dirty="0"/>
          </a:p>
        </p:txBody>
      </p:sp>
      <p:sp>
        <p:nvSpPr>
          <p:cNvPr id="36" name="テキスト ボックス 35"/>
          <p:cNvSpPr txBox="1"/>
          <p:nvPr/>
        </p:nvSpPr>
        <p:spPr>
          <a:xfrm>
            <a:off x="2843808" y="3648964"/>
            <a:ext cx="864096" cy="101122"/>
          </a:xfrm>
          <a:prstGeom prst="rect">
            <a:avLst/>
          </a:prstGeom>
          <a:solidFill>
            <a:schemeClr val="bg1">
              <a:lumMod val="95000"/>
            </a:schemeClr>
          </a:solidFill>
          <a:ln>
            <a:noFill/>
          </a:ln>
        </p:spPr>
        <p:txBody>
          <a:bodyPr wrap="square" rtlCol="0">
            <a:spAutoFit/>
          </a:bodyPr>
          <a:lstStyle/>
          <a:p>
            <a:endParaRPr kumimoji="1" lang="ja-JP" altLang="en-US" sz="600" dirty="0"/>
          </a:p>
        </p:txBody>
      </p:sp>
      <p:sp>
        <p:nvSpPr>
          <p:cNvPr id="32" name="テキスト ボックス 31"/>
          <p:cNvSpPr txBox="1"/>
          <p:nvPr/>
        </p:nvSpPr>
        <p:spPr>
          <a:xfrm>
            <a:off x="3039042" y="3359876"/>
            <a:ext cx="1850458" cy="477054"/>
          </a:xfrm>
          <a:prstGeom prst="rect">
            <a:avLst/>
          </a:prstGeom>
          <a:noFill/>
        </p:spPr>
        <p:txBody>
          <a:bodyPr wrap="square" rtlCol="0">
            <a:spAutoFit/>
          </a:bodyPr>
          <a:lstStyle/>
          <a:p>
            <a:pPr>
              <a:lnSpc>
                <a:spcPts val="1500"/>
              </a:lnSpc>
            </a:pPr>
            <a:r>
              <a:rPr kumimoji="1" lang="en-US" altLang="ja-JP" sz="1400" dirty="0"/>
              <a:t>No general (daily) supervision &amp; control </a:t>
            </a:r>
            <a:endParaRPr kumimoji="1" lang="ja-JP" altLang="en-US" sz="1400" dirty="0"/>
          </a:p>
        </p:txBody>
      </p:sp>
      <p:sp>
        <p:nvSpPr>
          <p:cNvPr id="39" name="左カーブ矢印 38"/>
          <p:cNvSpPr/>
          <p:nvPr/>
        </p:nvSpPr>
        <p:spPr>
          <a:xfrm rot="5580294">
            <a:off x="3630724" y="1710900"/>
            <a:ext cx="989637" cy="4446599"/>
          </a:xfrm>
          <a:prstGeom prst="curvedLeftArrow">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円/楕円 28"/>
          <p:cNvSpPr/>
          <p:nvPr/>
        </p:nvSpPr>
        <p:spPr>
          <a:xfrm>
            <a:off x="5406020" y="3429000"/>
            <a:ext cx="2514624" cy="1047658"/>
          </a:xfrm>
          <a:prstGeom prst="ellipse">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Executive Managing Director of Public Enterprise</a:t>
            </a:r>
            <a:endParaRPr lang="ja-JP" altLang="en-US" sz="1400" dirty="0">
              <a:solidFill>
                <a:schemeClr val="tx1"/>
              </a:solidFill>
            </a:endParaRPr>
          </a:p>
        </p:txBody>
      </p:sp>
      <p:sp>
        <p:nvSpPr>
          <p:cNvPr id="41" name="テキスト ボックス 40"/>
          <p:cNvSpPr txBox="1"/>
          <p:nvPr/>
        </p:nvSpPr>
        <p:spPr>
          <a:xfrm>
            <a:off x="1691680" y="4437112"/>
            <a:ext cx="3237715" cy="523220"/>
          </a:xfrm>
          <a:prstGeom prst="rect">
            <a:avLst/>
          </a:prstGeom>
          <a:noFill/>
        </p:spPr>
        <p:txBody>
          <a:bodyPr wrap="square" rtlCol="0">
            <a:spAutoFit/>
          </a:bodyPr>
          <a:lstStyle/>
          <a:p>
            <a:r>
              <a:rPr kumimoji="1" lang="en-US" altLang="ja-JP" sz="1400" dirty="0"/>
              <a:t>Proposal of </a:t>
            </a:r>
            <a:r>
              <a:rPr lang="en-US" altLang="ja-JP" sz="1400" dirty="0"/>
              <a:t>an annual b</a:t>
            </a:r>
            <a:r>
              <a:rPr kumimoji="1" lang="en-US" altLang="ja-JP" sz="1400" dirty="0"/>
              <a:t>udget, business plan, water tariff revision, etc.</a:t>
            </a:r>
            <a:endParaRPr kumimoji="1" lang="ja-JP" altLang="en-US" sz="1400" dirty="0"/>
          </a:p>
        </p:txBody>
      </p:sp>
      <p:sp>
        <p:nvSpPr>
          <p:cNvPr id="42" name="テキスト ボックス 41"/>
          <p:cNvSpPr txBox="1"/>
          <p:nvPr/>
        </p:nvSpPr>
        <p:spPr>
          <a:xfrm>
            <a:off x="3962871" y="1700997"/>
            <a:ext cx="1702072" cy="861774"/>
          </a:xfrm>
          <a:prstGeom prst="rect">
            <a:avLst/>
          </a:prstGeom>
          <a:noFill/>
        </p:spPr>
        <p:txBody>
          <a:bodyPr wrap="square" rtlCol="0">
            <a:spAutoFit/>
          </a:bodyPr>
          <a:lstStyle/>
          <a:p>
            <a:pPr>
              <a:lnSpc>
                <a:spcPts val="1500"/>
              </a:lnSpc>
            </a:pPr>
            <a:r>
              <a:rPr lang="en-US" altLang="ja-JP" sz="1400" dirty="0"/>
              <a:t>Approval of the bills concerning water supply business</a:t>
            </a:r>
            <a:endParaRPr kumimoji="1" lang="ja-JP" altLang="en-US" sz="1400" dirty="0"/>
          </a:p>
        </p:txBody>
      </p:sp>
      <p:sp>
        <p:nvSpPr>
          <p:cNvPr id="43" name="角丸四角形吹き出し 42"/>
          <p:cNvSpPr/>
          <p:nvPr/>
        </p:nvSpPr>
        <p:spPr>
          <a:xfrm>
            <a:off x="5868144" y="1340768"/>
            <a:ext cx="2880323" cy="1016563"/>
          </a:xfrm>
          <a:prstGeom prst="wedgeRoundRectCallout">
            <a:avLst>
              <a:gd name="adj1" fmla="val -67081"/>
              <a:gd name="adj2" fmla="val 300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A water utility is independently operated, but regulated and supervised by the local government and the assembly through checks of an annual  budget, a business plan, etc.</a:t>
            </a:r>
            <a:endParaRPr kumimoji="1" lang="ja-JP" altLang="en-US" sz="1200" dirty="0">
              <a:solidFill>
                <a:schemeClr val="tx1"/>
              </a:solidFill>
            </a:endParaRPr>
          </a:p>
        </p:txBody>
      </p:sp>
    </p:spTree>
    <p:extLst>
      <p:ext uri="{BB962C8B-B14F-4D97-AF65-F5344CB8AC3E}">
        <p14:creationId xmlns:p14="http://schemas.microsoft.com/office/powerpoint/2010/main" val="131270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a:t>2. Governance</a:t>
            </a:r>
            <a:endParaRPr lang="ja-JP" altLang="en-US" dirty="0"/>
          </a:p>
        </p:txBody>
      </p:sp>
      <p:sp>
        <p:nvSpPr>
          <p:cNvPr id="7" name="角丸四角形 6"/>
          <p:cNvSpPr/>
          <p:nvPr/>
        </p:nvSpPr>
        <p:spPr>
          <a:xfrm>
            <a:off x="360000" y="1614989"/>
            <a:ext cx="4428024" cy="603686"/>
          </a:xfrm>
          <a:prstGeom prst="round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Executive Managing Director </a:t>
            </a:r>
          </a:p>
          <a:p>
            <a:pPr algn="ctr"/>
            <a:r>
              <a:rPr lang="en-US" altLang="ja-JP" dirty="0">
                <a:solidFill>
                  <a:schemeClr val="tx1"/>
                </a:solidFill>
              </a:rPr>
              <a:t>of Public Enterprise</a:t>
            </a:r>
            <a:endParaRPr lang="ja-JP" altLang="en-US" dirty="0">
              <a:solidFill>
                <a:schemeClr val="tx1"/>
              </a:solidFill>
            </a:endParaRPr>
          </a:p>
        </p:txBody>
      </p:sp>
      <p:sp>
        <p:nvSpPr>
          <p:cNvPr id="11" name="角丸四角形 10"/>
          <p:cNvSpPr/>
          <p:nvPr/>
        </p:nvSpPr>
        <p:spPr>
          <a:xfrm>
            <a:off x="5076056" y="1610150"/>
            <a:ext cx="3744416" cy="596427"/>
          </a:xfrm>
          <a:prstGeom prst="roundRect">
            <a:avLst/>
          </a:prstGeom>
          <a:solidFill>
            <a:schemeClr val="bg1">
              <a:lumMod val="9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Technical Administrator</a:t>
            </a:r>
            <a:endParaRPr kumimoji="1" lang="en-US" altLang="ja-JP" dirty="0">
              <a:solidFill>
                <a:schemeClr val="tx1"/>
              </a:solidFill>
            </a:endParaRPr>
          </a:p>
        </p:txBody>
      </p:sp>
      <p:sp>
        <p:nvSpPr>
          <p:cNvPr id="3" name="テキスト ボックス 2"/>
          <p:cNvSpPr txBox="1"/>
          <p:nvPr/>
        </p:nvSpPr>
        <p:spPr>
          <a:xfrm>
            <a:off x="360000" y="1274974"/>
            <a:ext cx="4428024" cy="369332"/>
          </a:xfrm>
          <a:prstGeom prst="rect">
            <a:avLst/>
          </a:prstGeom>
          <a:noFill/>
        </p:spPr>
        <p:txBody>
          <a:bodyPr wrap="square" rtlCol="0">
            <a:spAutoFit/>
          </a:bodyPr>
          <a:lstStyle/>
          <a:p>
            <a:pPr algn="ctr"/>
            <a:r>
              <a:rPr kumimoji="1" lang="en-US" altLang="ja-JP" b="1" dirty="0"/>
              <a:t>Administrative Management</a:t>
            </a:r>
            <a:endParaRPr kumimoji="1" lang="ja-JP" altLang="en-US" b="1" dirty="0"/>
          </a:p>
        </p:txBody>
      </p:sp>
      <p:sp>
        <p:nvSpPr>
          <p:cNvPr id="13" name="テキスト ボックス 12"/>
          <p:cNvSpPr txBox="1"/>
          <p:nvPr/>
        </p:nvSpPr>
        <p:spPr>
          <a:xfrm>
            <a:off x="5076056" y="1280706"/>
            <a:ext cx="3744416" cy="369332"/>
          </a:xfrm>
          <a:prstGeom prst="rect">
            <a:avLst/>
          </a:prstGeom>
          <a:noFill/>
        </p:spPr>
        <p:txBody>
          <a:bodyPr wrap="square" rtlCol="0">
            <a:spAutoFit/>
          </a:bodyPr>
          <a:lstStyle/>
          <a:p>
            <a:pPr algn="ctr"/>
            <a:r>
              <a:rPr kumimoji="1" lang="en-US" altLang="ja-JP" b="1" dirty="0"/>
              <a:t>Technical Management</a:t>
            </a:r>
            <a:endParaRPr kumimoji="1" lang="ja-JP" altLang="en-US" b="1" dirty="0"/>
          </a:p>
        </p:txBody>
      </p:sp>
      <p:sp>
        <p:nvSpPr>
          <p:cNvPr id="8" name="正方形/長方形 7"/>
          <p:cNvSpPr/>
          <p:nvPr/>
        </p:nvSpPr>
        <p:spPr>
          <a:xfrm>
            <a:off x="360000" y="2276833"/>
            <a:ext cx="4428024" cy="3164457"/>
          </a:xfrm>
          <a:prstGeom prst="rect">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Establishing necessary sections and/or department</a:t>
            </a:r>
            <a:endParaRPr lang="ja-JP" altLang="ja-JP" sz="1400" dirty="0">
              <a:solidFill>
                <a:schemeClr val="tx1"/>
              </a:solidFill>
            </a:endParaRPr>
          </a:p>
          <a:p>
            <a:pPr marL="285750"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Taking charge of employment/dismissal of employees, wages, work hours and other working conditions, punishment, training, etc.</a:t>
            </a:r>
            <a:endParaRPr lang="ja-JP" altLang="ja-JP" sz="1400" dirty="0">
              <a:solidFill>
                <a:schemeClr val="tx1"/>
              </a:solidFill>
            </a:endParaRPr>
          </a:p>
          <a:p>
            <a:pPr marL="285750"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Preparing a draft of the budget and the settlement of accounts</a:t>
            </a:r>
          </a:p>
          <a:p>
            <a:pPr marL="285750"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Preparing data for a motion to the local assembly</a:t>
            </a:r>
            <a:endParaRPr lang="ja-JP" altLang="ja-JP" sz="1400" dirty="0">
              <a:solidFill>
                <a:schemeClr val="tx1"/>
              </a:solidFill>
            </a:endParaRPr>
          </a:p>
          <a:p>
            <a:pPr marL="285750"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Acquiring, managing and disposing assets</a:t>
            </a:r>
            <a:endParaRPr lang="ja-JP" altLang="ja-JP" sz="1400" dirty="0">
              <a:solidFill>
                <a:schemeClr val="tx1"/>
              </a:solidFill>
            </a:endParaRPr>
          </a:p>
          <a:p>
            <a:pPr marL="285750"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Concluding agreements/contracts</a:t>
            </a:r>
            <a:endParaRPr lang="ja-JP" altLang="ja-JP" sz="1400" dirty="0">
              <a:solidFill>
                <a:schemeClr val="tx1"/>
              </a:solidFill>
            </a:endParaRPr>
          </a:p>
          <a:p>
            <a:pPr marL="285750"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Collecting tariff, fees other than tariff, contribution, and connection charges, etc.</a:t>
            </a:r>
            <a:endParaRPr lang="ja-JP" altLang="ja-JP" sz="1400" dirty="0">
              <a:solidFill>
                <a:schemeClr val="tx1"/>
              </a:solidFill>
            </a:endParaRPr>
          </a:p>
          <a:p>
            <a:pPr marL="285750"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Carrying out temporary borrowing </a:t>
            </a:r>
          </a:p>
        </p:txBody>
      </p:sp>
      <p:sp>
        <p:nvSpPr>
          <p:cNvPr id="9" name="正方形/長方形 8"/>
          <p:cNvSpPr/>
          <p:nvPr/>
        </p:nvSpPr>
        <p:spPr>
          <a:xfrm>
            <a:off x="5076056" y="2262363"/>
            <a:ext cx="3744416" cy="3178928"/>
          </a:xfrm>
          <a:prstGeom prst="rect">
            <a:avLst/>
          </a:prstGeom>
          <a:solidFill>
            <a:schemeClr val="bg1">
              <a:lumMod val="9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1"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Inspecting water supply facilities based on the standards for facilities</a:t>
            </a:r>
            <a:endParaRPr lang="ja-JP" altLang="ja-JP" sz="1400" dirty="0">
              <a:solidFill>
                <a:schemeClr val="tx1"/>
              </a:solidFill>
            </a:endParaRPr>
          </a:p>
          <a:p>
            <a:pPr marL="285750" lvl="1"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Conducting water quality inspection and facility inspection</a:t>
            </a:r>
          </a:p>
          <a:p>
            <a:pPr marL="285750" lvl="1"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Conducting inspection of the structure and material of service connections</a:t>
            </a:r>
            <a:endParaRPr lang="ja-JP" altLang="ja-JP" sz="1400" dirty="0">
              <a:solidFill>
                <a:schemeClr val="tx1"/>
              </a:solidFill>
            </a:endParaRPr>
          </a:p>
          <a:p>
            <a:pPr marL="285750" lvl="1"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Health checkups</a:t>
            </a:r>
            <a:endParaRPr lang="ja-JP" altLang="ja-JP" sz="1400" dirty="0">
              <a:solidFill>
                <a:schemeClr val="tx1"/>
              </a:solidFill>
            </a:endParaRPr>
          </a:p>
          <a:p>
            <a:pPr marL="285750" lvl="1" indent="-285750">
              <a:spcAft>
                <a:spcPts val="600"/>
              </a:spcAft>
              <a:buClr>
                <a:schemeClr val="accent5">
                  <a:lumMod val="50000"/>
                </a:schemeClr>
              </a:buClr>
              <a:buSzPct val="75000"/>
              <a:buFont typeface="Wingdings" panose="05000000000000000000" pitchFamily="2" charset="2"/>
              <a:buChar char="l"/>
            </a:pPr>
            <a:r>
              <a:rPr lang="en-US" altLang="ja-JP" sz="1400" dirty="0">
                <a:solidFill>
                  <a:schemeClr val="tx1"/>
                </a:solidFill>
              </a:rPr>
              <a:t>Emergency suspension of water supply</a:t>
            </a:r>
          </a:p>
        </p:txBody>
      </p:sp>
      <p:sp>
        <p:nvSpPr>
          <p:cNvPr id="10" name="正方形/長方形 9"/>
          <p:cNvSpPr/>
          <p:nvPr/>
        </p:nvSpPr>
        <p:spPr>
          <a:xfrm>
            <a:off x="204063" y="875443"/>
            <a:ext cx="8887749" cy="410369"/>
          </a:xfrm>
          <a:prstGeom prst="rect">
            <a:avLst/>
          </a:prstGeom>
        </p:spPr>
        <p:txBody>
          <a:bodyPr wrap="none" lIns="36000" tIns="0" rIns="0" bIns="0">
            <a:spAutoFit/>
          </a:bodyPr>
          <a:lstStyle/>
          <a:p>
            <a:pPr marL="57600">
              <a:lnSpc>
                <a:spcPts val="3200"/>
              </a:lnSpc>
              <a:spcBef>
                <a:spcPts val="1000"/>
              </a:spcBef>
            </a:pPr>
            <a:r>
              <a:rPr lang="en-US" altLang="ja-JP" sz="2400" b="1" spc="-100" dirty="0"/>
              <a:t>(2) Roles of Executive Managing Director &amp; Technical Administrator</a:t>
            </a:r>
            <a:endParaRPr lang="ja-JP" altLang="en-US" sz="2400" b="1" spc="-100" dirty="0"/>
          </a:p>
        </p:txBody>
      </p:sp>
      <p:sp>
        <p:nvSpPr>
          <p:cNvPr id="6" name="正方形/長方形 5"/>
          <p:cNvSpPr/>
          <p:nvPr/>
        </p:nvSpPr>
        <p:spPr>
          <a:xfrm>
            <a:off x="1259632" y="5711484"/>
            <a:ext cx="7056784" cy="584775"/>
          </a:xfrm>
          <a:prstGeom prst="rect">
            <a:avLst/>
          </a:prstGeom>
          <a:solidFill>
            <a:schemeClr val="accent5"/>
          </a:solidFill>
          <a:ln>
            <a:solidFill>
              <a:schemeClr val="accent1">
                <a:lumMod val="50000"/>
              </a:schemeClr>
            </a:solidFill>
          </a:ln>
        </p:spPr>
        <p:txBody>
          <a:bodyPr wrap="square">
            <a:spAutoFit/>
          </a:bodyPr>
          <a:lstStyle/>
          <a:p>
            <a:r>
              <a:rPr lang="en-US" altLang="ja-JP" sz="1600" dirty="0"/>
              <a:t>Water utilities have been properly managed under the technical administrators and the executive managing directors of public enterprises</a:t>
            </a:r>
          </a:p>
        </p:txBody>
      </p:sp>
      <p:sp>
        <p:nvSpPr>
          <p:cNvPr id="16" name="下矢印 15"/>
          <p:cNvSpPr/>
          <p:nvPr/>
        </p:nvSpPr>
        <p:spPr>
          <a:xfrm>
            <a:off x="4555224" y="5477882"/>
            <a:ext cx="782250" cy="194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748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a:t>2. Governance</a:t>
            </a:r>
            <a:endParaRPr lang="ja-JP" altLang="en-US" dirty="0"/>
          </a:p>
        </p:txBody>
      </p:sp>
      <p:sp>
        <p:nvSpPr>
          <p:cNvPr id="9" name="円/楕円 8"/>
          <p:cNvSpPr/>
          <p:nvPr/>
        </p:nvSpPr>
        <p:spPr>
          <a:xfrm>
            <a:off x="836476" y="4742666"/>
            <a:ext cx="2880320" cy="981206"/>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Planning Section</a:t>
            </a:r>
            <a:endParaRPr kumimoji="1" lang="ja-JP" altLang="en-US" sz="2000" b="1" dirty="0"/>
          </a:p>
        </p:txBody>
      </p:sp>
      <p:sp>
        <p:nvSpPr>
          <p:cNvPr id="11" name="円/楕円 10"/>
          <p:cNvSpPr/>
          <p:nvPr/>
        </p:nvSpPr>
        <p:spPr>
          <a:xfrm>
            <a:off x="5603050" y="4647870"/>
            <a:ext cx="2880320" cy="1052125"/>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Finance Section</a:t>
            </a:r>
            <a:endParaRPr kumimoji="1" lang="ja-JP" altLang="en-US" sz="2000" b="1" dirty="0"/>
          </a:p>
        </p:txBody>
      </p:sp>
      <p:sp>
        <p:nvSpPr>
          <p:cNvPr id="4" name="上下矢印 3"/>
          <p:cNvSpPr/>
          <p:nvPr/>
        </p:nvSpPr>
        <p:spPr>
          <a:xfrm rot="5400000">
            <a:off x="4519710" y="1994998"/>
            <a:ext cx="321200" cy="1833653"/>
          </a:xfrm>
          <a:prstGeom prst="upDownArrow">
            <a:avLst>
              <a:gd name="adj1" fmla="val 31021"/>
              <a:gd name="adj2" fmla="val 10693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363170" y="3190995"/>
            <a:ext cx="2880320" cy="369332"/>
          </a:xfrm>
          <a:prstGeom prst="rect">
            <a:avLst/>
          </a:prstGeom>
          <a:noFill/>
        </p:spPr>
        <p:txBody>
          <a:bodyPr wrap="square" rtlCol="0">
            <a:spAutoFit/>
          </a:bodyPr>
          <a:lstStyle/>
          <a:p>
            <a:pPr algn="ctr"/>
            <a:r>
              <a:rPr lang="en-US" altLang="ja-JP" dirty="0">
                <a:solidFill>
                  <a:srgbClr val="FF0000"/>
                </a:solidFill>
              </a:rPr>
              <a:t>Check-and-balance</a:t>
            </a:r>
          </a:p>
        </p:txBody>
      </p:sp>
      <p:sp>
        <p:nvSpPr>
          <p:cNvPr id="10" name="テキスト ボックス 9"/>
          <p:cNvSpPr txBox="1"/>
          <p:nvPr/>
        </p:nvSpPr>
        <p:spPr>
          <a:xfrm>
            <a:off x="3888223" y="2099220"/>
            <a:ext cx="1584176" cy="369332"/>
          </a:xfrm>
          <a:prstGeom prst="rect">
            <a:avLst/>
          </a:prstGeom>
          <a:noFill/>
        </p:spPr>
        <p:txBody>
          <a:bodyPr wrap="square" rtlCol="0">
            <a:spAutoFit/>
          </a:bodyPr>
          <a:lstStyle/>
          <a:p>
            <a:r>
              <a:rPr kumimoji="1" lang="en-US" altLang="ja-JP" dirty="0">
                <a:solidFill>
                  <a:srgbClr val="FF0000"/>
                </a:solidFill>
              </a:rPr>
              <a:t>Cooperation</a:t>
            </a:r>
          </a:p>
        </p:txBody>
      </p:sp>
      <p:sp>
        <p:nvSpPr>
          <p:cNvPr id="8" name="左カーブ矢印 7"/>
          <p:cNvSpPr/>
          <p:nvPr/>
        </p:nvSpPr>
        <p:spPr>
          <a:xfrm rot="5400000">
            <a:off x="4227169" y="1832698"/>
            <a:ext cx="716250" cy="3748070"/>
          </a:xfrm>
          <a:prstGeom prst="curvedLeftArrow">
            <a:avLst>
              <a:gd name="adj1" fmla="val 40615"/>
              <a:gd name="adj2" fmla="val 103878"/>
              <a:gd name="adj3" fmla="val 4957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角丸四角形吹き出し 15"/>
          <p:cNvSpPr/>
          <p:nvPr/>
        </p:nvSpPr>
        <p:spPr>
          <a:xfrm>
            <a:off x="657646" y="3950129"/>
            <a:ext cx="2592288" cy="697741"/>
          </a:xfrm>
          <a:prstGeom prst="wedgeRoundRectCallout">
            <a:avLst>
              <a:gd name="adj1" fmla="val 13096"/>
              <a:gd name="adj2" fmla="val 86744"/>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More money </a:t>
            </a:r>
            <a:r>
              <a:rPr lang="en-US" altLang="ja-JP" dirty="0">
                <a:solidFill>
                  <a:schemeClr val="tx1"/>
                </a:solidFill>
              </a:rPr>
              <a:t>required for new construction</a:t>
            </a:r>
            <a:r>
              <a:rPr kumimoji="1" lang="en-US" altLang="ja-JP" dirty="0">
                <a:solidFill>
                  <a:schemeClr val="tx1"/>
                </a:solidFill>
              </a:rPr>
              <a:t> </a:t>
            </a:r>
            <a:endParaRPr kumimoji="1" lang="ja-JP" altLang="en-US" dirty="0">
              <a:solidFill>
                <a:schemeClr val="tx1"/>
              </a:solidFill>
            </a:endParaRPr>
          </a:p>
        </p:txBody>
      </p:sp>
      <p:sp>
        <p:nvSpPr>
          <p:cNvPr id="17" name="角丸四角形吹き出し 16"/>
          <p:cNvSpPr/>
          <p:nvPr/>
        </p:nvSpPr>
        <p:spPr>
          <a:xfrm>
            <a:off x="5580112" y="5874411"/>
            <a:ext cx="2903257" cy="348870"/>
          </a:xfrm>
          <a:prstGeom prst="wedgeRoundRectCallout">
            <a:avLst>
              <a:gd name="adj1" fmla="val -15939"/>
              <a:gd name="adj2" fmla="val -180647"/>
              <a:gd name="adj3" fmla="val 16667"/>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Limited financial sources</a:t>
            </a:r>
            <a:endParaRPr kumimoji="1" lang="ja-JP" altLang="en-US" dirty="0">
              <a:solidFill>
                <a:schemeClr val="tx1"/>
              </a:solidFill>
            </a:endParaRPr>
          </a:p>
        </p:txBody>
      </p:sp>
      <p:sp>
        <p:nvSpPr>
          <p:cNvPr id="15" name="正方形/長方形 14"/>
          <p:cNvSpPr/>
          <p:nvPr/>
        </p:nvSpPr>
        <p:spPr>
          <a:xfrm>
            <a:off x="3635896" y="5372252"/>
            <a:ext cx="2053767" cy="369332"/>
          </a:xfrm>
          <a:prstGeom prst="rect">
            <a:avLst/>
          </a:prstGeom>
        </p:spPr>
        <p:txBody>
          <a:bodyPr wrap="none">
            <a:spAutoFit/>
          </a:bodyPr>
          <a:lstStyle/>
          <a:p>
            <a:r>
              <a:rPr lang="en-US" altLang="ja-JP" dirty="0">
                <a:solidFill>
                  <a:srgbClr val="FF0000"/>
                </a:solidFill>
              </a:rPr>
              <a:t>Check-and-balance</a:t>
            </a:r>
          </a:p>
        </p:txBody>
      </p:sp>
      <p:sp>
        <p:nvSpPr>
          <p:cNvPr id="19" name="正方形/長方形 18"/>
          <p:cNvSpPr/>
          <p:nvPr/>
        </p:nvSpPr>
        <p:spPr>
          <a:xfrm>
            <a:off x="3806748" y="4663871"/>
            <a:ext cx="1813317" cy="369332"/>
          </a:xfrm>
          <a:prstGeom prst="rect">
            <a:avLst/>
          </a:prstGeom>
        </p:spPr>
        <p:txBody>
          <a:bodyPr wrap="none">
            <a:spAutoFit/>
          </a:bodyPr>
          <a:lstStyle/>
          <a:p>
            <a:r>
              <a:rPr lang="en-US" altLang="ja-JP" dirty="0">
                <a:solidFill>
                  <a:srgbClr val="FF0000"/>
                </a:solidFill>
              </a:rPr>
              <a:t>Open Discussion</a:t>
            </a:r>
            <a:endParaRPr lang="ja-JP" altLang="en-US" dirty="0">
              <a:solidFill>
                <a:srgbClr val="FF0000"/>
              </a:solidFill>
            </a:endParaRPr>
          </a:p>
        </p:txBody>
      </p:sp>
      <p:sp>
        <p:nvSpPr>
          <p:cNvPr id="13" name="正方形/長方形 12"/>
          <p:cNvSpPr/>
          <p:nvPr/>
        </p:nvSpPr>
        <p:spPr>
          <a:xfrm>
            <a:off x="395536" y="1489543"/>
            <a:ext cx="8496464" cy="377732"/>
          </a:xfrm>
          <a:prstGeom prst="rect">
            <a:avLst/>
          </a:prstGeom>
        </p:spPr>
        <p:txBody>
          <a:bodyPr wrap="square" lIns="36000" tIns="0" rIns="0" bIns="0">
            <a:spAutoFit/>
          </a:bodyPr>
          <a:lstStyle/>
          <a:p>
            <a:pPr marL="57600">
              <a:lnSpc>
                <a:spcPts val="3200"/>
              </a:lnSpc>
              <a:spcBef>
                <a:spcPts val="1000"/>
              </a:spcBef>
            </a:pPr>
            <a:r>
              <a:rPr lang="en-US" altLang="ja-JP" sz="2400" b="1" dirty="0"/>
              <a:t>Example: Tokyo Metropolitan Government</a:t>
            </a:r>
          </a:p>
        </p:txBody>
      </p:sp>
      <p:sp>
        <p:nvSpPr>
          <p:cNvPr id="3" name="円/楕円 2"/>
          <p:cNvSpPr/>
          <p:nvPr/>
        </p:nvSpPr>
        <p:spPr>
          <a:xfrm>
            <a:off x="5580112" y="2283886"/>
            <a:ext cx="2880320" cy="116504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Accounting Section</a:t>
            </a:r>
            <a:endParaRPr kumimoji="1" lang="ja-JP" altLang="en-US" sz="2000" b="1" dirty="0"/>
          </a:p>
        </p:txBody>
      </p:sp>
      <p:sp>
        <p:nvSpPr>
          <p:cNvPr id="20" name="上下矢印 19"/>
          <p:cNvSpPr/>
          <p:nvPr/>
        </p:nvSpPr>
        <p:spPr>
          <a:xfrm rot="5400000">
            <a:off x="4502685" y="4294826"/>
            <a:ext cx="321200" cy="1833653"/>
          </a:xfrm>
          <a:prstGeom prst="upDownArrow">
            <a:avLst>
              <a:gd name="adj1" fmla="val 31021"/>
              <a:gd name="adj2" fmla="val 10693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04063" y="875443"/>
            <a:ext cx="4599267" cy="410369"/>
          </a:xfrm>
          <a:prstGeom prst="rect">
            <a:avLst/>
          </a:prstGeom>
        </p:spPr>
        <p:txBody>
          <a:bodyPr wrap="none" lIns="36000" tIns="0" rIns="0" bIns="0">
            <a:spAutoFit/>
          </a:bodyPr>
          <a:lstStyle/>
          <a:p>
            <a:pPr marL="57600">
              <a:lnSpc>
                <a:spcPts val="3200"/>
              </a:lnSpc>
              <a:spcBef>
                <a:spcPts val="1600"/>
              </a:spcBef>
            </a:pPr>
            <a:r>
              <a:rPr lang="en-US" altLang="ja-JP" sz="2400" b="1" dirty="0"/>
              <a:t>(3) Organizational Management</a:t>
            </a:r>
          </a:p>
        </p:txBody>
      </p:sp>
      <p:sp>
        <p:nvSpPr>
          <p:cNvPr id="21" name="下カーブ矢印 20"/>
          <p:cNvSpPr/>
          <p:nvPr/>
        </p:nvSpPr>
        <p:spPr>
          <a:xfrm>
            <a:off x="2843808" y="1996775"/>
            <a:ext cx="3780408" cy="471777"/>
          </a:xfrm>
          <a:prstGeom prst="curvedDownArrow">
            <a:avLst>
              <a:gd name="adj1" fmla="val 176696"/>
              <a:gd name="adj2" fmla="val 176696"/>
              <a:gd name="adj3" fmla="val 58641"/>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p:cNvSpPr/>
          <p:nvPr/>
        </p:nvSpPr>
        <p:spPr>
          <a:xfrm>
            <a:off x="849772" y="2283886"/>
            <a:ext cx="2880320" cy="1171817"/>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Water tariff collection section</a:t>
            </a:r>
            <a:endParaRPr kumimoji="1" lang="ja-JP" altLang="en-US" sz="2000" b="1" dirty="0"/>
          </a:p>
        </p:txBody>
      </p:sp>
    </p:spTree>
    <p:extLst>
      <p:ext uri="{BB962C8B-B14F-4D97-AF65-F5344CB8AC3E}">
        <p14:creationId xmlns:p14="http://schemas.microsoft.com/office/powerpoint/2010/main" val="19775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a:t>2. Governance</a:t>
            </a:r>
            <a:endParaRPr lang="ja-JP" altLang="en-US" dirty="0"/>
          </a:p>
        </p:txBody>
      </p:sp>
      <p:sp>
        <p:nvSpPr>
          <p:cNvPr id="9" name="円/楕円 8"/>
          <p:cNvSpPr/>
          <p:nvPr/>
        </p:nvSpPr>
        <p:spPr>
          <a:xfrm>
            <a:off x="827584" y="4181232"/>
            <a:ext cx="1800200" cy="10760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Planning Section</a:t>
            </a:r>
            <a:endParaRPr kumimoji="1" lang="ja-JP" altLang="en-US" sz="2000" b="1" dirty="0"/>
          </a:p>
        </p:txBody>
      </p:sp>
      <p:sp>
        <p:nvSpPr>
          <p:cNvPr id="11" name="円/楕円 10"/>
          <p:cNvSpPr/>
          <p:nvPr/>
        </p:nvSpPr>
        <p:spPr>
          <a:xfrm>
            <a:off x="6651935" y="4158824"/>
            <a:ext cx="1880505" cy="112170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Other related Section</a:t>
            </a:r>
            <a:endParaRPr kumimoji="1" lang="ja-JP" altLang="en-US" sz="2000" b="1" dirty="0"/>
          </a:p>
        </p:txBody>
      </p:sp>
      <p:sp>
        <p:nvSpPr>
          <p:cNvPr id="12" name="円/楕円 11"/>
          <p:cNvSpPr/>
          <p:nvPr/>
        </p:nvSpPr>
        <p:spPr>
          <a:xfrm>
            <a:off x="2483768" y="1700808"/>
            <a:ext cx="4248472" cy="1693732"/>
          </a:xfrm>
          <a:prstGeom prst="ellipse">
            <a:avLst/>
          </a:prstGeom>
          <a:solidFill>
            <a:schemeClr val="accent5">
              <a:lumMod val="25000"/>
            </a:schemeClr>
          </a:solid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t>Ad hoc committees </a:t>
            </a:r>
          </a:p>
          <a:p>
            <a:pPr algn="ctr"/>
            <a:r>
              <a:rPr lang="en-US" altLang="ja-JP" sz="2000" b="1" dirty="0"/>
              <a:t>for important issues (NRW reduction, etc.)</a:t>
            </a:r>
            <a:endParaRPr lang="ja-JP" altLang="en-US" sz="2000" b="1" dirty="0"/>
          </a:p>
        </p:txBody>
      </p:sp>
      <p:sp>
        <p:nvSpPr>
          <p:cNvPr id="18" name="円/楕円 17"/>
          <p:cNvSpPr/>
          <p:nvPr/>
        </p:nvSpPr>
        <p:spPr>
          <a:xfrm>
            <a:off x="2627784" y="4774298"/>
            <a:ext cx="1980220" cy="10760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Customer Service Section</a:t>
            </a:r>
            <a:endParaRPr kumimoji="1" lang="ja-JP" altLang="en-US" sz="2000" b="1" dirty="0"/>
          </a:p>
        </p:txBody>
      </p:sp>
      <p:sp>
        <p:nvSpPr>
          <p:cNvPr id="21" name="右矢印 20"/>
          <p:cNvSpPr/>
          <p:nvPr/>
        </p:nvSpPr>
        <p:spPr>
          <a:xfrm rot="18598207">
            <a:off x="2085359" y="3557272"/>
            <a:ext cx="1141300" cy="420794"/>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13645865">
            <a:off x="5850788" y="3590034"/>
            <a:ext cx="1226791" cy="41359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矢印 22"/>
          <p:cNvSpPr/>
          <p:nvPr/>
        </p:nvSpPr>
        <p:spPr>
          <a:xfrm rot="726409">
            <a:off x="3670593" y="3560854"/>
            <a:ext cx="351807" cy="1134548"/>
          </a:xfrm>
          <a:prstGeom prs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04212" y="1119838"/>
            <a:ext cx="7289556" cy="377732"/>
          </a:xfrm>
          <a:prstGeom prst="rect">
            <a:avLst/>
          </a:prstGeom>
        </p:spPr>
        <p:txBody>
          <a:bodyPr wrap="none" lIns="36000" tIns="0" rIns="0" bIns="0">
            <a:spAutoFit/>
          </a:bodyPr>
          <a:lstStyle/>
          <a:p>
            <a:pPr marL="57600">
              <a:lnSpc>
                <a:spcPts val="3200"/>
              </a:lnSpc>
              <a:spcBef>
                <a:spcPts val="1000"/>
              </a:spcBef>
            </a:pPr>
            <a:r>
              <a:rPr lang="en-US" altLang="ja-JP" sz="2400" b="1" dirty="0"/>
              <a:t>Example: Tokyo Metropolitan Government (Cont’d)</a:t>
            </a:r>
          </a:p>
        </p:txBody>
      </p:sp>
      <p:sp>
        <p:nvSpPr>
          <p:cNvPr id="15" name="円/楕円 14"/>
          <p:cNvSpPr/>
          <p:nvPr/>
        </p:nvSpPr>
        <p:spPr>
          <a:xfrm>
            <a:off x="4861666" y="4774298"/>
            <a:ext cx="1790269" cy="1121707"/>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Finance Section</a:t>
            </a:r>
            <a:endParaRPr kumimoji="1" lang="ja-JP" altLang="en-US" sz="2000" b="1" dirty="0"/>
          </a:p>
        </p:txBody>
      </p:sp>
      <p:sp>
        <p:nvSpPr>
          <p:cNvPr id="16" name="上矢印 15"/>
          <p:cNvSpPr/>
          <p:nvPr/>
        </p:nvSpPr>
        <p:spPr>
          <a:xfrm rot="20762451">
            <a:off x="5273344" y="3558428"/>
            <a:ext cx="351807" cy="1134548"/>
          </a:xfrm>
          <a:prstGeom prst="up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4705909"/>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10540</TotalTime>
  <Words>2452</Words>
  <PresentationFormat>画面に合わせる (4:3)</PresentationFormat>
  <Paragraphs>414</Paragraphs>
  <Slides>30</Slides>
  <Notes>30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Arial Unicode MS</vt:lpstr>
      <vt:lpstr>Meiryo UI</vt:lpstr>
      <vt:lpstr>ＭＳ Ｐゴシック</vt:lpstr>
      <vt:lpstr>Arial</vt:lpstr>
      <vt:lpstr>Arial Narrow</vt:lpstr>
      <vt:lpstr>Calibri</vt:lpstr>
      <vt:lpstr>Cambria</vt:lpstr>
      <vt:lpstr>Wingdings</vt:lpstr>
      <vt:lpstr>2_X0-00</vt:lpstr>
      <vt:lpstr>Institutional Management:  Governance,  Human Resources Development, Consolidation of water utilities,  Public-Private Partnerships </vt:lpstr>
      <vt:lpstr>Contents</vt:lpstr>
      <vt:lpstr>1. Introduction</vt:lpstr>
      <vt:lpstr>1. Introduction</vt:lpstr>
      <vt:lpstr>PowerPoint プレゼンテーション</vt:lpstr>
      <vt:lpstr>2. Governance</vt:lpstr>
      <vt:lpstr>2. Governance</vt:lpstr>
      <vt:lpstr>2. Governance</vt:lpstr>
      <vt:lpstr>2. Governance</vt:lpstr>
      <vt:lpstr>2. Governance</vt:lpstr>
      <vt:lpstr>2. Governance</vt:lpstr>
      <vt:lpstr>3. Business Plan and PDCA Cycle </vt:lpstr>
      <vt:lpstr>3. Business Plan and PDCA </vt:lpstr>
      <vt:lpstr>3. Business Plan and PDCA Cycle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6. Public and Private Partnerships</vt:lpstr>
      <vt:lpstr>PowerPoint プレゼンテーション</vt:lpstr>
      <vt:lpstr>6. Public-Private Partnerships</vt:lpstr>
      <vt:lpstr>6. Public-Private Partnerships</vt:lpstr>
      <vt:lpstr>7. Lessons Learned (1)</vt:lpstr>
      <vt:lpstr>7. Lessons Learned (2)</vt:lpstr>
      <vt:lpstr>7. Lessons Learned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2017-01-30T01:28:08Z</cp:lastPrinted>
  <dcterms:created xsi:type="dcterms:W3CDTF">2016-03-24T01:37:49Z</dcterms:created>
  <dcterms:modified xsi:type="dcterms:W3CDTF">2017-03-08T03:44:13Z</dcterms:modified>
</cp:coreProperties>
</file>