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25"/>
  </p:notesMasterIdLst>
  <p:handoutMasterIdLst>
    <p:handoutMasterId r:id="rId26"/>
  </p:handoutMasterIdLst>
  <p:sldIdLst>
    <p:sldId id="256" r:id="rId2"/>
    <p:sldId id="379" r:id="rId3"/>
    <p:sldId id="377" r:id="rId4"/>
    <p:sldId id="380" r:id="rId5"/>
    <p:sldId id="349" r:id="rId6"/>
    <p:sldId id="350" r:id="rId7"/>
    <p:sldId id="351" r:id="rId8"/>
    <p:sldId id="352" r:id="rId9"/>
    <p:sldId id="353" r:id="rId10"/>
    <p:sldId id="354" r:id="rId11"/>
    <p:sldId id="381" r:id="rId12"/>
    <p:sldId id="355" r:id="rId13"/>
    <p:sldId id="356" r:id="rId14"/>
    <p:sldId id="358" r:id="rId15"/>
    <p:sldId id="359" r:id="rId16"/>
    <p:sldId id="375" r:id="rId17"/>
    <p:sldId id="376" r:id="rId18"/>
    <p:sldId id="370" r:id="rId19"/>
    <p:sldId id="378" r:id="rId20"/>
    <p:sldId id="372" r:id="rId21"/>
    <p:sldId id="373" r:id="rId22"/>
    <p:sldId id="374" r:id="rId23"/>
    <p:sldId id="382" r:id="rId2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p15:clr>
            <a:srgbClr val="A4A3A4"/>
          </p15:clr>
        </p15:guide>
        <p15:guide id="2" pos="52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藪内礼子" initials="" lastIdx="0" clrIdx="0"/>
  <p:cmAuthor id="2" name="Masahiro Sakata" initials="MS" lastIdx="6" clrIdx="1"/>
  <p:cmAuthor id="3" name="Robert Despault" initials="RD"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D1D1"/>
    <a:srgbClr val="FF9900"/>
    <a:srgbClr val="FF2800"/>
    <a:srgbClr val="E6E6E6"/>
    <a:srgbClr val="E2E2E2"/>
    <a:srgbClr val="DDDDDD"/>
    <a:srgbClr val="DBDBDB"/>
    <a:srgbClr val="D2D2D2"/>
    <a:srgbClr val="C8C9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76340" autoAdjust="0"/>
  </p:normalViewPr>
  <p:slideViewPr>
    <p:cSldViewPr>
      <p:cViewPr varScale="1">
        <p:scale>
          <a:sx n="66" d="100"/>
          <a:sy n="66" d="100"/>
        </p:scale>
        <p:origin x="1901" y="48"/>
      </p:cViewPr>
      <p:guideLst>
        <p:guide orient="horz" pos="981"/>
        <p:guide pos="521"/>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274" y="53"/>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50263" cy="496888"/>
          </a:xfrm>
          <a:prstGeom prst="rect">
            <a:avLst/>
          </a:prstGeom>
        </p:spPr>
        <p:txBody>
          <a:bodyPr vert="horz" lIns="91434" tIns="45717" rIns="91434" bIns="45717"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2" y="9440864"/>
            <a:ext cx="2950263" cy="496887"/>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50" y="9440864"/>
            <a:ext cx="2950263" cy="496887"/>
          </a:xfrm>
          <a:prstGeom prst="rect">
            <a:avLst/>
          </a:prstGeom>
        </p:spPr>
        <p:txBody>
          <a:bodyPr vert="horz" lIns="91434" tIns="45717" rIns="91434" bIns="45717" rtlCol="0" anchor="b"/>
          <a:lstStyle>
            <a:lvl1pPr algn="r">
              <a:defRPr sz="1200"/>
            </a:lvl1pPr>
          </a:lstStyle>
          <a:p>
            <a:r>
              <a:rPr kumimoji="1" lang="en-US" altLang="ja-JP" dirty="0"/>
              <a:t>C1-</a:t>
            </a:r>
            <a:fld id="{542A58DF-BAA8-4469-BA2D-AC8A439EF596}" type="slidenum">
              <a:rPr kumimoji="1" lang="ja-JP" altLang="en-US" smtClean="0"/>
              <a:t>‹#›</a:t>
            </a:fld>
            <a:endParaRPr kumimoji="1" lang="ja-JP" altLang="en-US" dirty="0"/>
          </a:p>
        </p:txBody>
      </p:sp>
    </p:spTree>
    <p:extLst>
      <p:ext uri="{BB962C8B-B14F-4D97-AF65-F5344CB8AC3E}">
        <p14:creationId xmlns:p14="http://schemas.microsoft.com/office/powerpoint/2010/main" val="293820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6"/>
          </a:xfrm>
          <a:prstGeom prst="rect">
            <a:avLst/>
          </a:prstGeom>
        </p:spPr>
        <p:txBody>
          <a:bodyPr vert="horz" lIns="91434" tIns="45717" rIns="91434" bIns="45717" rtlCol="0"/>
          <a:lstStyle>
            <a:lvl1pPr algn="r">
              <a:defRPr sz="1200"/>
            </a:lvl1pPr>
          </a:lstStyle>
          <a:p>
            <a:fld id="{FCD2423D-9EBC-40AE-B4DC-564BAC5C6197}" type="datetimeFigureOut">
              <a:rPr kumimoji="1" lang="ja-JP" altLang="en-US" smtClean="0"/>
              <a:t>2017/3/8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721" y="4721184"/>
            <a:ext cx="5445760" cy="447270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696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6"/>
          </a:xfrm>
          <a:prstGeom prst="rect">
            <a:avLst/>
          </a:prstGeom>
        </p:spPr>
        <p:txBody>
          <a:bodyPr vert="horz" lIns="91434" tIns="45717" rIns="91434" bIns="45717" rtlCol="0" anchor="b"/>
          <a:lstStyle>
            <a:lvl1pPr algn="r">
              <a:defRPr sz="12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796721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21</a:t>
            </a:fld>
            <a:endParaRPr lang="ja-JP"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22</a:t>
            </a:fld>
            <a:endParaRPr lang="ja-JP"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23</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dirty="0"/>
          </a:p>
          <a:p>
            <a:endParaRPr lang="en-US" altLang="ja-JP"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12</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49247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378215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1789959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410849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153783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05777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10547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79688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07459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54746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279842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3832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Experiences on Water Supply Development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r>
              <a:rPr kumimoji="1" lang="en-US" altLang="ja-JP" sz="1100" b="1" dirty="0">
                <a:latin typeface="+mj-lt"/>
              </a:rPr>
              <a:t>C1-</a:t>
            </a: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30511679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 id="2147483650" r:id="rId14"/>
    <p:sldLayoutId id="2147483651" r:id="rId15"/>
    <p:sldLayoutId id="2147483652" r:id="rId16"/>
    <p:sldLayoutId id="2147483653" r:id="rId17"/>
    <p:sldLayoutId id="2147483656" r:id="rId18"/>
    <p:sldLayoutId id="2147483657" r:id="rId19"/>
    <p:sldLayoutId id="2147483658" r:id="rId20"/>
    <p:sldLayoutId id="2147483659" r:id="rId21"/>
    <p:sldLayoutId id="2147483660"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6243135" y="2814795"/>
            <a:ext cx="1945761" cy="1290260"/>
          </a:xfrm>
          <a:prstGeom prst="rect">
            <a:avLst/>
          </a:prstGeom>
          <a:ln>
            <a:solidFill>
              <a:schemeClr val="bg1"/>
            </a:solidFill>
          </a:ln>
        </p:spPr>
      </p:pic>
      <p:sp>
        <p:nvSpPr>
          <p:cNvPr id="2" name="タイトル 1"/>
          <p:cNvSpPr>
            <a:spLocks noGrp="1"/>
          </p:cNvSpPr>
          <p:nvPr>
            <p:ph type="ctrTitle"/>
          </p:nvPr>
        </p:nvSpPr>
        <p:spPr>
          <a:xfrm>
            <a:off x="440772" y="706272"/>
            <a:ext cx="8532440" cy="2092881"/>
          </a:xfrm>
        </p:spPr>
        <p:txBody>
          <a:bodyPr/>
          <a:lstStyle/>
          <a:p>
            <a:r>
              <a:rPr lang="en-US" altLang="ja-JP" sz="4800" dirty="0"/>
              <a:t>Collaboration among Water Utilities:</a:t>
            </a:r>
            <a:br>
              <a:rPr lang="en-US" altLang="ja-JP" sz="4800" dirty="0"/>
            </a:br>
            <a:r>
              <a:rPr lang="en-US" altLang="ja-JP" sz="4000" dirty="0"/>
              <a:t>Japan</a:t>
            </a:r>
            <a:r>
              <a:rPr lang="ja-JP" altLang="en-US" sz="4000" dirty="0"/>
              <a:t> </a:t>
            </a:r>
            <a:r>
              <a:rPr lang="en-US" altLang="ja-JP" sz="4000" dirty="0"/>
              <a:t>Water Works Association</a:t>
            </a:r>
            <a:endParaRPr lang="ja-JP" altLang="en-US" sz="4000" dirty="0"/>
          </a:p>
        </p:txBody>
      </p:sp>
      <p:pic>
        <p:nvPicPr>
          <p:cNvPr id="4" name="図プレースホルダー 3"/>
          <p:cNvPicPr>
            <a:picLocks noGrp="1" noChangeAspect="1"/>
          </p:cNvPicPr>
          <p:nvPr>
            <p:ph type="pic" sz="quarter" idx="13"/>
          </p:nvPr>
        </p:nvPicPr>
        <p:blipFill>
          <a:blip r:embed="rId4"/>
          <a:srcRect l="942" r="942"/>
          <a:stretch>
            <a:fillRect/>
          </a:stretch>
        </p:blipFill>
        <p:spPr>
          <a:xfrm>
            <a:off x="4209902" y="4610458"/>
            <a:ext cx="2161090" cy="1346649"/>
          </a:xfrm>
          <a:prstGeom prst="rect">
            <a:avLst/>
          </a:prstGeom>
          <a:ln>
            <a:solidFill>
              <a:schemeClr val="bg1"/>
            </a:solidFill>
          </a:ln>
        </p:spPr>
      </p:pic>
      <p:sp>
        <p:nvSpPr>
          <p:cNvPr id="13" name="テキスト プレースホルダー 12"/>
          <p:cNvSpPr>
            <a:spLocks noGrp="1"/>
          </p:cNvSpPr>
          <p:nvPr>
            <p:ph type="body" sz="quarter" idx="14"/>
          </p:nvPr>
        </p:nvSpPr>
        <p:spPr>
          <a:xfrm>
            <a:off x="360000" y="5627557"/>
            <a:ext cx="3492000" cy="492443"/>
          </a:xfrm>
        </p:spPr>
        <p:txBody>
          <a:bodyPr/>
          <a:lstStyle/>
          <a:p>
            <a:r>
              <a:rPr lang="en-US" altLang="ja-JP" sz="3200" dirty="0"/>
              <a:t>No. C1 Ver. 1</a:t>
            </a:r>
            <a:endParaRPr lang="ja-JP" altLang="en-US" sz="3200" dirty="0"/>
          </a:p>
        </p:txBody>
      </p:sp>
      <p:sp>
        <p:nvSpPr>
          <p:cNvPr id="6" name="テキスト ボックス 5"/>
          <p:cNvSpPr txBox="1"/>
          <p:nvPr/>
        </p:nvSpPr>
        <p:spPr>
          <a:xfrm>
            <a:off x="3852000" y="5900271"/>
            <a:ext cx="5291999" cy="461665"/>
          </a:xfrm>
          <a:prstGeom prst="rect">
            <a:avLst/>
          </a:prstGeom>
          <a:noFill/>
        </p:spPr>
        <p:txBody>
          <a:bodyPr wrap="square" rtlCol="0">
            <a:spAutoFit/>
          </a:bodyPr>
          <a:lstStyle/>
          <a:p>
            <a:r>
              <a:rPr lang="en-US" altLang="ja-JP" sz="1200" b="1" dirty="0"/>
              <a:t>Committee, examination, inspection and training of JWWA</a:t>
            </a:r>
          </a:p>
          <a:p>
            <a:r>
              <a:rPr lang="en-US" altLang="ja-JP" sz="1200" dirty="0"/>
              <a:t>[Online] Available: http://www.jwwa.or.jp/jigyou/kensyu.html</a:t>
            </a:r>
          </a:p>
        </p:txBody>
      </p:sp>
      <p:pic>
        <p:nvPicPr>
          <p:cNvPr id="8" name="図 7"/>
          <p:cNvPicPr>
            <a:picLocks noChangeAspect="1"/>
          </p:cNvPicPr>
          <p:nvPr/>
        </p:nvPicPr>
        <p:blipFill>
          <a:blip r:embed="rId5"/>
          <a:stretch>
            <a:fillRect/>
          </a:stretch>
        </p:blipFill>
        <p:spPr>
          <a:xfrm>
            <a:off x="3852000" y="3178492"/>
            <a:ext cx="2483560" cy="1555361"/>
          </a:xfrm>
          <a:prstGeom prst="rect">
            <a:avLst/>
          </a:prstGeom>
          <a:ln>
            <a:solidFill>
              <a:schemeClr val="bg1"/>
            </a:solidFill>
          </a:ln>
        </p:spPr>
      </p:pic>
      <p:pic>
        <p:nvPicPr>
          <p:cNvPr id="5" name="図 4"/>
          <p:cNvPicPr>
            <a:picLocks noChangeAspect="1"/>
          </p:cNvPicPr>
          <p:nvPr/>
        </p:nvPicPr>
        <p:blipFill>
          <a:blip r:embed="rId6"/>
          <a:stretch>
            <a:fillRect/>
          </a:stretch>
        </p:blipFill>
        <p:spPr>
          <a:xfrm>
            <a:off x="6197596" y="3991283"/>
            <a:ext cx="1991300" cy="1876324"/>
          </a:xfrm>
          <a:prstGeom prst="rect">
            <a:avLst/>
          </a:prstGeom>
          <a:ln>
            <a:solidFill>
              <a:schemeClr val="bg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1520" y="900000"/>
            <a:ext cx="3588568" cy="461665"/>
          </a:xfrm>
          <a:prstGeom prst="rect">
            <a:avLst/>
          </a:prstGeom>
          <a:noFill/>
        </p:spPr>
        <p:txBody>
          <a:bodyPr wrap="square" rtlCol="0">
            <a:spAutoFit/>
          </a:bodyPr>
          <a:lstStyle/>
          <a:p>
            <a:r>
              <a:rPr kumimoji="1" lang="en-US" altLang="ja-JP" sz="2400" b="1" dirty="0"/>
              <a:t>(5) Training programs</a:t>
            </a:r>
            <a:endParaRPr kumimoji="1" lang="ja-JP" altLang="en-US" sz="2400" b="1" dirty="0"/>
          </a:p>
        </p:txBody>
      </p:sp>
      <p:sp>
        <p:nvSpPr>
          <p:cNvPr id="3" name="角丸四角形 2"/>
          <p:cNvSpPr/>
          <p:nvPr/>
        </p:nvSpPr>
        <p:spPr>
          <a:xfrm>
            <a:off x="251520" y="1393875"/>
            <a:ext cx="2016224" cy="1819101"/>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altLang="ja-JP" sz="2000" dirty="0">
                <a:solidFill>
                  <a:schemeClr val="tx1"/>
                </a:solidFill>
              </a:rPr>
              <a:t>Management courses</a:t>
            </a:r>
          </a:p>
          <a:p>
            <a:endParaRPr kumimoji="1" lang="en-US" altLang="ja-JP" sz="2000" dirty="0">
              <a:solidFill>
                <a:schemeClr val="tx1"/>
              </a:solidFill>
            </a:endParaRPr>
          </a:p>
          <a:p>
            <a:endParaRPr lang="en-US" altLang="ja-JP" sz="2000" dirty="0">
              <a:solidFill>
                <a:schemeClr val="tx1"/>
              </a:solidFill>
            </a:endParaRPr>
          </a:p>
          <a:p>
            <a:endParaRPr kumimoji="1" lang="ja-JP" altLang="en-US" sz="2000" dirty="0">
              <a:solidFill>
                <a:schemeClr val="tx1"/>
              </a:solidFill>
            </a:endParaRPr>
          </a:p>
        </p:txBody>
      </p:sp>
      <p:sp>
        <p:nvSpPr>
          <p:cNvPr id="6" name="角丸四角形 5"/>
          <p:cNvSpPr/>
          <p:nvPr/>
        </p:nvSpPr>
        <p:spPr>
          <a:xfrm>
            <a:off x="1979853" y="1573135"/>
            <a:ext cx="6884406" cy="44267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Training for director generals (Executive Managing Director)</a:t>
            </a:r>
            <a:endParaRPr kumimoji="1" lang="ja-JP" altLang="en-US" sz="2000" dirty="0">
              <a:solidFill>
                <a:schemeClr val="tx1"/>
              </a:solidFill>
            </a:endParaRPr>
          </a:p>
        </p:txBody>
      </p:sp>
      <p:sp>
        <p:nvSpPr>
          <p:cNvPr id="8" name="角丸四角形 7"/>
          <p:cNvSpPr/>
          <p:nvPr/>
        </p:nvSpPr>
        <p:spPr>
          <a:xfrm>
            <a:off x="1979853" y="2640392"/>
            <a:ext cx="6884406" cy="44267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spAutoFit/>
          </a:bodyPr>
          <a:lstStyle/>
          <a:p>
            <a:r>
              <a:rPr lang="en-US" altLang="ja-JP" sz="2000" dirty="0">
                <a:solidFill>
                  <a:schemeClr val="tx1"/>
                </a:solidFill>
              </a:rPr>
              <a:t>Practical training for collection of unpaid water bills</a:t>
            </a:r>
            <a:endParaRPr kumimoji="1" lang="ja-JP" altLang="en-US" sz="2000" dirty="0">
              <a:solidFill>
                <a:schemeClr val="tx1"/>
              </a:solidFill>
            </a:endParaRPr>
          </a:p>
        </p:txBody>
      </p:sp>
      <p:sp>
        <p:nvSpPr>
          <p:cNvPr id="9" name="角丸四角形 8"/>
          <p:cNvSpPr/>
          <p:nvPr/>
        </p:nvSpPr>
        <p:spPr>
          <a:xfrm>
            <a:off x="1979853" y="2106764"/>
            <a:ext cx="6884406" cy="44267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Water utility management</a:t>
            </a:r>
            <a:endParaRPr kumimoji="1" lang="ja-JP" altLang="en-US" sz="2000" dirty="0">
              <a:solidFill>
                <a:schemeClr val="tx1"/>
              </a:solidFill>
            </a:endParaRPr>
          </a:p>
        </p:txBody>
      </p:sp>
      <p:sp>
        <p:nvSpPr>
          <p:cNvPr id="10" name="角丸四角形 9"/>
          <p:cNvSpPr/>
          <p:nvPr/>
        </p:nvSpPr>
        <p:spPr>
          <a:xfrm>
            <a:off x="237577" y="3309022"/>
            <a:ext cx="2016224" cy="2552224"/>
          </a:xfrm>
          <a:prstGeom prst="roundRect">
            <a:avLst/>
          </a:prstGeom>
          <a:solidFill>
            <a:srgbClr val="FFFF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US" altLang="ja-JP" sz="2000" dirty="0">
                <a:solidFill>
                  <a:schemeClr val="tx1"/>
                </a:solidFill>
              </a:rPr>
              <a:t>Technical courses</a:t>
            </a:r>
          </a:p>
          <a:p>
            <a:endParaRPr lang="en-US" altLang="ja-JP" sz="2000" dirty="0">
              <a:solidFill>
                <a:schemeClr val="tx1"/>
              </a:solidFill>
            </a:endParaRPr>
          </a:p>
          <a:p>
            <a:endParaRPr kumimoji="1" lang="en-US" altLang="ja-JP" sz="2000" dirty="0">
              <a:solidFill>
                <a:schemeClr val="tx1"/>
              </a:solidFill>
            </a:endParaRPr>
          </a:p>
          <a:p>
            <a:endParaRPr kumimoji="1" lang="en-US" altLang="ja-JP" sz="2000" dirty="0">
              <a:solidFill>
                <a:schemeClr val="tx1"/>
              </a:solidFill>
            </a:endParaRPr>
          </a:p>
          <a:p>
            <a:endParaRPr lang="en-US" altLang="ja-JP" sz="2000" dirty="0">
              <a:solidFill>
                <a:schemeClr val="tx1"/>
              </a:solidFill>
            </a:endParaRPr>
          </a:p>
          <a:p>
            <a:endParaRPr kumimoji="1" lang="ja-JP" altLang="en-US" sz="2000" dirty="0">
              <a:solidFill>
                <a:schemeClr val="tx1"/>
              </a:solidFill>
            </a:endParaRPr>
          </a:p>
        </p:txBody>
      </p:sp>
      <p:sp>
        <p:nvSpPr>
          <p:cNvPr id="11" name="角丸四角形 10"/>
          <p:cNvSpPr/>
          <p:nvPr/>
        </p:nvSpPr>
        <p:spPr>
          <a:xfrm>
            <a:off x="1979854" y="3443751"/>
            <a:ext cx="6884406" cy="420956"/>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spAutoFit/>
          </a:bodyPr>
          <a:lstStyle/>
          <a:p>
            <a:r>
              <a:rPr lang="en-US" altLang="ja-JP" sz="2000" dirty="0">
                <a:solidFill>
                  <a:schemeClr val="tx1"/>
                </a:solidFill>
              </a:rPr>
              <a:t>Training for </a:t>
            </a:r>
            <a:r>
              <a:rPr kumimoji="1" lang="en-US" altLang="ja-JP" sz="2000" dirty="0">
                <a:solidFill>
                  <a:schemeClr val="tx1"/>
                </a:solidFill>
              </a:rPr>
              <a:t>technical administrators of waterworks</a:t>
            </a:r>
            <a:endParaRPr kumimoji="1" lang="ja-JP" altLang="en-US" sz="2000" dirty="0">
              <a:solidFill>
                <a:schemeClr val="tx1"/>
              </a:solidFill>
            </a:endParaRPr>
          </a:p>
        </p:txBody>
      </p:sp>
      <p:sp>
        <p:nvSpPr>
          <p:cNvPr id="12" name="角丸四角形 11"/>
          <p:cNvSpPr/>
          <p:nvPr/>
        </p:nvSpPr>
        <p:spPr>
          <a:xfrm>
            <a:off x="1979854" y="3942030"/>
            <a:ext cx="6884406" cy="420956"/>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spAutoFit/>
          </a:bodyPr>
          <a:lstStyle/>
          <a:p>
            <a:r>
              <a:rPr lang="en-US" altLang="ja-JP" sz="2000" dirty="0">
                <a:solidFill>
                  <a:schemeClr val="tx1"/>
                </a:solidFill>
              </a:rPr>
              <a:t>Training for water supply engineers</a:t>
            </a:r>
            <a:endParaRPr kumimoji="1" lang="ja-JP" altLang="en-US" sz="2000" dirty="0">
              <a:solidFill>
                <a:schemeClr val="tx1"/>
              </a:solidFill>
            </a:endParaRPr>
          </a:p>
        </p:txBody>
      </p:sp>
      <p:sp>
        <p:nvSpPr>
          <p:cNvPr id="16" name="タイトル 3"/>
          <p:cNvSpPr>
            <a:spLocks noGrp="1"/>
          </p:cNvSpPr>
          <p:nvPr>
            <p:ph type="title"/>
          </p:nvPr>
        </p:nvSpPr>
        <p:spPr/>
        <p:txBody>
          <a:bodyPr>
            <a:normAutofit/>
          </a:bodyPr>
          <a:lstStyle/>
          <a:p>
            <a:r>
              <a:rPr lang="en-US" altLang="ja-JP" sz="2600" dirty="0"/>
              <a:t>3. Activities of Japan Water Works Association</a:t>
            </a:r>
            <a:endParaRPr kumimoji="1" lang="ja-JP" altLang="en-US" sz="2600" dirty="0"/>
          </a:p>
        </p:txBody>
      </p:sp>
      <p:pic>
        <p:nvPicPr>
          <p:cNvPr id="2" name="図 1"/>
          <p:cNvPicPr>
            <a:picLocks noChangeAspect="1"/>
          </p:cNvPicPr>
          <p:nvPr/>
        </p:nvPicPr>
        <p:blipFill>
          <a:blip r:embed="rId2"/>
          <a:stretch>
            <a:fillRect/>
          </a:stretch>
        </p:blipFill>
        <p:spPr>
          <a:xfrm>
            <a:off x="514771" y="4721996"/>
            <a:ext cx="2304256" cy="1544551"/>
          </a:xfrm>
          <a:prstGeom prst="rect">
            <a:avLst/>
          </a:prstGeom>
        </p:spPr>
      </p:pic>
      <p:sp>
        <p:nvSpPr>
          <p:cNvPr id="13" name="角丸四角形 12"/>
          <p:cNvSpPr/>
          <p:nvPr/>
        </p:nvSpPr>
        <p:spPr>
          <a:xfrm>
            <a:off x="1979854" y="4440309"/>
            <a:ext cx="6884406" cy="420956"/>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spAutoFit/>
          </a:bodyPr>
          <a:lstStyle/>
          <a:p>
            <a:r>
              <a:rPr lang="en-US" altLang="ja-JP" sz="2000" dirty="0">
                <a:solidFill>
                  <a:schemeClr val="tx1"/>
                </a:solidFill>
              </a:rPr>
              <a:t>Training for water leak prevention</a:t>
            </a:r>
            <a:endParaRPr kumimoji="1" lang="ja-JP" altLang="en-US" sz="2000" dirty="0">
              <a:solidFill>
                <a:schemeClr val="tx1"/>
              </a:solidFill>
            </a:endParaRPr>
          </a:p>
        </p:txBody>
      </p:sp>
      <p:sp>
        <p:nvSpPr>
          <p:cNvPr id="14" name="角丸四角形 13"/>
          <p:cNvSpPr/>
          <p:nvPr/>
        </p:nvSpPr>
        <p:spPr>
          <a:xfrm>
            <a:off x="1979853" y="4938587"/>
            <a:ext cx="6884407" cy="420956"/>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spAutoFit/>
          </a:bodyPr>
          <a:lstStyle/>
          <a:p>
            <a:r>
              <a:rPr lang="en-US" altLang="ja-JP" sz="2000" dirty="0">
                <a:solidFill>
                  <a:schemeClr val="tx1"/>
                </a:solidFill>
              </a:rPr>
              <a:t>Practical training for water purification plant operation</a:t>
            </a:r>
            <a:endParaRPr kumimoji="1" lang="ja-JP" altLang="en-US" sz="20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303953" y="1853948"/>
            <a:ext cx="7622118" cy="408623"/>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dirty="0">
                <a:solidFill>
                  <a:schemeClr val="tx1"/>
                </a:solidFill>
              </a:rPr>
              <a:t>Joined International Water Supply Association (IWSA)</a:t>
            </a:r>
            <a:endParaRPr lang="en-US" altLang="ja-JP" sz="2000" dirty="0">
              <a:solidFill>
                <a:schemeClr val="tx1"/>
              </a:solidFill>
            </a:endParaRPr>
          </a:p>
        </p:txBody>
      </p:sp>
      <p:sp>
        <p:nvSpPr>
          <p:cNvPr id="18" name="フリーフォーム 17"/>
          <p:cNvSpPr/>
          <p:nvPr/>
        </p:nvSpPr>
        <p:spPr>
          <a:xfrm>
            <a:off x="179512" y="1853948"/>
            <a:ext cx="1080121" cy="386054"/>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a:lnSpc>
                <a:spcPct val="90000"/>
              </a:lnSpc>
              <a:spcBef>
                <a:spcPct val="0"/>
              </a:spcBef>
              <a:spcAft>
                <a:spcPct val="35000"/>
              </a:spcAft>
            </a:pPr>
            <a:r>
              <a:rPr lang="en-US" altLang="ja-JP" sz="2000" dirty="0">
                <a:solidFill>
                  <a:schemeClr val="tx1"/>
                </a:solidFill>
              </a:rPr>
              <a:t>1955</a:t>
            </a:r>
            <a:endParaRPr kumimoji="1" lang="en-US" altLang="ja-JP" sz="2000" b="0" kern="1200" baseline="0" dirty="0">
              <a:solidFill>
                <a:schemeClr val="tx1"/>
              </a:solidFill>
            </a:endParaRPr>
          </a:p>
        </p:txBody>
      </p:sp>
      <p:sp>
        <p:nvSpPr>
          <p:cNvPr id="19" name="角丸四角形 18"/>
          <p:cNvSpPr/>
          <p:nvPr/>
        </p:nvSpPr>
        <p:spPr>
          <a:xfrm>
            <a:off x="1322141" y="2390625"/>
            <a:ext cx="7603930" cy="408623"/>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dirty="0">
                <a:solidFill>
                  <a:schemeClr val="tx1"/>
                </a:solidFill>
              </a:rPr>
              <a:t>Established the agency office of the 12th World Congress of IWSA</a:t>
            </a:r>
            <a:endParaRPr lang="en-US" altLang="ja-JP" sz="2000" i="1" dirty="0">
              <a:solidFill>
                <a:schemeClr val="tx1"/>
              </a:solidFill>
            </a:endParaRPr>
          </a:p>
        </p:txBody>
      </p:sp>
      <p:sp>
        <p:nvSpPr>
          <p:cNvPr id="20" name="フリーフォーム 19"/>
          <p:cNvSpPr/>
          <p:nvPr/>
        </p:nvSpPr>
        <p:spPr>
          <a:xfrm>
            <a:off x="179512" y="2452641"/>
            <a:ext cx="1080121" cy="386054"/>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a:lnSpc>
                <a:spcPct val="90000"/>
              </a:lnSpc>
              <a:spcBef>
                <a:spcPct val="0"/>
              </a:spcBef>
              <a:spcAft>
                <a:spcPct val="35000"/>
              </a:spcAft>
            </a:pPr>
            <a:r>
              <a:rPr lang="en-US" altLang="ja-JP" sz="2000" dirty="0">
                <a:solidFill>
                  <a:schemeClr val="tx1"/>
                </a:solidFill>
              </a:rPr>
              <a:t>1978</a:t>
            </a:r>
            <a:endParaRPr kumimoji="1" lang="en-US" altLang="ja-JP" sz="2000" b="0" kern="1200" baseline="0" dirty="0">
              <a:solidFill>
                <a:schemeClr val="tx1"/>
              </a:solidFill>
            </a:endParaRPr>
          </a:p>
        </p:txBody>
      </p:sp>
      <p:sp>
        <p:nvSpPr>
          <p:cNvPr id="22" name="フリーフォーム 21"/>
          <p:cNvSpPr/>
          <p:nvPr/>
        </p:nvSpPr>
        <p:spPr>
          <a:xfrm>
            <a:off x="214642" y="3350323"/>
            <a:ext cx="1044992" cy="386054"/>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a:lnSpc>
                <a:spcPct val="90000"/>
              </a:lnSpc>
              <a:spcBef>
                <a:spcPct val="0"/>
              </a:spcBef>
              <a:spcAft>
                <a:spcPct val="35000"/>
              </a:spcAft>
            </a:pPr>
            <a:r>
              <a:rPr lang="en-US" altLang="ja-JP" sz="2000" dirty="0">
                <a:solidFill>
                  <a:schemeClr val="tx1"/>
                </a:solidFill>
              </a:rPr>
              <a:t>1987</a:t>
            </a:r>
            <a:endParaRPr kumimoji="1" lang="en-US" altLang="ja-JP" sz="2000" b="0" kern="1200" baseline="0" dirty="0">
              <a:solidFill>
                <a:schemeClr val="tx1"/>
              </a:solidFill>
            </a:endParaRPr>
          </a:p>
        </p:txBody>
      </p:sp>
      <p:sp>
        <p:nvSpPr>
          <p:cNvPr id="24" name="角丸四角形 23"/>
          <p:cNvSpPr/>
          <p:nvPr/>
        </p:nvSpPr>
        <p:spPr>
          <a:xfrm>
            <a:off x="1330457" y="5120997"/>
            <a:ext cx="7595615" cy="1021556"/>
          </a:xfrm>
          <a:prstGeom prst="roundRect">
            <a:avLst/>
          </a:prstGeom>
          <a:solidFill>
            <a:srgbClr val="FFD1D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dirty="0">
                <a:solidFill>
                  <a:schemeClr val="tx1"/>
                </a:solidFill>
              </a:rPr>
              <a:t>・</a:t>
            </a:r>
            <a:r>
              <a:rPr lang="en-US" altLang="ja-JP" dirty="0">
                <a:solidFill>
                  <a:schemeClr val="tx1"/>
                </a:solidFill>
              </a:rPr>
              <a:t>JICA’s training programs</a:t>
            </a:r>
          </a:p>
          <a:p>
            <a:r>
              <a:rPr lang="ja-JP" altLang="en-US" dirty="0">
                <a:solidFill>
                  <a:schemeClr val="tx1"/>
                </a:solidFill>
              </a:rPr>
              <a:t>・</a:t>
            </a:r>
            <a:r>
              <a:rPr lang="en-US" altLang="ja-JP" dirty="0">
                <a:solidFill>
                  <a:schemeClr val="tx1"/>
                </a:solidFill>
              </a:rPr>
              <a:t>Overseas training and Senior Technical Experts for Developing Countries</a:t>
            </a:r>
          </a:p>
          <a:p>
            <a:r>
              <a:rPr lang="ja-JP" altLang="en-US" dirty="0">
                <a:solidFill>
                  <a:schemeClr val="tx1"/>
                </a:solidFill>
              </a:rPr>
              <a:t>・</a:t>
            </a:r>
            <a:r>
              <a:rPr lang="en-US" altLang="ja-JP" dirty="0">
                <a:solidFill>
                  <a:schemeClr val="tx1"/>
                </a:solidFill>
              </a:rPr>
              <a:t>Establishing Waterworks Associations and Friendship Associations</a:t>
            </a:r>
            <a:endParaRPr lang="en-US" altLang="ja-JP" sz="2000" dirty="0">
              <a:solidFill>
                <a:schemeClr val="tx1"/>
              </a:solidFill>
            </a:endParaRPr>
          </a:p>
        </p:txBody>
      </p:sp>
      <p:sp>
        <p:nvSpPr>
          <p:cNvPr id="25" name="角丸四角形 24"/>
          <p:cNvSpPr/>
          <p:nvPr/>
        </p:nvSpPr>
        <p:spPr>
          <a:xfrm>
            <a:off x="1330456" y="4161903"/>
            <a:ext cx="7595615" cy="715089"/>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dirty="0">
                <a:solidFill>
                  <a:schemeClr val="tx1"/>
                </a:solidFill>
              </a:rPr>
              <a:t>Represents the International Water Association (IWA) in Japan since the establishment of the IWA</a:t>
            </a:r>
            <a:endParaRPr lang="en-US" altLang="ja-JP" sz="2000" dirty="0">
              <a:solidFill>
                <a:schemeClr val="tx1"/>
              </a:solidFill>
            </a:endParaRPr>
          </a:p>
        </p:txBody>
      </p:sp>
      <p:sp>
        <p:nvSpPr>
          <p:cNvPr id="26" name="フリーフォーム 25"/>
          <p:cNvSpPr/>
          <p:nvPr/>
        </p:nvSpPr>
        <p:spPr>
          <a:xfrm>
            <a:off x="190097" y="4398046"/>
            <a:ext cx="1069536" cy="386054"/>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a:lnSpc>
                <a:spcPct val="90000"/>
              </a:lnSpc>
              <a:spcBef>
                <a:spcPct val="0"/>
              </a:spcBef>
              <a:spcAft>
                <a:spcPct val="35000"/>
              </a:spcAft>
            </a:pPr>
            <a:r>
              <a:rPr lang="en-US" altLang="ja-JP" sz="2000" dirty="0">
                <a:solidFill>
                  <a:schemeClr val="tx1"/>
                </a:solidFill>
              </a:rPr>
              <a:t>1999</a:t>
            </a:r>
            <a:endParaRPr kumimoji="1" lang="en-US" altLang="ja-JP" sz="2000" b="0" kern="1200" baseline="0" dirty="0">
              <a:solidFill>
                <a:schemeClr val="tx1"/>
              </a:solidFill>
            </a:endParaRPr>
          </a:p>
        </p:txBody>
      </p:sp>
      <p:sp>
        <p:nvSpPr>
          <p:cNvPr id="23" name="角丸四角形 22"/>
          <p:cNvSpPr/>
          <p:nvPr/>
        </p:nvSpPr>
        <p:spPr>
          <a:xfrm>
            <a:off x="1340531" y="2964990"/>
            <a:ext cx="7585540" cy="1021556"/>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dirty="0">
                <a:solidFill>
                  <a:schemeClr val="tx1"/>
                </a:solidFill>
              </a:rPr>
              <a:t>・</a:t>
            </a:r>
            <a:r>
              <a:rPr lang="en-US" altLang="ja-JP" dirty="0">
                <a:solidFill>
                  <a:schemeClr val="tx1"/>
                </a:solidFill>
              </a:rPr>
              <a:t>Established JWWA’s International Committee</a:t>
            </a:r>
          </a:p>
          <a:p>
            <a:r>
              <a:rPr lang="ja-JP" altLang="en-US" dirty="0">
                <a:solidFill>
                  <a:schemeClr val="tx1"/>
                </a:solidFill>
              </a:rPr>
              <a:t>・</a:t>
            </a:r>
            <a:r>
              <a:rPr lang="en-US" altLang="ja-JP" dirty="0">
                <a:solidFill>
                  <a:schemeClr val="tx1"/>
                </a:solidFill>
              </a:rPr>
              <a:t>Joined the Asia-Pacific Group (ASPAC) of IWSA </a:t>
            </a:r>
          </a:p>
          <a:p>
            <a:r>
              <a:rPr lang="ja-JP" altLang="en-US" dirty="0">
                <a:solidFill>
                  <a:schemeClr val="tx1"/>
                </a:solidFill>
              </a:rPr>
              <a:t>・</a:t>
            </a:r>
            <a:r>
              <a:rPr lang="en-US" altLang="ja-JP" dirty="0">
                <a:solidFill>
                  <a:schemeClr val="tx1"/>
                </a:solidFill>
              </a:rPr>
              <a:t>Cooperative research with American Water Works Association (AWWA)</a:t>
            </a:r>
          </a:p>
        </p:txBody>
      </p:sp>
      <p:sp>
        <p:nvSpPr>
          <p:cNvPr id="29" name="タイトル 3"/>
          <p:cNvSpPr>
            <a:spLocks noGrp="1"/>
          </p:cNvSpPr>
          <p:nvPr>
            <p:ph type="title"/>
          </p:nvPr>
        </p:nvSpPr>
        <p:spPr/>
        <p:txBody>
          <a:bodyPr>
            <a:normAutofit/>
          </a:bodyPr>
          <a:lstStyle/>
          <a:p>
            <a:r>
              <a:rPr lang="en-US" altLang="ja-JP" sz="2600" dirty="0"/>
              <a:t>3. Activities of Japan Water Works Association</a:t>
            </a:r>
            <a:endParaRPr kumimoji="1" lang="ja-JP" altLang="en-US" sz="2600" dirty="0"/>
          </a:p>
        </p:txBody>
      </p:sp>
      <p:sp>
        <p:nvSpPr>
          <p:cNvPr id="30" name="テキスト ボックス 29"/>
          <p:cNvSpPr txBox="1"/>
          <p:nvPr/>
        </p:nvSpPr>
        <p:spPr>
          <a:xfrm>
            <a:off x="251520" y="900000"/>
            <a:ext cx="4104456" cy="461665"/>
          </a:xfrm>
          <a:prstGeom prst="rect">
            <a:avLst/>
          </a:prstGeom>
          <a:noFill/>
        </p:spPr>
        <p:txBody>
          <a:bodyPr wrap="square" rtlCol="0">
            <a:spAutoFit/>
          </a:bodyPr>
          <a:lstStyle/>
          <a:p>
            <a:r>
              <a:rPr kumimoji="1" lang="en-US" altLang="ja-JP" sz="2400" b="1" dirty="0"/>
              <a:t>(6</a:t>
            </a:r>
            <a:r>
              <a:rPr lang="en-US" altLang="ja-JP" sz="2400" b="1" dirty="0"/>
              <a:t>) International Activities</a:t>
            </a:r>
            <a:endParaRPr kumimoji="1" lang="ja-JP" alt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1556792"/>
            <a:ext cx="5184576" cy="4555093"/>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342900" indent="-342900">
              <a:spcBef>
                <a:spcPts val="1200"/>
              </a:spcBef>
              <a:buClr>
                <a:schemeClr val="accent5">
                  <a:lumMod val="50000"/>
                </a:schemeClr>
              </a:buClr>
              <a:buSzPct val="75000"/>
              <a:buFont typeface="Wingdings" panose="05000000000000000000" pitchFamily="2" charset="2"/>
              <a:buChar char="l"/>
            </a:pPr>
            <a:r>
              <a:rPr lang="en-US" altLang="ja-JP" sz="2000" i="1" dirty="0"/>
              <a:t>Guidelines for Water Supply Facilities Standards </a:t>
            </a:r>
            <a:r>
              <a:rPr lang="en-US" altLang="ja-JP" sz="2000" dirty="0"/>
              <a:t>1958</a:t>
            </a:r>
          </a:p>
          <a:p>
            <a:pPr marL="342900" indent="-342900">
              <a:spcBef>
                <a:spcPts val="1200"/>
              </a:spcBef>
              <a:buClr>
                <a:schemeClr val="accent5">
                  <a:lumMod val="50000"/>
                </a:schemeClr>
              </a:buClr>
              <a:buSzPct val="75000"/>
              <a:buFont typeface="Wingdings" panose="05000000000000000000" pitchFamily="2" charset="2"/>
              <a:buChar char="l"/>
            </a:pPr>
            <a:r>
              <a:rPr lang="en-US" altLang="ja-JP" sz="2000" i="1" dirty="0"/>
              <a:t>Guidelines for Water Supply Facilities Standards </a:t>
            </a:r>
            <a:r>
              <a:rPr lang="en-US" altLang="ja-JP" sz="2000" dirty="0"/>
              <a:t>1966</a:t>
            </a:r>
          </a:p>
          <a:p>
            <a:pPr marL="342900" indent="-342900">
              <a:spcBef>
                <a:spcPts val="1200"/>
              </a:spcBef>
              <a:buClr>
                <a:schemeClr val="accent5">
                  <a:lumMod val="50000"/>
                </a:schemeClr>
              </a:buClr>
              <a:buSzPct val="75000"/>
              <a:buFont typeface="Wingdings" panose="05000000000000000000" pitchFamily="2" charset="2"/>
              <a:buChar char="l"/>
            </a:pPr>
            <a:r>
              <a:rPr lang="en-US" altLang="ja-JP" sz="2000" i="1" dirty="0"/>
              <a:t>Design Criteria and Guidelines for Water Supply Facilities</a:t>
            </a:r>
            <a:r>
              <a:rPr lang="en-US" altLang="ja-JP" sz="2000" dirty="0"/>
              <a:t> 1977</a:t>
            </a:r>
          </a:p>
          <a:p>
            <a:pPr marL="342900" indent="-342900">
              <a:spcBef>
                <a:spcPts val="1200"/>
              </a:spcBef>
              <a:buClr>
                <a:schemeClr val="accent5">
                  <a:lumMod val="50000"/>
                </a:schemeClr>
              </a:buClr>
              <a:buSzPct val="75000"/>
              <a:buFont typeface="Wingdings" panose="05000000000000000000" pitchFamily="2" charset="2"/>
              <a:buChar char="l"/>
            </a:pPr>
            <a:r>
              <a:rPr lang="en-US" altLang="ja-JP" sz="2000" i="1" dirty="0"/>
              <a:t>Design Criteria and Guidelines for Water Supply Facilities</a:t>
            </a:r>
            <a:r>
              <a:rPr lang="ja-JP" altLang="en-US" sz="2000" i="1" dirty="0"/>
              <a:t> </a:t>
            </a:r>
            <a:r>
              <a:rPr lang="en-US" altLang="ja-JP" sz="2000" dirty="0"/>
              <a:t>1990</a:t>
            </a:r>
          </a:p>
          <a:p>
            <a:pPr marL="342900" indent="-342900">
              <a:spcBef>
                <a:spcPts val="1200"/>
              </a:spcBef>
              <a:buClr>
                <a:schemeClr val="accent5">
                  <a:lumMod val="50000"/>
                </a:schemeClr>
              </a:buClr>
              <a:buSzPct val="75000"/>
              <a:buFont typeface="Wingdings" panose="05000000000000000000" pitchFamily="2" charset="2"/>
              <a:buChar char="l"/>
            </a:pPr>
            <a:r>
              <a:rPr lang="en-US" altLang="ja-JP" sz="2000" i="1" dirty="0"/>
              <a:t>Design Criteria for Water Supply Facilities </a:t>
            </a:r>
            <a:r>
              <a:rPr lang="en-US" altLang="ja-JP" sz="2000" dirty="0"/>
              <a:t>2000</a:t>
            </a:r>
          </a:p>
          <a:p>
            <a:pPr marL="342900" indent="-342900">
              <a:spcBef>
                <a:spcPts val="1200"/>
              </a:spcBef>
              <a:buClr>
                <a:schemeClr val="accent5">
                  <a:lumMod val="50000"/>
                </a:schemeClr>
              </a:buClr>
              <a:buSzPct val="75000"/>
              <a:buFont typeface="Wingdings" panose="05000000000000000000" pitchFamily="2" charset="2"/>
              <a:buChar char="l"/>
            </a:pPr>
            <a:r>
              <a:rPr lang="en-US" altLang="ja-JP" sz="2000" i="1" dirty="0"/>
              <a:t>Design Criteria for Water Supply Facilities </a:t>
            </a:r>
            <a:r>
              <a:rPr lang="en-US" altLang="ja-JP" sz="2000" dirty="0"/>
              <a:t>2012</a:t>
            </a:r>
          </a:p>
        </p:txBody>
      </p:sp>
      <p:sp>
        <p:nvSpPr>
          <p:cNvPr id="6" name="角丸四角形吹き出し 5"/>
          <p:cNvSpPr/>
          <p:nvPr/>
        </p:nvSpPr>
        <p:spPr>
          <a:xfrm>
            <a:off x="5784846" y="1556792"/>
            <a:ext cx="3117473" cy="442674"/>
          </a:xfrm>
          <a:prstGeom prst="wedgeRoundRectCallout">
            <a:avLst>
              <a:gd name="adj1" fmla="val -66797"/>
              <a:gd name="adj2" fmla="val 18808"/>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en-US" altLang="ja-JP" sz="2000" dirty="0">
                <a:solidFill>
                  <a:schemeClr val="tx1"/>
                </a:solidFill>
              </a:rPr>
              <a:t>Revised every decade</a:t>
            </a:r>
            <a:endParaRPr kumimoji="1" lang="ja-JP" altLang="en-US" sz="2000" dirty="0">
              <a:solidFill>
                <a:schemeClr val="tx1"/>
              </a:solidFill>
            </a:endParaRPr>
          </a:p>
        </p:txBody>
      </p:sp>
      <p:sp>
        <p:nvSpPr>
          <p:cNvPr id="7" name="角丸四角形吹き出し 6"/>
          <p:cNvSpPr/>
          <p:nvPr/>
        </p:nvSpPr>
        <p:spPr>
          <a:xfrm>
            <a:off x="5784847" y="2299606"/>
            <a:ext cx="3117472" cy="783193"/>
          </a:xfrm>
          <a:prstGeom prst="wedgeRoundRectCallout">
            <a:avLst>
              <a:gd name="adj1" fmla="val -65167"/>
              <a:gd name="adj2" fmla="val 26711"/>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The latest information at the time of publication</a:t>
            </a:r>
            <a:endParaRPr kumimoji="1" lang="ja-JP" altLang="en-US" sz="2000" dirty="0">
              <a:solidFill>
                <a:schemeClr val="tx1"/>
              </a:solidFill>
            </a:endParaRPr>
          </a:p>
        </p:txBody>
      </p:sp>
      <p:sp>
        <p:nvSpPr>
          <p:cNvPr id="8" name="角丸四角形吹き出し 7"/>
          <p:cNvSpPr/>
          <p:nvPr/>
        </p:nvSpPr>
        <p:spPr>
          <a:xfrm>
            <a:off x="5784846" y="3378367"/>
            <a:ext cx="3117473" cy="1464231"/>
          </a:xfrm>
          <a:prstGeom prst="wedgeRoundRectCallout">
            <a:avLst>
              <a:gd name="adj1" fmla="val -63247"/>
              <a:gd name="adj2" fmla="val 1823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Easy access to the latest information for the small and medium scale utilities</a:t>
            </a:r>
            <a:endParaRPr kumimoji="1" lang="ja-JP" altLang="en-US" sz="2000" dirty="0">
              <a:solidFill>
                <a:schemeClr val="tx1"/>
              </a:solidFill>
            </a:endParaRPr>
          </a:p>
        </p:txBody>
      </p:sp>
      <p:sp>
        <p:nvSpPr>
          <p:cNvPr id="9" name="角丸四角形吹き出し 8"/>
          <p:cNvSpPr/>
          <p:nvPr/>
        </p:nvSpPr>
        <p:spPr>
          <a:xfrm>
            <a:off x="5798980" y="4967906"/>
            <a:ext cx="3117473" cy="1123712"/>
          </a:xfrm>
          <a:prstGeom prst="wedgeRoundRectCallout">
            <a:avLst>
              <a:gd name="adj1" fmla="val -62778"/>
              <a:gd name="adj2" fmla="val -36252"/>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Nationwide s</a:t>
            </a:r>
            <a:r>
              <a:rPr kumimoji="1" lang="en-US" altLang="ja-JP" sz="2000" dirty="0">
                <a:solidFill>
                  <a:schemeClr val="tx1"/>
                </a:solidFill>
              </a:rPr>
              <a:t>tandardization of water supply facilities</a:t>
            </a:r>
            <a:endParaRPr kumimoji="1" lang="ja-JP" altLang="en-US" sz="2000" dirty="0">
              <a:solidFill>
                <a:schemeClr val="tx1"/>
              </a:solidFill>
            </a:endParaRPr>
          </a:p>
        </p:txBody>
      </p:sp>
      <p:sp>
        <p:nvSpPr>
          <p:cNvPr id="10" name="タイトル 3"/>
          <p:cNvSpPr>
            <a:spLocks noGrp="1"/>
          </p:cNvSpPr>
          <p:nvPr>
            <p:ph type="title"/>
          </p:nvPr>
        </p:nvSpPr>
        <p:spPr/>
        <p:txBody>
          <a:bodyPr>
            <a:normAutofit/>
          </a:bodyPr>
          <a:lstStyle/>
          <a:p>
            <a:r>
              <a:rPr lang="en-US" altLang="ja-JP" sz="2600" dirty="0"/>
              <a:t>3. Activities of Japan Water Works Association</a:t>
            </a:r>
            <a:endParaRPr kumimoji="1" lang="ja-JP" altLang="en-US" sz="2600" dirty="0"/>
          </a:p>
        </p:txBody>
      </p:sp>
      <p:sp>
        <p:nvSpPr>
          <p:cNvPr id="12" name="テキスト ボックス 11"/>
          <p:cNvSpPr txBox="1"/>
          <p:nvPr/>
        </p:nvSpPr>
        <p:spPr>
          <a:xfrm>
            <a:off x="251520" y="900000"/>
            <a:ext cx="8676496" cy="461665"/>
          </a:xfrm>
          <a:prstGeom prst="rect">
            <a:avLst/>
          </a:prstGeom>
          <a:noFill/>
        </p:spPr>
        <p:txBody>
          <a:bodyPr wrap="square" rtlCol="0">
            <a:spAutoFit/>
          </a:bodyPr>
          <a:lstStyle/>
          <a:p>
            <a:r>
              <a:rPr lang="en-US" altLang="ja-JP" sz="2400" b="1" dirty="0"/>
              <a:t>(7) </a:t>
            </a:r>
            <a:r>
              <a:rPr lang="en-US" altLang="ja-JP" sz="2400" b="1" i="1" dirty="0"/>
              <a:t>Design Criteria for Water Supply Facilities</a:t>
            </a:r>
            <a:endParaRPr lang="ja-JP" altLang="en-US" sz="2400"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7648" y="1394569"/>
            <a:ext cx="4703889" cy="1622734"/>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lIns="180000" tIns="72000" rIns="144000" bIns="72000" rtlCol="0">
            <a:spAutoFit/>
          </a:bodyPr>
          <a:lstStyle/>
          <a:p>
            <a:pPr marL="285750" indent="-285750">
              <a:buClr>
                <a:schemeClr val="accent1">
                  <a:lumMod val="50000"/>
                </a:schemeClr>
              </a:buClr>
              <a:buFont typeface="Wingdings" panose="05000000000000000000" pitchFamily="2" charset="2"/>
              <a:buChar char="l"/>
            </a:pPr>
            <a:r>
              <a:rPr kumimoji="1" lang="en-US" altLang="ja-JP" sz="1600" i="1" dirty="0"/>
              <a:t>Water Supply Facilities Maintenance Manual </a:t>
            </a:r>
            <a:r>
              <a:rPr kumimoji="1" lang="en-US" altLang="ja-JP" sz="1600" dirty="0"/>
              <a:t>1953; </a:t>
            </a:r>
            <a:r>
              <a:rPr lang="en-US" altLang="ja-JP" sz="1600" dirty="0"/>
              <a:t>the </a:t>
            </a:r>
            <a:r>
              <a:rPr kumimoji="1" lang="en-US" altLang="ja-JP" sz="1600" dirty="0"/>
              <a:t>first edition</a:t>
            </a:r>
          </a:p>
          <a:p>
            <a:pPr marL="285750" indent="-285750">
              <a:buClr>
                <a:schemeClr val="accent1">
                  <a:lumMod val="50000"/>
                </a:schemeClr>
              </a:buClr>
              <a:buFont typeface="Wingdings" panose="05000000000000000000" pitchFamily="2" charset="2"/>
              <a:buChar char="l"/>
            </a:pPr>
            <a:r>
              <a:rPr lang="en-US" altLang="ja-JP" sz="1600" dirty="0"/>
              <a:t>Revised five times</a:t>
            </a:r>
          </a:p>
          <a:p>
            <a:pPr marL="285750" indent="-285750">
              <a:buClr>
                <a:schemeClr val="accent1">
                  <a:lumMod val="50000"/>
                </a:schemeClr>
              </a:buClr>
              <a:buFont typeface="Wingdings" panose="05000000000000000000" pitchFamily="2" charset="2"/>
              <a:buChar char="l"/>
            </a:pPr>
            <a:r>
              <a:rPr kumimoji="1" lang="en-US" altLang="ja-JP" sz="1600" i="1" dirty="0"/>
              <a:t>Water Supply Facilities Maintenance Manual</a:t>
            </a:r>
            <a:r>
              <a:rPr kumimoji="1" lang="en-US" altLang="ja-JP" sz="1600" dirty="0"/>
              <a:t> 2006; the latest edition</a:t>
            </a:r>
            <a:endParaRPr lang="en-US" altLang="ja-JP" sz="1600" dirty="0"/>
          </a:p>
          <a:p>
            <a:r>
              <a:rPr kumimoji="1" lang="ja-JP" altLang="en-US" sz="1600" dirty="0"/>
              <a:t>　　</a:t>
            </a:r>
            <a:r>
              <a:rPr kumimoji="1" lang="en-US" altLang="ja-JP" sz="1600" dirty="0"/>
              <a:t>(undergoing it’s sixth revision)</a:t>
            </a:r>
            <a:endParaRPr kumimoji="1" lang="ja-JP" altLang="en-US" sz="1600" dirty="0"/>
          </a:p>
        </p:txBody>
      </p:sp>
      <p:sp>
        <p:nvSpPr>
          <p:cNvPr id="6" name="角丸四角形吹き出し 5"/>
          <p:cNvSpPr/>
          <p:nvPr/>
        </p:nvSpPr>
        <p:spPr>
          <a:xfrm>
            <a:off x="5269558" y="1318259"/>
            <a:ext cx="3766937" cy="340519"/>
          </a:xfrm>
          <a:prstGeom prst="wedgeRoundRectCallout">
            <a:avLst>
              <a:gd name="adj1" fmla="val -57741"/>
              <a:gd name="adj2" fmla="val 31558"/>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r>
              <a:rPr lang="en-US" altLang="ja-JP" sz="2000" dirty="0">
                <a:solidFill>
                  <a:schemeClr val="tx1"/>
                </a:solidFill>
              </a:rPr>
              <a:t>Standardization of maintenance</a:t>
            </a:r>
            <a:endParaRPr lang="ja-JP" altLang="en-US" sz="2000" dirty="0">
              <a:solidFill>
                <a:schemeClr val="tx1"/>
              </a:solidFill>
            </a:endParaRPr>
          </a:p>
        </p:txBody>
      </p:sp>
      <p:sp>
        <p:nvSpPr>
          <p:cNvPr id="7" name="角丸四角形吹き出し 6"/>
          <p:cNvSpPr/>
          <p:nvPr/>
        </p:nvSpPr>
        <p:spPr>
          <a:xfrm>
            <a:off x="5267457" y="1714563"/>
            <a:ext cx="3773093" cy="1795165"/>
          </a:xfrm>
          <a:prstGeom prst="wedgeRoundRectCallout">
            <a:avLst>
              <a:gd name="adj1" fmla="val -63636"/>
              <a:gd name="adj2" fmla="val -10972"/>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r>
              <a:rPr lang="en-US" altLang="ja-JP" sz="2000" dirty="0">
                <a:solidFill>
                  <a:schemeClr val="tx1"/>
                </a:solidFill>
              </a:rPr>
              <a:t>Accordance with : </a:t>
            </a:r>
          </a:p>
          <a:p>
            <a:pPr marL="342900" indent="-342900">
              <a:lnSpc>
                <a:spcPct val="75000"/>
              </a:lnSpc>
              <a:spcBef>
                <a:spcPts val="600"/>
              </a:spcBef>
              <a:buClr>
                <a:schemeClr val="accent5">
                  <a:lumMod val="50000"/>
                </a:schemeClr>
              </a:buClr>
              <a:buSzPct val="75000"/>
              <a:buFont typeface="Wingdings" panose="05000000000000000000" pitchFamily="2" charset="2"/>
              <a:buChar char="l"/>
            </a:pPr>
            <a:r>
              <a:rPr lang="en-US" altLang="ja-JP" sz="2000" dirty="0">
                <a:solidFill>
                  <a:schemeClr val="tx1"/>
                </a:solidFill>
              </a:rPr>
              <a:t>Introduction of outsourcing to a third party</a:t>
            </a:r>
          </a:p>
          <a:p>
            <a:pPr marL="342900" indent="-342900">
              <a:lnSpc>
                <a:spcPct val="75000"/>
              </a:lnSpc>
              <a:spcBef>
                <a:spcPts val="600"/>
              </a:spcBef>
              <a:buClr>
                <a:schemeClr val="accent5">
                  <a:lumMod val="50000"/>
                </a:schemeClr>
              </a:buClr>
              <a:buSzPct val="75000"/>
              <a:buFont typeface="Wingdings" panose="05000000000000000000" pitchFamily="2" charset="2"/>
              <a:buChar char="l"/>
            </a:pPr>
            <a:r>
              <a:rPr lang="en-US" altLang="ja-JP" sz="2000" dirty="0">
                <a:solidFill>
                  <a:schemeClr val="tx1"/>
                </a:solidFill>
              </a:rPr>
              <a:t>Reinforcement of </a:t>
            </a:r>
            <a:r>
              <a:rPr kumimoji="1" lang="en-US" altLang="ja-JP" sz="2000" dirty="0">
                <a:solidFill>
                  <a:schemeClr val="tx1"/>
                </a:solidFill>
              </a:rPr>
              <a:t>water quality management</a:t>
            </a:r>
          </a:p>
          <a:p>
            <a:pPr marL="342900" indent="-342900">
              <a:lnSpc>
                <a:spcPct val="75000"/>
              </a:lnSpc>
              <a:spcBef>
                <a:spcPts val="600"/>
              </a:spcBef>
              <a:buClr>
                <a:schemeClr val="accent5">
                  <a:lumMod val="50000"/>
                </a:schemeClr>
              </a:buClr>
              <a:buSzPct val="75000"/>
              <a:buFont typeface="Wingdings" panose="05000000000000000000" pitchFamily="2" charset="2"/>
              <a:buChar char="l"/>
            </a:pPr>
            <a:r>
              <a:rPr kumimoji="1" lang="en-US" altLang="ja-JP" sz="2000" spc="-100" dirty="0">
                <a:solidFill>
                  <a:schemeClr val="tx1"/>
                </a:solidFill>
              </a:rPr>
              <a:t>Diversity of  water treatment</a:t>
            </a:r>
            <a:endParaRPr kumimoji="1" lang="ja-JP" altLang="en-US" sz="2000" spc="-100" dirty="0">
              <a:solidFill>
                <a:schemeClr val="tx1"/>
              </a:solidFill>
            </a:endParaRPr>
          </a:p>
        </p:txBody>
      </p:sp>
      <p:sp>
        <p:nvSpPr>
          <p:cNvPr id="9" name="テキスト ボックス 8"/>
          <p:cNvSpPr txBox="1"/>
          <p:nvPr/>
        </p:nvSpPr>
        <p:spPr>
          <a:xfrm>
            <a:off x="251520" y="3988017"/>
            <a:ext cx="4710017" cy="2115176"/>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lIns="180000" tIns="72000" rIns="144000" bIns="72000" rtlCol="0">
            <a:spAutoFit/>
          </a:bodyPr>
          <a:lstStyle/>
          <a:p>
            <a:pPr marL="285750" indent="-285750">
              <a:buClr>
                <a:schemeClr val="accent1">
                  <a:lumMod val="50000"/>
                </a:schemeClr>
              </a:buClr>
              <a:buFont typeface="Wingdings" panose="05000000000000000000" pitchFamily="2" charset="2"/>
              <a:buChar char="l"/>
            </a:pPr>
            <a:r>
              <a:rPr lang="en-US" altLang="ja-JP" sz="1600" i="1" dirty="0"/>
              <a:t>Seismic Design and Construction of Water Supply Facilities </a:t>
            </a:r>
            <a:r>
              <a:rPr lang="en-US" altLang="ja-JP" sz="1600" dirty="0"/>
              <a:t>1953 ; the first edition</a:t>
            </a:r>
          </a:p>
          <a:p>
            <a:pPr marL="285750" indent="-285750">
              <a:buClr>
                <a:schemeClr val="accent1">
                  <a:lumMod val="50000"/>
                </a:schemeClr>
              </a:buClr>
              <a:buFont typeface="Wingdings" panose="05000000000000000000" pitchFamily="2" charset="2"/>
              <a:buChar char="l"/>
            </a:pPr>
            <a:r>
              <a:rPr lang="en-US" altLang="ja-JP" sz="1600" dirty="0"/>
              <a:t>Revised four times</a:t>
            </a:r>
          </a:p>
          <a:p>
            <a:pPr marL="285750" indent="-285750">
              <a:buClr>
                <a:schemeClr val="accent1">
                  <a:lumMod val="50000"/>
                </a:schemeClr>
              </a:buClr>
              <a:buFont typeface="Wingdings" panose="05000000000000000000" pitchFamily="2" charset="2"/>
              <a:buChar char="l"/>
            </a:pPr>
            <a:r>
              <a:rPr kumimoji="1" lang="en-US" altLang="ja-JP" sz="1600" i="1" dirty="0"/>
              <a:t>Seismic Design and Construction Guidelines for Water </a:t>
            </a:r>
            <a:r>
              <a:rPr lang="en-US" altLang="ja-JP" sz="1600" i="1" dirty="0"/>
              <a:t>Supply Facilities </a:t>
            </a:r>
            <a:r>
              <a:rPr lang="en-US" altLang="ja-JP" sz="1600" dirty="0"/>
              <a:t>1997; the latest edition</a:t>
            </a:r>
            <a:endParaRPr kumimoji="1" lang="en-US" altLang="ja-JP" sz="1600" dirty="0"/>
          </a:p>
          <a:p>
            <a:pPr marL="266700">
              <a:buClr>
                <a:schemeClr val="accent1">
                  <a:lumMod val="50000"/>
                </a:schemeClr>
              </a:buClr>
            </a:pPr>
            <a:r>
              <a:rPr kumimoji="1" lang="en-US" altLang="ja-JP" sz="1600" dirty="0"/>
              <a:t>(undergoing revision after </a:t>
            </a:r>
            <a:r>
              <a:rPr lang="en-US" altLang="ja-JP" sz="1600" dirty="0"/>
              <a:t>the </a:t>
            </a:r>
            <a:r>
              <a:rPr kumimoji="1" lang="en-US" altLang="ja-JP" sz="1600" dirty="0"/>
              <a:t>2011 Great East</a:t>
            </a:r>
          </a:p>
          <a:p>
            <a:pPr marL="266700">
              <a:buClr>
                <a:schemeClr val="accent1">
                  <a:lumMod val="50000"/>
                </a:schemeClr>
              </a:buClr>
            </a:pPr>
            <a:r>
              <a:rPr kumimoji="1" lang="en-US" altLang="ja-JP" sz="1600" dirty="0"/>
              <a:t> Japan Earthquake and 2016</a:t>
            </a:r>
          </a:p>
          <a:p>
            <a:pPr marL="266700">
              <a:buClr>
                <a:schemeClr val="accent1">
                  <a:lumMod val="50000"/>
                </a:schemeClr>
              </a:buClr>
            </a:pPr>
            <a:r>
              <a:rPr kumimoji="1" lang="en-US" altLang="ja-JP" sz="1600" dirty="0"/>
              <a:t> Kumamoto earthquakes)</a:t>
            </a:r>
            <a:endParaRPr kumimoji="1" lang="ja-JP" altLang="en-US" sz="1600" dirty="0"/>
          </a:p>
        </p:txBody>
      </p:sp>
      <p:sp>
        <p:nvSpPr>
          <p:cNvPr id="10" name="角丸四角形吹き出し 9"/>
          <p:cNvSpPr/>
          <p:nvPr/>
        </p:nvSpPr>
        <p:spPr>
          <a:xfrm>
            <a:off x="5247647" y="3957462"/>
            <a:ext cx="3773093" cy="671653"/>
          </a:xfrm>
          <a:prstGeom prst="wedgeRoundRectCallout">
            <a:avLst>
              <a:gd name="adj1" fmla="val -58719"/>
              <a:gd name="adj2" fmla="val -2501"/>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spAutoFit/>
          </a:bodyPr>
          <a:lstStyle/>
          <a:p>
            <a:pPr>
              <a:lnSpc>
                <a:spcPct val="75000"/>
              </a:lnSpc>
            </a:pPr>
            <a:r>
              <a:rPr lang="en-US" altLang="ja-JP" sz="2000" dirty="0">
                <a:solidFill>
                  <a:schemeClr val="tx1"/>
                </a:solidFill>
              </a:rPr>
              <a:t>Standardization of seismic design and construction</a:t>
            </a:r>
            <a:endParaRPr lang="ja-JP" altLang="en-US" sz="2000" dirty="0">
              <a:solidFill>
                <a:schemeClr val="tx1"/>
              </a:solidFill>
            </a:endParaRPr>
          </a:p>
        </p:txBody>
      </p:sp>
      <p:sp>
        <p:nvSpPr>
          <p:cNvPr id="12" name="タイトル 3"/>
          <p:cNvSpPr>
            <a:spLocks noGrp="1"/>
          </p:cNvSpPr>
          <p:nvPr>
            <p:ph type="title"/>
          </p:nvPr>
        </p:nvSpPr>
        <p:spPr/>
        <p:txBody>
          <a:bodyPr>
            <a:normAutofit/>
          </a:bodyPr>
          <a:lstStyle/>
          <a:p>
            <a:r>
              <a:rPr lang="en-US" altLang="ja-JP" sz="2600" dirty="0"/>
              <a:t>3. Activities of Japan Water Works Association</a:t>
            </a:r>
            <a:endParaRPr kumimoji="1" lang="ja-JP" altLang="en-US" sz="2600" dirty="0"/>
          </a:p>
        </p:txBody>
      </p:sp>
      <p:sp>
        <p:nvSpPr>
          <p:cNvPr id="11" name="角丸四角形吹き出し 10"/>
          <p:cNvSpPr/>
          <p:nvPr/>
        </p:nvSpPr>
        <p:spPr>
          <a:xfrm>
            <a:off x="5283739" y="4977750"/>
            <a:ext cx="3773093" cy="1007480"/>
          </a:xfrm>
          <a:prstGeom prst="wedgeRoundRectCallout">
            <a:avLst>
              <a:gd name="adj1" fmla="val -64018"/>
              <a:gd name="adj2" fmla="val -2996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bIns="108000" rtlCol="0" anchor="ctr">
            <a:spAutoFit/>
          </a:bodyPr>
          <a:lstStyle/>
          <a:p>
            <a:pPr>
              <a:lnSpc>
                <a:spcPct val="75000"/>
              </a:lnSpc>
            </a:pPr>
            <a:r>
              <a:rPr lang="en-US" altLang="ja-JP" sz="2000" dirty="0">
                <a:solidFill>
                  <a:schemeClr val="tx1"/>
                </a:solidFill>
              </a:rPr>
              <a:t>Incorporating lessons learned from the Great Hanshin/Awaji Earthquake in 1995</a:t>
            </a:r>
            <a:endParaRPr kumimoji="1" lang="ja-JP" altLang="en-US" sz="2000" dirty="0">
              <a:solidFill>
                <a:schemeClr val="tx1"/>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707" y="2463001"/>
            <a:ext cx="1058884" cy="105888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4665" y="5429877"/>
            <a:ext cx="1414734" cy="1005787"/>
          </a:xfrm>
          <a:prstGeom prst="rect">
            <a:avLst/>
          </a:prstGeom>
        </p:spPr>
      </p:pic>
      <p:sp>
        <p:nvSpPr>
          <p:cNvPr id="15" name="テキスト ボックス 14"/>
          <p:cNvSpPr txBox="1"/>
          <p:nvPr/>
        </p:nvSpPr>
        <p:spPr>
          <a:xfrm>
            <a:off x="251520" y="836712"/>
            <a:ext cx="8676496" cy="461665"/>
          </a:xfrm>
          <a:prstGeom prst="rect">
            <a:avLst/>
          </a:prstGeom>
          <a:noFill/>
        </p:spPr>
        <p:txBody>
          <a:bodyPr wrap="square" rtlCol="0">
            <a:spAutoFit/>
          </a:bodyPr>
          <a:lstStyle/>
          <a:p>
            <a:r>
              <a:rPr lang="en-US" altLang="ja-JP" sz="2400" b="1" dirty="0"/>
              <a:t>(8) </a:t>
            </a:r>
            <a:r>
              <a:rPr lang="en-US" altLang="ja-JP" sz="2400" b="1" i="1" dirty="0"/>
              <a:t>Water Supply Facilities Maintenance Manual</a:t>
            </a:r>
          </a:p>
        </p:txBody>
      </p:sp>
      <p:sp>
        <p:nvSpPr>
          <p:cNvPr id="16" name="テキスト ボックス 15"/>
          <p:cNvSpPr txBox="1"/>
          <p:nvPr/>
        </p:nvSpPr>
        <p:spPr>
          <a:xfrm>
            <a:off x="251520" y="3480111"/>
            <a:ext cx="8676496" cy="461665"/>
          </a:xfrm>
          <a:prstGeom prst="rect">
            <a:avLst/>
          </a:prstGeom>
          <a:noFill/>
        </p:spPr>
        <p:txBody>
          <a:bodyPr wrap="square" rtlCol="0">
            <a:spAutoFit/>
          </a:bodyPr>
          <a:lstStyle/>
          <a:p>
            <a:r>
              <a:rPr lang="en-US" altLang="ja-JP" sz="2400" b="1" dirty="0"/>
              <a:t>(9) </a:t>
            </a:r>
            <a:r>
              <a:rPr lang="en-US" altLang="ja-JP" sz="2400" b="1" i="1" dirty="0"/>
              <a:t>Seismic Design and Construction Guidelines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下矢印 14"/>
          <p:cNvSpPr/>
          <p:nvPr/>
        </p:nvSpPr>
        <p:spPr>
          <a:xfrm>
            <a:off x="6744528" y="4664459"/>
            <a:ext cx="685574" cy="380664"/>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72108" y="2292006"/>
            <a:ext cx="4032447" cy="720000"/>
          </a:xfrm>
          <a:prstGeom prst="roundRect">
            <a:avLst/>
          </a:prstGeom>
          <a:solidFill>
            <a:srgbClr val="FFD1D1"/>
          </a:solid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The Great Hanshin/Awaji Earthquake in</a:t>
            </a:r>
            <a:r>
              <a:rPr lang="ja-JP" altLang="en-US" sz="2000" dirty="0">
                <a:solidFill>
                  <a:schemeClr val="tx1"/>
                </a:solidFill>
              </a:rPr>
              <a:t> </a:t>
            </a:r>
            <a:r>
              <a:rPr lang="en-US" altLang="ja-JP" sz="2000" dirty="0">
                <a:solidFill>
                  <a:schemeClr val="tx1"/>
                </a:solidFill>
              </a:rPr>
              <a:t>1995</a:t>
            </a:r>
            <a:endParaRPr kumimoji="1" lang="ja-JP" altLang="en-US" sz="2000" dirty="0">
              <a:solidFill>
                <a:schemeClr val="tx1"/>
              </a:solidFill>
            </a:endParaRPr>
          </a:p>
        </p:txBody>
      </p:sp>
      <p:sp>
        <p:nvSpPr>
          <p:cNvPr id="7" name="角丸四角形 6"/>
          <p:cNvSpPr/>
          <p:nvPr/>
        </p:nvSpPr>
        <p:spPr>
          <a:xfrm>
            <a:off x="251520" y="3344058"/>
            <a:ext cx="4035017" cy="396000"/>
          </a:xfrm>
          <a:prstGeom prst="roundRect">
            <a:avLst/>
          </a:prstGeom>
          <a:solidFill>
            <a:srgbClr val="FFD1D1"/>
          </a:solid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altLang="ja-JP" sz="2000" dirty="0">
                <a:solidFill>
                  <a:schemeClr val="tx1"/>
                </a:solidFill>
              </a:rPr>
              <a:t>Chuetsu  Earthquake in 2004</a:t>
            </a:r>
            <a:endParaRPr lang="ja-JP" altLang="en-US" sz="2000" dirty="0">
              <a:solidFill>
                <a:schemeClr val="tx1"/>
              </a:solidFill>
            </a:endParaRPr>
          </a:p>
        </p:txBody>
      </p:sp>
      <p:sp>
        <p:nvSpPr>
          <p:cNvPr id="8" name="角丸四角形 7"/>
          <p:cNvSpPr/>
          <p:nvPr/>
        </p:nvSpPr>
        <p:spPr>
          <a:xfrm>
            <a:off x="243728" y="3834334"/>
            <a:ext cx="4035017" cy="396639"/>
          </a:xfrm>
          <a:prstGeom prst="roundRect">
            <a:avLst/>
          </a:prstGeom>
          <a:solidFill>
            <a:srgbClr val="FFD1D1"/>
          </a:solid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altLang="ja-JP" sz="2000" dirty="0">
                <a:solidFill>
                  <a:schemeClr val="tx1"/>
                </a:solidFill>
              </a:rPr>
              <a:t>Noto Earthquake in 2007</a:t>
            </a:r>
            <a:endParaRPr lang="ja-JP" altLang="en-US" sz="2000" dirty="0">
              <a:solidFill>
                <a:schemeClr val="tx1"/>
              </a:solidFill>
            </a:endParaRPr>
          </a:p>
        </p:txBody>
      </p:sp>
      <p:sp>
        <p:nvSpPr>
          <p:cNvPr id="9" name="角丸四角形 8"/>
          <p:cNvSpPr/>
          <p:nvPr/>
        </p:nvSpPr>
        <p:spPr>
          <a:xfrm>
            <a:off x="243728" y="4346109"/>
            <a:ext cx="4032447" cy="508229"/>
          </a:xfrm>
          <a:prstGeom prst="roundRect">
            <a:avLst/>
          </a:prstGeom>
          <a:solidFill>
            <a:srgbClr val="FFD1D1"/>
          </a:solid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altLang="ja-JP" sz="2000" dirty="0">
                <a:solidFill>
                  <a:schemeClr val="tx1"/>
                </a:solidFill>
              </a:rPr>
              <a:t>Chuetsu Offshore earthquake in 2007</a:t>
            </a:r>
            <a:endParaRPr kumimoji="1" lang="ja-JP" altLang="en-US" sz="2000" dirty="0">
              <a:solidFill>
                <a:schemeClr val="tx1"/>
              </a:solidFill>
            </a:endParaRPr>
          </a:p>
        </p:txBody>
      </p:sp>
      <p:sp>
        <p:nvSpPr>
          <p:cNvPr id="10" name="角丸四角形 9"/>
          <p:cNvSpPr/>
          <p:nvPr/>
        </p:nvSpPr>
        <p:spPr>
          <a:xfrm>
            <a:off x="5261039" y="3552477"/>
            <a:ext cx="3618244" cy="1123712"/>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i="1" dirty="0">
                <a:solidFill>
                  <a:schemeClr val="tx1"/>
                </a:solidFill>
              </a:rPr>
              <a:t>Manuals of emergency response in earthquake and disasters </a:t>
            </a:r>
            <a:r>
              <a:rPr lang="en-US" altLang="ja-JP" sz="2000" dirty="0">
                <a:solidFill>
                  <a:schemeClr val="tx1"/>
                </a:solidFill>
              </a:rPr>
              <a:t>2008</a:t>
            </a:r>
            <a:endParaRPr kumimoji="1" lang="ja-JP" altLang="en-US" sz="2000" dirty="0">
              <a:solidFill>
                <a:schemeClr val="tx1"/>
              </a:solidFill>
            </a:endParaRPr>
          </a:p>
        </p:txBody>
      </p:sp>
      <p:sp>
        <p:nvSpPr>
          <p:cNvPr id="11" name="角丸四角形 10"/>
          <p:cNvSpPr/>
          <p:nvPr/>
        </p:nvSpPr>
        <p:spPr>
          <a:xfrm>
            <a:off x="265236" y="1527453"/>
            <a:ext cx="8352928" cy="442674"/>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2000" dirty="0">
                <a:solidFill>
                  <a:schemeClr val="tx1"/>
                </a:solidFill>
              </a:rPr>
              <a:t>Supporting activities by water utilities in various places</a:t>
            </a:r>
            <a:endParaRPr kumimoji="1" lang="ja-JP" altLang="en-US" sz="2000" dirty="0">
              <a:solidFill>
                <a:schemeClr val="tx1"/>
              </a:solidFill>
            </a:endParaRPr>
          </a:p>
        </p:txBody>
      </p:sp>
      <p:sp>
        <p:nvSpPr>
          <p:cNvPr id="14" name="角丸四角形 13"/>
          <p:cNvSpPr/>
          <p:nvPr/>
        </p:nvSpPr>
        <p:spPr>
          <a:xfrm>
            <a:off x="243728" y="5013256"/>
            <a:ext cx="4032447" cy="720000"/>
          </a:xfrm>
          <a:prstGeom prst="roundRect">
            <a:avLst/>
          </a:prstGeom>
          <a:solidFill>
            <a:srgbClr val="FFD1D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The Great East Japan Earthquake in 2011</a:t>
            </a:r>
            <a:endParaRPr kumimoji="1" lang="ja-JP" altLang="en-US" sz="2000" dirty="0">
              <a:solidFill>
                <a:schemeClr val="tx1"/>
              </a:solidFill>
            </a:endParaRPr>
          </a:p>
        </p:txBody>
      </p:sp>
      <p:sp>
        <p:nvSpPr>
          <p:cNvPr id="13" name="下矢印 12"/>
          <p:cNvSpPr/>
          <p:nvPr/>
        </p:nvSpPr>
        <p:spPr>
          <a:xfrm>
            <a:off x="6704382" y="3135640"/>
            <a:ext cx="720727" cy="416837"/>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5283983" y="2090150"/>
            <a:ext cx="3618244" cy="1123712"/>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i="1" dirty="0">
                <a:solidFill>
                  <a:schemeClr val="tx1"/>
                </a:solidFill>
              </a:rPr>
              <a:t>Report on emergency response in earthquake and disasters </a:t>
            </a:r>
            <a:r>
              <a:rPr lang="en-US" altLang="ja-JP" sz="2000" dirty="0">
                <a:solidFill>
                  <a:schemeClr val="tx1"/>
                </a:solidFill>
              </a:rPr>
              <a:t>1996</a:t>
            </a:r>
            <a:endParaRPr kumimoji="1" lang="ja-JP" altLang="en-US" sz="2000" dirty="0">
              <a:solidFill>
                <a:schemeClr val="tx1"/>
              </a:solidFill>
            </a:endParaRPr>
          </a:p>
        </p:txBody>
      </p:sp>
      <p:sp>
        <p:nvSpPr>
          <p:cNvPr id="6" name="右矢印 5"/>
          <p:cNvSpPr/>
          <p:nvPr/>
        </p:nvSpPr>
        <p:spPr>
          <a:xfrm>
            <a:off x="4355976" y="2396988"/>
            <a:ext cx="824591" cy="510036"/>
          </a:xfrm>
          <a:prstGeom prst="rightArrow">
            <a:avLst>
              <a:gd name="adj1" fmla="val 50000"/>
              <a:gd name="adj2" fmla="val 8797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3"/>
          <p:cNvSpPr>
            <a:spLocks noGrp="1"/>
          </p:cNvSpPr>
          <p:nvPr>
            <p:ph type="title"/>
          </p:nvPr>
        </p:nvSpPr>
        <p:spPr/>
        <p:txBody>
          <a:bodyPr>
            <a:normAutofit/>
          </a:bodyPr>
          <a:lstStyle/>
          <a:p>
            <a:r>
              <a:rPr lang="en-US" altLang="ja-JP" sz="2600" dirty="0"/>
              <a:t>3. Activities of Japan Water Works Association</a:t>
            </a:r>
            <a:endParaRPr kumimoji="1" lang="ja-JP" altLang="en-US" sz="2600" dirty="0"/>
          </a:p>
        </p:txBody>
      </p:sp>
      <p:sp>
        <p:nvSpPr>
          <p:cNvPr id="17" name="テキスト ボックス 16"/>
          <p:cNvSpPr txBox="1"/>
          <p:nvPr/>
        </p:nvSpPr>
        <p:spPr>
          <a:xfrm>
            <a:off x="251520" y="900000"/>
            <a:ext cx="8676496" cy="461665"/>
          </a:xfrm>
          <a:prstGeom prst="rect">
            <a:avLst/>
          </a:prstGeom>
          <a:noFill/>
        </p:spPr>
        <p:txBody>
          <a:bodyPr wrap="square" rtlCol="0">
            <a:spAutoFit/>
          </a:bodyPr>
          <a:lstStyle/>
          <a:p>
            <a:r>
              <a:rPr lang="en-US" altLang="ja-JP" sz="2400" b="1" dirty="0"/>
              <a:t>(10) Disaster Response</a:t>
            </a:r>
            <a:endParaRPr lang="ja-JP" altLang="en-US" sz="2400" b="1" dirty="0"/>
          </a:p>
        </p:txBody>
      </p:sp>
      <p:sp>
        <p:nvSpPr>
          <p:cNvPr id="20" name="右矢印 19"/>
          <p:cNvSpPr/>
          <p:nvPr/>
        </p:nvSpPr>
        <p:spPr>
          <a:xfrm>
            <a:off x="4355976" y="3859315"/>
            <a:ext cx="824591" cy="510036"/>
          </a:xfrm>
          <a:prstGeom prst="rightArrow">
            <a:avLst>
              <a:gd name="adj1" fmla="val 50000"/>
              <a:gd name="adj2" fmla="val 8797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4355974" y="5124988"/>
            <a:ext cx="824591" cy="510036"/>
          </a:xfrm>
          <a:prstGeom prst="rightArrow">
            <a:avLst>
              <a:gd name="adj1" fmla="val 50000"/>
              <a:gd name="adj2" fmla="val 8797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243728" y="5790991"/>
            <a:ext cx="4035017" cy="396639"/>
          </a:xfrm>
          <a:prstGeom prst="roundRect">
            <a:avLst/>
          </a:prstGeom>
          <a:solidFill>
            <a:srgbClr val="FFD1D1"/>
          </a:solid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altLang="ja-JP" sz="2000" dirty="0">
                <a:solidFill>
                  <a:schemeClr val="tx1"/>
                </a:solidFill>
              </a:rPr>
              <a:t>Kumamoto</a:t>
            </a:r>
            <a:r>
              <a:rPr lang="ja-JP" altLang="en-US" sz="2000" dirty="0">
                <a:solidFill>
                  <a:schemeClr val="tx1"/>
                </a:solidFill>
              </a:rPr>
              <a:t> </a:t>
            </a:r>
            <a:r>
              <a:rPr lang="en-US" altLang="ja-JP" sz="2000" dirty="0">
                <a:solidFill>
                  <a:schemeClr val="tx1"/>
                </a:solidFill>
              </a:rPr>
              <a:t>Earthquake in 2016</a:t>
            </a:r>
            <a:endParaRPr lang="ja-JP" altLang="en-US" sz="2000" dirty="0">
              <a:solidFill>
                <a:schemeClr val="tx1"/>
              </a:solidFill>
            </a:endParaRPr>
          </a:p>
        </p:txBody>
      </p:sp>
      <p:pic>
        <p:nvPicPr>
          <p:cNvPr id="4" name="図 3"/>
          <p:cNvPicPr>
            <a:picLocks noChangeAspect="1"/>
          </p:cNvPicPr>
          <p:nvPr/>
        </p:nvPicPr>
        <p:blipFill>
          <a:blip r:embed="rId3"/>
          <a:stretch>
            <a:fillRect/>
          </a:stretch>
        </p:blipFill>
        <p:spPr>
          <a:xfrm>
            <a:off x="4355976" y="5733256"/>
            <a:ext cx="823031" cy="512108"/>
          </a:xfrm>
          <a:prstGeom prst="rect">
            <a:avLst/>
          </a:prstGeom>
        </p:spPr>
      </p:pic>
      <p:sp>
        <p:nvSpPr>
          <p:cNvPr id="30" name="角丸四角形 15"/>
          <p:cNvSpPr/>
          <p:nvPr/>
        </p:nvSpPr>
        <p:spPr>
          <a:xfrm>
            <a:off x="5278194" y="5063918"/>
            <a:ext cx="3618243" cy="1123712"/>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CA" altLang="ja-JP" sz="2000" dirty="0">
                <a:solidFill>
                  <a:schemeClr val="tx1"/>
                </a:solidFill>
              </a:rPr>
              <a:t>Being revised based on experience from </a:t>
            </a:r>
            <a:r>
              <a:rPr lang="en-US" altLang="ja-JP" sz="2000" dirty="0">
                <a:solidFill>
                  <a:schemeClr val="tx1"/>
                </a:solidFill>
              </a:rPr>
              <a:t>the recent earthquakes</a:t>
            </a:r>
            <a:endParaRPr kumimoji="1" lang="ja-JP" altLang="en-US" sz="20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291739" y="1474158"/>
            <a:ext cx="2448613" cy="44267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dirty="0">
                <a:solidFill>
                  <a:schemeClr val="tx1"/>
                </a:solidFill>
              </a:rPr>
              <a:t>JWWA Headquarter</a:t>
            </a:r>
            <a:endParaRPr kumimoji="1" lang="ja-JP" altLang="en-US" sz="2000" dirty="0">
              <a:solidFill>
                <a:schemeClr val="tx1"/>
              </a:solidFill>
            </a:endParaRPr>
          </a:p>
        </p:txBody>
      </p:sp>
      <p:sp>
        <p:nvSpPr>
          <p:cNvPr id="3" name="角丸四角形 2"/>
          <p:cNvSpPr/>
          <p:nvPr/>
        </p:nvSpPr>
        <p:spPr>
          <a:xfrm>
            <a:off x="4860032" y="2285767"/>
            <a:ext cx="1512396" cy="783193"/>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2000" dirty="0">
                <a:solidFill>
                  <a:schemeClr val="tx1"/>
                </a:solidFill>
              </a:rPr>
              <a:t>Regional Branch</a:t>
            </a:r>
            <a:endParaRPr kumimoji="1" lang="ja-JP" altLang="en-US" sz="2000" dirty="0">
              <a:solidFill>
                <a:schemeClr val="tx1"/>
              </a:solidFill>
            </a:endParaRPr>
          </a:p>
        </p:txBody>
      </p:sp>
      <p:sp>
        <p:nvSpPr>
          <p:cNvPr id="6" name="角丸四角形 5"/>
          <p:cNvSpPr/>
          <p:nvPr/>
        </p:nvSpPr>
        <p:spPr>
          <a:xfrm>
            <a:off x="6455479" y="2285767"/>
            <a:ext cx="1565160" cy="783193"/>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2000" dirty="0">
                <a:solidFill>
                  <a:schemeClr val="tx1"/>
                </a:solidFill>
              </a:rPr>
              <a:t>Regional Branch</a:t>
            </a:r>
            <a:endParaRPr kumimoji="1" lang="ja-JP" altLang="en-US" sz="2000" dirty="0">
              <a:solidFill>
                <a:schemeClr val="tx1"/>
              </a:solidFill>
            </a:endParaRPr>
          </a:p>
        </p:txBody>
      </p:sp>
      <p:sp>
        <p:nvSpPr>
          <p:cNvPr id="11" name="テキスト ボックス 10"/>
          <p:cNvSpPr txBox="1"/>
          <p:nvPr/>
        </p:nvSpPr>
        <p:spPr>
          <a:xfrm>
            <a:off x="7579864" y="1979548"/>
            <a:ext cx="1475656" cy="369332"/>
          </a:xfrm>
          <a:prstGeom prst="rect">
            <a:avLst/>
          </a:prstGeom>
          <a:noFill/>
        </p:spPr>
        <p:txBody>
          <a:bodyPr wrap="square" rtlCol="0">
            <a:spAutoFit/>
          </a:bodyPr>
          <a:lstStyle/>
          <a:p>
            <a:r>
              <a:rPr lang="en-US" altLang="ja-JP" dirty="0"/>
              <a:t>7 Branches</a:t>
            </a:r>
            <a:endParaRPr kumimoji="1" lang="en-US" altLang="ja-JP" dirty="0"/>
          </a:p>
        </p:txBody>
      </p:sp>
      <p:sp>
        <p:nvSpPr>
          <p:cNvPr id="12" name="角丸四角形 11"/>
          <p:cNvSpPr/>
          <p:nvPr/>
        </p:nvSpPr>
        <p:spPr>
          <a:xfrm>
            <a:off x="3772903" y="3183580"/>
            <a:ext cx="1698529" cy="1259919"/>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2000" dirty="0">
                <a:solidFill>
                  <a:schemeClr val="tx1"/>
                </a:solidFill>
              </a:rPr>
              <a:t>Prefectural Branch</a:t>
            </a:r>
          </a:p>
          <a:p>
            <a:pPr algn="ctr"/>
            <a:r>
              <a:rPr kumimoji="1" lang="en-US" altLang="ja-JP" sz="1400" dirty="0">
                <a:solidFill>
                  <a:srgbClr val="FF0000"/>
                </a:solidFill>
              </a:rPr>
              <a:t>near to</a:t>
            </a:r>
          </a:p>
          <a:p>
            <a:pPr algn="ctr"/>
            <a:r>
              <a:rPr lang="en-US" altLang="ja-JP" sz="1400" dirty="0">
                <a:solidFill>
                  <a:srgbClr val="FF0000"/>
                </a:solidFill>
              </a:rPr>
              <a:t>disaster area</a:t>
            </a:r>
            <a:endParaRPr kumimoji="1" lang="ja-JP" altLang="en-US" sz="1400" dirty="0">
              <a:solidFill>
                <a:srgbClr val="FF0000"/>
              </a:solidFill>
            </a:endParaRPr>
          </a:p>
        </p:txBody>
      </p:sp>
      <p:sp>
        <p:nvSpPr>
          <p:cNvPr id="14" name="角丸四角形 13"/>
          <p:cNvSpPr/>
          <p:nvPr/>
        </p:nvSpPr>
        <p:spPr>
          <a:xfrm>
            <a:off x="5553734" y="3152529"/>
            <a:ext cx="1699887" cy="1259919"/>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2000" dirty="0">
                <a:solidFill>
                  <a:schemeClr val="tx1"/>
                </a:solidFill>
              </a:rPr>
              <a:t>Prefectural Branch</a:t>
            </a:r>
          </a:p>
          <a:p>
            <a:pPr algn="ctr"/>
            <a:r>
              <a:rPr lang="en-US" altLang="ja-JP" sz="1400" dirty="0">
                <a:solidFill>
                  <a:srgbClr val="FF0000"/>
                </a:solidFill>
              </a:rPr>
              <a:t>far from</a:t>
            </a:r>
          </a:p>
          <a:p>
            <a:pPr algn="ctr"/>
            <a:r>
              <a:rPr lang="en-US" altLang="ja-JP" sz="1400" dirty="0">
                <a:solidFill>
                  <a:srgbClr val="FF0000"/>
                </a:solidFill>
              </a:rPr>
              <a:t>disaster area</a:t>
            </a:r>
            <a:endParaRPr lang="ja-JP" altLang="en-US" sz="1400" dirty="0">
              <a:solidFill>
                <a:srgbClr val="FF0000"/>
              </a:solidFill>
            </a:endParaRPr>
          </a:p>
        </p:txBody>
      </p:sp>
      <p:sp>
        <p:nvSpPr>
          <p:cNvPr id="18" name="爆発 1 17"/>
          <p:cNvSpPr/>
          <p:nvPr/>
        </p:nvSpPr>
        <p:spPr>
          <a:xfrm>
            <a:off x="17958" y="4351189"/>
            <a:ext cx="3533060" cy="1937360"/>
          </a:xfrm>
          <a:prstGeom prst="irregularSeal1">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Disaster-stricken Water  Utility</a:t>
            </a:r>
            <a:endParaRPr kumimoji="1" lang="ja-JP" altLang="en-US" dirty="0">
              <a:solidFill>
                <a:schemeClr val="tx1"/>
              </a:solidFill>
            </a:endParaRPr>
          </a:p>
        </p:txBody>
      </p:sp>
      <p:sp>
        <p:nvSpPr>
          <p:cNvPr id="24" name="右矢印 23"/>
          <p:cNvSpPr/>
          <p:nvPr/>
        </p:nvSpPr>
        <p:spPr>
          <a:xfrm rot="19152844">
            <a:off x="2888728" y="4173675"/>
            <a:ext cx="819063" cy="37895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871789" y="3525217"/>
            <a:ext cx="1528225" cy="707886"/>
          </a:xfrm>
          <a:prstGeom prst="rect">
            <a:avLst/>
          </a:prstGeom>
          <a:noFill/>
        </p:spPr>
        <p:txBody>
          <a:bodyPr wrap="square" rtlCol="0">
            <a:spAutoFit/>
          </a:bodyPr>
          <a:lstStyle/>
          <a:p>
            <a:r>
              <a:rPr lang="en-US" altLang="ja-JP" sz="2000" dirty="0"/>
              <a:t>Request for assistance</a:t>
            </a:r>
            <a:endParaRPr kumimoji="1" lang="ja-JP" altLang="en-US" sz="2000" dirty="0"/>
          </a:p>
        </p:txBody>
      </p:sp>
      <p:sp>
        <p:nvSpPr>
          <p:cNvPr id="27" name="テキスト ボックス 26"/>
          <p:cNvSpPr txBox="1"/>
          <p:nvPr/>
        </p:nvSpPr>
        <p:spPr>
          <a:xfrm>
            <a:off x="2900036" y="5545893"/>
            <a:ext cx="1364299" cy="400110"/>
          </a:xfrm>
          <a:prstGeom prst="rect">
            <a:avLst/>
          </a:prstGeom>
          <a:noFill/>
        </p:spPr>
        <p:txBody>
          <a:bodyPr wrap="square" rtlCol="0">
            <a:spAutoFit/>
          </a:bodyPr>
          <a:lstStyle/>
          <a:p>
            <a:r>
              <a:rPr lang="en-US" altLang="ja-JP" sz="2000" dirty="0"/>
              <a:t>Assistance</a:t>
            </a:r>
            <a:endParaRPr kumimoji="1" lang="ja-JP" altLang="en-US" sz="2000" dirty="0"/>
          </a:p>
        </p:txBody>
      </p:sp>
      <p:sp>
        <p:nvSpPr>
          <p:cNvPr id="35" name="角丸四角形 34"/>
          <p:cNvSpPr/>
          <p:nvPr/>
        </p:nvSpPr>
        <p:spPr>
          <a:xfrm>
            <a:off x="251520" y="1426777"/>
            <a:ext cx="4511456" cy="1114674"/>
          </a:xfrm>
          <a:prstGeom prst="roundRect">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indent="-342900">
              <a:buClr>
                <a:schemeClr val="accent5">
                  <a:lumMod val="50000"/>
                </a:schemeClr>
              </a:buClr>
              <a:buSzPct val="75000"/>
              <a:buFont typeface="Wingdings" panose="05000000000000000000" pitchFamily="2" charset="2"/>
              <a:buChar char="l"/>
            </a:pPr>
            <a:r>
              <a:rPr kumimoji="1" lang="en-US" altLang="ja-JP" sz="2000" dirty="0">
                <a:solidFill>
                  <a:schemeClr val="tx1"/>
                </a:solidFill>
              </a:rPr>
              <a:t>Unite the members of waterworks</a:t>
            </a:r>
          </a:p>
          <a:p>
            <a:pPr marL="342900" indent="-342900">
              <a:buClr>
                <a:schemeClr val="accent5">
                  <a:lumMod val="50000"/>
                </a:schemeClr>
              </a:buClr>
              <a:buSzPct val="75000"/>
              <a:buFont typeface="Wingdings" panose="05000000000000000000" pitchFamily="2" charset="2"/>
              <a:buChar char="l"/>
            </a:pPr>
            <a:r>
              <a:rPr kumimoji="1" lang="en-US" altLang="ja-JP" sz="2000" dirty="0">
                <a:solidFill>
                  <a:schemeClr val="tx1"/>
                </a:solidFill>
              </a:rPr>
              <a:t>Dedicated to the promotion of waterworks</a:t>
            </a:r>
            <a:endParaRPr kumimoji="1" lang="ja-JP" altLang="en-US" sz="2000" dirty="0">
              <a:solidFill>
                <a:schemeClr val="tx1"/>
              </a:solidFill>
            </a:endParaRPr>
          </a:p>
        </p:txBody>
      </p:sp>
      <p:sp>
        <p:nvSpPr>
          <p:cNvPr id="46" name="角丸四角形 45"/>
          <p:cNvSpPr/>
          <p:nvPr/>
        </p:nvSpPr>
        <p:spPr>
          <a:xfrm>
            <a:off x="7324124" y="3164009"/>
            <a:ext cx="1686803" cy="125627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2000" dirty="0">
                <a:solidFill>
                  <a:schemeClr val="tx1"/>
                </a:solidFill>
              </a:rPr>
              <a:t>Prefectural Branch</a:t>
            </a:r>
          </a:p>
          <a:p>
            <a:pPr algn="ctr"/>
            <a:r>
              <a:rPr lang="en-US" altLang="ja-JP" sz="1400" dirty="0">
                <a:solidFill>
                  <a:srgbClr val="FF0000"/>
                </a:solidFill>
              </a:rPr>
              <a:t>far from</a:t>
            </a:r>
          </a:p>
          <a:p>
            <a:pPr algn="ctr"/>
            <a:r>
              <a:rPr lang="en-US" altLang="ja-JP" sz="1400" dirty="0">
                <a:solidFill>
                  <a:srgbClr val="FF0000"/>
                </a:solidFill>
              </a:rPr>
              <a:t>disaster area</a:t>
            </a:r>
            <a:endParaRPr lang="ja-JP" altLang="en-US" sz="1400" dirty="0">
              <a:solidFill>
                <a:srgbClr val="FF0000"/>
              </a:solidFill>
            </a:endParaRPr>
          </a:p>
        </p:txBody>
      </p:sp>
      <p:sp>
        <p:nvSpPr>
          <p:cNvPr id="57" name="角丸四角形 56"/>
          <p:cNvSpPr/>
          <p:nvPr/>
        </p:nvSpPr>
        <p:spPr>
          <a:xfrm>
            <a:off x="4619526" y="5060486"/>
            <a:ext cx="836438" cy="1260287"/>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2000" dirty="0">
                <a:solidFill>
                  <a:schemeClr val="tx1"/>
                </a:solidFill>
              </a:rPr>
              <a:t>Water  Utility</a:t>
            </a:r>
            <a:endParaRPr kumimoji="1" lang="ja-JP" altLang="en-US" sz="2000" dirty="0">
              <a:solidFill>
                <a:schemeClr val="tx1"/>
              </a:solidFill>
            </a:endParaRPr>
          </a:p>
        </p:txBody>
      </p:sp>
      <p:sp>
        <p:nvSpPr>
          <p:cNvPr id="70" name="タイトル 3"/>
          <p:cNvSpPr>
            <a:spLocks noGrp="1"/>
          </p:cNvSpPr>
          <p:nvPr>
            <p:ph type="title"/>
          </p:nvPr>
        </p:nvSpPr>
        <p:spPr/>
        <p:txBody>
          <a:bodyPr>
            <a:normAutofit/>
          </a:bodyPr>
          <a:lstStyle/>
          <a:p>
            <a:r>
              <a:rPr lang="en-US" altLang="ja-JP" sz="2600" dirty="0"/>
              <a:t>3. Activities of Japan Water Works Association</a:t>
            </a:r>
            <a:endParaRPr kumimoji="1" lang="ja-JP" altLang="en-US" sz="2600" dirty="0"/>
          </a:p>
        </p:txBody>
      </p:sp>
      <p:sp>
        <p:nvSpPr>
          <p:cNvPr id="71" name="テキスト ボックス 70"/>
          <p:cNvSpPr txBox="1"/>
          <p:nvPr/>
        </p:nvSpPr>
        <p:spPr>
          <a:xfrm>
            <a:off x="251520" y="900000"/>
            <a:ext cx="8676496" cy="457200"/>
          </a:xfrm>
          <a:prstGeom prst="rect">
            <a:avLst/>
          </a:prstGeom>
          <a:noFill/>
        </p:spPr>
        <p:txBody>
          <a:bodyPr wrap="square" rtlCol="0">
            <a:spAutoFit/>
          </a:bodyPr>
          <a:lstStyle/>
          <a:p>
            <a:r>
              <a:rPr lang="en-US" altLang="ja-JP" sz="2400" b="1" dirty="0"/>
              <a:t>“</a:t>
            </a:r>
            <a:r>
              <a:rPr lang="en-US" altLang="ja-JP" sz="2400" b="1" dirty="0" err="1"/>
              <a:t>Suido</a:t>
            </a:r>
            <a:r>
              <a:rPr lang="en-US" altLang="ja-JP" sz="2400" b="1" dirty="0"/>
              <a:t> </a:t>
            </a:r>
            <a:r>
              <a:rPr lang="en-US" altLang="ja-JP" sz="2400" b="1" dirty="0" err="1"/>
              <a:t>Ikka</a:t>
            </a:r>
            <a:r>
              <a:rPr lang="en-US" altLang="ja-JP" sz="2400" b="1" dirty="0"/>
              <a:t>” (Waterworks Family)</a:t>
            </a:r>
            <a:endParaRPr lang="ja-JP" altLang="en-US" sz="2400" b="1" dirty="0"/>
          </a:p>
        </p:txBody>
      </p:sp>
      <p:sp>
        <p:nvSpPr>
          <p:cNvPr id="80" name="角丸四角形 79"/>
          <p:cNvSpPr/>
          <p:nvPr/>
        </p:nvSpPr>
        <p:spPr>
          <a:xfrm>
            <a:off x="5513856" y="5042141"/>
            <a:ext cx="830849" cy="1260287"/>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2000" dirty="0">
                <a:solidFill>
                  <a:schemeClr val="tx1"/>
                </a:solidFill>
              </a:rPr>
              <a:t>Water  Utility</a:t>
            </a:r>
            <a:endParaRPr kumimoji="1" lang="ja-JP" altLang="en-US" sz="2000" dirty="0">
              <a:solidFill>
                <a:schemeClr val="tx1"/>
              </a:solidFill>
            </a:endParaRPr>
          </a:p>
        </p:txBody>
      </p:sp>
      <p:sp>
        <p:nvSpPr>
          <p:cNvPr id="4" name="左矢印 3"/>
          <p:cNvSpPr/>
          <p:nvPr/>
        </p:nvSpPr>
        <p:spPr>
          <a:xfrm>
            <a:off x="3364480" y="4869160"/>
            <a:ext cx="775472" cy="803125"/>
          </a:xfrm>
          <a:prstGeom prst="lef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6402597" y="5027034"/>
            <a:ext cx="830849" cy="1260287"/>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2000" dirty="0">
                <a:solidFill>
                  <a:schemeClr val="tx1"/>
                </a:solidFill>
              </a:rPr>
              <a:t>Water  Utility</a:t>
            </a:r>
            <a:endParaRPr kumimoji="1" lang="ja-JP" altLang="en-US" sz="2000" dirty="0">
              <a:solidFill>
                <a:schemeClr val="tx1"/>
              </a:solidFill>
            </a:endParaRPr>
          </a:p>
        </p:txBody>
      </p:sp>
      <p:sp>
        <p:nvSpPr>
          <p:cNvPr id="33" name="角丸四角形 32"/>
          <p:cNvSpPr/>
          <p:nvPr/>
        </p:nvSpPr>
        <p:spPr>
          <a:xfrm>
            <a:off x="7291338" y="5027035"/>
            <a:ext cx="830849" cy="1260287"/>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2000" dirty="0">
                <a:solidFill>
                  <a:schemeClr val="tx1"/>
                </a:solidFill>
              </a:rPr>
              <a:t>Water  Utility</a:t>
            </a:r>
            <a:endParaRPr kumimoji="1" lang="ja-JP" altLang="en-US" sz="2000" dirty="0">
              <a:solidFill>
                <a:schemeClr val="tx1"/>
              </a:solidFill>
            </a:endParaRPr>
          </a:p>
        </p:txBody>
      </p:sp>
      <p:sp>
        <p:nvSpPr>
          <p:cNvPr id="34" name="角丸四角形 33"/>
          <p:cNvSpPr/>
          <p:nvPr/>
        </p:nvSpPr>
        <p:spPr>
          <a:xfrm>
            <a:off x="8180078" y="5042140"/>
            <a:ext cx="830849" cy="1260287"/>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2000" dirty="0">
                <a:solidFill>
                  <a:schemeClr val="tx1"/>
                </a:solidFill>
              </a:rPr>
              <a:t>Water  Utility</a:t>
            </a:r>
            <a:endParaRPr kumimoji="1" lang="ja-JP" altLang="en-US" sz="2000" dirty="0">
              <a:solidFill>
                <a:schemeClr val="tx1"/>
              </a:solidFill>
            </a:endParaRPr>
          </a:p>
        </p:txBody>
      </p:sp>
      <p:sp>
        <p:nvSpPr>
          <p:cNvPr id="29" name="右矢印 23"/>
          <p:cNvSpPr/>
          <p:nvPr/>
        </p:nvSpPr>
        <p:spPr>
          <a:xfrm rot="19152844">
            <a:off x="4193987" y="2734457"/>
            <a:ext cx="636537" cy="311936"/>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053424" y="2682398"/>
            <a:ext cx="3210911" cy="400110"/>
          </a:xfrm>
          <a:prstGeom prst="rect">
            <a:avLst/>
          </a:prstGeom>
          <a:noFill/>
        </p:spPr>
        <p:txBody>
          <a:bodyPr wrap="square" rtlCol="0">
            <a:spAutoFit/>
          </a:bodyPr>
          <a:lstStyle/>
          <a:p>
            <a:pPr algn="r"/>
            <a:r>
              <a:rPr lang="en-US" altLang="ja-JP" sz="2000" dirty="0">
                <a:solidFill>
                  <a:srgbClr val="FF0000"/>
                </a:solidFill>
              </a:rPr>
              <a:t>Information on the damage</a:t>
            </a:r>
            <a:endParaRPr lang="ja-JP" altLang="en-US" sz="2000" dirty="0">
              <a:solidFill>
                <a:srgbClr val="FF0000"/>
              </a:solidFill>
            </a:endParaRPr>
          </a:p>
        </p:txBody>
      </p:sp>
      <p:sp>
        <p:nvSpPr>
          <p:cNvPr id="36" name="矢印: 左右 35"/>
          <p:cNvSpPr/>
          <p:nvPr/>
        </p:nvSpPr>
        <p:spPr>
          <a:xfrm rot="5400000">
            <a:off x="6551657" y="4621198"/>
            <a:ext cx="524298" cy="305878"/>
          </a:xfrm>
          <a:prstGeom prst="lef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4186007" y="4398050"/>
            <a:ext cx="1681384" cy="707886"/>
          </a:xfrm>
          <a:prstGeom prst="rect">
            <a:avLst/>
          </a:prstGeom>
          <a:noFill/>
        </p:spPr>
        <p:txBody>
          <a:bodyPr wrap="square" rtlCol="0">
            <a:spAutoFit/>
          </a:bodyPr>
          <a:lstStyle/>
          <a:p>
            <a:pPr algn="ctr"/>
            <a:r>
              <a:rPr lang="en-US" altLang="ja-JP" sz="2000" dirty="0"/>
              <a:t>Coordination of  assistance</a:t>
            </a:r>
          </a:p>
        </p:txBody>
      </p:sp>
      <p:sp>
        <p:nvSpPr>
          <p:cNvPr id="43" name="矢印: 左右 42"/>
          <p:cNvSpPr/>
          <p:nvPr/>
        </p:nvSpPr>
        <p:spPr>
          <a:xfrm rot="5400000">
            <a:off x="7604743" y="4621198"/>
            <a:ext cx="524298" cy="305878"/>
          </a:xfrm>
          <a:prstGeom prst="lef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左右 43"/>
          <p:cNvSpPr/>
          <p:nvPr/>
        </p:nvSpPr>
        <p:spPr>
          <a:xfrm rot="5400000">
            <a:off x="8311296" y="4611947"/>
            <a:ext cx="524298" cy="305878"/>
          </a:xfrm>
          <a:prstGeom prst="lef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左右 44"/>
          <p:cNvSpPr/>
          <p:nvPr/>
        </p:nvSpPr>
        <p:spPr>
          <a:xfrm rot="5400000">
            <a:off x="5860536" y="4603738"/>
            <a:ext cx="524298" cy="305878"/>
          </a:xfrm>
          <a:prstGeom prst="lef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7461" y="1356733"/>
            <a:ext cx="4320480" cy="2281476"/>
          </a:xfrm>
          <a:prstGeom prst="roundRect">
            <a:avLst/>
          </a:prstGeom>
          <a:solidFill>
            <a:srgbClr val="FFD1D1"/>
          </a:solid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ja-JP" sz="2000" b="1" i="0" u="none" strike="noStrike" kern="0" cap="none" spc="0" normalizeH="0" baseline="0" noProof="0" dirty="0">
                <a:ln>
                  <a:noFill/>
                </a:ln>
                <a:solidFill>
                  <a:schemeClr val="tx1"/>
                </a:solidFill>
                <a:effectLst/>
                <a:uLnTx/>
                <a:uFillTx/>
              </a:rPr>
              <a:t>The Great East Japan Earthquake</a:t>
            </a:r>
          </a:p>
          <a:p>
            <a:pPr marL="285750" marR="0" lvl="0" indent="-285750" defTabSz="914400" eaLnBrk="1" fontAlgn="auto" latinLnBrk="0" hangingPunct="1">
              <a:lnSpc>
                <a:spcPct val="100000"/>
              </a:lnSpc>
              <a:spcBef>
                <a:spcPts val="0"/>
              </a:spcBef>
              <a:spcAft>
                <a:spcPts val="0"/>
              </a:spcAft>
              <a:buClr>
                <a:schemeClr val="accent5">
                  <a:lumMod val="50000"/>
                </a:schemeClr>
              </a:buClr>
              <a:buSzPct val="75000"/>
              <a:buFont typeface="Wingdings" panose="05000000000000000000" pitchFamily="2" charset="2"/>
              <a:buChar char="l"/>
              <a:defRPr/>
            </a:pPr>
            <a:r>
              <a:rPr kumimoji="1" lang="en-US" altLang="ja-JP" sz="1800" b="0" i="0" u="none" strike="noStrike" kern="0" cap="none" spc="0" normalizeH="0" baseline="0" noProof="0" dirty="0">
                <a:ln>
                  <a:noFill/>
                </a:ln>
                <a:solidFill>
                  <a:schemeClr val="tx1"/>
                </a:solidFill>
                <a:effectLst/>
                <a:uLnTx/>
                <a:uFillTx/>
              </a:rPr>
              <a:t>March 11, 2011 at 14:46</a:t>
            </a:r>
          </a:p>
          <a:p>
            <a:pPr marL="285750" marR="0" lvl="0" indent="-285750" defTabSz="914400" eaLnBrk="1" fontAlgn="auto" latinLnBrk="0" hangingPunct="1">
              <a:lnSpc>
                <a:spcPct val="100000"/>
              </a:lnSpc>
              <a:spcBef>
                <a:spcPts val="0"/>
              </a:spcBef>
              <a:spcAft>
                <a:spcPts val="0"/>
              </a:spcAft>
              <a:buClr>
                <a:schemeClr val="accent5">
                  <a:lumMod val="50000"/>
                </a:schemeClr>
              </a:buClr>
              <a:buSzPct val="75000"/>
              <a:buFont typeface="Wingdings" panose="05000000000000000000" pitchFamily="2" charset="2"/>
              <a:buChar char="l"/>
              <a:defRPr/>
            </a:pPr>
            <a:r>
              <a:rPr kumimoji="0" lang="en-US" altLang="ja-JP" sz="1800" b="0" i="0" u="none" strike="noStrike" kern="0" cap="none" spc="0" normalizeH="0" baseline="0" noProof="0" dirty="0">
                <a:ln>
                  <a:noFill/>
                </a:ln>
                <a:solidFill>
                  <a:schemeClr val="tx1"/>
                </a:solidFill>
                <a:effectLst/>
                <a:uLnTx/>
                <a:uFillTx/>
              </a:rPr>
              <a:t>M</a:t>
            </a:r>
            <a:r>
              <a:rPr kumimoji="1" lang="en-US" altLang="ja-JP" sz="1800" b="0" i="0" u="none" strike="noStrike" kern="0" cap="none" spc="0" normalizeH="0" baseline="0" noProof="0" dirty="0">
                <a:ln>
                  <a:noFill/>
                </a:ln>
                <a:solidFill>
                  <a:schemeClr val="tx1"/>
                </a:solidFill>
                <a:effectLst/>
                <a:uLnTx/>
                <a:uFillTx/>
              </a:rPr>
              <a:t>agnitude</a:t>
            </a:r>
            <a:r>
              <a:rPr lang="ja-JP" altLang="en-US" kern="0" dirty="0">
                <a:solidFill>
                  <a:schemeClr val="tx1"/>
                </a:solidFill>
              </a:rPr>
              <a:t> </a:t>
            </a:r>
            <a:r>
              <a:rPr kumimoji="1" lang="en-US" altLang="ja-JP" sz="1800" b="0" i="0" u="none" strike="noStrike" kern="0" cap="none" spc="0" normalizeH="0" baseline="0" noProof="0" dirty="0">
                <a:ln>
                  <a:noFill/>
                </a:ln>
                <a:solidFill>
                  <a:schemeClr val="tx1"/>
                </a:solidFill>
                <a:effectLst/>
                <a:uLnTx/>
                <a:uFillTx/>
              </a:rPr>
              <a:t>9.0</a:t>
            </a:r>
            <a:r>
              <a:rPr kumimoji="0" lang="ja-JP" altLang="en-US" sz="1800" b="0" i="0" u="none" strike="noStrike" kern="0" cap="none" spc="0" normalizeH="0" baseline="0" noProof="0" dirty="0">
                <a:ln>
                  <a:noFill/>
                </a:ln>
                <a:solidFill>
                  <a:schemeClr val="tx1"/>
                </a:solidFill>
                <a:effectLst/>
                <a:uLnTx/>
                <a:uFillTx/>
              </a:rPr>
              <a:t> </a:t>
            </a:r>
            <a:r>
              <a:rPr kumimoji="0" lang="en-US" altLang="ja-JP" sz="1800" b="0" i="0" u="none" strike="noStrike" kern="0" cap="none" spc="0" normalizeH="0" baseline="0" noProof="0" dirty="0">
                <a:ln>
                  <a:noFill/>
                </a:ln>
                <a:solidFill>
                  <a:schemeClr val="tx1"/>
                </a:solidFill>
                <a:effectLst/>
                <a:uLnTx/>
                <a:uFillTx/>
              </a:rPr>
              <a:t>centered around the Iwate, Miyagi and Fukushima</a:t>
            </a:r>
            <a:endParaRPr kumimoji="1" lang="en-US" altLang="ja-JP" sz="1800" b="0" i="0" u="none" strike="noStrike" kern="0" cap="none" spc="0" normalizeH="0" baseline="0" noProof="0" dirty="0">
              <a:ln>
                <a:noFill/>
              </a:ln>
              <a:solidFill>
                <a:schemeClr val="tx1"/>
              </a:solidFill>
              <a:effectLst/>
              <a:uLnTx/>
              <a:uFillTx/>
            </a:endParaRPr>
          </a:p>
          <a:p>
            <a:pPr marL="285750" marR="0" lvl="0" indent="-285750" defTabSz="914400" eaLnBrk="1" fontAlgn="auto" latinLnBrk="0" hangingPunct="1">
              <a:lnSpc>
                <a:spcPct val="100000"/>
              </a:lnSpc>
              <a:spcBef>
                <a:spcPts val="0"/>
              </a:spcBef>
              <a:spcAft>
                <a:spcPts val="0"/>
              </a:spcAft>
              <a:buClr>
                <a:schemeClr val="accent5">
                  <a:lumMod val="50000"/>
                </a:schemeClr>
              </a:buClr>
              <a:buSzPct val="75000"/>
              <a:buFont typeface="Wingdings" panose="05000000000000000000" pitchFamily="2" charset="2"/>
              <a:buChar char="l"/>
              <a:defRPr/>
            </a:pPr>
            <a:r>
              <a:rPr kumimoji="1" lang="en-US" altLang="ja-JP" sz="1800" b="0" i="0" u="none" strike="noStrike" kern="0" cap="none" spc="0" normalizeH="0" baseline="0" noProof="0" dirty="0">
                <a:ln>
                  <a:noFill/>
                </a:ln>
                <a:solidFill>
                  <a:schemeClr val="tx1"/>
                </a:solidFill>
                <a:effectLst/>
                <a:uLnTx/>
                <a:uFillTx/>
              </a:rPr>
              <a:t>Tsunami in large area</a:t>
            </a:r>
          </a:p>
          <a:p>
            <a:pPr marL="285750" marR="0" lvl="0" indent="-285750" defTabSz="914400" eaLnBrk="1" fontAlgn="auto" latinLnBrk="0" hangingPunct="1">
              <a:lnSpc>
                <a:spcPct val="100000"/>
              </a:lnSpc>
              <a:spcBef>
                <a:spcPts val="0"/>
              </a:spcBef>
              <a:spcAft>
                <a:spcPts val="0"/>
              </a:spcAft>
              <a:buClr>
                <a:schemeClr val="accent5">
                  <a:lumMod val="50000"/>
                </a:schemeClr>
              </a:buClr>
              <a:buSzPct val="75000"/>
              <a:buFont typeface="Wingdings" panose="05000000000000000000" pitchFamily="2" charset="2"/>
              <a:buChar char="l"/>
              <a:defRPr/>
            </a:pPr>
            <a:r>
              <a:rPr kumimoji="0" lang="en-US" altLang="ja-JP" sz="1800" b="0" i="0" u="none" strike="noStrike" kern="0" cap="none" spc="0" normalizeH="0" baseline="0" noProof="0" dirty="0">
                <a:ln>
                  <a:noFill/>
                </a:ln>
                <a:solidFill>
                  <a:schemeClr val="tx1"/>
                </a:solidFill>
                <a:effectLst/>
                <a:uLnTx/>
                <a:uFillTx/>
              </a:rPr>
              <a:t>Suspension of water supply ; 2.56million households</a:t>
            </a:r>
            <a:endParaRPr kumimoji="1" lang="ja-JP" altLang="en-US" sz="1800" b="0" i="0" u="none" strike="noStrike" kern="0" cap="none" spc="0" normalizeH="0" baseline="0" noProof="0" dirty="0">
              <a:ln>
                <a:noFill/>
              </a:ln>
              <a:solidFill>
                <a:schemeClr val="tx1"/>
              </a:solidFill>
              <a:effectLst/>
              <a:uLnTx/>
              <a:uFillTx/>
            </a:endParaRPr>
          </a:p>
        </p:txBody>
      </p:sp>
      <p:sp>
        <p:nvSpPr>
          <p:cNvPr id="3" name="角丸四角形 2"/>
          <p:cNvSpPr/>
          <p:nvPr/>
        </p:nvSpPr>
        <p:spPr>
          <a:xfrm>
            <a:off x="5702514" y="3854215"/>
            <a:ext cx="3305170" cy="1362075"/>
          </a:xfrm>
          <a:prstGeom prst="roundRect">
            <a:avLst/>
          </a:prstGeom>
          <a:solidFill>
            <a:schemeClr val="accent5"/>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ja-JP" sz="2000" i="0" u="none" strike="noStrike" kern="0" cap="none" spc="0" normalizeH="0" baseline="0" noProof="0" dirty="0">
                <a:ln>
                  <a:noFill/>
                </a:ln>
                <a:solidFill>
                  <a:schemeClr val="tx1"/>
                </a:solidFill>
                <a:effectLst/>
                <a:uLnTx/>
                <a:uFillTx/>
              </a:rPr>
              <a:t>Assistance in emergency</a:t>
            </a:r>
          </a:p>
          <a:p>
            <a:pPr marL="285750" marR="0" lvl="0" indent="-285750" defTabSz="914400" eaLnBrk="1" fontAlgn="auto" latinLnBrk="0" hangingPunct="1">
              <a:lnSpc>
                <a:spcPct val="100000"/>
              </a:lnSpc>
              <a:spcBef>
                <a:spcPts val="0"/>
              </a:spcBef>
              <a:spcAft>
                <a:spcPts val="0"/>
              </a:spcAft>
              <a:buClr>
                <a:schemeClr val="accent5">
                  <a:lumMod val="50000"/>
                </a:schemeClr>
              </a:buClr>
              <a:buSzPct val="75000"/>
              <a:buFont typeface="Wingdings" panose="05000000000000000000" pitchFamily="2" charset="2"/>
              <a:buChar char="l"/>
              <a:defRPr/>
            </a:pPr>
            <a:r>
              <a:rPr kumimoji="0" lang="en-US" altLang="ja-JP" sz="1800" b="0" i="0" u="none" strike="noStrike" kern="0" cap="none" spc="0" normalizeH="0" baseline="0" noProof="0" dirty="0">
                <a:ln>
                  <a:noFill/>
                </a:ln>
                <a:solidFill>
                  <a:schemeClr val="tx1"/>
                </a:solidFill>
                <a:effectLst/>
                <a:uLnTx/>
                <a:uFillTx/>
              </a:rPr>
              <a:t>Water </a:t>
            </a:r>
            <a:r>
              <a:rPr kumimoji="1" lang="en-US" altLang="ja-JP" sz="1800" b="0" i="0" u="none" strike="noStrike" kern="0" cap="none" spc="0" normalizeH="0" baseline="0" noProof="0" dirty="0">
                <a:ln>
                  <a:noFill/>
                </a:ln>
                <a:solidFill>
                  <a:schemeClr val="tx1"/>
                </a:solidFill>
                <a:effectLst/>
                <a:uLnTx/>
                <a:uFillTx/>
              </a:rPr>
              <a:t>utilities; 550</a:t>
            </a:r>
          </a:p>
          <a:p>
            <a:pPr marL="285750" marR="0" lvl="0" indent="-285750" defTabSz="914400" eaLnBrk="1" fontAlgn="auto" latinLnBrk="0" hangingPunct="1">
              <a:lnSpc>
                <a:spcPct val="100000"/>
              </a:lnSpc>
              <a:spcBef>
                <a:spcPts val="0"/>
              </a:spcBef>
              <a:spcAft>
                <a:spcPts val="0"/>
              </a:spcAft>
              <a:buClr>
                <a:schemeClr val="accent5">
                  <a:lumMod val="50000"/>
                </a:schemeClr>
              </a:buClr>
              <a:buSzPct val="75000"/>
              <a:buFont typeface="Wingdings" panose="05000000000000000000" pitchFamily="2" charset="2"/>
              <a:buChar char="l"/>
              <a:defRPr/>
            </a:pPr>
            <a:r>
              <a:rPr kumimoji="1" lang="en-US" altLang="ja-JP" sz="1800" b="0" i="0" u="none" strike="noStrike" kern="0" cap="none" spc="0" normalizeH="0" baseline="0" noProof="0" dirty="0">
                <a:ln>
                  <a:noFill/>
                </a:ln>
                <a:solidFill>
                  <a:schemeClr val="tx1"/>
                </a:solidFill>
                <a:effectLst/>
                <a:uLnTx/>
                <a:uFillTx/>
              </a:rPr>
              <a:t>Water </a:t>
            </a:r>
            <a:r>
              <a:rPr kumimoji="0" lang="en-US" altLang="ja-JP" sz="1800" b="0" i="0" u="none" strike="noStrike" kern="0" cap="none" spc="0" normalizeH="0" baseline="0" noProof="0" dirty="0">
                <a:ln>
                  <a:noFill/>
                </a:ln>
                <a:solidFill>
                  <a:schemeClr val="tx1"/>
                </a:solidFill>
                <a:effectLst/>
                <a:uLnTx/>
                <a:uFillTx/>
              </a:rPr>
              <a:t>tankers; </a:t>
            </a:r>
            <a:r>
              <a:rPr kumimoji="1" lang="en-US" altLang="ja-JP" sz="1800" b="0" i="0" u="none" strike="noStrike" kern="0" cap="none" spc="0" normalizeH="0" baseline="0" noProof="0" dirty="0">
                <a:ln>
                  <a:noFill/>
                </a:ln>
                <a:solidFill>
                  <a:schemeClr val="tx1"/>
                </a:solidFill>
                <a:effectLst/>
                <a:uLnTx/>
                <a:uFillTx/>
              </a:rPr>
              <a:t>13,500</a:t>
            </a:r>
          </a:p>
          <a:p>
            <a:pPr marL="285750" marR="0" lvl="0" indent="-285750" defTabSz="914400" eaLnBrk="1" fontAlgn="auto" latinLnBrk="0" hangingPunct="1">
              <a:lnSpc>
                <a:spcPct val="100000"/>
              </a:lnSpc>
              <a:spcBef>
                <a:spcPts val="0"/>
              </a:spcBef>
              <a:spcAft>
                <a:spcPts val="0"/>
              </a:spcAft>
              <a:buClr>
                <a:schemeClr val="accent5">
                  <a:lumMod val="50000"/>
                </a:schemeClr>
              </a:buClr>
              <a:buSzPct val="75000"/>
              <a:buFont typeface="Wingdings" panose="05000000000000000000" pitchFamily="2" charset="2"/>
              <a:buChar char="l"/>
              <a:defRPr/>
            </a:pPr>
            <a:r>
              <a:rPr kumimoji="0" lang="en-US" altLang="ja-JP" sz="1800" b="0" i="0" u="none" strike="noStrike" kern="0" cap="none" spc="0" normalizeH="0" baseline="0" noProof="0" dirty="0">
                <a:ln>
                  <a:noFill/>
                </a:ln>
                <a:solidFill>
                  <a:schemeClr val="tx1"/>
                </a:solidFill>
                <a:effectLst/>
                <a:uLnTx/>
                <a:uFillTx/>
              </a:rPr>
              <a:t>Total supporters; </a:t>
            </a:r>
            <a:r>
              <a:rPr kumimoji="1" lang="en-US" altLang="ja-JP" sz="1800" b="0" i="0" u="none" strike="noStrike" kern="0" cap="none" spc="0" normalizeH="0" baseline="0" noProof="0" dirty="0">
                <a:ln>
                  <a:noFill/>
                </a:ln>
                <a:solidFill>
                  <a:schemeClr val="tx1"/>
                </a:solidFill>
                <a:effectLst/>
                <a:uLnTx/>
                <a:uFillTx/>
              </a:rPr>
              <a:t>41,000</a:t>
            </a:r>
            <a:endParaRPr kumimoji="1" lang="ja-JP" altLang="en-US" sz="1800" b="0" i="0" u="none" strike="noStrike" kern="0" cap="none" spc="0" normalizeH="0" baseline="0" noProof="0" dirty="0">
              <a:ln>
                <a:noFill/>
              </a:ln>
              <a:solidFill>
                <a:schemeClr val="tx1"/>
              </a:solidFill>
              <a:effectLst/>
              <a:uLnTx/>
              <a:uFillTx/>
            </a:endParaRPr>
          </a:p>
        </p:txBody>
      </p:sp>
      <p:sp>
        <p:nvSpPr>
          <p:cNvPr id="7" name="角丸四角形 6"/>
          <p:cNvSpPr/>
          <p:nvPr/>
        </p:nvSpPr>
        <p:spPr>
          <a:xfrm>
            <a:off x="5735021" y="5245745"/>
            <a:ext cx="3240155" cy="1055608"/>
          </a:xfrm>
          <a:prstGeom prst="roundRect">
            <a:avLst/>
          </a:prstGeom>
          <a:solidFill>
            <a:schemeClr val="accent5"/>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ja-JP" sz="2000" b="0" i="0" u="none" strike="noStrike" kern="0" cap="none" spc="0" normalizeH="0" baseline="0" noProof="0" dirty="0">
                <a:ln>
                  <a:noFill/>
                </a:ln>
                <a:solidFill>
                  <a:schemeClr val="tx1"/>
                </a:solidFill>
                <a:effectLst/>
                <a:uLnTx/>
                <a:uFillTx/>
              </a:rPr>
              <a:t>Restoration support</a:t>
            </a:r>
          </a:p>
          <a:p>
            <a:pPr marL="285750" marR="0" lvl="0" indent="-285750" defTabSz="914400" eaLnBrk="1" fontAlgn="auto" latinLnBrk="0" hangingPunct="1">
              <a:lnSpc>
                <a:spcPct val="100000"/>
              </a:lnSpc>
              <a:spcBef>
                <a:spcPts val="0"/>
              </a:spcBef>
              <a:spcAft>
                <a:spcPts val="0"/>
              </a:spcAft>
              <a:buClr>
                <a:schemeClr val="accent5">
                  <a:lumMod val="50000"/>
                </a:schemeClr>
              </a:buClr>
              <a:buSzPct val="75000"/>
              <a:buFont typeface="Wingdings" panose="05000000000000000000" pitchFamily="2" charset="2"/>
              <a:buChar char="l"/>
              <a:defRPr/>
            </a:pPr>
            <a:r>
              <a:rPr kumimoji="1" lang="en-US" altLang="ja-JP" b="0" i="0" u="none" strike="noStrike" kern="0" cap="none" spc="0" normalizeH="0" baseline="0" noProof="0" dirty="0">
                <a:ln>
                  <a:noFill/>
                </a:ln>
                <a:solidFill>
                  <a:schemeClr val="tx1"/>
                </a:solidFill>
                <a:effectLst/>
                <a:uLnTx/>
                <a:uFillTx/>
              </a:rPr>
              <a:t>Total supporters; 3,500</a:t>
            </a:r>
          </a:p>
          <a:p>
            <a:pPr marL="285750" marR="0" lvl="0" indent="-285750" defTabSz="914400" eaLnBrk="1" fontAlgn="auto" latinLnBrk="0" hangingPunct="1">
              <a:lnSpc>
                <a:spcPct val="100000"/>
              </a:lnSpc>
              <a:spcBef>
                <a:spcPts val="0"/>
              </a:spcBef>
              <a:spcAft>
                <a:spcPts val="0"/>
              </a:spcAft>
              <a:buClr>
                <a:schemeClr val="accent5">
                  <a:lumMod val="50000"/>
                </a:schemeClr>
              </a:buClr>
              <a:buSzPct val="75000"/>
              <a:buFont typeface="Wingdings" panose="05000000000000000000" pitchFamily="2" charset="2"/>
              <a:buChar char="l"/>
              <a:defRPr/>
            </a:pPr>
            <a:r>
              <a:rPr kumimoji="0" lang="en-US" altLang="ja-JP" b="0" i="0" u="none" strike="noStrike" kern="0" cap="none" spc="0" normalizeH="0" baseline="0" noProof="0" dirty="0">
                <a:ln>
                  <a:noFill/>
                </a:ln>
                <a:solidFill>
                  <a:schemeClr val="tx1"/>
                </a:solidFill>
                <a:effectLst/>
                <a:uLnTx/>
                <a:uFillTx/>
              </a:rPr>
              <a:t>Repair of </a:t>
            </a:r>
            <a:r>
              <a:rPr kumimoji="0" lang="en-US" altLang="ja-JP" kern="0" dirty="0">
                <a:solidFill>
                  <a:schemeClr val="tx1"/>
                </a:solidFill>
              </a:rPr>
              <a:t>breaks and leaks</a:t>
            </a:r>
            <a:endParaRPr kumimoji="1" lang="ja-JP" altLang="en-US" b="0" i="0" u="none" strike="noStrike" kern="0" cap="none" spc="0" normalizeH="0" baseline="0" noProof="0" dirty="0">
              <a:ln>
                <a:noFill/>
              </a:ln>
              <a:solidFill>
                <a:schemeClr val="tx1"/>
              </a:solidFill>
              <a:effectLst/>
              <a:uLnTx/>
              <a:uFillTx/>
            </a:endParaRPr>
          </a:p>
        </p:txBody>
      </p:sp>
      <p:sp>
        <p:nvSpPr>
          <p:cNvPr id="10" name="タイトル 3"/>
          <p:cNvSpPr>
            <a:spLocks noGrp="1"/>
          </p:cNvSpPr>
          <p:nvPr>
            <p:ph type="title"/>
          </p:nvPr>
        </p:nvSpPr>
        <p:spPr/>
        <p:txBody>
          <a:bodyPr>
            <a:normAutofit/>
          </a:bodyPr>
          <a:lstStyle/>
          <a:p>
            <a:r>
              <a:rPr lang="en-US" altLang="ja-JP" sz="2600" dirty="0"/>
              <a:t>3. Activities of Japan Water Works Association</a:t>
            </a:r>
            <a:endParaRPr kumimoji="1" lang="ja-JP" altLang="en-US" sz="2600" dirty="0"/>
          </a:p>
        </p:txBody>
      </p:sp>
      <p:sp>
        <p:nvSpPr>
          <p:cNvPr id="9" name="テキスト ボックス 8"/>
          <p:cNvSpPr txBox="1"/>
          <p:nvPr/>
        </p:nvSpPr>
        <p:spPr>
          <a:xfrm>
            <a:off x="251520" y="900000"/>
            <a:ext cx="8676496" cy="400110"/>
          </a:xfrm>
          <a:prstGeom prst="rect">
            <a:avLst/>
          </a:prstGeom>
          <a:noFill/>
        </p:spPr>
        <p:txBody>
          <a:bodyPr wrap="square" rtlCol="0">
            <a:spAutoFit/>
          </a:bodyPr>
          <a:lstStyle/>
          <a:p>
            <a:pPr lvl="0">
              <a:defRPr/>
            </a:pPr>
            <a:r>
              <a:rPr kumimoji="0" lang="en-US" altLang="ja-JP" sz="2000" b="1" kern="0" dirty="0">
                <a:solidFill>
                  <a:sysClr val="windowText" lastClr="000000"/>
                </a:solidFill>
              </a:rPr>
              <a:t>Emergency Response for the Great East Japan Earthquake by JWWA</a:t>
            </a:r>
            <a:r>
              <a:rPr kumimoji="0" lang="en-US" altLang="ja-JP" sz="2000" b="1" i="0" u="none" strike="noStrike" kern="0" cap="none" spc="-100" normalizeH="0" baseline="0" noProof="0" dirty="0">
                <a:ln>
                  <a:noFill/>
                </a:ln>
                <a:solidFill>
                  <a:sysClr val="windowText" lastClr="000000"/>
                </a:solidFill>
                <a:effectLst/>
                <a:uLnTx/>
                <a:uFillTx/>
              </a:rPr>
              <a:t>(1)</a:t>
            </a:r>
            <a:endParaRPr kumimoji="0" lang="ja-JP" altLang="en-US" sz="2000" b="1" i="0" u="none" strike="noStrike" kern="0" cap="none" spc="-100" normalizeH="0" baseline="0" noProof="0" dirty="0">
              <a:ln>
                <a:noFill/>
              </a:ln>
              <a:solidFill>
                <a:sysClr val="windowText" lastClr="000000"/>
              </a:solidFill>
              <a:effectLst/>
              <a:uLnTx/>
              <a:uFillTx/>
            </a:endParaRPr>
          </a:p>
        </p:txBody>
      </p:sp>
      <p:sp>
        <p:nvSpPr>
          <p:cNvPr id="22" name="角丸四角形 21"/>
          <p:cNvSpPr/>
          <p:nvPr/>
        </p:nvSpPr>
        <p:spPr>
          <a:xfrm>
            <a:off x="401364" y="4210329"/>
            <a:ext cx="3866926" cy="1940957"/>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ctr">
              <a:defRPr/>
            </a:pPr>
            <a:r>
              <a:rPr kumimoji="0" lang="en-US" altLang="ja-JP" kern="0" dirty="0">
                <a:solidFill>
                  <a:srgbClr val="FF0000"/>
                </a:solidFill>
              </a:rPr>
              <a:t>Set up of Relief headquarters at JWWA</a:t>
            </a:r>
          </a:p>
          <a:p>
            <a:pPr lvl="0" algn="ctr">
              <a:defRPr/>
            </a:pPr>
            <a:r>
              <a:rPr kumimoji="0" lang="ja-JP" altLang="en-US" kern="0" dirty="0">
                <a:solidFill>
                  <a:schemeClr val="tx1"/>
                </a:solidFill>
              </a:rPr>
              <a:t>↓</a:t>
            </a:r>
            <a:endParaRPr kumimoji="0" lang="en-US" altLang="ja-JP" sz="1800" b="0" i="0" u="none" strike="noStrike" kern="0" cap="none" spc="0" normalizeH="0" baseline="0" noProof="0" dirty="0">
              <a:ln>
                <a:noFill/>
              </a:ln>
              <a:solidFill>
                <a:schemeClr val="tx1"/>
              </a:solidFill>
              <a:effectLst/>
              <a:uLnTx/>
              <a:uFillTx/>
            </a:endParaRPr>
          </a:p>
          <a:p>
            <a:pPr lvl="0" algn="ctr">
              <a:defRPr/>
            </a:pPr>
            <a:r>
              <a:rPr kumimoji="0" lang="en-US" altLang="ja-JP" kern="0" dirty="0">
                <a:solidFill>
                  <a:schemeClr val="tx1"/>
                </a:solidFill>
              </a:rPr>
              <a:t>Reorganized as  the Great East Japan Earthquake </a:t>
            </a:r>
            <a:r>
              <a:rPr kumimoji="0" lang="en-US" altLang="ja-JP" kern="0" dirty="0">
                <a:solidFill>
                  <a:srgbClr val="FF0000"/>
                </a:solidFill>
              </a:rPr>
              <a:t>Reconstruction Support Headquarters</a:t>
            </a:r>
          </a:p>
        </p:txBody>
      </p:sp>
      <p:sp>
        <p:nvSpPr>
          <p:cNvPr id="5" name="下矢印 4"/>
          <p:cNvSpPr/>
          <p:nvPr/>
        </p:nvSpPr>
        <p:spPr>
          <a:xfrm>
            <a:off x="2153920" y="3691255"/>
            <a:ext cx="648335" cy="460375"/>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ja-JP" altLang="en-US" sz="1800" b="0" i="0" u="none" strike="noStrike" kern="0" cap="none" spc="0" normalizeH="0" baseline="0" noProof="0">
              <a:ln>
                <a:noFill/>
              </a:ln>
              <a:solidFill>
                <a:sysClr val="windowText" lastClr="000000"/>
              </a:solidFill>
              <a:effectLst/>
              <a:uLnTx/>
              <a:uFillTx/>
            </a:endParaRPr>
          </a:p>
        </p:txBody>
      </p:sp>
      <p:sp>
        <p:nvSpPr>
          <p:cNvPr id="6" name="左矢印 5"/>
          <p:cNvSpPr/>
          <p:nvPr/>
        </p:nvSpPr>
        <p:spPr>
          <a:xfrm>
            <a:off x="4433961" y="4861608"/>
            <a:ext cx="1188120" cy="319201"/>
          </a:xfrm>
          <a:prstGeom prst="lef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ja-JP" altLang="en-US" sz="1800" b="0" i="0" u="none" strike="noStrike" kern="0" cap="none" spc="0" normalizeH="0" baseline="0" noProof="0">
              <a:ln>
                <a:noFill/>
              </a:ln>
              <a:solidFill>
                <a:sysClr val="windowText" lastClr="000000"/>
              </a:solidFill>
              <a:effectLst/>
              <a:uLnTx/>
              <a:uFillTx/>
            </a:endParaRPr>
          </a:p>
        </p:txBody>
      </p:sp>
      <p:sp>
        <p:nvSpPr>
          <p:cNvPr id="8" name="テキスト ボックス 7"/>
          <p:cNvSpPr txBox="1"/>
          <p:nvPr/>
        </p:nvSpPr>
        <p:spPr>
          <a:xfrm>
            <a:off x="4386661" y="4464539"/>
            <a:ext cx="1369168" cy="369332"/>
          </a:xfrm>
          <a:prstGeom prst="rect">
            <a:avLst/>
          </a:prstGeom>
          <a:noFill/>
        </p:spPr>
        <p:txBody>
          <a:bodyPr wrap="square" rtlCol="0">
            <a:spAutoFit/>
          </a:bodyPr>
          <a:lstStyle/>
          <a:p>
            <a:pPr lvl="0"/>
            <a:r>
              <a:rPr lang="en-US" altLang="ja-JP" kern="0" dirty="0"/>
              <a:t>Information </a:t>
            </a:r>
            <a:endParaRPr kumimoji="1" lang="ja-JP" altLang="en-US" sz="1800" b="0" i="0" u="none" strike="noStrike" kern="0" cap="none" spc="0" normalizeH="0" baseline="0" noProof="0" dirty="0">
              <a:ln>
                <a:noFill/>
              </a:ln>
              <a:solidFill>
                <a:sysClr val="windowText" lastClr="000000"/>
              </a:solidFill>
              <a:effectLst/>
              <a:uLnTx/>
              <a:uFillTx/>
            </a:endParaRPr>
          </a:p>
        </p:txBody>
      </p:sp>
      <p:pic>
        <p:nvPicPr>
          <p:cNvPr id="29" name="図 28"/>
          <p:cNvPicPr>
            <a:picLocks noChangeAspect="1"/>
          </p:cNvPicPr>
          <p:nvPr/>
        </p:nvPicPr>
        <p:blipFill>
          <a:blip r:embed="rId2"/>
          <a:stretch>
            <a:fillRect/>
          </a:stretch>
        </p:blipFill>
        <p:spPr>
          <a:xfrm>
            <a:off x="4844381" y="1382929"/>
            <a:ext cx="3146953" cy="2015615"/>
          </a:xfrm>
          <a:prstGeom prst="rect">
            <a:avLst/>
          </a:prstGeom>
        </p:spPr>
      </p:pic>
      <p:sp>
        <p:nvSpPr>
          <p:cNvPr id="30" name="テキスト ボックス 29"/>
          <p:cNvSpPr txBox="1"/>
          <p:nvPr/>
        </p:nvSpPr>
        <p:spPr>
          <a:xfrm>
            <a:off x="4796876" y="3381466"/>
            <a:ext cx="377995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ja-JP" sz="1600" b="1" i="0" u="none" strike="noStrike" kern="0" cap="none" spc="0" normalizeH="0" baseline="0" noProof="0" dirty="0">
                <a:ln>
                  <a:noFill/>
                </a:ln>
                <a:solidFill>
                  <a:sysClr val="windowText" lastClr="000000"/>
                </a:solidFill>
                <a:effectLst/>
                <a:uLnTx/>
                <a:uFillTx/>
              </a:rPr>
              <a:t>Water tanker</a:t>
            </a:r>
            <a:r>
              <a:rPr kumimoji="1" lang="en-US" altLang="ja-JP" sz="1600" b="1" i="0" u="none" strike="noStrike" kern="0" cap="none" spc="0" normalizeH="0" noProof="0" dirty="0">
                <a:ln>
                  <a:noFill/>
                </a:ln>
                <a:solidFill>
                  <a:sysClr val="windowText" lastClr="000000"/>
                </a:solidFill>
                <a:effectLst/>
                <a:uLnTx/>
                <a:uFillTx/>
              </a:rPr>
              <a:t> in Iwate prefecture</a:t>
            </a:r>
            <a:endParaRPr kumimoji="1" lang="ja-JP" altLang="en-US" sz="1600" b="1" i="0" u="none" strike="noStrike" kern="0" cap="none" spc="0" normalizeH="0" baseline="0" noProof="0" dirty="0">
              <a:ln>
                <a:noFill/>
              </a:ln>
              <a:solidFill>
                <a:sysClr val="windowText" lastClr="000000"/>
              </a:solidFill>
              <a:effectLst/>
              <a:uLnTx/>
              <a:uFillTx/>
            </a:endParaRPr>
          </a:p>
        </p:txBody>
      </p:sp>
      <p:sp>
        <p:nvSpPr>
          <p:cNvPr id="25" name="テキスト ボックス 24"/>
          <p:cNvSpPr txBox="1"/>
          <p:nvPr/>
        </p:nvSpPr>
        <p:spPr>
          <a:xfrm>
            <a:off x="4273139" y="5620580"/>
            <a:ext cx="1596212" cy="369332"/>
          </a:xfrm>
          <a:prstGeom prst="rect">
            <a:avLst/>
          </a:prstGeom>
          <a:noFill/>
        </p:spPr>
        <p:txBody>
          <a:bodyPr wrap="square" rtlCol="0">
            <a:spAutoFit/>
          </a:bodyPr>
          <a:lstStyle/>
          <a:p>
            <a:pPr lvl="0"/>
            <a:r>
              <a:rPr lang="en-US" altLang="ja-JP" kern="0" dirty="0"/>
              <a:t>Arrangement</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7" name="左矢印 5"/>
          <p:cNvSpPr/>
          <p:nvPr/>
        </p:nvSpPr>
        <p:spPr>
          <a:xfrm rot="10800000">
            <a:off x="4482455" y="5189939"/>
            <a:ext cx="1188120" cy="319201"/>
          </a:xfrm>
          <a:prstGeom prst="lef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ja-JP"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3"/>
          <p:cNvSpPr>
            <a:spLocks noGrp="1"/>
          </p:cNvSpPr>
          <p:nvPr>
            <p:ph type="title"/>
          </p:nvPr>
        </p:nvSpPr>
        <p:spPr/>
        <p:txBody>
          <a:bodyPr>
            <a:normAutofit/>
          </a:bodyPr>
          <a:lstStyle/>
          <a:p>
            <a:r>
              <a:rPr lang="en-US" altLang="ja-JP" sz="2600" dirty="0"/>
              <a:t>3. Activities of Japan Water Works Association</a:t>
            </a:r>
            <a:endParaRPr kumimoji="1" lang="ja-JP" altLang="en-US" sz="2600" dirty="0"/>
          </a:p>
        </p:txBody>
      </p:sp>
      <p:sp>
        <p:nvSpPr>
          <p:cNvPr id="2" name="角丸四角形 1"/>
          <p:cNvSpPr/>
          <p:nvPr/>
        </p:nvSpPr>
        <p:spPr>
          <a:xfrm>
            <a:off x="279911" y="1361664"/>
            <a:ext cx="3866926" cy="3473291"/>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ja-JP" sz="1800" b="0" i="0" u="none" strike="noStrike" kern="0" cap="none" spc="0" normalizeH="0" baseline="0" noProof="0" dirty="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ja-JP" sz="1800" b="0" i="0" u="none" strike="noStrike" kern="0" cap="none" spc="0" normalizeH="0" baseline="0" noProof="0" dirty="0">
              <a:ln>
                <a:noFill/>
              </a:ln>
              <a:solidFill>
                <a:schemeClr val="tx1"/>
              </a:solidFill>
              <a:effectLst/>
              <a:uLnTx/>
              <a:uFillTx/>
            </a:endParaRPr>
          </a:p>
          <a:p>
            <a:pPr marL="285750" lvl="0" indent="-285750">
              <a:buClr>
                <a:srgbClr val="CAE2FF">
                  <a:lumMod val="50000"/>
                </a:srgbClr>
              </a:buClr>
              <a:buSzPct val="75000"/>
              <a:buFont typeface="Wingdings" panose="05000000000000000000" pitchFamily="2" charset="2"/>
              <a:buChar char="l"/>
              <a:defRPr/>
            </a:pPr>
            <a:r>
              <a:rPr lang="en-US" altLang="ja-JP" kern="0" dirty="0">
                <a:solidFill>
                  <a:srgbClr val="000000"/>
                </a:solidFill>
              </a:rPr>
              <a:t>Arrangements for </a:t>
            </a:r>
            <a:r>
              <a:rPr lang="en-US" altLang="ja-JP" kern="0" dirty="0">
                <a:solidFill>
                  <a:srgbClr val="FF0000"/>
                </a:solidFill>
              </a:rPr>
              <a:t>dispatching water tankers</a:t>
            </a:r>
          </a:p>
          <a:p>
            <a:pPr marL="285750" indent="-285750">
              <a:buClr>
                <a:srgbClr val="CAE2FF">
                  <a:lumMod val="50000"/>
                </a:srgbClr>
              </a:buClr>
              <a:buSzPct val="75000"/>
              <a:buFont typeface="Wingdings" panose="05000000000000000000" pitchFamily="2" charset="2"/>
              <a:buChar char="l"/>
              <a:defRPr/>
            </a:pPr>
            <a:r>
              <a:rPr lang="en-US" altLang="ja-JP" kern="0" dirty="0">
                <a:solidFill>
                  <a:srgbClr val="FF0000"/>
                </a:solidFill>
              </a:rPr>
              <a:t>Collection of information </a:t>
            </a:r>
            <a:r>
              <a:rPr lang="en-US" altLang="ja-JP" kern="0" dirty="0">
                <a:solidFill>
                  <a:srgbClr val="000000"/>
                </a:solidFill>
              </a:rPr>
              <a:t>on extent of damage</a:t>
            </a:r>
          </a:p>
          <a:p>
            <a:pPr marL="285750" lvl="0" indent="-285750">
              <a:buClr>
                <a:srgbClr val="CAE2FF">
                  <a:lumMod val="50000"/>
                </a:srgbClr>
              </a:buClr>
              <a:buSzPct val="75000"/>
              <a:buFont typeface="Wingdings" panose="05000000000000000000" pitchFamily="2" charset="2"/>
              <a:buChar char="l"/>
              <a:defRPr/>
            </a:pPr>
            <a:r>
              <a:rPr kumimoji="0" lang="en-US" altLang="ja-JP" kern="0" dirty="0">
                <a:solidFill>
                  <a:srgbClr val="FF0000"/>
                </a:solidFill>
              </a:rPr>
              <a:t>Communication and coordination</a:t>
            </a:r>
            <a:r>
              <a:rPr kumimoji="0" lang="en-US" altLang="ja-JP" kern="0" dirty="0">
                <a:solidFill>
                  <a:srgbClr val="000000"/>
                </a:solidFill>
              </a:rPr>
              <a:t> with Ministry of Health, Labour and Welfare and water-related organizations</a:t>
            </a:r>
          </a:p>
        </p:txBody>
      </p:sp>
      <p:sp>
        <p:nvSpPr>
          <p:cNvPr id="13" name="右矢印 12"/>
          <p:cNvSpPr/>
          <p:nvPr/>
        </p:nvSpPr>
        <p:spPr>
          <a:xfrm>
            <a:off x="4175228" y="2167180"/>
            <a:ext cx="884216" cy="72008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ja-JP" altLang="en-US" sz="1800" b="0" i="0" u="none" strike="noStrike" kern="0" cap="none" spc="0" normalizeH="0" baseline="0" noProof="0">
              <a:ln>
                <a:noFill/>
              </a:ln>
              <a:solidFill>
                <a:sysClr val="windowText" lastClr="000000"/>
              </a:solidFill>
              <a:effectLst/>
              <a:uLnTx/>
              <a:uFillTx/>
            </a:endParaRPr>
          </a:p>
        </p:txBody>
      </p:sp>
      <p:sp>
        <p:nvSpPr>
          <p:cNvPr id="21" name="角丸四角形 20"/>
          <p:cNvSpPr/>
          <p:nvPr/>
        </p:nvSpPr>
        <p:spPr>
          <a:xfrm>
            <a:off x="5092969" y="1361664"/>
            <a:ext cx="3928800" cy="3474000"/>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ja-JP" sz="1800" b="1" i="0" u="none" strike="noStrike" kern="0" cap="none" spc="0" normalizeH="0" baseline="0" noProof="0" dirty="0">
              <a:ln>
                <a:noFill/>
              </a:ln>
              <a:solidFill>
                <a:srgbClr val="FF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ja-JP" sz="1800" b="1" i="0" u="none" strike="noStrike" kern="0" cap="none" spc="0" normalizeH="0" baseline="0" noProof="0" dirty="0">
              <a:ln>
                <a:noFill/>
              </a:ln>
              <a:solidFill>
                <a:srgbClr val="FF0000"/>
              </a:solidFill>
              <a:effectLst/>
              <a:uLnTx/>
              <a:uFillTx/>
            </a:endParaRPr>
          </a:p>
          <a:p>
            <a:pPr marL="285750" indent="-285750">
              <a:buClr>
                <a:srgbClr val="CAE2FF">
                  <a:lumMod val="50000"/>
                </a:srgbClr>
              </a:buClr>
              <a:buSzPct val="75000"/>
              <a:buFont typeface="Wingdings" panose="05000000000000000000" pitchFamily="2" charset="2"/>
              <a:buChar char="l"/>
              <a:defRPr/>
            </a:pPr>
            <a:r>
              <a:rPr lang="en-US" altLang="ja-JP" kern="0" dirty="0">
                <a:solidFill>
                  <a:srgbClr val="FF0000"/>
                </a:solidFill>
              </a:rPr>
              <a:t>Collection of information </a:t>
            </a:r>
            <a:r>
              <a:rPr lang="en-US" altLang="ja-JP" kern="0" dirty="0">
                <a:solidFill>
                  <a:srgbClr val="000000"/>
                </a:solidFill>
              </a:rPr>
              <a:t>on extent of damage</a:t>
            </a:r>
          </a:p>
          <a:p>
            <a:pPr marL="285750" lvl="0" indent="-285750">
              <a:buClr>
                <a:srgbClr val="CAE2FF">
                  <a:lumMod val="50000"/>
                </a:srgbClr>
              </a:buClr>
              <a:buSzPct val="75000"/>
              <a:buFont typeface="Wingdings" panose="05000000000000000000" pitchFamily="2" charset="2"/>
              <a:buChar char="l"/>
              <a:defRPr/>
            </a:pPr>
            <a:r>
              <a:rPr kumimoji="0" lang="en-US" altLang="ja-JP" kern="0" dirty="0">
                <a:solidFill>
                  <a:srgbClr val="FF0000"/>
                </a:solidFill>
              </a:rPr>
              <a:t>Communication and coordination </a:t>
            </a:r>
            <a:r>
              <a:rPr kumimoji="0" lang="en-US" altLang="ja-JP" kern="0" dirty="0">
                <a:solidFill>
                  <a:srgbClr val="000000"/>
                </a:solidFill>
              </a:rPr>
              <a:t>with Ministry of Health, Labour and Welfare and water-related organizations</a:t>
            </a:r>
            <a:endParaRPr kumimoji="1" lang="en-US" altLang="ja-JP" sz="1800" b="1" i="0" u="none" strike="noStrike" kern="0" cap="none" spc="0" normalizeH="0" baseline="0" noProof="0" dirty="0">
              <a:ln>
                <a:noFill/>
              </a:ln>
              <a:solidFill>
                <a:srgbClr val="FF0000"/>
              </a:solidFill>
              <a:effectLst/>
              <a:uLnTx/>
              <a:uFillTx/>
            </a:endParaRPr>
          </a:p>
        </p:txBody>
      </p:sp>
      <p:pic>
        <p:nvPicPr>
          <p:cNvPr id="25" name="図 24"/>
          <p:cNvPicPr>
            <a:picLocks noChangeAspect="1"/>
          </p:cNvPicPr>
          <p:nvPr/>
        </p:nvPicPr>
        <p:blipFill>
          <a:blip r:embed="rId2"/>
          <a:stretch>
            <a:fillRect/>
          </a:stretch>
        </p:blipFill>
        <p:spPr>
          <a:xfrm>
            <a:off x="2826706" y="4293096"/>
            <a:ext cx="2697044" cy="2018697"/>
          </a:xfrm>
          <a:prstGeom prst="rect">
            <a:avLst/>
          </a:prstGeom>
        </p:spPr>
      </p:pic>
      <p:sp>
        <p:nvSpPr>
          <p:cNvPr id="26" name="テキスト ボックス 25"/>
          <p:cNvSpPr txBox="1"/>
          <p:nvPr/>
        </p:nvSpPr>
        <p:spPr>
          <a:xfrm>
            <a:off x="5523750" y="5525491"/>
            <a:ext cx="3087722"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ja-JP" sz="1600" b="1" i="0" u="none" strike="noStrike" kern="0" cap="none" spc="0" normalizeH="0" baseline="0" noProof="0" dirty="0">
                <a:ln>
                  <a:noFill/>
                </a:ln>
                <a:solidFill>
                  <a:sysClr val="windowText" lastClr="000000"/>
                </a:solidFill>
                <a:effectLst/>
                <a:uLnTx/>
                <a:uFillTx/>
              </a:rPr>
              <a:t>Vehicles gathered from various regions in front of the </a:t>
            </a:r>
            <a:r>
              <a:rPr kumimoji="1" lang="en-US" altLang="ja-JP" sz="1600" b="1" i="0" u="none" strike="noStrike" kern="0" cap="none" spc="0" normalizeH="0" baseline="0" noProof="0" dirty="0">
                <a:ln>
                  <a:noFill/>
                </a:ln>
                <a:solidFill>
                  <a:sysClr val="windowText" lastClr="000000"/>
                </a:solidFill>
                <a:effectLst/>
                <a:uLnTx/>
                <a:uFillTx/>
              </a:rPr>
              <a:t>Iwate Prefectural Branch</a:t>
            </a:r>
            <a:endParaRPr kumimoji="1" lang="ja-JP" altLang="en-US" sz="1600" b="1" i="0" u="none" strike="noStrike" kern="0" cap="none" spc="0" normalizeH="0" baseline="0" noProof="0" dirty="0">
              <a:ln>
                <a:noFill/>
              </a:ln>
              <a:solidFill>
                <a:sysClr val="windowText" lastClr="000000"/>
              </a:solidFill>
              <a:effectLst/>
              <a:uLnTx/>
              <a:uFillTx/>
            </a:endParaRPr>
          </a:p>
        </p:txBody>
      </p:sp>
      <p:sp>
        <p:nvSpPr>
          <p:cNvPr id="22" name="正方形/長方形 21"/>
          <p:cNvSpPr/>
          <p:nvPr/>
        </p:nvSpPr>
        <p:spPr>
          <a:xfrm>
            <a:off x="5077369" y="1340768"/>
            <a:ext cx="3960000" cy="54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Reconstruction Support Headquarters</a:t>
            </a:r>
          </a:p>
        </p:txBody>
      </p:sp>
      <p:sp>
        <p:nvSpPr>
          <p:cNvPr id="23" name="正方形/長方形 22"/>
          <p:cNvSpPr/>
          <p:nvPr/>
        </p:nvSpPr>
        <p:spPr>
          <a:xfrm>
            <a:off x="279911" y="1340768"/>
            <a:ext cx="3888000" cy="52738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The Relief Headquarters </a:t>
            </a:r>
          </a:p>
        </p:txBody>
      </p:sp>
      <p:sp>
        <p:nvSpPr>
          <p:cNvPr id="11" name="テキスト ボックス 10"/>
          <p:cNvSpPr txBox="1"/>
          <p:nvPr/>
        </p:nvSpPr>
        <p:spPr>
          <a:xfrm>
            <a:off x="251520" y="900000"/>
            <a:ext cx="8676496" cy="400110"/>
          </a:xfrm>
          <a:prstGeom prst="rect">
            <a:avLst/>
          </a:prstGeom>
          <a:noFill/>
        </p:spPr>
        <p:txBody>
          <a:bodyPr wrap="square" rtlCol="0">
            <a:spAutoFit/>
          </a:bodyPr>
          <a:lstStyle/>
          <a:p>
            <a:pPr lvl="0">
              <a:defRPr/>
            </a:pPr>
            <a:r>
              <a:rPr kumimoji="0" lang="en-US" altLang="ja-JP" sz="2000" b="1" kern="0" dirty="0">
                <a:solidFill>
                  <a:sysClr val="windowText" lastClr="000000"/>
                </a:solidFill>
              </a:rPr>
              <a:t>Emergency Response for the Great East Japan Earthquake by JWWA</a:t>
            </a:r>
            <a:r>
              <a:rPr kumimoji="0" lang="en-US" altLang="ja-JP" sz="2000" b="1" i="0" u="none" strike="noStrike" kern="0" cap="none" spc="-100" normalizeH="0" baseline="0" noProof="0" dirty="0">
                <a:ln>
                  <a:noFill/>
                </a:ln>
                <a:solidFill>
                  <a:sysClr val="windowText" lastClr="000000"/>
                </a:solidFill>
                <a:effectLst/>
                <a:uLnTx/>
                <a:uFillTx/>
              </a:rPr>
              <a:t>(2)</a:t>
            </a:r>
            <a:endParaRPr kumimoji="0" lang="ja-JP" altLang="en-US" sz="2000" b="1" i="0" u="none" strike="noStrike" kern="0" cap="none" spc="-100" normalizeH="0" baseline="0" noProof="0" dirty="0">
              <a:ln>
                <a:noFill/>
              </a:ln>
              <a:solidFill>
                <a:sysClr val="windowText" lastClr="000000"/>
              </a:solidFill>
              <a:effectLst/>
              <a:uLnTx/>
              <a:uFillTx/>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80270" y="1748186"/>
            <a:ext cx="2880320" cy="1464231"/>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sz="2000" dirty="0">
                <a:solidFill>
                  <a:schemeClr val="tx1"/>
                </a:solidFill>
              </a:rPr>
              <a:t>Amount of annual membership fee</a:t>
            </a:r>
            <a:r>
              <a:rPr lang="ja-JP" altLang="en-US" sz="2000" dirty="0">
                <a:solidFill>
                  <a:schemeClr val="tx1"/>
                </a:solidFill>
              </a:rPr>
              <a:t> </a:t>
            </a:r>
            <a:r>
              <a:rPr lang="en-US" altLang="ja-JP" sz="2000" dirty="0">
                <a:solidFill>
                  <a:schemeClr val="tx1"/>
                </a:solidFill>
              </a:rPr>
              <a:t>depends on scale of </a:t>
            </a:r>
            <a:r>
              <a:rPr kumimoji="1" lang="en-US" altLang="ja-JP" sz="2000" dirty="0">
                <a:solidFill>
                  <a:schemeClr val="tx1"/>
                </a:solidFill>
              </a:rPr>
              <a:t>water utility.</a:t>
            </a:r>
            <a:endParaRPr kumimoji="1" lang="ja-JP" altLang="en-US" sz="2000" dirty="0">
              <a:solidFill>
                <a:schemeClr val="tx1"/>
              </a:solidFill>
            </a:endParaRPr>
          </a:p>
        </p:txBody>
      </p:sp>
      <p:sp>
        <p:nvSpPr>
          <p:cNvPr id="3" name="右矢印 2"/>
          <p:cNvSpPr/>
          <p:nvPr/>
        </p:nvSpPr>
        <p:spPr>
          <a:xfrm>
            <a:off x="3365900" y="2151616"/>
            <a:ext cx="504056" cy="657369"/>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100922" y="1752702"/>
            <a:ext cx="4791558" cy="1464231"/>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2000" dirty="0">
                <a:solidFill>
                  <a:schemeClr val="tx1"/>
                </a:solidFill>
              </a:rPr>
              <a:t>・</a:t>
            </a:r>
            <a:r>
              <a:rPr kumimoji="1" lang="en-US" altLang="ja-JP" sz="2000" dirty="0">
                <a:solidFill>
                  <a:schemeClr val="tx1"/>
                </a:solidFill>
              </a:rPr>
              <a:t>Fixed fee 43,000 </a:t>
            </a:r>
            <a:r>
              <a:rPr lang="en-US" altLang="ja-JP" sz="2000" dirty="0">
                <a:solidFill>
                  <a:schemeClr val="tx1"/>
                </a:solidFill>
              </a:rPr>
              <a:t>JPY</a:t>
            </a:r>
            <a:endParaRPr kumimoji="1" lang="en-US" altLang="ja-JP" sz="2000" dirty="0">
              <a:solidFill>
                <a:schemeClr val="tx1"/>
              </a:solidFill>
            </a:endParaRPr>
          </a:p>
          <a:p>
            <a:r>
              <a:rPr kumimoji="1" lang="ja-JP" altLang="en-US" sz="2000" dirty="0">
                <a:solidFill>
                  <a:schemeClr val="tx1"/>
                </a:solidFill>
              </a:rPr>
              <a:t>・</a:t>
            </a:r>
            <a:r>
              <a:rPr lang="en-US" altLang="ja-JP" sz="2000" dirty="0">
                <a:solidFill>
                  <a:schemeClr val="tx1"/>
                </a:solidFill>
              </a:rPr>
              <a:t>Variable annual membership fee depends on </a:t>
            </a:r>
            <a:r>
              <a:rPr kumimoji="1" lang="en-US" altLang="ja-JP" sz="2000" dirty="0">
                <a:solidFill>
                  <a:schemeClr val="tx1"/>
                </a:solidFill>
              </a:rPr>
              <a:t>annual revenue water.</a:t>
            </a:r>
            <a:r>
              <a:rPr kumimoji="1" lang="ja-JP" altLang="en-US" sz="2000" dirty="0">
                <a:solidFill>
                  <a:schemeClr val="tx1"/>
                </a:solidFill>
              </a:rPr>
              <a:t> </a:t>
            </a:r>
            <a:r>
              <a:rPr kumimoji="1" lang="en-US" altLang="ja-JP" sz="2000" dirty="0">
                <a:solidFill>
                  <a:schemeClr val="tx1"/>
                </a:solidFill>
              </a:rPr>
              <a:t>(</a:t>
            </a:r>
            <a:r>
              <a:rPr lang="en-US" altLang="ja-JP" sz="2000" dirty="0">
                <a:solidFill>
                  <a:schemeClr val="tx1"/>
                </a:solidFill>
              </a:rPr>
              <a:t>diminishing  system</a:t>
            </a:r>
            <a:r>
              <a:rPr kumimoji="1" lang="en-US" altLang="ja-JP" sz="2000" dirty="0">
                <a:solidFill>
                  <a:schemeClr val="tx1"/>
                </a:solidFill>
              </a:rPr>
              <a:t>)</a:t>
            </a:r>
            <a:endParaRPr kumimoji="1" lang="ja-JP" altLang="en-US" sz="2000" dirty="0">
              <a:solidFill>
                <a:schemeClr val="tx1"/>
              </a:solidFill>
            </a:endParaRPr>
          </a:p>
        </p:txBody>
      </p:sp>
      <p:sp>
        <p:nvSpPr>
          <p:cNvPr id="8" name="角丸四角形 7"/>
          <p:cNvSpPr/>
          <p:nvPr/>
        </p:nvSpPr>
        <p:spPr>
          <a:xfrm>
            <a:off x="322090" y="3352739"/>
            <a:ext cx="8640960" cy="1115550"/>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indent="-342900">
              <a:buClr>
                <a:schemeClr val="accent5">
                  <a:lumMod val="50000"/>
                </a:schemeClr>
              </a:buClr>
              <a:buSzPct val="75000"/>
              <a:buFont typeface="Wingdings" panose="05000000000000000000" pitchFamily="2" charset="2"/>
              <a:buChar char="l"/>
            </a:pPr>
            <a:r>
              <a:rPr kumimoji="1" lang="en-US" altLang="ja-JP" sz="2000" dirty="0">
                <a:solidFill>
                  <a:schemeClr val="tx1"/>
                </a:solidFill>
              </a:rPr>
              <a:t>Annual revenue water 1 million m</a:t>
            </a:r>
            <a:r>
              <a:rPr kumimoji="1" lang="en-US" altLang="ja-JP" sz="2000" baseline="30000" dirty="0">
                <a:solidFill>
                  <a:schemeClr val="tx1"/>
                </a:solidFill>
              </a:rPr>
              <a:t>3</a:t>
            </a:r>
            <a:r>
              <a:rPr kumimoji="1" lang="en-US" altLang="ja-JP" sz="2000" dirty="0">
                <a:solidFill>
                  <a:schemeClr val="tx1"/>
                </a:solidFill>
              </a:rPr>
              <a:t> (10,000</a:t>
            </a:r>
            <a:r>
              <a:rPr kumimoji="1" lang="ja-JP" altLang="en-US" sz="2000" dirty="0">
                <a:solidFill>
                  <a:schemeClr val="tx1"/>
                </a:solidFill>
              </a:rPr>
              <a:t> </a:t>
            </a:r>
            <a:r>
              <a:rPr lang="en-US" altLang="ja-JP" sz="2000" dirty="0">
                <a:solidFill>
                  <a:schemeClr val="tx1"/>
                </a:solidFill>
              </a:rPr>
              <a:t>in population</a:t>
            </a:r>
            <a:r>
              <a:rPr kumimoji="1" lang="en-US" altLang="ja-JP" sz="2000" dirty="0">
                <a:solidFill>
                  <a:schemeClr val="tx1"/>
                </a:solidFill>
              </a:rPr>
              <a:t>); 73,000 </a:t>
            </a:r>
            <a:r>
              <a:rPr lang="en-US" altLang="ja-JP" sz="2000" dirty="0">
                <a:solidFill>
                  <a:schemeClr val="tx1"/>
                </a:solidFill>
              </a:rPr>
              <a:t>JPY</a:t>
            </a:r>
            <a:endParaRPr kumimoji="1" lang="en-US" altLang="ja-JP" sz="2000" dirty="0">
              <a:solidFill>
                <a:schemeClr val="tx1"/>
              </a:solidFill>
            </a:endParaRPr>
          </a:p>
          <a:p>
            <a:pPr marL="342900" indent="-342900">
              <a:buClr>
                <a:schemeClr val="accent5">
                  <a:lumMod val="50000"/>
                </a:schemeClr>
              </a:buClr>
              <a:buSzPct val="75000"/>
              <a:buFont typeface="Wingdings" panose="05000000000000000000" pitchFamily="2" charset="2"/>
              <a:buChar char="l"/>
            </a:pPr>
            <a:r>
              <a:rPr kumimoji="1" lang="en-US" altLang="ja-JP" sz="2000" dirty="0">
                <a:solidFill>
                  <a:schemeClr val="tx1"/>
                </a:solidFill>
              </a:rPr>
              <a:t>Annual revenue water 30 million </a:t>
            </a:r>
            <a:r>
              <a:rPr lang="en-US" altLang="ja-JP" sz="2000" dirty="0">
                <a:solidFill>
                  <a:schemeClr val="tx1"/>
                </a:solidFill>
              </a:rPr>
              <a:t>m</a:t>
            </a:r>
            <a:r>
              <a:rPr lang="en-US" altLang="ja-JP" sz="2000" baseline="30000" dirty="0">
                <a:solidFill>
                  <a:schemeClr val="tx1"/>
                </a:solidFill>
              </a:rPr>
              <a:t>3</a:t>
            </a:r>
            <a:r>
              <a:rPr lang="en-US" altLang="ja-JP" sz="2000" dirty="0">
                <a:solidFill>
                  <a:schemeClr val="tx1"/>
                </a:solidFill>
              </a:rPr>
              <a:t> (300,000</a:t>
            </a:r>
            <a:r>
              <a:rPr lang="ja-JP" altLang="en-US" sz="2000" dirty="0">
                <a:solidFill>
                  <a:schemeClr val="tx1"/>
                </a:solidFill>
              </a:rPr>
              <a:t> </a:t>
            </a:r>
            <a:r>
              <a:rPr lang="en-US" altLang="ja-JP" sz="2000" dirty="0">
                <a:solidFill>
                  <a:schemeClr val="tx1"/>
                </a:solidFill>
              </a:rPr>
              <a:t>in population</a:t>
            </a:r>
            <a:r>
              <a:rPr kumimoji="1" lang="en-US" altLang="ja-JP" sz="2000" dirty="0">
                <a:solidFill>
                  <a:schemeClr val="tx1"/>
                </a:solidFill>
              </a:rPr>
              <a:t>); 420,000 JPY</a:t>
            </a:r>
          </a:p>
          <a:p>
            <a:pPr marL="342900" indent="-342900">
              <a:buClr>
                <a:schemeClr val="accent5">
                  <a:lumMod val="50000"/>
                </a:schemeClr>
              </a:buClr>
              <a:buSzPct val="75000"/>
              <a:buFont typeface="Wingdings" panose="05000000000000000000" pitchFamily="2" charset="2"/>
              <a:buChar char="l"/>
            </a:pPr>
            <a:r>
              <a:rPr lang="en-US" altLang="ja-JP" sz="2000" spc="-100" dirty="0">
                <a:solidFill>
                  <a:schemeClr val="tx1"/>
                </a:solidFill>
              </a:rPr>
              <a:t>The largest utility (Tokyo) ; 5,500,000 JPY</a:t>
            </a:r>
            <a:endParaRPr kumimoji="1" lang="ja-JP" altLang="en-US" sz="2000" spc="-100" dirty="0">
              <a:solidFill>
                <a:schemeClr val="tx1"/>
              </a:solidFill>
            </a:endParaRPr>
          </a:p>
        </p:txBody>
      </p:sp>
      <p:sp>
        <p:nvSpPr>
          <p:cNvPr id="9" name="角丸四角形 8"/>
          <p:cNvSpPr/>
          <p:nvPr/>
        </p:nvSpPr>
        <p:spPr>
          <a:xfrm>
            <a:off x="308730" y="4635420"/>
            <a:ext cx="4156481" cy="1115550"/>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Total number of utilities; 1,482</a:t>
            </a:r>
          </a:p>
          <a:p>
            <a:r>
              <a:rPr lang="en-US" altLang="ja-JP" sz="2000" dirty="0">
                <a:solidFill>
                  <a:schemeClr val="tx1"/>
                </a:solidFill>
              </a:rPr>
              <a:t>  Water supply utilities; 1,388</a:t>
            </a:r>
          </a:p>
          <a:p>
            <a:r>
              <a:rPr lang="en-US" altLang="ja-JP" sz="2000" dirty="0">
                <a:solidFill>
                  <a:schemeClr val="tx1"/>
                </a:solidFill>
              </a:rPr>
              <a:t>  Utilities for bulk water supply; 94</a:t>
            </a:r>
            <a:endParaRPr kumimoji="1" lang="ja-JP" altLang="en-US" sz="2000" dirty="0">
              <a:solidFill>
                <a:schemeClr val="tx1"/>
              </a:solidFill>
            </a:endParaRPr>
          </a:p>
        </p:txBody>
      </p:sp>
      <p:sp>
        <p:nvSpPr>
          <p:cNvPr id="10" name="角丸四角形 9"/>
          <p:cNvSpPr/>
          <p:nvPr/>
        </p:nvSpPr>
        <p:spPr>
          <a:xfrm>
            <a:off x="5006494" y="4581975"/>
            <a:ext cx="3885986" cy="1115550"/>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The number of JWWA members; 1,361</a:t>
            </a:r>
          </a:p>
          <a:p>
            <a:r>
              <a:rPr lang="en-US" altLang="ja-JP" sz="2000" dirty="0">
                <a:solidFill>
                  <a:schemeClr val="tx1"/>
                </a:solidFill>
              </a:rPr>
              <a:t>=92% of the total utilities</a:t>
            </a:r>
            <a:endParaRPr kumimoji="1" lang="ja-JP" altLang="en-US" sz="2000" dirty="0">
              <a:solidFill>
                <a:schemeClr val="tx1"/>
              </a:solidFill>
            </a:endParaRPr>
          </a:p>
        </p:txBody>
      </p:sp>
      <p:sp>
        <p:nvSpPr>
          <p:cNvPr id="11" name="右矢印 10"/>
          <p:cNvSpPr/>
          <p:nvPr/>
        </p:nvSpPr>
        <p:spPr>
          <a:xfrm>
            <a:off x="4502150" y="4838065"/>
            <a:ext cx="467360" cy="657225"/>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3"/>
          <p:cNvSpPr>
            <a:spLocks noGrp="1"/>
          </p:cNvSpPr>
          <p:nvPr>
            <p:ph type="title"/>
          </p:nvPr>
        </p:nvSpPr>
        <p:spPr>
          <a:xfrm>
            <a:off x="285550" y="427577"/>
            <a:ext cx="8713256" cy="720000"/>
          </a:xfrm>
        </p:spPr>
        <p:txBody>
          <a:bodyPr>
            <a:noAutofit/>
          </a:bodyPr>
          <a:lstStyle/>
          <a:p>
            <a:r>
              <a:rPr lang="en-US" altLang="ja-JP" sz="2600" dirty="0"/>
              <a:t>4. Financial Structure of Japan Water Works Association</a:t>
            </a:r>
            <a:endParaRPr kumimoji="1" lang="ja-JP" altLang="en-US" sz="2600" dirty="0"/>
          </a:p>
        </p:txBody>
      </p:sp>
      <p:sp>
        <p:nvSpPr>
          <p:cNvPr id="15" name="テキスト ボックス 14"/>
          <p:cNvSpPr txBox="1"/>
          <p:nvPr/>
        </p:nvSpPr>
        <p:spPr>
          <a:xfrm>
            <a:off x="285550" y="1147577"/>
            <a:ext cx="8676496" cy="461665"/>
          </a:xfrm>
          <a:prstGeom prst="rect">
            <a:avLst/>
          </a:prstGeom>
          <a:noFill/>
        </p:spPr>
        <p:txBody>
          <a:bodyPr wrap="square" rtlCol="0">
            <a:spAutoFit/>
          </a:bodyPr>
          <a:lstStyle/>
          <a:p>
            <a:r>
              <a:rPr lang="en-US" altLang="ja-JP" sz="2400" b="1" dirty="0"/>
              <a:t>(1) Membership Fees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t="19707" b="4634"/>
          <a:stretch/>
        </p:blipFill>
        <p:spPr>
          <a:xfrm>
            <a:off x="824664" y="3478532"/>
            <a:ext cx="7995808" cy="2820668"/>
          </a:xfrm>
          <a:prstGeom prst="rect">
            <a:avLst/>
          </a:prstGeom>
        </p:spPr>
      </p:pic>
      <p:sp>
        <p:nvSpPr>
          <p:cNvPr id="3" name="右矢印 2"/>
          <p:cNvSpPr/>
          <p:nvPr/>
        </p:nvSpPr>
        <p:spPr>
          <a:xfrm>
            <a:off x="2012563" y="2244975"/>
            <a:ext cx="326985" cy="710788"/>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4172803" y="2259150"/>
            <a:ext cx="326985" cy="710788"/>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6477059" y="2259413"/>
            <a:ext cx="326985" cy="710788"/>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372603" y="1746265"/>
            <a:ext cx="1800000" cy="1800000"/>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bIns="36000" rtlCol="0" anchor="ctr">
            <a:normAutofit fontScale="92500"/>
          </a:bodyPr>
          <a:lstStyle/>
          <a:p>
            <a:r>
              <a:rPr kumimoji="1" lang="en-US" altLang="ja-JP" dirty="0">
                <a:solidFill>
                  <a:srgbClr val="FF0000"/>
                </a:solidFill>
              </a:rPr>
              <a:t>Inspection Services</a:t>
            </a:r>
            <a:r>
              <a:rPr kumimoji="1" lang="ja-JP" altLang="en-US" dirty="0">
                <a:solidFill>
                  <a:srgbClr val="FF0000"/>
                </a:solidFill>
              </a:rPr>
              <a:t> </a:t>
            </a:r>
            <a:r>
              <a:rPr kumimoji="1" lang="en-US" altLang="ja-JP" dirty="0">
                <a:solidFill>
                  <a:schemeClr val="tx1"/>
                </a:solidFill>
              </a:rPr>
              <a:t>started in 1935.</a:t>
            </a:r>
          </a:p>
          <a:p>
            <a:r>
              <a:rPr kumimoji="1" lang="en-US" altLang="ja-JP" dirty="0">
                <a:solidFill>
                  <a:schemeClr val="tx1"/>
                </a:solidFill>
              </a:rPr>
              <a:t>Approximately</a:t>
            </a:r>
            <a:r>
              <a:rPr kumimoji="1" lang="ja-JP" altLang="en-US" dirty="0">
                <a:solidFill>
                  <a:schemeClr val="tx1"/>
                </a:solidFill>
              </a:rPr>
              <a:t>　</a:t>
            </a:r>
            <a:r>
              <a:rPr kumimoji="1" lang="en-US" altLang="ja-JP" dirty="0">
                <a:solidFill>
                  <a:schemeClr val="tx1"/>
                </a:solidFill>
              </a:rPr>
              <a:t>9million</a:t>
            </a:r>
            <a:r>
              <a:rPr lang="en-US" altLang="ja-JP" dirty="0">
                <a:solidFill>
                  <a:schemeClr val="tx1"/>
                </a:solidFill>
              </a:rPr>
              <a:t> JPY</a:t>
            </a:r>
            <a:endParaRPr kumimoji="1" lang="ja-JP" altLang="en-US" dirty="0">
              <a:solidFill>
                <a:schemeClr val="tx1"/>
              </a:solidFill>
            </a:endParaRPr>
          </a:p>
        </p:txBody>
      </p:sp>
      <p:sp>
        <p:nvSpPr>
          <p:cNvPr id="7" name="角丸四角形 6"/>
          <p:cNvSpPr/>
          <p:nvPr/>
        </p:nvSpPr>
        <p:spPr>
          <a:xfrm>
            <a:off x="4532843" y="1746265"/>
            <a:ext cx="1956048" cy="1800000"/>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36000" rtlCol="0" anchor="ctr">
            <a:normAutofit/>
          </a:bodyPr>
          <a:lstStyle/>
          <a:p>
            <a:r>
              <a:rPr lang="en-US" altLang="ja-JP" dirty="0">
                <a:solidFill>
                  <a:schemeClr val="tx1"/>
                </a:solidFill>
              </a:rPr>
              <a:t>Deregulation of inspection services</a:t>
            </a:r>
            <a:r>
              <a:rPr lang="ja-JP" altLang="en-US" dirty="0">
                <a:solidFill>
                  <a:schemeClr val="tx1"/>
                </a:solidFill>
              </a:rPr>
              <a:t> </a:t>
            </a:r>
            <a:r>
              <a:rPr lang="en-US" altLang="ja-JP" dirty="0">
                <a:solidFill>
                  <a:schemeClr val="tx1"/>
                </a:solidFill>
              </a:rPr>
              <a:t>was decided i</a:t>
            </a:r>
            <a:r>
              <a:rPr kumimoji="1" lang="en-US" altLang="ja-JP" dirty="0">
                <a:solidFill>
                  <a:schemeClr val="tx1"/>
                </a:solidFill>
              </a:rPr>
              <a:t>n 1996</a:t>
            </a:r>
            <a:r>
              <a:rPr lang="en-US" altLang="ja-JP" dirty="0">
                <a:solidFill>
                  <a:schemeClr val="tx1"/>
                </a:solidFill>
              </a:rPr>
              <a:t>.</a:t>
            </a:r>
            <a:endParaRPr kumimoji="1" lang="en-US" altLang="ja-JP" dirty="0">
              <a:solidFill>
                <a:schemeClr val="tx1"/>
              </a:solidFill>
            </a:endParaRPr>
          </a:p>
          <a:p>
            <a:r>
              <a:rPr kumimoji="1" lang="en-US" altLang="ja-JP" dirty="0">
                <a:solidFill>
                  <a:schemeClr val="tx1"/>
                </a:solidFill>
              </a:rPr>
              <a:t>5.7 billion </a:t>
            </a:r>
            <a:r>
              <a:rPr lang="en-US" altLang="ja-JP" dirty="0">
                <a:solidFill>
                  <a:schemeClr val="tx1"/>
                </a:solidFill>
              </a:rPr>
              <a:t>JPY</a:t>
            </a:r>
            <a:endParaRPr kumimoji="1" lang="en-US" altLang="ja-JP" dirty="0">
              <a:solidFill>
                <a:schemeClr val="tx1"/>
              </a:solidFill>
            </a:endParaRPr>
          </a:p>
        </p:txBody>
      </p:sp>
      <p:sp>
        <p:nvSpPr>
          <p:cNvPr id="8" name="角丸四角形 7"/>
          <p:cNvSpPr/>
          <p:nvPr/>
        </p:nvSpPr>
        <p:spPr>
          <a:xfrm>
            <a:off x="6804044" y="1746265"/>
            <a:ext cx="2176202" cy="1800000"/>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36000" rtlCol="0" anchor="ctr">
            <a:normAutofit fontScale="92500" lnSpcReduction="20000"/>
          </a:bodyPr>
          <a:lstStyle/>
          <a:p>
            <a:r>
              <a:rPr lang="en-US" altLang="ja-JP" dirty="0">
                <a:solidFill>
                  <a:schemeClr val="tx1"/>
                </a:solidFill>
              </a:rPr>
              <a:t>Decrease in inspection services</a:t>
            </a:r>
            <a:r>
              <a:rPr lang="ja-JP" altLang="en-US" dirty="0">
                <a:solidFill>
                  <a:schemeClr val="tx1"/>
                </a:solidFill>
              </a:rPr>
              <a:t>　</a:t>
            </a:r>
            <a:r>
              <a:rPr lang="en-CA" altLang="ja-JP" dirty="0">
                <a:solidFill>
                  <a:schemeClr val="tx1"/>
                </a:solidFill>
              </a:rPr>
              <a:t>caused </a:t>
            </a:r>
            <a:r>
              <a:rPr lang="en-US" altLang="ja-JP" dirty="0">
                <a:solidFill>
                  <a:schemeClr val="tx1"/>
                </a:solidFill>
              </a:rPr>
              <a:t>by  revision of  the rules  for inspections.</a:t>
            </a:r>
          </a:p>
          <a:p>
            <a:r>
              <a:rPr kumimoji="1" lang="en-US" altLang="ja-JP" dirty="0">
                <a:solidFill>
                  <a:schemeClr val="tx1"/>
                </a:solidFill>
              </a:rPr>
              <a:t>In 2014,</a:t>
            </a:r>
          </a:p>
          <a:p>
            <a:r>
              <a:rPr lang="en-US" altLang="ja-JP" dirty="0">
                <a:solidFill>
                  <a:schemeClr val="tx1"/>
                </a:solidFill>
              </a:rPr>
              <a:t>3 billion JPY</a:t>
            </a:r>
            <a:endParaRPr kumimoji="1" lang="ja-JP" altLang="en-US" dirty="0">
              <a:solidFill>
                <a:schemeClr val="tx1"/>
              </a:solidFill>
            </a:endParaRPr>
          </a:p>
        </p:txBody>
      </p:sp>
      <p:sp>
        <p:nvSpPr>
          <p:cNvPr id="2" name="角丸四角形 1"/>
          <p:cNvSpPr/>
          <p:nvPr/>
        </p:nvSpPr>
        <p:spPr>
          <a:xfrm>
            <a:off x="257316" y="1746265"/>
            <a:ext cx="1800000" cy="1800000"/>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36000" rtlCol="0" anchor="ctr">
            <a:normAutofit/>
          </a:bodyPr>
          <a:lstStyle/>
          <a:p>
            <a:r>
              <a:rPr kumimoji="1" lang="en-US" altLang="ja-JP" dirty="0">
                <a:solidFill>
                  <a:schemeClr val="tx1"/>
                </a:solidFill>
              </a:rPr>
              <a:t>Founded in 1932.</a:t>
            </a:r>
          </a:p>
          <a:p>
            <a:r>
              <a:rPr kumimoji="1" lang="en-US" altLang="ja-JP" dirty="0">
                <a:solidFill>
                  <a:schemeClr val="tx1"/>
                </a:solidFill>
              </a:rPr>
              <a:t>2-4 million </a:t>
            </a:r>
            <a:r>
              <a:rPr lang="en-US" altLang="ja-JP" dirty="0">
                <a:solidFill>
                  <a:schemeClr val="tx1"/>
                </a:solidFill>
              </a:rPr>
              <a:t>JPY</a:t>
            </a:r>
            <a:r>
              <a:rPr kumimoji="1" lang="en-US" altLang="ja-JP" dirty="0">
                <a:solidFill>
                  <a:schemeClr val="tx1"/>
                </a:solidFill>
              </a:rPr>
              <a:t> i</a:t>
            </a:r>
            <a:r>
              <a:rPr lang="en-US" altLang="ja-JP" dirty="0">
                <a:solidFill>
                  <a:schemeClr val="tx1"/>
                </a:solidFill>
              </a:rPr>
              <a:t>n present value</a:t>
            </a:r>
            <a:endParaRPr kumimoji="1" lang="ja-JP" altLang="en-US" dirty="0">
              <a:solidFill>
                <a:schemeClr val="tx1"/>
              </a:solidFill>
            </a:endParaRPr>
          </a:p>
        </p:txBody>
      </p:sp>
      <p:sp>
        <p:nvSpPr>
          <p:cNvPr id="18" name="タイトル 3"/>
          <p:cNvSpPr>
            <a:spLocks noGrp="1"/>
          </p:cNvSpPr>
          <p:nvPr>
            <p:ph type="title"/>
          </p:nvPr>
        </p:nvSpPr>
        <p:spPr>
          <a:xfrm>
            <a:off x="360000" y="413854"/>
            <a:ext cx="8460472" cy="720000"/>
          </a:xfrm>
        </p:spPr>
        <p:txBody>
          <a:bodyPr>
            <a:noAutofit/>
          </a:bodyPr>
          <a:lstStyle/>
          <a:p>
            <a:r>
              <a:rPr lang="en-US" altLang="ja-JP" sz="2600" dirty="0"/>
              <a:t>4. Financial Structure of Japan Water Works Association</a:t>
            </a:r>
            <a:endParaRPr kumimoji="1" lang="ja-JP" altLang="en-US" sz="2600" dirty="0"/>
          </a:p>
        </p:txBody>
      </p:sp>
      <p:sp>
        <p:nvSpPr>
          <p:cNvPr id="19" name="テキスト ボックス 18"/>
          <p:cNvSpPr txBox="1"/>
          <p:nvPr/>
        </p:nvSpPr>
        <p:spPr>
          <a:xfrm>
            <a:off x="257316" y="1159989"/>
            <a:ext cx="8676496" cy="461665"/>
          </a:xfrm>
          <a:prstGeom prst="rect">
            <a:avLst/>
          </a:prstGeom>
          <a:noFill/>
        </p:spPr>
        <p:txBody>
          <a:bodyPr wrap="square" rtlCol="0">
            <a:spAutoFit/>
          </a:bodyPr>
          <a:lstStyle/>
          <a:p>
            <a:r>
              <a:rPr lang="en-US" altLang="ja-JP" sz="2400" b="1" dirty="0"/>
              <a:t>(2) Changes in Revenue Sources</a:t>
            </a:r>
            <a:endParaRPr lang="ja-JP" altLang="en-US"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3"/>
          </p:nvPr>
        </p:nvSpPr>
        <p:spPr>
          <a:xfrm>
            <a:off x="679669" y="2348881"/>
            <a:ext cx="7876856" cy="2710800"/>
          </a:xfrm>
        </p:spPr>
        <p:txBody>
          <a:bodyPr/>
          <a:lstStyle/>
          <a:p>
            <a:pPr lvl="3"/>
            <a:r>
              <a:rPr lang="en-US" altLang="ja-JP" dirty="0"/>
              <a:t>Introduction</a:t>
            </a:r>
          </a:p>
          <a:p>
            <a:pPr lvl="3"/>
            <a:r>
              <a:rPr lang="en-US" altLang="ja-JP" dirty="0"/>
              <a:t>Establishment of Japan Water Works Association</a:t>
            </a:r>
          </a:p>
          <a:p>
            <a:pPr lvl="3"/>
            <a:r>
              <a:rPr lang="en-US" altLang="ja-JP" dirty="0"/>
              <a:t>Activities of Japan Water Works Association</a:t>
            </a:r>
          </a:p>
          <a:p>
            <a:pPr lvl="3"/>
            <a:r>
              <a:rPr lang="en-US" altLang="ja-JP" dirty="0"/>
              <a:t>Financial Structure of Japan Water Works Association</a:t>
            </a:r>
          </a:p>
          <a:p>
            <a:pPr lvl="3"/>
            <a:r>
              <a:rPr lang="en-US" altLang="ja-JP" dirty="0"/>
              <a:t>Other Organizations in Water Supply Sector</a:t>
            </a:r>
          </a:p>
          <a:p>
            <a:pPr lvl="3"/>
            <a:r>
              <a:rPr lang="en-US" altLang="ja-JP" dirty="0"/>
              <a:t>Lessons Learned</a:t>
            </a:r>
          </a:p>
        </p:txBody>
      </p:sp>
      <p:sp>
        <p:nvSpPr>
          <p:cNvPr id="6" name="タイトル 3"/>
          <p:cNvSpPr txBox="1"/>
          <p:nvPr/>
        </p:nvSpPr>
        <p:spPr>
          <a:xfrm>
            <a:off x="360000" y="1295400"/>
            <a:ext cx="8196525" cy="686108"/>
          </a:xfrm>
          <a:prstGeom prst="rect">
            <a:avLst/>
          </a:prstGeom>
        </p:spPr>
        <p:txBody>
          <a:bodyPr vert="horz" wrap="square" lIns="0" tIns="0" rIns="0" bIns="0" rtlCol="0" anchor="t">
            <a:sp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dirty="0"/>
              <a:t>Contents </a:t>
            </a:r>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39553" y="1124744"/>
            <a:ext cx="3518228" cy="783193"/>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2000" dirty="0">
                <a:solidFill>
                  <a:schemeClr val="tx1"/>
                </a:solidFill>
              </a:rPr>
              <a:t>Japan Small Scale Water Works Association</a:t>
            </a:r>
            <a:endParaRPr kumimoji="1" lang="ja-JP" altLang="en-US" sz="2000" dirty="0">
              <a:solidFill>
                <a:schemeClr val="tx1"/>
              </a:solidFill>
            </a:endParaRPr>
          </a:p>
        </p:txBody>
      </p:sp>
      <p:sp>
        <p:nvSpPr>
          <p:cNvPr id="5" name="角丸四角形 4"/>
          <p:cNvSpPr/>
          <p:nvPr/>
        </p:nvSpPr>
        <p:spPr>
          <a:xfrm>
            <a:off x="539552" y="1969319"/>
            <a:ext cx="3518229" cy="442674"/>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2000" dirty="0">
                <a:solidFill>
                  <a:schemeClr val="tx1"/>
                </a:solidFill>
              </a:rPr>
              <a:t>Japan Water Research Center</a:t>
            </a:r>
            <a:endParaRPr kumimoji="1" lang="ja-JP" altLang="en-US" sz="2000" dirty="0">
              <a:solidFill>
                <a:schemeClr val="tx1"/>
              </a:solidFill>
            </a:endParaRPr>
          </a:p>
        </p:txBody>
      </p:sp>
      <p:sp>
        <p:nvSpPr>
          <p:cNvPr id="6" name="角丸四角形 5"/>
          <p:cNvSpPr/>
          <p:nvPr/>
        </p:nvSpPr>
        <p:spPr>
          <a:xfrm>
            <a:off x="539552" y="2484001"/>
            <a:ext cx="3518229" cy="783193"/>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2000" dirty="0">
                <a:solidFill>
                  <a:schemeClr val="tx1"/>
                </a:solidFill>
              </a:rPr>
              <a:t>Federation of Japan Water Industries, Inc.</a:t>
            </a:r>
            <a:endParaRPr kumimoji="1" lang="ja-JP" altLang="en-US" sz="2000" dirty="0">
              <a:solidFill>
                <a:schemeClr val="tx1"/>
              </a:solidFill>
            </a:endParaRPr>
          </a:p>
        </p:txBody>
      </p:sp>
      <p:sp>
        <p:nvSpPr>
          <p:cNvPr id="9" name="角丸四角形 8"/>
          <p:cNvSpPr/>
          <p:nvPr/>
        </p:nvSpPr>
        <p:spPr>
          <a:xfrm>
            <a:off x="539552" y="3367618"/>
            <a:ext cx="3518229" cy="1123712"/>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2000" dirty="0">
                <a:solidFill>
                  <a:schemeClr val="tx1"/>
                </a:solidFill>
              </a:rPr>
              <a:t>Japan Water Plumbing Engineering Promotion Foundation </a:t>
            </a:r>
            <a:endParaRPr kumimoji="1" lang="ja-JP" altLang="en-US" sz="2000" dirty="0">
              <a:solidFill>
                <a:schemeClr val="tx1"/>
              </a:solidFill>
            </a:endParaRPr>
          </a:p>
        </p:txBody>
      </p:sp>
      <p:sp>
        <p:nvSpPr>
          <p:cNvPr id="10" name="角丸四角形 9"/>
          <p:cNvSpPr/>
          <p:nvPr/>
        </p:nvSpPr>
        <p:spPr>
          <a:xfrm>
            <a:off x="539553" y="4563338"/>
            <a:ext cx="3518228" cy="783193"/>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2000" dirty="0">
                <a:solidFill>
                  <a:schemeClr val="tx1"/>
                </a:solidFill>
              </a:rPr>
              <a:t>Japan Finance Organization for Municipalities</a:t>
            </a:r>
            <a:endParaRPr kumimoji="1" lang="ja-JP" altLang="en-US" sz="2000" dirty="0">
              <a:solidFill>
                <a:schemeClr val="tx1"/>
              </a:solidFill>
            </a:endParaRPr>
          </a:p>
        </p:txBody>
      </p:sp>
      <p:sp>
        <p:nvSpPr>
          <p:cNvPr id="13" name="角丸四角形 12"/>
          <p:cNvSpPr/>
          <p:nvPr/>
        </p:nvSpPr>
        <p:spPr>
          <a:xfrm>
            <a:off x="539553" y="5427434"/>
            <a:ext cx="3518228" cy="783193"/>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2000" dirty="0">
                <a:solidFill>
                  <a:schemeClr val="tx1"/>
                </a:solidFill>
              </a:rPr>
              <a:t>Nihon Suido Shimbun</a:t>
            </a:r>
          </a:p>
          <a:p>
            <a:pPr algn="ctr"/>
            <a:r>
              <a:rPr kumimoji="1" lang="en-US" altLang="ja-JP" sz="2000" dirty="0">
                <a:solidFill>
                  <a:schemeClr val="tx1"/>
                </a:solidFill>
              </a:rPr>
              <a:t>Suidou Sangyou Shimbun</a:t>
            </a:r>
            <a:endParaRPr kumimoji="1" lang="ja-JP" altLang="en-US" sz="2000" dirty="0">
              <a:solidFill>
                <a:schemeClr val="tx1"/>
              </a:solidFill>
            </a:endParaRPr>
          </a:p>
        </p:txBody>
      </p:sp>
      <p:sp>
        <p:nvSpPr>
          <p:cNvPr id="15" name="角丸四角形吹き出し 14"/>
          <p:cNvSpPr/>
          <p:nvPr/>
        </p:nvSpPr>
        <p:spPr>
          <a:xfrm>
            <a:off x="4220165" y="1151453"/>
            <a:ext cx="4798188" cy="693371"/>
          </a:xfrm>
          <a:prstGeom prst="wedgeRoundRectCallout">
            <a:avLst>
              <a:gd name="adj1" fmla="val -56686"/>
              <a:gd name="adj2" fmla="val 17407"/>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dirty="0">
                <a:solidFill>
                  <a:schemeClr val="tx1"/>
                </a:solidFill>
              </a:rPr>
              <a:t>Support for Small Scale</a:t>
            </a:r>
            <a:r>
              <a:rPr lang="ja-JP" altLang="en-US" dirty="0">
                <a:solidFill>
                  <a:schemeClr val="tx1"/>
                </a:solidFill>
              </a:rPr>
              <a:t> </a:t>
            </a:r>
            <a:r>
              <a:rPr lang="en-US" altLang="ja-JP" dirty="0">
                <a:solidFill>
                  <a:schemeClr val="tx1"/>
                </a:solidFill>
              </a:rPr>
              <a:t>Public Water Works;</a:t>
            </a:r>
            <a:r>
              <a:rPr lang="ja-JP" altLang="en-US" dirty="0">
                <a:solidFill>
                  <a:schemeClr val="tx1"/>
                </a:solidFill>
              </a:rPr>
              <a:t> </a:t>
            </a:r>
            <a:r>
              <a:rPr lang="en-US" altLang="ja-JP" dirty="0">
                <a:solidFill>
                  <a:schemeClr val="tx1"/>
                </a:solidFill>
              </a:rPr>
              <a:t>Publishing handbook for national subsidy</a:t>
            </a:r>
            <a:endParaRPr lang="ja-JP" altLang="en-US" dirty="0">
              <a:solidFill>
                <a:schemeClr val="tx1"/>
              </a:solidFill>
            </a:endParaRPr>
          </a:p>
        </p:txBody>
      </p:sp>
      <p:sp>
        <p:nvSpPr>
          <p:cNvPr id="16" name="角丸四角形吹き出し 15"/>
          <p:cNvSpPr/>
          <p:nvPr/>
        </p:nvSpPr>
        <p:spPr>
          <a:xfrm>
            <a:off x="4220165" y="1907937"/>
            <a:ext cx="4798188" cy="999838"/>
          </a:xfrm>
          <a:prstGeom prst="wedgeRoundRectCallout">
            <a:avLst>
              <a:gd name="adj1" fmla="val -57022"/>
              <a:gd name="adj2" fmla="val -21578"/>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dirty="0">
                <a:solidFill>
                  <a:schemeClr val="tx1"/>
                </a:solidFill>
              </a:rPr>
              <a:t>Information collection, research and development activities, public promotion and others about the waterworks technology</a:t>
            </a:r>
          </a:p>
        </p:txBody>
      </p:sp>
      <p:sp>
        <p:nvSpPr>
          <p:cNvPr id="17" name="角丸四角形吹き出し 16"/>
          <p:cNvSpPr/>
          <p:nvPr/>
        </p:nvSpPr>
        <p:spPr>
          <a:xfrm>
            <a:off x="4220165" y="2970888"/>
            <a:ext cx="4798188" cy="693371"/>
          </a:xfrm>
          <a:prstGeom prst="wedgeRoundRectCallout">
            <a:avLst>
              <a:gd name="adj1" fmla="val -57006"/>
              <a:gd name="adj2" fmla="val -40177"/>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dirty="0">
                <a:solidFill>
                  <a:schemeClr val="tx1"/>
                </a:solidFill>
              </a:rPr>
              <a:t>Technical collaboration among private companies</a:t>
            </a:r>
          </a:p>
        </p:txBody>
      </p:sp>
      <p:sp>
        <p:nvSpPr>
          <p:cNvPr id="18" name="角丸四角形吹き出し 17"/>
          <p:cNvSpPr/>
          <p:nvPr/>
        </p:nvSpPr>
        <p:spPr>
          <a:xfrm>
            <a:off x="4220165" y="3906192"/>
            <a:ext cx="4798188" cy="386904"/>
          </a:xfrm>
          <a:prstGeom prst="wedgeRoundRectCallout">
            <a:avLst>
              <a:gd name="adj1" fmla="val -57061"/>
              <a:gd name="adj2" fmla="val -33437"/>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dirty="0">
                <a:solidFill>
                  <a:schemeClr val="tx1"/>
                </a:solidFill>
              </a:rPr>
              <a:t>Promotion of water plumbing engineering </a:t>
            </a:r>
          </a:p>
        </p:txBody>
      </p:sp>
      <p:sp>
        <p:nvSpPr>
          <p:cNvPr id="19" name="角丸四角形吹き出し 18"/>
          <p:cNvSpPr/>
          <p:nvPr/>
        </p:nvSpPr>
        <p:spPr>
          <a:xfrm>
            <a:off x="4220165" y="4725144"/>
            <a:ext cx="4798188" cy="386904"/>
          </a:xfrm>
          <a:prstGeom prst="wedgeRoundRectCallout">
            <a:avLst>
              <a:gd name="adj1" fmla="val -56235"/>
              <a:gd name="adj2" fmla="val 7181"/>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dirty="0">
                <a:solidFill>
                  <a:schemeClr val="tx1"/>
                </a:solidFill>
              </a:rPr>
              <a:t>Joint financing for bond floatation</a:t>
            </a:r>
          </a:p>
        </p:txBody>
      </p:sp>
      <p:sp>
        <p:nvSpPr>
          <p:cNvPr id="20" name="角丸四角形吹き出し 19"/>
          <p:cNvSpPr/>
          <p:nvPr/>
        </p:nvSpPr>
        <p:spPr>
          <a:xfrm>
            <a:off x="4365623" y="5445224"/>
            <a:ext cx="4507273" cy="693371"/>
          </a:xfrm>
          <a:prstGeom prst="wedgeRoundRectCallout">
            <a:avLst>
              <a:gd name="adj1" fmla="val -63451"/>
              <a:gd name="adj2" fmla="val -17404"/>
              <a:gd name="adj3" fmla="val 16667"/>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dirty="0">
                <a:solidFill>
                  <a:schemeClr val="tx1"/>
                </a:solidFill>
              </a:rPr>
              <a:t>Specialized newspaper concerning water supply, semi-weekly</a:t>
            </a:r>
          </a:p>
        </p:txBody>
      </p:sp>
      <p:sp>
        <p:nvSpPr>
          <p:cNvPr id="21" name="タイトル 3"/>
          <p:cNvSpPr>
            <a:spLocks noGrp="1"/>
          </p:cNvSpPr>
          <p:nvPr>
            <p:ph type="title"/>
          </p:nvPr>
        </p:nvSpPr>
        <p:spPr>
          <a:xfrm>
            <a:off x="359999" y="252000"/>
            <a:ext cx="8512895" cy="720000"/>
          </a:xfrm>
        </p:spPr>
        <p:txBody>
          <a:bodyPr>
            <a:noAutofit/>
          </a:bodyPr>
          <a:lstStyle/>
          <a:p>
            <a:r>
              <a:rPr lang="en-US" altLang="ja-JP" sz="2600" dirty="0"/>
              <a:t>5. Other Organizations in the Water Supply Sector</a:t>
            </a:r>
            <a:endParaRPr kumimoji="1" lang="ja-JP" altLang="en-US" sz="2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txBox="1"/>
          <p:nvPr/>
        </p:nvSpPr>
        <p:spPr>
          <a:xfrm>
            <a:off x="360000" y="1052736"/>
            <a:ext cx="8208000" cy="5184576"/>
          </a:xfrm>
          <a:prstGeom prst="rect">
            <a:avLst/>
          </a:prstGeom>
        </p:spPr>
        <p:txBody>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99415" lvl="1" indent="-342900">
              <a:lnSpc>
                <a:spcPts val="2200"/>
              </a:lnSpc>
              <a:buSzPct val="75000"/>
              <a:buFont typeface="Wingdings" panose="05000000000000000000" pitchFamily="2" charset="2"/>
              <a:buChar char="l"/>
            </a:pPr>
            <a:r>
              <a:rPr lang="en-US" altLang="ja-JP" sz="2000" b="1" dirty="0"/>
              <a:t>(Cooperation among Water Utilities) </a:t>
            </a:r>
            <a:r>
              <a:rPr lang="en-US" altLang="ja-JP" sz="2000" dirty="0"/>
              <a:t>JWWA was founded through discussions among water utilities </a:t>
            </a:r>
            <a:r>
              <a:rPr lang="en-US" altLang="ja-JP" sz="2000" dirty="0">
                <a:solidFill>
                  <a:schemeClr val="tx1"/>
                </a:solidFill>
              </a:rPr>
              <a:t>on water quality, and operation and management of water</a:t>
            </a:r>
            <a:r>
              <a:rPr lang="en-US" altLang="ja-JP" sz="2000" dirty="0"/>
              <a:t> supply. </a:t>
            </a:r>
            <a:r>
              <a:rPr lang="en-US" altLang="ja-JP" sz="2000" dirty="0">
                <a:solidFill>
                  <a:srgbClr val="FF0000"/>
                </a:solidFill>
              </a:rPr>
              <a:t>Cooperation among members </a:t>
            </a:r>
            <a:r>
              <a:rPr lang="en-US" altLang="ja-JP" sz="2000" dirty="0"/>
              <a:t>plays a critical role in sharing knowledge and experience and mutual support in case of disaster response.</a:t>
            </a:r>
          </a:p>
          <a:p>
            <a:pPr marL="399415" lvl="1" indent="-342900">
              <a:lnSpc>
                <a:spcPts val="2200"/>
              </a:lnSpc>
              <a:buSzPct val="75000"/>
              <a:buFont typeface="Wingdings" panose="05000000000000000000" pitchFamily="2" charset="2"/>
              <a:buChar char="l"/>
            </a:pPr>
            <a:r>
              <a:rPr lang="en-US" altLang="ja-JP" sz="2000" b="1" dirty="0"/>
              <a:t>(Communication between Government and Utilities) </a:t>
            </a:r>
            <a:r>
              <a:rPr lang="en-US" altLang="ja-JP" sz="2000" dirty="0"/>
              <a:t>JWWA plays an important role in facilitating </a:t>
            </a:r>
            <a:r>
              <a:rPr lang="en-US" altLang="ja-JP" sz="2000" dirty="0">
                <a:solidFill>
                  <a:srgbClr val="FF0000"/>
                </a:solidFill>
              </a:rPr>
              <a:t>communication between the national government and water utilities</a:t>
            </a:r>
            <a:r>
              <a:rPr lang="en-US" altLang="ja-JP" sz="2000" dirty="0"/>
              <a:t>, e.g. it disseminates and draws its members’ attention to national policies and lobbies for government support on behalf of the utilities.</a:t>
            </a:r>
          </a:p>
          <a:p>
            <a:pPr marL="399415" lvl="1" indent="-342900">
              <a:lnSpc>
                <a:spcPts val="2200"/>
              </a:lnSpc>
              <a:buSzPct val="75000"/>
              <a:buFont typeface="Wingdings" panose="05000000000000000000" pitchFamily="2" charset="2"/>
              <a:buChar char="l"/>
            </a:pPr>
            <a:r>
              <a:rPr lang="en-US" altLang="ja-JP" sz="2000" b="1" dirty="0"/>
              <a:t>(International Activities) </a:t>
            </a:r>
            <a:r>
              <a:rPr lang="en-US" altLang="ja-JP" sz="2000" dirty="0"/>
              <a:t>JWWA participates </a:t>
            </a:r>
            <a:r>
              <a:rPr lang="en-US" altLang="ja-JP" sz="2000" dirty="0">
                <a:solidFill>
                  <a:srgbClr val="FF0000"/>
                </a:solidFill>
              </a:rPr>
              <a:t>at</a:t>
            </a:r>
            <a:r>
              <a:rPr lang="ja-JP" altLang="en-US" sz="2000" dirty="0">
                <a:solidFill>
                  <a:srgbClr val="FF0000"/>
                </a:solidFill>
              </a:rPr>
              <a:t> </a:t>
            </a:r>
            <a:r>
              <a:rPr lang="en-US" altLang="ja-JP" sz="2000" dirty="0">
                <a:solidFill>
                  <a:srgbClr val="FF0000"/>
                </a:solidFill>
              </a:rPr>
              <a:t>the International Water Association (IWA)</a:t>
            </a:r>
            <a:r>
              <a:rPr lang="en-US" altLang="ja-JP" sz="2000" dirty="0"/>
              <a:t> board meetings in coordination with the Japan Society on Water Environment. JWWA contributes to </a:t>
            </a:r>
            <a:r>
              <a:rPr lang="en-US" altLang="ja-JP" sz="2000" dirty="0">
                <a:solidFill>
                  <a:srgbClr val="FF0000"/>
                </a:solidFill>
              </a:rPr>
              <a:t>overseas training</a:t>
            </a:r>
            <a:r>
              <a:rPr lang="en-US" altLang="ja-JP" sz="2000" dirty="0"/>
              <a:t>, dispatches </a:t>
            </a:r>
            <a:r>
              <a:rPr lang="en-US" altLang="ja-JP" sz="2000" dirty="0">
                <a:solidFill>
                  <a:srgbClr val="FF0000"/>
                </a:solidFill>
              </a:rPr>
              <a:t>experts</a:t>
            </a:r>
            <a:r>
              <a:rPr lang="en-US" altLang="ja-JP" sz="2000" dirty="0"/>
              <a:t> and supports </a:t>
            </a:r>
            <a:r>
              <a:rPr lang="en-US" altLang="ja-JP" sz="2000" dirty="0">
                <a:solidFill>
                  <a:srgbClr val="FF0000"/>
                </a:solidFill>
              </a:rPr>
              <a:t>establishment of waterworks associations </a:t>
            </a:r>
            <a:r>
              <a:rPr lang="en-US" altLang="ja-JP" sz="2000" dirty="0"/>
              <a:t>in developing countries.</a:t>
            </a:r>
          </a:p>
          <a:p>
            <a:pPr lvl="1">
              <a:lnSpc>
                <a:spcPts val="2200"/>
              </a:lnSpc>
            </a:pPr>
            <a:endParaRPr lang="en-US" altLang="ja-JP" sz="2000" dirty="0"/>
          </a:p>
        </p:txBody>
      </p:sp>
      <p:sp>
        <p:nvSpPr>
          <p:cNvPr id="4" name="テキスト ボックス 3"/>
          <p:cNvSpPr txBox="1"/>
          <p:nvPr/>
        </p:nvSpPr>
        <p:spPr>
          <a:xfrm>
            <a:off x="360000" y="432000"/>
            <a:ext cx="7549015" cy="425758"/>
          </a:xfrm>
          <a:prstGeom prst="rect">
            <a:avLst/>
          </a:prstGeom>
          <a:noFill/>
        </p:spPr>
        <p:txBody>
          <a:bodyPr wrap="square" rtlCol="0">
            <a:spAutoFit/>
          </a:bodyPr>
          <a:lstStyle/>
          <a:p>
            <a:pPr marL="57785" lvl="3">
              <a:lnSpc>
                <a:spcPts val="2600"/>
              </a:lnSpc>
              <a:spcBef>
                <a:spcPts val="600"/>
              </a:spcBef>
              <a:buClr>
                <a:srgbClr val="CAE2FF">
                  <a:lumMod val="50000"/>
                </a:srgbClr>
              </a:buClr>
            </a:pPr>
            <a:r>
              <a:rPr lang="en-US" altLang="ja-JP" sz="2800" b="1" dirty="0">
                <a:solidFill>
                  <a:schemeClr val="bg1">
                    <a:lumMod val="50000"/>
                  </a:schemeClr>
                </a:solidFill>
                <a:latin typeface="+mj-lt"/>
              </a:rPr>
              <a:t>6. Lessons Learned</a:t>
            </a:r>
            <a:r>
              <a:rPr lang="ja-JP" altLang="en-US" sz="2800" b="1" dirty="0">
                <a:solidFill>
                  <a:schemeClr val="bg1">
                    <a:lumMod val="50000"/>
                  </a:schemeClr>
                </a:solidFill>
                <a:latin typeface="+mj-lt"/>
              </a:rPr>
              <a:t> </a:t>
            </a:r>
            <a:r>
              <a:rPr lang="en-US" altLang="ja-JP" sz="2800" b="1" dirty="0">
                <a:solidFill>
                  <a:schemeClr val="bg1">
                    <a:lumMod val="50000"/>
                  </a:schemeClr>
                </a:solidFill>
                <a:latin typeface="+mj-lt"/>
              </a:rPr>
              <a:t>(1)</a:t>
            </a:r>
            <a:endParaRPr lang="ja-JP" altLang="en-US" sz="2800" b="1" dirty="0">
              <a:solidFill>
                <a:prstClr val="white">
                  <a:lumMod val="65000"/>
                </a:prstClr>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60000" y="432000"/>
            <a:ext cx="7549015" cy="425758"/>
          </a:xfrm>
          <a:prstGeom prst="rect">
            <a:avLst/>
          </a:prstGeom>
          <a:noFill/>
        </p:spPr>
        <p:txBody>
          <a:bodyPr wrap="square" rtlCol="0">
            <a:spAutoFit/>
          </a:bodyPr>
          <a:lstStyle/>
          <a:p>
            <a:pPr marL="57785" lvl="3">
              <a:lnSpc>
                <a:spcPts val="2600"/>
              </a:lnSpc>
              <a:spcBef>
                <a:spcPts val="600"/>
              </a:spcBef>
              <a:buClr>
                <a:srgbClr val="CAE2FF">
                  <a:lumMod val="50000"/>
                </a:srgbClr>
              </a:buClr>
            </a:pPr>
            <a:r>
              <a:rPr lang="en-US" altLang="ja-JP" sz="2800" b="1" dirty="0">
                <a:solidFill>
                  <a:schemeClr val="bg1">
                    <a:lumMod val="50000"/>
                  </a:schemeClr>
                </a:solidFill>
                <a:latin typeface="+mj-lt"/>
              </a:rPr>
              <a:t>6. Lessons Learned (2)</a:t>
            </a:r>
            <a:endParaRPr lang="ja-JP" altLang="en-US" sz="2800" b="1" dirty="0">
              <a:solidFill>
                <a:prstClr val="white">
                  <a:lumMod val="65000"/>
                </a:prstClr>
              </a:solidFill>
              <a:latin typeface="+mj-lt"/>
            </a:endParaRPr>
          </a:p>
        </p:txBody>
      </p:sp>
      <p:sp>
        <p:nvSpPr>
          <p:cNvPr id="5" name="コンテンツ プレースホルダー 4"/>
          <p:cNvSpPr txBox="1"/>
          <p:nvPr/>
        </p:nvSpPr>
        <p:spPr>
          <a:xfrm>
            <a:off x="360000" y="1052736"/>
            <a:ext cx="8208000" cy="5184576"/>
          </a:xfrm>
          <a:prstGeom prst="rect">
            <a:avLst/>
          </a:prstGeom>
        </p:spPr>
        <p:txBody>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99415" lvl="1" indent="-342900">
              <a:lnSpc>
                <a:spcPts val="2200"/>
              </a:lnSpc>
              <a:buSzPct val="75000"/>
              <a:buFont typeface="Wingdings" panose="05000000000000000000" pitchFamily="2" charset="2"/>
              <a:buChar char="l"/>
            </a:pPr>
            <a:r>
              <a:rPr lang="en-US" altLang="ja-JP" sz="2000" b="1" dirty="0"/>
              <a:t>(Materials and Equipment Quality) </a:t>
            </a:r>
            <a:r>
              <a:rPr lang="en-US" altLang="ja-JP" sz="2000" dirty="0"/>
              <a:t>JWWA </a:t>
            </a:r>
            <a:r>
              <a:rPr lang="en-US" altLang="ja-JP" sz="2000" dirty="0">
                <a:solidFill>
                  <a:srgbClr val="FF0000"/>
                </a:solidFill>
              </a:rPr>
              <a:t>develops standards for materials and equipment</a:t>
            </a:r>
            <a:r>
              <a:rPr lang="en-US" altLang="ja-JP" sz="2000" dirty="0"/>
              <a:t>, and guarantees their high quality level with its </a:t>
            </a:r>
            <a:r>
              <a:rPr lang="en-US" altLang="ja-JP" sz="2000" dirty="0">
                <a:solidFill>
                  <a:srgbClr val="FF0000"/>
                </a:solidFill>
              </a:rPr>
              <a:t>inspection and quality certification services</a:t>
            </a:r>
            <a:r>
              <a:rPr lang="en-US" altLang="ja-JP" sz="2000" dirty="0"/>
              <a:t>.</a:t>
            </a:r>
          </a:p>
          <a:p>
            <a:pPr marL="399415" lvl="1" indent="-342900">
              <a:lnSpc>
                <a:spcPts val="2200"/>
              </a:lnSpc>
              <a:buSzPct val="75000"/>
              <a:buFont typeface="Wingdings" panose="05000000000000000000" pitchFamily="2" charset="2"/>
              <a:buChar char="l"/>
            </a:pPr>
            <a:r>
              <a:rPr lang="en-US" altLang="ja-JP" sz="2000" b="1" dirty="0"/>
              <a:t>(Publication of Guidelines) </a:t>
            </a:r>
            <a:r>
              <a:rPr lang="en-US" altLang="ja-JP" sz="2000" dirty="0"/>
              <a:t>JWWA publishes the “</a:t>
            </a:r>
            <a:r>
              <a:rPr lang="en-US" altLang="ja-JP" sz="2000" i="1" dirty="0">
                <a:solidFill>
                  <a:srgbClr val="FF0000"/>
                </a:solidFill>
              </a:rPr>
              <a:t>Design Criteria for Water Supply Facilities</a:t>
            </a:r>
            <a:r>
              <a:rPr lang="en-US" altLang="ja-JP" sz="2000" dirty="0"/>
              <a:t>,” “</a:t>
            </a:r>
            <a:r>
              <a:rPr lang="en-US" altLang="ja-JP" sz="2000" i="1" dirty="0">
                <a:solidFill>
                  <a:srgbClr val="FF0000"/>
                </a:solidFill>
              </a:rPr>
              <a:t>Water Supply Facilities Maintenance Manual</a:t>
            </a:r>
            <a:r>
              <a:rPr lang="en-US" altLang="ja-JP" sz="2000" dirty="0"/>
              <a:t>,” and “</a:t>
            </a:r>
            <a:r>
              <a:rPr lang="en-US" altLang="ja-JP" sz="2000" i="1" dirty="0">
                <a:solidFill>
                  <a:srgbClr val="FF0000"/>
                </a:solidFill>
              </a:rPr>
              <a:t>Seismic Design and Construction Guidelines for Water Supply Facilities</a:t>
            </a:r>
            <a:r>
              <a:rPr lang="en-US" altLang="ja-JP" sz="2000" dirty="0"/>
              <a:t>” to provide the latest information to water utilities. These publications have contributed to stable operation of water supply nationwide even in rural areas.</a:t>
            </a:r>
          </a:p>
          <a:p>
            <a:pPr marL="399415" lvl="1" indent="-342900">
              <a:lnSpc>
                <a:spcPts val="2200"/>
              </a:lnSpc>
              <a:buSzPct val="75000"/>
              <a:buFont typeface="Wingdings" panose="05000000000000000000" pitchFamily="2" charset="2"/>
              <a:buChar char="l"/>
            </a:pPr>
            <a:r>
              <a:rPr lang="en-US" altLang="ja-JP" sz="2000" b="1" dirty="0"/>
              <a:t>(Disaster Response) </a:t>
            </a:r>
            <a:r>
              <a:rPr lang="en-US" altLang="ja-JP" sz="2000" dirty="0"/>
              <a:t>Natural disasters occur frequently in Japan. </a:t>
            </a:r>
            <a:r>
              <a:rPr lang="en-US" altLang="ja-JP" sz="2000" dirty="0">
                <a:solidFill>
                  <a:srgbClr val="FF0000"/>
                </a:solidFill>
              </a:rPr>
              <a:t>JWWA organizes disaster response activities </a:t>
            </a:r>
            <a:r>
              <a:rPr lang="en-US" altLang="ja-JP" sz="2000" dirty="0"/>
              <a:t>and makes valuable and significant contribution to effective emergency response and restoration of damaged utilities.</a:t>
            </a:r>
          </a:p>
          <a:p>
            <a:pPr marL="399415" lvl="1" indent="-342900">
              <a:lnSpc>
                <a:spcPts val="2200"/>
              </a:lnSpc>
              <a:buSzPct val="75000"/>
              <a:buFont typeface="Wingdings" panose="05000000000000000000" pitchFamily="2" charset="2"/>
              <a:buChar char="l"/>
            </a:pPr>
            <a:endParaRPr lang="en-US" altLang="ja-JP" sz="2000" dirty="0"/>
          </a:p>
          <a:p>
            <a:pPr marL="399415" lvl="1" indent="-342900">
              <a:lnSpc>
                <a:spcPts val="2200"/>
              </a:lnSpc>
              <a:buSzPct val="75000"/>
              <a:buFont typeface="Wingdings" panose="05000000000000000000" pitchFamily="2" charset="2"/>
              <a:buChar char="l"/>
            </a:pPr>
            <a:endParaRPr lang="en-US" altLang="ja-JP" sz="2000" dirty="0"/>
          </a:p>
          <a:p>
            <a:pPr lvl="1">
              <a:lnSpc>
                <a:spcPts val="2200"/>
              </a:lnSpc>
            </a:pPr>
            <a:endParaRPr lang="en-US" altLang="ja-JP"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60000" y="432000"/>
            <a:ext cx="7549015" cy="425758"/>
          </a:xfrm>
          <a:prstGeom prst="rect">
            <a:avLst/>
          </a:prstGeom>
          <a:noFill/>
        </p:spPr>
        <p:txBody>
          <a:bodyPr wrap="square" rtlCol="0">
            <a:spAutoFit/>
          </a:bodyPr>
          <a:lstStyle/>
          <a:p>
            <a:pPr marL="57785" lvl="3">
              <a:lnSpc>
                <a:spcPts val="2600"/>
              </a:lnSpc>
              <a:spcBef>
                <a:spcPts val="600"/>
              </a:spcBef>
              <a:buClr>
                <a:srgbClr val="CAE2FF">
                  <a:lumMod val="50000"/>
                </a:srgbClr>
              </a:buClr>
            </a:pPr>
            <a:r>
              <a:rPr lang="en-US" altLang="ja-JP" sz="2800" b="1" dirty="0">
                <a:solidFill>
                  <a:schemeClr val="bg1">
                    <a:lumMod val="50000"/>
                  </a:schemeClr>
                </a:solidFill>
                <a:latin typeface="+mj-lt"/>
              </a:rPr>
              <a:t>6. Lessons Learned (3)</a:t>
            </a:r>
            <a:endParaRPr lang="ja-JP" altLang="en-US" sz="2800" b="1" dirty="0">
              <a:solidFill>
                <a:prstClr val="white">
                  <a:lumMod val="65000"/>
                </a:prstClr>
              </a:solidFill>
              <a:latin typeface="+mj-lt"/>
            </a:endParaRPr>
          </a:p>
        </p:txBody>
      </p:sp>
      <p:sp>
        <p:nvSpPr>
          <p:cNvPr id="5" name="コンテンツ プレースホルダー 4"/>
          <p:cNvSpPr txBox="1"/>
          <p:nvPr/>
        </p:nvSpPr>
        <p:spPr>
          <a:xfrm>
            <a:off x="360000" y="1052736"/>
            <a:ext cx="8208000" cy="5184576"/>
          </a:xfrm>
          <a:prstGeom prst="rect">
            <a:avLst/>
          </a:prstGeom>
        </p:spPr>
        <p:txBody>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99415" lvl="1" indent="-342900">
              <a:lnSpc>
                <a:spcPts val="2200"/>
              </a:lnSpc>
              <a:buSzPct val="75000"/>
              <a:buFont typeface="Wingdings" panose="05000000000000000000" pitchFamily="2" charset="2"/>
              <a:buChar char="l"/>
            </a:pPr>
            <a:r>
              <a:rPr lang="en-US" altLang="ja-JP" sz="2000" b="1" dirty="0"/>
              <a:t>(Financial Structure) </a:t>
            </a:r>
            <a:r>
              <a:rPr lang="en-US" altLang="ja-JP" sz="2000" dirty="0"/>
              <a:t>JWWA’s revenue comes from </a:t>
            </a:r>
            <a:r>
              <a:rPr lang="en-US" altLang="ja-JP" sz="2000" dirty="0">
                <a:solidFill>
                  <a:srgbClr val="FF0000"/>
                </a:solidFill>
              </a:rPr>
              <a:t>membership fees </a:t>
            </a:r>
            <a:r>
              <a:rPr lang="en-US" altLang="ja-JP" sz="2000" dirty="0"/>
              <a:t>and </a:t>
            </a:r>
            <a:r>
              <a:rPr lang="en-US" altLang="ja-JP" sz="2000" dirty="0">
                <a:solidFill>
                  <a:srgbClr val="FF0000"/>
                </a:solidFill>
              </a:rPr>
              <a:t>revenue generating services </a:t>
            </a:r>
            <a:r>
              <a:rPr lang="en-US" altLang="ja-JP" sz="2000" dirty="0"/>
              <a:t>such as </a:t>
            </a:r>
            <a:r>
              <a:rPr lang="en-US" altLang="ja-JP" sz="2000" dirty="0">
                <a:solidFill>
                  <a:srgbClr val="FF0000"/>
                </a:solidFill>
              </a:rPr>
              <a:t>inspection</a:t>
            </a:r>
            <a:r>
              <a:rPr lang="en-US" altLang="ja-JP" sz="2000" dirty="0"/>
              <a:t> and </a:t>
            </a:r>
            <a:r>
              <a:rPr lang="en-US" altLang="ja-JP" sz="2000" dirty="0">
                <a:solidFill>
                  <a:srgbClr val="FF0000"/>
                </a:solidFill>
              </a:rPr>
              <a:t>certification</a:t>
            </a:r>
            <a:r>
              <a:rPr lang="en-US" altLang="ja-JP" sz="2000" dirty="0"/>
              <a:t>, which contribute substantially to its sound financial foundation. The income generating services contribute to the improvement of the water supply industry. However, the income from these services is declining because of recent regulatory changes. The revenue sources of the association need to be </a:t>
            </a:r>
            <a:r>
              <a:rPr lang="en-US" altLang="ja-JP" sz="2000" dirty="0">
                <a:solidFill>
                  <a:srgbClr val="FF0000"/>
                </a:solidFill>
              </a:rPr>
              <a:t>diversified </a:t>
            </a:r>
            <a:r>
              <a:rPr lang="en-US" altLang="ja-JP" sz="2000" dirty="0"/>
              <a:t>in order to mitigate the risk caused by changes of regulations and business environment.</a:t>
            </a:r>
          </a:p>
          <a:p>
            <a:pPr lvl="1">
              <a:lnSpc>
                <a:spcPts val="2200"/>
              </a:lnSpc>
            </a:pPr>
            <a:endParaRPr lang="en-US" altLang="ja-JP"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タイトル 3"/>
          <p:cNvSpPr txBox="1"/>
          <p:nvPr/>
        </p:nvSpPr>
        <p:spPr>
          <a:xfrm>
            <a:off x="359999" y="155529"/>
            <a:ext cx="8604487" cy="720000"/>
          </a:xfrm>
          <a:prstGeom prst="rect">
            <a:avLst/>
          </a:prstGeom>
        </p:spPr>
        <p:txBody>
          <a:bodyPr vert="horz" lIns="0" tIns="0" rIns="0" bIns="0" rtlCol="0" anchor="ctr">
            <a:no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1. Introduction</a:t>
            </a:r>
            <a:endParaRPr lang="ja-JP" altLang="en-US" dirty="0"/>
          </a:p>
        </p:txBody>
      </p:sp>
      <p:sp>
        <p:nvSpPr>
          <p:cNvPr id="131" name="正方形/長方形 130"/>
          <p:cNvSpPr/>
          <p:nvPr/>
        </p:nvSpPr>
        <p:spPr>
          <a:xfrm>
            <a:off x="539552" y="956876"/>
            <a:ext cx="7704856" cy="856645"/>
          </a:xfrm>
          <a:prstGeom prst="rect">
            <a:avLst/>
          </a:prstGeom>
        </p:spPr>
        <p:txBody>
          <a:bodyPr wrap="square" lIns="36000" tIns="0" rIns="0" bIns="0">
            <a:spAutoFit/>
          </a:bodyPr>
          <a:lstStyle/>
          <a:p>
            <a:r>
              <a:rPr lang="en-US" altLang="ja-JP" sz="2400" b="1" dirty="0"/>
              <a:t>History of  Japan Water Works Association (JWWA)</a:t>
            </a:r>
            <a:endParaRPr lang="ja-JP" altLang="en-US" sz="2400" b="1" dirty="0"/>
          </a:p>
          <a:p>
            <a:pPr marL="57785" lvl="4" indent="0">
              <a:lnSpc>
                <a:spcPts val="3200"/>
              </a:lnSpc>
              <a:spcBef>
                <a:spcPts val="600"/>
              </a:spcBef>
              <a:buClrTx/>
              <a:buNone/>
            </a:pPr>
            <a:endParaRPr lang="en-US" altLang="ja-JP" sz="2400" b="1" dirty="0"/>
          </a:p>
        </p:txBody>
      </p:sp>
      <p:pic>
        <p:nvPicPr>
          <p:cNvPr id="3" name="図 2"/>
          <p:cNvPicPr>
            <a:picLocks noChangeAspect="1"/>
          </p:cNvPicPr>
          <p:nvPr/>
        </p:nvPicPr>
        <p:blipFill>
          <a:blip r:embed="rId3"/>
          <a:stretch>
            <a:fillRect/>
          </a:stretch>
        </p:blipFill>
        <p:spPr>
          <a:xfrm>
            <a:off x="648072" y="1412776"/>
            <a:ext cx="7596336" cy="48326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22351" y="1534098"/>
            <a:ext cx="2584598" cy="4404308"/>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ja-JP" dirty="0">
                <a:solidFill>
                  <a:schemeClr val="tx1"/>
                </a:solidFill>
              </a:rPr>
              <a:t>Water supply started;</a:t>
            </a:r>
          </a:p>
          <a:p>
            <a:pPr>
              <a:spcBef>
                <a:spcPts val="600"/>
              </a:spcBef>
            </a:pPr>
            <a:r>
              <a:rPr lang="en-US" altLang="ja-JP" dirty="0">
                <a:solidFill>
                  <a:schemeClr val="tx1"/>
                </a:solidFill>
              </a:rPr>
              <a:t>1887</a:t>
            </a:r>
            <a:r>
              <a:rPr lang="ja-JP" altLang="en-US" dirty="0">
                <a:solidFill>
                  <a:schemeClr val="tx1"/>
                </a:solidFill>
              </a:rPr>
              <a:t> </a:t>
            </a:r>
            <a:r>
              <a:rPr kumimoji="1" lang="en-US" altLang="ja-JP" dirty="0">
                <a:solidFill>
                  <a:schemeClr val="tx1"/>
                </a:solidFill>
              </a:rPr>
              <a:t>Yokohama City</a:t>
            </a:r>
          </a:p>
          <a:p>
            <a:pPr>
              <a:spcBef>
                <a:spcPts val="600"/>
              </a:spcBef>
            </a:pPr>
            <a:r>
              <a:rPr kumimoji="1" lang="en-US" altLang="ja-JP" dirty="0">
                <a:solidFill>
                  <a:schemeClr val="tx1"/>
                </a:solidFill>
              </a:rPr>
              <a:t>1891</a:t>
            </a:r>
            <a:r>
              <a:rPr lang="ja-JP" altLang="en-US" dirty="0">
                <a:solidFill>
                  <a:schemeClr val="tx1"/>
                </a:solidFill>
              </a:rPr>
              <a:t> </a:t>
            </a:r>
            <a:r>
              <a:rPr kumimoji="1" lang="en-US" altLang="ja-JP" dirty="0">
                <a:solidFill>
                  <a:schemeClr val="tx1"/>
                </a:solidFill>
              </a:rPr>
              <a:t>Nagasaki City</a:t>
            </a:r>
          </a:p>
          <a:p>
            <a:pPr>
              <a:spcBef>
                <a:spcPts val="600"/>
              </a:spcBef>
            </a:pPr>
            <a:r>
              <a:rPr kumimoji="1" lang="en-US" altLang="ja-JP" dirty="0">
                <a:solidFill>
                  <a:schemeClr val="tx1"/>
                </a:solidFill>
              </a:rPr>
              <a:t>1895</a:t>
            </a:r>
            <a:r>
              <a:rPr kumimoji="1" lang="ja-JP" altLang="en-US" dirty="0">
                <a:solidFill>
                  <a:schemeClr val="tx1"/>
                </a:solidFill>
              </a:rPr>
              <a:t> </a:t>
            </a:r>
            <a:r>
              <a:rPr kumimoji="1" lang="en-US" altLang="ja-JP" dirty="0">
                <a:solidFill>
                  <a:schemeClr val="tx1"/>
                </a:solidFill>
              </a:rPr>
              <a:t>Osaka City</a:t>
            </a:r>
          </a:p>
          <a:p>
            <a:pPr>
              <a:spcBef>
                <a:spcPts val="600"/>
              </a:spcBef>
            </a:pPr>
            <a:r>
              <a:rPr kumimoji="1" lang="en-US" altLang="ja-JP" dirty="0">
                <a:solidFill>
                  <a:schemeClr val="tx1"/>
                </a:solidFill>
              </a:rPr>
              <a:t>1898</a:t>
            </a:r>
            <a:r>
              <a:rPr kumimoji="1" lang="ja-JP" altLang="en-US" dirty="0">
                <a:solidFill>
                  <a:schemeClr val="tx1"/>
                </a:solidFill>
              </a:rPr>
              <a:t> </a:t>
            </a:r>
            <a:r>
              <a:rPr kumimoji="1" lang="en-US" altLang="ja-JP" dirty="0">
                <a:solidFill>
                  <a:schemeClr val="tx1"/>
                </a:solidFill>
              </a:rPr>
              <a:t>Hiroshima City</a:t>
            </a:r>
          </a:p>
          <a:p>
            <a:pPr>
              <a:spcBef>
                <a:spcPts val="600"/>
              </a:spcBef>
            </a:pPr>
            <a:r>
              <a:rPr kumimoji="1" lang="en-US" altLang="ja-JP" dirty="0">
                <a:solidFill>
                  <a:schemeClr val="tx1"/>
                </a:solidFill>
              </a:rPr>
              <a:t>1898</a:t>
            </a:r>
            <a:r>
              <a:rPr kumimoji="1" lang="ja-JP" altLang="en-US" dirty="0">
                <a:solidFill>
                  <a:schemeClr val="tx1"/>
                </a:solidFill>
              </a:rPr>
              <a:t> </a:t>
            </a:r>
            <a:r>
              <a:rPr kumimoji="1" lang="en-US" altLang="ja-JP" dirty="0">
                <a:solidFill>
                  <a:schemeClr val="tx1"/>
                </a:solidFill>
              </a:rPr>
              <a:t>Tokyo City</a:t>
            </a:r>
          </a:p>
          <a:p>
            <a:pPr>
              <a:spcBef>
                <a:spcPts val="600"/>
              </a:spcBef>
            </a:pPr>
            <a:br>
              <a:rPr lang="en-US" altLang="ja-JP" dirty="0">
                <a:solidFill>
                  <a:schemeClr val="tx1"/>
                </a:solidFill>
              </a:rPr>
            </a:br>
            <a:r>
              <a:rPr kumimoji="1" lang="ja-JP" altLang="en-US" dirty="0">
                <a:solidFill>
                  <a:schemeClr val="tx1"/>
                </a:solidFill>
              </a:rPr>
              <a:t>：</a:t>
            </a:r>
            <a:endParaRPr kumimoji="1" lang="en-US" altLang="ja-JP" dirty="0">
              <a:solidFill>
                <a:schemeClr val="tx1"/>
              </a:solidFill>
            </a:endParaRPr>
          </a:p>
          <a:p>
            <a:pPr>
              <a:spcBef>
                <a:spcPts val="600"/>
              </a:spcBef>
            </a:pPr>
            <a:endParaRPr lang="en-US" altLang="ja-JP" dirty="0">
              <a:solidFill>
                <a:schemeClr val="tx1"/>
              </a:solidFill>
            </a:endParaRPr>
          </a:p>
          <a:p>
            <a:pPr>
              <a:spcBef>
                <a:spcPts val="600"/>
              </a:spcBef>
            </a:pPr>
            <a:r>
              <a:rPr lang="en-US" altLang="ja-JP" dirty="0">
                <a:solidFill>
                  <a:schemeClr val="tx2"/>
                </a:solidFill>
              </a:rPr>
              <a:t>Construction</a:t>
            </a:r>
            <a:br>
              <a:rPr lang="en-US" altLang="ja-JP" dirty="0">
                <a:solidFill>
                  <a:schemeClr val="tx2"/>
                </a:solidFill>
              </a:rPr>
            </a:br>
            <a:r>
              <a:rPr lang="en-US" altLang="ja-JP" dirty="0">
                <a:solidFill>
                  <a:schemeClr val="tx2"/>
                </a:solidFill>
              </a:rPr>
              <a:t> of  water supply systems is promoted.</a:t>
            </a:r>
            <a:endParaRPr kumimoji="1" lang="en-US" altLang="ja-JP" dirty="0">
              <a:solidFill>
                <a:schemeClr val="tx2"/>
              </a:solidFill>
            </a:endParaRPr>
          </a:p>
        </p:txBody>
      </p:sp>
      <p:sp>
        <p:nvSpPr>
          <p:cNvPr id="14" name="フリーフォーム 13"/>
          <p:cNvSpPr/>
          <p:nvPr/>
        </p:nvSpPr>
        <p:spPr>
          <a:xfrm>
            <a:off x="2955121" y="1560745"/>
            <a:ext cx="6023597" cy="446902"/>
          </a:xfrm>
          <a:custGeom>
            <a:avLst/>
            <a:gdLst>
              <a:gd name="connsiteX0" fmla="*/ 0 w 5775124"/>
              <a:gd name="connsiteY0" fmla="*/ 53091 h 530913"/>
              <a:gd name="connsiteX1" fmla="*/ 53091 w 5775124"/>
              <a:gd name="connsiteY1" fmla="*/ 0 h 530913"/>
              <a:gd name="connsiteX2" fmla="*/ 5722033 w 5775124"/>
              <a:gd name="connsiteY2" fmla="*/ 0 h 530913"/>
              <a:gd name="connsiteX3" fmla="*/ 5775124 w 5775124"/>
              <a:gd name="connsiteY3" fmla="*/ 53091 h 530913"/>
              <a:gd name="connsiteX4" fmla="*/ 5775124 w 5775124"/>
              <a:gd name="connsiteY4" fmla="*/ 477822 h 530913"/>
              <a:gd name="connsiteX5" fmla="*/ 5722033 w 5775124"/>
              <a:gd name="connsiteY5" fmla="*/ 530913 h 530913"/>
              <a:gd name="connsiteX6" fmla="*/ 53091 w 5775124"/>
              <a:gd name="connsiteY6" fmla="*/ 530913 h 530913"/>
              <a:gd name="connsiteX7" fmla="*/ 0 w 5775124"/>
              <a:gd name="connsiteY7" fmla="*/ 477822 h 530913"/>
              <a:gd name="connsiteX8" fmla="*/ 0 w 5775124"/>
              <a:gd name="connsiteY8" fmla="*/ 53091 h 53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5124" h="530913">
                <a:moveTo>
                  <a:pt x="0" y="53091"/>
                </a:moveTo>
                <a:cubicBezTo>
                  <a:pt x="0" y="23770"/>
                  <a:pt x="23770" y="0"/>
                  <a:pt x="53091" y="0"/>
                </a:cubicBezTo>
                <a:lnTo>
                  <a:pt x="5722033" y="0"/>
                </a:lnTo>
                <a:cubicBezTo>
                  <a:pt x="5751354" y="0"/>
                  <a:pt x="5775124" y="23770"/>
                  <a:pt x="5775124" y="53091"/>
                </a:cubicBezTo>
                <a:lnTo>
                  <a:pt x="5775124" y="477822"/>
                </a:lnTo>
                <a:cubicBezTo>
                  <a:pt x="5775124" y="507143"/>
                  <a:pt x="5751354" y="530913"/>
                  <a:pt x="5722033" y="530913"/>
                </a:cubicBezTo>
                <a:lnTo>
                  <a:pt x="53091" y="530913"/>
                </a:lnTo>
                <a:cubicBezTo>
                  <a:pt x="23770" y="530913"/>
                  <a:pt x="0" y="507143"/>
                  <a:pt x="0" y="477822"/>
                </a:cubicBezTo>
                <a:lnTo>
                  <a:pt x="0" y="53091"/>
                </a:lnTo>
                <a:close/>
              </a:path>
            </a:pathLst>
          </a:custGeom>
          <a:solidFill>
            <a:schemeClr val="accent2"/>
          </a:solidFill>
          <a:ln w="19050">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130" tIns="84130" rIns="84130" bIns="84130" numCol="1" spcCol="1270" anchor="ctr" anchorCtr="0">
            <a:spAutoFit/>
          </a:bodyPr>
          <a:lstStyle/>
          <a:p>
            <a:pPr lvl="0" algn="ctr" defTabSz="800100">
              <a:lnSpc>
                <a:spcPct val="100000"/>
              </a:lnSpc>
              <a:spcBef>
                <a:spcPct val="0"/>
              </a:spcBef>
              <a:spcAft>
                <a:spcPct val="35000"/>
              </a:spcAft>
            </a:pPr>
            <a:r>
              <a:rPr kumimoji="1" lang="en-US" altLang="en-US" sz="1800" kern="1200" dirty="0">
                <a:solidFill>
                  <a:schemeClr val="tx1"/>
                </a:solidFill>
              </a:rPr>
              <a:t>Construction of  modern water supply systems </a:t>
            </a:r>
            <a:r>
              <a:rPr kumimoji="1" lang="en-US" altLang="ja-JP" sz="1800" kern="1200" dirty="0">
                <a:solidFill>
                  <a:schemeClr val="tx1"/>
                </a:solidFill>
              </a:rPr>
              <a:t>started</a:t>
            </a:r>
            <a:r>
              <a:rPr kumimoji="1" lang="en-US" altLang="en-US" sz="1800" kern="1200" dirty="0">
                <a:solidFill>
                  <a:schemeClr val="tx1"/>
                </a:solidFill>
              </a:rPr>
              <a:t>.</a:t>
            </a:r>
            <a:endParaRPr kumimoji="1" lang="ja-JP" altLang="en-US" sz="1800" kern="1200" dirty="0">
              <a:solidFill>
                <a:schemeClr val="tx1"/>
              </a:solidFill>
            </a:endParaRPr>
          </a:p>
        </p:txBody>
      </p:sp>
      <p:sp>
        <p:nvSpPr>
          <p:cNvPr id="16" name="フリーフォーム 15"/>
          <p:cNvSpPr/>
          <p:nvPr/>
        </p:nvSpPr>
        <p:spPr>
          <a:xfrm>
            <a:off x="2998156" y="2037942"/>
            <a:ext cx="5975017" cy="454453"/>
          </a:xfrm>
          <a:custGeom>
            <a:avLst/>
            <a:gdLst>
              <a:gd name="connsiteX0" fmla="*/ 0 w 5865846"/>
              <a:gd name="connsiteY0" fmla="*/ 65856 h 658558"/>
              <a:gd name="connsiteX1" fmla="*/ 65856 w 5865846"/>
              <a:gd name="connsiteY1" fmla="*/ 0 h 658558"/>
              <a:gd name="connsiteX2" fmla="*/ 5799990 w 5865846"/>
              <a:gd name="connsiteY2" fmla="*/ 0 h 658558"/>
              <a:gd name="connsiteX3" fmla="*/ 5865846 w 5865846"/>
              <a:gd name="connsiteY3" fmla="*/ 65856 h 658558"/>
              <a:gd name="connsiteX4" fmla="*/ 5865846 w 5865846"/>
              <a:gd name="connsiteY4" fmla="*/ 592702 h 658558"/>
              <a:gd name="connsiteX5" fmla="*/ 5799990 w 5865846"/>
              <a:gd name="connsiteY5" fmla="*/ 658558 h 658558"/>
              <a:gd name="connsiteX6" fmla="*/ 65856 w 5865846"/>
              <a:gd name="connsiteY6" fmla="*/ 658558 h 658558"/>
              <a:gd name="connsiteX7" fmla="*/ 0 w 5865846"/>
              <a:gd name="connsiteY7" fmla="*/ 592702 h 658558"/>
              <a:gd name="connsiteX8" fmla="*/ 0 w 5865846"/>
              <a:gd name="connsiteY8" fmla="*/ 65856 h 65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5846" h="658558">
                <a:moveTo>
                  <a:pt x="0" y="65856"/>
                </a:moveTo>
                <a:cubicBezTo>
                  <a:pt x="0" y="29485"/>
                  <a:pt x="29485" y="0"/>
                  <a:pt x="65856" y="0"/>
                </a:cubicBezTo>
                <a:lnTo>
                  <a:pt x="5799990" y="0"/>
                </a:lnTo>
                <a:cubicBezTo>
                  <a:pt x="5836361" y="0"/>
                  <a:pt x="5865846" y="29485"/>
                  <a:pt x="5865846" y="65856"/>
                </a:cubicBezTo>
                <a:lnTo>
                  <a:pt x="5865846" y="592702"/>
                </a:lnTo>
                <a:cubicBezTo>
                  <a:pt x="5865846" y="629073"/>
                  <a:pt x="5836361" y="658558"/>
                  <a:pt x="5799990" y="658558"/>
                </a:cubicBezTo>
                <a:lnTo>
                  <a:pt x="65856" y="658558"/>
                </a:lnTo>
                <a:cubicBezTo>
                  <a:pt x="29485" y="658558"/>
                  <a:pt x="0" y="629073"/>
                  <a:pt x="0" y="592702"/>
                </a:cubicBezTo>
                <a:lnTo>
                  <a:pt x="0" y="65856"/>
                </a:lnTo>
                <a:close/>
              </a:path>
            </a:pathLst>
          </a:custGeom>
          <a:solidFill>
            <a:schemeClr val="accent2"/>
          </a:solidFill>
          <a:ln w="19050">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869" tIns="87869" rIns="87869" bIns="87869" numCol="1" spcCol="1270" anchor="ctr" anchorCtr="0">
            <a:spAutoFit/>
          </a:bodyPr>
          <a:lstStyle/>
          <a:p>
            <a:pPr lvl="0" algn="ctr" defTabSz="800100">
              <a:lnSpc>
                <a:spcPct val="100000"/>
              </a:lnSpc>
              <a:spcBef>
                <a:spcPct val="0"/>
              </a:spcBef>
              <a:spcAft>
                <a:spcPct val="35000"/>
              </a:spcAft>
            </a:pPr>
            <a:r>
              <a:rPr kumimoji="1" lang="en-US" altLang="ja-JP" sz="1800" kern="1200" dirty="0">
                <a:solidFill>
                  <a:schemeClr val="tx1"/>
                </a:solidFill>
              </a:rPr>
              <a:t>Facilities were designed by foreign engineers.</a:t>
            </a:r>
            <a:endParaRPr kumimoji="1" lang="ja-JP" altLang="en-US" sz="1800" kern="1200" dirty="0">
              <a:solidFill>
                <a:schemeClr val="tx1"/>
              </a:solidFill>
            </a:endParaRPr>
          </a:p>
        </p:txBody>
      </p:sp>
      <p:sp>
        <p:nvSpPr>
          <p:cNvPr id="18" name="フリーフォーム 17"/>
          <p:cNvSpPr/>
          <p:nvPr/>
        </p:nvSpPr>
        <p:spPr>
          <a:xfrm>
            <a:off x="2998156" y="2650098"/>
            <a:ext cx="5966331" cy="432769"/>
          </a:xfrm>
          <a:custGeom>
            <a:avLst/>
            <a:gdLst>
              <a:gd name="connsiteX0" fmla="*/ 0 w 4420636"/>
              <a:gd name="connsiteY0" fmla="*/ 29199 h 291989"/>
              <a:gd name="connsiteX1" fmla="*/ 29199 w 4420636"/>
              <a:gd name="connsiteY1" fmla="*/ 0 h 291989"/>
              <a:gd name="connsiteX2" fmla="*/ 4391437 w 4420636"/>
              <a:gd name="connsiteY2" fmla="*/ 0 h 291989"/>
              <a:gd name="connsiteX3" fmla="*/ 4420636 w 4420636"/>
              <a:gd name="connsiteY3" fmla="*/ 29199 h 291989"/>
              <a:gd name="connsiteX4" fmla="*/ 4420636 w 4420636"/>
              <a:gd name="connsiteY4" fmla="*/ 262790 h 291989"/>
              <a:gd name="connsiteX5" fmla="*/ 4391437 w 4420636"/>
              <a:gd name="connsiteY5" fmla="*/ 291989 h 291989"/>
              <a:gd name="connsiteX6" fmla="*/ 29199 w 4420636"/>
              <a:gd name="connsiteY6" fmla="*/ 291989 h 291989"/>
              <a:gd name="connsiteX7" fmla="*/ 0 w 4420636"/>
              <a:gd name="connsiteY7" fmla="*/ 262790 h 291989"/>
              <a:gd name="connsiteX8" fmla="*/ 0 w 4420636"/>
              <a:gd name="connsiteY8" fmla="*/ 29199 h 29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0636" h="291989">
                <a:moveTo>
                  <a:pt x="0" y="29199"/>
                </a:moveTo>
                <a:cubicBezTo>
                  <a:pt x="0" y="13073"/>
                  <a:pt x="13073" y="0"/>
                  <a:pt x="29199" y="0"/>
                </a:cubicBezTo>
                <a:lnTo>
                  <a:pt x="4391437" y="0"/>
                </a:lnTo>
                <a:cubicBezTo>
                  <a:pt x="4407563" y="0"/>
                  <a:pt x="4420636" y="13073"/>
                  <a:pt x="4420636" y="29199"/>
                </a:cubicBezTo>
                <a:lnTo>
                  <a:pt x="4420636" y="262790"/>
                </a:lnTo>
                <a:cubicBezTo>
                  <a:pt x="4420636" y="278916"/>
                  <a:pt x="4407563" y="291989"/>
                  <a:pt x="4391437" y="291989"/>
                </a:cubicBezTo>
                <a:lnTo>
                  <a:pt x="29199" y="291989"/>
                </a:lnTo>
                <a:cubicBezTo>
                  <a:pt x="13073" y="291989"/>
                  <a:pt x="0" y="278916"/>
                  <a:pt x="0" y="262790"/>
                </a:cubicBezTo>
                <a:lnTo>
                  <a:pt x="0" y="29199"/>
                </a:lnTo>
                <a:close/>
              </a:path>
            </a:pathLst>
          </a:custGeom>
          <a:solidFill>
            <a:srgbClr val="FFFF99"/>
          </a:solidFill>
          <a:ln w="19050">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132" tIns="77132" rIns="77132" bIns="77132" numCol="1" spcCol="1270" anchor="ctr" anchorCtr="0">
            <a:spAutoFit/>
          </a:bodyPr>
          <a:lstStyle/>
          <a:p>
            <a:pPr lvl="0" algn="ctr" defTabSz="800100">
              <a:lnSpc>
                <a:spcPct val="100000"/>
              </a:lnSpc>
              <a:spcBef>
                <a:spcPct val="0"/>
              </a:spcBef>
              <a:spcAft>
                <a:spcPct val="35000"/>
              </a:spcAft>
            </a:pPr>
            <a:r>
              <a:rPr lang="en-US" altLang="ja-JP" dirty="0">
                <a:solidFill>
                  <a:schemeClr val="tx1"/>
                </a:solidFill>
              </a:rPr>
              <a:t>Little know-how about operation and management</a:t>
            </a:r>
          </a:p>
        </p:txBody>
      </p:sp>
      <p:sp>
        <p:nvSpPr>
          <p:cNvPr id="20" name="フリーフォーム 19"/>
          <p:cNvSpPr/>
          <p:nvPr/>
        </p:nvSpPr>
        <p:spPr>
          <a:xfrm>
            <a:off x="2998157" y="3154098"/>
            <a:ext cx="5966332" cy="428702"/>
          </a:xfrm>
          <a:custGeom>
            <a:avLst/>
            <a:gdLst>
              <a:gd name="connsiteX0" fmla="*/ 0 w 4263160"/>
              <a:gd name="connsiteY0" fmla="*/ 22323 h 223229"/>
              <a:gd name="connsiteX1" fmla="*/ 22323 w 4263160"/>
              <a:gd name="connsiteY1" fmla="*/ 0 h 223229"/>
              <a:gd name="connsiteX2" fmla="*/ 4240837 w 4263160"/>
              <a:gd name="connsiteY2" fmla="*/ 0 h 223229"/>
              <a:gd name="connsiteX3" fmla="*/ 4263160 w 4263160"/>
              <a:gd name="connsiteY3" fmla="*/ 22323 h 223229"/>
              <a:gd name="connsiteX4" fmla="*/ 4263160 w 4263160"/>
              <a:gd name="connsiteY4" fmla="*/ 200906 h 223229"/>
              <a:gd name="connsiteX5" fmla="*/ 4240837 w 4263160"/>
              <a:gd name="connsiteY5" fmla="*/ 223229 h 223229"/>
              <a:gd name="connsiteX6" fmla="*/ 22323 w 4263160"/>
              <a:gd name="connsiteY6" fmla="*/ 223229 h 223229"/>
              <a:gd name="connsiteX7" fmla="*/ 0 w 4263160"/>
              <a:gd name="connsiteY7" fmla="*/ 200906 h 223229"/>
              <a:gd name="connsiteX8" fmla="*/ 0 w 4263160"/>
              <a:gd name="connsiteY8" fmla="*/ 22323 h 2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3160" h="223229">
                <a:moveTo>
                  <a:pt x="0" y="22323"/>
                </a:moveTo>
                <a:cubicBezTo>
                  <a:pt x="0" y="9994"/>
                  <a:pt x="9994" y="0"/>
                  <a:pt x="22323" y="0"/>
                </a:cubicBezTo>
                <a:lnTo>
                  <a:pt x="4240837" y="0"/>
                </a:lnTo>
                <a:cubicBezTo>
                  <a:pt x="4253166" y="0"/>
                  <a:pt x="4263160" y="9994"/>
                  <a:pt x="4263160" y="22323"/>
                </a:cubicBezTo>
                <a:lnTo>
                  <a:pt x="4263160" y="200906"/>
                </a:lnTo>
                <a:cubicBezTo>
                  <a:pt x="4263160" y="213235"/>
                  <a:pt x="4253166" y="223229"/>
                  <a:pt x="4240837" y="223229"/>
                </a:cubicBezTo>
                <a:lnTo>
                  <a:pt x="22323" y="223229"/>
                </a:lnTo>
                <a:cubicBezTo>
                  <a:pt x="9994" y="223229"/>
                  <a:pt x="0" y="213235"/>
                  <a:pt x="0" y="200906"/>
                </a:cubicBezTo>
                <a:lnTo>
                  <a:pt x="0" y="22323"/>
                </a:lnTo>
                <a:close/>
              </a:path>
            </a:pathLst>
          </a:custGeom>
          <a:solidFill>
            <a:srgbClr val="FFFF99"/>
          </a:solidFill>
          <a:ln w="19050">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118" tIns="75118" rIns="75118" bIns="75118" numCol="1" spcCol="1270" anchor="ctr" anchorCtr="0">
            <a:spAutoFit/>
          </a:bodyPr>
          <a:lstStyle/>
          <a:p>
            <a:pPr lvl="0" algn="ctr" defTabSz="800100">
              <a:lnSpc>
                <a:spcPct val="100000"/>
              </a:lnSpc>
              <a:spcBef>
                <a:spcPct val="0"/>
              </a:spcBef>
              <a:spcAft>
                <a:spcPct val="35000"/>
              </a:spcAft>
            </a:pPr>
            <a:r>
              <a:rPr lang="en-US" altLang="ja-JP" dirty="0">
                <a:solidFill>
                  <a:schemeClr val="tx1"/>
                </a:solidFill>
              </a:rPr>
              <a:t>No advice from the national government</a:t>
            </a:r>
            <a:endParaRPr kumimoji="1" lang="ja-JP" altLang="en-US" sz="1800" kern="1200" dirty="0">
              <a:solidFill>
                <a:schemeClr val="tx1"/>
              </a:solidFill>
            </a:endParaRPr>
          </a:p>
        </p:txBody>
      </p:sp>
      <p:sp>
        <p:nvSpPr>
          <p:cNvPr id="22" name="フリーフォーム 21"/>
          <p:cNvSpPr/>
          <p:nvPr/>
        </p:nvSpPr>
        <p:spPr>
          <a:xfrm>
            <a:off x="2998157" y="3805699"/>
            <a:ext cx="5966332" cy="437455"/>
          </a:xfrm>
          <a:custGeom>
            <a:avLst/>
            <a:gdLst>
              <a:gd name="connsiteX0" fmla="*/ 0 w 3838396"/>
              <a:gd name="connsiteY0" fmla="*/ 37119 h 371187"/>
              <a:gd name="connsiteX1" fmla="*/ 37119 w 3838396"/>
              <a:gd name="connsiteY1" fmla="*/ 0 h 371187"/>
              <a:gd name="connsiteX2" fmla="*/ 3801277 w 3838396"/>
              <a:gd name="connsiteY2" fmla="*/ 0 h 371187"/>
              <a:gd name="connsiteX3" fmla="*/ 3838396 w 3838396"/>
              <a:gd name="connsiteY3" fmla="*/ 37119 h 371187"/>
              <a:gd name="connsiteX4" fmla="*/ 3838396 w 3838396"/>
              <a:gd name="connsiteY4" fmla="*/ 334068 h 371187"/>
              <a:gd name="connsiteX5" fmla="*/ 3801277 w 3838396"/>
              <a:gd name="connsiteY5" fmla="*/ 371187 h 371187"/>
              <a:gd name="connsiteX6" fmla="*/ 37119 w 3838396"/>
              <a:gd name="connsiteY6" fmla="*/ 371187 h 371187"/>
              <a:gd name="connsiteX7" fmla="*/ 0 w 3838396"/>
              <a:gd name="connsiteY7" fmla="*/ 334068 h 371187"/>
              <a:gd name="connsiteX8" fmla="*/ 0 w 3838396"/>
              <a:gd name="connsiteY8" fmla="*/ 37119 h 37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396" h="371187">
                <a:moveTo>
                  <a:pt x="0" y="37119"/>
                </a:moveTo>
                <a:cubicBezTo>
                  <a:pt x="0" y="16619"/>
                  <a:pt x="16619" y="0"/>
                  <a:pt x="37119" y="0"/>
                </a:cubicBezTo>
                <a:lnTo>
                  <a:pt x="3801277" y="0"/>
                </a:lnTo>
                <a:cubicBezTo>
                  <a:pt x="3821777" y="0"/>
                  <a:pt x="3838396" y="16619"/>
                  <a:pt x="3838396" y="37119"/>
                </a:cubicBezTo>
                <a:lnTo>
                  <a:pt x="3838396" y="334068"/>
                </a:lnTo>
                <a:cubicBezTo>
                  <a:pt x="3838396" y="354568"/>
                  <a:pt x="3821777" y="371187"/>
                  <a:pt x="3801277" y="371187"/>
                </a:cubicBezTo>
                <a:lnTo>
                  <a:pt x="37119" y="371187"/>
                </a:lnTo>
                <a:cubicBezTo>
                  <a:pt x="16619" y="371187"/>
                  <a:pt x="0" y="354568"/>
                  <a:pt x="0" y="334068"/>
                </a:cubicBezTo>
                <a:lnTo>
                  <a:pt x="0" y="37119"/>
                </a:lnTo>
                <a:close/>
              </a:path>
            </a:pathLst>
          </a:custGeom>
          <a:solidFill>
            <a:srgbClr val="FFD1D1"/>
          </a:solidFill>
          <a:ln w="19050">
            <a:solidFill>
              <a:srgbClr val="FF28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452" tIns="79452" rIns="79452" bIns="79452" numCol="1" spcCol="1270" anchor="ctr" anchorCtr="0">
            <a:spAutoFit/>
          </a:bodyPr>
          <a:lstStyle/>
          <a:p>
            <a:pPr lvl="0" algn="ctr" defTabSz="800100">
              <a:lnSpc>
                <a:spcPct val="100000"/>
              </a:lnSpc>
              <a:spcBef>
                <a:spcPct val="0"/>
              </a:spcBef>
              <a:spcAft>
                <a:spcPct val="35000"/>
              </a:spcAft>
            </a:pPr>
            <a:r>
              <a:rPr lang="en-US" altLang="ja-JP" dirty="0">
                <a:solidFill>
                  <a:schemeClr val="tx1"/>
                </a:solidFill>
              </a:rPr>
              <a:t>Discussion among water utilities</a:t>
            </a:r>
            <a:endParaRPr kumimoji="1" lang="ja-JP" altLang="en-US" sz="1800" kern="1200" dirty="0">
              <a:solidFill>
                <a:schemeClr val="tx1"/>
              </a:solidFill>
            </a:endParaRPr>
          </a:p>
        </p:txBody>
      </p:sp>
      <p:sp>
        <p:nvSpPr>
          <p:cNvPr id="24" name="フリーフォーム 23"/>
          <p:cNvSpPr/>
          <p:nvPr/>
        </p:nvSpPr>
        <p:spPr>
          <a:xfrm>
            <a:off x="2998156" y="4330551"/>
            <a:ext cx="5975017" cy="523220"/>
          </a:xfrm>
          <a:custGeom>
            <a:avLst/>
            <a:gdLst>
              <a:gd name="connsiteX0" fmla="*/ 0 w 6217411"/>
              <a:gd name="connsiteY0" fmla="*/ 79332 h 793322"/>
              <a:gd name="connsiteX1" fmla="*/ 79332 w 6217411"/>
              <a:gd name="connsiteY1" fmla="*/ 0 h 793322"/>
              <a:gd name="connsiteX2" fmla="*/ 6138079 w 6217411"/>
              <a:gd name="connsiteY2" fmla="*/ 0 h 793322"/>
              <a:gd name="connsiteX3" fmla="*/ 6217411 w 6217411"/>
              <a:gd name="connsiteY3" fmla="*/ 79332 h 793322"/>
              <a:gd name="connsiteX4" fmla="*/ 6217411 w 6217411"/>
              <a:gd name="connsiteY4" fmla="*/ 713990 h 793322"/>
              <a:gd name="connsiteX5" fmla="*/ 6138079 w 6217411"/>
              <a:gd name="connsiteY5" fmla="*/ 793322 h 793322"/>
              <a:gd name="connsiteX6" fmla="*/ 79332 w 6217411"/>
              <a:gd name="connsiteY6" fmla="*/ 793322 h 793322"/>
              <a:gd name="connsiteX7" fmla="*/ 0 w 6217411"/>
              <a:gd name="connsiteY7" fmla="*/ 713990 h 793322"/>
              <a:gd name="connsiteX8" fmla="*/ 0 w 6217411"/>
              <a:gd name="connsiteY8" fmla="*/ 79332 h 79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7411" h="793322">
                <a:moveTo>
                  <a:pt x="0" y="79332"/>
                </a:moveTo>
                <a:cubicBezTo>
                  <a:pt x="0" y="35518"/>
                  <a:pt x="35518" y="0"/>
                  <a:pt x="79332" y="0"/>
                </a:cubicBezTo>
                <a:lnTo>
                  <a:pt x="6138079" y="0"/>
                </a:lnTo>
                <a:cubicBezTo>
                  <a:pt x="6181893" y="0"/>
                  <a:pt x="6217411" y="35518"/>
                  <a:pt x="6217411" y="79332"/>
                </a:cubicBezTo>
                <a:lnTo>
                  <a:pt x="6217411" y="713990"/>
                </a:lnTo>
                <a:cubicBezTo>
                  <a:pt x="6217411" y="757804"/>
                  <a:pt x="6181893" y="793322"/>
                  <a:pt x="6138079" y="793322"/>
                </a:cubicBezTo>
                <a:lnTo>
                  <a:pt x="79332" y="793322"/>
                </a:lnTo>
                <a:cubicBezTo>
                  <a:pt x="35518" y="793322"/>
                  <a:pt x="0" y="757804"/>
                  <a:pt x="0" y="713990"/>
                </a:cubicBezTo>
                <a:lnTo>
                  <a:pt x="0" y="79332"/>
                </a:lnTo>
                <a:close/>
              </a:path>
            </a:pathLst>
          </a:custGeom>
          <a:solidFill>
            <a:srgbClr val="FFD1D1"/>
          </a:solidFill>
          <a:ln w="19050">
            <a:solidFill>
              <a:srgbClr val="FF28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816" tIns="0" rIns="91816" bIns="0" numCol="1" spcCol="1270" anchor="ctr" anchorCtr="0">
            <a:spAutoFit/>
          </a:bodyPr>
          <a:lstStyle/>
          <a:p>
            <a:pPr lvl="0" algn="ctr" defTabSz="800100">
              <a:lnSpc>
                <a:spcPct val="100000"/>
              </a:lnSpc>
              <a:spcBef>
                <a:spcPct val="0"/>
              </a:spcBef>
            </a:pPr>
            <a:r>
              <a:rPr kumimoji="1" lang="en-US" altLang="ja-JP" sz="1800" kern="1200" dirty="0">
                <a:solidFill>
                  <a:schemeClr val="tx1"/>
                </a:solidFill>
              </a:rPr>
              <a:t>In 1904, the 1</a:t>
            </a:r>
            <a:r>
              <a:rPr kumimoji="1" lang="en-US" altLang="ja-JP" sz="1800" kern="1200" baseline="30000" dirty="0">
                <a:solidFill>
                  <a:schemeClr val="tx1"/>
                </a:solidFill>
              </a:rPr>
              <a:t>st</a:t>
            </a:r>
            <a:r>
              <a:rPr kumimoji="1" lang="en-US" altLang="ja-JP" sz="1800" kern="1200" dirty="0">
                <a:solidFill>
                  <a:schemeClr val="tx1"/>
                </a:solidFill>
              </a:rPr>
              <a:t> Federation of Water Authorities</a:t>
            </a:r>
          </a:p>
          <a:p>
            <a:pPr lvl="0" algn="ctr" defTabSz="800100">
              <a:lnSpc>
                <a:spcPct val="100000"/>
              </a:lnSpc>
              <a:spcBef>
                <a:spcPct val="0"/>
              </a:spcBef>
            </a:pPr>
            <a:r>
              <a:rPr kumimoji="1" lang="en-US" altLang="ja-JP" sz="1600" kern="1200" dirty="0">
                <a:solidFill>
                  <a:schemeClr val="tx1"/>
                </a:solidFill>
              </a:rPr>
              <a:t>(on standard methods for the examination of water quality)</a:t>
            </a:r>
            <a:endParaRPr kumimoji="1" lang="ja-JP" altLang="en-US" sz="1600" kern="1200" dirty="0">
              <a:solidFill>
                <a:schemeClr val="tx1"/>
              </a:solidFill>
            </a:endParaRPr>
          </a:p>
        </p:txBody>
      </p:sp>
      <p:sp>
        <p:nvSpPr>
          <p:cNvPr id="26" name="フリーフォーム 25"/>
          <p:cNvSpPr/>
          <p:nvPr/>
        </p:nvSpPr>
        <p:spPr>
          <a:xfrm>
            <a:off x="2998156" y="4963234"/>
            <a:ext cx="5975017" cy="553998"/>
          </a:xfrm>
          <a:custGeom>
            <a:avLst/>
            <a:gdLst>
              <a:gd name="connsiteX0" fmla="*/ 0 w 6309173"/>
              <a:gd name="connsiteY0" fmla="*/ 52970 h 529700"/>
              <a:gd name="connsiteX1" fmla="*/ 52970 w 6309173"/>
              <a:gd name="connsiteY1" fmla="*/ 0 h 529700"/>
              <a:gd name="connsiteX2" fmla="*/ 6256203 w 6309173"/>
              <a:gd name="connsiteY2" fmla="*/ 0 h 529700"/>
              <a:gd name="connsiteX3" fmla="*/ 6309173 w 6309173"/>
              <a:gd name="connsiteY3" fmla="*/ 52970 h 529700"/>
              <a:gd name="connsiteX4" fmla="*/ 6309173 w 6309173"/>
              <a:gd name="connsiteY4" fmla="*/ 476730 h 529700"/>
              <a:gd name="connsiteX5" fmla="*/ 6256203 w 6309173"/>
              <a:gd name="connsiteY5" fmla="*/ 529700 h 529700"/>
              <a:gd name="connsiteX6" fmla="*/ 52970 w 6309173"/>
              <a:gd name="connsiteY6" fmla="*/ 529700 h 529700"/>
              <a:gd name="connsiteX7" fmla="*/ 0 w 6309173"/>
              <a:gd name="connsiteY7" fmla="*/ 476730 h 529700"/>
              <a:gd name="connsiteX8" fmla="*/ 0 w 6309173"/>
              <a:gd name="connsiteY8" fmla="*/ 52970 h 52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173" h="529700">
                <a:moveTo>
                  <a:pt x="0" y="52970"/>
                </a:moveTo>
                <a:cubicBezTo>
                  <a:pt x="0" y="23715"/>
                  <a:pt x="23715" y="0"/>
                  <a:pt x="52970" y="0"/>
                </a:cubicBezTo>
                <a:lnTo>
                  <a:pt x="6256203" y="0"/>
                </a:lnTo>
                <a:cubicBezTo>
                  <a:pt x="6285458" y="0"/>
                  <a:pt x="6309173" y="23715"/>
                  <a:pt x="6309173" y="52970"/>
                </a:cubicBezTo>
                <a:lnTo>
                  <a:pt x="6309173" y="476730"/>
                </a:lnTo>
                <a:cubicBezTo>
                  <a:pt x="6309173" y="505985"/>
                  <a:pt x="6285458" y="529700"/>
                  <a:pt x="6256203" y="529700"/>
                </a:cubicBezTo>
                <a:lnTo>
                  <a:pt x="52970" y="529700"/>
                </a:lnTo>
                <a:cubicBezTo>
                  <a:pt x="23715" y="529700"/>
                  <a:pt x="0" y="505985"/>
                  <a:pt x="0" y="476730"/>
                </a:cubicBezTo>
                <a:lnTo>
                  <a:pt x="0" y="52970"/>
                </a:lnTo>
                <a:close/>
              </a:path>
            </a:pathLst>
          </a:custGeom>
          <a:solidFill>
            <a:srgbClr val="FFD1D1"/>
          </a:solidFill>
          <a:ln w="19050">
            <a:solidFill>
              <a:srgbClr val="FF28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094" tIns="0" rIns="84094" bIns="0" numCol="1" spcCol="1270" anchor="ctr" anchorCtr="0">
            <a:spAutoFit/>
          </a:bodyPr>
          <a:lstStyle/>
          <a:p>
            <a:pPr lvl="0" algn="ctr" defTabSz="800100">
              <a:lnSpc>
                <a:spcPct val="100000"/>
              </a:lnSpc>
              <a:spcBef>
                <a:spcPct val="0"/>
              </a:spcBef>
            </a:pPr>
            <a:r>
              <a:rPr lang="en-US" altLang="en-US" dirty="0">
                <a:solidFill>
                  <a:schemeClr val="tx1"/>
                </a:solidFill>
              </a:rPr>
              <a:t>Annual meetings were held to discuss about topics on operation and engineering. </a:t>
            </a:r>
            <a:endParaRPr kumimoji="1" lang="ja-JP" altLang="en-US" sz="1800" kern="1200" dirty="0">
              <a:solidFill>
                <a:schemeClr val="tx1"/>
              </a:solidFill>
            </a:endParaRPr>
          </a:p>
        </p:txBody>
      </p:sp>
      <p:sp>
        <p:nvSpPr>
          <p:cNvPr id="28" name="フリーフォーム 27"/>
          <p:cNvSpPr/>
          <p:nvPr/>
        </p:nvSpPr>
        <p:spPr>
          <a:xfrm>
            <a:off x="2998156" y="5611306"/>
            <a:ext cx="5975017" cy="553998"/>
          </a:xfrm>
          <a:custGeom>
            <a:avLst/>
            <a:gdLst>
              <a:gd name="connsiteX0" fmla="*/ 0 w 5869594"/>
              <a:gd name="connsiteY0" fmla="*/ 61041 h 610408"/>
              <a:gd name="connsiteX1" fmla="*/ 61041 w 5869594"/>
              <a:gd name="connsiteY1" fmla="*/ 0 h 610408"/>
              <a:gd name="connsiteX2" fmla="*/ 5808553 w 5869594"/>
              <a:gd name="connsiteY2" fmla="*/ 0 h 610408"/>
              <a:gd name="connsiteX3" fmla="*/ 5869594 w 5869594"/>
              <a:gd name="connsiteY3" fmla="*/ 61041 h 610408"/>
              <a:gd name="connsiteX4" fmla="*/ 5869594 w 5869594"/>
              <a:gd name="connsiteY4" fmla="*/ 549367 h 610408"/>
              <a:gd name="connsiteX5" fmla="*/ 5808553 w 5869594"/>
              <a:gd name="connsiteY5" fmla="*/ 610408 h 610408"/>
              <a:gd name="connsiteX6" fmla="*/ 61041 w 5869594"/>
              <a:gd name="connsiteY6" fmla="*/ 610408 h 610408"/>
              <a:gd name="connsiteX7" fmla="*/ 0 w 5869594"/>
              <a:gd name="connsiteY7" fmla="*/ 549367 h 610408"/>
              <a:gd name="connsiteX8" fmla="*/ 0 w 5869594"/>
              <a:gd name="connsiteY8" fmla="*/ 61041 h 61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9594" h="610408">
                <a:moveTo>
                  <a:pt x="0" y="61041"/>
                </a:moveTo>
                <a:cubicBezTo>
                  <a:pt x="0" y="27329"/>
                  <a:pt x="27329" y="0"/>
                  <a:pt x="61041" y="0"/>
                </a:cubicBezTo>
                <a:lnTo>
                  <a:pt x="5808553" y="0"/>
                </a:lnTo>
                <a:cubicBezTo>
                  <a:pt x="5842265" y="0"/>
                  <a:pt x="5869594" y="27329"/>
                  <a:pt x="5869594" y="61041"/>
                </a:cubicBezTo>
                <a:lnTo>
                  <a:pt x="5869594" y="549367"/>
                </a:lnTo>
                <a:cubicBezTo>
                  <a:pt x="5869594" y="583079"/>
                  <a:pt x="5842265" y="610408"/>
                  <a:pt x="5808553" y="610408"/>
                </a:cubicBezTo>
                <a:lnTo>
                  <a:pt x="61041" y="610408"/>
                </a:lnTo>
                <a:cubicBezTo>
                  <a:pt x="27329" y="610408"/>
                  <a:pt x="0" y="583079"/>
                  <a:pt x="0" y="549367"/>
                </a:cubicBezTo>
                <a:lnTo>
                  <a:pt x="0" y="61041"/>
                </a:lnTo>
                <a:close/>
              </a:path>
            </a:pathLst>
          </a:custGeom>
          <a:solidFill>
            <a:srgbClr val="FFD1D1"/>
          </a:solidFill>
          <a:ln w="19050">
            <a:solidFill>
              <a:srgbClr val="FF28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6458" tIns="0" rIns="86458" bIns="0" numCol="1" spcCol="1270" anchor="ctr" anchorCtr="0">
            <a:spAutoFit/>
          </a:bodyPr>
          <a:lstStyle/>
          <a:p>
            <a:pPr lvl="0" algn="ctr" defTabSz="800100">
              <a:lnSpc>
                <a:spcPct val="100000"/>
              </a:lnSpc>
              <a:spcBef>
                <a:spcPct val="0"/>
              </a:spcBef>
            </a:pPr>
            <a:r>
              <a:rPr kumimoji="1" lang="en-US" altLang="ja-JP" sz="1800" kern="1200" dirty="0">
                <a:solidFill>
                  <a:schemeClr val="tx1"/>
                </a:solidFill>
              </a:rPr>
              <a:t>In 1932, Incorporated Association ”Water Works Association” approved by Minister of Interior</a:t>
            </a:r>
            <a:endParaRPr kumimoji="1" lang="ja-JP" altLang="en-US" sz="1800" kern="1200" dirty="0">
              <a:solidFill>
                <a:schemeClr val="tx1"/>
              </a:solidFill>
            </a:endParaRPr>
          </a:p>
        </p:txBody>
      </p:sp>
      <p:sp>
        <p:nvSpPr>
          <p:cNvPr id="29" name="右矢印 28"/>
          <p:cNvSpPr/>
          <p:nvPr/>
        </p:nvSpPr>
        <p:spPr>
          <a:xfrm>
            <a:off x="2698900" y="1728307"/>
            <a:ext cx="407909" cy="654625"/>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rot="5400000">
            <a:off x="5691525" y="2322690"/>
            <a:ext cx="388388" cy="628917"/>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5400000">
            <a:off x="5691525" y="3417490"/>
            <a:ext cx="388388" cy="628917"/>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3"/>
          <p:cNvSpPr>
            <a:spLocks noGrp="1"/>
          </p:cNvSpPr>
          <p:nvPr>
            <p:ph type="title"/>
          </p:nvPr>
        </p:nvSpPr>
        <p:spPr>
          <a:xfrm>
            <a:off x="263576" y="262270"/>
            <a:ext cx="8784001" cy="720000"/>
          </a:xfrm>
        </p:spPr>
        <p:txBody>
          <a:bodyPr>
            <a:noAutofit/>
          </a:bodyPr>
          <a:lstStyle/>
          <a:p>
            <a:r>
              <a:rPr lang="en-US" altLang="ja-JP" sz="2600" dirty="0"/>
              <a:t>2. Establishment of Japan Water Works Association</a:t>
            </a:r>
            <a:endParaRPr kumimoji="1" lang="ja-JP" altLang="en-US" sz="2600" dirty="0"/>
          </a:p>
        </p:txBody>
      </p:sp>
      <p:sp>
        <p:nvSpPr>
          <p:cNvPr id="25" name="正方形/長方形 24"/>
          <p:cNvSpPr/>
          <p:nvPr/>
        </p:nvSpPr>
        <p:spPr>
          <a:xfrm>
            <a:off x="252000" y="972000"/>
            <a:ext cx="7704856" cy="377732"/>
          </a:xfrm>
          <a:prstGeom prst="rect">
            <a:avLst/>
          </a:prstGeom>
        </p:spPr>
        <p:txBody>
          <a:bodyPr wrap="square" lIns="36000" tIns="0" rIns="0" bIns="0">
            <a:spAutoFit/>
          </a:bodyPr>
          <a:lstStyle/>
          <a:p>
            <a:pPr marL="57785" lvl="4" indent="0">
              <a:lnSpc>
                <a:spcPts val="3200"/>
              </a:lnSpc>
              <a:spcBef>
                <a:spcPts val="600"/>
              </a:spcBef>
              <a:buClrTx/>
              <a:buNone/>
            </a:pPr>
            <a:r>
              <a:rPr lang="en-US" altLang="ja-JP" sz="2400" b="1" dirty="0"/>
              <a:t>(1) History of JWWA Activities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971600" y="1361092"/>
            <a:ext cx="6984775" cy="4423691"/>
          </a:xfrm>
          <a:prstGeom prst="rect">
            <a:avLst/>
          </a:prstGeom>
        </p:spPr>
      </p:pic>
      <p:sp>
        <p:nvSpPr>
          <p:cNvPr id="7" name="テキスト ボックス 6"/>
          <p:cNvSpPr txBox="1"/>
          <p:nvPr/>
        </p:nvSpPr>
        <p:spPr>
          <a:xfrm>
            <a:off x="251520" y="5696244"/>
            <a:ext cx="8892480" cy="584775"/>
          </a:xfrm>
          <a:prstGeom prst="rect">
            <a:avLst/>
          </a:prstGeom>
          <a:noFill/>
        </p:spPr>
        <p:txBody>
          <a:bodyPr wrap="square" rtlCol="0">
            <a:spAutoFit/>
          </a:bodyPr>
          <a:lstStyle/>
          <a:p>
            <a:pPr algn="ctr"/>
            <a:r>
              <a:rPr lang="en-US" altLang="ja-JP" b="1" dirty="0"/>
              <a:t>Attendees at the 11th meeting of the Federation of Water Authorities (1913)</a:t>
            </a:r>
          </a:p>
          <a:p>
            <a:r>
              <a:rPr lang="en-US" altLang="ja-JP" sz="1400" dirty="0"/>
              <a:t>JWWA, Federation of Water Authorities, </a:t>
            </a:r>
            <a:r>
              <a:rPr lang="en-US" altLang="ja-JP" sz="1400" i="1" dirty="0"/>
              <a:t>One Hundred Years' History of Japan Water Works Association </a:t>
            </a:r>
            <a:r>
              <a:rPr lang="en-US" altLang="ja-JP" sz="1400" dirty="0"/>
              <a:t>(2004).</a:t>
            </a:r>
            <a:endParaRPr kumimoji="1" lang="ja-JP" altLang="en-US" sz="1400" dirty="0"/>
          </a:p>
        </p:txBody>
      </p:sp>
      <p:sp>
        <p:nvSpPr>
          <p:cNvPr id="8" name="タイトル 3"/>
          <p:cNvSpPr>
            <a:spLocks noGrp="1"/>
          </p:cNvSpPr>
          <p:nvPr>
            <p:ph type="title"/>
          </p:nvPr>
        </p:nvSpPr>
        <p:spPr>
          <a:xfrm>
            <a:off x="335286" y="503512"/>
            <a:ext cx="9133258" cy="720000"/>
          </a:xfrm>
        </p:spPr>
        <p:txBody>
          <a:bodyPr>
            <a:noAutofit/>
          </a:bodyPr>
          <a:lstStyle/>
          <a:p>
            <a:r>
              <a:rPr lang="en-US" altLang="ja-JP" sz="2600" dirty="0"/>
              <a:t>2. Establishment of the Japan Water Works Association</a:t>
            </a:r>
            <a:endParaRPr kumimoji="1" lang="ja-JP" altLang="en-US"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矢印 7"/>
          <p:cNvSpPr/>
          <p:nvPr/>
        </p:nvSpPr>
        <p:spPr>
          <a:xfrm>
            <a:off x="5079386" y="1949948"/>
            <a:ext cx="380747" cy="28803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 name="右矢印 8"/>
          <p:cNvSpPr/>
          <p:nvPr/>
        </p:nvSpPr>
        <p:spPr>
          <a:xfrm>
            <a:off x="5125458" y="2696347"/>
            <a:ext cx="380747" cy="28803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 name="右矢印 9"/>
          <p:cNvSpPr/>
          <p:nvPr/>
        </p:nvSpPr>
        <p:spPr>
          <a:xfrm>
            <a:off x="5076056" y="3398718"/>
            <a:ext cx="380747" cy="28803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 name="テキスト ボックス 14"/>
          <p:cNvSpPr txBox="1"/>
          <p:nvPr/>
        </p:nvSpPr>
        <p:spPr>
          <a:xfrm>
            <a:off x="5595960" y="1949948"/>
            <a:ext cx="3206576" cy="338554"/>
          </a:xfrm>
          <a:prstGeom prst="rect">
            <a:avLst/>
          </a:prstGeom>
          <a:noFill/>
        </p:spPr>
        <p:txBody>
          <a:bodyPr wrap="square" rtlCol="0">
            <a:spAutoFit/>
          </a:bodyPr>
          <a:lstStyle/>
          <a:p>
            <a:r>
              <a:rPr lang="en-US" altLang="ja-JP" sz="1600" dirty="0"/>
              <a:t>Predecessor of JWWA </a:t>
            </a:r>
            <a:r>
              <a:rPr kumimoji="1" lang="en-US" altLang="ja-JP" sz="1600" dirty="0"/>
              <a:t>standard</a:t>
            </a:r>
            <a:endParaRPr kumimoji="1" lang="ja-JP" altLang="en-US" sz="1600" dirty="0"/>
          </a:p>
        </p:txBody>
      </p:sp>
      <p:sp>
        <p:nvSpPr>
          <p:cNvPr id="16" name="テキスト ボックス 15"/>
          <p:cNvSpPr txBox="1"/>
          <p:nvPr/>
        </p:nvSpPr>
        <p:spPr>
          <a:xfrm>
            <a:off x="5555607" y="2558222"/>
            <a:ext cx="3206576" cy="528350"/>
          </a:xfrm>
          <a:prstGeom prst="rect">
            <a:avLst/>
          </a:prstGeom>
          <a:noFill/>
        </p:spPr>
        <p:txBody>
          <a:bodyPr wrap="square" rtlCol="0">
            <a:spAutoFit/>
          </a:bodyPr>
          <a:lstStyle/>
          <a:p>
            <a:pPr>
              <a:lnSpc>
                <a:spcPts val="1700"/>
              </a:lnSpc>
            </a:pPr>
            <a:r>
              <a:rPr lang="en-US" altLang="ja-JP" sz="1600" dirty="0"/>
              <a:t>Renamed as </a:t>
            </a:r>
            <a:r>
              <a:rPr kumimoji="1" lang="en-US" altLang="ja-JP" sz="1600" dirty="0"/>
              <a:t>Japan Water Works Association</a:t>
            </a:r>
            <a:r>
              <a:rPr kumimoji="1" lang="ja-JP" altLang="en-US" sz="1600" dirty="0"/>
              <a:t> </a:t>
            </a:r>
            <a:r>
              <a:rPr kumimoji="1" lang="en-US" altLang="ja-JP" sz="1600" dirty="0"/>
              <a:t>later</a:t>
            </a:r>
            <a:endParaRPr kumimoji="1" lang="ja-JP" altLang="en-US" sz="1600" dirty="0"/>
          </a:p>
        </p:txBody>
      </p:sp>
      <p:sp>
        <p:nvSpPr>
          <p:cNvPr id="17" name="テキスト ボックス 16"/>
          <p:cNvSpPr txBox="1"/>
          <p:nvPr/>
        </p:nvSpPr>
        <p:spPr>
          <a:xfrm>
            <a:off x="5581086" y="3263770"/>
            <a:ext cx="3368528" cy="528350"/>
          </a:xfrm>
          <a:prstGeom prst="rect">
            <a:avLst/>
          </a:prstGeom>
          <a:noFill/>
        </p:spPr>
        <p:txBody>
          <a:bodyPr wrap="square" rtlCol="0">
            <a:spAutoFit/>
          </a:bodyPr>
          <a:lstStyle/>
          <a:p>
            <a:pPr>
              <a:lnSpc>
                <a:spcPts val="1700"/>
              </a:lnSpc>
            </a:pPr>
            <a:r>
              <a:rPr lang="en-US" altLang="ja-JP" sz="1600" dirty="0"/>
              <a:t>Mainly academic research, case reports and information exchange</a:t>
            </a:r>
            <a:endParaRPr kumimoji="1" lang="ja-JP" altLang="en-US" sz="1600" dirty="0"/>
          </a:p>
        </p:txBody>
      </p:sp>
      <p:sp>
        <p:nvSpPr>
          <p:cNvPr id="18" name="テキスト ボックス 17"/>
          <p:cNvSpPr txBox="1"/>
          <p:nvPr/>
        </p:nvSpPr>
        <p:spPr>
          <a:xfrm>
            <a:off x="5576532" y="3852000"/>
            <a:ext cx="3206577" cy="528350"/>
          </a:xfrm>
          <a:prstGeom prst="rect">
            <a:avLst/>
          </a:prstGeom>
          <a:noFill/>
        </p:spPr>
        <p:txBody>
          <a:bodyPr wrap="square" rtlCol="0">
            <a:spAutoFit/>
          </a:bodyPr>
          <a:lstStyle/>
          <a:p>
            <a:pPr>
              <a:lnSpc>
                <a:spcPts val="1700"/>
              </a:lnSpc>
            </a:pPr>
            <a:r>
              <a:rPr kumimoji="1" lang="en-US" altLang="ja-JP" sz="1600" dirty="0"/>
              <a:t>Turned into main income resource later</a:t>
            </a:r>
            <a:endParaRPr kumimoji="1" lang="ja-JP" altLang="en-US" sz="1600" dirty="0"/>
          </a:p>
        </p:txBody>
      </p:sp>
      <p:sp>
        <p:nvSpPr>
          <p:cNvPr id="19" name="テキスト ボックス 18"/>
          <p:cNvSpPr txBox="1"/>
          <p:nvPr/>
        </p:nvSpPr>
        <p:spPr>
          <a:xfrm>
            <a:off x="5576532" y="4348816"/>
            <a:ext cx="3539341" cy="528350"/>
          </a:xfrm>
          <a:prstGeom prst="rect">
            <a:avLst/>
          </a:prstGeom>
          <a:noFill/>
        </p:spPr>
        <p:txBody>
          <a:bodyPr wrap="square" rtlCol="0">
            <a:spAutoFit/>
          </a:bodyPr>
          <a:lstStyle/>
          <a:p>
            <a:pPr>
              <a:lnSpc>
                <a:spcPts val="1700"/>
              </a:lnSpc>
            </a:pPr>
            <a:r>
              <a:rPr lang="en-US" altLang="ja-JP" sz="1600" dirty="0"/>
              <a:t>Petitions for national subsidy, reform of system and bond floatation, etc.</a:t>
            </a:r>
            <a:endParaRPr kumimoji="1" lang="ja-JP" altLang="en-US" sz="1600" dirty="0"/>
          </a:p>
        </p:txBody>
      </p:sp>
      <p:sp>
        <p:nvSpPr>
          <p:cNvPr id="20" name="テキスト ボックス 19"/>
          <p:cNvSpPr txBox="1"/>
          <p:nvPr/>
        </p:nvSpPr>
        <p:spPr>
          <a:xfrm>
            <a:off x="5595960" y="4914890"/>
            <a:ext cx="3548040" cy="746358"/>
          </a:xfrm>
          <a:prstGeom prst="rect">
            <a:avLst/>
          </a:prstGeom>
          <a:noFill/>
        </p:spPr>
        <p:txBody>
          <a:bodyPr wrap="square" rtlCol="0">
            <a:spAutoFit/>
          </a:bodyPr>
          <a:lstStyle/>
          <a:p>
            <a:pPr>
              <a:lnSpc>
                <a:spcPts val="1700"/>
              </a:lnSpc>
            </a:pPr>
            <a:r>
              <a:rPr kumimoji="1" lang="en-US" altLang="ja-JP" sz="1600" dirty="0"/>
              <a:t>Training for technical administrators of waterworks</a:t>
            </a:r>
            <a:r>
              <a:rPr kumimoji="1" lang="ja-JP" altLang="en-US" sz="1600" dirty="0"/>
              <a:t> </a:t>
            </a:r>
            <a:r>
              <a:rPr kumimoji="1" lang="en-US" altLang="ja-JP" sz="1600" dirty="0"/>
              <a:t>and other programs are added later</a:t>
            </a:r>
            <a:endParaRPr kumimoji="1" lang="ja-JP" altLang="en-US" sz="1600" dirty="0"/>
          </a:p>
        </p:txBody>
      </p:sp>
      <p:sp>
        <p:nvSpPr>
          <p:cNvPr id="3" name="フリーフォーム 2"/>
          <p:cNvSpPr/>
          <p:nvPr/>
        </p:nvSpPr>
        <p:spPr>
          <a:xfrm>
            <a:off x="388736" y="1691498"/>
            <a:ext cx="4716056" cy="680612"/>
          </a:xfrm>
          <a:custGeom>
            <a:avLst/>
            <a:gdLst>
              <a:gd name="connsiteX0" fmla="*/ 0 w 3960447"/>
              <a:gd name="connsiteY0" fmla="*/ 96982 h 581883"/>
              <a:gd name="connsiteX1" fmla="*/ 96982 w 3960447"/>
              <a:gd name="connsiteY1" fmla="*/ 0 h 581883"/>
              <a:gd name="connsiteX2" fmla="*/ 3863465 w 3960447"/>
              <a:gd name="connsiteY2" fmla="*/ 0 h 581883"/>
              <a:gd name="connsiteX3" fmla="*/ 3960447 w 3960447"/>
              <a:gd name="connsiteY3" fmla="*/ 96982 h 581883"/>
              <a:gd name="connsiteX4" fmla="*/ 3960447 w 3960447"/>
              <a:gd name="connsiteY4" fmla="*/ 484901 h 581883"/>
              <a:gd name="connsiteX5" fmla="*/ 3863465 w 3960447"/>
              <a:gd name="connsiteY5" fmla="*/ 581883 h 581883"/>
              <a:gd name="connsiteX6" fmla="*/ 96982 w 3960447"/>
              <a:gd name="connsiteY6" fmla="*/ 581883 h 581883"/>
              <a:gd name="connsiteX7" fmla="*/ 0 w 3960447"/>
              <a:gd name="connsiteY7" fmla="*/ 484901 h 581883"/>
              <a:gd name="connsiteX8" fmla="*/ 0 w 3960447"/>
              <a:gd name="connsiteY8" fmla="*/ 96982 h 5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0447" h="581883">
                <a:moveTo>
                  <a:pt x="0" y="96982"/>
                </a:moveTo>
                <a:cubicBezTo>
                  <a:pt x="0" y="43420"/>
                  <a:pt x="43420" y="0"/>
                  <a:pt x="96982" y="0"/>
                </a:cubicBezTo>
                <a:lnTo>
                  <a:pt x="3863465" y="0"/>
                </a:lnTo>
                <a:cubicBezTo>
                  <a:pt x="3917027" y="0"/>
                  <a:pt x="3960447" y="43420"/>
                  <a:pt x="3960447" y="96982"/>
                </a:cubicBezTo>
                <a:lnTo>
                  <a:pt x="3960447" y="484901"/>
                </a:lnTo>
                <a:cubicBezTo>
                  <a:pt x="3960447" y="538463"/>
                  <a:pt x="3917027" y="581883"/>
                  <a:pt x="3863465" y="581883"/>
                </a:cubicBezTo>
                <a:lnTo>
                  <a:pt x="96982" y="581883"/>
                </a:lnTo>
                <a:cubicBezTo>
                  <a:pt x="43420" y="581883"/>
                  <a:pt x="0" y="538463"/>
                  <a:pt x="0" y="484901"/>
                </a:cubicBezTo>
                <a:lnTo>
                  <a:pt x="0" y="96982"/>
                </a:lnTo>
                <a:close/>
              </a:path>
            </a:pathLst>
          </a:custGeom>
          <a:solidFill>
            <a:schemeClr val="accent5"/>
          </a:solidFill>
          <a:ln w="19050">
            <a:solidFill>
              <a:schemeClr val="accent5">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985" tIns="62695" rIns="96985" bIns="62695" numCol="1" spcCol="1270" anchor="ctr" anchorCtr="0">
            <a:spAutoFit/>
          </a:bodyPr>
          <a:lstStyle/>
          <a:p>
            <a:pPr lvl="0" algn="l" defTabSz="800100" rtl="0">
              <a:lnSpc>
                <a:spcPct val="90000"/>
              </a:lnSpc>
              <a:spcBef>
                <a:spcPct val="0"/>
              </a:spcBef>
              <a:spcAft>
                <a:spcPct val="35000"/>
              </a:spcAft>
            </a:pPr>
            <a:r>
              <a:rPr kumimoji="1" lang="en-US" sz="2000" kern="1200" dirty="0">
                <a:solidFill>
                  <a:schemeClr val="tx1"/>
                </a:solidFill>
              </a:rPr>
              <a:t>1914 Standard for </a:t>
            </a:r>
            <a:r>
              <a:rPr kumimoji="1" lang="en-US" altLang="ja-JP" sz="2000" kern="1200" dirty="0">
                <a:solidFill>
                  <a:schemeClr val="tx1"/>
                </a:solidFill>
              </a:rPr>
              <a:t>cast iron pipe in waterworks </a:t>
            </a:r>
            <a:endParaRPr lang="ja-JP" sz="2000" kern="1200" dirty="0">
              <a:solidFill>
                <a:schemeClr val="tx1"/>
              </a:solidFill>
            </a:endParaRPr>
          </a:p>
        </p:txBody>
      </p:sp>
      <p:sp>
        <p:nvSpPr>
          <p:cNvPr id="6" name="フリーフォーム 5"/>
          <p:cNvSpPr/>
          <p:nvPr/>
        </p:nvSpPr>
        <p:spPr>
          <a:xfrm>
            <a:off x="359999" y="2431598"/>
            <a:ext cx="4729713" cy="665223"/>
          </a:xfrm>
          <a:custGeom>
            <a:avLst/>
            <a:gdLst>
              <a:gd name="connsiteX0" fmla="*/ 0 w 3960447"/>
              <a:gd name="connsiteY0" fmla="*/ 96982 h 581883"/>
              <a:gd name="connsiteX1" fmla="*/ 96982 w 3960447"/>
              <a:gd name="connsiteY1" fmla="*/ 0 h 581883"/>
              <a:gd name="connsiteX2" fmla="*/ 3863465 w 3960447"/>
              <a:gd name="connsiteY2" fmla="*/ 0 h 581883"/>
              <a:gd name="connsiteX3" fmla="*/ 3960447 w 3960447"/>
              <a:gd name="connsiteY3" fmla="*/ 96982 h 581883"/>
              <a:gd name="connsiteX4" fmla="*/ 3960447 w 3960447"/>
              <a:gd name="connsiteY4" fmla="*/ 484901 h 581883"/>
              <a:gd name="connsiteX5" fmla="*/ 3863465 w 3960447"/>
              <a:gd name="connsiteY5" fmla="*/ 581883 h 581883"/>
              <a:gd name="connsiteX6" fmla="*/ 96982 w 3960447"/>
              <a:gd name="connsiteY6" fmla="*/ 581883 h 581883"/>
              <a:gd name="connsiteX7" fmla="*/ 0 w 3960447"/>
              <a:gd name="connsiteY7" fmla="*/ 484901 h 581883"/>
              <a:gd name="connsiteX8" fmla="*/ 0 w 3960447"/>
              <a:gd name="connsiteY8" fmla="*/ 96982 h 5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0447" h="581883">
                <a:moveTo>
                  <a:pt x="0" y="96982"/>
                </a:moveTo>
                <a:cubicBezTo>
                  <a:pt x="0" y="43420"/>
                  <a:pt x="43420" y="0"/>
                  <a:pt x="96982" y="0"/>
                </a:cubicBezTo>
                <a:lnTo>
                  <a:pt x="3863465" y="0"/>
                </a:lnTo>
                <a:cubicBezTo>
                  <a:pt x="3917027" y="0"/>
                  <a:pt x="3960447" y="43420"/>
                  <a:pt x="3960447" y="96982"/>
                </a:cubicBezTo>
                <a:lnTo>
                  <a:pt x="3960447" y="484901"/>
                </a:lnTo>
                <a:cubicBezTo>
                  <a:pt x="3960447" y="538463"/>
                  <a:pt x="3917027" y="581883"/>
                  <a:pt x="3863465" y="581883"/>
                </a:cubicBezTo>
                <a:lnTo>
                  <a:pt x="96982" y="581883"/>
                </a:lnTo>
                <a:cubicBezTo>
                  <a:pt x="43420" y="581883"/>
                  <a:pt x="0" y="538463"/>
                  <a:pt x="0" y="484901"/>
                </a:cubicBezTo>
                <a:lnTo>
                  <a:pt x="0" y="96982"/>
                </a:lnTo>
                <a:close/>
              </a:path>
            </a:pathLst>
          </a:custGeom>
          <a:solidFill>
            <a:schemeClr val="accent5"/>
          </a:solidFill>
          <a:ln w="19050">
            <a:solidFill>
              <a:schemeClr val="accent5">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745" tIns="55075" rIns="81745" bIns="55075" numCol="1" spcCol="1270" anchor="ctr" anchorCtr="0">
            <a:spAutoFit/>
          </a:bodyPr>
          <a:lstStyle/>
          <a:p>
            <a:pPr lvl="0" algn="l" defTabSz="622300" rtl="0">
              <a:lnSpc>
                <a:spcPct val="90000"/>
              </a:lnSpc>
              <a:spcBef>
                <a:spcPct val="0"/>
              </a:spcBef>
              <a:spcAft>
                <a:spcPct val="35000"/>
              </a:spcAft>
            </a:pPr>
            <a:r>
              <a:rPr kumimoji="1" lang="en-US" sz="2000" kern="1200" dirty="0">
                <a:solidFill>
                  <a:schemeClr val="tx1"/>
                </a:solidFill>
              </a:rPr>
              <a:t>1932 </a:t>
            </a:r>
            <a:r>
              <a:rPr kumimoji="1" lang="en-US" altLang="ja-JP" sz="2000" kern="1200" spc="-100" dirty="0">
                <a:solidFill>
                  <a:schemeClr val="tx1"/>
                </a:solidFill>
              </a:rPr>
              <a:t>Incorporated Association ”Water Works Association” approved by Minister of Interior</a:t>
            </a:r>
            <a:endParaRPr lang="ja-JP" sz="2000" kern="1200" spc="-100" dirty="0">
              <a:solidFill>
                <a:schemeClr val="tx1"/>
              </a:solidFill>
            </a:endParaRPr>
          </a:p>
        </p:txBody>
      </p:sp>
      <p:sp>
        <p:nvSpPr>
          <p:cNvPr id="23" name="フリーフォーム 22"/>
          <p:cNvSpPr/>
          <p:nvPr/>
        </p:nvSpPr>
        <p:spPr>
          <a:xfrm>
            <a:off x="360000" y="3152588"/>
            <a:ext cx="4716056" cy="680612"/>
          </a:xfrm>
          <a:custGeom>
            <a:avLst/>
            <a:gdLst>
              <a:gd name="connsiteX0" fmla="*/ 0 w 3960447"/>
              <a:gd name="connsiteY0" fmla="*/ 96982 h 581883"/>
              <a:gd name="connsiteX1" fmla="*/ 96982 w 3960447"/>
              <a:gd name="connsiteY1" fmla="*/ 0 h 581883"/>
              <a:gd name="connsiteX2" fmla="*/ 3863465 w 3960447"/>
              <a:gd name="connsiteY2" fmla="*/ 0 h 581883"/>
              <a:gd name="connsiteX3" fmla="*/ 3960447 w 3960447"/>
              <a:gd name="connsiteY3" fmla="*/ 96982 h 581883"/>
              <a:gd name="connsiteX4" fmla="*/ 3960447 w 3960447"/>
              <a:gd name="connsiteY4" fmla="*/ 484901 h 581883"/>
              <a:gd name="connsiteX5" fmla="*/ 3863465 w 3960447"/>
              <a:gd name="connsiteY5" fmla="*/ 581883 h 581883"/>
              <a:gd name="connsiteX6" fmla="*/ 96982 w 3960447"/>
              <a:gd name="connsiteY6" fmla="*/ 581883 h 581883"/>
              <a:gd name="connsiteX7" fmla="*/ 0 w 3960447"/>
              <a:gd name="connsiteY7" fmla="*/ 484901 h 581883"/>
              <a:gd name="connsiteX8" fmla="*/ 0 w 3960447"/>
              <a:gd name="connsiteY8" fmla="*/ 96982 h 5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0447" h="581883">
                <a:moveTo>
                  <a:pt x="0" y="96982"/>
                </a:moveTo>
                <a:cubicBezTo>
                  <a:pt x="0" y="43420"/>
                  <a:pt x="43420" y="0"/>
                  <a:pt x="96982" y="0"/>
                </a:cubicBezTo>
                <a:lnTo>
                  <a:pt x="3863465" y="0"/>
                </a:lnTo>
                <a:cubicBezTo>
                  <a:pt x="3917027" y="0"/>
                  <a:pt x="3960447" y="43420"/>
                  <a:pt x="3960447" y="96982"/>
                </a:cubicBezTo>
                <a:lnTo>
                  <a:pt x="3960447" y="484901"/>
                </a:lnTo>
                <a:cubicBezTo>
                  <a:pt x="3960447" y="538463"/>
                  <a:pt x="3917027" y="581883"/>
                  <a:pt x="3863465" y="581883"/>
                </a:cubicBezTo>
                <a:lnTo>
                  <a:pt x="96982" y="581883"/>
                </a:lnTo>
                <a:cubicBezTo>
                  <a:pt x="43420" y="581883"/>
                  <a:pt x="0" y="538463"/>
                  <a:pt x="0" y="484901"/>
                </a:cubicBezTo>
                <a:lnTo>
                  <a:pt x="0" y="96982"/>
                </a:lnTo>
                <a:close/>
              </a:path>
            </a:pathLst>
          </a:custGeom>
          <a:solidFill>
            <a:schemeClr val="accent5"/>
          </a:solidFill>
          <a:ln w="19050">
            <a:solidFill>
              <a:schemeClr val="accent5">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985" tIns="62695" rIns="96985" bIns="62695" numCol="1" spcCol="1270" anchor="ctr" anchorCtr="0">
            <a:spAutoFit/>
          </a:bodyPr>
          <a:lstStyle/>
          <a:p>
            <a:pPr lvl="0" algn="l" defTabSz="800100" rtl="0">
              <a:lnSpc>
                <a:spcPct val="90000"/>
              </a:lnSpc>
              <a:spcBef>
                <a:spcPct val="0"/>
              </a:spcBef>
              <a:spcAft>
                <a:spcPct val="35000"/>
              </a:spcAft>
            </a:pPr>
            <a:r>
              <a:rPr kumimoji="1" lang="en-US" altLang="ja-JP" sz="2000" kern="1200" dirty="0">
                <a:solidFill>
                  <a:schemeClr val="tx1"/>
                </a:solidFill>
              </a:rPr>
              <a:t>1932 Publication of </a:t>
            </a:r>
            <a:r>
              <a:rPr kumimoji="1" lang="en-US" altLang="ja-JP" sz="2000" i="1" kern="1200" dirty="0">
                <a:solidFill>
                  <a:schemeClr val="tx1"/>
                </a:solidFill>
              </a:rPr>
              <a:t>Journal of Japan Water Works Association</a:t>
            </a:r>
            <a:endParaRPr lang="ja-JP" sz="2000" i="1" kern="1200" dirty="0">
              <a:solidFill>
                <a:schemeClr val="tx1"/>
              </a:solidFill>
            </a:endParaRPr>
          </a:p>
        </p:txBody>
      </p:sp>
      <p:sp>
        <p:nvSpPr>
          <p:cNvPr id="24" name="フリーフォーム 23"/>
          <p:cNvSpPr/>
          <p:nvPr/>
        </p:nvSpPr>
        <p:spPr>
          <a:xfrm>
            <a:off x="360000" y="3882879"/>
            <a:ext cx="4716056" cy="403613"/>
          </a:xfrm>
          <a:custGeom>
            <a:avLst/>
            <a:gdLst>
              <a:gd name="connsiteX0" fmla="*/ 0 w 3960447"/>
              <a:gd name="connsiteY0" fmla="*/ 96982 h 581883"/>
              <a:gd name="connsiteX1" fmla="*/ 96982 w 3960447"/>
              <a:gd name="connsiteY1" fmla="*/ 0 h 581883"/>
              <a:gd name="connsiteX2" fmla="*/ 3863465 w 3960447"/>
              <a:gd name="connsiteY2" fmla="*/ 0 h 581883"/>
              <a:gd name="connsiteX3" fmla="*/ 3960447 w 3960447"/>
              <a:gd name="connsiteY3" fmla="*/ 96982 h 581883"/>
              <a:gd name="connsiteX4" fmla="*/ 3960447 w 3960447"/>
              <a:gd name="connsiteY4" fmla="*/ 484901 h 581883"/>
              <a:gd name="connsiteX5" fmla="*/ 3863465 w 3960447"/>
              <a:gd name="connsiteY5" fmla="*/ 581883 h 581883"/>
              <a:gd name="connsiteX6" fmla="*/ 96982 w 3960447"/>
              <a:gd name="connsiteY6" fmla="*/ 581883 h 581883"/>
              <a:gd name="connsiteX7" fmla="*/ 0 w 3960447"/>
              <a:gd name="connsiteY7" fmla="*/ 484901 h 581883"/>
              <a:gd name="connsiteX8" fmla="*/ 0 w 3960447"/>
              <a:gd name="connsiteY8" fmla="*/ 96982 h 5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0447" h="581883">
                <a:moveTo>
                  <a:pt x="0" y="96982"/>
                </a:moveTo>
                <a:cubicBezTo>
                  <a:pt x="0" y="43420"/>
                  <a:pt x="43420" y="0"/>
                  <a:pt x="96982" y="0"/>
                </a:cubicBezTo>
                <a:lnTo>
                  <a:pt x="3863465" y="0"/>
                </a:lnTo>
                <a:cubicBezTo>
                  <a:pt x="3917027" y="0"/>
                  <a:pt x="3960447" y="43420"/>
                  <a:pt x="3960447" y="96982"/>
                </a:cubicBezTo>
                <a:lnTo>
                  <a:pt x="3960447" y="484901"/>
                </a:lnTo>
                <a:cubicBezTo>
                  <a:pt x="3960447" y="538463"/>
                  <a:pt x="3917027" y="581883"/>
                  <a:pt x="3863465" y="581883"/>
                </a:cubicBezTo>
                <a:lnTo>
                  <a:pt x="96982" y="581883"/>
                </a:lnTo>
                <a:cubicBezTo>
                  <a:pt x="43420" y="581883"/>
                  <a:pt x="0" y="538463"/>
                  <a:pt x="0" y="484901"/>
                </a:cubicBezTo>
                <a:lnTo>
                  <a:pt x="0" y="96982"/>
                </a:lnTo>
                <a:close/>
              </a:path>
            </a:pathLst>
          </a:custGeom>
          <a:solidFill>
            <a:schemeClr val="accent5"/>
          </a:solidFill>
          <a:ln w="19050">
            <a:solidFill>
              <a:schemeClr val="accent5">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985" tIns="62695" rIns="96985" bIns="62695" numCol="1" spcCol="1270" anchor="ctr" anchorCtr="0">
            <a:spAutoFit/>
          </a:bodyPr>
          <a:lstStyle/>
          <a:p>
            <a:pPr lvl="0" algn="l" defTabSz="800100" rtl="0">
              <a:lnSpc>
                <a:spcPct val="90000"/>
              </a:lnSpc>
              <a:spcBef>
                <a:spcPct val="0"/>
              </a:spcBef>
              <a:spcAft>
                <a:spcPct val="35000"/>
              </a:spcAft>
            </a:pPr>
            <a:r>
              <a:rPr kumimoji="1" lang="en-US" sz="2000" kern="1200" dirty="0">
                <a:solidFill>
                  <a:schemeClr val="tx1"/>
                </a:solidFill>
              </a:rPr>
              <a:t>1934 </a:t>
            </a:r>
            <a:r>
              <a:rPr kumimoji="1" lang="en-US" altLang="ja-JP" sz="2000" kern="1200" dirty="0">
                <a:solidFill>
                  <a:schemeClr val="tx1"/>
                </a:solidFill>
              </a:rPr>
              <a:t>Inspection Service started</a:t>
            </a:r>
            <a:endParaRPr lang="ja-JP" sz="2000" kern="1200" dirty="0">
              <a:solidFill>
                <a:schemeClr val="tx1"/>
              </a:solidFill>
            </a:endParaRPr>
          </a:p>
        </p:txBody>
      </p:sp>
      <p:sp>
        <p:nvSpPr>
          <p:cNvPr id="25" name="フリーフォーム 24"/>
          <p:cNvSpPr/>
          <p:nvPr/>
        </p:nvSpPr>
        <p:spPr>
          <a:xfrm>
            <a:off x="360000" y="4450805"/>
            <a:ext cx="4716056" cy="403613"/>
          </a:xfrm>
          <a:custGeom>
            <a:avLst/>
            <a:gdLst>
              <a:gd name="connsiteX0" fmla="*/ 0 w 3960447"/>
              <a:gd name="connsiteY0" fmla="*/ 96982 h 581883"/>
              <a:gd name="connsiteX1" fmla="*/ 96982 w 3960447"/>
              <a:gd name="connsiteY1" fmla="*/ 0 h 581883"/>
              <a:gd name="connsiteX2" fmla="*/ 3863465 w 3960447"/>
              <a:gd name="connsiteY2" fmla="*/ 0 h 581883"/>
              <a:gd name="connsiteX3" fmla="*/ 3960447 w 3960447"/>
              <a:gd name="connsiteY3" fmla="*/ 96982 h 581883"/>
              <a:gd name="connsiteX4" fmla="*/ 3960447 w 3960447"/>
              <a:gd name="connsiteY4" fmla="*/ 484901 h 581883"/>
              <a:gd name="connsiteX5" fmla="*/ 3863465 w 3960447"/>
              <a:gd name="connsiteY5" fmla="*/ 581883 h 581883"/>
              <a:gd name="connsiteX6" fmla="*/ 96982 w 3960447"/>
              <a:gd name="connsiteY6" fmla="*/ 581883 h 581883"/>
              <a:gd name="connsiteX7" fmla="*/ 0 w 3960447"/>
              <a:gd name="connsiteY7" fmla="*/ 484901 h 581883"/>
              <a:gd name="connsiteX8" fmla="*/ 0 w 3960447"/>
              <a:gd name="connsiteY8" fmla="*/ 96982 h 5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0447" h="581883">
                <a:moveTo>
                  <a:pt x="0" y="96982"/>
                </a:moveTo>
                <a:cubicBezTo>
                  <a:pt x="0" y="43420"/>
                  <a:pt x="43420" y="0"/>
                  <a:pt x="96982" y="0"/>
                </a:cubicBezTo>
                <a:lnTo>
                  <a:pt x="3863465" y="0"/>
                </a:lnTo>
                <a:cubicBezTo>
                  <a:pt x="3917027" y="0"/>
                  <a:pt x="3960447" y="43420"/>
                  <a:pt x="3960447" y="96982"/>
                </a:cubicBezTo>
                <a:lnTo>
                  <a:pt x="3960447" y="484901"/>
                </a:lnTo>
                <a:cubicBezTo>
                  <a:pt x="3960447" y="538463"/>
                  <a:pt x="3917027" y="581883"/>
                  <a:pt x="3863465" y="581883"/>
                </a:cubicBezTo>
                <a:lnTo>
                  <a:pt x="96982" y="581883"/>
                </a:lnTo>
                <a:cubicBezTo>
                  <a:pt x="43420" y="581883"/>
                  <a:pt x="0" y="538463"/>
                  <a:pt x="0" y="484901"/>
                </a:cubicBezTo>
                <a:lnTo>
                  <a:pt x="0" y="96982"/>
                </a:lnTo>
                <a:close/>
              </a:path>
            </a:pathLst>
          </a:custGeom>
          <a:solidFill>
            <a:schemeClr val="accent5"/>
          </a:solidFill>
          <a:ln w="19050">
            <a:solidFill>
              <a:schemeClr val="accent5">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985" tIns="62695" rIns="96985" bIns="62695" numCol="1" spcCol="1270" anchor="ctr" anchorCtr="0">
            <a:spAutoFit/>
          </a:bodyPr>
          <a:lstStyle/>
          <a:p>
            <a:pPr lvl="0" algn="l" defTabSz="800100" rtl="0">
              <a:lnSpc>
                <a:spcPct val="90000"/>
              </a:lnSpc>
              <a:spcBef>
                <a:spcPct val="0"/>
              </a:spcBef>
              <a:spcAft>
                <a:spcPct val="35000"/>
              </a:spcAft>
            </a:pPr>
            <a:r>
              <a:rPr kumimoji="1" lang="en-US" sz="2000" kern="1200" dirty="0">
                <a:solidFill>
                  <a:schemeClr val="tx1"/>
                </a:solidFill>
              </a:rPr>
              <a:t>1954</a:t>
            </a:r>
            <a:r>
              <a:rPr kumimoji="1" lang="en-US" altLang="ja-JP" sz="2000" kern="1200" dirty="0">
                <a:solidFill>
                  <a:schemeClr val="tx1"/>
                </a:solidFill>
              </a:rPr>
              <a:t>-</a:t>
            </a:r>
            <a:r>
              <a:rPr kumimoji="1" lang="en-US" sz="2000" kern="1200" dirty="0">
                <a:solidFill>
                  <a:schemeClr val="tx1"/>
                </a:solidFill>
              </a:rPr>
              <a:t>1971</a:t>
            </a:r>
            <a:r>
              <a:rPr lang="en-US" sz="2000" dirty="0">
                <a:solidFill>
                  <a:schemeClr val="tx1"/>
                </a:solidFill>
              </a:rPr>
              <a:t> </a:t>
            </a:r>
            <a:r>
              <a:rPr kumimoji="1" lang="en-US" altLang="ja-JP" sz="2000" kern="1200" dirty="0">
                <a:solidFill>
                  <a:schemeClr val="tx1"/>
                </a:solidFill>
              </a:rPr>
              <a:t>Petition for national subsidy</a:t>
            </a:r>
            <a:endParaRPr lang="ja-JP" sz="2000" kern="1200" dirty="0">
              <a:solidFill>
                <a:schemeClr val="tx1"/>
              </a:solidFill>
            </a:endParaRPr>
          </a:p>
        </p:txBody>
      </p:sp>
      <p:sp>
        <p:nvSpPr>
          <p:cNvPr id="26" name="フリーフォーム 25"/>
          <p:cNvSpPr/>
          <p:nvPr/>
        </p:nvSpPr>
        <p:spPr>
          <a:xfrm>
            <a:off x="360000" y="5085184"/>
            <a:ext cx="4716056" cy="403613"/>
          </a:xfrm>
          <a:custGeom>
            <a:avLst/>
            <a:gdLst>
              <a:gd name="connsiteX0" fmla="*/ 0 w 3960447"/>
              <a:gd name="connsiteY0" fmla="*/ 96982 h 581883"/>
              <a:gd name="connsiteX1" fmla="*/ 96982 w 3960447"/>
              <a:gd name="connsiteY1" fmla="*/ 0 h 581883"/>
              <a:gd name="connsiteX2" fmla="*/ 3863465 w 3960447"/>
              <a:gd name="connsiteY2" fmla="*/ 0 h 581883"/>
              <a:gd name="connsiteX3" fmla="*/ 3960447 w 3960447"/>
              <a:gd name="connsiteY3" fmla="*/ 96982 h 581883"/>
              <a:gd name="connsiteX4" fmla="*/ 3960447 w 3960447"/>
              <a:gd name="connsiteY4" fmla="*/ 484901 h 581883"/>
              <a:gd name="connsiteX5" fmla="*/ 3863465 w 3960447"/>
              <a:gd name="connsiteY5" fmla="*/ 581883 h 581883"/>
              <a:gd name="connsiteX6" fmla="*/ 96982 w 3960447"/>
              <a:gd name="connsiteY6" fmla="*/ 581883 h 581883"/>
              <a:gd name="connsiteX7" fmla="*/ 0 w 3960447"/>
              <a:gd name="connsiteY7" fmla="*/ 484901 h 581883"/>
              <a:gd name="connsiteX8" fmla="*/ 0 w 3960447"/>
              <a:gd name="connsiteY8" fmla="*/ 96982 h 5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0447" h="581883">
                <a:moveTo>
                  <a:pt x="0" y="96982"/>
                </a:moveTo>
                <a:cubicBezTo>
                  <a:pt x="0" y="43420"/>
                  <a:pt x="43420" y="0"/>
                  <a:pt x="96982" y="0"/>
                </a:cubicBezTo>
                <a:lnTo>
                  <a:pt x="3863465" y="0"/>
                </a:lnTo>
                <a:cubicBezTo>
                  <a:pt x="3917027" y="0"/>
                  <a:pt x="3960447" y="43420"/>
                  <a:pt x="3960447" y="96982"/>
                </a:cubicBezTo>
                <a:lnTo>
                  <a:pt x="3960447" y="484901"/>
                </a:lnTo>
                <a:cubicBezTo>
                  <a:pt x="3960447" y="538463"/>
                  <a:pt x="3917027" y="581883"/>
                  <a:pt x="3863465" y="581883"/>
                </a:cubicBezTo>
                <a:lnTo>
                  <a:pt x="96982" y="581883"/>
                </a:lnTo>
                <a:cubicBezTo>
                  <a:pt x="43420" y="581883"/>
                  <a:pt x="0" y="538463"/>
                  <a:pt x="0" y="484901"/>
                </a:cubicBezTo>
                <a:lnTo>
                  <a:pt x="0" y="96982"/>
                </a:lnTo>
                <a:close/>
              </a:path>
            </a:pathLst>
          </a:custGeom>
          <a:solidFill>
            <a:schemeClr val="accent5"/>
          </a:solidFill>
          <a:ln w="19050">
            <a:solidFill>
              <a:schemeClr val="accent5">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985" tIns="62695" rIns="96985" bIns="62695" numCol="1" spcCol="1270" anchor="ctr" anchorCtr="0">
            <a:spAutoFit/>
          </a:bodyPr>
          <a:lstStyle/>
          <a:p>
            <a:pPr lvl="0" algn="l" defTabSz="800100" rtl="0">
              <a:lnSpc>
                <a:spcPct val="90000"/>
              </a:lnSpc>
              <a:spcBef>
                <a:spcPct val="0"/>
              </a:spcBef>
              <a:spcAft>
                <a:spcPct val="35000"/>
              </a:spcAft>
            </a:pPr>
            <a:r>
              <a:rPr kumimoji="1" lang="en-US" sz="2000" kern="1200" dirty="0">
                <a:solidFill>
                  <a:schemeClr val="tx1"/>
                </a:solidFill>
              </a:rPr>
              <a:t>1958 </a:t>
            </a:r>
            <a:r>
              <a:rPr kumimoji="1" lang="en-US" altLang="ja-JP" sz="2000" kern="1200" dirty="0">
                <a:solidFill>
                  <a:schemeClr val="tx1"/>
                </a:solidFill>
              </a:rPr>
              <a:t>Training Programs started</a:t>
            </a:r>
            <a:endParaRPr lang="ja-JP" sz="2000" kern="1200" dirty="0">
              <a:solidFill>
                <a:schemeClr val="tx1"/>
              </a:solidFill>
            </a:endParaRPr>
          </a:p>
        </p:txBody>
      </p:sp>
      <p:sp>
        <p:nvSpPr>
          <p:cNvPr id="27" name="フリーフォーム 26"/>
          <p:cNvSpPr/>
          <p:nvPr/>
        </p:nvSpPr>
        <p:spPr>
          <a:xfrm>
            <a:off x="360000" y="5724000"/>
            <a:ext cx="4716056" cy="403613"/>
          </a:xfrm>
          <a:custGeom>
            <a:avLst/>
            <a:gdLst>
              <a:gd name="connsiteX0" fmla="*/ 0 w 3960447"/>
              <a:gd name="connsiteY0" fmla="*/ 96982 h 581883"/>
              <a:gd name="connsiteX1" fmla="*/ 96982 w 3960447"/>
              <a:gd name="connsiteY1" fmla="*/ 0 h 581883"/>
              <a:gd name="connsiteX2" fmla="*/ 3863465 w 3960447"/>
              <a:gd name="connsiteY2" fmla="*/ 0 h 581883"/>
              <a:gd name="connsiteX3" fmla="*/ 3960447 w 3960447"/>
              <a:gd name="connsiteY3" fmla="*/ 96982 h 581883"/>
              <a:gd name="connsiteX4" fmla="*/ 3960447 w 3960447"/>
              <a:gd name="connsiteY4" fmla="*/ 484901 h 581883"/>
              <a:gd name="connsiteX5" fmla="*/ 3863465 w 3960447"/>
              <a:gd name="connsiteY5" fmla="*/ 581883 h 581883"/>
              <a:gd name="connsiteX6" fmla="*/ 96982 w 3960447"/>
              <a:gd name="connsiteY6" fmla="*/ 581883 h 581883"/>
              <a:gd name="connsiteX7" fmla="*/ 0 w 3960447"/>
              <a:gd name="connsiteY7" fmla="*/ 484901 h 581883"/>
              <a:gd name="connsiteX8" fmla="*/ 0 w 3960447"/>
              <a:gd name="connsiteY8" fmla="*/ 96982 h 5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0447" h="581883">
                <a:moveTo>
                  <a:pt x="0" y="96982"/>
                </a:moveTo>
                <a:cubicBezTo>
                  <a:pt x="0" y="43420"/>
                  <a:pt x="43420" y="0"/>
                  <a:pt x="96982" y="0"/>
                </a:cubicBezTo>
                <a:lnTo>
                  <a:pt x="3863465" y="0"/>
                </a:lnTo>
                <a:cubicBezTo>
                  <a:pt x="3917027" y="0"/>
                  <a:pt x="3960447" y="43420"/>
                  <a:pt x="3960447" y="96982"/>
                </a:cubicBezTo>
                <a:lnTo>
                  <a:pt x="3960447" y="484901"/>
                </a:lnTo>
                <a:cubicBezTo>
                  <a:pt x="3960447" y="538463"/>
                  <a:pt x="3917027" y="581883"/>
                  <a:pt x="3863465" y="581883"/>
                </a:cubicBezTo>
                <a:lnTo>
                  <a:pt x="96982" y="581883"/>
                </a:lnTo>
                <a:cubicBezTo>
                  <a:pt x="43420" y="581883"/>
                  <a:pt x="0" y="538463"/>
                  <a:pt x="0" y="484901"/>
                </a:cubicBezTo>
                <a:lnTo>
                  <a:pt x="0" y="96982"/>
                </a:lnTo>
                <a:close/>
              </a:path>
            </a:pathLst>
          </a:custGeom>
          <a:solidFill>
            <a:schemeClr val="accent5"/>
          </a:solidFill>
          <a:ln w="19050">
            <a:solidFill>
              <a:schemeClr val="accent5">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985" tIns="62695" rIns="96985" bIns="62695" numCol="1" spcCol="1270" anchor="ctr" anchorCtr="0">
            <a:spAutoFit/>
          </a:bodyPr>
          <a:lstStyle/>
          <a:p>
            <a:pPr lvl="0" algn="l" defTabSz="800100" rtl="0">
              <a:lnSpc>
                <a:spcPct val="90000"/>
              </a:lnSpc>
              <a:spcBef>
                <a:spcPct val="0"/>
              </a:spcBef>
              <a:spcAft>
                <a:spcPct val="35000"/>
              </a:spcAft>
            </a:pPr>
            <a:r>
              <a:rPr kumimoji="1" lang="en-US" sz="2000" kern="1200" dirty="0">
                <a:solidFill>
                  <a:schemeClr val="tx1"/>
                </a:solidFill>
              </a:rPr>
              <a:t>1997 </a:t>
            </a:r>
            <a:r>
              <a:rPr kumimoji="1" lang="en-US" altLang="ja-JP" sz="2000" kern="1200" dirty="0">
                <a:solidFill>
                  <a:schemeClr val="tx1"/>
                </a:solidFill>
              </a:rPr>
              <a:t>Quality Certification Service started</a:t>
            </a:r>
            <a:endParaRPr lang="ja-JP" sz="2000" kern="1200" dirty="0">
              <a:solidFill>
                <a:schemeClr val="tx1"/>
              </a:solidFill>
            </a:endParaRPr>
          </a:p>
        </p:txBody>
      </p:sp>
      <p:sp>
        <p:nvSpPr>
          <p:cNvPr id="28" name="テキスト ボックス 27"/>
          <p:cNvSpPr txBox="1"/>
          <p:nvPr/>
        </p:nvSpPr>
        <p:spPr>
          <a:xfrm>
            <a:off x="347855" y="1124316"/>
            <a:ext cx="8316456" cy="461665"/>
          </a:xfrm>
          <a:prstGeom prst="rect">
            <a:avLst/>
          </a:prstGeom>
          <a:noFill/>
        </p:spPr>
        <p:txBody>
          <a:bodyPr wrap="square" rtlCol="0">
            <a:spAutoFit/>
          </a:bodyPr>
          <a:lstStyle/>
          <a:p>
            <a:r>
              <a:rPr lang="en-US" altLang="ja-JP" sz="2400" b="1" dirty="0"/>
              <a:t>(1) History of JWWA Activities</a:t>
            </a:r>
            <a:endParaRPr kumimoji="1" lang="ja-JP" altLang="en-US" sz="2400" b="1" dirty="0"/>
          </a:p>
        </p:txBody>
      </p:sp>
      <p:pic>
        <p:nvPicPr>
          <p:cNvPr id="2" name="図 1"/>
          <p:cNvPicPr>
            <a:picLocks noChangeAspect="1"/>
          </p:cNvPicPr>
          <p:nvPr/>
        </p:nvPicPr>
        <p:blipFill>
          <a:blip r:embed="rId3"/>
          <a:stretch>
            <a:fillRect/>
          </a:stretch>
        </p:blipFill>
        <p:spPr>
          <a:xfrm>
            <a:off x="5089714" y="3852000"/>
            <a:ext cx="408467" cy="347502"/>
          </a:xfrm>
          <a:prstGeom prst="rect">
            <a:avLst/>
          </a:prstGeom>
        </p:spPr>
      </p:pic>
      <p:pic>
        <p:nvPicPr>
          <p:cNvPr id="5" name="図 4"/>
          <p:cNvPicPr>
            <a:picLocks noChangeAspect="1"/>
          </p:cNvPicPr>
          <p:nvPr/>
        </p:nvPicPr>
        <p:blipFill>
          <a:blip r:embed="rId3"/>
          <a:stretch>
            <a:fillRect/>
          </a:stretch>
        </p:blipFill>
        <p:spPr>
          <a:xfrm>
            <a:off x="5089713" y="4473027"/>
            <a:ext cx="408467" cy="347502"/>
          </a:xfrm>
          <a:prstGeom prst="rect">
            <a:avLst/>
          </a:prstGeom>
        </p:spPr>
      </p:pic>
      <p:pic>
        <p:nvPicPr>
          <p:cNvPr id="7" name="図 6"/>
          <p:cNvPicPr>
            <a:picLocks noChangeAspect="1"/>
          </p:cNvPicPr>
          <p:nvPr/>
        </p:nvPicPr>
        <p:blipFill>
          <a:blip r:embed="rId3"/>
          <a:stretch>
            <a:fillRect/>
          </a:stretch>
        </p:blipFill>
        <p:spPr>
          <a:xfrm>
            <a:off x="5081447" y="5085184"/>
            <a:ext cx="408467" cy="347502"/>
          </a:xfrm>
          <a:prstGeom prst="rect">
            <a:avLst/>
          </a:prstGeom>
        </p:spPr>
      </p:pic>
      <p:pic>
        <p:nvPicPr>
          <p:cNvPr id="22" name="図 21"/>
          <p:cNvPicPr>
            <a:picLocks noChangeAspect="1"/>
          </p:cNvPicPr>
          <p:nvPr/>
        </p:nvPicPr>
        <p:blipFill>
          <a:blip r:embed="rId3"/>
          <a:stretch>
            <a:fillRect/>
          </a:stretch>
        </p:blipFill>
        <p:spPr>
          <a:xfrm>
            <a:off x="5076056" y="5761311"/>
            <a:ext cx="408467" cy="347502"/>
          </a:xfrm>
          <a:prstGeom prst="rect">
            <a:avLst/>
          </a:prstGeom>
        </p:spPr>
      </p:pic>
      <p:sp>
        <p:nvSpPr>
          <p:cNvPr id="30" name="タイトル 3"/>
          <p:cNvSpPr>
            <a:spLocks noGrp="1"/>
          </p:cNvSpPr>
          <p:nvPr>
            <p:ph type="title"/>
          </p:nvPr>
        </p:nvSpPr>
        <p:spPr>
          <a:xfrm>
            <a:off x="179512" y="566070"/>
            <a:ext cx="8936361" cy="720000"/>
          </a:xfrm>
        </p:spPr>
        <p:txBody>
          <a:bodyPr>
            <a:noAutofit/>
          </a:bodyPr>
          <a:lstStyle/>
          <a:p>
            <a:r>
              <a:rPr lang="en-US" altLang="ja-JP" sz="2600" dirty="0"/>
              <a:t>2. Establishment of Japan Water Works Association</a:t>
            </a:r>
            <a:endParaRPr kumimoji="1" lang="ja-JP" altLang="en-US" sz="2600" dirty="0"/>
          </a:p>
        </p:txBody>
      </p:sp>
      <p:sp>
        <p:nvSpPr>
          <p:cNvPr id="31" name="テキスト ボックス 30"/>
          <p:cNvSpPr txBox="1"/>
          <p:nvPr/>
        </p:nvSpPr>
        <p:spPr>
          <a:xfrm>
            <a:off x="5595960" y="5634134"/>
            <a:ext cx="3368528" cy="528350"/>
          </a:xfrm>
          <a:prstGeom prst="rect">
            <a:avLst/>
          </a:prstGeom>
          <a:noFill/>
        </p:spPr>
        <p:txBody>
          <a:bodyPr wrap="square" rtlCol="0">
            <a:spAutoFit/>
          </a:bodyPr>
          <a:lstStyle/>
          <a:p>
            <a:pPr>
              <a:lnSpc>
                <a:spcPts val="1700"/>
              </a:lnSpc>
            </a:pPr>
            <a:r>
              <a:rPr lang="en-US" altLang="ja-JP" sz="1600" dirty="0"/>
              <a:t>Based on deregulation measures introduced by</a:t>
            </a:r>
            <a:r>
              <a:rPr lang="ja-JP" altLang="en-US" sz="1600" dirty="0"/>
              <a:t> </a:t>
            </a:r>
            <a:r>
              <a:rPr lang="en-US" altLang="ja-JP" sz="1600" dirty="0"/>
              <a:t>the state government</a:t>
            </a:r>
            <a:endParaRPr kumimoji="1" lang="ja-JP" alt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フリーフォーム 22"/>
          <p:cNvSpPr/>
          <p:nvPr/>
        </p:nvSpPr>
        <p:spPr>
          <a:xfrm>
            <a:off x="209751" y="3068960"/>
            <a:ext cx="4164931" cy="495108"/>
          </a:xfrm>
          <a:custGeom>
            <a:avLst/>
            <a:gdLst>
              <a:gd name="connsiteX0" fmla="*/ 0 w 4164931"/>
              <a:gd name="connsiteY0" fmla="*/ 67812 h 406862"/>
              <a:gd name="connsiteX1" fmla="*/ 67812 w 4164931"/>
              <a:gd name="connsiteY1" fmla="*/ 0 h 406862"/>
              <a:gd name="connsiteX2" fmla="*/ 4097119 w 4164931"/>
              <a:gd name="connsiteY2" fmla="*/ 0 h 406862"/>
              <a:gd name="connsiteX3" fmla="*/ 4164931 w 4164931"/>
              <a:gd name="connsiteY3" fmla="*/ 67812 h 406862"/>
              <a:gd name="connsiteX4" fmla="*/ 4164931 w 4164931"/>
              <a:gd name="connsiteY4" fmla="*/ 339050 h 406862"/>
              <a:gd name="connsiteX5" fmla="*/ 4097119 w 4164931"/>
              <a:gd name="connsiteY5" fmla="*/ 406862 h 406862"/>
              <a:gd name="connsiteX6" fmla="*/ 67812 w 4164931"/>
              <a:gd name="connsiteY6" fmla="*/ 406862 h 406862"/>
              <a:gd name="connsiteX7" fmla="*/ 0 w 4164931"/>
              <a:gd name="connsiteY7" fmla="*/ 339050 h 406862"/>
              <a:gd name="connsiteX8" fmla="*/ 0 w 4164931"/>
              <a:gd name="connsiteY8" fmla="*/ 67812 h 40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931" h="406862">
                <a:moveTo>
                  <a:pt x="0" y="67812"/>
                </a:moveTo>
                <a:cubicBezTo>
                  <a:pt x="0" y="30360"/>
                  <a:pt x="30360" y="0"/>
                  <a:pt x="67812" y="0"/>
                </a:cubicBezTo>
                <a:lnTo>
                  <a:pt x="4097119" y="0"/>
                </a:lnTo>
                <a:cubicBezTo>
                  <a:pt x="4134571" y="0"/>
                  <a:pt x="4164931" y="30360"/>
                  <a:pt x="4164931" y="67812"/>
                </a:cubicBezTo>
                <a:lnTo>
                  <a:pt x="4164931" y="339050"/>
                </a:lnTo>
                <a:cubicBezTo>
                  <a:pt x="4164931" y="376502"/>
                  <a:pt x="4134571" y="406862"/>
                  <a:pt x="4097119" y="406862"/>
                </a:cubicBezTo>
                <a:lnTo>
                  <a:pt x="67812" y="406862"/>
                </a:lnTo>
                <a:cubicBezTo>
                  <a:pt x="30360" y="406862"/>
                  <a:pt x="0" y="376502"/>
                  <a:pt x="0" y="339050"/>
                </a:cubicBezTo>
                <a:lnTo>
                  <a:pt x="0" y="67812"/>
                </a:lnTo>
                <a:close/>
              </a:path>
            </a:pathLst>
          </a:custGeom>
          <a:ln w="19050">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0000" tIns="108000" rIns="88441" bIns="108000" numCol="1" spcCol="1270" anchor="ctr" anchorCtr="0">
            <a:spAutoFit/>
          </a:bodyPr>
          <a:lstStyle/>
          <a:p>
            <a:pPr lvl="0" algn="l" defTabSz="800100" rtl="0">
              <a:lnSpc>
                <a:spcPct val="90000"/>
              </a:lnSpc>
              <a:spcBef>
                <a:spcPct val="0"/>
              </a:spcBef>
              <a:spcAft>
                <a:spcPct val="35000"/>
              </a:spcAft>
            </a:pPr>
            <a:r>
              <a:rPr kumimoji="1" lang="en-US" altLang="ja-JP" sz="2000" kern="1200" dirty="0">
                <a:solidFill>
                  <a:schemeClr val="tx1"/>
                </a:solidFill>
              </a:rPr>
              <a:t>Special task forces</a:t>
            </a:r>
            <a:endParaRPr lang="ja-JP" altLang="en-US" sz="2000" kern="1200" dirty="0">
              <a:solidFill>
                <a:schemeClr val="tx1"/>
              </a:solidFill>
            </a:endParaRPr>
          </a:p>
        </p:txBody>
      </p:sp>
      <p:sp>
        <p:nvSpPr>
          <p:cNvPr id="12" name="テキスト ボックス 11"/>
          <p:cNvSpPr txBox="1"/>
          <p:nvPr/>
        </p:nvSpPr>
        <p:spPr>
          <a:xfrm>
            <a:off x="4778884" y="1331316"/>
            <a:ext cx="3600400" cy="584775"/>
          </a:xfrm>
          <a:prstGeom prst="rect">
            <a:avLst/>
          </a:prstGeom>
          <a:noFill/>
        </p:spPr>
        <p:txBody>
          <a:bodyPr wrap="square" rtlCol="0">
            <a:spAutoFit/>
          </a:bodyPr>
          <a:lstStyle/>
          <a:p>
            <a:r>
              <a:rPr kumimoji="1" lang="en-US" altLang="ja-JP" sz="1600" dirty="0"/>
              <a:t>Research and development </a:t>
            </a:r>
            <a:r>
              <a:rPr kumimoji="1" lang="en-US" altLang="ja-JP" sz="1600" dirty="0">
                <a:solidFill>
                  <a:srgbClr val="FF0000"/>
                </a:solidFill>
              </a:rPr>
              <a:t>concerning</a:t>
            </a:r>
            <a:r>
              <a:rPr kumimoji="1" lang="en-US" altLang="ja-JP" sz="1600" dirty="0"/>
              <a:t> </a:t>
            </a:r>
            <a:r>
              <a:rPr kumimoji="1" lang="en-US" altLang="ja-JP" sz="1600" dirty="0">
                <a:solidFill>
                  <a:srgbClr val="FF0000"/>
                </a:solidFill>
              </a:rPr>
              <a:t>waterworks management</a:t>
            </a:r>
            <a:endParaRPr kumimoji="1" lang="ja-JP" altLang="en-US" sz="1600" dirty="0">
              <a:solidFill>
                <a:srgbClr val="FF0000"/>
              </a:solidFill>
            </a:endParaRPr>
          </a:p>
        </p:txBody>
      </p:sp>
      <p:sp>
        <p:nvSpPr>
          <p:cNvPr id="13" name="テキスト ボックス 12"/>
          <p:cNvSpPr txBox="1"/>
          <p:nvPr/>
        </p:nvSpPr>
        <p:spPr>
          <a:xfrm>
            <a:off x="4798798" y="1885894"/>
            <a:ext cx="3456601" cy="584775"/>
          </a:xfrm>
          <a:prstGeom prst="rect">
            <a:avLst/>
          </a:prstGeom>
          <a:noFill/>
        </p:spPr>
        <p:txBody>
          <a:bodyPr wrap="square" rtlCol="0">
            <a:spAutoFit/>
          </a:bodyPr>
          <a:lstStyle/>
          <a:p>
            <a:r>
              <a:rPr kumimoji="1" lang="en-US" altLang="ja-JP" sz="1600" dirty="0"/>
              <a:t>Research and development </a:t>
            </a:r>
            <a:r>
              <a:rPr kumimoji="1" lang="en-US" altLang="ja-JP" sz="1600" dirty="0">
                <a:solidFill>
                  <a:srgbClr val="FF0000"/>
                </a:solidFill>
              </a:rPr>
              <a:t>concerning</a:t>
            </a:r>
            <a:r>
              <a:rPr kumimoji="1" lang="en-US" altLang="ja-JP" sz="1600" dirty="0"/>
              <a:t> </a:t>
            </a:r>
            <a:r>
              <a:rPr kumimoji="1" lang="en-US" altLang="ja-JP" sz="1600" dirty="0">
                <a:solidFill>
                  <a:srgbClr val="FF0000"/>
                </a:solidFill>
              </a:rPr>
              <a:t>waterworks technology</a:t>
            </a:r>
            <a:endParaRPr kumimoji="1" lang="ja-JP" altLang="en-US" sz="1600" dirty="0">
              <a:solidFill>
                <a:srgbClr val="FF0000"/>
              </a:solidFill>
            </a:endParaRPr>
          </a:p>
        </p:txBody>
      </p:sp>
      <p:sp>
        <p:nvSpPr>
          <p:cNvPr id="14" name="テキスト ボックス 13"/>
          <p:cNvSpPr txBox="1"/>
          <p:nvPr/>
        </p:nvSpPr>
        <p:spPr>
          <a:xfrm>
            <a:off x="4798798" y="2429648"/>
            <a:ext cx="3583393" cy="584775"/>
          </a:xfrm>
          <a:prstGeom prst="rect">
            <a:avLst/>
          </a:prstGeom>
          <a:noFill/>
        </p:spPr>
        <p:txBody>
          <a:bodyPr wrap="square" rtlCol="0">
            <a:spAutoFit/>
          </a:bodyPr>
          <a:lstStyle/>
          <a:p>
            <a:r>
              <a:rPr kumimoji="1" lang="en-US" altLang="ja-JP" sz="1600" dirty="0"/>
              <a:t>Research and development </a:t>
            </a:r>
            <a:r>
              <a:rPr lang="en-US" altLang="ja-JP" sz="1600" dirty="0">
                <a:solidFill>
                  <a:srgbClr val="FF0000"/>
                </a:solidFill>
              </a:rPr>
              <a:t>concerning</a:t>
            </a:r>
            <a:r>
              <a:rPr lang="en-US" altLang="ja-JP" sz="1600" dirty="0"/>
              <a:t> </a:t>
            </a:r>
            <a:r>
              <a:rPr lang="en-US" altLang="ja-JP" sz="1600" dirty="0">
                <a:solidFill>
                  <a:srgbClr val="FF0000"/>
                </a:solidFill>
              </a:rPr>
              <a:t>water quality management</a:t>
            </a:r>
            <a:endParaRPr kumimoji="1" lang="ja-JP" altLang="en-US" sz="1600" dirty="0">
              <a:solidFill>
                <a:srgbClr val="FF0000"/>
              </a:solidFill>
            </a:endParaRPr>
          </a:p>
        </p:txBody>
      </p:sp>
      <p:sp>
        <p:nvSpPr>
          <p:cNvPr id="15" name="テキスト ボックス 14"/>
          <p:cNvSpPr txBox="1"/>
          <p:nvPr/>
        </p:nvSpPr>
        <p:spPr>
          <a:xfrm>
            <a:off x="4853751" y="3140960"/>
            <a:ext cx="2880320" cy="338554"/>
          </a:xfrm>
          <a:prstGeom prst="rect">
            <a:avLst/>
          </a:prstGeom>
          <a:noFill/>
        </p:spPr>
        <p:txBody>
          <a:bodyPr wrap="square" rtlCol="0">
            <a:spAutoFit/>
          </a:bodyPr>
          <a:lstStyle/>
          <a:p>
            <a:r>
              <a:rPr lang="en-US" altLang="ja-JP" sz="1600" dirty="0"/>
              <a:t>Established as necessary</a:t>
            </a:r>
            <a:endParaRPr kumimoji="1" lang="ja-JP" altLang="en-US" sz="1600" dirty="0"/>
          </a:p>
        </p:txBody>
      </p:sp>
      <p:pic>
        <p:nvPicPr>
          <p:cNvPr id="16" name="図 15"/>
          <p:cNvPicPr>
            <a:picLocks noChangeAspect="1"/>
          </p:cNvPicPr>
          <p:nvPr/>
        </p:nvPicPr>
        <p:blipFill>
          <a:blip r:embed="rId3"/>
          <a:stretch>
            <a:fillRect/>
          </a:stretch>
        </p:blipFill>
        <p:spPr>
          <a:xfrm>
            <a:off x="4901651" y="3645024"/>
            <a:ext cx="3816597" cy="2371414"/>
          </a:xfrm>
          <a:prstGeom prst="rect">
            <a:avLst/>
          </a:prstGeom>
        </p:spPr>
      </p:pic>
      <p:pic>
        <p:nvPicPr>
          <p:cNvPr id="7" name="図 6"/>
          <p:cNvPicPr>
            <a:picLocks noChangeAspect="1"/>
          </p:cNvPicPr>
          <p:nvPr/>
        </p:nvPicPr>
        <p:blipFill>
          <a:blip r:embed="rId4"/>
          <a:stretch>
            <a:fillRect/>
          </a:stretch>
        </p:blipFill>
        <p:spPr>
          <a:xfrm>
            <a:off x="4421751" y="1394175"/>
            <a:ext cx="355183" cy="499197"/>
          </a:xfrm>
          <a:prstGeom prst="rect">
            <a:avLst/>
          </a:prstGeom>
        </p:spPr>
      </p:pic>
      <p:pic>
        <p:nvPicPr>
          <p:cNvPr id="24" name="図 23"/>
          <p:cNvPicPr>
            <a:picLocks noChangeAspect="1"/>
          </p:cNvPicPr>
          <p:nvPr/>
        </p:nvPicPr>
        <p:blipFill>
          <a:blip r:embed="rId5"/>
          <a:stretch>
            <a:fillRect/>
          </a:stretch>
        </p:blipFill>
        <p:spPr>
          <a:xfrm>
            <a:off x="4421751" y="1927600"/>
            <a:ext cx="353599" cy="499915"/>
          </a:xfrm>
          <a:prstGeom prst="rect">
            <a:avLst/>
          </a:prstGeom>
        </p:spPr>
      </p:pic>
      <p:pic>
        <p:nvPicPr>
          <p:cNvPr id="25" name="図 24"/>
          <p:cNvPicPr>
            <a:picLocks noChangeAspect="1"/>
          </p:cNvPicPr>
          <p:nvPr/>
        </p:nvPicPr>
        <p:blipFill>
          <a:blip r:embed="rId5"/>
          <a:stretch>
            <a:fillRect/>
          </a:stretch>
        </p:blipFill>
        <p:spPr>
          <a:xfrm>
            <a:off x="4421751" y="2471290"/>
            <a:ext cx="353599" cy="499915"/>
          </a:xfrm>
          <a:prstGeom prst="rect">
            <a:avLst/>
          </a:prstGeom>
        </p:spPr>
      </p:pic>
      <p:sp>
        <p:nvSpPr>
          <p:cNvPr id="26" name="フリーフォーム 25"/>
          <p:cNvSpPr/>
          <p:nvPr/>
        </p:nvSpPr>
        <p:spPr>
          <a:xfrm>
            <a:off x="209751" y="1382486"/>
            <a:ext cx="4164931" cy="495108"/>
          </a:xfrm>
          <a:custGeom>
            <a:avLst/>
            <a:gdLst>
              <a:gd name="connsiteX0" fmla="*/ 0 w 4164931"/>
              <a:gd name="connsiteY0" fmla="*/ 63917 h 383493"/>
              <a:gd name="connsiteX1" fmla="*/ 63917 w 4164931"/>
              <a:gd name="connsiteY1" fmla="*/ 0 h 383493"/>
              <a:gd name="connsiteX2" fmla="*/ 4101014 w 4164931"/>
              <a:gd name="connsiteY2" fmla="*/ 0 h 383493"/>
              <a:gd name="connsiteX3" fmla="*/ 4164931 w 4164931"/>
              <a:gd name="connsiteY3" fmla="*/ 63917 h 383493"/>
              <a:gd name="connsiteX4" fmla="*/ 4164931 w 4164931"/>
              <a:gd name="connsiteY4" fmla="*/ 319576 h 383493"/>
              <a:gd name="connsiteX5" fmla="*/ 4101014 w 4164931"/>
              <a:gd name="connsiteY5" fmla="*/ 383493 h 383493"/>
              <a:gd name="connsiteX6" fmla="*/ 63917 w 4164931"/>
              <a:gd name="connsiteY6" fmla="*/ 383493 h 383493"/>
              <a:gd name="connsiteX7" fmla="*/ 0 w 4164931"/>
              <a:gd name="connsiteY7" fmla="*/ 319576 h 383493"/>
              <a:gd name="connsiteX8" fmla="*/ 0 w 4164931"/>
              <a:gd name="connsiteY8" fmla="*/ 63917 h 3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931" h="383493">
                <a:moveTo>
                  <a:pt x="0" y="63917"/>
                </a:moveTo>
                <a:cubicBezTo>
                  <a:pt x="0" y="28617"/>
                  <a:pt x="28617" y="0"/>
                  <a:pt x="63917" y="0"/>
                </a:cubicBezTo>
                <a:lnTo>
                  <a:pt x="4101014" y="0"/>
                </a:lnTo>
                <a:cubicBezTo>
                  <a:pt x="4136314" y="0"/>
                  <a:pt x="4164931" y="28617"/>
                  <a:pt x="4164931" y="63917"/>
                </a:cubicBezTo>
                <a:lnTo>
                  <a:pt x="4164931" y="319576"/>
                </a:lnTo>
                <a:cubicBezTo>
                  <a:pt x="4164931" y="354876"/>
                  <a:pt x="4136314" y="383493"/>
                  <a:pt x="4101014" y="383493"/>
                </a:cubicBezTo>
                <a:lnTo>
                  <a:pt x="63917" y="383493"/>
                </a:lnTo>
                <a:cubicBezTo>
                  <a:pt x="28617" y="383493"/>
                  <a:pt x="0" y="354876"/>
                  <a:pt x="0" y="319576"/>
                </a:cubicBezTo>
                <a:lnTo>
                  <a:pt x="0" y="63917"/>
                </a:lnTo>
                <a:close/>
              </a:path>
            </a:pathLst>
          </a:custGeom>
          <a:ln w="19050">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0000" tIns="108000" rIns="87301" bIns="108000" numCol="1" spcCol="1270" anchor="ctr" anchorCtr="0">
            <a:spAutoFit/>
          </a:bodyPr>
          <a:lstStyle/>
          <a:p>
            <a:pPr lvl="0" algn="l" defTabSz="800100" rtl="0">
              <a:lnSpc>
                <a:spcPct val="90000"/>
              </a:lnSpc>
              <a:spcBef>
                <a:spcPct val="0"/>
              </a:spcBef>
              <a:spcAft>
                <a:spcPct val="35000"/>
              </a:spcAft>
            </a:pPr>
            <a:r>
              <a:rPr kumimoji="1" lang="en-US" altLang="ja-JP" sz="2000" kern="1200" dirty="0">
                <a:solidFill>
                  <a:schemeClr val="tx1"/>
                </a:solidFill>
              </a:rPr>
              <a:t>Management Standing Committee</a:t>
            </a:r>
            <a:endParaRPr lang="ja-JP" altLang="en-US" sz="2000" kern="1200" dirty="0">
              <a:solidFill>
                <a:schemeClr val="tx1"/>
              </a:solidFill>
            </a:endParaRPr>
          </a:p>
        </p:txBody>
      </p:sp>
      <p:sp>
        <p:nvSpPr>
          <p:cNvPr id="27" name="フリーフォーム 26"/>
          <p:cNvSpPr/>
          <p:nvPr/>
        </p:nvSpPr>
        <p:spPr>
          <a:xfrm>
            <a:off x="209751" y="1945249"/>
            <a:ext cx="4164931" cy="495108"/>
          </a:xfrm>
          <a:custGeom>
            <a:avLst/>
            <a:gdLst>
              <a:gd name="connsiteX0" fmla="*/ 0 w 4164931"/>
              <a:gd name="connsiteY0" fmla="*/ 52207 h 313237"/>
              <a:gd name="connsiteX1" fmla="*/ 52207 w 4164931"/>
              <a:gd name="connsiteY1" fmla="*/ 0 h 313237"/>
              <a:gd name="connsiteX2" fmla="*/ 4112724 w 4164931"/>
              <a:gd name="connsiteY2" fmla="*/ 0 h 313237"/>
              <a:gd name="connsiteX3" fmla="*/ 4164931 w 4164931"/>
              <a:gd name="connsiteY3" fmla="*/ 52207 h 313237"/>
              <a:gd name="connsiteX4" fmla="*/ 4164931 w 4164931"/>
              <a:gd name="connsiteY4" fmla="*/ 261030 h 313237"/>
              <a:gd name="connsiteX5" fmla="*/ 4112724 w 4164931"/>
              <a:gd name="connsiteY5" fmla="*/ 313237 h 313237"/>
              <a:gd name="connsiteX6" fmla="*/ 52207 w 4164931"/>
              <a:gd name="connsiteY6" fmla="*/ 313237 h 313237"/>
              <a:gd name="connsiteX7" fmla="*/ 0 w 4164931"/>
              <a:gd name="connsiteY7" fmla="*/ 261030 h 313237"/>
              <a:gd name="connsiteX8" fmla="*/ 0 w 4164931"/>
              <a:gd name="connsiteY8" fmla="*/ 52207 h 31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931" h="313237">
                <a:moveTo>
                  <a:pt x="0" y="52207"/>
                </a:moveTo>
                <a:cubicBezTo>
                  <a:pt x="0" y="23374"/>
                  <a:pt x="23374" y="0"/>
                  <a:pt x="52207" y="0"/>
                </a:cubicBezTo>
                <a:lnTo>
                  <a:pt x="4112724" y="0"/>
                </a:lnTo>
                <a:cubicBezTo>
                  <a:pt x="4141557" y="0"/>
                  <a:pt x="4164931" y="23374"/>
                  <a:pt x="4164931" y="52207"/>
                </a:cubicBezTo>
                <a:lnTo>
                  <a:pt x="4164931" y="261030"/>
                </a:lnTo>
                <a:cubicBezTo>
                  <a:pt x="4164931" y="289863"/>
                  <a:pt x="4141557" y="313237"/>
                  <a:pt x="4112724" y="313237"/>
                </a:cubicBezTo>
                <a:lnTo>
                  <a:pt x="52207" y="313237"/>
                </a:lnTo>
                <a:cubicBezTo>
                  <a:pt x="23374" y="313237"/>
                  <a:pt x="0" y="289863"/>
                  <a:pt x="0" y="261030"/>
                </a:cubicBezTo>
                <a:lnTo>
                  <a:pt x="0" y="52207"/>
                </a:lnTo>
                <a:close/>
              </a:path>
            </a:pathLst>
          </a:custGeom>
          <a:ln w="19050">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0000" tIns="108000" rIns="83871" bIns="108000" numCol="1" spcCol="1270" anchor="ctr" anchorCtr="0">
            <a:spAutoFit/>
          </a:bodyPr>
          <a:lstStyle/>
          <a:p>
            <a:pPr lvl="0" algn="l" defTabSz="800100" rtl="0">
              <a:lnSpc>
                <a:spcPct val="90000"/>
              </a:lnSpc>
              <a:spcBef>
                <a:spcPct val="0"/>
              </a:spcBef>
              <a:spcAft>
                <a:spcPct val="35000"/>
              </a:spcAft>
            </a:pPr>
            <a:r>
              <a:rPr kumimoji="1" lang="en-US" altLang="ja-JP" sz="2000" kern="1200" dirty="0">
                <a:solidFill>
                  <a:schemeClr val="tx1"/>
                </a:solidFill>
              </a:rPr>
              <a:t>Engineering Standing Committee</a:t>
            </a:r>
            <a:endParaRPr lang="ja-JP" altLang="en-US" sz="2000" kern="1200" dirty="0">
              <a:solidFill>
                <a:schemeClr val="tx1"/>
              </a:solidFill>
            </a:endParaRPr>
          </a:p>
        </p:txBody>
      </p:sp>
      <p:sp>
        <p:nvSpPr>
          <p:cNvPr id="28" name="フリーフォーム 27"/>
          <p:cNvSpPr/>
          <p:nvPr/>
        </p:nvSpPr>
        <p:spPr>
          <a:xfrm>
            <a:off x="209751" y="2508012"/>
            <a:ext cx="4164931" cy="495108"/>
          </a:xfrm>
          <a:custGeom>
            <a:avLst/>
            <a:gdLst>
              <a:gd name="connsiteX0" fmla="*/ 0 w 4164931"/>
              <a:gd name="connsiteY0" fmla="*/ 73769 h 442604"/>
              <a:gd name="connsiteX1" fmla="*/ 73769 w 4164931"/>
              <a:gd name="connsiteY1" fmla="*/ 0 h 442604"/>
              <a:gd name="connsiteX2" fmla="*/ 4091162 w 4164931"/>
              <a:gd name="connsiteY2" fmla="*/ 0 h 442604"/>
              <a:gd name="connsiteX3" fmla="*/ 4164931 w 4164931"/>
              <a:gd name="connsiteY3" fmla="*/ 73769 h 442604"/>
              <a:gd name="connsiteX4" fmla="*/ 4164931 w 4164931"/>
              <a:gd name="connsiteY4" fmla="*/ 368835 h 442604"/>
              <a:gd name="connsiteX5" fmla="*/ 4091162 w 4164931"/>
              <a:gd name="connsiteY5" fmla="*/ 442604 h 442604"/>
              <a:gd name="connsiteX6" fmla="*/ 73769 w 4164931"/>
              <a:gd name="connsiteY6" fmla="*/ 442604 h 442604"/>
              <a:gd name="connsiteX7" fmla="*/ 0 w 4164931"/>
              <a:gd name="connsiteY7" fmla="*/ 368835 h 442604"/>
              <a:gd name="connsiteX8" fmla="*/ 0 w 4164931"/>
              <a:gd name="connsiteY8" fmla="*/ 73769 h 4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931" h="442604">
                <a:moveTo>
                  <a:pt x="0" y="73769"/>
                </a:moveTo>
                <a:cubicBezTo>
                  <a:pt x="0" y="33028"/>
                  <a:pt x="33028" y="0"/>
                  <a:pt x="73769" y="0"/>
                </a:cubicBezTo>
                <a:lnTo>
                  <a:pt x="4091162" y="0"/>
                </a:lnTo>
                <a:cubicBezTo>
                  <a:pt x="4131903" y="0"/>
                  <a:pt x="4164931" y="33028"/>
                  <a:pt x="4164931" y="73769"/>
                </a:cubicBezTo>
                <a:lnTo>
                  <a:pt x="4164931" y="368835"/>
                </a:lnTo>
                <a:cubicBezTo>
                  <a:pt x="4164931" y="409576"/>
                  <a:pt x="4131903" y="442604"/>
                  <a:pt x="4091162" y="442604"/>
                </a:cubicBezTo>
                <a:lnTo>
                  <a:pt x="73769" y="442604"/>
                </a:lnTo>
                <a:cubicBezTo>
                  <a:pt x="33028" y="442604"/>
                  <a:pt x="0" y="409576"/>
                  <a:pt x="0" y="368835"/>
                </a:cubicBezTo>
                <a:lnTo>
                  <a:pt x="0" y="73769"/>
                </a:lnTo>
                <a:close/>
              </a:path>
            </a:pathLst>
          </a:custGeom>
          <a:ln w="19050">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0000" tIns="108000" rIns="90186" bIns="108000" numCol="1" spcCol="1270" anchor="ctr" anchorCtr="0">
            <a:spAutoFit/>
          </a:bodyPr>
          <a:lstStyle/>
          <a:p>
            <a:pPr lvl="0" algn="l" defTabSz="800100" rtl="0">
              <a:lnSpc>
                <a:spcPct val="90000"/>
              </a:lnSpc>
              <a:spcBef>
                <a:spcPct val="0"/>
              </a:spcBef>
              <a:spcAft>
                <a:spcPct val="35000"/>
              </a:spcAft>
            </a:pPr>
            <a:r>
              <a:rPr kumimoji="1" lang="en-US" altLang="ja-JP" sz="2000" kern="1200" dirty="0">
                <a:solidFill>
                  <a:schemeClr val="tx1"/>
                </a:solidFill>
              </a:rPr>
              <a:t>Water Quality Standing Committee</a:t>
            </a:r>
            <a:endParaRPr lang="ja-JP" altLang="en-US" sz="2000" kern="1200" dirty="0">
              <a:solidFill>
                <a:schemeClr val="tx1"/>
              </a:solidFill>
            </a:endParaRPr>
          </a:p>
        </p:txBody>
      </p:sp>
      <p:sp>
        <p:nvSpPr>
          <p:cNvPr id="29" name="フリーフォーム 28"/>
          <p:cNvSpPr/>
          <p:nvPr/>
        </p:nvSpPr>
        <p:spPr>
          <a:xfrm>
            <a:off x="209749" y="3636076"/>
            <a:ext cx="4164931" cy="772107"/>
          </a:xfrm>
          <a:custGeom>
            <a:avLst/>
            <a:gdLst>
              <a:gd name="connsiteX0" fmla="*/ 0 w 4164931"/>
              <a:gd name="connsiteY0" fmla="*/ 54715 h 328284"/>
              <a:gd name="connsiteX1" fmla="*/ 54715 w 4164931"/>
              <a:gd name="connsiteY1" fmla="*/ 0 h 328284"/>
              <a:gd name="connsiteX2" fmla="*/ 4110216 w 4164931"/>
              <a:gd name="connsiteY2" fmla="*/ 0 h 328284"/>
              <a:gd name="connsiteX3" fmla="*/ 4164931 w 4164931"/>
              <a:gd name="connsiteY3" fmla="*/ 54715 h 328284"/>
              <a:gd name="connsiteX4" fmla="*/ 4164931 w 4164931"/>
              <a:gd name="connsiteY4" fmla="*/ 273569 h 328284"/>
              <a:gd name="connsiteX5" fmla="*/ 4110216 w 4164931"/>
              <a:gd name="connsiteY5" fmla="*/ 328284 h 328284"/>
              <a:gd name="connsiteX6" fmla="*/ 54715 w 4164931"/>
              <a:gd name="connsiteY6" fmla="*/ 328284 h 328284"/>
              <a:gd name="connsiteX7" fmla="*/ 0 w 4164931"/>
              <a:gd name="connsiteY7" fmla="*/ 273569 h 328284"/>
              <a:gd name="connsiteX8" fmla="*/ 0 w 4164931"/>
              <a:gd name="connsiteY8" fmla="*/ 54715 h 32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931" h="328284">
                <a:moveTo>
                  <a:pt x="0" y="54715"/>
                </a:moveTo>
                <a:cubicBezTo>
                  <a:pt x="0" y="24497"/>
                  <a:pt x="24497" y="0"/>
                  <a:pt x="54715" y="0"/>
                </a:cubicBezTo>
                <a:lnTo>
                  <a:pt x="4110216" y="0"/>
                </a:lnTo>
                <a:cubicBezTo>
                  <a:pt x="4140434" y="0"/>
                  <a:pt x="4164931" y="24497"/>
                  <a:pt x="4164931" y="54715"/>
                </a:cubicBezTo>
                <a:lnTo>
                  <a:pt x="4164931" y="273569"/>
                </a:lnTo>
                <a:cubicBezTo>
                  <a:pt x="4164931" y="303787"/>
                  <a:pt x="4140434" y="328284"/>
                  <a:pt x="4110216" y="328284"/>
                </a:cubicBezTo>
                <a:lnTo>
                  <a:pt x="54715" y="328284"/>
                </a:lnTo>
                <a:cubicBezTo>
                  <a:pt x="24497" y="328284"/>
                  <a:pt x="0" y="303787"/>
                  <a:pt x="0" y="273569"/>
                </a:cubicBezTo>
                <a:lnTo>
                  <a:pt x="0" y="54715"/>
                </a:lnTo>
                <a:close/>
              </a:path>
            </a:pathLst>
          </a:custGeom>
          <a:ln w="19050">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0000" tIns="108000" rIns="84606" bIns="108000" numCol="1" spcCol="1270" anchor="ctr" anchorCtr="0">
            <a:spAutoFit/>
          </a:bodyPr>
          <a:lstStyle/>
          <a:p>
            <a:pPr lvl="0" defTabSz="800100">
              <a:lnSpc>
                <a:spcPct val="90000"/>
              </a:lnSpc>
              <a:spcBef>
                <a:spcPct val="0"/>
              </a:spcBef>
              <a:spcAft>
                <a:spcPct val="35000"/>
              </a:spcAft>
            </a:pPr>
            <a:r>
              <a:rPr lang="en-US" altLang="ja-JP" sz="2000" dirty="0">
                <a:solidFill>
                  <a:schemeClr val="tx1"/>
                </a:solidFill>
              </a:rPr>
              <a:t>Other committees such as publication and inspection</a:t>
            </a:r>
            <a:endParaRPr lang="en-US" altLang="ja-JP" sz="2000" kern="1200" dirty="0">
              <a:solidFill>
                <a:schemeClr val="tx1"/>
              </a:solidFill>
            </a:endParaRPr>
          </a:p>
        </p:txBody>
      </p:sp>
      <p:sp>
        <p:nvSpPr>
          <p:cNvPr id="32" name="タイトル 3"/>
          <p:cNvSpPr>
            <a:spLocks noGrp="1"/>
          </p:cNvSpPr>
          <p:nvPr>
            <p:ph type="title"/>
          </p:nvPr>
        </p:nvSpPr>
        <p:spPr/>
        <p:txBody>
          <a:bodyPr>
            <a:normAutofit/>
          </a:bodyPr>
          <a:lstStyle/>
          <a:p>
            <a:r>
              <a:rPr lang="en-US" altLang="ja-JP" sz="2600" dirty="0"/>
              <a:t>3. Activities of Japan Water Works Association</a:t>
            </a:r>
            <a:endParaRPr kumimoji="1" lang="ja-JP" altLang="en-US" sz="2600" dirty="0"/>
          </a:p>
        </p:txBody>
      </p:sp>
      <p:sp>
        <p:nvSpPr>
          <p:cNvPr id="33" name="テキスト ボックス 32"/>
          <p:cNvSpPr txBox="1"/>
          <p:nvPr/>
        </p:nvSpPr>
        <p:spPr>
          <a:xfrm>
            <a:off x="251520" y="899194"/>
            <a:ext cx="8316456" cy="461665"/>
          </a:xfrm>
          <a:prstGeom prst="rect">
            <a:avLst/>
          </a:prstGeom>
          <a:noFill/>
        </p:spPr>
        <p:txBody>
          <a:bodyPr wrap="square" rtlCol="0">
            <a:spAutoFit/>
          </a:bodyPr>
          <a:lstStyle/>
          <a:p>
            <a:r>
              <a:rPr lang="en-US" altLang="ja-JP" sz="2400" b="1" dirty="0"/>
              <a:t>(2) Committees</a:t>
            </a:r>
            <a:endParaRPr lang="ja-JP" altLang="en-US" sz="2400" b="1" dirty="0"/>
          </a:p>
        </p:txBody>
      </p:sp>
      <p:pic>
        <p:nvPicPr>
          <p:cNvPr id="20" name="図 19"/>
          <p:cNvPicPr>
            <a:picLocks noChangeAspect="1"/>
          </p:cNvPicPr>
          <p:nvPr/>
        </p:nvPicPr>
        <p:blipFill>
          <a:blip r:embed="rId5"/>
          <a:stretch>
            <a:fillRect/>
          </a:stretch>
        </p:blipFill>
        <p:spPr>
          <a:xfrm>
            <a:off x="4427984" y="3068960"/>
            <a:ext cx="353599" cy="499915"/>
          </a:xfrm>
          <a:prstGeom prst="rect">
            <a:avLst/>
          </a:prstGeom>
        </p:spPr>
      </p:pic>
      <p:sp>
        <p:nvSpPr>
          <p:cNvPr id="21" name="角丸四角形 18"/>
          <p:cNvSpPr/>
          <p:nvPr/>
        </p:nvSpPr>
        <p:spPr>
          <a:xfrm>
            <a:off x="235442" y="4718099"/>
            <a:ext cx="4164932" cy="1447205"/>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lvl="0" indent="-342900" defTabSz="800100">
              <a:lnSpc>
                <a:spcPct val="90000"/>
              </a:lnSpc>
              <a:spcBef>
                <a:spcPct val="0"/>
              </a:spcBef>
              <a:spcAft>
                <a:spcPct val="35000"/>
              </a:spcAft>
              <a:buClr>
                <a:schemeClr val="accent1">
                  <a:lumMod val="50000"/>
                </a:schemeClr>
              </a:buClr>
              <a:buFont typeface="Wingdings" panose="05000000000000000000" pitchFamily="2" charset="2"/>
              <a:buChar char="l"/>
            </a:pPr>
            <a:r>
              <a:rPr lang="en-US" altLang="ja-JP" sz="2000" dirty="0">
                <a:solidFill>
                  <a:schemeClr val="tx1"/>
                </a:solidFill>
              </a:rPr>
              <a:t>Committees are the foundation of JWWA’s expertise.</a:t>
            </a:r>
          </a:p>
          <a:p>
            <a:pPr marL="342900" lvl="0" indent="-342900" defTabSz="800100">
              <a:lnSpc>
                <a:spcPct val="90000"/>
              </a:lnSpc>
              <a:spcBef>
                <a:spcPct val="0"/>
              </a:spcBef>
              <a:spcAft>
                <a:spcPct val="35000"/>
              </a:spcAft>
              <a:buClr>
                <a:schemeClr val="accent1">
                  <a:lumMod val="50000"/>
                </a:schemeClr>
              </a:buClr>
              <a:buFont typeface="Wingdings" panose="05000000000000000000" pitchFamily="2" charset="2"/>
              <a:buChar char="l"/>
            </a:pPr>
            <a:r>
              <a:rPr lang="en-US" altLang="ja-JP" sz="2000" dirty="0">
                <a:solidFill>
                  <a:schemeClr val="tx1"/>
                </a:solidFill>
              </a:rPr>
              <a:t>Members are assigned mainly from large water utilities.</a:t>
            </a:r>
            <a:endParaRPr lang="ja-JP" altLang="en-US" sz="20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312" y="2660196"/>
            <a:ext cx="6743809" cy="3469750"/>
          </a:xfrm>
          <a:prstGeom prst="rect">
            <a:avLst/>
          </a:prstGeom>
        </p:spPr>
      </p:pic>
      <p:sp>
        <p:nvSpPr>
          <p:cNvPr id="14" name="テキスト ボックス 13"/>
          <p:cNvSpPr txBox="1"/>
          <p:nvPr/>
        </p:nvSpPr>
        <p:spPr>
          <a:xfrm>
            <a:off x="1677520" y="5912154"/>
            <a:ext cx="5905392" cy="461665"/>
          </a:xfrm>
          <a:prstGeom prst="rect">
            <a:avLst/>
          </a:prstGeom>
          <a:noFill/>
        </p:spPr>
        <p:txBody>
          <a:bodyPr wrap="square" rtlCol="0">
            <a:spAutoFit/>
          </a:bodyPr>
          <a:lstStyle/>
          <a:p>
            <a:r>
              <a:rPr lang="en-US" altLang="ja-JP" sz="1200" dirty="0"/>
              <a:t>JWWA, "</a:t>
            </a:r>
            <a:r>
              <a:rPr lang="en-US" altLang="ja-JP" sz="1200" i="1" dirty="0"/>
              <a:t>Profile Public Interest Incorporated Association Japan Water Works Association</a:t>
            </a:r>
            <a:r>
              <a:rPr lang="en-US" altLang="ja-JP" sz="1200" dirty="0"/>
              <a:t>," http://www.jwwa.or.jp/jigyou/kaigai_file/JwwaProfile2015.pdf</a:t>
            </a:r>
            <a:endParaRPr kumimoji="1" lang="ja-JP" altLang="en-US" sz="1200" dirty="0"/>
          </a:p>
        </p:txBody>
      </p:sp>
      <p:sp>
        <p:nvSpPr>
          <p:cNvPr id="7" name="角丸四角形 6"/>
          <p:cNvSpPr/>
          <p:nvPr/>
        </p:nvSpPr>
        <p:spPr>
          <a:xfrm>
            <a:off x="608436" y="1627314"/>
            <a:ext cx="2700954" cy="761475"/>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0" bIns="36000" rtlCol="0" anchor="ctr">
            <a:spAutoFit/>
          </a:bodyPr>
          <a:lstStyle/>
          <a:p>
            <a:pPr algn="ctr"/>
            <a:r>
              <a:rPr kumimoji="1" lang="en-US" altLang="ja-JP" sz="2000" dirty="0">
                <a:solidFill>
                  <a:schemeClr val="tx1"/>
                </a:solidFill>
              </a:rPr>
              <a:t>Inspection </a:t>
            </a:r>
            <a:r>
              <a:rPr lang="en-US" altLang="ja-JP" sz="2000" dirty="0">
                <a:solidFill>
                  <a:srgbClr val="FF0000"/>
                </a:solidFill>
              </a:rPr>
              <a:t>by e</a:t>
            </a:r>
            <a:r>
              <a:rPr kumimoji="1" lang="en-US" altLang="ja-JP" sz="2000" dirty="0">
                <a:solidFill>
                  <a:srgbClr val="FF0000"/>
                </a:solidFill>
              </a:rPr>
              <a:t>ach </a:t>
            </a:r>
            <a:r>
              <a:rPr lang="en-US" altLang="ja-JP" sz="2000" dirty="0">
                <a:solidFill>
                  <a:srgbClr val="FF0000"/>
                </a:solidFill>
              </a:rPr>
              <a:t>water utility</a:t>
            </a:r>
            <a:endParaRPr kumimoji="1" lang="ja-JP" altLang="en-US" sz="2000" dirty="0">
              <a:solidFill>
                <a:srgbClr val="FF0000"/>
              </a:solidFill>
            </a:endParaRPr>
          </a:p>
        </p:txBody>
      </p:sp>
      <p:sp>
        <p:nvSpPr>
          <p:cNvPr id="15" name="タイトル 3"/>
          <p:cNvSpPr>
            <a:spLocks noGrp="1"/>
          </p:cNvSpPr>
          <p:nvPr>
            <p:ph type="title"/>
          </p:nvPr>
        </p:nvSpPr>
        <p:spPr/>
        <p:txBody>
          <a:bodyPr>
            <a:normAutofit/>
          </a:bodyPr>
          <a:lstStyle/>
          <a:p>
            <a:r>
              <a:rPr lang="en-US" altLang="ja-JP" sz="2600" dirty="0"/>
              <a:t>3. Activities of Japan Water Works Association</a:t>
            </a:r>
            <a:endParaRPr kumimoji="1" lang="ja-JP" altLang="en-US" sz="2600" dirty="0"/>
          </a:p>
        </p:txBody>
      </p:sp>
      <p:sp>
        <p:nvSpPr>
          <p:cNvPr id="16" name="テキスト ボックス 15"/>
          <p:cNvSpPr txBox="1"/>
          <p:nvPr/>
        </p:nvSpPr>
        <p:spPr>
          <a:xfrm>
            <a:off x="251520" y="899194"/>
            <a:ext cx="8316456" cy="461665"/>
          </a:xfrm>
          <a:prstGeom prst="rect">
            <a:avLst/>
          </a:prstGeom>
          <a:noFill/>
        </p:spPr>
        <p:txBody>
          <a:bodyPr wrap="square" rtlCol="0">
            <a:spAutoFit/>
          </a:bodyPr>
          <a:lstStyle/>
          <a:p>
            <a:r>
              <a:rPr lang="en-US" altLang="ja-JP" sz="2400" b="1" dirty="0"/>
              <a:t>(3) Product Inspection Service</a:t>
            </a:r>
            <a:endParaRPr lang="ja-JP" altLang="en-US" sz="2400" b="1" dirty="0"/>
          </a:p>
        </p:txBody>
      </p:sp>
      <p:pic>
        <p:nvPicPr>
          <p:cNvPr id="4" name="図 3"/>
          <p:cNvPicPr>
            <a:picLocks noChangeAspect="1"/>
          </p:cNvPicPr>
          <p:nvPr/>
        </p:nvPicPr>
        <p:blipFill>
          <a:blip r:embed="rId4"/>
          <a:stretch>
            <a:fillRect/>
          </a:stretch>
        </p:blipFill>
        <p:spPr>
          <a:xfrm rot="16200000">
            <a:off x="3180211" y="1812962"/>
            <a:ext cx="725487" cy="390178"/>
          </a:xfrm>
          <a:prstGeom prst="rect">
            <a:avLst/>
          </a:prstGeom>
        </p:spPr>
      </p:pic>
      <p:sp>
        <p:nvSpPr>
          <p:cNvPr id="19" name="角丸四角形 6"/>
          <p:cNvSpPr/>
          <p:nvPr/>
        </p:nvSpPr>
        <p:spPr>
          <a:xfrm>
            <a:off x="3738043" y="1388951"/>
            <a:ext cx="4840591" cy="1238201"/>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0" bIns="36000" rtlCol="0" anchor="ctr">
            <a:spAutoFit/>
          </a:bodyPr>
          <a:lstStyle/>
          <a:p>
            <a:pPr lvl="0" defTabSz="800100">
              <a:lnSpc>
                <a:spcPct val="90000"/>
              </a:lnSpc>
              <a:spcBef>
                <a:spcPct val="0"/>
              </a:spcBef>
              <a:spcAft>
                <a:spcPct val="35000"/>
              </a:spcAft>
            </a:pPr>
            <a:r>
              <a:rPr lang="en-US" altLang="ja-JP" sz="2000" dirty="0">
                <a:solidFill>
                  <a:schemeClr val="tx1"/>
                </a:solidFill>
              </a:rPr>
              <a:t>Inspection </a:t>
            </a:r>
            <a:r>
              <a:rPr lang="en-US" altLang="ja-JP" sz="2000" dirty="0">
                <a:solidFill>
                  <a:srgbClr val="FF0000"/>
                </a:solidFill>
              </a:rPr>
              <a:t>by JWWA</a:t>
            </a:r>
          </a:p>
          <a:p>
            <a:pPr marL="342900" lvl="0" indent="-342900" defTabSz="800100">
              <a:lnSpc>
                <a:spcPct val="90000"/>
              </a:lnSpc>
              <a:spcBef>
                <a:spcPct val="0"/>
              </a:spcBef>
              <a:spcAft>
                <a:spcPct val="35000"/>
              </a:spcAft>
              <a:buClr>
                <a:schemeClr val="accent1">
                  <a:lumMod val="50000"/>
                </a:schemeClr>
              </a:buClr>
              <a:buFont typeface="Wingdings" panose="05000000000000000000" pitchFamily="2" charset="2"/>
              <a:buChar char="l"/>
            </a:pPr>
            <a:r>
              <a:rPr lang="en-US" altLang="ja-JP" sz="2000" dirty="0">
                <a:solidFill>
                  <a:schemeClr val="tx1"/>
                </a:solidFill>
              </a:rPr>
              <a:t>Standards for materials and equipment</a:t>
            </a:r>
          </a:p>
          <a:p>
            <a:pPr marL="342900" lvl="0" indent="-342900" defTabSz="800100">
              <a:lnSpc>
                <a:spcPct val="90000"/>
              </a:lnSpc>
              <a:spcBef>
                <a:spcPct val="0"/>
              </a:spcBef>
              <a:spcAft>
                <a:spcPct val="35000"/>
              </a:spcAft>
              <a:buClr>
                <a:schemeClr val="accent1">
                  <a:lumMod val="50000"/>
                </a:schemeClr>
              </a:buClr>
              <a:buFont typeface="Wingdings" panose="05000000000000000000" pitchFamily="2" charset="2"/>
              <a:buChar char="l"/>
            </a:pPr>
            <a:r>
              <a:rPr lang="en-US" altLang="ja-JP" sz="2000" dirty="0">
                <a:solidFill>
                  <a:schemeClr val="tx1"/>
                </a:solidFill>
              </a:rPr>
              <a:t>Improving efficiency of inspection</a:t>
            </a:r>
            <a:endParaRPr lang="ja-JP" altLang="en-US" sz="20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60000" y="1314522"/>
            <a:ext cx="7708081" cy="4752528"/>
          </a:xfrm>
          <a:prstGeom prst="rect">
            <a:avLst/>
          </a:prstGeom>
        </p:spPr>
      </p:pic>
      <p:sp>
        <p:nvSpPr>
          <p:cNvPr id="5" name="テキスト ボックス 4"/>
          <p:cNvSpPr txBox="1"/>
          <p:nvPr/>
        </p:nvSpPr>
        <p:spPr>
          <a:xfrm>
            <a:off x="251520" y="836712"/>
            <a:ext cx="4740696" cy="461665"/>
          </a:xfrm>
          <a:prstGeom prst="rect">
            <a:avLst/>
          </a:prstGeom>
          <a:noFill/>
        </p:spPr>
        <p:txBody>
          <a:bodyPr wrap="square" rtlCol="0">
            <a:spAutoFit/>
          </a:bodyPr>
          <a:lstStyle/>
          <a:p>
            <a:r>
              <a:rPr kumimoji="1" lang="en-US" altLang="ja-JP" sz="2400" b="1" dirty="0"/>
              <a:t>(4) Quality Certification Service</a:t>
            </a:r>
            <a:endParaRPr kumimoji="1" lang="ja-JP" altLang="en-US" sz="2400" b="1" dirty="0"/>
          </a:p>
        </p:txBody>
      </p:sp>
      <p:grpSp>
        <p:nvGrpSpPr>
          <p:cNvPr id="22" name="グループ化 21"/>
          <p:cNvGrpSpPr/>
          <p:nvPr/>
        </p:nvGrpSpPr>
        <p:grpSpPr>
          <a:xfrm>
            <a:off x="5547801" y="4545711"/>
            <a:ext cx="2520280" cy="1320957"/>
            <a:chOff x="7103514" y="381466"/>
            <a:chExt cx="2520280" cy="1320957"/>
          </a:xfrm>
        </p:grpSpPr>
        <p:sp>
          <p:nvSpPr>
            <p:cNvPr id="23" name="メモ 22"/>
            <p:cNvSpPr/>
            <p:nvPr/>
          </p:nvSpPr>
          <p:spPr>
            <a:xfrm>
              <a:off x="7103514" y="381466"/>
              <a:ext cx="2520280" cy="1320957"/>
            </a:xfrm>
            <a:prstGeom prst="foldedCorner">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lnSpc>
                  <a:spcPts val="2000"/>
                </a:lnSpc>
              </a:pPr>
              <a:r>
                <a:rPr lang="en-US" altLang="ja-JP" sz="2000" b="1" dirty="0">
                  <a:solidFill>
                    <a:schemeClr val="tx1"/>
                  </a:solidFill>
                </a:rPr>
                <a:t>Products with certification mark</a:t>
              </a:r>
            </a:p>
            <a:p>
              <a:pPr algn="ctr"/>
              <a:endParaRPr lang="en-US" altLang="ja-JP" sz="2000" dirty="0">
                <a:solidFill>
                  <a:schemeClr val="tx1"/>
                </a:solidFill>
              </a:endParaRPr>
            </a:p>
            <a:p>
              <a:pPr algn="ctr"/>
              <a:endParaRPr lang="ja-JP" altLang="en-US" sz="2000" dirty="0">
                <a:solidFill>
                  <a:schemeClr val="tx1"/>
                </a:solidFill>
              </a:endParaRPr>
            </a:p>
          </p:txBody>
        </p:sp>
        <p:pic>
          <p:nvPicPr>
            <p:cNvPr id="24" name="図 23"/>
            <p:cNvPicPr>
              <a:picLocks noChangeAspect="1"/>
            </p:cNvPicPr>
            <p:nvPr/>
          </p:nvPicPr>
          <p:blipFill>
            <a:blip r:embed="rId3"/>
            <a:stretch>
              <a:fillRect/>
            </a:stretch>
          </p:blipFill>
          <p:spPr>
            <a:xfrm>
              <a:off x="7485988" y="976834"/>
              <a:ext cx="1971673" cy="538162"/>
            </a:xfrm>
            <a:prstGeom prst="rect">
              <a:avLst/>
            </a:prstGeom>
          </p:spPr>
        </p:pic>
      </p:grpSp>
      <p:sp>
        <p:nvSpPr>
          <p:cNvPr id="28" name="角丸四角形 27"/>
          <p:cNvSpPr/>
          <p:nvPr/>
        </p:nvSpPr>
        <p:spPr>
          <a:xfrm>
            <a:off x="674955" y="3587414"/>
            <a:ext cx="1351493" cy="44267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2000" b="1" dirty="0">
                <a:solidFill>
                  <a:srgbClr val="FF0000"/>
                </a:solidFill>
              </a:rPr>
              <a:t>JWWA</a:t>
            </a:r>
            <a:endParaRPr kumimoji="1" lang="ja-JP" altLang="en-US" sz="2000" b="1" dirty="0">
              <a:solidFill>
                <a:srgbClr val="FF0000"/>
              </a:solidFill>
            </a:endParaRPr>
          </a:p>
        </p:txBody>
      </p:sp>
      <p:sp>
        <p:nvSpPr>
          <p:cNvPr id="29" name="角丸四角形 28"/>
          <p:cNvSpPr/>
          <p:nvPr/>
        </p:nvSpPr>
        <p:spPr>
          <a:xfrm>
            <a:off x="3702159" y="1306901"/>
            <a:ext cx="1727895" cy="374571"/>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80000"/>
              </a:lnSpc>
            </a:pPr>
            <a:r>
              <a:rPr kumimoji="1" lang="en-US" altLang="ja-JP" sz="2000" dirty="0">
                <a:solidFill>
                  <a:schemeClr val="tx1"/>
                </a:solidFill>
              </a:rPr>
              <a:t>Customers</a:t>
            </a:r>
            <a:endParaRPr kumimoji="1" lang="ja-JP" altLang="en-US" sz="2000" dirty="0">
              <a:solidFill>
                <a:schemeClr val="tx1"/>
              </a:solidFill>
            </a:endParaRPr>
          </a:p>
        </p:txBody>
      </p:sp>
      <p:sp>
        <p:nvSpPr>
          <p:cNvPr id="30" name="角丸四角形 29"/>
          <p:cNvSpPr/>
          <p:nvPr/>
        </p:nvSpPr>
        <p:spPr>
          <a:xfrm>
            <a:off x="3516622" y="5739267"/>
            <a:ext cx="1913432" cy="44267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2000" dirty="0">
                <a:solidFill>
                  <a:schemeClr val="tx1"/>
                </a:solidFill>
              </a:rPr>
              <a:t>Water utilities</a:t>
            </a:r>
            <a:endParaRPr kumimoji="1" lang="ja-JP" altLang="en-US" sz="2000" dirty="0">
              <a:solidFill>
                <a:schemeClr val="tx1"/>
              </a:solidFill>
            </a:endParaRPr>
          </a:p>
        </p:txBody>
      </p:sp>
      <p:sp>
        <p:nvSpPr>
          <p:cNvPr id="32" name="角丸四角形 31"/>
          <p:cNvSpPr/>
          <p:nvPr/>
        </p:nvSpPr>
        <p:spPr>
          <a:xfrm>
            <a:off x="3499311" y="3969692"/>
            <a:ext cx="1830002" cy="374571"/>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1600" dirty="0">
                <a:solidFill>
                  <a:schemeClr val="tx1"/>
                </a:solidFill>
              </a:rPr>
              <a:t>Get certification</a:t>
            </a:r>
            <a:endParaRPr lang="ja-JP" altLang="en-US" sz="1600" dirty="0">
              <a:solidFill>
                <a:schemeClr val="tx1"/>
              </a:solidFill>
            </a:endParaRPr>
          </a:p>
        </p:txBody>
      </p:sp>
      <p:sp>
        <p:nvSpPr>
          <p:cNvPr id="33" name="角丸四角形 32"/>
          <p:cNvSpPr/>
          <p:nvPr/>
        </p:nvSpPr>
        <p:spPr>
          <a:xfrm>
            <a:off x="3423230" y="3192135"/>
            <a:ext cx="2171852" cy="374571"/>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1600" dirty="0">
                <a:solidFill>
                  <a:schemeClr val="tx1"/>
                </a:solidFill>
              </a:rPr>
              <a:t>Apply for registration</a:t>
            </a:r>
            <a:endParaRPr kumimoji="1" lang="ja-JP" altLang="en-US" sz="1600" dirty="0">
              <a:solidFill>
                <a:schemeClr val="tx1"/>
              </a:solidFill>
            </a:endParaRPr>
          </a:p>
        </p:txBody>
      </p:sp>
      <p:sp>
        <p:nvSpPr>
          <p:cNvPr id="34" name="タイトル 3"/>
          <p:cNvSpPr>
            <a:spLocks noGrp="1"/>
          </p:cNvSpPr>
          <p:nvPr>
            <p:ph type="title"/>
          </p:nvPr>
        </p:nvSpPr>
        <p:spPr/>
        <p:txBody>
          <a:bodyPr>
            <a:normAutofit/>
          </a:bodyPr>
          <a:lstStyle/>
          <a:p>
            <a:r>
              <a:rPr lang="en-US" altLang="ja-JP" sz="2600" dirty="0"/>
              <a:t>3. Activities of Japan Water Works Association</a:t>
            </a:r>
            <a:endParaRPr kumimoji="1" lang="ja-JP" altLang="en-US" sz="2600" dirty="0"/>
          </a:p>
        </p:txBody>
      </p:sp>
      <p:sp>
        <p:nvSpPr>
          <p:cNvPr id="36" name="角丸四角形 35"/>
          <p:cNvSpPr/>
          <p:nvPr/>
        </p:nvSpPr>
        <p:spPr>
          <a:xfrm>
            <a:off x="1216553" y="4748147"/>
            <a:ext cx="2160240" cy="646986"/>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1600" dirty="0">
                <a:solidFill>
                  <a:schemeClr val="tx1"/>
                </a:solidFill>
              </a:rPr>
              <a:t>Public announcement  through website</a:t>
            </a:r>
            <a:endParaRPr kumimoji="1" lang="ja-JP" altLang="en-US" sz="1600" dirty="0">
              <a:solidFill>
                <a:schemeClr val="tx1"/>
              </a:solidFill>
            </a:endParaRPr>
          </a:p>
        </p:txBody>
      </p:sp>
      <p:sp>
        <p:nvSpPr>
          <p:cNvPr id="37" name="角丸四角形 6"/>
          <p:cNvSpPr/>
          <p:nvPr/>
        </p:nvSpPr>
        <p:spPr>
          <a:xfrm>
            <a:off x="6588241" y="3114854"/>
            <a:ext cx="2519436" cy="1251822"/>
          </a:xfrm>
          <a:prstGeom prst="roundRect">
            <a:avLst/>
          </a:prstGeom>
          <a:solidFill>
            <a:schemeClr val="accent5"/>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0" bIns="36000" rtlCol="0" anchor="ctr">
            <a:spAutoFit/>
          </a:bodyPr>
          <a:lstStyle/>
          <a:p>
            <a:r>
              <a:rPr lang="en-US" altLang="ja-JP" sz="2000" dirty="0">
                <a:solidFill>
                  <a:schemeClr val="tx1"/>
                </a:solidFill>
              </a:rPr>
              <a:t>Suppliers</a:t>
            </a:r>
            <a:endParaRPr lang="ja-JP" altLang="en-US" sz="2000" dirty="0">
              <a:solidFill>
                <a:schemeClr val="tx1"/>
              </a:solidFill>
            </a:endParaRPr>
          </a:p>
          <a:p>
            <a:pPr marL="342900" lvl="0" indent="-342900" defTabSz="800100">
              <a:lnSpc>
                <a:spcPct val="90000"/>
              </a:lnSpc>
              <a:spcBef>
                <a:spcPct val="0"/>
              </a:spcBef>
              <a:spcAft>
                <a:spcPct val="35000"/>
              </a:spcAft>
              <a:buClr>
                <a:schemeClr val="accent1">
                  <a:lumMod val="50000"/>
                </a:schemeClr>
              </a:buClr>
              <a:buFont typeface="Wingdings" panose="05000000000000000000" pitchFamily="2" charset="2"/>
              <a:buChar char="l"/>
            </a:pPr>
            <a:r>
              <a:rPr lang="en-US" altLang="ja-JP" sz="1600" dirty="0">
                <a:solidFill>
                  <a:schemeClr val="tx1"/>
                </a:solidFill>
              </a:rPr>
              <a:t>Water service devices</a:t>
            </a:r>
          </a:p>
          <a:p>
            <a:pPr marL="342900" lvl="0" indent="-342900" defTabSz="800100">
              <a:lnSpc>
                <a:spcPct val="90000"/>
              </a:lnSpc>
              <a:spcBef>
                <a:spcPct val="0"/>
              </a:spcBef>
              <a:spcAft>
                <a:spcPct val="35000"/>
              </a:spcAft>
              <a:buClr>
                <a:schemeClr val="accent1">
                  <a:lumMod val="50000"/>
                </a:schemeClr>
              </a:buClr>
              <a:buFont typeface="Wingdings" panose="05000000000000000000" pitchFamily="2" charset="2"/>
              <a:buChar char="l"/>
            </a:pPr>
            <a:r>
              <a:rPr lang="en-US" altLang="ja-JP" sz="1600" dirty="0">
                <a:solidFill>
                  <a:schemeClr val="tx1"/>
                </a:solidFill>
              </a:rPr>
              <a:t>Water treatment chemicals</a:t>
            </a:r>
            <a:endParaRPr lang="ja-JP" altLang="en-US" sz="1600" dirty="0">
              <a:solidFill>
                <a:schemeClr val="tx1"/>
              </a:solidFill>
            </a:endParaRPr>
          </a:p>
        </p:txBody>
      </p:sp>
      <p:sp>
        <p:nvSpPr>
          <p:cNvPr id="38" name="角丸四角形 35"/>
          <p:cNvSpPr/>
          <p:nvPr/>
        </p:nvSpPr>
        <p:spPr>
          <a:xfrm>
            <a:off x="1196009" y="2225256"/>
            <a:ext cx="2160240" cy="646986"/>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1600" dirty="0">
                <a:solidFill>
                  <a:schemeClr val="tx1"/>
                </a:solidFill>
              </a:rPr>
              <a:t>Public announcement  through website</a:t>
            </a:r>
            <a:endParaRPr kumimoji="1" lang="ja-JP" altLang="en-US" sz="1600" dirty="0">
              <a:solidFill>
                <a:schemeClr val="tx1"/>
              </a:solidFill>
            </a:endParaRPr>
          </a:p>
        </p:txBody>
      </p:sp>
      <p:grpSp>
        <p:nvGrpSpPr>
          <p:cNvPr id="41" name="グループ化 40"/>
          <p:cNvGrpSpPr/>
          <p:nvPr/>
        </p:nvGrpSpPr>
        <p:grpSpPr>
          <a:xfrm>
            <a:off x="5595082" y="1594044"/>
            <a:ext cx="2520280" cy="1320957"/>
            <a:chOff x="7103514" y="381466"/>
            <a:chExt cx="2520280" cy="1320957"/>
          </a:xfrm>
        </p:grpSpPr>
        <p:sp>
          <p:nvSpPr>
            <p:cNvPr id="42" name="メモ 22"/>
            <p:cNvSpPr/>
            <p:nvPr/>
          </p:nvSpPr>
          <p:spPr>
            <a:xfrm>
              <a:off x="7103514" y="381466"/>
              <a:ext cx="2520280" cy="1320957"/>
            </a:xfrm>
            <a:prstGeom prst="foldedCorner">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lnSpc>
                  <a:spcPts val="2000"/>
                </a:lnSpc>
              </a:pPr>
              <a:r>
                <a:rPr lang="en-US" altLang="ja-JP" sz="2000" b="1" dirty="0">
                  <a:solidFill>
                    <a:schemeClr val="tx1"/>
                  </a:solidFill>
                </a:rPr>
                <a:t>Products with certification mark</a:t>
              </a:r>
            </a:p>
            <a:p>
              <a:pPr algn="ctr"/>
              <a:endParaRPr lang="en-US" altLang="ja-JP" sz="2000" dirty="0">
                <a:solidFill>
                  <a:schemeClr val="tx1"/>
                </a:solidFill>
              </a:endParaRPr>
            </a:p>
            <a:p>
              <a:pPr algn="ctr"/>
              <a:endParaRPr lang="ja-JP" altLang="en-US" sz="2000" dirty="0">
                <a:solidFill>
                  <a:schemeClr val="tx1"/>
                </a:solidFill>
              </a:endParaRPr>
            </a:p>
          </p:txBody>
        </p:sp>
        <p:pic>
          <p:nvPicPr>
            <p:cNvPr id="43" name="図 42"/>
            <p:cNvPicPr>
              <a:picLocks noChangeAspect="1"/>
            </p:cNvPicPr>
            <p:nvPr/>
          </p:nvPicPr>
          <p:blipFill>
            <a:blip r:embed="rId3"/>
            <a:stretch>
              <a:fillRect/>
            </a:stretch>
          </p:blipFill>
          <p:spPr>
            <a:xfrm>
              <a:off x="7485988" y="976834"/>
              <a:ext cx="1971673" cy="538162"/>
            </a:xfrm>
            <a:prstGeom prst="rect">
              <a:avLst/>
            </a:prstGeom>
          </p:spPr>
        </p:pic>
      </p:grpSp>
      <p:sp>
        <p:nvSpPr>
          <p:cNvPr id="44" name="テキスト ボックス 43"/>
          <p:cNvSpPr txBox="1"/>
          <p:nvPr/>
        </p:nvSpPr>
        <p:spPr>
          <a:xfrm>
            <a:off x="5186926" y="5942265"/>
            <a:ext cx="3999393" cy="430887"/>
          </a:xfrm>
          <a:prstGeom prst="rect">
            <a:avLst/>
          </a:prstGeom>
          <a:noFill/>
        </p:spPr>
        <p:txBody>
          <a:bodyPr wrap="square" rtlCol="0">
            <a:spAutoFit/>
          </a:bodyPr>
          <a:lstStyle/>
          <a:p>
            <a:pPr algn="r"/>
            <a:r>
              <a:rPr lang="en-US" altLang="ja-JP" sz="1100" dirty="0"/>
              <a:t>Quality Certification Center of the JWWA, Business outline,</a:t>
            </a:r>
          </a:p>
          <a:p>
            <a:pPr algn="r"/>
            <a:r>
              <a:rPr lang="en-US" altLang="ja-JP" sz="1100" dirty="0"/>
              <a:t>http://www.jwwa.or.jp/Center/02gyom/main02_1.html</a:t>
            </a:r>
            <a:endParaRPr kumimoji="1" lang="ja-JP" altLang="en-US" sz="1100" dirty="0"/>
          </a:p>
        </p:txBody>
      </p:sp>
    </p:spTree>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1938</Words>
  <PresentationFormat>画面に合わせる (4:3)</PresentationFormat>
  <Paragraphs>286</Paragraphs>
  <Slides>23</Slides>
  <Notes>14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23</vt:i4>
      </vt:variant>
    </vt:vector>
  </HeadingPairs>
  <TitlesOfParts>
    <vt:vector size="31" baseType="lpstr">
      <vt:lpstr>Arial Unicode MS</vt:lpstr>
      <vt:lpstr>Meiryo UI</vt:lpstr>
      <vt:lpstr>ＭＳ Ｐゴシック</vt:lpstr>
      <vt:lpstr>Arial</vt:lpstr>
      <vt:lpstr>Calibri</vt:lpstr>
      <vt:lpstr>Cambria</vt:lpstr>
      <vt:lpstr>Wingdings</vt:lpstr>
      <vt:lpstr>2_X0-00</vt:lpstr>
      <vt:lpstr>Collaboration among Water Utilities: Japan Water Works Association</vt:lpstr>
      <vt:lpstr>PowerPoint プレゼンテーション</vt:lpstr>
      <vt:lpstr>PowerPoint プレゼンテーション</vt:lpstr>
      <vt:lpstr>2. Establishment of Japan Water Works Association</vt:lpstr>
      <vt:lpstr>2. Establishment of the Japan Water Works Association</vt:lpstr>
      <vt:lpstr>2. Establishment of Japan Water Works Association</vt:lpstr>
      <vt:lpstr>3. Activities of Japan Water Works Association</vt:lpstr>
      <vt:lpstr>3. Activities of Japan Water Works Association</vt:lpstr>
      <vt:lpstr>3. Activities of Japan Water Works Association</vt:lpstr>
      <vt:lpstr>3. Activities of Japan Water Works Association</vt:lpstr>
      <vt:lpstr>3. Activities of Japan Water Works Association</vt:lpstr>
      <vt:lpstr>3. Activities of Japan Water Works Association</vt:lpstr>
      <vt:lpstr>3. Activities of Japan Water Works Association</vt:lpstr>
      <vt:lpstr>3. Activities of Japan Water Works Association</vt:lpstr>
      <vt:lpstr>3. Activities of Japan Water Works Association</vt:lpstr>
      <vt:lpstr>3. Activities of Japan Water Works Association</vt:lpstr>
      <vt:lpstr>3. Activities of Japan Water Works Association</vt:lpstr>
      <vt:lpstr>4. Financial Structure of Japan Water Works Association</vt:lpstr>
      <vt:lpstr>4. Financial Structure of Japan Water Works Association</vt:lpstr>
      <vt:lpstr>5. Other Organizations in the Water Supply Sector</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2017-02-28T02:06:17Z</cp:lastPrinted>
  <dcterms:created xsi:type="dcterms:W3CDTF">2016-03-24T01:37:00Z</dcterms:created>
  <dcterms:modified xsi:type="dcterms:W3CDTF">2017-03-08T03:45:14Z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ies>
</file>