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6"/>
  </p:notesMasterIdLst>
  <p:handoutMasterIdLst>
    <p:handoutMasterId r:id="rId17"/>
  </p:handoutMasterIdLst>
  <p:sldIdLst>
    <p:sldId id="256" r:id="rId2"/>
    <p:sldId id="325" r:id="rId3"/>
    <p:sldId id="328" r:id="rId4"/>
    <p:sldId id="340" r:id="rId5"/>
    <p:sldId id="330" r:id="rId6"/>
    <p:sldId id="342" r:id="rId7"/>
    <p:sldId id="343" r:id="rId8"/>
    <p:sldId id="332" r:id="rId9"/>
    <p:sldId id="339" r:id="rId10"/>
    <p:sldId id="333" r:id="rId11"/>
    <p:sldId id="338" r:id="rId12"/>
    <p:sldId id="344" r:id="rId13"/>
    <p:sldId id="341" r:id="rId14"/>
    <p:sldId id="337"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163"/>
    <a:srgbClr val="FF9900"/>
    <a:srgbClr val="FFFF99"/>
    <a:srgbClr val="FFD1D1"/>
    <a:srgbClr val="CCFFCC"/>
    <a:srgbClr val="D9F1FF"/>
    <a:srgbClr val="CCECFF"/>
    <a:srgbClr val="CCFFFF"/>
    <a:srgbClr val="E1FFE1"/>
    <a:srgbClr val="CD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3313" autoAdjust="0"/>
  </p:normalViewPr>
  <p:slideViewPr>
    <p:cSldViewPr>
      <p:cViewPr varScale="1">
        <p:scale>
          <a:sx n="72" d="100"/>
          <a:sy n="72" d="100"/>
        </p:scale>
        <p:origin x="1718" y="58"/>
      </p:cViewPr>
      <p:guideLst>
        <p:guide orient="horz" pos="981"/>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274" y="53"/>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50263" cy="49688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2" y="9440864"/>
            <a:ext cx="295026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50" y="9440864"/>
            <a:ext cx="2950263" cy="496887"/>
          </a:xfrm>
          <a:prstGeom prst="rect">
            <a:avLst/>
          </a:prstGeom>
        </p:spPr>
        <p:txBody>
          <a:bodyPr vert="horz" lIns="91440" tIns="45720" rIns="91440" bIns="45720" rtlCol="0" anchor="b"/>
          <a:lstStyle>
            <a:lvl1pPr algn="r">
              <a:defRPr sz="1200"/>
            </a:lvl1pPr>
          </a:lstStyle>
          <a:p>
            <a:r>
              <a:rPr kumimoji="1" lang="en-US" altLang="ja-JP" dirty="0"/>
              <a:t>C4-</a:t>
            </a:r>
            <a:fld id="{542A58DF-BAA8-4469-BA2D-AC8A439EF596}" type="slidenum">
              <a:rPr kumimoji="1" lang="ja-JP" altLang="en-US" smtClean="0"/>
              <a:t>‹#›</a:t>
            </a:fld>
            <a:endParaRPr kumimoji="1" lang="ja-JP" altLang="en-US" dirty="0"/>
          </a:p>
        </p:txBody>
      </p:sp>
    </p:spTree>
    <p:extLst>
      <p:ext uri="{BB962C8B-B14F-4D97-AF65-F5344CB8AC3E}">
        <p14:creationId xmlns:p14="http://schemas.microsoft.com/office/powerpoint/2010/main" val="2243680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8"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8" cy="496967"/>
          </a:xfrm>
          <a:prstGeom prst="rect">
            <a:avLst/>
          </a:prstGeom>
        </p:spPr>
        <p:txBody>
          <a:bodyPr vert="horz" lIns="91440" tIns="45720" rIns="91440" bIns="45720" rtlCol="0"/>
          <a:lstStyle>
            <a:lvl1pPr algn="r">
              <a:defRPr sz="1200"/>
            </a:lvl1pPr>
          </a:lstStyle>
          <a:p>
            <a:fld id="{FCD2423D-9EBC-40AE-B4DC-564BAC5C6197}" type="datetimeFigureOut">
              <a:rPr kumimoji="1" lang="ja-JP" altLang="en-US" smtClean="0"/>
              <a:t>2017/3/8</a:t>
            </a:fld>
            <a:endParaRPr kumimoji="1" lang="ja-JP" altLang="en-US"/>
          </a:p>
        </p:txBody>
      </p:sp>
      <p:sp>
        <p:nvSpPr>
          <p:cNvPr id="4" name="スライド イメージ プレースホルダー 3"/>
          <p:cNvSpPr>
            <a:spLocks noGrp="1" noRot="1" noChangeAspect="1"/>
          </p:cNvSpPr>
          <p:nvPr>
            <p:ph type="sldImg" idx="2"/>
          </p:nvPr>
        </p:nvSpPr>
        <p:spPr>
          <a:xfrm>
            <a:off x="920750" y="747713"/>
            <a:ext cx="4967288" cy="37258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8"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8" cy="496967"/>
          </a:xfrm>
          <a:prstGeom prst="rect">
            <a:avLst/>
          </a:prstGeom>
        </p:spPr>
        <p:txBody>
          <a:bodyPr vert="horz" lIns="91440" tIns="45720" rIns="91440" bIns="45720" rtlCol="0" anchor="b"/>
          <a:lstStyle>
            <a:lvl1pPr algn="r">
              <a:defRPr sz="12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2371385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035">
              <a:buClr>
                <a:srgbClr val="CAE2FF">
                  <a:lumMod val="50000"/>
                </a:srgbClr>
              </a:buClr>
              <a:buSzPct val="75000"/>
              <a:defRPr/>
            </a:pPr>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14087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1110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207061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2367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188345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72542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413556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09610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52161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52758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71518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99256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Experiences on Water Supply Development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r>
              <a:rPr kumimoji="1" lang="en-US" altLang="ja-JP" sz="1100" b="1" dirty="0">
                <a:latin typeface="+mj-lt"/>
              </a:rPr>
              <a:t>C4-</a:t>
            </a: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38818074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98662" y="692696"/>
            <a:ext cx="8532944" cy="3323987"/>
          </a:xfrm>
        </p:spPr>
        <p:txBody>
          <a:bodyPr/>
          <a:lstStyle/>
          <a:p>
            <a:r>
              <a:rPr lang="en-US" altLang="ja-JP" sz="4800" dirty="0"/>
              <a:t>Block Distribution System</a:t>
            </a:r>
            <a:r>
              <a:rPr lang="ja-JP" altLang="en-US" sz="4800" dirty="0"/>
              <a:t>　</a:t>
            </a:r>
            <a:r>
              <a:rPr lang="en-US" altLang="ja-JP" sz="4800" dirty="0"/>
              <a:t>for Equitable, Efficient and Resilient Distribution:</a:t>
            </a:r>
            <a:br>
              <a:rPr lang="en-US" altLang="ja-JP" sz="4800" dirty="0"/>
            </a:br>
            <a:r>
              <a:rPr lang="en-US" altLang="ja-JP" sz="3600" dirty="0"/>
              <a:t>Yokohama City </a:t>
            </a:r>
            <a:br>
              <a:rPr lang="en-US" altLang="ja-JP" sz="3600" dirty="0"/>
            </a:br>
            <a:r>
              <a:rPr lang="en-US" altLang="ja-JP" sz="3600" dirty="0"/>
              <a:t>and Fukuoka City</a:t>
            </a:r>
            <a:endParaRPr lang="ja-JP" altLang="en-US" sz="3600" dirty="0"/>
          </a:p>
        </p:txBody>
      </p:sp>
      <p:pic>
        <p:nvPicPr>
          <p:cNvPr id="4" name="図プレースホルダー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8466" b="8466"/>
          <a:stretch>
            <a:fillRect/>
          </a:stretch>
        </p:blipFill>
        <p:spPr>
          <a:xfrm>
            <a:off x="4516807" y="3140968"/>
            <a:ext cx="4276529" cy="2664850"/>
          </a:xfrm>
        </p:spPr>
      </p:pic>
      <p:sp>
        <p:nvSpPr>
          <p:cNvPr id="13" name="テキスト プレースホルダー 12"/>
          <p:cNvSpPr>
            <a:spLocks noGrp="1"/>
          </p:cNvSpPr>
          <p:nvPr>
            <p:ph type="body" sz="quarter" idx="14"/>
          </p:nvPr>
        </p:nvSpPr>
        <p:spPr>
          <a:xfrm>
            <a:off x="360000" y="5627557"/>
            <a:ext cx="3492000" cy="492443"/>
          </a:xfrm>
        </p:spPr>
        <p:txBody>
          <a:bodyPr/>
          <a:lstStyle/>
          <a:p>
            <a:r>
              <a:rPr lang="en-US" altLang="ja-JP" sz="3200" dirty="0"/>
              <a:t>No. C4 Ver. 1</a:t>
            </a:r>
            <a:endParaRPr lang="ja-JP" altLang="en-US" sz="3200" dirty="0"/>
          </a:p>
        </p:txBody>
      </p:sp>
      <p:sp>
        <p:nvSpPr>
          <p:cNvPr id="7" name="コンテンツ プレースホルダー 3"/>
          <p:cNvSpPr txBox="1"/>
          <p:nvPr/>
        </p:nvSpPr>
        <p:spPr>
          <a:xfrm>
            <a:off x="4499992" y="5805818"/>
            <a:ext cx="4432755" cy="4553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400" dirty="0"/>
              <a:t>Model of block distribution system</a:t>
            </a:r>
          </a:p>
          <a:p>
            <a:pPr marL="0" indent="0" algn="ctr">
              <a:buNone/>
            </a:pPr>
            <a:r>
              <a:rPr lang="en-US" altLang="ja-JP" sz="1400" dirty="0"/>
              <a:t>(Fukuoka City Waterworks Bureau)</a:t>
            </a:r>
          </a:p>
          <a:p>
            <a:pPr marL="0" indent="0" algn="ctr">
              <a:buFont typeface="Arial" panose="020B0604020202020204" pitchFamily="34" charset="0"/>
              <a:buNone/>
            </a:pPr>
            <a:endParaRPr lang="ja-JP" alt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755141" y="1576960"/>
            <a:ext cx="4229100" cy="3781425"/>
          </a:xfrm>
          <a:prstGeom prst="rect">
            <a:avLst/>
          </a:prstGeom>
        </p:spPr>
      </p:pic>
      <p:grpSp>
        <p:nvGrpSpPr>
          <p:cNvPr id="24" name="グループ化 23"/>
          <p:cNvGrpSpPr/>
          <p:nvPr/>
        </p:nvGrpSpPr>
        <p:grpSpPr>
          <a:xfrm>
            <a:off x="4691685" y="1598827"/>
            <a:ext cx="4535488" cy="3798724"/>
            <a:chOff x="4405053" y="1766183"/>
            <a:chExt cx="4535488" cy="3798724"/>
          </a:xfrm>
        </p:grpSpPr>
        <p:grpSp>
          <p:nvGrpSpPr>
            <p:cNvPr id="23" name="グループ化 22"/>
            <p:cNvGrpSpPr/>
            <p:nvPr/>
          </p:nvGrpSpPr>
          <p:grpSpPr>
            <a:xfrm>
              <a:off x="4600576" y="1766183"/>
              <a:ext cx="4339965" cy="3798724"/>
              <a:chOff x="4600576" y="1766183"/>
              <a:chExt cx="4339965" cy="3798724"/>
            </a:xfrm>
          </p:grpSpPr>
          <p:grpSp>
            <p:nvGrpSpPr>
              <p:cNvPr id="10" name="グループ化 9"/>
              <p:cNvGrpSpPr/>
              <p:nvPr/>
            </p:nvGrpSpPr>
            <p:grpSpPr>
              <a:xfrm>
                <a:off x="8133236" y="1766183"/>
                <a:ext cx="807305" cy="3798724"/>
                <a:chOff x="8025885" y="1715955"/>
                <a:chExt cx="807305" cy="3798724"/>
              </a:xfrm>
            </p:grpSpPr>
            <p:sp>
              <p:nvSpPr>
                <p:cNvPr id="6" name="正方形/長方形 5"/>
                <p:cNvSpPr/>
                <p:nvPr/>
              </p:nvSpPr>
              <p:spPr>
                <a:xfrm>
                  <a:off x="8316416" y="1715955"/>
                  <a:ext cx="393037" cy="920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477250" y="3314700"/>
                  <a:ext cx="232203" cy="1104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025885" y="4794598"/>
                  <a:ext cx="683568" cy="720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316416" y="4628753"/>
                  <a:ext cx="516774" cy="720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正方形/長方形 16"/>
              <p:cNvSpPr/>
              <p:nvPr/>
            </p:nvSpPr>
            <p:spPr>
              <a:xfrm>
                <a:off x="4600576" y="1928502"/>
                <a:ext cx="2514600" cy="233673"/>
              </a:xfrm>
              <a:prstGeom prst="rect">
                <a:avLst/>
              </a:prstGeom>
              <a:solidFill>
                <a:srgbClr val="D9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372200" y="3212977"/>
                <a:ext cx="644550" cy="114423"/>
              </a:xfrm>
              <a:prstGeom prst="rect">
                <a:avLst/>
              </a:prstGeom>
              <a:solidFill>
                <a:srgbClr val="D9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grpSp>
        <p:sp>
          <p:nvSpPr>
            <p:cNvPr id="19" name="テキスト ボックス 18"/>
            <p:cNvSpPr txBox="1"/>
            <p:nvPr/>
          </p:nvSpPr>
          <p:spPr>
            <a:xfrm>
              <a:off x="5053125" y="3088645"/>
              <a:ext cx="2160240" cy="276999"/>
            </a:xfrm>
            <a:prstGeom prst="rect">
              <a:avLst/>
            </a:prstGeom>
            <a:noFill/>
          </p:spPr>
          <p:txBody>
            <a:bodyPr wrap="square" rtlCol="0">
              <a:spAutoFit/>
            </a:bodyPr>
            <a:lstStyle/>
            <a:p>
              <a:r>
                <a:rPr lang="en-US" altLang="ja-JP" sz="1200" b="1" dirty="0"/>
                <a:t>Water Management Center</a:t>
              </a:r>
              <a:endParaRPr kumimoji="1" lang="ja-JP" altLang="en-US" sz="1200" b="1" dirty="0"/>
            </a:p>
          </p:txBody>
        </p:sp>
        <p:sp>
          <p:nvSpPr>
            <p:cNvPr id="20" name="フリーフォーム 19"/>
            <p:cNvSpPr/>
            <p:nvPr/>
          </p:nvSpPr>
          <p:spPr>
            <a:xfrm>
              <a:off x="5125133" y="3331840"/>
              <a:ext cx="2471203" cy="457200"/>
            </a:xfrm>
            <a:custGeom>
              <a:avLst/>
              <a:gdLst>
                <a:gd name="connsiteX0" fmla="*/ 2228850 w 2228850"/>
                <a:gd name="connsiteY0" fmla="*/ 457200 h 457200"/>
                <a:gd name="connsiteX1" fmla="*/ 1682750 w 2228850"/>
                <a:gd name="connsiteY1" fmla="*/ 0 h 457200"/>
                <a:gd name="connsiteX2" fmla="*/ 0 w 2228850"/>
                <a:gd name="connsiteY2" fmla="*/ 0 h 457200"/>
              </a:gdLst>
              <a:ahLst/>
              <a:cxnLst>
                <a:cxn ang="0">
                  <a:pos x="connsiteX0" y="connsiteY0"/>
                </a:cxn>
                <a:cxn ang="0">
                  <a:pos x="connsiteX1" y="connsiteY1"/>
                </a:cxn>
                <a:cxn ang="0">
                  <a:pos x="connsiteX2" y="connsiteY2"/>
                </a:cxn>
              </a:cxnLst>
              <a:rect l="l" t="t" r="r" b="b"/>
              <a:pathLst>
                <a:path w="2228850" h="457200">
                  <a:moveTo>
                    <a:pt x="2228850" y="457200"/>
                  </a:moveTo>
                  <a:lnTo>
                    <a:pt x="1682750" y="0"/>
                  </a:lnTo>
                  <a:lnTo>
                    <a:pt x="0" y="0"/>
                  </a:lnTo>
                </a:path>
              </a:pathLst>
            </a:custGeom>
            <a:noFill/>
            <a:ln w="19050">
              <a:solidFill>
                <a:schemeClr val="accent1">
                  <a:lumMod val="75000"/>
                </a:schemeClr>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405053" y="1778990"/>
              <a:ext cx="2738650" cy="738664"/>
            </a:xfrm>
            <a:prstGeom prst="rect">
              <a:avLst/>
            </a:prstGeom>
            <a:noFill/>
          </p:spPr>
          <p:txBody>
            <a:bodyPr wrap="square" rtlCol="0">
              <a:spAutoFit/>
            </a:bodyPr>
            <a:lstStyle/>
            <a:p>
              <a:r>
                <a:rPr lang="en-US" altLang="ja-JP" sz="1400" u="sng" dirty="0"/>
                <a:t>Block segmentation and facility placement toward the realization of a stable water supply</a:t>
              </a:r>
              <a:endParaRPr kumimoji="1" lang="ja-JP" altLang="en-US" sz="1400" u="sng" dirty="0"/>
            </a:p>
          </p:txBody>
        </p:sp>
      </p:grpSp>
      <p:sp>
        <p:nvSpPr>
          <p:cNvPr id="22" name="タイトル 3"/>
          <p:cNvSpPr>
            <a:spLocks noGrp="1"/>
          </p:cNvSpPr>
          <p:nvPr>
            <p:ph type="title"/>
          </p:nvPr>
        </p:nvSpPr>
        <p:spPr>
          <a:xfrm>
            <a:off x="359999" y="252000"/>
            <a:ext cx="8744989" cy="720000"/>
          </a:xfrm>
        </p:spPr>
        <p:txBody>
          <a:bodyPr>
            <a:noAutofit/>
          </a:bodyPr>
          <a:lstStyle/>
          <a:p>
            <a:r>
              <a:rPr lang="en-US" altLang="ja-JP" dirty="0"/>
              <a:t>4. Case 2 : Fukuoka City</a:t>
            </a:r>
          </a:p>
        </p:txBody>
      </p:sp>
      <p:sp>
        <p:nvSpPr>
          <p:cNvPr id="28" name="角丸四角形 27"/>
          <p:cNvSpPr/>
          <p:nvPr/>
        </p:nvSpPr>
        <p:spPr>
          <a:xfrm>
            <a:off x="207031" y="1648551"/>
            <a:ext cx="4411639" cy="3084567"/>
          </a:xfrm>
          <a:prstGeom prst="roundRect">
            <a:avLst>
              <a:gd name="adj" fmla="val 9502"/>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36000" bIns="72000" rtlCol="0" anchor="ctr">
            <a:spAutoFit/>
          </a:bodyPr>
          <a:lstStyle/>
          <a:p>
            <a:pPr marL="342900" indent="-342900">
              <a:buClr>
                <a:schemeClr val="accent5">
                  <a:lumMod val="50000"/>
                </a:schemeClr>
              </a:buClr>
              <a:buSzPct val="75000"/>
              <a:buFont typeface="Wingdings" panose="05000000000000000000" pitchFamily="2" charset="2"/>
              <a:buChar char="l"/>
            </a:pPr>
            <a:r>
              <a:rPr lang="en-US" altLang="ja-JP" sz="2000" dirty="0">
                <a:solidFill>
                  <a:srgbClr val="FF0000"/>
                </a:solidFill>
              </a:rPr>
              <a:t>Reduction</a:t>
            </a:r>
            <a:r>
              <a:rPr lang="en-US" altLang="ja-JP" sz="2000" dirty="0">
                <a:solidFill>
                  <a:schemeClr val="tx1"/>
                </a:solidFill>
              </a:rPr>
              <a:t> of </a:t>
            </a:r>
            <a:r>
              <a:rPr lang="en-US" altLang="ja-JP" sz="2000" dirty="0">
                <a:solidFill>
                  <a:srgbClr val="FF0000"/>
                </a:solidFill>
              </a:rPr>
              <a:t>downtime</a:t>
            </a:r>
            <a:r>
              <a:rPr lang="en-US" altLang="ja-JP" sz="2000" dirty="0">
                <a:solidFill>
                  <a:schemeClr val="tx1"/>
                </a:solidFill>
              </a:rPr>
              <a:t> in </a:t>
            </a:r>
            <a:r>
              <a:rPr lang="en-US" altLang="ja-JP" sz="2000" dirty="0">
                <a:solidFill>
                  <a:srgbClr val="FF0000"/>
                </a:solidFill>
              </a:rPr>
              <a:t>daily</a:t>
            </a:r>
            <a:r>
              <a:rPr lang="en-US" altLang="ja-JP" sz="2000" dirty="0">
                <a:solidFill>
                  <a:schemeClr val="tx1"/>
                </a:solidFill>
              </a:rPr>
              <a:t> water supply</a:t>
            </a:r>
          </a:p>
          <a:p>
            <a:pPr marL="342900" indent="-342900">
              <a:buClr>
                <a:schemeClr val="accent5">
                  <a:lumMod val="50000"/>
                </a:schemeClr>
              </a:buClr>
              <a:buSzPct val="75000"/>
              <a:buFont typeface="Wingdings" panose="05000000000000000000" pitchFamily="2" charset="2"/>
              <a:buChar char="l"/>
            </a:pPr>
            <a:r>
              <a:rPr lang="en-US" altLang="ja-JP" sz="2000" dirty="0">
                <a:solidFill>
                  <a:srgbClr val="FF0000"/>
                </a:solidFill>
              </a:rPr>
              <a:t>Reduction</a:t>
            </a:r>
            <a:r>
              <a:rPr lang="en-US" altLang="ja-JP" sz="2000" dirty="0">
                <a:solidFill>
                  <a:schemeClr val="tx1"/>
                </a:solidFill>
              </a:rPr>
              <a:t> of supply </a:t>
            </a:r>
            <a:r>
              <a:rPr lang="en-US" altLang="ja-JP" sz="2000" dirty="0">
                <a:solidFill>
                  <a:srgbClr val="FF0000"/>
                </a:solidFill>
              </a:rPr>
              <a:t>restrictions</a:t>
            </a:r>
            <a:r>
              <a:rPr lang="en-US" altLang="ja-JP" sz="2000" dirty="0">
                <a:solidFill>
                  <a:schemeClr val="tx1"/>
                </a:solidFill>
              </a:rPr>
              <a:t> during </a:t>
            </a:r>
            <a:r>
              <a:rPr lang="en-US" altLang="ja-JP" sz="2000" dirty="0">
                <a:solidFill>
                  <a:srgbClr val="FF0000"/>
                </a:solidFill>
              </a:rPr>
              <a:t>drought</a:t>
            </a:r>
            <a:r>
              <a:rPr lang="en-US" altLang="ja-JP" sz="2000" dirty="0">
                <a:solidFill>
                  <a:schemeClr val="tx1"/>
                </a:solidFill>
              </a:rPr>
              <a:t> by multiple water sources</a:t>
            </a:r>
          </a:p>
          <a:p>
            <a:pPr marL="342900" indent="-342900">
              <a:buClr>
                <a:schemeClr val="accent5">
                  <a:lumMod val="50000"/>
                </a:schemeClr>
              </a:buClr>
              <a:buSzPct val="75000"/>
              <a:buFont typeface="Wingdings" panose="05000000000000000000" pitchFamily="2" charset="2"/>
              <a:buChar char="l"/>
            </a:pPr>
            <a:r>
              <a:rPr lang="en-US" altLang="ja-JP" sz="2000" dirty="0">
                <a:solidFill>
                  <a:srgbClr val="FF0000"/>
                </a:solidFill>
              </a:rPr>
              <a:t>Uniform distribution </a:t>
            </a:r>
            <a:r>
              <a:rPr lang="en-US" altLang="ja-JP" sz="2000" dirty="0">
                <a:solidFill>
                  <a:schemeClr val="tx1"/>
                </a:solidFill>
              </a:rPr>
              <a:t>throughout the city</a:t>
            </a:r>
          </a:p>
          <a:p>
            <a:pPr marL="342900" indent="-342900">
              <a:buClr>
                <a:schemeClr val="accent5">
                  <a:lumMod val="50000"/>
                </a:schemeClr>
              </a:buClr>
              <a:buSzPct val="75000"/>
              <a:buFont typeface="Wingdings" panose="05000000000000000000" pitchFamily="2" charset="2"/>
              <a:buChar char="l"/>
            </a:pPr>
            <a:r>
              <a:rPr lang="en-US" altLang="ja-JP" sz="2000" dirty="0">
                <a:solidFill>
                  <a:srgbClr val="FF0000"/>
                </a:solidFill>
              </a:rPr>
              <a:t>Detection of water leakage </a:t>
            </a:r>
            <a:r>
              <a:rPr lang="en-US" altLang="ja-JP" sz="2000" dirty="0">
                <a:solidFill>
                  <a:schemeClr val="tx1"/>
                </a:solidFill>
              </a:rPr>
              <a:t>through advanced monitoring</a:t>
            </a:r>
          </a:p>
        </p:txBody>
      </p:sp>
      <p:sp>
        <p:nvSpPr>
          <p:cNvPr id="29" name="角丸四角形 28"/>
          <p:cNvSpPr/>
          <p:nvPr/>
        </p:nvSpPr>
        <p:spPr>
          <a:xfrm>
            <a:off x="251520" y="4984527"/>
            <a:ext cx="4051519" cy="1130752"/>
          </a:xfrm>
          <a:prstGeom prst="roundRect">
            <a:avLst>
              <a:gd name="adj" fmla="val 9502"/>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36000" bIns="72000" rtlCol="0" anchor="ctr">
            <a:spAutoFit/>
          </a:bodyPr>
          <a:lstStyle/>
          <a:p>
            <a:r>
              <a:rPr lang="en-US" altLang="ja-JP" sz="2000" dirty="0">
                <a:solidFill>
                  <a:schemeClr val="tx1"/>
                </a:solidFill>
              </a:rPr>
              <a:t>1981</a:t>
            </a:r>
            <a:r>
              <a:rPr lang="ja-JP" altLang="en-US" sz="2000" dirty="0">
                <a:solidFill>
                  <a:schemeClr val="tx1"/>
                </a:solidFill>
              </a:rPr>
              <a:t>　</a:t>
            </a:r>
            <a:r>
              <a:rPr lang="en-US" altLang="ja-JP" sz="2000" dirty="0">
                <a:solidFill>
                  <a:schemeClr val="tx1"/>
                </a:solidFill>
              </a:rPr>
              <a:t>Establishment </a:t>
            </a:r>
            <a:r>
              <a:rPr lang="en-US" altLang="ja-JP" sz="2000" dirty="0">
                <a:solidFill>
                  <a:srgbClr val="FF0000"/>
                </a:solidFill>
              </a:rPr>
              <a:t>of the Water Management Center</a:t>
            </a:r>
            <a:r>
              <a:rPr lang="en-US" altLang="ja-JP" sz="2000" dirty="0">
                <a:solidFill>
                  <a:schemeClr val="tx1"/>
                </a:solidFill>
              </a:rPr>
              <a:t> </a:t>
            </a:r>
            <a:r>
              <a:rPr lang="en-US" altLang="ja-JP" sz="2000" dirty="0">
                <a:solidFill>
                  <a:srgbClr val="FF0000"/>
                </a:solidFill>
              </a:rPr>
              <a:t>and 21 distribution blocks</a:t>
            </a:r>
          </a:p>
        </p:txBody>
      </p:sp>
      <p:sp>
        <p:nvSpPr>
          <p:cNvPr id="8" name="下矢印 7"/>
          <p:cNvSpPr/>
          <p:nvPr/>
        </p:nvSpPr>
        <p:spPr>
          <a:xfrm>
            <a:off x="1907704" y="1321620"/>
            <a:ext cx="904074" cy="595212"/>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a:off x="1839017" y="4575263"/>
            <a:ext cx="1041447" cy="527958"/>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251519" y="858182"/>
            <a:ext cx="4062972" cy="475097"/>
          </a:xfrm>
          <a:prstGeom prst="roundRect">
            <a:avLst>
              <a:gd name="adj" fmla="val 8105"/>
            </a:avLst>
          </a:prstGeom>
          <a:solidFill>
            <a:srgbClr val="FFD1D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36000" bIns="72000" rtlCol="0" anchor="ctr">
            <a:spAutoFit/>
          </a:bodyPr>
          <a:lstStyle/>
          <a:p>
            <a:pPr algn="ctr"/>
            <a:r>
              <a:rPr lang="en-US" altLang="ja-JP" sz="2000" dirty="0">
                <a:solidFill>
                  <a:schemeClr val="tx1"/>
                </a:solidFill>
              </a:rPr>
              <a:t>1978</a:t>
            </a:r>
            <a:r>
              <a:rPr lang="ja-JP" altLang="en-US" sz="2000" dirty="0">
                <a:solidFill>
                  <a:schemeClr val="tx1"/>
                </a:solidFill>
              </a:rPr>
              <a:t>　 </a:t>
            </a:r>
            <a:r>
              <a:rPr lang="en-US" altLang="ja-JP" sz="2000" dirty="0">
                <a:solidFill>
                  <a:srgbClr val="FF0000"/>
                </a:solidFill>
              </a:rPr>
              <a:t>Serious drought</a:t>
            </a:r>
          </a:p>
        </p:txBody>
      </p:sp>
      <p:sp>
        <p:nvSpPr>
          <p:cNvPr id="25" name="コンテンツ プレースホルダー 3"/>
          <p:cNvSpPr txBox="1"/>
          <p:nvPr/>
        </p:nvSpPr>
        <p:spPr>
          <a:xfrm>
            <a:off x="4484438" y="5559417"/>
            <a:ext cx="4527272" cy="380613"/>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2000" dirty="0"/>
              <a:t>21 distribution blocks in Fukuoka 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リーフォーム 11"/>
          <p:cNvSpPr/>
          <p:nvPr/>
        </p:nvSpPr>
        <p:spPr>
          <a:xfrm>
            <a:off x="251521" y="1565996"/>
            <a:ext cx="4813237" cy="735756"/>
          </a:xfrm>
          <a:custGeom>
            <a:avLst/>
            <a:gdLst>
              <a:gd name="connsiteX0" fmla="*/ 0 w 4813237"/>
              <a:gd name="connsiteY0" fmla="*/ 0 h 560994"/>
              <a:gd name="connsiteX1" fmla="*/ 4813237 w 4813237"/>
              <a:gd name="connsiteY1" fmla="*/ 0 h 560994"/>
              <a:gd name="connsiteX2" fmla="*/ 4813237 w 4813237"/>
              <a:gd name="connsiteY2" fmla="*/ 560994 h 560994"/>
              <a:gd name="connsiteX3" fmla="*/ 0 w 4813237"/>
              <a:gd name="connsiteY3" fmla="*/ 560994 h 560994"/>
              <a:gd name="connsiteX4" fmla="*/ 0 w 4813237"/>
              <a:gd name="connsiteY4" fmla="*/ 0 h 560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37" h="560994">
                <a:moveTo>
                  <a:pt x="0" y="0"/>
                </a:moveTo>
                <a:lnTo>
                  <a:pt x="4813237" y="0"/>
                </a:lnTo>
                <a:lnTo>
                  <a:pt x="4813237" y="560994"/>
                </a:lnTo>
                <a:lnTo>
                  <a:pt x="0" y="560994"/>
                </a:lnTo>
                <a:lnTo>
                  <a:pt x="0" y="0"/>
                </a:lnTo>
                <a:close/>
              </a:path>
            </a:pathLst>
          </a:custGeom>
          <a:solidFill>
            <a:schemeClr val="accent5"/>
          </a:solidFill>
          <a:ln w="19050">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72000" rIns="108000" bIns="108000" numCol="1" spcCol="1270" anchor="ctr" anchorCtr="0">
            <a:spAutoFit/>
          </a:bodyPr>
          <a:lstStyle/>
          <a:p>
            <a:pPr lvl="0" defTabSz="889000">
              <a:lnSpc>
                <a:spcPct val="90000"/>
              </a:lnSpc>
              <a:spcBef>
                <a:spcPct val="0"/>
              </a:spcBef>
              <a:spcAft>
                <a:spcPct val="35000"/>
              </a:spcAft>
            </a:pPr>
            <a:r>
              <a:rPr kumimoji="1" lang="en-US" altLang="en-US" sz="2000" kern="1200" dirty="0">
                <a:solidFill>
                  <a:srgbClr val="FF0000"/>
                </a:solidFill>
              </a:rPr>
              <a:t>Adjustment of  flow rate and allocation from</a:t>
            </a:r>
            <a:r>
              <a:rPr kumimoji="1" lang="en-US" altLang="en-US" sz="2000" kern="1200" dirty="0">
                <a:solidFill>
                  <a:schemeClr val="tx1"/>
                </a:solidFill>
              </a:rPr>
              <a:t> different water </a:t>
            </a:r>
            <a:r>
              <a:rPr lang="en-US" altLang="en-US" sz="2000" dirty="0">
                <a:solidFill>
                  <a:schemeClr val="tx1"/>
                </a:solidFill>
              </a:rPr>
              <a:t>treatment </a:t>
            </a:r>
            <a:r>
              <a:rPr kumimoji="1" lang="en-US" altLang="en-US" sz="2000" kern="1200" dirty="0">
                <a:solidFill>
                  <a:schemeClr val="tx1"/>
                </a:solidFill>
              </a:rPr>
              <a:t>plants</a:t>
            </a:r>
            <a:endParaRPr lang="ja-JP" sz="2000" kern="1200" dirty="0">
              <a:solidFill>
                <a:schemeClr val="tx1"/>
              </a:solidFill>
            </a:endParaRPr>
          </a:p>
        </p:txBody>
      </p:sp>
      <p:sp>
        <p:nvSpPr>
          <p:cNvPr id="14" name="フリーフォーム 13"/>
          <p:cNvSpPr/>
          <p:nvPr/>
        </p:nvSpPr>
        <p:spPr>
          <a:xfrm>
            <a:off x="251520" y="2391401"/>
            <a:ext cx="4813238" cy="735756"/>
          </a:xfrm>
          <a:custGeom>
            <a:avLst/>
            <a:gdLst>
              <a:gd name="connsiteX0" fmla="*/ 0 w 4602225"/>
              <a:gd name="connsiteY0" fmla="*/ 0 h 560994"/>
              <a:gd name="connsiteX1" fmla="*/ 4602225 w 4602225"/>
              <a:gd name="connsiteY1" fmla="*/ 0 h 560994"/>
              <a:gd name="connsiteX2" fmla="*/ 4602225 w 4602225"/>
              <a:gd name="connsiteY2" fmla="*/ 560994 h 560994"/>
              <a:gd name="connsiteX3" fmla="*/ 0 w 4602225"/>
              <a:gd name="connsiteY3" fmla="*/ 560994 h 560994"/>
              <a:gd name="connsiteX4" fmla="*/ 0 w 4602225"/>
              <a:gd name="connsiteY4" fmla="*/ 0 h 560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225" h="560994">
                <a:moveTo>
                  <a:pt x="0" y="0"/>
                </a:moveTo>
                <a:lnTo>
                  <a:pt x="4602225" y="0"/>
                </a:lnTo>
                <a:lnTo>
                  <a:pt x="4602225" y="560994"/>
                </a:lnTo>
                <a:lnTo>
                  <a:pt x="0" y="560994"/>
                </a:lnTo>
                <a:lnTo>
                  <a:pt x="0" y="0"/>
                </a:lnTo>
                <a:close/>
              </a:path>
            </a:pathLst>
          </a:custGeom>
          <a:solidFill>
            <a:schemeClr val="accent5"/>
          </a:solidFill>
          <a:ln w="19050">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72000" rIns="108000" bIns="108000" numCol="1" spcCol="1270" anchor="ctr" anchorCtr="0">
            <a:spAutoFit/>
          </a:bodyPr>
          <a:lstStyle/>
          <a:p>
            <a:pPr lvl="0" defTabSz="889000">
              <a:lnSpc>
                <a:spcPct val="90000"/>
              </a:lnSpc>
              <a:spcBef>
                <a:spcPct val="0"/>
              </a:spcBef>
              <a:spcAft>
                <a:spcPct val="35000"/>
              </a:spcAft>
            </a:pPr>
            <a:r>
              <a:rPr kumimoji="1" lang="en-US" altLang="en-US" sz="2000" kern="1200" dirty="0">
                <a:solidFill>
                  <a:srgbClr val="FF0000"/>
                </a:solidFill>
              </a:rPr>
              <a:t>Leakage reduction </a:t>
            </a:r>
            <a:r>
              <a:rPr kumimoji="1" lang="en-US" altLang="en-US" sz="2000" kern="1200" dirty="0">
                <a:solidFill>
                  <a:schemeClr val="tx1"/>
                </a:solidFill>
              </a:rPr>
              <a:t>by controlling water pressure</a:t>
            </a:r>
            <a:endParaRPr kumimoji="1" lang="ja-JP" altLang="en-US" sz="2000" kern="1200" dirty="0">
              <a:solidFill>
                <a:schemeClr val="tx1"/>
              </a:solidFill>
            </a:endParaRPr>
          </a:p>
        </p:txBody>
      </p:sp>
      <p:sp>
        <p:nvSpPr>
          <p:cNvPr id="16" name="フリーフォーム 15"/>
          <p:cNvSpPr/>
          <p:nvPr/>
        </p:nvSpPr>
        <p:spPr>
          <a:xfrm>
            <a:off x="256144" y="3238326"/>
            <a:ext cx="4813238" cy="735756"/>
          </a:xfrm>
          <a:custGeom>
            <a:avLst/>
            <a:gdLst>
              <a:gd name="connsiteX0" fmla="*/ 0 w 4602225"/>
              <a:gd name="connsiteY0" fmla="*/ 0 h 560994"/>
              <a:gd name="connsiteX1" fmla="*/ 4602225 w 4602225"/>
              <a:gd name="connsiteY1" fmla="*/ 0 h 560994"/>
              <a:gd name="connsiteX2" fmla="*/ 4602225 w 4602225"/>
              <a:gd name="connsiteY2" fmla="*/ 560994 h 560994"/>
              <a:gd name="connsiteX3" fmla="*/ 0 w 4602225"/>
              <a:gd name="connsiteY3" fmla="*/ 560994 h 560994"/>
              <a:gd name="connsiteX4" fmla="*/ 0 w 4602225"/>
              <a:gd name="connsiteY4" fmla="*/ 0 h 560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225" h="560994">
                <a:moveTo>
                  <a:pt x="0" y="0"/>
                </a:moveTo>
                <a:lnTo>
                  <a:pt x="4602225" y="0"/>
                </a:lnTo>
                <a:lnTo>
                  <a:pt x="4602225" y="560994"/>
                </a:lnTo>
                <a:lnTo>
                  <a:pt x="0" y="560994"/>
                </a:lnTo>
                <a:lnTo>
                  <a:pt x="0" y="0"/>
                </a:lnTo>
                <a:close/>
              </a:path>
            </a:pathLst>
          </a:custGeom>
          <a:solidFill>
            <a:schemeClr val="accent5"/>
          </a:solidFill>
          <a:ln w="19050">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72000" rIns="108000" bIns="108000" numCol="1" spcCol="1270" anchor="ctr" anchorCtr="0">
            <a:spAutoFit/>
          </a:bodyPr>
          <a:lstStyle/>
          <a:p>
            <a:pPr lvl="0" defTabSz="889000">
              <a:lnSpc>
                <a:spcPct val="90000"/>
              </a:lnSpc>
              <a:spcBef>
                <a:spcPct val="0"/>
              </a:spcBef>
              <a:spcAft>
                <a:spcPct val="35000"/>
              </a:spcAft>
            </a:pPr>
            <a:r>
              <a:rPr kumimoji="1" lang="en-US" altLang="en-US" sz="2000" kern="1200" dirty="0">
                <a:solidFill>
                  <a:srgbClr val="FF0000"/>
                </a:solidFill>
              </a:rPr>
              <a:t>Reduction of  </a:t>
            </a:r>
            <a:r>
              <a:rPr kumimoji="1" lang="en-US" altLang="ja-JP" sz="2000" kern="1200" dirty="0">
                <a:solidFill>
                  <a:srgbClr val="FF0000"/>
                </a:solidFill>
              </a:rPr>
              <a:t>l</a:t>
            </a:r>
            <a:r>
              <a:rPr kumimoji="1" lang="en-US" altLang="en-US" sz="2000" kern="1200" dirty="0">
                <a:solidFill>
                  <a:srgbClr val="FF0000"/>
                </a:solidFill>
              </a:rPr>
              <a:t>abor </a:t>
            </a:r>
            <a:r>
              <a:rPr kumimoji="1" lang="en-US" altLang="en-US" sz="2000" kern="1200" dirty="0">
                <a:solidFill>
                  <a:schemeClr val="tx1"/>
                </a:solidFill>
              </a:rPr>
              <a:t>for</a:t>
            </a:r>
            <a:r>
              <a:rPr kumimoji="1" lang="en-US" altLang="en-US" sz="2000" kern="1200" dirty="0">
                <a:solidFill>
                  <a:srgbClr val="FF0000"/>
                </a:solidFill>
              </a:rPr>
              <a:t> </a:t>
            </a:r>
            <a:r>
              <a:rPr kumimoji="1" lang="en-US" altLang="en-US" sz="2000" kern="1200" dirty="0">
                <a:solidFill>
                  <a:schemeClr val="tx1"/>
                </a:solidFill>
              </a:rPr>
              <a:t>valve </a:t>
            </a:r>
            <a:r>
              <a:rPr lang="en-US" altLang="en-US" sz="2000" dirty="0">
                <a:solidFill>
                  <a:schemeClr val="tx1"/>
                </a:solidFill>
              </a:rPr>
              <a:t>exercising</a:t>
            </a:r>
            <a:r>
              <a:rPr kumimoji="1" lang="en-US" altLang="en-US" sz="2000" kern="1200" dirty="0">
                <a:solidFill>
                  <a:schemeClr val="tx1"/>
                </a:solidFill>
              </a:rPr>
              <a:t> </a:t>
            </a:r>
            <a:r>
              <a:rPr lang="en-US" altLang="ja-JP" sz="2000" dirty="0">
                <a:solidFill>
                  <a:schemeClr val="tx1"/>
                </a:solidFill>
              </a:rPr>
              <a:t>during droughts</a:t>
            </a:r>
            <a:endParaRPr kumimoji="1" lang="ja-JP" altLang="en-US" sz="2000" kern="1200" dirty="0">
              <a:solidFill>
                <a:schemeClr val="tx1"/>
              </a:solidFill>
            </a:endParaRPr>
          </a:p>
        </p:txBody>
      </p:sp>
      <p:sp>
        <p:nvSpPr>
          <p:cNvPr id="18" name="フリーフォーム 17"/>
          <p:cNvSpPr/>
          <p:nvPr/>
        </p:nvSpPr>
        <p:spPr>
          <a:xfrm>
            <a:off x="245871" y="4063731"/>
            <a:ext cx="4824536" cy="797311"/>
          </a:xfrm>
          <a:custGeom>
            <a:avLst/>
            <a:gdLst>
              <a:gd name="connsiteX0" fmla="*/ 0 w 4813237"/>
              <a:gd name="connsiteY0" fmla="*/ 0 h 560994"/>
              <a:gd name="connsiteX1" fmla="*/ 4813237 w 4813237"/>
              <a:gd name="connsiteY1" fmla="*/ 0 h 560994"/>
              <a:gd name="connsiteX2" fmla="*/ 4813237 w 4813237"/>
              <a:gd name="connsiteY2" fmla="*/ 560994 h 560994"/>
              <a:gd name="connsiteX3" fmla="*/ 0 w 4813237"/>
              <a:gd name="connsiteY3" fmla="*/ 560994 h 560994"/>
              <a:gd name="connsiteX4" fmla="*/ 0 w 4813237"/>
              <a:gd name="connsiteY4" fmla="*/ 0 h 560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37" h="560994">
                <a:moveTo>
                  <a:pt x="0" y="0"/>
                </a:moveTo>
                <a:lnTo>
                  <a:pt x="4813237" y="0"/>
                </a:lnTo>
                <a:lnTo>
                  <a:pt x="4813237" y="560994"/>
                </a:lnTo>
                <a:lnTo>
                  <a:pt x="0" y="560994"/>
                </a:lnTo>
                <a:lnTo>
                  <a:pt x="0" y="0"/>
                </a:lnTo>
                <a:close/>
              </a:path>
            </a:pathLst>
          </a:custGeom>
          <a:solidFill>
            <a:schemeClr val="accent5"/>
          </a:solidFill>
          <a:ln w="19050">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72000" rIns="108000" bIns="108000" numCol="1" spcCol="1270" anchor="ctr" anchorCtr="0">
            <a:spAutoFit/>
          </a:bodyPr>
          <a:lstStyle/>
          <a:p>
            <a:pPr lvl="0" algn="l" defTabSz="889000">
              <a:spcBef>
                <a:spcPct val="0"/>
              </a:spcBef>
              <a:spcAft>
                <a:spcPct val="35000"/>
              </a:spcAft>
            </a:pPr>
            <a:r>
              <a:rPr lang="en-US" altLang="en-US" sz="2000" dirty="0">
                <a:solidFill>
                  <a:srgbClr val="FF0000"/>
                </a:solidFill>
              </a:rPr>
              <a:t>E</a:t>
            </a:r>
            <a:r>
              <a:rPr kumimoji="1" lang="en-US" altLang="en-US" sz="2000" kern="1200" dirty="0">
                <a:solidFill>
                  <a:srgbClr val="FF0000"/>
                </a:solidFill>
              </a:rPr>
              <a:t>arly detection </a:t>
            </a:r>
            <a:r>
              <a:rPr kumimoji="1" lang="en-US" altLang="en-US" sz="2000" kern="1200" dirty="0">
                <a:solidFill>
                  <a:schemeClr val="tx1"/>
                </a:solidFill>
              </a:rPr>
              <a:t>of abnormal conditions and quick measures by remote control</a:t>
            </a:r>
            <a:endParaRPr kumimoji="1" lang="ja-JP" altLang="en-US" sz="2000" kern="1200" dirty="0">
              <a:solidFill>
                <a:schemeClr val="tx1"/>
              </a:solidFill>
            </a:endParaRPr>
          </a:p>
        </p:txBody>
      </p:sp>
      <p:sp>
        <p:nvSpPr>
          <p:cNvPr id="20" name="フリーフォーム 19"/>
          <p:cNvSpPr/>
          <p:nvPr/>
        </p:nvSpPr>
        <p:spPr>
          <a:xfrm>
            <a:off x="245871" y="4950691"/>
            <a:ext cx="4813237" cy="735756"/>
          </a:xfrm>
          <a:custGeom>
            <a:avLst/>
            <a:gdLst>
              <a:gd name="connsiteX0" fmla="*/ 0 w 5274693"/>
              <a:gd name="connsiteY0" fmla="*/ 0 h 593767"/>
              <a:gd name="connsiteX1" fmla="*/ 5274693 w 5274693"/>
              <a:gd name="connsiteY1" fmla="*/ 0 h 593767"/>
              <a:gd name="connsiteX2" fmla="*/ 5274693 w 5274693"/>
              <a:gd name="connsiteY2" fmla="*/ 593767 h 593767"/>
              <a:gd name="connsiteX3" fmla="*/ 0 w 5274693"/>
              <a:gd name="connsiteY3" fmla="*/ 593767 h 593767"/>
              <a:gd name="connsiteX4" fmla="*/ 0 w 5274693"/>
              <a:gd name="connsiteY4" fmla="*/ 0 h 593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4693" h="593767">
                <a:moveTo>
                  <a:pt x="0" y="0"/>
                </a:moveTo>
                <a:lnTo>
                  <a:pt x="5274693" y="0"/>
                </a:lnTo>
                <a:lnTo>
                  <a:pt x="5274693" y="593767"/>
                </a:lnTo>
                <a:lnTo>
                  <a:pt x="0" y="593767"/>
                </a:lnTo>
                <a:lnTo>
                  <a:pt x="0" y="0"/>
                </a:lnTo>
                <a:close/>
              </a:path>
            </a:pathLst>
          </a:custGeom>
          <a:solidFill>
            <a:schemeClr val="accent5"/>
          </a:solidFill>
          <a:ln w="19050">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72000" rIns="108000" bIns="108000" numCol="1" spcCol="1270" anchor="ctr" anchorCtr="0">
            <a:spAutoFit/>
          </a:bodyPr>
          <a:lstStyle/>
          <a:p>
            <a:pPr lvl="0" defTabSz="889000">
              <a:lnSpc>
                <a:spcPct val="90000"/>
              </a:lnSpc>
              <a:spcBef>
                <a:spcPct val="0"/>
              </a:spcBef>
              <a:spcAft>
                <a:spcPct val="35000"/>
              </a:spcAft>
            </a:pPr>
            <a:r>
              <a:rPr lang="en-US" altLang="en-US" sz="2000" dirty="0">
                <a:solidFill>
                  <a:srgbClr val="FF0000"/>
                </a:solidFill>
              </a:rPr>
              <a:t>Efficient operation </a:t>
            </a:r>
            <a:r>
              <a:rPr lang="en-US" altLang="en-US" sz="2000" dirty="0">
                <a:solidFill>
                  <a:schemeClr val="tx1"/>
                </a:solidFill>
              </a:rPr>
              <a:t>based on </a:t>
            </a:r>
            <a:r>
              <a:rPr lang="en-US" altLang="en-US" sz="2000" dirty="0">
                <a:solidFill>
                  <a:srgbClr val="FF0000"/>
                </a:solidFill>
              </a:rPr>
              <a:t>information collection and analysis</a:t>
            </a:r>
            <a:endParaRPr kumimoji="1" lang="ja-JP" altLang="en-US" sz="2000" kern="1200" dirty="0">
              <a:solidFill>
                <a:srgbClr val="FF0000"/>
              </a:solidFill>
            </a:endParaRPr>
          </a:p>
        </p:txBody>
      </p:sp>
      <p:sp>
        <p:nvSpPr>
          <p:cNvPr id="6" name="コンテンツ プレースホルダー 3"/>
          <p:cNvSpPr txBox="1"/>
          <p:nvPr/>
        </p:nvSpPr>
        <p:spPr>
          <a:xfrm>
            <a:off x="5588242" y="4077072"/>
            <a:ext cx="3232230" cy="405506"/>
          </a:xfrm>
          <a:prstGeom prst="rect">
            <a:avLst/>
          </a:prstGeom>
        </p:spPr>
        <p:txBody>
          <a:bodyPr vert="horz" lIns="0" tIns="0" rIns="0" bIns="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400" dirty="0"/>
              <a:t>The Water Management Center,  Fukuoka City Waterworks Bureau </a:t>
            </a:r>
            <a:endParaRPr lang="ja-JP" altLang="en-US" sz="1400" dirty="0"/>
          </a:p>
        </p:txBody>
      </p:sp>
      <p:sp>
        <p:nvSpPr>
          <p:cNvPr id="9" name="角丸四角形 8"/>
          <p:cNvSpPr/>
          <p:nvPr/>
        </p:nvSpPr>
        <p:spPr>
          <a:xfrm>
            <a:off x="5318901" y="4701590"/>
            <a:ext cx="3718434" cy="1328023"/>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lvl="0" indent="-342900">
              <a:buClr>
                <a:srgbClr val="CAE2FF">
                  <a:lumMod val="50000"/>
                </a:srgbClr>
              </a:buClr>
              <a:buSzPct val="75000"/>
              <a:buFont typeface="Wingdings" panose="05000000000000000000" pitchFamily="2" charset="2"/>
              <a:buChar char="l"/>
            </a:pPr>
            <a:r>
              <a:rPr lang="en-US" altLang="ja-JP" dirty="0">
                <a:solidFill>
                  <a:schemeClr val="tx1"/>
                </a:solidFill>
              </a:rPr>
              <a:t>Opening and closing of 180 electric valves</a:t>
            </a:r>
          </a:p>
          <a:p>
            <a:pPr marL="342900" lvl="0" indent="-342900">
              <a:buClr>
                <a:srgbClr val="CAE2FF">
                  <a:lumMod val="50000"/>
                </a:srgbClr>
              </a:buClr>
              <a:buSzPct val="75000"/>
              <a:buFont typeface="Wingdings" panose="05000000000000000000" pitchFamily="2" charset="2"/>
              <a:buChar char="l"/>
            </a:pPr>
            <a:r>
              <a:rPr lang="en-US" altLang="ja-JP" dirty="0">
                <a:solidFill>
                  <a:schemeClr val="tx1"/>
                </a:solidFill>
              </a:rPr>
              <a:t>Manual remote operation from the Water Management Center</a:t>
            </a:r>
            <a:endParaRPr kumimoji="1" lang="ja-JP" altLang="en-US" dirty="0">
              <a:solidFill>
                <a:schemeClr val="tx1"/>
              </a:solidFill>
            </a:endParaRPr>
          </a:p>
        </p:txBody>
      </p:sp>
      <p:sp>
        <p:nvSpPr>
          <p:cNvPr id="10" name="タイトル 3"/>
          <p:cNvSpPr>
            <a:spLocks noGrp="1"/>
          </p:cNvSpPr>
          <p:nvPr>
            <p:ph type="title"/>
          </p:nvPr>
        </p:nvSpPr>
        <p:spPr>
          <a:xfrm>
            <a:off x="360000" y="252000"/>
            <a:ext cx="8593190" cy="720000"/>
          </a:xfrm>
        </p:spPr>
        <p:txBody>
          <a:bodyPr>
            <a:noAutofit/>
          </a:bodyPr>
          <a:lstStyle/>
          <a:p>
            <a:r>
              <a:rPr lang="en-US" altLang="ja-JP" dirty="0"/>
              <a:t>4. Case 2 : Fukuoka City</a:t>
            </a:r>
          </a:p>
        </p:txBody>
      </p:sp>
      <p:sp>
        <p:nvSpPr>
          <p:cNvPr id="22" name="角丸四角形 21"/>
          <p:cNvSpPr/>
          <p:nvPr/>
        </p:nvSpPr>
        <p:spPr>
          <a:xfrm>
            <a:off x="251520" y="936000"/>
            <a:ext cx="5616624" cy="475097"/>
          </a:xfrm>
          <a:prstGeom prst="roundRect">
            <a:avLst>
              <a:gd name="adj" fmla="val 8105"/>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36000" bIns="72000" rtlCol="0" anchor="ctr">
            <a:spAutoFit/>
          </a:bodyPr>
          <a:lstStyle/>
          <a:p>
            <a:pPr algn="ctr"/>
            <a:r>
              <a:rPr lang="en-US" altLang="ja-JP" sz="2000" dirty="0">
                <a:solidFill>
                  <a:schemeClr val="tx1"/>
                </a:solidFill>
              </a:rPr>
              <a:t>Function of  the Water Management Center</a:t>
            </a:r>
          </a:p>
        </p:txBody>
      </p:sp>
      <p:pic>
        <p:nvPicPr>
          <p:cNvPr id="13" name="図 12" descr="DSCN2211"/>
          <p:cNvPicPr/>
          <p:nvPr/>
        </p:nvPicPr>
        <p:blipFill rotWithShape="1">
          <a:blip r:embed="rId3" cstate="print">
            <a:extLst>
              <a:ext uri="{28A0092B-C50C-407E-A947-70E740481C1C}">
                <a14:useLocalDpi xmlns:a14="http://schemas.microsoft.com/office/drawing/2010/main" val="0"/>
              </a:ext>
            </a:extLst>
          </a:blip>
          <a:srcRect b="33193"/>
          <a:stretch>
            <a:fillRect/>
          </a:stretch>
        </p:blipFill>
        <p:spPr bwMode="auto">
          <a:xfrm>
            <a:off x="5215188" y="1875954"/>
            <a:ext cx="3755714" cy="2006174"/>
          </a:xfrm>
          <a:prstGeom prst="rect">
            <a:avLst/>
          </a:prstGeom>
          <a:noFill/>
          <a:ln w="9525" cap="flat" cmpd="sng" algn="ctr">
            <a:solidFill>
              <a:srgbClr val="FF0000"/>
            </a:solidFill>
            <a:prstDash val="solid"/>
            <a:round/>
            <a:headEnd type="none" w="med" len="med"/>
            <a:tailEnd type="none" w="med" len="me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51520" y="972000"/>
            <a:ext cx="6155014" cy="410369"/>
          </a:xfrm>
          <a:prstGeom prst="rect">
            <a:avLst/>
          </a:prstGeom>
        </p:spPr>
        <p:txBody>
          <a:bodyPr wrap="none" lIns="36000" tIns="0" rIns="0" bIns="0">
            <a:spAutoFit/>
          </a:bodyPr>
          <a:lstStyle/>
          <a:p>
            <a:pPr marL="57785">
              <a:lnSpc>
                <a:spcPts val="3200"/>
              </a:lnSpc>
              <a:spcBef>
                <a:spcPts val="1000"/>
              </a:spcBef>
            </a:pPr>
            <a:r>
              <a:rPr lang="en-US" altLang="ja-JP" sz="2400" b="1" dirty="0">
                <a:solidFill>
                  <a:srgbClr val="000000"/>
                </a:solidFill>
                <a:latin typeface="Cambria" panose="02040503050406030204"/>
                <a:ea typeface="Meiryo UI" panose="020B0604030504040204" pitchFamily="50" charset="-128"/>
              </a:rPr>
              <a:t>(2) The Effect of  Block Distribution System</a:t>
            </a:r>
            <a:endParaRPr lang="ja-JP" altLang="en-US" sz="2400" b="1" dirty="0">
              <a:solidFill>
                <a:srgbClr val="000000"/>
              </a:solidFill>
              <a:latin typeface="Cambria" panose="02040503050406030204"/>
              <a:ea typeface="Meiryo UI" panose="020B0604030504040204" pitchFamily="50" charset="-128"/>
            </a:endParaRPr>
          </a:p>
        </p:txBody>
      </p:sp>
      <p:sp>
        <p:nvSpPr>
          <p:cNvPr id="24" name="タイトル 3"/>
          <p:cNvSpPr txBox="1"/>
          <p:nvPr/>
        </p:nvSpPr>
        <p:spPr>
          <a:xfrm>
            <a:off x="360000" y="252000"/>
            <a:ext cx="8604488"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en-US" altLang="ja-JP" sz="2800" b="1" i="0" u="none" strike="noStrike" kern="1200" cap="none" spc="0" normalizeH="0" baseline="0" noProof="0">
                <a:ln>
                  <a:noFill/>
                </a:ln>
                <a:solidFill>
                  <a:srgbClr val="FFFFFF">
                    <a:lumMod val="50000"/>
                  </a:srgbClr>
                </a:solidFill>
                <a:effectLst/>
                <a:uLnTx/>
                <a:uFillTx/>
                <a:latin typeface="Arial" panose="020B0604020202020204"/>
                <a:ea typeface="Meiryo UI" panose="020B0604030504040204" pitchFamily="50" charset="-128"/>
                <a:cs typeface="+mj-cs"/>
              </a:rPr>
              <a:t>4. Case 2 : Fukuoka City</a:t>
            </a:r>
            <a:endParaRPr kumimoji="1" lang="en-US" altLang="ja-JP" sz="2800" b="1" i="0" u="none" strike="noStrike" kern="1200" cap="none" spc="0" normalizeH="0" baseline="0" noProof="0" dirty="0">
              <a:ln>
                <a:noFill/>
              </a:ln>
              <a:solidFill>
                <a:srgbClr val="FFFFFF">
                  <a:lumMod val="50000"/>
                </a:srgbClr>
              </a:solidFill>
              <a:effectLst/>
              <a:uLnTx/>
              <a:uFillTx/>
              <a:latin typeface="Arial" panose="020B0604020202020204"/>
              <a:ea typeface="Meiryo UI" panose="020B0604030504040204" pitchFamily="50" charset="-128"/>
              <a:cs typeface="+mj-cs"/>
            </a:endParaRPr>
          </a:p>
        </p:txBody>
      </p:sp>
      <p:sp>
        <p:nvSpPr>
          <p:cNvPr id="26" name="角丸四角形 25"/>
          <p:cNvSpPr/>
          <p:nvPr/>
        </p:nvSpPr>
        <p:spPr>
          <a:xfrm>
            <a:off x="4581928" y="4869160"/>
            <a:ext cx="4382560" cy="1328023"/>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lvl="0" indent="-342900">
              <a:buClr>
                <a:srgbClr val="CAE2FF">
                  <a:lumMod val="50000"/>
                </a:srgbClr>
              </a:buClr>
              <a:buSzPct val="75000"/>
              <a:buFont typeface="Wingdings" panose="05000000000000000000" pitchFamily="2" charset="2"/>
              <a:buChar char="l"/>
            </a:pPr>
            <a:r>
              <a:rPr kumimoji="0" lang="en-US" altLang="ja-JP" kern="0" dirty="0">
                <a:solidFill>
                  <a:srgbClr val="FF0000"/>
                </a:solidFill>
              </a:rPr>
              <a:t>Mutual back up between treatment plants </a:t>
            </a:r>
            <a:r>
              <a:rPr kumimoji="0" lang="en-US" altLang="ja-JP" kern="0" dirty="0">
                <a:solidFill>
                  <a:sysClr val="windowText" lastClr="000000"/>
                </a:solidFill>
              </a:rPr>
              <a:t>when distribution is disrupted by accidents,  construction, or repair at a certain point</a:t>
            </a:r>
          </a:p>
        </p:txBody>
      </p:sp>
      <p:sp>
        <p:nvSpPr>
          <p:cNvPr id="19" name="正方形/長方形 18"/>
          <p:cNvSpPr/>
          <p:nvPr/>
        </p:nvSpPr>
        <p:spPr>
          <a:xfrm>
            <a:off x="4741568" y="4310907"/>
            <a:ext cx="4063280" cy="54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Minimization of service suspension </a:t>
            </a:r>
          </a:p>
        </p:txBody>
      </p:sp>
      <p:pic>
        <p:nvPicPr>
          <p:cNvPr id="2" name="図 1"/>
          <p:cNvPicPr>
            <a:picLocks noChangeAspect="1"/>
          </p:cNvPicPr>
          <p:nvPr/>
        </p:nvPicPr>
        <p:blipFill>
          <a:blip r:embed="rId2"/>
          <a:stretch>
            <a:fillRect/>
          </a:stretch>
        </p:blipFill>
        <p:spPr>
          <a:xfrm>
            <a:off x="1038990" y="1362388"/>
            <a:ext cx="6863614" cy="2930266"/>
          </a:xfrm>
          <a:prstGeom prst="rect">
            <a:avLst/>
          </a:prstGeom>
        </p:spPr>
      </p:pic>
      <p:sp>
        <p:nvSpPr>
          <p:cNvPr id="9" name="角丸四角形 25"/>
          <p:cNvSpPr/>
          <p:nvPr/>
        </p:nvSpPr>
        <p:spPr>
          <a:xfrm>
            <a:off x="172220" y="4869159"/>
            <a:ext cx="4382560" cy="1328023"/>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lvl="0" indent="-342900">
              <a:buClr>
                <a:srgbClr val="CAE2FF">
                  <a:lumMod val="50000"/>
                </a:srgbClr>
              </a:buClr>
              <a:buSzPct val="75000"/>
              <a:buFont typeface="Wingdings" panose="05000000000000000000" pitchFamily="2" charset="2"/>
              <a:buChar char="l"/>
            </a:pPr>
            <a:r>
              <a:rPr lang="en-US" altLang="ja-JP" dirty="0">
                <a:solidFill>
                  <a:schemeClr val="tx1"/>
                </a:solidFill>
              </a:rPr>
              <a:t>Reduced leakage </a:t>
            </a:r>
            <a:r>
              <a:rPr lang="en-US" altLang="ja-JP" dirty="0">
                <a:solidFill>
                  <a:srgbClr val="FF0000"/>
                </a:solidFill>
              </a:rPr>
              <a:t>volume</a:t>
            </a:r>
            <a:r>
              <a:rPr lang="en-US" altLang="ja-JP" dirty="0">
                <a:solidFill>
                  <a:schemeClr val="tx1"/>
                </a:solidFill>
              </a:rPr>
              <a:t> </a:t>
            </a:r>
          </a:p>
          <a:p>
            <a:pPr lvl="0">
              <a:buClr>
                <a:srgbClr val="CAE2FF">
                  <a:lumMod val="50000"/>
                </a:srgbClr>
              </a:buClr>
              <a:buSzPct val="75000"/>
            </a:pPr>
            <a:r>
              <a:rPr lang="en-US" altLang="ja-JP" dirty="0">
                <a:solidFill>
                  <a:schemeClr val="tx1"/>
                </a:solidFill>
              </a:rPr>
              <a:t>         4,000-5,000 m</a:t>
            </a:r>
            <a:r>
              <a:rPr lang="en-US" altLang="ja-JP" baseline="30000" dirty="0">
                <a:solidFill>
                  <a:schemeClr val="tx1"/>
                </a:solidFill>
              </a:rPr>
              <a:t>3</a:t>
            </a:r>
            <a:r>
              <a:rPr lang="en-US" altLang="ja-JP" dirty="0">
                <a:solidFill>
                  <a:schemeClr val="tx1"/>
                </a:solidFill>
              </a:rPr>
              <a:t>/day</a:t>
            </a:r>
          </a:p>
          <a:p>
            <a:pPr marL="342900" lvl="0" indent="-342900">
              <a:buClr>
                <a:srgbClr val="CAE2FF">
                  <a:lumMod val="50000"/>
                </a:srgbClr>
              </a:buClr>
              <a:buSzPct val="75000"/>
              <a:buFont typeface="Wingdings" panose="05000000000000000000" pitchFamily="2" charset="2"/>
              <a:buChar char="l"/>
            </a:pPr>
            <a:r>
              <a:rPr lang="en-US" altLang="ja-JP" dirty="0">
                <a:solidFill>
                  <a:schemeClr val="tx1"/>
                </a:solidFill>
              </a:rPr>
              <a:t>Lowered leakage </a:t>
            </a:r>
            <a:r>
              <a:rPr lang="en-US" altLang="ja-JP" dirty="0">
                <a:solidFill>
                  <a:srgbClr val="FF0000"/>
                </a:solidFill>
              </a:rPr>
              <a:t>incidents</a:t>
            </a:r>
            <a:endParaRPr lang="en-US" altLang="ja-JP" dirty="0">
              <a:solidFill>
                <a:schemeClr val="tx1"/>
              </a:solidFill>
            </a:endParaRPr>
          </a:p>
          <a:p>
            <a:pPr lvl="0">
              <a:buClr>
                <a:srgbClr val="CAE2FF">
                  <a:lumMod val="50000"/>
                </a:srgbClr>
              </a:buClr>
              <a:buSzPct val="75000"/>
            </a:pPr>
            <a:r>
              <a:rPr lang="en-US" altLang="ja-JP" dirty="0">
                <a:solidFill>
                  <a:schemeClr val="tx1"/>
                </a:solidFill>
              </a:rPr>
              <a:t>         30%</a:t>
            </a:r>
          </a:p>
        </p:txBody>
      </p:sp>
      <p:sp>
        <p:nvSpPr>
          <p:cNvPr id="10" name="正方形/長方形 9"/>
          <p:cNvSpPr/>
          <p:nvPr/>
        </p:nvSpPr>
        <p:spPr>
          <a:xfrm>
            <a:off x="360000" y="4310907"/>
            <a:ext cx="4063280" cy="54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Reduction of Leakage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00768" y="980728"/>
            <a:ext cx="8519704" cy="5328592"/>
          </a:xfrm>
        </p:spPr>
        <p:txBody>
          <a:bodyPr>
            <a:noAutofit/>
          </a:bodyPr>
          <a:lstStyle/>
          <a:p>
            <a:pPr marL="399415" lvl="1" indent="-342900">
              <a:lnSpc>
                <a:spcPts val="2200"/>
              </a:lnSpc>
              <a:buFont typeface="Wingdings" panose="05000000000000000000" pitchFamily="2" charset="2"/>
              <a:buChar char="l"/>
            </a:pPr>
            <a:r>
              <a:rPr lang="en-US" altLang="ja-JP" sz="2000" dirty="0"/>
              <a:t>(Block Distribution System) </a:t>
            </a:r>
            <a:r>
              <a:rPr lang="en-US" altLang="ja-JP" sz="2000" b="0" dirty="0"/>
              <a:t>The system is used by most Japanese water utilities. It is very effective in </a:t>
            </a:r>
            <a:r>
              <a:rPr lang="en-US" altLang="ja-JP" sz="2000" b="0" dirty="0">
                <a:solidFill>
                  <a:srgbClr val="FF0000"/>
                </a:solidFill>
              </a:rPr>
              <a:t>reducing leakage </a:t>
            </a:r>
            <a:r>
              <a:rPr lang="en-US" altLang="ja-JP" sz="2000" b="0" dirty="0"/>
              <a:t>and maintaining </a:t>
            </a:r>
            <a:r>
              <a:rPr lang="en-US" altLang="ja-JP" sz="2000" b="0" dirty="0">
                <a:solidFill>
                  <a:srgbClr val="FF0000"/>
                </a:solidFill>
              </a:rPr>
              <a:t>stable supply</a:t>
            </a:r>
            <a:r>
              <a:rPr lang="en-US" altLang="ja-JP" sz="2000" b="0" dirty="0"/>
              <a:t> by: (1) </a:t>
            </a:r>
            <a:r>
              <a:rPr lang="en-US" altLang="ja-JP" sz="2000" b="0" dirty="0">
                <a:solidFill>
                  <a:srgbClr val="FF0000"/>
                </a:solidFill>
              </a:rPr>
              <a:t>optimizing water pressure </a:t>
            </a:r>
            <a:r>
              <a:rPr lang="en-US" altLang="ja-JP" sz="2000" b="0" dirty="0"/>
              <a:t>in distribution pipelines, (2) measuring flows in small areas to allow </a:t>
            </a:r>
            <a:r>
              <a:rPr lang="en-US" altLang="ja-JP" sz="2000" b="0" dirty="0">
                <a:solidFill>
                  <a:srgbClr val="FF0000"/>
                </a:solidFill>
              </a:rPr>
              <a:t>early detection of abnormal conditions</a:t>
            </a:r>
            <a:r>
              <a:rPr lang="en-US" altLang="ja-JP" sz="2000" b="0" dirty="0"/>
              <a:t>, (3) </a:t>
            </a:r>
            <a:r>
              <a:rPr lang="en-US" altLang="ja-JP" sz="2000" b="0" dirty="0">
                <a:solidFill>
                  <a:srgbClr val="FF0000"/>
                </a:solidFill>
              </a:rPr>
              <a:t>identifying the location of broken pipes </a:t>
            </a:r>
            <a:r>
              <a:rPr lang="en-US" altLang="ja-JP" sz="2000" b="0" dirty="0"/>
              <a:t>quickly, and (4) allowing operators to </a:t>
            </a:r>
            <a:r>
              <a:rPr lang="en-US" altLang="ja-JP" sz="2000" b="0" dirty="0">
                <a:solidFill>
                  <a:srgbClr val="FF0000"/>
                </a:solidFill>
              </a:rPr>
              <a:t>make immediate adjustments </a:t>
            </a:r>
            <a:r>
              <a:rPr lang="en-US" altLang="ja-JP" sz="2000" b="0" dirty="0"/>
              <a:t>to the distribution route and switch to a </a:t>
            </a:r>
            <a:r>
              <a:rPr lang="en-US" altLang="ja-JP" sz="2000" b="0" dirty="0">
                <a:solidFill>
                  <a:srgbClr val="FF0000"/>
                </a:solidFill>
              </a:rPr>
              <a:t>backup</a:t>
            </a:r>
            <a:r>
              <a:rPr lang="en-US" altLang="ja-JP" sz="2000" b="0" dirty="0"/>
              <a:t> supply.</a:t>
            </a:r>
          </a:p>
          <a:p>
            <a:pPr marL="399415" lvl="1" indent="-342900">
              <a:lnSpc>
                <a:spcPts val="2200"/>
              </a:lnSpc>
              <a:buFont typeface="Wingdings" panose="05000000000000000000" pitchFamily="2" charset="2"/>
              <a:buChar char="l"/>
            </a:pPr>
            <a:r>
              <a:rPr lang="en-US" altLang="ja-JP" sz="2000" dirty="0"/>
              <a:t>(Large and Small Blocks) </a:t>
            </a:r>
            <a:r>
              <a:rPr lang="en-US" altLang="ja-JP" sz="2000" b="0" dirty="0">
                <a:solidFill>
                  <a:srgbClr val="FF0000"/>
                </a:solidFill>
              </a:rPr>
              <a:t>Large blocks </a:t>
            </a:r>
            <a:r>
              <a:rPr lang="en-US" altLang="ja-JP" sz="2000" b="0" dirty="0"/>
              <a:t>allow switching between water sources and water treatment plants. </a:t>
            </a:r>
            <a:r>
              <a:rPr lang="en-US" altLang="ja-JP" sz="2000" b="0" dirty="0">
                <a:solidFill>
                  <a:srgbClr val="FF0000"/>
                </a:solidFill>
              </a:rPr>
              <a:t>Small blocks </a:t>
            </a:r>
            <a:r>
              <a:rPr lang="en-US" altLang="ja-JP" sz="2000" b="0" dirty="0"/>
              <a:t>are </a:t>
            </a:r>
            <a:r>
              <a:rPr lang="en-US" altLang="ja-JP" sz="2000" b="0" dirty="0">
                <a:solidFill>
                  <a:srgbClr val="FF0000"/>
                </a:solidFill>
              </a:rPr>
              <a:t>discrete areas within a large block</a:t>
            </a:r>
            <a:r>
              <a:rPr lang="en-US" altLang="ja-JP" sz="2000" b="0" dirty="0"/>
              <a:t> for switching distribution route during maintenance of the network.</a:t>
            </a:r>
          </a:p>
          <a:p>
            <a:pPr marL="399415" lvl="1" indent="-342900">
              <a:lnSpc>
                <a:spcPts val="2200"/>
              </a:lnSpc>
              <a:buFont typeface="Wingdings" panose="05000000000000000000" pitchFamily="2" charset="2"/>
              <a:buChar char="l"/>
            </a:pPr>
            <a:r>
              <a:rPr lang="en-US" altLang="ja-JP" sz="2000" dirty="0"/>
              <a:t>(Yokohama System) </a:t>
            </a:r>
            <a:r>
              <a:rPr lang="en-US" altLang="ja-JP" sz="2000" b="0" dirty="0"/>
              <a:t>The block distribution system in </a:t>
            </a:r>
            <a:r>
              <a:rPr lang="en-US" altLang="ja-JP" sz="2000" b="0" dirty="0">
                <a:solidFill>
                  <a:srgbClr val="FF0000"/>
                </a:solidFill>
              </a:rPr>
              <a:t>Yokohama City </a:t>
            </a:r>
            <a:r>
              <a:rPr lang="en-US" altLang="ja-JP" sz="2000" b="0" dirty="0"/>
              <a:t>drastically modified the disorganized water supply network and improved operation and maintenance by introducing a computerized system. The system makes it easier to identify broken distribution mains and provide a backup supply to minimize suspension of service.</a:t>
            </a:r>
          </a:p>
        </p:txBody>
      </p:sp>
      <p:sp>
        <p:nvSpPr>
          <p:cNvPr id="4" name="タイトル 3"/>
          <p:cNvSpPr>
            <a:spLocks noGrp="1"/>
          </p:cNvSpPr>
          <p:nvPr>
            <p:ph type="title"/>
          </p:nvPr>
        </p:nvSpPr>
        <p:spPr/>
        <p:txBody>
          <a:bodyPr/>
          <a:lstStyle/>
          <a:p>
            <a:r>
              <a:rPr lang="en-US" altLang="ja-JP" dirty="0"/>
              <a:t>5. Lessons Learned</a:t>
            </a:r>
            <a:r>
              <a:rPr lang="ja-JP" altLang="en-US" dirty="0"/>
              <a:t>（</a:t>
            </a:r>
            <a:r>
              <a:rPr lang="en-US" altLang="ja-JP" dirty="0"/>
              <a:t>1</a:t>
            </a:r>
            <a:r>
              <a:rPr lang="ja-JP" altLang="en-US" dirty="0"/>
              <a:t>）</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24000" y="980728"/>
            <a:ext cx="8208000" cy="5184576"/>
          </a:xfrm>
        </p:spPr>
        <p:txBody>
          <a:bodyPr>
            <a:normAutofit/>
          </a:bodyPr>
          <a:lstStyle/>
          <a:p>
            <a:pPr marL="399415" lvl="1" indent="-342900">
              <a:lnSpc>
                <a:spcPts val="2200"/>
              </a:lnSpc>
              <a:buFont typeface="Wingdings" panose="05000000000000000000" pitchFamily="2" charset="2"/>
              <a:buChar char="l"/>
            </a:pPr>
            <a:r>
              <a:rPr lang="en-US" altLang="ja-JP" sz="2000" dirty="0"/>
              <a:t>(Fukuoka System) </a:t>
            </a:r>
            <a:r>
              <a:rPr lang="en-US" altLang="ja-JP" sz="2000" b="0" dirty="0"/>
              <a:t>The block distribution system in </a:t>
            </a:r>
            <a:r>
              <a:rPr lang="en-US" altLang="ja-JP" sz="2000" b="0" dirty="0">
                <a:solidFill>
                  <a:srgbClr val="FF0000"/>
                </a:solidFill>
              </a:rPr>
              <a:t>Fukuoka City </a:t>
            </a:r>
            <a:r>
              <a:rPr lang="en-US" altLang="ja-JP" sz="2000" b="0" dirty="0"/>
              <a:t>established to deal with severe droughts is characterized by the advanced linkage between water sources and distribution reservoirs, switching of water sources by remote control of valve operation, and reduction of leakage in block units. The block system together with the Water Management Center and advanced mapping system is very effective in leakage reduction.</a:t>
            </a:r>
          </a:p>
          <a:p>
            <a:pPr marL="399415" lvl="1" indent="-342900">
              <a:lnSpc>
                <a:spcPts val="2200"/>
              </a:lnSpc>
              <a:buFont typeface="Wingdings" panose="05000000000000000000" pitchFamily="2" charset="2"/>
              <a:buChar char="l"/>
            </a:pPr>
            <a:r>
              <a:rPr lang="en-US" altLang="ja-JP" sz="2000" dirty="0"/>
              <a:t>(Topographic Considerations) </a:t>
            </a:r>
            <a:r>
              <a:rPr lang="en-US" altLang="ja-JP" sz="2000" b="0" dirty="0"/>
              <a:t>The implementation of </a:t>
            </a:r>
            <a:r>
              <a:rPr lang="en-US" altLang="ja-JP" sz="2000" b="0" dirty="0">
                <a:solidFill>
                  <a:srgbClr val="FF0000"/>
                </a:solidFill>
              </a:rPr>
              <a:t>block distribution systems based on topographical characteristics </a:t>
            </a:r>
            <a:r>
              <a:rPr lang="en-US" altLang="ja-JP" sz="2000" b="0" dirty="0"/>
              <a:t>(including the location of water sources and treatment plants) contributes to efficient water supply operations.</a:t>
            </a:r>
          </a:p>
          <a:p>
            <a:pPr marL="399415" lvl="1" indent="-342900">
              <a:lnSpc>
                <a:spcPts val="2200"/>
              </a:lnSpc>
              <a:buFont typeface="Wingdings" panose="05000000000000000000" pitchFamily="2" charset="2"/>
              <a:buChar char="l"/>
            </a:pPr>
            <a:endParaRPr lang="en-US" altLang="ja-JP" sz="2000" b="0" dirty="0"/>
          </a:p>
          <a:p>
            <a:pPr lvl="1">
              <a:lnSpc>
                <a:spcPts val="2200"/>
              </a:lnSpc>
            </a:pPr>
            <a:endParaRPr lang="en-US" altLang="ja-JP" sz="2000" b="0" dirty="0"/>
          </a:p>
        </p:txBody>
      </p:sp>
      <p:sp>
        <p:nvSpPr>
          <p:cNvPr id="4" name="タイトル 3"/>
          <p:cNvSpPr>
            <a:spLocks noGrp="1"/>
          </p:cNvSpPr>
          <p:nvPr>
            <p:ph type="title"/>
          </p:nvPr>
        </p:nvSpPr>
        <p:spPr/>
        <p:txBody>
          <a:bodyPr/>
          <a:lstStyle/>
          <a:p>
            <a:r>
              <a:rPr lang="en-US" altLang="ja-JP" dirty="0"/>
              <a:t>5. Lessons Learned</a:t>
            </a:r>
            <a:r>
              <a:rPr lang="ja-JP" altLang="en-US" dirty="0"/>
              <a:t>（</a:t>
            </a:r>
            <a:r>
              <a:rPr lang="en-US" altLang="ja-JP"/>
              <a:t>2</a:t>
            </a:r>
            <a:r>
              <a:rPr lang="ja-JP" altLang="en-US"/>
              <a:t>）</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76000" y="1008000"/>
            <a:ext cx="8208000" cy="677108"/>
          </a:xfrm>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1152000" y="1728000"/>
            <a:ext cx="7416000" cy="1974900"/>
          </a:xfrm>
        </p:spPr>
        <p:txBody>
          <a:bodyPr/>
          <a:lstStyle/>
          <a:p>
            <a:pPr lvl="3"/>
            <a:r>
              <a:rPr lang="en-US" altLang="ja-JP" dirty="0"/>
              <a:t>Introduction</a:t>
            </a:r>
          </a:p>
          <a:p>
            <a:pPr lvl="3"/>
            <a:r>
              <a:rPr lang="en-US" altLang="ja-JP" dirty="0"/>
              <a:t>Block Distribution System in Japan</a:t>
            </a:r>
          </a:p>
          <a:p>
            <a:pPr lvl="3"/>
            <a:r>
              <a:rPr lang="en-US" altLang="ja-JP" dirty="0"/>
              <a:t>Case 1 : Yokohama City</a:t>
            </a:r>
          </a:p>
          <a:p>
            <a:pPr lvl="3"/>
            <a:r>
              <a:rPr lang="en-US" altLang="ja-JP" dirty="0"/>
              <a:t>Case 2 : Fukuoka City</a:t>
            </a:r>
          </a:p>
          <a:p>
            <a:pPr lvl="3"/>
            <a:r>
              <a:rPr lang="en-US" altLang="ja-JP" dirty="0"/>
              <a:t>Lessons Learned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1. Introduction</a:t>
            </a:r>
            <a:endParaRPr kumimoji="1" lang="ja-JP" altLang="en-US" dirty="0"/>
          </a:p>
        </p:txBody>
      </p:sp>
      <p:sp>
        <p:nvSpPr>
          <p:cNvPr id="7" name="コンテンツ プレースホルダー 3"/>
          <p:cNvSpPr txBox="1"/>
          <p:nvPr/>
        </p:nvSpPr>
        <p:spPr>
          <a:xfrm>
            <a:off x="3540984" y="5373216"/>
            <a:ext cx="5279488" cy="105087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400" dirty="0"/>
              <a:t>Concept of treated water transmission and distribution system</a:t>
            </a:r>
          </a:p>
          <a:p>
            <a:pPr marL="0" indent="0">
              <a:buNone/>
            </a:pPr>
            <a:r>
              <a:rPr lang="en-US" altLang="ja-JP" sz="1400" b="0" dirty="0"/>
              <a:t>Source: Bureau of Waterworks Tokyo Metropolitan Government,</a:t>
            </a:r>
          </a:p>
          <a:p>
            <a:pPr marL="0" indent="0">
              <a:buNone/>
            </a:pPr>
            <a:r>
              <a:rPr lang="en-US" altLang="ja-JP" sz="1400" b="0" dirty="0"/>
              <a:t>https://www.waterworks.metro.tokyo.jp/suidojigyo/torikumi/kadai/step21/05.html</a:t>
            </a:r>
            <a:endParaRPr lang="en-US" altLang="ja-JP" sz="1200" b="0" dirty="0"/>
          </a:p>
        </p:txBody>
      </p:sp>
      <p:grpSp>
        <p:nvGrpSpPr>
          <p:cNvPr id="8" name="グループ化 7"/>
          <p:cNvGrpSpPr/>
          <p:nvPr/>
        </p:nvGrpSpPr>
        <p:grpSpPr>
          <a:xfrm>
            <a:off x="360000" y="972000"/>
            <a:ext cx="8784000" cy="4329208"/>
            <a:chOff x="360000" y="972000"/>
            <a:chExt cx="8784000" cy="4329208"/>
          </a:xfrm>
        </p:grpSpPr>
        <p:sp>
          <p:nvSpPr>
            <p:cNvPr id="16" name="円/楕円 15"/>
            <p:cNvSpPr/>
            <p:nvPr/>
          </p:nvSpPr>
          <p:spPr>
            <a:xfrm>
              <a:off x="360001" y="2805318"/>
              <a:ext cx="3180984" cy="1173268"/>
            </a:xfrm>
            <a:prstGeom prst="ellipse">
              <a:avLst/>
            </a:prstGeom>
            <a:solidFill>
              <a:schemeClr val="accent5"/>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ja-JP" sz="1600" b="1" kern="100" dirty="0">
                  <a:ea typeface="Meiryo UI" panose="020B0604030504040204" pitchFamily="50" charset="-128"/>
                  <a:cs typeface="Meiryo UI" panose="020B0604030504040204" pitchFamily="50" charset="-128"/>
                </a:rPr>
                <a:t>Main distribution pipeline networks</a:t>
              </a:r>
              <a:endParaRPr lang="ja-JP" sz="1600" b="1" kern="100" dirty="0">
                <a:effectLst/>
                <a:ea typeface="Meiryo UI" panose="020B0604030504040204" pitchFamily="50" charset="-128"/>
                <a:cs typeface="Meiryo UI" panose="020B0604030504040204" pitchFamily="50" charset="-128"/>
              </a:endParaRPr>
            </a:p>
          </p:txBody>
        </p:sp>
        <p:sp>
          <p:nvSpPr>
            <p:cNvPr id="17" name="円/楕円 16"/>
            <p:cNvSpPr/>
            <p:nvPr/>
          </p:nvSpPr>
          <p:spPr>
            <a:xfrm>
              <a:off x="360000" y="4252906"/>
              <a:ext cx="3180984" cy="1048302"/>
            </a:xfrm>
            <a:prstGeom prst="ellipse">
              <a:avLst/>
            </a:prstGeom>
            <a:solidFill>
              <a:srgbClr val="F73163"/>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ja-JP" sz="1600" b="1" kern="100" dirty="0">
                  <a:ea typeface="Meiryo UI" panose="020B0604030504040204" pitchFamily="50" charset="-128"/>
                  <a:cs typeface="Meiryo UI" panose="020B0604030504040204" pitchFamily="50" charset="-128"/>
                </a:rPr>
                <a:t>Small branch distribution pipeline networks</a:t>
              </a:r>
              <a:endParaRPr lang="ja-JP" altLang="ja-JP" sz="1600" b="1" kern="100" dirty="0">
                <a:ea typeface="Meiryo UI" panose="020B0604030504040204" pitchFamily="50" charset="-128"/>
                <a:cs typeface="Meiryo UI" panose="020B0604030504040204" pitchFamily="50" charset="-128"/>
              </a:endParaRPr>
            </a:p>
          </p:txBody>
        </p:sp>
        <p:sp>
          <p:nvSpPr>
            <p:cNvPr id="18" name="円/楕円 17"/>
            <p:cNvSpPr/>
            <p:nvPr/>
          </p:nvSpPr>
          <p:spPr>
            <a:xfrm>
              <a:off x="360000" y="1319418"/>
              <a:ext cx="3109134" cy="1183427"/>
            </a:xfrm>
            <a:prstGeom prst="ellipse">
              <a:avLst/>
            </a:prstGeom>
            <a:solidFill>
              <a:srgbClr val="FFFF00"/>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ja-JP" sz="1600" b="1" kern="100" dirty="0">
                  <a:ea typeface="Meiryo UI" panose="020B0604030504040204" pitchFamily="50" charset="-128"/>
                  <a:cs typeface="Meiryo UI" panose="020B0604030504040204" pitchFamily="50" charset="-128"/>
                </a:rPr>
                <a:t>Treated water transmission pipeline networks</a:t>
              </a:r>
              <a:endParaRPr lang="ja-JP" sz="1600" b="1" kern="100" dirty="0">
                <a:effectLst/>
                <a:ea typeface="Meiryo UI" panose="020B0604030504040204" pitchFamily="50" charset="-128"/>
                <a:cs typeface="Meiryo UI" panose="020B0604030504040204" pitchFamily="50" charset="-128"/>
              </a:endParaRPr>
            </a:p>
          </p:txBody>
        </p:sp>
        <p:grpSp>
          <p:nvGrpSpPr>
            <p:cNvPr id="6" name="グループ化 5"/>
            <p:cNvGrpSpPr/>
            <p:nvPr/>
          </p:nvGrpSpPr>
          <p:grpSpPr>
            <a:xfrm>
              <a:off x="3652784" y="972000"/>
              <a:ext cx="5491216" cy="4329208"/>
              <a:chOff x="3652784" y="972000"/>
              <a:chExt cx="5491216" cy="4329208"/>
            </a:xfrm>
          </p:grpSpPr>
          <p:grpSp>
            <p:nvGrpSpPr>
              <p:cNvPr id="3" name="グループ化 2"/>
              <p:cNvGrpSpPr/>
              <p:nvPr/>
            </p:nvGrpSpPr>
            <p:grpSpPr>
              <a:xfrm>
                <a:off x="3652784" y="972000"/>
                <a:ext cx="3938695" cy="4329208"/>
                <a:chOff x="3652784" y="972000"/>
                <a:chExt cx="3938695" cy="4329208"/>
              </a:xfrm>
            </p:grpSpPr>
            <p:pic>
              <p:nvPicPr>
                <p:cNvPr id="5" name="図 4"/>
                <p:cNvPicPr/>
                <p:nvPr/>
              </p:nvPicPr>
              <p:blipFill>
                <a:blip r:embed="rId3">
                  <a:extLst>
                    <a:ext uri="{28A0092B-C50C-407E-A947-70E740481C1C}">
                      <a14:useLocalDpi xmlns:a14="http://schemas.microsoft.com/office/drawing/2010/main" val="0"/>
                    </a:ext>
                  </a:extLst>
                </a:blip>
                <a:stretch>
                  <a:fillRect/>
                </a:stretch>
              </p:blipFill>
              <p:spPr>
                <a:xfrm>
                  <a:off x="3652784" y="972000"/>
                  <a:ext cx="3938695" cy="4329208"/>
                </a:xfrm>
                <a:prstGeom prst="rect">
                  <a:avLst/>
                </a:prstGeom>
              </p:spPr>
            </p:pic>
            <p:sp>
              <p:nvSpPr>
                <p:cNvPr id="2" name="正方形/長方形 1"/>
                <p:cNvSpPr/>
                <p:nvPr/>
              </p:nvSpPr>
              <p:spPr>
                <a:xfrm>
                  <a:off x="6467102" y="3242802"/>
                  <a:ext cx="913209" cy="11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377163" y="4758522"/>
                  <a:ext cx="913209" cy="11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6909296" y="1178160"/>
                <a:ext cx="2234704" cy="29312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spcAft>
                    <a:spcPts val="0"/>
                  </a:spcAft>
                </a:pPr>
                <a:r>
                  <a:rPr lang="en-US" altLang="ja-JP" sz="1600" kern="100" dirty="0">
                    <a:solidFill>
                      <a:schemeClr val="tx1"/>
                    </a:solidFill>
                    <a:ea typeface="Meiryo UI" panose="020B0604030504040204" pitchFamily="50" charset="-128"/>
                    <a:cs typeface="Meiryo UI" panose="020B0604030504040204" pitchFamily="50" charset="-128"/>
                  </a:rPr>
                  <a:t>Water treatment plant plant</a:t>
                </a:r>
                <a:endParaRPr lang="ja-JP" sz="1600" kern="100" dirty="0">
                  <a:solidFill>
                    <a:schemeClr val="tx1"/>
                  </a:solidFill>
                  <a:effectLst/>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944128" y="1471288"/>
                <a:ext cx="2020360" cy="36998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spcAft>
                    <a:spcPts val="0"/>
                  </a:spcAft>
                </a:pPr>
                <a:endParaRPr lang="ja-JP" sz="1600" kern="100" dirty="0">
                  <a:solidFill>
                    <a:schemeClr val="tx1"/>
                  </a:solidFill>
                  <a:effectLst/>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703225" y="3212976"/>
                <a:ext cx="2261263" cy="4371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spcAft>
                    <a:spcPts val="0"/>
                  </a:spcAft>
                </a:pPr>
                <a:r>
                  <a:rPr lang="en-US" altLang="ja-JP" sz="1600" kern="100" dirty="0">
                    <a:ea typeface="Meiryo UI" panose="020B0604030504040204" pitchFamily="50" charset="-128"/>
                    <a:cs typeface="Meiryo UI" panose="020B0604030504040204" pitchFamily="50" charset="-128"/>
                  </a:rPr>
                  <a:t>Block of main distribution pipelines</a:t>
                </a:r>
                <a:endParaRPr lang="ja-JP" sz="1600" kern="100" dirty="0">
                  <a:solidFill>
                    <a:schemeClr val="tx1"/>
                  </a:solidFill>
                  <a:effectLst/>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703225" y="4773005"/>
                <a:ext cx="2117247" cy="4371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spcAft>
                    <a:spcPts val="0"/>
                  </a:spcAft>
                </a:pPr>
                <a:r>
                  <a:rPr lang="en-US" altLang="ja-JP" sz="1600" kern="100" dirty="0">
                    <a:ea typeface="Meiryo UI" panose="020B0604030504040204" pitchFamily="50" charset="-128"/>
                    <a:cs typeface="Meiryo UI" panose="020B0604030504040204" pitchFamily="50" charset="-128"/>
                  </a:rPr>
                  <a:t>Block of small distribution pipelines</a:t>
                </a:r>
                <a:endParaRPr lang="ja-JP" sz="1600" kern="100" dirty="0">
                  <a:solidFill>
                    <a:schemeClr val="tx1"/>
                  </a:solidFill>
                  <a:effectLst/>
                  <a:ea typeface="Meiryo UI" panose="020B0604030504040204" pitchFamily="50" charset="-128"/>
                  <a:cs typeface="Meiryo UI" panose="020B0604030504040204" pitchFamily="50" charset="-128"/>
                </a:endParaRPr>
              </a:p>
            </p:txBody>
          </p:sp>
        </p:grpSp>
      </p:grpSp>
      <p:sp>
        <p:nvSpPr>
          <p:cNvPr id="9" name="正方形/長方形 8"/>
          <p:cNvSpPr/>
          <p:nvPr/>
        </p:nvSpPr>
        <p:spPr>
          <a:xfrm>
            <a:off x="6890015" y="1412998"/>
            <a:ext cx="2104422" cy="338554"/>
          </a:xfrm>
          <a:prstGeom prst="rect">
            <a:avLst/>
          </a:prstGeom>
        </p:spPr>
        <p:txBody>
          <a:bodyPr wrap="none">
            <a:spAutoFit/>
          </a:bodyPr>
          <a:lstStyle/>
          <a:p>
            <a:r>
              <a:rPr lang="en-US" altLang="ja-JP" sz="1600" dirty="0"/>
              <a:t>Distribution</a:t>
            </a:r>
            <a:r>
              <a:rPr lang="ja-JP" altLang="en-US" sz="1600" dirty="0"/>
              <a:t> </a:t>
            </a:r>
            <a:r>
              <a:rPr lang="en-US" altLang="ja-JP" sz="1600" dirty="0"/>
              <a:t>reservoir</a:t>
            </a:r>
            <a:endParaRPr lang="ja-JP" alt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23528" y="1472647"/>
            <a:ext cx="4068670" cy="2258176"/>
          </a:xfrm>
        </p:spPr>
        <p:txBody>
          <a:bodyPr>
            <a:normAutofit fontScale="85000" lnSpcReduction="20000"/>
          </a:bodyPr>
          <a:lstStyle/>
          <a:p>
            <a:pPr lvl="1">
              <a:lnSpc>
                <a:spcPct val="120000"/>
              </a:lnSpc>
              <a:spcBef>
                <a:spcPts val="0"/>
              </a:spcBef>
              <a:spcAft>
                <a:spcPts val="600"/>
              </a:spcAft>
            </a:pPr>
            <a:r>
              <a:rPr lang="en-US" altLang="ja-JP" sz="2000" b="0" dirty="0"/>
              <a:t>Both </a:t>
            </a:r>
            <a:r>
              <a:rPr lang="en-US" altLang="ja-JP" sz="2000" b="0" dirty="0">
                <a:solidFill>
                  <a:srgbClr val="FF0000"/>
                </a:solidFill>
              </a:rPr>
              <a:t>District Metered Area</a:t>
            </a:r>
            <a:r>
              <a:rPr lang="ja-JP" altLang="en-US" sz="2000" b="0" dirty="0">
                <a:solidFill>
                  <a:srgbClr val="FF0000"/>
                </a:solidFill>
              </a:rPr>
              <a:t> </a:t>
            </a:r>
            <a:r>
              <a:rPr lang="en-US" altLang="ja-JP" sz="2000" b="0" dirty="0">
                <a:solidFill>
                  <a:srgbClr val="FF0000"/>
                </a:solidFill>
              </a:rPr>
              <a:t>(DMA)</a:t>
            </a:r>
            <a:r>
              <a:rPr lang="ja-JP" altLang="en-US" sz="2000" b="0" dirty="0">
                <a:solidFill>
                  <a:srgbClr val="FF0000"/>
                </a:solidFill>
              </a:rPr>
              <a:t> </a:t>
            </a:r>
            <a:r>
              <a:rPr lang="en-US" altLang="ja-JP" sz="2000" b="0" dirty="0"/>
              <a:t>and </a:t>
            </a:r>
            <a:r>
              <a:rPr lang="en-US" altLang="ja-JP" sz="2000" b="0" dirty="0">
                <a:solidFill>
                  <a:srgbClr val="FF0000"/>
                </a:solidFill>
              </a:rPr>
              <a:t>Block Distribution System (BDS) </a:t>
            </a:r>
            <a:r>
              <a:rPr lang="en-US" altLang="ja-JP" sz="2000" b="0" dirty="0"/>
              <a:t>can be defined as a discrete area of a water distribution network.</a:t>
            </a:r>
          </a:p>
          <a:p>
            <a:pPr lvl="1">
              <a:lnSpc>
                <a:spcPct val="120000"/>
              </a:lnSpc>
              <a:spcBef>
                <a:spcPts val="0"/>
              </a:spcBef>
              <a:spcAft>
                <a:spcPts val="600"/>
              </a:spcAft>
            </a:pPr>
            <a:r>
              <a:rPr lang="en-US" altLang="ja-JP" sz="2000" b="0" dirty="0"/>
              <a:t> While the aim of </a:t>
            </a:r>
            <a:r>
              <a:rPr lang="en-US" altLang="ja-JP" sz="2000" b="0" dirty="0">
                <a:solidFill>
                  <a:srgbClr val="FF0000"/>
                </a:solidFill>
              </a:rPr>
              <a:t>DMA</a:t>
            </a:r>
            <a:r>
              <a:rPr lang="en-US" altLang="ja-JP" sz="2000" b="0" dirty="0"/>
              <a:t> is to reduce and control leakage, </a:t>
            </a:r>
            <a:r>
              <a:rPr lang="en-US" altLang="ja-JP" sz="2000" b="0" dirty="0">
                <a:solidFill>
                  <a:srgbClr val="FF0000"/>
                </a:solidFill>
              </a:rPr>
              <a:t>BDS</a:t>
            </a:r>
            <a:r>
              <a:rPr lang="en-US" altLang="ja-JP" sz="2000" b="0" dirty="0"/>
              <a:t> has been developed and utilized in Japan for the following purposes :</a:t>
            </a:r>
          </a:p>
          <a:p>
            <a:pPr lvl="1">
              <a:lnSpc>
                <a:spcPct val="100000"/>
              </a:lnSpc>
              <a:spcBef>
                <a:spcPts val="0"/>
              </a:spcBef>
              <a:spcAft>
                <a:spcPts val="600"/>
              </a:spcAft>
            </a:pPr>
            <a:endParaRPr lang="en-US" altLang="ja-JP" sz="2000" b="0" dirty="0"/>
          </a:p>
        </p:txBody>
      </p:sp>
      <p:sp>
        <p:nvSpPr>
          <p:cNvPr id="4" name="タイトル 3"/>
          <p:cNvSpPr>
            <a:spLocks noGrp="1"/>
          </p:cNvSpPr>
          <p:nvPr>
            <p:ph type="title"/>
          </p:nvPr>
        </p:nvSpPr>
        <p:spPr/>
        <p:txBody>
          <a:bodyPr/>
          <a:lstStyle/>
          <a:p>
            <a:r>
              <a:rPr lang="en-US" altLang="ja-JP" dirty="0"/>
              <a:t>2. Block Distribution System in Japan</a:t>
            </a:r>
            <a:endParaRPr kumimoji="1" lang="ja-JP" altLang="en-US" dirty="0"/>
          </a:p>
        </p:txBody>
      </p:sp>
      <p:sp>
        <p:nvSpPr>
          <p:cNvPr id="7" name="コンテンツ プレースホルダー 3"/>
          <p:cNvSpPr txBox="1"/>
          <p:nvPr/>
        </p:nvSpPr>
        <p:spPr>
          <a:xfrm>
            <a:off x="4769909" y="5543463"/>
            <a:ext cx="4076219" cy="708064"/>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400" dirty="0"/>
              <a:t>Overview of block distribution system</a:t>
            </a:r>
          </a:p>
          <a:p>
            <a:pPr marL="0" indent="0">
              <a:buNone/>
            </a:pPr>
            <a:r>
              <a:rPr lang="ja-JP" altLang="en-US" sz="1200" b="0" dirty="0"/>
              <a:t>　　　　　</a:t>
            </a:r>
            <a:r>
              <a:rPr lang="en-US" altLang="ja-JP" sz="1200" b="0" dirty="0"/>
              <a:t>Source : Sapporo City</a:t>
            </a:r>
            <a:endParaRPr lang="en-US" altLang="ja-JP" sz="1100" dirty="0"/>
          </a:p>
        </p:txBody>
      </p:sp>
      <p:sp>
        <p:nvSpPr>
          <p:cNvPr id="24" name="角丸四角形 23"/>
          <p:cNvSpPr/>
          <p:nvPr/>
        </p:nvSpPr>
        <p:spPr>
          <a:xfrm>
            <a:off x="362018" y="3886384"/>
            <a:ext cx="4106886" cy="2285732"/>
          </a:xfrm>
          <a:prstGeom prst="roundRect">
            <a:avLst>
              <a:gd name="adj" fmla="val 7713"/>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0" rtlCol="0" anchor="ctr">
            <a:spAutoFit/>
          </a:bodyPr>
          <a:lstStyle/>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Optimization of water pressure </a:t>
            </a:r>
          </a:p>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Flow measurement in smaller blocks and quick adjustment of supply route </a:t>
            </a:r>
          </a:p>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Isolation of water mains and alternation of supply route</a:t>
            </a:r>
          </a:p>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Early detection of leakage</a:t>
            </a:r>
          </a:p>
        </p:txBody>
      </p:sp>
      <p:grpSp>
        <p:nvGrpSpPr>
          <p:cNvPr id="25" name="グループ化 24"/>
          <p:cNvGrpSpPr/>
          <p:nvPr/>
        </p:nvGrpSpPr>
        <p:grpSpPr>
          <a:xfrm>
            <a:off x="4362005" y="1480960"/>
            <a:ext cx="4892026" cy="4006914"/>
            <a:chOff x="4025068" y="1437501"/>
            <a:chExt cx="4892026" cy="4006914"/>
          </a:xfrm>
        </p:grpSpPr>
        <p:grpSp>
          <p:nvGrpSpPr>
            <p:cNvPr id="26" name="グループ化 25"/>
            <p:cNvGrpSpPr/>
            <p:nvPr/>
          </p:nvGrpSpPr>
          <p:grpSpPr>
            <a:xfrm>
              <a:off x="4440556" y="1484784"/>
              <a:ext cx="4178666" cy="3959631"/>
              <a:chOff x="4440556" y="1484784"/>
              <a:chExt cx="4178666" cy="3959631"/>
            </a:xfrm>
          </p:grpSpPr>
          <p:pic>
            <p:nvPicPr>
              <p:cNvPr id="35" name="図 34"/>
              <p:cNvPicPr/>
              <p:nvPr/>
            </p:nvPicPr>
            <p:blipFill>
              <a:blip r:embed="rId3"/>
              <a:stretch>
                <a:fillRect/>
              </a:stretch>
            </p:blipFill>
            <p:spPr>
              <a:xfrm>
                <a:off x="4440556" y="1484784"/>
                <a:ext cx="4178666" cy="3959631"/>
              </a:xfrm>
              <a:prstGeom prst="rect">
                <a:avLst/>
              </a:prstGeom>
            </p:spPr>
          </p:pic>
          <p:sp>
            <p:nvSpPr>
              <p:cNvPr id="36" name="正方形/長方形 35"/>
              <p:cNvSpPr/>
              <p:nvPr/>
            </p:nvSpPr>
            <p:spPr>
              <a:xfrm>
                <a:off x="5220072" y="1556792"/>
                <a:ext cx="792088" cy="157708"/>
              </a:xfrm>
              <a:prstGeom prst="rect">
                <a:avLst/>
              </a:prstGeom>
              <a:solidFill>
                <a:srgbClr val="E1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610721" y="1543050"/>
                <a:ext cx="837829" cy="152400"/>
              </a:xfrm>
              <a:prstGeom prst="rect">
                <a:avLst/>
              </a:prstGeom>
              <a:solidFill>
                <a:srgbClr val="E1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4591049" y="3090316"/>
                <a:ext cx="478135" cy="167233"/>
              </a:xfrm>
              <a:prstGeom prst="rect">
                <a:avLst/>
              </a:prstGeom>
              <a:solidFill>
                <a:srgbClr val="E1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343524" y="3537991"/>
                <a:ext cx="695326" cy="157709"/>
              </a:xfrm>
              <a:prstGeom prst="rect">
                <a:avLst/>
              </a:prstGeom>
              <a:solidFill>
                <a:srgbClr val="E1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5114924" y="5166766"/>
                <a:ext cx="1019176" cy="186284"/>
              </a:xfrm>
              <a:prstGeom prst="rect">
                <a:avLst/>
              </a:prstGeom>
              <a:solidFill>
                <a:srgbClr val="E1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7238999" y="4985791"/>
                <a:ext cx="1019176" cy="167234"/>
              </a:xfrm>
              <a:prstGeom prst="rect">
                <a:avLst/>
              </a:prstGeom>
              <a:solidFill>
                <a:srgbClr val="E1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812360" y="3185540"/>
                <a:ext cx="576064" cy="171451"/>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p:cNvSpPr txBox="1"/>
            <p:nvPr/>
          </p:nvSpPr>
          <p:spPr>
            <a:xfrm>
              <a:off x="4025068" y="1497146"/>
              <a:ext cx="2088232" cy="276999"/>
            </a:xfrm>
            <a:prstGeom prst="rect">
              <a:avLst/>
            </a:prstGeom>
            <a:noFill/>
          </p:spPr>
          <p:txBody>
            <a:bodyPr wrap="square" rtlCol="0">
              <a:spAutoFit/>
            </a:bodyPr>
            <a:lstStyle/>
            <a:p>
              <a:r>
                <a:rPr lang="en-US" altLang="ja-JP" sz="1200" dirty="0"/>
                <a:t>Distribution piping network</a:t>
              </a:r>
              <a:endParaRPr kumimoji="1" lang="ja-JP" altLang="en-US" sz="1200" dirty="0"/>
            </a:p>
          </p:txBody>
        </p:sp>
        <p:sp>
          <p:nvSpPr>
            <p:cNvPr id="28" name="テキスト ボックス 27"/>
            <p:cNvSpPr txBox="1"/>
            <p:nvPr/>
          </p:nvSpPr>
          <p:spPr>
            <a:xfrm>
              <a:off x="4309501" y="3035432"/>
              <a:ext cx="893405" cy="276999"/>
            </a:xfrm>
            <a:prstGeom prst="rect">
              <a:avLst/>
            </a:prstGeom>
            <a:noFill/>
          </p:spPr>
          <p:txBody>
            <a:bodyPr wrap="square" rtlCol="0">
              <a:spAutoFit/>
            </a:bodyPr>
            <a:lstStyle/>
            <a:p>
              <a:r>
                <a:rPr lang="en-US" altLang="ja-JP" sz="1200" dirty="0"/>
                <a:t>Gate valve</a:t>
              </a:r>
              <a:endParaRPr kumimoji="1" lang="ja-JP" altLang="en-US" sz="1200" dirty="0"/>
            </a:p>
          </p:txBody>
        </p:sp>
        <p:sp>
          <p:nvSpPr>
            <p:cNvPr id="29" name="テキスト ボックス 28"/>
            <p:cNvSpPr txBox="1"/>
            <p:nvPr/>
          </p:nvSpPr>
          <p:spPr>
            <a:xfrm>
              <a:off x="5220072" y="3431433"/>
              <a:ext cx="2018927" cy="276999"/>
            </a:xfrm>
            <a:prstGeom prst="rect">
              <a:avLst/>
            </a:prstGeom>
            <a:noFill/>
          </p:spPr>
          <p:txBody>
            <a:bodyPr wrap="square" rtlCol="0">
              <a:spAutoFit/>
            </a:bodyPr>
            <a:lstStyle/>
            <a:p>
              <a:r>
                <a:rPr lang="en-US" altLang="ja-JP" sz="1200" dirty="0"/>
                <a:t>Main distribution pipelines</a:t>
              </a:r>
              <a:endParaRPr kumimoji="1" lang="ja-JP" altLang="en-US" sz="1200" dirty="0"/>
            </a:p>
          </p:txBody>
        </p:sp>
        <p:sp>
          <p:nvSpPr>
            <p:cNvPr id="30" name="テキスト ボックス 29"/>
            <p:cNvSpPr txBox="1"/>
            <p:nvPr/>
          </p:nvSpPr>
          <p:spPr>
            <a:xfrm>
              <a:off x="6720838" y="1437501"/>
              <a:ext cx="1529696" cy="276999"/>
            </a:xfrm>
            <a:prstGeom prst="rect">
              <a:avLst/>
            </a:prstGeom>
            <a:noFill/>
          </p:spPr>
          <p:txBody>
            <a:bodyPr wrap="square" rtlCol="0">
              <a:spAutoFit/>
            </a:bodyPr>
            <a:lstStyle/>
            <a:p>
              <a:r>
                <a:rPr lang="en-US" altLang="ja-JP" sz="1200" dirty="0"/>
                <a:t>Single block</a:t>
              </a:r>
              <a:endParaRPr kumimoji="1" lang="ja-JP" altLang="en-US" sz="1200" dirty="0"/>
            </a:p>
          </p:txBody>
        </p:sp>
        <p:sp>
          <p:nvSpPr>
            <p:cNvPr id="31" name="テキスト ボックス 30"/>
            <p:cNvSpPr txBox="1"/>
            <p:nvPr/>
          </p:nvSpPr>
          <p:spPr>
            <a:xfrm>
              <a:off x="5045174" y="5116248"/>
              <a:ext cx="2551162" cy="276999"/>
            </a:xfrm>
            <a:prstGeom prst="rect">
              <a:avLst/>
            </a:prstGeom>
            <a:noFill/>
          </p:spPr>
          <p:txBody>
            <a:bodyPr wrap="square" rtlCol="0">
              <a:spAutoFit/>
            </a:bodyPr>
            <a:lstStyle/>
            <a:p>
              <a:r>
                <a:rPr lang="en-US" altLang="ja-JP" sz="1200" dirty="0"/>
                <a:t>Range of influence of turbid water</a:t>
              </a:r>
              <a:endParaRPr kumimoji="1" lang="ja-JP" altLang="en-US" sz="1200" dirty="0"/>
            </a:p>
          </p:txBody>
        </p:sp>
        <p:sp>
          <p:nvSpPr>
            <p:cNvPr id="32" name="テキスト ボックス 31"/>
            <p:cNvSpPr txBox="1"/>
            <p:nvPr/>
          </p:nvSpPr>
          <p:spPr>
            <a:xfrm>
              <a:off x="6985346" y="4912520"/>
              <a:ext cx="1703626" cy="276999"/>
            </a:xfrm>
            <a:prstGeom prst="rect">
              <a:avLst/>
            </a:prstGeom>
            <a:noFill/>
          </p:spPr>
          <p:txBody>
            <a:bodyPr wrap="square" rtlCol="0">
              <a:spAutoFit/>
            </a:bodyPr>
            <a:lstStyle/>
            <a:p>
              <a:r>
                <a:rPr lang="en-US" altLang="ja-JP" sz="1200" dirty="0"/>
                <a:t>Gate valve</a:t>
              </a:r>
              <a:r>
                <a:rPr lang="ja-JP" altLang="en-US" sz="1200" dirty="0"/>
                <a:t>（ </a:t>
              </a:r>
              <a:r>
                <a:rPr lang="en-US" altLang="ja-JP" sz="1200" dirty="0"/>
                <a:t>Closing </a:t>
              </a:r>
              <a:r>
                <a:rPr lang="ja-JP" altLang="en-US" sz="1200" dirty="0"/>
                <a:t>）</a:t>
              </a:r>
              <a:endParaRPr kumimoji="1" lang="ja-JP" altLang="en-US" sz="1200" dirty="0"/>
            </a:p>
          </p:txBody>
        </p:sp>
        <p:sp>
          <p:nvSpPr>
            <p:cNvPr id="33" name="テキスト ボックス 32"/>
            <p:cNvSpPr txBox="1"/>
            <p:nvPr/>
          </p:nvSpPr>
          <p:spPr>
            <a:xfrm>
              <a:off x="7859754" y="2443040"/>
              <a:ext cx="1057340" cy="461665"/>
            </a:xfrm>
            <a:prstGeom prst="rect">
              <a:avLst/>
            </a:prstGeom>
            <a:noFill/>
          </p:spPr>
          <p:txBody>
            <a:bodyPr wrap="square" rtlCol="0">
              <a:spAutoFit/>
            </a:bodyPr>
            <a:lstStyle/>
            <a:p>
              <a:r>
                <a:rPr lang="en-US" altLang="ja-JP" sz="1200" dirty="0"/>
                <a:t>Distribution</a:t>
              </a:r>
            </a:p>
            <a:p>
              <a:r>
                <a:rPr lang="en-US" altLang="ja-JP" sz="1200" dirty="0"/>
                <a:t>reservoir</a:t>
              </a:r>
              <a:endParaRPr kumimoji="1" lang="ja-JP" altLang="en-US" sz="1200" dirty="0"/>
            </a:p>
          </p:txBody>
        </p:sp>
        <p:sp>
          <p:nvSpPr>
            <p:cNvPr id="34" name="フリーフォーム 33"/>
            <p:cNvSpPr/>
            <p:nvPr/>
          </p:nvSpPr>
          <p:spPr>
            <a:xfrm>
              <a:off x="7924800" y="2890267"/>
              <a:ext cx="790575" cy="466725"/>
            </a:xfrm>
            <a:custGeom>
              <a:avLst/>
              <a:gdLst>
                <a:gd name="connsiteX0" fmla="*/ 790575 w 790575"/>
                <a:gd name="connsiteY0" fmla="*/ 0 h 466725"/>
                <a:gd name="connsiteX1" fmla="*/ 0 w 790575"/>
                <a:gd name="connsiteY1" fmla="*/ 0 h 466725"/>
                <a:gd name="connsiteX2" fmla="*/ 123825 w 790575"/>
                <a:gd name="connsiteY2" fmla="*/ 466725 h 466725"/>
              </a:gdLst>
              <a:ahLst/>
              <a:cxnLst>
                <a:cxn ang="0">
                  <a:pos x="connsiteX0" y="connsiteY0"/>
                </a:cxn>
                <a:cxn ang="0">
                  <a:pos x="connsiteX1" y="connsiteY1"/>
                </a:cxn>
                <a:cxn ang="0">
                  <a:pos x="connsiteX2" y="connsiteY2"/>
                </a:cxn>
              </a:cxnLst>
              <a:rect l="l" t="t" r="r" b="b"/>
              <a:pathLst>
                <a:path w="790575" h="466725">
                  <a:moveTo>
                    <a:pt x="790575" y="0"/>
                  </a:moveTo>
                  <a:lnTo>
                    <a:pt x="0" y="0"/>
                  </a:lnTo>
                  <a:lnTo>
                    <a:pt x="123825" y="466725"/>
                  </a:ln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p:nvPr/>
        </p:nvSpPr>
        <p:spPr>
          <a:xfrm>
            <a:off x="146489" y="913992"/>
            <a:ext cx="2993828" cy="410369"/>
          </a:xfrm>
          <a:prstGeom prst="rect">
            <a:avLst/>
          </a:prstGeom>
        </p:spPr>
        <p:txBody>
          <a:bodyPr wrap="none" lIns="36000" tIns="0" rIns="0" bIns="0">
            <a:spAutoFit/>
          </a:bodyPr>
          <a:lstStyle/>
          <a:p>
            <a:pPr marL="57785">
              <a:lnSpc>
                <a:spcPts val="3200"/>
              </a:lnSpc>
              <a:spcBef>
                <a:spcPts val="1000"/>
              </a:spcBef>
            </a:pPr>
            <a:r>
              <a:rPr lang="en-US" altLang="ja-JP" sz="2400" b="1" dirty="0"/>
              <a:t>(1) General Features</a:t>
            </a:r>
            <a:endParaRPr lang="ja-JP" alt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a:blip r:embed="rId3"/>
          <a:stretch>
            <a:fillRect/>
          </a:stretch>
        </p:blipFill>
        <p:spPr>
          <a:xfrm>
            <a:off x="5844407" y="3006885"/>
            <a:ext cx="2641440" cy="2228192"/>
          </a:xfrm>
          <a:prstGeom prst="rect">
            <a:avLst/>
          </a:prstGeom>
        </p:spPr>
      </p:pic>
      <p:sp>
        <p:nvSpPr>
          <p:cNvPr id="5" name="コンテンツ プレースホルダー 4"/>
          <p:cNvSpPr>
            <a:spLocks noGrp="1"/>
          </p:cNvSpPr>
          <p:nvPr>
            <p:ph idx="14"/>
          </p:nvPr>
        </p:nvSpPr>
        <p:spPr>
          <a:xfrm>
            <a:off x="1998830" y="1500837"/>
            <a:ext cx="6480720" cy="282129"/>
          </a:xfrm>
        </p:spPr>
        <p:txBody>
          <a:bodyPr wrap="square" rIns="0">
            <a:spAutoFit/>
          </a:bodyPr>
          <a:lstStyle/>
          <a:p>
            <a:pPr lvl="1">
              <a:lnSpc>
                <a:spcPts val="2200"/>
              </a:lnSpc>
            </a:pPr>
            <a:r>
              <a:rPr lang="en-US" altLang="ja-JP" sz="2000" b="0" dirty="0">
                <a:solidFill>
                  <a:srgbClr val="FF0000"/>
                </a:solidFill>
              </a:rPr>
              <a:t>The first water utility </a:t>
            </a:r>
            <a:r>
              <a:rPr lang="en-US" altLang="ja-JP" sz="2000" b="0" dirty="0"/>
              <a:t>to use a block distribution system </a:t>
            </a:r>
          </a:p>
        </p:txBody>
      </p:sp>
      <p:sp>
        <p:nvSpPr>
          <p:cNvPr id="19" name="タイトル 3"/>
          <p:cNvSpPr>
            <a:spLocks noGrp="1"/>
          </p:cNvSpPr>
          <p:nvPr>
            <p:ph type="title"/>
          </p:nvPr>
        </p:nvSpPr>
        <p:spPr/>
        <p:txBody>
          <a:bodyPr/>
          <a:lstStyle/>
          <a:p>
            <a:r>
              <a:rPr lang="en-US" altLang="ja-JP" dirty="0"/>
              <a:t>2. Block Distribution System in Japan</a:t>
            </a:r>
            <a:endParaRPr kumimoji="1" lang="ja-JP" altLang="en-US" dirty="0"/>
          </a:p>
        </p:txBody>
      </p:sp>
      <p:pic>
        <p:nvPicPr>
          <p:cNvPr id="10" name="図 9"/>
          <p:cNvPicPr>
            <a:picLocks noChangeAspect="1"/>
          </p:cNvPicPr>
          <p:nvPr/>
        </p:nvPicPr>
        <p:blipFill>
          <a:blip r:embed="rId4"/>
          <a:stretch>
            <a:fillRect/>
          </a:stretch>
        </p:blipFill>
        <p:spPr>
          <a:xfrm>
            <a:off x="408126" y="3280213"/>
            <a:ext cx="2533928" cy="1681536"/>
          </a:xfrm>
          <a:prstGeom prst="rect">
            <a:avLst/>
          </a:prstGeom>
        </p:spPr>
      </p:pic>
      <p:sp>
        <p:nvSpPr>
          <p:cNvPr id="11" name="正方形/長方形 10"/>
          <p:cNvSpPr/>
          <p:nvPr/>
        </p:nvSpPr>
        <p:spPr>
          <a:xfrm>
            <a:off x="347656" y="4910542"/>
            <a:ext cx="2565379" cy="954107"/>
          </a:xfrm>
          <a:prstGeom prst="rect">
            <a:avLst/>
          </a:prstGeom>
        </p:spPr>
        <p:txBody>
          <a:bodyPr wrap="square">
            <a:spAutoFit/>
          </a:bodyPr>
          <a:lstStyle/>
          <a:p>
            <a:r>
              <a:rPr lang="en-US" altLang="ja-JP" sz="1400" dirty="0"/>
              <a:t>Prolonged </a:t>
            </a:r>
            <a:r>
              <a:rPr lang="en-US" altLang="ja-JP" sz="1400" dirty="0">
                <a:solidFill>
                  <a:srgbClr val="FF0000"/>
                </a:solidFill>
              </a:rPr>
              <a:t>serious drought</a:t>
            </a:r>
            <a:r>
              <a:rPr lang="en-US" altLang="ja-JP" sz="1400" dirty="0"/>
              <a:t> </a:t>
            </a:r>
          </a:p>
          <a:p>
            <a:r>
              <a:rPr lang="en-US" altLang="ja-JP" sz="1400" dirty="0"/>
              <a:t>→ Advanced water resource management and water supply operation</a:t>
            </a:r>
            <a:endParaRPr lang="ja-JP" altLang="en-US" sz="1400" dirty="0"/>
          </a:p>
        </p:txBody>
      </p:sp>
      <p:sp>
        <p:nvSpPr>
          <p:cNvPr id="13" name="正方形/長方形 12"/>
          <p:cNvSpPr/>
          <p:nvPr/>
        </p:nvSpPr>
        <p:spPr>
          <a:xfrm>
            <a:off x="3184941" y="4940217"/>
            <a:ext cx="2574890" cy="954107"/>
          </a:xfrm>
          <a:prstGeom prst="rect">
            <a:avLst/>
          </a:prstGeom>
        </p:spPr>
        <p:txBody>
          <a:bodyPr wrap="square">
            <a:spAutoFit/>
          </a:bodyPr>
          <a:lstStyle/>
          <a:p>
            <a:r>
              <a:rPr lang="en-US" altLang="ja-JP" sz="1400" dirty="0"/>
              <a:t>Liquefaction caused </a:t>
            </a:r>
            <a:r>
              <a:rPr lang="en-US" altLang="ja-JP" sz="1400" dirty="0">
                <a:solidFill>
                  <a:srgbClr val="FF0000"/>
                </a:solidFill>
              </a:rPr>
              <a:t>by earthquakes</a:t>
            </a:r>
          </a:p>
          <a:p>
            <a:r>
              <a:rPr lang="ja-JP" altLang="en-US" sz="1400" dirty="0"/>
              <a:t>→　</a:t>
            </a:r>
            <a:r>
              <a:rPr lang="en-US" altLang="ja-JP" sz="1400" dirty="0"/>
              <a:t>Localized suspension of the water service</a:t>
            </a:r>
            <a:endParaRPr lang="ja-JP" altLang="en-US" sz="1400" dirty="0"/>
          </a:p>
        </p:txBody>
      </p:sp>
      <p:pic>
        <p:nvPicPr>
          <p:cNvPr id="17" name="図 16"/>
          <p:cNvPicPr>
            <a:picLocks noChangeAspect="1"/>
          </p:cNvPicPr>
          <p:nvPr/>
        </p:nvPicPr>
        <p:blipFill>
          <a:blip r:embed="rId5"/>
          <a:stretch>
            <a:fillRect/>
          </a:stretch>
        </p:blipFill>
        <p:spPr>
          <a:xfrm>
            <a:off x="3257389" y="3309929"/>
            <a:ext cx="2223411" cy="1678299"/>
          </a:xfrm>
          <a:prstGeom prst="rect">
            <a:avLst/>
          </a:prstGeom>
        </p:spPr>
      </p:pic>
      <p:sp>
        <p:nvSpPr>
          <p:cNvPr id="22" name="角丸四角形 21"/>
          <p:cNvSpPr/>
          <p:nvPr/>
        </p:nvSpPr>
        <p:spPr>
          <a:xfrm>
            <a:off x="3178149" y="3173626"/>
            <a:ext cx="1294237"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b="1" dirty="0">
                <a:solidFill>
                  <a:schemeClr val="tx1"/>
                </a:solidFill>
              </a:rPr>
              <a:t>Niigata</a:t>
            </a:r>
            <a:endParaRPr kumimoji="1" lang="ja-JP" altLang="en-US" sz="2000" b="1" dirty="0">
              <a:solidFill>
                <a:schemeClr val="tx1"/>
              </a:solidFill>
            </a:endParaRPr>
          </a:p>
        </p:txBody>
      </p:sp>
      <p:sp>
        <p:nvSpPr>
          <p:cNvPr id="23" name="角丸四角形 22"/>
          <p:cNvSpPr/>
          <p:nvPr/>
        </p:nvSpPr>
        <p:spPr>
          <a:xfrm>
            <a:off x="384169" y="3174232"/>
            <a:ext cx="1294237"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b="1" dirty="0">
                <a:solidFill>
                  <a:schemeClr val="tx1"/>
                </a:solidFill>
              </a:rPr>
              <a:t>Fukuoka</a:t>
            </a:r>
            <a:endParaRPr kumimoji="1" lang="ja-JP" altLang="en-US" sz="2000" b="1" dirty="0">
              <a:solidFill>
                <a:schemeClr val="tx1"/>
              </a:solidFill>
            </a:endParaRPr>
          </a:p>
        </p:txBody>
      </p:sp>
      <p:sp>
        <p:nvSpPr>
          <p:cNvPr id="24" name="角丸四角形 23"/>
          <p:cNvSpPr/>
          <p:nvPr/>
        </p:nvSpPr>
        <p:spPr>
          <a:xfrm>
            <a:off x="5813178" y="3152227"/>
            <a:ext cx="1294237"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b="1" dirty="0">
                <a:solidFill>
                  <a:schemeClr val="tx1"/>
                </a:solidFill>
              </a:rPr>
              <a:t>Sendai</a:t>
            </a:r>
            <a:endParaRPr kumimoji="1" lang="ja-JP" altLang="en-US" sz="2000" b="1" dirty="0">
              <a:solidFill>
                <a:schemeClr val="tx1"/>
              </a:solidFill>
            </a:endParaRPr>
          </a:p>
        </p:txBody>
      </p:sp>
      <p:sp>
        <p:nvSpPr>
          <p:cNvPr id="26" name="角丸四角形 25"/>
          <p:cNvSpPr/>
          <p:nvPr/>
        </p:nvSpPr>
        <p:spPr>
          <a:xfrm>
            <a:off x="384169" y="1430397"/>
            <a:ext cx="1523536"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b="1" dirty="0">
                <a:solidFill>
                  <a:schemeClr val="tx1"/>
                </a:solidFill>
              </a:rPr>
              <a:t>Yokohama</a:t>
            </a:r>
            <a:endParaRPr kumimoji="1" lang="ja-JP" altLang="en-US" sz="2000" b="1" dirty="0">
              <a:solidFill>
                <a:schemeClr val="tx1"/>
              </a:solidFill>
            </a:endParaRPr>
          </a:p>
        </p:txBody>
      </p:sp>
      <p:sp>
        <p:nvSpPr>
          <p:cNvPr id="27" name="正方形/長方形 26"/>
          <p:cNvSpPr/>
          <p:nvPr/>
        </p:nvSpPr>
        <p:spPr>
          <a:xfrm>
            <a:off x="251998" y="972000"/>
            <a:ext cx="4031933" cy="410369"/>
          </a:xfrm>
          <a:prstGeom prst="rect">
            <a:avLst/>
          </a:prstGeom>
        </p:spPr>
        <p:txBody>
          <a:bodyPr wrap="none" lIns="36000" tIns="0" rIns="0" bIns="0">
            <a:spAutoFit/>
          </a:bodyPr>
          <a:lstStyle/>
          <a:p>
            <a:pPr marL="57785">
              <a:lnSpc>
                <a:spcPts val="3200"/>
              </a:lnSpc>
              <a:spcBef>
                <a:spcPts val="1000"/>
              </a:spcBef>
            </a:pPr>
            <a:r>
              <a:rPr lang="en-US" altLang="ja-JP" sz="2400" b="1" dirty="0"/>
              <a:t>(2) Background and History</a:t>
            </a:r>
            <a:endParaRPr lang="ja-JP" altLang="en-US" sz="2400" b="1" dirty="0"/>
          </a:p>
        </p:txBody>
      </p:sp>
      <p:grpSp>
        <p:nvGrpSpPr>
          <p:cNvPr id="4" name="グループ化 3"/>
          <p:cNvGrpSpPr/>
          <p:nvPr/>
        </p:nvGrpSpPr>
        <p:grpSpPr>
          <a:xfrm>
            <a:off x="599352" y="1916438"/>
            <a:ext cx="7793479" cy="1123714"/>
            <a:chOff x="594945" y="2089263"/>
            <a:chExt cx="7793479" cy="1123714"/>
          </a:xfrm>
        </p:grpSpPr>
        <p:sp>
          <p:nvSpPr>
            <p:cNvPr id="3" name="角丸四角形 2"/>
            <p:cNvSpPr/>
            <p:nvPr/>
          </p:nvSpPr>
          <p:spPr>
            <a:xfrm>
              <a:off x="594945" y="2089264"/>
              <a:ext cx="1800200" cy="1123712"/>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sz="2000" dirty="0">
                  <a:solidFill>
                    <a:srgbClr val="FF0000"/>
                  </a:solidFill>
                </a:rPr>
                <a:t>Unorganized &amp;</a:t>
              </a:r>
              <a:r>
                <a:rPr lang="ja-JP" altLang="en-US" sz="2000">
                  <a:solidFill>
                    <a:srgbClr val="FF0000"/>
                  </a:solidFill>
                </a:rPr>
                <a:t> </a:t>
              </a:r>
              <a:r>
                <a:rPr lang="en-US" altLang="ja-JP" sz="2000">
                  <a:solidFill>
                    <a:srgbClr val="FF0000"/>
                  </a:solidFill>
                </a:rPr>
                <a:t>intricate </a:t>
              </a:r>
              <a:r>
                <a:rPr lang="en-US" altLang="ja-JP" sz="2000" dirty="0">
                  <a:solidFill>
                    <a:srgbClr val="FF0000"/>
                  </a:solidFill>
                </a:rPr>
                <a:t>piping</a:t>
              </a:r>
              <a:endParaRPr kumimoji="1" lang="ja-JP" altLang="en-US" sz="2000" dirty="0">
                <a:solidFill>
                  <a:srgbClr val="FF0000"/>
                </a:solidFill>
              </a:endParaRPr>
            </a:p>
          </p:txBody>
        </p:sp>
        <p:sp>
          <p:nvSpPr>
            <p:cNvPr id="6" name="角丸四角形 5"/>
            <p:cNvSpPr/>
            <p:nvPr/>
          </p:nvSpPr>
          <p:spPr>
            <a:xfrm>
              <a:off x="3126275" y="2089265"/>
              <a:ext cx="1728192" cy="1123712"/>
            </a:xfrm>
            <a:prstGeom prst="roundRect">
              <a:avLst/>
            </a:prstGeom>
            <a:solidFill>
              <a:srgbClr val="FFD1D1"/>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sz="2000" dirty="0">
                  <a:solidFill>
                    <a:schemeClr val="tx1"/>
                  </a:solidFill>
                </a:rPr>
                <a:t>Failure to manage distribution</a:t>
              </a:r>
              <a:endParaRPr kumimoji="1" lang="ja-JP" altLang="en-US" sz="2000" dirty="0">
                <a:solidFill>
                  <a:schemeClr val="tx1"/>
                </a:solidFill>
              </a:endParaRPr>
            </a:p>
          </p:txBody>
        </p:sp>
        <p:sp>
          <p:nvSpPr>
            <p:cNvPr id="7" name="角丸四角形 6"/>
            <p:cNvSpPr/>
            <p:nvPr/>
          </p:nvSpPr>
          <p:spPr>
            <a:xfrm>
              <a:off x="5623914" y="2089263"/>
              <a:ext cx="2764510" cy="1123712"/>
            </a:xfrm>
            <a:prstGeom prst="roundRect">
              <a:avLst/>
            </a:prstGeom>
            <a:solidFill>
              <a:schemeClr val="accent5"/>
            </a:solidFill>
            <a:ln w="190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dirty="0">
                  <a:solidFill>
                    <a:srgbClr val="FF0000"/>
                  </a:solidFill>
                </a:rPr>
                <a:t>Organize pipelines </a:t>
              </a:r>
              <a:r>
                <a:rPr lang="en-US" altLang="ja-JP" sz="2000" dirty="0">
                  <a:solidFill>
                    <a:schemeClr val="tx1"/>
                  </a:solidFill>
                </a:rPr>
                <a:t>and make block a distribution system</a:t>
              </a:r>
              <a:endParaRPr kumimoji="1" lang="ja-JP" altLang="en-US" sz="2000" dirty="0">
                <a:solidFill>
                  <a:schemeClr val="tx1"/>
                </a:solidFill>
              </a:endParaRPr>
            </a:p>
          </p:txBody>
        </p:sp>
        <p:sp>
          <p:nvSpPr>
            <p:cNvPr id="8" name="右矢印 7"/>
            <p:cNvSpPr/>
            <p:nvPr/>
          </p:nvSpPr>
          <p:spPr>
            <a:xfrm>
              <a:off x="2491473" y="2399058"/>
              <a:ext cx="557828" cy="504056"/>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4960276" y="2345473"/>
              <a:ext cx="557828" cy="504056"/>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正方形/長方形 14"/>
          <p:cNvSpPr/>
          <p:nvPr/>
        </p:nvSpPr>
        <p:spPr>
          <a:xfrm>
            <a:off x="5817543" y="4953471"/>
            <a:ext cx="3326457" cy="738664"/>
          </a:xfrm>
          <a:prstGeom prst="rect">
            <a:avLst/>
          </a:prstGeom>
          <a:solidFill>
            <a:schemeClr val="bg1"/>
          </a:solidFill>
        </p:spPr>
        <p:txBody>
          <a:bodyPr wrap="square">
            <a:spAutoFit/>
          </a:bodyPr>
          <a:lstStyle/>
          <a:p>
            <a:r>
              <a:rPr lang="en-US" altLang="ja-JP" sz="1400" dirty="0">
                <a:solidFill>
                  <a:srgbClr val="FF0000"/>
                </a:solidFill>
              </a:rPr>
              <a:t>Large difference in height </a:t>
            </a:r>
            <a:r>
              <a:rPr lang="en-US" altLang="ja-JP" sz="1400" dirty="0"/>
              <a:t>in water supply districts</a:t>
            </a:r>
          </a:p>
          <a:p>
            <a:r>
              <a:rPr lang="en-US" altLang="ja-JP" sz="1400" dirty="0"/>
              <a:t>→</a:t>
            </a:r>
            <a:r>
              <a:rPr lang="ja-JP" altLang="en-US" sz="1400" dirty="0"/>
              <a:t>　</a:t>
            </a:r>
            <a:r>
              <a:rPr lang="en-US" altLang="ja-JP" sz="1400" dirty="0"/>
              <a:t>Equalization of water pressure</a:t>
            </a:r>
            <a:endParaRPr lang="ja-JP" altLang="en-US" sz="1400" dirty="0"/>
          </a:p>
        </p:txBody>
      </p:sp>
      <p:sp>
        <p:nvSpPr>
          <p:cNvPr id="2" name="正方形/長方形 1"/>
          <p:cNvSpPr/>
          <p:nvPr/>
        </p:nvSpPr>
        <p:spPr>
          <a:xfrm>
            <a:off x="7723910" y="3343218"/>
            <a:ext cx="755640" cy="80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8026021" y="3284483"/>
            <a:ext cx="761476" cy="923330"/>
          </a:xfrm>
          <a:prstGeom prst="rect">
            <a:avLst/>
          </a:prstGeom>
          <a:solidFill>
            <a:schemeClr val="bg1"/>
          </a:solidFill>
        </p:spPr>
        <p:txBody>
          <a:bodyPr wrap="square" rtlCol="0">
            <a:spAutoFit/>
          </a:bodyPr>
          <a:lstStyle/>
          <a:p>
            <a:endParaRPr lang="en-US" altLang="ja-JP" dirty="0"/>
          </a:p>
          <a:p>
            <a:endParaRPr kumimoji="1" lang="en-US" altLang="ja-JP" dirty="0"/>
          </a:p>
          <a:p>
            <a:endParaRPr kumimoji="1" lang="ja-JP" altLang="en-US" dirty="0"/>
          </a:p>
        </p:txBody>
      </p:sp>
      <p:pic>
        <p:nvPicPr>
          <p:cNvPr id="39" name="図 38"/>
          <p:cNvPicPr>
            <a:picLocks noChangeAspect="1"/>
          </p:cNvPicPr>
          <p:nvPr/>
        </p:nvPicPr>
        <p:blipFill>
          <a:blip r:embed="rId6"/>
          <a:stretch>
            <a:fillRect/>
          </a:stretch>
        </p:blipFill>
        <p:spPr>
          <a:xfrm>
            <a:off x="6641499" y="3982161"/>
            <a:ext cx="1460231" cy="954451"/>
          </a:xfrm>
          <a:prstGeom prst="rect">
            <a:avLst/>
          </a:prstGeom>
        </p:spPr>
      </p:pic>
      <p:pic>
        <p:nvPicPr>
          <p:cNvPr id="40" name="図 39"/>
          <p:cNvPicPr>
            <a:picLocks noChangeAspect="1"/>
          </p:cNvPicPr>
          <p:nvPr/>
        </p:nvPicPr>
        <p:blipFill>
          <a:blip r:embed="rId7"/>
          <a:stretch>
            <a:fillRect/>
          </a:stretch>
        </p:blipFill>
        <p:spPr>
          <a:xfrm>
            <a:off x="5896550" y="3911313"/>
            <a:ext cx="774259" cy="475529"/>
          </a:xfrm>
          <a:prstGeom prst="rect">
            <a:avLst/>
          </a:prstGeom>
        </p:spPr>
      </p:pic>
      <p:sp>
        <p:nvSpPr>
          <p:cNvPr id="25" name="コンテンツ プレースホルダー 3"/>
          <p:cNvSpPr txBox="1"/>
          <p:nvPr/>
        </p:nvSpPr>
        <p:spPr>
          <a:xfrm>
            <a:off x="6019277" y="5882101"/>
            <a:ext cx="2594221" cy="427219"/>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900" b="0" dirty="0"/>
              <a:t>Source : Sendai City</a:t>
            </a:r>
            <a:r>
              <a:rPr lang="ja-JP" altLang="en-US" sz="900" b="0" dirty="0"/>
              <a:t> </a:t>
            </a:r>
            <a:r>
              <a:rPr lang="en-US" altLang="ja-JP" sz="900" b="0" dirty="0"/>
              <a:t>Waterworks Bureau</a:t>
            </a:r>
          </a:p>
          <a:p>
            <a:pPr marL="0" indent="0">
              <a:buNone/>
            </a:pPr>
            <a:r>
              <a:rPr lang="en-US" altLang="ja-JP" sz="900" b="0" dirty="0"/>
              <a:t>,https://www.suidou.city.sendai.jp/03_suisitu/16.html</a:t>
            </a:r>
            <a:endParaRPr lang="en-US" altLang="ja-JP" sz="900" dirty="0"/>
          </a:p>
        </p:txBody>
      </p:sp>
      <p:sp>
        <p:nvSpPr>
          <p:cNvPr id="9" name="正方形/長方形 8"/>
          <p:cNvSpPr/>
          <p:nvPr/>
        </p:nvSpPr>
        <p:spPr>
          <a:xfrm>
            <a:off x="7723910" y="3141536"/>
            <a:ext cx="724297" cy="282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コンテンツ プレースホルダー 3"/>
          <p:cNvSpPr txBox="1"/>
          <p:nvPr/>
        </p:nvSpPr>
        <p:spPr>
          <a:xfrm>
            <a:off x="3231446" y="5826046"/>
            <a:ext cx="2594221" cy="708064"/>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900" b="0" dirty="0"/>
              <a:t>Source : Niigata City</a:t>
            </a:r>
            <a:r>
              <a:rPr lang="ja-JP" altLang="en-US" sz="900" b="0" dirty="0"/>
              <a:t> </a:t>
            </a:r>
            <a:endParaRPr lang="en-US" altLang="ja-JP" sz="900" b="0" dirty="0"/>
          </a:p>
          <a:p>
            <a:pPr marL="0" indent="0">
              <a:buNone/>
            </a:pPr>
            <a:r>
              <a:rPr lang="en-US" altLang="ja-JP" sz="900" b="0" dirty="0"/>
              <a:t>http://www.city.niigata.lg.jp/shisei/koho/kohoshi/shiho/backnumber/h26/shiho140511/1_01.html</a:t>
            </a:r>
            <a:endParaRPr lang="en-US" altLang="ja-JP" sz="900" dirty="0"/>
          </a:p>
        </p:txBody>
      </p:sp>
      <p:sp>
        <p:nvSpPr>
          <p:cNvPr id="30" name="コンテンツ プレースホルダー 3"/>
          <p:cNvSpPr txBox="1"/>
          <p:nvPr/>
        </p:nvSpPr>
        <p:spPr>
          <a:xfrm>
            <a:off x="384169" y="5840441"/>
            <a:ext cx="2594221" cy="708064"/>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900" b="0" dirty="0"/>
              <a:t>Source : Fukuoka City Waterworks Bureau</a:t>
            </a:r>
            <a:r>
              <a:rPr lang="ja-JP" altLang="en-US" sz="900" b="0" dirty="0"/>
              <a:t> </a:t>
            </a:r>
            <a:endParaRPr lang="en-US" altLang="ja-JP" sz="900" b="0" dirty="0"/>
          </a:p>
          <a:p>
            <a:pPr marL="0" indent="0">
              <a:buNone/>
            </a:pPr>
            <a:r>
              <a:rPr lang="en-US" altLang="ja-JP" sz="900" b="0" dirty="0"/>
              <a:t>http://www.city.fukuoka.lg.jp/mizu/keikaku/machi/0060_3_2_3.html</a:t>
            </a:r>
            <a:endParaRPr lang="en-US" altLang="ja-JP"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96448" y="1664300"/>
            <a:ext cx="8208000" cy="4573012"/>
          </a:xfrm>
        </p:spPr>
        <p:txBody>
          <a:bodyPr>
            <a:normAutofit/>
          </a:bodyPr>
          <a:lstStyle/>
          <a:p>
            <a:pPr lvl="1">
              <a:lnSpc>
                <a:spcPts val="2200"/>
              </a:lnSpc>
            </a:pPr>
            <a:endParaRPr lang="en-US" altLang="ja-JP" sz="2000" b="0" dirty="0"/>
          </a:p>
          <a:p>
            <a:pPr lvl="1">
              <a:lnSpc>
                <a:spcPts val="2200"/>
              </a:lnSpc>
            </a:pPr>
            <a:r>
              <a:rPr lang="ja-JP" altLang="en-US" sz="2000" b="0" dirty="0"/>
              <a:t>　　　　　　　　　　　　　　</a:t>
            </a:r>
            <a:endParaRPr lang="en-US" altLang="ja-JP" sz="2000" b="0" dirty="0"/>
          </a:p>
          <a:p>
            <a:pPr lvl="1">
              <a:lnSpc>
                <a:spcPts val="2200"/>
              </a:lnSpc>
            </a:pPr>
            <a:r>
              <a:rPr lang="ja-JP" altLang="en-US" sz="2000" b="0" dirty="0"/>
              <a:t>　　</a:t>
            </a:r>
            <a:endParaRPr lang="en-US" altLang="ja-JP" sz="2000" b="0" dirty="0"/>
          </a:p>
          <a:p>
            <a:pPr lvl="1">
              <a:lnSpc>
                <a:spcPts val="2200"/>
              </a:lnSpc>
            </a:pPr>
            <a:endParaRPr lang="en-US" altLang="ja-JP" sz="2000" b="0" dirty="0"/>
          </a:p>
          <a:p>
            <a:pPr lvl="1">
              <a:lnSpc>
                <a:spcPts val="2200"/>
              </a:lnSpc>
            </a:pPr>
            <a:endParaRPr lang="en-US" altLang="ja-JP" sz="2000" b="0" dirty="0"/>
          </a:p>
          <a:p>
            <a:pPr lvl="1">
              <a:lnSpc>
                <a:spcPts val="2200"/>
              </a:lnSpc>
            </a:pPr>
            <a:endParaRPr lang="en-US" altLang="ja-JP" sz="2000" b="0" dirty="0"/>
          </a:p>
          <a:p>
            <a:pPr lvl="1">
              <a:lnSpc>
                <a:spcPts val="2200"/>
              </a:lnSpc>
            </a:pPr>
            <a:endParaRPr lang="en-US" altLang="ja-JP" sz="2000" b="0" dirty="0"/>
          </a:p>
          <a:p>
            <a:pPr lvl="1">
              <a:lnSpc>
                <a:spcPts val="2200"/>
              </a:lnSpc>
            </a:pPr>
            <a:r>
              <a:rPr lang="ja-JP" altLang="en-US" sz="8000" b="0" dirty="0"/>
              <a:t>　</a:t>
            </a:r>
            <a:endParaRPr lang="en-US" altLang="ja-JP" sz="2000" b="0" dirty="0"/>
          </a:p>
          <a:p>
            <a:pPr lvl="1">
              <a:lnSpc>
                <a:spcPts val="2200"/>
              </a:lnSpc>
            </a:pPr>
            <a:r>
              <a:rPr lang="ja-JP" altLang="en-US" sz="2000" b="0" dirty="0"/>
              <a:t>　　　　</a:t>
            </a:r>
            <a:endParaRPr lang="en-US" altLang="ja-JP" sz="2000" b="0" dirty="0"/>
          </a:p>
        </p:txBody>
      </p:sp>
      <p:sp>
        <p:nvSpPr>
          <p:cNvPr id="20" name="タイトル 3"/>
          <p:cNvSpPr>
            <a:spLocks noGrp="1"/>
          </p:cNvSpPr>
          <p:nvPr>
            <p:ph type="title"/>
          </p:nvPr>
        </p:nvSpPr>
        <p:spPr>
          <a:xfrm>
            <a:off x="360000" y="252000"/>
            <a:ext cx="8784000" cy="720000"/>
          </a:xfrm>
        </p:spPr>
        <p:txBody>
          <a:bodyPr>
            <a:noAutofit/>
          </a:bodyPr>
          <a:lstStyle/>
          <a:p>
            <a:r>
              <a:rPr lang="en-US" altLang="ja-JP" dirty="0"/>
              <a:t>3. Case 1 : Yokohama City</a:t>
            </a:r>
          </a:p>
        </p:txBody>
      </p:sp>
      <p:sp>
        <p:nvSpPr>
          <p:cNvPr id="14" name="角丸四角形 13"/>
          <p:cNvSpPr/>
          <p:nvPr/>
        </p:nvSpPr>
        <p:spPr>
          <a:xfrm>
            <a:off x="2232183" y="5696748"/>
            <a:ext cx="4788000" cy="479480"/>
          </a:xfrm>
          <a:prstGeom prst="roundRect">
            <a:avLst>
              <a:gd name="adj" fmla="val 10151"/>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72000" bIns="72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ja-JP" sz="2000" b="0" i="0" u="none" strike="noStrike" kern="0" cap="none" spc="0" normalizeH="0" baseline="0" noProof="0" dirty="0">
                <a:ln>
                  <a:noFill/>
                </a:ln>
                <a:solidFill>
                  <a:schemeClr val="tx1"/>
                </a:solidFill>
                <a:effectLst/>
                <a:uLnTx/>
                <a:uFillTx/>
              </a:rPr>
              <a:t>Design of</a:t>
            </a:r>
            <a:r>
              <a:rPr kumimoji="0" lang="en-US" altLang="ja-JP" sz="2000" b="0" i="0" u="none" strike="noStrike" kern="0" cap="none" spc="0" normalizeH="0" baseline="0" noProof="0" dirty="0">
                <a:ln>
                  <a:noFill/>
                </a:ln>
                <a:solidFill>
                  <a:srgbClr val="FF0000"/>
                </a:solidFill>
                <a:effectLst/>
                <a:uLnTx/>
                <a:uFillTx/>
              </a:rPr>
              <a:t> block distribution system </a:t>
            </a:r>
          </a:p>
        </p:txBody>
      </p:sp>
      <p:sp>
        <p:nvSpPr>
          <p:cNvPr id="18" name="正方形/長方形 17"/>
          <p:cNvSpPr/>
          <p:nvPr/>
        </p:nvSpPr>
        <p:spPr>
          <a:xfrm>
            <a:off x="251520" y="972000"/>
            <a:ext cx="4169534" cy="410369"/>
          </a:xfrm>
          <a:prstGeom prst="rect">
            <a:avLst/>
          </a:prstGeom>
        </p:spPr>
        <p:txBody>
          <a:bodyPr wrap="none" lIns="36000" tIns="0" rIns="0" bIns="0">
            <a:spAutoFit/>
          </a:bodyPr>
          <a:lstStyle/>
          <a:p>
            <a:pPr marL="57785" lvl="0">
              <a:lnSpc>
                <a:spcPts val="3200"/>
              </a:lnSpc>
              <a:spcBef>
                <a:spcPts val="1000"/>
              </a:spcBef>
              <a:defRPr/>
            </a:pPr>
            <a:r>
              <a:rPr kumimoji="0" lang="en-US" altLang="ja-JP" sz="2400" b="1" i="0" u="none" strike="noStrike" kern="0" cap="none" spc="0" normalizeH="0" baseline="0" noProof="0" dirty="0">
                <a:ln>
                  <a:noFill/>
                </a:ln>
                <a:solidFill>
                  <a:sysClr val="windowText" lastClr="000000"/>
                </a:solidFill>
                <a:effectLst/>
                <a:uLnTx/>
                <a:uFillTx/>
              </a:rPr>
              <a:t>(1) </a:t>
            </a:r>
            <a:r>
              <a:rPr kumimoji="0" lang="en-US" altLang="ja-JP" sz="2400" b="1" kern="0" dirty="0">
                <a:solidFill>
                  <a:sysClr val="windowText" lastClr="000000"/>
                </a:solidFill>
              </a:rPr>
              <a:t>Background and Purpose</a:t>
            </a:r>
            <a:endParaRPr kumimoji="0" lang="ja-JP" altLang="en-US" sz="2400" b="1" i="0" u="none" strike="noStrike" kern="0" cap="none" spc="0" normalizeH="0" baseline="0" noProof="0" dirty="0">
              <a:ln>
                <a:noFill/>
              </a:ln>
              <a:solidFill>
                <a:sysClr val="windowText" lastClr="000000"/>
              </a:solidFill>
              <a:effectLst/>
              <a:uLnTx/>
              <a:uFillTx/>
            </a:endParaRPr>
          </a:p>
        </p:txBody>
      </p:sp>
      <p:sp>
        <p:nvSpPr>
          <p:cNvPr id="24" name="角丸四角形吹き出し 7"/>
          <p:cNvSpPr/>
          <p:nvPr/>
        </p:nvSpPr>
        <p:spPr>
          <a:xfrm>
            <a:off x="1224072" y="1469947"/>
            <a:ext cx="6674277" cy="841913"/>
          </a:xfrm>
          <a:prstGeom prst="wedgeRoundRectCallout">
            <a:avLst>
              <a:gd name="adj1" fmla="val 35126"/>
              <a:gd name="adj2" fmla="val -46870"/>
              <a:gd name="adj3" fmla="val 16667"/>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72000" bIns="72000" rtlCol="0" anchor="ctr">
            <a:spAutoFit/>
          </a:bodyPr>
          <a:lstStyle/>
          <a:p>
            <a:pPr lvl="0">
              <a:defRPr/>
            </a:pPr>
            <a:r>
              <a:rPr kumimoji="0" lang="en-US" altLang="ja-JP" sz="2000" kern="0" dirty="0">
                <a:solidFill>
                  <a:schemeClr val="tx1"/>
                </a:solidFill>
              </a:rPr>
              <a:t>Water intake from</a:t>
            </a:r>
            <a:r>
              <a:rPr kumimoji="0" lang="en-US" altLang="ja-JP" sz="2000" kern="0" dirty="0">
                <a:solidFill>
                  <a:srgbClr val="FF0000"/>
                </a:solidFill>
              </a:rPr>
              <a:t> </a:t>
            </a:r>
            <a:r>
              <a:rPr kumimoji="0" lang="en-US" altLang="ja-JP" sz="2000" kern="0" dirty="0">
                <a:solidFill>
                  <a:schemeClr val="tx1"/>
                </a:solidFill>
              </a:rPr>
              <a:t>the Kanagawa Water Supply Authority to meet the increasing demand was decided in 1964.</a:t>
            </a:r>
            <a:endParaRPr kumimoji="0" lang="ja-JP" altLang="en-US" sz="2000" kern="0" dirty="0">
              <a:solidFill>
                <a:schemeClr val="tx1"/>
              </a:solidFill>
            </a:endParaRPr>
          </a:p>
        </p:txBody>
      </p:sp>
      <p:sp>
        <p:nvSpPr>
          <p:cNvPr id="25" name="角丸四角形吹き出し 8"/>
          <p:cNvSpPr/>
          <p:nvPr/>
        </p:nvSpPr>
        <p:spPr>
          <a:xfrm>
            <a:off x="1224072" y="2528396"/>
            <a:ext cx="6696743" cy="1863469"/>
          </a:xfrm>
          <a:prstGeom prst="wedgeRoundRectCallout">
            <a:avLst>
              <a:gd name="adj1" fmla="val 35126"/>
              <a:gd name="adj2" fmla="val -46870"/>
              <a:gd name="adj3" fmla="val 16667"/>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72000" bIns="72000" rtlCol="0" anchor="ctr">
            <a:spAutoFit/>
          </a:bodyPr>
          <a:lstStyle/>
          <a:p>
            <a:pPr lvl="0">
              <a:defRPr/>
            </a:pPr>
            <a:r>
              <a:rPr kumimoji="0" lang="en-US" altLang="ja-JP" sz="2000" kern="0" dirty="0">
                <a:solidFill>
                  <a:schemeClr val="tx1"/>
                </a:solidFill>
              </a:rPr>
              <a:t>To prepare the project it was necessary to; </a:t>
            </a:r>
          </a:p>
          <a:p>
            <a:pPr marL="399415" lvl="1" indent="-342900">
              <a:buClr>
                <a:srgbClr val="CAE2FF">
                  <a:lumMod val="50000"/>
                </a:srgbClr>
              </a:buClr>
              <a:buSzPct val="75000"/>
              <a:buFont typeface="Wingdings" panose="05000000000000000000" pitchFamily="2" charset="2"/>
              <a:buChar char="l"/>
            </a:pPr>
            <a:r>
              <a:rPr kumimoji="0" lang="en-US" altLang="ja-JP" sz="2000" kern="0" dirty="0">
                <a:solidFill>
                  <a:srgbClr val="FF0000"/>
                </a:solidFill>
              </a:rPr>
              <a:t>Know the capacity of existing distribution pipelines</a:t>
            </a:r>
          </a:p>
          <a:p>
            <a:pPr marL="399415" lvl="1" indent="-342900">
              <a:buClr>
                <a:srgbClr val="CAE2FF">
                  <a:lumMod val="50000"/>
                </a:srgbClr>
              </a:buClr>
              <a:buSzPct val="75000"/>
              <a:buFont typeface="Wingdings" panose="05000000000000000000" pitchFamily="2" charset="2"/>
              <a:buChar char="l"/>
            </a:pPr>
            <a:r>
              <a:rPr kumimoji="0" lang="en-US" altLang="ja-JP" sz="2000" kern="0" dirty="0">
                <a:solidFill>
                  <a:srgbClr val="FF0000"/>
                </a:solidFill>
              </a:rPr>
              <a:t>Decide where to locate new distribution pipelines</a:t>
            </a:r>
          </a:p>
          <a:p>
            <a:pPr marL="56515" lvl="1">
              <a:buClr>
                <a:srgbClr val="CAE2FF">
                  <a:lumMod val="50000"/>
                </a:srgbClr>
              </a:buClr>
              <a:buSzPct val="75000"/>
            </a:pPr>
            <a:r>
              <a:rPr kumimoji="0" lang="en-US" altLang="ja-JP" sz="2000" kern="0" dirty="0">
                <a:solidFill>
                  <a:schemeClr val="tx1"/>
                </a:solidFill>
              </a:rPr>
              <a:t>However, existing distribution systems at that time were not well organized due to financial difficulty.</a:t>
            </a:r>
            <a:endParaRPr kumimoji="0" lang="ja-JP" altLang="en-US" sz="2000" kern="0" dirty="0">
              <a:solidFill>
                <a:schemeClr val="tx1"/>
              </a:solidFill>
            </a:endParaRPr>
          </a:p>
        </p:txBody>
      </p:sp>
      <p:sp>
        <p:nvSpPr>
          <p:cNvPr id="26" name="角丸四角形吹き出し 9"/>
          <p:cNvSpPr/>
          <p:nvPr/>
        </p:nvSpPr>
        <p:spPr>
          <a:xfrm>
            <a:off x="1224072" y="4616628"/>
            <a:ext cx="6696743" cy="841913"/>
          </a:xfrm>
          <a:prstGeom prst="wedgeRoundRectCallout">
            <a:avLst>
              <a:gd name="adj1" fmla="val 35126"/>
              <a:gd name="adj2" fmla="val -46870"/>
              <a:gd name="adj3" fmla="val 16667"/>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72000" bIns="72000" rtlCol="0" anchor="ctr">
            <a:spAutoFit/>
          </a:bodyPr>
          <a:lstStyle/>
          <a:p>
            <a:pPr lvl="0">
              <a:defRPr/>
            </a:pPr>
            <a:r>
              <a:rPr kumimoji="0" lang="en-US" altLang="ja-JP" sz="2000" kern="0" dirty="0">
                <a:solidFill>
                  <a:schemeClr val="tx1"/>
                </a:solidFill>
              </a:rPr>
              <a:t>Simultaneous study for water consumption and water supply conditions in each town was implemented.</a:t>
            </a:r>
            <a:endParaRPr kumimoji="0" lang="ja-JP" altLang="en-US" sz="2000" kern="0" dirty="0">
              <a:solidFill>
                <a:srgbClr val="FF0000"/>
              </a:solidFill>
            </a:endParaRPr>
          </a:p>
        </p:txBody>
      </p:sp>
      <p:sp>
        <p:nvSpPr>
          <p:cNvPr id="27" name="右矢印 11"/>
          <p:cNvSpPr/>
          <p:nvPr/>
        </p:nvSpPr>
        <p:spPr>
          <a:xfrm rot="5400000">
            <a:off x="4378249" y="5207593"/>
            <a:ext cx="388388" cy="79063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11"/>
          <p:cNvSpPr/>
          <p:nvPr/>
        </p:nvSpPr>
        <p:spPr>
          <a:xfrm rot="5400000">
            <a:off x="4378249" y="4127473"/>
            <a:ext cx="388388" cy="79063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11"/>
          <p:cNvSpPr/>
          <p:nvPr/>
        </p:nvSpPr>
        <p:spPr>
          <a:xfrm rot="5400000">
            <a:off x="4378249" y="2082900"/>
            <a:ext cx="388388" cy="79063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51998" y="972000"/>
            <a:ext cx="6155014" cy="377732"/>
          </a:xfrm>
          <a:prstGeom prst="rect">
            <a:avLst/>
          </a:prstGeom>
        </p:spPr>
        <p:txBody>
          <a:bodyPr wrap="none" lIns="36000" tIns="0" rIns="0" bIns="0">
            <a:spAutoFit/>
          </a:bodyPr>
          <a:lstStyle/>
          <a:p>
            <a:pPr marL="57785">
              <a:lnSpc>
                <a:spcPts val="3200"/>
              </a:lnSpc>
              <a:spcBef>
                <a:spcPts val="1000"/>
              </a:spcBef>
            </a:pPr>
            <a:r>
              <a:rPr lang="en-US" altLang="ja-JP" sz="2400" b="1" dirty="0"/>
              <a:t>(2) The Effect of  Block Distribution System</a:t>
            </a:r>
            <a:endParaRPr lang="en-US" altLang="ja-JP" sz="2400" b="1" dirty="0">
              <a:highlight>
                <a:srgbClr val="FFFF00"/>
              </a:highlight>
            </a:endParaRPr>
          </a:p>
        </p:txBody>
      </p:sp>
      <p:sp>
        <p:nvSpPr>
          <p:cNvPr id="12" name="タイトル 3"/>
          <p:cNvSpPr>
            <a:spLocks noGrp="1"/>
          </p:cNvSpPr>
          <p:nvPr>
            <p:ph type="title"/>
          </p:nvPr>
        </p:nvSpPr>
        <p:spPr>
          <a:xfrm>
            <a:off x="360000" y="252000"/>
            <a:ext cx="8784000" cy="720000"/>
          </a:xfrm>
        </p:spPr>
        <p:txBody>
          <a:bodyPr>
            <a:noAutofit/>
          </a:bodyPr>
          <a:lstStyle/>
          <a:p>
            <a:r>
              <a:rPr lang="en-US" altLang="ja-JP" dirty="0"/>
              <a:t>3. Case 1 : Block Distribution System in Yokohama</a:t>
            </a:r>
          </a:p>
        </p:txBody>
      </p:sp>
      <p:pic>
        <p:nvPicPr>
          <p:cNvPr id="10" name="図 9"/>
          <p:cNvPicPr>
            <a:picLocks noChangeAspect="1"/>
          </p:cNvPicPr>
          <p:nvPr/>
        </p:nvPicPr>
        <p:blipFill>
          <a:blip r:embed="rId3"/>
          <a:stretch>
            <a:fillRect/>
          </a:stretch>
        </p:blipFill>
        <p:spPr>
          <a:xfrm>
            <a:off x="4222154" y="1703542"/>
            <a:ext cx="2890791" cy="1968126"/>
          </a:xfrm>
          <a:prstGeom prst="rect">
            <a:avLst/>
          </a:prstGeom>
        </p:spPr>
      </p:pic>
      <p:sp>
        <p:nvSpPr>
          <p:cNvPr id="11" name="テキスト ボックス 10"/>
          <p:cNvSpPr txBox="1"/>
          <p:nvPr/>
        </p:nvSpPr>
        <p:spPr>
          <a:xfrm>
            <a:off x="4871364" y="1715841"/>
            <a:ext cx="3013004" cy="369332"/>
          </a:xfrm>
          <a:prstGeom prst="rect">
            <a:avLst/>
          </a:prstGeom>
          <a:noFill/>
        </p:spPr>
        <p:txBody>
          <a:bodyPr wrap="square" rtlCol="0">
            <a:spAutoFit/>
          </a:bodyPr>
          <a:lstStyle/>
          <a:p>
            <a:r>
              <a:rPr lang="en-US" altLang="ja-JP" dirty="0"/>
              <a:t>Boundary</a:t>
            </a:r>
            <a:r>
              <a:rPr lang="ja-JP" altLang="en-US" dirty="0"/>
              <a:t> </a:t>
            </a:r>
            <a:r>
              <a:rPr lang="en-US" altLang="ja-JP" dirty="0"/>
              <a:t>of block areas</a:t>
            </a:r>
            <a:endParaRPr kumimoji="1" lang="ja-JP" altLang="en-US" dirty="0"/>
          </a:p>
        </p:txBody>
      </p:sp>
      <p:sp>
        <p:nvSpPr>
          <p:cNvPr id="24" name="テキスト ボックス 23"/>
          <p:cNvSpPr txBox="1"/>
          <p:nvPr/>
        </p:nvSpPr>
        <p:spPr>
          <a:xfrm>
            <a:off x="4890756" y="2030054"/>
            <a:ext cx="3157961" cy="369332"/>
          </a:xfrm>
          <a:prstGeom prst="rect">
            <a:avLst/>
          </a:prstGeom>
          <a:noFill/>
        </p:spPr>
        <p:txBody>
          <a:bodyPr wrap="square" rtlCol="0">
            <a:spAutoFit/>
          </a:bodyPr>
          <a:lstStyle/>
          <a:p>
            <a:r>
              <a:rPr lang="en-US" altLang="ja-JP" dirty="0"/>
              <a:t>Hilly areas (pumping system)</a:t>
            </a:r>
            <a:endParaRPr kumimoji="1" lang="ja-JP" altLang="en-US" dirty="0"/>
          </a:p>
        </p:txBody>
      </p:sp>
      <p:sp>
        <p:nvSpPr>
          <p:cNvPr id="25" name="テキスト ボックス 24"/>
          <p:cNvSpPr txBox="1"/>
          <p:nvPr/>
        </p:nvSpPr>
        <p:spPr>
          <a:xfrm>
            <a:off x="4879338" y="2399386"/>
            <a:ext cx="4161258" cy="369332"/>
          </a:xfrm>
          <a:prstGeom prst="rect">
            <a:avLst/>
          </a:prstGeom>
          <a:noFill/>
        </p:spPr>
        <p:txBody>
          <a:bodyPr wrap="square" rtlCol="0">
            <a:spAutoFit/>
          </a:bodyPr>
          <a:lstStyle/>
          <a:p>
            <a:r>
              <a:rPr lang="en-US" altLang="ja-JP" dirty="0"/>
              <a:t>Flat areas (gravity system)</a:t>
            </a:r>
            <a:endParaRPr kumimoji="1" lang="ja-JP" altLang="en-US" dirty="0"/>
          </a:p>
        </p:txBody>
      </p:sp>
      <p:sp>
        <p:nvSpPr>
          <p:cNvPr id="26" name="テキスト ボックス 25"/>
          <p:cNvSpPr txBox="1"/>
          <p:nvPr/>
        </p:nvSpPr>
        <p:spPr>
          <a:xfrm>
            <a:off x="4871364" y="2748338"/>
            <a:ext cx="4272636" cy="369332"/>
          </a:xfrm>
          <a:prstGeom prst="rect">
            <a:avLst/>
          </a:prstGeom>
          <a:noFill/>
        </p:spPr>
        <p:txBody>
          <a:bodyPr wrap="square" rtlCol="0">
            <a:spAutoFit/>
          </a:bodyPr>
          <a:lstStyle/>
          <a:p>
            <a:r>
              <a:rPr lang="en-US" altLang="ja-JP" dirty="0"/>
              <a:t>Reservoirs in water treatment plants</a:t>
            </a:r>
            <a:endParaRPr kumimoji="1" lang="ja-JP" altLang="en-US" dirty="0"/>
          </a:p>
        </p:txBody>
      </p:sp>
      <p:sp>
        <p:nvSpPr>
          <p:cNvPr id="27" name="テキスト ボックス 26"/>
          <p:cNvSpPr txBox="1"/>
          <p:nvPr/>
        </p:nvSpPr>
        <p:spPr>
          <a:xfrm>
            <a:off x="4871364" y="3117670"/>
            <a:ext cx="4150343" cy="369332"/>
          </a:xfrm>
          <a:prstGeom prst="rect">
            <a:avLst/>
          </a:prstGeom>
          <a:noFill/>
        </p:spPr>
        <p:txBody>
          <a:bodyPr wrap="square" rtlCol="0">
            <a:spAutoFit/>
          </a:bodyPr>
          <a:lstStyle/>
          <a:p>
            <a:r>
              <a:rPr lang="en-US" altLang="ja-JP" dirty="0"/>
              <a:t>Distribution reservoirs</a:t>
            </a:r>
            <a:endParaRPr kumimoji="1" lang="ja-JP" altLang="en-US" dirty="0"/>
          </a:p>
        </p:txBody>
      </p:sp>
      <p:pic>
        <p:nvPicPr>
          <p:cNvPr id="28" name="図 27"/>
          <p:cNvPicPr>
            <a:picLocks noChangeAspect="1"/>
          </p:cNvPicPr>
          <p:nvPr/>
        </p:nvPicPr>
        <p:blipFill>
          <a:blip r:embed="rId4"/>
          <a:stretch>
            <a:fillRect/>
          </a:stretch>
        </p:blipFill>
        <p:spPr>
          <a:xfrm>
            <a:off x="342222" y="1349732"/>
            <a:ext cx="3969371" cy="4991070"/>
          </a:xfrm>
          <a:prstGeom prst="rect">
            <a:avLst/>
          </a:prstGeom>
        </p:spPr>
      </p:pic>
      <p:sp>
        <p:nvSpPr>
          <p:cNvPr id="7" name="コンテンツ プレースホルダー 3"/>
          <p:cNvSpPr txBox="1"/>
          <p:nvPr/>
        </p:nvSpPr>
        <p:spPr>
          <a:xfrm>
            <a:off x="3851920" y="5157192"/>
            <a:ext cx="5030169" cy="93967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400" dirty="0"/>
              <a:t>Block distribution system  in Yokohama City</a:t>
            </a:r>
          </a:p>
          <a:p>
            <a:pPr marL="0" indent="0">
              <a:buNone/>
            </a:pPr>
            <a:r>
              <a:rPr lang="en-US" altLang="ja-JP" sz="1200" b="0" dirty="0"/>
              <a:t>Source : Yokohama Waterworks Bureau,</a:t>
            </a:r>
          </a:p>
          <a:p>
            <a:pPr marL="0" indent="0">
              <a:buNone/>
            </a:pPr>
            <a:r>
              <a:rPr lang="en-US" altLang="ja-JP" sz="1200" b="0" dirty="0"/>
              <a:t>http://www.city.yokohama.lg.jp/suidou/kyoku/suidoujigyo/jigyogaiyou.html</a:t>
            </a:r>
          </a:p>
          <a:p>
            <a:pPr marL="0" indent="0">
              <a:buNone/>
            </a:pPr>
            <a:endParaRPr lang="en-US" altLang="ja-JP" sz="1200" b="0" dirty="0"/>
          </a:p>
          <a:p>
            <a:pPr marL="0" indent="0">
              <a:buNone/>
            </a:pPr>
            <a:endParaRPr lang="ja-JP" altLang="en-US" sz="1400"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51998" y="972000"/>
            <a:ext cx="7516861" cy="376065"/>
          </a:xfrm>
          <a:prstGeom prst="rect">
            <a:avLst/>
          </a:prstGeom>
        </p:spPr>
        <p:txBody>
          <a:bodyPr wrap="none" lIns="36000" tIns="0" rIns="0" bIns="0">
            <a:spAutoFit/>
          </a:bodyPr>
          <a:lstStyle/>
          <a:p>
            <a:pPr marL="57785">
              <a:lnSpc>
                <a:spcPts val="3200"/>
              </a:lnSpc>
              <a:spcBef>
                <a:spcPts val="1000"/>
              </a:spcBef>
            </a:pPr>
            <a:r>
              <a:rPr lang="en-US" altLang="ja-JP" sz="2400" b="1" dirty="0"/>
              <a:t>(2) The Effect of  Block Distribution System</a:t>
            </a:r>
            <a:r>
              <a:rPr lang="ja-JP" altLang="en-US" sz="2400" b="1" dirty="0"/>
              <a:t>　</a:t>
            </a:r>
            <a:r>
              <a:rPr lang="en-US" altLang="ja-JP" sz="2400" b="1" dirty="0"/>
              <a:t>(Cont’d)</a:t>
            </a:r>
          </a:p>
        </p:txBody>
      </p:sp>
      <p:sp>
        <p:nvSpPr>
          <p:cNvPr id="5" name="コンテンツ プレースホルダー 4"/>
          <p:cNvSpPr>
            <a:spLocks noGrp="1"/>
          </p:cNvSpPr>
          <p:nvPr>
            <p:ph idx="14"/>
          </p:nvPr>
        </p:nvSpPr>
        <p:spPr>
          <a:xfrm>
            <a:off x="755576" y="1597591"/>
            <a:ext cx="8136904" cy="1471370"/>
          </a:xfrm>
        </p:spPr>
        <p:txBody>
          <a:bodyPr>
            <a:noAutofit/>
          </a:bodyPr>
          <a:lstStyle/>
          <a:p>
            <a:pPr marL="399415" lvl="1" indent="-342900">
              <a:lnSpc>
                <a:spcPct val="100000"/>
              </a:lnSpc>
              <a:spcBef>
                <a:spcPts val="0"/>
              </a:spcBef>
              <a:buClr>
                <a:srgbClr val="CAE2FF">
                  <a:lumMod val="50000"/>
                </a:srgbClr>
              </a:buClr>
              <a:buFont typeface="Wingdings" panose="05000000000000000000" pitchFamily="2" charset="2"/>
              <a:buChar char="l"/>
            </a:pPr>
            <a:r>
              <a:rPr lang="en-US" altLang="ja-JP" b="0" dirty="0"/>
              <a:t>Introduction of </a:t>
            </a:r>
            <a:r>
              <a:rPr lang="en-US" altLang="ja-JP" b="0" dirty="0">
                <a:solidFill>
                  <a:srgbClr val="FF0000"/>
                </a:solidFill>
              </a:rPr>
              <a:t>the block distribution system</a:t>
            </a:r>
          </a:p>
          <a:p>
            <a:pPr marL="399415" lvl="1" indent="-342900">
              <a:lnSpc>
                <a:spcPct val="100000"/>
              </a:lnSpc>
              <a:spcBef>
                <a:spcPts val="0"/>
              </a:spcBef>
              <a:buClr>
                <a:srgbClr val="CAE2FF">
                  <a:lumMod val="50000"/>
                </a:srgbClr>
              </a:buClr>
              <a:buFont typeface="Wingdings" panose="05000000000000000000" pitchFamily="2" charset="2"/>
              <a:buChar char="l"/>
            </a:pPr>
            <a:r>
              <a:rPr lang="en-US" altLang="ja-JP" b="0" dirty="0">
                <a:solidFill>
                  <a:srgbClr val="FF0000"/>
                </a:solidFill>
              </a:rPr>
              <a:t>Pipeline information </a:t>
            </a:r>
            <a:r>
              <a:rPr lang="en-US" altLang="ja-JP" b="0" dirty="0"/>
              <a:t>database</a:t>
            </a:r>
            <a:endParaRPr lang="en-US" altLang="ja-JP" b="0" dirty="0">
              <a:solidFill>
                <a:srgbClr val="FF0000"/>
              </a:solidFill>
            </a:endParaRPr>
          </a:p>
          <a:p>
            <a:pPr marL="399415" lvl="1" indent="-342900">
              <a:lnSpc>
                <a:spcPct val="100000"/>
              </a:lnSpc>
              <a:spcBef>
                <a:spcPts val="0"/>
              </a:spcBef>
              <a:buClr>
                <a:srgbClr val="CAE2FF">
                  <a:lumMod val="50000"/>
                </a:srgbClr>
              </a:buClr>
              <a:buFont typeface="Wingdings" panose="05000000000000000000" pitchFamily="2" charset="2"/>
              <a:buChar char="l"/>
            </a:pPr>
            <a:r>
              <a:rPr lang="en-US" altLang="ja-JP" b="0" dirty="0"/>
              <a:t>Network information using</a:t>
            </a:r>
            <a:r>
              <a:rPr lang="en-US" altLang="ja-JP" b="0" dirty="0">
                <a:solidFill>
                  <a:srgbClr val="FF0000"/>
                </a:solidFill>
              </a:rPr>
              <a:t> computerized system </a:t>
            </a:r>
          </a:p>
          <a:p>
            <a:pPr lvl="1">
              <a:lnSpc>
                <a:spcPct val="100000"/>
              </a:lnSpc>
              <a:spcBef>
                <a:spcPts val="0"/>
              </a:spcBef>
              <a:buClr>
                <a:srgbClr val="CAE2FF">
                  <a:lumMod val="50000"/>
                </a:srgbClr>
              </a:buClr>
            </a:pPr>
            <a:r>
              <a:rPr lang="en-US" altLang="ja-JP" b="0" dirty="0">
                <a:solidFill>
                  <a:srgbClr val="FF0000"/>
                </a:solidFill>
              </a:rPr>
              <a:t>     </a:t>
            </a:r>
            <a:r>
              <a:rPr lang="en-US" altLang="ja-JP" b="0" dirty="0"/>
              <a:t>and</a:t>
            </a:r>
            <a:r>
              <a:rPr lang="en-US" altLang="ja-JP" b="0" dirty="0">
                <a:solidFill>
                  <a:srgbClr val="FF0000"/>
                </a:solidFill>
              </a:rPr>
              <a:t> advanced mapping system</a:t>
            </a:r>
            <a:endParaRPr lang="en-US" altLang="ja-JP" b="0" dirty="0"/>
          </a:p>
        </p:txBody>
      </p:sp>
      <p:sp>
        <p:nvSpPr>
          <p:cNvPr id="12" name="タイトル 3"/>
          <p:cNvSpPr>
            <a:spLocks noGrp="1"/>
          </p:cNvSpPr>
          <p:nvPr>
            <p:ph type="title"/>
          </p:nvPr>
        </p:nvSpPr>
        <p:spPr>
          <a:xfrm>
            <a:off x="360000" y="252000"/>
            <a:ext cx="8784000" cy="720000"/>
          </a:xfrm>
        </p:spPr>
        <p:txBody>
          <a:bodyPr>
            <a:noAutofit/>
          </a:bodyPr>
          <a:lstStyle/>
          <a:p>
            <a:r>
              <a:rPr lang="en-US" altLang="ja-JP" dirty="0"/>
              <a:t>3. Case 1 : Block Distribution System in Yokohama</a:t>
            </a:r>
          </a:p>
        </p:txBody>
      </p:sp>
      <p:sp>
        <p:nvSpPr>
          <p:cNvPr id="6" name="下矢印 5"/>
          <p:cNvSpPr/>
          <p:nvPr/>
        </p:nvSpPr>
        <p:spPr>
          <a:xfrm>
            <a:off x="3851920" y="3118487"/>
            <a:ext cx="1295365" cy="576064"/>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4"/>
          <p:cNvSpPr txBox="1"/>
          <p:nvPr/>
        </p:nvSpPr>
        <p:spPr>
          <a:xfrm>
            <a:off x="683548" y="3694551"/>
            <a:ext cx="8136904" cy="2695506"/>
          </a:xfrm>
          <a:prstGeom prst="rect">
            <a:avLst/>
          </a:prstGeom>
        </p:spPr>
        <p:txBody>
          <a:bodyPr vert="horz" lIns="36000" tIns="0" rIns="0" bIns="0" rtlCol="0">
            <a:no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515"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415" lvl="1" indent="-342900">
              <a:lnSpc>
                <a:spcPct val="100000"/>
              </a:lnSpc>
              <a:spcBef>
                <a:spcPts val="0"/>
              </a:spcBef>
              <a:buClr>
                <a:srgbClr val="CAE2FF">
                  <a:lumMod val="50000"/>
                </a:srgbClr>
              </a:buClr>
              <a:buFont typeface="Wingdings" panose="05000000000000000000" pitchFamily="2" charset="2"/>
              <a:buChar char="l"/>
            </a:pPr>
            <a:r>
              <a:rPr lang="en-US" altLang="ja-JP" b="0" dirty="0">
                <a:solidFill>
                  <a:srgbClr val="FF0000"/>
                </a:solidFill>
              </a:rPr>
              <a:t>Easy pressure control</a:t>
            </a:r>
            <a:r>
              <a:rPr lang="ja-JP" altLang="en-US" b="0" dirty="0">
                <a:solidFill>
                  <a:srgbClr val="FF0000"/>
                </a:solidFill>
              </a:rPr>
              <a:t> </a:t>
            </a:r>
            <a:r>
              <a:rPr lang="en-US" altLang="ja-JP" b="0" dirty="0"/>
              <a:t>by utilization of elevation</a:t>
            </a:r>
          </a:p>
          <a:p>
            <a:pPr marL="399415" lvl="1" indent="-342900">
              <a:lnSpc>
                <a:spcPct val="100000"/>
              </a:lnSpc>
              <a:spcBef>
                <a:spcPts val="0"/>
              </a:spcBef>
              <a:buClr>
                <a:srgbClr val="CAE2FF">
                  <a:lumMod val="50000"/>
                </a:srgbClr>
              </a:buClr>
              <a:buFont typeface="Wingdings" panose="05000000000000000000" pitchFamily="2" charset="2"/>
              <a:buChar char="l"/>
            </a:pPr>
            <a:r>
              <a:rPr lang="en-US" altLang="ja-JP" b="0" dirty="0">
                <a:solidFill>
                  <a:srgbClr val="FF0000"/>
                </a:solidFill>
              </a:rPr>
              <a:t>Easy distribution volume control </a:t>
            </a:r>
            <a:r>
              <a:rPr lang="en-US" altLang="ja-JP" b="0" dirty="0"/>
              <a:t>by valves in the network</a:t>
            </a:r>
          </a:p>
          <a:p>
            <a:pPr marL="399415" lvl="1" indent="-342900">
              <a:lnSpc>
                <a:spcPct val="100000"/>
              </a:lnSpc>
              <a:spcBef>
                <a:spcPts val="0"/>
              </a:spcBef>
              <a:buClr>
                <a:srgbClr val="CAE2FF">
                  <a:lumMod val="50000"/>
                </a:srgbClr>
              </a:buClr>
              <a:buFont typeface="Wingdings" panose="05000000000000000000" pitchFamily="2" charset="2"/>
              <a:buChar char="l"/>
            </a:pPr>
            <a:r>
              <a:rPr lang="en-US" altLang="ja-JP" b="0" dirty="0">
                <a:solidFill>
                  <a:srgbClr val="FF0000"/>
                </a:solidFill>
              </a:rPr>
              <a:t>Reduction</a:t>
            </a:r>
            <a:r>
              <a:rPr lang="en-US" altLang="ja-JP" b="0" dirty="0"/>
              <a:t> </a:t>
            </a:r>
            <a:r>
              <a:rPr lang="en-US" altLang="ja-JP" b="0" dirty="0">
                <a:solidFill>
                  <a:srgbClr val="FF0000"/>
                </a:solidFill>
              </a:rPr>
              <a:t>of water service suspension time </a:t>
            </a:r>
            <a:r>
              <a:rPr lang="en-US" altLang="ja-JP" b="0" dirty="0"/>
              <a:t>for repairs and maintenance</a:t>
            </a:r>
          </a:p>
          <a:p>
            <a:pPr marL="399415" lvl="1" indent="-342900">
              <a:lnSpc>
                <a:spcPct val="100000"/>
              </a:lnSpc>
              <a:spcBef>
                <a:spcPts val="0"/>
              </a:spcBef>
              <a:buFont typeface="Wingdings" panose="05000000000000000000" pitchFamily="2" charset="2"/>
              <a:buChar char="l"/>
            </a:pPr>
            <a:r>
              <a:rPr lang="en-US" altLang="ja-JP" b="0" dirty="0">
                <a:solidFill>
                  <a:srgbClr val="FF0000"/>
                </a:solidFill>
              </a:rPr>
              <a:t>Improvement of pipeline system</a:t>
            </a:r>
          </a:p>
          <a:p>
            <a:pPr marL="399415" lvl="1" indent="-342900">
              <a:lnSpc>
                <a:spcPct val="100000"/>
              </a:lnSpc>
              <a:spcBef>
                <a:spcPts val="0"/>
              </a:spcBef>
              <a:buFont typeface="Wingdings" panose="05000000000000000000" pitchFamily="2" charset="2"/>
              <a:buChar char="l"/>
            </a:pPr>
            <a:r>
              <a:rPr lang="en-US" altLang="ja-JP" b="0" dirty="0">
                <a:solidFill>
                  <a:srgbClr val="FF0000"/>
                </a:solidFill>
              </a:rPr>
              <a:t>Easy maintenance</a:t>
            </a:r>
            <a:r>
              <a:rPr lang="en-US" altLang="ja-JP" b="0" dirty="0"/>
              <a:t> in daily operation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1520" y="972000"/>
            <a:ext cx="4162802" cy="377732"/>
          </a:xfrm>
          <a:prstGeom prst="rect">
            <a:avLst/>
          </a:prstGeom>
        </p:spPr>
        <p:txBody>
          <a:bodyPr wrap="none" lIns="36000" tIns="0" rIns="0" bIns="0">
            <a:spAutoFit/>
          </a:bodyPr>
          <a:lstStyle/>
          <a:p>
            <a:pPr marL="57785">
              <a:lnSpc>
                <a:spcPts val="3200"/>
              </a:lnSpc>
              <a:spcBef>
                <a:spcPts val="1000"/>
              </a:spcBef>
            </a:pPr>
            <a:r>
              <a:rPr lang="en-US" altLang="ja-JP" sz="2400" b="1" dirty="0"/>
              <a:t>(1) Background and Purpose</a:t>
            </a:r>
            <a:endParaRPr lang="ja-JP" altLang="en-US" sz="2400" b="1" dirty="0"/>
          </a:p>
        </p:txBody>
      </p:sp>
      <p:sp>
        <p:nvSpPr>
          <p:cNvPr id="16" name="コンテンツ プレースホルダー 3"/>
          <p:cNvSpPr txBox="1"/>
          <p:nvPr/>
        </p:nvSpPr>
        <p:spPr>
          <a:xfrm>
            <a:off x="617536" y="5587838"/>
            <a:ext cx="3796786" cy="694509"/>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a:t>Parched Dam during Period of Abnormally Low Rainfall in 1978</a:t>
            </a:r>
          </a:p>
        </p:txBody>
      </p:sp>
      <p:sp>
        <p:nvSpPr>
          <p:cNvPr id="15" name="タイトル 3"/>
          <p:cNvSpPr>
            <a:spLocks noGrp="1"/>
          </p:cNvSpPr>
          <p:nvPr>
            <p:ph type="title"/>
          </p:nvPr>
        </p:nvSpPr>
        <p:spPr>
          <a:xfrm>
            <a:off x="360000" y="252000"/>
            <a:ext cx="8784000" cy="720000"/>
          </a:xfrm>
        </p:spPr>
        <p:txBody>
          <a:bodyPr>
            <a:noAutofit/>
          </a:bodyPr>
          <a:lstStyle/>
          <a:p>
            <a:r>
              <a:rPr lang="en-US" altLang="ja-JP" dirty="0"/>
              <a:t>4. Case 2 : Fukuoka City</a:t>
            </a:r>
          </a:p>
        </p:txBody>
      </p:sp>
      <p:pic>
        <p:nvPicPr>
          <p:cNvPr id="2" name="図 1"/>
          <p:cNvPicPr>
            <a:picLocks noChangeAspect="1"/>
          </p:cNvPicPr>
          <p:nvPr/>
        </p:nvPicPr>
        <p:blipFill>
          <a:blip r:embed="rId2"/>
          <a:stretch>
            <a:fillRect/>
          </a:stretch>
        </p:blipFill>
        <p:spPr>
          <a:xfrm>
            <a:off x="4567581" y="3031296"/>
            <a:ext cx="3642620" cy="2552230"/>
          </a:xfrm>
          <a:prstGeom prst="rect">
            <a:avLst/>
          </a:prstGeom>
        </p:spPr>
      </p:pic>
      <p:pic>
        <p:nvPicPr>
          <p:cNvPr id="3" name="図 2"/>
          <p:cNvPicPr>
            <a:picLocks noChangeAspect="1"/>
          </p:cNvPicPr>
          <p:nvPr/>
        </p:nvPicPr>
        <p:blipFill rotWithShape="1">
          <a:blip r:embed="rId3"/>
          <a:srcRect t="28020"/>
          <a:stretch>
            <a:fillRect/>
          </a:stretch>
        </p:blipFill>
        <p:spPr>
          <a:xfrm>
            <a:off x="539552" y="3311423"/>
            <a:ext cx="3856054" cy="2276415"/>
          </a:xfrm>
          <a:prstGeom prst="rect">
            <a:avLst/>
          </a:prstGeom>
        </p:spPr>
      </p:pic>
      <p:sp>
        <p:nvSpPr>
          <p:cNvPr id="21" name="角丸四角形吹き出し 5"/>
          <p:cNvSpPr/>
          <p:nvPr/>
        </p:nvSpPr>
        <p:spPr>
          <a:xfrm>
            <a:off x="322722" y="1482431"/>
            <a:ext cx="6192688" cy="1442513"/>
          </a:xfrm>
          <a:prstGeom prst="wedgeRoundRectCallout">
            <a:avLst>
              <a:gd name="adj1" fmla="val 35126"/>
              <a:gd name="adj2" fmla="val -46870"/>
              <a:gd name="adj3" fmla="val 16667"/>
            </a:avLst>
          </a:prstGeom>
          <a:solidFill>
            <a:srgbClr val="FFD1D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lvl="0"/>
            <a:r>
              <a:rPr lang="en-US" altLang="ja-JP" sz="2000" b="1" dirty="0">
                <a:solidFill>
                  <a:srgbClr val="FF0000"/>
                </a:solidFill>
              </a:rPr>
              <a:t>【 Drought in1978 】</a:t>
            </a:r>
          </a:p>
          <a:p>
            <a:pPr marL="342900" lvl="0" indent="-342900">
              <a:buClr>
                <a:srgbClr val="CAE2FF">
                  <a:lumMod val="50000"/>
                </a:srgbClr>
              </a:buClr>
              <a:buSzPct val="75000"/>
              <a:buFont typeface="Wingdings" panose="05000000000000000000" pitchFamily="2" charset="2"/>
              <a:buChar char="l"/>
            </a:pPr>
            <a:r>
              <a:rPr lang="en-US" altLang="ja-JP" sz="2000" dirty="0">
                <a:solidFill>
                  <a:srgbClr val="000000"/>
                </a:solidFill>
              </a:rPr>
              <a:t>Water restrictions up to 287 days</a:t>
            </a:r>
          </a:p>
          <a:p>
            <a:pPr marL="342900" lvl="0" indent="-342900">
              <a:buClr>
                <a:srgbClr val="CAE2FF">
                  <a:lumMod val="50000"/>
                </a:srgbClr>
              </a:buClr>
              <a:buSzPct val="75000"/>
              <a:buFont typeface="Wingdings" panose="05000000000000000000" pitchFamily="2" charset="2"/>
              <a:buChar char="l"/>
            </a:pPr>
            <a:r>
              <a:rPr lang="en-US" altLang="ja-JP" sz="2000" dirty="0">
                <a:solidFill>
                  <a:srgbClr val="000000"/>
                </a:solidFill>
              </a:rPr>
              <a:t>Drought was so severe that emergency water was brought from a distance using ships and trains.</a:t>
            </a:r>
            <a:endParaRPr lang="ja-JP" altLang="en-US" sz="2000" dirty="0">
              <a:solidFill>
                <a:srgbClr val="000000"/>
              </a:solidFill>
            </a:endParaRPr>
          </a:p>
        </p:txBody>
      </p:sp>
      <p:sp>
        <p:nvSpPr>
          <p:cNvPr id="22" name="角丸四角形 13"/>
          <p:cNvSpPr/>
          <p:nvPr/>
        </p:nvSpPr>
        <p:spPr>
          <a:xfrm>
            <a:off x="6737184" y="1482432"/>
            <a:ext cx="2011280" cy="1442512"/>
          </a:xfrm>
          <a:prstGeom prst="roundRect">
            <a:avLst>
              <a:gd name="adj" fmla="val 17269"/>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44000" rIns="36000" bIns="144000" rtlCol="0" anchor="ctr">
            <a:noAutofit/>
          </a:bodyPr>
          <a:lstStyle/>
          <a:p>
            <a:r>
              <a:rPr lang="en-US" altLang="ja-JP" sz="2000" b="1" dirty="0">
                <a:solidFill>
                  <a:srgbClr val="FF0000"/>
                </a:solidFill>
              </a:rPr>
              <a:t>Water-saving </a:t>
            </a:r>
          </a:p>
          <a:p>
            <a:r>
              <a:rPr lang="en-US" altLang="ja-JP" sz="2000" b="1" dirty="0">
                <a:solidFill>
                  <a:schemeClr val="tx1"/>
                </a:solidFill>
              </a:rPr>
              <a:t>urban development</a:t>
            </a:r>
            <a:endParaRPr lang="ja-JP" altLang="en-US" sz="2000" b="1" dirty="0">
              <a:solidFill>
                <a:schemeClr val="tx1"/>
              </a:solidFill>
            </a:endParaRPr>
          </a:p>
        </p:txBody>
      </p:sp>
      <p:sp>
        <p:nvSpPr>
          <p:cNvPr id="23" name="右矢印 11"/>
          <p:cNvSpPr/>
          <p:nvPr/>
        </p:nvSpPr>
        <p:spPr>
          <a:xfrm>
            <a:off x="6381005" y="1694060"/>
            <a:ext cx="388388" cy="79063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3"/>
          <p:cNvSpPr txBox="1"/>
          <p:nvPr/>
        </p:nvSpPr>
        <p:spPr>
          <a:xfrm>
            <a:off x="4752000" y="5581548"/>
            <a:ext cx="3458201" cy="694509"/>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a:t>Water Trucks Dispatched during the Severe Drought</a:t>
            </a:r>
          </a:p>
        </p:txBody>
      </p:sp>
    </p:spTree>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TotalTime>
  <Words>1180</Words>
  <PresentationFormat>画面に合わせる (4:3)</PresentationFormat>
  <Paragraphs>157</Paragraphs>
  <Slides>14</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Arial Unicode MS</vt:lpstr>
      <vt:lpstr>Meiryo UI</vt:lpstr>
      <vt:lpstr>ＭＳ Ｐゴシック</vt:lpstr>
      <vt:lpstr>Arial</vt:lpstr>
      <vt:lpstr>Calibri</vt:lpstr>
      <vt:lpstr>Cambria</vt:lpstr>
      <vt:lpstr>Wingdings</vt:lpstr>
      <vt:lpstr>2_X0-00</vt:lpstr>
      <vt:lpstr>Block Distribution System　for Equitable, Efficient and Resilient Distribution: Yokohama City  and Fukuoka City</vt:lpstr>
      <vt:lpstr>Contents</vt:lpstr>
      <vt:lpstr>1. Introduction</vt:lpstr>
      <vt:lpstr>2. Block Distribution System in Japan</vt:lpstr>
      <vt:lpstr>2. Block Distribution System in Japan</vt:lpstr>
      <vt:lpstr>3. Case 1 : Yokohama City</vt:lpstr>
      <vt:lpstr>3. Case 1 : Block Distribution System in Yokohama</vt:lpstr>
      <vt:lpstr>3. Case 1 : Block Distribution System in Yokohama</vt:lpstr>
      <vt:lpstr>4. Case 2 : Fukuoka City</vt:lpstr>
      <vt:lpstr>4. Case 2 : Fukuoka City</vt:lpstr>
      <vt:lpstr>4. Case 2 : Fukuoka City</vt:lpstr>
      <vt:lpstr>PowerPoint プレゼンテーション</vt:lpstr>
      <vt:lpstr>5. Lessons Learned（1）</vt:lpstr>
      <vt:lpstr>5. Lessons Learned（2）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2016-12-26T01:44:00Z</cp:lastPrinted>
  <dcterms:created xsi:type="dcterms:W3CDTF">2016-03-24T01:37:00Z</dcterms:created>
  <dcterms:modified xsi:type="dcterms:W3CDTF">2017-03-08T03:50:00Z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ies>
</file>