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30"/>
  </p:notesMasterIdLst>
  <p:handoutMasterIdLst>
    <p:handoutMasterId r:id="rId31"/>
  </p:handoutMasterIdLst>
  <p:sldIdLst>
    <p:sldId id="256" r:id="rId2"/>
    <p:sldId id="325" r:id="rId3"/>
    <p:sldId id="328" r:id="rId4"/>
    <p:sldId id="351" r:id="rId5"/>
    <p:sldId id="354" r:id="rId6"/>
    <p:sldId id="331" r:id="rId7"/>
    <p:sldId id="332" r:id="rId8"/>
    <p:sldId id="333" r:id="rId9"/>
    <p:sldId id="335" r:id="rId10"/>
    <p:sldId id="336" r:id="rId11"/>
    <p:sldId id="334" r:id="rId12"/>
    <p:sldId id="343" r:id="rId13"/>
    <p:sldId id="344" r:id="rId14"/>
    <p:sldId id="327" r:id="rId15"/>
    <p:sldId id="346" r:id="rId16"/>
    <p:sldId id="337" r:id="rId17"/>
    <p:sldId id="356" r:id="rId18"/>
    <p:sldId id="338" r:id="rId19"/>
    <p:sldId id="348" r:id="rId20"/>
    <p:sldId id="302" r:id="rId21"/>
    <p:sldId id="349" r:id="rId22"/>
    <p:sldId id="340" r:id="rId23"/>
    <p:sldId id="341" r:id="rId24"/>
    <p:sldId id="304" r:id="rId25"/>
    <p:sldId id="345" r:id="rId26"/>
    <p:sldId id="347" r:id="rId27"/>
    <p:sldId id="342" r:id="rId28"/>
    <p:sldId id="352" r:id="rId2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Despault" initials="R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800"/>
    <a:srgbClr val="FFD1D1"/>
    <a:srgbClr val="CCFFCC"/>
    <a:srgbClr val="FF9900"/>
    <a:srgbClr val="FFFF99"/>
    <a:srgbClr val="99FFCC"/>
    <a:srgbClr val="CCECFF"/>
    <a:srgbClr val="9966FF"/>
    <a:srgbClr val="E6E6E6"/>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7" autoAdjust="0"/>
    <p:restoredTop sz="90203" autoAdjust="0"/>
  </p:normalViewPr>
  <p:slideViewPr>
    <p:cSldViewPr>
      <p:cViewPr varScale="1">
        <p:scale>
          <a:sx n="78" d="100"/>
          <a:sy n="78" d="100"/>
        </p:scale>
        <p:origin x="1301" y="62"/>
      </p:cViewPr>
      <p:guideLst>
        <p:guide orient="horz" pos="981"/>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3254" y="53"/>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eda_c\Dropbox\&#25945;&#26448;\00&#65343;&#31532;1&#31295;\&#22259;&#34920;\&#32076;&#36027;&#22238;&#21454;&#29575;&#25512;&#31227;H26_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eda_c\Dropbox\&#25945;&#26448;\00&#65343;&#31532;1&#31295;\&#22259;&#34920;\S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eda_c\Dropbox\&#25945;&#26448;\00&#65343;&#31532;1&#31295;\&#22259;&#34920;\S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eda_c\Dropbox\&#25945;&#26448;\00&#65343;&#31532;1&#31295;\&#22259;&#34920;\S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hi\Dropbox\&#25945;&#26448;\00&#65343;&#31532;1&#31295;\&#22259;&#34920;\S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eda_c\Dropbox\&#25945;&#26448;\00&#65343;&#31532;1&#31295;\&#22259;&#34920;\S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98373107456106E-2"/>
          <c:y val="0.14116917741815199"/>
          <c:w val="0.80135965576418333"/>
          <c:h val="0.65926415818576034"/>
        </c:manualLayout>
      </c:layout>
      <c:barChart>
        <c:barDir val="col"/>
        <c:grouping val="clustered"/>
        <c:varyColors val="0"/>
        <c:ser>
          <c:idx val="0"/>
          <c:order val="0"/>
          <c:tx>
            <c:strRef>
              <c:f>data!$D$35</c:f>
              <c:strCache>
                <c:ptCount val="1"/>
                <c:pt idx="0">
                  <c:v>Cost of Water Supply </c:v>
                </c:pt>
              </c:strCache>
            </c:strRef>
          </c:tx>
          <c:spPr>
            <a:solidFill>
              <a:schemeClr val="accent1">
                <a:lumMod val="75000"/>
              </a:schemeClr>
            </a:solidFill>
          </c:spPr>
          <c:invertIfNegative val="0"/>
          <c:cat>
            <c:strRef>
              <c:f>data!$C$36:$C$44</c:f>
              <c:strCache>
                <c:ptCount val="9"/>
                <c:pt idx="0">
                  <c:v>Tokyo and Designated City</c:v>
                </c:pt>
                <c:pt idx="1">
                  <c:v>over 300,000 people</c:v>
                </c:pt>
                <c:pt idx="2">
                  <c:v>150,000 to 299,999 people</c:v>
                </c:pt>
                <c:pt idx="3">
                  <c:v>100,000 to 149,999 people</c:v>
                </c:pt>
                <c:pt idx="4">
                  <c:v>50,000 to 99,999 people</c:v>
                </c:pt>
                <c:pt idx="5">
                  <c:v>30,000 to 49,999 people</c:v>
                </c:pt>
                <c:pt idx="6">
                  <c:v>15,000 to 29,999 people</c:v>
                </c:pt>
                <c:pt idx="7">
                  <c:v>under 14,999 people</c:v>
                </c:pt>
                <c:pt idx="8">
                  <c:v>Small Scall Public Water Supply</c:v>
                </c:pt>
              </c:strCache>
            </c:strRef>
          </c:cat>
          <c:val>
            <c:numRef>
              <c:f>data!$D$36:$D$44</c:f>
              <c:numCache>
                <c:formatCode>#,##0\ ;"△"#,##0\ ;0\ </c:formatCode>
                <c:ptCount val="9"/>
                <c:pt idx="0">
                  <c:v>171.57334465306556</c:v>
                </c:pt>
                <c:pt idx="1">
                  <c:v>154.33477595397878</c:v>
                </c:pt>
                <c:pt idx="2">
                  <c:v>155.08706030531062</c:v>
                </c:pt>
                <c:pt idx="3">
                  <c:v>155.22972819447895</c:v>
                </c:pt>
                <c:pt idx="4">
                  <c:v>162.59000707029841</c:v>
                </c:pt>
                <c:pt idx="5">
                  <c:v>173.03106915845163</c:v>
                </c:pt>
                <c:pt idx="6">
                  <c:v>169.82106816324932</c:v>
                </c:pt>
                <c:pt idx="7">
                  <c:v>195.82177502907632</c:v>
                </c:pt>
                <c:pt idx="8">
                  <c:v>295.00305161548494</c:v>
                </c:pt>
              </c:numCache>
            </c:numRef>
          </c:val>
          <c:extLst>
            <c:ext xmlns:c16="http://schemas.microsoft.com/office/drawing/2014/chart" uri="{C3380CC4-5D6E-409C-BE32-E72D297353CC}">
              <c16:uniqueId val="{00000000-72CB-4E63-A3A3-8F6EB8346E8A}"/>
            </c:ext>
          </c:extLst>
        </c:ser>
        <c:ser>
          <c:idx val="1"/>
          <c:order val="1"/>
          <c:tx>
            <c:strRef>
              <c:f>data!$E$35</c:f>
              <c:strCache>
                <c:ptCount val="1"/>
                <c:pt idx="0">
                  <c:v>Unit Price of Water</c:v>
                </c:pt>
              </c:strCache>
            </c:strRef>
          </c:tx>
          <c:spPr>
            <a:solidFill>
              <a:srgbClr val="FF6600"/>
            </a:solidFill>
          </c:spPr>
          <c:invertIfNegative val="0"/>
          <c:cat>
            <c:strRef>
              <c:f>data!$C$36:$C$44</c:f>
              <c:strCache>
                <c:ptCount val="9"/>
                <c:pt idx="0">
                  <c:v>Tokyo and Designated City</c:v>
                </c:pt>
                <c:pt idx="1">
                  <c:v>over 300,000 people</c:v>
                </c:pt>
                <c:pt idx="2">
                  <c:v>150,000 to 299,999 people</c:v>
                </c:pt>
                <c:pt idx="3">
                  <c:v>100,000 to 149,999 people</c:v>
                </c:pt>
                <c:pt idx="4">
                  <c:v>50,000 to 99,999 people</c:v>
                </c:pt>
                <c:pt idx="5">
                  <c:v>30,000 to 49,999 people</c:v>
                </c:pt>
                <c:pt idx="6">
                  <c:v>15,000 to 29,999 people</c:v>
                </c:pt>
                <c:pt idx="7">
                  <c:v>under 14,999 people</c:v>
                </c:pt>
                <c:pt idx="8">
                  <c:v>Small Scall Public Water Supply</c:v>
                </c:pt>
              </c:strCache>
            </c:strRef>
          </c:cat>
          <c:val>
            <c:numRef>
              <c:f>data!$E$36:$E$44</c:f>
              <c:numCache>
                <c:formatCode>#,##0\ ;"△"#,##0\ ;0\ </c:formatCode>
                <c:ptCount val="9"/>
                <c:pt idx="0">
                  <c:v>178.5224712665061</c:v>
                </c:pt>
                <c:pt idx="1">
                  <c:v>166.28638702963224</c:v>
                </c:pt>
                <c:pt idx="2">
                  <c:v>166.02325418209824</c:v>
                </c:pt>
                <c:pt idx="3">
                  <c:v>171.06321677120093</c:v>
                </c:pt>
                <c:pt idx="4">
                  <c:v>171.42038990598712</c:v>
                </c:pt>
                <c:pt idx="5">
                  <c:v>171.42038990598712</c:v>
                </c:pt>
                <c:pt idx="6">
                  <c:v>170.61883317412452</c:v>
                </c:pt>
                <c:pt idx="7">
                  <c:v>186.28306798516775</c:v>
                </c:pt>
                <c:pt idx="8">
                  <c:v>191.26604617151804</c:v>
                </c:pt>
              </c:numCache>
            </c:numRef>
          </c:val>
          <c:extLst>
            <c:ext xmlns:c16="http://schemas.microsoft.com/office/drawing/2014/chart" uri="{C3380CC4-5D6E-409C-BE32-E72D297353CC}">
              <c16:uniqueId val="{00000003-72CB-4E63-A3A3-8F6EB8346E8A}"/>
            </c:ext>
          </c:extLst>
        </c:ser>
        <c:dLbls>
          <c:showLegendKey val="0"/>
          <c:showVal val="0"/>
          <c:showCatName val="0"/>
          <c:showSerName val="0"/>
          <c:showPercent val="0"/>
          <c:showBubbleSize val="0"/>
        </c:dLbls>
        <c:gapWidth val="150"/>
        <c:axId val="200024832"/>
        <c:axId val="200026368"/>
      </c:barChart>
      <c:lineChart>
        <c:grouping val="standard"/>
        <c:varyColors val="0"/>
        <c:ser>
          <c:idx val="2"/>
          <c:order val="2"/>
          <c:tx>
            <c:strRef>
              <c:f>data!$F$35</c:f>
              <c:strCache>
                <c:ptCount val="1"/>
                <c:pt idx="0">
                  <c:v>Cost Recovery Ratio</c:v>
                </c:pt>
              </c:strCache>
            </c:strRef>
          </c:tx>
          <c:spPr>
            <a:ln w="38100">
              <a:solidFill>
                <a:srgbClr val="00B050"/>
              </a:solidFill>
            </a:ln>
          </c:spPr>
          <c:marker>
            <c:spPr>
              <a:ln w="38100">
                <a:solidFill>
                  <a:srgbClr val="00B050"/>
                </a:solidFill>
              </a:ln>
            </c:spPr>
          </c:marker>
          <c:dLbls>
            <c:dLbl>
              <c:idx val="0"/>
              <c:layout>
                <c:manualLayout>
                  <c:x val="-4.717142623231442E-2"/>
                  <c:y val="4.6661091164782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CB-4E63-A3A3-8F6EB8346E8A}"/>
                </c:ext>
              </c:extLst>
            </c:dLbl>
            <c:dLbl>
              <c:idx val="1"/>
              <c:layout>
                <c:manualLayout>
                  <c:x val="-4.760896300852089E-2"/>
                  <c:y val="6.1101907389848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CB-4E63-A3A3-8F6EB8346E8A}"/>
                </c:ext>
              </c:extLst>
            </c:dLbl>
            <c:dLbl>
              <c:idx val="2"/>
              <c:layout>
                <c:manualLayout>
                  <c:x val="-3.450090247598453E-2"/>
                  <c:y val="5.581095142210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CB-4E63-A3A3-8F6EB8346E8A}"/>
                </c:ext>
              </c:extLst>
            </c:dLbl>
            <c:dLbl>
              <c:idx val="3"/>
              <c:layout>
                <c:manualLayout>
                  <c:x val="-4.0338860956450881E-2"/>
                  <c:y val="5.8456429405978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CB-4E63-A3A3-8F6EB8346E8A}"/>
                </c:ext>
              </c:extLst>
            </c:dLbl>
            <c:dLbl>
              <c:idx val="4"/>
              <c:layout>
                <c:manualLayout>
                  <c:x val="-5.8399770135318399E-2"/>
                  <c:y val="4.4882124301730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CB-4E63-A3A3-8F6EB8346E8A}"/>
                </c:ext>
              </c:extLst>
            </c:dLbl>
            <c:dLbl>
              <c:idx val="5"/>
              <c:layout>
                <c:manualLayout>
                  <c:x val="-2.2486796651174708E-2"/>
                  <c:y val="-3.7210260343976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CB-4E63-A3A3-8F6EB8346E8A}"/>
                </c:ext>
              </c:extLst>
            </c:dLbl>
            <c:dLbl>
              <c:idx val="6"/>
              <c:layout>
                <c:manualLayout>
                  <c:x val="-4.3203148099658251E-2"/>
                  <c:y val="-3.773030018928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CB-4E63-A3A3-8F6EB8346E8A}"/>
                </c:ext>
              </c:extLst>
            </c:dLbl>
            <c:dLbl>
              <c:idx val="7"/>
              <c:layout>
                <c:manualLayout>
                  <c:x val="-6.7897926729730607E-2"/>
                  <c:y val="2.9447173007468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CB-4E63-A3A3-8F6EB8346E8A}"/>
                </c:ext>
              </c:extLst>
            </c:dLbl>
            <c:dLbl>
              <c:idx val="8"/>
              <c:layout>
                <c:manualLayout>
                  <c:x val="-1.0582010582010581E-2"/>
                  <c:y val="-2.9100529100529099E-2"/>
                </c:manualLayout>
              </c:layout>
              <c:numFmt formatCode="0.0%" sourceLinked="0"/>
              <c:spPr>
                <a:solidFill>
                  <a:schemeClr val="accent6">
                    <a:lumMod val="20000"/>
                    <a:lumOff val="80000"/>
                  </a:schemeClr>
                </a:solidFill>
              </c:spPr>
              <c:txPr>
                <a:bodyPr/>
                <a:lstStyle/>
                <a:p>
                  <a:pPr>
                    <a:defRPr lang="ja-JP" sz="1400" b="1">
                      <a:latin typeface="Arial Narrow" panose="020B0606020202030204" pitchFamily="34" charset="0"/>
                      <a:cs typeface="Arial" panose="020B0604020202020204" pitchFamily="34" charset="0"/>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CB-4E63-A3A3-8F6EB8346E8A}"/>
                </c:ext>
              </c:extLst>
            </c:dLbl>
            <c:numFmt formatCode="0.0%" sourceLinked="0"/>
            <c:spPr>
              <a:noFill/>
              <a:ln>
                <a:noFill/>
              </a:ln>
              <a:effectLst/>
            </c:spPr>
            <c:txPr>
              <a:bodyPr/>
              <a:lstStyle/>
              <a:p>
                <a:pPr>
                  <a:defRPr lang="ja-JP" sz="1400" b="1">
                    <a:latin typeface="Arial Narrow" panose="020B0606020202030204" pitchFamily="34" charset="0"/>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data!$C$36:$C$44</c:f>
              <c:strCache>
                <c:ptCount val="9"/>
                <c:pt idx="0">
                  <c:v>Tokyo and Designated City</c:v>
                </c:pt>
                <c:pt idx="1">
                  <c:v>over 300,000 people</c:v>
                </c:pt>
                <c:pt idx="2">
                  <c:v>150,000 to 299,999 people</c:v>
                </c:pt>
                <c:pt idx="3">
                  <c:v>100,000 to 149,999 people</c:v>
                </c:pt>
                <c:pt idx="4">
                  <c:v>50,000 to 99,999 people</c:v>
                </c:pt>
                <c:pt idx="5">
                  <c:v>30,000 to 49,999 people</c:v>
                </c:pt>
                <c:pt idx="6">
                  <c:v>15,000 to 29,999 people</c:v>
                </c:pt>
                <c:pt idx="7">
                  <c:v>under 14,999 people</c:v>
                </c:pt>
                <c:pt idx="8">
                  <c:v>Small Scall Public Water Supply</c:v>
                </c:pt>
              </c:strCache>
            </c:strRef>
          </c:cat>
          <c:val>
            <c:numRef>
              <c:f>data!$F$36:$F$44</c:f>
              <c:numCache>
                <c:formatCode>General</c:formatCode>
                <c:ptCount val="9"/>
                <c:pt idx="0">
                  <c:v>1.0405023672382923</c:v>
                </c:pt>
                <c:pt idx="1">
                  <c:v>1.0774395206898626</c:v>
                </c:pt>
                <c:pt idx="2">
                  <c:v>1.070516481873202</c:v>
                </c:pt>
                <c:pt idx="3">
                  <c:v>1.1020003626939618</c:v>
                </c:pt>
                <c:pt idx="4">
                  <c:v>1.0543107352955017</c:v>
                </c:pt>
                <c:pt idx="5">
                  <c:v>0.99069138704223381</c:v>
                </c:pt>
                <c:pt idx="6">
                  <c:v>1.0046976798550595</c:v>
                </c:pt>
                <c:pt idx="7">
                  <c:v>0.95128883372397055</c:v>
                </c:pt>
                <c:pt idx="8">
                  <c:v>0.64835277168867889</c:v>
                </c:pt>
              </c:numCache>
            </c:numRef>
          </c:val>
          <c:smooth val="0"/>
          <c:extLst>
            <c:ext xmlns:c16="http://schemas.microsoft.com/office/drawing/2014/chart" uri="{C3380CC4-5D6E-409C-BE32-E72D297353CC}">
              <c16:uniqueId val="{0000000D-72CB-4E63-A3A3-8F6EB8346E8A}"/>
            </c:ext>
          </c:extLst>
        </c:ser>
        <c:dLbls>
          <c:showLegendKey val="0"/>
          <c:showVal val="0"/>
          <c:showCatName val="0"/>
          <c:showSerName val="0"/>
          <c:showPercent val="0"/>
          <c:showBubbleSize val="0"/>
        </c:dLbls>
        <c:marker val="1"/>
        <c:smooth val="0"/>
        <c:axId val="200042368"/>
        <c:axId val="200040448"/>
      </c:lineChart>
      <c:catAx>
        <c:axId val="200024832"/>
        <c:scaling>
          <c:orientation val="minMax"/>
        </c:scaling>
        <c:delete val="0"/>
        <c:axPos val="b"/>
        <c:numFmt formatCode="General" sourceLinked="0"/>
        <c:majorTickMark val="out"/>
        <c:minorTickMark val="none"/>
        <c:tickLblPos val="nextTo"/>
        <c:txPr>
          <a:bodyPr/>
          <a:lstStyle/>
          <a:p>
            <a:pPr>
              <a:defRPr lang="ja-JP" sz="1050">
                <a:latin typeface="Arial Narrow" panose="020B0606020202030204" pitchFamily="34" charset="0"/>
                <a:cs typeface="Arial" panose="020B0604020202020204" pitchFamily="34" charset="0"/>
              </a:defRPr>
            </a:pPr>
            <a:endParaRPr lang="ja-JP"/>
          </a:p>
        </c:txPr>
        <c:crossAx val="200026368"/>
        <c:crosses val="autoZero"/>
        <c:auto val="1"/>
        <c:lblAlgn val="ctr"/>
        <c:lblOffset val="100"/>
        <c:noMultiLvlLbl val="0"/>
      </c:catAx>
      <c:valAx>
        <c:axId val="200026368"/>
        <c:scaling>
          <c:orientation val="minMax"/>
          <c:min val="100"/>
        </c:scaling>
        <c:delete val="0"/>
        <c:axPos val="l"/>
        <c:majorGridlines/>
        <c:numFmt formatCode="#,##0\ ;&quot;△&quot;#,##0\ ;0\ " sourceLinked="1"/>
        <c:majorTickMark val="out"/>
        <c:minorTickMark val="none"/>
        <c:tickLblPos val="nextTo"/>
        <c:txPr>
          <a:bodyPr/>
          <a:lstStyle/>
          <a:p>
            <a:pPr>
              <a:defRPr lang="ja-JP" sz="1200">
                <a:latin typeface="Arial Narrow" panose="020B0606020202030204" pitchFamily="34" charset="0"/>
                <a:cs typeface="Arial" panose="020B0604020202020204" pitchFamily="34" charset="0"/>
              </a:defRPr>
            </a:pPr>
            <a:endParaRPr lang="ja-JP"/>
          </a:p>
        </c:txPr>
        <c:crossAx val="200024832"/>
        <c:crosses val="autoZero"/>
        <c:crossBetween val="between"/>
        <c:majorUnit val="50"/>
      </c:valAx>
      <c:valAx>
        <c:axId val="200040448"/>
        <c:scaling>
          <c:orientation val="minMax"/>
          <c:max val="1.2"/>
          <c:min val="0.60000000000000009"/>
        </c:scaling>
        <c:delete val="0"/>
        <c:axPos val="r"/>
        <c:title>
          <c:tx>
            <c:strRef>
              <c:f>data!$C$2</c:f>
              <c:strCache>
                <c:ptCount val="1"/>
                <c:pt idx="0">
                  <c:v>Cost Recovery Ratio</c:v>
                </c:pt>
              </c:strCache>
            </c:strRef>
          </c:tx>
          <c:layout>
            <c:manualLayout>
              <c:xMode val="edge"/>
              <c:yMode val="edge"/>
              <c:x val="0.8276844854646449"/>
              <c:y val="6.9374824655792658E-2"/>
            </c:manualLayout>
          </c:layout>
          <c:overlay val="0"/>
          <c:txPr>
            <a:bodyPr rot="0" vert="horz"/>
            <a:lstStyle/>
            <a:p>
              <a:pPr>
                <a:defRPr lang="ja-JP" sz="1400" b="0">
                  <a:latin typeface="Arial Narrow" panose="020B0606020202030204" pitchFamily="34" charset="0"/>
                  <a:cs typeface="Arial" panose="020B0604020202020204" pitchFamily="34" charset="0"/>
                </a:defRPr>
              </a:pPr>
              <a:endParaRPr lang="ja-JP"/>
            </a:p>
          </c:txPr>
        </c:title>
        <c:numFmt formatCode="0.0%" sourceLinked="0"/>
        <c:majorTickMark val="out"/>
        <c:minorTickMark val="none"/>
        <c:tickLblPos val="nextTo"/>
        <c:txPr>
          <a:bodyPr/>
          <a:lstStyle/>
          <a:p>
            <a:pPr>
              <a:defRPr lang="ja-JP" sz="1200">
                <a:latin typeface="Arial Narrow" panose="020B0606020202030204" pitchFamily="34" charset="0"/>
                <a:cs typeface="Arial" panose="020B0604020202020204" pitchFamily="34" charset="0"/>
              </a:defRPr>
            </a:pPr>
            <a:endParaRPr lang="ja-JP"/>
          </a:p>
        </c:txPr>
        <c:crossAx val="200042368"/>
        <c:crosses val="max"/>
        <c:crossBetween val="between"/>
        <c:majorUnit val="0.2"/>
      </c:valAx>
      <c:catAx>
        <c:axId val="200042368"/>
        <c:scaling>
          <c:orientation val="minMax"/>
        </c:scaling>
        <c:delete val="1"/>
        <c:axPos val="b"/>
        <c:numFmt formatCode="General" sourceLinked="1"/>
        <c:majorTickMark val="out"/>
        <c:minorTickMark val="none"/>
        <c:tickLblPos val="nextTo"/>
        <c:crossAx val="200040448"/>
        <c:crosses val="autoZero"/>
        <c:auto val="1"/>
        <c:lblAlgn val="ctr"/>
        <c:lblOffset val="100"/>
        <c:noMultiLvlLbl val="0"/>
      </c:catAx>
    </c:plotArea>
    <c:legend>
      <c:legendPos val="r"/>
      <c:layout>
        <c:manualLayout>
          <c:xMode val="edge"/>
          <c:yMode val="edge"/>
          <c:x val="9.5633134885596521E-2"/>
          <c:y val="0.15398905852146214"/>
          <c:w val="0.7878048125887902"/>
          <c:h val="7.2935534737999644E-2"/>
        </c:manualLayout>
      </c:layout>
      <c:overlay val="0"/>
      <c:txPr>
        <a:bodyPr/>
        <a:lstStyle/>
        <a:p>
          <a:pPr>
            <a:defRPr lang="ja-JP" sz="1400">
              <a:latin typeface="Arial" panose="020B0604020202020204" pitchFamily="34" charset="0"/>
              <a:cs typeface="Arial" panose="020B0604020202020204" pitchFamily="34" charset="0"/>
            </a:defRPr>
          </a:pPr>
          <a:endParaRPr lang="ja-JP"/>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Sheet6!$T$22</c:f>
              <c:strCache>
                <c:ptCount val="1"/>
                <c:pt idx="0">
                  <c:v>The average period to a tariff revision (year) </c:v>
                </c:pt>
              </c:strCache>
            </c:strRef>
          </c:tx>
          <c:spPr>
            <a:solidFill>
              <a:srgbClr val="FFC000"/>
            </a:solidFill>
          </c:spPr>
          <c:invertIfNegative val="0"/>
          <c:dLbls>
            <c:dLbl>
              <c:idx val="5"/>
              <c:layout>
                <c:manualLayout>
                  <c:x val="0"/>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5F-4619-93FF-07C1DD4E6ED2}"/>
                </c:ext>
              </c:extLst>
            </c:dLbl>
            <c:dLbl>
              <c:idx val="6"/>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5F-4619-93FF-07C1DD4E6ED2}"/>
                </c:ext>
              </c:extLst>
            </c:dLbl>
            <c:dLbl>
              <c:idx val="7"/>
              <c:layout>
                <c:manualLayout>
                  <c:x val="5.7306590257879654E-3"/>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5F-4619-93FF-07C1DD4E6ED2}"/>
                </c:ext>
              </c:extLst>
            </c:dLbl>
            <c:spPr>
              <a:noFill/>
              <a:ln>
                <a:noFill/>
              </a:ln>
              <a:effectLst/>
            </c:spPr>
            <c:txPr>
              <a:bodyPr/>
              <a:lstStyle/>
              <a:p>
                <a:pPr>
                  <a:defRPr lang="ja-JP"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Sheet6!$V$17:$AG$19</c:f>
              <c:numCache>
                <c:formatCode>General</c:formatCode>
                <c:ptCount val="12"/>
                <c:pt idx="0">
                  <c:v>1970</c:v>
                </c:pt>
                <c:pt idx="1">
                  <c:v>1975</c:v>
                </c:pt>
                <c:pt idx="2">
                  <c:v>1980</c:v>
                </c:pt>
                <c:pt idx="3">
                  <c:v>1985</c:v>
                </c:pt>
                <c:pt idx="4">
                  <c:v>1990</c:v>
                </c:pt>
                <c:pt idx="5">
                  <c:v>1995</c:v>
                </c:pt>
                <c:pt idx="6">
                  <c:v>2000</c:v>
                </c:pt>
                <c:pt idx="7">
                  <c:v>2005</c:v>
                </c:pt>
                <c:pt idx="8">
                  <c:v>2010</c:v>
                </c:pt>
                <c:pt idx="9">
                  <c:v>2012</c:v>
                </c:pt>
                <c:pt idx="10">
                  <c:v>2013</c:v>
                </c:pt>
                <c:pt idx="11">
                  <c:v>2014</c:v>
                </c:pt>
              </c:numCache>
            </c:numRef>
          </c:cat>
          <c:val>
            <c:numRef>
              <c:f>Sheet6!$V$22:$AG$22</c:f>
              <c:numCache>
                <c:formatCode>General</c:formatCode>
                <c:ptCount val="12"/>
                <c:pt idx="0">
                  <c:v>5.2</c:v>
                </c:pt>
                <c:pt idx="1">
                  <c:v>5.4</c:v>
                </c:pt>
                <c:pt idx="2">
                  <c:v>3.3</c:v>
                </c:pt>
                <c:pt idx="3">
                  <c:v>3.7</c:v>
                </c:pt>
                <c:pt idx="4">
                  <c:v>2.9</c:v>
                </c:pt>
                <c:pt idx="5">
                  <c:v>5.5</c:v>
                </c:pt>
                <c:pt idx="6">
                  <c:v>3.7</c:v>
                </c:pt>
                <c:pt idx="7">
                  <c:v>6.2</c:v>
                </c:pt>
                <c:pt idx="8">
                  <c:v>7.8</c:v>
                </c:pt>
                <c:pt idx="9">
                  <c:v>8</c:v>
                </c:pt>
                <c:pt idx="10">
                  <c:v>8.6999999999999993</c:v>
                </c:pt>
                <c:pt idx="11">
                  <c:v>9.5</c:v>
                </c:pt>
              </c:numCache>
            </c:numRef>
          </c:val>
          <c:extLst>
            <c:ext xmlns:c16="http://schemas.microsoft.com/office/drawing/2014/chart" uri="{C3380CC4-5D6E-409C-BE32-E72D297353CC}">
              <c16:uniqueId val="{00000003-655F-4619-93FF-07C1DD4E6ED2}"/>
            </c:ext>
          </c:extLst>
        </c:ser>
        <c:dLbls>
          <c:showLegendKey val="0"/>
          <c:showVal val="0"/>
          <c:showCatName val="0"/>
          <c:showSerName val="0"/>
          <c:showPercent val="0"/>
          <c:showBubbleSize val="0"/>
        </c:dLbls>
        <c:gapWidth val="150"/>
        <c:axId val="190238720"/>
        <c:axId val="190240640"/>
      </c:barChart>
      <c:lineChart>
        <c:grouping val="standard"/>
        <c:varyColors val="0"/>
        <c:ser>
          <c:idx val="0"/>
          <c:order val="0"/>
          <c:tx>
            <c:strRef>
              <c:f>Sheet6!$T$20</c:f>
              <c:strCache>
                <c:ptCount val="1"/>
                <c:pt idx="0">
                  <c:v>The ratio of the water utilities which revised water tariff (%) </c:v>
                </c:pt>
              </c:strCache>
            </c:strRef>
          </c:tx>
          <c:spPr>
            <a:ln>
              <a:solidFill>
                <a:schemeClr val="accent2">
                  <a:lumMod val="50000"/>
                </a:schemeClr>
              </a:solidFill>
            </a:ln>
          </c:spPr>
          <c:marker>
            <c:spPr>
              <a:solidFill>
                <a:schemeClr val="accent2">
                  <a:lumMod val="75000"/>
                </a:schemeClr>
              </a:solidFill>
              <a:ln>
                <a:solidFill>
                  <a:schemeClr val="accent2">
                    <a:lumMod val="50000"/>
                  </a:schemeClr>
                </a:solidFill>
              </a:ln>
            </c:spPr>
          </c:marker>
          <c:cat>
            <c:numRef>
              <c:f>Sheet6!$V$17:$AG$19</c:f>
              <c:numCache>
                <c:formatCode>General</c:formatCode>
                <c:ptCount val="12"/>
                <c:pt idx="0">
                  <c:v>1970</c:v>
                </c:pt>
                <c:pt idx="1">
                  <c:v>1975</c:v>
                </c:pt>
                <c:pt idx="2">
                  <c:v>1980</c:v>
                </c:pt>
                <c:pt idx="3">
                  <c:v>1985</c:v>
                </c:pt>
                <c:pt idx="4">
                  <c:v>1990</c:v>
                </c:pt>
                <c:pt idx="5">
                  <c:v>1995</c:v>
                </c:pt>
                <c:pt idx="6">
                  <c:v>2000</c:v>
                </c:pt>
                <c:pt idx="7">
                  <c:v>2005</c:v>
                </c:pt>
                <c:pt idx="8">
                  <c:v>2010</c:v>
                </c:pt>
                <c:pt idx="9">
                  <c:v>2012</c:v>
                </c:pt>
                <c:pt idx="10">
                  <c:v>2013</c:v>
                </c:pt>
                <c:pt idx="11">
                  <c:v>2014</c:v>
                </c:pt>
              </c:numCache>
            </c:numRef>
          </c:cat>
          <c:val>
            <c:numRef>
              <c:f>Sheet6!$V$20:$AG$20</c:f>
              <c:numCache>
                <c:formatCode>General</c:formatCode>
                <c:ptCount val="12"/>
                <c:pt idx="0">
                  <c:v>11.7</c:v>
                </c:pt>
                <c:pt idx="1">
                  <c:v>37.1</c:v>
                </c:pt>
                <c:pt idx="2">
                  <c:v>26.8</c:v>
                </c:pt>
                <c:pt idx="3">
                  <c:v>17.899999999999999</c:v>
                </c:pt>
                <c:pt idx="4">
                  <c:v>10.8</c:v>
                </c:pt>
                <c:pt idx="5">
                  <c:v>9.5</c:v>
                </c:pt>
                <c:pt idx="6" formatCode="0.0">
                  <c:v>8</c:v>
                </c:pt>
                <c:pt idx="7">
                  <c:v>5.9</c:v>
                </c:pt>
                <c:pt idx="8">
                  <c:v>5.8</c:v>
                </c:pt>
                <c:pt idx="9">
                  <c:v>6</c:v>
                </c:pt>
                <c:pt idx="10">
                  <c:v>5.2</c:v>
                </c:pt>
                <c:pt idx="11">
                  <c:v>7.2</c:v>
                </c:pt>
              </c:numCache>
            </c:numRef>
          </c:val>
          <c:smooth val="0"/>
          <c:extLst>
            <c:ext xmlns:c16="http://schemas.microsoft.com/office/drawing/2014/chart" uri="{C3380CC4-5D6E-409C-BE32-E72D297353CC}">
              <c16:uniqueId val="{00000004-655F-4619-93FF-07C1DD4E6ED2}"/>
            </c:ext>
          </c:extLst>
        </c:ser>
        <c:ser>
          <c:idx val="1"/>
          <c:order val="1"/>
          <c:tx>
            <c:strRef>
              <c:f>Sheet6!$T$21</c:f>
              <c:strCache>
                <c:ptCount val="1"/>
                <c:pt idx="0">
                  <c:v>The average tariff revision rate (%) </c:v>
                </c:pt>
              </c:strCache>
            </c:strRef>
          </c:tx>
          <c:spPr>
            <a:ln>
              <a:solidFill>
                <a:srgbClr val="FF0000"/>
              </a:solidFill>
            </a:ln>
          </c:spPr>
          <c:marker>
            <c:spPr>
              <a:solidFill>
                <a:srgbClr val="FF0000"/>
              </a:solidFill>
              <a:ln>
                <a:solidFill>
                  <a:srgbClr val="FF0000"/>
                </a:solidFill>
              </a:ln>
            </c:spPr>
          </c:marker>
          <c:cat>
            <c:numRef>
              <c:f>Sheet6!$V$17:$AG$19</c:f>
              <c:numCache>
                <c:formatCode>General</c:formatCode>
                <c:ptCount val="12"/>
                <c:pt idx="0">
                  <c:v>1970</c:v>
                </c:pt>
                <c:pt idx="1">
                  <c:v>1975</c:v>
                </c:pt>
                <c:pt idx="2">
                  <c:v>1980</c:v>
                </c:pt>
                <c:pt idx="3">
                  <c:v>1985</c:v>
                </c:pt>
                <c:pt idx="4">
                  <c:v>1990</c:v>
                </c:pt>
                <c:pt idx="5">
                  <c:v>1995</c:v>
                </c:pt>
                <c:pt idx="6">
                  <c:v>2000</c:v>
                </c:pt>
                <c:pt idx="7">
                  <c:v>2005</c:v>
                </c:pt>
                <c:pt idx="8">
                  <c:v>2010</c:v>
                </c:pt>
                <c:pt idx="9">
                  <c:v>2012</c:v>
                </c:pt>
                <c:pt idx="10">
                  <c:v>2013</c:v>
                </c:pt>
                <c:pt idx="11">
                  <c:v>2014</c:v>
                </c:pt>
              </c:numCache>
            </c:numRef>
          </c:cat>
          <c:val>
            <c:numRef>
              <c:f>Sheet6!$V$21:$AG$21</c:f>
              <c:numCache>
                <c:formatCode>General</c:formatCode>
                <c:ptCount val="12"/>
                <c:pt idx="0">
                  <c:v>27.5</c:v>
                </c:pt>
                <c:pt idx="1">
                  <c:v>56.1</c:v>
                </c:pt>
                <c:pt idx="2">
                  <c:v>37.1</c:v>
                </c:pt>
                <c:pt idx="3">
                  <c:v>25.2</c:v>
                </c:pt>
                <c:pt idx="4">
                  <c:v>13.2</c:v>
                </c:pt>
                <c:pt idx="5">
                  <c:v>20.100000000000001</c:v>
                </c:pt>
                <c:pt idx="6">
                  <c:v>17</c:v>
                </c:pt>
                <c:pt idx="7">
                  <c:v>8.6999999999999993</c:v>
                </c:pt>
                <c:pt idx="8">
                  <c:v>4.5</c:v>
                </c:pt>
                <c:pt idx="9">
                  <c:v>4.2</c:v>
                </c:pt>
                <c:pt idx="10">
                  <c:v>3.1</c:v>
                </c:pt>
                <c:pt idx="11">
                  <c:v>5.2</c:v>
                </c:pt>
              </c:numCache>
            </c:numRef>
          </c:val>
          <c:smooth val="0"/>
          <c:extLst>
            <c:ext xmlns:c16="http://schemas.microsoft.com/office/drawing/2014/chart" uri="{C3380CC4-5D6E-409C-BE32-E72D297353CC}">
              <c16:uniqueId val="{00000005-655F-4619-93FF-07C1DD4E6ED2}"/>
            </c:ext>
          </c:extLst>
        </c:ser>
        <c:dLbls>
          <c:showLegendKey val="0"/>
          <c:showVal val="0"/>
          <c:showCatName val="0"/>
          <c:showSerName val="0"/>
          <c:showPercent val="0"/>
          <c:showBubbleSize val="0"/>
        </c:dLbls>
        <c:marker val="1"/>
        <c:smooth val="0"/>
        <c:axId val="190238720"/>
        <c:axId val="190240640"/>
      </c:lineChart>
      <c:catAx>
        <c:axId val="190238720"/>
        <c:scaling>
          <c:orientation val="minMax"/>
        </c:scaling>
        <c:delete val="0"/>
        <c:axPos val="b"/>
        <c:numFmt formatCode="General" sourceLinked="1"/>
        <c:majorTickMark val="out"/>
        <c:minorTickMark val="none"/>
        <c:tickLblPos val="nextTo"/>
        <c:txPr>
          <a:bodyPr/>
          <a:lstStyle/>
          <a:p>
            <a:pPr>
              <a:defRPr lang="ja-JP">
                <a:latin typeface="Arial Narrow" panose="020B0606020202030204" pitchFamily="34" charset="0"/>
              </a:defRPr>
            </a:pPr>
            <a:endParaRPr lang="ja-JP"/>
          </a:p>
        </c:txPr>
        <c:crossAx val="190240640"/>
        <c:crosses val="autoZero"/>
        <c:auto val="1"/>
        <c:lblAlgn val="ctr"/>
        <c:lblOffset val="100"/>
        <c:noMultiLvlLbl val="0"/>
      </c:catAx>
      <c:valAx>
        <c:axId val="190240640"/>
        <c:scaling>
          <c:orientation val="minMax"/>
        </c:scaling>
        <c:delete val="0"/>
        <c:axPos val="l"/>
        <c:majorGridlines/>
        <c:numFmt formatCode="General" sourceLinked="1"/>
        <c:majorTickMark val="out"/>
        <c:minorTickMark val="none"/>
        <c:tickLblPos val="nextTo"/>
        <c:txPr>
          <a:bodyPr/>
          <a:lstStyle/>
          <a:p>
            <a:pPr>
              <a:defRPr lang="ja-JP"/>
            </a:pPr>
            <a:endParaRPr lang="ja-JP"/>
          </a:p>
        </c:txPr>
        <c:crossAx val="190238720"/>
        <c:crosses val="autoZero"/>
        <c:crossBetween val="between"/>
      </c:valAx>
    </c:plotArea>
    <c:legend>
      <c:legendPos val="r"/>
      <c:layout>
        <c:manualLayout>
          <c:xMode val="edge"/>
          <c:yMode val="edge"/>
          <c:x val="0.64947468958930277"/>
          <c:y val="0.2361085771251798"/>
          <c:w val="0.32982412303993941"/>
          <c:h val="0.47337634781451693"/>
        </c:manualLayout>
      </c:layout>
      <c:overlay val="0"/>
      <c:txPr>
        <a:bodyPr/>
        <a:lstStyle/>
        <a:p>
          <a:pPr>
            <a:defRPr lang="ja-JP" sz="1400">
              <a:latin typeface="+mn-lt"/>
            </a:defRPr>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800"/>
            </a:pPr>
            <a:r>
              <a:rPr lang="en-US" altLang="ja-JP" sz="1800" dirty="0"/>
              <a:t>Difference among fixed rates based on diameters of pipes</a:t>
            </a:r>
            <a:endParaRPr lang="ja-JP" altLang="en-US" sz="1800" dirty="0"/>
          </a:p>
        </c:rich>
      </c:tx>
      <c:layout>
        <c:manualLayout>
          <c:xMode val="edge"/>
          <c:yMode val="edge"/>
          <c:x val="0.16033198214036926"/>
          <c:y val="3.5398230088495575E-2"/>
        </c:manualLayout>
      </c:layout>
      <c:overlay val="0"/>
      <c:spPr>
        <a:ln>
          <a:solidFill>
            <a:schemeClr val="tx1"/>
          </a:solid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0.16506405494668755"/>
          <c:y val="0.21096354106179205"/>
          <c:w val="0.66837963399861278"/>
          <c:h val="0.55655866025596357"/>
        </c:manualLayout>
      </c:layout>
      <c:pie3DChart>
        <c:varyColors val="1"/>
        <c:ser>
          <c:idx val="0"/>
          <c:order val="0"/>
          <c:dPt>
            <c:idx val="2"/>
            <c:bubble3D val="0"/>
            <c:spPr>
              <a:solidFill>
                <a:schemeClr val="accent1">
                  <a:lumMod val="90000"/>
                </a:schemeClr>
              </a:solidFill>
            </c:spPr>
            <c:extLst>
              <c:ext xmlns:c16="http://schemas.microsoft.com/office/drawing/2014/chart" uri="{C3380CC4-5D6E-409C-BE32-E72D297353CC}">
                <c16:uniqueId val="{00000001-C11D-4633-9EED-8235B4DD7304}"/>
              </c:ext>
            </c:extLst>
          </c:dPt>
          <c:dPt>
            <c:idx val="3"/>
            <c:bubble3D val="0"/>
            <c:spPr>
              <a:solidFill>
                <a:schemeClr val="accent6">
                  <a:lumMod val="75000"/>
                </a:schemeClr>
              </a:solidFill>
            </c:spPr>
            <c:extLst>
              <c:ext xmlns:c16="http://schemas.microsoft.com/office/drawing/2014/chart" uri="{C3380CC4-5D6E-409C-BE32-E72D297353CC}">
                <c16:uniqueId val="{00000003-C11D-4633-9EED-8235B4DD7304}"/>
              </c:ext>
            </c:extLst>
          </c:dPt>
          <c:dPt>
            <c:idx val="4"/>
            <c:bubble3D val="0"/>
            <c:spPr>
              <a:solidFill>
                <a:srgbClr val="FFFF99"/>
              </a:solidFill>
            </c:spPr>
            <c:extLst>
              <c:ext xmlns:c16="http://schemas.microsoft.com/office/drawing/2014/chart" uri="{C3380CC4-5D6E-409C-BE32-E72D297353CC}">
                <c16:uniqueId val="{00000005-C11D-4633-9EED-8235B4DD7304}"/>
              </c:ext>
            </c:extLst>
          </c:dPt>
          <c:dLbls>
            <c:dLbl>
              <c:idx val="1"/>
              <c:tx>
                <c:rich>
                  <a:bodyPr/>
                  <a:lstStyle/>
                  <a:p>
                    <a:pPr>
                      <a:defRPr lang="ja-JP" sz="1800" b="1"/>
                    </a:pPr>
                    <a:r>
                      <a:rPr lang="en-US" altLang="en-US" sz="1800" b="1" dirty="0"/>
                      <a:t>No change
72%</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11D-4633-9EED-8235B4DD7304}"/>
                </c:ext>
              </c:extLst>
            </c:dLbl>
            <c:dLbl>
              <c:idx val="2"/>
              <c:layout>
                <c:manualLayout>
                  <c:x val="-0.11141553834449504"/>
                  <c:y val="0.30179081597101248"/>
                </c:manualLayout>
              </c:layout>
              <c:tx>
                <c:rich>
                  <a:bodyPr/>
                  <a:lstStyle/>
                  <a:p>
                    <a:pPr>
                      <a:defRPr lang="ja-JP" sz="1800" b="1">
                        <a:solidFill>
                          <a:schemeClr val="accent1">
                            <a:lumMod val="75000"/>
                          </a:schemeClr>
                        </a:solidFill>
                      </a:defRPr>
                    </a:pPr>
                    <a:r>
                      <a:rPr lang="en-US" altLang="en-US" sz="1800" b="1" dirty="0">
                        <a:solidFill>
                          <a:schemeClr val="accent1">
                            <a:lumMod val="75000"/>
                          </a:schemeClr>
                        </a:solidFill>
                      </a:rPr>
                      <a:t>Smaller</a:t>
                    </a:r>
                    <a:r>
                      <a:rPr lang="en-US" altLang="en-US" sz="1800" b="1" baseline="0" dirty="0">
                        <a:solidFill>
                          <a:schemeClr val="accent1">
                            <a:lumMod val="75000"/>
                          </a:schemeClr>
                        </a:solidFill>
                      </a:rPr>
                      <a:t> increments</a:t>
                    </a:r>
                    <a:r>
                      <a:rPr lang="en-US" altLang="en-US" sz="1800" b="1" dirty="0">
                        <a:solidFill>
                          <a:schemeClr val="accent1">
                            <a:lumMod val="75000"/>
                          </a:schemeClr>
                        </a:solidFill>
                      </a:rPr>
                      <a:t> 
19%</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1D-4633-9EED-8235B4DD7304}"/>
                </c:ext>
              </c:extLst>
            </c:dLbl>
            <c:dLbl>
              <c:idx val="3"/>
              <c:layout>
                <c:manualLayout>
                  <c:x val="-0.20808674027890475"/>
                  <c:y val="0.15910064339302721"/>
                </c:manualLayout>
              </c:layout>
              <c:tx>
                <c:rich>
                  <a:bodyPr/>
                  <a:lstStyle/>
                  <a:p>
                    <a:pPr>
                      <a:defRPr lang="ja-JP" sz="1800" b="1">
                        <a:solidFill>
                          <a:schemeClr val="accent6">
                            <a:lumMod val="50000"/>
                          </a:schemeClr>
                        </a:solidFill>
                      </a:defRPr>
                    </a:pPr>
                    <a:r>
                      <a:rPr lang="en-US" altLang="en-US" sz="1800" b="1" dirty="0">
                        <a:solidFill>
                          <a:schemeClr val="accent6">
                            <a:lumMod val="50000"/>
                          </a:schemeClr>
                        </a:solidFill>
                      </a:rPr>
                      <a:t>Bigger increments 
7%</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11D-4633-9EED-8235B4DD7304}"/>
                </c:ext>
              </c:extLst>
            </c:dLbl>
            <c:dLbl>
              <c:idx val="4"/>
              <c:layout>
                <c:manualLayout>
                  <c:x val="2.8392518148630568E-2"/>
                  <c:y val="5.98530493422835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11D-4633-9EED-8235B4DD7304}"/>
                </c:ext>
              </c:extLst>
            </c:dLbl>
            <c:spPr>
              <a:noFill/>
              <a:ln>
                <a:noFill/>
              </a:ln>
              <a:effectLst/>
            </c:spPr>
            <c:txPr>
              <a:bodyPr/>
              <a:lstStyle/>
              <a:p>
                <a:pPr>
                  <a:defRPr lang="ja-JP" sz="1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Sheet14!$D$2:$D$6</c:f>
              <c:strCache>
                <c:ptCount val="5"/>
                <c:pt idx="0">
                  <c:v>Different minimun charges based on diameter of pipes</c:v>
                </c:pt>
                <c:pt idx="1">
                  <c:v>It is not necessary to change</c:v>
                </c:pt>
                <c:pt idx="2">
                  <c:v>It is better to reduce the difference of the minnimum charge. </c:v>
                </c:pt>
                <c:pt idx="3">
                  <c:v>It is better to extend the difference of the minnimum charge. </c:v>
                </c:pt>
                <c:pt idx="4">
                  <c:v>Others</c:v>
                </c:pt>
              </c:strCache>
            </c:strRef>
          </c:cat>
          <c:val>
            <c:numRef>
              <c:f>Sheet14!$E$2:$E$6</c:f>
              <c:numCache>
                <c:formatCode>General</c:formatCode>
                <c:ptCount val="5"/>
                <c:pt idx="1">
                  <c:v>821</c:v>
                </c:pt>
                <c:pt idx="2">
                  <c:v>210</c:v>
                </c:pt>
                <c:pt idx="3">
                  <c:v>81</c:v>
                </c:pt>
                <c:pt idx="4">
                  <c:v>25</c:v>
                </c:pt>
              </c:numCache>
            </c:numRef>
          </c:val>
          <c:extLst>
            <c:ext xmlns:c16="http://schemas.microsoft.com/office/drawing/2014/chart" uri="{C3380CC4-5D6E-409C-BE32-E72D297353CC}">
              <c16:uniqueId val="{00000007-C11D-4633-9EED-8235B4DD7304}"/>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800"/>
            </a:pPr>
            <a:r>
              <a:rPr lang="en-US" altLang="ja-JP" sz="1800" dirty="0"/>
              <a:t>Bi-monthly minimum volume covered </a:t>
            </a:r>
          </a:p>
          <a:p>
            <a:pPr>
              <a:defRPr lang="ja-JP" sz="1800"/>
            </a:pPr>
            <a:r>
              <a:rPr lang="en-US" altLang="ja-JP" sz="1800" dirty="0"/>
              <a:t>by the fixed rate (20 m³)</a:t>
            </a:r>
            <a:endParaRPr lang="ja-JP" altLang="en-US" sz="1800" dirty="0"/>
          </a:p>
        </c:rich>
      </c:tx>
      <c:layout>
        <c:manualLayout>
          <c:xMode val="edge"/>
          <c:yMode val="edge"/>
          <c:x val="0.17789519717934904"/>
          <c:y val="8.8149927785801589E-4"/>
        </c:manualLayout>
      </c:layout>
      <c:overlay val="0"/>
      <c:spPr>
        <a:ln>
          <a:solidFill>
            <a:schemeClr val="tx1"/>
          </a:solid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9.6873539396881869E-2"/>
          <c:y val="0.2969937368070214"/>
          <c:w val="0.81133962777374524"/>
          <c:h val="0.63416965736425801"/>
        </c:manualLayout>
      </c:layout>
      <c:pie3DChart>
        <c:varyColors val="1"/>
        <c:ser>
          <c:idx val="0"/>
          <c:order val="0"/>
          <c:dPt>
            <c:idx val="2"/>
            <c:bubble3D val="0"/>
            <c:spPr>
              <a:solidFill>
                <a:schemeClr val="accent1">
                  <a:lumMod val="90000"/>
                </a:schemeClr>
              </a:solidFill>
            </c:spPr>
            <c:extLst>
              <c:ext xmlns:c16="http://schemas.microsoft.com/office/drawing/2014/chart" uri="{C3380CC4-5D6E-409C-BE32-E72D297353CC}">
                <c16:uniqueId val="{00000001-9A0B-459B-A5C8-C86F194B7AC8}"/>
              </c:ext>
            </c:extLst>
          </c:dPt>
          <c:dPt>
            <c:idx val="3"/>
            <c:bubble3D val="0"/>
            <c:spPr>
              <a:solidFill>
                <a:schemeClr val="accent6">
                  <a:lumMod val="75000"/>
                </a:schemeClr>
              </a:solidFill>
            </c:spPr>
            <c:extLst>
              <c:ext xmlns:c16="http://schemas.microsoft.com/office/drawing/2014/chart" uri="{C3380CC4-5D6E-409C-BE32-E72D297353CC}">
                <c16:uniqueId val="{00000003-9A0B-459B-A5C8-C86F194B7AC8}"/>
              </c:ext>
            </c:extLst>
          </c:dPt>
          <c:dPt>
            <c:idx val="4"/>
            <c:bubble3D val="0"/>
            <c:spPr>
              <a:solidFill>
                <a:schemeClr val="accent5">
                  <a:lumMod val="25000"/>
                </a:schemeClr>
              </a:solidFill>
            </c:spPr>
            <c:extLst>
              <c:ext xmlns:c16="http://schemas.microsoft.com/office/drawing/2014/chart" uri="{C3380CC4-5D6E-409C-BE32-E72D297353CC}">
                <c16:uniqueId val="{00000005-9A0B-459B-A5C8-C86F194B7AC8}"/>
              </c:ext>
            </c:extLst>
          </c:dPt>
          <c:dPt>
            <c:idx val="5"/>
            <c:bubble3D val="0"/>
            <c:spPr>
              <a:solidFill>
                <a:srgbClr val="FFFF99"/>
              </a:solidFill>
              <a:ln>
                <a:solidFill>
                  <a:schemeClr val="accent1"/>
                </a:solidFill>
              </a:ln>
            </c:spPr>
            <c:extLst>
              <c:ext xmlns:c16="http://schemas.microsoft.com/office/drawing/2014/chart" uri="{C3380CC4-5D6E-409C-BE32-E72D297353CC}">
                <c16:uniqueId val="{00000007-9A0B-459B-A5C8-C86F194B7AC8}"/>
              </c:ext>
            </c:extLst>
          </c:dPt>
          <c:dLbls>
            <c:dLbl>
              <c:idx val="1"/>
              <c:layout>
                <c:manualLayout>
                  <c:x val="-0.18636326245411786"/>
                  <c:y val="-0.14610245147927939"/>
                </c:manualLayout>
              </c:layout>
              <c:tx>
                <c:rich>
                  <a:bodyPr/>
                  <a:lstStyle/>
                  <a:p>
                    <a:pPr>
                      <a:defRPr lang="ja-JP" sz="1800" b="1"/>
                    </a:pPr>
                    <a:r>
                      <a:rPr lang="en-US" altLang="en-US" sz="1800" b="1" dirty="0"/>
                      <a:t>No change
68%</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A0B-459B-A5C8-C86F194B7AC8}"/>
                </c:ext>
              </c:extLst>
            </c:dLbl>
            <c:dLbl>
              <c:idx val="2"/>
              <c:layout>
                <c:manualLayout>
                  <c:x val="-7.4354945886515754E-3"/>
                  <c:y val="0.30007464448394622"/>
                </c:manualLayout>
              </c:layout>
              <c:tx>
                <c:rich>
                  <a:bodyPr/>
                  <a:lstStyle/>
                  <a:p>
                    <a:pPr>
                      <a:defRPr lang="ja-JP" sz="1800" b="1">
                        <a:solidFill>
                          <a:schemeClr val="accent1">
                            <a:lumMod val="75000"/>
                          </a:schemeClr>
                        </a:solidFill>
                      </a:defRPr>
                    </a:pPr>
                    <a:r>
                      <a:rPr lang="en-US" altLang="en-US" sz="1800" b="1" dirty="0">
                        <a:solidFill>
                          <a:schemeClr val="accent1">
                            <a:lumMod val="75000"/>
                          </a:schemeClr>
                        </a:solidFill>
                      </a:rPr>
                      <a:t>Reduce 
15%</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0B-459B-A5C8-C86F194B7AC8}"/>
                </c:ext>
              </c:extLst>
            </c:dLbl>
            <c:dLbl>
              <c:idx val="3"/>
              <c:layout>
                <c:manualLayout>
                  <c:x val="-0.13308646459898077"/>
                  <c:y val="0.24805435034906351"/>
                </c:manualLayout>
              </c:layout>
              <c:tx>
                <c:rich>
                  <a:bodyPr/>
                  <a:lstStyle/>
                  <a:p>
                    <a:pPr>
                      <a:defRPr lang="ja-JP" sz="1800" b="1">
                        <a:solidFill>
                          <a:schemeClr val="accent6">
                            <a:lumMod val="75000"/>
                          </a:schemeClr>
                        </a:solidFill>
                      </a:defRPr>
                    </a:pPr>
                    <a:r>
                      <a:rPr lang="en-US" altLang="en-US" sz="1800" b="1" dirty="0">
                        <a:solidFill>
                          <a:schemeClr val="accent6">
                            <a:lumMod val="75000"/>
                          </a:schemeClr>
                        </a:solidFill>
                      </a:rPr>
                      <a:t>Abolish
5%</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A0B-459B-A5C8-C86F194B7AC8}"/>
                </c:ext>
              </c:extLst>
            </c:dLbl>
            <c:dLbl>
              <c:idx val="4"/>
              <c:layout>
                <c:manualLayout>
                  <c:x val="-0.24264017059643131"/>
                  <c:y val="0.12358276643990931"/>
                </c:manualLayout>
              </c:layout>
              <c:tx>
                <c:rich>
                  <a:bodyPr/>
                  <a:lstStyle/>
                  <a:p>
                    <a:pPr>
                      <a:defRPr lang="ja-JP" sz="1800" b="1">
                        <a:solidFill>
                          <a:schemeClr val="accent1">
                            <a:lumMod val="25000"/>
                          </a:schemeClr>
                        </a:solidFill>
                      </a:defRPr>
                    </a:pPr>
                    <a:r>
                      <a:rPr lang="en-US" altLang="en-US" sz="1800" b="1" dirty="0">
                        <a:solidFill>
                          <a:schemeClr val="accent1">
                            <a:lumMod val="25000"/>
                          </a:schemeClr>
                        </a:solidFill>
                      </a:rPr>
                      <a:t>Increase 
10%</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A0B-459B-A5C8-C86F194B7AC8}"/>
                </c:ext>
              </c:extLst>
            </c:dLbl>
            <c:dLbl>
              <c:idx val="5"/>
              <c:layout>
                <c:manualLayout>
                  <c:x val="2.323929416647626E-2"/>
                  <c:y val="5.90732974113987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A0B-459B-A5C8-C86F194B7AC8}"/>
                </c:ext>
              </c:extLst>
            </c:dLbl>
            <c:spPr>
              <a:noFill/>
              <a:ln>
                <a:noFill/>
              </a:ln>
              <a:effectLst/>
            </c:spPr>
            <c:txPr>
              <a:bodyPr/>
              <a:lstStyle/>
              <a:p>
                <a:pPr>
                  <a:defRPr lang="ja-JP" sz="1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Sheet14!$D$8:$D$13</c:f>
              <c:strCache>
                <c:ptCount val="6"/>
                <c:pt idx="0">
                  <c:v>Amount of the basic amount of water (20m3/two months)</c:v>
                </c:pt>
                <c:pt idx="1">
                  <c:v>It is not necessary to change</c:v>
                </c:pt>
                <c:pt idx="2">
                  <c:v>It is better to reduce the basic amount of water</c:v>
                </c:pt>
                <c:pt idx="3">
                  <c:v>It is better to abolish the basic amount of water.</c:v>
                </c:pt>
                <c:pt idx="4">
                  <c:v>It is better toincrease the basic amount of water</c:v>
                </c:pt>
                <c:pt idx="5">
                  <c:v>Others</c:v>
                </c:pt>
              </c:strCache>
            </c:strRef>
          </c:cat>
          <c:val>
            <c:numRef>
              <c:f>Sheet14!$E$8:$E$13</c:f>
              <c:numCache>
                <c:formatCode>General</c:formatCode>
                <c:ptCount val="6"/>
                <c:pt idx="1">
                  <c:v>782</c:v>
                </c:pt>
                <c:pt idx="2">
                  <c:v>171</c:v>
                </c:pt>
                <c:pt idx="3">
                  <c:v>66</c:v>
                </c:pt>
                <c:pt idx="4">
                  <c:v>113</c:v>
                </c:pt>
                <c:pt idx="5">
                  <c:v>21</c:v>
                </c:pt>
              </c:numCache>
            </c:numRef>
          </c:val>
          <c:extLst>
            <c:ext xmlns:c16="http://schemas.microsoft.com/office/drawing/2014/chart" uri="{C3380CC4-5D6E-409C-BE32-E72D297353CC}">
              <c16:uniqueId val="{00000009-9A0B-459B-A5C8-C86F194B7AC8}"/>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600"/>
            </a:pPr>
            <a:r>
              <a:rPr lang="en-US" altLang="ja-JP" sz="1800" dirty="0"/>
              <a:t>Measures against groundwater users</a:t>
            </a:r>
            <a:endParaRPr lang="ja-JP" altLang="en-US" sz="1800" dirty="0"/>
          </a:p>
        </c:rich>
      </c:tx>
      <c:layout>
        <c:manualLayout>
          <c:xMode val="edge"/>
          <c:yMode val="edge"/>
          <c:x val="0.13798359717798736"/>
          <c:y val="0"/>
        </c:manualLayout>
      </c:layout>
      <c:overlay val="0"/>
      <c:spPr>
        <a:ln>
          <a:solidFill>
            <a:schemeClr val="tx1"/>
          </a:solid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0.12128966346734421"/>
          <c:y val="0.24779781413176313"/>
          <c:w val="0.81365436046558426"/>
          <c:h val="0.67089698366848127"/>
        </c:manualLayout>
      </c:layout>
      <c:pie3DChart>
        <c:varyColors val="1"/>
        <c:ser>
          <c:idx val="0"/>
          <c:order val="0"/>
          <c:dPt>
            <c:idx val="2"/>
            <c:bubble3D val="0"/>
            <c:spPr>
              <a:solidFill>
                <a:schemeClr val="accent1">
                  <a:lumMod val="90000"/>
                </a:schemeClr>
              </a:solidFill>
            </c:spPr>
            <c:extLst>
              <c:ext xmlns:c16="http://schemas.microsoft.com/office/drawing/2014/chart" uri="{C3380CC4-5D6E-409C-BE32-E72D297353CC}">
                <c16:uniqueId val="{00000001-3FB7-43C8-9E69-0839C51E5BEE}"/>
              </c:ext>
            </c:extLst>
          </c:dPt>
          <c:dPt>
            <c:idx val="3"/>
            <c:bubble3D val="0"/>
            <c:spPr>
              <a:solidFill>
                <a:schemeClr val="accent6">
                  <a:lumMod val="75000"/>
                </a:schemeClr>
              </a:solidFill>
            </c:spPr>
            <c:extLst>
              <c:ext xmlns:c16="http://schemas.microsoft.com/office/drawing/2014/chart" uri="{C3380CC4-5D6E-409C-BE32-E72D297353CC}">
                <c16:uniqueId val="{00000003-3FB7-43C8-9E69-0839C51E5BEE}"/>
              </c:ext>
            </c:extLst>
          </c:dPt>
          <c:dPt>
            <c:idx val="4"/>
            <c:bubble3D val="0"/>
            <c:spPr>
              <a:solidFill>
                <a:srgbClr val="FFFF99"/>
              </a:solidFill>
            </c:spPr>
            <c:extLst>
              <c:ext xmlns:c16="http://schemas.microsoft.com/office/drawing/2014/chart" uri="{C3380CC4-5D6E-409C-BE32-E72D297353CC}">
                <c16:uniqueId val="{00000005-3FB7-43C8-9E69-0839C51E5BEE}"/>
              </c:ext>
            </c:extLst>
          </c:dPt>
          <c:dLbls>
            <c:dLbl>
              <c:idx val="1"/>
              <c:layout>
                <c:manualLayout>
                  <c:x val="-0.22281199834478937"/>
                  <c:y val="6.0603335740473281E-2"/>
                </c:manualLayout>
              </c:layout>
              <c:tx>
                <c:rich>
                  <a:bodyPr/>
                  <a:lstStyle/>
                  <a:p>
                    <a:r>
                      <a:rPr lang="en-US" altLang="en-US" sz="1800" b="1" dirty="0"/>
                      <a:t>No change
47%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3FB7-43C8-9E69-0839C51E5BEE}"/>
                </c:ext>
              </c:extLst>
            </c:dLbl>
            <c:dLbl>
              <c:idx val="2"/>
              <c:layout>
                <c:manualLayout>
                  <c:x val="0.20099155649372297"/>
                  <c:y val="-0.23503742639706698"/>
                </c:manualLayout>
              </c:layout>
              <c:tx>
                <c:rich>
                  <a:bodyPr/>
                  <a:lstStyle/>
                  <a:p>
                    <a:r>
                      <a:rPr lang="en-US" altLang="en-US" sz="1800" b="1" dirty="0"/>
                      <a:t>Share fixed cost  
36%</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FB7-43C8-9E69-0839C51E5BEE}"/>
                </c:ext>
              </c:extLst>
            </c:dLbl>
            <c:dLbl>
              <c:idx val="3"/>
              <c:layout>
                <c:manualLayout>
                  <c:x val="-0.14272399820744011"/>
                  <c:y val="0.11100016664815021"/>
                </c:manualLayout>
              </c:layout>
              <c:tx>
                <c:rich>
                  <a:bodyPr/>
                  <a:lstStyle/>
                  <a:p>
                    <a:r>
                      <a:rPr lang="en-US" altLang="en-US" sz="1400" b="1" dirty="0">
                        <a:solidFill>
                          <a:schemeClr val="accent2">
                            <a:lumMod val="50000"/>
                          </a:schemeClr>
                        </a:solidFill>
                      </a:rPr>
                      <a:t>Promote consumption of piped water
13%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FB7-43C8-9E69-0839C51E5BEE}"/>
                </c:ext>
              </c:extLst>
            </c:dLbl>
            <c:dLbl>
              <c:idx val="4"/>
              <c:layout>
                <c:manualLayout>
                  <c:x val="-1.3640650414623093E-2"/>
                  <c:y val="7.650886012665259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FB7-43C8-9E69-0839C51E5BEE}"/>
                </c:ext>
              </c:extLst>
            </c:dLbl>
            <c:spPr>
              <a:noFill/>
              <a:ln>
                <a:noFill/>
              </a:ln>
              <a:effectLst/>
            </c:spPr>
            <c:txPr>
              <a:bodyPr/>
              <a:lstStyle/>
              <a:p>
                <a:pPr>
                  <a:defRPr lang="ja-JP" sz="1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Sheet14!$D$22:$D$26</c:f>
              <c:strCache>
                <c:ptCount val="5"/>
                <c:pt idx="0">
                  <c:v>Measures against groundwater users</c:v>
                </c:pt>
                <c:pt idx="1">
                  <c:v>It is not necessary to change</c:v>
                </c:pt>
                <c:pt idx="2">
                  <c:v>It is better to burden groundwater users with costs . </c:v>
                </c:pt>
                <c:pt idx="3">
                  <c:v>It is better to faciliate groundwater users' consumption of piped water.</c:v>
                </c:pt>
                <c:pt idx="4">
                  <c:v>Others</c:v>
                </c:pt>
              </c:strCache>
            </c:strRef>
          </c:cat>
          <c:val>
            <c:numRef>
              <c:f>Sheet14!$E$22:$E$26</c:f>
              <c:numCache>
                <c:formatCode>General</c:formatCode>
                <c:ptCount val="5"/>
                <c:pt idx="1">
                  <c:v>500</c:v>
                </c:pt>
                <c:pt idx="2">
                  <c:v>383</c:v>
                </c:pt>
                <c:pt idx="3">
                  <c:v>141</c:v>
                </c:pt>
                <c:pt idx="4">
                  <c:v>37</c:v>
                </c:pt>
              </c:numCache>
            </c:numRef>
          </c:val>
          <c:extLst>
            <c:ext xmlns:c16="http://schemas.microsoft.com/office/drawing/2014/chart" uri="{C3380CC4-5D6E-409C-BE32-E72D297353CC}">
              <c16:uniqueId val="{00000007-3FB7-43C8-9E69-0839C51E5BEE}"/>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600"/>
            </a:pPr>
            <a:r>
              <a:rPr lang="en-US" altLang="ja-JP" sz="1800" dirty="0"/>
              <a:t>Increasing-block rate</a:t>
            </a:r>
            <a:endParaRPr lang="ja-JP" altLang="en-US" sz="1800" dirty="0"/>
          </a:p>
        </c:rich>
      </c:tx>
      <c:layout>
        <c:manualLayout>
          <c:xMode val="edge"/>
          <c:yMode val="edge"/>
          <c:x val="0.29772528433945755"/>
          <c:y val="0"/>
        </c:manualLayout>
      </c:layout>
      <c:overlay val="0"/>
      <c:spPr>
        <a:noFill/>
        <a:ln>
          <a:solidFill>
            <a:schemeClr val="tx1"/>
          </a:solidFill>
        </a:ln>
      </c:spPr>
    </c:title>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chemeClr val="accent2"/>
              </a:solidFill>
            </c:spPr>
            <c:extLst>
              <c:ext xmlns:c16="http://schemas.microsoft.com/office/drawing/2014/chart" uri="{C3380CC4-5D6E-409C-BE32-E72D297353CC}">
                <c16:uniqueId val="{00000001-4CF0-46B7-9135-D2043433F442}"/>
              </c:ext>
            </c:extLst>
          </c:dPt>
          <c:dPt>
            <c:idx val="1"/>
            <c:bubble3D val="0"/>
            <c:spPr>
              <a:solidFill>
                <a:schemeClr val="accent1">
                  <a:lumMod val="90000"/>
                </a:schemeClr>
              </a:solidFill>
            </c:spPr>
            <c:extLst>
              <c:ext xmlns:c16="http://schemas.microsoft.com/office/drawing/2014/chart" uri="{C3380CC4-5D6E-409C-BE32-E72D297353CC}">
                <c16:uniqueId val="{00000003-4CF0-46B7-9135-D2043433F442}"/>
              </c:ext>
            </c:extLst>
          </c:dPt>
          <c:dPt>
            <c:idx val="2"/>
            <c:bubble3D val="0"/>
            <c:spPr>
              <a:solidFill>
                <a:schemeClr val="accent6">
                  <a:lumMod val="75000"/>
                </a:schemeClr>
              </a:solidFill>
            </c:spPr>
            <c:extLst>
              <c:ext xmlns:c16="http://schemas.microsoft.com/office/drawing/2014/chart" uri="{C3380CC4-5D6E-409C-BE32-E72D297353CC}">
                <c16:uniqueId val="{00000005-4CF0-46B7-9135-D2043433F442}"/>
              </c:ext>
            </c:extLst>
          </c:dPt>
          <c:dPt>
            <c:idx val="3"/>
            <c:bubble3D val="0"/>
            <c:spPr>
              <a:solidFill>
                <a:srgbClr val="FFFF99"/>
              </a:solidFill>
            </c:spPr>
            <c:extLst>
              <c:ext xmlns:c16="http://schemas.microsoft.com/office/drawing/2014/chart" uri="{C3380CC4-5D6E-409C-BE32-E72D297353CC}">
                <c16:uniqueId val="{00000007-4CF0-46B7-9135-D2043433F442}"/>
              </c:ext>
            </c:extLst>
          </c:dPt>
          <c:dLbls>
            <c:dLbl>
              <c:idx val="0"/>
              <c:tx>
                <c:rich>
                  <a:bodyPr/>
                  <a:lstStyle/>
                  <a:p>
                    <a:pPr>
                      <a:defRPr lang="ja-JP" sz="1400" b="1"/>
                    </a:pPr>
                    <a:r>
                      <a:rPr lang="en-US" altLang="en-US" sz="2000" b="1" dirty="0"/>
                      <a:t>No change
55%</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F0-46B7-9135-D2043433F442}"/>
                </c:ext>
              </c:extLst>
            </c:dLbl>
            <c:dLbl>
              <c:idx val="1"/>
              <c:layout>
                <c:manualLayout>
                  <c:x val="-3.0897835883722084E-2"/>
                  <c:y val="0.1315631379410907"/>
                </c:manualLayout>
              </c:layout>
              <c:tx>
                <c:rich>
                  <a:bodyPr/>
                  <a:lstStyle/>
                  <a:p>
                    <a:r>
                      <a:rPr lang="en-US" altLang="en-US" sz="1600" b="1" dirty="0">
                        <a:solidFill>
                          <a:srgbClr val="00B0F0"/>
                        </a:solidFill>
                      </a:rPr>
                      <a:t>Smaller increment for unit cost 
37%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F0-46B7-9135-D2043433F442}"/>
                </c:ext>
              </c:extLst>
            </c:dLbl>
            <c:dLbl>
              <c:idx val="2"/>
              <c:layout>
                <c:manualLayout>
                  <c:x val="-0.18848181713134915"/>
                  <c:y val="4.4994896471274425E-3"/>
                </c:manualLayout>
              </c:layout>
              <c:tx>
                <c:rich>
                  <a:bodyPr/>
                  <a:lstStyle/>
                  <a:p>
                    <a:r>
                      <a:rPr lang="en-US" altLang="en-US" sz="1600" b="1" dirty="0">
                        <a:solidFill>
                          <a:schemeClr val="accent2">
                            <a:lumMod val="50000"/>
                          </a:schemeClr>
                        </a:solidFill>
                      </a:rPr>
                      <a:t>Bigger increment for unit cost
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F0-46B7-9135-D2043433F442}"/>
                </c:ext>
              </c:extLst>
            </c:dLbl>
            <c:dLbl>
              <c:idx val="3"/>
              <c:layout>
                <c:manualLayout>
                  <c:x val="0.11449231581901312"/>
                  <c:y val="2.66101633129192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CF0-46B7-9135-D2043433F442}"/>
                </c:ext>
              </c:extLst>
            </c:dLbl>
            <c:spPr>
              <a:noFill/>
              <a:ln>
                <a:noFill/>
              </a:ln>
              <a:effectLst/>
            </c:spPr>
            <c:txPr>
              <a:bodyPr/>
              <a:lstStyle/>
              <a:p>
                <a:pPr>
                  <a:defRPr lang="ja-JP" sz="1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Sheet14!$D$17:$D$20</c:f>
              <c:strCache>
                <c:ptCount val="4"/>
                <c:pt idx="0">
                  <c:v>It is not necessary to change</c:v>
                </c:pt>
                <c:pt idx="1">
                  <c:v>It is better to reduce the difference of the unit cost. </c:v>
                </c:pt>
                <c:pt idx="2">
                  <c:v>It is better to extend the difference of the unit cost.</c:v>
                </c:pt>
                <c:pt idx="3">
                  <c:v>Others</c:v>
                </c:pt>
              </c:strCache>
            </c:strRef>
          </c:cat>
          <c:val>
            <c:numRef>
              <c:f>Sheet14!$E$17:$E$20</c:f>
              <c:numCache>
                <c:formatCode>General</c:formatCode>
                <c:ptCount val="4"/>
                <c:pt idx="0">
                  <c:v>643</c:v>
                </c:pt>
                <c:pt idx="1">
                  <c:v>430</c:v>
                </c:pt>
                <c:pt idx="2">
                  <c:v>78</c:v>
                </c:pt>
                <c:pt idx="3">
                  <c:v>13</c:v>
                </c:pt>
              </c:numCache>
            </c:numRef>
          </c:val>
          <c:extLst>
            <c:ext xmlns:c16="http://schemas.microsoft.com/office/drawing/2014/chart" uri="{C3380CC4-5D6E-409C-BE32-E72D297353CC}">
              <c16:uniqueId val="{00000008-4CF0-46B7-9135-D2043433F442}"/>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0.10278</cdr:x>
      <cdr:y>0.48377</cdr:y>
    </cdr:from>
    <cdr:to>
      <cdr:x>0.50879</cdr:x>
      <cdr:y>0.56574</cdr:y>
    </cdr:to>
    <cdr:sp macro="" textlink="">
      <cdr:nvSpPr>
        <cdr:cNvPr id="2" name="テキスト ボックス 1"/>
        <cdr:cNvSpPr txBox="1"/>
      </cdr:nvSpPr>
      <cdr:spPr>
        <a:xfrm xmlns:a="http://schemas.openxmlformats.org/drawingml/2006/main">
          <a:off x="911450" y="2179588"/>
          <a:ext cx="3600400" cy="369332"/>
        </a:xfrm>
        <a:prstGeom xmlns:a="http://schemas.openxmlformats.org/drawingml/2006/main" prst="rect">
          <a:avLst/>
        </a:prstGeom>
        <a:gradFill xmlns:a="http://schemas.openxmlformats.org/drawingml/2006/main" flip="none" rotWithShape="1">
          <a:gsLst>
            <a:gs pos="0">
              <a:srgbClr val="FFFF66">
                <a:tint val="66000"/>
                <a:satMod val="160000"/>
              </a:srgbClr>
            </a:gs>
            <a:gs pos="50000">
              <a:srgbClr val="FFFF66">
                <a:tint val="44500"/>
                <a:satMod val="160000"/>
              </a:srgbClr>
            </a:gs>
            <a:gs pos="100000">
              <a:srgbClr val="FFFF66">
                <a:tint val="23500"/>
                <a:satMod val="160000"/>
              </a:srgbClr>
            </a:gs>
          </a:gsLst>
          <a:lin ang="0" scaled="1"/>
          <a:tileRect/>
        </a:gradFill>
      </cdr:spPr>
      <cdr:txBody>
        <a:bodyPr xmlns:a="http://schemas.openxmlformats.org/drawingml/2006/main" vertOverflow="clip" wrap="square" rtlCol="0">
          <a:spAutoFit/>
        </a:bodyPr>
        <a:lstStyle xmlns:a="http://schemas.openxmlformats.org/drawingml/2006/main"/>
        <a:p xmlns:a="http://schemas.openxmlformats.org/drawingml/2006/main">
          <a:r>
            <a:rPr kumimoji="1" lang="en-US" altLang="ja-JP" sz="1800" b="1" dirty="0"/>
            <a:t>Large Utilities</a:t>
          </a:r>
          <a:r>
            <a:rPr kumimoji="1" lang="ja-JP" altLang="en-US" sz="1800" b="1" dirty="0"/>
            <a:t>　</a:t>
          </a:r>
        </a:p>
      </cdr:txBody>
    </cdr:sp>
  </cdr:relSizeAnchor>
  <cdr:relSizeAnchor xmlns:cdr="http://schemas.openxmlformats.org/drawingml/2006/chartDrawing">
    <cdr:from>
      <cdr:x>0.69555</cdr:x>
      <cdr:y>0.59565</cdr:y>
    </cdr:from>
    <cdr:to>
      <cdr:x>0.89044</cdr:x>
      <cdr:y>0.67763</cdr:y>
    </cdr:to>
    <cdr:sp macro="" textlink="">
      <cdr:nvSpPr>
        <cdr:cNvPr id="3" name="テキスト ボックス 1"/>
        <cdr:cNvSpPr txBox="1"/>
      </cdr:nvSpPr>
      <cdr:spPr>
        <a:xfrm xmlns:a="http://schemas.openxmlformats.org/drawingml/2006/main">
          <a:off x="6168034" y="2683657"/>
          <a:ext cx="1728192" cy="369332"/>
        </a:xfrm>
        <a:prstGeom xmlns:a="http://schemas.openxmlformats.org/drawingml/2006/main" prst="rect">
          <a:avLst/>
        </a:prstGeom>
        <a:solidFill xmlns:a="http://schemas.openxmlformats.org/drawingml/2006/main">
          <a:srgbClr val="FFFFCC"/>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1800" b="1" dirty="0"/>
            <a:t>Small Utilities</a:t>
          </a:r>
          <a:endParaRPr kumimoji="1" lang="ja-JP" altLang="en-US" sz="1800" b="1" dirty="0"/>
        </a:p>
      </cdr:txBody>
    </cdr:sp>
  </cdr:relSizeAnchor>
  <cdr:relSizeAnchor xmlns:cdr="http://schemas.openxmlformats.org/drawingml/2006/chartDrawing">
    <cdr:from>
      <cdr:x>0.00534</cdr:x>
      <cdr:y>0.06977</cdr:y>
    </cdr:from>
    <cdr:to>
      <cdr:x>0.43955</cdr:x>
      <cdr:y>0.13808</cdr:y>
    </cdr:to>
    <cdr:sp macro="" textlink="">
      <cdr:nvSpPr>
        <cdr:cNvPr id="4" name="テキスト ボックス 3"/>
        <cdr:cNvSpPr txBox="1"/>
      </cdr:nvSpPr>
      <cdr:spPr>
        <a:xfrm xmlns:a="http://schemas.openxmlformats.org/drawingml/2006/main">
          <a:off x="47354" y="314324"/>
          <a:ext cx="385049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dirty="0">
              <a:latin typeface="Arial Narrow" panose="020B0606020202030204" pitchFamily="34" charset="0"/>
            </a:rPr>
            <a:t>Cost of Water Supply / Unit Price of Water (JPY/m3)</a:t>
          </a:r>
          <a:endParaRPr kumimoji="1" lang="ja-JP" altLang="en-US" sz="1400" dirty="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6860" cy="511649"/>
          </a:xfrm>
          <a:prstGeom prst="rect">
            <a:avLst/>
          </a:prstGeom>
        </p:spPr>
        <p:txBody>
          <a:bodyPr vert="horz" lIns="94631" tIns="47316" rIns="94631" bIns="47316"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3" y="9721332"/>
            <a:ext cx="3076860" cy="511648"/>
          </a:xfrm>
          <a:prstGeom prst="rect">
            <a:avLst/>
          </a:prstGeom>
        </p:spPr>
        <p:txBody>
          <a:bodyPr vert="horz" lIns="94631" tIns="47316" rIns="94631" bIns="473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4020785" y="9721332"/>
            <a:ext cx="3076860" cy="511648"/>
          </a:xfrm>
          <a:prstGeom prst="rect">
            <a:avLst/>
          </a:prstGeom>
        </p:spPr>
        <p:txBody>
          <a:bodyPr vert="horz" lIns="94631" tIns="47316" rIns="94631" bIns="47316" rtlCol="0" anchor="b"/>
          <a:lstStyle>
            <a:lvl1pPr algn="r">
              <a:defRPr sz="1200"/>
            </a:lvl1pPr>
          </a:lstStyle>
          <a:p>
            <a:r>
              <a:rPr kumimoji="1" lang="en-US" altLang="ja-JP" dirty="0"/>
              <a:t>C5-</a:t>
            </a:r>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385589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6365" cy="511731"/>
          </a:xfrm>
          <a:prstGeom prst="rect">
            <a:avLst/>
          </a:prstGeom>
        </p:spPr>
        <p:txBody>
          <a:bodyPr vert="horz" lIns="94631" tIns="47316" rIns="94631" bIns="4731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4021295" y="2"/>
            <a:ext cx="3076365" cy="511731"/>
          </a:xfrm>
          <a:prstGeom prst="rect">
            <a:avLst/>
          </a:prstGeom>
        </p:spPr>
        <p:txBody>
          <a:bodyPr vert="horz" lIns="94631" tIns="47316" rIns="94631" bIns="47316" rtlCol="0"/>
          <a:lstStyle>
            <a:lvl1pPr algn="r">
              <a:defRPr sz="1200"/>
            </a:lvl1pPr>
          </a:lstStyle>
          <a:p>
            <a:fld id="{FCD2423D-9EBC-40AE-B4DC-564BAC5C6197}" type="datetimeFigureOut">
              <a:rPr kumimoji="1" lang="ja-JP" altLang="en-US" smtClean="0"/>
              <a:t>2017/3/8</a:t>
            </a:fld>
            <a:endParaRPr kumimoji="1" lang="ja-JP" altLang="en-US" dirty="0"/>
          </a:p>
        </p:txBody>
      </p:sp>
      <p:sp>
        <p:nvSpPr>
          <p:cNvPr id="4" name="スライド イメージ プレースホルダー 3"/>
          <p:cNvSpPr>
            <a:spLocks noGrp="1" noRot="1" noChangeAspect="1"/>
          </p:cNvSpPr>
          <p:nvPr>
            <p:ph type="sldImg" idx="2"/>
          </p:nvPr>
        </p:nvSpPr>
        <p:spPr>
          <a:xfrm>
            <a:off x="992188" y="769938"/>
            <a:ext cx="5116512" cy="3836987"/>
          </a:xfrm>
          <a:prstGeom prst="rect">
            <a:avLst/>
          </a:prstGeom>
          <a:noFill/>
          <a:ln w="12700">
            <a:solidFill>
              <a:prstClr val="black"/>
            </a:solidFill>
          </a:ln>
        </p:spPr>
        <p:txBody>
          <a:bodyPr vert="horz" lIns="94631" tIns="47316" rIns="94631" bIns="47316" rtlCol="0" anchor="ctr"/>
          <a:lstStyle/>
          <a:p>
            <a:endParaRPr lang="ja-JP" altLang="en-US" dirty="0"/>
          </a:p>
        </p:txBody>
      </p:sp>
      <p:sp>
        <p:nvSpPr>
          <p:cNvPr id="5" name="ノート プレースホルダー 4"/>
          <p:cNvSpPr>
            <a:spLocks noGrp="1"/>
          </p:cNvSpPr>
          <p:nvPr>
            <p:ph type="body" sz="quarter" idx="3"/>
          </p:nvPr>
        </p:nvSpPr>
        <p:spPr>
          <a:xfrm>
            <a:off x="709931" y="4861440"/>
            <a:ext cx="5679440" cy="4605576"/>
          </a:xfrm>
          <a:prstGeom prst="rect">
            <a:avLst/>
          </a:prstGeom>
        </p:spPr>
        <p:txBody>
          <a:bodyPr vert="horz" lIns="94631" tIns="47316" rIns="94631" bIns="473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8"/>
            <a:ext cx="3076365" cy="511731"/>
          </a:xfrm>
          <a:prstGeom prst="rect">
            <a:avLst/>
          </a:prstGeom>
        </p:spPr>
        <p:txBody>
          <a:bodyPr vert="horz" lIns="94631" tIns="47316" rIns="94631" bIns="473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021295" y="9721108"/>
            <a:ext cx="3076365" cy="511731"/>
          </a:xfrm>
          <a:prstGeom prst="rect">
            <a:avLst/>
          </a:prstGeom>
        </p:spPr>
        <p:txBody>
          <a:bodyPr vert="horz" lIns="94631" tIns="47316" rIns="94631" bIns="47316" rtlCol="0" anchor="b"/>
          <a:lstStyle>
            <a:lvl1pPr algn="r">
              <a:defRPr sz="1200"/>
            </a:lvl1pPr>
          </a:lstStyle>
          <a:p>
            <a:fld id="{8208B556-BF28-49CE-8564-E87885FA5E32}" type="slidenum">
              <a:rPr kumimoji="1" lang="ja-JP" altLang="en-US" smtClean="0"/>
              <a:t>‹#›</a:t>
            </a:fld>
            <a:endParaRPr kumimoji="1" lang="ja-JP" altLang="en-US" dirty="0"/>
          </a:p>
        </p:txBody>
      </p:sp>
    </p:spTree>
    <p:extLst>
      <p:ext uri="{BB962C8B-B14F-4D97-AF65-F5344CB8AC3E}">
        <p14:creationId xmlns:p14="http://schemas.microsoft.com/office/powerpoint/2010/main" val="1621414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extLst>
      <p:ext uri="{BB962C8B-B14F-4D97-AF65-F5344CB8AC3E}">
        <p14:creationId xmlns:p14="http://schemas.microsoft.com/office/powerpoint/2010/main" val="353838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dirty="0"/>
          </a:p>
        </p:txBody>
      </p:sp>
    </p:spTree>
    <p:extLst>
      <p:ext uri="{BB962C8B-B14F-4D97-AF65-F5344CB8AC3E}">
        <p14:creationId xmlns:p14="http://schemas.microsoft.com/office/powerpoint/2010/main" val="406414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dirty="0"/>
          </a:p>
        </p:txBody>
      </p:sp>
    </p:spTree>
    <p:extLst>
      <p:ext uri="{BB962C8B-B14F-4D97-AF65-F5344CB8AC3E}">
        <p14:creationId xmlns:p14="http://schemas.microsoft.com/office/powerpoint/2010/main" val="169101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dirty="0"/>
          </a:p>
        </p:txBody>
      </p:sp>
    </p:spTree>
    <p:extLst>
      <p:ext uri="{BB962C8B-B14F-4D97-AF65-F5344CB8AC3E}">
        <p14:creationId xmlns:p14="http://schemas.microsoft.com/office/powerpoint/2010/main" val="410103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dirty="0"/>
          </a:p>
        </p:txBody>
      </p:sp>
    </p:spTree>
    <p:extLst>
      <p:ext uri="{BB962C8B-B14F-4D97-AF65-F5344CB8AC3E}">
        <p14:creationId xmlns:p14="http://schemas.microsoft.com/office/powerpoint/2010/main" val="3892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dirty="0"/>
          </a:p>
        </p:txBody>
      </p:sp>
    </p:spTree>
    <p:extLst>
      <p:ext uri="{BB962C8B-B14F-4D97-AF65-F5344CB8AC3E}">
        <p14:creationId xmlns:p14="http://schemas.microsoft.com/office/powerpoint/2010/main" val="17940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dirty="0"/>
          </a:p>
        </p:txBody>
      </p:sp>
    </p:spTree>
    <p:extLst>
      <p:ext uri="{BB962C8B-B14F-4D97-AF65-F5344CB8AC3E}">
        <p14:creationId xmlns:p14="http://schemas.microsoft.com/office/powerpoint/2010/main" val="86518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dirty="0"/>
          </a:p>
        </p:txBody>
      </p:sp>
    </p:spTree>
    <p:extLst>
      <p:ext uri="{BB962C8B-B14F-4D97-AF65-F5344CB8AC3E}">
        <p14:creationId xmlns:p14="http://schemas.microsoft.com/office/powerpoint/2010/main" val="4243602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dirty="0"/>
          </a:p>
        </p:txBody>
      </p:sp>
    </p:spTree>
    <p:extLst>
      <p:ext uri="{BB962C8B-B14F-4D97-AF65-F5344CB8AC3E}">
        <p14:creationId xmlns:p14="http://schemas.microsoft.com/office/powerpoint/2010/main" val="422416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dirty="0"/>
          </a:p>
        </p:txBody>
      </p:sp>
    </p:spTree>
    <p:extLst>
      <p:ext uri="{BB962C8B-B14F-4D97-AF65-F5344CB8AC3E}">
        <p14:creationId xmlns:p14="http://schemas.microsoft.com/office/powerpoint/2010/main" val="4224160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dirty="0"/>
          </a:p>
        </p:txBody>
      </p:sp>
    </p:spTree>
    <p:extLst>
      <p:ext uri="{BB962C8B-B14F-4D97-AF65-F5344CB8AC3E}">
        <p14:creationId xmlns:p14="http://schemas.microsoft.com/office/powerpoint/2010/main" val="241287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a:t>
            </a:fld>
            <a:endParaRPr kumimoji="1" lang="ja-JP" altLang="en-US" dirty="0"/>
          </a:p>
        </p:txBody>
      </p:sp>
    </p:spTree>
    <p:extLst>
      <p:ext uri="{BB962C8B-B14F-4D97-AF65-F5344CB8AC3E}">
        <p14:creationId xmlns:p14="http://schemas.microsoft.com/office/powerpoint/2010/main" val="918013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dirty="0"/>
          </a:p>
        </p:txBody>
      </p:sp>
    </p:spTree>
    <p:extLst>
      <p:ext uri="{BB962C8B-B14F-4D97-AF65-F5344CB8AC3E}">
        <p14:creationId xmlns:p14="http://schemas.microsoft.com/office/powerpoint/2010/main" val="544336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dirty="0"/>
          </a:p>
        </p:txBody>
      </p:sp>
    </p:spTree>
    <p:extLst>
      <p:ext uri="{BB962C8B-B14F-4D97-AF65-F5344CB8AC3E}">
        <p14:creationId xmlns:p14="http://schemas.microsoft.com/office/powerpoint/2010/main" val="2111227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dirty="0"/>
          </a:p>
        </p:txBody>
      </p:sp>
    </p:spTree>
    <p:extLst>
      <p:ext uri="{BB962C8B-B14F-4D97-AF65-F5344CB8AC3E}">
        <p14:creationId xmlns:p14="http://schemas.microsoft.com/office/powerpoint/2010/main" val="3373390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extLst>
      <p:ext uri="{BB962C8B-B14F-4D97-AF65-F5344CB8AC3E}">
        <p14:creationId xmlns:p14="http://schemas.microsoft.com/office/powerpoint/2010/main" val="1077739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dirty="0"/>
          </a:p>
        </p:txBody>
      </p:sp>
    </p:spTree>
    <p:extLst>
      <p:ext uri="{BB962C8B-B14F-4D97-AF65-F5344CB8AC3E}">
        <p14:creationId xmlns:p14="http://schemas.microsoft.com/office/powerpoint/2010/main" val="1267882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dirty="0"/>
          </a:p>
        </p:txBody>
      </p:sp>
    </p:spTree>
    <p:extLst>
      <p:ext uri="{BB962C8B-B14F-4D97-AF65-F5344CB8AC3E}">
        <p14:creationId xmlns:p14="http://schemas.microsoft.com/office/powerpoint/2010/main" val="8951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dirty="0"/>
          </a:p>
        </p:txBody>
      </p:sp>
    </p:spTree>
    <p:extLst>
      <p:ext uri="{BB962C8B-B14F-4D97-AF65-F5344CB8AC3E}">
        <p14:creationId xmlns:p14="http://schemas.microsoft.com/office/powerpoint/2010/main" val="351470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27</a:t>
            </a:fld>
            <a:endParaRPr kumimoji="1" lang="ja-JP" altLang="en-US" dirty="0"/>
          </a:p>
        </p:txBody>
      </p:sp>
    </p:spTree>
    <p:extLst>
      <p:ext uri="{BB962C8B-B14F-4D97-AF65-F5344CB8AC3E}">
        <p14:creationId xmlns:p14="http://schemas.microsoft.com/office/powerpoint/2010/main" val="4212412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28</a:t>
            </a:fld>
            <a:endParaRPr kumimoji="1" lang="ja-JP" altLang="en-US" dirty="0"/>
          </a:p>
        </p:txBody>
      </p:sp>
    </p:spTree>
    <p:extLst>
      <p:ext uri="{BB962C8B-B14F-4D97-AF65-F5344CB8AC3E}">
        <p14:creationId xmlns:p14="http://schemas.microsoft.com/office/powerpoint/2010/main" val="169210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dirty="0"/>
          </a:p>
        </p:txBody>
      </p:sp>
    </p:spTree>
    <p:extLst>
      <p:ext uri="{BB962C8B-B14F-4D97-AF65-F5344CB8AC3E}">
        <p14:creationId xmlns:p14="http://schemas.microsoft.com/office/powerpoint/2010/main" val="50776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dirty="0"/>
          </a:p>
        </p:txBody>
      </p:sp>
    </p:spTree>
    <p:extLst>
      <p:ext uri="{BB962C8B-B14F-4D97-AF65-F5344CB8AC3E}">
        <p14:creationId xmlns:p14="http://schemas.microsoft.com/office/powerpoint/2010/main" val="113649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solidFill>
                <a:schemeClr val="accent2">
                  <a:lumMod val="75000"/>
                </a:schemeClr>
              </a:solidFill>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dirty="0"/>
          </a:p>
        </p:txBody>
      </p:sp>
    </p:spTree>
    <p:extLst>
      <p:ext uri="{BB962C8B-B14F-4D97-AF65-F5344CB8AC3E}">
        <p14:creationId xmlns:p14="http://schemas.microsoft.com/office/powerpoint/2010/main" val="370598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dirty="0"/>
          </a:p>
        </p:txBody>
      </p:sp>
    </p:spTree>
    <p:extLst>
      <p:ext uri="{BB962C8B-B14F-4D97-AF65-F5344CB8AC3E}">
        <p14:creationId xmlns:p14="http://schemas.microsoft.com/office/powerpoint/2010/main" val="368687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dirty="0"/>
          </a:p>
        </p:txBody>
      </p:sp>
    </p:spTree>
    <p:extLst>
      <p:ext uri="{BB962C8B-B14F-4D97-AF65-F5344CB8AC3E}">
        <p14:creationId xmlns:p14="http://schemas.microsoft.com/office/powerpoint/2010/main" val="118526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dirty="0"/>
          </a:p>
        </p:txBody>
      </p:sp>
    </p:spTree>
    <p:extLst>
      <p:ext uri="{BB962C8B-B14F-4D97-AF65-F5344CB8AC3E}">
        <p14:creationId xmlns:p14="http://schemas.microsoft.com/office/powerpoint/2010/main" val="124947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dirty="0"/>
          </a:p>
        </p:txBody>
      </p:sp>
    </p:spTree>
    <p:extLst>
      <p:ext uri="{BB962C8B-B14F-4D97-AF65-F5344CB8AC3E}">
        <p14:creationId xmlns:p14="http://schemas.microsoft.com/office/powerpoint/2010/main" val="351405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426823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38282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194845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5437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50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2400">
                <a:solidFill>
                  <a:schemeClr val="bg1">
                    <a:lumMod val="50000"/>
                  </a:schemeClr>
                </a:solidFill>
              </a:defRPr>
            </a:lvl1pPr>
          </a:lstStyle>
          <a:p>
            <a:pPr marL="5850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10604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600" indent="-514350">
              <a:buClr>
                <a:schemeClr val="accent5">
                  <a:lumMod val="50000"/>
                </a:schemeClr>
              </a:buClr>
              <a:buFont typeface="+mj-lt"/>
              <a:buAutoNum type="arabicPeriod"/>
              <a:defRPr sz="2400" b="1">
                <a:solidFill>
                  <a:schemeClr val="bg1">
                    <a:lumMod val="50000"/>
                  </a:schemeClr>
                </a:solidFill>
              </a:defRPr>
            </a:lvl2pPr>
            <a:lvl4pPr marL="514800"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54479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000" indent="-342900">
              <a:buClr>
                <a:schemeClr val="accent5">
                  <a:lumMod val="50000"/>
                </a:schemeClr>
              </a:buClr>
              <a:buSzPct val="75000"/>
              <a:buFont typeface="Wingdings" panose="05000000000000000000" pitchFamily="2" charset="2"/>
              <a:buChar char="l"/>
              <a:defRPr/>
            </a:lvl1pPr>
            <a:lvl2pPr marL="56250" indent="0">
              <a:buClr>
                <a:schemeClr val="accent5">
                  <a:lumMod val="50000"/>
                </a:schemeClr>
              </a:buClr>
              <a:buSzPct val="75000"/>
              <a:buNone/>
              <a:defRPr sz="2400" b="1"/>
            </a:lvl2pPr>
            <a:lvl3pPr marL="342000">
              <a:buClr>
                <a:schemeClr val="accent5">
                  <a:lumMod val="50000"/>
                </a:schemeClr>
              </a:buClr>
              <a:buSzPct val="75000"/>
              <a:defRPr/>
            </a:lvl3pPr>
            <a:lvl4pPr marL="57600" indent="0">
              <a:buClr>
                <a:schemeClr val="accent5">
                  <a:lumMod val="50000"/>
                </a:schemeClr>
              </a:buClr>
              <a:buSzPct val="75000"/>
              <a:buNone/>
              <a:defRPr sz="2000" b="0" baseline="0"/>
            </a:lvl4pPr>
            <a:lvl5pPr marL="342000" indent="-28440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3546566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133590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611922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50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2400">
                <a:solidFill>
                  <a:schemeClr val="bg1">
                    <a:lumMod val="50000"/>
                  </a:schemeClr>
                </a:solidFill>
              </a:defRPr>
            </a:lvl1pPr>
          </a:lstStyle>
          <a:p>
            <a:pPr marL="5850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7950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600" indent="-514350">
              <a:buClr>
                <a:schemeClr val="accent5">
                  <a:lumMod val="50000"/>
                </a:schemeClr>
              </a:buClr>
              <a:buFont typeface="+mj-lt"/>
              <a:buAutoNum type="arabicPeriod"/>
              <a:defRPr sz="2400" b="1">
                <a:solidFill>
                  <a:schemeClr val="bg1">
                    <a:lumMod val="50000"/>
                  </a:schemeClr>
                </a:solidFill>
              </a:defRPr>
            </a:lvl2pPr>
            <a:lvl4pPr marL="514800"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160044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1732522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000" indent="-342900">
              <a:buClr>
                <a:schemeClr val="accent5">
                  <a:lumMod val="50000"/>
                </a:schemeClr>
              </a:buClr>
              <a:buSzPct val="75000"/>
              <a:buFont typeface="Wingdings" panose="05000000000000000000" pitchFamily="2" charset="2"/>
              <a:buChar char="l"/>
              <a:defRPr/>
            </a:lvl1pPr>
            <a:lvl2pPr marL="56250" indent="0">
              <a:buClr>
                <a:schemeClr val="accent5">
                  <a:lumMod val="50000"/>
                </a:schemeClr>
              </a:buClr>
              <a:buSzPct val="75000"/>
              <a:buNone/>
              <a:defRPr sz="2400" b="1"/>
            </a:lvl2pPr>
            <a:lvl3pPr marL="342000">
              <a:buClr>
                <a:schemeClr val="accent5">
                  <a:lumMod val="50000"/>
                </a:schemeClr>
              </a:buClr>
              <a:buSzPct val="75000"/>
              <a:defRPr/>
            </a:lvl3pPr>
            <a:lvl4pPr marL="57600" indent="0">
              <a:buClr>
                <a:schemeClr val="accent5">
                  <a:lumMod val="50000"/>
                </a:schemeClr>
              </a:buClr>
              <a:buSzPct val="75000"/>
              <a:buNone/>
              <a:defRPr sz="2000" b="0" baseline="0"/>
            </a:lvl4pPr>
            <a:lvl5pPr marL="342000" indent="-28440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1374540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3374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3141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60343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164250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48636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99774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61705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92464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19031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C5-</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650956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48" r:id="rId13"/>
    <p:sldLayoutId id="2147483749" r:id="rId14"/>
    <p:sldLayoutId id="2147483750" r:id="rId15"/>
    <p:sldLayoutId id="2147483751" r:id="rId16"/>
    <p:sldLayoutId id="2147483752" r:id="rId17"/>
    <p:sldLayoutId id="2147483735" r:id="rId18"/>
    <p:sldLayoutId id="2147483742" r:id="rId19"/>
    <p:sldLayoutId id="2147483743" r:id="rId20"/>
    <p:sldLayoutId id="2147483746" r:id="rId21"/>
    <p:sldLayoutId id="2147483745"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1.bp.blogspot.com/-nUIInugNlq4/VPQUFZw-2eI/AAAAAAAAsG0/lU3zOcQdGyQ/s800/syorui_morau_man.pn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1753" y="764704"/>
            <a:ext cx="7956440" cy="2831544"/>
          </a:xfrm>
        </p:spPr>
        <p:txBody>
          <a:bodyPr/>
          <a:lstStyle/>
          <a:p>
            <a:r>
              <a:rPr lang="en-US" altLang="ja-JP" sz="4800" dirty="0"/>
              <a:t>Water Tariff Design</a:t>
            </a:r>
            <a:r>
              <a:rPr lang="ja-JP" altLang="en-US" sz="4800" dirty="0"/>
              <a:t> </a:t>
            </a:r>
            <a:r>
              <a:rPr lang="en-US" altLang="ja-JP" sz="4800" dirty="0"/>
              <a:t>with</a:t>
            </a:r>
            <a:r>
              <a:rPr lang="ja-JP" altLang="en-US" sz="4800" dirty="0"/>
              <a:t>　</a:t>
            </a:r>
            <a:r>
              <a:rPr lang="en-US" altLang="ja-JP" sz="4800" dirty="0"/>
              <a:t>Understanding of Customers:</a:t>
            </a:r>
            <a:br>
              <a:rPr lang="en-US" altLang="ja-JP" sz="4800" dirty="0"/>
            </a:br>
            <a:r>
              <a:rPr lang="en-US" altLang="ja-JP" sz="3600" dirty="0"/>
              <a:t>Kyoto City</a:t>
            </a:r>
            <a:endParaRPr lang="ja-JP" altLang="en-US" sz="3600" dirty="0"/>
          </a:p>
        </p:txBody>
      </p:sp>
      <p:sp>
        <p:nvSpPr>
          <p:cNvPr id="13" name="テキスト プレースホルダー 12"/>
          <p:cNvSpPr>
            <a:spLocks noGrp="1"/>
          </p:cNvSpPr>
          <p:nvPr>
            <p:ph type="body" sz="quarter" idx="14"/>
          </p:nvPr>
        </p:nvSpPr>
        <p:spPr>
          <a:xfrm>
            <a:off x="360000" y="5627557"/>
            <a:ext cx="3492000" cy="492443"/>
          </a:xfrm>
        </p:spPr>
        <p:txBody>
          <a:bodyPr/>
          <a:lstStyle/>
          <a:p>
            <a:r>
              <a:rPr lang="en-US" altLang="ja-JP" sz="3200" dirty="0"/>
              <a:t>No. C5 Ver. 1</a:t>
            </a:r>
            <a:endParaRPr lang="ja-JP" altLang="en-US" sz="3200" dirty="0"/>
          </a:p>
        </p:txBody>
      </p:sp>
      <p:sp>
        <p:nvSpPr>
          <p:cNvPr id="3" name="正方形/長方形 2"/>
          <p:cNvSpPr/>
          <p:nvPr/>
        </p:nvSpPr>
        <p:spPr>
          <a:xfrm>
            <a:off x="4233589" y="5446931"/>
            <a:ext cx="4407024" cy="892552"/>
          </a:xfrm>
          <a:prstGeom prst="rect">
            <a:avLst/>
          </a:prstGeom>
        </p:spPr>
        <p:txBody>
          <a:bodyPr wrap="square">
            <a:spAutoFit/>
          </a:bodyPr>
          <a:lstStyle/>
          <a:p>
            <a:r>
              <a:rPr lang="en-US" altLang="ja-JP" sz="1400" b="1" dirty="0"/>
              <a:t>Public meeting to explain water tariff revision in Source:</a:t>
            </a:r>
            <a:r>
              <a:rPr lang="ja-JP" altLang="en-US" sz="1400" b="1" dirty="0"/>
              <a:t> </a:t>
            </a:r>
            <a:r>
              <a:rPr lang="en-US" altLang="ja-JP" sz="1400" b="1" dirty="0" err="1"/>
              <a:t>Ikusaka</a:t>
            </a:r>
            <a:r>
              <a:rPr lang="en-US" altLang="ja-JP" sz="1400" b="1" dirty="0"/>
              <a:t> Village in Nagano Prefecture </a:t>
            </a:r>
          </a:p>
          <a:p>
            <a:r>
              <a:rPr lang="en-US" altLang="ja-JP" sz="1200" b="1" dirty="0"/>
              <a:t>http://blog.village.ikusaka.nagano.jp/sontyo/index.php?blogid=254&amp;archive=2013-01</a:t>
            </a:r>
          </a:p>
        </p:txBody>
      </p:sp>
      <p:pic>
        <p:nvPicPr>
          <p:cNvPr id="4" name="Picture 2" descr="http://blog.village.ikusaka.nagano.jp/home/ikusakamura/Image/25_1_30-nood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589" y="2564904"/>
            <a:ext cx="4304604" cy="287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6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4"/>
          <p:cNvSpPr>
            <a:spLocks noGrp="1"/>
          </p:cNvSpPr>
          <p:nvPr>
            <p:ph idx="14"/>
          </p:nvPr>
        </p:nvSpPr>
        <p:spPr>
          <a:xfrm>
            <a:off x="966856" y="5914637"/>
            <a:ext cx="8208000" cy="360586"/>
          </a:xfrm>
        </p:spPr>
        <p:txBody>
          <a:bodyPr>
            <a:normAutofit/>
          </a:bodyPr>
          <a:lstStyle/>
          <a:p>
            <a:pPr lvl="1" algn="ctr">
              <a:lnSpc>
                <a:spcPts val="2200"/>
              </a:lnSpc>
            </a:pPr>
            <a:r>
              <a:rPr lang="en-US" altLang="ja-JP" sz="2000" dirty="0"/>
              <a:t>Calculation steps based on </a:t>
            </a:r>
            <a:r>
              <a:rPr lang="en-US" altLang="ja-JP" sz="2000" i="1" dirty="0"/>
              <a:t>the</a:t>
            </a:r>
            <a:r>
              <a:rPr lang="en-US" altLang="ja-JP" sz="2000" dirty="0"/>
              <a:t> </a:t>
            </a:r>
            <a:r>
              <a:rPr lang="en-US" altLang="ja-JP" sz="2000" i="1" dirty="0"/>
              <a:t>Water Tariff Setting Manual</a:t>
            </a:r>
          </a:p>
        </p:txBody>
      </p:sp>
      <p:sp>
        <p:nvSpPr>
          <p:cNvPr id="5" name="タイトル 3"/>
          <p:cNvSpPr>
            <a:spLocks noGrp="1"/>
          </p:cNvSpPr>
          <p:nvPr>
            <p:ph type="title"/>
          </p:nvPr>
        </p:nvSpPr>
        <p:spPr>
          <a:xfrm>
            <a:off x="323528" y="332656"/>
            <a:ext cx="8568952" cy="648072"/>
          </a:xfrm>
        </p:spPr>
        <p:txBody>
          <a:bodyPr>
            <a:noAutofit/>
          </a:bodyPr>
          <a:lstStyle/>
          <a:p>
            <a:r>
              <a:rPr lang="en-US" altLang="ja-JP" dirty="0"/>
              <a:t>2.  Water Tariff Revision Process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8496944" cy="448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251520" y="972000"/>
            <a:ext cx="6866106" cy="410369"/>
          </a:xfrm>
          <a:prstGeom prst="rect">
            <a:avLst/>
          </a:prstGeom>
        </p:spPr>
        <p:txBody>
          <a:bodyPr wrap="none" lIns="36000" tIns="0" rIns="0" bIns="0">
            <a:spAutoFit/>
          </a:bodyPr>
          <a:lstStyle/>
          <a:p>
            <a:pPr marL="57600">
              <a:lnSpc>
                <a:spcPts val="3200"/>
              </a:lnSpc>
              <a:spcBef>
                <a:spcPts val="1000"/>
              </a:spcBef>
            </a:pPr>
            <a:r>
              <a:rPr lang="en-US" altLang="ja-JP" sz="2400" b="1" dirty="0"/>
              <a:t>(3) Preparation of revised water tariffs (Cont’d) </a:t>
            </a:r>
          </a:p>
        </p:txBody>
      </p:sp>
    </p:spTree>
    <p:extLst>
      <p:ext uri="{BB962C8B-B14F-4D97-AF65-F5344CB8AC3E}">
        <p14:creationId xmlns:p14="http://schemas.microsoft.com/office/powerpoint/2010/main" val="64085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384" t="16152" r="1609" b="8505"/>
          <a:stretch/>
        </p:blipFill>
        <p:spPr bwMode="auto">
          <a:xfrm>
            <a:off x="5178624" y="1116550"/>
            <a:ext cx="3608561" cy="48327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角丸四角形吹き出し 3"/>
          <p:cNvSpPr/>
          <p:nvPr/>
        </p:nvSpPr>
        <p:spPr>
          <a:xfrm>
            <a:off x="827584" y="2276872"/>
            <a:ext cx="3829006" cy="2343659"/>
          </a:xfrm>
          <a:prstGeom prst="wedgeRoundRectCallout">
            <a:avLst>
              <a:gd name="adj1" fmla="val 62689"/>
              <a:gd name="adj2" fmla="val -51801"/>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err="1">
                <a:solidFill>
                  <a:schemeClr val="tx1"/>
                </a:solidFill>
              </a:rPr>
              <a:t>Makinohara</a:t>
            </a:r>
            <a:r>
              <a:rPr lang="en-US" altLang="ja-JP" sz="2400" dirty="0">
                <a:solidFill>
                  <a:schemeClr val="tx1"/>
                </a:solidFill>
              </a:rPr>
              <a:t> City bulletin announcing submission of proposed tariff revision to the local assembly for approval.</a:t>
            </a:r>
            <a:endParaRPr kumimoji="1" lang="ja-JP" altLang="en-US" sz="2400" dirty="0">
              <a:solidFill>
                <a:schemeClr val="tx1"/>
              </a:solidFill>
            </a:endParaRPr>
          </a:p>
        </p:txBody>
      </p:sp>
      <p:sp>
        <p:nvSpPr>
          <p:cNvPr id="5" name="正方形/長方形 4"/>
          <p:cNvSpPr/>
          <p:nvPr/>
        </p:nvSpPr>
        <p:spPr>
          <a:xfrm>
            <a:off x="5186057" y="5896322"/>
            <a:ext cx="3649564" cy="461665"/>
          </a:xfrm>
          <a:prstGeom prst="rect">
            <a:avLst/>
          </a:prstGeom>
        </p:spPr>
        <p:txBody>
          <a:bodyPr wrap="square">
            <a:spAutoFit/>
          </a:bodyPr>
          <a:lstStyle/>
          <a:p>
            <a:r>
              <a:rPr lang="en-US" altLang="ja-JP" sz="1200" b="1" dirty="0" err="1"/>
              <a:t>Source:http</a:t>
            </a:r>
            <a:r>
              <a:rPr lang="en-US" altLang="ja-JP" sz="1200" b="1" dirty="0"/>
              <a:t>://www.city.makinohara.shizuoka.jp/ftp/01gt01/koho/201202/201202_04_05.pdf</a:t>
            </a:r>
            <a:endParaRPr lang="ja-JP" altLang="en-US" sz="1200" b="1" dirty="0"/>
          </a:p>
        </p:txBody>
      </p:sp>
      <p:sp>
        <p:nvSpPr>
          <p:cNvPr id="7" name="タイトル 3"/>
          <p:cNvSpPr>
            <a:spLocks noGrp="1"/>
          </p:cNvSpPr>
          <p:nvPr>
            <p:ph type="title"/>
          </p:nvPr>
        </p:nvSpPr>
        <p:spPr>
          <a:xfrm>
            <a:off x="323528" y="332656"/>
            <a:ext cx="8568952" cy="648072"/>
          </a:xfrm>
        </p:spPr>
        <p:txBody>
          <a:bodyPr>
            <a:noAutofit/>
          </a:bodyPr>
          <a:lstStyle/>
          <a:p>
            <a:r>
              <a:rPr lang="en-US" altLang="ja-JP" dirty="0"/>
              <a:t>2.  Water Tariff Revision Process</a:t>
            </a:r>
          </a:p>
        </p:txBody>
      </p:sp>
      <p:sp>
        <p:nvSpPr>
          <p:cNvPr id="8" name="正方形/長方形 7"/>
          <p:cNvSpPr/>
          <p:nvPr/>
        </p:nvSpPr>
        <p:spPr>
          <a:xfrm>
            <a:off x="251520" y="972000"/>
            <a:ext cx="4720839" cy="410369"/>
          </a:xfrm>
          <a:prstGeom prst="rect">
            <a:avLst/>
          </a:prstGeom>
        </p:spPr>
        <p:txBody>
          <a:bodyPr wrap="none" lIns="36000" tIns="0" rIns="0" bIns="0">
            <a:spAutoFit/>
          </a:bodyPr>
          <a:lstStyle/>
          <a:p>
            <a:pPr marL="57600">
              <a:lnSpc>
                <a:spcPts val="3200"/>
              </a:lnSpc>
              <a:spcBef>
                <a:spcPts val="1000"/>
              </a:spcBef>
            </a:pPr>
            <a:r>
              <a:rPr lang="en-US" altLang="ja-JP" sz="2400" b="1" dirty="0"/>
              <a:t> (4) Discussion at local assembly </a:t>
            </a:r>
          </a:p>
        </p:txBody>
      </p:sp>
    </p:spTree>
    <p:extLst>
      <p:ext uri="{BB962C8B-B14F-4D97-AF65-F5344CB8AC3E}">
        <p14:creationId xmlns:p14="http://schemas.microsoft.com/office/powerpoint/2010/main" val="232875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87624" y="6010298"/>
            <a:ext cx="7532776" cy="276999"/>
          </a:xfrm>
          <a:prstGeom prst="rect">
            <a:avLst/>
          </a:prstGeom>
        </p:spPr>
        <p:txBody>
          <a:bodyPr wrap="square">
            <a:spAutoFit/>
          </a:bodyPr>
          <a:lstStyle/>
          <a:p>
            <a:r>
              <a:rPr lang="en-US" altLang="ja-JP" sz="1200" b="1" dirty="0"/>
              <a:t>Source: Suita City, http://www.city.suita.osaka.jp/var/rev0/0096/0282/11641310928.pdf</a:t>
            </a:r>
            <a:endParaRPr lang="ja-JP" altLang="en-US" sz="1200" b="1" dirty="0"/>
          </a:p>
        </p:txBody>
      </p:sp>
      <p:pic>
        <p:nvPicPr>
          <p:cNvPr id="25" name="図 24"/>
          <p:cNvPicPr>
            <a:picLocks noChangeAspect="1"/>
          </p:cNvPicPr>
          <p:nvPr/>
        </p:nvPicPr>
        <p:blipFill rotWithShape="1">
          <a:blip r:embed="rId3"/>
          <a:srcRect l="8206" t="23342" r="13896" b="23819"/>
          <a:stretch/>
        </p:blipFill>
        <p:spPr>
          <a:xfrm>
            <a:off x="899592" y="2051771"/>
            <a:ext cx="7200800" cy="3907356"/>
          </a:xfrm>
          <a:prstGeom prst="rect">
            <a:avLst/>
          </a:prstGeom>
        </p:spPr>
      </p:pic>
      <p:sp>
        <p:nvSpPr>
          <p:cNvPr id="7" name="タイトル 3"/>
          <p:cNvSpPr>
            <a:spLocks noGrp="1"/>
          </p:cNvSpPr>
          <p:nvPr>
            <p:ph type="title"/>
          </p:nvPr>
        </p:nvSpPr>
        <p:spPr>
          <a:xfrm>
            <a:off x="323528" y="332656"/>
            <a:ext cx="8568952" cy="648072"/>
          </a:xfrm>
        </p:spPr>
        <p:txBody>
          <a:bodyPr>
            <a:noAutofit/>
          </a:bodyPr>
          <a:lstStyle/>
          <a:p>
            <a:r>
              <a:rPr lang="en-US" altLang="ja-JP" dirty="0"/>
              <a:t>2.  Water Tariff Revision Process</a:t>
            </a:r>
          </a:p>
        </p:txBody>
      </p:sp>
      <p:sp>
        <p:nvSpPr>
          <p:cNvPr id="9" name="テキスト プレースホルダー 5"/>
          <p:cNvSpPr txBox="1">
            <a:spLocks/>
          </p:cNvSpPr>
          <p:nvPr/>
        </p:nvSpPr>
        <p:spPr>
          <a:xfrm>
            <a:off x="1401194" y="1592741"/>
            <a:ext cx="5837556" cy="446720"/>
          </a:xfrm>
          <a:prstGeom prst="rect">
            <a:avLst/>
          </a:prstGeom>
          <a:noFill/>
          <a:ln w="19050">
            <a:noFill/>
          </a:ln>
        </p:spPr>
        <p:txBody>
          <a:bodyPr wrap="square" tIns="0" bIns="36000">
            <a:spAutoFit/>
          </a:bodyPr>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68288" lvl="1" indent="0">
              <a:buNone/>
            </a:pPr>
            <a:r>
              <a:rPr lang="en-US" altLang="ja-JP" sz="2400" dirty="0"/>
              <a:t>The public is informed of the new tariffs.</a:t>
            </a:r>
          </a:p>
        </p:txBody>
      </p:sp>
      <p:sp>
        <p:nvSpPr>
          <p:cNvPr id="10" name="正方形/長方形 9"/>
          <p:cNvSpPr/>
          <p:nvPr/>
        </p:nvSpPr>
        <p:spPr>
          <a:xfrm>
            <a:off x="251520" y="972000"/>
            <a:ext cx="3332767" cy="410369"/>
          </a:xfrm>
          <a:prstGeom prst="rect">
            <a:avLst/>
          </a:prstGeom>
        </p:spPr>
        <p:txBody>
          <a:bodyPr wrap="none" lIns="36000" tIns="0" rIns="0" bIns="0">
            <a:spAutoFit/>
          </a:bodyPr>
          <a:lstStyle/>
          <a:p>
            <a:pPr marL="57600">
              <a:lnSpc>
                <a:spcPts val="3200"/>
              </a:lnSpc>
              <a:spcBef>
                <a:spcPts val="1000"/>
              </a:spcBef>
            </a:pPr>
            <a:r>
              <a:rPr lang="en-US" altLang="ja-JP" sz="2400" b="1" dirty="0"/>
              <a:t> (5) Public notification </a:t>
            </a:r>
          </a:p>
        </p:txBody>
      </p:sp>
    </p:spTree>
    <p:extLst>
      <p:ext uri="{BB962C8B-B14F-4D97-AF65-F5344CB8AC3E}">
        <p14:creationId xmlns:p14="http://schemas.microsoft.com/office/powerpoint/2010/main" val="332671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プレースホルダー 5"/>
          <p:cNvSpPr txBox="1">
            <a:spLocks/>
          </p:cNvSpPr>
          <p:nvPr/>
        </p:nvSpPr>
        <p:spPr>
          <a:xfrm>
            <a:off x="395536" y="1514058"/>
            <a:ext cx="8496944" cy="709663"/>
          </a:xfrm>
          <a:prstGeom prst="rect">
            <a:avLst/>
          </a:prstGeom>
          <a:noFill/>
          <a:ln w="19050" cap="flat">
            <a:noFill/>
          </a:ln>
        </p:spPr>
        <p:txBody>
          <a:bodyPr vert="horz" wrap="square" lIns="396000" tIns="72000" rIns="32400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dirty="0"/>
              <a:t>The water utility reports the change in tariffs to the Ministry of Health, </a:t>
            </a:r>
            <a:r>
              <a:rPr lang="en-US" altLang="ja-JP" dirty="0" err="1"/>
              <a:t>Labour</a:t>
            </a:r>
            <a:r>
              <a:rPr lang="en-US" altLang="ja-JP" dirty="0"/>
              <a:t> and Welfare (or the Governor of the prefecture).</a:t>
            </a:r>
          </a:p>
        </p:txBody>
      </p:sp>
      <p:pic>
        <p:nvPicPr>
          <p:cNvPr id="5124" name="Picture 4" descr="書類を渡している・受け取っている人のイラスト（男性）">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08" y="2659297"/>
            <a:ext cx="2991573" cy="3509177"/>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rot="10800000">
            <a:off x="5580112" y="3789040"/>
            <a:ext cx="1030215" cy="624846"/>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3"/>
          <p:cNvSpPr>
            <a:spLocks noGrp="1"/>
          </p:cNvSpPr>
          <p:nvPr>
            <p:ph type="title"/>
          </p:nvPr>
        </p:nvSpPr>
        <p:spPr>
          <a:xfrm>
            <a:off x="323528" y="332656"/>
            <a:ext cx="8568952" cy="648072"/>
          </a:xfrm>
        </p:spPr>
        <p:txBody>
          <a:bodyPr>
            <a:noAutofit/>
          </a:bodyPr>
          <a:lstStyle/>
          <a:p>
            <a:r>
              <a:rPr lang="en-US" altLang="ja-JP" dirty="0"/>
              <a:t>2.  Water Tariff Revision Process</a:t>
            </a:r>
          </a:p>
        </p:txBody>
      </p:sp>
      <p:sp>
        <p:nvSpPr>
          <p:cNvPr id="8" name="正方形/長方形 7"/>
          <p:cNvSpPr/>
          <p:nvPr/>
        </p:nvSpPr>
        <p:spPr>
          <a:xfrm>
            <a:off x="251520" y="972000"/>
            <a:ext cx="5184043" cy="410369"/>
          </a:xfrm>
          <a:prstGeom prst="rect">
            <a:avLst/>
          </a:prstGeom>
        </p:spPr>
        <p:txBody>
          <a:bodyPr wrap="none" lIns="36000" tIns="0" rIns="0" bIns="0">
            <a:spAutoFit/>
          </a:bodyPr>
          <a:lstStyle/>
          <a:p>
            <a:pPr marL="57600">
              <a:lnSpc>
                <a:spcPts val="3200"/>
              </a:lnSpc>
              <a:spcBef>
                <a:spcPts val="1000"/>
              </a:spcBef>
            </a:pPr>
            <a:r>
              <a:rPr lang="en-US" altLang="ja-JP" sz="2400" b="1" dirty="0"/>
              <a:t> (6) Report to supervising authority </a:t>
            </a:r>
          </a:p>
        </p:txBody>
      </p:sp>
      <p:pic>
        <p:nvPicPr>
          <p:cNvPr id="1026" name="Picture 2" descr="C:\Users\maeda_c\Dropbox\プロジェクト研究「日本の水道事業の経験」（国契-15-054）共同企業体\B 作業用参考資料等や素材\素材写真\仮◆厚労省写真\DSCN529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251" r="30693" b="10622"/>
          <a:stretch/>
        </p:blipFill>
        <p:spPr bwMode="auto">
          <a:xfrm>
            <a:off x="407108" y="2564904"/>
            <a:ext cx="5148063" cy="34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71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pic>
        <p:nvPicPr>
          <p:cNvPr id="1026" name="Picture 2" descr="C:\Users\maeda_c\Dropbox\プロジェクト研究「日本の水道事業の経験」（国契-15-054）共同企業体\素材写真\京都市琵琶湖疎水記念館\許諾不要\DSC053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428040"/>
            <a:ext cx="3168352" cy="177929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rotWithShape="1">
          <a:blip r:embed="rId4"/>
          <a:srcRect l="22131" t="12175" r="17458" b="26553"/>
          <a:stretch/>
        </p:blipFill>
        <p:spPr>
          <a:xfrm>
            <a:off x="5880023" y="1789908"/>
            <a:ext cx="2995009" cy="2430161"/>
          </a:xfrm>
          <a:prstGeom prst="rect">
            <a:avLst/>
          </a:prstGeom>
        </p:spPr>
      </p:pic>
      <p:sp>
        <p:nvSpPr>
          <p:cNvPr id="2" name="テキスト ボックス 1"/>
          <p:cNvSpPr txBox="1"/>
          <p:nvPr/>
        </p:nvSpPr>
        <p:spPr>
          <a:xfrm>
            <a:off x="3779912" y="1591491"/>
            <a:ext cx="1370330" cy="307777"/>
          </a:xfrm>
          <a:prstGeom prst="rect">
            <a:avLst/>
          </a:prstGeom>
          <a:noFill/>
        </p:spPr>
        <p:txBody>
          <a:bodyPr wrap="square" rtlCol="0">
            <a:spAutoFit/>
          </a:bodyPr>
          <a:lstStyle/>
          <a:p>
            <a:pPr algn="r"/>
            <a:r>
              <a:rPr kumimoji="1" lang="en-US" altLang="ja-JP" sz="1400" dirty="0"/>
              <a:t>FY2012</a:t>
            </a:r>
            <a:endParaRPr kumimoji="1" lang="ja-JP" altLang="en-US" sz="1400" dirty="0"/>
          </a:p>
        </p:txBody>
      </p:sp>
      <p:sp>
        <p:nvSpPr>
          <p:cNvPr id="3" name="角丸四角形吹き出し 2"/>
          <p:cNvSpPr/>
          <p:nvPr/>
        </p:nvSpPr>
        <p:spPr>
          <a:xfrm>
            <a:off x="5436096" y="4679377"/>
            <a:ext cx="2978124" cy="1276619"/>
          </a:xfrm>
          <a:prstGeom prst="wedgeRoundRectCallout">
            <a:avLst>
              <a:gd name="adj1" fmla="val -11975"/>
              <a:gd name="adj2" fmla="val -8517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Poster commending the superior water quality of Kyoto City </a:t>
            </a:r>
            <a:endParaRPr kumimoji="1" lang="ja-JP" altLang="en-US" sz="2400" dirty="0">
              <a:solidFill>
                <a:schemeClr val="tx1"/>
              </a:solidFill>
            </a:endParaRPr>
          </a:p>
        </p:txBody>
      </p:sp>
      <p:sp>
        <p:nvSpPr>
          <p:cNvPr id="4" name="正方形/長方形 3"/>
          <p:cNvSpPr/>
          <p:nvPr/>
        </p:nvSpPr>
        <p:spPr>
          <a:xfrm>
            <a:off x="469722" y="3758404"/>
            <a:ext cx="4572000" cy="461665"/>
          </a:xfrm>
          <a:prstGeom prst="rect">
            <a:avLst/>
          </a:prstGeom>
        </p:spPr>
        <p:txBody>
          <a:bodyPr>
            <a:spAutoFit/>
          </a:bodyPr>
          <a:lstStyle/>
          <a:p>
            <a:r>
              <a:rPr lang="en-US" altLang="ja-JP" sz="1200" b="1" dirty="0"/>
              <a:t>Source: Kyoto City Waterworks Bureau’s website</a:t>
            </a:r>
            <a:endParaRPr lang="ja-JP" altLang="ja-JP" sz="1200" b="1" dirty="0"/>
          </a:p>
          <a:p>
            <a:r>
              <a:rPr lang="en-US" altLang="ja-JP" sz="1200" b="1" dirty="0"/>
              <a:t>http://www.city.kyoto.lg.jp/suido/page/0000008776.html</a:t>
            </a:r>
            <a:endParaRPr lang="ja-JP" altLang="ja-JP" sz="1200" b="1" dirty="0"/>
          </a:p>
        </p:txBody>
      </p:sp>
      <p:sp>
        <p:nvSpPr>
          <p:cNvPr id="10" name="正方形/長方形 9"/>
          <p:cNvSpPr/>
          <p:nvPr/>
        </p:nvSpPr>
        <p:spPr>
          <a:xfrm>
            <a:off x="253342" y="1052736"/>
            <a:ext cx="2470228" cy="461665"/>
          </a:xfrm>
          <a:prstGeom prst="rect">
            <a:avLst/>
          </a:prstGeom>
        </p:spPr>
        <p:txBody>
          <a:bodyPr wrap="none">
            <a:spAutoFit/>
          </a:bodyPr>
          <a:lstStyle/>
          <a:p>
            <a:r>
              <a:rPr lang="en-US" altLang="ja-JP" sz="2400" b="1" dirty="0"/>
              <a:t>(1) Background </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23" y="1899268"/>
            <a:ext cx="4573113" cy="185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47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95" y="4393598"/>
            <a:ext cx="8367434" cy="151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コンテンツ プレースホルダー 4"/>
          <p:cNvSpPr>
            <a:spLocks noGrp="1"/>
          </p:cNvSpPr>
          <p:nvPr>
            <p:ph idx="14"/>
          </p:nvPr>
        </p:nvSpPr>
        <p:spPr>
          <a:xfrm>
            <a:off x="383368" y="1484784"/>
            <a:ext cx="8208000" cy="4464496"/>
          </a:xfrm>
        </p:spPr>
        <p:txBody>
          <a:bodyPr>
            <a:normAutofit/>
          </a:bodyPr>
          <a:lstStyle/>
          <a:p>
            <a:pPr lvl="1"/>
            <a:endParaRPr lang="en-US" altLang="ja-JP" dirty="0"/>
          </a:p>
          <a:p>
            <a:pPr lvl="1"/>
            <a:endParaRPr lang="en-US" altLang="ja-JP" dirty="0"/>
          </a:p>
          <a:p>
            <a:pPr lvl="1">
              <a:lnSpc>
                <a:spcPts val="2200"/>
              </a:lnSpc>
            </a:pPr>
            <a:endParaRPr lang="en-US" altLang="ja-JP" sz="2000" b="0" dirty="0"/>
          </a:p>
        </p:txBody>
      </p:sp>
      <p:sp>
        <p:nvSpPr>
          <p:cNvPr id="7" name="タイトル 3"/>
          <p:cNvSpPr>
            <a:spLocks noGrp="1"/>
          </p:cNvSpPr>
          <p:nvPr>
            <p:ph type="title"/>
          </p:nvPr>
        </p:nvSpPr>
        <p:spPr>
          <a:xfrm>
            <a:off x="269848" y="479173"/>
            <a:ext cx="8568952" cy="648072"/>
          </a:xfrm>
        </p:spPr>
        <p:txBody>
          <a:bodyPr>
            <a:noAutofit/>
          </a:bodyPr>
          <a:lstStyle/>
          <a:p>
            <a:r>
              <a:rPr lang="en-US" altLang="ja-JP" dirty="0"/>
              <a:t>3. Case Study : Kyoto City</a:t>
            </a:r>
            <a:endParaRPr kumimoji="1" lang="ja-JP" altLang="en-US" dirty="0"/>
          </a:p>
        </p:txBody>
      </p:sp>
      <p:sp>
        <p:nvSpPr>
          <p:cNvPr id="6" name="正方形/長方形 5"/>
          <p:cNvSpPr/>
          <p:nvPr/>
        </p:nvSpPr>
        <p:spPr>
          <a:xfrm>
            <a:off x="352895" y="5875121"/>
            <a:ext cx="8367434" cy="461665"/>
          </a:xfrm>
          <a:prstGeom prst="rect">
            <a:avLst/>
          </a:prstGeom>
        </p:spPr>
        <p:txBody>
          <a:bodyPr wrap="square">
            <a:spAutoFit/>
          </a:bodyPr>
          <a:lstStyle/>
          <a:p>
            <a:r>
              <a:rPr lang="en-US" altLang="ja-JP" sz="1200" b="1" dirty="0"/>
              <a:t>Source: Kyoto City Waterworks Bureau “Kyoto City Waterworks’ Medium-Term Management Plan (2008 – 2012),” December, 2007</a:t>
            </a:r>
            <a:endParaRPr lang="ja-JP" altLang="ja-JP" sz="1200" b="1" dirty="0"/>
          </a:p>
        </p:txBody>
      </p:sp>
      <p:sp>
        <p:nvSpPr>
          <p:cNvPr id="3" name="角丸四角形吹き出し 2"/>
          <p:cNvSpPr/>
          <p:nvPr/>
        </p:nvSpPr>
        <p:spPr>
          <a:xfrm>
            <a:off x="3203848" y="1988840"/>
            <a:ext cx="2133833" cy="2258562"/>
          </a:xfrm>
          <a:prstGeom prst="wedgeRoundRectCallout">
            <a:avLst>
              <a:gd name="adj1" fmla="val 95278"/>
              <a:gd name="adj2" fmla="val 69111"/>
              <a:gd name="adj3" fmla="val 16667"/>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Cumulative deficit forecasted to occur </a:t>
            </a:r>
            <a:endParaRPr kumimoji="1" lang="ja-JP" altLang="en-US" sz="2000" dirty="0">
              <a:solidFill>
                <a:schemeClr val="tx1"/>
              </a:solidFill>
            </a:endParaRPr>
          </a:p>
        </p:txBody>
      </p:sp>
      <p:sp>
        <p:nvSpPr>
          <p:cNvPr id="4" name="角丸四角形吹き出し 3"/>
          <p:cNvSpPr/>
          <p:nvPr/>
        </p:nvSpPr>
        <p:spPr>
          <a:xfrm>
            <a:off x="611560" y="1988840"/>
            <a:ext cx="2016224" cy="2232248"/>
          </a:xfrm>
          <a:prstGeom prst="wedgeRoundRectCallout">
            <a:avLst>
              <a:gd name="adj1" fmla="val 67057"/>
              <a:gd name="adj2" fmla="val 6956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Preparation of Water Vision and medium-term business plan</a:t>
            </a:r>
            <a:endParaRPr kumimoji="1" lang="ja-JP" altLang="en-US" sz="2000" dirty="0"/>
          </a:p>
        </p:txBody>
      </p:sp>
      <p:sp>
        <p:nvSpPr>
          <p:cNvPr id="8" name="角丸四角形吹き出し 7"/>
          <p:cNvSpPr/>
          <p:nvPr/>
        </p:nvSpPr>
        <p:spPr>
          <a:xfrm>
            <a:off x="5940152" y="1988840"/>
            <a:ext cx="2664297" cy="2088232"/>
          </a:xfrm>
          <a:prstGeom prst="wedgeRoundRectCallout">
            <a:avLst>
              <a:gd name="adj1" fmla="val 34315"/>
              <a:gd name="adj2" fmla="val 74214"/>
              <a:gd name="adj3" fmla="val 16667"/>
            </a:avLst>
          </a:prstGeom>
          <a:solidFill>
            <a:schemeClr val="accent2"/>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Maintain existing tariffs and rely on other means to balance budget until FY</a:t>
            </a:r>
            <a:r>
              <a:rPr lang="ja-JP" altLang="en-US" sz="2000" dirty="0">
                <a:solidFill>
                  <a:schemeClr val="tx1"/>
                </a:solidFill>
              </a:rPr>
              <a:t> </a:t>
            </a:r>
            <a:r>
              <a:rPr lang="en-US" altLang="ja-JP" sz="2000" dirty="0">
                <a:solidFill>
                  <a:schemeClr val="tx1"/>
                </a:solidFill>
              </a:rPr>
              <a:t>2012 </a:t>
            </a:r>
            <a:endParaRPr kumimoji="1" lang="ja-JP" altLang="en-US" sz="2000" dirty="0">
              <a:solidFill>
                <a:schemeClr val="tx1"/>
              </a:solidFill>
            </a:endParaRPr>
          </a:p>
        </p:txBody>
      </p:sp>
      <p:sp>
        <p:nvSpPr>
          <p:cNvPr id="9" name="正方形/長方形 8"/>
          <p:cNvSpPr/>
          <p:nvPr/>
        </p:nvSpPr>
        <p:spPr>
          <a:xfrm>
            <a:off x="251520" y="1139552"/>
            <a:ext cx="3764749" cy="461665"/>
          </a:xfrm>
          <a:prstGeom prst="rect">
            <a:avLst/>
          </a:prstGeom>
        </p:spPr>
        <p:txBody>
          <a:bodyPr wrap="none">
            <a:spAutoFit/>
          </a:bodyPr>
          <a:lstStyle/>
          <a:p>
            <a:r>
              <a:rPr lang="en-US" altLang="ja-JP" sz="2400" b="1" dirty="0"/>
              <a:t>(1) Background</a:t>
            </a:r>
            <a:r>
              <a:rPr lang="ja-JP" altLang="en-US" sz="2400" b="1" dirty="0"/>
              <a:t>　</a:t>
            </a:r>
            <a:r>
              <a:rPr lang="en-US" altLang="ja-JP" sz="2400" b="1" dirty="0"/>
              <a:t>(Cont’d)</a:t>
            </a:r>
          </a:p>
        </p:txBody>
      </p:sp>
    </p:spTree>
    <p:extLst>
      <p:ext uri="{BB962C8B-B14F-4D97-AF65-F5344CB8AC3E}">
        <p14:creationId xmlns:p14="http://schemas.microsoft.com/office/powerpoint/2010/main" val="120049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ity.kyoto.lg.jp/suido/cmsfiles/contents/0000132/132114/IMG_02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274" y="1844270"/>
            <a:ext cx="3746641" cy="280998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572000" y="4685446"/>
            <a:ext cx="4392488" cy="892552"/>
          </a:xfrm>
          <a:prstGeom prst="rect">
            <a:avLst/>
          </a:prstGeom>
          <a:noFill/>
        </p:spPr>
        <p:txBody>
          <a:bodyPr wrap="square" rtlCol="0">
            <a:spAutoFit/>
          </a:bodyPr>
          <a:lstStyle/>
          <a:p>
            <a:r>
              <a:rPr lang="en-US" altLang="ja-JP" sz="1400" b="1" dirty="0"/>
              <a:t>Submission of the recommendations from the Advisory committee</a:t>
            </a:r>
          </a:p>
          <a:p>
            <a:r>
              <a:rPr lang="en-US" altLang="ja-JP" sz="1200" b="1" dirty="0" err="1"/>
              <a:t>Source:http</a:t>
            </a:r>
            <a:r>
              <a:rPr lang="en-US" altLang="ja-JP" sz="1200" b="1" dirty="0"/>
              <a:t>://www.city.kyoto.lg.jp/suido/page/0000132114.html</a:t>
            </a:r>
            <a:endParaRPr kumimoji="1" lang="ja-JP" altLang="en-US" sz="1200" b="1" dirty="0"/>
          </a:p>
        </p:txBody>
      </p:sp>
      <p:sp>
        <p:nvSpPr>
          <p:cNvPr id="7" name="コンテンツ プレースホルダー 6"/>
          <p:cNvSpPr txBox="1">
            <a:spLocks/>
          </p:cNvSpPr>
          <p:nvPr/>
        </p:nvSpPr>
        <p:spPr>
          <a:xfrm>
            <a:off x="315928" y="1755862"/>
            <a:ext cx="4184064" cy="4193418"/>
          </a:xfrm>
          <a:prstGeom prst="rect">
            <a:avLst/>
          </a:prstGeom>
          <a:solidFill>
            <a:schemeClr val="accent5"/>
          </a:solidFill>
          <a:ln>
            <a:solidFill>
              <a:schemeClr val="accent5">
                <a:lumMod val="50000"/>
              </a:schemeClr>
            </a:solidFill>
          </a:ln>
        </p:spPr>
        <p:txBody>
          <a:bodyPr vert="horz" lIns="36000" tIns="72000" rIns="0" bIns="36000" rtlCol="0">
            <a:normAutofit/>
          </a:bodyPr>
          <a:lstStyle>
            <a:lvl1pPr marL="342000"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250"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600"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2">
              <a:lnSpc>
                <a:spcPts val="2200"/>
              </a:lnSpc>
              <a:buFont typeface="Wingdings" panose="05000000000000000000" pitchFamily="2" charset="2"/>
              <a:buChar char="l"/>
            </a:pPr>
            <a:r>
              <a:rPr lang="en-US" altLang="ja-JP" sz="1800" dirty="0"/>
              <a:t>Period: 2011.11– 2012.11</a:t>
            </a:r>
          </a:p>
          <a:p>
            <a:pPr lvl="2">
              <a:lnSpc>
                <a:spcPts val="2200"/>
              </a:lnSpc>
              <a:buFont typeface="Wingdings" panose="05000000000000000000" pitchFamily="2" charset="2"/>
              <a:buChar char="l"/>
            </a:pPr>
            <a:r>
              <a:rPr lang="en-US" altLang="ja-JP" sz="1800" dirty="0"/>
              <a:t>Members: </a:t>
            </a:r>
          </a:p>
          <a:p>
            <a:pPr marL="625475" lvl="2" indent="-263525">
              <a:lnSpc>
                <a:spcPts val="1800"/>
              </a:lnSpc>
              <a:buFont typeface="Wingdings" panose="05000000000000000000" pitchFamily="2" charset="2"/>
              <a:buChar char="Ø"/>
            </a:pPr>
            <a:r>
              <a:rPr lang="en-US" altLang="ja-JP" sz="1800" dirty="0"/>
              <a:t>Academic experts</a:t>
            </a:r>
          </a:p>
          <a:p>
            <a:pPr marL="625475" lvl="2" indent="-263525">
              <a:lnSpc>
                <a:spcPts val="1800"/>
              </a:lnSpc>
              <a:buFont typeface="Wingdings" panose="05000000000000000000" pitchFamily="2" charset="2"/>
              <a:buChar char="Ø"/>
            </a:pPr>
            <a:r>
              <a:rPr lang="en-US" altLang="ja-JP" sz="1800" dirty="0"/>
              <a:t>Tax accountant</a:t>
            </a:r>
          </a:p>
          <a:p>
            <a:pPr marL="625475" lvl="2" indent="-263525">
              <a:lnSpc>
                <a:spcPts val="1800"/>
              </a:lnSpc>
              <a:buFont typeface="Wingdings" panose="05000000000000000000" pitchFamily="2" charset="2"/>
              <a:buChar char="Ø"/>
            </a:pPr>
            <a:r>
              <a:rPr lang="en-US" altLang="ja-JP" sz="1800" dirty="0"/>
              <a:t>Representative from women's group</a:t>
            </a:r>
          </a:p>
          <a:p>
            <a:pPr marL="625475" lvl="2" indent="-263525">
              <a:lnSpc>
                <a:spcPts val="1800"/>
              </a:lnSpc>
              <a:buFont typeface="Wingdings" panose="05000000000000000000" pitchFamily="2" charset="2"/>
              <a:buChar char="Ø"/>
            </a:pPr>
            <a:r>
              <a:rPr lang="en-US" altLang="ja-JP" sz="1800" dirty="0"/>
              <a:t>Representative from chamber of commerce</a:t>
            </a:r>
          </a:p>
          <a:p>
            <a:pPr marL="625475" lvl="2" indent="-263525">
              <a:lnSpc>
                <a:spcPts val="1800"/>
              </a:lnSpc>
              <a:buFont typeface="Wingdings" panose="05000000000000000000" pitchFamily="2" charset="2"/>
              <a:buChar char="Ø"/>
            </a:pPr>
            <a:r>
              <a:rPr lang="en-US" altLang="ja-JP" sz="1800" dirty="0"/>
              <a:t>Representative from social welfare workers’ group </a:t>
            </a:r>
          </a:p>
          <a:p>
            <a:pPr marL="625475" lvl="2" indent="-263525">
              <a:lnSpc>
                <a:spcPts val="1800"/>
              </a:lnSpc>
              <a:buFont typeface="Wingdings" panose="05000000000000000000" pitchFamily="2" charset="2"/>
              <a:buChar char="Ø"/>
            </a:pPr>
            <a:r>
              <a:rPr lang="en-US" altLang="ja-JP" sz="1800" dirty="0"/>
              <a:t>Representative from Japan Water Works Association </a:t>
            </a:r>
          </a:p>
          <a:p>
            <a:pPr marL="625475" lvl="2" indent="-263525">
              <a:lnSpc>
                <a:spcPts val="1800"/>
              </a:lnSpc>
              <a:buFont typeface="Wingdings" panose="05000000000000000000" pitchFamily="2" charset="2"/>
              <a:buChar char="Ø"/>
            </a:pPr>
            <a:r>
              <a:rPr lang="en-US" altLang="ja-JP" sz="1800" dirty="0"/>
              <a:t>Representative from public</a:t>
            </a:r>
            <a:endParaRPr lang="ja-JP" altLang="en-US" sz="1800" dirty="0"/>
          </a:p>
        </p:txBody>
      </p:sp>
      <p:sp>
        <p:nvSpPr>
          <p:cNvPr id="8"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sp>
        <p:nvSpPr>
          <p:cNvPr id="10" name="正方形/長方形 9"/>
          <p:cNvSpPr/>
          <p:nvPr/>
        </p:nvSpPr>
        <p:spPr>
          <a:xfrm>
            <a:off x="251520" y="908720"/>
            <a:ext cx="6973960" cy="461665"/>
          </a:xfrm>
          <a:prstGeom prst="rect">
            <a:avLst/>
          </a:prstGeom>
        </p:spPr>
        <p:txBody>
          <a:bodyPr wrap="none">
            <a:spAutoFit/>
          </a:bodyPr>
          <a:lstStyle/>
          <a:p>
            <a:r>
              <a:rPr lang="en-US" altLang="ja-JP" sz="2400" b="1" dirty="0"/>
              <a:t>(2)</a:t>
            </a:r>
            <a:r>
              <a:rPr lang="ja-JP" altLang="en-US" sz="2400" b="1" dirty="0"/>
              <a:t> </a:t>
            </a:r>
            <a:r>
              <a:rPr lang="en-US" altLang="ja-JP" sz="2400" b="1" dirty="0"/>
              <a:t>Advisory committee on water tariff revision</a:t>
            </a:r>
          </a:p>
        </p:txBody>
      </p:sp>
    </p:spTree>
    <p:extLst>
      <p:ext uri="{BB962C8B-B14F-4D97-AF65-F5344CB8AC3E}">
        <p14:creationId xmlns:p14="http://schemas.microsoft.com/office/powerpoint/2010/main" val="11262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4"/>
          <p:cNvSpPr>
            <a:spLocks noGrp="1"/>
          </p:cNvSpPr>
          <p:nvPr>
            <p:ph idx="14"/>
          </p:nvPr>
        </p:nvSpPr>
        <p:spPr>
          <a:xfrm>
            <a:off x="395536" y="1370385"/>
            <a:ext cx="8208000" cy="4794919"/>
          </a:xfrm>
        </p:spPr>
        <p:txBody>
          <a:bodyPr>
            <a:noAutofit/>
          </a:bodyPr>
          <a:lstStyle/>
          <a:p>
            <a:pPr>
              <a:spcBef>
                <a:spcPts val="600"/>
              </a:spcBef>
            </a:pPr>
            <a:r>
              <a:rPr lang="en-US" altLang="ja-JP" sz="2400" b="0" dirty="0"/>
              <a:t>Objective:</a:t>
            </a:r>
            <a:r>
              <a:rPr lang="ja-JP" altLang="en-US" sz="2400" b="0" dirty="0"/>
              <a:t>　</a:t>
            </a:r>
            <a:r>
              <a:rPr lang="en-US" altLang="ja-JP" sz="2400" b="0" dirty="0"/>
              <a:t>To input citizen’s opinions into discussions of the Advisory Committee  </a:t>
            </a:r>
          </a:p>
          <a:p>
            <a:pPr>
              <a:spcBef>
                <a:spcPts val="600"/>
              </a:spcBef>
            </a:pPr>
            <a:r>
              <a:rPr lang="en-US" altLang="ja-JP" sz="2400" b="0" dirty="0"/>
              <a:t>Period:  April to May, 2012 (1 month)</a:t>
            </a:r>
          </a:p>
          <a:p>
            <a:pPr>
              <a:spcBef>
                <a:spcPts val="600"/>
              </a:spcBef>
            </a:pPr>
            <a:r>
              <a:rPr lang="en-US" altLang="ja-JP" sz="2400" b="0" dirty="0"/>
              <a:t>Questionnaire: Asked following 6 points</a:t>
            </a:r>
          </a:p>
          <a:p>
            <a:pPr marL="896938" indent="-622300">
              <a:spcBef>
                <a:spcPts val="0"/>
              </a:spcBef>
              <a:buFont typeface="Wingdings" panose="05000000000000000000" pitchFamily="2" charset="2"/>
              <a:buChar char="Ø"/>
            </a:pPr>
            <a:r>
              <a:rPr lang="en-US" altLang="ja-JP" sz="2000" dirty="0">
                <a:solidFill>
                  <a:srgbClr val="FF0000"/>
                </a:solidFill>
              </a:rPr>
              <a:t>Differences among fixed rates</a:t>
            </a:r>
            <a:r>
              <a:rPr lang="en-US" altLang="ja-JP" sz="2000" b="0" dirty="0">
                <a:solidFill>
                  <a:srgbClr val="FF0000"/>
                </a:solidFill>
              </a:rPr>
              <a:t> </a:t>
            </a:r>
            <a:r>
              <a:rPr lang="en-US" altLang="ja-JP" sz="2000" b="0" dirty="0"/>
              <a:t>based on diameters of pipes</a:t>
            </a:r>
          </a:p>
          <a:p>
            <a:pPr marL="896938" indent="-622300">
              <a:spcBef>
                <a:spcPts val="0"/>
              </a:spcBef>
              <a:buFont typeface="Wingdings" panose="05000000000000000000" pitchFamily="2" charset="2"/>
              <a:buChar char="Ø"/>
            </a:pPr>
            <a:r>
              <a:rPr lang="en-US" altLang="ja-JP" sz="2000" dirty="0">
                <a:solidFill>
                  <a:srgbClr val="FF0000"/>
                </a:solidFill>
              </a:rPr>
              <a:t>Minimum volume water  </a:t>
            </a:r>
            <a:r>
              <a:rPr lang="en-US" altLang="ja-JP" sz="2000" b="0" dirty="0"/>
              <a:t>(20m</a:t>
            </a:r>
            <a:r>
              <a:rPr lang="en-US" altLang="ja-JP" sz="2000" b="0" baseline="30000" dirty="0"/>
              <a:t>3</a:t>
            </a:r>
            <a:r>
              <a:rPr lang="en-US" altLang="ja-JP" sz="2000" b="0" dirty="0"/>
              <a:t>/two months) included in the fixed rates</a:t>
            </a:r>
          </a:p>
          <a:p>
            <a:pPr marL="896938" indent="-622300">
              <a:spcBef>
                <a:spcPts val="0"/>
              </a:spcBef>
              <a:buFont typeface="Wingdings" panose="05000000000000000000" pitchFamily="2" charset="2"/>
              <a:buChar char="Ø"/>
            </a:pPr>
            <a:r>
              <a:rPr lang="en-US" altLang="ja-JP" sz="2000" dirty="0">
                <a:solidFill>
                  <a:srgbClr val="FF0000"/>
                </a:solidFill>
              </a:rPr>
              <a:t>Increasing-block system and the rates</a:t>
            </a:r>
          </a:p>
          <a:p>
            <a:pPr marL="896938" indent="-622300">
              <a:spcBef>
                <a:spcPts val="0"/>
              </a:spcBef>
              <a:buFont typeface="Wingdings" panose="05000000000000000000" pitchFamily="2" charset="2"/>
              <a:buChar char="Ø"/>
            </a:pPr>
            <a:r>
              <a:rPr lang="en-US" altLang="ja-JP" sz="2000" dirty="0">
                <a:solidFill>
                  <a:srgbClr val="FF0000"/>
                </a:solidFill>
              </a:rPr>
              <a:t>Number of blocks </a:t>
            </a:r>
            <a:r>
              <a:rPr lang="en-US" altLang="ja-JP" sz="2000" b="0" dirty="0"/>
              <a:t>in the increasing-block system </a:t>
            </a:r>
          </a:p>
          <a:p>
            <a:pPr marL="896938" indent="-622300">
              <a:spcBef>
                <a:spcPts val="0"/>
              </a:spcBef>
              <a:buFont typeface="Wingdings" panose="05000000000000000000" pitchFamily="2" charset="2"/>
              <a:buChar char="Ø"/>
            </a:pPr>
            <a:r>
              <a:rPr lang="en-US" altLang="ja-JP" sz="2000" dirty="0">
                <a:solidFill>
                  <a:srgbClr val="FF0000"/>
                </a:solidFill>
              </a:rPr>
              <a:t>Measures against groundwater users</a:t>
            </a:r>
            <a:r>
              <a:rPr lang="en-US" altLang="ja-JP" sz="2000" b="0" dirty="0">
                <a:solidFill>
                  <a:srgbClr val="FF0000"/>
                </a:solidFill>
              </a:rPr>
              <a:t> </a:t>
            </a:r>
            <a:r>
              <a:rPr lang="en-US" altLang="ja-JP" sz="2000" b="0" dirty="0"/>
              <a:t>who connect to large diameter pipes and pay much less for</a:t>
            </a:r>
            <a:r>
              <a:rPr lang="ja-JP" altLang="en-US" sz="2000" b="0" dirty="0"/>
              <a:t> </a:t>
            </a:r>
            <a:r>
              <a:rPr lang="en-US" altLang="ja-JP" sz="2000" b="0" dirty="0"/>
              <a:t>piped</a:t>
            </a:r>
            <a:r>
              <a:rPr lang="ja-JP" altLang="en-US" sz="2000" b="0" dirty="0"/>
              <a:t> </a:t>
            </a:r>
            <a:r>
              <a:rPr lang="en-US" altLang="ja-JP" sz="2000" b="0" dirty="0"/>
              <a:t>water</a:t>
            </a:r>
          </a:p>
          <a:p>
            <a:pPr marL="896938" indent="-622300">
              <a:spcBef>
                <a:spcPts val="0"/>
              </a:spcBef>
              <a:buFont typeface="Wingdings" panose="05000000000000000000" pitchFamily="2" charset="2"/>
              <a:buChar char="Ø"/>
            </a:pPr>
            <a:r>
              <a:rPr lang="en-US" altLang="ja-JP" sz="2000" dirty="0">
                <a:solidFill>
                  <a:srgbClr val="FF0000"/>
                </a:solidFill>
              </a:rPr>
              <a:t>Payment methods</a:t>
            </a:r>
          </a:p>
          <a:p>
            <a:pPr>
              <a:spcBef>
                <a:spcPts val="600"/>
              </a:spcBef>
            </a:pPr>
            <a:r>
              <a:rPr lang="en-US" altLang="ja-JP" sz="2400" b="0" dirty="0"/>
              <a:t>Collected: </a:t>
            </a:r>
            <a:r>
              <a:rPr lang="en-US" altLang="ja-JP" sz="2400" dirty="0"/>
              <a:t>1,200 answers</a:t>
            </a:r>
            <a:endParaRPr lang="en-US" altLang="ja-JP" sz="2400" b="0" dirty="0"/>
          </a:p>
          <a:p>
            <a:endParaRPr lang="en-US" altLang="ja-JP" sz="2400" b="0" dirty="0"/>
          </a:p>
          <a:p>
            <a:endParaRPr lang="en-US" altLang="ja-JP" sz="2400" b="0" dirty="0"/>
          </a:p>
        </p:txBody>
      </p:sp>
      <p:sp>
        <p:nvSpPr>
          <p:cNvPr id="7"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sp>
        <p:nvSpPr>
          <p:cNvPr id="6" name="正方形/長方形 5"/>
          <p:cNvSpPr/>
          <p:nvPr/>
        </p:nvSpPr>
        <p:spPr>
          <a:xfrm>
            <a:off x="251520" y="908720"/>
            <a:ext cx="2605650" cy="461665"/>
          </a:xfrm>
          <a:prstGeom prst="rect">
            <a:avLst/>
          </a:prstGeom>
        </p:spPr>
        <p:txBody>
          <a:bodyPr wrap="none">
            <a:spAutoFit/>
          </a:bodyPr>
          <a:lstStyle/>
          <a:p>
            <a:r>
              <a:rPr lang="en-US" altLang="ja-JP" sz="2400" b="1" dirty="0"/>
              <a:t>(3) Public Survey</a:t>
            </a:r>
          </a:p>
        </p:txBody>
      </p:sp>
    </p:spTree>
    <p:extLst>
      <p:ext uri="{BB962C8B-B14F-4D97-AF65-F5344CB8AC3E}">
        <p14:creationId xmlns:p14="http://schemas.microsoft.com/office/powerpoint/2010/main" val="1473304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2522394762"/>
              </p:ext>
            </p:extLst>
          </p:nvPr>
        </p:nvGraphicFramePr>
        <p:xfrm>
          <a:off x="0" y="1281857"/>
          <a:ext cx="7740352" cy="3228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3787108145"/>
              </p:ext>
            </p:extLst>
          </p:nvPr>
        </p:nvGraphicFramePr>
        <p:xfrm>
          <a:off x="2987824" y="3717032"/>
          <a:ext cx="7632848"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7"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sp>
        <p:nvSpPr>
          <p:cNvPr id="6" name="正方形/長方形 5"/>
          <p:cNvSpPr/>
          <p:nvPr/>
        </p:nvSpPr>
        <p:spPr>
          <a:xfrm>
            <a:off x="251520" y="908720"/>
            <a:ext cx="3946593" cy="461665"/>
          </a:xfrm>
          <a:prstGeom prst="rect">
            <a:avLst/>
          </a:prstGeom>
        </p:spPr>
        <p:txBody>
          <a:bodyPr wrap="none">
            <a:spAutoFit/>
          </a:bodyPr>
          <a:lstStyle/>
          <a:p>
            <a:r>
              <a:rPr lang="en-US" altLang="ja-JP" sz="2400" b="1" dirty="0"/>
              <a:t>(3) Public Survey - Results </a:t>
            </a:r>
          </a:p>
        </p:txBody>
      </p:sp>
    </p:spTree>
    <p:extLst>
      <p:ext uri="{BB962C8B-B14F-4D97-AF65-F5344CB8AC3E}">
        <p14:creationId xmlns:p14="http://schemas.microsoft.com/office/powerpoint/2010/main" val="266016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3001778783"/>
              </p:ext>
            </p:extLst>
          </p:nvPr>
        </p:nvGraphicFramePr>
        <p:xfrm>
          <a:off x="3635896" y="3645024"/>
          <a:ext cx="6408712"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320592063"/>
              </p:ext>
            </p:extLst>
          </p:nvPr>
        </p:nvGraphicFramePr>
        <p:xfrm>
          <a:off x="0" y="1556792"/>
          <a:ext cx="60579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sp>
        <p:nvSpPr>
          <p:cNvPr id="6" name="正方形/長方形 5"/>
          <p:cNvSpPr/>
          <p:nvPr/>
        </p:nvSpPr>
        <p:spPr>
          <a:xfrm>
            <a:off x="251520" y="908720"/>
            <a:ext cx="5101718" cy="461665"/>
          </a:xfrm>
          <a:prstGeom prst="rect">
            <a:avLst/>
          </a:prstGeom>
        </p:spPr>
        <p:txBody>
          <a:bodyPr wrap="none">
            <a:spAutoFit/>
          </a:bodyPr>
          <a:lstStyle/>
          <a:p>
            <a:r>
              <a:rPr lang="en-US" altLang="ja-JP" sz="2400" b="1" dirty="0"/>
              <a:t>(3) Public Survey</a:t>
            </a:r>
            <a:r>
              <a:rPr lang="ja-JP" altLang="en-US" sz="2400" b="1" dirty="0"/>
              <a:t> </a:t>
            </a:r>
            <a:r>
              <a:rPr lang="en-US" altLang="ja-JP" sz="2400" b="1" dirty="0"/>
              <a:t>- Results (Cont‘d)</a:t>
            </a:r>
          </a:p>
        </p:txBody>
      </p:sp>
    </p:spTree>
    <p:extLst>
      <p:ext uri="{BB962C8B-B14F-4D97-AF65-F5344CB8AC3E}">
        <p14:creationId xmlns:p14="http://schemas.microsoft.com/office/powerpoint/2010/main" val="235600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2376000"/>
            <a:ext cx="7416000" cy="1564531"/>
          </a:xfrm>
        </p:spPr>
        <p:txBody>
          <a:bodyPr/>
          <a:lstStyle/>
          <a:p>
            <a:pPr lvl="3"/>
            <a:r>
              <a:rPr lang="en-US" altLang="ja-JP" dirty="0"/>
              <a:t>Introduction</a:t>
            </a:r>
          </a:p>
          <a:p>
            <a:pPr lvl="3"/>
            <a:r>
              <a:rPr lang="en-US" altLang="ja-JP" dirty="0"/>
              <a:t>Water Tariff Revision Process</a:t>
            </a:r>
          </a:p>
          <a:p>
            <a:pPr lvl="3"/>
            <a:r>
              <a:rPr lang="en-US" altLang="ja-JP" dirty="0"/>
              <a:t>Case : Kyoto City Water Tariff Revision</a:t>
            </a:r>
          </a:p>
          <a:p>
            <a:pPr lvl="3"/>
            <a:r>
              <a:rPr lang="en-US" altLang="ja-JP" dirty="0"/>
              <a:t>Lessons Learned</a:t>
            </a:r>
          </a:p>
        </p:txBody>
      </p:sp>
    </p:spTree>
    <p:extLst>
      <p:ext uri="{BB962C8B-B14F-4D97-AF65-F5344CB8AC3E}">
        <p14:creationId xmlns:p14="http://schemas.microsoft.com/office/powerpoint/2010/main" val="145091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2"/>
          <p:cNvGraphicFramePr>
            <a:graphicFrameLocks/>
          </p:cNvGraphicFramePr>
          <p:nvPr>
            <p:extLst>
              <p:ext uri="{D42A27DB-BD31-4B8C-83A1-F6EECF244321}">
                <p14:modId xmlns:p14="http://schemas.microsoft.com/office/powerpoint/2010/main" val="2415609565"/>
              </p:ext>
            </p:extLst>
          </p:nvPr>
        </p:nvGraphicFramePr>
        <p:xfrm>
          <a:off x="472284" y="1556792"/>
          <a:ext cx="8496944" cy="4468201"/>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20000"/>
                    </a:ext>
                  </a:extLst>
                </a:gridCol>
                <a:gridCol w="3523652">
                  <a:extLst>
                    <a:ext uri="{9D8B030D-6E8A-4147-A177-3AD203B41FA5}">
                      <a16:colId xmlns:a16="http://schemas.microsoft.com/office/drawing/2014/main" val="20001"/>
                    </a:ext>
                  </a:extLst>
                </a:gridCol>
                <a:gridCol w="3245100">
                  <a:extLst>
                    <a:ext uri="{9D8B030D-6E8A-4147-A177-3AD203B41FA5}">
                      <a16:colId xmlns:a16="http://schemas.microsoft.com/office/drawing/2014/main" val="20002"/>
                    </a:ext>
                  </a:extLst>
                </a:gridCol>
              </a:tblGrid>
              <a:tr h="235256">
                <a:tc gridSpan="2">
                  <a:txBody>
                    <a:bodyPr/>
                    <a:lstStyle/>
                    <a:p>
                      <a:pPr algn="ctr" fontAlgn="ctr"/>
                      <a:r>
                        <a:rPr lang="ja-JP" sz="1500" b="1" i="0" u="none" strike="noStrike" dirty="0">
                          <a:solidFill>
                            <a:srgbClr val="000000"/>
                          </a:solidFill>
                          <a:effectLst/>
                          <a:latin typeface="+mn-lt"/>
                        </a:rPr>
                        <a:t>Issues</a:t>
                      </a:r>
                    </a:p>
                  </a:txBody>
                  <a:tcPr marL="9525" marR="9525" marT="9525" marB="0" anchor="ctr">
                    <a:solidFill>
                      <a:schemeClr val="accent5">
                        <a:lumMod val="90000"/>
                      </a:schemeClr>
                    </a:solidFill>
                  </a:tcPr>
                </a:tc>
                <a:tc hMerge="1">
                  <a:txBody>
                    <a:bodyPr/>
                    <a:lstStyle/>
                    <a:p>
                      <a:endParaRPr kumimoji="1" lang="ja-JP" altLang="en-US"/>
                    </a:p>
                  </a:txBody>
                  <a:tcPr>
                    <a:solidFill>
                      <a:schemeClr val="accent5">
                        <a:lumMod val="90000"/>
                      </a:schemeClr>
                    </a:solidFill>
                  </a:tcPr>
                </a:tc>
                <a:tc>
                  <a:txBody>
                    <a:bodyPr/>
                    <a:lstStyle/>
                    <a:p>
                      <a:pPr algn="ctr" fontAlgn="ctr"/>
                      <a:r>
                        <a:rPr lang="ja-JP" sz="1500" b="1" i="0" u="none" strike="noStrike" dirty="0">
                          <a:solidFill>
                            <a:srgbClr val="000000"/>
                          </a:solidFill>
                          <a:effectLst/>
                          <a:latin typeface="+mn-lt"/>
                        </a:rPr>
                        <a:t>Recommendation</a:t>
                      </a:r>
                      <a:r>
                        <a:rPr lang="en-US" altLang="ja-JP" sz="1500" b="1" i="0" u="none" strike="noStrike" dirty="0">
                          <a:solidFill>
                            <a:srgbClr val="000000"/>
                          </a:solidFill>
                          <a:effectLst/>
                          <a:latin typeface="+mn-lt"/>
                        </a:rPr>
                        <a:t>s</a:t>
                      </a:r>
                      <a:r>
                        <a:rPr lang="ja-JP" sz="1500" b="1" i="0" u="none" strike="noStrike" dirty="0">
                          <a:solidFill>
                            <a:srgbClr val="000000"/>
                          </a:solidFill>
                          <a:effectLst/>
                          <a:latin typeface="+mn-lt"/>
                        </a:rPr>
                        <a:t> </a:t>
                      </a:r>
                    </a:p>
                  </a:txBody>
                  <a:tcPr marL="9525" marR="9525" marT="9525" marB="0" anchor="ctr">
                    <a:solidFill>
                      <a:schemeClr val="accent5">
                        <a:lumMod val="90000"/>
                      </a:schemeClr>
                    </a:solidFill>
                  </a:tcPr>
                </a:tc>
                <a:extLst>
                  <a:ext uri="{0D108BD9-81ED-4DB2-BD59-A6C34878D82A}">
                    <a16:rowId xmlns:a16="http://schemas.microsoft.com/office/drawing/2014/main" val="10000"/>
                  </a:ext>
                </a:extLst>
              </a:tr>
              <a:tr h="902994">
                <a:tc>
                  <a:txBody>
                    <a:bodyPr/>
                    <a:lstStyle/>
                    <a:p>
                      <a:pPr algn="l" fontAlgn="ctr"/>
                      <a:r>
                        <a:rPr lang="en-US" altLang="ja-JP" sz="1600" b="1" i="0" u="none" strike="noStrike" dirty="0">
                          <a:solidFill>
                            <a:srgbClr val="000000"/>
                          </a:solidFill>
                          <a:effectLst/>
                          <a:latin typeface="+mn-lt"/>
                          <a:ea typeface="Cambria Math" pitchFamily="18" charset="0"/>
                        </a:rPr>
                        <a:t>Minimum volume of water</a:t>
                      </a:r>
                      <a:endParaRPr lang="ja-JP" sz="1600" b="1" i="0" u="none" strike="noStrike" dirty="0">
                        <a:solidFill>
                          <a:srgbClr val="000000"/>
                        </a:solidFill>
                        <a:effectLst/>
                        <a:latin typeface="+mn-lt"/>
                      </a:endParaRPr>
                    </a:p>
                  </a:txBody>
                  <a:tcPr marL="108000" marR="108000" marT="36000" marB="36000" anchor="ctr">
                    <a:solidFill>
                      <a:schemeClr val="bg1">
                        <a:lumMod val="85000"/>
                      </a:schemeClr>
                    </a:solidFill>
                  </a:tcPr>
                </a:tc>
                <a:tc>
                  <a:txBody>
                    <a:bodyPr/>
                    <a:lstStyle/>
                    <a:p>
                      <a:pPr algn="just" fontAlgn="ctr"/>
                      <a:r>
                        <a:rPr lang="en-US" altLang="ja-JP" sz="1600" b="0" i="0" u="none" strike="noStrike" dirty="0">
                          <a:solidFill>
                            <a:srgbClr val="000000"/>
                          </a:solidFill>
                          <a:effectLst/>
                          <a:latin typeface="+mn-lt"/>
                          <a:ea typeface="Cambria Math" pitchFamily="18" charset="0"/>
                        </a:rPr>
                        <a:t>More than 1/3 of households use less than 10m³/month (monthly water volume covered by the fixed rates). </a:t>
                      </a:r>
                      <a:endParaRPr lang="ja-JP" sz="1600" b="0" i="0" u="none" strike="noStrike" dirty="0">
                        <a:solidFill>
                          <a:srgbClr val="000000"/>
                        </a:solidFill>
                        <a:effectLst/>
                        <a:latin typeface="+mn-lt"/>
                      </a:endParaRPr>
                    </a:p>
                  </a:txBody>
                  <a:tcPr marL="108000" marR="108000" marT="36000" marB="36000" anchor="ctr">
                    <a:solidFill>
                      <a:schemeClr val="accent5">
                        <a:alpha val="50196"/>
                      </a:schemeClr>
                    </a:solidFill>
                  </a:tcPr>
                </a:tc>
                <a:tc>
                  <a:txBody>
                    <a:bodyPr/>
                    <a:lstStyle/>
                    <a:p>
                      <a:pPr algn="just" fontAlgn="ctr"/>
                      <a:r>
                        <a:rPr lang="en-US" sz="1600" b="0" i="0" u="none" strike="noStrike" dirty="0">
                          <a:solidFill>
                            <a:srgbClr val="000000"/>
                          </a:solidFill>
                          <a:effectLst/>
                          <a:latin typeface="+mn-lt"/>
                          <a:ea typeface="Cambria Math" pitchFamily="18" charset="0"/>
                        </a:rPr>
                        <a:t>Reduce the minimum volume by half. </a:t>
                      </a:r>
                      <a:endParaRPr lang="ja-JP" sz="1600" b="0" i="0" u="none" strike="noStrike" dirty="0">
                        <a:solidFill>
                          <a:srgbClr val="000000"/>
                        </a:solidFill>
                        <a:effectLst/>
                        <a:latin typeface="+mn-lt"/>
                      </a:endParaRPr>
                    </a:p>
                  </a:txBody>
                  <a:tcPr marL="108000" marR="108000" marT="36000" marB="36000" anchor="ctr">
                    <a:solidFill>
                      <a:schemeClr val="accent5">
                        <a:alpha val="50196"/>
                      </a:schemeClr>
                    </a:solidFill>
                  </a:tcPr>
                </a:tc>
                <a:extLst>
                  <a:ext uri="{0D108BD9-81ED-4DB2-BD59-A6C34878D82A}">
                    <a16:rowId xmlns:a16="http://schemas.microsoft.com/office/drawing/2014/main" val="10001"/>
                  </a:ext>
                </a:extLst>
              </a:tr>
              <a:tr h="974516">
                <a:tc>
                  <a:txBody>
                    <a:bodyPr/>
                    <a:lstStyle/>
                    <a:p>
                      <a:pPr algn="l" fontAlgn="ctr"/>
                      <a:r>
                        <a:rPr lang="en-US" sz="1600" b="1" i="0" u="none" strike="noStrike" dirty="0">
                          <a:solidFill>
                            <a:srgbClr val="000000"/>
                          </a:solidFill>
                          <a:effectLst/>
                          <a:latin typeface="+mn-lt"/>
                          <a:ea typeface="Cambria Math" pitchFamily="18" charset="0"/>
                        </a:rPr>
                        <a:t>Block tariff system</a:t>
                      </a:r>
                      <a:endParaRPr lang="ja-JP" sz="1600" b="1" i="0" u="none" strike="noStrike" dirty="0">
                        <a:solidFill>
                          <a:srgbClr val="000000"/>
                        </a:solidFill>
                        <a:effectLst/>
                        <a:latin typeface="+mn-lt"/>
                      </a:endParaRPr>
                    </a:p>
                  </a:txBody>
                  <a:tcPr marL="108000" marR="108000" marT="36000" marB="36000" anchor="ctr">
                    <a:solidFill>
                      <a:schemeClr val="bg1">
                        <a:lumMod val="85000"/>
                      </a:schemeClr>
                    </a:solidFill>
                  </a:tcPr>
                </a:tc>
                <a:tc>
                  <a:txBody>
                    <a:bodyPr/>
                    <a:lstStyle/>
                    <a:p>
                      <a:pPr algn="just" fontAlgn="ctr"/>
                      <a:r>
                        <a:rPr lang="en-US" sz="1600" b="0" i="0" u="none" strike="noStrike" dirty="0">
                          <a:solidFill>
                            <a:srgbClr val="000000"/>
                          </a:solidFill>
                          <a:effectLst/>
                          <a:latin typeface="+mn-lt"/>
                          <a:ea typeface="Cambria Math" pitchFamily="18" charset="0"/>
                        </a:rPr>
                        <a:t>The number of blocks and the volume in each block do not correspond to the water consumption pattern.</a:t>
                      </a:r>
                      <a:endParaRPr lang="ja-JP" sz="1600" b="0" i="0" u="none" strike="noStrike" dirty="0">
                        <a:solidFill>
                          <a:srgbClr val="000000"/>
                        </a:solidFill>
                        <a:effectLst/>
                        <a:latin typeface="+mn-lt"/>
                      </a:endParaRPr>
                    </a:p>
                  </a:txBody>
                  <a:tcPr marL="108000" marR="108000" marT="36000" marB="36000" anchor="ctr">
                    <a:solidFill>
                      <a:srgbClr val="EFF6FF">
                        <a:alpha val="50196"/>
                      </a:srgbClr>
                    </a:solidFill>
                  </a:tcPr>
                </a:tc>
                <a:tc>
                  <a:txBody>
                    <a:bodyPr/>
                    <a:lstStyle/>
                    <a:p>
                      <a:pPr algn="just" fontAlgn="ctr"/>
                      <a:r>
                        <a:rPr lang="en-US" sz="1600" b="0" i="0" u="none" strike="noStrike" dirty="0">
                          <a:solidFill>
                            <a:srgbClr val="000000"/>
                          </a:solidFill>
                          <a:effectLst/>
                          <a:latin typeface="+mn-lt"/>
                          <a:ea typeface="Cambria Math" pitchFamily="18" charset="0"/>
                        </a:rPr>
                        <a:t>Sub-divide small volumetric blocks into more narrow bands and consolidate large volumetric blocks into larger bands.</a:t>
                      </a:r>
                      <a:endParaRPr lang="ja-JP" sz="1600" b="0" i="0" u="none" strike="noStrike" dirty="0">
                        <a:solidFill>
                          <a:srgbClr val="000000"/>
                        </a:solidFill>
                        <a:effectLst/>
                        <a:latin typeface="+mn-lt"/>
                      </a:endParaRPr>
                    </a:p>
                  </a:txBody>
                  <a:tcPr marL="108000" marR="108000" marT="36000" marB="36000" anchor="ctr">
                    <a:solidFill>
                      <a:srgbClr val="EFF6FF">
                        <a:alpha val="50196"/>
                      </a:srgbClr>
                    </a:solidFill>
                  </a:tcPr>
                </a:tc>
                <a:extLst>
                  <a:ext uri="{0D108BD9-81ED-4DB2-BD59-A6C34878D82A}">
                    <a16:rowId xmlns:a16="http://schemas.microsoft.com/office/drawing/2014/main" val="10002"/>
                  </a:ext>
                </a:extLst>
              </a:tr>
              <a:tr h="987273">
                <a:tc>
                  <a:txBody>
                    <a:bodyPr/>
                    <a:lstStyle/>
                    <a:p>
                      <a:pPr algn="l" fontAlgn="ctr"/>
                      <a:r>
                        <a:rPr lang="en-US" sz="1600" b="1" i="0" u="none" strike="noStrike" dirty="0">
                          <a:solidFill>
                            <a:srgbClr val="000000"/>
                          </a:solidFill>
                          <a:effectLst/>
                          <a:latin typeface="+mn-lt"/>
                          <a:ea typeface="Cambria Math" pitchFamily="18" charset="0"/>
                        </a:rPr>
                        <a:t>Fixed cost</a:t>
                      </a:r>
                      <a:endParaRPr lang="ja-JP" sz="1600" b="1" i="0" u="none" strike="noStrike" dirty="0">
                        <a:solidFill>
                          <a:srgbClr val="000000"/>
                        </a:solidFill>
                        <a:effectLst/>
                        <a:latin typeface="+mn-lt"/>
                      </a:endParaRPr>
                    </a:p>
                  </a:txBody>
                  <a:tcPr marL="108000" marR="108000" marT="36000" marB="36000" anchor="ctr">
                    <a:solidFill>
                      <a:schemeClr val="bg1">
                        <a:lumMod val="85000"/>
                      </a:schemeClr>
                    </a:solidFill>
                  </a:tcPr>
                </a:tc>
                <a:tc>
                  <a:txBody>
                    <a:bodyPr/>
                    <a:lstStyle/>
                    <a:p>
                      <a:pPr algn="just" fontAlgn="ctr"/>
                      <a:r>
                        <a:rPr lang="en-US" sz="1600" b="0" i="0" u="none" strike="noStrike" dirty="0">
                          <a:solidFill>
                            <a:srgbClr val="000000"/>
                          </a:solidFill>
                          <a:effectLst/>
                          <a:latin typeface="+mn-lt"/>
                          <a:ea typeface="Cambria Math" pitchFamily="18" charset="0"/>
                        </a:rPr>
                        <a:t>Along with the reduced water demand, it would be difficult to cover the </a:t>
                      </a:r>
                      <a:r>
                        <a:rPr lang="en-US" altLang="ja-JP" sz="1600" b="0" i="0" u="none" strike="noStrike" dirty="0">
                          <a:solidFill>
                            <a:srgbClr val="000000"/>
                          </a:solidFill>
                          <a:effectLst/>
                          <a:latin typeface="+mn-lt"/>
                          <a:ea typeface="Cambria Math" pitchFamily="18" charset="0"/>
                        </a:rPr>
                        <a:t>fixed</a:t>
                      </a:r>
                      <a:r>
                        <a:rPr lang="en-US" sz="1600" b="0" i="0" u="none" strike="noStrike" dirty="0">
                          <a:solidFill>
                            <a:srgbClr val="000000"/>
                          </a:solidFill>
                          <a:effectLst/>
                          <a:latin typeface="+mn-lt"/>
                          <a:ea typeface="Cambria Math" pitchFamily="18" charset="0"/>
                        </a:rPr>
                        <a:t> cost in future.</a:t>
                      </a:r>
                      <a:endParaRPr lang="ja-JP" sz="1600" b="0" i="0" u="none" strike="noStrike" dirty="0">
                        <a:solidFill>
                          <a:srgbClr val="000000"/>
                        </a:solidFill>
                        <a:effectLst/>
                        <a:latin typeface="+mn-lt"/>
                      </a:endParaRPr>
                    </a:p>
                  </a:txBody>
                  <a:tcPr marL="108000" marR="108000" marT="36000" marB="36000" anchor="ctr">
                    <a:solidFill>
                      <a:schemeClr val="accent5">
                        <a:alpha val="50196"/>
                      </a:schemeClr>
                    </a:solidFill>
                  </a:tcPr>
                </a:tc>
                <a:tc>
                  <a:txBody>
                    <a:bodyPr/>
                    <a:lstStyle/>
                    <a:p>
                      <a:pPr algn="just" fontAlgn="ctr"/>
                      <a:r>
                        <a:rPr lang="en-US" sz="1600" b="0" i="0" u="none" strike="noStrike" dirty="0">
                          <a:solidFill>
                            <a:srgbClr val="000000"/>
                          </a:solidFill>
                          <a:effectLst/>
                          <a:latin typeface="+mn-lt"/>
                          <a:ea typeface="Cambria Math" pitchFamily="18" charset="0"/>
                        </a:rPr>
                        <a:t>Increase the amount of fixed costs allocated to the fixed rate.</a:t>
                      </a:r>
                      <a:endParaRPr lang="ja-JP" sz="1600" b="0" i="0" u="none" strike="noStrike" dirty="0">
                        <a:solidFill>
                          <a:srgbClr val="000000"/>
                        </a:solidFill>
                        <a:effectLst/>
                        <a:latin typeface="+mn-lt"/>
                      </a:endParaRPr>
                    </a:p>
                  </a:txBody>
                  <a:tcPr marL="108000" marR="108000" marT="36000" marB="36000" anchor="ctr">
                    <a:solidFill>
                      <a:schemeClr val="accent5">
                        <a:alpha val="50196"/>
                      </a:schemeClr>
                    </a:solidFill>
                  </a:tcPr>
                </a:tc>
                <a:extLst>
                  <a:ext uri="{0D108BD9-81ED-4DB2-BD59-A6C34878D82A}">
                    <a16:rowId xmlns:a16="http://schemas.microsoft.com/office/drawing/2014/main" val="10003"/>
                  </a:ext>
                </a:extLst>
              </a:tr>
              <a:tr h="1292449">
                <a:tc>
                  <a:txBody>
                    <a:bodyPr/>
                    <a:lstStyle/>
                    <a:p>
                      <a:pPr algn="l" fontAlgn="ctr"/>
                      <a:r>
                        <a:rPr lang="en-US" sz="1600" b="1" i="0" u="none" strike="noStrike" dirty="0">
                          <a:solidFill>
                            <a:srgbClr val="000000"/>
                          </a:solidFill>
                          <a:effectLst/>
                          <a:latin typeface="+mn-lt"/>
                          <a:ea typeface="Cambria Math" pitchFamily="18" charset="0"/>
                        </a:rPr>
                        <a:t>Rate increment </a:t>
                      </a:r>
                      <a:endParaRPr lang="ja-JP" sz="1600" b="1" i="0" u="none" strike="noStrike" dirty="0">
                        <a:solidFill>
                          <a:srgbClr val="000000"/>
                        </a:solidFill>
                        <a:effectLst/>
                        <a:latin typeface="+mn-lt"/>
                      </a:endParaRPr>
                    </a:p>
                  </a:txBody>
                  <a:tcPr marL="108000" marR="108000" marT="36000" marB="36000" anchor="ctr">
                    <a:solidFill>
                      <a:schemeClr val="bg1">
                        <a:lumMod val="85000"/>
                      </a:schemeClr>
                    </a:solidFill>
                  </a:tcPr>
                </a:tc>
                <a:tc>
                  <a:txBody>
                    <a:bodyPr/>
                    <a:lstStyle/>
                    <a:p>
                      <a:pPr algn="just" fontAlgn="ctr"/>
                      <a:r>
                        <a:rPr lang="en-US" sz="1600" b="0" i="0" u="none" strike="noStrike" dirty="0">
                          <a:solidFill>
                            <a:srgbClr val="000000"/>
                          </a:solidFill>
                          <a:effectLst/>
                          <a:latin typeface="+mn-lt"/>
                          <a:ea typeface="Cambria Math" pitchFamily="18" charset="0"/>
                        </a:rPr>
                        <a:t>Difference between the highest and the lowest unit price of the volumetric rate is bigger than other major cities</a:t>
                      </a:r>
                      <a:endParaRPr lang="ja-JP" sz="1600" b="0" i="0" u="none" strike="noStrike" dirty="0">
                        <a:solidFill>
                          <a:srgbClr val="000000"/>
                        </a:solidFill>
                        <a:effectLst/>
                        <a:latin typeface="+mn-lt"/>
                      </a:endParaRPr>
                    </a:p>
                  </a:txBody>
                  <a:tcPr marL="108000" marR="108000" marT="36000" marB="36000" anchor="ctr">
                    <a:solidFill>
                      <a:srgbClr val="EFF6FF">
                        <a:alpha val="50196"/>
                      </a:srgbClr>
                    </a:solidFill>
                  </a:tcPr>
                </a:tc>
                <a:tc>
                  <a:txBody>
                    <a:bodyPr/>
                    <a:lstStyle/>
                    <a:p>
                      <a:pPr algn="just" fontAlgn="ctr"/>
                      <a:r>
                        <a:rPr lang="en-US" altLang="ja-JP" sz="1600" b="0" i="0" u="none" strike="noStrike" dirty="0">
                          <a:solidFill>
                            <a:srgbClr val="000000"/>
                          </a:solidFill>
                          <a:effectLst/>
                          <a:latin typeface="+mn-lt"/>
                        </a:rPr>
                        <a:t>Reduce the rate difference within the water tariff structure, bringing the rate levels closer to those of other cities.</a:t>
                      </a:r>
                      <a:endParaRPr lang="ja-JP" sz="1600" b="0" i="0" u="none" strike="noStrike" dirty="0">
                        <a:solidFill>
                          <a:srgbClr val="000000"/>
                        </a:solidFill>
                        <a:effectLst/>
                        <a:latin typeface="+mn-lt"/>
                      </a:endParaRPr>
                    </a:p>
                  </a:txBody>
                  <a:tcPr marL="108000" marR="108000" marT="36000" marB="36000" anchor="ctr">
                    <a:solidFill>
                      <a:srgbClr val="EFF6FF">
                        <a:alpha val="50196"/>
                      </a:srgbClr>
                    </a:solidFill>
                  </a:tcPr>
                </a:tc>
                <a:extLst>
                  <a:ext uri="{0D108BD9-81ED-4DB2-BD59-A6C34878D82A}">
                    <a16:rowId xmlns:a16="http://schemas.microsoft.com/office/drawing/2014/main" val="10004"/>
                  </a:ext>
                </a:extLst>
              </a:tr>
            </a:tbl>
          </a:graphicData>
        </a:graphic>
      </p:graphicFrame>
      <p:sp>
        <p:nvSpPr>
          <p:cNvPr id="6"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sp>
        <p:nvSpPr>
          <p:cNvPr id="9" name="正方形/長方形 8"/>
          <p:cNvSpPr/>
          <p:nvPr/>
        </p:nvSpPr>
        <p:spPr>
          <a:xfrm>
            <a:off x="179512" y="908720"/>
            <a:ext cx="9082488" cy="461665"/>
          </a:xfrm>
          <a:prstGeom prst="rect">
            <a:avLst/>
          </a:prstGeom>
        </p:spPr>
        <p:txBody>
          <a:bodyPr wrap="square">
            <a:spAutoFit/>
          </a:bodyPr>
          <a:lstStyle/>
          <a:p>
            <a:r>
              <a:rPr lang="en-US" altLang="ja-JP" sz="2400" b="1" dirty="0"/>
              <a:t>(4) Issues Identified &amp; Recommendations by the Committee</a:t>
            </a:r>
          </a:p>
        </p:txBody>
      </p:sp>
    </p:spTree>
    <p:extLst>
      <p:ext uri="{BB962C8B-B14F-4D97-AF65-F5344CB8AC3E}">
        <p14:creationId xmlns:p14="http://schemas.microsoft.com/office/powerpoint/2010/main" val="310765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2"/>
          <p:cNvGraphicFramePr>
            <a:graphicFrameLocks/>
          </p:cNvGraphicFramePr>
          <p:nvPr>
            <p:extLst>
              <p:ext uri="{D42A27DB-BD31-4B8C-83A1-F6EECF244321}">
                <p14:modId xmlns:p14="http://schemas.microsoft.com/office/powerpoint/2010/main" val="282490473"/>
              </p:ext>
            </p:extLst>
          </p:nvPr>
        </p:nvGraphicFramePr>
        <p:xfrm>
          <a:off x="510658" y="1739717"/>
          <a:ext cx="8420196" cy="4259904"/>
        </p:xfrm>
        <a:graphic>
          <a:graphicData uri="http://schemas.openxmlformats.org/drawingml/2006/table">
            <a:tbl>
              <a:tblPr firstRow="1" firstCol="1" bandRow="1">
                <a:tableStyleId>{5C22544A-7EE6-4342-B048-85BDC9FD1C3A}</a:tableStyleId>
              </a:tblPr>
              <a:tblGrid>
                <a:gridCol w="1439350">
                  <a:extLst>
                    <a:ext uri="{9D8B030D-6E8A-4147-A177-3AD203B41FA5}">
                      <a16:colId xmlns:a16="http://schemas.microsoft.com/office/drawing/2014/main" val="20000"/>
                    </a:ext>
                  </a:extLst>
                </a:gridCol>
                <a:gridCol w="3341609">
                  <a:extLst>
                    <a:ext uri="{9D8B030D-6E8A-4147-A177-3AD203B41FA5}">
                      <a16:colId xmlns:a16="http://schemas.microsoft.com/office/drawing/2014/main" val="20001"/>
                    </a:ext>
                  </a:extLst>
                </a:gridCol>
                <a:gridCol w="3639237">
                  <a:extLst>
                    <a:ext uri="{9D8B030D-6E8A-4147-A177-3AD203B41FA5}">
                      <a16:colId xmlns:a16="http://schemas.microsoft.com/office/drawing/2014/main" val="20002"/>
                    </a:ext>
                  </a:extLst>
                </a:gridCol>
              </a:tblGrid>
              <a:tr h="233730">
                <a:tc gridSpan="2">
                  <a:txBody>
                    <a:bodyPr/>
                    <a:lstStyle/>
                    <a:p>
                      <a:pPr algn="ctr" fontAlgn="ctr"/>
                      <a:r>
                        <a:rPr lang="ja-JP" sz="1500" b="1" i="0" u="none" strike="noStrike" dirty="0">
                          <a:solidFill>
                            <a:srgbClr val="000000"/>
                          </a:solidFill>
                          <a:effectLst/>
                          <a:latin typeface="+mn-lt"/>
                        </a:rPr>
                        <a:t>Issues</a:t>
                      </a:r>
                    </a:p>
                  </a:txBody>
                  <a:tcPr marL="9525" marR="9525" marT="9525" marB="0" anchor="ctr">
                    <a:solidFill>
                      <a:schemeClr val="accent5">
                        <a:lumMod val="90000"/>
                      </a:schemeClr>
                    </a:solidFill>
                  </a:tcPr>
                </a:tc>
                <a:tc hMerge="1">
                  <a:txBody>
                    <a:bodyPr/>
                    <a:lstStyle/>
                    <a:p>
                      <a:endParaRPr kumimoji="1" lang="ja-JP" altLang="en-US"/>
                    </a:p>
                  </a:txBody>
                  <a:tcPr>
                    <a:solidFill>
                      <a:schemeClr val="accent5">
                        <a:lumMod val="90000"/>
                      </a:schemeClr>
                    </a:solidFill>
                  </a:tcPr>
                </a:tc>
                <a:tc>
                  <a:txBody>
                    <a:bodyPr/>
                    <a:lstStyle/>
                    <a:p>
                      <a:pPr algn="ctr" fontAlgn="ctr"/>
                      <a:r>
                        <a:rPr lang="ja-JP" sz="1500" b="1" i="0" u="none" strike="noStrike" dirty="0">
                          <a:solidFill>
                            <a:srgbClr val="000000"/>
                          </a:solidFill>
                          <a:effectLst/>
                          <a:latin typeface="+mn-lt"/>
                        </a:rPr>
                        <a:t>Recommendation</a:t>
                      </a:r>
                      <a:r>
                        <a:rPr lang="en-US" altLang="ja-JP" sz="1500" b="1" i="0" u="none" strike="noStrike" dirty="0">
                          <a:solidFill>
                            <a:srgbClr val="000000"/>
                          </a:solidFill>
                          <a:effectLst/>
                          <a:latin typeface="+mn-lt"/>
                        </a:rPr>
                        <a:t>s</a:t>
                      </a:r>
                      <a:endParaRPr lang="ja-JP" sz="1500" b="1" i="0" u="none" strike="noStrike" dirty="0">
                        <a:solidFill>
                          <a:srgbClr val="000000"/>
                        </a:solidFill>
                        <a:effectLst/>
                        <a:latin typeface="+mn-lt"/>
                      </a:endParaRPr>
                    </a:p>
                  </a:txBody>
                  <a:tcPr marL="9525" marR="9525" marT="9525" marB="0" anchor="ctr">
                    <a:solidFill>
                      <a:schemeClr val="accent5">
                        <a:lumMod val="90000"/>
                      </a:schemeClr>
                    </a:solidFill>
                  </a:tcPr>
                </a:tc>
                <a:extLst>
                  <a:ext uri="{0D108BD9-81ED-4DB2-BD59-A6C34878D82A}">
                    <a16:rowId xmlns:a16="http://schemas.microsoft.com/office/drawing/2014/main" val="10000"/>
                  </a:ext>
                </a:extLst>
              </a:tr>
              <a:tr h="1202035">
                <a:tc>
                  <a:txBody>
                    <a:bodyPr/>
                    <a:lstStyle/>
                    <a:p>
                      <a:pPr algn="just" fontAlgn="ctr"/>
                      <a:r>
                        <a:rPr lang="en-US" sz="1600" b="1" i="0" u="none" strike="noStrike" dirty="0">
                          <a:solidFill>
                            <a:srgbClr val="000000"/>
                          </a:solidFill>
                          <a:effectLst/>
                          <a:latin typeface="+mn-lt"/>
                        </a:rPr>
                        <a:t>Groundwater use</a:t>
                      </a:r>
                    </a:p>
                  </a:txBody>
                  <a:tcPr marL="72000" marR="108000" marT="36000" marB="36000" anchor="ctr">
                    <a:solidFill>
                      <a:schemeClr val="bg1">
                        <a:lumMod val="85000"/>
                      </a:schemeClr>
                    </a:solidFill>
                  </a:tcPr>
                </a:tc>
                <a:tc>
                  <a:txBody>
                    <a:bodyPr/>
                    <a:lstStyle/>
                    <a:p>
                      <a:pPr algn="just" fontAlgn="ctr"/>
                      <a:r>
                        <a:rPr lang="en-US" sz="1600" b="0" i="0" u="none" strike="noStrike" dirty="0">
                          <a:solidFill>
                            <a:srgbClr val="000000"/>
                          </a:solidFill>
                          <a:effectLst/>
                          <a:latin typeface="+mn-lt"/>
                        </a:rPr>
                        <a:t>Groundwater users pay much less for water and are not sharing the financial burden equitably with other users.</a:t>
                      </a:r>
                    </a:p>
                  </a:txBody>
                  <a:tcPr marL="72000" marR="108000" marT="36000" marB="36000" anchor="ctr">
                    <a:solidFill>
                      <a:schemeClr val="accent5">
                        <a:alpha val="50196"/>
                      </a:schemeClr>
                    </a:solidFill>
                  </a:tcPr>
                </a:tc>
                <a:tc>
                  <a:txBody>
                    <a:bodyPr/>
                    <a:lstStyle/>
                    <a:p>
                      <a:pPr algn="just" fontAlgn="ctr"/>
                      <a:r>
                        <a:rPr lang="en-US" sz="1600" b="0" i="0" u="none" strike="noStrike" dirty="0">
                          <a:solidFill>
                            <a:srgbClr val="000000"/>
                          </a:solidFill>
                          <a:effectLst/>
                          <a:latin typeface="+mn-lt"/>
                        </a:rPr>
                        <a:t>Raise the fixed rate and increase the amount of </a:t>
                      </a:r>
                      <a:r>
                        <a:rPr lang="en-US" altLang="ja-JP" sz="1600" b="0" i="0" u="none" strike="noStrike" dirty="0">
                          <a:solidFill>
                            <a:srgbClr val="000000"/>
                          </a:solidFill>
                          <a:effectLst/>
                          <a:latin typeface="+mn-lt"/>
                        </a:rPr>
                        <a:t>fixed</a:t>
                      </a:r>
                      <a:r>
                        <a:rPr lang="en-US" sz="1600" b="0" i="0" u="none" strike="noStrike" dirty="0">
                          <a:solidFill>
                            <a:srgbClr val="000000"/>
                          </a:solidFill>
                          <a:effectLst/>
                          <a:latin typeface="+mn-lt"/>
                        </a:rPr>
                        <a:t> water for customers with large pipe diameter and reduce unit price of volumetric rate. </a:t>
                      </a:r>
                    </a:p>
                  </a:txBody>
                  <a:tcPr marL="72000" marR="108000" marT="36000" marB="36000" anchor="ctr">
                    <a:solidFill>
                      <a:schemeClr val="accent5">
                        <a:alpha val="50196"/>
                      </a:schemeClr>
                    </a:solidFill>
                  </a:tcPr>
                </a:tc>
                <a:extLst>
                  <a:ext uri="{0D108BD9-81ED-4DB2-BD59-A6C34878D82A}">
                    <a16:rowId xmlns:a16="http://schemas.microsoft.com/office/drawing/2014/main" val="10001"/>
                  </a:ext>
                </a:extLst>
              </a:tr>
              <a:tr h="575283">
                <a:tc>
                  <a:txBody>
                    <a:bodyPr/>
                    <a:lstStyle/>
                    <a:p>
                      <a:pPr algn="l" fontAlgn="ctr"/>
                      <a:r>
                        <a:rPr lang="en-US" sz="1600" b="1" i="0" u="none" strike="noStrike" dirty="0">
                          <a:solidFill>
                            <a:srgbClr val="000000"/>
                          </a:solidFill>
                          <a:effectLst/>
                          <a:latin typeface="+mn-lt"/>
                        </a:rPr>
                        <a:t>Credit card payment</a:t>
                      </a:r>
                    </a:p>
                  </a:txBody>
                  <a:tcPr marL="72000" marR="108000" marT="36000" marB="36000" anchor="ctr">
                    <a:solidFill>
                      <a:schemeClr val="bg1">
                        <a:lumMod val="85000"/>
                      </a:schemeClr>
                    </a:solidFill>
                  </a:tcPr>
                </a:tc>
                <a:tc>
                  <a:txBody>
                    <a:bodyPr/>
                    <a:lstStyle/>
                    <a:p>
                      <a:pPr algn="just" fontAlgn="ctr"/>
                      <a:r>
                        <a:rPr lang="en-US" sz="1600" b="0" i="0" u="none" strike="noStrike" dirty="0">
                          <a:solidFill>
                            <a:srgbClr val="000000"/>
                          </a:solidFill>
                          <a:effectLst/>
                          <a:latin typeface="+mn-lt"/>
                        </a:rPr>
                        <a:t>Customers are interested in using credit card to make payments. The commission charge to the utility for credit card payment is more expensive than bank transfer fees.</a:t>
                      </a:r>
                    </a:p>
                  </a:txBody>
                  <a:tcPr marL="72000" marR="108000" marT="36000" marB="36000" anchor="ctr">
                    <a:solidFill>
                      <a:srgbClr val="EFF6FF">
                        <a:alpha val="50196"/>
                      </a:srgbClr>
                    </a:solidFill>
                  </a:tcPr>
                </a:tc>
                <a:tc>
                  <a:txBody>
                    <a:bodyPr/>
                    <a:lstStyle/>
                    <a:p>
                      <a:pPr algn="just" fontAlgn="ctr"/>
                      <a:r>
                        <a:rPr lang="en-US" sz="1600" b="0" i="0" u="none" strike="noStrike" dirty="0">
                          <a:solidFill>
                            <a:srgbClr val="000000"/>
                          </a:solidFill>
                          <a:effectLst/>
                          <a:latin typeface="+mn-lt"/>
                        </a:rPr>
                        <a:t>Introduce credit card payment. Split the difference with the customers by giving them a discount as an incentive for payment using bank transfer. </a:t>
                      </a:r>
                    </a:p>
                  </a:txBody>
                  <a:tcPr marL="72000" marR="108000" marT="36000" marB="36000" anchor="ctr">
                    <a:solidFill>
                      <a:srgbClr val="EFF6FF">
                        <a:alpha val="50196"/>
                      </a:srgbClr>
                    </a:solidFill>
                  </a:tcPr>
                </a:tc>
                <a:extLst>
                  <a:ext uri="{0D108BD9-81ED-4DB2-BD59-A6C34878D82A}">
                    <a16:rowId xmlns:a16="http://schemas.microsoft.com/office/drawing/2014/main" val="10002"/>
                  </a:ext>
                </a:extLst>
              </a:tr>
              <a:tr h="725024">
                <a:tc>
                  <a:txBody>
                    <a:bodyPr/>
                    <a:lstStyle/>
                    <a:p>
                      <a:pPr algn="just" fontAlgn="ctr"/>
                      <a:r>
                        <a:rPr lang="en-US" sz="1600" b="1" i="0" u="none" strike="noStrike" dirty="0">
                          <a:solidFill>
                            <a:srgbClr val="000000"/>
                          </a:solidFill>
                          <a:effectLst/>
                          <a:latin typeface="+mn-lt"/>
                        </a:rPr>
                        <a:t>Connection </a:t>
                      </a:r>
                      <a:r>
                        <a:rPr lang="en-US" altLang="ja-JP" sz="1600" b="1" i="0" u="none" strike="noStrike" dirty="0">
                          <a:solidFill>
                            <a:srgbClr val="000000"/>
                          </a:solidFill>
                          <a:effectLst/>
                          <a:latin typeface="+mn-lt"/>
                        </a:rPr>
                        <a:t>charge</a:t>
                      </a:r>
                      <a:endParaRPr lang="en-US" sz="1600" b="1" i="0" u="none" strike="noStrike" dirty="0">
                        <a:solidFill>
                          <a:srgbClr val="000000"/>
                        </a:solidFill>
                        <a:effectLst/>
                        <a:latin typeface="+mn-lt"/>
                      </a:endParaRPr>
                    </a:p>
                  </a:txBody>
                  <a:tcPr marL="72000" marR="108000" marT="36000" marB="36000" anchor="ctr">
                    <a:solidFill>
                      <a:schemeClr val="bg1">
                        <a:lumMod val="85000"/>
                      </a:schemeClr>
                    </a:solidFill>
                  </a:tcPr>
                </a:tc>
                <a:tc>
                  <a:txBody>
                    <a:bodyPr/>
                    <a:lstStyle/>
                    <a:p>
                      <a:pPr algn="just" fontAlgn="ctr"/>
                      <a:r>
                        <a:rPr lang="en-US" sz="1600" b="0" i="0" u="none" strike="noStrike" dirty="0">
                          <a:solidFill>
                            <a:srgbClr val="000000"/>
                          </a:solidFill>
                          <a:effectLst/>
                          <a:latin typeface="+mn-lt"/>
                        </a:rPr>
                        <a:t>Income generated by the connection </a:t>
                      </a:r>
                      <a:r>
                        <a:rPr lang="en-US" altLang="ja-JP" sz="1600" b="0" i="0" u="none" strike="noStrike" dirty="0">
                          <a:solidFill>
                            <a:srgbClr val="000000"/>
                          </a:solidFill>
                          <a:effectLst/>
                          <a:latin typeface="+mn-lt"/>
                        </a:rPr>
                        <a:t>charge</a:t>
                      </a:r>
                      <a:r>
                        <a:rPr lang="en-US" sz="1600" b="0" i="0" u="none" strike="noStrike" dirty="0">
                          <a:solidFill>
                            <a:srgbClr val="000000"/>
                          </a:solidFill>
                          <a:effectLst/>
                          <a:latin typeface="+mn-lt"/>
                        </a:rPr>
                        <a:t>s </a:t>
                      </a:r>
                      <a:r>
                        <a:rPr lang="en-US" altLang="ja-JP" sz="1600" b="0" i="0" u="none" strike="noStrike" dirty="0">
                          <a:solidFill>
                            <a:srgbClr val="000000"/>
                          </a:solidFill>
                          <a:effectLst/>
                          <a:latin typeface="+mn-lt"/>
                        </a:rPr>
                        <a:t>would</a:t>
                      </a:r>
                      <a:r>
                        <a:rPr lang="en-US" sz="1600" b="0" i="0" u="none" strike="noStrike" dirty="0">
                          <a:solidFill>
                            <a:srgbClr val="000000"/>
                          </a:solidFill>
                          <a:effectLst/>
                          <a:latin typeface="+mn-lt"/>
                        </a:rPr>
                        <a:t> decrease.</a:t>
                      </a:r>
                    </a:p>
                  </a:txBody>
                  <a:tcPr marL="72000" marR="108000" marT="36000" marB="36000" anchor="ctr">
                    <a:solidFill>
                      <a:schemeClr val="accent5">
                        <a:alpha val="50196"/>
                      </a:schemeClr>
                    </a:solidFill>
                  </a:tcPr>
                </a:tc>
                <a:tc>
                  <a:txBody>
                    <a:bodyPr/>
                    <a:lstStyle/>
                    <a:p>
                      <a:pPr algn="just" fontAlgn="ctr"/>
                      <a:r>
                        <a:rPr lang="en-US" sz="1600" b="0" i="0" u="none" strike="noStrike" dirty="0">
                          <a:solidFill>
                            <a:srgbClr val="000000"/>
                          </a:solidFill>
                          <a:effectLst/>
                          <a:latin typeface="+mn-lt"/>
                        </a:rPr>
                        <a:t>Introduce capital maintenance </a:t>
                      </a:r>
                      <a:r>
                        <a:rPr lang="en-US" altLang="ja-JP" sz="1600" b="0" i="0" u="none" strike="noStrike" dirty="0">
                          <a:solidFill>
                            <a:srgbClr val="000000"/>
                          </a:solidFill>
                          <a:effectLst/>
                          <a:latin typeface="+mn-lt"/>
                        </a:rPr>
                        <a:t>cost</a:t>
                      </a:r>
                      <a:r>
                        <a:rPr lang="en-US" sz="1600" b="0" i="0" u="none" strike="noStrike" dirty="0">
                          <a:solidFill>
                            <a:srgbClr val="000000"/>
                          </a:solidFill>
                          <a:effectLst/>
                          <a:latin typeface="+mn-lt"/>
                        </a:rPr>
                        <a:t>. </a:t>
                      </a:r>
                    </a:p>
                  </a:txBody>
                  <a:tcPr marL="72000" marR="108000" marT="36000" marB="36000" anchor="ctr">
                    <a:solidFill>
                      <a:schemeClr val="accent5">
                        <a:alpha val="50196"/>
                      </a:schemeClr>
                    </a:solidFill>
                  </a:tcPr>
                </a:tc>
                <a:extLst>
                  <a:ext uri="{0D108BD9-81ED-4DB2-BD59-A6C34878D82A}">
                    <a16:rowId xmlns:a16="http://schemas.microsoft.com/office/drawing/2014/main" val="10003"/>
                  </a:ext>
                </a:extLst>
              </a:tr>
              <a:tr h="731511">
                <a:tc>
                  <a:txBody>
                    <a:bodyPr/>
                    <a:lstStyle/>
                    <a:p>
                      <a:pPr algn="just" fontAlgn="ctr"/>
                      <a:r>
                        <a:rPr lang="en-US" sz="1600" b="1" i="0" u="none" strike="noStrike" dirty="0">
                          <a:solidFill>
                            <a:srgbClr val="000000"/>
                          </a:solidFill>
                          <a:effectLst/>
                          <a:latin typeface="+mn-lt"/>
                        </a:rPr>
                        <a:t>Capital maintenance cost</a:t>
                      </a:r>
                    </a:p>
                  </a:txBody>
                  <a:tcPr marL="72000" marR="108000" marT="36000" marB="36000" anchor="ctr">
                    <a:solidFill>
                      <a:schemeClr val="bg1">
                        <a:lumMod val="85000"/>
                      </a:schemeClr>
                    </a:solidFill>
                  </a:tcPr>
                </a:tc>
                <a:tc>
                  <a:txBody>
                    <a:bodyPr/>
                    <a:lstStyle/>
                    <a:p>
                      <a:pPr algn="just" fontAlgn="ctr"/>
                      <a:r>
                        <a:rPr lang="en-US" sz="1600" b="0" i="0" u="none" strike="noStrike" dirty="0">
                          <a:solidFill>
                            <a:srgbClr val="000000"/>
                          </a:solidFill>
                          <a:effectLst/>
                          <a:latin typeface="+mn-lt"/>
                        </a:rPr>
                        <a:t>Capital maintenance costs are not included in the calculation of water tariffs.</a:t>
                      </a:r>
                    </a:p>
                  </a:txBody>
                  <a:tcPr marL="72000" marR="108000" marT="36000" marB="36000" anchor="ctr">
                    <a:solidFill>
                      <a:srgbClr val="EFF6FF">
                        <a:alpha val="50196"/>
                      </a:srgbClr>
                    </a:solidFill>
                  </a:tcPr>
                </a:tc>
                <a:tc>
                  <a:txBody>
                    <a:bodyPr/>
                    <a:lstStyle/>
                    <a:p>
                      <a:pPr algn="just" fontAlgn="ctr"/>
                      <a:r>
                        <a:rPr lang="en-US" sz="1600" b="0" i="0" u="none" strike="noStrike" dirty="0">
                          <a:solidFill>
                            <a:srgbClr val="000000"/>
                          </a:solidFill>
                          <a:effectLst/>
                          <a:latin typeface="+mn-lt"/>
                        </a:rPr>
                        <a:t>Include capital maintenance costs when setting water tariffs.</a:t>
                      </a:r>
                    </a:p>
                  </a:txBody>
                  <a:tcPr marL="72000" marR="108000" marT="36000" marB="36000" anchor="ctr">
                    <a:solidFill>
                      <a:srgbClr val="EFF6FF">
                        <a:alpha val="50196"/>
                      </a:srgbClr>
                    </a:solidFill>
                  </a:tcPr>
                </a:tc>
                <a:extLst>
                  <a:ext uri="{0D108BD9-81ED-4DB2-BD59-A6C34878D82A}">
                    <a16:rowId xmlns:a16="http://schemas.microsoft.com/office/drawing/2014/main" val="10004"/>
                  </a:ext>
                </a:extLst>
              </a:tr>
            </a:tbl>
          </a:graphicData>
        </a:graphic>
      </p:graphicFrame>
      <p:sp>
        <p:nvSpPr>
          <p:cNvPr id="6"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sp>
        <p:nvSpPr>
          <p:cNvPr id="10" name="正方形/長方形 9"/>
          <p:cNvSpPr/>
          <p:nvPr/>
        </p:nvSpPr>
        <p:spPr>
          <a:xfrm>
            <a:off x="179512" y="908720"/>
            <a:ext cx="9082488" cy="830997"/>
          </a:xfrm>
          <a:prstGeom prst="rect">
            <a:avLst/>
          </a:prstGeom>
        </p:spPr>
        <p:txBody>
          <a:bodyPr wrap="square">
            <a:spAutoFit/>
          </a:bodyPr>
          <a:lstStyle/>
          <a:p>
            <a:r>
              <a:rPr lang="en-US" altLang="ja-JP" sz="2400" b="1" dirty="0"/>
              <a:t>(4) Issues Identified &amp; Recommendations by the Committee</a:t>
            </a:r>
          </a:p>
          <a:p>
            <a:r>
              <a:rPr lang="en-US" altLang="ja-JP" sz="2400" b="1" dirty="0"/>
              <a:t>     </a:t>
            </a:r>
            <a:r>
              <a:rPr lang="ja-JP" altLang="en-US" sz="2400" b="1" dirty="0"/>
              <a:t> </a:t>
            </a:r>
            <a:r>
              <a:rPr lang="en-US" altLang="ja-JP" sz="2400" b="1" dirty="0"/>
              <a:t>(Cont’d)</a:t>
            </a:r>
          </a:p>
        </p:txBody>
      </p:sp>
    </p:spTree>
    <p:extLst>
      <p:ext uri="{BB962C8B-B14F-4D97-AF65-F5344CB8AC3E}">
        <p14:creationId xmlns:p14="http://schemas.microsoft.com/office/powerpoint/2010/main" val="75367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2"/>
          <p:cNvGraphicFramePr>
            <a:graphicFrameLocks/>
          </p:cNvGraphicFramePr>
          <p:nvPr>
            <p:extLst>
              <p:ext uri="{D42A27DB-BD31-4B8C-83A1-F6EECF244321}">
                <p14:modId xmlns:p14="http://schemas.microsoft.com/office/powerpoint/2010/main" val="2689963670"/>
              </p:ext>
            </p:extLst>
          </p:nvPr>
        </p:nvGraphicFramePr>
        <p:xfrm>
          <a:off x="611560" y="1193217"/>
          <a:ext cx="7992887" cy="4850756"/>
        </p:xfrm>
        <a:graphic>
          <a:graphicData uri="http://schemas.openxmlformats.org/drawingml/2006/table">
            <a:tbl>
              <a:tblPr firstRow="1" firstCol="1" bandRow="1">
                <a:tableStyleId>{5C22544A-7EE6-4342-B048-85BDC9FD1C3A}</a:tableStyleId>
              </a:tblPr>
              <a:tblGrid>
                <a:gridCol w="1117285">
                  <a:extLst>
                    <a:ext uri="{9D8B030D-6E8A-4147-A177-3AD203B41FA5}">
                      <a16:colId xmlns:a16="http://schemas.microsoft.com/office/drawing/2014/main" val="20000"/>
                    </a:ext>
                  </a:extLst>
                </a:gridCol>
                <a:gridCol w="1541691">
                  <a:extLst>
                    <a:ext uri="{9D8B030D-6E8A-4147-A177-3AD203B41FA5}">
                      <a16:colId xmlns:a16="http://schemas.microsoft.com/office/drawing/2014/main" val="20001"/>
                    </a:ext>
                  </a:extLst>
                </a:gridCol>
                <a:gridCol w="1141841">
                  <a:extLst>
                    <a:ext uri="{9D8B030D-6E8A-4147-A177-3AD203B41FA5}">
                      <a16:colId xmlns:a16="http://schemas.microsoft.com/office/drawing/2014/main" val="20002"/>
                    </a:ext>
                  </a:extLst>
                </a:gridCol>
                <a:gridCol w="1527776">
                  <a:extLst>
                    <a:ext uri="{9D8B030D-6E8A-4147-A177-3AD203B41FA5}">
                      <a16:colId xmlns:a16="http://schemas.microsoft.com/office/drawing/2014/main" val="20003"/>
                    </a:ext>
                  </a:extLst>
                </a:gridCol>
                <a:gridCol w="1095598">
                  <a:extLst>
                    <a:ext uri="{9D8B030D-6E8A-4147-A177-3AD203B41FA5}">
                      <a16:colId xmlns:a16="http://schemas.microsoft.com/office/drawing/2014/main" val="20004"/>
                    </a:ext>
                  </a:extLst>
                </a:gridCol>
                <a:gridCol w="1568696">
                  <a:extLst>
                    <a:ext uri="{9D8B030D-6E8A-4147-A177-3AD203B41FA5}">
                      <a16:colId xmlns:a16="http://schemas.microsoft.com/office/drawing/2014/main" val="20005"/>
                    </a:ext>
                  </a:extLst>
                </a:gridCol>
              </a:tblGrid>
              <a:tr h="223217">
                <a:tc rowSpan="2">
                  <a:txBody>
                    <a:bodyPr/>
                    <a:lstStyle/>
                    <a:p>
                      <a:pPr algn="ctr" fontAlgn="ctr"/>
                      <a:r>
                        <a:rPr lang="ja-JP" altLang="en-US" sz="1400" b="1" i="0" u="none" strike="noStrike" dirty="0">
                          <a:solidFill>
                            <a:srgbClr val="000000"/>
                          </a:solidFill>
                          <a:effectLst/>
                          <a:latin typeface="+mn-lt"/>
                        </a:rPr>
                        <a:t>　</a:t>
                      </a:r>
                    </a:p>
                  </a:txBody>
                  <a:tcPr marL="9525" marR="9525" marT="9525" marB="0" anchor="ctr">
                    <a:solidFill>
                      <a:schemeClr val="accent5">
                        <a:lumMod val="90000"/>
                      </a:schemeClr>
                    </a:solidFill>
                  </a:tcPr>
                </a:tc>
                <a:tc rowSpan="2">
                  <a:txBody>
                    <a:bodyPr/>
                    <a:lstStyle/>
                    <a:p>
                      <a:pPr algn="ctr" fontAlgn="ctr"/>
                      <a:r>
                        <a:rPr lang="en-US" sz="1400" b="1" i="0" u="none" strike="noStrike" dirty="0">
                          <a:solidFill>
                            <a:srgbClr val="000000"/>
                          </a:solidFill>
                          <a:effectLst/>
                          <a:latin typeface="+mn-lt"/>
                        </a:rPr>
                        <a:t>Diameter</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/Block</a:t>
                      </a:r>
                    </a:p>
                  </a:txBody>
                  <a:tcPr marL="9525" marR="9525" marT="9525" marB="0" anchor="ctr">
                    <a:solidFill>
                      <a:schemeClr val="accent5">
                        <a:lumMod val="90000"/>
                      </a:schemeClr>
                    </a:solidFill>
                  </a:tcPr>
                </a:tc>
                <a:tc gridSpan="2">
                  <a:txBody>
                    <a:bodyPr/>
                    <a:lstStyle/>
                    <a:p>
                      <a:pPr algn="ctr" fontAlgn="ctr"/>
                      <a:r>
                        <a:rPr lang="en-US" sz="1400" b="1" i="0" u="none" strike="noStrike" dirty="0">
                          <a:solidFill>
                            <a:srgbClr val="000000"/>
                          </a:solidFill>
                          <a:effectLst/>
                          <a:latin typeface="+mn-lt"/>
                        </a:rPr>
                        <a:t>Old Tariffs</a:t>
                      </a:r>
                    </a:p>
                  </a:txBody>
                  <a:tcPr marL="9525" marR="9525" marT="9525" marB="0" anchor="ctr">
                    <a:solidFill>
                      <a:schemeClr val="accent5">
                        <a:lumMod val="90000"/>
                      </a:schemeClr>
                    </a:solidFill>
                  </a:tcPr>
                </a:tc>
                <a:tc hMerge="1">
                  <a:txBody>
                    <a:bodyPr/>
                    <a:lstStyle/>
                    <a:p>
                      <a:endParaRPr kumimoji="1" lang="ja-JP" altLang="en-US"/>
                    </a:p>
                  </a:txBody>
                  <a:tcPr>
                    <a:solidFill>
                      <a:schemeClr val="accent5">
                        <a:lumMod val="90000"/>
                      </a:schemeClr>
                    </a:solidFill>
                  </a:tcPr>
                </a:tc>
                <a:tc gridSpan="2">
                  <a:txBody>
                    <a:bodyPr/>
                    <a:lstStyle/>
                    <a:p>
                      <a:pPr algn="ctr" fontAlgn="ctr"/>
                      <a:r>
                        <a:rPr lang="en-US" sz="1400" b="1" i="0" u="none" strike="noStrike" dirty="0">
                          <a:solidFill>
                            <a:srgbClr val="000000"/>
                          </a:solidFill>
                          <a:effectLst/>
                          <a:latin typeface="+mn-lt"/>
                        </a:rPr>
                        <a:t>Revised Tariffs</a:t>
                      </a:r>
                    </a:p>
                  </a:txBody>
                  <a:tcPr marL="9525" marR="9525" marT="9525" marB="0" anchor="ctr">
                    <a:solidFill>
                      <a:schemeClr val="accent5">
                        <a:lumMod val="90000"/>
                      </a:schemeClr>
                    </a:solidFill>
                  </a:tcPr>
                </a:tc>
                <a:tc hMerge="1">
                  <a:txBody>
                    <a:bodyPr/>
                    <a:lstStyle/>
                    <a:p>
                      <a:endParaRPr kumimoji="1" lang="ja-JP" altLang="en-US"/>
                    </a:p>
                  </a:txBody>
                  <a:tcPr>
                    <a:solidFill>
                      <a:schemeClr val="accent5">
                        <a:lumMod val="90000"/>
                      </a:schemeClr>
                    </a:solidFill>
                  </a:tcPr>
                </a:tc>
                <a:extLst>
                  <a:ext uri="{0D108BD9-81ED-4DB2-BD59-A6C34878D82A}">
                    <a16:rowId xmlns:a16="http://schemas.microsoft.com/office/drawing/2014/main" val="10000"/>
                  </a:ext>
                </a:extLst>
              </a:tr>
              <a:tr h="413294">
                <a:tc vMerge="1">
                  <a:txBody>
                    <a:bodyPr/>
                    <a:lstStyle/>
                    <a:p>
                      <a:endParaRPr kumimoji="1" lang="ja-JP" altLang="en-US"/>
                    </a:p>
                  </a:txBody>
                  <a:tcPr>
                    <a:solidFill>
                      <a:schemeClr val="accent5">
                        <a:lumMod val="90000"/>
                      </a:schemeClr>
                    </a:solidFill>
                  </a:tcPr>
                </a:tc>
                <a:tc vMerge="1">
                  <a:txBody>
                    <a:bodyPr/>
                    <a:lstStyle/>
                    <a:p>
                      <a:endParaRPr kumimoji="1" lang="ja-JP" altLang="en-US"/>
                    </a:p>
                  </a:txBody>
                  <a:tcPr>
                    <a:solidFill>
                      <a:schemeClr val="accent5">
                        <a:lumMod val="90000"/>
                      </a:schemeClr>
                    </a:solidFill>
                  </a:tcPr>
                </a:tc>
                <a:tc>
                  <a:txBody>
                    <a:bodyPr/>
                    <a:lstStyle/>
                    <a:p>
                      <a:pPr algn="ctr" fontAlgn="ctr"/>
                      <a:r>
                        <a:rPr lang="en-US" sz="1400" b="1" i="0" u="none" strike="noStrike" dirty="0">
                          <a:solidFill>
                            <a:srgbClr val="000000"/>
                          </a:solidFill>
                          <a:effectLst/>
                          <a:latin typeface="+mn-lt"/>
                        </a:rPr>
                        <a:t>Price (JPY)</a:t>
                      </a:r>
                    </a:p>
                  </a:txBody>
                  <a:tcPr marL="9525" marR="9525" marT="9525" marB="0" anchor="ctr">
                    <a:solidFill>
                      <a:schemeClr val="accent5">
                        <a:lumMod val="90000"/>
                      </a:schemeClr>
                    </a:solidFill>
                  </a:tcPr>
                </a:tc>
                <a:tc>
                  <a:txBody>
                    <a:bodyPr/>
                    <a:lstStyle/>
                    <a:p>
                      <a:pPr algn="ctr" fontAlgn="ctr"/>
                      <a:r>
                        <a:rPr lang="en-US" sz="1400" b="1" i="0" u="none" strike="noStrike" dirty="0">
                          <a:solidFill>
                            <a:srgbClr val="000000"/>
                          </a:solidFill>
                          <a:effectLst/>
                          <a:latin typeface="+mn-lt"/>
                        </a:rPr>
                        <a:t>(Minimum</a:t>
                      </a:r>
                      <a:r>
                        <a:rPr lang="en-US" altLang="ja-JP" sz="1400" b="1" i="0" u="none" strike="noStrike" dirty="0">
                          <a:solidFill>
                            <a:srgbClr val="000000"/>
                          </a:solidFill>
                          <a:effectLst/>
                          <a:latin typeface="+mn-lt"/>
                        </a:rPr>
                        <a:t> volume</a:t>
                      </a:r>
                      <a:r>
                        <a:rPr lang="en-US" sz="1400" b="1" i="0" u="none" strike="noStrike" dirty="0">
                          <a:solidFill>
                            <a:srgbClr val="000000"/>
                          </a:solidFill>
                          <a:effectLst/>
                          <a:latin typeface="+mn-lt"/>
                        </a:rPr>
                        <a:t>)</a:t>
                      </a:r>
                    </a:p>
                  </a:txBody>
                  <a:tcPr marL="9525" marR="9525" marT="9525" marB="0" anchor="ctr">
                    <a:solidFill>
                      <a:schemeClr val="accent5">
                        <a:lumMod val="90000"/>
                      </a:schemeClr>
                    </a:solidFill>
                  </a:tcPr>
                </a:tc>
                <a:tc>
                  <a:txBody>
                    <a:bodyPr/>
                    <a:lstStyle/>
                    <a:p>
                      <a:pPr algn="ctr" fontAlgn="ctr"/>
                      <a:r>
                        <a:rPr lang="en-US" sz="1400" b="1" i="0" u="none" strike="noStrike" dirty="0">
                          <a:solidFill>
                            <a:srgbClr val="000000"/>
                          </a:solidFill>
                          <a:effectLst/>
                          <a:latin typeface="+mn-lt"/>
                        </a:rPr>
                        <a:t>Price (JPY)</a:t>
                      </a:r>
                    </a:p>
                  </a:txBody>
                  <a:tcPr marL="9525" marR="9525" marT="9525" marB="0" anchor="ctr">
                    <a:solidFill>
                      <a:schemeClr val="accent5">
                        <a:lumMod val="90000"/>
                      </a:schemeClr>
                    </a:solidFill>
                  </a:tcPr>
                </a:tc>
                <a:tc>
                  <a:txBody>
                    <a:bodyPr/>
                    <a:lstStyle/>
                    <a:p>
                      <a:pPr algn="ctr" fontAlgn="ctr"/>
                      <a:r>
                        <a:rPr lang="en-US" altLang="ja-JP" sz="1400" b="1" i="0" u="none" strike="noStrike" dirty="0">
                          <a:solidFill>
                            <a:srgbClr val="000000"/>
                          </a:solidFill>
                          <a:effectLst/>
                          <a:latin typeface="+mn-lt"/>
                        </a:rPr>
                        <a:t>(Minimum volume)</a:t>
                      </a:r>
                    </a:p>
                  </a:txBody>
                  <a:tcPr marL="9525" marR="9525" marT="9525" marB="0" anchor="ctr">
                    <a:solidFill>
                      <a:schemeClr val="accent5">
                        <a:lumMod val="90000"/>
                      </a:schemeClr>
                    </a:solidFill>
                  </a:tcPr>
                </a:tc>
                <a:extLst>
                  <a:ext uri="{0D108BD9-81ED-4DB2-BD59-A6C34878D82A}">
                    <a16:rowId xmlns:a16="http://schemas.microsoft.com/office/drawing/2014/main" val="10001"/>
                  </a:ext>
                </a:extLst>
              </a:tr>
              <a:tr h="223217">
                <a:tc rowSpan="11">
                  <a:txBody>
                    <a:bodyPr/>
                    <a:lstStyle/>
                    <a:p>
                      <a:pPr algn="ctr" fontAlgn="ctr"/>
                      <a:r>
                        <a:rPr lang="en-US" sz="1400" b="1" i="0" u="none" strike="noStrike" dirty="0">
                          <a:solidFill>
                            <a:srgbClr val="000000"/>
                          </a:solidFill>
                          <a:effectLst/>
                          <a:latin typeface="+mn-lt"/>
                        </a:rPr>
                        <a:t>Fixed Rate</a:t>
                      </a:r>
                    </a:p>
                    <a:p>
                      <a:pPr algn="ctr" fontAlgn="ctr"/>
                      <a:r>
                        <a:rPr lang="en-US" sz="1400" b="1" i="0" u="none" strike="noStrike" dirty="0">
                          <a:solidFill>
                            <a:srgbClr val="000000"/>
                          </a:solidFill>
                          <a:effectLst/>
                          <a:latin typeface="+mn-lt"/>
                        </a:rPr>
                        <a:t>(Minimum </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Charge)</a:t>
                      </a:r>
                    </a:p>
                  </a:txBody>
                  <a:tcPr marL="9525" marR="9525" marT="9525" marB="0" anchor="ctr">
                    <a:solidFill>
                      <a:schemeClr val="bg1">
                        <a:lumMod val="85000"/>
                      </a:schemeClr>
                    </a:solidFill>
                  </a:tcPr>
                </a:tc>
                <a:tc>
                  <a:txBody>
                    <a:bodyPr/>
                    <a:lstStyle/>
                    <a:p>
                      <a:pPr algn="l" fontAlgn="ctr"/>
                      <a:r>
                        <a:rPr lang="en-US" sz="1400" b="0" i="0" u="none" strike="noStrike" dirty="0">
                          <a:solidFill>
                            <a:srgbClr val="000000"/>
                          </a:solidFill>
                          <a:effectLst/>
                          <a:latin typeface="+mn-lt"/>
                        </a:rPr>
                        <a:t>13/20mm</a:t>
                      </a:r>
                    </a:p>
                  </a:txBody>
                  <a:tcPr marL="9525" marR="9525" marT="9525" marB="0" anchor="ctr">
                    <a:solidFill>
                      <a:schemeClr val="accent5"/>
                    </a:solidFill>
                  </a:tcPr>
                </a:tc>
                <a:tc>
                  <a:txBody>
                    <a:bodyPr/>
                    <a:lstStyle/>
                    <a:p>
                      <a:pPr algn="r" fontAlgn="ctr"/>
                      <a:r>
                        <a:rPr lang="en-US" altLang="ja-JP" sz="1400" b="0" i="0" u="none" strike="noStrike" dirty="0">
                          <a:solidFill>
                            <a:srgbClr val="000000"/>
                          </a:solidFill>
                          <a:effectLst/>
                          <a:latin typeface="+mn-lt"/>
                        </a:rPr>
                        <a:t>870</a:t>
                      </a:r>
                    </a:p>
                  </a:txBody>
                  <a:tcPr marL="9525" marR="9525" marT="9525" marB="0" anchor="ctr">
                    <a:solidFill>
                      <a:schemeClr val="accent5"/>
                    </a:solidFill>
                  </a:tcPr>
                </a:tc>
                <a:tc rowSpan="11">
                  <a:txBody>
                    <a:bodyPr/>
                    <a:lstStyle/>
                    <a:p>
                      <a:pPr algn="ctr" fontAlgn="ctr"/>
                      <a:r>
                        <a:rPr lang="en-US" sz="1400" b="0" i="0" u="none" strike="noStrike" dirty="0">
                          <a:solidFill>
                            <a:srgbClr val="000000"/>
                          </a:solidFill>
                          <a:effectLst/>
                          <a:latin typeface="+mn-lt"/>
                        </a:rPr>
                        <a:t>10m³</a:t>
                      </a:r>
                    </a:p>
                  </a:txBody>
                  <a:tcPr marL="9525" marR="9525" marT="9525" marB="0" anchor="ctr">
                    <a:solidFill>
                      <a:schemeClr val="accent1"/>
                    </a:solidFill>
                  </a:tcPr>
                </a:tc>
                <a:tc>
                  <a:txBody>
                    <a:bodyPr/>
                    <a:lstStyle/>
                    <a:p>
                      <a:pPr algn="r" fontAlgn="ctr"/>
                      <a:r>
                        <a:rPr lang="en-US" altLang="ja-JP" sz="1400" b="0" i="0" u="none" strike="noStrike" dirty="0">
                          <a:solidFill>
                            <a:srgbClr val="000000"/>
                          </a:solidFill>
                          <a:effectLst/>
                          <a:latin typeface="+mn-lt"/>
                        </a:rPr>
                        <a:t>920</a:t>
                      </a:r>
                    </a:p>
                  </a:txBody>
                  <a:tcPr marL="9525" marR="9525" marT="9525" marB="0" anchor="ctr">
                    <a:solidFill>
                      <a:schemeClr val="accent5"/>
                    </a:solidFill>
                  </a:tcPr>
                </a:tc>
                <a:tc>
                  <a:txBody>
                    <a:bodyPr/>
                    <a:lstStyle/>
                    <a:p>
                      <a:pPr algn="ctr" fontAlgn="ctr"/>
                      <a:r>
                        <a:rPr lang="en-US" sz="1400" b="0" i="0" u="none" strike="noStrike" dirty="0">
                          <a:solidFill>
                            <a:srgbClr val="000000"/>
                          </a:solidFill>
                          <a:effectLst/>
                          <a:latin typeface="+mn-lt"/>
                        </a:rPr>
                        <a:t>5m³</a:t>
                      </a:r>
                    </a:p>
                  </a:txBody>
                  <a:tcPr marL="9525" marR="9525" marT="9525" marB="0" anchor="ctr">
                    <a:solidFill>
                      <a:schemeClr val="accent5"/>
                    </a:solidFill>
                  </a:tcPr>
                </a:tc>
                <a:extLst>
                  <a:ext uri="{0D108BD9-81ED-4DB2-BD59-A6C34878D82A}">
                    <a16:rowId xmlns:a16="http://schemas.microsoft.com/office/drawing/2014/main" val="10002"/>
                  </a:ext>
                </a:extLst>
              </a:tr>
              <a:tr h="243105">
                <a:tc vMerge="1">
                  <a:txBody>
                    <a:bodyPr/>
                    <a:lstStyle/>
                    <a:p>
                      <a:endParaRPr kumimoji="1" lang="ja-JP" altLang="en-US"/>
                    </a:p>
                  </a:txBody>
                  <a:tcPr/>
                </a:tc>
                <a:tc rowSpan="3">
                  <a:txBody>
                    <a:bodyPr/>
                    <a:lstStyle/>
                    <a:p>
                      <a:pPr algn="l" fontAlgn="ctr"/>
                      <a:r>
                        <a:rPr lang="en-US" sz="1400" b="0" i="0" u="none" strike="noStrike" dirty="0">
                          <a:solidFill>
                            <a:srgbClr val="000000"/>
                          </a:solidFill>
                          <a:effectLst/>
                          <a:latin typeface="+mn-lt"/>
                        </a:rPr>
                        <a:t>25mm</a:t>
                      </a:r>
                    </a:p>
                  </a:txBody>
                  <a:tcPr marL="9525" marR="9525" marT="9525" marB="0" anchor="ctr">
                    <a:solidFill>
                      <a:schemeClr val="accent2"/>
                    </a:solidFill>
                  </a:tcPr>
                </a:tc>
                <a:tc rowSpan="3">
                  <a:txBody>
                    <a:bodyPr/>
                    <a:lstStyle/>
                    <a:p>
                      <a:pPr algn="r" fontAlgn="ctr"/>
                      <a:r>
                        <a:rPr lang="en-US" altLang="ja-JP" sz="1400" b="0" i="0" u="none" strike="noStrike" dirty="0">
                          <a:solidFill>
                            <a:srgbClr val="000000"/>
                          </a:solidFill>
                          <a:effectLst/>
                          <a:latin typeface="+mn-lt"/>
                        </a:rPr>
                        <a:t>1,690</a:t>
                      </a:r>
                    </a:p>
                  </a:txBody>
                  <a:tcPr marL="9525" marR="9525" marT="9525" marB="0" anchor="ctr">
                    <a:solidFill>
                      <a:schemeClr val="accent2"/>
                    </a:solidFill>
                  </a:tcPr>
                </a:tc>
                <a:tc vMerge="1">
                  <a:txBody>
                    <a:bodyPr/>
                    <a:lstStyle/>
                    <a:p>
                      <a:endParaRPr kumimoji="1" lang="ja-JP" altLang="en-US"/>
                    </a:p>
                  </a:txBody>
                  <a:tcPr/>
                </a:tc>
                <a:tc>
                  <a:txBody>
                    <a:bodyPr/>
                    <a:lstStyle/>
                    <a:p>
                      <a:pPr algn="r" fontAlgn="ctr"/>
                      <a:r>
                        <a:rPr lang="en-US" altLang="ja-JP" sz="1400" b="0" i="0" u="none" strike="noStrike" dirty="0">
                          <a:solidFill>
                            <a:srgbClr val="000000"/>
                          </a:solidFill>
                          <a:effectLst/>
                          <a:latin typeface="+mn-lt"/>
                        </a:rPr>
                        <a:t>1,900</a:t>
                      </a:r>
                    </a:p>
                  </a:txBody>
                  <a:tcPr marL="9525" marR="9525" marT="9525" marB="0" anchor="ctr">
                    <a:solidFill>
                      <a:schemeClr val="accent2"/>
                    </a:solidFill>
                  </a:tcPr>
                </a:tc>
                <a:tc rowSpan="2">
                  <a:txBody>
                    <a:bodyPr/>
                    <a:lstStyle/>
                    <a:p>
                      <a:pPr algn="ctr" fontAlgn="ctr"/>
                      <a:r>
                        <a:rPr lang="en-US" sz="1400" b="0" i="0" u="none" strike="noStrike" dirty="0">
                          <a:solidFill>
                            <a:srgbClr val="000000"/>
                          </a:solidFill>
                          <a:effectLst/>
                          <a:latin typeface="+mn-lt"/>
                        </a:rPr>
                        <a:t>10m³</a:t>
                      </a:r>
                    </a:p>
                  </a:txBody>
                  <a:tcPr marL="9525" marR="9525" marT="9525" marB="0" anchor="ctr">
                    <a:solidFill>
                      <a:schemeClr val="accent2"/>
                    </a:solidFill>
                  </a:tcPr>
                </a:tc>
                <a:extLst>
                  <a:ext uri="{0D108BD9-81ED-4DB2-BD59-A6C34878D82A}">
                    <a16:rowId xmlns:a16="http://schemas.microsoft.com/office/drawing/2014/main" val="10003"/>
                  </a:ext>
                </a:extLst>
              </a:tr>
              <a:tr h="211159">
                <a:tc vMerge="1">
                  <a:txBody>
                    <a:bodyPr/>
                    <a:lstStyle/>
                    <a:p>
                      <a:endParaRPr kumimoji="1" lang="ja-JP" altLang="en-US"/>
                    </a:p>
                  </a:txBody>
                  <a:tcPr/>
                </a:tc>
                <a:tc vMerge="1">
                  <a:txBody>
                    <a:bodyPr/>
                    <a:lstStyle/>
                    <a:p>
                      <a:pPr algn="l" fontAlgn="ctr"/>
                      <a:endParaRPr lang="en-US" sz="1100" b="0" i="0" u="none" strike="noStrike" dirty="0">
                        <a:solidFill>
                          <a:srgbClr val="000000"/>
                        </a:solidFill>
                        <a:effectLst/>
                        <a:latin typeface="Meiryo UI"/>
                      </a:endParaRPr>
                    </a:p>
                  </a:txBody>
                  <a:tcPr marL="9525" marR="9525" marT="9525" marB="0" anchor="ctr">
                    <a:solidFill>
                      <a:schemeClr val="accent5">
                        <a:lumMod val="90000"/>
                      </a:schemeClr>
                    </a:solidFill>
                  </a:tcPr>
                </a:tc>
                <a:tc vMerge="1">
                  <a:txBody>
                    <a:bodyPr/>
                    <a:lstStyle/>
                    <a:p>
                      <a:pPr algn="r" fontAlgn="ctr"/>
                      <a:endParaRPr lang="en-US" altLang="ja-JP" sz="1100" b="0" i="0" u="none" strike="noStrike">
                        <a:solidFill>
                          <a:srgbClr val="000000"/>
                        </a:solidFill>
                        <a:effectLst/>
                        <a:latin typeface="Meiryo UI"/>
                      </a:endParaRPr>
                    </a:p>
                  </a:txBody>
                  <a:tcPr marL="9525" marR="9525" marT="9525" marB="0" anchor="ctr">
                    <a:solidFill>
                      <a:schemeClr val="accent5">
                        <a:lumMod val="90000"/>
                      </a:schemeClr>
                    </a:solidFill>
                  </a:tcPr>
                </a:tc>
                <a:tc vMerge="1">
                  <a:txBody>
                    <a:bodyPr/>
                    <a:lstStyle/>
                    <a:p>
                      <a:endParaRPr kumimoji="1" lang="ja-JP" altLang="en-US"/>
                    </a:p>
                  </a:txBody>
                  <a:tcPr/>
                </a:tc>
                <a:tc>
                  <a:txBody>
                    <a:bodyPr/>
                    <a:lstStyle/>
                    <a:p>
                      <a:pPr algn="r" fontAlgn="ctr"/>
                      <a:r>
                        <a:rPr lang="en-US" altLang="ja-JP" sz="1400" b="0" i="0" u="none" strike="noStrike" dirty="0">
                          <a:solidFill>
                            <a:srgbClr val="000000"/>
                          </a:solidFill>
                          <a:effectLst/>
                          <a:latin typeface="+mn-lt"/>
                        </a:rPr>
                        <a:t>2,780</a:t>
                      </a:r>
                    </a:p>
                  </a:txBody>
                  <a:tcPr marL="9525" marR="9525" marT="9525" marB="0" anchor="ctr">
                    <a:solidFill>
                      <a:schemeClr val="accent2"/>
                    </a:solidFill>
                  </a:tcPr>
                </a:tc>
                <a:tc v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r" fontAlgn="ctr"/>
                      <a:r>
                        <a:rPr lang="en-US" altLang="ja-JP" sz="1400" b="0" i="0" u="none" strike="noStrike" dirty="0">
                          <a:solidFill>
                            <a:srgbClr val="000000"/>
                          </a:solidFill>
                          <a:effectLst/>
                          <a:latin typeface="+mn-lt"/>
                        </a:rPr>
                        <a:t>18,300</a:t>
                      </a:r>
                    </a:p>
                  </a:txBody>
                  <a:tcPr marL="9525" marR="9525" marT="9525" marB="0" anchor="ctr">
                    <a:solidFill>
                      <a:schemeClr val="accent5"/>
                    </a:solidFill>
                  </a:tcPr>
                </a:tc>
                <a:tc rowSpan="2">
                  <a:txBody>
                    <a:bodyPr/>
                    <a:lstStyle/>
                    <a:p>
                      <a:pPr algn="ctr" fontAlgn="ctr"/>
                      <a:r>
                        <a:rPr lang="en-US" sz="1400" b="0" i="0" u="none" strike="noStrike" dirty="0">
                          <a:solidFill>
                            <a:srgbClr val="000000"/>
                          </a:solidFill>
                          <a:effectLst/>
                          <a:latin typeface="+mn-lt"/>
                        </a:rPr>
                        <a:t>50m³</a:t>
                      </a:r>
                    </a:p>
                  </a:txBody>
                  <a:tcPr marL="9525" marR="9525" marT="9525" marB="0" anchor="ctr">
                    <a:solidFill>
                      <a:schemeClr val="accent5"/>
                    </a:solidFill>
                  </a:tcPr>
                </a:tc>
                <a:extLst>
                  <a:ext uri="{0D108BD9-81ED-4DB2-BD59-A6C34878D82A}">
                    <a16:rowId xmlns:a16="http://schemas.microsoft.com/office/drawing/2014/main" val="10006"/>
                  </a:ext>
                </a:extLst>
              </a:tr>
              <a:tr h="211159">
                <a:tc vMerge="1">
                  <a:txBody>
                    <a:bodyPr/>
                    <a:lstStyle/>
                    <a:p>
                      <a:endParaRPr kumimoji="1" lang="ja-JP" altLang="en-US"/>
                    </a:p>
                  </a:txBody>
                  <a:tcPr/>
                </a:tc>
                <a:tc>
                  <a:txBody>
                    <a:bodyPr/>
                    <a:lstStyle/>
                    <a:p>
                      <a:pPr algn="l" fontAlgn="ctr"/>
                      <a:r>
                        <a:rPr lang="en-US" sz="1400" b="0" i="0" u="none" strike="noStrike" dirty="0">
                          <a:solidFill>
                            <a:srgbClr val="000000"/>
                          </a:solidFill>
                          <a:effectLst/>
                          <a:latin typeface="+mn-lt"/>
                        </a:rPr>
                        <a:t>40mm</a:t>
                      </a:r>
                    </a:p>
                  </a:txBody>
                  <a:tcPr marL="9525" marR="9525" marT="9525" marB="0" anchor="ctr">
                    <a:solidFill>
                      <a:schemeClr val="accent5"/>
                    </a:solidFill>
                  </a:tcPr>
                </a:tc>
                <a:tc>
                  <a:txBody>
                    <a:bodyPr/>
                    <a:lstStyle/>
                    <a:p>
                      <a:pPr algn="r" fontAlgn="ctr"/>
                      <a:r>
                        <a:rPr lang="en-US" altLang="ja-JP" sz="1400" b="0" i="0" u="none" strike="noStrike" dirty="0">
                          <a:solidFill>
                            <a:srgbClr val="000000"/>
                          </a:solidFill>
                          <a:effectLst/>
                          <a:latin typeface="+mn-lt"/>
                        </a:rPr>
                        <a:t>2,470</a:t>
                      </a:r>
                    </a:p>
                  </a:txBody>
                  <a:tcPr marL="9525" marR="9525" marT="9525" marB="0" anchor="ctr">
                    <a:solidFill>
                      <a:schemeClr val="accent5"/>
                    </a:solidFill>
                  </a:tcPr>
                </a:tc>
                <a:tc vMerge="1">
                  <a:txBody>
                    <a:bodyPr/>
                    <a:lstStyle/>
                    <a:p>
                      <a:endParaRPr kumimoji="1" lang="ja-JP" altLang="en-US"/>
                    </a:p>
                  </a:txBody>
                  <a:tcPr/>
                </a:tc>
                <a:tc vMerge="1">
                  <a:txBody>
                    <a:bodyPr/>
                    <a:lstStyle/>
                    <a:p>
                      <a:pPr algn="r" fontAlgn="ctr"/>
                      <a:endParaRPr lang="en-US" altLang="ja-JP" sz="1200" b="0" i="0" u="none" strike="noStrike" dirty="0">
                        <a:solidFill>
                          <a:srgbClr val="000000"/>
                        </a:solidFill>
                        <a:effectLst/>
                        <a:latin typeface="+mn-lt"/>
                      </a:endParaRPr>
                    </a:p>
                  </a:txBody>
                  <a:tcPr marL="9525" marR="9525" marT="9525" marB="0" anchor="ctr">
                    <a:solidFill>
                      <a:schemeClr val="accent5"/>
                    </a:solidFill>
                  </a:tcPr>
                </a:tc>
                <a:tc vMerge="1">
                  <a:txBody>
                    <a:bodyPr/>
                    <a:lstStyle/>
                    <a:p>
                      <a:pPr algn="ctr" fontAlgn="ctr"/>
                      <a:endParaRPr lang="en-US" sz="1200" b="0" i="0" u="none" strike="noStrike" dirty="0">
                        <a:solidFill>
                          <a:srgbClr val="000000"/>
                        </a:solidFill>
                        <a:effectLst/>
                        <a:latin typeface="+mn-lt"/>
                      </a:endParaRPr>
                    </a:p>
                  </a:txBody>
                  <a:tcPr marL="9525" marR="9525" marT="9525" marB="0" anchor="ctr">
                    <a:solidFill>
                      <a:schemeClr val="accent5"/>
                    </a:solidFill>
                  </a:tcPr>
                </a:tc>
                <a:extLst>
                  <a:ext uri="{0D108BD9-81ED-4DB2-BD59-A6C34878D82A}">
                    <a16:rowId xmlns:a16="http://schemas.microsoft.com/office/drawing/2014/main" val="10012"/>
                  </a:ext>
                </a:extLst>
              </a:tr>
              <a:tr h="211159">
                <a:tc vMerge="1">
                  <a:txBody>
                    <a:bodyPr/>
                    <a:lstStyle/>
                    <a:p>
                      <a:endParaRPr kumimoji="1" lang="ja-JP" altLang="en-US"/>
                    </a:p>
                  </a:txBody>
                  <a:tcPr/>
                </a:tc>
                <a:tc rowSpan="2">
                  <a:txBody>
                    <a:bodyPr/>
                    <a:lstStyle/>
                    <a:p>
                      <a:pPr algn="l" fontAlgn="ctr"/>
                      <a:r>
                        <a:rPr lang="en-US" sz="1400" b="0" i="0" u="none" strike="noStrike" dirty="0">
                          <a:solidFill>
                            <a:srgbClr val="000000"/>
                          </a:solidFill>
                          <a:effectLst/>
                          <a:latin typeface="+mn-lt"/>
                        </a:rPr>
                        <a:t>50mm</a:t>
                      </a:r>
                    </a:p>
                  </a:txBody>
                  <a:tcPr marL="9525" marR="9525" marT="9525" marB="0" anchor="ctr">
                    <a:solidFill>
                      <a:schemeClr val="accent2"/>
                    </a:solidFill>
                  </a:tcPr>
                </a:tc>
                <a:tc rowSpan="2">
                  <a:txBody>
                    <a:bodyPr/>
                    <a:lstStyle/>
                    <a:p>
                      <a:pPr algn="r" fontAlgn="ctr"/>
                      <a:r>
                        <a:rPr lang="en-US" altLang="ja-JP" sz="1400" b="0" i="0" u="none" strike="noStrike" dirty="0">
                          <a:solidFill>
                            <a:srgbClr val="000000"/>
                          </a:solidFill>
                          <a:effectLst/>
                          <a:latin typeface="+mn-lt"/>
                        </a:rPr>
                        <a:t>9,250</a:t>
                      </a:r>
                    </a:p>
                  </a:txBody>
                  <a:tcPr marL="9525" marR="9525" marT="9525" marB="0" anchor="ctr">
                    <a:solidFill>
                      <a:schemeClr val="accent2"/>
                    </a:solidFill>
                  </a:tcPr>
                </a:tc>
                <a:tc vMerge="1">
                  <a:txBody>
                    <a:bodyPr/>
                    <a:lstStyle/>
                    <a:p>
                      <a:endParaRPr kumimoji="1" lang="ja-JP" altLang="en-US"/>
                    </a:p>
                  </a:txBody>
                  <a:tcPr/>
                </a:tc>
                <a:tc>
                  <a:txBody>
                    <a:bodyPr/>
                    <a:lstStyle/>
                    <a:p>
                      <a:pPr algn="r" fontAlgn="ctr"/>
                      <a:r>
                        <a:rPr lang="en-US" altLang="ja-JP" sz="1400" b="0" i="0" u="none" strike="noStrike" dirty="0">
                          <a:solidFill>
                            <a:srgbClr val="000000"/>
                          </a:solidFill>
                          <a:effectLst/>
                          <a:latin typeface="+mn-lt"/>
                        </a:rPr>
                        <a:t>35,910</a:t>
                      </a:r>
                    </a:p>
                  </a:txBody>
                  <a:tcPr marL="9525" marR="9525" marT="9525" marB="0" anchor="ctr">
                    <a:solidFill>
                      <a:schemeClr val="accent2"/>
                    </a:solidFill>
                  </a:tcPr>
                </a:tc>
                <a:tc>
                  <a:txBody>
                    <a:bodyPr/>
                    <a:lstStyle/>
                    <a:p>
                      <a:pPr algn="ctr" fontAlgn="ctr"/>
                      <a:r>
                        <a:rPr lang="en-US" sz="1400" b="0" i="0" u="none" strike="noStrike" dirty="0">
                          <a:solidFill>
                            <a:srgbClr val="000000"/>
                          </a:solidFill>
                          <a:effectLst/>
                          <a:latin typeface="+mn-lt"/>
                        </a:rPr>
                        <a:t>100m³</a:t>
                      </a:r>
                    </a:p>
                  </a:txBody>
                  <a:tcPr marL="9525" marR="9525" marT="9525" marB="0" anchor="ctr">
                    <a:solidFill>
                      <a:schemeClr val="accent2"/>
                    </a:solidFill>
                  </a:tcPr>
                </a:tc>
                <a:extLst>
                  <a:ext uri="{0D108BD9-81ED-4DB2-BD59-A6C34878D82A}">
                    <a16:rowId xmlns:a16="http://schemas.microsoft.com/office/drawing/2014/main" val="10007"/>
                  </a:ext>
                </a:extLst>
              </a:tr>
              <a:tr h="392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algn="r" fontAlgn="ctr"/>
                      <a:r>
                        <a:rPr lang="en-US" altLang="ja-JP" sz="1400" b="0" i="0" u="none" strike="noStrike" dirty="0">
                          <a:solidFill>
                            <a:srgbClr val="000000"/>
                          </a:solidFill>
                          <a:effectLst/>
                          <a:latin typeface="+mn-lt"/>
                        </a:rPr>
                        <a:t>71,600</a:t>
                      </a:r>
                    </a:p>
                  </a:txBody>
                  <a:tcPr marL="9525" marR="9525" marT="9525" marB="0" anchor="ctr">
                    <a:solidFill>
                      <a:srgbClr val="CCECFF"/>
                    </a:solidFill>
                  </a:tcPr>
                </a:tc>
                <a:tc rowSpan="3">
                  <a:txBody>
                    <a:bodyPr/>
                    <a:lstStyle/>
                    <a:p>
                      <a:pPr algn="ctr" fontAlgn="ctr"/>
                      <a:r>
                        <a:rPr lang="en-US" sz="1400" b="0" i="0" u="none" strike="noStrike" dirty="0">
                          <a:solidFill>
                            <a:srgbClr val="000000"/>
                          </a:solidFill>
                          <a:effectLst/>
                          <a:latin typeface="+mn-lt"/>
                        </a:rPr>
                        <a:t>250m³</a:t>
                      </a:r>
                    </a:p>
                  </a:txBody>
                  <a:tcPr marL="9525" marR="9525" marT="9525" marB="0" anchor="ctr">
                    <a:solidFill>
                      <a:srgbClr val="CCECFF"/>
                    </a:solidFill>
                  </a:tcPr>
                </a:tc>
                <a:extLst>
                  <a:ext uri="{0D108BD9-81ED-4DB2-BD59-A6C34878D82A}">
                    <a16:rowId xmlns:a16="http://schemas.microsoft.com/office/drawing/2014/main" val="10008"/>
                  </a:ext>
                </a:extLst>
              </a:tr>
              <a:tr h="223217">
                <a:tc vMerge="1">
                  <a:txBody>
                    <a:bodyPr/>
                    <a:lstStyle/>
                    <a:p>
                      <a:endParaRPr kumimoji="1" lang="ja-JP" altLang="en-US"/>
                    </a:p>
                  </a:txBody>
                  <a:tcPr/>
                </a:tc>
                <a:tc>
                  <a:txBody>
                    <a:bodyPr/>
                    <a:lstStyle/>
                    <a:p>
                      <a:pPr algn="l" fontAlgn="ctr"/>
                      <a:r>
                        <a:rPr lang="en-US" sz="1400" b="0" i="0" u="none" strike="noStrike" dirty="0">
                          <a:solidFill>
                            <a:srgbClr val="000000"/>
                          </a:solidFill>
                          <a:effectLst/>
                          <a:latin typeface="+mn-lt"/>
                        </a:rPr>
                        <a:t>75mm</a:t>
                      </a:r>
                    </a:p>
                  </a:txBody>
                  <a:tcPr marL="9525" marR="9525" marT="9525" marB="0" anchor="ctr">
                    <a:solidFill>
                      <a:srgbClr val="CCECFF"/>
                    </a:solidFill>
                  </a:tcPr>
                </a:tc>
                <a:tc rowSpan="4">
                  <a:txBody>
                    <a:bodyPr/>
                    <a:lstStyle/>
                    <a:p>
                      <a:pPr algn="r" fontAlgn="ctr"/>
                      <a:r>
                        <a:rPr lang="en-US" altLang="ja-JP" sz="1400" b="0" i="0" u="none" strike="noStrike" dirty="0">
                          <a:solidFill>
                            <a:srgbClr val="000000"/>
                          </a:solidFill>
                          <a:effectLst/>
                          <a:latin typeface="+mn-lt"/>
                        </a:rPr>
                        <a:t>15,470</a:t>
                      </a:r>
                    </a:p>
                  </a:txBody>
                  <a:tcPr marL="9525" marR="9525" marT="9525" marB="0" anchor="ctr">
                    <a:solidFill>
                      <a:srgbClr val="CCECFF"/>
                    </a:solidFill>
                  </a:tcPr>
                </a:tc>
                <a:tc vMerge="1">
                  <a:txBody>
                    <a:bodyPr/>
                    <a:lstStyle/>
                    <a:p>
                      <a:endParaRPr kumimoji="1" lang="ja-JP" altLang="en-US"/>
                    </a:p>
                  </a:txBody>
                  <a:tcPr/>
                </a:tc>
                <a:tc vMerge="1">
                  <a:txBody>
                    <a:bodyPr/>
                    <a:lstStyle/>
                    <a:p>
                      <a:pPr algn="r" fontAlgn="ctr"/>
                      <a:endParaRPr lang="en-US" altLang="ja-JP" sz="1100" b="0" i="0" u="none" strike="noStrike" dirty="0">
                        <a:solidFill>
                          <a:srgbClr val="000000"/>
                        </a:solidFill>
                        <a:effectLst/>
                        <a:latin typeface="Meiryo UI"/>
                      </a:endParaRPr>
                    </a:p>
                  </a:txBody>
                  <a:tcPr marL="9525" marR="9525" marT="9525" marB="0" anchor="ctr">
                    <a:solidFill>
                      <a:schemeClr val="accent2"/>
                    </a:solidFill>
                  </a:tcPr>
                </a:tc>
                <a:tc vMerge="1">
                  <a:txBody>
                    <a:bodyPr/>
                    <a:lstStyle/>
                    <a:p>
                      <a:pPr algn="ctr" fontAlgn="ctr"/>
                      <a:endParaRPr lang="en-US" sz="1100" b="0" i="0" u="none" strike="noStrike" dirty="0">
                        <a:solidFill>
                          <a:srgbClr val="000000"/>
                        </a:solidFill>
                        <a:effectLst/>
                        <a:latin typeface="Meiryo UI"/>
                      </a:endParaRPr>
                    </a:p>
                  </a:txBody>
                  <a:tcPr marL="9525" marR="9525" marT="9525" marB="0" anchor="ctr">
                    <a:solidFill>
                      <a:schemeClr val="accent2"/>
                    </a:solidFill>
                  </a:tcPr>
                </a:tc>
                <a:extLst>
                  <a:ext uri="{0D108BD9-81ED-4DB2-BD59-A6C34878D82A}">
                    <a16:rowId xmlns:a16="http://schemas.microsoft.com/office/drawing/2014/main" val="10009"/>
                  </a:ext>
                </a:extLst>
              </a:tr>
              <a:tr h="230409">
                <a:tc vMerge="1">
                  <a:txBody>
                    <a:bodyPr/>
                    <a:lstStyle/>
                    <a:p>
                      <a:endParaRPr kumimoji="1" lang="ja-JP" altLang="en-US"/>
                    </a:p>
                  </a:txBody>
                  <a:tcPr>
                    <a:solidFill>
                      <a:schemeClr val="accent5">
                        <a:lumMod val="90000"/>
                      </a:schemeClr>
                    </a:solidFill>
                  </a:tcPr>
                </a:tc>
                <a:tc>
                  <a:txBody>
                    <a:bodyPr/>
                    <a:lstStyle/>
                    <a:p>
                      <a:pPr algn="l" fontAlgn="ctr"/>
                      <a:r>
                        <a:rPr lang="en-US" sz="1400" b="0" i="0" u="none" strike="noStrike" dirty="0">
                          <a:solidFill>
                            <a:srgbClr val="000000"/>
                          </a:solidFill>
                          <a:effectLst/>
                          <a:latin typeface="+mn-lt"/>
                        </a:rPr>
                        <a:t>100mm</a:t>
                      </a:r>
                    </a:p>
                  </a:txBody>
                  <a:tcPr marL="9525" marR="9525" marT="9525" marB="0" anchor="ctr">
                    <a:solidFill>
                      <a:srgbClr val="CCECFF"/>
                    </a:solidFill>
                  </a:tcPr>
                </a:tc>
                <a:tc vMerge="1">
                  <a:txBody>
                    <a:bodyPr/>
                    <a:lstStyle/>
                    <a:p>
                      <a:pPr algn="r" fontAlgn="ctr"/>
                      <a:endParaRPr lang="en-US" altLang="ja-JP" sz="1100" b="0" i="0" u="none" strike="noStrike" dirty="0">
                        <a:solidFill>
                          <a:srgbClr val="000000"/>
                        </a:solidFill>
                        <a:effectLst/>
                        <a:latin typeface="Meiryo UI"/>
                      </a:endParaRPr>
                    </a:p>
                  </a:txBody>
                  <a:tcPr marL="9525" marR="9525" marT="9525" marB="0" anchor="ctr">
                    <a:solidFill>
                      <a:schemeClr val="accent5">
                        <a:lumMod val="90000"/>
                      </a:schemeClr>
                    </a:solidFill>
                  </a:tcPr>
                </a:tc>
                <a:tc vMerge="1">
                  <a:txBody>
                    <a:bodyPr/>
                    <a:lstStyle/>
                    <a:p>
                      <a:endParaRPr kumimoji="1" lang="ja-JP" altLang="en-US"/>
                    </a:p>
                  </a:txBody>
                  <a:tcPr>
                    <a:solidFill>
                      <a:schemeClr val="accent5">
                        <a:lumMod val="90000"/>
                      </a:schemeClr>
                    </a:solidFill>
                  </a:tcPr>
                </a:tc>
                <a:tc vMerge="1">
                  <a:txBody>
                    <a:bodyPr/>
                    <a:lstStyle/>
                    <a:p>
                      <a:pPr algn="r" fontAlgn="ctr"/>
                      <a:endParaRPr lang="en-US" altLang="ja-JP" sz="1100" b="0" i="0" u="none" strike="noStrike" dirty="0">
                        <a:solidFill>
                          <a:srgbClr val="000000"/>
                        </a:solidFill>
                        <a:effectLst/>
                        <a:latin typeface="Meiryo UI"/>
                      </a:endParaRPr>
                    </a:p>
                  </a:txBody>
                  <a:tcPr marL="9525" marR="9525" marT="9525" marB="0" anchor="ctr">
                    <a:solidFill>
                      <a:schemeClr val="accent5">
                        <a:lumMod val="90000"/>
                      </a:schemeClr>
                    </a:solidFill>
                  </a:tcPr>
                </a:tc>
                <a:tc vMerge="1">
                  <a:txBody>
                    <a:bodyPr/>
                    <a:lstStyle/>
                    <a:p>
                      <a:pPr algn="ctr" fontAlgn="ctr"/>
                      <a:endParaRPr lang="en-US" sz="1100" b="0" i="0" u="none" strike="noStrike">
                        <a:solidFill>
                          <a:srgbClr val="000000"/>
                        </a:solidFill>
                        <a:effectLst/>
                        <a:latin typeface="Meiryo UI"/>
                      </a:endParaRPr>
                    </a:p>
                  </a:txBody>
                  <a:tcPr marL="9525" marR="9525" marT="9525" marB="0" anchor="ctr">
                    <a:solidFill>
                      <a:schemeClr val="accent5">
                        <a:lumMod val="90000"/>
                      </a:schemeClr>
                    </a:solidFill>
                  </a:tcPr>
                </a:tc>
                <a:extLst>
                  <a:ext uri="{0D108BD9-81ED-4DB2-BD59-A6C34878D82A}">
                    <a16:rowId xmlns:a16="http://schemas.microsoft.com/office/drawing/2014/main" val="10010"/>
                  </a:ext>
                </a:extLst>
              </a:tr>
              <a:tr h="243105">
                <a:tc vMerge="1">
                  <a:txBody>
                    <a:bodyPr/>
                    <a:lstStyle/>
                    <a:p>
                      <a:endParaRPr kumimoji="1" lang="ja-JP" altLang="en-US"/>
                    </a:p>
                  </a:txBody>
                  <a:tcPr/>
                </a:tc>
                <a:tc>
                  <a:txBody>
                    <a:bodyPr/>
                    <a:lstStyle/>
                    <a:p>
                      <a:pPr algn="l" fontAlgn="ctr"/>
                      <a:r>
                        <a:rPr lang="en-US" sz="1400" b="0" i="0" u="none" strike="noStrike" dirty="0">
                          <a:solidFill>
                            <a:srgbClr val="000000"/>
                          </a:solidFill>
                          <a:effectLst/>
                          <a:latin typeface="+mn-lt"/>
                        </a:rPr>
                        <a:t>150mm</a:t>
                      </a:r>
                    </a:p>
                  </a:txBody>
                  <a:tcPr marL="9525" marR="9525" marT="9525" marB="0" anchor="ctr">
                    <a:solidFill>
                      <a:schemeClr val="accent2"/>
                    </a:solidFill>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400" b="0" i="0" u="none" strike="noStrike" dirty="0">
                          <a:solidFill>
                            <a:srgbClr val="000000"/>
                          </a:solidFill>
                          <a:effectLst/>
                          <a:latin typeface="+mn-lt"/>
                        </a:rPr>
                        <a:t>134,260</a:t>
                      </a:r>
                    </a:p>
                  </a:txBody>
                  <a:tcPr marL="9525" marR="9525" marT="9525" marB="0" anchor="ctr">
                    <a:solidFill>
                      <a:schemeClr val="accent2"/>
                    </a:solidFill>
                  </a:tcPr>
                </a:tc>
                <a:tc>
                  <a:txBody>
                    <a:bodyPr/>
                    <a:lstStyle/>
                    <a:p>
                      <a:pPr algn="ctr" fontAlgn="ctr"/>
                      <a:r>
                        <a:rPr lang="en-US" sz="1400" b="0" i="0" u="none" strike="noStrike" dirty="0">
                          <a:solidFill>
                            <a:srgbClr val="000000"/>
                          </a:solidFill>
                          <a:effectLst/>
                          <a:latin typeface="+mn-lt"/>
                        </a:rPr>
                        <a:t>500m³</a:t>
                      </a:r>
                    </a:p>
                  </a:txBody>
                  <a:tcPr marL="9525" marR="9525" marT="9525" marB="0" anchor="ctr">
                    <a:solidFill>
                      <a:schemeClr val="accent2"/>
                    </a:solidFill>
                  </a:tcPr>
                </a:tc>
                <a:extLst>
                  <a:ext uri="{0D108BD9-81ED-4DB2-BD59-A6C34878D82A}">
                    <a16:rowId xmlns:a16="http://schemas.microsoft.com/office/drawing/2014/main" val="10011"/>
                  </a:ext>
                </a:extLst>
              </a:tr>
              <a:tr h="211159">
                <a:tc vMerge="1">
                  <a:txBody>
                    <a:bodyPr/>
                    <a:lstStyle/>
                    <a:p>
                      <a:endParaRPr kumimoji="1" lang="ja-JP" altLang="en-US"/>
                    </a:p>
                  </a:txBody>
                  <a:tcPr/>
                </a:tc>
                <a:tc>
                  <a:txBody>
                    <a:bodyPr/>
                    <a:lstStyle/>
                    <a:p>
                      <a:pPr algn="l" fontAlgn="ctr"/>
                      <a:r>
                        <a:rPr lang="en-US" sz="1400" b="0" i="0" u="none" strike="noStrike" dirty="0">
                          <a:solidFill>
                            <a:srgbClr val="000000"/>
                          </a:solidFill>
                          <a:effectLst/>
                          <a:latin typeface="+mn-lt"/>
                        </a:rPr>
                        <a:t>200mm</a:t>
                      </a:r>
                    </a:p>
                  </a:txBody>
                  <a:tcPr marL="9525" marR="9525" marT="9525" marB="0" anchor="ctr">
                    <a:solidFill>
                      <a:srgbClr val="CCECFF"/>
                    </a:solidFill>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400" b="0" i="0" u="none" strike="noStrike" dirty="0">
                          <a:solidFill>
                            <a:srgbClr val="000000"/>
                          </a:solidFill>
                          <a:effectLst/>
                          <a:latin typeface="+mn-lt"/>
                        </a:rPr>
                        <a:t>281,520</a:t>
                      </a:r>
                    </a:p>
                  </a:txBody>
                  <a:tcPr marL="9525" marR="9525" marT="9525" marB="0" anchor="ctr">
                    <a:solidFill>
                      <a:srgbClr val="CCECFF"/>
                    </a:solidFill>
                  </a:tcPr>
                </a:tc>
                <a:tc>
                  <a:txBody>
                    <a:bodyPr/>
                    <a:lstStyle/>
                    <a:p>
                      <a:pPr algn="ctr" fontAlgn="ctr"/>
                      <a:r>
                        <a:rPr lang="en-US" sz="1400" b="0" i="0" u="none" strike="noStrike" dirty="0">
                          <a:solidFill>
                            <a:srgbClr val="000000"/>
                          </a:solidFill>
                          <a:effectLst/>
                          <a:latin typeface="+mn-lt"/>
                        </a:rPr>
                        <a:t>1000m³</a:t>
                      </a:r>
                    </a:p>
                  </a:txBody>
                  <a:tcPr marL="9525" marR="9525" marT="9525" marB="0" anchor="ctr">
                    <a:solidFill>
                      <a:srgbClr val="CCECFF"/>
                    </a:solidFill>
                  </a:tcPr>
                </a:tc>
                <a:extLst>
                  <a:ext uri="{0D108BD9-81ED-4DB2-BD59-A6C34878D82A}">
                    <a16:rowId xmlns:a16="http://schemas.microsoft.com/office/drawing/2014/main" val="10013"/>
                  </a:ext>
                </a:extLst>
              </a:tr>
              <a:tr h="223217">
                <a:tc rowSpan="9">
                  <a:txBody>
                    <a:bodyPr/>
                    <a:lstStyle/>
                    <a:p>
                      <a:pPr algn="ctr" fontAlgn="ctr"/>
                      <a:r>
                        <a:rPr lang="en-US" sz="1400" b="1" i="0" u="none" strike="noStrike" dirty="0">
                          <a:solidFill>
                            <a:srgbClr val="000000"/>
                          </a:solidFill>
                          <a:effectLst/>
                          <a:latin typeface="+mn-lt"/>
                        </a:rPr>
                        <a:t>Volumetric  Rate (</a:t>
                      </a:r>
                      <a:r>
                        <a:rPr lang="en-US" altLang="ja-JP" sz="1400" b="1" i="0" u="none" strike="noStrike" dirty="0">
                          <a:solidFill>
                            <a:srgbClr val="000000"/>
                          </a:solidFill>
                          <a:effectLst/>
                          <a:latin typeface="+mn-lt"/>
                        </a:rPr>
                        <a:t>Volumetric  </a:t>
                      </a:r>
                      <a:r>
                        <a:rPr lang="en-US" sz="1400" b="1" i="0" u="none" strike="noStrike" dirty="0">
                          <a:solidFill>
                            <a:srgbClr val="000000"/>
                          </a:solidFill>
                          <a:effectLst/>
                          <a:latin typeface="+mn-lt"/>
                        </a:rPr>
                        <a:t>Charge)</a:t>
                      </a:r>
                    </a:p>
                    <a:p>
                      <a:pPr algn="ctr" fontAlgn="ctr"/>
                      <a:br>
                        <a:rPr lang="en-US" sz="1400" b="1" i="0" u="none" strike="noStrike" dirty="0">
                          <a:solidFill>
                            <a:srgbClr val="000000"/>
                          </a:solidFill>
                          <a:effectLst/>
                          <a:latin typeface="+mn-lt"/>
                        </a:rPr>
                      </a:br>
                      <a:r>
                        <a:rPr lang="en-US" sz="1400" b="1" i="0" u="none" strike="noStrike" dirty="0">
                          <a:solidFill>
                            <a:srgbClr val="000000"/>
                          </a:solidFill>
                          <a:effectLst/>
                          <a:latin typeface="+mn-lt"/>
                        </a:rPr>
                        <a:t>(/m</a:t>
                      </a:r>
                      <a:r>
                        <a:rPr lang="en-US" altLang="ja-JP" sz="1400" b="0" i="0" u="none" strike="noStrike" dirty="0">
                          <a:solidFill>
                            <a:srgbClr val="000000"/>
                          </a:solidFill>
                          <a:effectLst/>
                          <a:latin typeface="+mn-lt"/>
                        </a:rPr>
                        <a:t>³</a:t>
                      </a:r>
                      <a:r>
                        <a:rPr lang="en-US" sz="1400" b="1" i="0" u="none" strike="noStrike" dirty="0">
                          <a:solidFill>
                            <a:srgbClr val="000000"/>
                          </a:solidFill>
                          <a:effectLst/>
                          <a:latin typeface="+mn-lt"/>
                        </a:rPr>
                        <a:t>)</a:t>
                      </a:r>
                    </a:p>
                  </a:txBody>
                  <a:tcPr marL="9525" marR="9525" marT="9525" marB="0" anchor="ctr">
                    <a:solidFill>
                      <a:schemeClr val="bg1">
                        <a:lumMod val="85000"/>
                      </a:schemeClr>
                    </a:solidFill>
                  </a:tcPr>
                </a:tc>
                <a:tc>
                  <a:txBody>
                    <a:bodyPr/>
                    <a:lstStyle/>
                    <a:p>
                      <a:pPr algn="l" fontAlgn="ctr"/>
                      <a:r>
                        <a:rPr lang="en-US" sz="1400" b="0" i="0" u="none" strike="noStrike" dirty="0">
                          <a:solidFill>
                            <a:srgbClr val="000000"/>
                          </a:solidFill>
                          <a:effectLst/>
                          <a:latin typeface="+mn-lt"/>
                        </a:rPr>
                        <a:t>6ｍ³</a:t>
                      </a:r>
                    </a:p>
                  </a:txBody>
                  <a:tcPr marL="9525" marR="9525" marT="9525" marB="0" anchor="ctr">
                    <a:solidFill>
                      <a:schemeClr val="accent2"/>
                    </a:solidFill>
                  </a:tcPr>
                </a:tc>
                <a:tc gridSpan="2">
                  <a:txBody>
                    <a:bodyPr/>
                    <a:lstStyle/>
                    <a:p>
                      <a:pPr algn="ctr" fontAlgn="ctr"/>
                      <a:r>
                        <a:rPr lang="en-US" altLang="ja-JP" sz="1400" b="0" i="0" u="none" strike="noStrike" dirty="0">
                          <a:solidFill>
                            <a:srgbClr val="000000"/>
                          </a:solidFill>
                          <a:effectLst/>
                          <a:latin typeface="+mn-lt"/>
                        </a:rPr>
                        <a:t>0</a:t>
                      </a:r>
                    </a:p>
                  </a:txBody>
                  <a:tcPr marL="9525" marR="9525" marT="9525" marB="0" anchor="ctr">
                    <a:solidFill>
                      <a:schemeClr val="accent2"/>
                    </a:solidFill>
                  </a:tcPr>
                </a:tc>
                <a:tc hMerge="1">
                  <a:txBody>
                    <a:bodyPr/>
                    <a:lstStyle/>
                    <a:p>
                      <a:endParaRPr kumimoji="1" lang="ja-JP" altLang="en-US"/>
                    </a:p>
                  </a:txBody>
                  <a:tcPr>
                    <a:solidFill>
                      <a:schemeClr val="accent5">
                        <a:lumMod val="90000"/>
                      </a:schemeClr>
                    </a:solidFill>
                  </a:tcPr>
                </a:tc>
                <a:tc gridSpan="2">
                  <a:txBody>
                    <a:bodyPr/>
                    <a:lstStyle/>
                    <a:p>
                      <a:pPr algn="ctr" fontAlgn="ctr"/>
                      <a:r>
                        <a:rPr lang="en-US" altLang="ja-JP" sz="1400" b="0" i="0" u="none" strike="noStrike" dirty="0">
                          <a:solidFill>
                            <a:srgbClr val="000000"/>
                          </a:solidFill>
                          <a:effectLst/>
                          <a:latin typeface="+mn-lt"/>
                        </a:rPr>
                        <a:t>10</a:t>
                      </a:r>
                    </a:p>
                  </a:txBody>
                  <a:tcPr marL="9525" marR="9525" marT="9525" marB="0" anchor="ctr">
                    <a:solidFill>
                      <a:schemeClr val="accent2"/>
                    </a:solidFill>
                  </a:tcPr>
                </a:tc>
                <a:tc hMerge="1">
                  <a:txBody>
                    <a:bodyPr/>
                    <a:lstStyle/>
                    <a:p>
                      <a:endParaRPr kumimoji="1" lang="ja-JP" altLang="en-US"/>
                    </a:p>
                  </a:txBody>
                  <a:tcPr>
                    <a:solidFill>
                      <a:schemeClr val="accent5">
                        <a:lumMod val="90000"/>
                      </a:schemeClr>
                    </a:solidFill>
                  </a:tcPr>
                </a:tc>
                <a:extLst>
                  <a:ext uri="{0D108BD9-81ED-4DB2-BD59-A6C34878D82A}">
                    <a16:rowId xmlns:a16="http://schemas.microsoft.com/office/drawing/2014/main" val="10014"/>
                  </a:ext>
                </a:extLst>
              </a:tr>
              <a:tr h="262325">
                <a:tc vMerge="1">
                  <a:txBody>
                    <a:bodyPr/>
                    <a:lstStyle/>
                    <a:p>
                      <a:endParaRPr kumimoji="1" lang="ja-JP" altLang="en-US"/>
                    </a:p>
                  </a:txBody>
                  <a:tcPr>
                    <a:solidFill>
                      <a:schemeClr val="accent5">
                        <a:lumMod val="90000"/>
                      </a:schemeClr>
                    </a:solidFill>
                  </a:tcPr>
                </a:tc>
                <a:tc>
                  <a:txBody>
                    <a:bodyPr/>
                    <a:lstStyle/>
                    <a:p>
                      <a:pPr algn="l" fontAlgn="ctr"/>
                      <a:r>
                        <a:rPr lang="en-US" sz="1400" b="0" i="0" u="none" strike="noStrike" dirty="0">
                          <a:solidFill>
                            <a:srgbClr val="000000"/>
                          </a:solidFill>
                          <a:effectLst/>
                          <a:latin typeface="+mn-lt"/>
                        </a:rPr>
                        <a:t>11m³~20m³</a:t>
                      </a:r>
                    </a:p>
                  </a:txBody>
                  <a:tcPr marL="9525" marR="9525" marT="9525" marB="0" anchor="ctr">
                    <a:solidFill>
                      <a:srgbClr val="CCECFF"/>
                    </a:solidFill>
                  </a:tcPr>
                </a:tc>
                <a:tc rowSpan="2" gridSpan="2">
                  <a:txBody>
                    <a:bodyPr/>
                    <a:lstStyle/>
                    <a:p>
                      <a:pPr algn="ctr" fontAlgn="ctr"/>
                      <a:r>
                        <a:rPr lang="en-US" altLang="ja-JP" sz="1400" b="0" i="0" u="none" strike="noStrike" dirty="0">
                          <a:solidFill>
                            <a:srgbClr val="000000"/>
                          </a:solidFill>
                          <a:effectLst/>
                          <a:latin typeface="+mn-lt"/>
                        </a:rPr>
                        <a:t>162</a:t>
                      </a:r>
                    </a:p>
                  </a:txBody>
                  <a:tcPr marL="9525" marR="9525" marT="9525" marB="0" anchor="ctr">
                    <a:solidFill>
                      <a:srgbClr val="CCECFF"/>
                    </a:solidFill>
                  </a:tcPr>
                </a:tc>
                <a:tc rowSpan="2" hMerge="1">
                  <a:txBody>
                    <a:bodyPr/>
                    <a:lstStyle/>
                    <a:p>
                      <a:endParaRPr kumimoji="1" lang="ja-JP" altLang="en-US"/>
                    </a:p>
                  </a:txBody>
                  <a:tcPr>
                    <a:solidFill>
                      <a:schemeClr val="accent5">
                        <a:lumMod val="90000"/>
                      </a:schemeClr>
                    </a:solidFill>
                  </a:tcPr>
                </a:tc>
                <a:tc gridSpan="2">
                  <a:txBody>
                    <a:bodyPr/>
                    <a:lstStyle/>
                    <a:p>
                      <a:pPr algn="ctr" fontAlgn="ctr"/>
                      <a:r>
                        <a:rPr lang="en-US" altLang="ja-JP" sz="1400" b="0" i="0" u="none" strike="noStrike" dirty="0">
                          <a:solidFill>
                            <a:srgbClr val="000000"/>
                          </a:solidFill>
                          <a:effectLst/>
                          <a:latin typeface="+mn-lt"/>
                        </a:rPr>
                        <a:t>177</a:t>
                      </a:r>
                    </a:p>
                  </a:txBody>
                  <a:tcPr marL="9525" marR="9525" marT="9525" marB="0" anchor="ctr">
                    <a:solidFill>
                      <a:srgbClr val="CCECFF"/>
                    </a:solidFill>
                  </a:tcPr>
                </a:tc>
                <a:tc hMerge="1">
                  <a:txBody>
                    <a:bodyPr/>
                    <a:lstStyle/>
                    <a:p>
                      <a:endParaRPr kumimoji="1" lang="ja-JP" altLang="en-US"/>
                    </a:p>
                  </a:txBody>
                  <a:tcPr>
                    <a:solidFill>
                      <a:schemeClr val="accent5">
                        <a:lumMod val="90000"/>
                      </a:schemeClr>
                    </a:solidFill>
                  </a:tcPr>
                </a:tc>
                <a:extLst>
                  <a:ext uri="{0D108BD9-81ED-4DB2-BD59-A6C34878D82A}">
                    <a16:rowId xmlns:a16="http://schemas.microsoft.com/office/drawing/2014/main" val="10015"/>
                  </a:ext>
                </a:extLst>
              </a:tr>
              <a:tr h="238348">
                <a:tc vMerge="1">
                  <a:txBody>
                    <a:bodyPr/>
                    <a:lstStyle/>
                    <a:p>
                      <a:endParaRPr kumimoji="1" lang="ja-JP" altLang="en-US"/>
                    </a:p>
                  </a:txBody>
                  <a:tcPr/>
                </a:tc>
                <a:tc>
                  <a:txBody>
                    <a:bodyPr/>
                    <a:lstStyle/>
                    <a:p>
                      <a:pPr algn="l" fontAlgn="ctr"/>
                      <a:r>
                        <a:rPr lang="en-US" sz="1400" b="0" i="0" u="none" strike="noStrike" dirty="0">
                          <a:solidFill>
                            <a:srgbClr val="000000"/>
                          </a:solidFill>
                          <a:effectLst/>
                          <a:latin typeface="+mn-lt"/>
                        </a:rPr>
                        <a:t>21m³~30m³</a:t>
                      </a:r>
                    </a:p>
                  </a:txBody>
                  <a:tcPr marL="9525" marR="9525" marT="9525" marB="0" anchor="ctr">
                    <a:solidFill>
                      <a:srgbClr val="CCECFF"/>
                    </a:solidFill>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en-US" altLang="ja-JP" sz="1400" b="0" i="0" u="none" strike="noStrike" dirty="0">
                          <a:solidFill>
                            <a:srgbClr val="000000"/>
                          </a:solidFill>
                          <a:effectLst/>
                          <a:latin typeface="+mn-lt"/>
                        </a:rPr>
                        <a:t>180</a:t>
                      </a:r>
                    </a:p>
                  </a:txBody>
                  <a:tcPr marL="9525" marR="9525" marT="9525" marB="0" anchor="ctr">
                    <a:solidFill>
                      <a:srgbClr val="CCECFF"/>
                    </a:solidFill>
                  </a:tcPr>
                </a:tc>
                <a:tc hMerge="1">
                  <a:txBody>
                    <a:bodyPr/>
                    <a:lstStyle/>
                    <a:p>
                      <a:endParaRPr kumimoji="1" lang="ja-JP" altLang="en-US"/>
                    </a:p>
                  </a:txBody>
                  <a:tcPr/>
                </a:tc>
                <a:extLst>
                  <a:ext uri="{0D108BD9-81ED-4DB2-BD59-A6C34878D82A}">
                    <a16:rowId xmlns:a16="http://schemas.microsoft.com/office/drawing/2014/main" val="10016"/>
                  </a:ext>
                </a:extLst>
              </a:tr>
              <a:tr h="211159">
                <a:tc vMerge="1">
                  <a:txBody>
                    <a:bodyPr/>
                    <a:lstStyle/>
                    <a:p>
                      <a:endParaRPr kumimoji="1" lang="ja-JP" altLang="en-US"/>
                    </a:p>
                  </a:txBody>
                  <a:tcPr>
                    <a:solidFill>
                      <a:schemeClr val="bg1">
                        <a:lumMod val="85000"/>
                      </a:schemeClr>
                    </a:solidFill>
                  </a:tcPr>
                </a:tc>
                <a:tc>
                  <a:txBody>
                    <a:bodyPr/>
                    <a:lstStyle/>
                    <a:p>
                      <a:pPr algn="l" fontAlgn="ctr"/>
                      <a:r>
                        <a:rPr lang="en-US" sz="1400" b="0" i="0" u="none" strike="noStrike" dirty="0">
                          <a:solidFill>
                            <a:srgbClr val="000000"/>
                          </a:solidFill>
                          <a:effectLst/>
                          <a:latin typeface="+mn-lt"/>
                        </a:rPr>
                        <a:t>31m³~100m³</a:t>
                      </a:r>
                    </a:p>
                  </a:txBody>
                  <a:tcPr marL="9525" marR="9525" marT="9525" marB="0" anchor="ctr">
                    <a:solidFill>
                      <a:schemeClr val="accent2"/>
                    </a:solidFill>
                  </a:tcPr>
                </a:tc>
                <a:tc gridSpan="2">
                  <a:txBody>
                    <a:bodyPr/>
                    <a:lstStyle/>
                    <a:p>
                      <a:pPr algn="ctr" fontAlgn="ctr"/>
                      <a:r>
                        <a:rPr lang="en-US" altLang="ja-JP" sz="1400" b="0" i="0" u="none" strike="noStrike" dirty="0">
                          <a:solidFill>
                            <a:srgbClr val="000000"/>
                          </a:solidFill>
                          <a:effectLst/>
                          <a:latin typeface="+mn-lt"/>
                        </a:rPr>
                        <a:t>189</a:t>
                      </a:r>
                    </a:p>
                  </a:txBody>
                  <a:tcPr marL="9525" marR="9525" marT="9525" marB="0" anchor="ctr">
                    <a:solidFill>
                      <a:schemeClr val="accent2"/>
                    </a:solidFill>
                  </a:tcPr>
                </a:tc>
                <a:tc hMerge="1">
                  <a:txBody>
                    <a:bodyPr/>
                    <a:lstStyle/>
                    <a:p>
                      <a:endParaRPr kumimoji="1" lang="ja-JP" altLang="en-US"/>
                    </a:p>
                  </a:txBody>
                  <a:tcPr>
                    <a:solidFill>
                      <a:srgbClr val="EFF6FF">
                        <a:alpha val="50196"/>
                      </a:srgbClr>
                    </a:solidFill>
                  </a:tcPr>
                </a:tc>
                <a:tc gridSpan="2">
                  <a:txBody>
                    <a:bodyPr/>
                    <a:lstStyle/>
                    <a:p>
                      <a:pPr algn="ctr" fontAlgn="ctr"/>
                      <a:r>
                        <a:rPr lang="en-US" altLang="ja-JP" sz="1400" b="0" i="0" u="none" strike="noStrike" dirty="0">
                          <a:solidFill>
                            <a:srgbClr val="000000"/>
                          </a:solidFill>
                          <a:effectLst/>
                          <a:latin typeface="+mn-lt"/>
                        </a:rPr>
                        <a:t>208</a:t>
                      </a:r>
                    </a:p>
                  </a:txBody>
                  <a:tcPr marL="9525" marR="9525" marT="9525" marB="0" anchor="ctr">
                    <a:solidFill>
                      <a:schemeClr val="accent2"/>
                    </a:solidFill>
                  </a:tcPr>
                </a:tc>
                <a:tc hMerge="1">
                  <a:txBody>
                    <a:bodyPr/>
                    <a:lstStyle/>
                    <a:p>
                      <a:endParaRPr kumimoji="1" lang="ja-JP" altLang="en-US"/>
                    </a:p>
                  </a:txBody>
                  <a:tcPr>
                    <a:solidFill>
                      <a:srgbClr val="EFF6FF">
                        <a:alpha val="50196"/>
                      </a:srgbClr>
                    </a:solidFill>
                  </a:tcPr>
                </a:tc>
                <a:extLst>
                  <a:ext uri="{0D108BD9-81ED-4DB2-BD59-A6C34878D82A}">
                    <a16:rowId xmlns:a16="http://schemas.microsoft.com/office/drawing/2014/main" val="10018"/>
                  </a:ext>
                </a:extLst>
              </a:tr>
              <a:tr h="211159">
                <a:tc vMerge="1">
                  <a:txBody>
                    <a:bodyPr/>
                    <a:lstStyle/>
                    <a:p>
                      <a:endParaRPr kumimoji="1" lang="ja-JP" altLang="en-US"/>
                    </a:p>
                  </a:txBody>
                  <a:tcPr>
                    <a:solidFill>
                      <a:schemeClr val="bg1">
                        <a:lumMod val="85000"/>
                      </a:schemeClr>
                    </a:solidFill>
                  </a:tcPr>
                </a:tc>
                <a:tc>
                  <a:txBody>
                    <a:bodyPr/>
                    <a:lstStyle/>
                    <a:p>
                      <a:pPr algn="l" fontAlgn="ctr"/>
                      <a:r>
                        <a:rPr lang="en-US" sz="1400" b="0" i="0" u="none" strike="noStrike" dirty="0">
                          <a:solidFill>
                            <a:srgbClr val="000000"/>
                          </a:solidFill>
                          <a:effectLst/>
                          <a:latin typeface="+mn-lt"/>
                        </a:rPr>
                        <a:t>101m³~200m³</a:t>
                      </a:r>
                    </a:p>
                  </a:txBody>
                  <a:tcPr marL="9525" marR="9525" marT="9525" marB="0" anchor="ctr">
                    <a:solidFill>
                      <a:srgbClr val="CCECFF"/>
                    </a:solidFill>
                  </a:tcPr>
                </a:tc>
                <a:tc gridSpan="2">
                  <a:txBody>
                    <a:bodyPr/>
                    <a:lstStyle/>
                    <a:p>
                      <a:pPr algn="ctr" fontAlgn="ctr"/>
                      <a:r>
                        <a:rPr lang="en-US" altLang="ja-JP" sz="1400" b="0" i="0" u="none" strike="noStrike" dirty="0">
                          <a:solidFill>
                            <a:srgbClr val="000000"/>
                          </a:solidFill>
                          <a:effectLst/>
                          <a:latin typeface="+mn-lt"/>
                        </a:rPr>
                        <a:t>206</a:t>
                      </a:r>
                    </a:p>
                  </a:txBody>
                  <a:tcPr marL="9525" marR="9525" marT="9525" marB="0" anchor="ctr">
                    <a:solidFill>
                      <a:srgbClr val="CCECFF"/>
                    </a:solidFill>
                  </a:tcPr>
                </a:tc>
                <a:tc hMerge="1">
                  <a:txBody>
                    <a:bodyPr/>
                    <a:lstStyle/>
                    <a:p>
                      <a:endParaRPr kumimoji="1" lang="ja-JP" altLang="en-US"/>
                    </a:p>
                  </a:txBody>
                  <a:tcPr>
                    <a:solidFill>
                      <a:schemeClr val="accent5">
                        <a:alpha val="50196"/>
                      </a:schemeClr>
                    </a:solidFill>
                  </a:tcPr>
                </a:tc>
                <a:tc gridSpan="2">
                  <a:txBody>
                    <a:bodyPr/>
                    <a:lstStyle/>
                    <a:p>
                      <a:pPr algn="ctr" fontAlgn="ctr"/>
                      <a:r>
                        <a:rPr lang="en-US" altLang="ja-JP" sz="1400" b="0" i="0" u="none" strike="noStrike" dirty="0">
                          <a:solidFill>
                            <a:srgbClr val="000000"/>
                          </a:solidFill>
                          <a:effectLst/>
                          <a:latin typeface="+mn-lt"/>
                        </a:rPr>
                        <a:t>226</a:t>
                      </a:r>
                    </a:p>
                  </a:txBody>
                  <a:tcPr marL="9525" marR="9525" marT="9525" marB="0" anchor="ctr">
                    <a:solidFill>
                      <a:srgbClr val="CCECFF"/>
                    </a:solidFill>
                  </a:tcPr>
                </a:tc>
                <a:tc hMerge="1">
                  <a:txBody>
                    <a:bodyPr/>
                    <a:lstStyle/>
                    <a:p>
                      <a:endParaRPr kumimoji="1" lang="ja-JP" altLang="en-US"/>
                    </a:p>
                  </a:txBody>
                  <a:tcPr>
                    <a:solidFill>
                      <a:schemeClr val="accent5">
                        <a:alpha val="50196"/>
                      </a:schemeClr>
                    </a:solidFill>
                  </a:tcPr>
                </a:tc>
                <a:extLst>
                  <a:ext uri="{0D108BD9-81ED-4DB2-BD59-A6C34878D82A}">
                    <a16:rowId xmlns:a16="http://schemas.microsoft.com/office/drawing/2014/main" val="10019"/>
                  </a:ext>
                </a:extLst>
              </a:tr>
              <a:tr h="223217">
                <a:tc vMerge="1">
                  <a:txBody>
                    <a:bodyPr/>
                    <a:lstStyle/>
                    <a:p>
                      <a:endParaRPr kumimoji="1" lang="ja-JP" altLang="en-US"/>
                    </a:p>
                  </a:txBody>
                  <a:tcPr>
                    <a:solidFill>
                      <a:schemeClr val="bg1">
                        <a:lumMod val="85000"/>
                      </a:schemeClr>
                    </a:solidFill>
                  </a:tcPr>
                </a:tc>
                <a:tc>
                  <a:txBody>
                    <a:bodyPr/>
                    <a:lstStyle/>
                    <a:p>
                      <a:pPr algn="l" fontAlgn="ctr"/>
                      <a:r>
                        <a:rPr lang="en-US" sz="1400" b="0" i="0" u="none" strike="noStrike" dirty="0">
                          <a:solidFill>
                            <a:srgbClr val="000000"/>
                          </a:solidFill>
                          <a:effectLst/>
                          <a:latin typeface="+mn-lt"/>
                        </a:rPr>
                        <a:t>201m³~500m³</a:t>
                      </a:r>
                    </a:p>
                  </a:txBody>
                  <a:tcPr marL="9525" marR="9525" marT="9525" marB="0" anchor="ctr">
                    <a:solidFill>
                      <a:schemeClr val="accent2"/>
                    </a:solidFill>
                  </a:tcPr>
                </a:tc>
                <a:tc gridSpan="2">
                  <a:txBody>
                    <a:bodyPr/>
                    <a:lstStyle/>
                    <a:p>
                      <a:pPr algn="ctr" fontAlgn="ctr"/>
                      <a:r>
                        <a:rPr lang="en-US" altLang="ja-JP" sz="1400" b="0" i="0" u="none" strike="noStrike" dirty="0">
                          <a:solidFill>
                            <a:srgbClr val="000000"/>
                          </a:solidFill>
                          <a:effectLst/>
                          <a:latin typeface="+mn-lt"/>
                        </a:rPr>
                        <a:t>223</a:t>
                      </a:r>
                    </a:p>
                  </a:txBody>
                  <a:tcPr marL="9525" marR="9525" marT="9525" marB="0" anchor="ctr">
                    <a:solidFill>
                      <a:schemeClr val="accent2"/>
                    </a:solidFill>
                  </a:tcPr>
                </a:tc>
                <a:tc hMerge="1">
                  <a:txBody>
                    <a:bodyPr/>
                    <a:lstStyle/>
                    <a:p>
                      <a:endParaRPr kumimoji="1" lang="ja-JP" altLang="en-US"/>
                    </a:p>
                  </a:txBody>
                  <a:tcPr>
                    <a:solidFill>
                      <a:srgbClr val="EFF6FF">
                        <a:alpha val="50196"/>
                      </a:srgbClr>
                    </a:solidFill>
                  </a:tcPr>
                </a:tc>
                <a:tc gridSpan="2">
                  <a:txBody>
                    <a:bodyPr/>
                    <a:lstStyle/>
                    <a:p>
                      <a:pPr algn="ctr" fontAlgn="ctr"/>
                      <a:r>
                        <a:rPr lang="en-US" altLang="ja-JP" sz="1400" b="0" i="0" u="none" strike="noStrike" dirty="0">
                          <a:solidFill>
                            <a:srgbClr val="000000"/>
                          </a:solidFill>
                          <a:effectLst/>
                          <a:latin typeface="+mn-lt"/>
                        </a:rPr>
                        <a:t>243</a:t>
                      </a:r>
                    </a:p>
                  </a:txBody>
                  <a:tcPr marL="9525" marR="9525" marT="9525" marB="0" anchor="ctr">
                    <a:solidFill>
                      <a:schemeClr val="accent2"/>
                    </a:solidFill>
                  </a:tcPr>
                </a:tc>
                <a:tc hMerge="1">
                  <a:txBody>
                    <a:bodyPr/>
                    <a:lstStyle/>
                    <a:p>
                      <a:endParaRPr kumimoji="1" lang="ja-JP" altLang="en-US"/>
                    </a:p>
                  </a:txBody>
                  <a:tcPr>
                    <a:solidFill>
                      <a:srgbClr val="EFF6FF">
                        <a:alpha val="50196"/>
                      </a:srgbClr>
                    </a:solidFill>
                  </a:tcPr>
                </a:tc>
                <a:extLst>
                  <a:ext uri="{0D108BD9-81ED-4DB2-BD59-A6C34878D82A}">
                    <a16:rowId xmlns:a16="http://schemas.microsoft.com/office/drawing/2014/main" val="10020"/>
                  </a:ext>
                </a:extLst>
              </a:tr>
              <a:tr h="223217">
                <a:tc vMerge="1">
                  <a:txBody>
                    <a:bodyPr/>
                    <a:lstStyle/>
                    <a:p>
                      <a:endParaRPr kumimoji="1" lang="ja-JP" altLang="en-US"/>
                    </a:p>
                  </a:txBody>
                  <a:tcPr>
                    <a:solidFill>
                      <a:schemeClr val="accent5">
                        <a:lumMod val="75000"/>
                      </a:schemeClr>
                    </a:solidFill>
                  </a:tcPr>
                </a:tc>
                <a:tc>
                  <a:txBody>
                    <a:bodyPr/>
                    <a:lstStyle/>
                    <a:p>
                      <a:pPr algn="l" fontAlgn="ctr"/>
                      <a:r>
                        <a:rPr lang="en-US" sz="1400" b="0" i="0" u="none" strike="noStrike" dirty="0">
                          <a:solidFill>
                            <a:srgbClr val="000000"/>
                          </a:solidFill>
                          <a:effectLst/>
                          <a:latin typeface="+mn-lt"/>
                        </a:rPr>
                        <a:t>501m³~5,000m³</a:t>
                      </a:r>
                    </a:p>
                  </a:txBody>
                  <a:tcPr marL="9525" marR="9525" marT="9525" marB="0" anchor="ctr">
                    <a:solidFill>
                      <a:srgbClr val="CCECFF"/>
                    </a:solidFill>
                  </a:tcPr>
                </a:tc>
                <a:tc gridSpan="2">
                  <a:txBody>
                    <a:bodyPr/>
                    <a:lstStyle/>
                    <a:p>
                      <a:pPr algn="ctr" fontAlgn="ctr"/>
                      <a:r>
                        <a:rPr lang="en-US" altLang="ja-JP" sz="1400" b="0" i="0" u="none" strike="noStrike" dirty="0">
                          <a:solidFill>
                            <a:srgbClr val="000000"/>
                          </a:solidFill>
                          <a:effectLst/>
                          <a:latin typeface="+mn-lt"/>
                        </a:rPr>
                        <a:t>262</a:t>
                      </a:r>
                    </a:p>
                  </a:txBody>
                  <a:tcPr marL="9525" marR="9525" marT="9525" marB="0" anchor="ctr">
                    <a:solidFill>
                      <a:srgbClr val="CCECFF"/>
                    </a:solidFill>
                  </a:tcPr>
                </a:tc>
                <a:tc hMerge="1">
                  <a:txBody>
                    <a:bodyPr/>
                    <a:lstStyle/>
                    <a:p>
                      <a:endParaRPr kumimoji="1" lang="ja-JP" altLang="en-US"/>
                    </a:p>
                  </a:txBody>
                  <a:tcPr>
                    <a:solidFill>
                      <a:schemeClr val="accent5">
                        <a:alpha val="50196"/>
                      </a:schemeClr>
                    </a:solidFill>
                  </a:tcPr>
                </a:tc>
                <a:tc gridSpan="2">
                  <a:txBody>
                    <a:bodyPr/>
                    <a:lstStyle/>
                    <a:p>
                      <a:pPr algn="ctr" fontAlgn="ctr"/>
                      <a:r>
                        <a:rPr lang="en-US" altLang="ja-JP" sz="1400" b="0" i="0" u="none" strike="noStrike" dirty="0">
                          <a:solidFill>
                            <a:srgbClr val="000000"/>
                          </a:solidFill>
                          <a:effectLst/>
                          <a:latin typeface="+mn-lt"/>
                        </a:rPr>
                        <a:t>284</a:t>
                      </a:r>
                    </a:p>
                  </a:txBody>
                  <a:tcPr marL="9525" marR="9525" marT="9525" marB="0" anchor="ctr">
                    <a:solidFill>
                      <a:srgbClr val="CCECFF"/>
                    </a:solidFill>
                  </a:tcPr>
                </a:tc>
                <a:tc hMerge="1">
                  <a:txBody>
                    <a:bodyPr/>
                    <a:lstStyle/>
                    <a:p>
                      <a:endParaRPr kumimoji="1" lang="ja-JP" altLang="en-US"/>
                    </a:p>
                  </a:txBody>
                  <a:tcPr>
                    <a:solidFill>
                      <a:schemeClr val="accent5">
                        <a:alpha val="50196"/>
                      </a:schemeClr>
                    </a:solidFill>
                  </a:tcPr>
                </a:tc>
                <a:extLst>
                  <a:ext uri="{0D108BD9-81ED-4DB2-BD59-A6C34878D82A}">
                    <a16:rowId xmlns:a16="http://schemas.microsoft.com/office/drawing/2014/main" val="10021"/>
                  </a:ext>
                </a:extLst>
              </a:tr>
              <a:tr h="223217">
                <a:tc vMerge="1">
                  <a:txBody>
                    <a:bodyPr/>
                    <a:lstStyle/>
                    <a:p>
                      <a:endParaRPr kumimoji="1" lang="ja-JP" altLang="en-US"/>
                    </a:p>
                  </a:txBody>
                  <a:tcPr>
                    <a:solidFill>
                      <a:schemeClr val="bg1">
                        <a:lumMod val="85000"/>
                      </a:schemeClr>
                    </a:solidFill>
                  </a:tcPr>
                </a:tc>
                <a:tc>
                  <a:txBody>
                    <a:bodyPr/>
                    <a:lstStyle/>
                    <a:p>
                      <a:pPr algn="l" fontAlgn="ctr"/>
                      <a:r>
                        <a:rPr lang="en-US" sz="1400" b="0" i="0" u="none" strike="noStrike" dirty="0">
                          <a:solidFill>
                            <a:srgbClr val="000000"/>
                          </a:solidFill>
                          <a:effectLst/>
                          <a:latin typeface="+mn-lt"/>
                        </a:rPr>
                        <a:t>5001m³~10,000m³</a:t>
                      </a:r>
                    </a:p>
                  </a:txBody>
                  <a:tcPr marL="9525" marR="9525" marT="9525" marB="0" anchor="ctr">
                    <a:solidFill>
                      <a:schemeClr val="accent2"/>
                    </a:solidFill>
                  </a:tcPr>
                </a:tc>
                <a:tc gridSpan="2">
                  <a:txBody>
                    <a:bodyPr/>
                    <a:lstStyle/>
                    <a:p>
                      <a:pPr algn="ctr" fontAlgn="ctr"/>
                      <a:r>
                        <a:rPr lang="en-US" altLang="ja-JP" sz="1400" b="0" i="0" u="none" strike="noStrike" dirty="0">
                          <a:solidFill>
                            <a:srgbClr val="000000"/>
                          </a:solidFill>
                          <a:effectLst/>
                          <a:latin typeface="+mn-lt"/>
                        </a:rPr>
                        <a:t>301</a:t>
                      </a:r>
                    </a:p>
                  </a:txBody>
                  <a:tcPr marL="9525" marR="9525" marT="9525" marB="0" anchor="ctr">
                    <a:solidFill>
                      <a:schemeClr val="accent2"/>
                    </a:solidFill>
                  </a:tcPr>
                </a:tc>
                <a:tc hMerge="1">
                  <a:txBody>
                    <a:bodyPr/>
                    <a:lstStyle/>
                    <a:p>
                      <a:endParaRPr kumimoji="1" lang="ja-JP" altLang="en-US"/>
                    </a:p>
                  </a:txBody>
                  <a:tcPr>
                    <a:solidFill>
                      <a:srgbClr val="EFF6FF">
                        <a:alpha val="50196"/>
                      </a:srgbClr>
                    </a:solidFill>
                  </a:tcPr>
                </a:tc>
                <a:tc rowSpan="2" gridSpan="2">
                  <a:txBody>
                    <a:bodyPr/>
                    <a:lstStyle/>
                    <a:p>
                      <a:pPr algn="ctr" fontAlgn="ctr"/>
                      <a:r>
                        <a:rPr lang="en-US" altLang="ja-JP" sz="1400" b="0" i="0" u="none" strike="noStrike" dirty="0">
                          <a:solidFill>
                            <a:srgbClr val="000000"/>
                          </a:solidFill>
                          <a:effectLst/>
                          <a:latin typeface="+mn-lt"/>
                        </a:rPr>
                        <a:t>326</a:t>
                      </a:r>
                    </a:p>
                  </a:txBody>
                  <a:tcPr marL="9525" marR="9525" marT="9525" marB="0" anchor="ctr">
                    <a:solidFill>
                      <a:schemeClr val="accent2"/>
                    </a:solidFill>
                  </a:tcPr>
                </a:tc>
                <a:tc rowSpan="2" hMerge="1">
                  <a:txBody>
                    <a:bodyPr/>
                    <a:lstStyle/>
                    <a:p>
                      <a:endParaRPr kumimoji="1" lang="ja-JP" altLang="en-US"/>
                    </a:p>
                  </a:txBody>
                  <a:tcPr>
                    <a:solidFill>
                      <a:srgbClr val="EFF6FF">
                        <a:alpha val="50196"/>
                      </a:srgbClr>
                    </a:solidFill>
                  </a:tcPr>
                </a:tc>
                <a:extLst>
                  <a:ext uri="{0D108BD9-81ED-4DB2-BD59-A6C34878D82A}">
                    <a16:rowId xmlns:a16="http://schemas.microsoft.com/office/drawing/2014/main" val="10022"/>
                  </a:ext>
                </a:extLst>
              </a:tr>
              <a:tr h="223217">
                <a:tc vMerge="1">
                  <a:txBody>
                    <a:bodyPr/>
                    <a:lstStyle/>
                    <a:p>
                      <a:endParaRPr kumimoji="1" lang="ja-JP" altLang="en-US"/>
                    </a:p>
                  </a:txBody>
                  <a:tcPr>
                    <a:noFill/>
                  </a:tcPr>
                </a:tc>
                <a:tc>
                  <a:txBody>
                    <a:bodyPr/>
                    <a:lstStyle/>
                    <a:p>
                      <a:pPr algn="l" fontAlgn="ctr"/>
                      <a:r>
                        <a:rPr lang="en-US" sz="1400" b="0" i="0" u="none" strike="noStrike" dirty="0">
                          <a:solidFill>
                            <a:srgbClr val="000000"/>
                          </a:solidFill>
                          <a:effectLst/>
                          <a:latin typeface="+mn-lt"/>
                        </a:rPr>
                        <a:t>10,000m³~</a:t>
                      </a:r>
                    </a:p>
                  </a:txBody>
                  <a:tcPr marL="9525" marR="9525" marT="9525" marB="0" anchor="ctr">
                    <a:solidFill>
                      <a:schemeClr val="accent2"/>
                    </a:solidFill>
                  </a:tcPr>
                </a:tc>
                <a:tc gridSpan="2">
                  <a:txBody>
                    <a:bodyPr/>
                    <a:lstStyle/>
                    <a:p>
                      <a:pPr algn="ctr" fontAlgn="ctr"/>
                      <a:r>
                        <a:rPr lang="en-US" altLang="ja-JP" sz="1400" b="0" i="0" u="none" strike="noStrike" dirty="0">
                          <a:solidFill>
                            <a:srgbClr val="000000"/>
                          </a:solidFill>
                          <a:effectLst/>
                          <a:latin typeface="+mn-lt"/>
                        </a:rPr>
                        <a:t>339</a:t>
                      </a:r>
                    </a:p>
                  </a:txBody>
                  <a:tcPr marL="9525" marR="9525" marT="9525" marB="0" anchor="ctr">
                    <a:solidFill>
                      <a:schemeClr val="accent2"/>
                    </a:solid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23"/>
                  </a:ext>
                </a:extLst>
              </a:tr>
            </a:tbl>
          </a:graphicData>
        </a:graphic>
      </p:graphicFrame>
      <p:sp>
        <p:nvSpPr>
          <p:cNvPr id="6" name="タイトル 3"/>
          <p:cNvSpPr txBox="1">
            <a:spLocks/>
          </p:cNvSpPr>
          <p:nvPr/>
        </p:nvSpPr>
        <p:spPr>
          <a:xfrm>
            <a:off x="323528" y="260648"/>
            <a:ext cx="8568952" cy="648072"/>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3. Case Study : Kyoto City</a:t>
            </a:r>
            <a:endParaRPr lang="ja-JP" altLang="en-US" dirty="0"/>
          </a:p>
        </p:txBody>
      </p:sp>
      <p:sp>
        <p:nvSpPr>
          <p:cNvPr id="2" name="正方形/長方形 1"/>
          <p:cNvSpPr/>
          <p:nvPr/>
        </p:nvSpPr>
        <p:spPr>
          <a:xfrm>
            <a:off x="5796136" y="6021288"/>
            <a:ext cx="3037678" cy="276999"/>
          </a:xfrm>
          <a:prstGeom prst="rect">
            <a:avLst/>
          </a:prstGeom>
        </p:spPr>
        <p:txBody>
          <a:bodyPr wrap="square">
            <a:spAutoFit/>
          </a:bodyPr>
          <a:lstStyle/>
          <a:p>
            <a:r>
              <a:rPr lang="en-US" altLang="ja-JP" sz="1200" b="1" dirty="0"/>
              <a:t>Source: Kyoto City Waterworks Bureau</a:t>
            </a:r>
            <a:endParaRPr lang="ja-JP" altLang="ja-JP" sz="1200" b="1" dirty="0"/>
          </a:p>
        </p:txBody>
      </p:sp>
      <p:sp>
        <p:nvSpPr>
          <p:cNvPr id="9" name="正方形/長方形 8"/>
          <p:cNvSpPr/>
          <p:nvPr/>
        </p:nvSpPr>
        <p:spPr>
          <a:xfrm>
            <a:off x="251520" y="731551"/>
            <a:ext cx="6920805" cy="461665"/>
          </a:xfrm>
          <a:prstGeom prst="rect">
            <a:avLst/>
          </a:prstGeom>
        </p:spPr>
        <p:txBody>
          <a:bodyPr wrap="none">
            <a:spAutoFit/>
          </a:bodyPr>
          <a:lstStyle/>
          <a:p>
            <a:r>
              <a:rPr lang="en-US" altLang="ja-JP" sz="2400" b="1" dirty="0"/>
              <a:t>(4) Comparison of Old and New Tariff s Schedule</a:t>
            </a:r>
          </a:p>
        </p:txBody>
      </p:sp>
    </p:spTree>
    <p:extLst>
      <p:ext uri="{BB962C8B-B14F-4D97-AF65-F5344CB8AC3E}">
        <p14:creationId xmlns:p14="http://schemas.microsoft.com/office/powerpoint/2010/main" val="2340932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graphicFrame>
        <p:nvGraphicFramePr>
          <p:cNvPr id="8" name="コンテンツ プレースホルダー 2"/>
          <p:cNvGraphicFramePr>
            <a:graphicFrameLocks/>
          </p:cNvGraphicFramePr>
          <p:nvPr>
            <p:extLst>
              <p:ext uri="{D42A27DB-BD31-4B8C-83A1-F6EECF244321}">
                <p14:modId xmlns:p14="http://schemas.microsoft.com/office/powerpoint/2010/main" val="881162527"/>
              </p:ext>
            </p:extLst>
          </p:nvPr>
        </p:nvGraphicFramePr>
        <p:xfrm>
          <a:off x="421060" y="1421668"/>
          <a:ext cx="8111380" cy="4505680"/>
        </p:xfrm>
        <a:graphic>
          <a:graphicData uri="http://schemas.openxmlformats.org/drawingml/2006/table">
            <a:tbl>
              <a:tblPr firstRow="1" firstCol="1" bandRow="1">
                <a:tableStyleId>{5C22544A-7EE6-4342-B048-85BDC9FD1C3A}</a:tableStyleId>
              </a:tblPr>
              <a:tblGrid>
                <a:gridCol w="294961">
                  <a:extLst>
                    <a:ext uri="{9D8B030D-6E8A-4147-A177-3AD203B41FA5}">
                      <a16:colId xmlns:a16="http://schemas.microsoft.com/office/drawing/2014/main" val="20000"/>
                    </a:ext>
                  </a:extLst>
                </a:gridCol>
                <a:gridCol w="442440">
                  <a:extLst>
                    <a:ext uri="{9D8B030D-6E8A-4147-A177-3AD203B41FA5}">
                      <a16:colId xmlns:a16="http://schemas.microsoft.com/office/drawing/2014/main" val="20001"/>
                    </a:ext>
                  </a:extLst>
                </a:gridCol>
                <a:gridCol w="1829363">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gridCol w="1152128">
                  <a:extLst>
                    <a:ext uri="{9D8B030D-6E8A-4147-A177-3AD203B41FA5}">
                      <a16:colId xmlns:a16="http://schemas.microsoft.com/office/drawing/2014/main" val="20007"/>
                    </a:ext>
                  </a:extLst>
                </a:gridCol>
              </a:tblGrid>
              <a:tr h="279169">
                <a:tc rowSpan="2" gridSpan="3">
                  <a:txBody>
                    <a:bodyPr/>
                    <a:lstStyle/>
                    <a:p>
                      <a:pPr algn="ctr" fontAlgn="ctr"/>
                      <a:endParaRPr lang="en-US" sz="1400" b="1" i="0" u="none" strike="noStrike" dirty="0">
                        <a:solidFill>
                          <a:srgbClr val="000000"/>
                        </a:solidFill>
                        <a:effectLst/>
                        <a:latin typeface="+mn-lt"/>
                      </a:endParaRPr>
                    </a:p>
                  </a:txBody>
                  <a:tcPr marL="9525" marR="9525" marT="9525" marB="0" anchor="ctr">
                    <a:solidFill>
                      <a:schemeClr val="accent5">
                        <a:lumMod val="90000"/>
                      </a:schemeClr>
                    </a:solidFill>
                  </a:tcPr>
                </a:tc>
                <a:tc rowSpan="2" hMerge="1">
                  <a:txBody>
                    <a:bodyPr/>
                    <a:lstStyle/>
                    <a:p>
                      <a:endParaRPr kumimoji="1" lang="ja-JP" altLang="en-US"/>
                    </a:p>
                  </a:txBody>
                  <a:tcPr>
                    <a:solidFill>
                      <a:schemeClr val="accent5">
                        <a:lumMod val="90000"/>
                      </a:schemeClr>
                    </a:solidFill>
                  </a:tcPr>
                </a:tc>
                <a:tc rowSpan="2" hMerge="1">
                  <a:txBody>
                    <a:bodyPr/>
                    <a:lstStyle/>
                    <a:p>
                      <a:endParaRPr kumimoji="1" lang="ja-JP" altLang="en-US"/>
                    </a:p>
                  </a:txBody>
                  <a:tcPr>
                    <a:solidFill>
                      <a:schemeClr val="accent5">
                        <a:lumMod val="90000"/>
                      </a:schemeClr>
                    </a:solidFill>
                  </a:tcPr>
                </a:tc>
                <a:tc rowSpan="2">
                  <a:txBody>
                    <a:bodyPr/>
                    <a:lstStyle/>
                    <a:p>
                      <a:pPr algn="ctr" fontAlgn="ctr"/>
                      <a:r>
                        <a:rPr lang="en-US" sz="1400" b="1" i="0" u="none" strike="noStrike" dirty="0">
                          <a:solidFill>
                            <a:srgbClr val="000000"/>
                          </a:solidFill>
                          <a:effectLst/>
                          <a:latin typeface="+mn-lt"/>
                        </a:rPr>
                        <a:t>Before cost-saving</a:t>
                      </a:r>
                    </a:p>
                  </a:txBody>
                  <a:tcPr marL="9525" marR="9525" marT="9525" marB="0" anchor="ctr">
                    <a:solidFill>
                      <a:schemeClr val="accent5">
                        <a:lumMod val="90000"/>
                      </a:schemeClr>
                    </a:solidFill>
                  </a:tcPr>
                </a:tc>
                <a:tc gridSpan="2">
                  <a:txBody>
                    <a:bodyPr/>
                    <a:lstStyle/>
                    <a:p>
                      <a:pPr algn="ctr" fontAlgn="ctr"/>
                      <a:r>
                        <a:rPr lang="en-US" sz="1400" b="1" i="0" u="none" strike="noStrike" dirty="0">
                          <a:solidFill>
                            <a:srgbClr val="000000"/>
                          </a:solidFill>
                          <a:effectLst/>
                          <a:latin typeface="Arial Narrow"/>
                        </a:rPr>
                        <a:t>After cost-saving</a:t>
                      </a:r>
                    </a:p>
                  </a:txBody>
                  <a:tcPr marL="9525" marR="9525" marT="9525" marB="0" anchor="ctr">
                    <a:solidFill>
                      <a:schemeClr val="accent5">
                        <a:lumMod val="90000"/>
                      </a:schemeClr>
                    </a:solidFill>
                  </a:tcPr>
                </a:tc>
                <a:tc hMerge="1">
                  <a:txBody>
                    <a:bodyPr/>
                    <a:lstStyle/>
                    <a:p>
                      <a:endParaRPr kumimoji="1" lang="ja-JP" altLang="en-US"/>
                    </a:p>
                  </a:txBody>
                  <a:tcPr>
                    <a:solidFill>
                      <a:schemeClr val="accent5">
                        <a:lumMod val="90000"/>
                      </a:schemeClr>
                    </a:solidFill>
                  </a:tcPr>
                </a:tc>
                <a:tc gridSpan="2">
                  <a:txBody>
                    <a:bodyPr/>
                    <a:lstStyle/>
                    <a:p>
                      <a:pPr algn="ctr" fontAlgn="ctr"/>
                      <a:r>
                        <a:rPr lang="en-US" sz="1400" b="1" i="0" u="none" strike="noStrike" dirty="0">
                          <a:solidFill>
                            <a:srgbClr val="000000"/>
                          </a:solidFill>
                          <a:effectLst/>
                          <a:latin typeface="Arial Narrow"/>
                        </a:rPr>
                        <a:t>After water tariff revision</a:t>
                      </a:r>
                    </a:p>
                  </a:txBody>
                  <a:tcPr marL="9525" marR="9525" marT="9525" marB="0" anchor="ctr">
                    <a:solidFill>
                      <a:schemeClr val="accent5">
                        <a:lumMod val="90000"/>
                      </a:schemeClr>
                    </a:solidFill>
                  </a:tcPr>
                </a:tc>
                <a:tc hMerge="1">
                  <a:txBody>
                    <a:bodyPr/>
                    <a:lstStyle/>
                    <a:p>
                      <a:endParaRPr kumimoji="1" lang="ja-JP" altLang="en-US"/>
                    </a:p>
                  </a:txBody>
                  <a:tcPr>
                    <a:solidFill>
                      <a:schemeClr val="accent5">
                        <a:lumMod val="90000"/>
                      </a:schemeClr>
                    </a:solidFill>
                  </a:tcPr>
                </a:tc>
                <a:extLst>
                  <a:ext uri="{0D108BD9-81ED-4DB2-BD59-A6C34878D82A}">
                    <a16:rowId xmlns:a16="http://schemas.microsoft.com/office/drawing/2014/main" val="10000"/>
                  </a:ext>
                </a:extLst>
              </a:tr>
              <a:tr h="241830">
                <a:tc gridSpan="3" vMerge="1">
                  <a:txBody>
                    <a:bodyPr/>
                    <a:lstStyle/>
                    <a:p>
                      <a:endParaRPr kumimoji="1" lang="ja-JP" altLang="en-US"/>
                    </a:p>
                  </a:txBody>
                  <a:tcPr>
                    <a:solidFill>
                      <a:schemeClr val="accent5">
                        <a:lumMod val="90000"/>
                      </a:schemeClr>
                    </a:solidFill>
                  </a:tcPr>
                </a:tc>
                <a:tc hMerge="1" vMerge="1">
                  <a:txBody>
                    <a:bodyPr/>
                    <a:lstStyle/>
                    <a:p>
                      <a:endParaRPr kumimoji="1" lang="ja-JP" altLang="en-US"/>
                    </a:p>
                  </a:txBody>
                  <a:tcPr>
                    <a:solidFill>
                      <a:schemeClr val="accent5">
                        <a:lumMod val="90000"/>
                      </a:schemeClr>
                    </a:solidFill>
                  </a:tcPr>
                </a:tc>
                <a:tc hMerge="1" vMerge="1">
                  <a:txBody>
                    <a:bodyPr/>
                    <a:lstStyle/>
                    <a:p>
                      <a:endParaRPr kumimoji="1" lang="ja-JP" altLang="en-US"/>
                    </a:p>
                  </a:txBody>
                  <a:tcPr>
                    <a:solidFill>
                      <a:schemeClr val="accent5">
                        <a:lumMod val="90000"/>
                      </a:schemeClr>
                    </a:solidFill>
                  </a:tcPr>
                </a:tc>
                <a:tc vMerge="1">
                  <a:txBody>
                    <a:bodyPr/>
                    <a:lstStyle/>
                    <a:p>
                      <a:endParaRPr kumimoji="1" lang="ja-JP" altLang="en-US"/>
                    </a:p>
                  </a:txBody>
                  <a:tcPr>
                    <a:solidFill>
                      <a:schemeClr val="accent5">
                        <a:lumMod val="90000"/>
                      </a:schemeClr>
                    </a:solidFill>
                  </a:tcPr>
                </a:tc>
                <a:tc>
                  <a:txBody>
                    <a:bodyPr/>
                    <a:lstStyle/>
                    <a:p>
                      <a:pPr algn="l" fontAlgn="ctr"/>
                      <a:r>
                        <a:rPr lang="ja-JP" altLang="en-US" sz="1400" b="1" i="0" u="none" strike="noStrike" dirty="0">
                          <a:solidFill>
                            <a:srgbClr val="000000"/>
                          </a:solidFill>
                          <a:effectLst/>
                          <a:latin typeface="+mn-lt"/>
                        </a:rPr>
                        <a:t>　</a:t>
                      </a:r>
                    </a:p>
                  </a:txBody>
                  <a:tcPr marL="9525" marR="9525" marT="9525" marB="0" anchor="ctr">
                    <a:solidFill>
                      <a:schemeClr val="accent5">
                        <a:lumMod val="90000"/>
                      </a:schemeClr>
                    </a:solidFill>
                  </a:tcPr>
                </a:tc>
                <a:tc>
                  <a:txBody>
                    <a:bodyPr/>
                    <a:lstStyle/>
                    <a:p>
                      <a:pPr algn="ctr" fontAlgn="ctr"/>
                      <a:r>
                        <a:rPr lang="en-US" sz="1400" b="1" i="0" u="none" strike="noStrike" dirty="0">
                          <a:solidFill>
                            <a:srgbClr val="000000"/>
                          </a:solidFill>
                          <a:effectLst/>
                          <a:latin typeface="+mn-lt"/>
                        </a:rPr>
                        <a:t>Effect</a:t>
                      </a:r>
                    </a:p>
                  </a:txBody>
                  <a:tcPr marL="9525" marR="9525" marT="9525" marB="0" anchor="ctr">
                    <a:solidFill>
                      <a:schemeClr val="accent5">
                        <a:lumMod val="90000"/>
                      </a:schemeClr>
                    </a:solidFill>
                  </a:tcPr>
                </a:tc>
                <a:tc>
                  <a:txBody>
                    <a:bodyPr/>
                    <a:lstStyle/>
                    <a:p>
                      <a:pPr algn="l" fontAlgn="ctr"/>
                      <a:r>
                        <a:rPr lang="ja-JP" altLang="en-US" sz="1400" b="1" i="0" u="none" strike="noStrike" dirty="0">
                          <a:solidFill>
                            <a:srgbClr val="000000"/>
                          </a:solidFill>
                          <a:effectLst/>
                          <a:latin typeface="+mn-lt"/>
                        </a:rPr>
                        <a:t>　</a:t>
                      </a:r>
                    </a:p>
                  </a:txBody>
                  <a:tcPr marL="9525" marR="9525" marT="9525" marB="0" anchor="ctr">
                    <a:solidFill>
                      <a:schemeClr val="accent5">
                        <a:lumMod val="90000"/>
                      </a:schemeClr>
                    </a:solidFill>
                  </a:tcPr>
                </a:tc>
                <a:tc>
                  <a:txBody>
                    <a:bodyPr/>
                    <a:lstStyle/>
                    <a:p>
                      <a:pPr algn="ctr" fontAlgn="ctr"/>
                      <a:r>
                        <a:rPr lang="en-US" sz="1400" b="1" i="0" u="none" strike="noStrike" dirty="0">
                          <a:solidFill>
                            <a:srgbClr val="000000"/>
                          </a:solidFill>
                          <a:effectLst/>
                          <a:latin typeface="+mn-lt"/>
                        </a:rPr>
                        <a:t>Effect</a:t>
                      </a:r>
                    </a:p>
                  </a:txBody>
                  <a:tcPr marL="9525" marR="9525" marT="9525" marB="0" anchor="ctr">
                    <a:solidFill>
                      <a:schemeClr val="accent5">
                        <a:lumMod val="90000"/>
                      </a:schemeClr>
                    </a:solidFill>
                  </a:tcPr>
                </a:tc>
                <a:extLst>
                  <a:ext uri="{0D108BD9-81ED-4DB2-BD59-A6C34878D82A}">
                    <a16:rowId xmlns:a16="http://schemas.microsoft.com/office/drawing/2014/main" val="10001"/>
                  </a:ext>
                </a:extLst>
              </a:tr>
              <a:tr h="265332">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mn-lt"/>
                        </a:rPr>
                        <a:t>　</a:t>
                      </a:r>
                      <a:r>
                        <a:rPr lang="en-US" altLang="ja-JP" sz="1400" b="1" i="0" u="none" strike="noStrike" dirty="0">
                          <a:solidFill>
                            <a:srgbClr val="000000"/>
                          </a:solidFill>
                          <a:effectLst/>
                          <a:latin typeface="+mn-lt"/>
                        </a:rPr>
                        <a:t>Revenue</a:t>
                      </a:r>
                    </a:p>
                  </a:txBody>
                  <a:tcPr marL="9525" marR="9525" marT="9525" marB="0" anchor="ctr">
                    <a:solidFill>
                      <a:schemeClr val="accent5"/>
                    </a:solidFill>
                  </a:tcPr>
                </a:tc>
                <a:tc hMerge="1">
                  <a:txBody>
                    <a:bodyPr/>
                    <a:lstStyle/>
                    <a:p>
                      <a:pPr algn="l" fontAlgn="ctr"/>
                      <a:endParaRPr lang="en-US" sz="1100" b="0" i="0" u="none" strike="noStrike" dirty="0">
                        <a:solidFill>
                          <a:srgbClr val="000000"/>
                        </a:solidFill>
                        <a:effectLst/>
                        <a:latin typeface="Arial Narrow"/>
                      </a:endParaRPr>
                    </a:p>
                  </a:txBody>
                  <a:tcPr marL="9525" marR="9525" marT="9525" marB="0" anchor="ctr">
                    <a:solidFill>
                      <a:schemeClr val="accent5">
                        <a:lumMod val="90000"/>
                      </a:schemeClr>
                    </a:solidFill>
                  </a:tcPr>
                </a:tc>
                <a:tc hMerge="1">
                  <a:txBody>
                    <a:bodyPr/>
                    <a:lstStyle/>
                    <a:p>
                      <a:pPr algn="l" fontAlgn="ctr"/>
                      <a:endParaRPr lang="ja-JP" altLang="en-US" sz="1100" b="0" i="0" u="none" strike="noStrike" dirty="0">
                        <a:solidFill>
                          <a:srgbClr val="000000"/>
                        </a:solidFill>
                        <a:effectLst/>
                        <a:latin typeface="Arial Narrow"/>
                      </a:endParaRPr>
                    </a:p>
                  </a:txBody>
                  <a:tcPr marL="9525" marR="9525" marT="9525" marB="0" anchor="ctr">
                    <a:solidFill>
                      <a:schemeClr val="accent5">
                        <a:lumMod val="90000"/>
                      </a:schemeClr>
                    </a:solidFill>
                  </a:tcPr>
                </a:tc>
                <a:tc>
                  <a:txBody>
                    <a:bodyPr/>
                    <a:lstStyle/>
                    <a:p>
                      <a:pPr algn="r" fontAlgn="ctr"/>
                      <a:r>
                        <a:rPr lang="en-US" altLang="ja-JP" sz="1400" b="0" i="0" u="none" strike="noStrike">
                          <a:solidFill>
                            <a:srgbClr val="000000"/>
                          </a:solidFill>
                          <a:effectLst/>
                          <a:latin typeface="+mn-lt"/>
                        </a:rPr>
                        <a:t>142,043</a:t>
                      </a:r>
                    </a:p>
                  </a:txBody>
                  <a:tcPr marL="9525" marR="9525" marT="9525" marB="0" anchor="ctr">
                    <a:solidFill>
                      <a:schemeClr val="accent5"/>
                    </a:solidFill>
                  </a:tcPr>
                </a:tc>
                <a:tc>
                  <a:txBody>
                    <a:bodyPr/>
                    <a:lstStyle/>
                    <a:p>
                      <a:pPr algn="r" fontAlgn="ctr"/>
                      <a:r>
                        <a:rPr lang="en-US" altLang="ja-JP" sz="1400" b="0" i="0" u="none" strike="noStrike">
                          <a:solidFill>
                            <a:srgbClr val="000000"/>
                          </a:solidFill>
                          <a:effectLst/>
                          <a:latin typeface="+mn-lt"/>
                        </a:rPr>
                        <a:t>142,165</a:t>
                      </a:r>
                    </a:p>
                  </a:txBody>
                  <a:tcPr marL="9525" marR="9525" marT="9525" marB="0" anchor="ctr">
                    <a:solidFill>
                      <a:schemeClr val="accent5"/>
                    </a:solidFill>
                  </a:tcPr>
                </a:tc>
                <a:tc>
                  <a:txBody>
                    <a:bodyPr/>
                    <a:lstStyle/>
                    <a:p>
                      <a:pPr algn="r" fontAlgn="ctr"/>
                      <a:r>
                        <a:rPr lang="en-US" altLang="ja-JP" sz="1400" b="0" i="0" u="none" strike="noStrike" dirty="0">
                          <a:solidFill>
                            <a:srgbClr val="000000"/>
                          </a:solidFill>
                          <a:effectLst/>
                          <a:latin typeface="+mn-lt"/>
                        </a:rPr>
                        <a:t>122</a:t>
                      </a:r>
                    </a:p>
                  </a:txBody>
                  <a:tcPr marL="9525" marR="9525" marT="9525" marB="0" anchor="ctr">
                    <a:solidFill>
                      <a:schemeClr val="accent5"/>
                    </a:solidFill>
                  </a:tcPr>
                </a:tc>
                <a:tc>
                  <a:txBody>
                    <a:bodyPr/>
                    <a:lstStyle/>
                    <a:p>
                      <a:pPr algn="r" fontAlgn="ctr"/>
                      <a:r>
                        <a:rPr lang="en-US" altLang="ja-JP" sz="1400" b="0" i="0" u="none" strike="noStrike">
                          <a:solidFill>
                            <a:srgbClr val="000000"/>
                          </a:solidFill>
                          <a:effectLst/>
                          <a:latin typeface="+mn-lt"/>
                        </a:rPr>
                        <a:t>152,982</a:t>
                      </a:r>
                    </a:p>
                  </a:txBody>
                  <a:tcPr marL="9525" marR="9525" marT="9525" marB="0" anchor="ctr">
                    <a:solidFill>
                      <a:schemeClr val="accent5"/>
                    </a:solidFill>
                  </a:tcPr>
                </a:tc>
                <a:tc>
                  <a:txBody>
                    <a:bodyPr/>
                    <a:lstStyle/>
                    <a:p>
                      <a:pPr algn="r" fontAlgn="ctr"/>
                      <a:r>
                        <a:rPr lang="en-US" altLang="ja-JP" sz="1400" b="0" i="0" u="none" strike="noStrike" dirty="0">
                          <a:solidFill>
                            <a:srgbClr val="000000"/>
                          </a:solidFill>
                          <a:effectLst/>
                          <a:latin typeface="+mn-lt"/>
                        </a:rPr>
                        <a:t>10,817</a:t>
                      </a:r>
                    </a:p>
                  </a:txBody>
                  <a:tcPr marL="9525" marR="9525" marT="9525" marB="0" anchor="ctr">
                    <a:solidFill>
                      <a:schemeClr val="accent5"/>
                    </a:solidFill>
                  </a:tcPr>
                </a:tc>
                <a:extLst>
                  <a:ext uri="{0D108BD9-81ED-4DB2-BD59-A6C34878D82A}">
                    <a16:rowId xmlns:a16="http://schemas.microsoft.com/office/drawing/2014/main" val="10002"/>
                  </a:ext>
                </a:extLst>
              </a:tr>
              <a:tr h="288168">
                <a:tc>
                  <a:txBody>
                    <a:bodyPr/>
                    <a:lstStyle/>
                    <a:p>
                      <a:pPr algn="l" fontAlgn="ctr"/>
                      <a:r>
                        <a:rPr lang="ja-JP" altLang="en-US" sz="1400" b="0" i="0" u="none" strike="noStrike">
                          <a:solidFill>
                            <a:srgbClr val="000000"/>
                          </a:solidFill>
                          <a:effectLst/>
                          <a:latin typeface="Arial Narrow"/>
                        </a:rPr>
                        <a:t>　</a:t>
                      </a:r>
                    </a:p>
                  </a:txBody>
                  <a:tcPr marL="9525" marR="9525" marT="9525" marB="0" anchor="ctr">
                    <a:solidFill>
                      <a:schemeClr val="accent5"/>
                    </a:solidFill>
                  </a:tcPr>
                </a:tc>
                <a:tc gridSpan="2">
                  <a:txBody>
                    <a:bodyPr/>
                    <a:lstStyle/>
                    <a:p>
                      <a:pPr algn="l" fontAlgn="ctr"/>
                      <a:r>
                        <a:rPr lang="en-US" sz="1400" b="1" i="0" u="none" strike="noStrike" dirty="0">
                          <a:solidFill>
                            <a:srgbClr val="000000"/>
                          </a:solidFill>
                          <a:effectLst/>
                          <a:latin typeface="+mn-lt"/>
                        </a:rPr>
                        <a:t>Water tariff</a:t>
                      </a:r>
                    </a:p>
                  </a:txBody>
                  <a:tcPr marL="9525" marR="9525" marT="9525" marB="0" anchor="ctr">
                    <a:solidFill>
                      <a:schemeClr val="accent5"/>
                    </a:solidFill>
                  </a:tcPr>
                </a:tc>
                <a:tc hMerge="1">
                  <a:txBody>
                    <a:bodyPr/>
                    <a:lstStyle/>
                    <a:p>
                      <a:endParaRPr kumimoji="1" lang="ja-JP" altLang="en-US"/>
                    </a:p>
                  </a:txBody>
                  <a:tcPr>
                    <a:solidFill>
                      <a:schemeClr val="accent5">
                        <a:lumMod val="90000"/>
                      </a:schemeClr>
                    </a:solidFill>
                  </a:tcPr>
                </a:tc>
                <a:tc>
                  <a:txBody>
                    <a:bodyPr/>
                    <a:lstStyle/>
                    <a:p>
                      <a:pPr algn="r" fontAlgn="ctr"/>
                      <a:r>
                        <a:rPr lang="en-US" altLang="ja-JP" sz="1400" b="0" i="0" u="none" strike="noStrike" dirty="0">
                          <a:solidFill>
                            <a:srgbClr val="000000"/>
                          </a:solidFill>
                          <a:effectLst/>
                          <a:latin typeface="+mn-lt"/>
                        </a:rPr>
                        <a:t>129,594</a:t>
                      </a:r>
                    </a:p>
                  </a:txBody>
                  <a:tcPr marL="9525" marR="9525" marT="9525" marB="0" anchor="ctr">
                    <a:solidFill>
                      <a:schemeClr val="accent5"/>
                    </a:solidFill>
                  </a:tcPr>
                </a:tc>
                <a:tc>
                  <a:txBody>
                    <a:bodyPr/>
                    <a:lstStyle/>
                    <a:p>
                      <a:pPr algn="r" fontAlgn="ctr"/>
                      <a:r>
                        <a:rPr lang="en-US" altLang="ja-JP" sz="1400" b="0" i="0" u="none" strike="noStrike" dirty="0">
                          <a:solidFill>
                            <a:srgbClr val="000000"/>
                          </a:solidFill>
                          <a:effectLst/>
                          <a:latin typeface="+mn-lt"/>
                        </a:rPr>
                        <a:t>129,594</a:t>
                      </a:r>
                    </a:p>
                  </a:txBody>
                  <a:tcPr marL="9525" marR="9525" marT="9525" marB="0" anchor="ctr">
                    <a:solidFill>
                      <a:schemeClr val="accent5"/>
                    </a:solidFill>
                  </a:tcPr>
                </a:tc>
                <a:tc>
                  <a:txBody>
                    <a:bodyPr/>
                    <a:lstStyle/>
                    <a:p>
                      <a:pPr algn="r" fontAlgn="ctr"/>
                      <a:r>
                        <a:rPr lang="en-US" altLang="ja-JP" sz="1400" b="0" i="0" u="none" strike="noStrike" dirty="0">
                          <a:solidFill>
                            <a:srgbClr val="000000"/>
                          </a:solidFill>
                          <a:effectLst/>
                          <a:latin typeface="+mn-lt"/>
                        </a:rPr>
                        <a:t>0</a:t>
                      </a:r>
                    </a:p>
                  </a:txBody>
                  <a:tcPr marL="9525" marR="9525" marT="9525" marB="0" anchor="ctr">
                    <a:solidFill>
                      <a:schemeClr val="accent5"/>
                    </a:solidFill>
                  </a:tcPr>
                </a:tc>
                <a:tc>
                  <a:txBody>
                    <a:bodyPr/>
                    <a:lstStyle/>
                    <a:p>
                      <a:pPr algn="r" fontAlgn="ctr"/>
                      <a:r>
                        <a:rPr lang="en-US" altLang="ja-JP" sz="1400" b="0" i="0" u="none" strike="noStrike" dirty="0">
                          <a:solidFill>
                            <a:srgbClr val="000000"/>
                          </a:solidFill>
                          <a:effectLst/>
                          <a:latin typeface="+mn-lt"/>
                        </a:rPr>
                        <a:t>140,804</a:t>
                      </a:r>
                    </a:p>
                  </a:txBody>
                  <a:tcPr marL="9525" marR="9525" marT="9525" marB="0" anchor="ctr">
                    <a:solidFill>
                      <a:schemeClr val="accent5"/>
                    </a:solidFill>
                  </a:tcPr>
                </a:tc>
                <a:tc>
                  <a:txBody>
                    <a:bodyPr/>
                    <a:lstStyle/>
                    <a:p>
                      <a:pPr algn="r" fontAlgn="ctr"/>
                      <a:r>
                        <a:rPr lang="en-US" altLang="ja-JP" sz="1400" b="0" i="0" u="none" strike="noStrike">
                          <a:solidFill>
                            <a:srgbClr val="000000"/>
                          </a:solidFill>
                          <a:effectLst/>
                          <a:latin typeface="+mn-lt"/>
                        </a:rPr>
                        <a:t>11,210</a:t>
                      </a:r>
                    </a:p>
                  </a:txBody>
                  <a:tcPr marL="9525" marR="9525" marT="9525" marB="0" anchor="ctr">
                    <a:solidFill>
                      <a:schemeClr val="accent5"/>
                    </a:solidFill>
                  </a:tcPr>
                </a:tc>
                <a:extLst>
                  <a:ext uri="{0D108BD9-81ED-4DB2-BD59-A6C34878D82A}">
                    <a16:rowId xmlns:a16="http://schemas.microsoft.com/office/drawing/2014/main" val="10003"/>
                  </a:ext>
                </a:extLst>
              </a:tr>
              <a:tr h="279169">
                <a:tc>
                  <a:txBody>
                    <a:bodyPr/>
                    <a:lstStyle/>
                    <a:p>
                      <a:pPr algn="l" fontAlgn="ctr"/>
                      <a:r>
                        <a:rPr lang="ja-JP" altLang="en-US" sz="1400" b="0" i="0" u="none" strike="noStrike">
                          <a:solidFill>
                            <a:srgbClr val="000000"/>
                          </a:solidFill>
                          <a:effectLst/>
                          <a:latin typeface="Arial Narrow"/>
                        </a:rPr>
                        <a:t>　</a:t>
                      </a:r>
                    </a:p>
                  </a:txBody>
                  <a:tcPr marL="9525" marR="9525" marT="9525" marB="0" anchor="ctr">
                    <a:solidFill>
                      <a:schemeClr val="accent5"/>
                    </a:solidFill>
                  </a:tcPr>
                </a:tc>
                <a:tc gridSpan="2">
                  <a:txBody>
                    <a:bodyPr/>
                    <a:lstStyle/>
                    <a:p>
                      <a:pPr algn="l" fontAlgn="ctr"/>
                      <a:r>
                        <a:rPr lang="en-US" sz="1400" b="1" i="0" u="none" strike="noStrike" dirty="0">
                          <a:solidFill>
                            <a:srgbClr val="000000"/>
                          </a:solidFill>
                          <a:effectLst/>
                          <a:latin typeface="+mn-lt"/>
                        </a:rPr>
                        <a:t>Others</a:t>
                      </a:r>
                    </a:p>
                  </a:txBody>
                  <a:tcPr marL="9525" marR="9525" marT="9525" marB="0" anchor="ctr">
                    <a:solidFill>
                      <a:schemeClr val="accent5"/>
                    </a:solidFill>
                  </a:tcPr>
                </a:tc>
                <a:tc hMerge="1">
                  <a:txBody>
                    <a:bodyPr/>
                    <a:lstStyle/>
                    <a:p>
                      <a:endParaRPr kumimoji="1" lang="ja-JP" altLang="en-US"/>
                    </a:p>
                  </a:txBody>
                  <a:tcPr>
                    <a:solidFill>
                      <a:schemeClr val="accent5">
                        <a:lumMod val="90000"/>
                      </a:schemeClr>
                    </a:solidFill>
                  </a:tcPr>
                </a:tc>
                <a:tc>
                  <a:txBody>
                    <a:bodyPr/>
                    <a:lstStyle/>
                    <a:p>
                      <a:pPr algn="r" fontAlgn="ctr"/>
                      <a:r>
                        <a:rPr lang="en-US" altLang="ja-JP" sz="1400" b="0" i="0" u="none" strike="noStrike" dirty="0">
                          <a:solidFill>
                            <a:srgbClr val="000000"/>
                          </a:solidFill>
                          <a:effectLst/>
                          <a:latin typeface="+mn-lt"/>
                        </a:rPr>
                        <a:t>12,449</a:t>
                      </a:r>
                    </a:p>
                  </a:txBody>
                  <a:tcPr marL="9525" marR="9525" marT="9525" marB="0" anchor="ctr">
                    <a:solidFill>
                      <a:schemeClr val="accent5"/>
                    </a:solidFill>
                  </a:tcPr>
                </a:tc>
                <a:tc>
                  <a:txBody>
                    <a:bodyPr/>
                    <a:lstStyle/>
                    <a:p>
                      <a:pPr algn="r" fontAlgn="ctr"/>
                      <a:r>
                        <a:rPr lang="en-US" altLang="ja-JP" sz="1400" b="0" i="0" u="none" strike="noStrike">
                          <a:solidFill>
                            <a:srgbClr val="000000"/>
                          </a:solidFill>
                          <a:effectLst/>
                          <a:latin typeface="+mn-lt"/>
                        </a:rPr>
                        <a:t>12,571</a:t>
                      </a:r>
                    </a:p>
                  </a:txBody>
                  <a:tcPr marL="9525" marR="9525" marT="9525" marB="0" anchor="ctr">
                    <a:solidFill>
                      <a:schemeClr val="accent5"/>
                    </a:solidFill>
                  </a:tcPr>
                </a:tc>
                <a:tc>
                  <a:txBody>
                    <a:bodyPr/>
                    <a:lstStyle/>
                    <a:p>
                      <a:pPr algn="r" fontAlgn="ctr"/>
                      <a:r>
                        <a:rPr lang="en-US" altLang="ja-JP" sz="1400" b="0" i="0" u="none" strike="noStrike" dirty="0">
                          <a:solidFill>
                            <a:srgbClr val="000000"/>
                          </a:solidFill>
                          <a:effectLst/>
                          <a:latin typeface="+mn-lt"/>
                        </a:rPr>
                        <a:t>122</a:t>
                      </a:r>
                    </a:p>
                  </a:txBody>
                  <a:tcPr marL="9525" marR="9525" marT="9525" marB="0" anchor="ctr">
                    <a:solidFill>
                      <a:schemeClr val="accent5"/>
                    </a:solidFill>
                  </a:tcPr>
                </a:tc>
                <a:tc>
                  <a:txBody>
                    <a:bodyPr/>
                    <a:lstStyle/>
                    <a:p>
                      <a:pPr algn="r" fontAlgn="ctr"/>
                      <a:r>
                        <a:rPr lang="en-US" altLang="ja-JP" sz="1400" b="0" i="0" u="none" strike="noStrike" dirty="0">
                          <a:solidFill>
                            <a:srgbClr val="000000"/>
                          </a:solidFill>
                          <a:effectLst/>
                          <a:latin typeface="+mn-lt"/>
                        </a:rPr>
                        <a:t>12,178</a:t>
                      </a:r>
                    </a:p>
                  </a:txBody>
                  <a:tcPr marL="9525" marR="9525" marT="9525" marB="0" anchor="ctr">
                    <a:solidFill>
                      <a:schemeClr val="accent5"/>
                    </a:solidFill>
                  </a:tcPr>
                </a:tc>
                <a:tc>
                  <a:txBody>
                    <a:bodyPr/>
                    <a:lstStyle/>
                    <a:p>
                      <a:pPr algn="r" fontAlgn="ctr"/>
                      <a:r>
                        <a:rPr lang="en-US" altLang="ja-JP" sz="1400" b="0" i="0" u="none" strike="noStrike" dirty="0">
                          <a:solidFill>
                            <a:srgbClr val="FF0000"/>
                          </a:solidFill>
                          <a:effectLst/>
                          <a:latin typeface="+mn-lt"/>
                        </a:rPr>
                        <a:t>-393</a:t>
                      </a:r>
                    </a:p>
                  </a:txBody>
                  <a:tcPr marL="9525" marR="9525" marT="9525" marB="0" anchor="ctr">
                    <a:solidFill>
                      <a:schemeClr val="accent5"/>
                    </a:solidFill>
                  </a:tcPr>
                </a:tc>
                <a:extLst>
                  <a:ext uri="{0D108BD9-81ED-4DB2-BD59-A6C34878D82A}">
                    <a16:rowId xmlns:a16="http://schemas.microsoft.com/office/drawing/2014/main" val="10004"/>
                  </a:ext>
                </a:extLst>
              </a:tr>
              <a:tr h="288168">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mn-lt"/>
                        </a:rPr>
                        <a:t>　</a:t>
                      </a:r>
                      <a:r>
                        <a:rPr lang="en-US" altLang="ja-JP" sz="1400" b="1" i="0" u="none" strike="noStrike" dirty="0">
                          <a:solidFill>
                            <a:srgbClr val="000000"/>
                          </a:solidFill>
                          <a:effectLst/>
                          <a:latin typeface="+mn-lt"/>
                        </a:rPr>
                        <a:t>Expenditure</a:t>
                      </a:r>
                    </a:p>
                  </a:txBody>
                  <a:tcPr marL="9525" marR="9525" marT="9525" marB="0" anchor="ctr">
                    <a:solidFill>
                      <a:schemeClr val="bg1">
                        <a:lumMod val="95000"/>
                      </a:schemeClr>
                    </a:solidFill>
                  </a:tcPr>
                </a:tc>
                <a:tc hMerge="1">
                  <a:txBody>
                    <a:bodyPr/>
                    <a:lstStyle/>
                    <a:p>
                      <a:pPr algn="l" fontAlgn="ctr"/>
                      <a:endParaRPr lang="en-US" sz="1100" b="0" i="0" u="none" strike="noStrike" dirty="0">
                        <a:solidFill>
                          <a:srgbClr val="000000"/>
                        </a:solidFill>
                        <a:effectLst/>
                        <a:latin typeface="Arial Narrow"/>
                      </a:endParaRPr>
                    </a:p>
                  </a:txBody>
                  <a:tcPr marL="9525" marR="9525" marT="9525" marB="0" anchor="ctr">
                    <a:solidFill>
                      <a:schemeClr val="accent5">
                        <a:lumMod val="90000"/>
                      </a:schemeClr>
                    </a:solidFill>
                  </a:tcPr>
                </a:tc>
                <a:tc hMerge="1">
                  <a:txBody>
                    <a:bodyPr/>
                    <a:lstStyle/>
                    <a:p>
                      <a:endParaRPr kumimoji="1" lang="ja-JP" altLang="en-US"/>
                    </a:p>
                  </a:txBody>
                  <a:tcPr>
                    <a:solidFill>
                      <a:schemeClr val="accent5">
                        <a:lumMod val="90000"/>
                      </a:schemeClr>
                    </a:solidFill>
                  </a:tcPr>
                </a:tc>
                <a:tc>
                  <a:txBody>
                    <a:bodyPr/>
                    <a:lstStyle/>
                    <a:p>
                      <a:pPr algn="r" fontAlgn="ctr"/>
                      <a:r>
                        <a:rPr lang="en-US" altLang="ja-JP" sz="1400" b="0" i="0" u="none" strike="noStrike" dirty="0">
                          <a:solidFill>
                            <a:srgbClr val="000000"/>
                          </a:solidFill>
                          <a:effectLst/>
                          <a:latin typeface="+mn-lt"/>
                        </a:rPr>
                        <a:t>150,136</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144,395</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FF0000"/>
                          </a:solidFill>
                          <a:effectLst/>
                          <a:latin typeface="+mn-lt"/>
                        </a:rPr>
                        <a:t>-5,741</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144,550</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155</a:t>
                      </a:r>
                    </a:p>
                  </a:txBody>
                  <a:tcPr marL="9525" marR="9525" marT="9525" marB="0" anchor="ctr">
                    <a:solidFill>
                      <a:schemeClr val="bg1">
                        <a:lumMod val="95000"/>
                      </a:schemeClr>
                    </a:solidFill>
                  </a:tcPr>
                </a:tc>
                <a:extLst>
                  <a:ext uri="{0D108BD9-81ED-4DB2-BD59-A6C34878D82A}">
                    <a16:rowId xmlns:a16="http://schemas.microsoft.com/office/drawing/2014/main" val="10005"/>
                  </a:ext>
                </a:extLst>
              </a:tr>
              <a:tr h="285644">
                <a:tc>
                  <a:txBody>
                    <a:bodyPr/>
                    <a:lstStyle/>
                    <a:p>
                      <a:pPr algn="l" fontAlgn="ctr"/>
                      <a:r>
                        <a:rPr lang="ja-JP" altLang="en-US" sz="1400" b="0" i="0" u="none" strike="noStrike">
                          <a:solidFill>
                            <a:srgbClr val="000000"/>
                          </a:solidFill>
                          <a:effectLst/>
                          <a:latin typeface="Arial Narrow"/>
                        </a:rPr>
                        <a:t>　</a:t>
                      </a:r>
                    </a:p>
                  </a:txBody>
                  <a:tcPr marL="9525" marR="9525" marT="9525" marB="0" anchor="ctr">
                    <a:solidFill>
                      <a:schemeClr val="bg1">
                        <a:lumMod val="95000"/>
                      </a:schemeClr>
                    </a:solidFill>
                  </a:tcPr>
                </a:tc>
                <a:tc gridSpan="2">
                  <a:txBody>
                    <a:bodyPr/>
                    <a:lstStyle/>
                    <a:p>
                      <a:pPr algn="l" fontAlgn="ctr"/>
                      <a:r>
                        <a:rPr lang="en-US" sz="1400" b="1" i="0" u="none" strike="noStrike" dirty="0">
                          <a:solidFill>
                            <a:srgbClr val="000000"/>
                          </a:solidFill>
                          <a:effectLst/>
                          <a:latin typeface="+mn-lt"/>
                        </a:rPr>
                        <a:t>Personnel cost</a:t>
                      </a:r>
                    </a:p>
                  </a:txBody>
                  <a:tcPr marL="9525" marR="9525" marT="9525" marB="0" anchor="ctr">
                    <a:solidFill>
                      <a:schemeClr val="bg1">
                        <a:lumMod val="95000"/>
                      </a:schemeClr>
                    </a:solidFill>
                  </a:tcPr>
                </a:tc>
                <a:tc hMerge="1">
                  <a:txBody>
                    <a:bodyPr/>
                    <a:lstStyle/>
                    <a:p>
                      <a:pPr algn="l" fontAlgn="ctr"/>
                      <a:endParaRPr lang="ja-JP" altLang="en-US" sz="1100" b="0" i="0" u="none" strike="noStrike" dirty="0">
                        <a:solidFill>
                          <a:srgbClr val="000000"/>
                        </a:solidFill>
                        <a:effectLst/>
                        <a:latin typeface="Arial Narrow"/>
                      </a:endParaRPr>
                    </a:p>
                  </a:txBody>
                  <a:tcPr marL="9525" marR="9525" marT="9525" marB="0" anchor="ctr">
                    <a:solidFill>
                      <a:schemeClr val="accent5">
                        <a:lumMod val="90000"/>
                      </a:schemeClr>
                    </a:solidFill>
                  </a:tcPr>
                </a:tc>
                <a:tc>
                  <a:txBody>
                    <a:bodyPr/>
                    <a:lstStyle/>
                    <a:p>
                      <a:pPr algn="r" fontAlgn="ctr"/>
                      <a:r>
                        <a:rPr lang="en-US" altLang="ja-JP" sz="1400" b="0" i="0" u="none" strike="noStrike" dirty="0">
                          <a:solidFill>
                            <a:srgbClr val="000000"/>
                          </a:solidFill>
                          <a:effectLst/>
                          <a:latin typeface="+mn-lt"/>
                        </a:rPr>
                        <a:t>33,991</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30,191</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FF0000"/>
                          </a:solidFill>
                          <a:effectLst/>
                          <a:latin typeface="+mn-lt"/>
                        </a:rPr>
                        <a:t>-3,800</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30,191</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0</a:t>
                      </a:r>
                    </a:p>
                  </a:txBody>
                  <a:tcPr marL="9525" marR="9525" marT="9525" marB="0" anchor="ctr">
                    <a:solidFill>
                      <a:schemeClr val="bg1">
                        <a:lumMod val="95000"/>
                      </a:schemeClr>
                    </a:solidFill>
                  </a:tcPr>
                </a:tc>
                <a:extLst>
                  <a:ext uri="{0D108BD9-81ED-4DB2-BD59-A6C34878D82A}">
                    <a16:rowId xmlns:a16="http://schemas.microsoft.com/office/drawing/2014/main" val="10006"/>
                  </a:ext>
                </a:extLst>
              </a:tr>
              <a:tr h="231661">
                <a:tc>
                  <a:txBody>
                    <a:bodyPr/>
                    <a:lstStyle/>
                    <a:p>
                      <a:pPr algn="l" fontAlgn="ctr"/>
                      <a:r>
                        <a:rPr lang="ja-JP" altLang="en-US" sz="1400" b="0" i="0" u="none" strike="noStrike" dirty="0">
                          <a:solidFill>
                            <a:srgbClr val="000000"/>
                          </a:solidFill>
                          <a:effectLst/>
                          <a:latin typeface="Arial Narrow"/>
                        </a:rPr>
                        <a:t>　</a:t>
                      </a:r>
                    </a:p>
                  </a:txBody>
                  <a:tcPr marL="9525" marR="9525" marT="9525" marB="0" anchor="ctr">
                    <a:solidFill>
                      <a:schemeClr val="bg1">
                        <a:lumMod val="95000"/>
                      </a:schemeClr>
                    </a:solidFill>
                  </a:tcPr>
                </a:tc>
                <a:tc>
                  <a:txBody>
                    <a:bodyPr/>
                    <a:lstStyle/>
                    <a:p>
                      <a:pPr algn="l" fontAlgn="ctr"/>
                      <a:r>
                        <a:rPr lang="ja-JP" altLang="en-US" sz="1400" b="0" i="0" u="none" strike="noStrike" dirty="0">
                          <a:solidFill>
                            <a:srgbClr val="000000"/>
                          </a:solidFill>
                          <a:effectLst/>
                          <a:latin typeface="Arial Narrow"/>
                        </a:rPr>
                        <a:t>　</a:t>
                      </a:r>
                    </a:p>
                  </a:txBody>
                  <a:tcPr marL="9525" marR="9525" marT="9525" marB="0" anchor="ctr">
                    <a:solidFill>
                      <a:schemeClr val="bg1">
                        <a:lumMod val="95000"/>
                      </a:schemeClr>
                    </a:solidFill>
                  </a:tcPr>
                </a:tc>
                <a:tc>
                  <a:txBody>
                    <a:bodyPr/>
                    <a:lstStyle/>
                    <a:p>
                      <a:pPr algn="l" fontAlgn="ctr"/>
                      <a:r>
                        <a:rPr lang="en-US" sz="1400" b="1" i="0" u="none" strike="noStrike" dirty="0">
                          <a:solidFill>
                            <a:srgbClr val="000000"/>
                          </a:solidFill>
                          <a:effectLst/>
                          <a:latin typeface="+mn-lt"/>
                        </a:rPr>
                        <a:t>Salary</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28,656</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26,501</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FF0000"/>
                          </a:solidFill>
                          <a:effectLst/>
                          <a:latin typeface="+mn-lt"/>
                        </a:rPr>
                        <a:t>-2,155</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26,501</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0</a:t>
                      </a:r>
                    </a:p>
                  </a:txBody>
                  <a:tcPr marL="9525" marR="9525" marT="9525" marB="0" anchor="ctr">
                    <a:solidFill>
                      <a:schemeClr val="bg1">
                        <a:lumMod val="95000"/>
                      </a:schemeClr>
                    </a:solidFill>
                  </a:tcPr>
                </a:tc>
                <a:extLst>
                  <a:ext uri="{0D108BD9-81ED-4DB2-BD59-A6C34878D82A}">
                    <a16:rowId xmlns:a16="http://schemas.microsoft.com/office/drawing/2014/main" val="10007"/>
                  </a:ext>
                </a:extLst>
              </a:tr>
              <a:tr h="270126">
                <a:tc>
                  <a:txBody>
                    <a:bodyPr/>
                    <a:lstStyle/>
                    <a:p>
                      <a:pPr algn="l" fontAlgn="ctr"/>
                      <a:r>
                        <a:rPr lang="ja-JP" altLang="en-US" sz="1400" b="0" i="0" u="none" strike="noStrike">
                          <a:solidFill>
                            <a:srgbClr val="000000"/>
                          </a:solidFill>
                          <a:effectLst/>
                          <a:latin typeface="Arial Narrow"/>
                        </a:rPr>
                        <a:t>　</a:t>
                      </a:r>
                    </a:p>
                  </a:txBody>
                  <a:tcPr marL="9525" marR="9525" marT="9525" marB="0" anchor="ctr">
                    <a:solidFill>
                      <a:schemeClr val="bg1">
                        <a:lumMod val="95000"/>
                      </a:schemeClr>
                    </a:solidFill>
                  </a:tcPr>
                </a:tc>
                <a:tc>
                  <a:txBody>
                    <a:bodyPr/>
                    <a:lstStyle/>
                    <a:p>
                      <a:pPr algn="l" fontAlgn="ctr"/>
                      <a:r>
                        <a:rPr lang="ja-JP" altLang="en-US" sz="1400" b="0" i="0" u="none" strike="noStrike" dirty="0">
                          <a:solidFill>
                            <a:srgbClr val="000000"/>
                          </a:solidFill>
                          <a:effectLst/>
                          <a:latin typeface="Arial Narrow"/>
                        </a:rPr>
                        <a:t>　</a:t>
                      </a:r>
                    </a:p>
                  </a:txBody>
                  <a:tcPr marL="9525" marR="9525" marT="9525" marB="0" anchor="ctr">
                    <a:solidFill>
                      <a:schemeClr val="bg1">
                        <a:lumMod val="95000"/>
                      </a:schemeClr>
                    </a:solidFill>
                  </a:tcPr>
                </a:tc>
                <a:tc>
                  <a:txBody>
                    <a:bodyPr/>
                    <a:lstStyle/>
                    <a:p>
                      <a:pPr algn="l" fontAlgn="ctr"/>
                      <a:r>
                        <a:rPr lang="en-US" sz="1400" b="1" i="0" u="none" strike="noStrike">
                          <a:solidFill>
                            <a:srgbClr val="000000"/>
                          </a:solidFill>
                          <a:effectLst/>
                          <a:latin typeface="+mn-lt"/>
                        </a:rPr>
                        <a:t>Retirement allowance</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5,335</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3,690</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FF0000"/>
                          </a:solidFill>
                          <a:effectLst/>
                          <a:latin typeface="+mn-lt"/>
                        </a:rPr>
                        <a:t>-1,645</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3,690</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0</a:t>
                      </a:r>
                    </a:p>
                  </a:txBody>
                  <a:tcPr marL="9525" marR="9525" marT="9525" marB="0" anchor="ctr">
                    <a:solidFill>
                      <a:schemeClr val="bg1">
                        <a:lumMod val="95000"/>
                      </a:schemeClr>
                    </a:solidFill>
                  </a:tcPr>
                </a:tc>
                <a:extLst>
                  <a:ext uri="{0D108BD9-81ED-4DB2-BD59-A6C34878D82A}">
                    <a16:rowId xmlns:a16="http://schemas.microsoft.com/office/drawing/2014/main" val="10008"/>
                  </a:ext>
                </a:extLst>
              </a:tr>
              <a:tr h="255563">
                <a:tc>
                  <a:txBody>
                    <a:bodyPr/>
                    <a:lstStyle/>
                    <a:p>
                      <a:pPr algn="l" fontAlgn="ctr"/>
                      <a:r>
                        <a:rPr lang="ja-JP" altLang="en-US" sz="1400" b="0" i="0" u="none" strike="noStrike" dirty="0">
                          <a:solidFill>
                            <a:srgbClr val="000000"/>
                          </a:solidFill>
                          <a:effectLst/>
                          <a:latin typeface="Arial Narrow"/>
                        </a:rPr>
                        <a:t>　</a:t>
                      </a:r>
                    </a:p>
                  </a:txBody>
                  <a:tcPr marL="9525" marR="9525" marT="9525" marB="0" anchor="ctr">
                    <a:solidFill>
                      <a:schemeClr val="bg1">
                        <a:lumMod val="95000"/>
                      </a:schemeClr>
                    </a:solidFill>
                  </a:tcPr>
                </a:tc>
                <a:tc gridSpan="2">
                  <a:txBody>
                    <a:bodyPr/>
                    <a:lstStyle/>
                    <a:p>
                      <a:pPr algn="l" fontAlgn="ctr"/>
                      <a:r>
                        <a:rPr lang="en-US" sz="1400" b="1" i="0" u="none" strike="noStrike" dirty="0">
                          <a:solidFill>
                            <a:srgbClr val="000000"/>
                          </a:solidFill>
                          <a:effectLst/>
                          <a:latin typeface="+mn-lt"/>
                        </a:rPr>
                        <a:t>Maintenance costs</a:t>
                      </a:r>
                    </a:p>
                  </a:txBody>
                  <a:tcPr marL="9525" marR="9525" marT="9525" marB="0" anchor="ctr">
                    <a:solidFill>
                      <a:schemeClr val="bg1">
                        <a:lumMod val="95000"/>
                      </a:schemeClr>
                    </a:solidFill>
                  </a:tcPr>
                </a:tc>
                <a:tc hMerge="1">
                  <a:txBody>
                    <a:bodyPr/>
                    <a:lstStyle/>
                    <a:p>
                      <a:endParaRPr kumimoji="1" lang="ja-JP" altLang="en-US"/>
                    </a:p>
                  </a:txBody>
                  <a:tcPr>
                    <a:solidFill>
                      <a:schemeClr val="bg1">
                        <a:lumMod val="85000"/>
                      </a:schemeClr>
                    </a:solidFill>
                  </a:tcPr>
                </a:tc>
                <a:tc>
                  <a:txBody>
                    <a:bodyPr/>
                    <a:lstStyle/>
                    <a:p>
                      <a:pPr algn="r" fontAlgn="ctr"/>
                      <a:r>
                        <a:rPr lang="en-US" altLang="ja-JP" sz="1400" b="0" i="0" u="none" strike="noStrike" dirty="0">
                          <a:solidFill>
                            <a:srgbClr val="000000"/>
                          </a:solidFill>
                          <a:effectLst/>
                          <a:latin typeface="+mn-lt"/>
                        </a:rPr>
                        <a:t>38,788</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36,600</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FF0000"/>
                          </a:solidFill>
                          <a:effectLst/>
                          <a:latin typeface="+mn-lt"/>
                        </a:rPr>
                        <a:t>-2,188</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36,587</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-13</a:t>
                      </a:r>
                    </a:p>
                  </a:txBody>
                  <a:tcPr marL="9525" marR="9525" marT="9525" marB="0" anchor="ctr">
                    <a:solidFill>
                      <a:schemeClr val="bg1">
                        <a:lumMod val="95000"/>
                      </a:schemeClr>
                    </a:solidFill>
                  </a:tcPr>
                </a:tc>
                <a:extLst>
                  <a:ext uri="{0D108BD9-81ED-4DB2-BD59-A6C34878D82A}">
                    <a16:rowId xmlns:a16="http://schemas.microsoft.com/office/drawing/2014/main" val="10009"/>
                  </a:ext>
                </a:extLst>
              </a:tr>
              <a:tr h="258606">
                <a:tc>
                  <a:txBody>
                    <a:bodyPr/>
                    <a:lstStyle/>
                    <a:p>
                      <a:pPr algn="l" fontAlgn="ctr"/>
                      <a:r>
                        <a:rPr lang="ja-JP" altLang="en-US" sz="1400" b="0" i="0" u="none" strike="noStrike">
                          <a:solidFill>
                            <a:srgbClr val="000000"/>
                          </a:solidFill>
                          <a:effectLst/>
                          <a:latin typeface="Arial Narrow"/>
                        </a:rPr>
                        <a:t>　</a:t>
                      </a:r>
                    </a:p>
                  </a:txBody>
                  <a:tcPr marL="9525" marR="9525" marT="9525" marB="0" anchor="ctr">
                    <a:solidFill>
                      <a:schemeClr val="bg1">
                        <a:lumMod val="95000"/>
                      </a:schemeClr>
                    </a:solidFill>
                  </a:tcPr>
                </a:tc>
                <a:tc gridSpan="2">
                  <a:txBody>
                    <a:bodyPr/>
                    <a:lstStyle/>
                    <a:p>
                      <a:pPr algn="l" fontAlgn="ctr"/>
                      <a:r>
                        <a:rPr lang="en-US" sz="1400" b="1" i="0" u="none" strike="noStrike" dirty="0">
                          <a:solidFill>
                            <a:srgbClr val="000000"/>
                          </a:solidFill>
                          <a:effectLst/>
                          <a:latin typeface="+mn-lt"/>
                        </a:rPr>
                        <a:t>Depreciation</a:t>
                      </a:r>
                    </a:p>
                  </a:txBody>
                  <a:tcPr marL="9525" marR="9525" marT="9525" marB="0" anchor="ctr">
                    <a:solidFill>
                      <a:schemeClr val="bg1">
                        <a:lumMod val="95000"/>
                      </a:schemeClr>
                    </a:solidFill>
                  </a:tcPr>
                </a:tc>
                <a:tc hMerge="1">
                  <a:txBody>
                    <a:bodyPr/>
                    <a:lstStyle/>
                    <a:p>
                      <a:endParaRPr kumimoji="1" lang="ja-JP" altLang="en-US"/>
                    </a:p>
                  </a:txBody>
                  <a:tcPr>
                    <a:solidFill>
                      <a:schemeClr val="bg1">
                        <a:lumMod val="85000"/>
                      </a:schemeClr>
                    </a:solidFill>
                  </a:tcPr>
                </a:tc>
                <a:tc>
                  <a:txBody>
                    <a:bodyPr/>
                    <a:lstStyle/>
                    <a:p>
                      <a:pPr algn="r" fontAlgn="ctr"/>
                      <a:r>
                        <a:rPr lang="en-US" altLang="ja-JP" sz="1400" b="0" i="0" u="none" strike="noStrike">
                          <a:solidFill>
                            <a:srgbClr val="000000"/>
                          </a:solidFill>
                          <a:effectLst/>
                          <a:latin typeface="+mn-lt"/>
                        </a:rPr>
                        <a:t>55,725</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55,725</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0</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55,725</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0</a:t>
                      </a:r>
                    </a:p>
                  </a:txBody>
                  <a:tcPr marL="9525" marR="9525" marT="9525" marB="0" anchor="ctr">
                    <a:solidFill>
                      <a:schemeClr val="bg1">
                        <a:lumMod val="95000"/>
                      </a:schemeClr>
                    </a:solidFill>
                  </a:tcPr>
                </a:tc>
                <a:extLst>
                  <a:ext uri="{0D108BD9-81ED-4DB2-BD59-A6C34878D82A}">
                    <a16:rowId xmlns:a16="http://schemas.microsoft.com/office/drawing/2014/main" val="10010"/>
                  </a:ext>
                </a:extLst>
              </a:tr>
              <a:tr h="246898">
                <a:tc>
                  <a:txBody>
                    <a:bodyPr/>
                    <a:lstStyle/>
                    <a:p>
                      <a:pPr algn="l" fontAlgn="ctr"/>
                      <a:r>
                        <a:rPr lang="ja-JP" altLang="en-US" sz="1400" b="0" i="0" u="none" strike="noStrike">
                          <a:solidFill>
                            <a:srgbClr val="000000"/>
                          </a:solidFill>
                          <a:effectLst/>
                          <a:latin typeface="Arial Narrow"/>
                        </a:rPr>
                        <a:t>　</a:t>
                      </a:r>
                    </a:p>
                  </a:txBody>
                  <a:tcPr marL="9525" marR="9525" marT="9525" marB="0" anchor="ctr">
                    <a:solidFill>
                      <a:schemeClr val="bg1">
                        <a:lumMod val="95000"/>
                      </a:schemeClr>
                    </a:solidFill>
                  </a:tcPr>
                </a:tc>
                <a:tc gridSpan="2">
                  <a:txBody>
                    <a:bodyPr/>
                    <a:lstStyle/>
                    <a:p>
                      <a:pPr algn="l" fontAlgn="ctr"/>
                      <a:r>
                        <a:rPr lang="en-US" sz="1400" b="1" i="0" u="none" strike="noStrike">
                          <a:solidFill>
                            <a:srgbClr val="000000"/>
                          </a:solidFill>
                          <a:effectLst/>
                          <a:latin typeface="+mn-lt"/>
                        </a:rPr>
                        <a:t>Interest payment, etc.</a:t>
                      </a:r>
                    </a:p>
                  </a:txBody>
                  <a:tcPr marL="9525" marR="9525" marT="9525" marB="0" anchor="ctr">
                    <a:solidFill>
                      <a:schemeClr val="bg1">
                        <a:lumMod val="95000"/>
                      </a:schemeClr>
                    </a:solidFill>
                  </a:tcPr>
                </a:tc>
                <a:tc hMerge="1">
                  <a:txBody>
                    <a:bodyPr/>
                    <a:lstStyle/>
                    <a:p>
                      <a:endParaRPr kumimoji="1" lang="ja-JP" altLang="en-US"/>
                    </a:p>
                  </a:txBody>
                  <a:tcPr>
                    <a:solidFill>
                      <a:schemeClr val="bg1">
                        <a:lumMod val="85000"/>
                      </a:schemeClr>
                    </a:solidFill>
                  </a:tcPr>
                </a:tc>
                <a:tc>
                  <a:txBody>
                    <a:bodyPr/>
                    <a:lstStyle/>
                    <a:p>
                      <a:pPr algn="r" fontAlgn="ctr"/>
                      <a:r>
                        <a:rPr lang="en-US" altLang="ja-JP" sz="1400" b="0" i="0" u="none" strike="noStrike">
                          <a:solidFill>
                            <a:srgbClr val="000000"/>
                          </a:solidFill>
                          <a:effectLst/>
                          <a:latin typeface="+mn-lt"/>
                        </a:rPr>
                        <a:t>16,703</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16,703</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0</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16,335</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-368</a:t>
                      </a:r>
                    </a:p>
                  </a:txBody>
                  <a:tcPr marL="9525" marR="9525" marT="9525" marB="0" anchor="ctr">
                    <a:solidFill>
                      <a:schemeClr val="bg1">
                        <a:lumMod val="95000"/>
                      </a:schemeClr>
                    </a:solidFill>
                  </a:tcPr>
                </a:tc>
                <a:extLst>
                  <a:ext uri="{0D108BD9-81ED-4DB2-BD59-A6C34878D82A}">
                    <a16:rowId xmlns:a16="http://schemas.microsoft.com/office/drawing/2014/main" val="10011"/>
                  </a:ext>
                </a:extLst>
              </a:tr>
              <a:tr h="311215">
                <a:tc>
                  <a:txBody>
                    <a:bodyPr/>
                    <a:lstStyle/>
                    <a:p>
                      <a:pPr algn="l" fontAlgn="ctr"/>
                      <a:r>
                        <a:rPr lang="ja-JP" altLang="en-US" sz="1400" b="0" i="0" u="none" strike="noStrike">
                          <a:solidFill>
                            <a:srgbClr val="000000"/>
                          </a:solidFill>
                          <a:effectLst/>
                          <a:latin typeface="Arial Narrow"/>
                        </a:rPr>
                        <a:t>　</a:t>
                      </a:r>
                    </a:p>
                  </a:txBody>
                  <a:tcPr marL="9525" marR="9525" marT="9525" marB="0" anchor="ctr">
                    <a:solidFill>
                      <a:schemeClr val="bg1">
                        <a:lumMod val="95000"/>
                      </a:schemeClr>
                    </a:solidFill>
                  </a:tcPr>
                </a:tc>
                <a:tc gridSpan="2">
                  <a:txBody>
                    <a:bodyPr/>
                    <a:lstStyle/>
                    <a:p>
                      <a:pPr algn="l" fontAlgn="ctr"/>
                      <a:r>
                        <a:rPr lang="en-US" sz="1400" b="1" i="0" u="none" strike="noStrike">
                          <a:solidFill>
                            <a:srgbClr val="000000"/>
                          </a:solidFill>
                          <a:effectLst/>
                          <a:latin typeface="+mn-lt"/>
                        </a:rPr>
                        <a:t>Consumption tax, etc.</a:t>
                      </a:r>
                    </a:p>
                  </a:txBody>
                  <a:tcPr marL="9525" marR="9525" marT="9525" marB="0" anchor="ctr">
                    <a:solidFill>
                      <a:schemeClr val="bg1">
                        <a:lumMod val="95000"/>
                      </a:schemeClr>
                    </a:solidFill>
                  </a:tcPr>
                </a:tc>
                <a:tc hMerge="1">
                  <a:txBody>
                    <a:bodyPr/>
                    <a:lstStyle/>
                    <a:p>
                      <a:endParaRPr kumimoji="1" lang="ja-JP" altLang="en-US"/>
                    </a:p>
                  </a:txBody>
                  <a:tcPr>
                    <a:solidFill>
                      <a:schemeClr val="bg1">
                        <a:lumMod val="85000"/>
                      </a:schemeClr>
                    </a:solidFill>
                  </a:tcPr>
                </a:tc>
                <a:tc>
                  <a:txBody>
                    <a:bodyPr/>
                    <a:lstStyle/>
                    <a:p>
                      <a:pPr algn="r" fontAlgn="ctr"/>
                      <a:r>
                        <a:rPr lang="en-US" altLang="ja-JP" sz="1400" b="0" i="0" u="none" strike="noStrike">
                          <a:solidFill>
                            <a:srgbClr val="000000"/>
                          </a:solidFill>
                          <a:effectLst/>
                          <a:latin typeface="+mn-lt"/>
                        </a:rPr>
                        <a:t>4,929</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5,176</a:t>
                      </a:r>
                    </a:p>
                  </a:txBody>
                  <a:tcPr marL="9525" marR="9525" marT="9525" marB="0" anchor="ctr">
                    <a:solidFill>
                      <a:schemeClr val="bg1">
                        <a:lumMod val="95000"/>
                      </a:schemeClr>
                    </a:solidFill>
                  </a:tcPr>
                </a:tc>
                <a:tc>
                  <a:txBody>
                    <a:bodyPr/>
                    <a:lstStyle/>
                    <a:p>
                      <a:pPr algn="r" fontAlgn="ctr"/>
                      <a:r>
                        <a:rPr lang="en-US" altLang="ja-JP" sz="1400" b="0" i="0" u="none" strike="noStrike">
                          <a:solidFill>
                            <a:srgbClr val="000000"/>
                          </a:solidFill>
                          <a:effectLst/>
                          <a:latin typeface="+mn-lt"/>
                        </a:rPr>
                        <a:t>247</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5,712</a:t>
                      </a:r>
                    </a:p>
                  </a:txBody>
                  <a:tcPr marL="9525" marR="9525" marT="9525" marB="0" anchor="ctr">
                    <a:solidFill>
                      <a:schemeClr val="bg1">
                        <a:lumMod val="95000"/>
                      </a:schemeClr>
                    </a:solidFill>
                  </a:tcPr>
                </a:tc>
                <a:tc>
                  <a:txBody>
                    <a:bodyPr/>
                    <a:lstStyle/>
                    <a:p>
                      <a:pPr algn="r" fontAlgn="ctr"/>
                      <a:r>
                        <a:rPr lang="en-US" altLang="ja-JP" sz="1400" b="0" i="0" u="none" strike="noStrike" dirty="0">
                          <a:solidFill>
                            <a:srgbClr val="000000"/>
                          </a:solidFill>
                          <a:effectLst/>
                          <a:latin typeface="+mn-lt"/>
                        </a:rPr>
                        <a:t>536</a:t>
                      </a:r>
                    </a:p>
                  </a:txBody>
                  <a:tcPr marL="9525" marR="9525" marT="9525" marB="0" anchor="ctr">
                    <a:solidFill>
                      <a:schemeClr val="bg1">
                        <a:lumMod val="95000"/>
                      </a:schemeClr>
                    </a:solidFill>
                  </a:tcPr>
                </a:tc>
                <a:extLst>
                  <a:ext uri="{0D108BD9-81ED-4DB2-BD59-A6C34878D82A}">
                    <a16:rowId xmlns:a16="http://schemas.microsoft.com/office/drawing/2014/main" val="10012"/>
                  </a:ext>
                </a:extLst>
              </a:tr>
              <a:tr h="275354">
                <a:tc gridSpan="3">
                  <a:txBody>
                    <a:bodyPr/>
                    <a:lstStyle/>
                    <a:p>
                      <a:pPr algn="l" fontAlgn="ctr"/>
                      <a:r>
                        <a:rPr lang="en-US" sz="1400" b="1" i="0" u="none" strike="noStrike" dirty="0">
                          <a:solidFill>
                            <a:srgbClr val="000000"/>
                          </a:solidFill>
                          <a:effectLst/>
                          <a:latin typeface="+mn-lt"/>
                        </a:rPr>
                        <a:t>Net profit or loss</a:t>
                      </a:r>
                    </a:p>
                  </a:txBody>
                  <a:tcPr marL="9525" marR="9525" marT="9525" marB="0" anchor="ctr">
                    <a:solidFill>
                      <a:schemeClr val="accent6"/>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400" b="0" i="0" u="none" strike="noStrike" dirty="0">
                          <a:solidFill>
                            <a:srgbClr val="FF0000"/>
                          </a:solidFill>
                          <a:effectLst/>
                          <a:latin typeface="+mn-lt"/>
                        </a:rPr>
                        <a:t>-8,093</a:t>
                      </a:r>
                    </a:p>
                  </a:txBody>
                  <a:tcPr marL="9525" marR="9525" marT="9525" marB="0" anchor="ctr">
                    <a:solidFill>
                      <a:schemeClr val="accent6"/>
                    </a:solidFill>
                  </a:tcPr>
                </a:tc>
                <a:tc>
                  <a:txBody>
                    <a:bodyPr/>
                    <a:lstStyle/>
                    <a:p>
                      <a:pPr algn="r" fontAlgn="ctr"/>
                      <a:r>
                        <a:rPr lang="en-US" altLang="ja-JP" sz="1400" b="0" i="0" u="none" strike="noStrike" dirty="0">
                          <a:solidFill>
                            <a:srgbClr val="FF0000"/>
                          </a:solidFill>
                          <a:effectLst/>
                          <a:latin typeface="+mn-lt"/>
                        </a:rPr>
                        <a:t>-2,230</a:t>
                      </a:r>
                    </a:p>
                  </a:txBody>
                  <a:tcPr marL="9525" marR="9525" marT="9525" marB="0" anchor="ctr">
                    <a:solidFill>
                      <a:schemeClr val="accent6"/>
                    </a:solidFill>
                  </a:tcPr>
                </a:tc>
                <a:tc>
                  <a:txBody>
                    <a:bodyPr/>
                    <a:lstStyle/>
                    <a:p>
                      <a:pPr algn="r" fontAlgn="ctr"/>
                      <a:r>
                        <a:rPr lang="en-US" altLang="ja-JP" sz="1400" b="0" i="0" u="none" strike="noStrike" dirty="0">
                          <a:solidFill>
                            <a:srgbClr val="000000"/>
                          </a:solidFill>
                          <a:effectLst/>
                          <a:latin typeface="+mn-lt"/>
                        </a:rPr>
                        <a:t>5,863</a:t>
                      </a:r>
                    </a:p>
                  </a:txBody>
                  <a:tcPr marL="9525" marR="9525" marT="9525" marB="0" anchor="ctr">
                    <a:solidFill>
                      <a:schemeClr val="accent6"/>
                    </a:solidFill>
                  </a:tcPr>
                </a:tc>
                <a:tc>
                  <a:txBody>
                    <a:bodyPr/>
                    <a:lstStyle/>
                    <a:p>
                      <a:pPr algn="r" fontAlgn="ctr"/>
                      <a:r>
                        <a:rPr lang="en-US" altLang="ja-JP" sz="1400" b="0" i="0" u="none" strike="noStrike" dirty="0">
                          <a:solidFill>
                            <a:srgbClr val="000000"/>
                          </a:solidFill>
                          <a:effectLst/>
                          <a:latin typeface="+mn-lt"/>
                        </a:rPr>
                        <a:t>8,432</a:t>
                      </a:r>
                    </a:p>
                  </a:txBody>
                  <a:tcPr marL="9525" marR="9525" marT="9525" marB="0" anchor="ctr">
                    <a:solidFill>
                      <a:schemeClr val="accent6"/>
                    </a:solidFill>
                  </a:tcPr>
                </a:tc>
                <a:tc>
                  <a:txBody>
                    <a:bodyPr/>
                    <a:lstStyle/>
                    <a:p>
                      <a:pPr algn="r" fontAlgn="ctr"/>
                      <a:r>
                        <a:rPr lang="en-US" altLang="ja-JP" sz="1400" b="0" i="0" u="none" strike="noStrike" dirty="0">
                          <a:solidFill>
                            <a:srgbClr val="000000"/>
                          </a:solidFill>
                          <a:effectLst/>
                          <a:latin typeface="+mn-lt"/>
                        </a:rPr>
                        <a:t>10,662</a:t>
                      </a:r>
                    </a:p>
                  </a:txBody>
                  <a:tcPr marL="9525" marR="9525" marT="9525" marB="0" anchor="ctr">
                    <a:solidFill>
                      <a:schemeClr val="accent6"/>
                    </a:solidFill>
                  </a:tcPr>
                </a:tc>
                <a:extLst>
                  <a:ext uri="{0D108BD9-81ED-4DB2-BD59-A6C34878D82A}">
                    <a16:rowId xmlns:a16="http://schemas.microsoft.com/office/drawing/2014/main" val="10013"/>
                  </a:ext>
                </a:extLst>
              </a:tr>
              <a:tr h="275354">
                <a:tc gridSpan="3">
                  <a:txBody>
                    <a:bodyPr/>
                    <a:lstStyle/>
                    <a:p>
                      <a:pPr algn="l" fontAlgn="ctr"/>
                      <a:r>
                        <a:rPr lang="en-US" sz="1400" b="1" i="0" u="none" strike="noStrike" dirty="0">
                          <a:solidFill>
                            <a:srgbClr val="000000"/>
                          </a:solidFill>
                          <a:effectLst/>
                          <a:latin typeface="+mn-lt"/>
                        </a:rPr>
                        <a:t>Earned surplus</a:t>
                      </a:r>
                    </a:p>
                  </a:txBody>
                  <a:tcPr marL="9525" marR="9525" marT="9525" marB="0" anchor="ctr">
                    <a:solidFill>
                      <a:schemeClr val="bg1">
                        <a:lumMod val="85000"/>
                      </a:schemeClr>
                    </a:solidFill>
                  </a:tcPr>
                </a:tc>
                <a:tc hMerge="1">
                  <a:txBody>
                    <a:bodyPr/>
                    <a:lstStyle/>
                    <a:p>
                      <a:endParaRPr kumimoji="1" lang="ja-JP" altLang="en-US"/>
                    </a:p>
                  </a:txBody>
                  <a:tcPr>
                    <a:solidFill>
                      <a:schemeClr val="bg1">
                        <a:lumMod val="85000"/>
                      </a:schemeClr>
                    </a:solidFill>
                  </a:tcPr>
                </a:tc>
                <a:tc hMerge="1">
                  <a:txBody>
                    <a:bodyPr/>
                    <a:lstStyle/>
                    <a:p>
                      <a:endParaRPr kumimoji="1" lang="ja-JP" altLang="en-US"/>
                    </a:p>
                  </a:txBody>
                  <a:tcPr>
                    <a:solidFill>
                      <a:schemeClr val="bg1">
                        <a:lumMod val="85000"/>
                      </a:schemeClr>
                    </a:solidFill>
                  </a:tcPr>
                </a:tc>
                <a:tc>
                  <a:txBody>
                    <a:bodyPr/>
                    <a:lstStyle/>
                    <a:p>
                      <a:pPr algn="r" fontAlgn="ctr"/>
                      <a:r>
                        <a:rPr lang="en-US" altLang="ja-JP" sz="1400" b="0" i="0" u="none" strike="noStrike">
                          <a:solidFill>
                            <a:srgbClr val="000000"/>
                          </a:solidFill>
                          <a:effectLst/>
                          <a:latin typeface="+mn-lt"/>
                        </a:rPr>
                        <a:t>0</a:t>
                      </a:r>
                    </a:p>
                  </a:txBody>
                  <a:tcPr marL="9525" marR="9525" marT="9525" marB="0" anchor="ctr">
                    <a:solidFill>
                      <a:schemeClr val="bg1">
                        <a:lumMod val="85000"/>
                      </a:schemeClr>
                    </a:solidFill>
                  </a:tcPr>
                </a:tc>
                <a:tc>
                  <a:txBody>
                    <a:bodyPr/>
                    <a:lstStyle/>
                    <a:p>
                      <a:pPr algn="r" fontAlgn="ctr"/>
                      <a:r>
                        <a:rPr lang="en-US" altLang="ja-JP" sz="1400" b="0" i="0" u="none" strike="noStrike" dirty="0">
                          <a:solidFill>
                            <a:srgbClr val="000000"/>
                          </a:solidFill>
                          <a:effectLst/>
                          <a:latin typeface="+mn-lt"/>
                        </a:rPr>
                        <a:t>0</a:t>
                      </a:r>
                    </a:p>
                  </a:txBody>
                  <a:tcPr marL="9525" marR="9525" marT="9525" marB="0" anchor="ctr">
                    <a:solidFill>
                      <a:schemeClr val="bg1">
                        <a:lumMod val="85000"/>
                      </a:schemeClr>
                    </a:solidFill>
                  </a:tcPr>
                </a:tc>
                <a:tc>
                  <a:txBody>
                    <a:bodyPr/>
                    <a:lstStyle/>
                    <a:p>
                      <a:pPr algn="r" fontAlgn="ctr"/>
                      <a:r>
                        <a:rPr lang="en-US" altLang="ja-JP" sz="1400" b="0" i="0" u="none" strike="noStrike">
                          <a:solidFill>
                            <a:srgbClr val="000000"/>
                          </a:solidFill>
                          <a:effectLst/>
                          <a:latin typeface="+mn-lt"/>
                        </a:rPr>
                        <a:t>0</a:t>
                      </a:r>
                    </a:p>
                  </a:txBody>
                  <a:tcPr marL="9525" marR="9525" marT="9525" marB="0" anchor="ctr">
                    <a:solidFill>
                      <a:srgbClr val="EFF6FF">
                        <a:alpha val="50196"/>
                      </a:srgbClr>
                    </a:solidFill>
                  </a:tcPr>
                </a:tc>
                <a:tc>
                  <a:txBody>
                    <a:bodyPr/>
                    <a:lstStyle/>
                    <a:p>
                      <a:pPr algn="r" fontAlgn="ctr"/>
                      <a:r>
                        <a:rPr lang="en-US" altLang="ja-JP" sz="1400" b="0" i="0" u="none" strike="noStrike" dirty="0">
                          <a:solidFill>
                            <a:srgbClr val="FF0000"/>
                          </a:solidFill>
                          <a:effectLst/>
                          <a:latin typeface="+mn-lt"/>
                        </a:rPr>
                        <a:t>-8,134</a:t>
                      </a:r>
                    </a:p>
                  </a:txBody>
                  <a:tcPr marL="9525" marR="9525" marT="9525" marB="0" anchor="ctr">
                    <a:solidFill>
                      <a:srgbClr val="EFF6FF">
                        <a:alpha val="50196"/>
                      </a:srgbClr>
                    </a:solidFill>
                  </a:tcPr>
                </a:tc>
                <a:tc>
                  <a:txBody>
                    <a:bodyPr/>
                    <a:lstStyle/>
                    <a:p>
                      <a:pPr algn="r" fontAlgn="ctr"/>
                      <a:r>
                        <a:rPr lang="en-US" altLang="ja-JP" sz="1400" b="0" i="0" u="none" strike="noStrike" dirty="0">
                          <a:solidFill>
                            <a:srgbClr val="FF0000"/>
                          </a:solidFill>
                          <a:effectLst/>
                          <a:latin typeface="+mn-lt"/>
                        </a:rPr>
                        <a:t>-8,134</a:t>
                      </a:r>
                    </a:p>
                  </a:txBody>
                  <a:tcPr marL="9525" marR="9525" marT="9525" marB="0" anchor="ctr">
                    <a:solidFill>
                      <a:srgbClr val="EFF6FF">
                        <a:alpha val="50196"/>
                      </a:srgbClr>
                    </a:solidFill>
                  </a:tcPr>
                </a:tc>
                <a:extLst>
                  <a:ext uri="{0D108BD9-81ED-4DB2-BD59-A6C34878D82A}">
                    <a16:rowId xmlns:a16="http://schemas.microsoft.com/office/drawing/2014/main" val="10014"/>
                  </a:ext>
                </a:extLst>
              </a:tr>
              <a:tr h="453423">
                <a:tc gridSpan="3">
                  <a:txBody>
                    <a:bodyPr/>
                    <a:lstStyle/>
                    <a:p>
                      <a:pPr algn="l" fontAlgn="ctr"/>
                      <a:r>
                        <a:rPr lang="en-US" sz="1400" b="1" i="0" u="none" strike="noStrike" dirty="0">
                          <a:solidFill>
                            <a:srgbClr val="000000"/>
                          </a:solidFill>
                          <a:effectLst/>
                          <a:latin typeface="+mn-lt"/>
                        </a:rPr>
                        <a:t>Accumulated profit or loss in the end of FY2017</a:t>
                      </a:r>
                    </a:p>
                  </a:txBody>
                  <a:tcPr marL="9525" marR="9525" marT="9525" marB="0" anchor="ctr">
                    <a:solidFill>
                      <a:srgbClr val="CCECFF"/>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400" b="0" i="0" u="none" strike="noStrike" dirty="0">
                          <a:solidFill>
                            <a:srgbClr val="FF0000"/>
                          </a:solidFill>
                          <a:effectLst/>
                          <a:latin typeface="+mn-lt"/>
                        </a:rPr>
                        <a:t>-8,391</a:t>
                      </a:r>
                    </a:p>
                  </a:txBody>
                  <a:tcPr marL="9525" marR="9525" marT="9525" marB="0" anchor="ctr">
                    <a:solidFill>
                      <a:srgbClr val="CCECFF"/>
                    </a:solidFill>
                  </a:tcPr>
                </a:tc>
                <a:tc>
                  <a:txBody>
                    <a:bodyPr/>
                    <a:lstStyle/>
                    <a:p>
                      <a:pPr algn="r" fontAlgn="ctr"/>
                      <a:r>
                        <a:rPr lang="en-US" altLang="ja-JP" sz="1400" b="0" i="0" u="none" strike="noStrike" dirty="0">
                          <a:solidFill>
                            <a:srgbClr val="FF0000"/>
                          </a:solidFill>
                          <a:effectLst/>
                          <a:latin typeface="+mn-lt"/>
                        </a:rPr>
                        <a:t>-2,528</a:t>
                      </a:r>
                    </a:p>
                  </a:txBody>
                  <a:tcPr marL="9525" marR="9525" marT="9525" marB="0" anchor="ctr">
                    <a:solidFill>
                      <a:srgbClr val="CCECFF"/>
                    </a:solidFill>
                  </a:tcPr>
                </a:tc>
                <a:tc>
                  <a:txBody>
                    <a:bodyPr/>
                    <a:lstStyle/>
                    <a:p>
                      <a:pPr algn="r" fontAlgn="ctr"/>
                      <a:r>
                        <a:rPr lang="en-US" altLang="ja-JP" sz="1400" b="0" i="0" u="none" strike="noStrike" dirty="0">
                          <a:solidFill>
                            <a:srgbClr val="000000"/>
                          </a:solidFill>
                          <a:effectLst/>
                          <a:latin typeface="+mn-lt"/>
                        </a:rPr>
                        <a:t>5,863</a:t>
                      </a:r>
                    </a:p>
                  </a:txBody>
                  <a:tcPr marL="9525" marR="9525" marT="9525" marB="0" anchor="ctr">
                    <a:solidFill>
                      <a:srgbClr val="CCECFF"/>
                    </a:solidFill>
                  </a:tcPr>
                </a:tc>
                <a:tc>
                  <a:txBody>
                    <a:bodyPr/>
                    <a:lstStyle/>
                    <a:p>
                      <a:pPr algn="r" fontAlgn="ctr"/>
                      <a:r>
                        <a:rPr lang="en-US" altLang="ja-JP" sz="1400" b="0" i="0" u="none" strike="noStrike" dirty="0">
                          <a:solidFill>
                            <a:srgbClr val="000000"/>
                          </a:solidFill>
                          <a:effectLst/>
                          <a:latin typeface="+mn-lt"/>
                        </a:rPr>
                        <a:t>0</a:t>
                      </a:r>
                    </a:p>
                  </a:txBody>
                  <a:tcPr marL="9525" marR="9525" marT="9525" marB="0" anchor="ctr">
                    <a:solidFill>
                      <a:srgbClr val="CCECFF"/>
                    </a:solidFill>
                  </a:tcPr>
                </a:tc>
                <a:tc>
                  <a:txBody>
                    <a:bodyPr/>
                    <a:lstStyle/>
                    <a:p>
                      <a:pPr algn="r" fontAlgn="ctr"/>
                      <a:r>
                        <a:rPr lang="en-US" altLang="ja-JP" sz="1400" b="0" i="0" u="none" strike="noStrike" dirty="0">
                          <a:solidFill>
                            <a:srgbClr val="000000"/>
                          </a:solidFill>
                          <a:effectLst/>
                          <a:latin typeface="+mn-lt"/>
                        </a:rPr>
                        <a:t>2,528</a:t>
                      </a:r>
                    </a:p>
                  </a:txBody>
                  <a:tcPr marL="9525" marR="9525" marT="9525" marB="0" anchor="ctr">
                    <a:solidFill>
                      <a:srgbClr val="CCECFF"/>
                    </a:solidFill>
                  </a:tcPr>
                </a:tc>
                <a:extLst>
                  <a:ext uri="{0D108BD9-81ED-4DB2-BD59-A6C34878D82A}">
                    <a16:rowId xmlns:a16="http://schemas.microsoft.com/office/drawing/2014/main" val="10015"/>
                  </a:ext>
                </a:extLst>
              </a:tr>
            </a:tbl>
          </a:graphicData>
        </a:graphic>
      </p:graphicFrame>
      <p:sp>
        <p:nvSpPr>
          <p:cNvPr id="2" name="テキスト ボックス 1"/>
          <p:cNvSpPr txBox="1"/>
          <p:nvPr/>
        </p:nvSpPr>
        <p:spPr>
          <a:xfrm>
            <a:off x="7158459" y="1144670"/>
            <a:ext cx="1440160" cy="276999"/>
          </a:xfrm>
          <a:prstGeom prst="rect">
            <a:avLst/>
          </a:prstGeom>
          <a:noFill/>
        </p:spPr>
        <p:txBody>
          <a:bodyPr wrap="square" rtlCol="0">
            <a:spAutoFit/>
          </a:bodyPr>
          <a:lstStyle/>
          <a:p>
            <a:r>
              <a:rPr kumimoji="1" lang="en-US" altLang="ja-JP" sz="1200" dirty="0"/>
              <a:t> Unit:  Million JPY</a:t>
            </a:r>
            <a:endParaRPr kumimoji="1" lang="ja-JP" altLang="en-US" sz="1200" dirty="0"/>
          </a:p>
        </p:txBody>
      </p:sp>
      <p:sp>
        <p:nvSpPr>
          <p:cNvPr id="3" name="円形吹き出し 2"/>
          <p:cNvSpPr/>
          <p:nvPr/>
        </p:nvSpPr>
        <p:spPr>
          <a:xfrm>
            <a:off x="6678599" y="5503659"/>
            <a:ext cx="792088" cy="432048"/>
          </a:xfrm>
          <a:prstGeom prst="wedgeEllipseCallout">
            <a:avLst>
              <a:gd name="adj1" fmla="val -160262"/>
              <a:gd name="adj2" fmla="val 64272"/>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987824" y="5963084"/>
            <a:ext cx="2891482" cy="369332"/>
          </a:xfrm>
          <a:prstGeom prst="rect">
            <a:avLst/>
          </a:prstGeom>
          <a:solidFill>
            <a:schemeClr val="accent2">
              <a:lumMod val="50000"/>
            </a:schemeClr>
          </a:solidFill>
          <a:ln w="28575">
            <a:noFill/>
          </a:ln>
        </p:spPr>
        <p:txBody>
          <a:bodyPr wrap="square" rtlCol="0">
            <a:spAutoFit/>
          </a:bodyPr>
          <a:lstStyle/>
          <a:p>
            <a:pPr algn="ctr"/>
            <a:r>
              <a:rPr kumimoji="1" lang="en-US" altLang="ja-JP" b="1" dirty="0">
                <a:solidFill>
                  <a:schemeClr val="bg1"/>
                </a:solidFill>
              </a:rPr>
              <a:t>No accumulated loss</a:t>
            </a:r>
            <a:endParaRPr kumimoji="1" lang="ja-JP" altLang="en-US" b="1" dirty="0">
              <a:solidFill>
                <a:schemeClr val="bg1"/>
              </a:solidFill>
            </a:endParaRPr>
          </a:p>
        </p:txBody>
      </p:sp>
      <p:sp>
        <p:nvSpPr>
          <p:cNvPr id="10" name="正方形/長方形 9"/>
          <p:cNvSpPr/>
          <p:nvPr/>
        </p:nvSpPr>
        <p:spPr>
          <a:xfrm>
            <a:off x="5933481" y="6029143"/>
            <a:ext cx="3037678" cy="276999"/>
          </a:xfrm>
          <a:prstGeom prst="rect">
            <a:avLst/>
          </a:prstGeom>
        </p:spPr>
        <p:txBody>
          <a:bodyPr wrap="square">
            <a:spAutoFit/>
          </a:bodyPr>
          <a:lstStyle/>
          <a:p>
            <a:r>
              <a:rPr lang="en-US" altLang="ja-JP" sz="1200" b="1" dirty="0"/>
              <a:t>Source: Kyoto City Waterworks Bureau</a:t>
            </a:r>
            <a:endParaRPr lang="ja-JP" altLang="ja-JP" sz="1200" b="1" dirty="0"/>
          </a:p>
        </p:txBody>
      </p:sp>
      <p:sp>
        <p:nvSpPr>
          <p:cNvPr id="11" name="正方形/長方形 10"/>
          <p:cNvSpPr/>
          <p:nvPr/>
        </p:nvSpPr>
        <p:spPr>
          <a:xfrm>
            <a:off x="251520" y="908720"/>
            <a:ext cx="6629122" cy="461665"/>
          </a:xfrm>
          <a:prstGeom prst="rect">
            <a:avLst/>
          </a:prstGeom>
        </p:spPr>
        <p:txBody>
          <a:bodyPr wrap="none">
            <a:spAutoFit/>
          </a:bodyPr>
          <a:lstStyle/>
          <a:p>
            <a:r>
              <a:rPr lang="en-US" altLang="ja-JP" sz="2400" b="1" dirty="0"/>
              <a:t>(5) Effect of Tariff Revision (FY2013-FY2017)</a:t>
            </a:r>
          </a:p>
        </p:txBody>
      </p:sp>
    </p:spTree>
    <p:extLst>
      <p:ext uri="{BB962C8B-B14F-4D97-AF65-F5344CB8AC3E}">
        <p14:creationId xmlns:p14="http://schemas.microsoft.com/office/powerpoint/2010/main" val="1302745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3"/>
          <p:cNvSpPr txBox="1">
            <a:spLocks/>
          </p:cNvSpPr>
          <p:nvPr/>
        </p:nvSpPr>
        <p:spPr>
          <a:xfrm>
            <a:off x="4067944" y="5474357"/>
            <a:ext cx="4580136" cy="582096"/>
          </a:xfrm>
          <a:prstGeom prst="rect">
            <a:avLst/>
          </a:prstGeom>
        </p:spPr>
        <p:txBody>
          <a:bodyPr vert="horz" lIns="0" tIns="0" rIns="0" bIns="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dirty="0"/>
              <a:t>Source:</a:t>
            </a:r>
            <a:r>
              <a:rPr lang="ja-JP" altLang="en-US" sz="1400" dirty="0"/>
              <a:t>　</a:t>
            </a:r>
            <a:r>
              <a:rPr lang="en-US" altLang="ja-JP" sz="1400" dirty="0"/>
              <a:t>http://www.mhlw.go.jp/seisakunitsuite/bunya/topics/bukyoku/kenkou/suido/newvision/chiikikondan/04/suishin_kondan_04-4.pdf</a:t>
            </a:r>
            <a:endParaRPr lang="ja-JP" altLang="en-US" sz="1400" dirty="0"/>
          </a:p>
        </p:txBody>
      </p:sp>
      <p:pic>
        <p:nvPicPr>
          <p:cNvPr id="13" name="図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2060848"/>
            <a:ext cx="4580136" cy="3384376"/>
          </a:xfrm>
          <a:prstGeom prst="rect">
            <a:avLst/>
          </a:prstGeom>
          <a:noFill/>
          <a:ln>
            <a:noFill/>
          </a:ln>
        </p:spPr>
      </p:pic>
      <p:sp>
        <p:nvSpPr>
          <p:cNvPr id="2" name="角丸四角形吹き出し 1"/>
          <p:cNvSpPr/>
          <p:nvPr/>
        </p:nvSpPr>
        <p:spPr>
          <a:xfrm>
            <a:off x="899592" y="2492896"/>
            <a:ext cx="2520280" cy="2016224"/>
          </a:xfrm>
          <a:prstGeom prst="wedgeRoundRectCallout">
            <a:avLst>
              <a:gd name="adj1" fmla="val 80752"/>
              <a:gd name="adj2" fmla="val -2485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“Revised Water and Sewerage Tariffs to Start October, 2013.”</a:t>
            </a:r>
            <a:endParaRPr kumimoji="1" lang="ja-JP" altLang="en-US" sz="2400" dirty="0">
              <a:solidFill>
                <a:schemeClr val="tx1"/>
              </a:solidFill>
            </a:endParaRPr>
          </a:p>
        </p:txBody>
      </p:sp>
      <p:sp>
        <p:nvSpPr>
          <p:cNvPr id="12" name="正方形/長方形 11"/>
          <p:cNvSpPr/>
          <p:nvPr/>
        </p:nvSpPr>
        <p:spPr>
          <a:xfrm>
            <a:off x="251520" y="908720"/>
            <a:ext cx="3310522" cy="461665"/>
          </a:xfrm>
          <a:prstGeom prst="rect">
            <a:avLst/>
          </a:prstGeom>
        </p:spPr>
        <p:txBody>
          <a:bodyPr wrap="none">
            <a:spAutoFit/>
          </a:bodyPr>
          <a:lstStyle/>
          <a:p>
            <a:r>
              <a:rPr lang="en-US" altLang="ja-JP" sz="2400" b="1" dirty="0"/>
              <a:t>(6) Public Notification</a:t>
            </a:r>
          </a:p>
        </p:txBody>
      </p:sp>
      <p:sp>
        <p:nvSpPr>
          <p:cNvPr id="14"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spTree>
    <p:extLst>
      <p:ext uri="{BB962C8B-B14F-4D97-AF65-F5344CB8AC3E}">
        <p14:creationId xmlns:p14="http://schemas.microsoft.com/office/powerpoint/2010/main" val="2117375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63" y="1650907"/>
            <a:ext cx="7734722" cy="434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892696" y="6000826"/>
            <a:ext cx="7892816" cy="0"/>
          </a:xfrm>
          <a:prstGeom prst="line">
            <a:avLst/>
          </a:prstGeom>
          <a:ln w="82550" cmpd="dbl">
            <a:solidFill>
              <a:schemeClr val="accent2">
                <a:lumMod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573993" y="6000826"/>
            <a:ext cx="3037678" cy="276999"/>
          </a:xfrm>
          <a:prstGeom prst="rect">
            <a:avLst/>
          </a:prstGeom>
        </p:spPr>
        <p:txBody>
          <a:bodyPr wrap="square">
            <a:spAutoFit/>
          </a:bodyPr>
          <a:lstStyle/>
          <a:p>
            <a:r>
              <a:rPr lang="en-US" altLang="ja-JP" sz="1200" dirty="0"/>
              <a:t>Source: Kyoto City Waterworks Bureau </a:t>
            </a:r>
            <a:endParaRPr lang="ja-JP" altLang="ja-JP" sz="1200" dirty="0"/>
          </a:p>
        </p:txBody>
      </p:sp>
      <p:sp>
        <p:nvSpPr>
          <p:cNvPr id="2" name="正方形/長方形 1"/>
          <p:cNvSpPr/>
          <p:nvPr/>
        </p:nvSpPr>
        <p:spPr>
          <a:xfrm>
            <a:off x="563528" y="1369466"/>
            <a:ext cx="8094762" cy="400110"/>
          </a:xfrm>
          <a:prstGeom prst="rect">
            <a:avLst/>
          </a:prstGeom>
        </p:spPr>
        <p:txBody>
          <a:bodyPr wrap="square">
            <a:spAutoFit/>
          </a:bodyPr>
          <a:lstStyle/>
          <a:p>
            <a:pPr algn="ctr"/>
            <a:r>
              <a:rPr lang="en-US" altLang="ja-JP" sz="2000" b="1" dirty="0"/>
              <a:t>New Tariff  Table - Effective from 1</a:t>
            </a:r>
            <a:r>
              <a:rPr lang="en-US" altLang="ja-JP" sz="2000" b="1" baseline="30000" dirty="0"/>
              <a:t>st</a:t>
            </a:r>
            <a:r>
              <a:rPr lang="en-US" altLang="ja-JP" sz="2000" b="1" dirty="0"/>
              <a:t> June 2014</a:t>
            </a:r>
          </a:p>
        </p:txBody>
      </p:sp>
      <p:sp>
        <p:nvSpPr>
          <p:cNvPr id="12"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sp>
        <p:nvSpPr>
          <p:cNvPr id="8" name="正方形/長方形 7"/>
          <p:cNvSpPr/>
          <p:nvPr/>
        </p:nvSpPr>
        <p:spPr>
          <a:xfrm>
            <a:off x="251520" y="908720"/>
            <a:ext cx="4534511" cy="461665"/>
          </a:xfrm>
          <a:prstGeom prst="rect">
            <a:avLst/>
          </a:prstGeom>
        </p:spPr>
        <p:txBody>
          <a:bodyPr wrap="none">
            <a:spAutoFit/>
          </a:bodyPr>
          <a:lstStyle/>
          <a:p>
            <a:r>
              <a:rPr lang="en-US" altLang="ja-JP" sz="2400" b="1" dirty="0"/>
              <a:t>(6) Public Notification (Cont’d)</a:t>
            </a:r>
          </a:p>
        </p:txBody>
      </p:sp>
    </p:spTree>
    <p:extLst>
      <p:ext uri="{BB962C8B-B14F-4D97-AF65-F5344CB8AC3E}">
        <p14:creationId xmlns:p14="http://schemas.microsoft.com/office/powerpoint/2010/main" val="309761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83568" y="2708920"/>
            <a:ext cx="2214173" cy="2376264"/>
          </a:xfrm>
          <a:prstGeom prst="round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rPr>
              <a:t>Local assembly</a:t>
            </a:r>
          </a:p>
          <a:p>
            <a:pPr algn="ctr"/>
            <a:endParaRPr lang="en-US" altLang="ja-JP" dirty="0">
              <a:solidFill>
                <a:schemeClr val="tx1"/>
              </a:solidFill>
            </a:endParaRPr>
          </a:p>
          <a:p>
            <a:pPr algn="ctr"/>
            <a:r>
              <a:rPr lang="en-US" altLang="ja-JP" sz="1600" dirty="0">
                <a:solidFill>
                  <a:schemeClr val="tx1"/>
                </a:solidFill>
              </a:rPr>
              <a:t>Submission of the bill on water and sewerage tariff revision</a:t>
            </a:r>
          </a:p>
          <a:p>
            <a:pPr algn="ctr"/>
            <a:r>
              <a:rPr lang="ja-JP" altLang="en-US" sz="1600" dirty="0">
                <a:solidFill>
                  <a:schemeClr val="tx1"/>
                </a:solidFill>
              </a:rPr>
              <a:t>↓</a:t>
            </a:r>
            <a:endParaRPr lang="en-US" altLang="ja-JP" sz="1600" dirty="0">
              <a:solidFill>
                <a:schemeClr val="tx1"/>
              </a:solidFill>
            </a:endParaRPr>
          </a:p>
          <a:p>
            <a:pPr algn="ctr"/>
            <a:r>
              <a:rPr lang="en-US" altLang="ja-JP" sz="1600" b="1" dirty="0">
                <a:solidFill>
                  <a:schemeClr val="tx1"/>
                </a:solidFill>
              </a:rPr>
              <a:t>Passage of the bill</a:t>
            </a:r>
          </a:p>
        </p:txBody>
      </p:sp>
      <p:sp>
        <p:nvSpPr>
          <p:cNvPr id="6" name="角丸四角形 5"/>
          <p:cNvSpPr/>
          <p:nvPr/>
        </p:nvSpPr>
        <p:spPr>
          <a:xfrm>
            <a:off x="3203848" y="1568397"/>
            <a:ext cx="2880320" cy="2347602"/>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Advisory Committee</a:t>
            </a:r>
          </a:p>
          <a:p>
            <a:pPr algn="ctr"/>
            <a:endParaRPr kumimoji="1" lang="en-US" altLang="ja-JP" dirty="0">
              <a:solidFill>
                <a:schemeClr val="tx1"/>
              </a:solidFill>
            </a:endParaRPr>
          </a:p>
          <a:p>
            <a:pPr algn="ctr"/>
            <a:r>
              <a:rPr lang="en-US" altLang="ja-JP" dirty="0">
                <a:solidFill>
                  <a:schemeClr val="tx1"/>
                </a:solidFill>
              </a:rPr>
              <a:t>Met 7 times (including </a:t>
            </a:r>
            <a:r>
              <a:rPr lang="fr-FR" altLang="ja-JP" dirty="0">
                <a:solidFill>
                  <a:schemeClr val="tx1"/>
                </a:solidFill>
              </a:rPr>
              <a:t>public consultation</a:t>
            </a:r>
            <a:r>
              <a:rPr lang="en-US" altLang="ja-JP" dirty="0">
                <a:solidFill>
                  <a:schemeClr val="tx1"/>
                </a:solidFill>
              </a:rPr>
              <a:t>)</a:t>
            </a:r>
          </a:p>
          <a:p>
            <a:pPr algn="ctr"/>
            <a:endParaRPr lang="en-US" altLang="ja-JP" sz="1600" dirty="0">
              <a:solidFill>
                <a:schemeClr val="tx1"/>
              </a:solidFill>
            </a:endParaRPr>
          </a:p>
          <a:p>
            <a:pPr algn="ctr"/>
            <a:r>
              <a:rPr lang="en-US" altLang="ja-JP" dirty="0">
                <a:solidFill>
                  <a:schemeClr val="tx1"/>
                </a:solidFill>
              </a:rPr>
              <a:t>Submission of report  to local assembly</a:t>
            </a:r>
            <a:endParaRPr kumimoji="1" lang="ja-JP" altLang="en-US" dirty="0">
              <a:solidFill>
                <a:schemeClr val="tx1"/>
              </a:solidFill>
            </a:endParaRPr>
          </a:p>
        </p:txBody>
      </p:sp>
      <p:sp>
        <p:nvSpPr>
          <p:cNvPr id="7" name="角丸四角形 6"/>
          <p:cNvSpPr/>
          <p:nvPr/>
        </p:nvSpPr>
        <p:spPr>
          <a:xfrm>
            <a:off x="6307857" y="2564904"/>
            <a:ext cx="2304256" cy="2520280"/>
          </a:xfrm>
          <a:prstGeom prst="roundRect">
            <a:avLst/>
          </a:prstGeom>
          <a:solidFill>
            <a:srgbClr val="FFD1D1"/>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Public Outreach </a:t>
            </a:r>
          </a:p>
          <a:p>
            <a:pPr algn="ctr"/>
            <a:endParaRPr lang="en-US" altLang="ja-JP" sz="2000" dirty="0">
              <a:solidFill>
                <a:schemeClr val="tx1"/>
              </a:solidFill>
            </a:endParaRPr>
          </a:p>
          <a:p>
            <a:pPr algn="ctr"/>
            <a:r>
              <a:rPr lang="en-US" altLang="ja-JP" dirty="0">
                <a:solidFill>
                  <a:schemeClr val="tx1"/>
                </a:solidFill>
              </a:rPr>
              <a:t>(TV, radio, explanatory meeting, city bulletin, leaflets, etc.)</a:t>
            </a:r>
          </a:p>
          <a:p>
            <a:pPr algn="ctr"/>
            <a:endParaRPr kumimoji="1" lang="ja-JP" altLang="en-US" dirty="0"/>
          </a:p>
        </p:txBody>
      </p:sp>
      <p:sp>
        <p:nvSpPr>
          <p:cNvPr id="3" name="下矢印 2"/>
          <p:cNvSpPr/>
          <p:nvPr/>
        </p:nvSpPr>
        <p:spPr>
          <a:xfrm>
            <a:off x="1421577" y="5135773"/>
            <a:ext cx="936104" cy="576064"/>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67544" y="5661248"/>
            <a:ext cx="4896544" cy="55015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Revised Water Tariffs</a:t>
            </a:r>
            <a:endParaRPr kumimoji="1" lang="ja-JP" altLang="en-US" sz="2400" b="1" dirty="0"/>
          </a:p>
        </p:txBody>
      </p:sp>
      <p:sp>
        <p:nvSpPr>
          <p:cNvPr id="9" name="曲折矢印 8"/>
          <p:cNvSpPr/>
          <p:nvPr/>
        </p:nvSpPr>
        <p:spPr>
          <a:xfrm rot="10800000">
            <a:off x="2987824" y="3915998"/>
            <a:ext cx="1512164" cy="665129"/>
          </a:xfrm>
          <a:prstGeom prst="bentArrow">
            <a:avLst/>
          </a:prstGeom>
          <a:solidFill>
            <a:schemeClr val="accent5">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左矢印 9"/>
          <p:cNvSpPr/>
          <p:nvPr/>
        </p:nvSpPr>
        <p:spPr>
          <a:xfrm>
            <a:off x="2987824" y="4581128"/>
            <a:ext cx="3320033" cy="288032"/>
          </a:xfrm>
          <a:prstGeom prst="leftArrow">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3"/>
          <p:cNvSpPr>
            <a:spLocks noGrp="1"/>
          </p:cNvSpPr>
          <p:nvPr>
            <p:ph type="title"/>
          </p:nvPr>
        </p:nvSpPr>
        <p:spPr>
          <a:xfrm>
            <a:off x="323528" y="332656"/>
            <a:ext cx="8568952" cy="648072"/>
          </a:xfrm>
        </p:spPr>
        <p:txBody>
          <a:bodyPr>
            <a:noAutofit/>
          </a:bodyPr>
          <a:lstStyle/>
          <a:p>
            <a:r>
              <a:rPr lang="en-US" altLang="ja-JP" dirty="0"/>
              <a:t>3. Case Study : Kyoto City</a:t>
            </a:r>
            <a:endParaRPr kumimoji="1" lang="ja-JP" altLang="en-US" dirty="0"/>
          </a:p>
        </p:txBody>
      </p:sp>
      <p:sp>
        <p:nvSpPr>
          <p:cNvPr id="12" name="正方形/長方形 11"/>
          <p:cNvSpPr/>
          <p:nvPr/>
        </p:nvSpPr>
        <p:spPr>
          <a:xfrm>
            <a:off x="2708829" y="981146"/>
            <a:ext cx="3634649" cy="400110"/>
          </a:xfrm>
          <a:prstGeom prst="rect">
            <a:avLst/>
          </a:prstGeom>
        </p:spPr>
        <p:txBody>
          <a:bodyPr wrap="none">
            <a:spAutoFit/>
          </a:bodyPr>
          <a:lstStyle/>
          <a:p>
            <a:r>
              <a:rPr lang="en-US" altLang="ja-JP" sz="2000" b="1" dirty="0"/>
              <a:t>Water Tariff Revision Process</a:t>
            </a:r>
          </a:p>
        </p:txBody>
      </p:sp>
    </p:spTree>
    <p:extLst>
      <p:ext uri="{BB962C8B-B14F-4D97-AF65-F5344CB8AC3E}">
        <p14:creationId xmlns:p14="http://schemas.microsoft.com/office/powerpoint/2010/main" val="3270326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946820"/>
            <a:ext cx="8208000" cy="5328592"/>
          </a:xfrm>
        </p:spPr>
        <p:txBody>
          <a:bodyPr>
            <a:noAutofit/>
          </a:bodyPr>
          <a:lstStyle/>
          <a:p>
            <a:pPr lvl="0">
              <a:spcBef>
                <a:spcPts val="900"/>
              </a:spcBef>
            </a:pPr>
            <a:r>
              <a:rPr lang="en-US" altLang="ja-JP" sz="2400" dirty="0"/>
              <a:t>(Cost Recovery) </a:t>
            </a:r>
            <a:r>
              <a:rPr lang="en-US" altLang="ja-JP" sz="2400" b="0" dirty="0"/>
              <a:t>Water tariffs are set based on the principle of the </a:t>
            </a:r>
            <a:r>
              <a:rPr lang="en-US" altLang="ja-JP" sz="2400" b="0" dirty="0">
                <a:solidFill>
                  <a:srgbClr val="FF0000"/>
                </a:solidFill>
              </a:rPr>
              <a:t>fully distributed cost method </a:t>
            </a:r>
            <a:r>
              <a:rPr lang="en-US" altLang="ja-JP" sz="2400" b="0" dirty="0"/>
              <a:t>as stipulated by acts in Japan. The </a:t>
            </a:r>
            <a:r>
              <a:rPr lang="en-US" altLang="ja-JP" sz="2400" b="0" i="1" dirty="0">
                <a:solidFill>
                  <a:srgbClr val="FF0000"/>
                </a:solidFill>
              </a:rPr>
              <a:t>Water Tariff Setting Manual </a:t>
            </a:r>
            <a:r>
              <a:rPr lang="en-US" altLang="ja-JP" sz="2400" b="0" dirty="0"/>
              <a:t>provides guidance on the standardized method for the calculation of water tariffs based cost recovery.</a:t>
            </a:r>
          </a:p>
          <a:p>
            <a:pPr>
              <a:spcBef>
                <a:spcPts val="900"/>
              </a:spcBef>
            </a:pPr>
            <a:r>
              <a:rPr lang="en-US" altLang="ja-JP" sz="2400" dirty="0"/>
              <a:t>(Bases of Tariff Revision) </a:t>
            </a:r>
            <a:r>
              <a:rPr lang="en-US" altLang="ja-JP" sz="2400" b="0" dirty="0"/>
              <a:t>The water utility </a:t>
            </a:r>
            <a:r>
              <a:rPr lang="en-US" altLang="ja-JP" sz="2400" b="0" dirty="0">
                <a:solidFill>
                  <a:srgbClr val="FF0000"/>
                </a:solidFill>
              </a:rPr>
              <a:t>releases financial and operational information</a:t>
            </a:r>
            <a:r>
              <a:rPr lang="en-US" altLang="ja-JP" sz="2400" b="0" dirty="0"/>
              <a:t>, showing the </a:t>
            </a:r>
            <a:r>
              <a:rPr lang="en-US" altLang="ja-JP" sz="2400" b="0" dirty="0">
                <a:solidFill>
                  <a:srgbClr val="FF0000"/>
                </a:solidFill>
              </a:rPr>
              <a:t>facilities replacement costs and funding sources</a:t>
            </a:r>
            <a:r>
              <a:rPr lang="en-US" altLang="ja-JP" sz="2400" b="0" dirty="0"/>
              <a:t>. </a:t>
            </a:r>
            <a:r>
              <a:rPr lang="en-US" altLang="ja-JP" sz="2400" b="0" dirty="0">
                <a:solidFill>
                  <a:srgbClr val="FF0000"/>
                </a:solidFill>
              </a:rPr>
              <a:t> </a:t>
            </a:r>
            <a:r>
              <a:rPr lang="en-US" altLang="ja-JP" sz="2400" b="0" dirty="0"/>
              <a:t>This is necessary if it were to continue to provide  sustainable, reliable, and safe water supply in the medium and long term. </a:t>
            </a:r>
          </a:p>
          <a:p>
            <a:pPr>
              <a:spcBef>
                <a:spcPts val="900"/>
              </a:spcBef>
            </a:pPr>
            <a:r>
              <a:rPr lang="en-US" altLang="ja-JP" sz="2400" dirty="0"/>
              <a:t>(Utility’s Efforts) </a:t>
            </a:r>
            <a:r>
              <a:rPr lang="en-US" altLang="ja-JP" sz="2400" b="0" dirty="0"/>
              <a:t>It is also necessary to explain </a:t>
            </a:r>
            <a:r>
              <a:rPr lang="en-US" altLang="ja-JP" sz="2400" b="0" dirty="0">
                <a:solidFill>
                  <a:srgbClr val="FF0000"/>
                </a:solidFill>
              </a:rPr>
              <a:t>the utility’s management efforts</a:t>
            </a:r>
            <a:r>
              <a:rPr lang="en-US" altLang="ja-JP" sz="2400" b="0" dirty="0"/>
              <a:t> (control on staff size, cost savings with outsourcing, measures for unpaid water tariffs, asset management, etc.).</a:t>
            </a:r>
          </a:p>
          <a:p>
            <a:pPr lvl="0">
              <a:spcBef>
                <a:spcPts val="900"/>
              </a:spcBef>
            </a:pPr>
            <a:endParaRPr lang="en-US" altLang="ja-JP" sz="2400" b="0" dirty="0"/>
          </a:p>
        </p:txBody>
      </p:sp>
      <p:sp>
        <p:nvSpPr>
          <p:cNvPr id="4" name="タイトル 3"/>
          <p:cNvSpPr>
            <a:spLocks noGrp="1"/>
          </p:cNvSpPr>
          <p:nvPr>
            <p:ph type="title"/>
          </p:nvPr>
        </p:nvSpPr>
        <p:spPr>
          <a:xfrm>
            <a:off x="395536" y="332656"/>
            <a:ext cx="8208000" cy="656720"/>
          </a:xfrm>
        </p:spPr>
        <p:txBody>
          <a:bodyPr/>
          <a:lstStyle/>
          <a:p>
            <a:r>
              <a:rPr lang="en-US" altLang="ja-JP" dirty="0"/>
              <a:t>4. Lessons Learned (1)</a:t>
            </a:r>
            <a:endParaRPr kumimoji="1" lang="ja-JP" altLang="en-US" dirty="0"/>
          </a:p>
        </p:txBody>
      </p:sp>
    </p:spTree>
    <p:extLst>
      <p:ext uri="{BB962C8B-B14F-4D97-AF65-F5344CB8AC3E}">
        <p14:creationId xmlns:p14="http://schemas.microsoft.com/office/powerpoint/2010/main" val="2749704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95536" y="1196752"/>
            <a:ext cx="8208000" cy="4824536"/>
          </a:xfrm>
        </p:spPr>
        <p:txBody>
          <a:bodyPr>
            <a:noAutofit/>
          </a:bodyPr>
          <a:lstStyle/>
          <a:p>
            <a:r>
              <a:rPr lang="en-US" altLang="ja-JP" sz="2400" dirty="0"/>
              <a:t>(Understanding of Customers)</a:t>
            </a:r>
            <a:r>
              <a:rPr lang="en-US" altLang="ja-JP" sz="2400" b="0" dirty="0"/>
              <a:t> Tariff revision must have </a:t>
            </a:r>
            <a:r>
              <a:rPr lang="en-US" altLang="ja-JP" sz="2400" b="0" dirty="0">
                <a:solidFill>
                  <a:srgbClr val="FF0000"/>
                </a:solidFill>
              </a:rPr>
              <a:t>the support of the local government and residents</a:t>
            </a:r>
            <a:r>
              <a:rPr lang="en-US" altLang="ja-JP" sz="2400" b="0" dirty="0"/>
              <a:t>. It is important to forecast the financial conditions</a:t>
            </a:r>
            <a:r>
              <a:rPr lang="en-US" altLang="ja-JP" sz="2400" b="0" dirty="0">
                <a:solidFill>
                  <a:srgbClr val="FF0000"/>
                </a:solidFill>
              </a:rPr>
              <a:t> </a:t>
            </a:r>
            <a:r>
              <a:rPr lang="en-US" altLang="ja-JP" sz="2400" b="0" dirty="0"/>
              <a:t>in a credible manner and explain the need for the rate increase convincingly. The discussions by the</a:t>
            </a:r>
            <a:r>
              <a:rPr lang="en-US" altLang="ja-JP" sz="2400" b="0" dirty="0">
                <a:solidFill>
                  <a:srgbClr val="FF0000"/>
                </a:solidFill>
              </a:rPr>
              <a:t> advisory committee</a:t>
            </a:r>
            <a:r>
              <a:rPr lang="en-US" altLang="ja-JP" sz="2400" b="0" dirty="0"/>
              <a:t> and </a:t>
            </a:r>
            <a:r>
              <a:rPr lang="en-US" altLang="ja-JP" sz="2400" b="0" dirty="0">
                <a:solidFill>
                  <a:srgbClr val="FF0000"/>
                </a:solidFill>
              </a:rPr>
              <a:t>public consultations </a:t>
            </a:r>
            <a:r>
              <a:rPr lang="en-US" altLang="ja-JP" sz="2400" b="0" dirty="0"/>
              <a:t>are useful opportunities to engage the public and gather customer input. The utility’s business and fiscal plans must be well understood and supported by the customers. It is desirable that tariffs are revised for </a:t>
            </a:r>
            <a:r>
              <a:rPr lang="en-US" altLang="ja-JP" sz="2400" b="0" dirty="0">
                <a:solidFill>
                  <a:srgbClr val="FF0000"/>
                </a:solidFill>
              </a:rPr>
              <a:t>customers’</a:t>
            </a:r>
            <a:r>
              <a:rPr lang="en-US" altLang="ja-JP" sz="2400" b="0" dirty="0"/>
              <a:t> </a:t>
            </a:r>
            <a:r>
              <a:rPr lang="en-US" altLang="ja-JP" sz="2400" b="0" dirty="0">
                <a:solidFill>
                  <a:srgbClr val="FF0000"/>
                </a:solidFill>
              </a:rPr>
              <a:t>benefit</a:t>
            </a:r>
            <a:r>
              <a:rPr lang="en-US" altLang="ja-JP" sz="2400" b="0" dirty="0"/>
              <a:t> (improved service and fairness).</a:t>
            </a:r>
          </a:p>
          <a:p>
            <a:pPr lvl="0"/>
            <a:endParaRPr lang="en-US" altLang="ja-JP" sz="2400" b="0" dirty="0"/>
          </a:p>
          <a:p>
            <a:endParaRPr lang="en-US" altLang="ja-JP" sz="2400" b="0" dirty="0"/>
          </a:p>
          <a:p>
            <a:endParaRPr lang="en-US" altLang="ja-JP" sz="2400" b="0" dirty="0"/>
          </a:p>
        </p:txBody>
      </p:sp>
      <p:sp>
        <p:nvSpPr>
          <p:cNvPr id="4" name="タイトル 3"/>
          <p:cNvSpPr>
            <a:spLocks noGrp="1"/>
          </p:cNvSpPr>
          <p:nvPr>
            <p:ph type="title"/>
          </p:nvPr>
        </p:nvSpPr>
        <p:spPr>
          <a:xfrm>
            <a:off x="395536" y="332656"/>
            <a:ext cx="8208000" cy="656720"/>
          </a:xfrm>
        </p:spPr>
        <p:txBody>
          <a:bodyPr/>
          <a:lstStyle/>
          <a:p>
            <a:r>
              <a:rPr lang="en-US" altLang="ja-JP" dirty="0"/>
              <a:t>4. Lessons Learned (2)</a:t>
            </a:r>
            <a:endParaRPr kumimoji="1" lang="ja-JP" altLang="en-US" dirty="0"/>
          </a:p>
        </p:txBody>
      </p:sp>
    </p:spTree>
    <p:extLst>
      <p:ext uri="{BB962C8B-B14F-4D97-AF65-F5344CB8AC3E}">
        <p14:creationId xmlns:p14="http://schemas.microsoft.com/office/powerpoint/2010/main" val="276911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23496" y="933794"/>
            <a:ext cx="8208000" cy="5184576"/>
          </a:xfrm>
        </p:spPr>
        <p:txBody>
          <a:bodyPr/>
          <a:lstStyle/>
          <a:p>
            <a:pPr marL="399150" lvl="1" indent="-342900">
              <a:lnSpc>
                <a:spcPts val="2200"/>
              </a:lnSpc>
              <a:buFont typeface="Wingdings" panose="05000000000000000000" pitchFamily="2" charset="2"/>
              <a:buChar char="l"/>
            </a:pPr>
            <a:endParaRPr lang="en-US" altLang="ja-JP" sz="2000" b="0" dirty="0"/>
          </a:p>
          <a:p>
            <a:pPr lvl="1">
              <a:lnSpc>
                <a:spcPts val="2200"/>
              </a:lnSpc>
            </a:pPr>
            <a:endParaRPr lang="en-US" altLang="ja-JP" sz="2000" b="0" dirty="0"/>
          </a:p>
          <a:p>
            <a:pPr lvl="1">
              <a:lnSpc>
                <a:spcPts val="2200"/>
              </a:lnSpc>
            </a:pPr>
            <a:endParaRPr lang="en-US" altLang="ja-JP" sz="2000" b="0" dirty="0"/>
          </a:p>
        </p:txBody>
      </p:sp>
      <p:sp>
        <p:nvSpPr>
          <p:cNvPr id="4" name="タイトル 3"/>
          <p:cNvSpPr>
            <a:spLocks noGrp="1"/>
          </p:cNvSpPr>
          <p:nvPr>
            <p:ph type="title"/>
          </p:nvPr>
        </p:nvSpPr>
        <p:spPr/>
        <p:txBody>
          <a:bodyPr>
            <a:normAutofit/>
          </a:bodyPr>
          <a:lstStyle/>
          <a:p>
            <a:r>
              <a:rPr lang="en-US" altLang="ja-JP" dirty="0"/>
              <a:t>1. Introduction</a:t>
            </a:r>
            <a:endParaRPr kumimoji="1" lang="ja-JP" altLang="en-US" dirty="0"/>
          </a:p>
        </p:txBody>
      </p:sp>
      <p:sp>
        <p:nvSpPr>
          <p:cNvPr id="11" name="角丸四角形吹き出し 10"/>
          <p:cNvSpPr/>
          <p:nvPr/>
        </p:nvSpPr>
        <p:spPr>
          <a:xfrm>
            <a:off x="1830162" y="908720"/>
            <a:ext cx="6918302" cy="1008113"/>
          </a:xfrm>
          <a:prstGeom prst="wedgeRoundRectCallout">
            <a:avLst>
              <a:gd name="adj1" fmla="val 4079"/>
              <a:gd name="adj2" fmla="val 9674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1"/>
                </a:solidFill>
              </a:rPr>
              <a:t>In Japan, tariff revenue can cover all the costs at large utilities but not at small-scale utilities. </a:t>
            </a:r>
          </a:p>
        </p:txBody>
      </p:sp>
      <p:graphicFrame>
        <p:nvGraphicFramePr>
          <p:cNvPr id="7" name="グラフ 6"/>
          <p:cNvGraphicFramePr>
            <a:graphicFrameLocks/>
          </p:cNvGraphicFramePr>
          <p:nvPr>
            <p:extLst>
              <p:ext uri="{D42A27DB-BD31-4B8C-83A1-F6EECF244321}">
                <p14:modId xmlns:p14="http://schemas.microsoft.com/office/powerpoint/2010/main" val="23625564"/>
              </p:ext>
            </p:extLst>
          </p:nvPr>
        </p:nvGraphicFramePr>
        <p:xfrm>
          <a:off x="276174" y="1602509"/>
          <a:ext cx="8867826" cy="4505424"/>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503888" y="5924870"/>
            <a:ext cx="8423986" cy="366126"/>
          </a:xfrm>
          <a:prstGeom prst="rect">
            <a:avLst/>
          </a:prstGeom>
        </p:spPr>
        <p:txBody>
          <a:bodyPr wrap="square" lIns="36000" tIns="0" rIns="0" bIns="0">
            <a:spAutoFit/>
          </a:bodyPr>
          <a:lstStyle/>
          <a:p>
            <a:pPr marL="57600" algn="ctr">
              <a:lnSpc>
                <a:spcPts val="3200"/>
              </a:lnSpc>
              <a:spcBef>
                <a:spcPts val="1000"/>
              </a:spcBef>
            </a:pPr>
            <a:r>
              <a:rPr lang="en-US" altLang="ja-JP" sz="2000" b="1" dirty="0"/>
              <a:t>Cost recovery in water supply business by size of operation (2014)</a:t>
            </a:r>
          </a:p>
        </p:txBody>
      </p:sp>
      <p:sp>
        <p:nvSpPr>
          <p:cNvPr id="10" name="テキスト ボックス 9"/>
          <p:cNvSpPr txBox="1"/>
          <p:nvPr/>
        </p:nvSpPr>
        <p:spPr>
          <a:xfrm>
            <a:off x="9290" y="5740948"/>
            <a:ext cx="9144000" cy="261610"/>
          </a:xfrm>
          <a:prstGeom prst="rect">
            <a:avLst/>
          </a:prstGeom>
          <a:noFill/>
        </p:spPr>
        <p:txBody>
          <a:bodyPr wrap="square" rtlCol="0">
            <a:spAutoFit/>
          </a:bodyPr>
          <a:lstStyle/>
          <a:p>
            <a:pPr algn="ctr"/>
            <a:r>
              <a:rPr kumimoji="1" lang="en-US" altLang="ja-JP" sz="1100" dirty="0"/>
              <a:t>Source: </a:t>
            </a:r>
            <a:r>
              <a:rPr lang="en-US" altLang="ja-JP" sz="1100" dirty="0"/>
              <a:t>Created from the data of The Ministry of Internal Affairs and Communications “</a:t>
            </a:r>
            <a:r>
              <a:rPr lang="en-US" altLang="ja-JP" sz="1100" i="1" dirty="0"/>
              <a:t>Survey of Financial Status of Local Public Enterprises, FY 2014”</a:t>
            </a:r>
            <a:endParaRPr kumimoji="1" lang="ja-JP" altLang="en-US" sz="1100" dirty="0"/>
          </a:p>
        </p:txBody>
      </p:sp>
      <p:sp>
        <p:nvSpPr>
          <p:cNvPr id="12" name="角丸四角形 11"/>
          <p:cNvSpPr/>
          <p:nvPr/>
        </p:nvSpPr>
        <p:spPr>
          <a:xfrm>
            <a:off x="6444208" y="2708920"/>
            <a:ext cx="1728192" cy="303202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Tree>
    <p:extLst>
      <p:ext uri="{BB962C8B-B14F-4D97-AF65-F5344CB8AC3E}">
        <p14:creationId xmlns:p14="http://schemas.microsoft.com/office/powerpoint/2010/main" val="39986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95536" y="1098693"/>
            <a:ext cx="8208000" cy="5184576"/>
          </a:xfrm>
        </p:spPr>
        <p:txBody>
          <a:bodyPr/>
          <a:lstStyle/>
          <a:p>
            <a:pPr marL="399150" lvl="1" indent="-342900">
              <a:lnSpc>
                <a:spcPts val="2200"/>
              </a:lnSpc>
              <a:buFont typeface="Wingdings" panose="05000000000000000000" pitchFamily="2" charset="2"/>
              <a:buChar char="l"/>
            </a:pPr>
            <a:endParaRPr lang="en-US" altLang="ja-JP" sz="2000" b="0" dirty="0"/>
          </a:p>
          <a:p>
            <a:pPr lvl="1">
              <a:lnSpc>
                <a:spcPts val="2200"/>
              </a:lnSpc>
            </a:pPr>
            <a:endParaRPr lang="en-US" altLang="ja-JP" sz="2000" b="0" dirty="0"/>
          </a:p>
          <a:p>
            <a:pPr lvl="1">
              <a:lnSpc>
                <a:spcPts val="2200"/>
              </a:lnSpc>
            </a:pPr>
            <a:endParaRPr lang="en-US" altLang="ja-JP" sz="2000" b="0" dirty="0"/>
          </a:p>
        </p:txBody>
      </p:sp>
      <p:sp>
        <p:nvSpPr>
          <p:cNvPr id="4" name="タイトル 3"/>
          <p:cNvSpPr>
            <a:spLocks noGrp="1"/>
          </p:cNvSpPr>
          <p:nvPr>
            <p:ph type="title"/>
          </p:nvPr>
        </p:nvSpPr>
        <p:spPr/>
        <p:txBody>
          <a:bodyPr>
            <a:normAutofit/>
          </a:bodyPr>
          <a:lstStyle/>
          <a:p>
            <a:r>
              <a:rPr lang="en-US" altLang="ja-JP" dirty="0"/>
              <a:t>1. Introduction</a:t>
            </a:r>
            <a:endParaRPr kumimoji="1" lang="ja-JP" altLang="en-US" dirty="0"/>
          </a:p>
        </p:txBody>
      </p:sp>
      <p:sp>
        <p:nvSpPr>
          <p:cNvPr id="6" name="正方形/長方形 5"/>
          <p:cNvSpPr/>
          <p:nvPr/>
        </p:nvSpPr>
        <p:spPr>
          <a:xfrm>
            <a:off x="546683" y="5720716"/>
            <a:ext cx="8386552" cy="276999"/>
          </a:xfrm>
          <a:prstGeom prst="rect">
            <a:avLst/>
          </a:prstGeom>
        </p:spPr>
        <p:txBody>
          <a:bodyPr wrap="square">
            <a:spAutoFit/>
          </a:bodyPr>
          <a:lstStyle/>
          <a:p>
            <a:r>
              <a:rPr lang="en-US" altLang="ja-JP" sz="1200" dirty="0"/>
              <a:t>Source: Created from the data of Japan Water Works Association</a:t>
            </a:r>
            <a:r>
              <a:rPr lang="ja-JP" altLang="en-US" sz="1200" dirty="0"/>
              <a:t> </a:t>
            </a:r>
            <a:r>
              <a:rPr lang="en-US" altLang="ja-JP" sz="1200" dirty="0"/>
              <a:t>“The Outline of Water Supply (6th ed.)”2015</a:t>
            </a:r>
            <a:endParaRPr lang="ja-JP" altLang="ja-JP" sz="1200" dirty="0"/>
          </a:p>
        </p:txBody>
      </p:sp>
      <p:sp>
        <p:nvSpPr>
          <p:cNvPr id="2" name="角丸四角形吹き出し 1"/>
          <p:cNvSpPr/>
          <p:nvPr/>
        </p:nvSpPr>
        <p:spPr>
          <a:xfrm>
            <a:off x="683568" y="1052736"/>
            <a:ext cx="7560840" cy="864096"/>
          </a:xfrm>
          <a:prstGeom prst="wedgeRoundRectCallout">
            <a:avLst>
              <a:gd name="adj1" fmla="val -26147"/>
              <a:gd name="adj2" fmla="val 115945"/>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Water tariffs are revised periodically to reflect changing conditions.</a:t>
            </a:r>
            <a:endParaRPr lang="ja-JP" altLang="en-US" sz="2400" b="1" dirty="0">
              <a:solidFill>
                <a:schemeClr val="tx1"/>
              </a:solidFill>
            </a:endParaRPr>
          </a:p>
        </p:txBody>
      </p:sp>
      <p:graphicFrame>
        <p:nvGraphicFramePr>
          <p:cNvPr id="10" name="グラフ 9"/>
          <p:cNvGraphicFramePr>
            <a:graphicFrameLocks/>
          </p:cNvGraphicFramePr>
          <p:nvPr>
            <p:extLst>
              <p:ext uri="{D42A27DB-BD31-4B8C-83A1-F6EECF244321}">
                <p14:modId xmlns:p14="http://schemas.microsoft.com/office/powerpoint/2010/main" val="1657384781"/>
              </p:ext>
            </p:extLst>
          </p:nvPr>
        </p:nvGraphicFramePr>
        <p:xfrm>
          <a:off x="539552" y="1988840"/>
          <a:ext cx="7992888"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2465682" y="5997715"/>
            <a:ext cx="4548553" cy="369332"/>
          </a:xfrm>
          <a:prstGeom prst="rect">
            <a:avLst/>
          </a:prstGeom>
        </p:spPr>
        <p:txBody>
          <a:bodyPr wrap="none">
            <a:spAutoFit/>
          </a:bodyPr>
          <a:lstStyle/>
          <a:p>
            <a:r>
              <a:rPr lang="en-US" altLang="ja-JP" b="1" dirty="0"/>
              <a:t>Water Tariff Revisions from 1970 to 2014</a:t>
            </a:r>
            <a:endParaRPr lang="ja-JP" altLang="en-US" dirty="0"/>
          </a:p>
        </p:txBody>
      </p:sp>
    </p:spTree>
    <p:extLst>
      <p:ext uri="{BB962C8B-B14F-4D97-AF65-F5344CB8AC3E}">
        <p14:creationId xmlns:p14="http://schemas.microsoft.com/office/powerpoint/2010/main" val="135697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1857748" y="3646090"/>
            <a:ext cx="394368" cy="1604581"/>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7189993" y="3574081"/>
            <a:ext cx="398398" cy="167659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4533349" y="3679652"/>
            <a:ext cx="398398" cy="1571019"/>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762000" y="1268761"/>
            <a:ext cx="2556000" cy="2952326"/>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2000" b="1" dirty="0">
                <a:solidFill>
                  <a:srgbClr val="FF0000"/>
                </a:solidFill>
              </a:rPr>
              <a:t>Self-supporting accounting system </a:t>
            </a:r>
            <a:r>
              <a:rPr lang="en-US" altLang="ja-JP" sz="2000" b="1" dirty="0">
                <a:solidFill>
                  <a:schemeClr val="tx1"/>
                </a:solidFill>
              </a:rPr>
              <a:t>and </a:t>
            </a:r>
          </a:p>
          <a:p>
            <a:pPr algn="ctr"/>
            <a:r>
              <a:rPr lang="en-US" altLang="ja-JP" sz="2000" b="1" dirty="0">
                <a:solidFill>
                  <a:srgbClr val="FF0000"/>
                </a:solidFill>
              </a:rPr>
              <a:t>fully distributed cost method </a:t>
            </a:r>
          </a:p>
          <a:p>
            <a:pPr algn="ctr"/>
            <a:r>
              <a:rPr lang="en-US" altLang="ja-JP" sz="2000" b="1" dirty="0">
                <a:solidFill>
                  <a:schemeClr val="tx1"/>
                </a:solidFill>
              </a:rPr>
              <a:t>as</a:t>
            </a:r>
            <a:r>
              <a:rPr lang="en-US" altLang="ja-JP" sz="2000" b="1" dirty="0">
                <a:solidFill>
                  <a:srgbClr val="FF0000"/>
                </a:solidFill>
              </a:rPr>
              <a:t> </a:t>
            </a:r>
            <a:r>
              <a:rPr lang="en-US" altLang="ja-JP" sz="2000" b="1" dirty="0">
                <a:solidFill>
                  <a:schemeClr val="tx1"/>
                </a:solidFill>
              </a:rPr>
              <a:t>defined by</a:t>
            </a:r>
          </a:p>
          <a:p>
            <a:pPr algn="ctr"/>
            <a:r>
              <a:rPr lang="en-US" altLang="ja-JP" sz="2000" b="1" dirty="0">
                <a:solidFill>
                  <a:schemeClr val="tx1"/>
                </a:solidFill>
              </a:rPr>
              <a:t>Local Public Enterprise Act</a:t>
            </a:r>
            <a:endParaRPr lang="ja-JP" altLang="en-US" sz="2000" b="1" dirty="0">
              <a:solidFill>
                <a:schemeClr val="tx1"/>
              </a:solidFill>
            </a:endParaRPr>
          </a:p>
        </p:txBody>
      </p:sp>
      <p:sp>
        <p:nvSpPr>
          <p:cNvPr id="10" name="角丸四角形 9"/>
          <p:cNvSpPr/>
          <p:nvPr/>
        </p:nvSpPr>
        <p:spPr>
          <a:xfrm>
            <a:off x="6173936" y="1268760"/>
            <a:ext cx="2556000" cy="295232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2000" b="1" dirty="0">
                <a:solidFill>
                  <a:srgbClr val="FF0000"/>
                </a:solidFill>
              </a:rPr>
              <a:t>Advisory committee </a:t>
            </a:r>
          </a:p>
          <a:p>
            <a:pPr algn="ctr"/>
            <a:r>
              <a:rPr lang="en-US" altLang="ja-JP" sz="2000" b="1" dirty="0">
                <a:solidFill>
                  <a:schemeClr val="tx1"/>
                </a:solidFill>
              </a:rPr>
              <a:t>and </a:t>
            </a:r>
          </a:p>
          <a:p>
            <a:pPr algn="ctr"/>
            <a:r>
              <a:rPr lang="en-US" altLang="ja-JP" sz="2000" b="1" dirty="0">
                <a:solidFill>
                  <a:srgbClr val="FF0000"/>
                </a:solidFill>
              </a:rPr>
              <a:t>public consultation </a:t>
            </a:r>
            <a:r>
              <a:rPr lang="en-US" altLang="ja-JP" sz="2000" b="1" dirty="0">
                <a:solidFill>
                  <a:schemeClr val="tx1"/>
                </a:solidFill>
              </a:rPr>
              <a:t>allow external input</a:t>
            </a:r>
            <a:endParaRPr lang="ja-JP" altLang="en-US" sz="2000" b="1" dirty="0">
              <a:solidFill>
                <a:schemeClr val="tx1"/>
              </a:solidFill>
            </a:endParaRPr>
          </a:p>
        </p:txBody>
      </p:sp>
      <p:sp>
        <p:nvSpPr>
          <p:cNvPr id="11" name="角丸四角形 10"/>
          <p:cNvSpPr/>
          <p:nvPr/>
        </p:nvSpPr>
        <p:spPr>
          <a:xfrm>
            <a:off x="736104" y="5250671"/>
            <a:ext cx="7992888" cy="914633"/>
          </a:xfrm>
          <a:prstGeom prst="round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bg1"/>
                </a:solidFill>
              </a:rPr>
              <a:t>Periodic revision of water tariffs</a:t>
            </a:r>
          </a:p>
        </p:txBody>
      </p:sp>
      <p:sp>
        <p:nvSpPr>
          <p:cNvPr id="12" name="角丸四角形 11"/>
          <p:cNvSpPr/>
          <p:nvPr/>
        </p:nvSpPr>
        <p:spPr>
          <a:xfrm>
            <a:off x="3505080" y="1268761"/>
            <a:ext cx="2520000" cy="2952326"/>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2000" b="1" dirty="0">
                <a:solidFill>
                  <a:srgbClr val="FF0000"/>
                </a:solidFill>
              </a:rPr>
              <a:t>Water Tariff Setting Manual</a:t>
            </a:r>
            <a:r>
              <a:rPr lang="en-US" altLang="ja-JP" sz="2000" b="1" dirty="0">
                <a:solidFill>
                  <a:schemeClr val="tx1"/>
                </a:solidFill>
              </a:rPr>
              <a:t> guides the calculation of appropriate tariff level</a:t>
            </a:r>
            <a:endParaRPr lang="ja-JP" altLang="en-US" sz="2000" b="1" dirty="0">
              <a:solidFill>
                <a:schemeClr val="tx1"/>
              </a:solidFill>
            </a:endParaRPr>
          </a:p>
        </p:txBody>
      </p:sp>
      <p:sp>
        <p:nvSpPr>
          <p:cNvPr id="13" name="タイトル 3"/>
          <p:cNvSpPr>
            <a:spLocks noGrp="1"/>
          </p:cNvSpPr>
          <p:nvPr>
            <p:ph type="title"/>
          </p:nvPr>
        </p:nvSpPr>
        <p:spPr/>
        <p:txBody>
          <a:bodyPr>
            <a:normAutofit/>
          </a:bodyPr>
          <a:lstStyle/>
          <a:p>
            <a:r>
              <a:rPr lang="en-US" altLang="ja-JP" dirty="0"/>
              <a:t>1. Introduction</a:t>
            </a:r>
            <a:endParaRPr kumimoji="1" lang="ja-JP" altLang="en-US" dirty="0"/>
          </a:p>
        </p:txBody>
      </p:sp>
    </p:spTree>
    <p:extLst>
      <p:ext uri="{BB962C8B-B14F-4D97-AF65-F5344CB8AC3E}">
        <p14:creationId xmlns:p14="http://schemas.microsoft.com/office/powerpoint/2010/main" val="286728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下矢印 16"/>
          <p:cNvSpPr/>
          <p:nvPr/>
        </p:nvSpPr>
        <p:spPr>
          <a:xfrm>
            <a:off x="2942946" y="2015549"/>
            <a:ext cx="484632" cy="271988"/>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角丸四角形吹き出し 18"/>
          <p:cNvSpPr/>
          <p:nvPr/>
        </p:nvSpPr>
        <p:spPr>
          <a:xfrm>
            <a:off x="382525" y="2303581"/>
            <a:ext cx="8293930" cy="420956"/>
          </a:xfrm>
          <a:prstGeom prst="wedgeRoundRectCallout">
            <a:avLst>
              <a:gd name="adj1" fmla="val 44047"/>
              <a:gd name="adj2" fmla="val -4535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spcAft>
                <a:spcPts val="0"/>
              </a:spcAft>
            </a:pPr>
            <a:r>
              <a:rPr lang="en-US" altLang="ja-JP" sz="2000" b="1" kern="100" dirty="0">
                <a:solidFill>
                  <a:schemeClr val="tx1"/>
                </a:solidFill>
                <a:ea typeface="ＭＳ ゴシック"/>
                <a:cs typeface="Times New Roman"/>
              </a:rPr>
              <a:t>(2) Discussion by an advisory </a:t>
            </a:r>
            <a:r>
              <a:rPr lang="en-US" altLang="ja-JP" sz="2000" b="1" dirty="0">
                <a:solidFill>
                  <a:schemeClr val="tx1"/>
                </a:solidFill>
              </a:rPr>
              <a:t>committee</a:t>
            </a:r>
            <a:r>
              <a:rPr lang="en-US" altLang="ja-JP" sz="2000" b="1" kern="100" dirty="0">
                <a:solidFill>
                  <a:schemeClr val="tx1"/>
                </a:solidFill>
                <a:ea typeface="ＭＳ ゴシック"/>
                <a:cs typeface="Times New Roman"/>
              </a:rPr>
              <a:t> &amp; public consultations</a:t>
            </a:r>
            <a:endParaRPr lang="ja-JP" altLang="ja-JP" sz="2000" kern="100" dirty="0">
              <a:solidFill>
                <a:schemeClr val="tx1"/>
              </a:solidFill>
              <a:ea typeface="ＭＳ 明朝"/>
              <a:cs typeface="Times New Roman"/>
            </a:endParaRPr>
          </a:p>
        </p:txBody>
      </p:sp>
      <p:sp>
        <p:nvSpPr>
          <p:cNvPr id="20" name="角丸四角形吹き出し 19"/>
          <p:cNvSpPr/>
          <p:nvPr/>
        </p:nvSpPr>
        <p:spPr>
          <a:xfrm>
            <a:off x="382525" y="3654707"/>
            <a:ext cx="8293931" cy="420956"/>
          </a:xfrm>
          <a:prstGeom prst="wedgeRoundRectCallout">
            <a:avLst>
              <a:gd name="adj1" fmla="val 37610"/>
              <a:gd name="adj2" fmla="val -40601"/>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b="1" dirty="0">
                <a:solidFill>
                  <a:schemeClr val="tx1"/>
                </a:solidFill>
              </a:rPr>
              <a:t>(4) </a:t>
            </a:r>
            <a:r>
              <a:rPr lang="en-US" altLang="ja-JP" sz="2000" b="1" dirty="0">
                <a:solidFill>
                  <a:schemeClr val="tx1"/>
                </a:solidFill>
              </a:rPr>
              <a:t>Discussion at the local assembly and adoption</a:t>
            </a:r>
            <a:endParaRPr lang="ja-JP" altLang="en-US" sz="2000" b="1" dirty="0">
              <a:solidFill>
                <a:schemeClr val="tx1"/>
              </a:solidFill>
            </a:endParaRPr>
          </a:p>
        </p:txBody>
      </p:sp>
      <p:sp>
        <p:nvSpPr>
          <p:cNvPr id="21" name="下矢印 20"/>
          <p:cNvSpPr/>
          <p:nvPr/>
        </p:nvSpPr>
        <p:spPr>
          <a:xfrm>
            <a:off x="2942946" y="2709663"/>
            <a:ext cx="484632" cy="250969"/>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下矢印 21"/>
          <p:cNvSpPr/>
          <p:nvPr/>
        </p:nvSpPr>
        <p:spPr>
          <a:xfrm>
            <a:off x="2942946" y="4067855"/>
            <a:ext cx="484632" cy="242733"/>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角丸四角形吹き出し 46"/>
          <p:cNvSpPr/>
          <p:nvPr/>
        </p:nvSpPr>
        <p:spPr>
          <a:xfrm>
            <a:off x="382524" y="1578482"/>
            <a:ext cx="8293931" cy="420956"/>
          </a:xfrm>
          <a:prstGeom prst="wedgeRoundRectCallout">
            <a:avLst>
              <a:gd name="adj1" fmla="val 33446"/>
              <a:gd name="adj2" fmla="val -4747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(1) Preparation of </a:t>
            </a:r>
            <a:r>
              <a:rPr lang="ja-JP" altLang="en-US" sz="2000" b="1" dirty="0">
                <a:solidFill>
                  <a:schemeClr val="tx1"/>
                </a:solidFill>
              </a:rPr>
              <a:t> </a:t>
            </a:r>
            <a:r>
              <a:rPr lang="en-US" altLang="ja-JP" sz="2000" b="1" dirty="0">
                <a:solidFill>
                  <a:schemeClr val="tx1"/>
                </a:solidFill>
              </a:rPr>
              <a:t>a fiscal plan</a:t>
            </a:r>
            <a:endParaRPr lang="ja-JP" altLang="en-US" sz="2000" b="1" dirty="0">
              <a:solidFill>
                <a:schemeClr val="tx1"/>
              </a:solidFill>
            </a:endParaRPr>
          </a:p>
        </p:txBody>
      </p:sp>
      <p:sp>
        <p:nvSpPr>
          <p:cNvPr id="48" name="角丸四角形吹き出し 47"/>
          <p:cNvSpPr/>
          <p:nvPr/>
        </p:nvSpPr>
        <p:spPr>
          <a:xfrm>
            <a:off x="382524" y="2978362"/>
            <a:ext cx="8293931" cy="420956"/>
          </a:xfrm>
          <a:prstGeom prst="wedgeRoundRectCallout">
            <a:avLst>
              <a:gd name="adj1" fmla="val 39125"/>
              <a:gd name="adj2" fmla="val -4747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(3) Preparation of revised water tariffs  </a:t>
            </a:r>
            <a:endParaRPr lang="ja-JP" altLang="en-US" sz="2000" b="1" dirty="0">
              <a:solidFill>
                <a:schemeClr val="tx1"/>
              </a:solidFill>
            </a:endParaRPr>
          </a:p>
        </p:txBody>
      </p:sp>
      <p:sp>
        <p:nvSpPr>
          <p:cNvPr id="49" name="角丸四角形吹き出し 48"/>
          <p:cNvSpPr/>
          <p:nvPr/>
        </p:nvSpPr>
        <p:spPr>
          <a:xfrm>
            <a:off x="382525" y="4302779"/>
            <a:ext cx="8293930" cy="420956"/>
          </a:xfrm>
          <a:prstGeom prst="wedgeRoundRectCallout">
            <a:avLst>
              <a:gd name="adj1" fmla="val 42911"/>
              <a:gd name="adj2" fmla="val -3896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b="1" dirty="0">
                <a:solidFill>
                  <a:schemeClr val="tx1"/>
                </a:solidFill>
              </a:rPr>
              <a:t>(5) </a:t>
            </a:r>
            <a:r>
              <a:rPr lang="en-US" altLang="ja-JP" sz="2000" b="1" dirty="0">
                <a:solidFill>
                  <a:schemeClr val="tx1"/>
                </a:solidFill>
              </a:rPr>
              <a:t>Public notification   </a:t>
            </a:r>
            <a:endParaRPr lang="ja-JP" altLang="en-US" sz="2000" b="1" dirty="0">
              <a:solidFill>
                <a:schemeClr val="tx1"/>
              </a:solidFill>
            </a:endParaRPr>
          </a:p>
        </p:txBody>
      </p:sp>
      <p:sp>
        <p:nvSpPr>
          <p:cNvPr id="50" name="下矢印 49"/>
          <p:cNvSpPr/>
          <p:nvPr/>
        </p:nvSpPr>
        <p:spPr>
          <a:xfrm>
            <a:off x="2942946" y="3401286"/>
            <a:ext cx="484632" cy="257325"/>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下矢印 22"/>
          <p:cNvSpPr/>
          <p:nvPr/>
        </p:nvSpPr>
        <p:spPr>
          <a:xfrm>
            <a:off x="2942946" y="4685119"/>
            <a:ext cx="484632" cy="250969"/>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角丸四角形吹き出し 23"/>
          <p:cNvSpPr/>
          <p:nvPr/>
        </p:nvSpPr>
        <p:spPr>
          <a:xfrm>
            <a:off x="382525" y="4950851"/>
            <a:ext cx="8293930" cy="727423"/>
          </a:xfrm>
          <a:prstGeom prst="wedgeRoundRectCallout">
            <a:avLst>
              <a:gd name="adj1" fmla="val 39125"/>
              <a:gd name="adj2" fmla="val -4747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b="1" dirty="0">
                <a:solidFill>
                  <a:schemeClr val="tx1"/>
                </a:solidFill>
              </a:rPr>
              <a:t>(6) </a:t>
            </a:r>
            <a:r>
              <a:rPr lang="en-US" altLang="ja-JP" sz="2000" b="1" dirty="0">
                <a:solidFill>
                  <a:schemeClr val="tx1"/>
                </a:solidFill>
              </a:rPr>
              <a:t>Report to the M</a:t>
            </a:r>
            <a:r>
              <a:rPr lang="en-US" altLang="ja-JP" b="1" dirty="0">
                <a:solidFill>
                  <a:schemeClr val="tx1"/>
                </a:solidFill>
              </a:rPr>
              <a:t>inistry of Health, </a:t>
            </a:r>
            <a:r>
              <a:rPr lang="en-US" altLang="ja-JP" b="1" dirty="0" err="1">
                <a:solidFill>
                  <a:schemeClr val="tx1"/>
                </a:solidFill>
              </a:rPr>
              <a:t>Labour</a:t>
            </a:r>
            <a:r>
              <a:rPr lang="en-US" altLang="ja-JP" b="1" dirty="0">
                <a:solidFill>
                  <a:schemeClr val="tx1"/>
                </a:solidFill>
              </a:rPr>
              <a:t> and Welfare (or Governor of the prefecture)</a:t>
            </a:r>
            <a:endParaRPr lang="ja-JP" altLang="en-US" b="1" dirty="0">
              <a:solidFill>
                <a:schemeClr val="tx1"/>
              </a:solidFill>
            </a:endParaRPr>
          </a:p>
        </p:txBody>
      </p:sp>
      <p:sp>
        <p:nvSpPr>
          <p:cNvPr id="14" name="タイトル 3"/>
          <p:cNvSpPr>
            <a:spLocks noGrp="1"/>
          </p:cNvSpPr>
          <p:nvPr>
            <p:ph type="title"/>
          </p:nvPr>
        </p:nvSpPr>
        <p:spPr>
          <a:xfrm>
            <a:off x="323528" y="332656"/>
            <a:ext cx="8568952" cy="648072"/>
          </a:xfrm>
        </p:spPr>
        <p:txBody>
          <a:bodyPr>
            <a:noAutofit/>
          </a:bodyPr>
          <a:lstStyle/>
          <a:p>
            <a:r>
              <a:rPr lang="en-US" altLang="ja-JP" dirty="0"/>
              <a:t>2.  Water Tariff Revision Process</a:t>
            </a:r>
          </a:p>
        </p:txBody>
      </p:sp>
    </p:spTree>
    <p:extLst>
      <p:ext uri="{BB962C8B-B14F-4D97-AF65-F5344CB8AC3E}">
        <p14:creationId xmlns:p14="http://schemas.microsoft.com/office/powerpoint/2010/main" val="131066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a:spLocks noGrp="1"/>
          </p:cNvSpPr>
          <p:nvPr>
            <p:ph type="title"/>
          </p:nvPr>
        </p:nvSpPr>
        <p:spPr>
          <a:xfrm>
            <a:off x="323528" y="332656"/>
            <a:ext cx="8568952" cy="639344"/>
          </a:xfrm>
        </p:spPr>
        <p:txBody>
          <a:bodyPr>
            <a:noAutofit/>
          </a:bodyPr>
          <a:lstStyle/>
          <a:p>
            <a:r>
              <a:rPr lang="en-US" altLang="ja-JP" dirty="0"/>
              <a:t>2.  Water Tariff Revision Process</a:t>
            </a:r>
          </a:p>
        </p:txBody>
      </p:sp>
      <p:sp>
        <p:nvSpPr>
          <p:cNvPr id="6" name="テキスト プレースホルダー 5"/>
          <p:cNvSpPr>
            <a:spLocks noGrp="1"/>
          </p:cNvSpPr>
          <p:nvPr>
            <p:ph type="body" sz="quarter" idx="13"/>
          </p:nvPr>
        </p:nvSpPr>
        <p:spPr>
          <a:xfrm>
            <a:off x="260656" y="1376673"/>
            <a:ext cx="8424862" cy="699404"/>
          </a:xfrm>
          <a:noFill/>
          <a:ln>
            <a:noFill/>
          </a:ln>
        </p:spPr>
        <p:txBody>
          <a:bodyPr/>
          <a:lstStyle/>
          <a:p>
            <a:pPr>
              <a:lnSpc>
                <a:spcPct val="100000"/>
              </a:lnSpc>
            </a:pPr>
            <a:r>
              <a:rPr lang="en-US" altLang="ja-JP" sz="1800" dirty="0"/>
              <a:t>The </a:t>
            </a:r>
            <a:r>
              <a:rPr lang="en-US" altLang="ja-JP" sz="1800" b="1" dirty="0">
                <a:solidFill>
                  <a:srgbClr val="FF0000"/>
                </a:solidFill>
              </a:rPr>
              <a:t>Fiscal plan </a:t>
            </a:r>
            <a:r>
              <a:rPr lang="en-US" altLang="ja-JP" sz="1800" dirty="0"/>
              <a:t>should indicate whether the existing tariffs would cover the O&amp;M and capital costs (OPEX and CAPEX) for the </a:t>
            </a:r>
            <a:r>
              <a:rPr lang="en-US" altLang="ja-JP" sz="1800" dirty="0">
                <a:solidFill>
                  <a:srgbClr val="FF0000"/>
                </a:solidFill>
              </a:rPr>
              <a:t>next 3 to 5 years</a:t>
            </a:r>
            <a:r>
              <a:rPr lang="en-US" altLang="ja-JP" sz="1800" dirty="0"/>
              <a:t>.</a:t>
            </a:r>
          </a:p>
        </p:txBody>
      </p:sp>
      <p:graphicFrame>
        <p:nvGraphicFramePr>
          <p:cNvPr id="8" name="コンテンツ プレースホルダー 2"/>
          <p:cNvGraphicFramePr>
            <a:graphicFrameLocks/>
          </p:cNvGraphicFramePr>
          <p:nvPr>
            <p:extLst>
              <p:ext uri="{D42A27DB-BD31-4B8C-83A1-F6EECF244321}">
                <p14:modId xmlns:p14="http://schemas.microsoft.com/office/powerpoint/2010/main" val="2906426969"/>
              </p:ext>
            </p:extLst>
          </p:nvPr>
        </p:nvGraphicFramePr>
        <p:xfrm>
          <a:off x="395536" y="2132856"/>
          <a:ext cx="8443595" cy="4148264"/>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475043">
                  <a:extLst>
                    <a:ext uri="{9D8B030D-6E8A-4147-A177-3AD203B41FA5}">
                      <a16:colId xmlns:a16="http://schemas.microsoft.com/office/drawing/2014/main" val="20002"/>
                    </a:ext>
                  </a:extLst>
                </a:gridCol>
              </a:tblGrid>
              <a:tr h="309535">
                <a:tc>
                  <a:txBody>
                    <a:bodyPr/>
                    <a:lstStyle/>
                    <a:p>
                      <a:pPr algn="l" fontAlgn="ctr"/>
                      <a:r>
                        <a:rPr lang="en-US" sz="1600" b="1" i="0" u="none" strike="noStrike" dirty="0">
                          <a:solidFill>
                            <a:srgbClr val="000000"/>
                          </a:solidFill>
                          <a:effectLst/>
                          <a:latin typeface="+mn-lt"/>
                        </a:rPr>
                        <a:t>Components</a:t>
                      </a:r>
                    </a:p>
                  </a:txBody>
                  <a:tcPr marL="72000" marR="72000" marT="36000" marB="36000" anchor="ctr">
                    <a:solidFill>
                      <a:schemeClr val="accent5">
                        <a:lumMod val="90000"/>
                      </a:schemeClr>
                    </a:solidFill>
                  </a:tcPr>
                </a:tc>
                <a:tc>
                  <a:txBody>
                    <a:bodyPr/>
                    <a:lstStyle/>
                    <a:p>
                      <a:pPr algn="l" fontAlgn="ctr"/>
                      <a:r>
                        <a:rPr lang="en-US" sz="1600" b="1" i="0" u="none" strike="noStrike">
                          <a:solidFill>
                            <a:srgbClr val="000000"/>
                          </a:solidFill>
                          <a:effectLst/>
                          <a:latin typeface="+mn-lt"/>
                        </a:rPr>
                        <a:t>Contents</a:t>
                      </a:r>
                      <a:endParaRPr lang="en-US" sz="1600" b="1" i="0" u="none" strike="noStrike" dirty="0">
                        <a:solidFill>
                          <a:srgbClr val="000000"/>
                        </a:solidFill>
                        <a:effectLst/>
                        <a:latin typeface="+mn-lt"/>
                      </a:endParaRPr>
                    </a:p>
                  </a:txBody>
                  <a:tcPr marL="72000" marR="72000" marT="36000" marB="36000" anchor="ctr">
                    <a:solidFill>
                      <a:schemeClr val="accent5">
                        <a:lumMod val="90000"/>
                      </a:schemeClr>
                    </a:solidFill>
                  </a:tcPr>
                </a:tc>
                <a:tc>
                  <a:txBody>
                    <a:bodyPr/>
                    <a:lstStyle/>
                    <a:p>
                      <a:pPr algn="l" fontAlgn="ctr"/>
                      <a:r>
                        <a:rPr lang="en-US" sz="1600" b="1" i="0" u="none" strike="noStrike" dirty="0">
                          <a:solidFill>
                            <a:srgbClr val="000000"/>
                          </a:solidFill>
                          <a:effectLst/>
                          <a:latin typeface="+mn-lt"/>
                        </a:rPr>
                        <a:t>Criteria  </a:t>
                      </a:r>
                    </a:p>
                  </a:txBody>
                  <a:tcPr marL="72000" marR="72000" marT="36000" marB="36000" anchor="ctr">
                    <a:solidFill>
                      <a:schemeClr val="accent5">
                        <a:lumMod val="90000"/>
                      </a:schemeClr>
                    </a:solidFill>
                  </a:tcPr>
                </a:tc>
                <a:extLst>
                  <a:ext uri="{0D108BD9-81ED-4DB2-BD59-A6C34878D82A}">
                    <a16:rowId xmlns:a16="http://schemas.microsoft.com/office/drawing/2014/main" val="10000"/>
                  </a:ext>
                </a:extLst>
              </a:tr>
              <a:tr h="908296">
                <a:tc>
                  <a:txBody>
                    <a:bodyPr/>
                    <a:lstStyle/>
                    <a:p>
                      <a:pPr algn="l" fontAlgn="ctr"/>
                      <a:r>
                        <a:rPr lang="en-US" sz="1600" b="1" i="0" u="none" strike="noStrike" dirty="0">
                          <a:solidFill>
                            <a:srgbClr val="000000"/>
                          </a:solidFill>
                          <a:effectLst/>
                          <a:latin typeface="+mn-lt"/>
                        </a:rPr>
                        <a:t>Demand &amp; Supply Plan</a:t>
                      </a:r>
                    </a:p>
                  </a:txBody>
                  <a:tcPr marL="72000" marR="72000" marT="36000" marB="36000" anchor="ctr">
                    <a:solidFill>
                      <a:schemeClr val="bg1">
                        <a:lumMod val="85000"/>
                      </a:schemeClr>
                    </a:solidFill>
                  </a:tcPr>
                </a:tc>
                <a:tc>
                  <a:txBody>
                    <a:bodyPr/>
                    <a:lstStyle/>
                    <a:p>
                      <a:pPr algn="l" fontAlgn="ctr"/>
                      <a:r>
                        <a:rPr lang="en-US" sz="1700" b="0" i="0" u="none" strike="noStrike" dirty="0">
                          <a:solidFill>
                            <a:srgbClr val="000000"/>
                          </a:solidFill>
                          <a:effectLst/>
                          <a:latin typeface="+mn-lt"/>
                        </a:rPr>
                        <a:t>Securing water source, water demand analysis, etc.</a:t>
                      </a:r>
                    </a:p>
                  </a:txBody>
                  <a:tcPr marL="72000" marR="72000" marT="36000" marB="36000" anchor="ctr">
                    <a:solidFill>
                      <a:schemeClr val="accent5">
                        <a:alpha val="50196"/>
                      </a:schemeClr>
                    </a:solidFill>
                  </a:tcPr>
                </a:tc>
                <a:tc>
                  <a:txBody>
                    <a:bodyPr/>
                    <a:lstStyle/>
                    <a:p>
                      <a:pPr algn="l" fontAlgn="ctr"/>
                      <a:r>
                        <a:rPr lang="en-US" sz="1700" b="0" i="0" u="none" strike="noStrike" dirty="0">
                          <a:solidFill>
                            <a:srgbClr val="000000"/>
                          </a:solidFill>
                          <a:effectLst/>
                          <a:latin typeface="+mn-lt"/>
                        </a:rPr>
                        <a:t>Water service coverage ratio, population served, number of connections, etc.</a:t>
                      </a:r>
                    </a:p>
                  </a:txBody>
                  <a:tcPr marL="72000" marR="72000" marT="36000" marB="36000" anchor="ctr">
                    <a:solidFill>
                      <a:schemeClr val="accent5">
                        <a:alpha val="50196"/>
                      </a:schemeClr>
                    </a:solidFill>
                  </a:tcPr>
                </a:tc>
                <a:extLst>
                  <a:ext uri="{0D108BD9-81ED-4DB2-BD59-A6C34878D82A}">
                    <a16:rowId xmlns:a16="http://schemas.microsoft.com/office/drawing/2014/main" val="10001"/>
                  </a:ext>
                </a:extLst>
              </a:tr>
              <a:tr h="936104">
                <a:tc>
                  <a:txBody>
                    <a:bodyPr/>
                    <a:lstStyle/>
                    <a:p>
                      <a:pPr algn="l" fontAlgn="ctr"/>
                      <a:r>
                        <a:rPr lang="en-US" sz="1600" b="1" i="0" u="none" strike="noStrike" dirty="0">
                          <a:solidFill>
                            <a:srgbClr val="000000"/>
                          </a:solidFill>
                          <a:effectLst/>
                          <a:latin typeface="+mn-lt"/>
                        </a:rPr>
                        <a:t>Facility Plan</a:t>
                      </a:r>
                    </a:p>
                  </a:txBody>
                  <a:tcPr marL="72000" marR="72000" marT="36000" marB="36000" anchor="ctr">
                    <a:solidFill>
                      <a:schemeClr val="bg1">
                        <a:lumMod val="85000"/>
                      </a:schemeClr>
                    </a:solidFill>
                  </a:tcPr>
                </a:tc>
                <a:tc>
                  <a:txBody>
                    <a:bodyPr/>
                    <a:lstStyle/>
                    <a:p>
                      <a:pPr algn="l" fontAlgn="ctr"/>
                      <a:r>
                        <a:rPr lang="fr-FR" sz="1700" b="0" i="0" u="none" strike="noStrike" dirty="0">
                          <a:solidFill>
                            <a:srgbClr val="000000"/>
                          </a:solidFill>
                          <a:effectLst/>
                          <a:latin typeface="+mn-lt"/>
                        </a:rPr>
                        <a:t>New construction, expansion, rehabilitation, etc.</a:t>
                      </a:r>
                    </a:p>
                  </a:txBody>
                  <a:tcPr marL="72000" marR="72000" marT="36000" marB="36000" anchor="ctr">
                    <a:solidFill>
                      <a:srgbClr val="EFF6FF">
                        <a:alpha val="50196"/>
                      </a:srgbClr>
                    </a:solidFill>
                  </a:tcPr>
                </a:tc>
                <a:tc>
                  <a:txBody>
                    <a:bodyPr/>
                    <a:lstStyle/>
                    <a:p>
                      <a:pPr algn="l" fontAlgn="ctr"/>
                      <a:r>
                        <a:rPr lang="en-US" sz="1700" b="0" i="0" u="none" strike="noStrike" dirty="0">
                          <a:solidFill>
                            <a:srgbClr val="000000"/>
                          </a:solidFill>
                          <a:effectLst/>
                          <a:latin typeface="+mn-lt"/>
                        </a:rPr>
                        <a:t>Annual amount of water distributed (daily maximum &amp; average) and amount of revenue water.. </a:t>
                      </a:r>
                    </a:p>
                  </a:txBody>
                  <a:tcPr marL="72000" marR="72000" marT="36000" marB="36000" anchor="ctr">
                    <a:solidFill>
                      <a:srgbClr val="EFF6FF">
                        <a:alpha val="50196"/>
                      </a:srgbClr>
                    </a:solidFill>
                  </a:tcPr>
                </a:tc>
                <a:extLst>
                  <a:ext uri="{0D108BD9-81ED-4DB2-BD59-A6C34878D82A}">
                    <a16:rowId xmlns:a16="http://schemas.microsoft.com/office/drawing/2014/main" val="10002"/>
                  </a:ext>
                </a:extLst>
              </a:tr>
              <a:tr h="1224136">
                <a:tc>
                  <a:txBody>
                    <a:bodyPr/>
                    <a:lstStyle/>
                    <a:p>
                      <a:pPr algn="l" fontAlgn="ctr"/>
                      <a:r>
                        <a:rPr lang="en-US" sz="1600" b="1" i="0" u="none" strike="noStrike" dirty="0">
                          <a:solidFill>
                            <a:srgbClr val="000000"/>
                          </a:solidFill>
                          <a:effectLst/>
                          <a:latin typeface="+mn-lt"/>
                        </a:rPr>
                        <a:t>F</a:t>
                      </a:r>
                      <a:r>
                        <a:rPr lang="en-US" altLang="ja-JP" sz="1600" b="1" i="0" u="none" strike="noStrike" dirty="0">
                          <a:solidFill>
                            <a:srgbClr val="000000"/>
                          </a:solidFill>
                          <a:effectLst/>
                          <a:latin typeface="+mn-lt"/>
                        </a:rPr>
                        <a:t>unding</a:t>
                      </a:r>
                      <a:r>
                        <a:rPr lang="ja-JP" altLang="en-US" sz="1600" b="1" i="0" u="none" strike="noStrike" dirty="0">
                          <a:solidFill>
                            <a:srgbClr val="000000"/>
                          </a:solidFill>
                          <a:effectLst/>
                          <a:latin typeface="+mn-lt"/>
                        </a:rPr>
                        <a:t>　</a:t>
                      </a:r>
                      <a:r>
                        <a:rPr lang="en-US" sz="1600" b="1" i="0" u="none" strike="noStrike" dirty="0">
                          <a:solidFill>
                            <a:srgbClr val="000000"/>
                          </a:solidFill>
                          <a:effectLst/>
                          <a:latin typeface="+mn-lt"/>
                        </a:rPr>
                        <a:t>Plan</a:t>
                      </a:r>
                    </a:p>
                  </a:txBody>
                  <a:tcPr marL="72000" marR="72000" marT="36000" marB="36000" anchor="ctr">
                    <a:solidFill>
                      <a:schemeClr val="bg1">
                        <a:lumMod val="85000"/>
                      </a:schemeClr>
                    </a:solidFill>
                  </a:tcPr>
                </a:tc>
                <a:tc>
                  <a:txBody>
                    <a:bodyPr/>
                    <a:lstStyle/>
                    <a:p>
                      <a:pPr algn="l" fontAlgn="ctr"/>
                      <a:r>
                        <a:rPr lang="en-US" sz="1700" b="0" i="0" u="none" strike="noStrike" dirty="0">
                          <a:solidFill>
                            <a:srgbClr val="000000"/>
                          </a:solidFill>
                          <a:effectLst/>
                          <a:latin typeface="+mn-lt"/>
                        </a:rPr>
                        <a:t>Capital income including bond issues, national subsidies and grants, transfers from the general account, contributions for construction, etc.</a:t>
                      </a:r>
                    </a:p>
                  </a:txBody>
                  <a:tcPr marL="72000" marR="72000" marT="36000" marB="36000" anchor="ctr">
                    <a:solidFill>
                      <a:schemeClr val="accent5">
                        <a:alpha val="50196"/>
                      </a:schemeClr>
                    </a:solidFill>
                  </a:tcPr>
                </a:tc>
                <a:tc>
                  <a:txBody>
                    <a:bodyPr/>
                    <a:lstStyle/>
                    <a:p>
                      <a:pPr algn="l" fontAlgn="ctr"/>
                      <a:r>
                        <a:rPr lang="en-US" sz="1700" b="0" i="0" u="none" strike="noStrike" dirty="0">
                          <a:solidFill>
                            <a:srgbClr val="000000"/>
                          </a:solidFill>
                          <a:effectLst/>
                          <a:latin typeface="+mn-lt"/>
                        </a:rPr>
                        <a:t>Amount of bond issued and  repayment, amount of grant and subsidy, other income, etc.</a:t>
                      </a:r>
                    </a:p>
                  </a:txBody>
                  <a:tcPr marL="72000" marR="72000" marT="36000" marB="36000" anchor="ctr">
                    <a:solidFill>
                      <a:schemeClr val="accent5">
                        <a:alpha val="50196"/>
                      </a:schemeClr>
                    </a:solidFill>
                  </a:tcPr>
                </a:tc>
                <a:extLst>
                  <a:ext uri="{0D108BD9-81ED-4DB2-BD59-A6C34878D82A}">
                    <a16:rowId xmlns:a16="http://schemas.microsoft.com/office/drawing/2014/main" val="10003"/>
                  </a:ext>
                </a:extLst>
              </a:tr>
              <a:tr h="763888">
                <a:tc>
                  <a:txBody>
                    <a:bodyPr/>
                    <a:lstStyle/>
                    <a:p>
                      <a:pPr algn="l" fontAlgn="ctr"/>
                      <a:r>
                        <a:rPr lang="en-US" sz="1600" b="1" i="0" u="none" strike="noStrike" dirty="0">
                          <a:solidFill>
                            <a:srgbClr val="000000"/>
                          </a:solidFill>
                          <a:effectLst/>
                          <a:latin typeface="+mn-lt"/>
                        </a:rPr>
                        <a:t>Operation Plan</a:t>
                      </a:r>
                    </a:p>
                  </a:txBody>
                  <a:tcPr marL="72000" marR="72000" marT="36000" marB="36000" anchor="ctr">
                    <a:solidFill>
                      <a:schemeClr val="bg1">
                        <a:lumMod val="85000"/>
                      </a:schemeClr>
                    </a:solidFill>
                  </a:tcPr>
                </a:tc>
                <a:tc>
                  <a:txBody>
                    <a:bodyPr/>
                    <a:lstStyle/>
                    <a:p>
                      <a:pPr algn="l" fontAlgn="ctr"/>
                      <a:r>
                        <a:rPr lang="en-US" sz="1700" b="0" i="0" u="none" strike="noStrike" dirty="0">
                          <a:solidFill>
                            <a:srgbClr val="000000"/>
                          </a:solidFill>
                          <a:effectLst/>
                          <a:latin typeface="+mn-lt"/>
                        </a:rPr>
                        <a:t>Operation &amp; maintenance of facilities, staff allocation, outsourcing, etc.</a:t>
                      </a:r>
                    </a:p>
                  </a:txBody>
                  <a:tcPr marL="72000" marR="72000" marT="36000" marB="36000" anchor="ctr">
                    <a:solidFill>
                      <a:srgbClr val="EFF6FF">
                        <a:alpha val="50196"/>
                      </a:srgbClr>
                    </a:solidFill>
                  </a:tcPr>
                </a:tc>
                <a:tc>
                  <a:txBody>
                    <a:bodyPr/>
                    <a:lstStyle/>
                    <a:p>
                      <a:pPr algn="l" fontAlgn="ctr"/>
                      <a:r>
                        <a:rPr lang="en-US" altLang="ja-JP" sz="1700" b="0" i="0" u="none" strike="noStrike" dirty="0">
                          <a:solidFill>
                            <a:srgbClr val="000000"/>
                          </a:solidFill>
                          <a:effectLst/>
                          <a:latin typeface="+mn-lt"/>
                        </a:rPr>
                        <a:t>Op</a:t>
                      </a:r>
                      <a:r>
                        <a:rPr lang="en-US" sz="1700" b="0" i="0" u="none" strike="noStrike" dirty="0">
                          <a:solidFill>
                            <a:srgbClr val="000000"/>
                          </a:solidFill>
                          <a:effectLst/>
                          <a:latin typeface="+mn-lt"/>
                        </a:rPr>
                        <a:t>eration &amp; maintenance cost including </a:t>
                      </a:r>
                      <a:r>
                        <a:rPr lang="en-US" altLang="ja-JP" sz="1700" b="0" i="0" u="none" strike="noStrike" dirty="0">
                          <a:solidFill>
                            <a:srgbClr val="000000"/>
                          </a:solidFill>
                          <a:effectLst/>
                          <a:latin typeface="+mn-lt"/>
                        </a:rPr>
                        <a:t>outsourcing cost, </a:t>
                      </a:r>
                      <a:r>
                        <a:rPr lang="en-US" sz="1700" b="0" i="0" u="none" strike="noStrike" dirty="0">
                          <a:solidFill>
                            <a:srgbClr val="000000"/>
                          </a:solidFill>
                          <a:effectLst/>
                          <a:latin typeface="+mn-lt"/>
                        </a:rPr>
                        <a:t>etc.</a:t>
                      </a:r>
                    </a:p>
                  </a:txBody>
                  <a:tcPr marL="72000" marR="72000" marT="36000" marB="36000" anchor="ctr">
                    <a:solidFill>
                      <a:srgbClr val="EFF6FF">
                        <a:alpha val="50196"/>
                      </a:srgbClr>
                    </a:solidFill>
                  </a:tcPr>
                </a:tc>
                <a:extLst>
                  <a:ext uri="{0D108BD9-81ED-4DB2-BD59-A6C34878D82A}">
                    <a16:rowId xmlns:a16="http://schemas.microsoft.com/office/drawing/2014/main" val="10004"/>
                  </a:ext>
                </a:extLst>
              </a:tr>
            </a:tbl>
          </a:graphicData>
        </a:graphic>
      </p:graphicFrame>
      <p:sp>
        <p:nvSpPr>
          <p:cNvPr id="7" name="正方形/長方形 6"/>
          <p:cNvSpPr/>
          <p:nvPr/>
        </p:nvSpPr>
        <p:spPr>
          <a:xfrm>
            <a:off x="251520" y="972000"/>
            <a:ext cx="4156582" cy="410369"/>
          </a:xfrm>
          <a:prstGeom prst="rect">
            <a:avLst/>
          </a:prstGeom>
        </p:spPr>
        <p:txBody>
          <a:bodyPr wrap="none" lIns="36000" tIns="0" rIns="0" bIns="0">
            <a:spAutoFit/>
          </a:bodyPr>
          <a:lstStyle/>
          <a:p>
            <a:pPr marL="57600">
              <a:lnSpc>
                <a:spcPts val="3200"/>
              </a:lnSpc>
              <a:spcBef>
                <a:spcPts val="1000"/>
              </a:spcBef>
            </a:pPr>
            <a:r>
              <a:rPr lang="en-US" altLang="ja-JP" sz="2400" b="1" dirty="0"/>
              <a:t>(1) Preparation of fiscal plan</a:t>
            </a:r>
          </a:p>
        </p:txBody>
      </p:sp>
    </p:spTree>
    <p:extLst>
      <p:ext uri="{BB962C8B-B14F-4D97-AF65-F5344CB8AC3E}">
        <p14:creationId xmlns:p14="http://schemas.microsoft.com/office/powerpoint/2010/main" val="25722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p:cNvSpPr>
            <a:spLocks noGrp="1"/>
          </p:cNvSpPr>
          <p:nvPr>
            <p:ph type="title"/>
          </p:nvPr>
        </p:nvSpPr>
        <p:spPr>
          <a:xfrm>
            <a:off x="323528" y="332656"/>
            <a:ext cx="8568952" cy="648072"/>
          </a:xfrm>
        </p:spPr>
        <p:txBody>
          <a:bodyPr>
            <a:noAutofit/>
          </a:bodyPr>
          <a:lstStyle/>
          <a:p>
            <a:r>
              <a:rPr lang="en-US" altLang="ja-JP" dirty="0"/>
              <a:t>2.  Water Tariff Revision Process</a:t>
            </a:r>
          </a:p>
        </p:txBody>
      </p:sp>
      <p:sp>
        <p:nvSpPr>
          <p:cNvPr id="8" name="テキスト プレースホルダー 7"/>
          <p:cNvSpPr>
            <a:spLocks noGrp="1"/>
          </p:cNvSpPr>
          <p:nvPr>
            <p:ph type="body" sz="quarter" idx="13"/>
          </p:nvPr>
        </p:nvSpPr>
        <p:spPr>
          <a:xfrm>
            <a:off x="365367" y="1396964"/>
            <a:ext cx="8424862" cy="812255"/>
          </a:xfrm>
          <a:noFill/>
          <a:ln>
            <a:noFill/>
          </a:ln>
        </p:spPr>
        <p:txBody>
          <a:bodyPr/>
          <a:lstStyle/>
          <a:p>
            <a:r>
              <a:rPr lang="en-US" altLang="ja-JP" sz="2000" dirty="0"/>
              <a:t>An advisory committee </a:t>
            </a:r>
            <a:r>
              <a:rPr lang="en-US" altLang="ja-JP" sz="2000" b="0" dirty="0"/>
              <a:t>is established to examine the tariff system and </a:t>
            </a:r>
            <a:r>
              <a:rPr lang="en-US" altLang="ja-JP" sz="2000" dirty="0"/>
              <a:t>public consultations </a:t>
            </a:r>
            <a:r>
              <a:rPr lang="en-US" altLang="ja-JP" sz="2000" b="0" dirty="0"/>
              <a:t>are held to seek customers input. </a:t>
            </a:r>
          </a:p>
        </p:txBody>
      </p:sp>
      <p:sp>
        <p:nvSpPr>
          <p:cNvPr id="3" name="正方形/長方形 2"/>
          <p:cNvSpPr/>
          <p:nvPr/>
        </p:nvSpPr>
        <p:spPr>
          <a:xfrm>
            <a:off x="361916" y="2231116"/>
            <a:ext cx="3905920" cy="3785652"/>
          </a:xfrm>
          <a:prstGeom prst="rect">
            <a:avLst/>
          </a:prstGeom>
          <a:solidFill>
            <a:schemeClr val="accent5"/>
          </a:solidFill>
          <a:ln>
            <a:solidFill>
              <a:schemeClr val="accent1">
                <a:lumMod val="50000"/>
              </a:schemeClr>
            </a:solidFill>
          </a:ln>
        </p:spPr>
        <p:txBody>
          <a:bodyPr wrap="square">
            <a:spAutoFit/>
          </a:bodyPr>
          <a:lstStyle/>
          <a:p>
            <a:pPr>
              <a:spcAft>
                <a:spcPts val="600"/>
              </a:spcAft>
            </a:pPr>
            <a:r>
              <a:rPr lang="en-US" altLang="ja-JP" sz="2000" b="1" dirty="0"/>
              <a:t>Advisory committee ensures:</a:t>
            </a:r>
          </a:p>
          <a:p>
            <a:pPr marL="342900" indent="-342900">
              <a:spcAft>
                <a:spcPts val="600"/>
              </a:spcAft>
              <a:buFont typeface="+mj-lt"/>
              <a:buAutoNum type="arabicPeriod"/>
            </a:pPr>
            <a:r>
              <a:rPr lang="en-US" altLang="ja-JP" sz="2000" dirty="0"/>
              <a:t>accountability and information disclosure (utility has to make the case for revision);</a:t>
            </a:r>
          </a:p>
          <a:p>
            <a:pPr marL="342900" indent="-342900">
              <a:spcAft>
                <a:spcPts val="600"/>
              </a:spcAft>
              <a:buFont typeface="+mj-lt"/>
              <a:buAutoNum type="arabicPeriod"/>
            </a:pPr>
            <a:r>
              <a:rPr lang="en-US" altLang="ja-JP" sz="2000" dirty="0"/>
              <a:t>objectivity  in the decision-making process;</a:t>
            </a:r>
            <a:endParaRPr lang="ja-JP" altLang="en-US" sz="2000" dirty="0"/>
          </a:p>
          <a:p>
            <a:pPr marL="342900" indent="-342900">
              <a:spcAft>
                <a:spcPts val="600"/>
              </a:spcAft>
              <a:buFont typeface="+mj-lt"/>
              <a:buAutoNum type="arabicPeriod"/>
            </a:pPr>
            <a:r>
              <a:rPr lang="en-US" altLang="ja-JP" sz="2000" dirty="0"/>
              <a:t>use of expert advice from members;</a:t>
            </a:r>
          </a:p>
          <a:p>
            <a:pPr marL="342900" indent="-342900">
              <a:spcAft>
                <a:spcPts val="600"/>
              </a:spcAft>
              <a:buFont typeface="+mj-lt"/>
              <a:buAutoNum type="arabicPeriod"/>
            </a:pPr>
            <a:r>
              <a:rPr lang="en-US" altLang="ja-JP" sz="2000" dirty="0"/>
              <a:t>incorporation of customers’ inputs from representatives in the committee.</a:t>
            </a:r>
          </a:p>
        </p:txBody>
      </p:sp>
      <p:sp>
        <p:nvSpPr>
          <p:cNvPr id="10" name="正方形/長方形 9"/>
          <p:cNvSpPr/>
          <p:nvPr/>
        </p:nvSpPr>
        <p:spPr>
          <a:xfrm>
            <a:off x="251520" y="972000"/>
            <a:ext cx="8652556" cy="410369"/>
          </a:xfrm>
          <a:prstGeom prst="rect">
            <a:avLst/>
          </a:prstGeom>
        </p:spPr>
        <p:txBody>
          <a:bodyPr wrap="none" lIns="36000" tIns="0" rIns="0" bIns="0">
            <a:spAutoFit/>
          </a:bodyPr>
          <a:lstStyle/>
          <a:p>
            <a:pPr marL="57600">
              <a:lnSpc>
                <a:spcPts val="3200"/>
              </a:lnSpc>
              <a:spcBef>
                <a:spcPts val="1000"/>
              </a:spcBef>
            </a:pPr>
            <a:r>
              <a:rPr lang="en-US" altLang="ja-JP" sz="2400" b="1" dirty="0"/>
              <a:t>(2) Discussion by advisory committee &amp; public consultations</a:t>
            </a:r>
          </a:p>
        </p:txBody>
      </p:sp>
      <p:sp>
        <p:nvSpPr>
          <p:cNvPr id="12" name="コンテンツ プレースホルダー 3"/>
          <p:cNvSpPr txBox="1">
            <a:spLocks/>
          </p:cNvSpPr>
          <p:nvPr/>
        </p:nvSpPr>
        <p:spPr>
          <a:xfrm>
            <a:off x="4577798" y="5373216"/>
            <a:ext cx="4056099" cy="457668"/>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en-US" altLang="ja-JP" sz="1400" dirty="0"/>
              <a:t>Advisory committee on waterworks management</a:t>
            </a:r>
            <a:r>
              <a:rPr lang="ja-JP" altLang="en-US" sz="1400" dirty="0"/>
              <a:t> </a:t>
            </a:r>
            <a:r>
              <a:rPr lang="en-US" altLang="ja-JP" sz="1400" dirty="0"/>
              <a:t>in Koriyama City</a:t>
            </a:r>
          </a:p>
          <a:p>
            <a:pPr marL="0" indent="0" algn="ctr">
              <a:buFont typeface="Arial" panose="020B0604020202020204" pitchFamily="34" charset="0"/>
              <a:buNone/>
            </a:pPr>
            <a:endParaRPr lang="ja-JP" altLang="en-US" sz="1400" dirty="0"/>
          </a:p>
        </p:txBody>
      </p:sp>
      <p:sp>
        <p:nvSpPr>
          <p:cNvPr id="13" name="テキスト ボックス 12"/>
          <p:cNvSpPr txBox="1"/>
          <p:nvPr/>
        </p:nvSpPr>
        <p:spPr>
          <a:xfrm>
            <a:off x="4339047" y="5848202"/>
            <a:ext cx="4533600" cy="461665"/>
          </a:xfrm>
          <a:prstGeom prst="rect">
            <a:avLst/>
          </a:prstGeom>
          <a:noFill/>
        </p:spPr>
        <p:txBody>
          <a:bodyPr wrap="square" rtlCol="0">
            <a:spAutoFit/>
          </a:bodyPr>
          <a:lstStyle/>
          <a:p>
            <a:r>
              <a:rPr lang="en-US" altLang="ja-JP" sz="1200" b="1" dirty="0" err="1"/>
              <a:t>Source:https</a:t>
            </a:r>
            <a:r>
              <a:rPr lang="en-US" altLang="ja-JP" sz="1200" b="1" dirty="0"/>
              <a:t>://www.city.koriyama.fukushima.jp/481000/jogesuido/shingikai.html</a:t>
            </a:r>
            <a:endParaRPr kumimoji="1" lang="ja-JP" altLang="en-US" sz="1200" b="1" dirty="0"/>
          </a:p>
        </p:txBody>
      </p:sp>
      <p:pic>
        <p:nvPicPr>
          <p:cNvPr id="14" name="Picture 2" descr="C:\Users\maeda_c\Dropbox\プロジェクト研究「日本の水道事業の経験」（国契-15-054）共同企業体\最終報告会後の修正資料◆\C5\1_1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449" y="2348880"/>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7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82610" y="2220272"/>
            <a:ext cx="8208000" cy="3744416"/>
          </a:xfrm>
        </p:spPr>
        <p:txBody>
          <a:bodyPr>
            <a:normAutofit/>
          </a:bodyPr>
          <a:lstStyle/>
          <a:p>
            <a:pPr marL="399150" lvl="1" indent="-342900">
              <a:lnSpc>
                <a:spcPts val="2200"/>
              </a:lnSpc>
              <a:buFont typeface="Wingdings" panose="05000000000000000000" pitchFamily="2" charset="2"/>
              <a:buChar char="l"/>
            </a:pPr>
            <a:r>
              <a:rPr lang="en-US" altLang="ja-JP" sz="2000" dirty="0"/>
              <a:t>Calculation period : 3 </a:t>
            </a:r>
            <a:r>
              <a:rPr lang="ja-JP" altLang="en-US" sz="2000" dirty="0" err="1"/>
              <a:t>ー</a:t>
            </a:r>
            <a:r>
              <a:rPr lang="ja-JP" altLang="en-US" sz="2000" dirty="0"/>
              <a:t> </a:t>
            </a:r>
            <a:r>
              <a:rPr lang="en-US" altLang="ja-JP" sz="2000" dirty="0"/>
              <a:t>5 years </a:t>
            </a:r>
          </a:p>
          <a:p>
            <a:pPr marL="399150" lvl="1" indent="-342900">
              <a:lnSpc>
                <a:spcPts val="2200"/>
              </a:lnSpc>
              <a:buFont typeface="Wingdings" panose="05000000000000000000" pitchFamily="2" charset="2"/>
              <a:buChar char="l"/>
            </a:pPr>
            <a:r>
              <a:rPr lang="en-US" altLang="ja-JP" sz="2000" dirty="0"/>
              <a:t>Calculation of total cost:</a:t>
            </a:r>
          </a:p>
          <a:p>
            <a:pPr marL="0" indent="0">
              <a:buNone/>
            </a:pPr>
            <a:r>
              <a:rPr lang="ja-JP" altLang="ja-JP" sz="2000" dirty="0"/>
              <a:t>　　</a:t>
            </a: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lvl="1">
              <a:lnSpc>
                <a:spcPts val="2200"/>
              </a:lnSpc>
            </a:pPr>
            <a:endParaRPr lang="en-US" altLang="ja-JP" sz="2000" b="0" dirty="0"/>
          </a:p>
        </p:txBody>
      </p:sp>
      <p:sp>
        <p:nvSpPr>
          <p:cNvPr id="43" name="タイトル 3"/>
          <p:cNvSpPr>
            <a:spLocks noGrp="1"/>
          </p:cNvSpPr>
          <p:nvPr>
            <p:ph type="title"/>
          </p:nvPr>
        </p:nvSpPr>
        <p:spPr>
          <a:xfrm>
            <a:off x="323528" y="332656"/>
            <a:ext cx="8568952" cy="648072"/>
          </a:xfrm>
        </p:spPr>
        <p:txBody>
          <a:bodyPr>
            <a:noAutofit/>
          </a:bodyPr>
          <a:lstStyle/>
          <a:p>
            <a:r>
              <a:rPr lang="en-US" altLang="ja-JP" dirty="0"/>
              <a:t>2.  Water Tariff Revision Process</a:t>
            </a:r>
          </a:p>
        </p:txBody>
      </p:sp>
      <p:sp>
        <p:nvSpPr>
          <p:cNvPr id="2" name="正方形/長方形 1"/>
          <p:cNvSpPr/>
          <p:nvPr/>
        </p:nvSpPr>
        <p:spPr>
          <a:xfrm>
            <a:off x="911283" y="2969351"/>
            <a:ext cx="1656184" cy="288032"/>
          </a:xfrm>
          <a:prstGeom prst="rect">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Total Cost</a:t>
            </a:r>
            <a:endParaRPr kumimoji="1" lang="ja-JP" altLang="en-US" dirty="0">
              <a:solidFill>
                <a:schemeClr val="tx1"/>
              </a:solidFill>
            </a:endParaRPr>
          </a:p>
        </p:txBody>
      </p:sp>
      <p:sp>
        <p:nvSpPr>
          <p:cNvPr id="7" name="正方形/長方形 6"/>
          <p:cNvSpPr/>
          <p:nvPr/>
        </p:nvSpPr>
        <p:spPr>
          <a:xfrm>
            <a:off x="3575210" y="2969351"/>
            <a:ext cx="2539734"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Total Tariff Revenue</a:t>
            </a:r>
          </a:p>
        </p:txBody>
      </p:sp>
      <p:sp>
        <p:nvSpPr>
          <p:cNvPr id="8" name="正方形/長方形 7"/>
          <p:cNvSpPr/>
          <p:nvPr/>
        </p:nvSpPr>
        <p:spPr>
          <a:xfrm>
            <a:off x="3395396" y="3469017"/>
            <a:ext cx="1656184" cy="288032"/>
          </a:xfrm>
          <a:prstGeom prst="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Operating Cost</a:t>
            </a:r>
            <a:endParaRPr kumimoji="1" lang="ja-JP" altLang="en-US" dirty="0">
              <a:solidFill>
                <a:schemeClr val="tx1"/>
              </a:solidFill>
            </a:endParaRPr>
          </a:p>
        </p:txBody>
      </p:sp>
      <p:sp>
        <p:nvSpPr>
          <p:cNvPr id="9" name="正方形/長方形 8"/>
          <p:cNvSpPr/>
          <p:nvPr/>
        </p:nvSpPr>
        <p:spPr>
          <a:xfrm>
            <a:off x="5904342" y="3469017"/>
            <a:ext cx="1656184" cy="288032"/>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Capital Cost</a:t>
            </a:r>
            <a:endParaRPr kumimoji="1" lang="ja-JP" altLang="en-US" b="1" dirty="0"/>
          </a:p>
        </p:txBody>
      </p:sp>
      <p:sp>
        <p:nvSpPr>
          <p:cNvPr id="4" name="正方形/長方形 3"/>
          <p:cNvSpPr/>
          <p:nvPr/>
        </p:nvSpPr>
        <p:spPr>
          <a:xfrm>
            <a:off x="2921278" y="2928701"/>
            <a:ext cx="415498" cy="369332"/>
          </a:xfrm>
          <a:prstGeom prst="rect">
            <a:avLst/>
          </a:prstGeom>
        </p:spPr>
        <p:txBody>
          <a:bodyPr wrap="none">
            <a:spAutoFit/>
          </a:bodyPr>
          <a:lstStyle/>
          <a:p>
            <a:r>
              <a:rPr lang="ja-JP" altLang="en-US" b="1" dirty="0"/>
              <a:t>＝</a:t>
            </a:r>
          </a:p>
        </p:txBody>
      </p:sp>
      <p:sp>
        <p:nvSpPr>
          <p:cNvPr id="10" name="正方形/長方形 9"/>
          <p:cNvSpPr/>
          <p:nvPr/>
        </p:nvSpPr>
        <p:spPr>
          <a:xfrm>
            <a:off x="911283" y="3433338"/>
            <a:ext cx="1656184" cy="288032"/>
          </a:xfrm>
          <a:prstGeom prst="rect">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Total Cost</a:t>
            </a:r>
            <a:endParaRPr kumimoji="1" lang="ja-JP" altLang="en-US" dirty="0">
              <a:solidFill>
                <a:schemeClr val="tx1"/>
              </a:solidFill>
            </a:endParaRPr>
          </a:p>
        </p:txBody>
      </p:sp>
      <p:sp>
        <p:nvSpPr>
          <p:cNvPr id="11" name="正方形/長方形 10"/>
          <p:cNvSpPr/>
          <p:nvPr/>
        </p:nvSpPr>
        <p:spPr>
          <a:xfrm>
            <a:off x="2795177" y="3375739"/>
            <a:ext cx="415498" cy="369332"/>
          </a:xfrm>
          <a:prstGeom prst="rect">
            <a:avLst/>
          </a:prstGeom>
        </p:spPr>
        <p:txBody>
          <a:bodyPr wrap="none">
            <a:spAutoFit/>
          </a:bodyPr>
          <a:lstStyle/>
          <a:p>
            <a:r>
              <a:rPr lang="ja-JP" altLang="en-US" b="1" dirty="0"/>
              <a:t>＝</a:t>
            </a:r>
          </a:p>
        </p:txBody>
      </p:sp>
      <p:sp>
        <p:nvSpPr>
          <p:cNvPr id="12" name="正方形/長方形 11"/>
          <p:cNvSpPr/>
          <p:nvPr/>
        </p:nvSpPr>
        <p:spPr>
          <a:xfrm>
            <a:off x="4887765" y="3946433"/>
            <a:ext cx="327630" cy="369332"/>
          </a:xfrm>
          <a:prstGeom prst="rect">
            <a:avLst/>
          </a:prstGeom>
        </p:spPr>
        <p:txBody>
          <a:bodyPr wrap="square">
            <a:spAutoFit/>
          </a:bodyPr>
          <a:lstStyle/>
          <a:p>
            <a:r>
              <a:rPr lang="ja-JP" altLang="en-US" b="1" dirty="0"/>
              <a:t>＋</a:t>
            </a:r>
          </a:p>
        </p:txBody>
      </p:sp>
      <p:sp>
        <p:nvSpPr>
          <p:cNvPr id="13" name="正方形/長方形 12"/>
          <p:cNvSpPr/>
          <p:nvPr/>
        </p:nvSpPr>
        <p:spPr>
          <a:xfrm>
            <a:off x="911283" y="3957758"/>
            <a:ext cx="1656184" cy="288032"/>
          </a:xfrm>
          <a:prstGeom prst="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Operating Cost</a:t>
            </a:r>
            <a:endParaRPr kumimoji="1" lang="ja-JP" altLang="en-US" dirty="0">
              <a:solidFill>
                <a:schemeClr val="tx1"/>
              </a:solidFill>
            </a:endParaRPr>
          </a:p>
        </p:txBody>
      </p:sp>
      <p:sp>
        <p:nvSpPr>
          <p:cNvPr id="14" name="正方形/長方形 13"/>
          <p:cNvSpPr/>
          <p:nvPr/>
        </p:nvSpPr>
        <p:spPr>
          <a:xfrm>
            <a:off x="2567426" y="3907814"/>
            <a:ext cx="415498" cy="369332"/>
          </a:xfrm>
          <a:prstGeom prst="rect">
            <a:avLst/>
          </a:prstGeom>
        </p:spPr>
        <p:txBody>
          <a:bodyPr wrap="none">
            <a:spAutoFit/>
          </a:bodyPr>
          <a:lstStyle/>
          <a:p>
            <a:r>
              <a:rPr lang="ja-JP" altLang="en-US" b="1" dirty="0"/>
              <a:t>＝</a:t>
            </a:r>
          </a:p>
        </p:txBody>
      </p:sp>
      <p:sp>
        <p:nvSpPr>
          <p:cNvPr id="16" name="正方形/長方形 15"/>
          <p:cNvSpPr/>
          <p:nvPr/>
        </p:nvSpPr>
        <p:spPr>
          <a:xfrm>
            <a:off x="3071015" y="3989114"/>
            <a:ext cx="1816750" cy="288032"/>
          </a:xfrm>
          <a:prstGeom prst="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Personnel  Cost</a:t>
            </a:r>
            <a:endParaRPr kumimoji="1" lang="ja-JP" altLang="en-US" dirty="0">
              <a:solidFill>
                <a:schemeClr val="tx1"/>
              </a:solidFill>
            </a:endParaRPr>
          </a:p>
        </p:txBody>
      </p:sp>
      <p:sp>
        <p:nvSpPr>
          <p:cNvPr id="17" name="正方形/長方形 16"/>
          <p:cNvSpPr/>
          <p:nvPr/>
        </p:nvSpPr>
        <p:spPr>
          <a:xfrm>
            <a:off x="5246820" y="4003165"/>
            <a:ext cx="1656184" cy="288032"/>
          </a:xfrm>
          <a:prstGeom prst="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Chemical Cost</a:t>
            </a:r>
            <a:endParaRPr kumimoji="1" lang="ja-JP" altLang="en-US" dirty="0">
              <a:solidFill>
                <a:schemeClr val="tx1"/>
              </a:solidFill>
            </a:endParaRPr>
          </a:p>
        </p:txBody>
      </p:sp>
      <p:sp>
        <p:nvSpPr>
          <p:cNvPr id="18" name="正方形/長方形 17"/>
          <p:cNvSpPr/>
          <p:nvPr/>
        </p:nvSpPr>
        <p:spPr>
          <a:xfrm>
            <a:off x="7184908" y="4024682"/>
            <a:ext cx="1391952" cy="288032"/>
          </a:xfrm>
          <a:prstGeom prst="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Power Cost</a:t>
            </a:r>
            <a:endParaRPr kumimoji="1" lang="ja-JP" altLang="en-US" dirty="0">
              <a:solidFill>
                <a:schemeClr val="tx1"/>
              </a:solidFill>
            </a:endParaRPr>
          </a:p>
        </p:txBody>
      </p:sp>
      <p:sp>
        <p:nvSpPr>
          <p:cNvPr id="19" name="正方形/長方形 18"/>
          <p:cNvSpPr/>
          <p:nvPr/>
        </p:nvSpPr>
        <p:spPr>
          <a:xfrm>
            <a:off x="5300427" y="3415627"/>
            <a:ext cx="415498" cy="369332"/>
          </a:xfrm>
          <a:prstGeom prst="rect">
            <a:avLst/>
          </a:prstGeom>
        </p:spPr>
        <p:txBody>
          <a:bodyPr wrap="none">
            <a:spAutoFit/>
          </a:bodyPr>
          <a:lstStyle/>
          <a:p>
            <a:r>
              <a:rPr lang="ja-JP" altLang="en-US" b="1" dirty="0"/>
              <a:t>＋</a:t>
            </a:r>
          </a:p>
        </p:txBody>
      </p:sp>
      <p:sp>
        <p:nvSpPr>
          <p:cNvPr id="20" name="正方形/長方形 19"/>
          <p:cNvSpPr/>
          <p:nvPr/>
        </p:nvSpPr>
        <p:spPr>
          <a:xfrm>
            <a:off x="3951477" y="4355560"/>
            <a:ext cx="415498" cy="369332"/>
          </a:xfrm>
          <a:prstGeom prst="rect">
            <a:avLst/>
          </a:prstGeom>
        </p:spPr>
        <p:txBody>
          <a:bodyPr wrap="none">
            <a:spAutoFit/>
          </a:bodyPr>
          <a:lstStyle/>
          <a:p>
            <a:r>
              <a:rPr lang="ja-JP" altLang="en-US" b="1" dirty="0"/>
              <a:t>＋</a:t>
            </a:r>
          </a:p>
        </p:txBody>
      </p:sp>
      <p:sp>
        <p:nvSpPr>
          <p:cNvPr id="21" name="正方形/長方形 20"/>
          <p:cNvSpPr/>
          <p:nvPr/>
        </p:nvSpPr>
        <p:spPr>
          <a:xfrm>
            <a:off x="6819056" y="3950570"/>
            <a:ext cx="415498" cy="369332"/>
          </a:xfrm>
          <a:prstGeom prst="rect">
            <a:avLst/>
          </a:prstGeom>
        </p:spPr>
        <p:txBody>
          <a:bodyPr wrap="none">
            <a:spAutoFit/>
          </a:bodyPr>
          <a:lstStyle/>
          <a:p>
            <a:r>
              <a:rPr lang="ja-JP" altLang="en-US" b="1" dirty="0"/>
              <a:t>＋</a:t>
            </a:r>
          </a:p>
        </p:txBody>
      </p:sp>
      <p:sp>
        <p:nvSpPr>
          <p:cNvPr id="22" name="正方形/長方形 21"/>
          <p:cNvSpPr/>
          <p:nvPr/>
        </p:nvSpPr>
        <p:spPr>
          <a:xfrm>
            <a:off x="4324872" y="4394014"/>
            <a:ext cx="1843897" cy="288032"/>
          </a:xfrm>
          <a:prstGeom prst="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Bulk Water Cost</a:t>
            </a:r>
            <a:endParaRPr kumimoji="1" lang="ja-JP" altLang="en-US" dirty="0">
              <a:solidFill>
                <a:schemeClr val="tx1"/>
              </a:solidFill>
            </a:endParaRPr>
          </a:p>
        </p:txBody>
      </p:sp>
      <p:sp>
        <p:nvSpPr>
          <p:cNvPr id="23" name="正方形/長方形 22"/>
          <p:cNvSpPr/>
          <p:nvPr/>
        </p:nvSpPr>
        <p:spPr>
          <a:xfrm>
            <a:off x="2494767" y="4369063"/>
            <a:ext cx="1456710" cy="288032"/>
          </a:xfrm>
          <a:prstGeom prst="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Repair Cost</a:t>
            </a:r>
            <a:endParaRPr kumimoji="1" lang="ja-JP" altLang="en-US" dirty="0">
              <a:solidFill>
                <a:schemeClr val="tx1"/>
              </a:solidFill>
            </a:endParaRPr>
          </a:p>
        </p:txBody>
      </p:sp>
      <p:sp>
        <p:nvSpPr>
          <p:cNvPr id="24" name="正方形/長方形 23"/>
          <p:cNvSpPr/>
          <p:nvPr/>
        </p:nvSpPr>
        <p:spPr>
          <a:xfrm>
            <a:off x="5945268" y="4787935"/>
            <a:ext cx="2645342" cy="288032"/>
          </a:xfrm>
          <a:prstGeom prst="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Other Maintenance Costs </a:t>
            </a:r>
          </a:p>
        </p:txBody>
      </p:sp>
      <p:sp>
        <p:nvSpPr>
          <p:cNvPr id="25" name="正方形/長方形 24"/>
          <p:cNvSpPr/>
          <p:nvPr/>
        </p:nvSpPr>
        <p:spPr>
          <a:xfrm>
            <a:off x="6530442" y="4406153"/>
            <a:ext cx="2060168" cy="288032"/>
          </a:xfrm>
          <a:prstGeom prst="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Depreciation  Cost</a:t>
            </a:r>
            <a:endParaRPr kumimoji="1" lang="ja-JP" altLang="en-US" dirty="0">
              <a:solidFill>
                <a:schemeClr val="tx1"/>
              </a:solidFill>
            </a:endParaRPr>
          </a:p>
        </p:txBody>
      </p:sp>
      <p:sp>
        <p:nvSpPr>
          <p:cNvPr id="26" name="正方形/長方形 25"/>
          <p:cNvSpPr/>
          <p:nvPr/>
        </p:nvSpPr>
        <p:spPr>
          <a:xfrm>
            <a:off x="2071067" y="4312714"/>
            <a:ext cx="415498" cy="369332"/>
          </a:xfrm>
          <a:prstGeom prst="rect">
            <a:avLst/>
          </a:prstGeom>
        </p:spPr>
        <p:txBody>
          <a:bodyPr wrap="none">
            <a:spAutoFit/>
          </a:bodyPr>
          <a:lstStyle/>
          <a:p>
            <a:r>
              <a:rPr lang="ja-JP" altLang="en-US" b="1" dirty="0"/>
              <a:t>＋</a:t>
            </a:r>
          </a:p>
        </p:txBody>
      </p:sp>
      <p:sp>
        <p:nvSpPr>
          <p:cNvPr id="27" name="正方形/長方形 26"/>
          <p:cNvSpPr/>
          <p:nvPr/>
        </p:nvSpPr>
        <p:spPr>
          <a:xfrm>
            <a:off x="6114944" y="4353364"/>
            <a:ext cx="415498" cy="369332"/>
          </a:xfrm>
          <a:prstGeom prst="rect">
            <a:avLst/>
          </a:prstGeom>
        </p:spPr>
        <p:txBody>
          <a:bodyPr wrap="none">
            <a:spAutoFit/>
          </a:bodyPr>
          <a:lstStyle/>
          <a:p>
            <a:r>
              <a:rPr lang="ja-JP" altLang="en-US" b="1" dirty="0"/>
              <a:t>＋</a:t>
            </a:r>
          </a:p>
        </p:txBody>
      </p:sp>
      <p:sp>
        <p:nvSpPr>
          <p:cNvPr id="28" name="正方形/長方形 27"/>
          <p:cNvSpPr/>
          <p:nvPr/>
        </p:nvSpPr>
        <p:spPr>
          <a:xfrm>
            <a:off x="5783479" y="5347556"/>
            <a:ext cx="2871008"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Capital Maintenance Cost</a:t>
            </a:r>
            <a:endParaRPr kumimoji="1" lang="ja-JP" altLang="en-US" b="1" dirty="0"/>
          </a:p>
        </p:txBody>
      </p:sp>
      <p:sp>
        <p:nvSpPr>
          <p:cNvPr id="29" name="正方形/長方形 28"/>
          <p:cNvSpPr/>
          <p:nvPr/>
        </p:nvSpPr>
        <p:spPr>
          <a:xfrm>
            <a:off x="3179024" y="5341586"/>
            <a:ext cx="2165610"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Interest Payment</a:t>
            </a:r>
            <a:endParaRPr kumimoji="1" lang="ja-JP" altLang="en-US" b="1" dirty="0"/>
          </a:p>
        </p:txBody>
      </p:sp>
      <p:sp>
        <p:nvSpPr>
          <p:cNvPr id="30" name="正方形/長方形 29"/>
          <p:cNvSpPr/>
          <p:nvPr/>
        </p:nvSpPr>
        <p:spPr>
          <a:xfrm>
            <a:off x="956138" y="5322893"/>
            <a:ext cx="1656184" cy="288032"/>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Capital Cost</a:t>
            </a:r>
            <a:endParaRPr kumimoji="1" lang="ja-JP" altLang="en-US" b="1" dirty="0"/>
          </a:p>
        </p:txBody>
      </p:sp>
      <p:sp>
        <p:nvSpPr>
          <p:cNvPr id="31" name="正方形/長方形 30"/>
          <p:cNvSpPr/>
          <p:nvPr/>
        </p:nvSpPr>
        <p:spPr>
          <a:xfrm>
            <a:off x="1203849" y="4800801"/>
            <a:ext cx="4424969" cy="275166"/>
          </a:xfrm>
          <a:prstGeom prst="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Cost for retirement of fixed assets &amp; stock losses</a:t>
            </a:r>
            <a:endParaRPr kumimoji="1" lang="ja-JP" altLang="en-US" sz="1600" dirty="0">
              <a:solidFill>
                <a:schemeClr val="tx1"/>
              </a:solidFill>
            </a:endParaRPr>
          </a:p>
        </p:txBody>
      </p:sp>
      <p:sp>
        <p:nvSpPr>
          <p:cNvPr id="32" name="正方形/長方形 31"/>
          <p:cNvSpPr/>
          <p:nvPr/>
        </p:nvSpPr>
        <p:spPr>
          <a:xfrm>
            <a:off x="5322021" y="5267671"/>
            <a:ext cx="415498" cy="369332"/>
          </a:xfrm>
          <a:prstGeom prst="rect">
            <a:avLst/>
          </a:prstGeom>
        </p:spPr>
        <p:txBody>
          <a:bodyPr wrap="none">
            <a:spAutoFit/>
          </a:bodyPr>
          <a:lstStyle/>
          <a:p>
            <a:r>
              <a:rPr lang="ja-JP" altLang="en-US" b="1" dirty="0"/>
              <a:t>＋</a:t>
            </a:r>
          </a:p>
        </p:txBody>
      </p:sp>
      <p:sp>
        <p:nvSpPr>
          <p:cNvPr id="33" name="正方形/長方形 32"/>
          <p:cNvSpPr/>
          <p:nvPr/>
        </p:nvSpPr>
        <p:spPr>
          <a:xfrm>
            <a:off x="874910" y="4747285"/>
            <a:ext cx="415498" cy="369332"/>
          </a:xfrm>
          <a:prstGeom prst="rect">
            <a:avLst/>
          </a:prstGeom>
        </p:spPr>
        <p:txBody>
          <a:bodyPr wrap="none">
            <a:spAutoFit/>
          </a:bodyPr>
          <a:lstStyle/>
          <a:p>
            <a:r>
              <a:rPr lang="ja-JP" altLang="en-US" b="1" dirty="0"/>
              <a:t>＋</a:t>
            </a:r>
          </a:p>
        </p:txBody>
      </p:sp>
      <p:sp>
        <p:nvSpPr>
          <p:cNvPr id="34" name="正方形/長方形 33"/>
          <p:cNvSpPr/>
          <p:nvPr/>
        </p:nvSpPr>
        <p:spPr>
          <a:xfrm>
            <a:off x="5440305" y="5842320"/>
            <a:ext cx="377026" cy="369332"/>
          </a:xfrm>
          <a:prstGeom prst="rect">
            <a:avLst/>
          </a:prstGeom>
        </p:spPr>
        <p:txBody>
          <a:bodyPr wrap="none">
            <a:spAutoFit/>
          </a:bodyPr>
          <a:lstStyle/>
          <a:p>
            <a:r>
              <a:rPr lang="en-US" altLang="ja-JP" b="1" dirty="0"/>
              <a:t>×</a:t>
            </a:r>
            <a:endParaRPr lang="ja-JP" altLang="en-US" b="1" dirty="0"/>
          </a:p>
        </p:txBody>
      </p:sp>
      <p:sp>
        <p:nvSpPr>
          <p:cNvPr id="35" name="正方形/長方形 34"/>
          <p:cNvSpPr/>
          <p:nvPr/>
        </p:nvSpPr>
        <p:spPr>
          <a:xfrm>
            <a:off x="5575730" y="4785567"/>
            <a:ext cx="415498" cy="369332"/>
          </a:xfrm>
          <a:prstGeom prst="rect">
            <a:avLst/>
          </a:prstGeom>
        </p:spPr>
        <p:txBody>
          <a:bodyPr wrap="none">
            <a:spAutoFit/>
          </a:bodyPr>
          <a:lstStyle/>
          <a:p>
            <a:r>
              <a:rPr lang="ja-JP" altLang="en-US" b="1" dirty="0"/>
              <a:t>＋</a:t>
            </a:r>
          </a:p>
        </p:txBody>
      </p:sp>
      <p:sp>
        <p:nvSpPr>
          <p:cNvPr id="37" name="正方形/長方形 36"/>
          <p:cNvSpPr/>
          <p:nvPr/>
        </p:nvSpPr>
        <p:spPr>
          <a:xfrm>
            <a:off x="2708067" y="5266256"/>
            <a:ext cx="415498" cy="369332"/>
          </a:xfrm>
          <a:prstGeom prst="rect">
            <a:avLst/>
          </a:prstGeom>
        </p:spPr>
        <p:txBody>
          <a:bodyPr wrap="none">
            <a:spAutoFit/>
          </a:bodyPr>
          <a:lstStyle/>
          <a:p>
            <a:r>
              <a:rPr lang="ja-JP" altLang="en-US" b="1" dirty="0"/>
              <a:t>＝</a:t>
            </a:r>
          </a:p>
        </p:txBody>
      </p:sp>
      <p:sp>
        <p:nvSpPr>
          <p:cNvPr id="38" name="テキスト プレースホルダー 5"/>
          <p:cNvSpPr txBox="1">
            <a:spLocks/>
          </p:cNvSpPr>
          <p:nvPr/>
        </p:nvSpPr>
        <p:spPr>
          <a:xfrm>
            <a:off x="395536" y="1598588"/>
            <a:ext cx="8424936" cy="483072"/>
          </a:xfrm>
          <a:prstGeom prst="rect">
            <a:avLst/>
          </a:prstGeom>
          <a:solidFill>
            <a:schemeClr val="accent5"/>
          </a:solidFill>
          <a:ln w="19050">
            <a:solidFill>
              <a:schemeClr val="accent5">
                <a:lumMod val="50000"/>
              </a:schemeClr>
            </a:solidFill>
          </a:ln>
        </p:spPr>
        <p:txBody>
          <a:bodyPr tIns="36000" bIns="36000">
            <a:spAutoFit/>
          </a:bodyPr>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68288" lvl="1" indent="0">
              <a:buNone/>
            </a:pPr>
            <a:r>
              <a:rPr lang="en-US" altLang="ja-JP" sz="2000" b="1" dirty="0"/>
              <a:t>Water Tariff  </a:t>
            </a:r>
            <a:r>
              <a:rPr lang="en-US" altLang="ja-JP" sz="2000" dirty="0"/>
              <a:t>is</a:t>
            </a:r>
            <a:r>
              <a:rPr lang="en-US" altLang="ja-JP" sz="2000" b="1" dirty="0"/>
              <a:t> revised based on Fully Distributed Cost Method. </a:t>
            </a:r>
            <a:endParaRPr lang="ja-JP" altLang="en-US" sz="2000" b="1" dirty="0"/>
          </a:p>
        </p:txBody>
      </p:sp>
      <p:sp>
        <p:nvSpPr>
          <p:cNvPr id="39" name="正方形/長方形 38"/>
          <p:cNvSpPr/>
          <p:nvPr/>
        </p:nvSpPr>
        <p:spPr>
          <a:xfrm>
            <a:off x="3951477" y="5888723"/>
            <a:ext cx="1435445" cy="2880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Asset Price </a:t>
            </a:r>
            <a:endParaRPr kumimoji="1" lang="ja-JP" altLang="en-US" b="1" dirty="0"/>
          </a:p>
        </p:txBody>
      </p:sp>
      <p:sp>
        <p:nvSpPr>
          <p:cNvPr id="40" name="正方形/長方形 39"/>
          <p:cNvSpPr/>
          <p:nvPr/>
        </p:nvSpPr>
        <p:spPr>
          <a:xfrm>
            <a:off x="679007" y="5890628"/>
            <a:ext cx="2705914"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Capital Maintenance Cost</a:t>
            </a:r>
            <a:endParaRPr kumimoji="1" lang="ja-JP" altLang="en-US" dirty="0"/>
          </a:p>
        </p:txBody>
      </p:sp>
      <p:sp>
        <p:nvSpPr>
          <p:cNvPr id="41" name="正方形/長方形 40"/>
          <p:cNvSpPr/>
          <p:nvPr/>
        </p:nvSpPr>
        <p:spPr>
          <a:xfrm>
            <a:off x="5817331" y="5888723"/>
            <a:ext cx="2872843" cy="288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Capital Maintenance Rate </a:t>
            </a:r>
            <a:endParaRPr kumimoji="1" lang="ja-JP" altLang="en-US" b="1" dirty="0"/>
          </a:p>
        </p:txBody>
      </p:sp>
      <p:sp>
        <p:nvSpPr>
          <p:cNvPr id="42" name="正方形/長方形 41"/>
          <p:cNvSpPr/>
          <p:nvPr/>
        </p:nvSpPr>
        <p:spPr>
          <a:xfrm>
            <a:off x="3488324" y="5842320"/>
            <a:ext cx="415498" cy="369332"/>
          </a:xfrm>
          <a:prstGeom prst="rect">
            <a:avLst/>
          </a:prstGeom>
        </p:spPr>
        <p:txBody>
          <a:bodyPr wrap="none">
            <a:spAutoFit/>
          </a:bodyPr>
          <a:lstStyle/>
          <a:p>
            <a:r>
              <a:rPr lang="ja-JP" altLang="en-US" b="1" dirty="0"/>
              <a:t>＝</a:t>
            </a:r>
          </a:p>
        </p:txBody>
      </p:sp>
      <p:sp>
        <p:nvSpPr>
          <p:cNvPr id="44" name="正方形/長方形 43"/>
          <p:cNvSpPr/>
          <p:nvPr/>
        </p:nvSpPr>
        <p:spPr>
          <a:xfrm>
            <a:off x="251520" y="972000"/>
            <a:ext cx="5642117" cy="410369"/>
          </a:xfrm>
          <a:prstGeom prst="rect">
            <a:avLst/>
          </a:prstGeom>
        </p:spPr>
        <p:txBody>
          <a:bodyPr wrap="none" lIns="36000" tIns="0" rIns="0" bIns="0">
            <a:spAutoFit/>
          </a:bodyPr>
          <a:lstStyle/>
          <a:p>
            <a:pPr marL="57600">
              <a:lnSpc>
                <a:spcPts val="3200"/>
              </a:lnSpc>
              <a:spcBef>
                <a:spcPts val="1000"/>
              </a:spcBef>
            </a:pPr>
            <a:r>
              <a:rPr lang="en-US" altLang="ja-JP" sz="2400" b="1" dirty="0"/>
              <a:t>(3) Preparation of revised water tariffs </a:t>
            </a:r>
          </a:p>
        </p:txBody>
      </p:sp>
    </p:spTree>
    <p:extLst>
      <p:ext uri="{BB962C8B-B14F-4D97-AF65-F5344CB8AC3E}">
        <p14:creationId xmlns:p14="http://schemas.microsoft.com/office/powerpoint/2010/main" val="870927308"/>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9123</TotalTime>
  <Words>2139</Words>
  <PresentationFormat>画面に合わせる (4:3)</PresentationFormat>
  <Paragraphs>466</Paragraphs>
  <Slides>28</Slides>
  <Notes>28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28</vt:i4>
      </vt:variant>
    </vt:vector>
  </HeadingPairs>
  <TitlesOfParts>
    <vt:vector size="41" baseType="lpstr">
      <vt:lpstr>Arial Unicode MS</vt:lpstr>
      <vt:lpstr>Meiryo UI</vt:lpstr>
      <vt:lpstr>ＭＳ Ｐゴシック</vt:lpstr>
      <vt:lpstr>ＭＳ ゴシック</vt:lpstr>
      <vt:lpstr>ＭＳ 明朝</vt:lpstr>
      <vt:lpstr>Arial</vt:lpstr>
      <vt:lpstr>Arial Narrow</vt:lpstr>
      <vt:lpstr>Calibri</vt:lpstr>
      <vt:lpstr>Cambria</vt:lpstr>
      <vt:lpstr>Cambria Math</vt:lpstr>
      <vt:lpstr>Times New Roman</vt:lpstr>
      <vt:lpstr>Wingdings</vt:lpstr>
      <vt:lpstr>2_X0-00</vt:lpstr>
      <vt:lpstr>Water Tariff Design with　Understanding of Customers: Kyoto City</vt:lpstr>
      <vt:lpstr>Contents</vt:lpstr>
      <vt:lpstr>1. Introduction</vt:lpstr>
      <vt:lpstr>1. Introduction</vt:lpstr>
      <vt:lpstr>1. Introduction</vt:lpstr>
      <vt:lpstr>2.  Water Tariff Revision Process</vt:lpstr>
      <vt:lpstr>2.  Water Tariff Revision Process</vt:lpstr>
      <vt:lpstr>2.  Water Tariff Revision Process</vt:lpstr>
      <vt:lpstr>2.  Water Tariff Revision Process</vt:lpstr>
      <vt:lpstr>2.  Water Tariff Revision Process</vt:lpstr>
      <vt:lpstr>2.  Water Tariff Revision Process</vt:lpstr>
      <vt:lpstr>2.  Water Tariff Revision Process</vt:lpstr>
      <vt:lpstr>2.  Water Tariff Revision Process</vt:lpstr>
      <vt:lpstr>3. Case Study : Kyoto City</vt:lpstr>
      <vt:lpstr>3. Case Study : Kyoto City</vt:lpstr>
      <vt:lpstr>3. Case Study : Kyoto City</vt:lpstr>
      <vt:lpstr>3. Case Study : Kyoto City</vt:lpstr>
      <vt:lpstr>3. Case Study : Kyoto City</vt:lpstr>
      <vt:lpstr>3. Case Study : Kyoto City</vt:lpstr>
      <vt:lpstr>3. Case Study : Kyoto City</vt:lpstr>
      <vt:lpstr>3. Case Study : Kyoto City</vt:lpstr>
      <vt:lpstr>PowerPoint プレゼンテーション</vt:lpstr>
      <vt:lpstr>3. Case Study : Kyoto City</vt:lpstr>
      <vt:lpstr>3. Case Study : Kyoto City</vt:lpstr>
      <vt:lpstr>3. Case Study : Kyoto City</vt:lpstr>
      <vt:lpstr>3. Case Study : Kyoto City</vt:lpstr>
      <vt:lpstr>4. Lessons Learned (1)</vt:lpstr>
      <vt:lpstr>4. Lessons Learned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2017-03-07T06:10:24Z</cp:lastPrinted>
  <dcterms:created xsi:type="dcterms:W3CDTF">2016-03-24T01:37:49Z</dcterms:created>
  <dcterms:modified xsi:type="dcterms:W3CDTF">2017-03-08T03:50:54Z</dcterms:modified>
</cp:coreProperties>
</file>