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22"/>
  </p:notesMasterIdLst>
  <p:handoutMasterIdLst>
    <p:handoutMasterId r:id="rId23"/>
  </p:handoutMasterIdLst>
  <p:sldIdLst>
    <p:sldId id="256" r:id="rId2"/>
    <p:sldId id="325" r:id="rId3"/>
    <p:sldId id="348" r:id="rId4"/>
    <p:sldId id="329" r:id="rId5"/>
    <p:sldId id="354" r:id="rId6"/>
    <p:sldId id="337" r:id="rId7"/>
    <p:sldId id="336" r:id="rId8"/>
    <p:sldId id="327" r:id="rId9"/>
    <p:sldId id="353" r:id="rId10"/>
    <p:sldId id="338" r:id="rId11"/>
    <p:sldId id="349" r:id="rId12"/>
    <p:sldId id="339" r:id="rId13"/>
    <p:sldId id="351" r:id="rId14"/>
    <p:sldId id="352" r:id="rId15"/>
    <p:sldId id="341" r:id="rId16"/>
    <p:sldId id="342" r:id="rId17"/>
    <p:sldId id="343" r:id="rId18"/>
    <p:sldId id="344" r:id="rId19"/>
    <p:sldId id="356" r:id="rId20"/>
    <p:sldId id="357"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FFD1D1"/>
    <a:srgbClr val="FF2800"/>
    <a:srgbClr val="E6E6E6"/>
    <a:srgbClr val="E2E2E2"/>
    <a:srgbClr val="DDDDDD"/>
    <a:srgbClr val="DBDBDB"/>
    <a:srgbClr val="D2D2D2"/>
    <a:srgbClr val="C8C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6379" autoAdjust="0"/>
  </p:normalViewPr>
  <p:slideViewPr>
    <p:cSldViewPr>
      <p:cViewPr varScale="1">
        <p:scale>
          <a:sx n="57" d="100"/>
          <a:sy n="57" d="100"/>
        </p:scale>
        <p:origin x="2194" y="58"/>
      </p:cViewPr>
      <p:guideLst>
        <p:guide orient="horz" pos="2160"/>
        <p:guide pos="2880"/>
      </p:guideLst>
    </p:cSldViewPr>
  </p:slideViewPr>
  <p:outlineViewPr>
    <p:cViewPr>
      <p:scale>
        <a:sx n="33" d="100"/>
        <a:sy n="33" d="100"/>
      </p:scale>
      <p:origin x="48"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1">
        <p:scale>
          <a:sx n="60" d="100"/>
          <a:sy n="60" d="100"/>
        </p:scale>
        <p:origin x="3274" y="53"/>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i\Dropbox\&#25945;&#26448;\00&#65343;&#31532;1&#31295;\&#22259;&#34920;\S6%20&#22259;&#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1400"/>
            </a:pPr>
            <a:r>
              <a:rPr lang="en-US" altLang="en-US" sz="1400"/>
              <a:t>Customer Satisfaction Survey</a:t>
            </a:r>
          </a:p>
        </c:rich>
      </c:tx>
      <c:layout>
        <c:manualLayout>
          <c:xMode val="edge"/>
          <c:yMode val="edge"/>
          <c:x val="0.25052493438320211"/>
          <c:y val="9.876541673717635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5557350785697244"/>
          <c:y val="0.25301242297852855"/>
          <c:w val="0.67803047346354439"/>
          <c:h val="0.56155060771060827"/>
        </c:manualLayout>
      </c:layout>
      <c:pie3DChart>
        <c:varyColors val="1"/>
        <c:ser>
          <c:idx val="0"/>
          <c:order val="0"/>
          <c:explosion val="25"/>
          <c:dPt>
            <c:idx val="0"/>
            <c:bubble3D val="0"/>
            <c:spPr>
              <a:solidFill>
                <a:srgbClr val="FFD1D1"/>
              </a:solidFill>
            </c:spPr>
            <c:extLst>
              <c:ext xmlns:c16="http://schemas.microsoft.com/office/drawing/2014/chart" uri="{C3380CC4-5D6E-409C-BE32-E72D297353CC}">
                <c16:uniqueId val="{00000001-C0F1-4F05-9E08-63E3658355FB}"/>
              </c:ext>
            </c:extLst>
          </c:dPt>
          <c:dPt>
            <c:idx val="1"/>
            <c:bubble3D val="0"/>
            <c:explosion val="47"/>
            <c:extLst>
              <c:ext xmlns:c16="http://schemas.microsoft.com/office/drawing/2014/chart" uri="{C3380CC4-5D6E-409C-BE32-E72D297353CC}">
                <c16:uniqueId val="{00000002-C0F1-4F05-9E08-63E3658355FB}"/>
              </c:ext>
            </c:extLst>
          </c:dPt>
          <c:dLbls>
            <c:dLbl>
              <c:idx val="0"/>
              <c:layout>
                <c:manualLayout>
                  <c:x val="-9.4488529842860547E-2"/>
                  <c:y val="-0.26492399884530005"/>
                </c:manualLayout>
              </c:layout>
              <c:tx>
                <c:rich>
                  <a:bodyPr/>
                  <a:lstStyle/>
                  <a:p>
                    <a:pPr>
                      <a:defRPr lang="ja-JP" sz="1600"/>
                    </a:pPr>
                    <a:r>
                      <a:rPr lang="en-US" altLang="ja-JP" baseline="0" dirty="0"/>
                      <a:t>Satisfactory
93.7</a:t>
                    </a:r>
                    <a:r>
                      <a:rPr lang="ja-JP" altLang="en-US" baseline="0" dirty="0"/>
                      <a:t>％</a:t>
                    </a:r>
                    <a:endParaRPr lang="en-US" altLang="ja-JP" baseline="0" dirty="0"/>
                  </a:p>
                </c:rich>
              </c:tx>
              <c:numFmt formatCode="0.0%" sourceLinked="0"/>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F1-4F05-9E08-63E3658355FB}"/>
                </c:ext>
              </c:extLst>
            </c:dLbl>
            <c:dLbl>
              <c:idx val="1"/>
              <c:layout>
                <c:manualLayout>
                  <c:x val="-1.7014520912158708E-2"/>
                  <c:y val="0.11621314416826765"/>
                </c:manualLayout>
              </c:layout>
              <c:tx>
                <c:rich>
                  <a:bodyPr/>
                  <a:lstStyle/>
                  <a:p>
                    <a:pPr>
                      <a:defRPr lang="ja-JP" sz="1400"/>
                    </a:pPr>
                    <a:r>
                      <a:rPr lang="en-US" altLang="ja-JP" baseline="0" dirty="0"/>
                      <a:t>Unsatisfactory
6.3</a:t>
                    </a:r>
                    <a:r>
                      <a:rPr lang="ja-JP" altLang="en-US" baseline="0" dirty="0"/>
                      <a:t>％</a:t>
                    </a:r>
                    <a:endParaRPr lang="en-US" altLang="ja-JP" baseline="0" dirty="0"/>
                  </a:p>
                </c:rich>
              </c:tx>
              <c:numFmt formatCode="0.0%" sourceLinked="0"/>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0F1-4F05-9E08-63E3658355FB}"/>
                </c:ext>
              </c:extLst>
            </c:dLbl>
            <c:numFmt formatCode="0.0%" sourceLinked="0"/>
            <c:spPr>
              <a:noFill/>
              <a:ln>
                <a:noFill/>
              </a:ln>
              <a:effectLst/>
            </c:spPr>
            <c:txPr>
              <a:bodyPr/>
              <a:lstStyle/>
              <a:p>
                <a:pPr>
                  <a:defRPr lang="ja-JP"/>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Sheet7!$C$4:$C$5</c:f>
              <c:strCache>
                <c:ptCount val="2"/>
                <c:pt idx="0">
                  <c:v>Satisfactory</c:v>
                </c:pt>
                <c:pt idx="1">
                  <c:v>Unsatisfactory</c:v>
                </c:pt>
              </c:strCache>
            </c:strRef>
          </c:cat>
          <c:val>
            <c:numRef>
              <c:f>Sheet7!$D$4:$D$5</c:f>
              <c:numCache>
                <c:formatCode>0.0%</c:formatCode>
                <c:ptCount val="2"/>
                <c:pt idx="0">
                  <c:v>0.93700000000000006</c:v>
                </c:pt>
                <c:pt idx="1">
                  <c:v>6.3E-2</c:v>
                </c:pt>
              </c:numCache>
            </c:numRef>
          </c:val>
          <c:extLst>
            <c:ext xmlns:c16="http://schemas.microsoft.com/office/drawing/2014/chart" uri="{C3380CC4-5D6E-409C-BE32-E72D297353CC}">
              <c16:uniqueId val="{00000003-C0F1-4F05-9E08-63E3658355FB}"/>
            </c:ext>
          </c:extLst>
        </c:ser>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263" cy="496888"/>
          </a:xfrm>
          <a:prstGeom prst="rect">
            <a:avLst/>
          </a:prstGeom>
        </p:spPr>
        <p:txBody>
          <a:bodyPr vert="horz" lIns="91431" tIns="45716" rIns="91431" bIns="45716"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2" y="9440865"/>
            <a:ext cx="2950263" cy="496887"/>
          </a:xfrm>
          <a:prstGeom prst="rect">
            <a:avLst/>
          </a:prstGeom>
        </p:spPr>
        <p:txBody>
          <a:bodyPr vert="horz" lIns="91431" tIns="45716" rIns="91431"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50" y="9440865"/>
            <a:ext cx="2950263" cy="496887"/>
          </a:xfrm>
          <a:prstGeom prst="rect">
            <a:avLst/>
          </a:prstGeom>
        </p:spPr>
        <p:txBody>
          <a:bodyPr vert="horz" lIns="91431" tIns="45716" rIns="91431" bIns="45716" rtlCol="0" anchor="b"/>
          <a:lstStyle>
            <a:lvl1pPr algn="r">
              <a:defRPr sz="1200"/>
            </a:lvl1pPr>
          </a:lstStyle>
          <a:p>
            <a:r>
              <a:rPr kumimoji="1" lang="en-US" altLang="ja-JP" dirty="0"/>
              <a:t>C6-</a:t>
            </a:r>
            <a:fld id="{542A58DF-BAA8-4469-BA2D-AC8A439EF596}" type="slidenum">
              <a:rPr kumimoji="1" lang="ja-JP" altLang="en-US" smtClean="0"/>
              <a:t>‹#›</a:t>
            </a:fld>
            <a:endParaRPr kumimoji="1" lang="ja-JP" altLang="en-US" dirty="0"/>
          </a:p>
        </p:txBody>
      </p:sp>
    </p:spTree>
    <p:extLst>
      <p:ext uri="{BB962C8B-B14F-4D97-AF65-F5344CB8AC3E}">
        <p14:creationId xmlns:p14="http://schemas.microsoft.com/office/powerpoint/2010/main" val="385589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8" cy="496967"/>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8" cy="496967"/>
          </a:xfrm>
          <a:prstGeom prst="rect">
            <a:avLst/>
          </a:prstGeom>
        </p:spPr>
        <p:txBody>
          <a:bodyPr vert="horz" lIns="91431" tIns="45716" rIns="91431" bIns="45716" rtlCol="0"/>
          <a:lstStyle>
            <a:lvl1pPr algn="r">
              <a:defRPr sz="1200"/>
            </a:lvl1pPr>
          </a:lstStyle>
          <a:p>
            <a:fld id="{FCD2423D-9EBC-40AE-B4DC-564BAC5C6197}" type="datetimeFigureOut">
              <a:rPr kumimoji="1" lang="ja-JP" altLang="en-US" smtClean="0"/>
              <a:t>2017/3/8</a:t>
            </a:fld>
            <a:endParaRPr kumimoji="1" lang="ja-JP" altLang="en-US"/>
          </a:p>
        </p:txBody>
      </p:sp>
      <p:sp>
        <p:nvSpPr>
          <p:cNvPr id="4" name="スライド イメージ プレースホルダー 3"/>
          <p:cNvSpPr>
            <a:spLocks noGrp="1" noRot="1" noChangeAspect="1"/>
          </p:cNvSpPr>
          <p:nvPr>
            <p:ph type="sldImg" idx="2"/>
          </p:nvPr>
        </p:nvSpPr>
        <p:spPr>
          <a:xfrm>
            <a:off x="920750" y="747713"/>
            <a:ext cx="4967288" cy="3725862"/>
          </a:xfrm>
          <a:prstGeom prst="rect">
            <a:avLst/>
          </a:prstGeom>
          <a:noFill/>
          <a:ln w="12700">
            <a:solidFill>
              <a:prstClr val="black"/>
            </a:solidFill>
          </a:ln>
        </p:spPr>
        <p:txBody>
          <a:bodyPr vert="horz" lIns="91431" tIns="45716" rIns="91431" bIns="45716"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1" tIns="45716" rIns="91431"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8"/>
            <a:ext cx="2949788" cy="496967"/>
          </a:xfrm>
          <a:prstGeom prst="rect">
            <a:avLst/>
          </a:prstGeom>
        </p:spPr>
        <p:txBody>
          <a:bodyPr vert="horz" lIns="91431" tIns="45716" rIns="91431"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8" cy="496967"/>
          </a:xfrm>
          <a:prstGeom prst="rect">
            <a:avLst/>
          </a:prstGeom>
        </p:spPr>
        <p:txBody>
          <a:bodyPr vert="horz" lIns="91431" tIns="45716" rIns="91431" bIns="45716" rtlCol="0" anchor="b"/>
          <a:lstStyle>
            <a:lvl1pPr algn="r">
              <a:defRPr sz="12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1621414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extLst>
      <p:ext uri="{BB962C8B-B14F-4D97-AF65-F5344CB8AC3E}">
        <p14:creationId xmlns:p14="http://schemas.microsoft.com/office/powerpoint/2010/main" val="353838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extLst>
      <p:ext uri="{BB962C8B-B14F-4D97-AF65-F5344CB8AC3E}">
        <p14:creationId xmlns:p14="http://schemas.microsoft.com/office/powerpoint/2010/main" val="105581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extLst>
      <p:ext uri="{BB962C8B-B14F-4D97-AF65-F5344CB8AC3E}">
        <p14:creationId xmlns:p14="http://schemas.microsoft.com/office/powerpoint/2010/main" val="105581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extLst>
      <p:ext uri="{BB962C8B-B14F-4D97-AF65-F5344CB8AC3E}">
        <p14:creationId xmlns:p14="http://schemas.microsoft.com/office/powerpoint/2010/main" val="1055815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7">
              <a:defRPr/>
            </a:pPr>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extLst>
      <p:ext uri="{BB962C8B-B14F-4D97-AF65-F5344CB8AC3E}">
        <p14:creationId xmlns:p14="http://schemas.microsoft.com/office/powerpoint/2010/main" val="1077797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extLst>
      <p:ext uri="{BB962C8B-B14F-4D97-AF65-F5344CB8AC3E}">
        <p14:creationId xmlns:p14="http://schemas.microsoft.com/office/powerpoint/2010/main" val="627244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extLst>
      <p:ext uri="{BB962C8B-B14F-4D97-AF65-F5344CB8AC3E}">
        <p14:creationId xmlns:p14="http://schemas.microsoft.com/office/powerpoint/2010/main" val="3001506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extLst>
      <p:ext uri="{BB962C8B-B14F-4D97-AF65-F5344CB8AC3E}">
        <p14:creationId xmlns:p14="http://schemas.microsoft.com/office/powerpoint/2010/main" val="2673852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extLst>
      <p:ext uri="{BB962C8B-B14F-4D97-AF65-F5344CB8AC3E}">
        <p14:creationId xmlns:p14="http://schemas.microsoft.com/office/powerpoint/2010/main" val="130883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extLst>
      <p:ext uri="{BB962C8B-B14F-4D97-AF65-F5344CB8AC3E}">
        <p14:creationId xmlns:p14="http://schemas.microsoft.com/office/powerpoint/2010/main" val="319436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a:t>
            </a:fld>
            <a:endParaRPr kumimoji="1" lang="ja-JP" altLang="en-US"/>
          </a:p>
        </p:txBody>
      </p:sp>
    </p:spTree>
    <p:extLst>
      <p:ext uri="{BB962C8B-B14F-4D97-AF65-F5344CB8AC3E}">
        <p14:creationId xmlns:p14="http://schemas.microsoft.com/office/powerpoint/2010/main" val="367949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161763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extLst>
      <p:ext uri="{BB962C8B-B14F-4D97-AF65-F5344CB8AC3E}">
        <p14:creationId xmlns:p14="http://schemas.microsoft.com/office/powerpoint/2010/main" val="153924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extLst>
      <p:ext uri="{BB962C8B-B14F-4D97-AF65-F5344CB8AC3E}">
        <p14:creationId xmlns:p14="http://schemas.microsoft.com/office/powerpoint/2010/main" val="233013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extLst>
      <p:ext uri="{BB962C8B-B14F-4D97-AF65-F5344CB8AC3E}">
        <p14:creationId xmlns:p14="http://schemas.microsoft.com/office/powerpoint/2010/main" val="632806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extLst>
      <p:ext uri="{BB962C8B-B14F-4D97-AF65-F5344CB8AC3E}">
        <p14:creationId xmlns:p14="http://schemas.microsoft.com/office/powerpoint/2010/main" val="176146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extLst>
      <p:ext uri="{BB962C8B-B14F-4D97-AF65-F5344CB8AC3E}">
        <p14:creationId xmlns:p14="http://schemas.microsoft.com/office/powerpoint/2010/main" val="105581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extLst>
      <p:ext uri="{BB962C8B-B14F-4D97-AF65-F5344CB8AC3E}">
        <p14:creationId xmlns:p14="http://schemas.microsoft.com/office/powerpoint/2010/main" val="105581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84454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949887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54119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633235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50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2400">
                <a:solidFill>
                  <a:schemeClr val="bg1">
                    <a:lumMod val="50000"/>
                  </a:schemeClr>
                </a:solidFill>
              </a:defRPr>
            </a:lvl1pPr>
          </a:lstStyle>
          <a:p>
            <a:pPr marL="5850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266104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600" indent="-514350">
              <a:buClr>
                <a:schemeClr val="accent5">
                  <a:lumMod val="50000"/>
                </a:schemeClr>
              </a:buClr>
              <a:buFont typeface="+mj-lt"/>
              <a:buAutoNum type="arabicPeriod"/>
              <a:defRPr sz="2400" b="1">
                <a:solidFill>
                  <a:schemeClr val="bg1">
                    <a:lumMod val="50000"/>
                  </a:schemeClr>
                </a:solidFill>
              </a:defRPr>
            </a:lvl2pPr>
            <a:lvl4pPr marL="514800"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84118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000" indent="-342900">
              <a:buClr>
                <a:schemeClr val="accent5">
                  <a:lumMod val="50000"/>
                </a:schemeClr>
              </a:buClr>
              <a:buSzPct val="75000"/>
              <a:buFont typeface="Wingdings" panose="05000000000000000000" pitchFamily="2" charset="2"/>
              <a:buChar char="l"/>
              <a:defRPr/>
            </a:lvl1pPr>
            <a:lvl2pPr marL="56250" indent="0">
              <a:buClr>
                <a:schemeClr val="accent5">
                  <a:lumMod val="50000"/>
                </a:schemeClr>
              </a:buClr>
              <a:buSzPct val="75000"/>
              <a:buNone/>
              <a:defRPr sz="2400" b="1"/>
            </a:lvl2pPr>
            <a:lvl3pPr marL="342000">
              <a:buClr>
                <a:schemeClr val="accent5">
                  <a:lumMod val="50000"/>
                </a:schemeClr>
              </a:buClr>
              <a:buSzPct val="75000"/>
              <a:defRPr/>
            </a:lvl3pPr>
            <a:lvl4pPr marL="57600" indent="0">
              <a:buClr>
                <a:schemeClr val="accent5">
                  <a:lumMod val="50000"/>
                </a:schemeClr>
              </a:buClr>
              <a:buSzPct val="75000"/>
              <a:buNone/>
              <a:defRPr sz="2000" b="0" baseline="0"/>
            </a:lvl4pPr>
            <a:lvl5pPr marL="342000" indent="-28440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998011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81539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721258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50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2400">
                <a:solidFill>
                  <a:schemeClr val="bg1">
                    <a:lumMod val="50000"/>
                  </a:schemeClr>
                </a:solidFill>
              </a:defRPr>
            </a:lvl1pPr>
          </a:lstStyle>
          <a:p>
            <a:pPr marL="5850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7950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600" indent="-514350">
              <a:buClr>
                <a:schemeClr val="accent5">
                  <a:lumMod val="50000"/>
                </a:schemeClr>
              </a:buClr>
              <a:buFont typeface="+mj-lt"/>
              <a:buAutoNum type="arabicPeriod"/>
              <a:defRPr sz="2400" b="1">
                <a:solidFill>
                  <a:schemeClr val="bg1">
                    <a:lumMod val="50000"/>
                  </a:schemeClr>
                </a:solidFill>
              </a:defRPr>
            </a:lvl2pPr>
            <a:lvl4pPr marL="514800"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160044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12966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000" indent="-342900">
              <a:buClr>
                <a:schemeClr val="accent5">
                  <a:lumMod val="50000"/>
                </a:schemeClr>
              </a:buClr>
              <a:buSzPct val="75000"/>
              <a:buFont typeface="Wingdings" panose="05000000000000000000" pitchFamily="2" charset="2"/>
              <a:buChar char="l"/>
              <a:defRPr/>
            </a:lvl1pPr>
            <a:lvl2pPr marL="56250" indent="0">
              <a:buClr>
                <a:schemeClr val="accent5">
                  <a:lumMod val="50000"/>
                </a:schemeClr>
              </a:buClr>
              <a:buSzPct val="75000"/>
              <a:buNone/>
              <a:defRPr sz="2400" b="1"/>
            </a:lvl2pPr>
            <a:lvl3pPr marL="342000">
              <a:buClr>
                <a:schemeClr val="accent5">
                  <a:lumMod val="50000"/>
                </a:schemeClr>
              </a:buClr>
              <a:buSzPct val="75000"/>
              <a:defRPr/>
            </a:lvl3pPr>
            <a:lvl4pPr marL="57600" indent="0">
              <a:buClr>
                <a:schemeClr val="accent5">
                  <a:lumMod val="50000"/>
                </a:schemeClr>
              </a:buClr>
              <a:buSzPct val="75000"/>
              <a:buNone/>
              <a:defRPr sz="2000" b="0" baseline="0"/>
            </a:lvl4pPr>
            <a:lvl5pPr marL="342000" indent="-28440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374540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33744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3141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60409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427862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36038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85097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88694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47026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334191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Experiences on Water Supply Development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r>
              <a:rPr kumimoji="1" lang="en-US" altLang="ja-JP" sz="1100" b="1" dirty="0">
                <a:latin typeface="+mj-lt"/>
              </a:rPr>
              <a:t>C6-</a:t>
            </a: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4169860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49" r:id="rId13"/>
    <p:sldLayoutId id="2147483750" r:id="rId14"/>
    <p:sldLayoutId id="2147483751" r:id="rId15"/>
    <p:sldLayoutId id="2147483752" r:id="rId16"/>
    <p:sldLayoutId id="2147483753" r:id="rId17"/>
    <p:sldLayoutId id="2147483735" r:id="rId18"/>
    <p:sldLayoutId id="2147483742" r:id="rId19"/>
    <p:sldLayoutId id="2147483743" r:id="rId20"/>
    <p:sldLayoutId id="2147483746" r:id="rId21"/>
    <p:sldLayoutId id="2147483745"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0864" y="940521"/>
            <a:ext cx="7936855" cy="4185761"/>
          </a:xfrm>
        </p:spPr>
        <p:txBody>
          <a:bodyPr/>
          <a:lstStyle/>
          <a:p>
            <a:r>
              <a:rPr lang="en-US" altLang="ja-JP" sz="4800" dirty="0"/>
              <a:t>Water Supply Service with Customers’ Voices: </a:t>
            </a:r>
            <a:br>
              <a:rPr lang="en-US" altLang="ja-JP" sz="4800" dirty="0"/>
            </a:br>
            <a:r>
              <a:rPr lang="en-US" altLang="ja-JP" sz="3200" dirty="0"/>
              <a:t>Osaka City, </a:t>
            </a:r>
            <a:br>
              <a:rPr lang="en-US" altLang="ja-JP" sz="3200" dirty="0"/>
            </a:br>
            <a:r>
              <a:rPr lang="en-US" altLang="ja-JP" sz="3200" dirty="0"/>
              <a:t>Tokyo Metropolitan,</a:t>
            </a:r>
            <a:br>
              <a:rPr lang="en-US" altLang="ja-JP" sz="3200" dirty="0"/>
            </a:br>
            <a:r>
              <a:rPr lang="en-US" altLang="ja-JP" sz="3200" dirty="0"/>
              <a:t>Chiba Prefecture, </a:t>
            </a:r>
            <a:br>
              <a:rPr lang="en-US" altLang="ja-JP" sz="3200" dirty="0"/>
            </a:br>
            <a:r>
              <a:rPr lang="en-US" altLang="ja-JP" sz="3200" dirty="0" err="1"/>
              <a:t>Yahaba</a:t>
            </a:r>
            <a:r>
              <a:rPr lang="en-US" altLang="ja-JP" sz="3200" dirty="0"/>
              <a:t> Town</a:t>
            </a:r>
            <a:br>
              <a:rPr lang="en-US" altLang="ja-JP" sz="4800" dirty="0"/>
            </a:br>
            <a:endParaRPr lang="ja-JP" altLang="en-US" sz="4800" dirty="0"/>
          </a:p>
        </p:txBody>
      </p:sp>
      <p:sp>
        <p:nvSpPr>
          <p:cNvPr id="13" name="テキスト プレースホルダー 12"/>
          <p:cNvSpPr>
            <a:spLocks noGrp="1"/>
          </p:cNvSpPr>
          <p:nvPr>
            <p:ph type="body" sz="quarter" idx="14"/>
          </p:nvPr>
        </p:nvSpPr>
        <p:spPr>
          <a:xfrm>
            <a:off x="360000" y="5627557"/>
            <a:ext cx="3492000" cy="492443"/>
          </a:xfrm>
        </p:spPr>
        <p:txBody>
          <a:bodyPr/>
          <a:lstStyle/>
          <a:p>
            <a:r>
              <a:rPr lang="en-US" altLang="ja-JP" sz="3200" dirty="0"/>
              <a:t>No. C6 Ver. 1</a:t>
            </a:r>
            <a:endParaRPr lang="ja-JP" altLang="en-US" sz="3200" dirty="0"/>
          </a:p>
        </p:txBody>
      </p:sp>
      <p:sp>
        <p:nvSpPr>
          <p:cNvPr id="3" name="テキスト ボックス 2"/>
          <p:cNvSpPr txBox="1"/>
          <p:nvPr/>
        </p:nvSpPr>
        <p:spPr>
          <a:xfrm>
            <a:off x="4644008" y="5372504"/>
            <a:ext cx="4248472" cy="1077218"/>
          </a:xfrm>
          <a:prstGeom prst="rect">
            <a:avLst/>
          </a:prstGeom>
          <a:noFill/>
        </p:spPr>
        <p:txBody>
          <a:bodyPr wrap="square" rtlCol="0">
            <a:spAutoFit/>
          </a:bodyPr>
          <a:lstStyle/>
          <a:p>
            <a:r>
              <a:rPr lang="en-US" altLang="ja-JP" sz="1400" b="1" dirty="0"/>
              <a:t>Water tasting challenge by Bureau of Waterworks, Tokyo Metropolitan</a:t>
            </a:r>
            <a:r>
              <a:rPr lang="ja-JP" altLang="en-US" sz="1400" b="1" dirty="0"/>
              <a:t> </a:t>
            </a:r>
            <a:r>
              <a:rPr lang="en-US" altLang="ja-JP" sz="1400" b="1" dirty="0"/>
              <a:t>Government</a:t>
            </a:r>
          </a:p>
          <a:p>
            <a:r>
              <a:rPr lang="en-US" altLang="ja-JP" sz="1200" dirty="0"/>
              <a:t>Source:</a:t>
            </a:r>
            <a:r>
              <a:rPr lang="ja-JP" altLang="en-US" sz="1200" dirty="0"/>
              <a:t>　</a:t>
            </a:r>
            <a:r>
              <a:rPr lang="en-US" altLang="ja-JP" sz="1200" dirty="0"/>
              <a:t>http://www.metro.tokyo.jp/INET/CHOUSA/</a:t>
            </a:r>
          </a:p>
          <a:p>
            <a:r>
              <a:rPr lang="en-US" altLang="ja-JP" sz="1200" dirty="0"/>
              <a:t>2015/07/60p76400.htm</a:t>
            </a:r>
            <a:endParaRPr lang="ja-JP" altLang="en-US" sz="1200" dirty="0"/>
          </a:p>
          <a:p>
            <a:endParaRPr kumimoji="1" lang="ja-JP" altLang="en-US" sz="1200" dirty="0"/>
          </a:p>
        </p:txBody>
      </p:sp>
      <p:pic>
        <p:nvPicPr>
          <p:cNvPr id="1026" name="Picture 2" descr="画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154" y="2780928"/>
            <a:ext cx="3840559" cy="256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56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11560" y="1427461"/>
            <a:ext cx="7416824" cy="461665"/>
          </a:xfrm>
          <a:prstGeom prst="rect">
            <a:avLst/>
          </a:prstGeom>
          <a:noFill/>
        </p:spPr>
        <p:txBody>
          <a:bodyPr wrap="square" rtlCol="0">
            <a:spAutoFit/>
          </a:bodyPr>
          <a:lstStyle/>
          <a:p>
            <a:r>
              <a:rPr lang="en-US" altLang="ja-JP" sz="2400" b="1" dirty="0"/>
              <a:t>Example of a Poster</a:t>
            </a:r>
            <a:endParaRPr kumimoji="1" lang="ja-JP" altLang="en-US" sz="2400" b="1" dirty="0"/>
          </a:p>
        </p:txBody>
      </p:sp>
      <p:pic>
        <p:nvPicPr>
          <p:cNvPr id="8" name="図 7" descr="C:\Users\maeda_c\Dropbox\プロジェクト研究「日本の水道事業の経験」（国契-15-054）共同企業体\素材写真\名古屋市水の歴史資料館\許諾必要\DSC05459.JPG"/>
          <p:cNvPicPr/>
          <p:nvPr/>
        </p:nvPicPr>
        <p:blipFill rotWithShape="1">
          <a:blip r:embed="rId3" cstate="print">
            <a:extLst>
              <a:ext uri="{28A0092B-C50C-407E-A947-70E740481C1C}">
                <a14:useLocalDpi xmlns:a14="http://schemas.microsoft.com/office/drawing/2010/main" val="0"/>
              </a:ext>
            </a:extLst>
          </a:blip>
          <a:srcRect l="18720" t="5123" r="4197" b="11212"/>
          <a:stretch/>
        </p:blipFill>
        <p:spPr bwMode="auto">
          <a:xfrm rot="16200000">
            <a:off x="4329645" y="2029376"/>
            <a:ext cx="4824536" cy="3312369"/>
          </a:xfrm>
          <a:prstGeom prst="rect">
            <a:avLst/>
          </a:prstGeom>
          <a:noFill/>
          <a:ln>
            <a:noFill/>
          </a:ln>
          <a:extLst>
            <a:ext uri="{53640926-AAD7-44D8-BBD7-CCE9431645EC}">
              <a14:shadowObscured xmlns:a14="http://schemas.microsoft.com/office/drawing/2010/main"/>
            </a:ext>
          </a:extLst>
        </p:spPr>
      </p:pic>
      <p:sp>
        <p:nvSpPr>
          <p:cNvPr id="4" name="角丸四角形吹き出し 3"/>
          <p:cNvSpPr/>
          <p:nvPr/>
        </p:nvSpPr>
        <p:spPr>
          <a:xfrm>
            <a:off x="899592" y="2147664"/>
            <a:ext cx="3204962" cy="2865512"/>
          </a:xfrm>
          <a:prstGeom prst="wedgeRoundRectCallout">
            <a:avLst>
              <a:gd name="adj1" fmla="val 97824"/>
              <a:gd name="adj2" fmla="val -31682"/>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rPr>
              <a:t>A poster for water-saving (1912</a:t>
            </a:r>
            <a:r>
              <a:rPr lang="ja-JP" altLang="en-US" b="1" dirty="0">
                <a:solidFill>
                  <a:schemeClr val="tx1"/>
                </a:solidFill>
              </a:rPr>
              <a:t>～</a:t>
            </a:r>
            <a:r>
              <a:rPr lang="en-US" altLang="ja-JP" b="1" dirty="0">
                <a:solidFill>
                  <a:schemeClr val="tx1"/>
                </a:solidFill>
              </a:rPr>
              <a:t>1926, </a:t>
            </a:r>
          </a:p>
          <a:p>
            <a:pPr algn="ctr"/>
            <a:r>
              <a:rPr lang="en-US" altLang="ja-JP" b="1" dirty="0">
                <a:solidFill>
                  <a:schemeClr val="tx1"/>
                </a:solidFill>
              </a:rPr>
              <a:t>Nagoya City)</a:t>
            </a:r>
            <a:endParaRPr lang="ja-JP" altLang="en-US" b="1" dirty="0">
              <a:solidFill>
                <a:schemeClr val="tx1"/>
              </a:solidFill>
            </a:endParaRPr>
          </a:p>
          <a:p>
            <a:pPr algn="ctr"/>
            <a:endParaRPr lang="ja-JP" altLang="en-US" dirty="0">
              <a:solidFill>
                <a:schemeClr val="tx1"/>
              </a:solidFill>
            </a:endParaRPr>
          </a:p>
          <a:p>
            <a:pPr algn="ctr"/>
            <a:r>
              <a:rPr lang="en-US" altLang="ja-JP" dirty="0">
                <a:solidFill>
                  <a:schemeClr val="tx1"/>
                </a:solidFill>
              </a:rPr>
              <a:t>“Make your kitchen better: A household that values water prospers.</a:t>
            </a:r>
          </a:p>
          <a:p>
            <a:pPr algn="ctr"/>
            <a:r>
              <a:rPr lang="en-US" altLang="ja-JP" dirty="0">
                <a:solidFill>
                  <a:schemeClr val="tx1"/>
                </a:solidFill>
              </a:rPr>
              <a:t> A household that wastes water suffers.”</a:t>
            </a:r>
          </a:p>
        </p:txBody>
      </p:sp>
      <p:sp>
        <p:nvSpPr>
          <p:cNvPr id="7" name="正方形/長方形 6"/>
          <p:cNvSpPr/>
          <p:nvPr/>
        </p:nvSpPr>
        <p:spPr>
          <a:xfrm>
            <a:off x="4725689" y="6069279"/>
            <a:ext cx="4032449" cy="276999"/>
          </a:xfrm>
          <a:prstGeom prst="rect">
            <a:avLst/>
          </a:prstGeom>
        </p:spPr>
        <p:txBody>
          <a:bodyPr wrap="square">
            <a:spAutoFit/>
          </a:bodyPr>
          <a:lstStyle/>
          <a:p>
            <a:r>
              <a:rPr lang="en-US" altLang="ja-JP" sz="1200" b="1" dirty="0"/>
              <a:t>Source: Nagoya City Waterworks and Sewerage Bureau</a:t>
            </a:r>
            <a:endParaRPr lang="ja-JP" altLang="ja-JP" sz="1200" b="1" dirty="0"/>
          </a:p>
        </p:txBody>
      </p:sp>
      <p:sp>
        <p:nvSpPr>
          <p:cNvPr id="9" name="タイトル 1"/>
          <p:cNvSpPr>
            <a:spLocks noGrp="1"/>
          </p:cNvSpPr>
          <p:nvPr>
            <p:ph type="title"/>
          </p:nvPr>
        </p:nvSpPr>
        <p:spPr>
          <a:xfrm>
            <a:off x="395535" y="368749"/>
            <a:ext cx="8352929" cy="904543"/>
          </a:xfrm>
        </p:spPr>
        <p:txBody>
          <a:bodyPr>
            <a:noAutofit/>
          </a:bodyPr>
          <a:lstStyle/>
          <a:p>
            <a:r>
              <a:rPr lang="en-US" altLang="ja-JP" sz="2800" dirty="0">
                <a:solidFill>
                  <a:schemeClr val="bg1">
                    <a:lumMod val="50000"/>
                  </a:schemeClr>
                </a:solidFill>
              </a:rPr>
              <a:t>4. </a:t>
            </a:r>
            <a:r>
              <a:rPr lang="en-US" altLang="ja-JP" sz="2800" dirty="0"/>
              <a:t>Case 2: Public Outreach and Information </a:t>
            </a:r>
            <a:br>
              <a:rPr lang="en-US" altLang="ja-JP" sz="2800" dirty="0"/>
            </a:br>
            <a:r>
              <a:rPr lang="en-US" altLang="ja-JP" sz="2800" dirty="0"/>
              <a:t>                                                                Disclosure </a:t>
            </a:r>
            <a:endParaRPr kumimoji="1" lang="ja-JP" altLang="en-US" sz="2800" dirty="0"/>
          </a:p>
        </p:txBody>
      </p:sp>
    </p:spTree>
    <p:extLst>
      <p:ext uri="{BB962C8B-B14F-4D97-AF65-F5344CB8AC3E}">
        <p14:creationId xmlns:p14="http://schemas.microsoft.com/office/powerpoint/2010/main" val="136400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9171" y="1257919"/>
            <a:ext cx="8661871" cy="461665"/>
          </a:xfrm>
          <a:prstGeom prst="rect">
            <a:avLst/>
          </a:prstGeom>
          <a:noFill/>
        </p:spPr>
        <p:txBody>
          <a:bodyPr wrap="square" rtlCol="0">
            <a:spAutoFit/>
          </a:bodyPr>
          <a:lstStyle/>
          <a:p>
            <a:r>
              <a:rPr lang="en-US" altLang="ja-JP" sz="2400" b="1" dirty="0"/>
              <a:t>Example of Brochures</a:t>
            </a:r>
            <a:endParaRPr kumimoji="1" lang="ja-JP" altLang="en-US" sz="2400" b="1" dirty="0"/>
          </a:p>
        </p:txBody>
      </p:sp>
      <p:pic>
        <p:nvPicPr>
          <p:cNvPr id="2050" name="Picture 2" descr="C:\Users\maeda_c\Pictures\IMG_2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719584"/>
            <a:ext cx="6094613" cy="4570960"/>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395536" y="3284984"/>
            <a:ext cx="1944216" cy="1440160"/>
          </a:xfrm>
          <a:prstGeom prst="wedgeRoundRectCallout">
            <a:avLst>
              <a:gd name="adj1" fmla="val 74407"/>
              <a:gd name="adj2" fmla="val -40676"/>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Easily to understand</a:t>
            </a:r>
          </a:p>
          <a:p>
            <a:pPr algn="ctr"/>
            <a:r>
              <a:rPr lang="en-US" altLang="ja-JP" dirty="0">
                <a:solidFill>
                  <a:schemeClr val="tx1"/>
                </a:solidFill>
              </a:rPr>
              <a:t>with pictures and data.</a:t>
            </a:r>
            <a:endParaRPr lang="ja-JP" altLang="en-US" dirty="0">
              <a:solidFill>
                <a:schemeClr val="tx1"/>
              </a:solidFill>
            </a:endParaRPr>
          </a:p>
        </p:txBody>
      </p:sp>
      <p:sp>
        <p:nvSpPr>
          <p:cNvPr id="9" name="タイトル 1"/>
          <p:cNvSpPr>
            <a:spLocks noGrp="1"/>
          </p:cNvSpPr>
          <p:nvPr>
            <p:ph type="title"/>
          </p:nvPr>
        </p:nvSpPr>
        <p:spPr>
          <a:xfrm>
            <a:off x="395535" y="368749"/>
            <a:ext cx="8352929" cy="904543"/>
          </a:xfrm>
        </p:spPr>
        <p:txBody>
          <a:bodyPr>
            <a:noAutofit/>
          </a:bodyPr>
          <a:lstStyle/>
          <a:p>
            <a:r>
              <a:rPr lang="en-US" altLang="ja-JP" sz="2800" dirty="0">
                <a:solidFill>
                  <a:schemeClr val="bg1">
                    <a:lumMod val="50000"/>
                  </a:schemeClr>
                </a:solidFill>
              </a:rPr>
              <a:t>4. </a:t>
            </a:r>
            <a:r>
              <a:rPr lang="en-US" altLang="ja-JP" sz="2800" dirty="0"/>
              <a:t>Case 2: Public Outreach and Information </a:t>
            </a:r>
            <a:br>
              <a:rPr lang="en-US" altLang="ja-JP" sz="2800" dirty="0"/>
            </a:br>
            <a:r>
              <a:rPr lang="en-US" altLang="ja-JP" sz="2800" dirty="0"/>
              <a:t>                                                                Disclosure </a:t>
            </a:r>
            <a:endParaRPr kumimoji="1" lang="ja-JP" altLang="en-US" sz="2800" dirty="0"/>
          </a:p>
        </p:txBody>
      </p:sp>
    </p:spTree>
    <p:extLst>
      <p:ext uri="{BB962C8B-B14F-4D97-AF65-F5344CB8AC3E}">
        <p14:creationId xmlns:p14="http://schemas.microsoft.com/office/powerpoint/2010/main" val="417866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srcRect l="5000" t="17873" r="5770" b="19504"/>
          <a:stretch/>
        </p:blipFill>
        <p:spPr>
          <a:xfrm>
            <a:off x="381139" y="1696039"/>
            <a:ext cx="8035264" cy="4325249"/>
          </a:xfrm>
          <a:prstGeom prst="rect">
            <a:avLst/>
          </a:prstGeom>
        </p:spPr>
      </p:pic>
      <p:sp>
        <p:nvSpPr>
          <p:cNvPr id="3" name="角丸四角形吹き出し 2"/>
          <p:cNvSpPr/>
          <p:nvPr/>
        </p:nvSpPr>
        <p:spPr>
          <a:xfrm>
            <a:off x="5457699" y="1354020"/>
            <a:ext cx="3174379" cy="648072"/>
          </a:xfrm>
          <a:prstGeom prst="wedgeRoundRectCallout">
            <a:avLst>
              <a:gd name="adj1" fmla="val -65216"/>
              <a:gd name="adj2" fmla="val 5672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Easily to understand with performance indicators</a:t>
            </a:r>
            <a:endParaRPr lang="ja-JP" altLang="en-US" dirty="0">
              <a:solidFill>
                <a:schemeClr val="tx1"/>
              </a:solidFill>
            </a:endParaRPr>
          </a:p>
        </p:txBody>
      </p:sp>
      <p:sp>
        <p:nvSpPr>
          <p:cNvPr id="4" name="正方形/長方形 3"/>
          <p:cNvSpPr/>
          <p:nvPr/>
        </p:nvSpPr>
        <p:spPr>
          <a:xfrm>
            <a:off x="4398771" y="5980830"/>
            <a:ext cx="4745229" cy="387798"/>
          </a:xfrm>
          <a:prstGeom prst="rect">
            <a:avLst/>
          </a:prstGeom>
        </p:spPr>
        <p:txBody>
          <a:bodyPr wrap="square">
            <a:spAutoFit/>
          </a:bodyPr>
          <a:lstStyle/>
          <a:p>
            <a:pPr algn="r">
              <a:lnSpc>
                <a:spcPct val="80000"/>
              </a:lnSpc>
            </a:pPr>
            <a:r>
              <a:rPr lang="en-US" altLang="ja-JP" sz="1200" b="1" dirty="0"/>
              <a:t>Source: Bureau of Waterworks, Tokyo Metropolitan Government</a:t>
            </a:r>
          </a:p>
          <a:p>
            <a:pPr algn="r">
              <a:lnSpc>
                <a:spcPct val="80000"/>
              </a:lnSpc>
            </a:pPr>
            <a:r>
              <a:rPr lang="en-US" altLang="ja-JP" sz="1200" dirty="0"/>
              <a:t>http://www.waterworks.metro.tokyo.jp/eng/supply/</a:t>
            </a:r>
          </a:p>
        </p:txBody>
      </p:sp>
      <p:sp>
        <p:nvSpPr>
          <p:cNvPr id="7" name="テキスト ボックス 6"/>
          <p:cNvSpPr txBox="1"/>
          <p:nvPr/>
        </p:nvSpPr>
        <p:spPr>
          <a:xfrm>
            <a:off x="467544" y="1189148"/>
            <a:ext cx="4824536" cy="506891"/>
          </a:xfrm>
          <a:prstGeom prst="rect">
            <a:avLst/>
          </a:prstGeom>
          <a:solidFill>
            <a:schemeClr val="bg1"/>
          </a:solidFill>
        </p:spPr>
        <p:txBody>
          <a:bodyPr wrap="square" rtlCol="0">
            <a:noAutofit/>
          </a:bodyPr>
          <a:lstStyle/>
          <a:p>
            <a:r>
              <a:rPr lang="en-US" altLang="ja-JP" sz="2400" b="1" dirty="0"/>
              <a:t>Example of Brochures (Cont’d)</a:t>
            </a:r>
          </a:p>
          <a:p>
            <a:r>
              <a:rPr lang="en-US" altLang="ja-JP" sz="2400" b="1" dirty="0"/>
              <a:t> </a:t>
            </a:r>
            <a:endParaRPr kumimoji="1" lang="ja-JP" altLang="en-US" sz="2400" b="1" dirty="0"/>
          </a:p>
        </p:txBody>
      </p:sp>
      <p:sp>
        <p:nvSpPr>
          <p:cNvPr id="9" name="タイトル 1"/>
          <p:cNvSpPr>
            <a:spLocks noGrp="1"/>
          </p:cNvSpPr>
          <p:nvPr>
            <p:ph type="title"/>
          </p:nvPr>
        </p:nvSpPr>
        <p:spPr>
          <a:xfrm>
            <a:off x="389671" y="369265"/>
            <a:ext cx="8352929" cy="904543"/>
          </a:xfrm>
        </p:spPr>
        <p:txBody>
          <a:bodyPr>
            <a:noAutofit/>
          </a:bodyPr>
          <a:lstStyle/>
          <a:p>
            <a:r>
              <a:rPr lang="en-US" altLang="ja-JP" sz="2800" dirty="0">
                <a:solidFill>
                  <a:schemeClr val="bg1">
                    <a:lumMod val="50000"/>
                  </a:schemeClr>
                </a:solidFill>
              </a:rPr>
              <a:t>4. </a:t>
            </a:r>
            <a:r>
              <a:rPr lang="en-US" altLang="ja-JP" sz="2800" dirty="0"/>
              <a:t>Case 2: Public Outreach and Information </a:t>
            </a:r>
            <a:br>
              <a:rPr lang="en-US" altLang="ja-JP" sz="2800" dirty="0"/>
            </a:br>
            <a:r>
              <a:rPr lang="en-US" altLang="ja-JP" sz="2800" dirty="0"/>
              <a:t>                                                                Disclosure </a:t>
            </a:r>
            <a:endParaRPr kumimoji="1" lang="ja-JP" altLang="en-US" sz="2800" dirty="0"/>
          </a:p>
        </p:txBody>
      </p:sp>
    </p:spTree>
    <p:extLst>
      <p:ext uri="{BB962C8B-B14F-4D97-AF65-F5344CB8AC3E}">
        <p14:creationId xmlns:p14="http://schemas.microsoft.com/office/powerpoint/2010/main" val="114687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85267" y="1072783"/>
            <a:ext cx="4824536" cy="506891"/>
          </a:xfrm>
          <a:prstGeom prst="rect">
            <a:avLst/>
          </a:prstGeom>
          <a:solidFill>
            <a:schemeClr val="bg1"/>
          </a:solidFill>
        </p:spPr>
        <p:txBody>
          <a:bodyPr wrap="square" rtlCol="0">
            <a:noAutofit/>
          </a:bodyPr>
          <a:lstStyle/>
          <a:p>
            <a:r>
              <a:rPr lang="en-US" altLang="ja-JP" sz="2400" b="1" dirty="0"/>
              <a:t>Example of Brochures (Cont’d)</a:t>
            </a:r>
          </a:p>
          <a:p>
            <a:r>
              <a:rPr lang="en-US" altLang="ja-JP" sz="2400" b="1" dirty="0"/>
              <a:t> </a:t>
            </a:r>
            <a:endParaRPr kumimoji="1" lang="ja-JP" altLang="en-US" sz="2400" b="1" dirty="0"/>
          </a:p>
        </p:txBody>
      </p:sp>
      <p:pic>
        <p:nvPicPr>
          <p:cNvPr id="8" name="図 7"/>
          <p:cNvPicPr/>
          <p:nvPr/>
        </p:nvPicPr>
        <p:blipFill rotWithShape="1">
          <a:blip r:embed="rId3"/>
          <a:srcRect l="24928" t="9916" r="25896" b="4533"/>
          <a:stretch/>
        </p:blipFill>
        <p:spPr bwMode="auto">
          <a:xfrm>
            <a:off x="3926657" y="1988839"/>
            <a:ext cx="3248067" cy="4393405"/>
          </a:xfrm>
          <a:prstGeom prst="rect">
            <a:avLst/>
          </a:prstGeom>
          <a:ln>
            <a:noFill/>
          </a:ln>
          <a:extLst>
            <a:ext uri="{53640926-AAD7-44D8-BBD7-CCE9431645EC}">
              <a14:shadowObscured xmlns:a14="http://schemas.microsoft.com/office/drawing/2010/main"/>
            </a:ext>
          </a:extLst>
        </p:spPr>
      </p:pic>
      <p:pic>
        <p:nvPicPr>
          <p:cNvPr id="9" name="図 8"/>
          <p:cNvPicPr/>
          <p:nvPr/>
        </p:nvPicPr>
        <p:blipFill rotWithShape="1">
          <a:blip r:embed="rId4"/>
          <a:srcRect l="24475" t="10198" r="26082" b="4462"/>
          <a:stretch/>
        </p:blipFill>
        <p:spPr bwMode="auto">
          <a:xfrm>
            <a:off x="395536" y="1988839"/>
            <a:ext cx="3528392" cy="4393405"/>
          </a:xfrm>
          <a:prstGeom prst="rect">
            <a:avLst/>
          </a:prstGeom>
          <a:ln>
            <a:noFill/>
          </a:ln>
          <a:extLst>
            <a:ext uri="{53640926-AAD7-44D8-BBD7-CCE9431645EC}">
              <a14:shadowObscured xmlns:a14="http://schemas.microsoft.com/office/drawing/2010/main"/>
            </a:ext>
          </a:extLst>
        </p:spPr>
      </p:pic>
      <p:sp>
        <p:nvSpPr>
          <p:cNvPr id="7" name="角丸四角形吹き出し 6"/>
          <p:cNvSpPr/>
          <p:nvPr/>
        </p:nvSpPr>
        <p:spPr>
          <a:xfrm>
            <a:off x="7199876" y="2129880"/>
            <a:ext cx="1698254" cy="2192710"/>
          </a:xfrm>
          <a:prstGeom prst="wedgeRoundRectCallout">
            <a:avLst>
              <a:gd name="adj1" fmla="val -75183"/>
              <a:gd name="adj2" fmla="val 35153"/>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Getting  customers’ attention in water supply matters</a:t>
            </a:r>
          </a:p>
          <a:p>
            <a:pPr algn="ctr"/>
            <a:r>
              <a:rPr lang="en-US" altLang="ja-JP" dirty="0">
                <a:solidFill>
                  <a:schemeClr val="tx1"/>
                </a:solidFill>
              </a:rPr>
              <a:t>by cartoon (</a:t>
            </a:r>
            <a:r>
              <a:rPr lang="en-US" altLang="ja-JP" i="1" dirty="0">
                <a:solidFill>
                  <a:schemeClr val="tx1"/>
                </a:solidFill>
              </a:rPr>
              <a:t>manga</a:t>
            </a:r>
            <a:r>
              <a:rPr lang="en-US" altLang="ja-JP" dirty="0">
                <a:solidFill>
                  <a:schemeClr val="tx1"/>
                </a:solidFill>
              </a:rPr>
              <a:t>).</a:t>
            </a:r>
            <a:endParaRPr lang="ja-JP" altLang="en-US" dirty="0">
              <a:solidFill>
                <a:schemeClr val="tx1"/>
              </a:solidFill>
            </a:endParaRPr>
          </a:p>
        </p:txBody>
      </p:sp>
      <p:sp>
        <p:nvSpPr>
          <p:cNvPr id="10" name="正方形/長方形 9"/>
          <p:cNvSpPr/>
          <p:nvPr/>
        </p:nvSpPr>
        <p:spPr>
          <a:xfrm>
            <a:off x="7308304" y="4581128"/>
            <a:ext cx="1665426" cy="1569660"/>
          </a:xfrm>
          <a:prstGeom prst="rect">
            <a:avLst/>
          </a:prstGeom>
        </p:spPr>
        <p:txBody>
          <a:bodyPr wrap="square">
            <a:spAutoFit/>
          </a:bodyPr>
          <a:lstStyle/>
          <a:p>
            <a:r>
              <a:rPr lang="en-US" altLang="ja-JP" sz="1200" b="1" dirty="0"/>
              <a:t>Source: Bureau of Waterworks, Tokyo Metropolitan Government</a:t>
            </a:r>
          </a:p>
          <a:p>
            <a:r>
              <a:rPr lang="en-US" altLang="ja-JP" sz="1200" dirty="0"/>
              <a:t>https://www.waterworks.metro.tokyo.jp/kouhou/manga/pdf/st02.pdf</a:t>
            </a:r>
            <a:endParaRPr lang="ja-JP" altLang="en-US" sz="1200" dirty="0"/>
          </a:p>
        </p:txBody>
      </p:sp>
      <p:sp>
        <p:nvSpPr>
          <p:cNvPr id="2" name="四角形吹き出し 1"/>
          <p:cNvSpPr/>
          <p:nvPr/>
        </p:nvSpPr>
        <p:spPr>
          <a:xfrm>
            <a:off x="410392" y="1556792"/>
            <a:ext cx="8338072" cy="504056"/>
          </a:xfrm>
          <a:prstGeom prst="wedgeRectCallout">
            <a:avLst>
              <a:gd name="adj1" fmla="val -7461"/>
              <a:gd name="adj2" fmla="val 116604"/>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Message – A homeowner is responsible for fixing the service pipe from the meter to the tap. </a:t>
            </a:r>
          </a:p>
        </p:txBody>
      </p:sp>
      <p:sp>
        <p:nvSpPr>
          <p:cNvPr id="14" name="タイトル 1"/>
          <p:cNvSpPr>
            <a:spLocks noGrp="1"/>
          </p:cNvSpPr>
          <p:nvPr>
            <p:ph type="title"/>
          </p:nvPr>
        </p:nvSpPr>
        <p:spPr>
          <a:xfrm>
            <a:off x="395535" y="368749"/>
            <a:ext cx="8352929" cy="904543"/>
          </a:xfrm>
        </p:spPr>
        <p:txBody>
          <a:bodyPr>
            <a:noAutofit/>
          </a:bodyPr>
          <a:lstStyle/>
          <a:p>
            <a:r>
              <a:rPr lang="en-US" altLang="ja-JP" sz="2800" dirty="0">
                <a:solidFill>
                  <a:schemeClr val="bg1">
                    <a:lumMod val="50000"/>
                  </a:schemeClr>
                </a:solidFill>
              </a:rPr>
              <a:t>4. </a:t>
            </a:r>
            <a:r>
              <a:rPr lang="en-US" altLang="ja-JP" sz="2800" dirty="0"/>
              <a:t>Case 2: Public Outreach and Information </a:t>
            </a:r>
            <a:br>
              <a:rPr lang="en-US" altLang="ja-JP" sz="2800" dirty="0"/>
            </a:br>
            <a:r>
              <a:rPr lang="en-US" altLang="ja-JP" sz="2800" dirty="0"/>
              <a:t>                                                                Disclosure </a:t>
            </a:r>
            <a:endParaRPr kumimoji="1" lang="ja-JP" altLang="en-US" sz="2800" dirty="0"/>
          </a:p>
        </p:txBody>
      </p:sp>
    </p:spTree>
    <p:extLst>
      <p:ext uri="{BB962C8B-B14F-4D97-AF65-F5344CB8AC3E}">
        <p14:creationId xmlns:p14="http://schemas.microsoft.com/office/powerpoint/2010/main" val="74440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848" y="386951"/>
            <a:ext cx="8229600" cy="539971"/>
          </a:xfrm>
        </p:spPr>
        <p:txBody>
          <a:bodyPr>
            <a:noAutofit/>
          </a:bodyPr>
          <a:lstStyle/>
          <a:p>
            <a:r>
              <a:rPr lang="en-US" altLang="ja-JP" sz="2800" dirty="0"/>
              <a:t>5</a:t>
            </a:r>
            <a:r>
              <a:rPr lang="en-US" altLang="ja-JP" sz="2800" dirty="0">
                <a:solidFill>
                  <a:schemeClr val="bg1">
                    <a:lumMod val="50000"/>
                  </a:schemeClr>
                </a:solidFill>
              </a:rPr>
              <a:t>. Case 3: </a:t>
            </a:r>
            <a:r>
              <a:rPr lang="en-US" altLang="ja-JP" sz="2800" dirty="0"/>
              <a:t>Customer Service Center </a:t>
            </a:r>
            <a:endParaRPr kumimoji="1" lang="ja-JP" altLang="en-US" sz="2800" dirty="0"/>
          </a:p>
        </p:txBody>
      </p:sp>
      <p:sp>
        <p:nvSpPr>
          <p:cNvPr id="6" name="テキスト ボックス 5"/>
          <p:cNvSpPr txBox="1"/>
          <p:nvPr/>
        </p:nvSpPr>
        <p:spPr>
          <a:xfrm>
            <a:off x="5147139" y="5475327"/>
            <a:ext cx="3484122" cy="307777"/>
          </a:xfrm>
          <a:prstGeom prst="rect">
            <a:avLst/>
          </a:prstGeom>
          <a:solidFill>
            <a:schemeClr val="bg1"/>
          </a:solidFill>
        </p:spPr>
        <p:txBody>
          <a:bodyPr wrap="square" rtlCol="0">
            <a:spAutoFit/>
          </a:bodyPr>
          <a:lstStyle/>
          <a:p>
            <a:pPr algn="ctr"/>
            <a:r>
              <a:rPr lang="en-US" altLang="ja-JP" sz="1400" dirty="0"/>
              <a:t>Inside of  the Customer Service Center</a:t>
            </a:r>
            <a:endParaRPr kumimoji="1" lang="en-US" altLang="ja-JP" sz="1400" dirty="0"/>
          </a:p>
        </p:txBody>
      </p:sp>
      <p:sp>
        <p:nvSpPr>
          <p:cNvPr id="7" name="テキスト ボックス 6"/>
          <p:cNvSpPr txBox="1"/>
          <p:nvPr/>
        </p:nvSpPr>
        <p:spPr>
          <a:xfrm>
            <a:off x="655018" y="2132856"/>
            <a:ext cx="4032448" cy="2554545"/>
          </a:xfrm>
          <a:prstGeom prst="rect">
            <a:avLst/>
          </a:prstGeom>
          <a:solidFill>
            <a:schemeClr val="accent5"/>
          </a:solidFill>
          <a:ln w="19050">
            <a:solidFill>
              <a:schemeClr val="accent5">
                <a:lumMod val="50000"/>
              </a:schemeClr>
            </a:solidFill>
          </a:ln>
        </p:spPr>
        <p:txBody>
          <a:bodyPr wrap="square" rtlCol="0">
            <a:spAutoFit/>
          </a:bodyPr>
          <a:lstStyle/>
          <a:p>
            <a:pPr marL="285750" indent="-285750">
              <a:spcAft>
                <a:spcPts val="1200"/>
              </a:spcAft>
              <a:buClr>
                <a:schemeClr val="accent5">
                  <a:lumMod val="50000"/>
                </a:schemeClr>
              </a:buClr>
              <a:buSzPct val="75000"/>
              <a:buFont typeface="Wingdings" pitchFamily="2" charset="2"/>
              <a:buChar char="l"/>
            </a:pPr>
            <a:r>
              <a:rPr lang="en-US" altLang="ja-JP" sz="2000" dirty="0"/>
              <a:t>Deal with complaints, enquiries, applications and disconnection requests.</a:t>
            </a:r>
          </a:p>
          <a:p>
            <a:pPr marL="285750" indent="-285750">
              <a:spcAft>
                <a:spcPts val="1200"/>
              </a:spcAft>
              <a:buClr>
                <a:schemeClr val="accent5">
                  <a:lumMod val="50000"/>
                </a:schemeClr>
              </a:buClr>
              <a:buSzPct val="75000"/>
              <a:buFont typeface="Wingdings" pitchFamily="2" charset="2"/>
              <a:buChar char="l"/>
            </a:pPr>
            <a:r>
              <a:rPr lang="en-US" altLang="ja-JP" sz="2000" dirty="0"/>
              <a:t> Organize customer information to facilitate a timely response.</a:t>
            </a:r>
            <a:endParaRPr lang="ja-JP" altLang="en-US" sz="2000" dirty="0"/>
          </a:p>
          <a:p>
            <a:pPr marL="285750" indent="-285750">
              <a:buClr>
                <a:schemeClr val="accent5">
                  <a:lumMod val="50000"/>
                </a:schemeClr>
              </a:buClr>
              <a:buSzPct val="75000"/>
              <a:buFont typeface="Wingdings" pitchFamily="2" charset="2"/>
              <a:buChar char="l"/>
            </a:pPr>
            <a:r>
              <a:rPr lang="en-US" altLang="ja-JP" sz="2000" dirty="0"/>
              <a:t>Respond to reports of leakage and broken water mains 24/7.</a:t>
            </a:r>
          </a:p>
        </p:txBody>
      </p:sp>
      <p:sp>
        <p:nvSpPr>
          <p:cNvPr id="9" name="正方形/長方形 8"/>
          <p:cNvSpPr/>
          <p:nvPr/>
        </p:nvSpPr>
        <p:spPr>
          <a:xfrm>
            <a:off x="4360565" y="5732915"/>
            <a:ext cx="4752528" cy="461665"/>
          </a:xfrm>
          <a:prstGeom prst="rect">
            <a:avLst/>
          </a:prstGeom>
          <a:solidFill>
            <a:schemeClr val="bg1"/>
          </a:solidFill>
        </p:spPr>
        <p:txBody>
          <a:bodyPr wrap="square">
            <a:spAutoFit/>
          </a:bodyPr>
          <a:lstStyle/>
          <a:p>
            <a:r>
              <a:rPr lang="en-US" altLang="ja-JP" sz="1200" b="1" dirty="0"/>
              <a:t>Source: Bureau of Waterworks, Tokyo Metropolitan Government </a:t>
            </a:r>
            <a:r>
              <a:rPr lang="en-US" altLang="ja-JP" sz="1200" dirty="0"/>
              <a:t>http://www.waterprofessionals.metro.tokyo.jp/pdf/wst_06.pdf </a:t>
            </a:r>
            <a:endParaRPr lang="ja-JP" altLang="en-US" sz="1200" dirty="0"/>
          </a:p>
        </p:txBody>
      </p:sp>
      <p:sp>
        <p:nvSpPr>
          <p:cNvPr id="11" name="テキスト ボックス 10"/>
          <p:cNvSpPr txBox="1"/>
          <p:nvPr/>
        </p:nvSpPr>
        <p:spPr>
          <a:xfrm>
            <a:off x="503833" y="1052736"/>
            <a:ext cx="7618263" cy="830997"/>
          </a:xfrm>
          <a:prstGeom prst="rect">
            <a:avLst/>
          </a:prstGeom>
          <a:noFill/>
        </p:spPr>
        <p:txBody>
          <a:bodyPr wrap="square" rtlCol="0">
            <a:spAutoFit/>
          </a:bodyPr>
          <a:lstStyle/>
          <a:p>
            <a:pPr marL="56250" lvl="1" indent="0">
              <a:buNone/>
            </a:pPr>
            <a:r>
              <a:rPr lang="en-US" altLang="ja-JP" sz="2400" b="1" dirty="0"/>
              <a:t>Customer Service Centers of Tokyo Metropolitan Government</a:t>
            </a:r>
            <a:endParaRPr lang="en-US" altLang="ja-JP" b="1" dirty="0"/>
          </a:p>
        </p:txBody>
      </p:sp>
      <p:pic>
        <p:nvPicPr>
          <p:cNvPr id="1028" name="Picture 4" descr="C:\Users\maeda_c\AppData\Local\Temp\notes6030C8\区部お客さまセンター写真.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492896"/>
            <a:ext cx="3976575" cy="298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プレースホルダー 7"/>
          <p:cNvSpPr txBox="1">
            <a:spLocks/>
          </p:cNvSpPr>
          <p:nvPr/>
        </p:nvSpPr>
        <p:spPr>
          <a:xfrm>
            <a:off x="654089" y="1412775"/>
            <a:ext cx="8201910" cy="1051093"/>
          </a:xfrm>
          <a:prstGeom prst="rect">
            <a:avLst/>
          </a:prstGeom>
          <a:noFill/>
          <a:ln w="19050">
            <a:noFill/>
          </a:ln>
        </p:spPr>
        <p:txBody>
          <a:bodyPr lIns="396000" tIns="72000" rIns="324000" bIns="72000"/>
          <a:lstStyle>
            <a:lvl1pPr marL="342900" indent="-28440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500" indent="0">
              <a:buNone/>
            </a:pPr>
            <a:r>
              <a:rPr lang="en-US" altLang="ja-JP" sz="2000" b="0" dirty="0"/>
              <a:t>Key to </a:t>
            </a:r>
            <a:r>
              <a:rPr lang="en-US" altLang="ja-JP" sz="2000" b="0" dirty="0">
                <a:solidFill>
                  <a:srgbClr val="FF0000"/>
                </a:solidFill>
              </a:rPr>
              <a:t>quick response to enquires, customer’s satisfaction</a:t>
            </a:r>
            <a:r>
              <a:rPr lang="en-US" altLang="ja-JP" sz="2000" b="0" dirty="0"/>
              <a:t> and</a:t>
            </a:r>
            <a:r>
              <a:rPr lang="en-US" altLang="ja-JP" sz="2000" b="0" dirty="0">
                <a:solidFill>
                  <a:srgbClr val="FF0000"/>
                </a:solidFill>
              </a:rPr>
              <a:t> reliability of a water utility</a:t>
            </a:r>
            <a:r>
              <a:rPr lang="en-US" altLang="ja-JP" sz="2000" b="0" dirty="0"/>
              <a:t>.</a:t>
            </a:r>
            <a:endParaRPr lang="en-US" altLang="ja-JP" sz="2000" b="0" dirty="0">
              <a:solidFill>
                <a:srgbClr val="FF0000"/>
              </a:solidFill>
            </a:endParaRPr>
          </a:p>
        </p:txBody>
      </p:sp>
      <p:sp>
        <p:nvSpPr>
          <p:cNvPr id="15" name="AutoShape 8"/>
          <p:cNvSpPr>
            <a:spLocks noChangeArrowheads="1"/>
          </p:cNvSpPr>
          <p:nvPr/>
        </p:nvSpPr>
        <p:spPr bwMode="auto">
          <a:xfrm>
            <a:off x="3774281" y="2590506"/>
            <a:ext cx="876300" cy="411831"/>
          </a:xfrm>
          <a:prstGeom prst="upArrow">
            <a:avLst>
              <a:gd name="adj1" fmla="val 50000"/>
              <a:gd name="adj2" fmla="val 42509"/>
            </a:avLst>
          </a:prstGeom>
          <a:solidFill>
            <a:srgbClr val="C0C0C0"/>
          </a:solidFill>
          <a:ln w="19050">
            <a:solidFill>
              <a:srgbClr val="FFFFFF"/>
            </a:solidFill>
            <a:miter lim="800000"/>
            <a:headEnd/>
            <a:tailEnd/>
          </a:ln>
        </p:spPr>
        <p:txBody>
          <a:bodyPr/>
          <a:lstStyle/>
          <a:p>
            <a:endParaRPr lang="ja-JP" altLang="en-US"/>
          </a:p>
        </p:txBody>
      </p:sp>
      <p:sp>
        <p:nvSpPr>
          <p:cNvPr id="34" name="AutoShape 8"/>
          <p:cNvSpPr>
            <a:spLocks noChangeArrowheads="1"/>
          </p:cNvSpPr>
          <p:nvPr/>
        </p:nvSpPr>
        <p:spPr bwMode="auto">
          <a:xfrm>
            <a:off x="3774281" y="2597315"/>
            <a:ext cx="876300" cy="411831"/>
          </a:xfrm>
          <a:prstGeom prst="upArrow">
            <a:avLst>
              <a:gd name="adj1" fmla="val 50000"/>
              <a:gd name="adj2" fmla="val 42509"/>
            </a:avLst>
          </a:prstGeom>
          <a:solidFill>
            <a:srgbClr val="C0C0C0"/>
          </a:solidFill>
          <a:ln w="19050">
            <a:solidFill>
              <a:srgbClr val="FFFFFF"/>
            </a:solidFill>
            <a:miter lim="800000"/>
            <a:headEnd/>
            <a:tailEnd/>
          </a:ln>
        </p:spPr>
        <p:txBody>
          <a:bodyPr/>
          <a:lstStyle/>
          <a:p>
            <a:endParaRPr lang="ja-JP" altLang="en-US"/>
          </a:p>
        </p:txBody>
      </p:sp>
      <p:sp>
        <p:nvSpPr>
          <p:cNvPr id="47" name="AutoShape 22"/>
          <p:cNvSpPr>
            <a:spLocks noChangeArrowheads="1"/>
          </p:cNvSpPr>
          <p:nvPr/>
        </p:nvSpPr>
        <p:spPr bwMode="auto">
          <a:xfrm>
            <a:off x="5940152" y="4655607"/>
            <a:ext cx="2808312" cy="934881"/>
          </a:xfrm>
          <a:prstGeom prst="wedgeRectCallout">
            <a:avLst>
              <a:gd name="adj1" fmla="val -71650"/>
              <a:gd name="adj2" fmla="val -23458"/>
            </a:avLst>
          </a:prstGeom>
          <a:solidFill>
            <a:schemeClr val="accent5"/>
          </a:solidFill>
          <a:ln w="19050">
            <a:solidFill>
              <a:schemeClr val="accent5">
                <a:lumMod val="50000"/>
              </a:schemeClr>
            </a:solidFill>
            <a:miter lim="800000"/>
            <a:headEnd/>
            <a:tailEnd/>
          </a:ln>
          <a:effectLst/>
          <a:extLst/>
        </p:spPr>
        <p:txBody>
          <a:bodyPr/>
          <a:lstStyle/>
          <a:p>
            <a:pPr marL="285750" indent="-285750">
              <a:buClr>
                <a:schemeClr val="accent5">
                  <a:lumMod val="50000"/>
                </a:schemeClr>
              </a:buClr>
              <a:buSzPct val="75000"/>
              <a:buFont typeface="Wingdings" panose="05000000000000000000" pitchFamily="2" charset="2"/>
              <a:buChar char="l"/>
            </a:pPr>
            <a:r>
              <a:rPr lang="en-US" altLang="ja-JP" b="1" dirty="0"/>
              <a:t>Water consumption</a:t>
            </a:r>
          </a:p>
          <a:p>
            <a:pPr marL="285750" indent="-285750">
              <a:buClr>
                <a:schemeClr val="accent5">
                  <a:lumMod val="50000"/>
                </a:schemeClr>
              </a:buClr>
              <a:buSzPct val="75000"/>
              <a:buFont typeface="Wingdings" panose="05000000000000000000" pitchFamily="2" charset="2"/>
              <a:buChar char="l"/>
            </a:pPr>
            <a:r>
              <a:rPr lang="en-US" altLang="ja-JP" b="1" dirty="0"/>
              <a:t>Billed amount</a:t>
            </a:r>
          </a:p>
          <a:p>
            <a:pPr marL="285750" indent="-285750">
              <a:buClr>
                <a:schemeClr val="accent5">
                  <a:lumMod val="50000"/>
                </a:schemeClr>
              </a:buClr>
              <a:buSzPct val="75000"/>
              <a:buFont typeface="Wingdings" panose="05000000000000000000" pitchFamily="2" charset="2"/>
              <a:buChar char="l"/>
            </a:pPr>
            <a:r>
              <a:rPr lang="en-US" altLang="ja-JP" b="1" dirty="0"/>
              <a:t>Receipt amount, etc.</a:t>
            </a:r>
          </a:p>
        </p:txBody>
      </p:sp>
      <p:grpSp>
        <p:nvGrpSpPr>
          <p:cNvPr id="48" name="Group 5"/>
          <p:cNvGrpSpPr>
            <a:grpSpLocks/>
          </p:cNvGrpSpPr>
          <p:nvPr/>
        </p:nvGrpSpPr>
        <p:grpSpPr bwMode="auto">
          <a:xfrm>
            <a:off x="3249576" y="3859623"/>
            <a:ext cx="2042851" cy="2201843"/>
            <a:chOff x="272" y="608"/>
            <a:chExt cx="301" cy="330"/>
          </a:xfrm>
        </p:grpSpPr>
        <p:sp>
          <p:nvSpPr>
            <p:cNvPr id="49" name="Homepage" descr="60%"/>
            <p:cNvSpPr>
              <a:spLocks noEditPoints="1" noChangeArrowheads="1"/>
            </p:cNvSpPr>
            <p:nvPr/>
          </p:nvSpPr>
          <p:spPr bwMode="auto">
            <a:xfrm>
              <a:off x="272" y="608"/>
              <a:ext cx="301" cy="33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pattFill prst="pct60">
              <a:fgClr>
                <a:srgbClr val="FFCC00"/>
              </a:fgClr>
              <a:bgClr>
                <a:srgbClr val="FFFFFF"/>
              </a:bgClr>
            </a:pattFill>
            <a:ln w="19050">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50" name="Text Box 7"/>
            <p:cNvSpPr txBox="1">
              <a:spLocks noChangeArrowheads="1"/>
            </p:cNvSpPr>
            <p:nvPr/>
          </p:nvSpPr>
          <p:spPr bwMode="auto">
            <a:xfrm>
              <a:off x="319" y="816"/>
              <a:ext cx="254" cy="117"/>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ctr"/>
              <a:r>
                <a:rPr lang="en-US" altLang="ja-JP" sz="2600" b="1" i="1" u="sng" dirty="0">
                  <a:solidFill>
                    <a:srgbClr val="000000"/>
                  </a:solidFill>
                  <a:latin typeface="Arial Narrow" pitchFamily="34" charset="0"/>
                </a:rPr>
                <a:t>Customer Database</a:t>
              </a:r>
            </a:p>
            <a:p>
              <a:pPr algn="ctr"/>
              <a:endParaRPr lang="en-US" altLang="ja-JP" sz="2400" dirty="0">
                <a:solidFill>
                  <a:srgbClr val="000000"/>
                </a:solidFill>
                <a:latin typeface="Arial Narrow" pitchFamily="34" charset="0"/>
              </a:endParaRPr>
            </a:p>
          </p:txBody>
        </p:sp>
      </p:grpSp>
      <p:grpSp>
        <p:nvGrpSpPr>
          <p:cNvPr id="54" name="Group 11"/>
          <p:cNvGrpSpPr>
            <a:grpSpLocks/>
          </p:cNvGrpSpPr>
          <p:nvPr/>
        </p:nvGrpSpPr>
        <p:grpSpPr bwMode="auto">
          <a:xfrm>
            <a:off x="842835" y="2624425"/>
            <a:ext cx="2019300" cy="1019175"/>
            <a:chOff x="78" y="463"/>
            <a:chExt cx="212" cy="107"/>
          </a:xfrm>
        </p:grpSpPr>
        <p:sp>
          <p:nvSpPr>
            <p:cNvPr id="55" name="Oval 12"/>
            <p:cNvSpPr>
              <a:spLocks noChangeArrowheads="1"/>
            </p:cNvSpPr>
            <p:nvPr/>
          </p:nvSpPr>
          <p:spPr bwMode="auto">
            <a:xfrm>
              <a:off x="78" y="463"/>
              <a:ext cx="212" cy="107"/>
            </a:xfrm>
            <a:prstGeom prst="ellipse">
              <a:avLst/>
            </a:prstGeom>
            <a:solidFill>
              <a:schemeClr val="accent2"/>
            </a:solidFill>
            <a:ln w="25400">
              <a:solidFill>
                <a:srgbClr val="FFFFFF"/>
              </a:solidFill>
              <a:round/>
              <a:headEnd/>
              <a:tailEnd/>
            </a:ln>
          </p:spPr>
          <p:txBody>
            <a:bodyPr/>
            <a:lstStyle/>
            <a:p>
              <a:endParaRPr lang="ja-JP" altLang="en-US"/>
            </a:p>
          </p:txBody>
        </p:sp>
        <p:sp>
          <p:nvSpPr>
            <p:cNvPr id="56" name="Text Box 13"/>
            <p:cNvSpPr txBox="1">
              <a:spLocks noChangeArrowheads="1"/>
            </p:cNvSpPr>
            <p:nvPr/>
          </p:nvSpPr>
          <p:spPr bwMode="auto">
            <a:xfrm>
              <a:off x="90" y="484"/>
              <a:ext cx="187" cy="61"/>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5400">
                  <a:solidFill>
                    <a:srgbClr val="FFFFFF"/>
                  </a:solidFill>
                  <a:miter lim="800000"/>
                  <a:headEnd/>
                  <a:tailEnd/>
                </a14:hiddenLine>
              </a:ext>
            </a:extLst>
          </p:spPr>
          <p:txBody>
            <a:bodyPr anchor="ctr" anchorCtr="1"/>
            <a:lstStyle/>
            <a:p>
              <a:pPr algn="ctr"/>
              <a:r>
                <a:rPr lang="en-US" altLang="ja-JP" b="1" dirty="0">
                  <a:solidFill>
                    <a:srgbClr val="000000"/>
                  </a:solidFill>
                </a:rPr>
                <a:t>Unpaid bills</a:t>
              </a:r>
            </a:p>
          </p:txBody>
        </p:sp>
      </p:grpSp>
      <p:grpSp>
        <p:nvGrpSpPr>
          <p:cNvPr id="57" name="Group 14"/>
          <p:cNvGrpSpPr>
            <a:grpSpLocks/>
          </p:cNvGrpSpPr>
          <p:nvPr/>
        </p:nvGrpSpPr>
        <p:grpSpPr bwMode="auto">
          <a:xfrm>
            <a:off x="5696745" y="2561737"/>
            <a:ext cx="2019300" cy="1019175"/>
            <a:chOff x="78" y="463"/>
            <a:chExt cx="212" cy="107"/>
          </a:xfrm>
        </p:grpSpPr>
        <p:sp>
          <p:nvSpPr>
            <p:cNvPr id="58" name="Oval 15"/>
            <p:cNvSpPr>
              <a:spLocks noChangeArrowheads="1"/>
            </p:cNvSpPr>
            <p:nvPr/>
          </p:nvSpPr>
          <p:spPr bwMode="auto">
            <a:xfrm>
              <a:off x="78" y="463"/>
              <a:ext cx="212" cy="107"/>
            </a:xfrm>
            <a:prstGeom prst="ellipse">
              <a:avLst/>
            </a:prstGeom>
            <a:solidFill>
              <a:srgbClr val="FFC000"/>
            </a:solidFill>
            <a:ln w="25400">
              <a:solidFill>
                <a:srgbClr val="FFFFFF"/>
              </a:solidFill>
              <a:round/>
              <a:headEnd/>
              <a:tailEnd/>
            </a:ln>
          </p:spPr>
          <p:txBody>
            <a:bodyPr/>
            <a:lstStyle/>
            <a:p>
              <a:endParaRPr lang="ja-JP" altLang="en-US"/>
            </a:p>
          </p:txBody>
        </p:sp>
        <p:sp>
          <p:nvSpPr>
            <p:cNvPr id="59" name="Text Box 16"/>
            <p:cNvSpPr txBox="1">
              <a:spLocks noChangeArrowheads="1"/>
            </p:cNvSpPr>
            <p:nvPr/>
          </p:nvSpPr>
          <p:spPr bwMode="auto">
            <a:xfrm>
              <a:off x="90" y="484"/>
              <a:ext cx="187"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ja-JP" b="1" dirty="0">
                  <a:solidFill>
                    <a:srgbClr val="000000"/>
                  </a:solidFill>
                </a:rPr>
                <a:t>Customer claims</a:t>
              </a:r>
            </a:p>
          </p:txBody>
        </p:sp>
      </p:grpSp>
      <p:grpSp>
        <p:nvGrpSpPr>
          <p:cNvPr id="60" name="Group 23"/>
          <p:cNvGrpSpPr>
            <a:grpSpLocks/>
          </p:cNvGrpSpPr>
          <p:nvPr/>
        </p:nvGrpSpPr>
        <p:grpSpPr bwMode="auto">
          <a:xfrm>
            <a:off x="3131840" y="2563480"/>
            <a:ext cx="2160587" cy="1019175"/>
            <a:chOff x="1973" y="618"/>
            <a:chExt cx="1361" cy="642"/>
          </a:xfrm>
        </p:grpSpPr>
        <p:sp>
          <p:nvSpPr>
            <p:cNvPr id="61" name="Oval 19"/>
            <p:cNvSpPr>
              <a:spLocks noChangeArrowheads="1"/>
            </p:cNvSpPr>
            <p:nvPr/>
          </p:nvSpPr>
          <p:spPr bwMode="auto">
            <a:xfrm>
              <a:off x="1973" y="618"/>
              <a:ext cx="1361" cy="642"/>
            </a:xfrm>
            <a:prstGeom prst="ellipse">
              <a:avLst/>
            </a:prstGeom>
            <a:solidFill>
              <a:srgbClr val="FFFF00"/>
            </a:solidFill>
            <a:ln w="25400">
              <a:solidFill>
                <a:srgbClr val="FFFFFF"/>
              </a:solidFill>
              <a:round/>
              <a:headEnd/>
              <a:tailEnd/>
            </a:ln>
          </p:spPr>
          <p:txBody>
            <a:bodyPr/>
            <a:lstStyle/>
            <a:p>
              <a:endParaRPr lang="ja-JP" altLang="en-US"/>
            </a:p>
          </p:txBody>
        </p:sp>
        <p:sp>
          <p:nvSpPr>
            <p:cNvPr id="62" name="Text Box 20"/>
            <p:cNvSpPr txBox="1">
              <a:spLocks noChangeArrowheads="1"/>
            </p:cNvSpPr>
            <p:nvPr/>
          </p:nvSpPr>
          <p:spPr bwMode="auto">
            <a:xfrm>
              <a:off x="1973" y="744"/>
              <a:ext cx="136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ja-JP" b="1" dirty="0">
                  <a:solidFill>
                    <a:srgbClr val="000000"/>
                  </a:solidFill>
                </a:rPr>
                <a:t>Receipt confirmation</a:t>
              </a:r>
            </a:p>
          </p:txBody>
        </p:sp>
      </p:grpSp>
      <p:sp>
        <p:nvSpPr>
          <p:cNvPr id="63" name="AutoShape 21"/>
          <p:cNvSpPr>
            <a:spLocks noChangeArrowheads="1"/>
          </p:cNvSpPr>
          <p:nvPr/>
        </p:nvSpPr>
        <p:spPr bwMode="auto">
          <a:xfrm>
            <a:off x="877431" y="4905643"/>
            <a:ext cx="1511300" cy="1093553"/>
          </a:xfrm>
          <a:prstGeom prst="wedgeRectCallout">
            <a:avLst>
              <a:gd name="adj1" fmla="val 94852"/>
              <a:gd name="adj2" fmla="val -45069"/>
            </a:avLst>
          </a:prstGeom>
          <a:solidFill>
            <a:schemeClr val="accent5"/>
          </a:solidFill>
          <a:ln w="19050">
            <a:solidFill>
              <a:schemeClr val="accent5">
                <a:lumMod val="50000"/>
              </a:schemeClr>
            </a:solidFill>
            <a:miter lim="800000"/>
            <a:headEnd/>
            <a:tailEnd/>
          </a:ln>
          <a:effectLst/>
          <a:extLst/>
        </p:spPr>
        <p:txBody>
          <a:bodyPr/>
          <a:lstStyle/>
          <a:p>
            <a:pPr marL="285750" indent="-285750">
              <a:buClr>
                <a:schemeClr val="accent5">
                  <a:lumMod val="50000"/>
                </a:schemeClr>
              </a:buClr>
              <a:buSzPct val="75000"/>
              <a:buFont typeface="Wingdings" panose="05000000000000000000" pitchFamily="2" charset="2"/>
              <a:buChar char="l"/>
            </a:pPr>
            <a:r>
              <a:rPr lang="en-US" altLang="ja-JP" b="1" dirty="0"/>
              <a:t>Name</a:t>
            </a:r>
          </a:p>
          <a:p>
            <a:pPr marL="285750" indent="-285750">
              <a:buClr>
                <a:schemeClr val="accent5">
                  <a:lumMod val="50000"/>
                </a:schemeClr>
              </a:buClr>
              <a:buSzPct val="75000"/>
              <a:buFont typeface="Wingdings" panose="05000000000000000000" pitchFamily="2" charset="2"/>
              <a:buChar char="l"/>
            </a:pPr>
            <a:r>
              <a:rPr lang="en-US" altLang="ja-JP" b="1" dirty="0"/>
              <a:t>Address</a:t>
            </a:r>
          </a:p>
          <a:p>
            <a:pPr marL="285750" indent="-285750">
              <a:buClr>
                <a:schemeClr val="accent5">
                  <a:lumMod val="50000"/>
                </a:schemeClr>
              </a:buClr>
              <a:buSzPct val="75000"/>
              <a:buFont typeface="Wingdings" panose="05000000000000000000" pitchFamily="2" charset="2"/>
              <a:buChar char="l"/>
            </a:pPr>
            <a:r>
              <a:rPr lang="en-US" altLang="ja-JP" b="1" dirty="0"/>
              <a:t>Tel. no.</a:t>
            </a:r>
          </a:p>
        </p:txBody>
      </p:sp>
      <p:sp>
        <p:nvSpPr>
          <p:cNvPr id="23" name="正方形/長方形 22"/>
          <p:cNvSpPr/>
          <p:nvPr/>
        </p:nvSpPr>
        <p:spPr>
          <a:xfrm>
            <a:off x="5696745" y="5774859"/>
            <a:ext cx="3212043" cy="462453"/>
          </a:xfrm>
          <a:prstGeom prst="rect">
            <a:avLst/>
          </a:prstGeom>
        </p:spPr>
        <p:txBody>
          <a:bodyPr wrap="square">
            <a:spAutoFit/>
          </a:bodyPr>
          <a:lstStyle/>
          <a:p>
            <a:r>
              <a:rPr lang="en-US" altLang="ja-JP" sz="1200" b="1" dirty="0"/>
              <a:t>Source: </a:t>
            </a:r>
            <a:r>
              <a:rPr lang="ja-JP" altLang="en-US" sz="1200" b="1" dirty="0"/>
              <a:t> </a:t>
            </a:r>
            <a:r>
              <a:rPr lang="en-US" altLang="ja-JP" sz="1200" b="1" dirty="0"/>
              <a:t>Training material of Nihon </a:t>
            </a:r>
            <a:r>
              <a:rPr lang="en-US" altLang="ja-JP" sz="1200" b="1" dirty="0" err="1"/>
              <a:t>Suido</a:t>
            </a:r>
            <a:r>
              <a:rPr lang="en-US" altLang="ja-JP" sz="1200" b="1" dirty="0"/>
              <a:t> Consultants., Co. Ltd.. </a:t>
            </a:r>
            <a:endParaRPr lang="ja-JP" altLang="ja-JP" sz="1200" b="1" dirty="0"/>
          </a:p>
        </p:txBody>
      </p:sp>
      <p:sp>
        <p:nvSpPr>
          <p:cNvPr id="5" name="正方形/長方形 4"/>
          <p:cNvSpPr/>
          <p:nvPr/>
        </p:nvSpPr>
        <p:spPr>
          <a:xfrm>
            <a:off x="654089" y="951110"/>
            <a:ext cx="3047566" cy="461665"/>
          </a:xfrm>
          <a:prstGeom prst="rect">
            <a:avLst/>
          </a:prstGeom>
        </p:spPr>
        <p:txBody>
          <a:bodyPr wrap="none">
            <a:spAutoFit/>
          </a:bodyPr>
          <a:lstStyle/>
          <a:p>
            <a:r>
              <a:rPr lang="en-US" altLang="ja-JP" sz="2400" b="1" dirty="0"/>
              <a:t>Customer database; </a:t>
            </a:r>
            <a:endParaRPr lang="ja-JP" altLang="en-US" sz="2400" b="1" dirty="0"/>
          </a:p>
        </p:txBody>
      </p:sp>
      <p:sp>
        <p:nvSpPr>
          <p:cNvPr id="51" name="AutoShape 8"/>
          <p:cNvSpPr>
            <a:spLocks noChangeArrowheads="1"/>
          </p:cNvSpPr>
          <p:nvPr/>
        </p:nvSpPr>
        <p:spPr bwMode="auto">
          <a:xfrm>
            <a:off x="3809127" y="3457577"/>
            <a:ext cx="876300" cy="411831"/>
          </a:xfrm>
          <a:prstGeom prst="upArrow">
            <a:avLst>
              <a:gd name="adj1" fmla="val 50000"/>
              <a:gd name="adj2" fmla="val 42509"/>
            </a:avLst>
          </a:prstGeom>
          <a:solidFill>
            <a:schemeClr val="accent5">
              <a:lumMod val="75000"/>
            </a:schemeClr>
          </a:solidFill>
          <a:ln w="19050">
            <a:noFill/>
            <a:miter lim="800000"/>
            <a:headEnd/>
            <a:tailEnd/>
          </a:ln>
        </p:spPr>
        <p:txBody>
          <a:bodyPr/>
          <a:lstStyle/>
          <a:p>
            <a:endParaRPr lang="ja-JP" altLang="en-US"/>
          </a:p>
        </p:txBody>
      </p:sp>
      <p:sp>
        <p:nvSpPr>
          <p:cNvPr id="52" name="AutoShape 9"/>
          <p:cNvSpPr>
            <a:spLocks noChangeArrowheads="1"/>
          </p:cNvSpPr>
          <p:nvPr/>
        </p:nvSpPr>
        <p:spPr bwMode="auto">
          <a:xfrm>
            <a:off x="5489302" y="3436896"/>
            <a:ext cx="1635125" cy="800706"/>
          </a:xfrm>
          <a:custGeom>
            <a:avLst/>
            <a:gdLst>
              <a:gd name="G0" fmla="+- 10024 0 0"/>
              <a:gd name="G1" fmla="+- 18514 0 0"/>
              <a:gd name="G2" fmla="+- 7200 0 0"/>
              <a:gd name="G3" fmla="*/ 10024 1 2"/>
              <a:gd name="G4" fmla="+- G3 10800 0"/>
              <a:gd name="G5" fmla="+- 21600 10024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812 w 21600"/>
              <a:gd name="T1" fmla="*/ 0 h 21600"/>
              <a:gd name="T2" fmla="*/ 10024 w 21600"/>
              <a:gd name="T3" fmla="*/ 7200 h 21600"/>
              <a:gd name="T4" fmla="*/ 0 w 21600"/>
              <a:gd name="T5" fmla="*/ 18448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12" y="0"/>
                </a:moveTo>
                <a:lnTo>
                  <a:pt x="10024" y="7200"/>
                </a:lnTo>
                <a:lnTo>
                  <a:pt x="13110" y="7200"/>
                </a:lnTo>
                <a:lnTo>
                  <a:pt x="13110" y="15295"/>
                </a:lnTo>
                <a:lnTo>
                  <a:pt x="0" y="15295"/>
                </a:lnTo>
                <a:lnTo>
                  <a:pt x="0" y="21600"/>
                </a:lnTo>
                <a:lnTo>
                  <a:pt x="18514" y="21600"/>
                </a:lnTo>
                <a:lnTo>
                  <a:pt x="18514" y="7200"/>
                </a:lnTo>
                <a:lnTo>
                  <a:pt x="21600" y="7200"/>
                </a:lnTo>
                <a:close/>
              </a:path>
            </a:pathLst>
          </a:custGeom>
          <a:solidFill>
            <a:schemeClr val="accent5">
              <a:lumMod val="75000"/>
            </a:schemeClr>
          </a:solidFill>
          <a:ln w="19050">
            <a:noFill/>
            <a:miter lim="800000"/>
            <a:headEnd/>
            <a:tailEnd/>
          </a:ln>
        </p:spPr>
        <p:txBody>
          <a:bodyPr/>
          <a:lstStyle/>
          <a:p>
            <a:endParaRPr lang="ja-JP" altLang="en-US"/>
          </a:p>
        </p:txBody>
      </p:sp>
      <p:sp>
        <p:nvSpPr>
          <p:cNvPr id="53" name="AutoShape 10"/>
          <p:cNvSpPr>
            <a:spLocks noChangeArrowheads="1"/>
          </p:cNvSpPr>
          <p:nvPr/>
        </p:nvSpPr>
        <p:spPr bwMode="auto">
          <a:xfrm flipH="1">
            <a:off x="1443792" y="3457577"/>
            <a:ext cx="1822660" cy="863438"/>
          </a:xfrm>
          <a:custGeom>
            <a:avLst/>
            <a:gdLst>
              <a:gd name="G0" fmla="+- 9934 0 0"/>
              <a:gd name="G1" fmla="+- 18514 0 0"/>
              <a:gd name="G2" fmla="+- 7200 0 0"/>
              <a:gd name="G3" fmla="*/ 9934 1 2"/>
              <a:gd name="G4" fmla="+- G3 10800 0"/>
              <a:gd name="G5" fmla="+- 21600 9934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767 w 21600"/>
              <a:gd name="T1" fmla="*/ 0 h 21600"/>
              <a:gd name="T2" fmla="*/ 9934 w 21600"/>
              <a:gd name="T3" fmla="*/ 7200 h 21600"/>
              <a:gd name="T4" fmla="*/ 0 w 21600"/>
              <a:gd name="T5" fmla="*/ 18395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767" y="0"/>
                </a:moveTo>
                <a:lnTo>
                  <a:pt x="9934" y="7200"/>
                </a:lnTo>
                <a:lnTo>
                  <a:pt x="13020" y="7200"/>
                </a:lnTo>
                <a:lnTo>
                  <a:pt x="13020" y="15190"/>
                </a:lnTo>
                <a:lnTo>
                  <a:pt x="0" y="15190"/>
                </a:lnTo>
                <a:lnTo>
                  <a:pt x="0" y="21600"/>
                </a:lnTo>
                <a:lnTo>
                  <a:pt x="18514" y="21600"/>
                </a:lnTo>
                <a:lnTo>
                  <a:pt x="18514" y="7200"/>
                </a:lnTo>
                <a:lnTo>
                  <a:pt x="21600" y="7200"/>
                </a:lnTo>
                <a:close/>
              </a:path>
            </a:pathLst>
          </a:custGeom>
          <a:solidFill>
            <a:schemeClr val="accent5">
              <a:lumMod val="75000"/>
            </a:schemeClr>
          </a:solidFill>
          <a:ln w="19050">
            <a:noFill/>
            <a:miter lim="800000"/>
            <a:headEnd/>
            <a:tailEnd/>
          </a:ln>
        </p:spPr>
        <p:txBody>
          <a:bodyPr/>
          <a:lstStyle/>
          <a:p>
            <a:endParaRPr lang="ja-JP" altLang="en-US"/>
          </a:p>
        </p:txBody>
      </p:sp>
      <p:sp>
        <p:nvSpPr>
          <p:cNvPr id="26" name="タイトル 1"/>
          <p:cNvSpPr>
            <a:spLocks noGrp="1"/>
          </p:cNvSpPr>
          <p:nvPr>
            <p:ph type="title"/>
          </p:nvPr>
        </p:nvSpPr>
        <p:spPr>
          <a:xfrm>
            <a:off x="374848" y="386951"/>
            <a:ext cx="8229600" cy="539971"/>
          </a:xfrm>
        </p:spPr>
        <p:txBody>
          <a:bodyPr>
            <a:noAutofit/>
          </a:bodyPr>
          <a:lstStyle/>
          <a:p>
            <a:r>
              <a:rPr lang="en-US" altLang="ja-JP" sz="2800" dirty="0"/>
              <a:t>5</a:t>
            </a:r>
            <a:r>
              <a:rPr lang="en-US" altLang="ja-JP" sz="2800" dirty="0">
                <a:solidFill>
                  <a:schemeClr val="bg1">
                    <a:lumMod val="50000"/>
                  </a:schemeClr>
                </a:solidFill>
              </a:rPr>
              <a:t>. Case 3: </a:t>
            </a:r>
            <a:r>
              <a:rPr lang="en-US" altLang="ja-JP" sz="2800" dirty="0"/>
              <a:t>Customer Service Center </a:t>
            </a:r>
            <a:endParaRPr kumimoji="1" lang="ja-JP" altLang="en-US" sz="2800" dirty="0"/>
          </a:p>
        </p:txBody>
      </p:sp>
    </p:spTree>
    <p:extLst>
      <p:ext uri="{BB962C8B-B14F-4D97-AF65-F5344CB8AC3E}">
        <p14:creationId xmlns:p14="http://schemas.microsoft.com/office/powerpoint/2010/main" val="487829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154" y="1484784"/>
            <a:ext cx="5251958" cy="478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グラフ 7"/>
          <p:cNvGraphicFramePr>
            <a:graphicFrameLocks/>
          </p:cNvGraphicFramePr>
          <p:nvPr>
            <p:extLst>
              <p:ext uri="{D42A27DB-BD31-4B8C-83A1-F6EECF244321}">
                <p14:modId xmlns:p14="http://schemas.microsoft.com/office/powerpoint/2010/main" val="4231769148"/>
              </p:ext>
            </p:extLst>
          </p:nvPr>
        </p:nvGraphicFramePr>
        <p:xfrm>
          <a:off x="-1116632" y="3632224"/>
          <a:ext cx="5867400" cy="3214688"/>
        </p:xfrm>
        <a:graphic>
          <a:graphicData uri="http://schemas.openxmlformats.org/drawingml/2006/chart">
            <c:chart xmlns:c="http://schemas.openxmlformats.org/drawingml/2006/chart" xmlns:r="http://schemas.openxmlformats.org/officeDocument/2006/relationships" r:id="rId4"/>
          </a:graphicData>
        </a:graphic>
      </p:graphicFrame>
      <p:sp>
        <p:nvSpPr>
          <p:cNvPr id="6" name="角丸四角形吹き出し 5"/>
          <p:cNvSpPr/>
          <p:nvPr/>
        </p:nvSpPr>
        <p:spPr>
          <a:xfrm>
            <a:off x="683568" y="2204864"/>
            <a:ext cx="2232248" cy="1224136"/>
          </a:xfrm>
          <a:prstGeom prst="wedgeRoundRectCallout">
            <a:avLst>
              <a:gd name="adj1" fmla="val 1671"/>
              <a:gd name="adj2" fmla="val 8212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Improvement of  the service through customer feedback </a:t>
            </a:r>
            <a:endParaRPr lang="ja-JP" altLang="en-US" dirty="0">
              <a:solidFill>
                <a:schemeClr val="tx1"/>
              </a:solidFill>
            </a:endParaRPr>
          </a:p>
        </p:txBody>
      </p:sp>
      <p:sp>
        <p:nvSpPr>
          <p:cNvPr id="9" name="タイトル 1"/>
          <p:cNvSpPr txBox="1">
            <a:spLocks/>
          </p:cNvSpPr>
          <p:nvPr/>
        </p:nvSpPr>
        <p:spPr>
          <a:xfrm>
            <a:off x="374848" y="404664"/>
            <a:ext cx="8229600" cy="653169"/>
          </a:xfrm>
          <a:prstGeom prst="rect">
            <a:avLst/>
          </a:prstGeom>
        </p:spPr>
        <p:txBody>
          <a:bodyPr vert="horz" lIns="0" tIns="0" rIns="0" bIns="0" rtlCol="0" anchor="ctr">
            <a:no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t>6. Case 4: Customer Feedback</a:t>
            </a:r>
            <a:r>
              <a:rPr lang="ja-JP" altLang="en-US" sz="2800" dirty="0"/>
              <a:t>　</a:t>
            </a:r>
            <a:r>
              <a:rPr lang="en-US" altLang="ja-JP" sz="2800" dirty="0"/>
              <a:t>/ </a:t>
            </a:r>
          </a:p>
          <a:p>
            <a:r>
              <a:rPr lang="en-US" altLang="ja-JP" sz="2800" dirty="0"/>
              <a:t>                                             Questionnaire Survey </a:t>
            </a:r>
          </a:p>
        </p:txBody>
      </p:sp>
      <p:sp>
        <p:nvSpPr>
          <p:cNvPr id="11" name="テキスト ボックス 10"/>
          <p:cNvSpPr txBox="1"/>
          <p:nvPr/>
        </p:nvSpPr>
        <p:spPr>
          <a:xfrm>
            <a:off x="89181" y="1126968"/>
            <a:ext cx="8915837" cy="461665"/>
          </a:xfrm>
          <a:prstGeom prst="rect">
            <a:avLst/>
          </a:prstGeom>
          <a:noFill/>
        </p:spPr>
        <p:txBody>
          <a:bodyPr wrap="square" rtlCol="0">
            <a:spAutoFit/>
          </a:bodyPr>
          <a:lstStyle/>
          <a:p>
            <a:pPr marL="56250" lvl="1" indent="0">
              <a:buNone/>
            </a:pPr>
            <a:r>
              <a:rPr lang="en-US" altLang="ja-JP" sz="2400" b="1" dirty="0"/>
              <a:t>Customer Satisfaction Survey &amp; Feedback by Chiba Prefecture</a:t>
            </a:r>
          </a:p>
        </p:txBody>
      </p:sp>
      <p:sp>
        <p:nvSpPr>
          <p:cNvPr id="3" name="テキスト ボックス 2"/>
          <p:cNvSpPr txBox="1"/>
          <p:nvPr/>
        </p:nvSpPr>
        <p:spPr>
          <a:xfrm>
            <a:off x="5534213" y="6102685"/>
            <a:ext cx="3609787" cy="276999"/>
          </a:xfrm>
          <a:prstGeom prst="rect">
            <a:avLst/>
          </a:prstGeom>
          <a:noFill/>
        </p:spPr>
        <p:txBody>
          <a:bodyPr wrap="square" rtlCol="0">
            <a:spAutoFit/>
          </a:bodyPr>
          <a:lstStyle/>
          <a:p>
            <a:r>
              <a:rPr lang="en-US" altLang="ja-JP" sz="1200" b="1" dirty="0"/>
              <a:t>Source: Chiba Prefectural Waterworks Bureau </a:t>
            </a:r>
            <a:endParaRPr kumimoji="1" lang="ja-JP" altLang="en-US" sz="1200" b="1" dirty="0"/>
          </a:p>
        </p:txBody>
      </p:sp>
      <p:sp>
        <p:nvSpPr>
          <p:cNvPr id="2" name="右カーブ矢印 1"/>
          <p:cNvSpPr/>
          <p:nvPr/>
        </p:nvSpPr>
        <p:spPr>
          <a:xfrm rot="4726976">
            <a:off x="3875426" y="2448469"/>
            <a:ext cx="660394" cy="3707013"/>
          </a:xfrm>
          <a:prstGeom prst="curvedRightArrow">
            <a:avLst>
              <a:gd name="adj1" fmla="val 25000"/>
              <a:gd name="adj2" fmla="val 50000"/>
              <a:gd name="adj3" fmla="val 412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17119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848" y="404664"/>
            <a:ext cx="8229600" cy="539971"/>
          </a:xfrm>
        </p:spPr>
        <p:txBody>
          <a:bodyPr>
            <a:normAutofit/>
          </a:bodyPr>
          <a:lstStyle/>
          <a:p>
            <a:r>
              <a:rPr lang="en-US" altLang="ja-JP" sz="2800" dirty="0">
                <a:solidFill>
                  <a:schemeClr val="bg1">
                    <a:lumMod val="50000"/>
                  </a:schemeClr>
                </a:solidFill>
              </a:rPr>
              <a:t>7. </a:t>
            </a:r>
            <a:r>
              <a:rPr lang="en-US" altLang="ja-JP" sz="2800" dirty="0"/>
              <a:t>Case 5: Customer </a:t>
            </a:r>
            <a:r>
              <a:rPr lang="en-US" altLang="ja-JP" sz="2800" dirty="0">
                <a:solidFill>
                  <a:schemeClr val="bg1">
                    <a:lumMod val="50000"/>
                  </a:schemeClr>
                </a:solidFill>
              </a:rPr>
              <a:t>Participation</a:t>
            </a:r>
            <a:endParaRPr kumimoji="1" lang="ja-JP" altLang="en-US" sz="3600" dirty="0"/>
          </a:p>
        </p:txBody>
      </p:sp>
      <p:sp>
        <p:nvSpPr>
          <p:cNvPr id="3" name="正方形/長方形 2"/>
          <p:cNvSpPr/>
          <p:nvPr/>
        </p:nvSpPr>
        <p:spPr>
          <a:xfrm>
            <a:off x="7380312" y="5229200"/>
            <a:ext cx="1332656" cy="1015663"/>
          </a:xfrm>
          <a:prstGeom prst="rect">
            <a:avLst/>
          </a:prstGeom>
        </p:spPr>
        <p:txBody>
          <a:bodyPr wrap="square">
            <a:spAutoFit/>
          </a:bodyPr>
          <a:lstStyle/>
          <a:p>
            <a:r>
              <a:rPr lang="en-US" altLang="ja-JP" sz="1200" b="1" dirty="0"/>
              <a:t>Source: http://www.hit-u.ac.jp/kenkyu/file/27forum3/YOSHIOKA.pdf</a:t>
            </a:r>
            <a:endParaRPr lang="ja-JP" altLang="ja-JP" sz="1200" b="1" dirty="0"/>
          </a:p>
        </p:txBody>
      </p:sp>
      <p:sp>
        <p:nvSpPr>
          <p:cNvPr id="8" name="コンテンツ プレースホルダー 4"/>
          <p:cNvSpPr txBox="1">
            <a:spLocks/>
          </p:cNvSpPr>
          <p:nvPr/>
        </p:nvSpPr>
        <p:spPr>
          <a:xfrm>
            <a:off x="388788" y="874699"/>
            <a:ext cx="8208000" cy="504056"/>
          </a:xfrm>
          <a:prstGeom prst="rect">
            <a:avLst/>
          </a:prstGeom>
        </p:spPr>
        <p:txBody>
          <a:bodyPr vert="horz" lIns="0" tIns="0" rIns="0" bIns="0" rtlCol="0">
            <a:normAutofit/>
          </a:bodyPr>
          <a:lstStyle>
            <a:lvl1pPr marL="342900" indent="-28440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6250" lvl="1" indent="0">
              <a:buNone/>
            </a:pPr>
            <a:r>
              <a:rPr lang="en-US" altLang="ja-JP" sz="2400" b="1" dirty="0" err="1"/>
              <a:t>Yahaba</a:t>
            </a:r>
            <a:r>
              <a:rPr lang="en-US" altLang="ja-JP" sz="2400" b="1" dirty="0"/>
              <a:t> Waterworks Supporters in </a:t>
            </a:r>
            <a:r>
              <a:rPr lang="en-US" altLang="ja-JP" sz="2400" b="1" dirty="0" err="1"/>
              <a:t>Yahaba</a:t>
            </a:r>
            <a:r>
              <a:rPr lang="en-US" altLang="ja-JP" sz="2400" b="1" dirty="0"/>
              <a:t> Town</a:t>
            </a:r>
          </a:p>
        </p:txBody>
      </p:sp>
      <p:pic>
        <p:nvPicPr>
          <p:cNvPr id="10" name="図 9"/>
          <p:cNvPicPr>
            <a:picLocks noChangeAspect="1"/>
          </p:cNvPicPr>
          <p:nvPr/>
        </p:nvPicPr>
        <p:blipFill rotWithShape="1">
          <a:blip r:embed="rId3"/>
          <a:srcRect l="3776" t="19696" r="19651" b="8843"/>
          <a:stretch/>
        </p:blipFill>
        <p:spPr>
          <a:xfrm>
            <a:off x="251520" y="1270532"/>
            <a:ext cx="6768752" cy="4999781"/>
          </a:xfrm>
          <a:prstGeom prst="rect">
            <a:avLst/>
          </a:prstGeom>
        </p:spPr>
      </p:pic>
      <p:sp>
        <p:nvSpPr>
          <p:cNvPr id="4" name="角丸四角形吹き出し 3"/>
          <p:cNvSpPr/>
          <p:nvPr/>
        </p:nvSpPr>
        <p:spPr>
          <a:xfrm>
            <a:off x="7164288" y="1206239"/>
            <a:ext cx="1679211" cy="2612859"/>
          </a:xfrm>
          <a:prstGeom prst="wedgeRoundRectCallout">
            <a:avLst>
              <a:gd name="adj1" fmla="val -79292"/>
              <a:gd name="adj2" fmla="val 51997"/>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Well-informed customers </a:t>
            </a:r>
            <a:r>
              <a:rPr lang="ja-JP" altLang="en-US" sz="1600" dirty="0">
                <a:solidFill>
                  <a:schemeClr val="tx1"/>
                </a:solidFill>
              </a:rPr>
              <a:t>⇒</a:t>
            </a:r>
            <a:r>
              <a:rPr lang="en-US" altLang="ja-JP" sz="1600" dirty="0">
                <a:solidFill>
                  <a:schemeClr val="tx1"/>
                </a:solidFill>
              </a:rPr>
              <a:t> knowledgeable supporters who will understand the need for </a:t>
            </a:r>
          </a:p>
          <a:p>
            <a:r>
              <a:rPr lang="en-US" altLang="ja-JP" sz="1600" dirty="0">
                <a:solidFill>
                  <a:schemeClr val="tx1"/>
                </a:solidFill>
              </a:rPr>
              <a:t>future waterworks. </a:t>
            </a:r>
            <a:endParaRPr lang="ja-JP" altLang="en-US" sz="1600" dirty="0">
              <a:solidFill>
                <a:schemeClr val="tx1"/>
              </a:solidFill>
            </a:endParaRPr>
          </a:p>
        </p:txBody>
      </p:sp>
    </p:spTree>
    <p:extLst>
      <p:ext uri="{BB962C8B-B14F-4D97-AF65-F5344CB8AC3E}">
        <p14:creationId xmlns:p14="http://schemas.microsoft.com/office/powerpoint/2010/main" val="309049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p:nvPr/>
        </p:nvPicPr>
        <p:blipFill>
          <a:blip r:embed="rId3">
            <a:extLst>
              <a:ext uri="{28A0092B-C50C-407E-A947-70E740481C1C}">
                <a14:useLocalDpi xmlns:a14="http://schemas.microsoft.com/office/drawing/2010/main" val="0"/>
              </a:ext>
            </a:extLst>
          </a:blip>
          <a:srcRect/>
          <a:stretch>
            <a:fillRect/>
          </a:stretch>
        </p:blipFill>
        <p:spPr bwMode="auto">
          <a:xfrm>
            <a:off x="2229850" y="2468492"/>
            <a:ext cx="6446606" cy="3552796"/>
          </a:xfrm>
          <a:prstGeom prst="rect">
            <a:avLst/>
          </a:prstGeom>
          <a:noFill/>
          <a:ln>
            <a:noFill/>
          </a:ln>
        </p:spPr>
      </p:pic>
      <p:sp>
        <p:nvSpPr>
          <p:cNvPr id="2" name="タイトル 1"/>
          <p:cNvSpPr>
            <a:spLocks noGrp="1"/>
          </p:cNvSpPr>
          <p:nvPr>
            <p:ph type="title"/>
          </p:nvPr>
        </p:nvSpPr>
        <p:spPr>
          <a:xfrm>
            <a:off x="374848" y="415094"/>
            <a:ext cx="8229600" cy="539971"/>
          </a:xfrm>
        </p:spPr>
        <p:txBody>
          <a:bodyPr>
            <a:normAutofit/>
          </a:bodyPr>
          <a:lstStyle/>
          <a:p>
            <a:r>
              <a:rPr lang="en-US" altLang="ja-JP" sz="2800" dirty="0">
                <a:solidFill>
                  <a:schemeClr val="bg1">
                    <a:lumMod val="50000"/>
                  </a:schemeClr>
                </a:solidFill>
              </a:rPr>
              <a:t>8. </a:t>
            </a:r>
            <a:r>
              <a:rPr lang="en-US" altLang="ja-JP" sz="2800" dirty="0"/>
              <a:t>Case 6: Seminars </a:t>
            </a:r>
            <a:r>
              <a:rPr lang="en-US" altLang="ja-JP" sz="2800" dirty="0">
                <a:solidFill>
                  <a:schemeClr val="bg1">
                    <a:lumMod val="50000"/>
                  </a:schemeClr>
                </a:solidFill>
              </a:rPr>
              <a:t>at Schools</a:t>
            </a:r>
            <a:endParaRPr kumimoji="1" lang="ja-JP" altLang="en-US" sz="2800" dirty="0"/>
          </a:p>
        </p:txBody>
      </p:sp>
      <p:sp>
        <p:nvSpPr>
          <p:cNvPr id="8" name="コンテンツ プレースホルダー 4"/>
          <p:cNvSpPr txBox="1">
            <a:spLocks/>
          </p:cNvSpPr>
          <p:nvPr/>
        </p:nvSpPr>
        <p:spPr>
          <a:xfrm>
            <a:off x="683568" y="980727"/>
            <a:ext cx="7807056" cy="454145"/>
          </a:xfrm>
          <a:prstGeom prst="rect">
            <a:avLst/>
          </a:prstGeom>
        </p:spPr>
        <p:txBody>
          <a:bodyPr vert="horz" lIns="0" tIns="0" rIns="0" bIns="0" rtlCol="0">
            <a:normAutofit/>
          </a:bodyPr>
          <a:lstStyle>
            <a:lvl1pPr marL="342900" indent="-28440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6250" lvl="1" indent="0">
              <a:buFont typeface="Arial" panose="020B0604020202020204" pitchFamily="34" charset="0"/>
              <a:buNone/>
            </a:pPr>
            <a:r>
              <a:rPr lang="en-US" altLang="ja-JP" sz="2400" b="1" dirty="0"/>
              <a:t>Seminars by Chiba Prefecture</a:t>
            </a:r>
          </a:p>
        </p:txBody>
      </p:sp>
      <p:sp>
        <p:nvSpPr>
          <p:cNvPr id="9" name="角丸四角形吹き出し 8"/>
          <p:cNvSpPr/>
          <p:nvPr/>
        </p:nvSpPr>
        <p:spPr>
          <a:xfrm>
            <a:off x="395536" y="3861048"/>
            <a:ext cx="1656184" cy="1800200"/>
          </a:xfrm>
          <a:prstGeom prst="wedgeRoundRectCallout">
            <a:avLst>
              <a:gd name="adj1" fmla="val 68059"/>
              <a:gd name="adj2" fmla="val -2930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Picture story shows, water purification experiments, quiz, etc.</a:t>
            </a:r>
            <a:endParaRPr lang="ja-JP" altLang="en-US" dirty="0">
              <a:solidFill>
                <a:schemeClr val="tx1"/>
              </a:solidFill>
            </a:endParaRPr>
          </a:p>
        </p:txBody>
      </p:sp>
      <p:sp>
        <p:nvSpPr>
          <p:cNvPr id="10" name="テキスト プレースホルダー 7"/>
          <p:cNvSpPr txBox="1">
            <a:spLocks/>
          </p:cNvSpPr>
          <p:nvPr/>
        </p:nvSpPr>
        <p:spPr>
          <a:xfrm>
            <a:off x="287999" y="1434872"/>
            <a:ext cx="8568000" cy="1161193"/>
          </a:xfrm>
          <a:prstGeom prst="rect">
            <a:avLst/>
          </a:prstGeom>
          <a:solidFill>
            <a:schemeClr val="bg1"/>
          </a:solidFill>
          <a:ln w="19050">
            <a:noFill/>
          </a:ln>
        </p:spPr>
        <p:txBody>
          <a:bodyPr lIns="396000" tIns="72000" rIns="324000" bIns="72000"/>
          <a:lstStyle>
            <a:lvl1pPr marL="342900" indent="-28440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500" indent="0">
              <a:buNone/>
            </a:pPr>
            <a:r>
              <a:rPr lang="en-US" altLang="ja-JP" sz="2000" b="0" dirty="0">
                <a:solidFill>
                  <a:srgbClr val="FF0000"/>
                </a:solidFill>
              </a:rPr>
              <a:t>Utility staff teach students </a:t>
            </a:r>
            <a:r>
              <a:rPr lang="en-US" altLang="ja-JP" sz="2000" b="0" dirty="0"/>
              <a:t>about water supply and sewerage systems and how these contribute to their health and living conditions. Students also visit a water treatment plant.</a:t>
            </a:r>
          </a:p>
        </p:txBody>
      </p:sp>
      <p:sp>
        <p:nvSpPr>
          <p:cNvPr id="12" name="テキスト ボックス 11"/>
          <p:cNvSpPr txBox="1"/>
          <p:nvPr/>
        </p:nvSpPr>
        <p:spPr>
          <a:xfrm>
            <a:off x="5354701" y="6071175"/>
            <a:ext cx="3609787" cy="276999"/>
          </a:xfrm>
          <a:prstGeom prst="rect">
            <a:avLst/>
          </a:prstGeom>
          <a:noFill/>
        </p:spPr>
        <p:txBody>
          <a:bodyPr wrap="square" rtlCol="0">
            <a:spAutoFit/>
          </a:bodyPr>
          <a:lstStyle/>
          <a:p>
            <a:r>
              <a:rPr lang="en-US" altLang="ja-JP" sz="1200" b="1" dirty="0"/>
              <a:t>Source: Chiba Prefectural Waterworks Bureau </a:t>
            </a:r>
            <a:endParaRPr kumimoji="1" lang="ja-JP" altLang="en-US" sz="1200" b="1" dirty="0"/>
          </a:p>
        </p:txBody>
      </p:sp>
    </p:spTree>
    <p:extLst>
      <p:ext uri="{BB962C8B-B14F-4D97-AF65-F5344CB8AC3E}">
        <p14:creationId xmlns:p14="http://schemas.microsoft.com/office/powerpoint/2010/main" val="158344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467544" y="1196752"/>
            <a:ext cx="8100456" cy="4752528"/>
          </a:xfrm>
        </p:spPr>
        <p:txBody>
          <a:bodyPr>
            <a:noAutofit/>
          </a:bodyPr>
          <a:lstStyle/>
          <a:p>
            <a:pPr lvl="0"/>
            <a:r>
              <a:rPr lang="en-US" altLang="ja-JP" sz="2000" dirty="0"/>
              <a:t>(The Water Supply Act and Relationships between a Utility and Customers) </a:t>
            </a:r>
            <a:r>
              <a:rPr lang="en-US" altLang="ja-JP" sz="2000" b="0" dirty="0"/>
              <a:t>Water utilities are required by </a:t>
            </a:r>
            <a:r>
              <a:rPr lang="en-US" altLang="ja-JP" sz="2000" b="0" dirty="0">
                <a:solidFill>
                  <a:srgbClr val="FF0000"/>
                </a:solidFill>
              </a:rPr>
              <a:t>the Water Supply Act </a:t>
            </a:r>
            <a:r>
              <a:rPr lang="en-US" altLang="ja-JP" sz="2000" b="0" dirty="0"/>
              <a:t>to supply safe drinking water and </a:t>
            </a:r>
            <a:r>
              <a:rPr lang="en-US" altLang="ja-JP" sz="2000" b="0" dirty="0">
                <a:solidFill>
                  <a:srgbClr val="FF0000"/>
                </a:solidFill>
              </a:rPr>
              <a:t>provide information to their customers</a:t>
            </a:r>
            <a:r>
              <a:rPr lang="en-US" altLang="ja-JP" sz="2000" b="0" dirty="0"/>
              <a:t>. The </a:t>
            </a:r>
            <a:r>
              <a:rPr lang="en-US" altLang="ja-JP" sz="2000" b="0" dirty="0">
                <a:solidFill>
                  <a:srgbClr val="FF0000"/>
                </a:solidFill>
              </a:rPr>
              <a:t>water supply contract between the utility and its customers </a:t>
            </a:r>
            <a:r>
              <a:rPr lang="en-US" altLang="ja-JP" sz="2000" b="0" dirty="0"/>
              <a:t>sets out the relationship between the two parties. Customers pay for services and the revenue generated covers the expenses. </a:t>
            </a:r>
            <a:r>
              <a:rPr lang="en-US" altLang="ja-JP" sz="2000" b="0" dirty="0">
                <a:solidFill>
                  <a:srgbClr val="FF0000"/>
                </a:solidFill>
              </a:rPr>
              <a:t>Improving customer service</a:t>
            </a:r>
            <a:r>
              <a:rPr lang="en-US" altLang="ja-JP" sz="2000" b="0" dirty="0"/>
              <a:t> can lead to </a:t>
            </a:r>
            <a:r>
              <a:rPr lang="en-US" altLang="ja-JP" sz="2000" b="0" dirty="0">
                <a:solidFill>
                  <a:srgbClr val="FF0000"/>
                </a:solidFill>
              </a:rPr>
              <a:t>sound and effective management </a:t>
            </a:r>
            <a:r>
              <a:rPr lang="en-US" altLang="ja-JP" sz="2000" b="0" dirty="0"/>
              <a:t>of the water supply business.</a:t>
            </a:r>
          </a:p>
          <a:p>
            <a:r>
              <a:rPr lang="en-US" altLang="ja-JP" sz="2000" dirty="0">
                <a:ea typeface="+mj-ea"/>
              </a:rPr>
              <a:t>(Customer Database) </a:t>
            </a:r>
            <a:r>
              <a:rPr lang="en-US" altLang="ja-JP" sz="2000" b="0" dirty="0">
                <a:ea typeface="+mj-ea"/>
              </a:rPr>
              <a:t>As waterworks are natural monopolies, customers have the right to hold the utilities </a:t>
            </a:r>
            <a:r>
              <a:rPr lang="en-US" altLang="ja-JP" sz="2000" b="0" dirty="0">
                <a:solidFill>
                  <a:srgbClr val="FF0000"/>
                </a:solidFill>
                <a:ea typeface="+mj-ea"/>
              </a:rPr>
              <a:t>accountable </a:t>
            </a:r>
            <a:r>
              <a:rPr lang="en-US" altLang="ja-JP" sz="2000" b="0" dirty="0">
                <a:ea typeface="+mj-ea"/>
              </a:rPr>
              <a:t>and continually challenge them to deliver </a:t>
            </a:r>
            <a:r>
              <a:rPr lang="en-US" altLang="ja-JP" sz="2000" b="0" dirty="0">
                <a:solidFill>
                  <a:srgbClr val="FF0000"/>
                </a:solidFill>
                <a:ea typeface="+mj-ea"/>
              </a:rPr>
              <a:t>better service</a:t>
            </a:r>
            <a:r>
              <a:rPr lang="en-US" altLang="ja-JP" sz="2000" b="0" dirty="0">
                <a:ea typeface="+mj-ea"/>
              </a:rPr>
              <a:t>. It is essential for utilities to organize and keep their </a:t>
            </a:r>
            <a:r>
              <a:rPr lang="en-US" altLang="ja-JP" sz="2000" b="0" dirty="0">
                <a:solidFill>
                  <a:srgbClr val="FF0000"/>
                </a:solidFill>
                <a:ea typeface="+mj-ea"/>
              </a:rPr>
              <a:t>customer databases </a:t>
            </a:r>
            <a:r>
              <a:rPr lang="en-US" altLang="ja-JP" sz="2000" b="0" dirty="0">
                <a:ea typeface="+mj-ea"/>
              </a:rPr>
              <a:t>up to date. A well-run database with </a:t>
            </a:r>
            <a:r>
              <a:rPr lang="en-US" altLang="ja-JP" sz="2000" b="0" dirty="0">
                <a:solidFill>
                  <a:srgbClr val="FF0000"/>
                </a:solidFill>
                <a:ea typeface="+mj-ea"/>
              </a:rPr>
              <a:t>reliable and accurate customer information </a:t>
            </a:r>
            <a:r>
              <a:rPr lang="en-US" altLang="ja-JP" sz="2000" b="0" dirty="0">
                <a:ea typeface="+mj-ea"/>
              </a:rPr>
              <a:t>allows utilities to respond to requests and enquiries in a timely manner, thus fostering </a:t>
            </a:r>
            <a:r>
              <a:rPr lang="en-US" altLang="ja-JP" sz="2000" b="0" dirty="0">
                <a:solidFill>
                  <a:srgbClr val="FF0000"/>
                </a:solidFill>
                <a:ea typeface="+mj-ea"/>
              </a:rPr>
              <a:t>customers’ trust</a:t>
            </a:r>
            <a:r>
              <a:rPr lang="en-US" altLang="ja-JP" sz="2000" b="0" dirty="0">
                <a:ea typeface="+mj-ea"/>
              </a:rPr>
              <a:t> in the business.</a:t>
            </a:r>
            <a:endParaRPr lang="ja-JP" altLang="ja-JP" sz="2000" b="0" dirty="0">
              <a:ea typeface="+mj-ea"/>
            </a:endParaRPr>
          </a:p>
        </p:txBody>
      </p:sp>
      <p:sp>
        <p:nvSpPr>
          <p:cNvPr id="4" name="タイトル 3"/>
          <p:cNvSpPr>
            <a:spLocks noGrp="1"/>
          </p:cNvSpPr>
          <p:nvPr>
            <p:ph type="title"/>
          </p:nvPr>
        </p:nvSpPr>
        <p:spPr>
          <a:xfrm>
            <a:off x="395536" y="332656"/>
            <a:ext cx="8208000" cy="720000"/>
          </a:xfrm>
        </p:spPr>
        <p:txBody>
          <a:bodyPr/>
          <a:lstStyle/>
          <a:p>
            <a:r>
              <a:rPr lang="en-US" altLang="ja-JP" dirty="0"/>
              <a:t>9. Lessons Learned (1)</a:t>
            </a:r>
            <a:endParaRPr kumimoji="1" lang="ja-JP" altLang="en-US" dirty="0"/>
          </a:p>
        </p:txBody>
      </p:sp>
    </p:spTree>
    <p:extLst>
      <p:ext uri="{BB962C8B-B14F-4D97-AF65-F5344CB8AC3E}">
        <p14:creationId xmlns:p14="http://schemas.microsoft.com/office/powerpoint/2010/main" val="90956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755576" y="2204864"/>
            <a:ext cx="7920880" cy="3616375"/>
          </a:xfrm>
        </p:spPr>
        <p:txBody>
          <a:bodyPr/>
          <a:lstStyle/>
          <a:p>
            <a:pPr lvl="3"/>
            <a:r>
              <a:rPr lang="en-US" altLang="ja-JP" dirty="0"/>
              <a:t>Introduction</a:t>
            </a:r>
          </a:p>
          <a:p>
            <a:pPr lvl="3"/>
            <a:r>
              <a:rPr lang="en-US" altLang="ja-JP" dirty="0"/>
              <a:t>Customer Relations</a:t>
            </a:r>
          </a:p>
          <a:p>
            <a:pPr lvl="3"/>
            <a:r>
              <a:rPr lang="en-US" altLang="ja-JP" dirty="0"/>
              <a:t>Case 1:</a:t>
            </a:r>
            <a:r>
              <a:rPr lang="ja-JP" altLang="en-US" dirty="0"/>
              <a:t> </a:t>
            </a:r>
            <a:r>
              <a:rPr lang="en-US" altLang="ja-JP" dirty="0"/>
              <a:t>Customer Service through Daily Operation</a:t>
            </a:r>
          </a:p>
          <a:p>
            <a:pPr lvl="3"/>
            <a:r>
              <a:rPr lang="en-US" altLang="ja-JP" dirty="0"/>
              <a:t>Case 2:</a:t>
            </a:r>
            <a:r>
              <a:rPr lang="ja-JP" altLang="en-US" dirty="0"/>
              <a:t> </a:t>
            </a:r>
            <a:r>
              <a:rPr lang="en-US" altLang="ja-JP" dirty="0"/>
              <a:t>Public Outreach and Information Disclosure </a:t>
            </a:r>
          </a:p>
          <a:p>
            <a:pPr lvl="3"/>
            <a:r>
              <a:rPr lang="en-US" altLang="ja-JP" dirty="0"/>
              <a:t>Case 3:</a:t>
            </a:r>
            <a:r>
              <a:rPr lang="ja-JP" altLang="en-US" dirty="0"/>
              <a:t> </a:t>
            </a:r>
            <a:r>
              <a:rPr lang="en-US" altLang="ja-JP" dirty="0"/>
              <a:t>Customer Service Center </a:t>
            </a:r>
          </a:p>
          <a:p>
            <a:pPr lvl="3"/>
            <a:r>
              <a:rPr lang="en-US" altLang="ja-JP" dirty="0"/>
              <a:t>Case 4:</a:t>
            </a:r>
            <a:r>
              <a:rPr lang="ja-JP" altLang="en-US" dirty="0"/>
              <a:t> </a:t>
            </a:r>
            <a:r>
              <a:rPr lang="en-US" altLang="ja-JP" dirty="0"/>
              <a:t>Customer Feedback / Questionnaire Survey </a:t>
            </a:r>
          </a:p>
          <a:p>
            <a:pPr lvl="3"/>
            <a:r>
              <a:rPr lang="en-US" altLang="ja-JP" dirty="0"/>
              <a:t>Case 5:</a:t>
            </a:r>
            <a:r>
              <a:rPr lang="ja-JP" altLang="en-US" dirty="0"/>
              <a:t> </a:t>
            </a:r>
            <a:r>
              <a:rPr lang="en-US" altLang="ja-JP" dirty="0"/>
              <a:t>Customer Participation </a:t>
            </a:r>
          </a:p>
          <a:p>
            <a:pPr lvl="3"/>
            <a:r>
              <a:rPr lang="en-US" altLang="ja-JP" dirty="0"/>
              <a:t>Case 6:</a:t>
            </a:r>
            <a:r>
              <a:rPr lang="ja-JP" altLang="en-US" dirty="0"/>
              <a:t> </a:t>
            </a:r>
            <a:r>
              <a:rPr lang="en-US" altLang="ja-JP" dirty="0"/>
              <a:t>Seminars at Schools</a:t>
            </a:r>
          </a:p>
          <a:p>
            <a:pPr lvl="3"/>
            <a:r>
              <a:rPr lang="en-US" altLang="ja-JP" dirty="0"/>
              <a:t>Lessons Learned</a:t>
            </a:r>
          </a:p>
        </p:txBody>
      </p:sp>
    </p:spTree>
    <p:extLst>
      <p:ext uri="{BB962C8B-B14F-4D97-AF65-F5344CB8AC3E}">
        <p14:creationId xmlns:p14="http://schemas.microsoft.com/office/powerpoint/2010/main" val="145091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467544" y="1052736"/>
            <a:ext cx="8064896" cy="5103840"/>
          </a:xfrm>
        </p:spPr>
        <p:txBody>
          <a:bodyPr>
            <a:noAutofit/>
          </a:bodyPr>
          <a:lstStyle/>
          <a:p>
            <a:pPr lvl="0"/>
            <a:r>
              <a:rPr lang="en-US" altLang="ja-JP" sz="2000" dirty="0"/>
              <a:t>(Information Disclosure and Public Involvement) </a:t>
            </a:r>
            <a:r>
              <a:rPr lang="en-US" altLang="ja-JP" sz="2000" b="0" dirty="0"/>
              <a:t>Water utilities are obliged to provide </a:t>
            </a:r>
            <a:r>
              <a:rPr lang="en-US" altLang="ja-JP" sz="2000" b="0" dirty="0">
                <a:solidFill>
                  <a:srgbClr val="FF0000"/>
                </a:solidFill>
              </a:rPr>
              <a:t>business and financial information </a:t>
            </a:r>
            <a:r>
              <a:rPr lang="en-US" altLang="ja-JP" sz="2000" b="0" dirty="0"/>
              <a:t>on a regular basis and make such information </a:t>
            </a:r>
            <a:r>
              <a:rPr lang="en-US" altLang="ja-JP" sz="2000" b="0" dirty="0">
                <a:solidFill>
                  <a:srgbClr val="FF0000"/>
                </a:solidFill>
              </a:rPr>
              <a:t>easily accessible</a:t>
            </a:r>
            <a:r>
              <a:rPr lang="en-US" altLang="ja-JP" sz="2000" b="0" dirty="0"/>
              <a:t>. </a:t>
            </a:r>
            <a:r>
              <a:rPr lang="en-US" altLang="ja-JP" sz="2000" b="0" dirty="0">
                <a:solidFill>
                  <a:srgbClr val="FF0000"/>
                </a:solidFill>
              </a:rPr>
              <a:t>Well-informed customers </a:t>
            </a:r>
            <a:r>
              <a:rPr lang="en-US" altLang="ja-JP" sz="2000" b="0" dirty="0"/>
              <a:t>tend to understand and support proposed initiatives and contribute to sustainable management of the business. Water utilities must continue to improve their services by </a:t>
            </a:r>
            <a:r>
              <a:rPr lang="en-US" altLang="ja-JP" sz="2000" b="0" dirty="0">
                <a:solidFill>
                  <a:srgbClr val="FF0000"/>
                </a:solidFill>
              </a:rPr>
              <a:t>listening to public opinions</a:t>
            </a:r>
            <a:r>
              <a:rPr lang="en-US" altLang="ja-JP" sz="2000" b="0" dirty="0"/>
              <a:t> and </a:t>
            </a:r>
            <a:r>
              <a:rPr lang="en-US" altLang="ja-JP" sz="2000" b="0" dirty="0">
                <a:solidFill>
                  <a:srgbClr val="FF0000"/>
                </a:solidFill>
              </a:rPr>
              <a:t>respond to the needs of their customers</a:t>
            </a:r>
            <a:r>
              <a:rPr lang="en-US" altLang="ja-JP" sz="2000" b="0" dirty="0"/>
              <a:t>.</a:t>
            </a:r>
            <a:endParaRPr lang="ja-JP" altLang="ja-JP" sz="2000" b="0" dirty="0"/>
          </a:p>
          <a:p>
            <a:pPr lvl="0"/>
            <a:r>
              <a:rPr lang="en-US" altLang="ja-JP" sz="2000" dirty="0"/>
              <a:t>(Management Centered on Customer Service) </a:t>
            </a:r>
            <a:r>
              <a:rPr lang="en-US" altLang="ja-JP" sz="2000" b="0" dirty="0"/>
              <a:t>Japanese water utilities are well-regarded for high service standards, advanced technical capabilities and well-organized operations. The most critical take-away lesson from these successes is the basic premise of </a:t>
            </a:r>
            <a:r>
              <a:rPr lang="en-US" altLang="ja-JP" sz="2000" b="0" dirty="0">
                <a:solidFill>
                  <a:srgbClr val="FF0000"/>
                </a:solidFill>
              </a:rPr>
              <a:t>good customer service</a:t>
            </a:r>
            <a:r>
              <a:rPr lang="en-US" altLang="ja-JP" sz="2000" b="0" dirty="0"/>
              <a:t> </a:t>
            </a:r>
            <a:r>
              <a:rPr lang="en-US" altLang="ja-JP" sz="2000" b="0" dirty="0">
                <a:solidFill>
                  <a:srgbClr val="FF0000"/>
                </a:solidFill>
              </a:rPr>
              <a:t>in providing safe drinking water</a:t>
            </a:r>
            <a:r>
              <a:rPr lang="en-US" altLang="ja-JP" sz="2000" b="0" dirty="0"/>
              <a:t>. Emphasizing </a:t>
            </a:r>
            <a:r>
              <a:rPr lang="en-US" altLang="ja-JP" sz="2000" b="0" dirty="0">
                <a:solidFill>
                  <a:srgbClr val="FF0000"/>
                </a:solidFill>
              </a:rPr>
              <a:t>customer satisfaction </a:t>
            </a:r>
            <a:r>
              <a:rPr lang="en-US" altLang="ja-JP" sz="2000" b="0" dirty="0"/>
              <a:t>is an effective way for water utilities to continue to improve the management of the water supply business.</a:t>
            </a:r>
            <a:endParaRPr lang="ja-JP" altLang="ja-JP" sz="2000" b="0" dirty="0"/>
          </a:p>
          <a:p>
            <a:pPr lvl="0"/>
            <a:endParaRPr lang="en-US" altLang="ja-JP" sz="2000" b="0" dirty="0"/>
          </a:p>
        </p:txBody>
      </p:sp>
      <p:sp>
        <p:nvSpPr>
          <p:cNvPr id="4" name="タイトル 3"/>
          <p:cNvSpPr>
            <a:spLocks noGrp="1"/>
          </p:cNvSpPr>
          <p:nvPr>
            <p:ph type="title"/>
          </p:nvPr>
        </p:nvSpPr>
        <p:spPr>
          <a:xfrm>
            <a:off x="395536" y="332656"/>
            <a:ext cx="8208000" cy="720000"/>
          </a:xfrm>
        </p:spPr>
        <p:txBody>
          <a:bodyPr/>
          <a:lstStyle/>
          <a:p>
            <a:r>
              <a:rPr lang="en-US" altLang="ja-JP" dirty="0"/>
              <a:t>9. Lessons Learned (2)</a:t>
            </a:r>
            <a:endParaRPr kumimoji="1" lang="ja-JP" altLang="en-US" dirty="0"/>
          </a:p>
        </p:txBody>
      </p:sp>
    </p:spTree>
    <p:extLst>
      <p:ext uri="{BB962C8B-B14F-4D97-AF65-F5344CB8AC3E}">
        <p14:creationId xmlns:p14="http://schemas.microsoft.com/office/powerpoint/2010/main" val="99199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7"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79829"/>
            <a:ext cx="8085534" cy="531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タイトル 3"/>
          <p:cNvSpPr>
            <a:spLocks noGrp="1"/>
          </p:cNvSpPr>
          <p:nvPr>
            <p:ph type="title"/>
          </p:nvPr>
        </p:nvSpPr>
        <p:spPr/>
        <p:txBody>
          <a:bodyPr>
            <a:normAutofit/>
          </a:bodyPr>
          <a:lstStyle/>
          <a:p>
            <a:r>
              <a:rPr lang="en-US" altLang="ja-JP" dirty="0"/>
              <a:t>1. Introduction</a:t>
            </a:r>
            <a:endParaRPr kumimoji="1" lang="ja-JP" altLang="en-US" dirty="0"/>
          </a:p>
        </p:txBody>
      </p:sp>
      <p:sp>
        <p:nvSpPr>
          <p:cNvPr id="2" name="テキスト ボックス 1"/>
          <p:cNvSpPr txBox="1"/>
          <p:nvPr/>
        </p:nvSpPr>
        <p:spPr>
          <a:xfrm>
            <a:off x="1002888" y="5998741"/>
            <a:ext cx="8085534" cy="276999"/>
          </a:xfrm>
          <a:prstGeom prst="rect">
            <a:avLst/>
          </a:prstGeom>
          <a:noFill/>
        </p:spPr>
        <p:txBody>
          <a:bodyPr wrap="square" rtlCol="0">
            <a:spAutoFit/>
          </a:bodyPr>
          <a:lstStyle/>
          <a:p>
            <a:r>
              <a:rPr lang="en-US" altLang="ja-JP" sz="1200" b="1" dirty="0"/>
              <a:t>Source:</a:t>
            </a:r>
            <a:r>
              <a:rPr lang="ja-JP" altLang="en-US" sz="1200" b="1" dirty="0"/>
              <a:t>　</a:t>
            </a:r>
            <a:r>
              <a:rPr lang="en-US" altLang="ja-JP" sz="1200" b="1" dirty="0"/>
              <a:t>Ministry of Health, </a:t>
            </a:r>
            <a:r>
              <a:rPr lang="en-US" altLang="ja-JP" sz="1200" b="1" dirty="0" err="1"/>
              <a:t>Labour</a:t>
            </a:r>
            <a:r>
              <a:rPr lang="en-US" altLang="ja-JP" sz="1200" b="1" dirty="0"/>
              <a:t> and Welfare,</a:t>
            </a:r>
            <a:r>
              <a:rPr lang="ja-JP" altLang="en-US" sz="1200" b="1" dirty="0"/>
              <a:t>　</a:t>
            </a:r>
            <a:r>
              <a:rPr lang="en-US" altLang="ja-JP" sz="1200" dirty="0"/>
              <a:t>http://www.mhlw.go.jp/stf/shingi/2r98520000027cq9.html</a:t>
            </a:r>
            <a:endParaRPr kumimoji="1" lang="ja-JP" altLang="en-US" sz="1200" dirty="0"/>
          </a:p>
        </p:txBody>
      </p:sp>
      <p:sp>
        <p:nvSpPr>
          <p:cNvPr id="6" name="角丸四角形吹き出し 5"/>
          <p:cNvSpPr/>
          <p:nvPr/>
        </p:nvSpPr>
        <p:spPr>
          <a:xfrm>
            <a:off x="334161" y="1640102"/>
            <a:ext cx="1873874" cy="693371"/>
          </a:xfrm>
          <a:prstGeom prst="wedgeRoundRectCallout">
            <a:avLst>
              <a:gd name="adj1" fmla="val 65919"/>
              <a:gd name="adj2" fmla="val -55134"/>
              <a:gd name="adj3" fmla="val 16667"/>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b="1" dirty="0">
                <a:solidFill>
                  <a:schemeClr val="tx1"/>
                </a:solidFill>
              </a:rPr>
              <a:t>Old days, simple issue</a:t>
            </a:r>
          </a:p>
        </p:txBody>
      </p:sp>
      <p:sp>
        <p:nvSpPr>
          <p:cNvPr id="7" name="角丸四角形 6"/>
          <p:cNvSpPr/>
          <p:nvPr/>
        </p:nvSpPr>
        <p:spPr>
          <a:xfrm>
            <a:off x="5868144" y="1728659"/>
            <a:ext cx="2376265" cy="2854124"/>
          </a:xfrm>
          <a:prstGeom prst="roundRect">
            <a:avLst/>
          </a:prstGeom>
          <a:solidFill>
            <a:srgbClr val="FFC000">
              <a:alpha val="30000"/>
            </a:srgbClr>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555776" y="1410723"/>
            <a:ext cx="2520280" cy="576064"/>
          </a:xfrm>
          <a:prstGeom prst="roundRect">
            <a:avLst/>
          </a:prstGeom>
          <a:solidFill>
            <a:srgbClr val="FFC000">
              <a:alpha val="30000"/>
            </a:srgbClr>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4308563">
            <a:off x="6110767" y="4441330"/>
            <a:ext cx="386660" cy="790716"/>
          </a:xfrm>
          <a:prstGeom prst="downArrow">
            <a:avLst>
              <a:gd name="adj1" fmla="val 49225"/>
              <a:gd name="adj2" fmla="val 5661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6943976" y="4426397"/>
            <a:ext cx="1718241" cy="570785"/>
          </a:xfrm>
          <a:prstGeom prst="wedgeRoundRectCallout">
            <a:avLst>
              <a:gd name="adj1" fmla="val -58715"/>
              <a:gd name="adj2" fmla="val -38178"/>
              <a:gd name="adj3" fmla="val 16667"/>
            </a:avLst>
          </a:prstGeom>
          <a:solidFill>
            <a:srgbClr val="FFC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lnSpc>
                <a:spcPct val="80000"/>
              </a:lnSpc>
            </a:pPr>
            <a:r>
              <a:rPr lang="en-US" altLang="ja-JP" b="1" dirty="0">
                <a:solidFill>
                  <a:schemeClr val="tx1"/>
                </a:solidFill>
              </a:rPr>
              <a:t>Nowadays, diversified</a:t>
            </a:r>
          </a:p>
        </p:txBody>
      </p:sp>
      <p:sp>
        <p:nvSpPr>
          <p:cNvPr id="11" name="角丸四角形吹き出し 10"/>
          <p:cNvSpPr/>
          <p:nvPr/>
        </p:nvSpPr>
        <p:spPr>
          <a:xfrm>
            <a:off x="3026370" y="4997920"/>
            <a:ext cx="2409725" cy="570785"/>
          </a:xfrm>
          <a:prstGeom prst="wedgeRoundRectCallout">
            <a:avLst>
              <a:gd name="adj1" fmla="val -11484"/>
              <a:gd name="adj2" fmla="val 16909"/>
              <a:gd name="adj3" fmla="val 16667"/>
            </a:avLst>
          </a:prstGeom>
          <a:solidFill>
            <a:srgbClr val="FFC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lnSpc>
                <a:spcPct val="80000"/>
              </a:lnSpc>
            </a:pPr>
            <a:r>
              <a:rPr lang="en-US" altLang="ja-JP" b="1" dirty="0">
                <a:solidFill>
                  <a:schemeClr val="tx1"/>
                </a:solidFill>
              </a:rPr>
              <a:t>Need to collaborate with citizens</a:t>
            </a:r>
          </a:p>
        </p:txBody>
      </p:sp>
    </p:spTree>
    <p:extLst>
      <p:ext uri="{BB962C8B-B14F-4D97-AF65-F5344CB8AC3E}">
        <p14:creationId xmlns:p14="http://schemas.microsoft.com/office/powerpoint/2010/main" val="85360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287512" y="1268760"/>
            <a:ext cx="8604488" cy="5112568"/>
          </a:xfrm>
        </p:spPr>
        <p:txBody>
          <a:bodyPr>
            <a:normAutofit/>
          </a:bodyPr>
          <a:lstStyle/>
          <a:p>
            <a:pPr lvl="1"/>
            <a:endParaRPr lang="en-US" altLang="ja-JP" sz="1800" dirty="0"/>
          </a:p>
          <a:p>
            <a:pPr marL="399150" lvl="1" indent="-342900">
              <a:lnSpc>
                <a:spcPts val="2200"/>
              </a:lnSpc>
              <a:buFont typeface="Wingdings" panose="05000000000000000000" pitchFamily="2" charset="2"/>
              <a:buChar char="l"/>
            </a:pPr>
            <a:r>
              <a:rPr lang="en-US" altLang="ja-JP" sz="1800" b="0" dirty="0">
                <a:solidFill>
                  <a:srgbClr val="FF0000"/>
                </a:solidFill>
              </a:rPr>
              <a:t>Article 14 (Rules of Water Supply) </a:t>
            </a:r>
            <a:r>
              <a:rPr lang="en-US" altLang="ja-JP" sz="1800" b="0" dirty="0"/>
              <a:t>: A water utility shall develop regulations and share details of  water supply contract with its customers including water tariff, customer’s cost burden of service connection installment (construction cost), and condition of water supply. </a:t>
            </a:r>
          </a:p>
          <a:p>
            <a:pPr marL="399150" lvl="1" indent="-342900">
              <a:lnSpc>
                <a:spcPts val="2200"/>
              </a:lnSpc>
              <a:buFont typeface="Wingdings" panose="05000000000000000000" pitchFamily="2" charset="2"/>
              <a:buChar char="l"/>
            </a:pPr>
            <a:r>
              <a:rPr lang="en-US" altLang="ja-JP" sz="1800" b="0" dirty="0">
                <a:solidFill>
                  <a:srgbClr val="FF0000"/>
                </a:solidFill>
              </a:rPr>
              <a:t>Article 15 (Obligation to Provide Water Supply )</a:t>
            </a:r>
            <a:r>
              <a:rPr lang="en-US" altLang="ja-JP" sz="1800" b="0" dirty="0"/>
              <a:t>: A water utility cannot reject any application for service without a valid reason and is obliged to provide safe reliable water supply service.</a:t>
            </a:r>
          </a:p>
          <a:p>
            <a:pPr marL="399150" lvl="1" indent="-342900">
              <a:lnSpc>
                <a:spcPts val="2200"/>
              </a:lnSpc>
              <a:buFont typeface="Wingdings" panose="05000000000000000000" pitchFamily="2" charset="2"/>
              <a:buChar char="l"/>
            </a:pPr>
            <a:r>
              <a:rPr lang="en-US" altLang="ja-JP" sz="1800" b="0" dirty="0">
                <a:solidFill>
                  <a:srgbClr val="FF0000"/>
                </a:solidFill>
              </a:rPr>
              <a:t>Article 18 (Request for Inspection)</a:t>
            </a:r>
            <a:r>
              <a:rPr lang="en-US" altLang="ja-JP" sz="1800" b="0" dirty="0"/>
              <a:t>:  A  customer has the right to ask the water utility for water quality testing and inspection of water supply equipment. The water utility shall respond to such requests in a timely manner and inform the customer of the results.</a:t>
            </a:r>
          </a:p>
          <a:p>
            <a:pPr marL="399150" lvl="1" indent="-342900">
              <a:lnSpc>
                <a:spcPts val="2200"/>
              </a:lnSpc>
              <a:buFont typeface="Wingdings" panose="05000000000000000000" pitchFamily="2" charset="2"/>
              <a:buChar char="l"/>
            </a:pPr>
            <a:r>
              <a:rPr lang="en-US" altLang="ja-JP" sz="1800" b="0" dirty="0">
                <a:solidFill>
                  <a:srgbClr val="FF0000"/>
                </a:solidFill>
              </a:rPr>
              <a:t>Article 24-2 (Information Disclosure)</a:t>
            </a:r>
            <a:r>
              <a:rPr lang="en-US" altLang="ja-JP" sz="1800" b="0" dirty="0"/>
              <a:t>: A water utility shall notify customers of the results of water quality tests, and other information about the water supply services in accordance with the orders of the Ministry of Health, Labor and Welfare. </a:t>
            </a:r>
          </a:p>
        </p:txBody>
      </p:sp>
      <p:sp>
        <p:nvSpPr>
          <p:cNvPr id="4" name="タイトル 3"/>
          <p:cNvSpPr>
            <a:spLocks noGrp="1"/>
          </p:cNvSpPr>
          <p:nvPr>
            <p:ph type="title"/>
          </p:nvPr>
        </p:nvSpPr>
        <p:spPr/>
        <p:txBody>
          <a:bodyPr>
            <a:normAutofit/>
          </a:bodyPr>
          <a:lstStyle/>
          <a:p>
            <a:r>
              <a:rPr lang="en-US" altLang="ja-JP" dirty="0"/>
              <a:t>2. Customer Relations</a:t>
            </a:r>
            <a:endParaRPr kumimoji="1" lang="ja-JP" altLang="en-US" dirty="0"/>
          </a:p>
        </p:txBody>
      </p:sp>
      <p:sp>
        <p:nvSpPr>
          <p:cNvPr id="6" name="コンテンツ プレースホルダー 4"/>
          <p:cNvSpPr txBox="1">
            <a:spLocks/>
          </p:cNvSpPr>
          <p:nvPr/>
        </p:nvSpPr>
        <p:spPr>
          <a:xfrm>
            <a:off x="252000" y="972000"/>
            <a:ext cx="8640000" cy="800816"/>
          </a:xfrm>
          <a:prstGeom prst="rect">
            <a:avLst/>
          </a:prstGeom>
        </p:spPr>
        <p:txBody>
          <a:bodyPr vert="horz" lIns="36000" tIns="0" rIns="0" bIns="0" rtlCol="0">
            <a:noAutofit/>
          </a:bodyPr>
          <a:lstStyle>
            <a:lvl1pPr marL="342000"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250"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600"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lnSpc>
                <a:spcPts val="2400"/>
              </a:lnSpc>
              <a:spcBef>
                <a:spcPts val="0"/>
              </a:spcBef>
            </a:pPr>
            <a:r>
              <a:rPr lang="en-US" altLang="ja-JP" dirty="0"/>
              <a:t>(1) Rights and Responsibilities of Water Utilities and </a:t>
            </a:r>
          </a:p>
          <a:p>
            <a:pPr lvl="1">
              <a:lnSpc>
                <a:spcPts val="2400"/>
              </a:lnSpc>
              <a:spcBef>
                <a:spcPts val="0"/>
              </a:spcBef>
            </a:pPr>
            <a:r>
              <a:rPr lang="en-US" altLang="ja-JP" dirty="0"/>
              <a:t>        Customers Stipulated in the Water Supply Act</a:t>
            </a:r>
          </a:p>
          <a:p>
            <a:pPr lvl="1">
              <a:lnSpc>
                <a:spcPts val="2400"/>
              </a:lnSpc>
            </a:pPr>
            <a:endParaRPr lang="en-US" altLang="ja-JP" dirty="0"/>
          </a:p>
        </p:txBody>
      </p:sp>
    </p:spTree>
    <p:extLst>
      <p:ext uri="{BB962C8B-B14F-4D97-AF65-F5344CB8AC3E}">
        <p14:creationId xmlns:p14="http://schemas.microsoft.com/office/powerpoint/2010/main" val="140713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60000" y="1988840"/>
            <a:ext cx="8208000" cy="4176464"/>
          </a:xfrm>
        </p:spPr>
        <p:txBody>
          <a:bodyPr>
            <a:noAutofit/>
          </a:bodyPr>
          <a:lstStyle/>
          <a:p>
            <a:pPr marL="457200" indent="-457200">
              <a:spcBef>
                <a:spcPts val="600"/>
              </a:spcBef>
              <a:buClrTx/>
              <a:buSzPct val="100000"/>
              <a:buFont typeface="+mj-lt"/>
              <a:buAutoNum type="arabicPeriod"/>
            </a:pPr>
            <a:r>
              <a:rPr lang="en-US" altLang="ja-JP" sz="2000" b="0" dirty="0"/>
              <a:t>Safety of the water supply, including the results of water quality tests.</a:t>
            </a:r>
          </a:p>
          <a:p>
            <a:pPr marL="457200" indent="-457200">
              <a:spcBef>
                <a:spcPts val="600"/>
              </a:spcBef>
              <a:buClrTx/>
              <a:buSzPct val="100000"/>
              <a:buFont typeface="+mj-lt"/>
              <a:buAutoNum type="arabicPeriod"/>
            </a:pPr>
            <a:r>
              <a:rPr lang="en-US" altLang="ja-JP" sz="2000" b="0" dirty="0"/>
              <a:t>Operation of water supply services.</a:t>
            </a:r>
          </a:p>
          <a:p>
            <a:pPr marL="457200" indent="-457200">
              <a:spcBef>
                <a:spcPts val="600"/>
              </a:spcBef>
              <a:buClrTx/>
              <a:buSzPct val="100000"/>
              <a:buFont typeface="+mj-lt"/>
              <a:buAutoNum type="arabicPeriod"/>
            </a:pPr>
            <a:r>
              <a:rPr lang="en-US" altLang="ja-JP" sz="2000" b="0" dirty="0"/>
              <a:t>Costs for water supply services including the construction and maintenance of facilities.</a:t>
            </a:r>
          </a:p>
          <a:p>
            <a:pPr marL="457200" indent="-457200">
              <a:spcBef>
                <a:spcPts val="600"/>
              </a:spcBef>
              <a:buClrTx/>
              <a:buSzPct val="100000"/>
              <a:buFont typeface="+mj-lt"/>
              <a:buAutoNum type="arabicPeriod"/>
            </a:pPr>
            <a:r>
              <a:rPr lang="en-US" altLang="ja-JP" sz="2000" b="0" dirty="0"/>
              <a:t>Fees and charges for customers including water tariff.</a:t>
            </a:r>
          </a:p>
          <a:p>
            <a:pPr marL="457200" indent="-457200">
              <a:spcBef>
                <a:spcPts val="600"/>
              </a:spcBef>
              <a:buClrTx/>
              <a:buSzPct val="100000"/>
              <a:buFont typeface="+mj-lt"/>
              <a:buAutoNum type="arabicPeriod"/>
            </a:pPr>
            <a:r>
              <a:rPr lang="en-US" altLang="ja-JP" sz="2000" b="0" dirty="0"/>
              <a:t>Management and maintenance plans for service connections and water tanks.</a:t>
            </a:r>
          </a:p>
          <a:p>
            <a:pPr marL="457200" indent="-457200">
              <a:spcBef>
                <a:spcPts val="600"/>
              </a:spcBef>
              <a:buClrTx/>
              <a:buSzPct val="100000"/>
              <a:buFont typeface="+mj-lt"/>
              <a:buAutoNum type="arabicPeriod"/>
            </a:pPr>
            <a:r>
              <a:rPr lang="en-US" altLang="ja-JP" sz="2000" b="0" dirty="0"/>
              <a:t>Earthquake resistance</a:t>
            </a:r>
            <a:r>
              <a:rPr lang="ja-JP" altLang="en-US" sz="2000" b="0" dirty="0"/>
              <a:t> </a:t>
            </a:r>
            <a:r>
              <a:rPr lang="en-US" altLang="ja-JP" sz="2000" b="0" dirty="0"/>
              <a:t>of water supply facilities and on-going improvements.</a:t>
            </a:r>
          </a:p>
          <a:p>
            <a:pPr marL="457200" indent="-457200">
              <a:spcBef>
                <a:spcPts val="600"/>
              </a:spcBef>
              <a:buClrTx/>
              <a:buSzPct val="100000"/>
              <a:buFont typeface="+mj-lt"/>
              <a:buAutoNum type="arabicPeriod"/>
            </a:pPr>
            <a:r>
              <a:rPr lang="en-US" altLang="ja-JP" sz="2000" b="0" dirty="0"/>
              <a:t>Results of additional temporary water quality tests.</a:t>
            </a:r>
          </a:p>
          <a:p>
            <a:pPr marL="457200" indent="-457200">
              <a:spcBef>
                <a:spcPts val="600"/>
              </a:spcBef>
              <a:buClrTx/>
              <a:buSzPct val="100000"/>
              <a:buFont typeface="+mj-lt"/>
              <a:buAutoNum type="arabicPeriod"/>
            </a:pPr>
            <a:r>
              <a:rPr lang="en-US" altLang="ja-JP" sz="2000" b="0" dirty="0"/>
              <a:t>Emergency response plan for water supply in case of natural disasters or incidents that may compromise water quality.</a:t>
            </a:r>
          </a:p>
        </p:txBody>
      </p:sp>
      <p:sp>
        <p:nvSpPr>
          <p:cNvPr id="4" name="タイトル 3"/>
          <p:cNvSpPr>
            <a:spLocks noGrp="1"/>
          </p:cNvSpPr>
          <p:nvPr>
            <p:ph type="title"/>
          </p:nvPr>
        </p:nvSpPr>
        <p:spPr/>
        <p:txBody>
          <a:bodyPr>
            <a:normAutofit/>
          </a:bodyPr>
          <a:lstStyle/>
          <a:p>
            <a:r>
              <a:rPr lang="en-US" altLang="ja-JP" dirty="0"/>
              <a:t>2. Customer Relations</a:t>
            </a:r>
            <a:endParaRPr kumimoji="1" lang="ja-JP" altLang="en-US" dirty="0"/>
          </a:p>
        </p:txBody>
      </p:sp>
      <p:sp>
        <p:nvSpPr>
          <p:cNvPr id="6" name="コンテンツ プレースホルダー 4"/>
          <p:cNvSpPr txBox="1">
            <a:spLocks/>
          </p:cNvSpPr>
          <p:nvPr/>
        </p:nvSpPr>
        <p:spPr>
          <a:xfrm>
            <a:off x="395536" y="972000"/>
            <a:ext cx="8352928" cy="872824"/>
          </a:xfrm>
          <a:prstGeom prst="rect">
            <a:avLst/>
          </a:prstGeom>
        </p:spPr>
        <p:txBody>
          <a:bodyPr vert="horz" lIns="36000" tIns="0" rIns="0" bIns="0" rtlCol="0">
            <a:noAutofit/>
          </a:bodyPr>
          <a:lstStyle>
            <a:lvl1pPr marL="342000"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250"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600"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r>
              <a:rPr lang="en-US" altLang="ja-JP" sz="2000" dirty="0"/>
              <a:t>“</a:t>
            </a:r>
            <a:r>
              <a:rPr lang="en-US" altLang="ja-JP" sz="2000" dirty="0">
                <a:solidFill>
                  <a:srgbClr val="FF0000"/>
                </a:solidFill>
              </a:rPr>
              <a:t>Ordinance for Enforcement of </a:t>
            </a:r>
            <a:r>
              <a:rPr lang="ja-JP" altLang="en-US" sz="2000" dirty="0">
                <a:solidFill>
                  <a:srgbClr val="FF0000"/>
                </a:solidFill>
              </a:rPr>
              <a:t> </a:t>
            </a:r>
            <a:r>
              <a:rPr lang="en-US" altLang="ja-JP" sz="2000" dirty="0">
                <a:solidFill>
                  <a:srgbClr val="FF0000"/>
                </a:solidFill>
              </a:rPr>
              <a:t>the Water Supply Act</a:t>
            </a:r>
            <a:r>
              <a:rPr lang="en-US" altLang="ja-JP" sz="2000" dirty="0"/>
              <a:t>” gives customers the right to know:</a:t>
            </a:r>
          </a:p>
        </p:txBody>
      </p:sp>
    </p:spTree>
    <p:extLst>
      <p:ext uri="{BB962C8B-B14F-4D97-AF65-F5344CB8AC3E}">
        <p14:creationId xmlns:p14="http://schemas.microsoft.com/office/powerpoint/2010/main" val="255148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p-Down Arrow 1"/>
          <p:cNvSpPr/>
          <p:nvPr/>
        </p:nvSpPr>
        <p:spPr>
          <a:xfrm rot="2681463">
            <a:off x="4560661" y="2779725"/>
            <a:ext cx="457722" cy="26516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コンテンツ プレースホルダー 4"/>
          <p:cNvSpPr>
            <a:spLocks noGrp="1"/>
          </p:cNvSpPr>
          <p:nvPr>
            <p:ph idx="14"/>
          </p:nvPr>
        </p:nvSpPr>
        <p:spPr>
          <a:xfrm>
            <a:off x="254643" y="925982"/>
            <a:ext cx="8208000" cy="555663"/>
          </a:xfrm>
        </p:spPr>
        <p:txBody>
          <a:bodyPr/>
          <a:lstStyle/>
          <a:p>
            <a:pPr lvl="1"/>
            <a:r>
              <a:rPr lang="en-US" altLang="ja-JP" dirty="0"/>
              <a:t>(2) Relationship between a Water Utility and Customers</a:t>
            </a:r>
          </a:p>
          <a:p>
            <a:pPr lvl="1">
              <a:lnSpc>
                <a:spcPts val="2200"/>
              </a:lnSpc>
            </a:pPr>
            <a:endParaRPr lang="en-US" altLang="ja-JP" sz="2000" b="0" dirty="0"/>
          </a:p>
        </p:txBody>
      </p:sp>
      <p:sp>
        <p:nvSpPr>
          <p:cNvPr id="4" name="タイトル 3"/>
          <p:cNvSpPr>
            <a:spLocks noGrp="1"/>
          </p:cNvSpPr>
          <p:nvPr>
            <p:ph type="title"/>
          </p:nvPr>
        </p:nvSpPr>
        <p:spPr/>
        <p:txBody>
          <a:bodyPr>
            <a:normAutofit/>
          </a:bodyPr>
          <a:lstStyle/>
          <a:p>
            <a:r>
              <a:rPr lang="en-US" altLang="ja-JP" dirty="0"/>
              <a:t>2. Customer Relations</a:t>
            </a:r>
            <a:endParaRPr kumimoji="1" lang="ja-JP" altLang="en-US" dirty="0"/>
          </a:p>
        </p:txBody>
      </p:sp>
      <p:sp>
        <p:nvSpPr>
          <p:cNvPr id="6" name="円/楕円 5"/>
          <p:cNvSpPr/>
          <p:nvPr/>
        </p:nvSpPr>
        <p:spPr>
          <a:xfrm>
            <a:off x="365851" y="5540022"/>
            <a:ext cx="1970458" cy="738384"/>
          </a:xfrm>
          <a:prstGeom prst="ellipse">
            <a:avLst/>
          </a:prstGeom>
          <a:solidFill>
            <a:schemeClr val="accent6">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000" b="1" dirty="0"/>
              <a:t>Monopoly</a:t>
            </a:r>
            <a:endParaRPr kumimoji="1" lang="ja-JP" altLang="en-US" sz="2000" b="1" dirty="0"/>
          </a:p>
        </p:txBody>
      </p:sp>
      <p:sp>
        <p:nvSpPr>
          <p:cNvPr id="7" name="フリーフォーム 6"/>
          <p:cNvSpPr/>
          <p:nvPr/>
        </p:nvSpPr>
        <p:spPr>
          <a:xfrm rot="19427688" flipH="1" flipV="1">
            <a:off x="3820638" y="3871658"/>
            <a:ext cx="4439182" cy="1058863"/>
          </a:xfrm>
          <a:custGeom>
            <a:avLst/>
            <a:gdLst>
              <a:gd name="connsiteX0" fmla="*/ 0 w 5331656"/>
              <a:gd name="connsiteY0" fmla="*/ 994117 h 994117"/>
              <a:gd name="connsiteX1" fmla="*/ 689317 w 5331656"/>
              <a:gd name="connsiteY1" fmla="*/ 501748 h 994117"/>
              <a:gd name="connsiteX2" fmla="*/ 1519311 w 5331656"/>
              <a:gd name="connsiteY2" fmla="*/ 178191 h 994117"/>
              <a:gd name="connsiteX3" fmla="*/ 2377440 w 5331656"/>
              <a:gd name="connsiteY3" fmla="*/ 23446 h 994117"/>
              <a:gd name="connsiteX4" fmla="*/ 3123028 w 5331656"/>
              <a:gd name="connsiteY4" fmla="*/ 37514 h 994117"/>
              <a:gd name="connsiteX5" fmla="*/ 4037428 w 5331656"/>
              <a:gd name="connsiteY5" fmla="*/ 220394 h 994117"/>
              <a:gd name="connsiteX6" fmla="*/ 4811151 w 5331656"/>
              <a:gd name="connsiteY6" fmla="*/ 558018 h 994117"/>
              <a:gd name="connsiteX7" fmla="*/ 5331656 w 5331656"/>
              <a:gd name="connsiteY7" fmla="*/ 951914 h 994117"/>
              <a:gd name="connsiteX0" fmla="*/ 0 w 5429709"/>
              <a:gd name="connsiteY0" fmla="*/ 994117 h 1027079"/>
              <a:gd name="connsiteX1" fmla="*/ 689317 w 5429709"/>
              <a:gd name="connsiteY1" fmla="*/ 501748 h 1027079"/>
              <a:gd name="connsiteX2" fmla="*/ 1519311 w 5429709"/>
              <a:gd name="connsiteY2" fmla="*/ 178191 h 1027079"/>
              <a:gd name="connsiteX3" fmla="*/ 2377440 w 5429709"/>
              <a:gd name="connsiteY3" fmla="*/ 23446 h 1027079"/>
              <a:gd name="connsiteX4" fmla="*/ 3123028 w 5429709"/>
              <a:gd name="connsiteY4" fmla="*/ 37514 h 1027079"/>
              <a:gd name="connsiteX5" fmla="*/ 4037428 w 5429709"/>
              <a:gd name="connsiteY5" fmla="*/ 220394 h 1027079"/>
              <a:gd name="connsiteX6" fmla="*/ 4811151 w 5429709"/>
              <a:gd name="connsiteY6" fmla="*/ 558018 h 1027079"/>
              <a:gd name="connsiteX7" fmla="*/ 5429709 w 5429709"/>
              <a:gd name="connsiteY7" fmla="*/ 1027079 h 102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709" h="1027079">
                <a:moveTo>
                  <a:pt x="0" y="994117"/>
                </a:moveTo>
                <a:cubicBezTo>
                  <a:pt x="218049" y="815926"/>
                  <a:pt x="436099" y="637736"/>
                  <a:pt x="689317" y="501748"/>
                </a:cubicBezTo>
                <a:cubicBezTo>
                  <a:pt x="942535" y="365760"/>
                  <a:pt x="1237957" y="257908"/>
                  <a:pt x="1519311" y="178191"/>
                </a:cubicBezTo>
                <a:cubicBezTo>
                  <a:pt x="1800665" y="98474"/>
                  <a:pt x="2110154" y="46892"/>
                  <a:pt x="2377440" y="23446"/>
                </a:cubicBezTo>
                <a:cubicBezTo>
                  <a:pt x="2644726" y="0"/>
                  <a:pt x="2846363" y="4689"/>
                  <a:pt x="3123028" y="37514"/>
                </a:cubicBezTo>
                <a:cubicBezTo>
                  <a:pt x="3399693" y="70339"/>
                  <a:pt x="3756074" y="133643"/>
                  <a:pt x="4037428" y="220394"/>
                </a:cubicBezTo>
                <a:cubicBezTo>
                  <a:pt x="4318782" y="307145"/>
                  <a:pt x="4579104" y="423571"/>
                  <a:pt x="4811151" y="558018"/>
                </a:cubicBezTo>
                <a:cubicBezTo>
                  <a:pt x="5043198" y="692465"/>
                  <a:pt x="5277309" y="891091"/>
                  <a:pt x="5429709" y="1027079"/>
                </a:cubicBezTo>
              </a:path>
            </a:pathLst>
          </a:custGeom>
          <a:ln w="254000">
            <a:solidFill>
              <a:srgbClr val="FFC000"/>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sz="1350" dirty="0">
              <a:solidFill>
                <a:prstClr val="black"/>
              </a:solidFill>
            </a:endParaRPr>
          </a:p>
        </p:txBody>
      </p:sp>
      <p:sp>
        <p:nvSpPr>
          <p:cNvPr id="9" name="角丸四角形 8"/>
          <p:cNvSpPr/>
          <p:nvPr/>
        </p:nvSpPr>
        <p:spPr bwMode="auto">
          <a:xfrm>
            <a:off x="5622605" y="2207212"/>
            <a:ext cx="2840038" cy="911225"/>
          </a:xfrm>
          <a:prstGeom prst="roundRect">
            <a:avLst>
              <a:gd name="adj" fmla="val 23617"/>
            </a:avLst>
          </a:prstGeom>
          <a:solidFill>
            <a:srgbClr val="FFC000"/>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3000" b="1" dirty="0">
                <a:solidFill>
                  <a:srgbClr val="000000"/>
                </a:solidFill>
              </a:rPr>
              <a:t>Customers</a:t>
            </a:r>
          </a:p>
        </p:txBody>
      </p:sp>
      <p:sp>
        <p:nvSpPr>
          <p:cNvPr id="10" name="フリーフォーム 9"/>
          <p:cNvSpPr/>
          <p:nvPr/>
        </p:nvSpPr>
        <p:spPr>
          <a:xfrm rot="19427688">
            <a:off x="1049487" y="2477998"/>
            <a:ext cx="4599289" cy="1423809"/>
          </a:xfrm>
          <a:custGeom>
            <a:avLst/>
            <a:gdLst>
              <a:gd name="connsiteX0" fmla="*/ 0 w 5331656"/>
              <a:gd name="connsiteY0" fmla="*/ 994117 h 994117"/>
              <a:gd name="connsiteX1" fmla="*/ 689317 w 5331656"/>
              <a:gd name="connsiteY1" fmla="*/ 501748 h 994117"/>
              <a:gd name="connsiteX2" fmla="*/ 1519311 w 5331656"/>
              <a:gd name="connsiteY2" fmla="*/ 178191 h 994117"/>
              <a:gd name="connsiteX3" fmla="*/ 2377440 w 5331656"/>
              <a:gd name="connsiteY3" fmla="*/ 23446 h 994117"/>
              <a:gd name="connsiteX4" fmla="*/ 3123028 w 5331656"/>
              <a:gd name="connsiteY4" fmla="*/ 37514 h 994117"/>
              <a:gd name="connsiteX5" fmla="*/ 4037428 w 5331656"/>
              <a:gd name="connsiteY5" fmla="*/ 220394 h 994117"/>
              <a:gd name="connsiteX6" fmla="*/ 4811151 w 5331656"/>
              <a:gd name="connsiteY6" fmla="*/ 558018 h 994117"/>
              <a:gd name="connsiteX7" fmla="*/ 5331656 w 5331656"/>
              <a:gd name="connsiteY7" fmla="*/ 951914 h 994117"/>
              <a:gd name="connsiteX0" fmla="*/ 0 w 5429709"/>
              <a:gd name="connsiteY0" fmla="*/ 994117 h 1027079"/>
              <a:gd name="connsiteX1" fmla="*/ 689317 w 5429709"/>
              <a:gd name="connsiteY1" fmla="*/ 501748 h 1027079"/>
              <a:gd name="connsiteX2" fmla="*/ 1519311 w 5429709"/>
              <a:gd name="connsiteY2" fmla="*/ 178191 h 1027079"/>
              <a:gd name="connsiteX3" fmla="*/ 2377440 w 5429709"/>
              <a:gd name="connsiteY3" fmla="*/ 23446 h 1027079"/>
              <a:gd name="connsiteX4" fmla="*/ 3123028 w 5429709"/>
              <a:gd name="connsiteY4" fmla="*/ 37514 h 1027079"/>
              <a:gd name="connsiteX5" fmla="*/ 4037428 w 5429709"/>
              <a:gd name="connsiteY5" fmla="*/ 220394 h 1027079"/>
              <a:gd name="connsiteX6" fmla="*/ 4811151 w 5429709"/>
              <a:gd name="connsiteY6" fmla="*/ 558018 h 1027079"/>
              <a:gd name="connsiteX7" fmla="*/ 5429709 w 5429709"/>
              <a:gd name="connsiteY7" fmla="*/ 1027079 h 102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709" h="1027079">
                <a:moveTo>
                  <a:pt x="0" y="994117"/>
                </a:moveTo>
                <a:cubicBezTo>
                  <a:pt x="218049" y="815926"/>
                  <a:pt x="436099" y="637736"/>
                  <a:pt x="689317" y="501748"/>
                </a:cubicBezTo>
                <a:cubicBezTo>
                  <a:pt x="942535" y="365760"/>
                  <a:pt x="1237957" y="257908"/>
                  <a:pt x="1519311" y="178191"/>
                </a:cubicBezTo>
                <a:cubicBezTo>
                  <a:pt x="1800665" y="98474"/>
                  <a:pt x="2110154" y="46892"/>
                  <a:pt x="2377440" y="23446"/>
                </a:cubicBezTo>
                <a:cubicBezTo>
                  <a:pt x="2644726" y="0"/>
                  <a:pt x="2846363" y="4689"/>
                  <a:pt x="3123028" y="37514"/>
                </a:cubicBezTo>
                <a:cubicBezTo>
                  <a:pt x="3399693" y="70339"/>
                  <a:pt x="3756074" y="133643"/>
                  <a:pt x="4037428" y="220394"/>
                </a:cubicBezTo>
                <a:cubicBezTo>
                  <a:pt x="4318782" y="307145"/>
                  <a:pt x="4579104" y="423571"/>
                  <a:pt x="4811151" y="558018"/>
                </a:cubicBezTo>
                <a:cubicBezTo>
                  <a:pt x="5043198" y="692465"/>
                  <a:pt x="5277309" y="891091"/>
                  <a:pt x="5429709" y="1027079"/>
                </a:cubicBezTo>
              </a:path>
            </a:pathLst>
          </a:custGeom>
          <a:ln w="254000">
            <a:solidFill>
              <a:schemeClr val="bg2">
                <a:lumMod val="75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sz="1350" dirty="0">
              <a:solidFill>
                <a:prstClr val="black"/>
              </a:solidFill>
            </a:endParaRPr>
          </a:p>
        </p:txBody>
      </p:sp>
      <p:sp>
        <p:nvSpPr>
          <p:cNvPr id="11" name="角丸四角形 10"/>
          <p:cNvSpPr/>
          <p:nvPr/>
        </p:nvSpPr>
        <p:spPr bwMode="auto">
          <a:xfrm>
            <a:off x="3508298" y="3715826"/>
            <a:ext cx="2562451" cy="646614"/>
          </a:xfrm>
          <a:prstGeom prst="roundRect">
            <a:avLst>
              <a:gd name="adj" fmla="val 24775"/>
            </a:avLst>
          </a:prstGeom>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altLang="ja-JP" sz="2000" b="1" dirty="0">
                <a:solidFill>
                  <a:prstClr val="black"/>
                </a:solidFill>
                <a:cs typeface="Arial" pitchFamily="34" charset="0"/>
              </a:rPr>
              <a:t>water supply contract</a:t>
            </a:r>
            <a:endParaRPr lang="ja-JP" altLang="en-US" sz="2000" b="1" dirty="0">
              <a:solidFill>
                <a:prstClr val="black"/>
              </a:solidFill>
              <a:cs typeface="Arial" pitchFamily="34" charset="0"/>
            </a:endParaRPr>
          </a:p>
        </p:txBody>
      </p:sp>
      <p:sp>
        <p:nvSpPr>
          <p:cNvPr id="12" name="フリーフォーム 11"/>
          <p:cNvSpPr/>
          <p:nvPr/>
        </p:nvSpPr>
        <p:spPr>
          <a:xfrm rot="19427688">
            <a:off x="1343328" y="2531066"/>
            <a:ext cx="4062619" cy="1558123"/>
          </a:xfrm>
          <a:custGeom>
            <a:avLst/>
            <a:gdLst>
              <a:gd name="connsiteX0" fmla="*/ 0 w 5331656"/>
              <a:gd name="connsiteY0" fmla="*/ 994117 h 994117"/>
              <a:gd name="connsiteX1" fmla="*/ 689317 w 5331656"/>
              <a:gd name="connsiteY1" fmla="*/ 501748 h 994117"/>
              <a:gd name="connsiteX2" fmla="*/ 1519311 w 5331656"/>
              <a:gd name="connsiteY2" fmla="*/ 178191 h 994117"/>
              <a:gd name="connsiteX3" fmla="*/ 2377440 w 5331656"/>
              <a:gd name="connsiteY3" fmla="*/ 23446 h 994117"/>
              <a:gd name="connsiteX4" fmla="*/ 3123028 w 5331656"/>
              <a:gd name="connsiteY4" fmla="*/ 37514 h 994117"/>
              <a:gd name="connsiteX5" fmla="*/ 4037428 w 5331656"/>
              <a:gd name="connsiteY5" fmla="*/ 220394 h 994117"/>
              <a:gd name="connsiteX6" fmla="*/ 4811151 w 5331656"/>
              <a:gd name="connsiteY6" fmla="*/ 558018 h 994117"/>
              <a:gd name="connsiteX7" fmla="*/ 5331656 w 5331656"/>
              <a:gd name="connsiteY7" fmla="*/ 951914 h 994117"/>
              <a:gd name="connsiteX0" fmla="*/ 0 w 5429709"/>
              <a:gd name="connsiteY0" fmla="*/ 994117 h 1027079"/>
              <a:gd name="connsiteX1" fmla="*/ 689317 w 5429709"/>
              <a:gd name="connsiteY1" fmla="*/ 501748 h 1027079"/>
              <a:gd name="connsiteX2" fmla="*/ 1519311 w 5429709"/>
              <a:gd name="connsiteY2" fmla="*/ 178191 h 1027079"/>
              <a:gd name="connsiteX3" fmla="*/ 2377440 w 5429709"/>
              <a:gd name="connsiteY3" fmla="*/ 23446 h 1027079"/>
              <a:gd name="connsiteX4" fmla="*/ 3123028 w 5429709"/>
              <a:gd name="connsiteY4" fmla="*/ 37514 h 1027079"/>
              <a:gd name="connsiteX5" fmla="*/ 4037428 w 5429709"/>
              <a:gd name="connsiteY5" fmla="*/ 220394 h 1027079"/>
              <a:gd name="connsiteX6" fmla="*/ 4811151 w 5429709"/>
              <a:gd name="connsiteY6" fmla="*/ 558018 h 1027079"/>
              <a:gd name="connsiteX7" fmla="*/ 5429709 w 5429709"/>
              <a:gd name="connsiteY7" fmla="*/ 1027079 h 102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709" h="1027079">
                <a:moveTo>
                  <a:pt x="0" y="994117"/>
                </a:moveTo>
                <a:cubicBezTo>
                  <a:pt x="218049" y="815926"/>
                  <a:pt x="436099" y="637736"/>
                  <a:pt x="689317" y="501748"/>
                </a:cubicBezTo>
                <a:cubicBezTo>
                  <a:pt x="942535" y="365760"/>
                  <a:pt x="1237957" y="257908"/>
                  <a:pt x="1519311" y="178191"/>
                </a:cubicBezTo>
                <a:cubicBezTo>
                  <a:pt x="1800665" y="98474"/>
                  <a:pt x="2110154" y="46892"/>
                  <a:pt x="2377440" y="23446"/>
                </a:cubicBezTo>
                <a:cubicBezTo>
                  <a:pt x="2644726" y="0"/>
                  <a:pt x="2846363" y="4689"/>
                  <a:pt x="3123028" y="37514"/>
                </a:cubicBezTo>
                <a:cubicBezTo>
                  <a:pt x="3399693" y="70339"/>
                  <a:pt x="3756074" y="133643"/>
                  <a:pt x="4037428" y="220394"/>
                </a:cubicBezTo>
                <a:cubicBezTo>
                  <a:pt x="4318782" y="307145"/>
                  <a:pt x="4579104" y="423571"/>
                  <a:pt x="4811151" y="558018"/>
                </a:cubicBezTo>
                <a:cubicBezTo>
                  <a:pt x="5043198" y="692465"/>
                  <a:pt x="5277309" y="891091"/>
                  <a:pt x="5429709" y="1027079"/>
                </a:cubicBezTo>
              </a:path>
            </a:pathLst>
          </a:custGeom>
          <a:ln w="254000">
            <a:solidFill>
              <a:schemeClr val="accent1">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sz="1350" dirty="0">
              <a:solidFill>
                <a:prstClr val="black"/>
              </a:solidFill>
            </a:endParaRPr>
          </a:p>
        </p:txBody>
      </p:sp>
      <p:sp>
        <p:nvSpPr>
          <p:cNvPr id="14" name="雲形吹き出し 13"/>
          <p:cNvSpPr/>
          <p:nvPr/>
        </p:nvSpPr>
        <p:spPr>
          <a:xfrm>
            <a:off x="238278" y="1481645"/>
            <a:ext cx="1914584" cy="1108645"/>
          </a:xfrm>
          <a:prstGeom prst="cloudCallout">
            <a:avLst>
              <a:gd name="adj1" fmla="val 62785"/>
              <a:gd name="adj2" fmla="val 59733"/>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b="1" dirty="0">
                <a:solidFill>
                  <a:schemeClr val="tx1"/>
                </a:solidFill>
                <a:cs typeface="Arial" pitchFamily="34" charset="0"/>
              </a:rPr>
              <a:t>Improve Public Health</a:t>
            </a:r>
            <a:endParaRPr lang="ja-JP" altLang="en-US" b="1" dirty="0">
              <a:solidFill>
                <a:schemeClr val="tx1"/>
              </a:solidFill>
              <a:cs typeface="Arial" pitchFamily="34" charset="0"/>
            </a:endParaRPr>
          </a:p>
        </p:txBody>
      </p:sp>
      <p:sp>
        <p:nvSpPr>
          <p:cNvPr id="15" name="雲形吹き出し 14"/>
          <p:cNvSpPr/>
          <p:nvPr/>
        </p:nvSpPr>
        <p:spPr>
          <a:xfrm>
            <a:off x="200518" y="3799475"/>
            <a:ext cx="2060095" cy="1086323"/>
          </a:xfrm>
          <a:prstGeom prst="cloudCallout">
            <a:avLst>
              <a:gd name="adj1" fmla="val 54993"/>
              <a:gd name="adj2" fmla="val -134978"/>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b="1" dirty="0">
                <a:solidFill>
                  <a:schemeClr val="tx1"/>
                </a:solidFill>
                <a:cs typeface="Arial" pitchFamily="34" charset="0"/>
              </a:rPr>
              <a:t>Good Living Conditions</a:t>
            </a:r>
            <a:endParaRPr lang="ja-JP" altLang="en-US" b="1" dirty="0">
              <a:solidFill>
                <a:schemeClr val="tx1"/>
              </a:solidFill>
              <a:cs typeface="Arial" pitchFamily="34" charset="0"/>
            </a:endParaRPr>
          </a:p>
        </p:txBody>
      </p:sp>
      <p:sp>
        <p:nvSpPr>
          <p:cNvPr id="16" name="Text Box 15"/>
          <p:cNvSpPr txBox="1">
            <a:spLocks noChangeArrowheads="1"/>
          </p:cNvSpPr>
          <p:nvPr/>
        </p:nvSpPr>
        <p:spPr bwMode="auto">
          <a:xfrm>
            <a:off x="6784312" y="3946942"/>
            <a:ext cx="1604963" cy="830997"/>
          </a:xfrm>
          <a:prstGeom prst="rect">
            <a:avLst/>
          </a:prstGeom>
          <a:solidFill>
            <a:srgbClr val="FFFF00"/>
          </a:solidFill>
          <a:ln w="38100">
            <a:solidFill>
              <a:srgbClr val="FFC000"/>
            </a:solidFill>
            <a:miter lim="800000"/>
            <a:headEnd/>
            <a:tailEnd/>
          </a:ln>
        </p:spPr>
        <p:txBody>
          <a:bodyPr>
            <a:spAutoFit/>
          </a:bodyPr>
          <a:lstStyle>
            <a:lvl1pPr>
              <a:defRPr kumimoji="1" sz="1600">
                <a:solidFill>
                  <a:schemeClr val="tx1"/>
                </a:solidFill>
                <a:latin typeface="Arial" charset="0"/>
                <a:ea typeface="ＭＳ Ｐゴシック" charset="-128"/>
              </a:defRPr>
            </a:lvl1pPr>
            <a:lvl2pPr marL="742950" indent="-285750">
              <a:defRPr kumimoji="1" sz="1600">
                <a:solidFill>
                  <a:schemeClr val="tx1"/>
                </a:solidFill>
                <a:latin typeface="Arial" charset="0"/>
                <a:ea typeface="ＭＳ Ｐゴシック" charset="-128"/>
              </a:defRPr>
            </a:lvl2pPr>
            <a:lvl3pPr marL="1143000" indent="-228600">
              <a:defRPr kumimoji="1" sz="1600">
                <a:solidFill>
                  <a:schemeClr val="tx1"/>
                </a:solidFill>
                <a:latin typeface="Arial" charset="0"/>
                <a:ea typeface="ＭＳ Ｐゴシック" charset="-128"/>
              </a:defRPr>
            </a:lvl3pPr>
            <a:lvl4pPr marL="1600200" indent="-228600">
              <a:defRPr kumimoji="1" sz="1600">
                <a:solidFill>
                  <a:schemeClr val="tx1"/>
                </a:solidFill>
                <a:latin typeface="Arial" charset="0"/>
                <a:ea typeface="ＭＳ Ｐゴシック" charset="-128"/>
              </a:defRPr>
            </a:lvl4pPr>
            <a:lvl5pPr marL="2057400" indent="-22860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2400" b="1" dirty="0">
                <a:solidFill>
                  <a:srgbClr val="000000"/>
                </a:solidFill>
              </a:rPr>
              <a:t>Water Tariffs</a:t>
            </a:r>
          </a:p>
        </p:txBody>
      </p:sp>
      <p:sp>
        <p:nvSpPr>
          <p:cNvPr id="17" name="雲形吹き出し 16"/>
          <p:cNvSpPr/>
          <p:nvPr/>
        </p:nvSpPr>
        <p:spPr>
          <a:xfrm>
            <a:off x="5622605" y="5336316"/>
            <a:ext cx="2620831" cy="942090"/>
          </a:xfrm>
          <a:prstGeom prst="cloudCallout">
            <a:avLst>
              <a:gd name="adj1" fmla="val 23476"/>
              <a:gd name="adj2" fmla="val -99291"/>
            </a:avLst>
          </a:prstGeom>
          <a:solidFill>
            <a:srgbClr val="FFFF00"/>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b="1" dirty="0">
                <a:solidFill>
                  <a:schemeClr val="tx1"/>
                </a:solidFill>
                <a:cs typeface="Arial" pitchFamily="34" charset="0"/>
              </a:rPr>
              <a:t>Sound Management</a:t>
            </a:r>
            <a:endParaRPr lang="ja-JP" altLang="en-US" b="1" dirty="0">
              <a:solidFill>
                <a:schemeClr val="tx1"/>
              </a:solidFill>
              <a:cs typeface="Arial" pitchFamily="34" charset="0"/>
            </a:endParaRPr>
          </a:p>
        </p:txBody>
      </p:sp>
      <p:sp>
        <p:nvSpPr>
          <p:cNvPr id="18" name="雲形吹き出し 17"/>
          <p:cNvSpPr/>
          <p:nvPr/>
        </p:nvSpPr>
        <p:spPr>
          <a:xfrm>
            <a:off x="238278" y="2662824"/>
            <a:ext cx="1732128" cy="1086323"/>
          </a:xfrm>
          <a:prstGeom prst="cloudCallout">
            <a:avLst>
              <a:gd name="adj1" fmla="val 76569"/>
              <a:gd name="adj2" fmla="val -39691"/>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b="1" dirty="0">
                <a:solidFill>
                  <a:schemeClr val="tx1"/>
                </a:solidFill>
                <a:cs typeface="Arial" pitchFamily="34" charset="0"/>
              </a:rPr>
              <a:t>Meet Basic Needs</a:t>
            </a:r>
            <a:endParaRPr lang="ja-JP" altLang="en-US" b="1" dirty="0">
              <a:solidFill>
                <a:schemeClr val="tx1"/>
              </a:solidFill>
              <a:cs typeface="Arial" pitchFamily="34" charset="0"/>
            </a:endParaRPr>
          </a:p>
        </p:txBody>
      </p:sp>
      <p:sp>
        <p:nvSpPr>
          <p:cNvPr id="19" name="フリーフォーム 18"/>
          <p:cNvSpPr/>
          <p:nvPr/>
        </p:nvSpPr>
        <p:spPr>
          <a:xfrm rot="19427688">
            <a:off x="1642812" y="2714109"/>
            <a:ext cx="3758096" cy="1475636"/>
          </a:xfrm>
          <a:custGeom>
            <a:avLst/>
            <a:gdLst>
              <a:gd name="connsiteX0" fmla="*/ 0 w 5331656"/>
              <a:gd name="connsiteY0" fmla="*/ 994117 h 994117"/>
              <a:gd name="connsiteX1" fmla="*/ 689317 w 5331656"/>
              <a:gd name="connsiteY1" fmla="*/ 501748 h 994117"/>
              <a:gd name="connsiteX2" fmla="*/ 1519311 w 5331656"/>
              <a:gd name="connsiteY2" fmla="*/ 178191 h 994117"/>
              <a:gd name="connsiteX3" fmla="*/ 2377440 w 5331656"/>
              <a:gd name="connsiteY3" fmla="*/ 23446 h 994117"/>
              <a:gd name="connsiteX4" fmla="*/ 3123028 w 5331656"/>
              <a:gd name="connsiteY4" fmla="*/ 37514 h 994117"/>
              <a:gd name="connsiteX5" fmla="*/ 4037428 w 5331656"/>
              <a:gd name="connsiteY5" fmla="*/ 220394 h 994117"/>
              <a:gd name="connsiteX6" fmla="*/ 4811151 w 5331656"/>
              <a:gd name="connsiteY6" fmla="*/ 558018 h 994117"/>
              <a:gd name="connsiteX7" fmla="*/ 5331656 w 5331656"/>
              <a:gd name="connsiteY7" fmla="*/ 951914 h 994117"/>
              <a:gd name="connsiteX0" fmla="*/ 0 w 5429709"/>
              <a:gd name="connsiteY0" fmla="*/ 994117 h 1027079"/>
              <a:gd name="connsiteX1" fmla="*/ 689317 w 5429709"/>
              <a:gd name="connsiteY1" fmla="*/ 501748 h 1027079"/>
              <a:gd name="connsiteX2" fmla="*/ 1519311 w 5429709"/>
              <a:gd name="connsiteY2" fmla="*/ 178191 h 1027079"/>
              <a:gd name="connsiteX3" fmla="*/ 2377440 w 5429709"/>
              <a:gd name="connsiteY3" fmla="*/ 23446 h 1027079"/>
              <a:gd name="connsiteX4" fmla="*/ 3123028 w 5429709"/>
              <a:gd name="connsiteY4" fmla="*/ 37514 h 1027079"/>
              <a:gd name="connsiteX5" fmla="*/ 4037428 w 5429709"/>
              <a:gd name="connsiteY5" fmla="*/ 220394 h 1027079"/>
              <a:gd name="connsiteX6" fmla="*/ 4811151 w 5429709"/>
              <a:gd name="connsiteY6" fmla="*/ 558018 h 1027079"/>
              <a:gd name="connsiteX7" fmla="*/ 5429709 w 5429709"/>
              <a:gd name="connsiteY7" fmla="*/ 1027079 h 102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709" h="1027079">
                <a:moveTo>
                  <a:pt x="0" y="994117"/>
                </a:moveTo>
                <a:cubicBezTo>
                  <a:pt x="218049" y="815926"/>
                  <a:pt x="436099" y="637736"/>
                  <a:pt x="689317" y="501748"/>
                </a:cubicBezTo>
                <a:cubicBezTo>
                  <a:pt x="942535" y="365760"/>
                  <a:pt x="1237957" y="257908"/>
                  <a:pt x="1519311" y="178191"/>
                </a:cubicBezTo>
                <a:cubicBezTo>
                  <a:pt x="1800665" y="98474"/>
                  <a:pt x="2110154" y="46892"/>
                  <a:pt x="2377440" y="23446"/>
                </a:cubicBezTo>
                <a:cubicBezTo>
                  <a:pt x="2644726" y="0"/>
                  <a:pt x="2846363" y="4689"/>
                  <a:pt x="3123028" y="37514"/>
                </a:cubicBezTo>
                <a:cubicBezTo>
                  <a:pt x="3399693" y="70339"/>
                  <a:pt x="3756074" y="133643"/>
                  <a:pt x="4037428" y="220394"/>
                </a:cubicBezTo>
                <a:cubicBezTo>
                  <a:pt x="4318782" y="307145"/>
                  <a:pt x="4579104" y="423571"/>
                  <a:pt x="4811151" y="558018"/>
                </a:cubicBezTo>
                <a:cubicBezTo>
                  <a:pt x="5043198" y="692465"/>
                  <a:pt x="5277309" y="891091"/>
                  <a:pt x="5429709" y="1027079"/>
                </a:cubicBezTo>
              </a:path>
            </a:pathLst>
          </a:custGeom>
          <a:ln w="254000">
            <a:solidFill>
              <a:schemeClr val="accent2">
                <a:lumMod val="5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sz="1350" dirty="0">
              <a:solidFill>
                <a:prstClr val="black"/>
              </a:solidFill>
            </a:endParaRPr>
          </a:p>
        </p:txBody>
      </p:sp>
      <p:sp>
        <p:nvSpPr>
          <p:cNvPr id="13" name="Text Box 15"/>
          <p:cNvSpPr txBox="1">
            <a:spLocks noChangeArrowheads="1"/>
          </p:cNvSpPr>
          <p:nvPr/>
        </p:nvSpPr>
        <p:spPr bwMode="auto">
          <a:xfrm>
            <a:off x="2336309" y="2448487"/>
            <a:ext cx="2309779" cy="830997"/>
          </a:xfrm>
          <a:prstGeom prst="rect">
            <a:avLst/>
          </a:prstGeom>
          <a:solidFill>
            <a:schemeClr val="accent5"/>
          </a:solidFill>
          <a:ln w="38100">
            <a:solidFill>
              <a:schemeClr val="accent5">
                <a:lumMod val="50000"/>
              </a:schemeClr>
            </a:solidFill>
            <a:miter lim="800000"/>
            <a:headEnd/>
            <a:tailEnd/>
          </a:ln>
        </p:spPr>
        <p:txBody>
          <a:bodyPr wrap="square">
            <a:spAutoFit/>
          </a:bodyPr>
          <a:lstStyle>
            <a:lvl1pPr>
              <a:defRPr kumimoji="1" sz="1600">
                <a:solidFill>
                  <a:schemeClr val="tx1"/>
                </a:solidFill>
                <a:latin typeface="Arial" charset="0"/>
                <a:ea typeface="ＭＳ Ｐゴシック" charset="-128"/>
              </a:defRPr>
            </a:lvl1pPr>
            <a:lvl2pPr marL="742950" indent="-285750">
              <a:defRPr kumimoji="1" sz="1600">
                <a:solidFill>
                  <a:schemeClr val="tx1"/>
                </a:solidFill>
                <a:latin typeface="Arial" charset="0"/>
                <a:ea typeface="ＭＳ Ｐゴシック" charset="-128"/>
              </a:defRPr>
            </a:lvl2pPr>
            <a:lvl3pPr marL="1143000" indent="-228600">
              <a:defRPr kumimoji="1" sz="1600">
                <a:solidFill>
                  <a:schemeClr val="tx1"/>
                </a:solidFill>
                <a:latin typeface="Arial" charset="0"/>
                <a:ea typeface="ＭＳ Ｐゴシック" charset="-128"/>
              </a:defRPr>
            </a:lvl3pPr>
            <a:lvl4pPr marL="1600200" indent="-228600">
              <a:defRPr kumimoji="1" sz="1600">
                <a:solidFill>
                  <a:schemeClr val="tx1"/>
                </a:solidFill>
                <a:latin typeface="Arial" charset="0"/>
                <a:ea typeface="ＭＳ Ｐゴシック" charset="-128"/>
              </a:defRPr>
            </a:lvl4pPr>
            <a:lvl5pPr marL="2057400" indent="-22860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2400" b="1" dirty="0">
                <a:solidFill>
                  <a:srgbClr val="000000"/>
                </a:solidFill>
              </a:rPr>
              <a:t>Water Supply Service</a:t>
            </a:r>
          </a:p>
        </p:txBody>
      </p:sp>
      <p:sp>
        <p:nvSpPr>
          <p:cNvPr id="8" name="角丸四角形 7"/>
          <p:cNvSpPr/>
          <p:nvPr/>
        </p:nvSpPr>
        <p:spPr bwMode="auto">
          <a:xfrm>
            <a:off x="1093406" y="4931489"/>
            <a:ext cx="2894012" cy="796007"/>
          </a:xfrm>
          <a:prstGeom prst="roundRect">
            <a:avLst>
              <a:gd name="adj" fmla="val 25934"/>
            </a:avLst>
          </a:prstGeom>
          <a:solidFill>
            <a:schemeClr val="accent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800" b="1" dirty="0">
                <a:solidFill>
                  <a:schemeClr val="bg1"/>
                </a:solidFill>
                <a:cs typeface="Arial" pitchFamily="34" charset="0"/>
              </a:rPr>
              <a:t>Water Utility</a:t>
            </a:r>
          </a:p>
        </p:txBody>
      </p:sp>
      <p:cxnSp>
        <p:nvCxnSpPr>
          <p:cNvPr id="21" name="Curved Connector 19"/>
          <p:cNvCxnSpPr>
            <a:endCxn id="17" idx="0"/>
          </p:cNvCxnSpPr>
          <p:nvPr/>
        </p:nvCxnSpPr>
        <p:spPr>
          <a:xfrm>
            <a:off x="4004682" y="5647631"/>
            <a:ext cx="1626052" cy="159730"/>
          </a:xfrm>
          <a:prstGeom prst="curvedConnector3">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4480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4"/>
          </p:nvPr>
        </p:nvSpPr>
        <p:spPr>
          <a:xfrm>
            <a:off x="324440" y="980729"/>
            <a:ext cx="8208000" cy="504056"/>
          </a:xfrm>
        </p:spPr>
        <p:txBody>
          <a:bodyPr>
            <a:noAutofit/>
          </a:bodyPr>
          <a:lstStyle/>
          <a:p>
            <a:pPr marL="0" indent="0">
              <a:buNone/>
            </a:pPr>
            <a:r>
              <a:rPr lang="en-US" altLang="ja-JP" sz="2400" dirty="0"/>
              <a:t>(3) Need for Two Way Communications</a:t>
            </a:r>
            <a:endParaRPr kumimoji="1" lang="ja-JP" altLang="en-US" sz="2400" dirty="0"/>
          </a:p>
        </p:txBody>
      </p:sp>
      <p:sp>
        <p:nvSpPr>
          <p:cNvPr id="4" name="タイトル 3"/>
          <p:cNvSpPr>
            <a:spLocks noGrp="1"/>
          </p:cNvSpPr>
          <p:nvPr>
            <p:ph type="title"/>
          </p:nvPr>
        </p:nvSpPr>
        <p:spPr/>
        <p:txBody>
          <a:bodyPr/>
          <a:lstStyle/>
          <a:p>
            <a:r>
              <a:rPr lang="en-US" altLang="ja-JP" dirty="0"/>
              <a:t>2. Customer Relations</a:t>
            </a:r>
          </a:p>
        </p:txBody>
      </p:sp>
      <p:sp>
        <p:nvSpPr>
          <p:cNvPr id="7" name="AutoShape 8"/>
          <p:cNvSpPr>
            <a:spLocks noChangeArrowheads="1"/>
          </p:cNvSpPr>
          <p:nvPr/>
        </p:nvSpPr>
        <p:spPr bwMode="auto">
          <a:xfrm>
            <a:off x="4107382" y="3865143"/>
            <a:ext cx="1157333" cy="536074"/>
          </a:xfrm>
          <a:prstGeom prst="leftArrow">
            <a:avLst>
              <a:gd name="adj1" fmla="val 50000"/>
              <a:gd name="adj2" fmla="val 57075"/>
            </a:avLst>
          </a:prstGeom>
          <a:solidFill>
            <a:schemeClr val="accent5">
              <a:lumMod val="75000"/>
            </a:schemeClr>
          </a:solidFill>
          <a:ln w="25400">
            <a:noFill/>
            <a:miter lim="800000"/>
            <a:headEnd/>
            <a:tailEnd/>
          </a:ln>
          <a:effectLst/>
          <a:extLst/>
        </p:spPr>
        <p:txBody>
          <a:bodyPr wrap="none" anchor="ctr"/>
          <a:lstStyle/>
          <a:p>
            <a:endParaRPr lang="ja-JP" altLang="en-US"/>
          </a:p>
        </p:txBody>
      </p:sp>
      <p:sp>
        <p:nvSpPr>
          <p:cNvPr id="8" name="AutoShape 10"/>
          <p:cNvSpPr>
            <a:spLocks noChangeArrowheads="1"/>
          </p:cNvSpPr>
          <p:nvPr/>
        </p:nvSpPr>
        <p:spPr bwMode="auto">
          <a:xfrm>
            <a:off x="3074518" y="1659987"/>
            <a:ext cx="3798088" cy="686108"/>
          </a:xfrm>
          <a:prstGeom prst="wedgeRoundRectCallout">
            <a:avLst>
              <a:gd name="adj1" fmla="val -1405"/>
              <a:gd name="adj2" fmla="val 229315"/>
              <a:gd name="adj3" fmla="val 16667"/>
            </a:avLst>
          </a:prstGeom>
          <a:solidFill>
            <a:schemeClr val="accent2"/>
          </a:solidFill>
          <a:ln w="25400">
            <a:solidFill>
              <a:schemeClr val="accent2">
                <a:lumMod val="50000"/>
              </a:schemeClr>
            </a:solidFill>
            <a:miter lim="800000"/>
            <a:headEnd/>
            <a:tailEnd/>
          </a:ln>
          <a:effectLst/>
          <a:extLst/>
        </p:spPr>
        <p:txBody>
          <a:bodyPr anchor="ctr" anchorCtr="1"/>
          <a:lstStyle/>
          <a:p>
            <a:pPr algn="ctr"/>
            <a:r>
              <a:rPr lang="en-US" altLang="ja-JP" sz="2600" b="1" dirty="0"/>
              <a:t>Information Disclosure </a:t>
            </a:r>
          </a:p>
        </p:txBody>
      </p:sp>
      <p:sp>
        <p:nvSpPr>
          <p:cNvPr id="10" name="AutoShape 7"/>
          <p:cNvSpPr>
            <a:spLocks noChangeArrowheads="1"/>
          </p:cNvSpPr>
          <p:nvPr/>
        </p:nvSpPr>
        <p:spPr bwMode="auto">
          <a:xfrm>
            <a:off x="4427587" y="3470793"/>
            <a:ext cx="1152525" cy="504825"/>
          </a:xfrm>
          <a:prstGeom prst="rightArrow">
            <a:avLst>
              <a:gd name="adj1" fmla="val 50000"/>
              <a:gd name="adj2" fmla="val 57075"/>
            </a:avLst>
          </a:prstGeom>
          <a:solidFill>
            <a:schemeClr val="accent5">
              <a:lumMod val="75000"/>
            </a:schemeClr>
          </a:solidFill>
          <a:ln w="25400">
            <a:noFill/>
            <a:miter lim="800000"/>
            <a:headEnd/>
            <a:tailEnd/>
          </a:ln>
          <a:effectLst/>
          <a:extLst/>
        </p:spPr>
        <p:txBody>
          <a:bodyPr wrap="none" anchor="ctr"/>
          <a:lstStyle/>
          <a:p>
            <a:endParaRPr lang="ja-JP" altLang="en-US"/>
          </a:p>
        </p:txBody>
      </p:sp>
      <p:sp>
        <p:nvSpPr>
          <p:cNvPr id="11" name="AutoShape 11"/>
          <p:cNvSpPr>
            <a:spLocks noChangeArrowheads="1"/>
          </p:cNvSpPr>
          <p:nvPr/>
        </p:nvSpPr>
        <p:spPr bwMode="auto">
          <a:xfrm>
            <a:off x="2699792" y="5375685"/>
            <a:ext cx="3635970" cy="798513"/>
          </a:xfrm>
          <a:prstGeom prst="wedgeRoundRectCallout">
            <a:avLst>
              <a:gd name="adj1" fmla="val 3537"/>
              <a:gd name="adj2" fmla="val -186381"/>
              <a:gd name="adj3" fmla="val 16667"/>
            </a:avLst>
          </a:prstGeom>
          <a:solidFill>
            <a:schemeClr val="bg1">
              <a:lumMod val="95000"/>
            </a:schemeClr>
          </a:solidFill>
          <a:ln w="25400">
            <a:solidFill>
              <a:schemeClr val="tx1">
                <a:lumMod val="95000"/>
                <a:lumOff val="5000"/>
              </a:schemeClr>
            </a:solidFill>
            <a:miter lim="800000"/>
            <a:headEnd/>
            <a:tailEnd/>
          </a:ln>
          <a:effectLst/>
          <a:extLst/>
        </p:spPr>
        <p:txBody>
          <a:bodyPr anchor="ctr" anchorCtr="1"/>
          <a:lstStyle/>
          <a:p>
            <a:pPr algn="ctr"/>
            <a:r>
              <a:rPr lang="en-US" altLang="ja-JP" sz="2600" b="1" dirty="0"/>
              <a:t>Customer Feedback</a:t>
            </a:r>
            <a:r>
              <a:rPr lang="en-US" altLang="ja-JP" sz="2400" b="1" dirty="0"/>
              <a:t> </a:t>
            </a:r>
          </a:p>
        </p:txBody>
      </p:sp>
      <p:sp>
        <p:nvSpPr>
          <p:cNvPr id="12" name="角丸四角形 11"/>
          <p:cNvSpPr/>
          <p:nvPr/>
        </p:nvSpPr>
        <p:spPr bwMode="auto">
          <a:xfrm>
            <a:off x="5664790" y="3441699"/>
            <a:ext cx="2840038" cy="911225"/>
          </a:xfrm>
          <a:prstGeom prst="roundRect">
            <a:avLst>
              <a:gd name="adj" fmla="val 23617"/>
            </a:avLst>
          </a:prstGeom>
          <a:solidFill>
            <a:srgbClr val="FFC000"/>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3000" b="1" dirty="0">
                <a:solidFill>
                  <a:srgbClr val="000000"/>
                </a:solidFill>
              </a:rPr>
              <a:t>Customers</a:t>
            </a:r>
          </a:p>
        </p:txBody>
      </p:sp>
      <p:sp>
        <p:nvSpPr>
          <p:cNvPr id="13" name="角丸四角形 12"/>
          <p:cNvSpPr/>
          <p:nvPr/>
        </p:nvSpPr>
        <p:spPr bwMode="auto">
          <a:xfrm>
            <a:off x="971600" y="3470793"/>
            <a:ext cx="2894012" cy="882131"/>
          </a:xfrm>
          <a:prstGeom prst="roundRect">
            <a:avLst>
              <a:gd name="adj" fmla="val 25934"/>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800" b="1" dirty="0">
                <a:solidFill>
                  <a:schemeClr val="bg1"/>
                </a:solidFill>
                <a:cs typeface="Arial" pitchFamily="34" charset="0"/>
              </a:rPr>
              <a:t>Water Utility</a:t>
            </a:r>
          </a:p>
        </p:txBody>
      </p:sp>
      <p:sp>
        <p:nvSpPr>
          <p:cNvPr id="14" name="雲形吹き出し 13"/>
          <p:cNvSpPr/>
          <p:nvPr/>
        </p:nvSpPr>
        <p:spPr>
          <a:xfrm>
            <a:off x="179512" y="2003041"/>
            <a:ext cx="2664574" cy="1234039"/>
          </a:xfrm>
          <a:prstGeom prst="cloudCallout">
            <a:avLst>
              <a:gd name="adj1" fmla="val 59333"/>
              <a:gd name="adj2" fmla="val -30396"/>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b="1" dirty="0">
                <a:solidFill>
                  <a:schemeClr val="tx1"/>
                </a:solidFill>
                <a:cs typeface="Arial" pitchFamily="34" charset="0"/>
              </a:rPr>
              <a:t>Accountability &amp; Transparency</a:t>
            </a:r>
            <a:endParaRPr lang="ja-JP" altLang="en-US" b="1" dirty="0">
              <a:solidFill>
                <a:schemeClr val="tx1"/>
              </a:solidFill>
              <a:cs typeface="Arial" pitchFamily="34" charset="0"/>
            </a:endParaRPr>
          </a:p>
        </p:txBody>
      </p:sp>
      <p:sp>
        <p:nvSpPr>
          <p:cNvPr id="15" name="雲形吹き出し 14"/>
          <p:cNvSpPr/>
          <p:nvPr/>
        </p:nvSpPr>
        <p:spPr>
          <a:xfrm>
            <a:off x="6444207" y="4411172"/>
            <a:ext cx="2376266" cy="1548876"/>
          </a:xfrm>
          <a:prstGeom prst="cloudCallout">
            <a:avLst>
              <a:gd name="adj1" fmla="val -62721"/>
              <a:gd name="adj2" fmla="val 28209"/>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b="1" dirty="0">
                <a:solidFill>
                  <a:schemeClr val="tx1"/>
                </a:solidFill>
                <a:cs typeface="Arial" pitchFamily="34" charset="0"/>
              </a:rPr>
              <a:t>Satisfied?</a:t>
            </a:r>
          </a:p>
          <a:p>
            <a:pPr algn="ctr">
              <a:defRPr/>
            </a:pPr>
            <a:r>
              <a:rPr lang="en-US" altLang="ja-JP" b="1" dirty="0">
                <a:solidFill>
                  <a:schemeClr val="tx1"/>
                </a:solidFill>
                <a:cs typeface="Arial" pitchFamily="34" charset="0"/>
              </a:rPr>
              <a:t>Dissatisfied? Requests?</a:t>
            </a:r>
            <a:endParaRPr lang="ja-JP" altLang="en-US" b="1" dirty="0">
              <a:solidFill>
                <a:schemeClr val="tx1"/>
              </a:solidFill>
              <a:cs typeface="Arial" pitchFamily="34" charset="0"/>
            </a:endParaRPr>
          </a:p>
        </p:txBody>
      </p:sp>
      <p:sp>
        <p:nvSpPr>
          <p:cNvPr id="18" name="円/楕円 17"/>
          <p:cNvSpPr/>
          <p:nvPr/>
        </p:nvSpPr>
        <p:spPr>
          <a:xfrm>
            <a:off x="6300192" y="2282607"/>
            <a:ext cx="2520281" cy="1159092"/>
          </a:xfrm>
          <a:prstGeom prst="ellipse">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Better Understanding &amp; Appreciation</a:t>
            </a:r>
            <a:endParaRPr kumimoji="1" lang="ja-JP" altLang="en-US" b="1" dirty="0">
              <a:solidFill>
                <a:schemeClr val="tx1"/>
              </a:solidFill>
            </a:endParaRPr>
          </a:p>
        </p:txBody>
      </p:sp>
      <p:sp>
        <p:nvSpPr>
          <p:cNvPr id="19" name="円/楕円 18"/>
          <p:cNvSpPr/>
          <p:nvPr/>
        </p:nvSpPr>
        <p:spPr>
          <a:xfrm>
            <a:off x="480837" y="4352924"/>
            <a:ext cx="2845540" cy="1034014"/>
          </a:xfrm>
          <a:prstGeom prst="ellipse">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Emphasis on  Customer Service</a:t>
            </a:r>
            <a:endParaRPr kumimoji="1" lang="ja-JP" altLang="en-US" b="1" dirty="0">
              <a:solidFill>
                <a:schemeClr val="tx1"/>
              </a:solidFill>
            </a:endParaRPr>
          </a:p>
        </p:txBody>
      </p:sp>
    </p:spTree>
    <p:extLst>
      <p:ext uri="{BB962C8B-B14F-4D97-AF65-F5344CB8AC3E}">
        <p14:creationId xmlns:p14="http://schemas.microsoft.com/office/powerpoint/2010/main" val="402035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60000" y="980728"/>
            <a:ext cx="8208000" cy="504056"/>
          </a:xfrm>
        </p:spPr>
        <p:txBody>
          <a:bodyPr>
            <a:normAutofit/>
          </a:bodyPr>
          <a:lstStyle/>
          <a:p>
            <a:pPr lvl="1"/>
            <a:r>
              <a:rPr lang="en-US" altLang="ja-JP" dirty="0"/>
              <a:t>Customer Service Improvement in Osaka City</a:t>
            </a:r>
            <a:endParaRPr lang="en-US" altLang="ja-JP" sz="2000" b="0" dirty="0"/>
          </a:p>
        </p:txBody>
      </p:sp>
      <p:sp>
        <p:nvSpPr>
          <p:cNvPr id="4" name="タイトル 3"/>
          <p:cNvSpPr>
            <a:spLocks noGrp="1"/>
          </p:cNvSpPr>
          <p:nvPr>
            <p:ph type="title"/>
          </p:nvPr>
        </p:nvSpPr>
        <p:spPr/>
        <p:txBody>
          <a:bodyPr>
            <a:normAutofit fontScale="90000"/>
          </a:bodyPr>
          <a:lstStyle/>
          <a:p>
            <a:r>
              <a:rPr lang="en-US" altLang="ja-JP" dirty="0"/>
              <a:t>3. Case 1: Customer Service</a:t>
            </a:r>
            <a:r>
              <a:rPr lang="ja-JP" altLang="en-US" dirty="0"/>
              <a:t> </a:t>
            </a:r>
            <a:r>
              <a:rPr lang="en-US" altLang="ja-JP" dirty="0"/>
              <a:t>through Daily Operation</a:t>
            </a:r>
          </a:p>
        </p:txBody>
      </p:sp>
      <p:graphicFrame>
        <p:nvGraphicFramePr>
          <p:cNvPr id="6" name="表 5"/>
          <p:cNvGraphicFramePr>
            <a:graphicFrameLocks noGrp="1"/>
          </p:cNvGraphicFramePr>
          <p:nvPr>
            <p:extLst>
              <p:ext uri="{D42A27DB-BD31-4B8C-83A1-F6EECF244321}">
                <p14:modId xmlns:p14="http://schemas.microsoft.com/office/powerpoint/2010/main" val="1571988129"/>
              </p:ext>
            </p:extLst>
          </p:nvPr>
        </p:nvGraphicFramePr>
        <p:xfrm>
          <a:off x="467544" y="1412776"/>
          <a:ext cx="8136904" cy="4807452"/>
        </p:xfrm>
        <a:graphic>
          <a:graphicData uri="http://schemas.openxmlformats.org/drawingml/2006/table">
            <a:tbl>
              <a:tblPr firstRow="1" firstCol="1" bandRow="1">
                <a:tableStyleId>{5C22544A-7EE6-4342-B048-85BDC9FD1C3A}</a:tableStyleId>
              </a:tblPr>
              <a:tblGrid>
                <a:gridCol w="1067031">
                  <a:extLst>
                    <a:ext uri="{9D8B030D-6E8A-4147-A177-3AD203B41FA5}">
                      <a16:colId xmlns:a16="http://schemas.microsoft.com/office/drawing/2014/main" val="20000"/>
                    </a:ext>
                  </a:extLst>
                </a:gridCol>
                <a:gridCol w="7069873">
                  <a:extLst>
                    <a:ext uri="{9D8B030D-6E8A-4147-A177-3AD203B41FA5}">
                      <a16:colId xmlns:a16="http://schemas.microsoft.com/office/drawing/2014/main" val="20001"/>
                    </a:ext>
                  </a:extLst>
                </a:gridCol>
              </a:tblGrid>
              <a:tr h="325454">
                <a:tc>
                  <a:txBody>
                    <a:bodyPr/>
                    <a:lstStyle/>
                    <a:p>
                      <a:pPr algn="ctr">
                        <a:spcAft>
                          <a:spcPts val="0"/>
                        </a:spcAft>
                      </a:pPr>
                      <a:r>
                        <a:rPr lang="en-US" altLang="ja-JP" sz="1800" kern="100" dirty="0">
                          <a:solidFill>
                            <a:schemeClr val="tx1"/>
                          </a:solidFill>
                          <a:effectLst/>
                          <a:latin typeface="+mn-lt"/>
                          <a:ea typeface="ＭＳ 明朝"/>
                          <a:cs typeface="Calibri" panose="020F0502020204030204" pitchFamily="34" charset="0"/>
                        </a:rPr>
                        <a:t>Period</a:t>
                      </a:r>
                      <a:endParaRPr lang="ja-JP" sz="1800" kern="100" dirty="0">
                        <a:solidFill>
                          <a:schemeClr val="tx1"/>
                        </a:solidFill>
                        <a:effectLst/>
                        <a:latin typeface="+mn-lt"/>
                        <a:ea typeface="ＭＳ 明朝"/>
                        <a:cs typeface="Calibri" panose="020F0502020204030204" pitchFamily="34" charset="0"/>
                      </a:endParaRPr>
                    </a:p>
                  </a:txBody>
                  <a:tcPr marL="68580" marR="68580" marT="0" marB="0">
                    <a:solidFill>
                      <a:schemeClr val="accent1">
                        <a:lumMod val="90000"/>
                      </a:schemeClr>
                    </a:solidFill>
                  </a:tcPr>
                </a:tc>
                <a:tc>
                  <a:txBody>
                    <a:bodyPr/>
                    <a:lstStyle/>
                    <a:p>
                      <a:pPr algn="ctr">
                        <a:spcAft>
                          <a:spcPts val="0"/>
                        </a:spcAft>
                      </a:pPr>
                      <a:r>
                        <a:rPr lang="en-US" altLang="ja-JP" sz="1800" kern="100" dirty="0">
                          <a:solidFill>
                            <a:schemeClr val="tx1"/>
                          </a:solidFill>
                          <a:effectLst/>
                          <a:latin typeface="+mn-lt"/>
                          <a:ea typeface="ＭＳ 明朝"/>
                          <a:cs typeface="Calibri" panose="020F0502020204030204" pitchFamily="34" charset="0"/>
                        </a:rPr>
                        <a:t>Customer Service Initiatives</a:t>
                      </a:r>
                      <a:endParaRPr lang="ja-JP" altLang="ja-JP" sz="1800" kern="100" dirty="0">
                        <a:solidFill>
                          <a:schemeClr val="tx1"/>
                        </a:solidFill>
                        <a:effectLst/>
                        <a:latin typeface="+mn-lt"/>
                        <a:ea typeface="ＭＳ 明朝"/>
                        <a:cs typeface="Calibri" panose="020F0502020204030204" pitchFamily="34" charset="0"/>
                      </a:endParaRPr>
                    </a:p>
                  </a:txBody>
                  <a:tcPr marL="68580" marR="68580" marT="0" marB="0">
                    <a:solidFill>
                      <a:schemeClr val="accent1">
                        <a:lumMod val="90000"/>
                      </a:schemeClr>
                    </a:solidFill>
                  </a:tcPr>
                </a:tc>
                <a:extLst>
                  <a:ext uri="{0D108BD9-81ED-4DB2-BD59-A6C34878D82A}">
                    <a16:rowId xmlns:a16="http://schemas.microsoft.com/office/drawing/2014/main" val="10000"/>
                  </a:ext>
                </a:extLst>
              </a:tr>
              <a:tr h="971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800" kern="100" dirty="0">
                          <a:solidFill>
                            <a:schemeClr val="tx1"/>
                          </a:solidFill>
                          <a:effectLst/>
                          <a:latin typeface="+mn-lt"/>
                          <a:ea typeface="+mn-ea"/>
                          <a:cs typeface="+mn-cs"/>
                        </a:rPr>
                        <a:t>Before</a:t>
                      </a:r>
                      <a:r>
                        <a:rPr lang="en-US" altLang="ja-JP" sz="1800" kern="100" baseline="0" dirty="0">
                          <a:solidFill>
                            <a:schemeClr val="tx1"/>
                          </a:solidFill>
                          <a:effectLst/>
                          <a:latin typeface="+mn-lt"/>
                          <a:ea typeface="+mn-ea"/>
                          <a:cs typeface="+mn-cs"/>
                        </a:rPr>
                        <a:t> World War II</a:t>
                      </a:r>
                      <a:endParaRPr lang="ja-JP" altLang="ja-JP" sz="1800" kern="100" dirty="0">
                        <a:solidFill>
                          <a:schemeClr val="tx1"/>
                        </a:solidFill>
                        <a:effectLst/>
                        <a:latin typeface="Century"/>
                        <a:ea typeface="ＭＳ 明朝"/>
                        <a:cs typeface="Times New Roman"/>
                      </a:endParaRPr>
                    </a:p>
                  </a:txBody>
                  <a:tcPr marL="68580" marR="68580" marT="0" marB="0">
                    <a:solidFill>
                      <a:schemeClr val="bg2">
                        <a:lumMod val="20000"/>
                        <a:lumOff val="80000"/>
                      </a:schemeClr>
                    </a:solidFill>
                  </a:tcPr>
                </a:tc>
                <a:tc>
                  <a:txBody>
                    <a:bodyPr/>
                    <a:lstStyle/>
                    <a:p>
                      <a:pPr algn="just">
                        <a:spcAft>
                          <a:spcPts val="0"/>
                        </a:spcAft>
                      </a:pPr>
                      <a:r>
                        <a:rPr lang="en-US" sz="2000" kern="100" dirty="0">
                          <a:effectLst/>
                          <a:latin typeface="+mn-lt"/>
                          <a:ea typeface="ＭＳ 明朝"/>
                          <a:cs typeface="Arial"/>
                        </a:rPr>
                        <a:t>Customer service manuals for service connection technicians, meter readers and tariff collectors in order to improve their service delivery.</a:t>
                      </a:r>
                      <a:endParaRPr lang="ja-JP" sz="2000" kern="100" dirty="0">
                        <a:effectLst/>
                        <a:latin typeface="+mn-lt"/>
                        <a:ea typeface="ＭＳ 明朝"/>
                        <a:cs typeface="Times New Roman"/>
                      </a:endParaRPr>
                    </a:p>
                  </a:txBody>
                  <a:tcPr marL="68580" marR="68580" marT="9525" marB="0"/>
                </a:tc>
                <a:extLst>
                  <a:ext uri="{0D108BD9-81ED-4DB2-BD59-A6C34878D82A}">
                    <a16:rowId xmlns:a16="http://schemas.microsoft.com/office/drawing/2014/main" val="10001"/>
                  </a:ext>
                </a:extLst>
              </a:tr>
              <a:tr h="686506">
                <a:tc>
                  <a:txBody>
                    <a:bodyPr/>
                    <a:lstStyle/>
                    <a:p>
                      <a:pPr algn="just">
                        <a:spcAft>
                          <a:spcPts val="0"/>
                        </a:spcAft>
                      </a:pPr>
                      <a:r>
                        <a:rPr lang="en-US" sz="1800" kern="100" dirty="0">
                          <a:solidFill>
                            <a:schemeClr val="tx1"/>
                          </a:solidFill>
                          <a:effectLst/>
                        </a:rPr>
                        <a:t>1949</a:t>
                      </a:r>
                      <a:endParaRPr lang="ja-JP" sz="1800" kern="100" dirty="0">
                        <a:solidFill>
                          <a:schemeClr val="tx1"/>
                        </a:solidFill>
                        <a:effectLst/>
                        <a:latin typeface="Century"/>
                        <a:ea typeface="ＭＳ 明朝"/>
                        <a:cs typeface="Times New Roman"/>
                      </a:endParaRPr>
                    </a:p>
                  </a:txBody>
                  <a:tcPr marL="68580" marR="68580" marT="0" marB="0">
                    <a:solidFill>
                      <a:schemeClr val="bg2">
                        <a:lumMod val="20000"/>
                        <a:lumOff val="80000"/>
                      </a:schemeClr>
                    </a:solidFill>
                  </a:tcPr>
                </a:tc>
                <a:tc>
                  <a:txBody>
                    <a:bodyPr/>
                    <a:lstStyle/>
                    <a:p>
                      <a:pPr algn="just">
                        <a:spcAft>
                          <a:spcPts val="0"/>
                        </a:spcAft>
                      </a:pPr>
                      <a:r>
                        <a:rPr lang="en-US" sz="2000" kern="100" dirty="0">
                          <a:effectLst/>
                          <a:latin typeface="+mn-lt"/>
                          <a:ea typeface="ＭＳ 明朝"/>
                          <a:cs typeface="Arial"/>
                        </a:rPr>
                        <a:t>Start of service vehicles travelling around the city to work sites to conduct repairs</a:t>
                      </a:r>
                      <a:r>
                        <a:rPr lang="en-US" sz="2000" kern="100" baseline="0" dirty="0">
                          <a:effectLst/>
                          <a:latin typeface="+mn-lt"/>
                          <a:ea typeface="ＭＳ 明朝"/>
                          <a:cs typeface="Arial"/>
                        </a:rPr>
                        <a:t> on</a:t>
                      </a:r>
                      <a:r>
                        <a:rPr lang="en-US" sz="2000" kern="100" dirty="0">
                          <a:effectLst/>
                          <a:latin typeface="+mn-lt"/>
                          <a:ea typeface="ＭＳ 明朝"/>
                          <a:cs typeface="Arial"/>
                        </a:rPr>
                        <a:t> connections or broken pipes.</a:t>
                      </a:r>
                      <a:endParaRPr lang="ja-JP" sz="2000" kern="100" dirty="0">
                        <a:effectLst/>
                        <a:latin typeface="+mn-lt"/>
                        <a:ea typeface="ＭＳ 明朝"/>
                        <a:cs typeface="Times New Roman"/>
                      </a:endParaRPr>
                    </a:p>
                  </a:txBody>
                  <a:tcPr marL="68580" marR="68580" marT="9525" marB="0"/>
                </a:tc>
                <a:extLst>
                  <a:ext uri="{0D108BD9-81ED-4DB2-BD59-A6C34878D82A}">
                    <a16:rowId xmlns:a16="http://schemas.microsoft.com/office/drawing/2014/main" val="10002"/>
                  </a:ext>
                </a:extLst>
              </a:tr>
              <a:tr h="839063">
                <a:tc>
                  <a:txBody>
                    <a:bodyPr/>
                    <a:lstStyle/>
                    <a:p>
                      <a:pPr algn="just">
                        <a:spcAft>
                          <a:spcPts val="0"/>
                        </a:spcAft>
                      </a:pPr>
                      <a:r>
                        <a:rPr lang="en-US" altLang="ja-JP" sz="1800" kern="100" dirty="0">
                          <a:solidFill>
                            <a:schemeClr val="tx1"/>
                          </a:solidFill>
                          <a:effectLst/>
                        </a:rPr>
                        <a:t>Late</a:t>
                      </a:r>
                      <a:r>
                        <a:rPr lang="en-US" altLang="ja-JP" sz="1800" kern="100" baseline="0" dirty="0">
                          <a:solidFill>
                            <a:schemeClr val="tx1"/>
                          </a:solidFill>
                          <a:effectLst/>
                        </a:rPr>
                        <a:t> </a:t>
                      </a:r>
                      <a:r>
                        <a:rPr lang="en-US" sz="1800" kern="100" dirty="0">
                          <a:solidFill>
                            <a:schemeClr val="tx1"/>
                          </a:solidFill>
                          <a:effectLst/>
                        </a:rPr>
                        <a:t>1980s</a:t>
                      </a:r>
                      <a:endParaRPr lang="ja-JP" sz="1800" kern="100" dirty="0">
                        <a:solidFill>
                          <a:schemeClr val="tx1"/>
                        </a:solidFill>
                        <a:effectLst/>
                        <a:latin typeface="Century"/>
                        <a:ea typeface="ＭＳ 明朝"/>
                        <a:cs typeface="Times New Roman"/>
                      </a:endParaRPr>
                    </a:p>
                  </a:txBody>
                  <a:tcPr marL="68580" marR="68580" marT="0" marB="0">
                    <a:solidFill>
                      <a:schemeClr val="bg2">
                        <a:lumMod val="20000"/>
                        <a:lumOff val="80000"/>
                      </a:schemeClr>
                    </a:solidFill>
                  </a:tcPr>
                </a:tc>
                <a:tc>
                  <a:txBody>
                    <a:bodyPr/>
                    <a:lstStyle/>
                    <a:p>
                      <a:pPr algn="just">
                        <a:spcAft>
                          <a:spcPts val="0"/>
                        </a:spcAft>
                      </a:pPr>
                      <a:r>
                        <a:rPr lang="en-US" sz="2000" kern="100" dirty="0">
                          <a:effectLst/>
                          <a:latin typeface="+mn-lt"/>
                          <a:ea typeface="ＭＳ 明朝"/>
                          <a:cs typeface="Arial"/>
                        </a:rPr>
                        <a:t>Change in operation</a:t>
                      </a:r>
                      <a:r>
                        <a:rPr lang="en-US" altLang="ja-JP" sz="2000" kern="100" dirty="0">
                          <a:effectLst/>
                          <a:latin typeface="+mn-lt"/>
                          <a:ea typeface="ＭＳ 明朝"/>
                          <a:cs typeface="Arial"/>
                        </a:rPr>
                        <a:t>al</a:t>
                      </a:r>
                      <a:r>
                        <a:rPr lang="en-US" sz="2000" kern="100" dirty="0">
                          <a:effectLst/>
                          <a:latin typeface="+mn-lt"/>
                          <a:ea typeface="ＭＳ 明朝"/>
                          <a:cs typeface="Arial"/>
                        </a:rPr>
                        <a:t> philosophy: customers are not just residents receiving</a:t>
                      </a:r>
                      <a:r>
                        <a:rPr lang="en-US" sz="2000" kern="100" baseline="0" dirty="0">
                          <a:effectLst/>
                          <a:latin typeface="+mn-lt"/>
                          <a:ea typeface="ＭＳ 明朝"/>
                          <a:cs typeface="Arial"/>
                        </a:rPr>
                        <a:t> government</a:t>
                      </a:r>
                      <a:r>
                        <a:rPr lang="en-US" sz="2000" kern="100" dirty="0">
                          <a:effectLst/>
                          <a:latin typeface="+mn-lt"/>
                          <a:ea typeface="ＭＳ 明朝"/>
                          <a:cs typeface="Arial"/>
                        </a:rPr>
                        <a:t> services but are valued clients of a business enterprise.</a:t>
                      </a:r>
                      <a:endParaRPr lang="ja-JP" sz="2000" kern="100" dirty="0">
                        <a:effectLst/>
                        <a:latin typeface="+mn-lt"/>
                        <a:ea typeface="ＭＳ 明朝"/>
                        <a:cs typeface="Times New Roman"/>
                      </a:endParaRPr>
                    </a:p>
                  </a:txBody>
                  <a:tcPr marL="68580" marR="68580" marT="9525" marB="0"/>
                </a:tc>
                <a:extLst>
                  <a:ext uri="{0D108BD9-81ED-4DB2-BD59-A6C34878D82A}">
                    <a16:rowId xmlns:a16="http://schemas.microsoft.com/office/drawing/2014/main" val="10003"/>
                  </a:ext>
                </a:extLst>
              </a:tr>
              <a:tr h="976363">
                <a:tc>
                  <a:txBody>
                    <a:bodyPr/>
                    <a:lstStyle/>
                    <a:p>
                      <a:pPr algn="just">
                        <a:spcAft>
                          <a:spcPts val="0"/>
                        </a:spcAft>
                      </a:pPr>
                      <a:r>
                        <a:rPr lang="en-US" sz="1800" kern="100" dirty="0">
                          <a:solidFill>
                            <a:schemeClr val="tx1"/>
                          </a:solidFill>
                          <a:effectLst/>
                        </a:rPr>
                        <a:t>1988</a:t>
                      </a:r>
                      <a:endParaRPr lang="ja-JP" sz="1800" kern="100" dirty="0">
                        <a:solidFill>
                          <a:schemeClr val="tx1"/>
                        </a:solidFill>
                        <a:effectLst/>
                        <a:latin typeface="Century"/>
                        <a:ea typeface="ＭＳ 明朝"/>
                        <a:cs typeface="Times New Roman"/>
                      </a:endParaRPr>
                    </a:p>
                  </a:txBody>
                  <a:tcPr marL="68580" marR="68580" marT="0" marB="0">
                    <a:solidFill>
                      <a:schemeClr val="bg2">
                        <a:lumMod val="20000"/>
                        <a:lumOff val="80000"/>
                      </a:schemeClr>
                    </a:solidFill>
                  </a:tcPr>
                </a:tc>
                <a:tc>
                  <a:txBody>
                    <a:bodyPr/>
                    <a:lstStyle/>
                    <a:p>
                      <a:pPr algn="just">
                        <a:spcAft>
                          <a:spcPts val="0"/>
                        </a:spcAft>
                      </a:pPr>
                      <a:r>
                        <a:rPr lang="en-US" sz="2000" kern="100" dirty="0">
                          <a:effectLst/>
                          <a:latin typeface="+mn-lt"/>
                          <a:ea typeface="ＭＳ 明朝"/>
                          <a:cs typeface="Arial"/>
                        </a:rPr>
                        <a:t>Began with training managers to improve business demeanor.  Managers then trained their staff on customer friendly service. Produced many internal instructors as a result. </a:t>
                      </a:r>
                      <a:endParaRPr lang="ja-JP" sz="2000" kern="100" dirty="0">
                        <a:effectLst/>
                        <a:latin typeface="+mn-lt"/>
                        <a:ea typeface="ＭＳ 明朝"/>
                        <a:cs typeface="Times New Roman"/>
                      </a:endParaRPr>
                    </a:p>
                  </a:txBody>
                  <a:tcPr marL="68580" marR="68580" marT="9525" marB="0"/>
                </a:tc>
                <a:extLst>
                  <a:ext uri="{0D108BD9-81ED-4DB2-BD59-A6C34878D82A}">
                    <a16:rowId xmlns:a16="http://schemas.microsoft.com/office/drawing/2014/main" val="10004"/>
                  </a:ext>
                </a:extLst>
              </a:tr>
              <a:tr h="881855">
                <a:tc>
                  <a:txBody>
                    <a:bodyPr/>
                    <a:lstStyle/>
                    <a:p>
                      <a:pPr algn="just">
                        <a:spcAft>
                          <a:spcPts val="0"/>
                        </a:spcAft>
                      </a:pPr>
                      <a:r>
                        <a:rPr lang="en-US" sz="1800" kern="100" dirty="0">
                          <a:solidFill>
                            <a:schemeClr val="tx1"/>
                          </a:solidFill>
                          <a:effectLst/>
                        </a:rPr>
                        <a:t>1989</a:t>
                      </a:r>
                      <a:endParaRPr lang="ja-JP" sz="1800" kern="100" dirty="0">
                        <a:solidFill>
                          <a:schemeClr val="tx1"/>
                        </a:solidFill>
                        <a:effectLst/>
                        <a:latin typeface="Century"/>
                        <a:ea typeface="ＭＳ 明朝"/>
                        <a:cs typeface="Times New Roman"/>
                      </a:endParaRPr>
                    </a:p>
                  </a:txBody>
                  <a:tcPr marL="68580" marR="68580" marT="0" marB="0">
                    <a:solidFill>
                      <a:schemeClr val="bg2">
                        <a:lumMod val="20000"/>
                        <a:lumOff val="80000"/>
                      </a:schemeClr>
                    </a:solidFill>
                  </a:tcPr>
                </a:tc>
                <a:tc>
                  <a:txBody>
                    <a:bodyPr/>
                    <a:lstStyle/>
                    <a:p>
                      <a:pPr algn="just">
                        <a:spcAft>
                          <a:spcPts val="0"/>
                        </a:spcAft>
                      </a:pPr>
                      <a:r>
                        <a:rPr lang="en-US" sz="2000" kern="100" dirty="0">
                          <a:effectLst/>
                          <a:latin typeface="+mn-lt"/>
                          <a:ea typeface="ＭＳ 明朝"/>
                          <a:cs typeface="Arial"/>
                        </a:rPr>
                        <a:t>Founded the task force on customer service improvement, to engage all personnel in customer friendly practices throughout the organization.</a:t>
                      </a:r>
                      <a:endParaRPr lang="ja-JP" sz="2000" kern="100" dirty="0">
                        <a:effectLst/>
                        <a:latin typeface="+mn-lt"/>
                        <a:ea typeface="ＭＳ 明朝"/>
                        <a:cs typeface="Times New Roman"/>
                      </a:endParaRPr>
                    </a:p>
                  </a:txBody>
                  <a:tcPr marL="68580" marR="68580" marT="952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5447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60000" y="980728"/>
            <a:ext cx="8208000" cy="504056"/>
          </a:xfrm>
        </p:spPr>
        <p:txBody>
          <a:bodyPr>
            <a:normAutofit/>
          </a:bodyPr>
          <a:lstStyle/>
          <a:p>
            <a:pPr lvl="1"/>
            <a:r>
              <a:rPr lang="en-US" altLang="ja-JP" dirty="0"/>
              <a:t>Customer Service Improvements in Osaka City (Cont’d)</a:t>
            </a:r>
            <a:endParaRPr lang="en-US" altLang="ja-JP" sz="2000" b="0" dirty="0"/>
          </a:p>
        </p:txBody>
      </p:sp>
      <p:sp>
        <p:nvSpPr>
          <p:cNvPr id="11" name="タイトル 3"/>
          <p:cNvSpPr>
            <a:spLocks noGrp="1"/>
          </p:cNvSpPr>
          <p:nvPr>
            <p:ph type="title"/>
          </p:nvPr>
        </p:nvSpPr>
        <p:spPr/>
        <p:txBody>
          <a:bodyPr/>
          <a:lstStyle/>
          <a:p>
            <a:r>
              <a:rPr lang="en-US" altLang="ja-JP" dirty="0"/>
              <a:t>3. Customer Service</a:t>
            </a:r>
            <a:r>
              <a:rPr lang="ja-JP" altLang="en-US" dirty="0"/>
              <a:t> </a:t>
            </a:r>
            <a:r>
              <a:rPr lang="en-US" altLang="ja-JP" dirty="0"/>
              <a:t>through Daily Operation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050314" y="902015"/>
            <a:ext cx="2753043" cy="406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716584" y="3068960"/>
            <a:ext cx="1800200" cy="369332"/>
          </a:xfrm>
          <a:prstGeom prst="rect">
            <a:avLst/>
          </a:prstGeom>
          <a:noFill/>
        </p:spPr>
        <p:txBody>
          <a:bodyPr wrap="square" rtlCol="0">
            <a:spAutoFit/>
          </a:bodyPr>
          <a:lstStyle/>
          <a:p>
            <a:r>
              <a:rPr lang="ja-JP" altLang="en-US" dirty="0">
                <a:solidFill>
                  <a:schemeClr val="bg1"/>
                </a:solidFill>
              </a:rPr>
              <a:t>水道サービスカー</a:t>
            </a:r>
            <a:endParaRPr kumimoji="1" lang="ja-JP" altLang="en-US"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093567" y="2173230"/>
            <a:ext cx="4229107" cy="308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吹き出し 5"/>
          <p:cNvSpPr/>
          <p:nvPr/>
        </p:nvSpPr>
        <p:spPr>
          <a:xfrm>
            <a:off x="395536" y="4509120"/>
            <a:ext cx="2361187" cy="1026575"/>
          </a:xfrm>
          <a:prstGeom prst="wedgeRoundRectCallout">
            <a:avLst>
              <a:gd name="adj1" fmla="val 29315"/>
              <a:gd name="adj2" fmla="val -107067"/>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kern="100" dirty="0">
                <a:solidFill>
                  <a:schemeClr val="tx1"/>
                </a:solidFill>
                <a:latin typeface="Cambria" panose="02040503050406030204" pitchFamily="18" charset="0"/>
                <a:ea typeface="ＭＳ 明朝"/>
                <a:cs typeface="Times New Roman"/>
              </a:rPr>
              <a:t>Service vehicle conducting repairs around the city </a:t>
            </a:r>
          </a:p>
        </p:txBody>
      </p:sp>
      <p:sp>
        <p:nvSpPr>
          <p:cNvPr id="8" name="角丸四角形吹き出し 7"/>
          <p:cNvSpPr/>
          <p:nvPr/>
        </p:nvSpPr>
        <p:spPr>
          <a:xfrm>
            <a:off x="3047312" y="5248498"/>
            <a:ext cx="2520280" cy="576064"/>
          </a:xfrm>
          <a:prstGeom prst="wedgeRoundRectCallout">
            <a:avLst>
              <a:gd name="adj1" fmla="val 63051"/>
              <a:gd name="adj2" fmla="val -247611"/>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kern="100" dirty="0">
                <a:solidFill>
                  <a:schemeClr val="tx1"/>
                </a:solidFill>
                <a:latin typeface="Cambria" panose="02040503050406030204" pitchFamily="18" charset="0"/>
                <a:ea typeface="ＭＳ 明朝"/>
                <a:cs typeface="Times New Roman"/>
              </a:rPr>
              <a:t>Staff repairing a tap</a:t>
            </a:r>
          </a:p>
        </p:txBody>
      </p:sp>
      <p:sp>
        <p:nvSpPr>
          <p:cNvPr id="3" name="正方形/長方形 2"/>
          <p:cNvSpPr/>
          <p:nvPr/>
        </p:nvSpPr>
        <p:spPr>
          <a:xfrm>
            <a:off x="380628" y="6050518"/>
            <a:ext cx="8352929" cy="276999"/>
          </a:xfrm>
          <a:prstGeom prst="rect">
            <a:avLst/>
          </a:prstGeom>
        </p:spPr>
        <p:txBody>
          <a:bodyPr wrap="square">
            <a:spAutoFit/>
          </a:bodyPr>
          <a:lstStyle/>
          <a:p>
            <a:r>
              <a:rPr lang="en-US" altLang="ja-JP" sz="1200" b="1" dirty="0"/>
              <a:t>Source:  Osaka Municipal Waterworks Bureau “One Hundred Years' History of Osaka Municipal Waterworks” 1996</a:t>
            </a:r>
            <a:endParaRPr lang="ja-JP" altLang="en-US" sz="1200" b="1" dirty="0"/>
          </a:p>
        </p:txBody>
      </p:sp>
    </p:spTree>
    <p:extLst>
      <p:ext uri="{BB962C8B-B14F-4D97-AF65-F5344CB8AC3E}">
        <p14:creationId xmlns:p14="http://schemas.microsoft.com/office/powerpoint/2010/main" val="4246514669"/>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7779</TotalTime>
  <Words>1461</Words>
  <PresentationFormat>画面に合わせる (4:3)</PresentationFormat>
  <Paragraphs>171</Paragraphs>
  <Slides>20</Slides>
  <Notes>18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20</vt:i4>
      </vt:variant>
    </vt:vector>
  </HeadingPairs>
  <TitlesOfParts>
    <vt:vector size="32" baseType="lpstr">
      <vt:lpstr>Arial Unicode MS</vt:lpstr>
      <vt:lpstr>Meiryo UI</vt:lpstr>
      <vt:lpstr>ＭＳ Ｐゴシック</vt:lpstr>
      <vt:lpstr>ＭＳ 明朝</vt:lpstr>
      <vt:lpstr>Arial</vt:lpstr>
      <vt:lpstr>Arial Narrow</vt:lpstr>
      <vt:lpstr>Calibri</vt:lpstr>
      <vt:lpstr>Cambria</vt:lpstr>
      <vt:lpstr>Century</vt:lpstr>
      <vt:lpstr>Times New Roman</vt:lpstr>
      <vt:lpstr>Wingdings</vt:lpstr>
      <vt:lpstr>2_X0-00</vt:lpstr>
      <vt:lpstr>Water Supply Service with Customers’ Voices:  Osaka City,  Tokyo Metropolitan, Chiba Prefecture,  Yahaba Town </vt:lpstr>
      <vt:lpstr>Contents</vt:lpstr>
      <vt:lpstr>1. Introduction</vt:lpstr>
      <vt:lpstr>2. Customer Relations</vt:lpstr>
      <vt:lpstr>2. Customer Relations</vt:lpstr>
      <vt:lpstr>2. Customer Relations</vt:lpstr>
      <vt:lpstr>2. Customer Relations</vt:lpstr>
      <vt:lpstr>3. Case 1: Customer Service through Daily Operation</vt:lpstr>
      <vt:lpstr>3. Customer Service through Daily Operation</vt:lpstr>
      <vt:lpstr>4. Case 2: Public Outreach and Information                                                                  Disclosure </vt:lpstr>
      <vt:lpstr>4. Case 2: Public Outreach and Information                                                                  Disclosure </vt:lpstr>
      <vt:lpstr>4. Case 2: Public Outreach and Information                                                                  Disclosure </vt:lpstr>
      <vt:lpstr>4. Case 2: Public Outreach and Information                                                                  Disclosure </vt:lpstr>
      <vt:lpstr>5. Case 3: Customer Service Center </vt:lpstr>
      <vt:lpstr>5. Case 3: Customer Service Center </vt:lpstr>
      <vt:lpstr>PowerPoint プレゼンテーション</vt:lpstr>
      <vt:lpstr>7. Case 5: Customer Participation</vt:lpstr>
      <vt:lpstr>8. Case 6: Seminars at Schools</vt:lpstr>
      <vt:lpstr>9. Lessons Learned (1)</vt:lpstr>
      <vt:lpstr>9. Lessons Learned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2017-02-28T03:21:54Z</cp:lastPrinted>
  <dcterms:created xsi:type="dcterms:W3CDTF">2016-03-24T01:37:49Z</dcterms:created>
  <dcterms:modified xsi:type="dcterms:W3CDTF">2017-03-08T03:51:56Z</dcterms:modified>
</cp:coreProperties>
</file>