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 id="2147483675" r:id="rId5"/>
  </p:sldMasterIdLst>
  <p:notesMasterIdLst>
    <p:notesMasterId r:id="rId38"/>
  </p:notesMasterIdLst>
  <p:handoutMasterIdLst>
    <p:handoutMasterId r:id="rId39"/>
  </p:handoutMasterIdLst>
  <p:sldIdLst>
    <p:sldId id="442" r:id="rId6"/>
    <p:sldId id="443" r:id="rId7"/>
    <p:sldId id="444" r:id="rId8"/>
    <p:sldId id="445" r:id="rId9"/>
    <p:sldId id="417" r:id="rId10"/>
    <p:sldId id="416" r:id="rId11"/>
    <p:sldId id="421" r:id="rId12"/>
    <p:sldId id="438" r:id="rId13"/>
    <p:sldId id="418" r:id="rId14"/>
    <p:sldId id="419" r:id="rId15"/>
    <p:sldId id="420" r:id="rId16"/>
    <p:sldId id="439" r:id="rId17"/>
    <p:sldId id="410" r:id="rId18"/>
    <p:sldId id="422" r:id="rId19"/>
    <p:sldId id="423" r:id="rId20"/>
    <p:sldId id="411" r:id="rId21"/>
    <p:sldId id="433" r:id="rId22"/>
    <p:sldId id="424" r:id="rId23"/>
    <p:sldId id="447" r:id="rId24"/>
    <p:sldId id="434" r:id="rId25"/>
    <p:sldId id="425" r:id="rId26"/>
    <p:sldId id="435" r:id="rId27"/>
    <p:sldId id="436" r:id="rId28"/>
    <p:sldId id="441" r:id="rId29"/>
    <p:sldId id="437" r:id="rId30"/>
    <p:sldId id="440" r:id="rId31"/>
    <p:sldId id="426" r:id="rId32"/>
    <p:sldId id="431" r:id="rId33"/>
    <p:sldId id="429" r:id="rId34"/>
    <p:sldId id="446" r:id="rId35"/>
    <p:sldId id="430" r:id="rId36"/>
    <p:sldId id="432" r:id="rId37"/>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2"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 id="3" name="Yuka Nidegawa(二出川　祐香)" initials="YN" lastIdx="1" clrIdx="2">
    <p:extLst>
      <p:ext uri="{19B8F6BF-5375-455C-9EA6-DF929625EA0E}">
        <p15:presenceInfo xmlns:p15="http://schemas.microsoft.com/office/powerpoint/2012/main" userId="S::a8684@n-koei.co.jp::387a2dd8-a2b4-4111-846b-661d0864b3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6EF0"/>
    <a:srgbClr val="CCFFCC"/>
    <a:srgbClr val="CCCCFF"/>
    <a:srgbClr val="CCECFF"/>
    <a:srgbClr val="3399FF"/>
    <a:srgbClr val="99CCFF"/>
    <a:srgbClr val="FFFF99"/>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32DC3-7F3E-4914-9F15-7EB13F3A5E2B}" v="10" dt="2022-03-07T06:00:24.6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30" autoAdjust="0"/>
    <p:restoredTop sz="92040" autoAdjust="0"/>
  </p:normalViewPr>
  <p:slideViewPr>
    <p:cSldViewPr>
      <p:cViewPr varScale="1">
        <p:scale>
          <a:sx n="76" d="100"/>
          <a:sy n="76" d="100"/>
        </p:scale>
        <p:origin x="43" y="168"/>
      </p:cViewPr>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894" y="90"/>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Yitao(ヤン　イイタオ)" userId="4dd5481a-33fc-4a9f-81b6-11eaf5eeddb6" providerId="ADAL" clId="{D4474287-AE1E-42F2-94D8-1DB224886DB4}"/>
    <pc:docChg chg="modSld">
      <pc:chgData name="Yang Yitao(ヤン　イイタオ)" userId="4dd5481a-33fc-4a9f-81b6-11eaf5eeddb6" providerId="ADAL" clId="{D4474287-AE1E-42F2-94D8-1DB224886DB4}" dt="2021-11-25T18:29:29.909" v="1" actId="113"/>
      <pc:docMkLst>
        <pc:docMk/>
      </pc:docMkLst>
      <pc:sldChg chg="modNotesTx">
        <pc:chgData name="Yang Yitao(ヤン　イイタオ)" userId="4dd5481a-33fc-4a9f-81b6-11eaf5eeddb6" providerId="ADAL" clId="{D4474287-AE1E-42F2-94D8-1DB224886DB4}" dt="2021-11-25T18:29:11.737" v="0" actId="113"/>
        <pc:sldMkLst>
          <pc:docMk/>
          <pc:sldMk cId="2144295385" sldId="421"/>
        </pc:sldMkLst>
      </pc:sldChg>
      <pc:sldChg chg="modNotesTx">
        <pc:chgData name="Yang Yitao(ヤン　イイタオ)" userId="4dd5481a-33fc-4a9f-81b6-11eaf5eeddb6" providerId="ADAL" clId="{D4474287-AE1E-42F2-94D8-1DB224886DB4}" dt="2021-11-25T18:29:29.909" v="1" actId="113"/>
        <pc:sldMkLst>
          <pc:docMk/>
          <pc:sldMk cId="3798609398" sldId="422"/>
        </pc:sldMkLst>
      </pc:sldChg>
    </pc:docChg>
  </pc:docChgLst>
  <pc:docChgLst>
    <pc:chgData name="Yuka Nidegawa(二出川　祐香)" userId="387a2dd8-a2b4-4111-846b-661d0864b33e" providerId="ADAL" clId="{4B532DC3-7F3E-4914-9F15-7EB13F3A5E2B}"/>
    <pc:docChg chg="undo custSel addSld delSld modSld sldOrd">
      <pc:chgData name="Yuka Nidegawa(二出川　祐香)" userId="387a2dd8-a2b4-4111-846b-661d0864b33e" providerId="ADAL" clId="{4B532DC3-7F3E-4914-9F15-7EB13F3A5E2B}" dt="2022-03-07T06:05:01.230" v="175" actId="1076"/>
      <pc:docMkLst>
        <pc:docMk/>
      </pc:docMkLst>
      <pc:sldChg chg="modSp mod ord">
        <pc:chgData name="Yuka Nidegawa(二出川　祐香)" userId="387a2dd8-a2b4-4111-846b-661d0864b33e" providerId="ADAL" clId="{4B532DC3-7F3E-4914-9F15-7EB13F3A5E2B}" dt="2022-03-07T06:01:49.167" v="152" actId="1076"/>
        <pc:sldMkLst>
          <pc:docMk/>
          <pc:sldMk cId="2340012968" sldId="424"/>
        </pc:sldMkLst>
        <pc:spChg chg="mod">
          <ac:chgData name="Yuka Nidegawa(二出川　祐香)" userId="387a2dd8-a2b4-4111-846b-661d0864b33e" providerId="ADAL" clId="{4B532DC3-7F3E-4914-9F15-7EB13F3A5E2B}" dt="2022-03-07T06:01:31.224" v="144" actId="1076"/>
          <ac:spMkLst>
            <pc:docMk/>
            <pc:sldMk cId="2340012968" sldId="424"/>
            <ac:spMk id="9" creationId="{CC012CB9-D7CD-4BC0-802D-E3D2EC37B892}"/>
          </ac:spMkLst>
        </pc:spChg>
        <pc:spChg chg="mod">
          <ac:chgData name="Yuka Nidegawa(二出川　祐香)" userId="387a2dd8-a2b4-4111-846b-661d0864b33e" providerId="ADAL" clId="{4B532DC3-7F3E-4914-9F15-7EB13F3A5E2B}" dt="2022-03-07T06:01:39.072" v="147" actId="14100"/>
          <ac:spMkLst>
            <pc:docMk/>
            <pc:sldMk cId="2340012968" sldId="424"/>
            <ac:spMk id="16" creationId="{7047F53F-6490-4EF9-A730-5D752F5464DD}"/>
          </ac:spMkLst>
        </pc:spChg>
        <pc:spChg chg="mod">
          <ac:chgData name="Yuka Nidegawa(二出川　祐香)" userId="387a2dd8-a2b4-4111-846b-661d0864b33e" providerId="ADAL" clId="{4B532DC3-7F3E-4914-9F15-7EB13F3A5E2B}" dt="2022-03-07T06:01:49.167" v="152" actId="1076"/>
          <ac:spMkLst>
            <pc:docMk/>
            <pc:sldMk cId="2340012968" sldId="424"/>
            <ac:spMk id="17" creationId="{ACF7271A-4F32-42E8-8A48-B92A227D134D}"/>
          </ac:spMkLst>
        </pc:spChg>
        <pc:spChg chg="mod">
          <ac:chgData name="Yuka Nidegawa(二出川　祐香)" userId="387a2dd8-a2b4-4111-846b-661d0864b33e" providerId="ADAL" clId="{4B532DC3-7F3E-4914-9F15-7EB13F3A5E2B}" dt="2022-03-07T06:01:33.507" v="145" actId="403"/>
          <ac:spMkLst>
            <pc:docMk/>
            <pc:sldMk cId="2340012968" sldId="424"/>
            <ac:spMk id="18" creationId="{164687F8-42A5-4E96-A782-D6E587F37A55}"/>
          </ac:spMkLst>
        </pc:spChg>
        <pc:spChg chg="mod">
          <ac:chgData name="Yuka Nidegawa(二出川　祐香)" userId="387a2dd8-a2b4-4111-846b-661d0864b33e" providerId="ADAL" clId="{4B532DC3-7F3E-4914-9F15-7EB13F3A5E2B}" dt="2022-03-07T06:01:33.507" v="145" actId="403"/>
          <ac:spMkLst>
            <pc:docMk/>
            <pc:sldMk cId="2340012968" sldId="424"/>
            <ac:spMk id="19" creationId="{A9C9E4D5-A152-4779-AF16-5A919C9B8C54}"/>
          </ac:spMkLst>
        </pc:spChg>
        <pc:graphicFrameChg chg="mod modGraphic">
          <ac:chgData name="Yuka Nidegawa(二出川　祐香)" userId="387a2dd8-a2b4-4111-846b-661d0864b33e" providerId="ADAL" clId="{4B532DC3-7F3E-4914-9F15-7EB13F3A5E2B}" dt="2022-03-07T06:01:28.425" v="143" actId="1076"/>
          <ac:graphicFrameMkLst>
            <pc:docMk/>
            <pc:sldMk cId="2340012968" sldId="424"/>
            <ac:graphicFrameMk id="4" creationId="{B0EECE3C-3125-40E4-96EB-ECEF1440E7A6}"/>
          </ac:graphicFrameMkLst>
        </pc:graphicFrameChg>
      </pc:sldChg>
      <pc:sldChg chg="modSp mod">
        <pc:chgData name="Yuka Nidegawa(二出川　祐香)" userId="387a2dd8-a2b4-4111-846b-661d0864b33e" providerId="ADAL" clId="{4B532DC3-7F3E-4914-9F15-7EB13F3A5E2B}" dt="2022-03-07T06:03:55.857" v="174" actId="14100"/>
        <pc:sldMkLst>
          <pc:docMk/>
          <pc:sldMk cId="1387908777" sldId="425"/>
        </pc:sldMkLst>
        <pc:spChg chg="mod">
          <ac:chgData name="Yuka Nidegawa(二出川　祐香)" userId="387a2dd8-a2b4-4111-846b-661d0864b33e" providerId="ADAL" clId="{4B532DC3-7F3E-4914-9F15-7EB13F3A5E2B}" dt="2022-03-07T06:03:55.857" v="174" actId="14100"/>
          <ac:spMkLst>
            <pc:docMk/>
            <pc:sldMk cId="1387908777" sldId="425"/>
            <ac:spMk id="10" creationId="{61E91B0E-3FE1-4EBA-AEB4-2E835BE3852B}"/>
          </ac:spMkLst>
        </pc:spChg>
        <pc:spChg chg="mod">
          <ac:chgData name="Yuka Nidegawa(二出川　祐香)" userId="387a2dd8-a2b4-4111-846b-661d0864b33e" providerId="ADAL" clId="{4B532DC3-7F3E-4914-9F15-7EB13F3A5E2B}" dt="2022-03-07T06:03:39.446" v="162" actId="404"/>
          <ac:spMkLst>
            <pc:docMk/>
            <pc:sldMk cId="1387908777" sldId="425"/>
            <ac:spMk id="11" creationId="{1F6F0CD1-0AA5-4B55-9F33-4B983C99C8E2}"/>
          </ac:spMkLst>
        </pc:spChg>
      </pc:sldChg>
      <pc:sldChg chg="addSp delSp modSp mod ord addCm delCm">
        <pc:chgData name="Yuka Nidegawa(二出川　祐香)" userId="387a2dd8-a2b4-4111-846b-661d0864b33e" providerId="ADAL" clId="{4B532DC3-7F3E-4914-9F15-7EB13F3A5E2B}" dt="2022-03-07T06:00:35.853" v="138" actId="1076"/>
        <pc:sldMkLst>
          <pc:docMk/>
          <pc:sldMk cId="2427712698" sldId="434"/>
        </pc:sldMkLst>
        <pc:spChg chg="add mod">
          <ac:chgData name="Yuka Nidegawa(二出川　祐香)" userId="387a2dd8-a2b4-4111-846b-661d0864b33e" providerId="ADAL" clId="{4B532DC3-7F3E-4914-9F15-7EB13F3A5E2B}" dt="2022-03-07T06:00:24.654" v="133" actId="164"/>
          <ac:spMkLst>
            <pc:docMk/>
            <pc:sldMk cId="2427712698" sldId="434"/>
            <ac:spMk id="2" creationId="{DF7136B3-8A49-4567-B7C4-16BF9E890603}"/>
          </ac:spMkLst>
        </pc:spChg>
        <pc:spChg chg="del">
          <ac:chgData name="Yuka Nidegawa(二出川　祐香)" userId="387a2dd8-a2b4-4111-846b-661d0864b33e" providerId="ADAL" clId="{4B532DC3-7F3E-4914-9F15-7EB13F3A5E2B}" dt="2022-03-07T05:57:01.806" v="64" actId="478"/>
          <ac:spMkLst>
            <pc:docMk/>
            <pc:sldMk cId="2427712698" sldId="434"/>
            <ac:spMk id="4" creationId="{34FA4AFF-CF8C-47F7-BF3B-A361B13E5E31}"/>
          </ac:spMkLst>
        </pc:spChg>
        <pc:spChg chg="del">
          <ac:chgData name="Yuka Nidegawa(二出川　祐香)" userId="387a2dd8-a2b4-4111-846b-661d0864b33e" providerId="ADAL" clId="{4B532DC3-7F3E-4914-9F15-7EB13F3A5E2B}" dt="2022-03-07T05:57:00.435" v="63" actId="478"/>
          <ac:spMkLst>
            <pc:docMk/>
            <pc:sldMk cId="2427712698" sldId="434"/>
            <ac:spMk id="5" creationId="{503CDF58-B080-44D2-A64E-2F3CBAB0098F}"/>
          </ac:spMkLst>
        </pc:spChg>
        <pc:spChg chg="del">
          <ac:chgData name="Yuka Nidegawa(二出川　祐香)" userId="387a2dd8-a2b4-4111-846b-661d0864b33e" providerId="ADAL" clId="{4B532DC3-7F3E-4914-9F15-7EB13F3A5E2B}" dt="2022-03-07T05:57:07.112" v="67" actId="478"/>
          <ac:spMkLst>
            <pc:docMk/>
            <pc:sldMk cId="2427712698" sldId="434"/>
            <ac:spMk id="6" creationId="{E549DCA2-1052-4573-8B30-935F1BE156F9}"/>
          </ac:spMkLst>
        </pc:spChg>
        <pc:spChg chg="del">
          <ac:chgData name="Yuka Nidegawa(二出川　祐香)" userId="387a2dd8-a2b4-4111-846b-661d0864b33e" providerId="ADAL" clId="{4B532DC3-7F3E-4914-9F15-7EB13F3A5E2B}" dt="2022-03-07T05:57:00.435" v="63" actId="478"/>
          <ac:spMkLst>
            <pc:docMk/>
            <pc:sldMk cId="2427712698" sldId="434"/>
            <ac:spMk id="8" creationId="{C2410CDC-23C1-424A-899F-9E2B04F03977}"/>
          </ac:spMkLst>
        </pc:spChg>
        <pc:spChg chg="mod">
          <ac:chgData name="Yuka Nidegawa(二出川　祐香)" userId="387a2dd8-a2b4-4111-846b-661d0864b33e" providerId="ADAL" clId="{4B532DC3-7F3E-4914-9F15-7EB13F3A5E2B}" dt="2022-03-07T06:00:35.323" v="137" actId="2711"/>
          <ac:spMkLst>
            <pc:docMk/>
            <pc:sldMk cId="2427712698" sldId="434"/>
            <ac:spMk id="13" creationId="{1620F09E-EA80-41C0-9C65-A96A48B7BAF2}"/>
          </ac:spMkLst>
        </pc:spChg>
        <pc:spChg chg="mod">
          <ac:chgData name="Yuka Nidegawa(二出川　祐香)" userId="387a2dd8-a2b4-4111-846b-661d0864b33e" providerId="ADAL" clId="{4B532DC3-7F3E-4914-9F15-7EB13F3A5E2B}" dt="2022-03-07T06:00:17.643" v="130" actId="403"/>
          <ac:spMkLst>
            <pc:docMk/>
            <pc:sldMk cId="2427712698" sldId="434"/>
            <ac:spMk id="15" creationId="{F44460FB-B777-4B80-83BE-E3D68030AA17}"/>
          </ac:spMkLst>
        </pc:spChg>
        <pc:spChg chg="del">
          <ac:chgData name="Yuka Nidegawa(二出川　祐香)" userId="387a2dd8-a2b4-4111-846b-661d0864b33e" providerId="ADAL" clId="{4B532DC3-7F3E-4914-9F15-7EB13F3A5E2B}" dt="2022-03-07T05:53:47.471" v="24" actId="478"/>
          <ac:spMkLst>
            <pc:docMk/>
            <pc:sldMk cId="2427712698" sldId="434"/>
            <ac:spMk id="16" creationId="{3732F59E-ED41-416F-BBD6-EB96CC5A79FF}"/>
          </ac:spMkLst>
        </pc:spChg>
        <pc:spChg chg="mod topLvl">
          <ac:chgData name="Yuka Nidegawa(二出川　祐香)" userId="387a2dd8-a2b4-4111-846b-661d0864b33e" providerId="ADAL" clId="{4B532DC3-7F3E-4914-9F15-7EB13F3A5E2B}" dt="2022-03-07T06:00:24.654" v="133" actId="164"/>
          <ac:spMkLst>
            <pc:docMk/>
            <pc:sldMk cId="2427712698" sldId="434"/>
            <ac:spMk id="218" creationId="{5A3EF594-2DED-418F-AF43-1A54DD88AC7D}"/>
          </ac:spMkLst>
        </pc:spChg>
        <pc:spChg chg="mod ord topLvl">
          <ac:chgData name="Yuka Nidegawa(二出川　祐香)" userId="387a2dd8-a2b4-4111-846b-661d0864b33e" providerId="ADAL" clId="{4B532DC3-7F3E-4914-9F15-7EB13F3A5E2B}" dt="2022-03-07T06:00:24.654" v="133" actId="164"/>
          <ac:spMkLst>
            <pc:docMk/>
            <pc:sldMk cId="2427712698" sldId="434"/>
            <ac:spMk id="220" creationId="{7243C7A8-3845-45E0-9DA8-719B85090122}"/>
          </ac:spMkLst>
        </pc:spChg>
        <pc:spChg chg="mod topLvl">
          <ac:chgData name="Yuka Nidegawa(二出川　祐香)" userId="387a2dd8-a2b4-4111-846b-661d0864b33e" providerId="ADAL" clId="{4B532DC3-7F3E-4914-9F15-7EB13F3A5E2B}" dt="2022-03-07T06:00:24.654" v="133" actId="164"/>
          <ac:spMkLst>
            <pc:docMk/>
            <pc:sldMk cId="2427712698" sldId="434"/>
            <ac:spMk id="221" creationId="{6891A08F-9455-4F86-9ADB-F55583BCE034}"/>
          </ac:spMkLst>
        </pc:spChg>
        <pc:spChg chg="mod topLvl">
          <ac:chgData name="Yuka Nidegawa(二出川　祐香)" userId="387a2dd8-a2b4-4111-846b-661d0864b33e" providerId="ADAL" clId="{4B532DC3-7F3E-4914-9F15-7EB13F3A5E2B}" dt="2022-03-07T06:00:24.654" v="133" actId="164"/>
          <ac:spMkLst>
            <pc:docMk/>
            <pc:sldMk cId="2427712698" sldId="434"/>
            <ac:spMk id="222" creationId="{55C02CC0-E369-4B05-9156-B672F5D391E6}"/>
          </ac:spMkLst>
        </pc:spChg>
        <pc:spChg chg="add del mod">
          <ac:chgData name="Yuka Nidegawa(二出川　祐香)" userId="387a2dd8-a2b4-4111-846b-661d0864b33e" providerId="ADAL" clId="{4B532DC3-7F3E-4914-9F15-7EB13F3A5E2B}" dt="2022-03-07T05:53:31.988" v="20" actId="478"/>
          <ac:spMkLst>
            <pc:docMk/>
            <pc:sldMk cId="2427712698" sldId="434"/>
            <ac:spMk id="229" creationId="{43FF1F83-5D93-46CE-94A8-3799A5686AFF}"/>
          </ac:spMkLst>
        </pc:spChg>
        <pc:spChg chg="add del mod">
          <ac:chgData name="Yuka Nidegawa(二出川　祐香)" userId="387a2dd8-a2b4-4111-846b-661d0864b33e" providerId="ADAL" clId="{4B532DC3-7F3E-4914-9F15-7EB13F3A5E2B}" dt="2022-03-07T05:53:31.988" v="20" actId="478"/>
          <ac:spMkLst>
            <pc:docMk/>
            <pc:sldMk cId="2427712698" sldId="434"/>
            <ac:spMk id="240" creationId="{FD0482BE-47E2-40CB-B24D-EAAF4FC81CD0}"/>
          </ac:spMkLst>
        </pc:spChg>
        <pc:spChg chg="add del mod">
          <ac:chgData name="Yuka Nidegawa(二出川　祐香)" userId="387a2dd8-a2b4-4111-846b-661d0864b33e" providerId="ADAL" clId="{4B532DC3-7F3E-4914-9F15-7EB13F3A5E2B}" dt="2022-03-07T05:53:31.988" v="20" actId="478"/>
          <ac:spMkLst>
            <pc:docMk/>
            <pc:sldMk cId="2427712698" sldId="434"/>
            <ac:spMk id="252" creationId="{B6C1B7E1-788D-4556-A3C0-68151CFE594D}"/>
          </ac:spMkLst>
        </pc:spChg>
        <pc:grpChg chg="add mod">
          <ac:chgData name="Yuka Nidegawa(二出川　祐香)" userId="387a2dd8-a2b4-4111-846b-661d0864b33e" providerId="ADAL" clId="{4B532DC3-7F3E-4914-9F15-7EB13F3A5E2B}" dt="2022-03-07T06:00:35.853" v="138" actId="1076"/>
          <ac:grpSpMkLst>
            <pc:docMk/>
            <pc:sldMk cId="2427712698" sldId="434"/>
            <ac:grpSpMk id="3" creationId="{72B47891-9033-4B38-BEE1-E3420420696E}"/>
          </ac:grpSpMkLst>
        </pc:grpChg>
        <pc:grpChg chg="del mod">
          <ac:chgData name="Yuka Nidegawa(二出川　祐香)" userId="387a2dd8-a2b4-4111-846b-661d0864b33e" providerId="ADAL" clId="{4B532DC3-7F3E-4914-9F15-7EB13F3A5E2B}" dt="2022-03-07T05:58:57.203" v="97" actId="165"/>
          <ac:grpSpMkLst>
            <pc:docMk/>
            <pc:sldMk cId="2427712698" sldId="434"/>
            <ac:grpSpMk id="216" creationId="{9CD55BFD-EC32-485C-8F20-3FDCD0C62D43}"/>
          </ac:grpSpMkLst>
        </pc:grpChg>
        <pc:grpChg chg="del mod topLvl">
          <ac:chgData name="Yuka Nidegawa(二出川　祐香)" userId="387a2dd8-a2b4-4111-846b-661d0864b33e" providerId="ADAL" clId="{4B532DC3-7F3E-4914-9F15-7EB13F3A5E2B}" dt="2022-03-07T05:59:10.446" v="99" actId="165"/>
          <ac:grpSpMkLst>
            <pc:docMk/>
            <pc:sldMk cId="2427712698" sldId="434"/>
            <ac:grpSpMk id="217" creationId="{49CC8DEE-90F0-4341-9344-93B415C097E1}"/>
          </ac:grpSpMkLst>
        </pc:grpChg>
        <pc:grpChg chg="add del">
          <ac:chgData name="Yuka Nidegawa(二出川　祐香)" userId="387a2dd8-a2b4-4111-846b-661d0864b33e" providerId="ADAL" clId="{4B532DC3-7F3E-4914-9F15-7EB13F3A5E2B}" dt="2022-03-07T05:53:45.094" v="23" actId="478"/>
          <ac:grpSpMkLst>
            <pc:docMk/>
            <pc:sldMk cId="2427712698" sldId="434"/>
            <ac:grpSpMk id="225" creationId="{8CD01E0F-7373-4C3A-A8BF-653557521F7B}"/>
          </ac:grpSpMkLst>
        </pc:grpChg>
        <pc:picChg chg="add del mod">
          <ac:chgData name="Yuka Nidegawa(二出川　祐香)" userId="387a2dd8-a2b4-4111-846b-661d0864b33e" providerId="ADAL" clId="{4B532DC3-7F3E-4914-9F15-7EB13F3A5E2B}" dt="2022-03-07T05:53:30.362" v="18"/>
          <ac:picMkLst>
            <pc:docMk/>
            <pc:sldMk cId="2427712698" sldId="434"/>
            <ac:picMk id="46" creationId="{6EBD9393-5856-462B-B508-A19A0C5B16B5}"/>
          </ac:picMkLst>
        </pc:picChg>
        <pc:picChg chg="mod topLvl">
          <ac:chgData name="Yuka Nidegawa(二出川　祐香)" userId="387a2dd8-a2b4-4111-846b-661d0864b33e" providerId="ADAL" clId="{4B532DC3-7F3E-4914-9F15-7EB13F3A5E2B}" dt="2022-03-07T06:00:24.654" v="133" actId="164"/>
          <ac:picMkLst>
            <pc:docMk/>
            <pc:sldMk cId="2427712698" sldId="434"/>
            <ac:picMk id="219" creationId="{083061D7-C070-4931-AC23-2E780C095C95}"/>
          </ac:picMkLst>
        </pc:picChg>
      </pc:sldChg>
      <pc:sldChg chg="addSp delSp modSp add mod">
        <pc:chgData name="Yuka Nidegawa(二出川　祐香)" userId="387a2dd8-a2b4-4111-846b-661d0864b33e" providerId="ADAL" clId="{4B532DC3-7F3E-4914-9F15-7EB13F3A5E2B}" dt="2022-03-07T06:05:01.230" v="175" actId="1076"/>
        <pc:sldMkLst>
          <pc:docMk/>
          <pc:sldMk cId="3549999993" sldId="447"/>
        </pc:sldMkLst>
        <pc:spChg chg="del">
          <ac:chgData name="Yuka Nidegawa(二出川　祐香)" userId="387a2dd8-a2b4-4111-846b-661d0864b33e" providerId="ADAL" clId="{4B532DC3-7F3E-4914-9F15-7EB13F3A5E2B}" dt="2022-03-07T05:55:30.475" v="42" actId="478"/>
          <ac:spMkLst>
            <pc:docMk/>
            <pc:sldMk cId="3549999993" sldId="447"/>
            <ac:spMk id="4" creationId="{34FA4AFF-CF8C-47F7-BF3B-A361B13E5E31}"/>
          </ac:spMkLst>
        </pc:spChg>
        <pc:spChg chg="add del">
          <ac:chgData name="Yuka Nidegawa(二出川　祐香)" userId="387a2dd8-a2b4-4111-846b-661d0864b33e" providerId="ADAL" clId="{4B532DC3-7F3E-4914-9F15-7EB13F3A5E2B}" dt="2022-03-07T05:55:27.175" v="41" actId="478"/>
          <ac:spMkLst>
            <pc:docMk/>
            <pc:sldMk cId="3549999993" sldId="447"/>
            <ac:spMk id="5" creationId="{503CDF58-B080-44D2-A64E-2F3CBAB0098F}"/>
          </ac:spMkLst>
        </pc:spChg>
        <pc:spChg chg="del">
          <ac:chgData name="Yuka Nidegawa(二出川　祐香)" userId="387a2dd8-a2b4-4111-846b-661d0864b33e" providerId="ADAL" clId="{4B532DC3-7F3E-4914-9F15-7EB13F3A5E2B}" dt="2022-03-07T05:55:35.878" v="47" actId="478"/>
          <ac:spMkLst>
            <pc:docMk/>
            <pc:sldMk cId="3549999993" sldId="447"/>
            <ac:spMk id="6" creationId="{E549DCA2-1052-4573-8B30-935F1BE156F9}"/>
          </ac:spMkLst>
        </pc:spChg>
        <pc:spChg chg="del mod">
          <ac:chgData name="Yuka Nidegawa(二出川　祐香)" userId="387a2dd8-a2b4-4111-846b-661d0864b33e" providerId="ADAL" clId="{4B532DC3-7F3E-4914-9F15-7EB13F3A5E2B}" dt="2022-03-07T05:55:27.175" v="41" actId="478"/>
          <ac:spMkLst>
            <pc:docMk/>
            <pc:sldMk cId="3549999993" sldId="447"/>
            <ac:spMk id="8" creationId="{C2410CDC-23C1-424A-899F-9E2B04F03977}"/>
          </ac:spMkLst>
        </pc:spChg>
        <pc:spChg chg="del">
          <ac:chgData name="Yuka Nidegawa(二出川　祐香)" userId="387a2dd8-a2b4-4111-846b-661d0864b33e" providerId="ADAL" clId="{4B532DC3-7F3E-4914-9F15-7EB13F3A5E2B}" dt="2022-03-07T05:55:20.741" v="39" actId="478"/>
          <ac:spMkLst>
            <pc:docMk/>
            <pc:sldMk cId="3549999993" sldId="447"/>
            <ac:spMk id="13" creationId="{1620F09E-EA80-41C0-9C65-A96A48B7BAF2}"/>
          </ac:spMkLst>
        </pc:spChg>
        <pc:spChg chg="del">
          <ac:chgData name="Yuka Nidegawa(二出川　祐香)" userId="387a2dd8-a2b4-4111-846b-661d0864b33e" providerId="ADAL" clId="{4B532DC3-7F3E-4914-9F15-7EB13F3A5E2B}" dt="2022-03-07T05:55:20.741" v="39" actId="478"/>
          <ac:spMkLst>
            <pc:docMk/>
            <pc:sldMk cId="3549999993" sldId="447"/>
            <ac:spMk id="15" creationId="{F44460FB-B777-4B80-83BE-E3D68030AA17}"/>
          </ac:spMkLst>
        </pc:spChg>
        <pc:spChg chg="del mod">
          <ac:chgData name="Yuka Nidegawa(二出川　祐香)" userId="387a2dd8-a2b4-4111-846b-661d0864b33e" providerId="ADAL" clId="{4B532DC3-7F3E-4914-9F15-7EB13F3A5E2B}" dt="2022-03-07T05:56:03.372" v="56" actId="478"/>
          <ac:spMkLst>
            <pc:docMk/>
            <pc:sldMk cId="3549999993" sldId="447"/>
            <ac:spMk id="16" creationId="{3732F59E-ED41-416F-BBD6-EB96CC5A79FF}"/>
          </ac:spMkLst>
        </pc:spChg>
        <pc:spChg chg="add mod">
          <ac:chgData name="Yuka Nidegawa(二出川　祐香)" userId="387a2dd8-a2b4-4111-846b-661d0864b33e" providerId="ADAL" clId="{4B532DC3-7F3E-4914-9F15-7EB13F3A5E2B}" dt="2022-03-07T05:56:43.784" v="62" actId="1076"/>
          <ac:spMkLst>
            <pc:docMk/>
            <pc:sldMk cId="3549999993" sldId="447"/>
            <ac:spMk id="47" creationId="{2B35BDE3-C526-4DA4-8784-2892A0F34380}"/>
          </ac:spMkLst>
        </pc:spChg>
        <pc:grpChg chg="del">
          <ac:chgData name="Yuka Nidegawa(二出川　祐香)" userId="387a2dd8-a2b4-4111-846b-661d0864b33e" providerId="ADAL" clId="{4B532DC3-7F3E-4914-9F15-7EB13F3A5E2B}" dt="2022-03-07T05:55:20.741" v="39" actId="478"/>
          <ac:grpSpMkLst>
            <pc:docMk/>
            <pc:sldMk cId="3549999993" sldId="447"/>
            <ac:grpSpMk id="216" creationId="{9CD55BFD-EC32-485C-8F20-3FDCD0C62D43}"/>
          </ac:grpSpMkLst>
        </pc:grpChg>
        <pc:grpChg chg="del">
          <ac:chgData name="Yuka Nidegawa(二出川　祐香)" userId="387a2dd8-a2b4-4111-846b-661d0864b33e" providerId="ADAL" clId="{4B532DC3-7F3E-4914-9F15-7EB13F3A5E2B}" dt="2022-03-07T05:53:42.626" v="22" actId="478"/>
          <ac:grpSpMkLst>
            <pc:docMk/>
            <pc:sldMk cId="3549999993" sldId="447"/>
            <ac:grpSpMk id="225" creationId="{8CD01E0F-7373-4C3A-A8BF-653557521F7B}"/>
          </ac:grpSpMkLst>
        </pc:grpChg>
        <pc:picChg chg="add mod">
          <ac:chgData name="Yuka Nidegawa(二出川　祐香)" userId="387a2dd8-a2b4-4111-846b-661d0864b33e" providerId="ADAL" clId="{4B532DC3-7F3E-4914-9F15-7EB13F3A5E2B}" dt="2022-03-07T06:05:01.230" v="175" actId="1076"/>
          <ac:picMkLst>
            <pc:docMk/>
            <pc:sldMk cId="3549999993" sldId="447"/>
            <ac:picMk id="46" creationId="{138D48F2-9209-4F5B-9278-9F20BA3155EE}"/>
          </ac:picMkLst>
        </pc:picChg>
      </pc:sldChg>
      <pc:sldChg chg="add del">
        <pc:chgData name="Yuka Nidegawa(二出川　祐香)" userId="387a2dd8-a2b4-4111-846b-661d0864b33e" providerId="ADAL" clId="{4B532DC3-7F3E-4914-9F15-7EB13F3A5E2B}" dt="2022-03-07T05:53:27.779" v="11"/>
        <pc:sldMkLst>
          <pc:docMk/>
          <pc:sldMk cId="3889956856" sldId="4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F9EF4DE-B869-429D-B6A2-277F637BA610}"/>
              </a:ext>
            </a:extLst>
          </p:cNvPr>
          <p:cNvSpPr>
            <a:spLocks noGrp="1"/>
          </p:cNvSpPr>
          <p:nvPr>
            <p:ph type="sldNum" sz="quarter" idx="3"/>
          </p:nvPr>
        </p:nvSpPr>
        <p:spPr>
          <a:xfrm>
            <a:off x="4023092" y="9720149"/>
            <a:ext cx="3077739" cy="512876"/>
          </a:xfrm>
          <a:prstGeom prst="rect">
            <a:avLst/>
          </a:prstGeom>
        </p:spPr>
        <p:txBody>
          <a:bodyPr vert="horz" lIns="94330" tIns="47165" rIns="94330" bIns="47165" rtlCol="0" anchor="b"/>
          <a:lstStyle>
            <a:lvl1pPr algn="r">
              <a:defRPr sz="1200"/>
            </a:lvl1pPr>
          </a:lstStyle>
          <a:p>
            <a:fld id="{0ADA5434-83AC-483E-B35E-C033953B5339}" type="slidenum">
              <a:rPr kumimoji="1" lang="ja-JP" altLang="en-US" smtClean="0"/>
              <a:t>‹#›</a:t>
            </a:fld>
            <a:endParaRPr kumimoji="1" lang="ja-JP" altLang="en-US"/>
          </a:p>
        </p:txBody>
      </p:sp>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3077740" cy="511652"/>
          </a:xfrm>
          <a:prstGeom prst="rect">
            <a:avLst/>
          </a:prstGeom>
        </p:spPr>
        <p:txBody>
          <a:bodyPr vert="horz" lIns="94636" tIns="47318" rIns="94636" bIns="4731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6" y="4"/>
            <a:ext cx="3077740" cy="511652"/>
          </a:xfrm>
          <a:prstGeom prst="rect">
            <a:avLst/>
          </a:prstGeom>
        </p:spPr>
        <p:txBody>
          <a:bodyPr vert="horz" lIns="94636" tIns="47318" rIns="94636" bIns="47318" rtlCol="0"/>
          <a:lstStyle>
            <a:lvl1pPr algn="r">
              <a:defRPr sz="13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36" tIns="47318" rIns="94636" bIns="47318"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2"/>
          </a:xfrm>
          <a:prstGeom prst="rect">
            <a:avLst/>
          </a:prstGeom>
        </p:spPr>
        <p:txBody>
          <a:bodyPr vert="horz" lIns="94636" tIns="47318" rIns="94636" bIns="47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1652"/>
          </a:xfrm>
          <a:prstGeom prst="rect">
            <a:avLst/>
          </a:prstGeom>
        </p:spPr>
        <p:txBody>
          <a:bodyPr vert="horz" lIns="94636" tIns="47318" rIns="94636" bIns="4731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6" y="9719600"/>
            <a:ext cx="3077740" cy="511652"/>
          </a:xfrm>
          <a:prstGeom prst="rect">
            <a:avLst/>
          </a:prstGeom>
        </p:spPr>
        <p:txBody>
          <a:bodyPr vert="horz" lIns="94636" tIns="47318" rIns="94636" bIns="47318"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900" dirty="0">
              <a:highlight>
                <a:srgbClr val="FFFF00"/>
              </a:highlight>
              <a:latin typeface="Times New Roman" panose="02020603050405020304" pitchFamily="18" charset="0"/>
              <a:ea typeface="ＭＳ 明朝" panose="02020609040205080304" pitchFamily="17" charset="-128"/>
            </a:endParaRPr>
          </a:p>
          <a:p>
            <a:endParaRPr lang="en-US" altLang="ja-JP" sz="1900" dirty="0">
              <a:highlight>
                <a:srgbClr val="FFFF00"/>
              </a:highlight>
              <a:latin typeface="Times New Roman" panose="02020603050405020304" pitchFamily="18" charset="0"/>
              <a:ea typeface="ＭＳ 明朝" panose="02020609040205080304" pitchFamily="17" charset="-128"/>
            </a:endParaRPr>
          </a:p>
          <a:p>
            <a:endParaRPr lang="en-US" altLang="ja-JP" b="1"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323656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123059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192188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43888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61">
              <a:defRPr/>
            </a:pPr>
            <a:endParaRPr lang="en-US" altLang="ja-JP" sz="1300" b="1"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38082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b="1" dirty="0">
              <a:solidFill>
                <a:srgbClr val="FF0000"/>
              </a:solidFill>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4010199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61">
              <a:defRPr/>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118892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900" dirty="0">
              <a:latin typeface="Times New Roman" panose="02020603050405020304" pitchFamily="18" charset="0"/>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220541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301980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230954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358624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171674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380548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1143062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extLst>
      <p:ext uri="{BB962C8B-B14F-4D97-AF65-F5344CB8AC3E}">
        <p14:creationId xmlns:p14="http://schemas.microsoft.com/office/powerpoint/2010/main" val="3948269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extLst>
      <p:ext uri="{BB962C8B-B14F-4D97-AF65-F5344CB8AC3E}">
        <p14:creationId xmlns:p14="http://schemas.microsoft.com/office/powerpoint/2010/main" val="2119929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27</a:t>
            </a:fld>
            <a:endParaRPr kumimoji="1" lang="ja-JP" altLang="en-US"/>
          </a:p>
        </p:txBody>
      </p:sp>
    </p:spTree>
    <p:extLst>
      <p:ext uri="{BB962C8B-B14F-4D97-AF65-F5344CB8AC3E}">
        <p14:creationId xmlns:p14="http://schemas.microsoft.com/office/powerpoint/2010/main" val="386614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28</a:t>
            </a:fld>
            <a:endParaRPr kumimoji="1" lang="ja-JP" altLang="en-US"/>
          </a:p>
        </p:txBody>
      </p:sp>
    </p:spTree>
    <p:extLst>
      <p:ext uri="{BB962C8B-B14F-4D97-AF65-F5344CB8AC3E}">
        <p14:creationId xmlns:p14="http://schemas.microsoft.com/office/powerpoint/2010/main" val="1003463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29</a:t>
            </a:fld>
            <a:endParaRPr kumimoji="1" lang="ja-JP" altLang="en-US"/>
          </a:p>
        </p:txBody>
      </p:sp>
    </p:spTree>
    <p:extLst>
      <p:ext uri="{BB962C8B-B14F-4D97-AF65-F5344CB8AC3E}">
        <p14:creationId xmlns:p14="http://schemas.microsoft.com/office/powerpoint/2010/main" val="1411858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30</a:t>
            </a:fld>
            <a:endParaRPr kumimoji="1" lang="ja-JP" altLang="en-US"/>
          </a:p>
        </p:txBody>
      </p:sp>
    </p:spTree>
    <p:extLst>
      <p:ext uri="{BB962C8B-B14F-4D97-AF65-F5344CB8AC3E}">
        <p14:creationId xmlns:p14="http://schemas.microsoft.com/office/powerpoint/2010/main" val="385173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31</a:t>
            </a:fld>
            <a:endParaRPr kumimoji="1" lang="ja-JP" altLang="en-US"/>
          </a:p>
        </p:txBody>
      </p:sp>
    </p:spTree>
    <p:extLst>
      <p:ext uri="{BB962C8B-B14F-4D97-AF65-F5344CB8AC3E}">
        <p14:creationId xmlns:p14="http://schemas.microsoft.com/office/powerpoint/2010/main" val="2840466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32</a:t>
            </a:fld>
            <a:endParaRPr kumimoji="1" lang="ja-JP" altLang="en-US"/>
          </a:p>
        </p:txBody>
      </p:sp>
    </p:spTree>
    <p:extLst>
      <p:ext uri="{BB962C8B-B14F-4D97-AF65-F5344CB8AC3E}">
        <p14:creationId xmlns:p14="http://schemas.microsoft.com/office/powerpoint/2010/main" val="306614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97087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98270" indent="-298270">
              <a:spcBef>
                <a:spcPts val="313"/>
              </a:spcBef>
              <a:spcAft>
                <a:spcPts val="313"/>
              </a:spcAft>
              <a:buClr>
                <a:srgbClr val="CAE2FF">
                  <a:lumMod val="50000"/>
                </a:srgbClr>
              </a:buClr>
              <a:buSzPct val="75000"/>
              <a:buFont typeface="Wingdings" panose="05000000000000000000" pitchFamily="2" charset="2"/>
              <a:buChar char="l"/>
            </a:pPr>
            <a:endParaRPr lang="en-US" altLang="ja-JP" sz="1900" dirty="0">
              <a:solidFill>
                <a:srgbClr val="FF0000"/>
              </a:solidFill>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118073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299487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340269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372076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183439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07AB2-45C6-472D-8A50-E2EB5F3F9C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550CD-2F76-401F-9BBA-2A18549C8132}"/>
              </a:ext>
            </a:extLst>
          </p:cNvPr>
          <p:cNvSpPr>
            <a:spLocks noGrp="1"/>
          </p:cNvSpPr>
          <p:nvPr>
            <p:ph type="dt" sz="half" idx="10"/>
          </p:nvPr>
        </p:nvSpPr>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39C68584-F9C3-4EA6-9511-E39486BDEDDA}"/>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50E66A0-CA91-4463-862A-334E97AEE291}"/>
              </a:ext>
            </a:extLst>
          </p:cNvPr>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8218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80CE94-B46A-4C57-BED2-FDFB83B8AEE4}"/>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6E36EDF-EAD7-485D-84B1-C38A2040A7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852856-A924-4341-9959-7B088A6DC917}"/>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5" name="フッター プレースホルダー 4">
            <a:extLst>
              <a:ext uri="{FF2B5EF4-FFF2-40B4-BE49-F238E27FC236}">
                <a16:creationId xmlns:a16="http://schemas.microsoft.com/office/drawing/2014/main" id="{49568CAF-BD1E-4E77-B6D6-19168D3E87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A38DD7-BDDC-4FBF-AB81-3AEA6E39B0F6}"/>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1474079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495D8-FDC9-43D8-8F48-C2EE5EF3EA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252FCB-4D37-41A1-8289-9BEBE21C2E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7806C9-630B-4ABA-85E0-5610D5A8DC09}"/>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5" name="フッター プレースホルダー 4">
            <a:extLst>
              <a:ext uri="{FF2B5EF4-FFF2-40B4-BE49-F238E27FC236}">
                <a16:creationId xmlns:a16="http://schemas.microsoft.com/office/drawing/2014/main" id="{4FB8E1A4-4873-49E6-B3F5-5512D94F4E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C07E3F-8153-4028-BA9C-A218553A92BE}"/>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3047904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F2028-F9D7-4873-8FB6-FFBEC162483E}"/>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9A8CF7-0770-44DD-8C63-D047C6C3D95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915CD6-4BF8-42BF-A9BF-EB89C334A83A}"/>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5" name="フッター プレースホルダー 4">
            <a:extLst>
              <a:ext uri="{FF2B5EF4-FFF2-40B4-BE49-F238E27FC236}">
                <a16:creationId xmlns:a16="http://schemas.microsoft.com/office/drawing/2014/main" id="{72EA8313-6F25-4F44-8C34-35869E094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DB4026-8B84-407D-85E5-D6EA4540C58A}"/>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2376081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872D0-EB0C-4965-99CC-130F8558F1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093B91-016B-4D27-A1DF-F6D6BA23E928}"/>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FEAEB1-3DEC-4F18-BAFF-22B392307FA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65EA0D6-7054-4D68-879B-4B898C454A9D}"/>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6" name="フッター プレースホルダー 5">
            <a:extLst>
              <a:ext uri="{FF2B5EF4-FFF2-40B4-BE49-F238E27FC236}">
                <a16:creationId xmlns:a16="http://schemas.microsoft.com/office/drawing/2014/main" id="{4656D00F-E3BB-4AC2-98BE-76BB1848A2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C0B4A6-51EC-4E8D-98C2-11FCAD6B6C14}"/>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1599447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461FFF-60DD-4648-A1BE-B11CFDA8EB3B}"/>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EAB085-3E65-4B73-BB6E-CE20EF1BCB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179E299-8DBB-411C-8B47-68612688FFA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6F64BC8-3F16-4970-9085-4B05D9EE49C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18F47CB-C9D6-4BE9-8AEB-77134BCCEBDF}"/>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8D9A546-AC68-4B86-9EA9-C45DF950630D}"/>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8" name="フッター プレースホルダー 7">
            <a:extLst>
              <a:ext uri="{FF2B5EF4-FFF2-40B4-BE49-F238E27FC236}">
                <a16:creationId xmlns:a16="http://schemas.microsoft.com/office/drawing/2014/main" id="{AAAD8388-EB7C-4B67-BE49-13740E7A558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DC8A5E9-9636-45B5-BCFA-D7C46BEC1930}"/>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3627498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5F3AE-8858-4EC4-ABE4-E65F031C69C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BE8BF7-10A3-4C19-B617-60C5CEEECFBD}"/>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4" name="フッター プレースホルダー 3">
            <a:extLst>
              <a:ext uri="{FF2B5EF4-FFF2-40B4-BE49-F238E27FC236}">
                <a16:creationId xmlns:a16="http://schemas.microsoft.com/office/drawing/2014/main" id="{9ACC2565-F59C-4CDE-9A9E-B6943FC714D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DFC8AE0-8A5A-4520-8DE8-691FC568AB1E}"/>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415166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C130D01-0854-48BF-9601-909AE28E448B}"/>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3" name="フッター プレースホルダー 2">
            <a:extLst>
              <a:ext uri="{FF2B5EF4-FFF2-40B4-BE49-F238E27FC236}">
                <a16:creationId xmlns:a16="http://schemas.microsoft.com/office/drawing/2014/main" id="{BFB1FE92-BB87-4ECC-A426-F50B538517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266DE9-FB02-400C-A924-629CD42CD732}"/>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339479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6DBF7F-9ACD-49FA-97CA-F30F72296F3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32C7B-8C5F-49EB-80F7-186887A29C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21B6BA2-DC6A-4753-B503-2B20D6D4CA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0C447E-9F39-41B5-BE82-BBE0699E5878}"/>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6" name="フッター プレースホルダー 5">
            <a:extLst>
              <a:ext uri="{FF2B5EF4-FFF2-40B4-BE49-F238E27FC236}">
                <a16:creationId xmlns:a16="http://schemas.microsoft.com/office/drawing/2014/main" id="{43DCAB92-EB56-4A27-83DB-63FDB71997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C943E5-6E66-4920-88DE-3C786143C3EB}"/>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3010748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7E765-0ABC-4B16-9863-10C59BADD49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C5E284-8C00-4180-8521-F6F4C00382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1311F41-25CC-4FB1-94BE-168F5710E7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C36398-780C-4053-BE2A-DEAAB785E1FA}"/>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6" name="フッター プレースホルダー 5">
            <a:extLst>
              <a:ext uri="{FF2B5EF4-FFF2-40B4-BE49-F238E27FC236}">
                <a16:creationId xmlns:a16="http://schemas.microsoft.com/office/drawing/2014/main" id="{9F52F5F3-17E0-42F2-A41A-D7A9F52571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19D7E93-3085-4D0F-8A96-6041210A9F3D}"/>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2280765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EC968D-B174-4F3C-BC6F-7753E76DC3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9ECD44-8F84-449C-87FC-30BFEA2D2B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4E2641-02B9-497C-8BAB-25B358B85ABE}"/>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5" name="フッター プレースホルダー 4">
            <a:extLst>
              <a:ext uri="{FF2B5EF4-FFF2-40B4-BE49-F238E27FC236}">
                <a16:creationId xmlns:a16="http://schemas.microsoft.com/office/drawing/2014/main" id="{628B1AC3-3FC7-4AF0-A11E-D0C5120023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1E700A-D369-43B4-A811-BB021991C0E8}"/>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2802888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72C00D2-5D95-4EB4-BF74-EF93A36FA17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6F6815-5C2E-4A7E-8430-25E6C1C33A2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16E8E0-AE3C-48D9-80B3-ED7CE1039752}"/>
              </a:ext>
            </a:extLst>
          </p:cNvPr>
          <p:cNvSpPr>
            <a:spLocks noGrp="1"/>
          </p:cNvSpPr>
          <p:nvPr>
            <p:ph type="dt" sz="half" idx="10"/>
          </p:nvPr>
        </p:nvSpPr>
        <p:spPr/>
        <p:txBody>
          <a:bodyPr/>
          <a:lstStyle/>
          <a:p>
            <a:fld id="{3D05546D-BBFA-4086-B185-5C72F7739D38}" type="datetimeFigureOut">
              <a:rPr kumimoji="1" lang="ja-JP" altLang="en-US" smtClean="0"/>
              <a:t>2022/4/1</a:t>
            </a:fld>
            <a:endParaRPr kumimoji="1" lang="ja-JP" altLang="en-US"/>
          </a:p>
        </p:txBody>
      </p:sp>
      <p:sp>
        <p:nvSpPr>
          <p:cNvPr id="5" name="フッター プレースホルダー 4">
            <a:extLst>
              <a:ext uri="{FF2B5EF4-FFF2-40B4-BE49-F238E27FC236}">
                <a16:creationId xmlns:a16="http://schemas.microsoft.com/office/drawing/2014/main" id="{D9F9224B-7713-4AD2-9BAE-9792E328BB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9DBBFE-057A-42B1-A35A-043DCE52A60F}"/>
              </a:ext>
            </a:extLst>
          </p:cNvPr>
          <p:cNvSpPr>
            <a:spLocks noGrp="1"/>
          </p:cNvSpPr>
          <p:nvPr>
            <p:ph type="sldNum" sz="quarter" idx="12"/>
          </p:nvPr>
        </p:nvSpPr>
        <p:spPr/>
        <p:txBody>
          <a:body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173933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5"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 id="2147483674" r:id="rId23"/>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C169A6F-CCC1-4037-9449-E882FC490F7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19093E-6A80-4F8B-BE7A-C14766DB76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832633-1E90-44AD-9258-658A98681A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5546D-BBFA-4086-B185-5C72F7739D38}" type="datetimeFigureOut">
              <a:rPr kumimoji="1" lang="ja-JP" altLang="en-US" smtClean="0"/>
              <a:t>2022/4/1</a:t>
            </a:fld>
            <a:endParaRPr kumimoji="1" lang="ja-JP" altLang="en-US"/>
          </a:p>
        </p:txBody>
      </p:sp>
      <p:sp>
        <p:nvSpPr>
          <p:cNvPr id="5" name="フッター プレースホルダー 4">
            <a:extLst>
              <a:ext uri="{FF2B5EF4-FFF2-40B4-BE49-F238E27FC236}">
                <a16:creationId xmlns:a16="http://schemas.microsoft.com/office/drawing/2014/main" id="{9DC1AE39-8B73-4C5A-AFAD-E5CA4B013E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D390FC-88FD-45AF-A264-96F001B9D13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841C6-5EF2-49A2-A74E-6B9D362B9FE3}" type="slidenum">
              <a:rPr kumimoji="1" lang="ja-JP" altLang="en-US" smtClean="0"/>
              <a:t>‹#›</a:t>
            </a:fld>
            <a:endParaRPr kumimoji="1" lang="ja-JP" altLang="en-US"/>
          </a:p>
        </p:txBody>
      </p:sp>
    </p:spTree>
    <p:extLst>
      <p:ext uri="{BB962C8B-B14F-4D97-AF65-F5344CB8AC3E}">
        <p14:creationId xmlns:p14="http://schemas.microsoft.com/office/powerpoint/2010/main" val="5908230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7632848" cy="3323987"/>
          </a:xfrm>
        </p:spPr>
        <p:txBody>
          <a:bodyPr/>
          <a:lstStyle/>
          <a:p>
            <a:r>
              <a:rPr lang="en-US" altLang="ja-JP" sz="4400" dirty="0"/>
              <a:t>Theme2-1</a:t>
            </a:r>
            <a:br>
              <a:rPr lang="en-US" altLang="ja-JP" sz="4400" dirty="0"/>
            </a:br>
            <a:r>
              <a:rPr lang="en-US" altLang="ja-JP" sz="4400" dirty="0"/>
              <a:t>MANAGEMENT PLANNING</a:t>
            </a:r>
            <a:br>
              <a:rPr lang="en-US" altLang="ja-JP" sz="4800" dirty="0"/>
            </a:br>
            <a:r>
              <a:rPr lang="en-US" altLang="ja-JP" sz="3200" dirty="0">
                <a:solidFill>
                  <a:schemeClr val="bg1">
                    <a:lumMod val="75000"/>
                  </a:schemeClr>
                </a:solidFill>
              </a:rPr>
              <a:t>FORMULATING THROUGH COORDINATION AMONG SECTORS &amp; REGIONS WITH LONG-TERM PERSPECTIVES</a:t>
            </a:r>
            <a:endParaRPr lang="ja-JP" altLang="en-US" sz="3200" dirty="0">
              <a:solidFill>
                <a:schemeClr val="bg1">
                  <a:lumMod val="75000"/>
                </a:schemeClr>
              </a:solidFill>
            </a:endParaRPr>
          </a:p>
        </p:txBody>
      </p:sp>
      <p:pic>
        <p:nvPicPr>
          <p:cNvPr id="3" name="図 2">
            <a:extLst>
              <a:ext uri="{FF2B5EF4-FFF2-40B4-BE49-F238E27FC236}">
                <a16:creationId xmlns:a16="http://schemas.microsoft.com/office/drawing/2014/main" id="{9B53745D-DA05-4A05-8129-04698E12F4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28384" y="1268840"/>
            <a:ext cx="720000" cy="720000"/>
          </a:xfrm>
          <a:prstGeom prst="rect">
            <a:avLst/>
          </a:prstGeom>
        </p:spPr>
      </p:pic>
      <p:pic>
        <p:nvPicPr>
          <p:cNvPr id="4" name="図 3">
            <a:extLst>
              <a:ext uri="{FF2B5EF4-FFF2-40B4-BE49-F238E27FC236}">
                <a16:creationId xmlns:a16="http://schemas.microsoft.com/office/drawing/2014/main" id="{12488B64-EE19-4D90-8656-D093C8AF2CA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028384" y="1998946"/>
            <a:ext cx="720000" cy="720000"/>
          </a:xfrm>
          <a:prstGeom prst="rect">
            <a:avLst/>
          </a:prstGeom>
        </p:spPr>
      </p:pic>
      <p:pic>
        <p:nvPicPr>
          <p:cNvPr id="5" name="図 4">
            <a:extLst>
              <a:ext uri="{FF2B5EF4-FFF2-40B4-BE49-F238E27FC236}">
                <a16:creationId xmlns:a16="http://schemas.microsoft.com/office/drawing/2014/main" id="{E7B34306-D5F0-4894-832C-3976F8D525E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028384" y="2732800"/>
            <a:ext cx="720000" cy="720000"/>
          </a:xfrm>
          <a:prstGeom prst="rect">
            <a:avLst/>
          </a:prstGeom>
        </p:spPr>
      </p:pic>
      <p:pic>
        <p:nvPicPr>
          <p:cNvPr id="6" name="図 5">
            <a:extLst>
              <a:ext uri="{FF2B5EF4-FFF2-40B4-BE49-F238E27FC236}">
                <a16:creationId xmlns:a16="http://schemas.microsoft.com/office/drawing/2014/main" id="{32F3D46A-F390-4982-84F3-6A664D97AE5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028384" y="3466654"/>
            <a:ext cx="720000" cy="720000"/>
          </a:xfrm>
          <a:prstGeom prst="rect">
            <a:avLst/>
          </a:prstGeom>
        </p:spPr>
      </p:pic>
      <p:pic>
        <p:nvPicPr>
          <p:cNvPr id="7" name="図 6">
            <a:extLst>
              <a:ext uri="{FF2B5EF4-FFF2-40B4-BE49-F238E27FC236}">
                <a16:creationId xmlns:a16="http://schemas.microsoft.com/office/drawing/2014/main" id="{C63F0E9D-9D78-4E35-A962-3129B710743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028384" y="4203951"/>
            <a:ext cx="720000" cy="720000"/>
          </a:xfrm>
          <a:prstGeom prst="rect">
            <a:avLst/>
          </a:prstGeom>
        </p:spPr>
      </p:pic>
      <p:pic>
        <p:nvPicPr>
          <p:cNvPr id="8" name="図 7">
            <a:extLst>
              <a:ext uri="{FF2B5EF4-FFF2-40B4-BE49-F238E27FC236}">
                <a16:creationId xmlns:a16="http://schemas.microsoft.com/office/drawing/2014/main" id="{E6AF17F4-65EC-4C91-AF8F-CDBBE3D727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028384" y="4941248"/>
            <a:ext cx="720000"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11560" y="1641996"/>
            <a:ext cx="7992888" cy="400110"/>
          </a:xfrm>
          <a:prstGeom prst="rect">
            <a:avLst/>
          </a:prstGeom>
          <a:noFill/>
        </p:spPr>
        <p:txBody>
          <a:bodyPr wrap="square" rtlCol="0">
            <a:spAutoFit/>
          </a:bodyPr>
          <a:lstStyle/>
          <a:p>
            <a:pPr marL="355600" indent="-355600"/>
            <a:r>
              <a:rPr lang="en-US" altLang="ja-JP" sz="2000" dirty="0"/>
              <a:t>3)	Required Timing for the National Comprehensive Development Plan</a:t>
            </a:r>
          </a:p>
        </p:txBody>
      </p:sp>
      <p:sp>
        <p:nvSpPr>
          <p:cNvPr id="5" name="テキスト プレースホルダー 2">
            <a:extLst>
              <a:ext uri="{FF2B5EF4-FFF2-40B4-BE49-F238E27FC236}">
                <a16:creationId xmlns:a16="http://schemas.microsoft.com/office/drawing/2014/main" id="{7829BBAF-C088-4EE2-B03F-D8C258ECD0B9}"/>
              </a:ext>
            </a:extLst>
          </p:cNvPr>
          <p:cNvSpPr txBox="1">
            <a:spLocks/>
          </p:cNvSpPr>
          <p:nvPr/>
        </p:nvSpPr>
        <p:spPr>
          <a:xfrm>
            <a:off x="631032" y="2156793"/>
            <a:ext cx="8045424"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NCDP is required when </a:t>
            </a:r>
            <a:r>
              <a:rPr lang="en-US" altLang="ja-JP" b="1" dirty="0">
                <a:solidFill>
                  <a:srgbClr val="FF0000"/>
                </a:solidFill>
              </a:rPr>
              <a:t>sustained or high economic growth is expected</a:t>
            </a:r>
            <a:r>
              <a:rPr lang="en-US" altLang="ja-JP" b="1" dirty="0">
                <a:solidFill>
                  <a:schemeClr val="tx1">
                    <a:lumMod val="95000"/>
                    <a:lumOff val="5000"/>
                  </a:schemeClr>
                </a:solidFill>
              </a:rPr>
              <a:t>,</a:t>
            </a:r>
            <a:r>
              <a:rPr lang="en-US" altLang="ja-JP" b="1" dirty="0">
                <a:solidFill>
                  <a:srgbClr val="FF0000"/>
                </a:solidFill>
              </a:rPr>
              <a:t> </a:t>
            </a:r>
            <a:r>
              <a:rPr lang="en-US" altLang="ja-JP" dirty="0"/>
              <a:t>to prevent or mitigate </a:t>
            </a:r>
            <a:r>
              <a:rPr lang="en-US" altLang="ja-JP" b="1" dirty="0">
                <a:solidFill>
                  <a:srgbClr val="0070C0"/>
                </a:solidFill>
              </a:rPr>
              <a:t>external diseconomies:</a:t>
            </a:r>
          </a:p>
        </p:txBody>
      </p:sp>
      <p:grpSp>
        <p:nvGrpSpPr>
          <p:cNvPr id="4" name="グループ化 3">
            <a:extLst>
              <a:ext uri="{FF2B5EF4-FFF2-40B4-BE49-F238E27FC236}">
                <a16:creationId xmlns:a16="http://schemas.microsoft.com/office/drawing/2014/main" id="{BB8FF661-4AED-476D-BFD0-1017FCBDDA7F}"/>
              </a:ext>
            </a:extLst>
          </p:cNvPr>
          <p:cNvGrpSpPr/>
          <p:nvPr/>
        </p:nvGrpSpPr>
        <p:grpSpPr>
          <a:xfrm>
            <a:off x="755576" y="3296870"/>
            <a:ext cx="6912768" cy="1561660"/>
            <a:chOff x="755576" y="3168072"/>
            <a:chExt cx="6912768" cy="1561660"/>
          </a:xfrm>
        </p:grpSpPr>
        <p:sp>
          <p:nvSpPr>
            <p:cNvPr id="8" name="円/楕円 11">
              <a:extLst>
                <a:ext uri="{FF2B5EF4-FFF2-40B4-BE49-F238E27FC236}">
                  <a16:creationId xmlns:a16="http://schemas.microsoft.com/office/drawing/2014/main" id="{4CED1F25-9C1E-4F26-B51C-8A706BF55A79}"/>
                </a:ext>
              </a:extLst>
            </p:cNvPr>
            <p:cNvSpPr/>
            <p:nvPr/>
          </p:nvSpPr>
          <p:spPr>
            <a:xfrm>
              <a:off x="5260730" y="3649612"/>
              <a:ext cx="2271183" cy="830316"/>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lang="en-US" altLang="ja-JP" dirty="0">
                  <a:solidFill>
                    <a:schemeClr val="tx1"/>
                  </a:solidFill>
                </a:rPr>
                <a:t>R</a:t>
              </a:r>
              <a:r>
                <a:rPr kumimoji="1" lang="en-US" altLang="ja-JP" dirty="0">
                  <a:solidFill>
                    <a:schemeClr val="tx1"/>
                  </a:solidFill>
                </a:rPr>
                <a:t>esources and environmental conservation</a:t>
              </a:r>
              <a:endParaRPr kumimoji="1" lang="ja-JP" altLang="en-US" dirty="0">
                <a:solidFill>
                  <a:schemeClr val="tx1"/>
                </a:solidFill>
              </a:endParaRPr>
            </a:p>
          </p:txBody>
        </p:sp>
        <p:sp>
          <p:nvSpPr>
            <p:cNvPr id="9" name="円/楕円 11">
              <a:extLst>
                <a:ext uri="{FF2B5EF4-FFF2-40B4-BE49-F238E27FC236}">
                  <a16:creationId xmlns:a16="http://schemas.microsoft.com/office/drawing/2014/main" id="{DA9BE005-4B70-40EB-B465-A32E95FA713C}"/>
                </a:ext>
              </a:extLst>
            </p:cNvPr>
            <p:cNvSpPr/>
            <p:nvPr/>
          </p:nvSpPr>
          <p:spPr>
            <a:xfrm>
              <a:off x="1034316" y="3649612"/>
              <a:ext cx="1794044" cy="830316"/>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lang="en-US" altLang="ja-JP" dirty="0">
                  <a:solidFill>
                    <a:schemeClr val="tx1"/>
                  </a:solidFill>
                </a:rPr>
                <a:t>R</a:t>
              </a:r>
              <a:r>
                <a:rPr kumimoji="1" lang="en-US" altLang="ja-JP" dirty="0">
                  <a:solidFill>
                    <a:schemeClr val="tx1"/>
                  </a:solidFill>
                </a:rPr>
                <a:t>egional disparities</a:t>
              </a:r>
              <a:endParaRPr kumimoji="1" lang="ja-JP" altLang="en-US" dirty="0">
                <a:solidFill>
                  <a:schemeClr val="tx1"/>
                </a:solidFill>
              </a:endParaRPr>
            </a:p>
          </p:txBody>
        </p:sp>
        <p:sp>
          <p:nvSpPr>
            <p:cNvPr id="12" name="円/楕円 11">
              <a:extLst>
                <a:ext uri="{FF2B5EF4-FFF2-40B4-BE49-F238E27FC236}">
                  <a16:creationId xmlns:a16="http://schemas.microsoft.com/office/drawing/2014/main" id="{0BFB143D-6117-4A56-AE3E-834C43F9B5A3}"/>
                </a:ext>
              </a:extLst>
            </p:cNvPr>
            <p:cNvSpPr/>
            <p:nvPr/>
          </p:nvSpPr>
          <p:spPr>
            <a:xfrm>
              <a:off x="2971282" y="3628626"/>
              <a:ext cx="2146526" cy="837671"/>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lang="en-US" altLang="ja-JP" dirty="0">
                  <a:solidFill>
                    <a:schemeClr val="tx1"/>
                  </a:solidFill>
                </a:rPr>
                <a:t>Congestion</a:t>
              </a:r>
              <a:endParaRPr kumimoji="1" lang="ja-JP" altLang="en-US" dirty="0">
                <a:solidFill>
                  <a:schemeClr val="tx1"/>
                </a:solidFill>
              </a:endParaRPr>
            </a:p>
          </p:txBody>
        </p:sp>
        <p:sp>
          <p:nvSpPr>
            <p:cNvPr id="15" name="四角形: 角を丸くする 14">
              <a:extLst>
                <a:ext uri="{FF2B5EF4-FFF2-40B4-BE49-F238E27FC236}">
                  <a16:creationId xmlns:a16="http://schemas.microsoft.com/office/drawing/2014/main" id="{42DC4CCB-B635-4F84-9D3D-0971C8A373F9}"/>
                </a:ext>
              </a:extLst>
            </p:cNvPr>
            <p:cNvSpPr/>
            <p:nvPr/>
          </p:nvSpPr>
          <p:spPr>
            <a:xfrm>
              <a:off x="755576" y="3429000"/>
              <a:ext cx="6912768" cy="1300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E5188EF-8135-4DB1-B522-23768E02A840}"/>
                </a:ext>
              </a:extLst>
            </p:cNvPr>
            <p:cNvSpPr txBox="1"/>
            <p:nvPr/>
          </p:nvSpPr>
          <p:spPr>
            <a:xfrm>
              <a:off x="1011951" y="3168072"/>
              <a:ext cx="2610202" cy="369332"/>
            </a:xfrm>
            <a:prstGeom prst="rect">
              <a:avLst/>
            </a:prstGeom>
            <a:solidFill>
              <a:schemeClr val="bg1"/>
            </a:solidFill>
          </p:spPr>
          <p:txBody>
            <a:bodyPr wrap="none" rtlCol="0">
              <a:spAutoFit/>
            </a:bodyPr>
            <a:lstStyle/>
            <a:p>
              <a:r>
                <a:rPr lang="en-US" altLang="ja-JP" b="1" dirty="0">
                  <a:solidFill>
                    <a:srgbClr val="0070C0"/>
                  </a:solidFill>
                </a:rPr>
                <a:t>External Diseconomies</a:t>
              </a:r>
            </a:p>
          </p:txBody>
        </p:sp>
      </p:grpSp>
      <p:sp>
        <p:nvSpPr>
          <p:cNvPr id="14" name="タイトル 1">
            <a:extLst>
              <a:ext uri="{FF2B5EF4-FFF2-40B4-BE49-F238E27FC236}">
                <a16:creationId xmlns:a16="http://schemas.microsoft.com/office/drawing/2014/main" id="{4D5C27B0-78D6-4DE1-93DB-76ACB571C577}"/>
              </a:ext>
            </a:extLst>
          </p:cNvPr>
          <p:cNvSpPr>
            <a:spLocks noGrp="1"/>
          </p:cNvSpPr>
          <p:nvPr>
            <p:ph type="title"/>
          </p:nvPr>
        </p:nvSpPr>
        <p:spPr>
          <a:xfrm>
            <a:off x="269756" y="324669"/>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17" name="テキスト プレースホルダー 7">
            <a:extLst>
              <a:ext uri="{FF2B5EF4-FFF2-40B4-BE49-F238E27FC236}">
                <a16:creationId xmlns:a16="http://schemas.microsoft.com/office/drawing/2014/main" id="{9695D023-603F-4EAA-9E1C-A069EAA4AED9}"/>
              </a:ext>
            </a:extLst>
          </p:cNvPr>
          <p:cNvSpPr txBox="1"/>
          <p:nvPr/>
        </p:nvSpPr>
        <p:spPr>
          <a:xfrm>
            <a:off x="229754" y="1140844"/>
            <a:ext cx="8086662"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(2)	Linkage with National Development Plan</a:t>
            </a:r>
          </a:p>
        </p:txBody>
      </p:sp>
    </p:spTree>
    <p:extLst>
      <p:ext uri="{BB962C8B-B14F-4D97-AF65-F5344CB8AC3E}">
        <p14:creationId xmlns:p14="http://schemas.microsoft.com/office/powerpoint/2010/main" val="323777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83568" y="1667125"/>
            <a:ext cx="7386283" cy="400110"/>
          </a:xfrm>
          <a:prstGeom prst="rect">
            <a:avLst/>
          </a:prstGeom>
          <a:noFill/>
        </p:spPr>
        <p:txBody>
          <a:bodyPr wrap="square" rtlCol="0">
            <a:spAutoFit/>
          </a:bodyPr>
          <a:lstStyle/>
          <a:p>
            <a:pPr marL="355600" indent="-355600"/>
            <a:r>
              <a:rPr lang="en-US" altLang="ja-JP" sz="2000" dirty="0"/>
              <a:t>4)	Long-Term Flood Protection Plan</a:t>
            </a:r>
          </a:p>
        </p:txBody>
      </p:sp>
      <p:grpSp>
        <p:nvGrpSpPr>
          <p:cNvPr id="2" name="グループ化 1">
            <a:extLst>
              <a:ext uri="{FF2B5EF4-FFF2-40B4-BE49-F238E27FC236}">
                <a16:creationId xmlns:a16="http://schemas.microsoft.com/office/drawing/2014/main" id="{30483F1A-3412-416A-AD2D-4306D00FB842}"/>
              </a:ext>
            </a:extLst>
          </p:cNvPr>
          <p:cNvGrpSpPr/>
          <p:nvPr/>
        </p:nvGrpSpPr>
        <p:grpSpPr>
          <a:xfrm>
            <a:off x="128237" y="2238315"/>
            <a:ext cx="8496944" cy="3840907"/>
            <a:chOff x="152109" y="2054908"/>
            <a:chExt cx="8496944" cy="3840907"/>
          </a:xfrm>
        </p:grpSpPr>
        <p:grpSp>
          <p:nvGrpSpPr>
            <p:cNvPr id="4" name="グループ化 3">
              <a:extLst>
                <a:ext uri="{FF2B5EF4-FFF2-40B4-BE49-F238E27FC236}">
                  <a16:creationId xmlns:a16="http://schemas.microsoft.com/office/drawing/2014/main" id="{9D730BE4-EC36-4F7E-AD5F-326A55A44137}"/>
                </a:ext>
              </a:extLst>
            </p:cNvPr>
            <p:cNvGrpSpPr/>
            <p:nvPr/>
          </p:nvGrpSpPr>
          <p:grpSpPr>
            <a:xfrm>
              <a:off x="152109" y="2054908"/>
              <a:ext cx="8496944" cy="481478"/>
              <a:chOff x="152109" y="2054908"/>
              <a:chExt cx="8496944" cy="481478"/>
            </a:xfrm>
          </p:grpSpPr>
          <p:sp>
            <p:nvSpPr>
              <p:cNvPr id="12" name="テキスト ボックス 11">
                <a:extLst>
                  <a:ext uri="{FF2B5EF4-FFF2-40B4-BE49-F238E27FC236}">
                    <a16:creationId xmlns:a16="http://schemas.microsoft.com/office/drawing/2014/main" id="{009906CA-18F8-4D7F-ADCD-DA7542FC9878}"/>
                  </a:ext>
                </a:extLst>
              </p:cNvPr>
              <p:cNvSpPr txBox="1"/>
              <p:nvPr/>
            </p:nvSpPr>
            <p:spPr>
              <a:xfrm>
                <a:off x="152109" y="2054908"/>
                <a:ext cx="1365507" cy="481478"/>
              </a:xfrm>
              <a:prstGeom prst="rect">
                <a:avLst/>
              </a:prstGeom>
              <a:noFill/>
            </p:spPr>
            <p:txBody>
              <a:bodyPr wrap="square">
                <a:spAutoFit/>
              </a:bodyPr>
              <a:lstStyle/>
              <a:p>
                <a:pPr algn="ctr">
                  <a:lnSpc>
                    <a:spcPts val="1500"/>
                  </a:lnSpc>
                  <a:spcAft>
                    <a:spcPts val="200"/>
                  </a:spcAft>
                  <a:buClr>
                    <a:schemeClr val="accent5">
                      <a:lumMod val="50000"/>
                    </a:schemeClr>
                  </a:buClr>
                  <a:buSzPct val="75000"/>
                </a:pPr>
                <a:r>
                  <a:rPr lang="en-US" altLang="ja-JP" b="1" dirty="0">
                    <a:solidFill>
                      <a:schemeClr val="tx1"/>
                    </a:solidFill>
                  </a:rPr>
                  <a:t>since 1870s</a:t>
                </a:r>
              </a:p>
            </p:txBody>
          </p:sp>
          <p:sp>
            <p:nvSpPr>
              <p:cNvPr id="22" name="正方形/長方形 21">
                <a:extLst>
                  <a:ext uri="{FF2B5EF4-FFF2-40B4-BE49-F238E27FC236}">
                    <a16:creationId xmlns:a16="http://schemas.microsoft.com/office/drawing/2014/main" id="{421CA87B-D869-4626-9B1E-35716332A01B}"/>
                  </a:ext>
                </a:extLst>
              </p:cNvPr>
              <p:cNvSpPr/>
              <p:nvPr/>
            </p:nvSpPr>
            <p:spPr>
              <a:xfrm>
                <a:off x="1262771" y="2158822"/>
                <a:ext cx="7386282" cy="269488"/>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200"/>
                  </a:spcAft>
                  <a:buClr>
                    <a:schemeClr val="accent5">
                      <a:lumMod val="50000"/>
                    </a:schemeClr>
                  </a:buClr>
                  <a:buSzPct val="75000"/>
                  <a:buFont typeface="Wingdings" panose="05000000000000000000" pitchFamily="2" charset="2"/>
                  <a:buChar char="l"/>
                </a:pPr>
                <a:r>
                  <a:rPr kumimoji="1" lang="en-US" altLang="ja-JP" dirty="0">
                    <a:solidFill>
                      <a:schemeClr val="tx1"/>
                    </a:solidFill>
                  </a:rPr>
                  <a:t>Flood protection projects based on modern flood protection plans</a:t>
                </a:r>
              </a:p>
            </p:txBody>
          </p:sp>
        </p:grpSp>
        <p:grpSp>
          <p:nvGrpSpPr>
            <p:cNvPr id="5" name="グループ化 4">
              <a:extLst>
                <a:ext uri="{FF2B5EF4-FFF2-40B4-BE49-F238E27FC236}">
                  <a16:creationId xmlns:a16="http://schemas.microsoft.com/office/drawing/2014/main" id="{9616408A-72CD-410D-8AF6-B21DD34F1358}"/>
                </a:ext>
              </a:extLst>
            </p:cNvPr>
            <p:cNvGrpSpPr/>
            <p:nvPr/>
          </p:nvGrpSpPr>
          <p:grpSpPr>
            <a:xfrm>
              <a:off x="416302" y="2689832"/>
              <a:ext cx="8229612" cy="513145"/>
              <a:chOff x="416302" y="2689832"/>
              <a:chExt cx="8229612" cy="513145"/>
            </a:xfrm>
          </p:grpSpPr>
          <p:sp>
            <p:nvSpPr>
              <p:cNvPr id="14" name="テキスト ボックス 13">
                <a:extLst>
                  <a:ext uri="{FF2B5EF4-FFF2-40B4-BE49-F238E27FC236}">
                    <a16:creationId xmlns:a16="http://schemas.microsoft.com/office/drawing/2014/main" id="{D72D4032-AAD2-42CB-90A9-87780D93D32D}"/>
                  </a:ext>
                </a:extLst>
              </p:cNvPr>
              <p:cNvSpPr txBox="1"/>
              <p:nvPr/>
            </p:nvSpPr>
            <p:spPr>
              <a:xfrm>
                <a:off x="416302" y="2804971"/>
                <a:ext cx="837120" cy="289118"/>
              </a:xfrm>
              <a:prstGeom prst="rect">
                <a:avLst/>
              </a:prstGeom>
              <a:noFill/>
            </p:spPr>
            <p:txBody>
              <a:bodyPr wrap="square">
                <a:spAutoFit/>
              </a:bodyPr>
              <a:lstStyle/>
              <a:p>
                <a:pPr algn="ctr">
                  <a:lnSpc>
                    <a:spcPts val="1500"/>
                  </a:lnSpc>
                  <a:spcAft>
                    <a:spcPts val="200"/>
                  </a:spcAft>
                  <a:buClr>
                    <a:schemeClr val="accent5">
                      <a:lumMod val="50000"/>
                    </a:schemeClr>
                  </a:buClr>
                  <a:buSzPct val="75000"/>
                </a:pPr>
                <a:r>
                  <a:rPr lang="en-US" altLang="ja-JP" b="1" dirty="0">
                    <a:solidFill>
                      <a:schemeClr val="tx1"/>
                    </a:solidFill>
                  </a:rPr>
                  <a:t>1910</a:t>
                </a:r>
              </a:p>
            </p:txBody>
          </p:sp>
          <p:sp>
            <p:nvSpPr>
              <p:cNvPr id="23" name="正方形/長方形 22">
                <a:extLst>
                  <a:ext uri="{FF2B5EF4-FFF2-40B4-BE49-F238E27FC236}">
                    <a16:creationId xmlns:a16="http://schemas.microsoft.com/office/drawing/2014/main" id="{BC4EB945-5618-4D7D-A183-0691309E8DE5}"/>
                  </a:ext>
                </a:extLst>
              </p:cNvPr>
              <p:cNvSpPr/>
              <p:nvPr/>
            </p:nvSpPr>
            <p:spPr>
              <a:xfrm>
                <a:off x="1259632" y="2689832"/>
                <a:ext cx="7386282" cy="51314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First</a:t>
                </a:r>
                <a:r>
                  <a:rPr lang="en-US" altLang="ja-JP" b="1" dirty="0">
                    <a:solidFill>
                      <a:schemeClr val="tx1"/>
                    </a:solidFill>
                  </a:rPr>
                  <a:t> </a:t>
                </a:r>
                <a:r>
                  <a:rPr lang="en-US" altLang="ja-JP" dirty="0">
                    <a:solidFill>
                      <a:schemeClr val="tx1"/>
                    </a:solidFill>
                  </a:rPr>
                  <a:t>Long-term Flood Protection Plan</a:t>
                </a:r>
              </a:p>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The Special Account for Flood Protection Fund was established</a:t>
                </a:r>
                <a:endParaRPr lang="en-US" altLang="ja-JP" dirty="0">
                  <a:solidFill>
                    <a:srgbClr val="FF0000"/>
                  </a:solidFill>
                </a:endParaRPr>
              </a:p>
            </p:txBody>
          </p:sp>
        </p:grpSp>
        <p:grpSp>
          <p:nvGrpSpPr>
            <p:cNvPr id="7" name="グループ化 6">
              <a:extLst>
                <a:ext uri="{FF2B5EF4-FFF2-40B4-BE49-F238E27FC236}">
                  <a16:creationId xmlns:a16="http://schemas.microsoft.com/office/drawing/2014/main" id="{A63A0260-6CD1-4B2D-BBAA-8C8BFF21C416}"/>
                </a:ext>
              </a:extLst>
            </p:cNvPr>
            <p:cNvGrpSpPr/>
            <p:nvPr/>
          </p:nvGrpSpPr>
          <p:grpSpPr>
            <a:xfrm>
              <a:off x="460320" y="3432100"/>
              <a:ext cx="8185594" cy="289118"/>
              <a:chOff x="460320" y="3432100"/>
              <a:chExt cx="8185594" cy="289118"/>
            </a:xfrm>
          </p:grpSpPr>
          <p:sp>
            <p:nvSpPr>
              <p:cNvPr id="16" name="テキスト ボックス 15">
                <a:extLst>
                  <a:ext uri="{FF2B5EF4-FFF2-40B4-BE49-F238E27FC236}">
                    <a16:creationId xmlns:a16="http://schemas.microsoft.com/office/drawing/2014/main" id="{DDA8FCF1-6511-4794-A628-05734B5582A7}"/>
                  </a:ext>
                </a:extLst>
              </p:cNvPr>
              <p:cNvSpPr txBox="1"/>
              <p:nvPr/>
            </p:nvSpPr>
            <p:spPr>
              <a:xfrm>
                <a:off x="460320" y="3432100"/>
                <a:ext cx="749084" cy="289118"/>
              </a:xfrm>
              <a:prstGeom prst="rect">
                <a:avLst/>
              </a:prstGeom>
              <a:noFill/>
            </p:spPr>
            <p:txBody>
              <a:bodyPr wrap="square">
                <a:spAutoFit/>
              </a:bodyPr>
              <a:lstStyle/>
              <a:p>
                <a:pPr algn="ctr">
                  <a:lnSpc>
                    <a:spcPts val="1500"/>
                  </a:lnSpc>
                  <a:spcAft>
                    <a:spcPts val="200"/>
                  </a:spcAft>
                  <a:buClr>
                    <a:schemeClr val="accent5">
                      <a:lumMod val="50000"/>
                    </a:schemeClr>
                  </a:buClr>
                  <a:buSzPct val="75000"/>
                </a:pPr>
                <a:r>
                  <a:rPr lang="en-US" altLang="ja-JP" b="1" dirty="0">
                    <a:solidFill>
                      <a:schemeClr val="tx1"/>
                    </a:solidFill>
                  </a:rPr>
                  <a:t>1921</a:t>
                </a:r>
              </a:p>
            </p:txBody>
          </p:sp>
          <p:sp>
            <p:nvSpPr>
              <p:cNvPr id="24" name="正方形/長方形 23">
                <a:extLst>
                  <a:ext uri="{FF2B5EF4-FFF2-40B4-BE49-F238E27FC236}">
                    <a16:creationId xmlns:a16="http://schemas.microsoft.com/office/drawing/2014/main" id="{25CAF176-B569-497D-A248-F9C2F2EFF894}"/>
                  </a:ext>
                </a:extLst>
              </p:cNvPr>
              <p:cNvSpPr/>
              <p:nvPr/>
            </p:nvSpPr>
            <p:spPr>
              <a:xfrm>
                <a:off x="1259632" y="3438248"/>
                <a:ext cx="7386282" cy="269488"/>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4400" indent="-28440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The Second Flood Protection Plan</a:t>
                </a:r>
                <a:endParaRPr lang="en-US" altLang="ja-JP" dirty="0">
                  <a:solidFill>
                    <a:srgbClr val="FF0000"/>
                  </a:solidFill>
                </a:endParaRPr>
              </a:p>
            </p:txBody>
          </p:sp>
        </p:grpSp>
        <p:grpSp>
          <p:nvGrpSpPr>
            <p:cNvPr id="8" name="グループ化 7">
              <a:extLst>
                <a:ext uri="{FF2B5EF4-FFF2-40B4-BE49-F238E27FC236}">
                  <a16:creationId xmlns:a16="http://schemas.microsoft.com/office/drawing/2014/main" id="{C13A8A84-7B08-41D6-A3EA-88D1A34D49AF}"/>
                </a:ext>
              </a:extLst>
            </p:cNvPr>
            <p:cNvGrpSpPr/>
            <p:nvPr/>
          </p:nvGrpSpPr>
          <p:grpSpPr>
            <a:xfrm>
              <a:off x="427388" y="3848886"/>
              <a:ext cx="8221665" cy="705505"/>
              <a:chOff x="427388" y="3848886"/>
              <a:chExt cx="8221665" cy="705505"/>
            </a:xfrm>
          </p:grpSpPr>
          <p:sp>
            <p:nvSpPr>
              <p:cNvPr id="18" name="テキスト ボックス 17">
                <a:extLst>
                  <a:ext uri="{FF2B5EF4-FFF2-40B4-BE49-F238E27FC236}">
                    <a16:creationId xmlns:a16="http://schemas.microsoft.com/office/drawing/2014/main" id="{89932A1A-E0E3-4C5D-80B3-E7E7CC6C9F0C}"/>
                  </a:ext>
                </a:extLst>
              </p:cNvPr>
              <p:cNvSpPr txBox="1"/>
              <p:nvPr/>
            </p:nvSpPr>
            <p:spPr>
              <a:xfrm>
                <a:off x="427388" y="4000483"/>
                <a:ext cx="814947" cy="289118"/>
              </a:xfrm>
              <a:prstGeom prst="rect">
                <a:avLst/>
              </a:prstGeom>
              <a:noFill/>
            </p:spPr>
            <p:txBody>
              <a:bodyPr wrap="square">
                <a:spAutoFit/>
              </a:bodyPr>
              <a:lstStyle/>
              <a:p>
                <a:pPr algn="ctr">
                  <a:lnSpc>
                    <a:spcPts val="1500"/>
                  </a:lnSpc>
                  <a:spcAft>
                    <a:spcPts val="200"/>
                  </a:spcAft>
                  <a:buClr>
                    <a:schemeClr val="accent5">
                      <a:lumMod val="50000"/>
                    </a:schemeClr>
                  </a:buClr>
                  <a:buSzPct val="75000"/>
                </a:pPr>
                <a:r>
                  <a:rPr lang="en-US" altLang="ja-JP" b="1" dirty="0">
                    <a:solidFill>
                      <a:schemeClr val="tx1"/>
                    </a:solidFill>
                  </a:rPr>
                  <a:t>1933</a:t>
                </a:r>
              </a:p>
            </p:txBody>
          </p:sp>
          <p:sp>
            <p:nvSpPr>
              <p:cNvPr id="25" name="正方形/長方形 24">
                <a:extLst>
                  <a:ext uri="{FF2B5EF4-FFF2-40B4-BE49-F238E27FC236}">
                    <a16:creationId xmlns:a16="http://schemas.microsoft.com/office/drawing/2014/main" id="{595E44D2-4B8C-4E7F-9BD8-9FEC91885A6C}"/>
                  </a:ext>
                </a:extLst>
              </p:cNvPr>
              <p:cNvSpPr/>
              <p:nvPr/>
            </p:nvSpPr>
            <p:spPr>
              <a:xfrm>
                <a:off x="1262771" y="3848886"/>
                <a:ext cx="7386282" cy="70550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The Third Flood Protection Plan</a:t>
                </a:r>
              </a:p>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Small- and medium-sized rivers were funded by government subsidies and bonds</a:t>
                </a:r>
                <a:endParaRPr lang="en-US" altLang="ja-JP" dirty="0">
                  <a:solidFill>
                    <a:srgbClr val="FF0000"/>
                  </a:solidFill>
                </a:endParaRPr>
              </a:p>
            </p:txBody>
          </p:sp>
        </p:grpSp>
        <p:grpSp>
          <p:nvGrpSpPr>
            <p:cNvPr id="9" name="グループ化 8">
              <a:extLst>
                <a:ext uri="{FF2B5EF4-FFF2-40B4-BE49-F238E27FC236}">
                  <a16:creationId xmlns:a16="http://schemas.microsoft.com/office/drawing/2014/main" id="{1BFFFB6C-40F3-4C8C-8442-880C44CA2C0A}"/>
                </a:ext>
              </a:extLst>
            </p:cNvPr>
            <p:cNvGrpSpPr/>
            <p:nvPr/>
          </p:nvGrpSpPr>
          <p:grpSpPr>
            <a:xfrm>
              <a:off x="460162" y="4753741"/>
              <a:ext cx="8179542" cy="756801"/>
              <a:chOff x="460162" y="4753741"/>
              <a:chExt cx="8179542" cy="756801"/>
            </a:xfrm>
          </p:grpSpPr>
          <p:sp>
            <p:nvSpPr>
              <p:cNvPr id="20" name="テキスト ボックス 19">
                <a:extLst>
                  <a:ext uri="{FF2B5EF4-FFF2-40B4-BE49-F238E27FC236}">
                    <a16:creationId xmlns:a16="http://schemas.microsoft.com/office/drawing/2014/main" id="{0B1EFB2D-264A-4E7D-B11E-3C68F2517A55}"/>
                  </a:ext>
                </a:extLst>
              </p:cNvPr>
              <p:cNvSpPr txBox="1"/>
              <p:nvPr/>
            </p:nvSpPr>
            <p:spPr>
              <a:xfrm>
                <a:off x="460162" y="4925418"/>
                <a:ext cx="749084" cy="289118"/>
              </a:xfrm>
              <a:prstGeom prst="rect">
                <a:avLst/>
              </a:prstGeom>
              <a:noFill/>
            </p:spPr>
            <p:txBody>
              <a:bodyPr wrap="square">
                <a:spAutoFit/>
              </a:bodyPr>
              <a:lstStyle/>
              <a:p>
                <a:pPr algn="ctr">
                  <a:lnSpc>
                    <a:spcPts val="1500"/>
                  </a:lnSpc>
                  <a:buClr>
                    <a:schemeClr val="accent5">
                      <a:lumMod val="50000"/>
                    </a:schemeClr>
                  </a:buClr>
                  <a:buSzPct val="75000"/>
                </a:pPr>
                <a:r>
                  <a:rPr lang="en-US" altLang="ja-JP" b="1" dirty="0">
                    <a:solidFill>
                      <a:schemeClr val="tx1"/>
                    </a:solidFill>
                  </a:rPr>
                  <a:t>1960 </a:t>
                </a:r>
              </a:p>
            </p:txBody>
          </p:sp>
          <p:sp>
            <p:nvSpPr>
              <p:cNvPr id="26" name="正方形/長方形 25">
                <a:extLst>
                  <a:ext uri="{FF2B5EF4-FFF2-40B4-BE49-F238E27FC236}">
                    <a16:creationId xmlns:a16="http://schemas.microsoft.com/office/drawing/2014/main" id="{16398E94-EB1F-4925-BB3D-5CA6D182A4FC}"/>
                  </a:ext>
                </a:extLst>
              </p:cNvPr>
              <p:cNvSpPr/>
              <p:nvPr/>
            </p:nvSpPr>
            <p:spPr>
              <a:xfrm>
                <a:off x="1253422" y="4753741"/>
                <a:ext cx="7386282" cy="7568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The Erosion and Flood Protection Emergency Measures Act</a:t>
                </a:r>
              </a:p>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Long-term Flood Protection Plan</a:t>
                </a:r>
              </a:p>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The Special Account for Flood Protection</a:t>
                </a:r>
              </a:p>
            </p:txBody>
          </p:sp>
        </p:grpSp>
        <p:grpSp>
          <p:nvGrpSpPr>
            <p:cNvPr id="10" name="グループ化 9">
              <a:extLst>
                <a:ext uri="{FF2B5EF4-FFF2-40B4-BE49-F238E27FC236}">
                  <a16:creationId xmlns:a16="http://schemas.microsoft.com/office/drawing/2014/main" id="{685CEBFD-50DB-4300-BBF1-9321C63C58E9}"/>
                </a:ext>
              </a:extLst>
            </p:cNvPr>
            <p:cNvGrpSpPr/>
            <p:nvPr/>
          </p:nvGrpSpPr>
          <p:grpSpPr>
            <a:xfrm>
              <a:off x="456841" y="5606697"/>
              <a:ext cx="8189073" cy="289118"/>
              <a:chOff x="456841" y="5606697"/>
              <a:chExt cx="8189073" cy="289118"/>
            </a:xfrm>
          </p:grpSpPr>
          <p:sp>
            <p:nvSpPr>
              <p:cNvPr id="27" name="正方形/長方形 26">
                <a:extLst>
                  <a:ext uri="{FF2B5EF4-FFF2-40B4-BE49-F238E27FC236}">
                    <a16:creationId xmlns:a16="http://schemas.microsoft.com/office/drawing/2014/main" id="{E4A43E34-B4C9-4CD3-A123-F9A806C87479}"/>
                  </a:ext>
                </a:extLst>
              </p:cNvPr>
              <p:cNvSpPr/>
              <p:nvPr/>
            </p:nvSpPr>
            <p:spPr>
              <a:xfrm>
                <a:off x="1259632" y="5616512"/>
                <a:ext cx="7386282" cy="269488"/>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nSpc>
                    <a:spcPts val="1500"/>
                  </a:lnSpc>
                  <a:spcBef>
                    <a:spcPts val="200"/>
                  </a:spcBef>
                  <a:spcAft>
                    <a:spcPts val="200"/>
                  </a:spcAft>
                  <a:buClr>
                    <a:schemeClr val="accent5">
                      <a:lumMod val="50000"/>
                    </a:schemeClr>
                  </a:buClr>
                  <a:buSzPct val="75000"/>
                  <a:buFont typeface="Wingdings" panose="05000000000000000000" pitchFamily="2" charset="2"/>
                  <a:buChar char="l"/>
                </a:pPr>
                <a:r>
                  <a:rPr lang="en-US" altLang="ja-JP" dirty="0">
                    <a:solidFill>
                      <a:schemeClr val="tx1"/>
                    </a:solidFill>
                  </a:rPr>
                  <a:t>Special Account for Social Capital Improvement Projects</a:t>
                </a:r>
              </a:p>
            </p:txBody>
          </p:sp>
          <p:sp>
            <p:nvSpPr>
              <p:cNvPr id="28" name="テキスト ボックス 27">
                <a:extLst>
                  <a:ext uri="{FF2B5EF4-FFF2-40B4-BE49-F238E27FC236}">
                    <a16:creationId xmlns:a16="http://schemas.microsoft.com/office/drawing/2014/main" id="{ABC10AD0-619B-4EDF-A1FC-8BD4EB4DF2BB}"/>
                  </a:ext>
                </a:extLst>
              </p:cNvPr>
              <p:cNvSpPr txBox="1"/>
              <p:nvPr/>
            </p:nvSpPr>
            <p:spPr>
              <a:xfrm>
                <a:off x="456841" y="5606697"/>
                <a:ext cx="749084" cy="289118"/>
              </a:xfrm>
              <a:prstGeom prst="rect">
                <a:avLst/>
              </a:prstGeom>
              <a:noFill/>
            </p:spPr>
            <p:txBody>
              <a:bodyPr wrap="square">
                <a:spAutoFit/>
              </a:bodyPr>
              <a:lstStyle/>
              <a:p>
                <a:pPr algn="ctr">
                  <a:lnSpc>
                    <a:spcPts val="1500"/>
                  </a:lnSpc>
                  <a:buClr>
                    <a:schemeClr val="accent5">
                      <a:lumMod val="50000"/>
                    </a:schemeClr>
                  </a:buClr>
                  <a:buSzPct val="75000"/>
                </a:pPr>
                <a:r>
                  <a:rPr lang="en-US" altLang="ja-JP" b="1" dirty="0">
                    <a:solidFill>
                      <a:schemeClr val="tx1"/>
                    </a:solidFill>
                  </a:rPr>
                  <a:t>2008 </a:t>
                </a:r>
              </a:p>
            </p:txBody>
          </p:sp>
        </p:grpSp>
      </p:grpSp>
      <p:sp>
        <p:nvSpPr>
          <p:cNvPr id="21" name="タイトル 1">
            <a:extLst>
              <a:ext uri="{FF2B5EF4-FFF2-40B4-BE49-F238E27FC236}">
                <a16:creationId xmlns:a16="http://schemas.microsoft.com/office/drawing/2014/main" id="{C978C7CB-AE51-452C-B592-311B46A825AF}"/>
              </a:ext>
            </a:extLst>
          </p:cNvPr>
          <p:cNvSpPr>
            <a:spLocks noGrp="1"/>
          </p:cNvSpPr>
          <p:nvPr>
            <p:ph type="title"/>
          </p:nvPr>
        </p:nvSpPr>
        <p:spPr>
          <a:xfrm>
            <a:off x="233752" y="373090"/>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30" name="テキスト プレースホルダー 7">
            <a:extLst>
              <a:ext uri="{FF2B5EF4-FFF2-40B4-BE49-F238E27FC236}">
                <a16:creationId xmlns:a16="http://schemas.microsoft.com/office/drawing/2014/main" id="{29413261-E319-4DAE-BEE8-A62E1729F303}"/>
              </a:ext>
            </a:extLst>
          </p:cNvPr>
          <p:cNvSpPr txBox="1"/>
          <p:nvPr/>
        </p:nvSpPr>
        <p:spPr>
          <a:xfrm>
            <a:off x="257512" y="1169920"/>
            <a:ext cx="8358320"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(2)	Linkage with National Development Plan</a:t>
            </a:r>
          </a:p>
        </p:txBody>
      </p:sp>
    </p:spTree>
    <p:extLst>
      <p:ext uri="{BB962C8B-B14F-4D97-AF65-F5344CB8AC3E}">
        <p14:creationId xmlns:p14="http://schemas.microsoft.com/office/powerpoint/2010/main" val="341382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5576" y="1834940"/>
            <a:ext cx="1913675" cy="400110"/>
          </a:xfrm>
          <a:prstGeom prst="rect">
            <a:avLst/>
          </a:prstGeom>
          <a:noFill/>
        </p:spPr>
        <p:txBody>
          <a:bodyPr wrap="square" rtlCol="0">
            <a:spAutoFit/>
          </a:bodyPr>
          <a:lstStyle/>
          <a:p>
            <a:pPr marL="271463" indent="-271463"/>
            <a:r>
              <a:rPr lang="en-US" altLang="ja-JP" sz="2000" dirty="0"/>
              <a:t>1)	Water Plan</a:t>
            </a:r>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285027" y="1251400"/>
            <a:ext cx="8311782"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(3)	National Water Resources Management Plan</a:t>
            </a:r>
          </a:p>
        </p:txBody>
      </p:sp>
      <p:sp>
        <p:nvSpPr>
          <p:cNvPr id="9" name="テキスト ボックス 8">
            <a:extLst>
              <a:ext uri="{FF2B5EF4-FFF2-40B4-BE49-F238E27FC236}">
                <a16:creationId xmlns:a16="http://schemas.microsoft.com/office/drawing/2014/main" id="{6B7F0D10-A56F-4DF1-BA5F-8CC2F2BAB4ED}"/>
              </a:ext>
            </a:extLst>
          </p:cNvPr>
          <p:cNvSpPr txBox="1"/>
          <p:nvPr/>
        </p:nvSpPr>
        <p:spPr>
          <a:xfrm>
            <a:off x="1043607" y="2280012"/>
            <a:ext cx="7560842" cy="646331"/>
          </a:xfrm>
          <a:prstGeom prst="rect">
            <a:avLst/>
          </a:prstGeom>
          <a:noFill/>
        </p:spPr>
        <p:txBody>
          <a:bodyPr wrap="square">
            <a:spAutoFit/>
          </a:bodyPr>
          <a:lstStyle/>
          <a:p>
            <a:r>
              <a:rPr lang="en-US" altLang="ja-JP" b="1" dirty="0">
                <a:latin typeface="Times New Roman" panose="02020603050405020304" pitchFamily="18" charset="0"/>
                <a:ea typeface="ＭＳ 明朝" panose="02020609040205080304" pitchFamily="17" charset="-128"/>
              </a:rPr>
              <a:t>The National Comprehensive Water Resources Plan </a:t>
            </a:r>
            <a:r>
              <a:rPr lang="en-US" altLang="ja-JP" dirty="0">
                <a:latin typeface="Times New Roman" panose="02020603050405020304" pitchFamily="18" charset="0"/>
                <a:ea typeface="ＭＳ 明朝" panose="02020609040205080304" pitchFamily="17" charset="-128"/>
              </a:rPr>
              <a:t>(Water Plan) was developed </a:t>
            </a:r>
            <a:r>
              <a:rPr lang="en-US" altLang="ja-JP" dirty="0">
                <a:solidFill>
                  <a:srgbClr val="FF0000"/>
                </a:solidFill>
                <a:latin typeface="Times New Roman" panose="02020603050405020304" pitchFamily="18" charset="0"/>
                <a:ea typeface="ＭＳ 明朝" panose="02020609040205080304" pitchFamily="17" charset="-128"/>
              </a:rPr>
              <a:t>in line with the  </a:t>
            </a:r>
            <a:r>
              <a:rPr lang="en-US" altLang="ja-JP" sz="1800" dirty="0">
                <a:solidFill>
                  <a:srgbClr val="FF0000"/>
                </a:solidFill>
                <a:effectLst/>
                <a:latin typeface="Times New Roman" panose="02020603050405020304" pitchFamily="18" charset="0"/>
                <a:ea typeface="ＭＳ 明朝" panose="02020609040205080304" pitchFamily="17" charset="-128"/>
              </a:rPr>
              <a:t>NCDP.</a:t>
            </a:r>
          </a:p>
        </p:txBody>
      </p:sp>
      <p:sp>
        <p:nvSpPr>
          <p:cNvPr id="15" name="角丸四角形吹き出し 43">
            <a:extLst>
              <a:ext uri="{FF2B5EF4-FFF2-40B4-BE49-F238E27FC236}">
                <a16:creationId xmlns:a16="http://schemas.microsoft.com/office/drawing/2014/main" id="{7D15255F-E3A3-4BF1-8F73-8EA30A45FFFC}"/>
              </a:ext>
            </a:extLst>
          </p:cNvPr>
          <p:cNvSpPr/>
          <p:nvPr/>
        </p:nvSpPr>
        <p:spPr>
          <a:xfrm>
            <a:off x="5796136" y="2694239"/>
            <a:ext cx="2736304" cy="766167"/>
          </a:xfrm>
          <a:prstGeom prst="wedgeRoundRectCallout">
            <a:avLst>
              <a:gd name="adj1" fmla="val -71679"/>
              <a:gd name="adj2" fmla="val -66652"/>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a:lnSpc>
                <a:spcPts val="1800"/>
              </a:lnSpc>
            </a:pPr>
            <a:r>
              <a:rPr lang="en-US" altLang="ja-JP" sz="1600" dirty="0">
                <a:solidFill>
                  <a:schemeClr val="tx1"/>
                </a:solidFill>
              </a:rPr>
              <a:t>a </a:t>
            </a:r>
            <a:r>
              <a:rPr lang="en-US" altLang="ja-JP" sz="1600" dirty="0">
                <a:solidFill>
                  <a:srgbClr val="FF0000"/>
                </a:solidFill>
              </a:rPr>
              <a:t>guideline</a:t>
            </a:r>
            <a:r>
              <a:rPr lang="en-US" altLang="ja-JP" sz="1600" dirty="0">
                <a:solidFill>
                  <a:schemeClr val="tx1"/>
                </a:solidFill>
              </a:rPr>
              <a:t> for various comprehensive measures concerning water resources</a:t>
            </a:r>
          </a:p>
        </p:txBody>
      </p:sp>
      <p:sp>
        <p:nvSpPr>
          <p:cNvPr id="20" name="四角形: 角を丸くする 19">
            <a:extLst>
              <a:ext uri="{FF2B5EF4-FFF2-40B4-BE49-F238E27FC236}">
                <a16:creationId xmlns:a16="http://schemas.microsoft.com/office/drawing/2014/main" id="{BBCFBF9E-2F29-4F60-8FE0-BF470E008FDD}"/>
              </a:ext>
            </a:extLst>
          </p:cNvPr>
          <p:cNvSpPr/>
          <p:nvPr/>
        </p:nvSpPr>
        <p:spPr>
          <a:xfrm>
            <a:off x="1115616" y="3822375"/>
            <a:ext cx="6408712" cy="2063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146AB72-080A-42A4-B6C2-321808235390}"/>
              </a:ext>
            </a:extLst>
          </p:cNvPr>
          <p:cNvSpPr txBox="1"/>
          <p:nvPr/>
        </p:nvSpPr>
        <p:spPr>
          <a:xfrm>
            <a:off x="1336397" y="3572452"/>
            <a:ext cx="2466894" cy="369332"/>
          </a:xfrm>
          <a:prstGeom prst="rect">
            <a:avLst/>
          </a:prstGeom>
          <a:solidFill>
            <a:schemeClr val="bg1"/>
          </a:solidFill>
        </p:spPr>
        <p:txBody>
          <a:bodyPr wrap="none" rtlCol="0">
            <a:spAutoFit/>
          </a:bodyPr>
          <a:lstStyle/>
          <a:p>
            <a:r>
              <a:rPr lang="en-US" altLang="ja-JP" b="1" dirty="0">
                <a:solidFill>
                  <a:srgbClr val="0070C0"/>
                </a:solidFill>
              </a:rPr>
              <a:t>Water Plan including:</a:t>
            </a:r>
          </a:p>
        </p:txBody>
      </p:sp>
      <p:sp>
        <p:nvSpPr>
          <p:cNvPr id="25" name="正方形/長方形 24">
            <a:extLst>
              <a:ext uri="{FF2B5EF4-FFF2-40B4-BE49-F238E27FC236}">
                <a16:creationId xmlns:a16="http://schemas.microsoft.com/office/drawing/2014/main" id="{024B1F88-63F6-4114-B616-4311804AC82D}"/>
              </a:ext>
            </a:extLst>
          </p:cNvPr>
          <p:cNvSpPr/>
          <p:nvPr/>
        </p:nvSpPr>
        <p:spPr>
          <a:xfrm>
            <a:off x="1336395" y="4008230"/>
            <a:ext cx="51480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1. The long-term water demand outlook for the nation</a:t>
            </a:r>
          </a:p>
        </p:txBody>
      </p:sp>
      <p:sp>
        <p:nvSpPr>
          <p:cNvPr id="26" name="正方形/長方形 25">
            <a:extLst>
              <a:ext uri="{FF2B5EF4-FFF2-40B4-BE49-F238E27FC236}">
                <a16:creationId xmlns:a16="http://schemas.microsoft.com/office/drawing/2014/main" id="{74B6FD17-0636-40A4-8425-66DDC1D67E5A}"/>
              </a:ext>
            </a:extLst>
          </p:cNvPr>
          <p:cNvSpPr/>
          <p:nvPr/>
        </p:nvSpPr>
        <p:spPr>
          <a:xfrm>
            <a:off x="1584240" y="4443928"/>
            <a:ext cx="51480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2. The basic goals for the development of water resources</a:t>
            </a:r>
          </a:p>
        </p:txBody>
      </p:sp>
      <p:sp>
        <p:nvSpPr>
          <p:cNvPr id="28" name="正方形/長方形 27">
            <a:extLst>
              <a:ext uri="{FF2B5EF4-FFF2-40B4-BE49-F238E27FC236}">
                <a16:creationId xmlns:a16="http://schemas.microsoft.com/office/drawing/2014/main" id="{9890FD87-E6F4-4801-9796-E8650321A5C7}"/>
              </a:ext>
            </a:extLst>
          </p:cNvPr>
          <p:cNvSpPr/>
          <p:nvPr/>
        </p:nvSpPr>
        <p:spPr>
          <a:xfrm>
            <a:off x="1872272" y="4876952"/>
            <a:ext cx="51480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3. The basic goals for the conservation of water resources</a:t>
            </a:r>
          </a:p>
        </p:txBody>
      </p:sp>
      <p:sp>
        <p:nvSpPr>
          <p:cNvPr id="29" name="正方形/長方形 28">
            <a:extLst>
              <a:ext uri="{FF2B5EF4-FFF2-40B4-BE49-F238E27FC236}">
                <a16:creationId xmlns:a16="http://schemas.microsoft.com/office/drawing/2014/main" id="{29350500-FD21-41E0-8579-B37530C66533}"/>
              </a:ext>
            </a:extLst>
          </p:cNvPr>
          <p:cNvSpPr/>
          <p:nvPr/>
        </p:nvSpPr>
        <p:spPr>
          <a:xfrm>
            <a:off x="2160304" y="5309976"/>
            <a:ext cx="51480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4. The basic goals for the use of water resources</a:t>
            </a:r>
          </a:p>
        </p:txBody>
      </p:sp>
      <p:sp>
        <p:nvSpPr>
          <p:cNvPr id="16" name="タイトル 1">
            <a:extLst>
              <a:ext uri="{FF2B5EF4-FFF2-40B4-BE49-F238E27FC236}">
                <a16:creationId xmlns:a16="http://schemas.microsoft.com/office/drawing/2014/main" id="{9C5E7B45-AF49-460A-B880-15610F514D7A}"/>
              </a:ext>
            </a:extLst>
          </p:cNvPr>
          <p:cNvSpPr>
            <a:spLocks noGrp="1"/>
          </p:cNvSpPr>
          <p:nvPr>
            <p:ph type="title"/>
          </p:nvPr>
        </p:nvSpPr>
        <p:spPr>
          <a:xfrm>
            <a:off x="285027" y="338474"/>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Tree>
    <p:extLst>
      <p:ext uri="{BB962C8B-B14F-4D97-AF65-F5344CB8AC3E}">
        <p14:creationId xmlns:p14="http://schemas.microsoft.com/office/powerpoint/2010/main" val="93462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11560" y="1988840"/>
            <a:ext cx="2417731" cy="400110"/>
          </a:xfrm>
          <a:prstGeom prst="rect">
            <a:avLst/>
          </a:prstGeom>
          <a:noFill/>
        </p:spPr>
        <p:txBody>
          <a:bodyPr wrap="square" rtlCol="0">
            <a:spAutoFit/>
          </a:bodyPr>
          <a:lstStyle/>
          <a:p>
            <a:pPr marL="541338" indent="-449263"/>
            <a:r>
              <a:rPr lang="en-US" altLang="ja-JP" sz="2000" dirty="0"/>
              <a:t>1)	Water Plan</a:t>
            </a:r>
          </a:p>
        </p:txBody>
      </p:sp>
      <p:sp>
        <p:nvSpPr>
          <p:cNvPr id="8" name="テキスト プレースホルダー 2">
            <a:extLst>
              <a:ext uri="{FF2B5EF4-FFF2-40B4-BE49-F238E27FC236}">
                <a16:creationId xmlns:a16="http://schemas.microsoft.com/office/drawing/2014/main" id="{A877C955-B406-4A17-8DC9-A9D9B386FFE0}"/>
              </a:ext>
            </a:extLst>
          </p:cNvPr>
          <p:cNvSpPr txBox="1">
            <a:spLocks/>
          </p:cNvSpPr>
          <p:nvPr/>
        </p:nvSpPr>
        <p:spPr>
          <a:xfrm>
            <a:off x="827584" y="2502468"/>
            <a:ext cx="7776864" cy="1222624"/>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Long-term Water Demand and Supply Plan (1978)</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Water Plan 2000 (1987)</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Water Plan 21 (2000)</a:t>
            </a:r>
          </a:p>
        </p:txBody>
      </p:sp>
      <p:sp>
        <p:nvSpPr>
          <p:cNvPr id="9" name="タイトル 1">
            <a:extLst>
              <a:ext uri="{FF2B5EF4-FFF2-40B4-BE49-F238E27FC236}">
                <a16:creationId xmlns:a16="http://schemas.microsoft.com/office/drawing/2014/main" id="{FE9F65B6-0983-4AC1-9956-009F32AEB5D4}"/>
              </a:ext>
            </a:extLst>
          </p:cNvPr>
          <p:cNvSpPr>
            <a:spLocks noGrp="1"/>
          </p:cNvSpPr>
          <p:nvPr>
            <p:ph type="title"/>
          </p:nvPr>
        </p:nvSpPr>
        <p:spPr>
          <a:xfrm>
            <a:off x="233752" y="382366"/>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7" name="テキスト プレースホルダー 7">
            <a:extLst>
              <a:ext uri="{FF2B5EF4-FFF2-40B4-BE49-F238E27FC236}">
                <a16:creationId xmlns:a16="http://schemas.microsoft.com/office/drawing/2014/main" id="{C22046B3-82F2-4958-B88A-E64063D68633}"/>
              </a:ext>
            </a:extLst>
          </p:cNvPr>
          <p:cNvSpPr txBox="1"/>
          <p:nvPr/>
        </p:nvSpPr>
        <p:spPr>
          <a:xfrm>
            <a:off x="292666" y="1340783"/>
            <a:ext cx="8311782"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(3)	National Water Resources Management Plan</a:t>
            </a:r>
          </a:p>
        </p:txBody>
      </p:sp>
    </p:spTree>
    <p:extLst>
      <p:ext uri="{BB962C8B-B14F-4D97-AF65-F5344CB8AC3E}">
        <p14:creationId xmlns:p14="http://schemas.microsoft.com/office/powerpoint/2010/main" val="327733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42099" y="1921862"/>
            <a:ext cx="7530299" cy="400110"/>
          </a:xfrm>
          <a:prstGeom prst="rect">
            <a:avLst/>
          </a:prstGeom>
          <a:noFill/>
        </p:spPr>
        <p:txBody>
          <a:bodyPr wrap="square" rtlCol="0">
            <a:spAutoFit/>
          </a:bodyPr>
          <a:lstStyle/>
          <a:p>
            <a:pPr marL="449263" indent="-355600"/>
            <a:r>
              <a:rPr lang="en-US" altLang="ja-JP" sz="2000" dirty="0"/>
              <a:t>2)	JICA’s National Master Plans for Water Resources Development</a:t>
            </a:r>
          </a:p>
        </p:txBody>
      </p:sp>
      <p:sp>
        <p:nvSpPr>
          <p:cNvPr id="7" name="コンテンツ プレースホルダー 3">
            <a:extLst>
              <a:ext uri="{FF2B5EF4-FFF2-40B4-BE49-F238E27FC236}">
                <a16:creationId xmlns:a16="http://schemas.microsoft.com/office/drawing/2014/main" id="{FFA834F1-7D13-4B4D-8C10-FDD7962D4642}"/>
              </a:ext>
            </a:extLst>
          </p:cNvPr>
          <p:cNvSpPr txBox="1"/>
          <p:nvPr/>
        </p:nvSpPr>
        <p:spPr>
          <a:xfrm>
            <a:off x="1492085" y="5877272"/>
            <a:ext cx="5830325"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600"/>
              </a:lnSpc>
              <a:buNone/>
            </a:pPr>
            <a:r>
              <a:rPr lang="en-US" altLang="ja-JP" sz="1600" b="0" dirty="0"/>
              <a:t>Target countries provided with National Water Resources Development Plans, prepared with JICA Technical Cooperation</a:t>
            </a:r>
            <a:endParaRPr lang="ja-JP" altLang="en-US" sz="1600" b="0" dirty="0"/>
          </a:p>
        </p:txBody>
      </p:sp>
      <p:sp>
        <p:nvSpPr>
          <p:cNvPr id="14" name="タイトル 1">
            <a:extLst>
              <a:ext uri="{FF2B5EF4-FFF2-40B4-BE49-F238E27FC236}">
                <a16:creationId xmlns:a16="http://schemas.microsoft.com/office/drawing/2014/main" id="{6FF123FE-09EA-48D9-9DD6-EF28955197C1}"/>
              </a:ext>
            </a:extLst>
          </p:cNvPr>
          <p:cNvSpPr>
            <a:spLocks noGrp="1"/>
          </p:cNvSpPr>
          <p:nvPr>
            <p:ph type="title"/>
          </p:nvPr>
        </p:nvSpPr>
        <p:spPr>
          <a:xfrm>
            <a:off x="233752" y="382366"/>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8" name="テキスト プレースホルダー 7">
            <a:extLst>
              <a:ext uri="{FF2B5EF4-FFF2-40B4-BE49-F238E27FC236}">
                <a16:creationId xmlns:a16="http://schemas.microsoft.com/office/drawing/2014/main" id="{D81F18B0-A991-4E43-BA77-CD6956C9BFD0}"/>
              </a:ext>
            </a:extLst>
          </p:cNvPr>
          <p:cNvSpPr txBox="1"/>
          <p:nvPr/>
        </p:nvSpPr>
        <p:spPr>
          <a:xfrm>
            <a:off x="251356" y="1322617"/>
            <a:ext cx="8311782"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(3)	National Water Resources Management Plan</a:t>
            </a:r>
          </a:p>
        </p:txBody>
      </p:sp>
      <p:pic>
        <p:nvPicPr>
          <p:cNvPr id="3" name="図 2" descr="マップ&#10;&#10;自動的に生成された説明">
            <a:extLst>
              <a:ext uri="{FF2B5EF4-FFF2-40B4-BE49-F238E27FC236}">
                <a16:creationId xmlns:a16="http://schemas.microsoft.com/office/drawing/2014/main" id="{C52BEAFB-63B4-4D7A-8B08-87305B71CA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711" r="45275" b="23354"/>
          <a:stretch/>
        </p:blipFill>
        <p:spPr>
          <a:xfrm>
            <a:off x="1691680" y="2342647"/>
            <a:ext cx="5004048" cy="3408302"/>
          </a:xfrm>
          <a:prstGeom prst="rect">
            <a:avLst/>
          </a:prstGeom>
        </p:spPr>
      </p:pic>
      <p:sp>
        <p:nvSpPr>
          <p:cNvPr id="10" name="テキスト ボックス 9">
            <a:extLst>
              <a:ext uri="{FF2B5EF4-FFF2-40B4-BE49-F238E27FC236}">
                <a16:creationId xmlns:a16="http://schemas.microsoft.com/office/drawing/2014/main" id="{C1D6138F-4FFC-4618-8D24-51163970B31A}"/>
              </a:ext>
            </a:extLst>
          </p:cNvPr>
          <p:cNvSpPr txBox="1"/>
          <p:nvPr/>
        </p:nvSpPr>
        <p:spPr>
          <a:xfrm>
            <a:off x="3991138" y="6350169"/>
            <a:ext cx="4572000" cy="507831"/>
          </a:xfrm>
          <a:prstGeom prst="rect">
            <a:avLst/>
          </a:prstGeom>
          <a:noFill/>
        </p:spPr>
        <p:txBody>
          <a:bodyPr wrap="square">
            <a:spAutoFit/>
          </a:bodyPr>
          <a:lstStyle/>
          <a:p>
            <a:pPr algn="l"/>
            <a:r>
              <a:rPr lang="en-US" altLang="ja-JP" sz="900" b="0" kern="100" dirty="0">
                <a:effectLst/>
                <a:ea typeface="ＭＳ 明朝" panose="02020609040205080304" pitchFamily="17" charset="-128"/>
                <a:cs typeface="Times New Roman" panose="02020603050405020304" pitchFamily="18" charset="0"/>
              </a:rPr>
              <a:t>Source: Prepared based on “Study on Approach for Integrated Water Resources Management – Review of the JICA Master Plan of National Water Resources Management – Final Report,” July 2011, JICA</a:t>
            </a:r>
            <a:endParaRPr lang="ja-JP" altLang="ja-JP" sz="900" b="1"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9860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9">
            <a:extLst>
              <a:ext uri="{FF2B5EF4-FFF2-40B4-BE49-F238E27FC236}">
                <a16:creationId xmlns:a16="http://schemas.microsoft.com/office/drawing/2014/main" id="{890ACDDF-4619-4E33-B37A-2D1E2FE2B5FC}"/>
              </a:ext>
            </a:extLst>
          </p:cNvPr>
          <p:cNvSpPr/>
          <p:nvPr/>
        </p:nvSpPr>
        <p:spPr>
          <a:xfrm>
            <a:off x="747105" y="2348880"/>
            <a:ext cx="7785335" cy="418248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06850" y="1793010"/>
            <a:ext cx="7530299" cy="400110"/>
          </a:xfrm>
          <a:prstGeom prst="rect">
            <a:avLst/>
          </a:prstGeom>
          <a:noFill/>
        </p:spPr>
        <p:txBody>
          <a:bodyPr wrap="square" rtlCol="0">
            <a:spAutoFit/>
          </a:bodyPr>
          <a:lstStyle/>
          <a:p>
            <a:pPr marL="355600" indent="-355600"/>
            <a:r>
              <a:rPr lang="en-US" altLang="ja-JP" sz="2000" dirty="0"/>
              <a:t>2)	JICA’s National Master Plans for Water Resources Development</a:t>
            </a:r>
          </a:p>
        </p:txBody>
      </p:sp>
      <p:sp>
        <p:nvSpPr>
          <p:cNvPr id="10" name="コンテンツ プレースホルダー 3">
            <a:extLst>
              <a:ext uri="{FF2B5EF4-FFF2-40B4-BE49-F238E27FC236}">
                <a16:creationId xmlns:a16="http://schemas.microsoft.com/office/drawing/2014/main" id="{B4FCB40E-12D6-4443-88C2-5164A5CFFC4F}"/>
              </a:ext>
            </a:extLst>
          </p:cNvPr>
          <p:cNvSpPr txBox="1"/>
          <p:nvPr/>
        </p:nvSpPr>
        <p:spPr>
          <a:xfrm>
            <a:off x="2493818" y="5968453"/>
            <a:ext cx="5368293" cy="20518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600"/>
              </a:lnSpc>
              <a:buNone/>
            </a:pPr>
            <a:r>
              <a:rPr lang="en-US" altLang="ja-JP" sz="1400" b="0" dirty="0">
                <a:effectLst/>
                <a:latin typeface="Times New Roman" panose="02020603050405020304" pitchFamily="18" charset="0"/>
                <a:ea typeface="ＭＳ 明朝" panose="02020609040205080304" pitchFamily="17" charset="-128"/>
              </a:rPr>
              <a:t>Major Water Resources Facilities Developed in the Malay Peninsula</a:t>
            </a:r>
            <a:r>
              <a:rPr lang="ja-JP" altLang="en-US" sz="1400" b="0" dirty="0">
                <a:latin typeface="Times New Roman" panose="02020603050405020304" pitchFamily="18" charset="0"/>
                <a:ea typeface="ＭＳ 明朝" panose="02020609040205080304" pitchFamily="17" charset="-128"/>
              </a:rPr>
              <a:t> </a:t>
            </a:r>
            <a:endParaRPr lang="ja-JP" altLang="en-US" sz="1400" b="0" dirty="0"/>
          </a:p>
        </p:txBody>
      </p:sp>
      <p:sp>
        <p:nvSpPr>
          <p:cNvPr id="11" name="タイトル 1">
            <a:extLst>
              <a:ext uri="{FF2B5EF4-FFF2-40B4-BE49-F238E27FC236}">
                <a16:creationId xmlns:a16="http://schemas.microsoft.com/office/drawing/2014/main" id="{FCBEE83A-287F-4AF8-B0AA-B8442E0C5F13}"/>
              </a:ext>
            </a:extLst>
          </p:cNvPr>
          <p:cNvSpPr>
            <a:spLocks noGrp="1"/>
          </p:cNvSpPr>
          <p:nvPr>
            <p:ph type="title"/>
          </p:nvPr>
        </p:nvSpPr>
        <p:spPr>
          <a:xfrm>
            <a:off x="233752" y="382366"/>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12" name="テキスト ボックス 11">
            <a:extLst>
              <a:ext uri="{FF2B5EF4-FFF2-40B4-BE49-F238E27FC236}">
                <a16:creationId xmlns:a16="http://schemas.microsoft.com/office/drawing/2014/main" id="{E53B0ADA-2C1E-44B3-BF13-5225446E6C11}"/>
              </a:ext>
            </a:extLst>
          </p:cNvPr>
          <p:cNvSpPr txBox="1"/>
          <p:nvPr/>
        </p:nvSpPr>
        <p:spPr>
          <a:xfrm>
            <a:off x="1259632" y="2163010"/>
            <a:ext cx="6831671" cy="400110"/>
          </a:xfrm>
          <a:prstGeom prst="rect">
            <a:avLst/>
          </a:prstGeom>
          <a:solidFill>
            <a:schemeClr val="bg1"/>
          </a:solidFill>
        </p:spPr>
        <p:txBody>
          <a:bodyPr wrap="square" rtlCol="0">
            <a:spAutoFit/>
          </a:bodyPr>
          <a:lstStyle/>
          <a:p>
            <a:pPr marL="355600" indent="-355600" algn="ctr"/>
            <a:r>
              <a:rPr lang="en-US" altLang="ja-JP" sz="2000" b="1" dirty="0"/>
              <a:t>National Water Resources Development Plan in Malaysia</a:t>
            </a:r>
          </a:p>
        </p:txBody>
      </p:sp>
      <p:sp>
        <p:nvSpPr>
          <p:cNvPr id="14" name="テキスト プレースホルダー 7">
            <a:extLst>
              <a:ext uri="{FF2B5EF4-FFF2-40B4-BE49-F238E27FC236}">
                <a16:creationId xmlns:a16="http://schemas.microsoft.com/office/drawing/2014/main" id="{0D2352E2-AC85-4426-8535-7F318ABFCC11}"/>
              </a:ext>
            </a:extLst>
          </p:cNvPr>
          <p:cNvSpPr txBox="1"/>
          <p:nvPr/>
        </p:nvSpPr>
        <p:spPr>
          <a:xfrm>
            <a:off x="290828" y="1272439"/>
            <a:ext cx="8311782"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(3)	National Water Resources Management Plan</a:t>
            </a:r>
          </a:p>
        </p:txBody>
      </p:sp>
      <p:pic>
        <p:nvPicPr>
          <p:cNvPr id="3" name="図 2" descr="マップ&#10;&#10;自動的に生成された説明">
            <a:extLst>
              <a:ext uri="{FF2B5EF4-FFF2-40B4-BE49-F238E27FC236}">
                <a16:creationId xmlns:a16="http://schemas.microsoft.com/office/drawing/2014/main" id="{65DD029F-D8D9-4241-A408-B9852233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2492335"/>
            <a:ext cx="3672646" cy="3489944"/>
          </a:xfrm>
          <a:prstGeom prst="rect">
            <a:avLst/>
          </a:prstGeom>
        </p:spPr>
      </p:pic>
      <p:sp>
        <p:nvSpPr>
          <p:cNvPr id="16" name="テキスト ボックス 15">
            <a:extLst>
              <a:ext uri="{FF2B5EF4-FFF2-40B4-BE49-F238E27FC236}">
                <a16:creationId xmlns:a16="http://schemas.microsoft.com/office/drawing/2014/main" id="{AF7A07A4-071A-4815-93B3-EDDB46943A66}"/>
              </a:ext>
            </a:extLst>
          </p:cNvPr>
          <p:cNvSpPr txBox="1"/>
          <p:nvPr/>
        </p:nvSpPr>
        <p:spPr>
          <a:xfrm>
            <a:off x="1547664" y="6197291"/>
            <a:ext cx="6674487" cy="369332"/>
          </a:xfrm>
          <a:prstGeom prst="rect">
            <a:avLst/>
          </a:prstGeom>
          <a:noFill/>
        </p:spPr>
        <p:txBody>
          <a:bodyPr wrap="square">
            <a:spAutoFit/>
          </a:bodyPr>
          <a:lstStyle/>
          <a:p>
            <a:pPr marL="630555" indent="-396240" algn="just">
              <a:spcBef>
                <a:spcPts val="300"/>
              </a:spcBef>
              <a:spcAft>
                <a:spcPts val="600"/>
              </a:spcAft>
            </a:pPr>
            <a:r>
              <a:rPr lang="en-US" altLang="ja-JP" sz="900" kern="100" dirty="0">
                <a:effectLst/>
              </a:rPr>
              <a:t>Source: Prepared based on “Study on Approach for Integrated Water Resources Management – Review of the JICA Master Plan of National Water Resources Management – Final Report,” July 2011, JICA</a:t>
            </a:r>
            <a:endParaRPr lang="ja-JP"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spTree>
    <p:extLst>
      <p:ext uri="{BB962C8B-B14F-4D97-AF65-F5344CB8AC3E}">
        <p14:creationId xmlns:p14="http://schemas.microsoft.com/office/powerpoint/2010/main" val="278661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ダイアグラム&#10;&#10;自動的に生成された説明">
            <a:extLst>
              <a:ext uri="{FF2B5EF4-FFF2-40B4-BE49-F238E27FC236}">
                <a16:creationId xmlns:a16="http://schemas.microsoft.com/office/drawing/2014/main" id="{966EFF2E-0097-4989-A0BD-8BD0E66830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655" b="30543"/>
          <a:stretch/>
        </p:blipFill>
        <p:spPr bwMode="auto">
          <a:xfrm>
            <a:off x="4948886" y="1087030"/>
            <a:ext cx="3950926" cy="4082192"/>
          </a:xfrm>
          <a:prstGeom prst="rect">
            <a:avLst/>
          </a:prstGeom>
          <a:ln>
            <a:noFill/>
          </a:ln>
          <a:extLst>
            <a:ext uri="{53640926-AAD7-44D8-BBD7-CCE9431645EC}">
              <a14:shadowObscured xmlns:a14="http://schemas.microsoft.com/office/drawing/2010/main"/>
            </a:ext>
          </a:extLst>
        </p:spPr>
      </p:pic>
      <p:sp>
        <p:nvSpPr>
          <p:cNvPr id="3" name="四角形: 角を丸くする 2">
            <a:extLst>
              <a:ext uri="{FF2B5EF4-FFF2-40B4-BE49-F238E27FC236}">
                <a16:creationId xmlns:a16="http://schemas.microsoft.com/office/drawing/2014/main" id="{15C524DC-052F-496B-B0F0-144EE3A00A30}"/>
              </a:ext>
            </a:extLst>
          </p:cNvPr>
          <p:cNvSpPr/>
          <p:nvPr/>
        </p:nvSpPr>
        <p:spPr>
          <a:xfrm>
            <a:off x="570714" y="1664565"/>
            <a:ext cx="4378172" cy="1044000"/>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pP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088CBDEA-B4F9-4E81-AE8B-0B2D4F04B25C}"/>
              </a:ext>
            </a:extLst>
          </p:cNvPr>
          <p:cNvSpPr txBox="1"/>
          <p:nvPr/>
        </p:nvSpPr>
        <p:spPr>
          <a:xfrm>
            <a:off x="704782" y="1725162"/>
            <a:ext cx="4155250" cy="954107"/>
          </a:xfrm>
          <a:prstGeom prst="rect">
            <a:avLst/>
          </a:prstGeom>
          <a:noFill/>
        </p:spPr>
        <p:txBody>
          <a:bodyPr wrap="square" rtlCol="0">
            <a:spAutoFit/>
          </a:bodyPr>
          <a:lstStyle/>
          <a:p>
            <a:r>
              <a:rPr lang="en-US" altLang="ja-JP" sz="2000" b="1" dirty="0"/>
              <a:t>Background:</a:t>
            </a:r>
          </a:p>
          <a:p>
            <a:pPr marL="285750" indent="-285750">
              <a:buClr>
                <a:schemeClr val="accent1">
                  <a:lumMod val="50000"/>
                </a:schemeClr>
              </a:buClr>
              <a:buSzPct val="75000"/>
              <a:buFont typeface="Wingdings" panose="05000000000000000000" pitchFamily="2" charset="2"/>
              <a:buChar char="l"/>
            </a:pPr>
            <a:r>
              <a:rPr lang="en-US" altLang="ja-JP" dirty="0">
                <a:solidFill>
                  <a:schemeClr val="tx1">
                    <a:lumMod val="95000"/>
                    <a:lumOff val="5000"/>
                  </a:schemeClr>
                </a:solidFill>
              </a:rPr>
              <a:t>W</a:t>
            </a:r>
            <a:r>
              <a:rPr lang="en-US" altLang="ja-JP" dirty="0"/>
              <a:t>ater supply measures are necessary in </a:t>
            </a:r>
            <a:r>
              <a:rPr lang="en-US" altLang="ja-JP" dirty="0">
                <a:solidFill>
                  <a:srgbClr val="FF0000"/>
                </a:solidFill>
              </a:rPr>
              <a:t>wide area</a:t>
            </a:r>
            <a:r>
              <a:rPr lang="en-US" altLang="ja-JP" dirty="0"/>
              <a:t>.</a:t>
            </a:r>
          </a:p>
        </p:txBody>
      </p:sp>
      <p:sp>
        <p:nvSpPr>
          <p:cNvPr id="28" name="下矢印 3">
            <a:extLst>
              <a:ext uri="{FF2B5EF4-FFF2-40B4-BE49-F238E27FC236}">
                <a16:creationId xmlns:a16="http://schemas.microsoft.com/office/drawing/2014/main" id="{B6D7072D-434C-4CD5-8811-69F708998A8D}"/>
              </a:ext>
            </a:extLst>
          </p:cNvPr>
          <p:cNvSpPr/>
          <p:nvPr/>
        </p:nvSpPr>
        <p:spPr>
          <a:xfrm>
            <a:off x="2255744" y="2994729"/>
            <a:ext cx="1008112" cy="400373"/>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31" name="四角形: 角を丸くする 30">
            <a:extLst>
              <a:ext uri="{FF2B5EF4-FFF2-40B4-BE49-F238E27FC236}">
                <a16:creationId xmlns:a16="http://schemas.microsoft.com/office/drawing/2014/main" id="{35E58E80-0FCF-45B3-8CDA-4BE05E9D416F}"/>
              </a:ext>
            </a:extLst>
          </p:cNvPr>
          <p:cNvSpPr/>
          <p:nvPr/>
        </p:nvSpPr>
        <p:spPr>
          <a:xfrm>
            <a:off x="539055" y="3612911"/>
            <a:ext cx="4409831" cy="1512168"/>
          </a:xfrm>
          <a:prstGeom prst="round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pPr>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1C473436-436A-4184-887E-1D11D32EA818}"/>
              </a:ext>
            </a:extLst>
          </p:cNvPr>
          <p:cNvSpPr txBox="1"/>
          <p:nvPr/>
        </p:nvSpPr>
        <p:spPr>
          <a:xfrm>
            <a:off x="704781" y="3753442"/>
            <a:ext cx="4234343" cy="1231106"/>
          </a:xfrm>
          <a:prstGeom prst="rect">
            <a:avLst/>
          </a:prstGeom>
          <a:noFill/>
        </p:spPr>
        <p:txBody>
          <a:bodyPr wrap="square" rtlCol="0">
            <a:spAutoFit/>
          </a:bodyPr>
          <a:lstStyle/>
          <a:p>
            <a:pPr>
              <a:buClr>
                <a:schemeClr val="accent1">
                  <a:lumMod val="50000"/>
                </a:schemeClr>
              </a:buClr>
              <a:buSzPct val="75000"/>
            </a:pPr>
            <a:r>
              <a:rPr lang="en-US" altLang="ja-JP" sz="2000" b="1" dirty="0">
                <a:effectLst/>
                <a:latin typeface="Times New Roman" panose="02020603050405020304" pitchFamily="18" charset="0"/>
                <a:ea typeface="ＭＳ 明朝" panose="02020609040205080304" pitchFamily="17" charset="-128"/>
              </a:rPr>
              <a:t>Water Development Promotion Act:</a:t>
            </a:r>
            <a:endParaRPr lang="en-US" altLang="ja-JP" sz="2000" b="1" dirty="0">
              <a:solidFill>
                <a:srgbClr val="FF0000"/>
              </a:solidFill>
            </a:endParaRPr>
          </a:p>
          <a:p>
            <a:pPr marL="285750" indent="-285750">
              <a:buClr>
                <a:schemeClr val="accent1">
                  <a:lumMod val="50000"/>
                </a:schemeClr>
              </a:buClr>
              <a:buSzPct val="75000"/>
              <a:buFont typeface="Wingdings" panose="05000000000000000000" pitchFamily="2" charset="2"/>
              <a:buChar char="l"/>
            </a:pPr>
            <a:r>
              <a:rPr lang="en-US" altLang="ja-JP" dirty="0"/>
              <a:t>The Basic Plan for Water Resources Development (the Full Plan) for designated river systems</a:t>
            </a:r>
          </a:p>
        </p:txBody>
      </p:sp>
      <p:sp>
        <p:nvSpPr>
          <p:cNvPr id="30" name="コンテンツ プレースホルダー 3">
            <a:extLst>
              <a:ext uri="{FF2B5EF4-FFF2-40B4-BE49-F238E27FC236}">
                <a16:creationId xmlns:a16="http://schemas.microsoft.com/office/drawing/2014/main" id="{49391517-4546-42C7-A8BE-2CCFDBE252B1}"/>
              </a:ext>
            </a:extLst>
          </p:cNvPr>
          <p:cNvSpPr txBox="1"/>
          <p:nvPr/>
        </p:nvSpPr>
        <p:spPr>
          <a:xfrm>
            <a:off x="5028559" y="5417539"/>
            <a:ext cx="3925903" cy="412870"/>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600"/>
              </a:lnSpc>
              <a:buNone/>
            </a:pPr>
            <a:r>
              <a:rPr lang="en-US" altLang="ja-JP" sz="1800" dirty="0">
                <a:effectLst/>
                <a:latin typeface="Times New Roman" panose="02020603050405020304" pitchFamily="18" charset="0"/>
                <a:ea typeface="ＭＳ 明朝" panose="02020609040205080304" pitchFamily="17" charset="-128"/>
              </a:rPr>
              <a:t>Location of River Systems</a:t>
            </a:r>
            <a:r>
              <a:rPr lang="ja-JP" altLang="en-US" sz="1600" dirty="0">
                <a:effectLst/>
              </a:rPr>
              <a:t> </a:t>
            </a:r>
            <a:r>
              <a:rPr lang="en-US" altLang="ja-JP" sz="1800" dirty="0">
                <a:latin typeface="Times New Roman" panose="02020603050405020304" pitchFamily="18" charset="0"/>
                <a:ea typeface="ＭＳ 明朝" panose="02020609040205080304" pitchFamily="17" charset="-128"/>
              </a:rPr>
              <a:t>f</a:t>
            </a:r>
            <a:r>
              <a:rPr lang="en-US" altLang="ja-JP" sz="1800" dirty="0">
                <a:effectLst/>
                <a:latin typeface="Times New Roman" panose="02020603050405020304" pitchFamily="18" charset="0"/>
                <a:ea typeface="ＭＳ 明朝" panose="02020609040205080304" pitchFamily="17" charset="-128"/>
              </a:rPr>
              <a:t>or Water-Resources Development over Wide Area</a:t>
            </a:r>
            <a:endParaRPr lang="ja-JP" altLang="en-US" sz="1600" dirty="0"/>
          </a:p>
        </p:txBody>
      </p:sp>
      <p:sp>
        <p:nvSpPr>
          <p:cNvPr id="10" name="タイトル 1">
            <a:extLst>
              <a:ext uri="{FF2B5EF4-FFF2-40B4-BE49-F238E27FC236}">
                <a16:creationId xmlns:a16="http://schemas.microsoft.com/office/drawing/2014/main" id="{05333A6F-2E02-411B-AE75-01988AE54F5C}"/>
              </a:ext>
            </a:extLst>
          </p:cNvPr>
          <p:cNvSpPr txBox="1">
            <a:spLocks/>
          </p:cNvSpPr>
          <p:nvPr/>
        </p:nvSpPr>
        <p:spPr>
          <a:xfrm>
            <a:off x="223316" y="423424"/>
            <a:ext cx="8676496" cy="720000"/>
          </a:xfrm>
          <a:prstGeom prst="rect">
            <a:avLst/>
          </a:prstGeom>
        </p:spPr>
        <p:txBody>
          <a:bodyPr vert="horz" lIns="0" tIns="0" rIns="0" bIns="0" rtlCol="0" anchor="ctr">
            <a:normAutofit fontScale="90000" lnSpcReduction="10000"/>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452438" indent="-452438"/>
            <a:r>
              <a:rPr lang="en-US" altLang="ja-JP" sz="2800" dirty="0"/>
              <a:t>3.	Water- Resources Development Plans for Important River Basins</a:t>
            </a:r>
            <a:endParaRPr lang="ja-JP" altLang="en-US" sz="2800" dirty="0"/>
          </a:p>
        </p:txBody>
      </p:sp>
      <p:sp>
        <p:nvSpPr>
          <p:cNvPr id="11" name="テキスト ボックス 10">
            <a:extLst>
              <a:ext uri="{FF2B5EF4-FFF2-40B4-BE49-F238E27FC236}">
                <a16:creationId xmlns:a16="http://schemas.microsoft.com/office/drawing/2014/main" id="{FA676760-84E5-47A6-9431-6E8EB187B708}"/>
              </a:ext>
            </a:extLst>
          </p:cNvPr>
          <p:cNvSpPr txBox="1"/>
          <p:nvPr/>
        </p:nvSpPr>
        <p:spPr>
          <a:xfrm>
            <a:off x="5004048" y="5125079"/>
            <a:ext cx="4572000" cy="230832"/>
          </a:xfrm>
          <a:prstGeom prst="rect">
            <a:avLst/>
          </a:prstGeom>
          <a:noFill/>
        </p:spPr>
        <p:txBody>
          <a:bodyPr wrap="square">
            <a:spAutoFit/>
          </a:bodyPr>
          <a:lstStyle/>
          <a:p>
            <a:pPr algn="l"/>
            <a:r>
              <a:rPr lang="en-US" altLang="ja-JP" sz="900" b="0" kern="100" dirty="0">
                <a:effectLst/>
                <a:ea typeface="ＭＳ 明朝" panose="02020609040205080304" pitchFamily="17" charset="-128"/>
                <a:cs typeface="Times New Roman" panose="02020603050405020304" pitchFamily="18" charset="0"/>
              </a:rPr>
              <a:t>Source: Prepared based on website of MLIT </a:t>
            </a:r>
            <a:endParaRPr lang="ja-JP" altLang="ja-JP" sz="900" b="1"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2518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D52FF1C-A99F-4EA2-95FE-751486A917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556792"/>
            <a:ext cx="7186896" cy="3960440"/>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30" name="コンテンツ プレースホルダー 3">
            <a:extLst>
              <a:ext uri="{FF2B5EF4-FFF2-40B4-BE49-F238E27FC236}">
                <a16:creationId xmlns:a16="http://schemas.microsoft.com/office/drawing/2014/main" id="{49391517-4546-42C7-A8BE-2CCFDBE252B1}"/>
              </a:ext>
            </a:extLst>
          </p:cNvPr>
          <p:cNvSpPr txBox="1"/>
          <p:nvPr/>
        </p:nvSpPr>
        <p:spPr>
          <a:xfrm>
            <a:off x="340688" y="6006480"/>
            <a:ext cx="8462624"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effectLst/>
                <a:latin typeface="Times New Roman" panose="02020603050405020304" pitchFamily="18" charset="0"/>
                <a:ea typeface="ＭＳ 明朝" panose="02020609040205080304" pitchFamily="17" charset="-128"/>
              </a:rPr>
              <a:t>Flow of Procedures for Formulating the Basic Plan for Water Resources Development</a:t>
            </a:r>
            <a:endParaRPr lang="ja-JP" altLang="en-US" sz="1600" dirty="0"/>
          </a:p>
        </p:txBody>
      </p:sp>
      <p:sp>
        <p:nvSpPr>
          <p:cNvPr id="5" name="タイトル 1">
            <a:extLst>
              <a:ext uri="{FF2B5EF4-FFF2-40B4-BE49-F238E27FC236}">
                <a16:creationId xmlns:a16="http://schemas.microsoft.com/office/drawing/2014/main" id="{213BEBC4-44C0-4525-AAFF-C77AFDC8988F}"/>
              </a:ext>
            </a:extLst>
          </p:cNvPr>
          <p:cNvSpPr txBox="1">
            <a:spLocks/>
          </p:cNvSpPr>
          <p:nvPr/>
        </p:nvSpPr>
        <p:spPr>
          <a:xfrm>
            <a:off x="233752" y="620688"/>
            <a:ext cx="8676496" cy="720000"/>
          </a:xfrm>
          <a:prstGeom prst="rect">
            <a:avLst/>
          </a:prstGeom>
        </p:spPr>
        <p:txBody>
          <a:bodyPr vert="horz" lIns="0" tIns="0" rIns="0" bIns="0" rtlCol="0" anchor="ctr">
            <a:normAutofit fontScale="90000" lnSpcReduction="10000"/>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452438" indent="-452438"/>
            <a:r>
              <a:rPr lang="en-US" altLang="ja-JP" sz="2800" dirty="0"/>
              <a:t>3.	Water- Resources Development Plans for Important River Basins</a:t>
            </a:r>
            <a:endParaRPr lang="ja-JP" altLang="en-US" sz="2800" dirty="0"/>
          </a:p>
        </p:txBody>
      </p:sp>
      <p:sp>
        <p:nvSpPr>
          <p:cNvPr id="6" name="テキスト ボックス 5">
            <a:extLst>
              <a:ext uri="{FF2B5EF4-FFF2-40B4-BE49-F238E27FC236}">
                <a16:creationId xmlns:a16="http://schemas.microsoft.com/office/drawing/2014/main" id="{E3235982-51B7-4A86-910D-0F2916B6A1E4}"/>
              </a:ext>
            </a:extLst>
          </p:cNvPr>
          <p:cNvSpPr txBox="1"/>
          <p:nvPr/>
        </p:nvSpPr>
        <p:spPr>
          <a:xfrm>
            <a:off x="349215" y="5711057"/>
            <a:ext cx="4572000" cy="230832"/>
          </a:xfrm>
          <a:prstGeom prst="rect">
            <a:avLst/>
          </a:prstGeom>
          <a:noFill/>
        </p:spPr>
        <p:txBody>
          <a:bodyPr wrap="square">
            <a:spAutoFit/>
          </a:bodyPr>
          <a:lstStyle/>
          <a:p>
            <a:pPr algn="just"/>
            <a:r>
              <a:rPr lang="ja-JP" altLang="ja-JP" sz="900" kern="100" dirty="0">
                <a:effectLst/>
                <a:ea typeface="Times New Roman" panose="02020603050405020304" pitchFamily="18" charset="0"/>
                <a:cs typeface="Times New Roman" panose="02020603050405020304" pitchFamily="18" charset="0"/>
              </a:rPr>
              <a:t> </a:t>
            </a:r>
            <a:r>
              <a:rPr lang="en-US" altLang="ja-JP" sz="900" kern="100" dirty="0">
                <a:effectLst/>
                <a:ea typeface="Times New Roman" panose="02020603050405020304" pitchFamily="18" charset="0"/>
                <a:cs typeface="Times New Roman" panose="02020603050405020304" pitchFamily="18" charset="0"/>
              </a:rPr>
              <a:t>Source: MLIT Website</a:t>
            </a:r>
            <a:endParaRPr lang="ja-JP" altLang="ja-JP" sz="9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0083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4. Adaptation Planning to Climate Change</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19265" y="976179"/>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(1)	River Basin Disaster Resilience and Sustainability by All</a:t>
            </a:r>
          </a:p>
        </p:txBody>
      </p:sp>
      <p:sp>
        <p:nvSpPr>
          <p:cNvPr id="6" name="下矢印 3">
            <a:extLst>
              <a:ext uri="{FF2B5EF4-FFF2-40B4-BE49-F238E27FC236}">
                <a16:creationId xmlns:a16="http://schemas.microsoft.com/office/drawing/2014/main" id="{FE417E07-9355-42E7-9288-FD7AEF6B9342}"/>
              </a:ext>
            </a:extLst>
          </p:cNvPr>
          <p:cNvSpPr/>
          <p:nvPr/>
        </p:nvSpPr>
        <p:spPr>
          <a:xfrm>
            <a:off x="4134875" y="3745423"/>
            <a:ext cx="874247" cy="216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9" name="角丸四角形吹き出し 11">
            <a:extLst>
              <a:ext uri="{FF2B5EF4-FFF2-40B4-BE49-F238E27FC236}">
                <a16:creationId xmlns:a16="http://schemas.microsoft.com/office/drawing/2014/main" id="{CC012CB9-D7CD-4BC0-802D-E3D2EC37B892}"/>
              </a:ext>
            </a:extLst>
          </p:cNvPr>
          <p:cNvSpPr/>
          <p:nvPr/>
        </p:nvSpPr>
        <p:spPr>
          <a:xfrm>
            <a:off x="814894" y="3381220"/>
            <a:ext cx="7524368" cy="364203"/>
          </a:xfrm>
          <a:prstGeom prst="wedgeRoundRectCallout">
            <a:avLst>
              <a:gd name="adj1" fmla="val 20757"/>
              <a:gd name="adj2" fmla="val -26875"/>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sz="2000" dirty="0">
                <a:solidFill>
                  <a:schemeClr val="tx1"/>
                </a:solidFill>
              </a:rPr>
              <a:t>A </a:t>
            </a:r>
            <a:r>
              <a:rPr lang="en-US" altLang="ja-JP" sz="2000" dirty="0">
                <a:solidFill>
                  <a:srgbClr val="FF0000"/>
                </a:solidFill>
              </a:rPr>
              <a:t>comprehensive</a:t>
            </a:r>
            <a:r>
              <a:rPr lang="en-US" altLang="ja-JP" sz="2000" dirty="0">
                <a:solidFill>
                  <a:schemeClr val="tx1"/>
                </a:solidFill>
              </a:rPr>
              <a:t> and </a:t>
            </a:r>
            <a:r>
              <a:rPr lang="en-US" altLang="ja-JP" sz="2000" dirty="0">
                <a:solidFill>
                  <a:srgbClr val="FF0000"/>
                </a:solidFill>
              </a:rPr>
              <a:t>multi-layered</a:t>
            </a:r>
            <a:r>
              <a:rPr lang="en-US" altLang="ja-JP" sz="2000" dirty="0">
                <a:solidFill>
                  <a:schemeClr val="tx1"/>
                </a:solidFill>
              </a:rPr>
              <a:t> approach for the </a:t>
            </a:r>
            <a:r>
              <a:rPr lang="en-US" altLang="ja-JP" sz="2000" dirty="0">
                <a:solidFill>
                  <a:srgbClr val="FF0000"/>
                </a:solidFill>
              </a:rPr>
              <a:t>entire basin</a:t>
            </a:r>
            <a:endParaRPr lang="en-US" altLang="ja-JP" sz="2000" dirty="0">
              <a:solidFill>
                <a:schemeClr val="tx1"/>
              </a:solidFill>
            </a:endParaRPr>
          </a:p>
        </p:txBody>
      </p:sp>
      <p:sp>
        <p:nvSpPr>
          <p:cNvPr id="10" name="角丸四角形吹き出し 10">
            <a:extLst>
              <a:ext uri="{FF2B5EF4-FFF2-40B4-BE49-F238E27FC236}">
                <a16:creationId xmlns:a16="http://schemas.microsoft.com/office/drawing/2014/main" id="{D2BAA707-AB26-40A4-A180-2A0E23F07812}"/>
              </a:ext>
            </a:extLst>
          </p:cNvPr>
          <p:cNvSpPr/>
          <p:nvPr/>
        </p:nvSpPr>
        <p:spPr>
          <a:xfrm>
            <a:off x="483941" y="3997601"/>
            <a:ext cx="8559804" cy="364203"/>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sz="2000" dirty="0">
                <a:solidFill>
                  <a:schemeClr val="tx1"/>
                </a:solidFill>
              </a:rPr>
              <a:t>2020,7 “</a:t>
            </a:r>
            <a:r>
              <a:rPr lang="en-US" altLang="ja-JP" sz="2000" b="1" dirty="0">
                <a:solidFill>
                  <a:schemeClr val="tx1"/>
                </a:solidFill>
              </a:rPr>
              <a:t>Water-related Disaster Measures in Light of Climate Change</a:t>
            </a:r>
            <a:r>
              <a:rPr lang="en-US" altLang="ja-JP" sz="2000" dirty="0">
                <a:solidFill>
                  <a:schemeClr val="tx1"/>
                </a:solidFill>
              </a:rPr>
              <a:t>”</a:t>
            </a:r>
          </a:p>
        </p:txBody>
      </p:sp>
      <p:graphicFrame>
        <p:nvGraphicFramePr>
          <p:cNvPr id="4" name="表 3">
            <a:extLst>
              <a:ext uri="{FF2B5EF4-FFF2-40B4-BE49-F238E27FC236}">
                <a16:creationId xmlns:a16="http://schemas.microsoft.com/office/drawing/2014/main" id="{B0EECE3C-3125-40E4-96EB-ECEF1440E7A6}"/>
              </a:ext>
            </a:extLst>
          </p:cNvPr>
          <p:cNvGraphicFramePr>
            <a:graphicFrameLocks noGrp="1"/>
          </p:cNvGraphicFramePr>
          <p:nvPr>
            <p:extLst>
              <p:ext uri="{D42A27DB-BD31-4B8C-83A1-F6EECF244321}">
                <p14:modId xmlns:p14="http://schemas.microsoft.com/office/powerpoint/2010/main" val="3276193176"/>
              </p:ext>
            </p:extLst>
          </p:nvPr>
        </p:nvGraphicFramePr>
        <p:xfrm>
          <a:off x="614180" y="1956709"/>
          <a:ext cx="7740392" cy="1097280"/>
        </p:xfrm>
        <a:graphic>
          <a:graphicData uri="http://schemas.openxmlformats.org/drawingml/2006/table">
            <a:tbl>
              <a:tblPr firstRow="1" firstCol="1" bandRow="1">
                <a:tableStyleId>{5C22544A-7EE6-4342-B048-85BDC9FD1C3A}</a:tableStyleId>
              </a:tblPr>
              <a:tblGrid>
                <a:gridCol w="1935098">
                  <a:extLst>
                    <a:ext uri="{9D8B030D-6E8A-4147-A177-3AD203B41FA5}">
                      <a16:colId xmlns:a16="http://schemas.microsoft.com/office/drawing/2014/main" val="1064400678"/>
                    </a:ext>
                  </a:extLst>
                </a:gridCol>
                <a:gridCol w="1935098">
                  <a:extLst>
                    <a:ext uri="{9D8B030D-6E8A-4147-A177-3AD203B41FA5}">
                      <a16:colId xmlns:a16="http://schemas.microsoft.com/office/drawing/2014/main" val="1541891559"/>
                    </a:ext>
                  </a:extLst>
                </a:gridCol>
                <a:gridCol w="1935098">
                  <a:extLst>
                    <a:ext uri="{9D8B030D-6E8A-4147-A177-3AD203B41FA5}">
                      <a16:colId xmlns:a16="http://schemas.microsoft.com/office/drawing/2014/main" val="1574505447"/>
                    </a:ext>
                  </a:extLst>
                </a:gridCol>
                <a:gridCol w="1935098">
                  <a:extLst>
                    <a:ext uri="{9D8B030D-6E8A-4147-A177-3AD203B41FA5}">
                      <a16:colId xmlns:a16="http://schemas.microsoft.com/office/drawing/2014/main" val="3039244236"/>
                    </a:ext>
                  </a:extLst>
                </a:gridCol>
              </a:tblGrid>
              <a:tr h="485321">
                <a:tc>
                  <a:txBody>
                    <a:bodyPr/>
                    <a:lstStyle/>
                    <a:p>
                      <a:pPr algn="ctr">
                        <a:spcAft>
                          <a:spcPts val="600"/>
                        </a:spcAft>
                      </a:pPr>
                      <a:r>
                        <a:rPr lang="en-US" sz="1800" kern="0" dirty="0">
                          <a:effectLst/>
                        </a:rPr>
                        <a:t>Climate Change Scenario</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Amount of Rainfall</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Discharge</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Frequency of Flood</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extLst>
                  <a:ext uri="{0D108BD9-81ED-4DB2-BD59-A6C34878D82A}">
                    <a16:rowId xmlns:a16="http://schemas.microsoft.com/office/drawing/2014/main" val="424871126"/>
                  </a:ext>
                </a:extLst>
              </a:tr>
              <a:tr h="242660">
                <a:tc>
                  <a:txBody>
                    <a:bodyPr/>
                    <a:lstStyle/>
                    <a:p>
                      <a:pPr algn="ctr">
                        <a:spcAft>
                          <a:spcPts val="600"/>
                        </a:spcAft>
                      </a:pPr>
                      <a:r>
                        <a:rPr lang="en-US" sz="1800" kern="0" dirty="0">
                          <a:effectLst/>
                        </a:rPr>
                        <a:t>At 2 degrees rise</a:t>
                      </a:r>
                      <a:endParaRPr 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About 1.1 times</a:t>
                      </a:r>
                      <a:endParaRPr 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About 1.2 times</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About 2 times</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extLst>
                  <a:ext uri="{0D108BD9-81ED-4DB2-BD59-A6C34878D82A}">
                    <a16:rowId xmlns:a16="http://schemas.microsoft.com/office/drawing/2014/main" val="2133419297"/>
                  </a:ext>
                </a:extLst>
              </a:tr>
              <a:tr h="242660">
                <a:tc>
                  <a:txBody>
                    <a:bodyPr/>
                    <a:lstStyle/>
                    <a:p>
                      <a:pPr algn="ctr">
                        <a:spcAft>
                          <a:spcPts val="600"/>
                        </a:spcAft>
                      </a:pPr>
                      <a:r>
                        <a:rPr lang="en-US" sz="1800" kern="0" dirty="0">
                          <a:effectLst/>
                        </a:rPr>
                        <a:t>At 4 degrees rise</a:t>
                      </a:r>
                      <a:endParaRPr 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About 1.3 times</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About 1.4 times</a:t>
                      </a:r>
                      <a:endParaRPr lang="ja-JP" sz="1800" kern="10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ctr">
                        <a:spcAft>
                          <a:spcPts val="600"/>
                        </a:spcAft>
                      </a:pPr>
                      <a:r>
                        <a:rPr lang="en-US" sz="1800" kern="0" dirty="0">
                          <a:effectLst/>
                        </a:rPr>
                        <a:t>About 4 times</a:t>
                      </a:r>
                      <a:endParaRPr 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extLst>
                  <a:ext uri="{0D108BD9-81ED-4DB2-BD59-A6C34878D82A}">
                    <a16:rowId xmlns:a16="http://schemas.microsoft.com/office/drawing/2014/main" val="1771436552"/>
                  </a:ext>
                </a:extLst>
              </a:tr>
            </a:tbl>
          </a:graphicData>
        </a:graphic>
      </p:graphicFrame>
      <p:sp>
        <p:nvSpPr>
          <p:cNvPr id="11" name="コンテンツ プレースホルダー 3">
            <a:extLst>
              <a:ext uri="{FF2B5EF4-FFF2-40B4-BE49-F238E27FC236}">
                <a16:creationId xmlns:a16="http://schemas.microsoft.com/office/drawing/2014/main" id="{92C8872F-3D20-4338-BF18-F07597F722E3}"/>
              </a:ext>
            </a:extLst>
          </p:cNvPr>
          <p:cNvSpPr txBox="1"/>
          <p:nvPr/>
        </p:nvSpPr>
        <p:spPr>
          <a:xfrm>
            <a:off x="809815" y="1651526"/>
            <a:ext cx="7740392"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effectLst/>
                <a:latin typeface="Times New Roman" panose="02020603050405020304" pitchFamily="18" charset="0"/>
                <a:ea typeface="ＭＳ 明朝" panose="02020609040205080304" pitchFamily="17" charset="-128"/>
              </a:rPr>
              <a:t>Change of Rainfall, Discharge and Frequency of Flood due to Climate Change</a:t>
            </a:r>
            <a:endParaRPr lang="ja-JP" altLang="en-US" sz="1600" dirty="0"/>
          </a:p>
        </p:txBody>
      </p:sp>
      <p:sp>
        <p:nvSpPr>
          <p:cNvPr id="15" name="角丸四角形 9">
            <a:extLst>
              <a:ext uri="{FF2B5EF4-FFF2-40B4-BE49-F238E27FC236}">
                <a16:creationId xmlns:a16="http://schemas.microsoft.com/office/drawing/2014/main" id="{924EE364-CA2B-4142-87E5-321C5E7C6A2F}"/>
              </a:ext>
            </a:extLst>
          </p:cNvPr>
          <p:cNvSpPr/>
          <p:nvPr/>
        </p:nvSpPr>
        <p:spPr>
          <a:xfrm>
            <a:off x="3001892" y="4592872"/>
            <a:ext cx="4701988" cy="1501606"/>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7047F53F-6490-4EF9-A730-5D752F5464DD}"/>
              </a:ext>
            </a:extLst>
          </p:cNvPr>
          <p:cNvSpPr/>
          <p:nvPr/>
        </p:nvSpPr>
        <p:spPr>
          <a:xfrm>
            <a:off x="3275856" y="4782028"/>
            <a:ext cx="2808312" cy="338553"/>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 Resilience of the Land</a:t>
            </a:r>
          </a:p>
        </p:txBody>
      </p:sp>
      <p:sp>
        <p:nvSpPr>
          <p:cNvPr id="17" name="テキスト ボックス 16">
            <a:extLst>
              <a:ext uri="{FF2B5EF4-FFF2-40B4-BE49-F238E27FC236}">
                <a16:creationId xmlns:a16="http://schemas.microsoft.com/office/drawing/2014/main" id="{ACF7271A-4F32-42E8-8A48-B92A227D134D}"/>
              </a:ext>
            </a:extLst>
          </p:cNvPr>
          <p:cNvSpPr txBox="1"/>
          <p:nvPr/>
        </p:nvSpPr>
        <p:spPr>
          <a:xfrm>
            <a:off x="3157124" y="4397307"/>
            <a:ext cx="4314907" cy="369332"/>
          </a:xfrm>
          <a:prstGeom prst="rect">
            <a:avLst/>
          </a:prstGeom>
          <a:solidFill>
            <a:schemeClr val="bg1"/>
          </a:solidFill>
        </p:spPr>
        <p:txBody>
          <a:bodyPr wrap="square" rtlCol="0">
            <a:spAutoFit/>
          </a:bodyPr>
          <a:lstStyle/>
          <a:p>
            <a:r>
              <a:rPr lang="en-US" altLang="ja-JP" b="1" dirty="0"/>
              <a:t>1) Three Important Points of Measures</a:t>
            </a:r>
          </a:p>
        </p:txBody>
      </p:sp>
      <p:sp>
        <p:nvSpPr>
          <p:cNvPr id="18" name="正方形/長方形 17">
            <a:extLst>
              <a:ext uri="{FF2B5EF4-FFF2-40B4-BE49-F238E27FC236}">
                <a16:creationId xmlns:a16="http://schemas.microsoft.com/office/drawing/2014/main" id="{164687F8-42A5-4E96-A782-D6E587F37A55}"/>
              </a:ext>
            </a:extLst>
          </p:cNvPr>
          <p:cNvSpPr/>
          <p:nvPr/>
        </p:nvSpPr>
        <p:spPr>
          <a:xfrm>
            <a:off x="3680893" y="5219512"/>
            <a:ext cx="2403275" cy="338554"/>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2. Sustainability</a:t>
            </a:r>
          </a:p>
        </p:txBody>
      </p:sp>
      <p:sp>
        <p:nvSpPr>
          <p:cNvPr id="19" name="正方形/長方形 18">
            <a:extLst>
              <a:ext uri="{FF2B5EF4-FFF2-40B4-BE49-F238E27FC236}">
                <a16:creationId xmlns:a16="http://schemas.microsoft.com/office/drawing/2014/main" id="{A9C9E4D5-A152-4779-AF16-5A919C9B8C54}"/>
              </a:ext>
            </a:extLst>
          </p:cNvPr>
          <p:cNvSpPr/>
          <p:nvPr/>
        </p:nvSpPr>
        <p:spPr>
          <a:xfrm>
            <a:off x="4112941" y="5656995"/>
            <a:ext cx="2403275" cy="338554"/>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3. Inclusivity</a:t>
            </a:r>
          </a:p>
        </p:txBody>
      </p:sp>
      <p:sp>
        <p:nvSpPr>
          <p:cNvPr id="12" name="矢印: 折線 11">
            <a:extLst>
              <a:ext uri="{FF2B5EF4-FFF2-40B4-BE49-F238E27FC236}">
                <a16:creationId xmlns:a16="http://schemas.microsoft.com/office/drawing/2014/main" id="{836CE3C0-30C5-4986-BD72-4C6028A5C48D}"/>
              </a:ext>
            </a:extLst>
          </p:cNvPr>
          <p:cNvSpPr/>
          <p:nvPr/>
        </p:nvSpPr>
        <p:spPr>
          <a:xfrm rot="10800000" flipH="1">
            <a:off x="1964896" y="4711681"/>
            <a:ext cx="824521" cy="732420"/>
          </a:xfrm>
          <a:prstGeom prst="bentArrow">
            <a:avLst>
              <a:gd name="adj1" fmla="val 25000"/>
              <a:gd name="adj2" fmla="val 25000"/>
              <a:gd name="adj3" fmla="val 25000"/>
              <a:gd name="adj4" fmla="val 57795"/>
            </a:avLst>
          </a:prstGeom>
          <a:solidFill>
            <a:srgbClr val="3399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pP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469A9A63-84D4-47F4-A808-F77E17788178}"/>
              </a:ext>
            </a:extLst>
          </p:cNvPr>
          <p:cNvSpPr txBox="1"/>
          <p:nvPr/>
        </p:nvSpPr>
        <p:spPr>
          <a:xfrm>
            <a:off x="614180" y="3091363"/>
            <a:ext cx="6243820" cy="230832"/>
          </a:xfrm>
          <a:prstGeom prst="rect">
            <a:avLst/>
          </a:prstGeom>
          <a:noFill/>
        </p:spPr>
        <p:txBody>
          <a:bodyPr wrap="square">
            <a:spAutoFit/>
          </a:bodyPr>
          <a:lstStyle/>
          <a:p>
            <a:pPr algn="just"/>
            <a:r>
              <a:rPr lang="en-US" altLang="ja-JP" sz="900" kern="100" dirty="0">
                <a:effectLst/>
                <a:ea typeface="ＭＳ 明朝" panose="02020609040205080304" pitchFamily="17" charset="-128"/>
                <a:cs typeface="Times New Roman" panose="02020603050405020304" pitchFamily="18" charset="0"/>
              </a:rPr>
              <a:t>Source: Proposal for Flood Protection Planning in the light of Climate Change, Revised Edition, MLIT, April 2021</a:t>
            </a:r>
            <a:endParaRPr lang="ja-JP" altLang="ja-JP" sz="9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4001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2" descr="マップ&#10;&#10;自動的に生成された説明">
            <a:extLst>
              <a:ext uri="{FF2B5EF4-FFF2-40B4-BE49-F238E27FC236}">
                <a16:creationId xmlns:a16="http://schemas.microsoft.com/office/drawing/2014/main" id="{138D48F2-9209-4F5B-9278-9F20BA315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43"/>
          <a:stretch/>
        </p:blipFill>
        <p:spPr>
          <a:xfrm>
            <a:off x="1642102" y="1285865"/>
            <a:ext cx="5623637" cy="4760649"/>
          </a:xfrm>
          <a:prstGeom prst="rect">
            <a:avLst/>
          </a:prstGeom>
        </p:spPr>
      </p:pic>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295694" y="911148"/>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River Basin Disaster Resilience and Sustainability by All</a:t>
            </a:r>
          </a:p>
        </p:txBody>
      </p:sp>
      <p:sp>
        <p:nvSpPr>
          <p:cNvPr id="18" name="タイトル 1">
            <a:extLst>
              <a:ext uri="{FF2B5EF4-FFF2-40B4-BE49-F238E27FC236}">
                <a16:creationId xmlns:a16="http://schemas.microsoft.com/office/drawing/2014/main" id="{C80F6EF5-AFF8-4A7A-86AC-C6BD3FA7B5C4}"/>
              </a:ext>
            </a:extLst>
          </p:cNvPr>
          <p:cNvSpPr>
            <a:spLocks noGrp="1"/>
          </p:cNvSpPr>
          <p:nvPr>
            <p:ph type="title"/>
          </p:nvPr>
        </p:nvSpPr>
        <p:spPr>
          <a:xfrm>
            <a:off x="360000" y="251999"/>
            <a:ext cx="8676496" cy="720000"/>
          </a:xfrm>
        </p:spPr>
        <p:txBody>
          <a:bodyPr>
            <a:normAutofit/>
          </a:bodyPr>
          <a:lstStyle/>
          <a:p>
            <a:r>
              <a:rPr lang="en-US" altLang="ja-JP" sz="2800" dirty="0"/>
              <a:t>4. Adaptation Planning to Climate Change</a:t>
            </a:r>
            <a:endParaRPr kumimoji="1" lang="ja-JP" altLang="en-US" sz="2800" dirty="0"/>
          </a:p>
        </p:txBody>
      </p:sp>
      <p:sp>
        <p:nvSpPr>
          <p:cNvPr id="47" name="コンテンツ プレースホルダー 3">
            <a:extLst>
              <a:ext uri="{FF2B5EF4-FFF2-40B4-BE49-F238E27FC236}">
                <a16:creationId xmlns:a16="http://schemas.microsoft.com/office/drawing/2014/main" id="{2B35BDE3-C526-4DA4-8784-2892A0F34380}"/>
              </a:ext>
            </a:extLst>
          </p:cNvPr>
          <p:cNvSpPr txBox="1"/>
          <p:nvPr/>
        </p:nvSpPr>
        <p:spPr>
          <a:xfrm>
            <a:off x="2771800" y="6438846"/>
            <a:ext cx="5623637" cy="41915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effectLst/>
                <a:latin typeface="Times New Roman" panose="02020603050405020304" pitchFamily="18" charset="0"/>
                <a:ea typeface="ＭＳ 明朝" panose="02020609040205080304" pitchFamily="17" charset="-128"/>
              </a:rPr>
              <a:t>Image of “River Basin Disaster Resilience and Sustainability by all”</a:t>
            </a:r>
          </a:p>
        </p:txBody>
      </p:sp>
      <p:sp>
        <p:nvSpPr>
          <p:cNvPr id="8" name="テキスト ボックス 7">
            <a:extLst>
              <a:ext uri="{FF2B5EF4-FFF2-40B4-BE49-F238E27FC236}">
                <a16:creationId xmlns:a16="http://schemas.microsoft.com/office/drawing/2014/main" id="{03EAE26B-4B7B-44D6-8669-63A016F18C57}"/>
              </a:ext>
            </a:extLst>
          </p:cNvPr>
          <p:cNvSpPr txBox="1"/>
          <p:nvPr/>
        </p:nvSpPr>
        <p:spPr>
          <a:xfrm>
            <a:off x="2286000" y="3336232"/>
            <a:ext cx="4572000" cy="238207"/>
          </a:xfrm>
          <a:prstGeom prst="rect">
            <a:avLst/>
          </a:prstGeom>
          <a:noFill/>
        </p:spPr>
        <p:txBody>
          <a:bodyPr wrap="square">
            <a:spAutoFit/>
          </a:bodyPr>
          <a:lstStyle/>
          <a:p>
            <a:pPr algn="l">
              <a:lnSpc>
                <a:spcPts val="1200"/>
              </a:lnSpc>
            </a:pPr>
            <a:r>
              <a:rPr lang="en-US" altLang="ja-JP" sz="900" b="0" kern="100" dirty="0">
                <a:effectLst/>
                <a:ea typeface="游明朝" panose="02020400000000000000" pitchFamily="18" charset="-128"/>
                <a:cs typeface="Times New Roman" panose="02020603050405020304" pitchFamily="18" charset="0"/>
              </a:rPr>
              <a:t>Source: MLIT Website</a:t>
            </a:r>
            <a:endParaRPr lang="ja-JP" altLang="ja-JP" sz="900" b="1" kern="100" dirty="0">
              <a:effectLst/>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F78D152E-8EF9-4AD8-A18F-CFB80786E830}"/>
              </a:ext>
            </a:extLst>
          </p:cNvPr>
          <p:cNvSpPr txBox="1"/>
          <p:nvPr/>
        </p:nvSpPr>
        <p:spPr>
          <a:xfrm>
            <a:off x="1547664" y="6091717"/>
            <a:ext cx="4572000" cy="238207"/>
          </a:xfrm>
          <a:prstGeom prst="rect">
            <a:avLst/>
          </a:prstGeom>
          <a:noFill/>
        </p:spPr>
        <p:txBody>
          <a:bodyPr wrap="square">
            <a:spAutoFit/>
          </a:bodyPr>
          <a:lstStyle/>
          <a:p>
            <a:pPr algn="l">
              <a:lnSpc>
                <a:spcPts val="1200"/>
              </a:lnSpc>
            </a:pPr>
            <a:r>
              <a:rPr lang="en-US" altLang="ja-JP" sz="900" b="0" kern="100" dirty="0">
                <a:effectLst/>
                <a:ea typeface="游明朝" panose="02020400000000000000" pitchFamily="18" charset="-128"/>
                <a:cs typeface="Times New Roman" panose="02020603050405020304" pitchFamily="18" charset="0"/>
              </a:rPr>
              <a:t>Source: MLIT Website</a:t>
            </a:r>
            <a:endParaRPr lang="ja-JP" altLang="ja-JP" sz="900" b="1"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4999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0000" y="810416"/>
            <a:ext cx="8208000" cy="677108"/>
          </a:xfrm>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755576" y="1717352"/>
            <a:ext cx="7812424" cy="4231928"/>
          </a:xfrm>
        </p:spPr>
        <p:txBody>
          <a:bodyPr/>
          <a:lstStyle/>
          <a:p>
            <a:pPr lvl="3">
              <a:lnSpc>
                <a:spcPts val="3000"/>
              </a:lnSpc>
            </a:pPr>
            <a:r>
              <a:rPr lang="en-US" altLang="ja-JP" sz="2800" dirty="0"/>
              <a:t>Introduction</a:t>
            </a:r>
          </a:p>
          <a:p>
            <a:pPr lvl="3">
              <a:lnSpc>
                <a:spcPts val="3000"/>
              </a:lnSpc>
            </a:pPr>
            <a:r>
              <a:rPr lang="en-US" altLang="ja-JP" sz="2800" dirty="0"/>
              <a:t>National Development Plan and Water Resources Management Plan</a:t>
            </a:r>
          </a:p>
          <a:p>
            <a:pPr lvl="3">
              <a:lnSpc>
                <a:spcPts val="3000"/>
              </a:lnSpc>
            </a:pPr>
            <a:r>
              <a:rPr lang="en-US" altLang="ja-JP" sz="2800" dirty="0"/>
              <a:t>Development of River Systems that Require Water</a:t>
            </a:r>
            <a:r>
              <a:rPr lang="ja-JP" altLang="en-US" sz="2800" dirty="0"/>
              <a:t> </a:t>
            </a:r>
            <a:r>
              <a:rPr lang="en-US" altLang="ja-JP" sz="2800" dirty="0"/>
              <a:t>Resources Development over Wide Area </a:t>
            </a:r>
          </a:p>
          <a:p>
            <a:pPr lvl="3">
              <a:lnSpc>
                <a:spcPts val="3000"/>
              </a:lnSpc>
            </a:pPr>
            <a:r>
              <a:rPr lang="en-US" altLang="ja-JP" sz="2800" dirty="0"/>
              <a:t>Adaptation Planning to Climate Change </a:t>
            </a:r>
          </a:p>
          <a:p>
            <a:pPr lvl="3">
              <a:lnSpc>
                <a:spcPts val="3000"/>
              </a:lnSpc>
            </a:pPr>
            <a:r>
              <a:rPr lang="en-US" altLang="ja-JP" sz="2800" dirty="0"/>
              <a:t>Contribution to Society through Water-Resources Development</a:t>
            </a:r>
          </a:p>
          <a:p>
            <a:pPr lvl="3">
              <a:lnSpc>
                <a:spcPts val="3000"/>
              </a:lnSpc>
            </a:pPr>
            <a:r>
              <a:rPr lang="en-US" altLang="ja-JP" sz="2800" dirty="0"/>
              <a:t>Lessons Learned</a:t>
            </a:r>
            <a:endParaRPr lang="ja-JP"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295694" y="911148"/>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River Basin Disaster Resilience and Sustainability by All</a:t>
            </a:r>
          </a:p>
        </p:txBody>
      </p:sp>
      <p:sp>
        <p:nvSpPr>
          <p:cNvPr id="13" name="テキスト ボックス 12">
            <a:extLst>
              <a:ext uri="{FF2B5EF4-FFF2-40B4-BE49-F238E27FC236}">
                <a16:creationId xmlns:a16="http://schemas.microsoft.com/office/drawing/2014/main" id="{1620F09E-EA80-41C0-9C65-A96A48B7BAF2}"/>
              </a:ext>
            </a:extLst>
          </p:cNvPr>
          <p:cNvSpPr txBox="1"/>
          <p:nvPr/>
        </p:nvSpPr>
        <p:spPr>
          <a:xfrm>
            <a:off x="919493" y="1599292"/>
            <a:ext cx="4680520" cy="1292662"/>
          </a:xfrm>
          <a:prstGeom prst="rect">
            <a:avLst/>
          </a:prstGeom>
          <a:noFill/>
        </p:spPr>
        <p:txBody>
          <a:bodyPr wrap="square">
            <a:spAutoFit/>
          </a:bodyPr>
          <a:lstStyle/>
          <a:p>
            <a:pPr marL="15875" lvl="1">
              <a:spcAft>
                <a:spcPts val="600"/>
              </a:spcAft>
            </a:pPr>
            <a:r>
              <a:rPr lang="en-US" altLang="ja-JP" sz="2800" kern="100" dirty="0">
                <a:effectLst/>
                <a:ea typeface="ＭＳ 明朝" panose="02020609040205080304" pitchFamily="17" charset="-128"/>
                <a:cs typeface="ＭＳ 明朝" panose="02020609040205080304" pitchFamily="17" charset="-128"/>
              </a:rPr>
              <a:t>Example</a:t>
            </a:r>
          </a:p>
          <a:p>
            <a:pPr marL="358775" lvl="1" indent="-342900">
              <a:spcAft>
                <a:spcPts val="600"/>
              </a:spcAft>
              <a:buFont typeface="Wingdings" panose="05000000000000000000" pitchFamily="2" charset="2"/>
              <a:buChar char="l"/>
            </a:pPr>
            <a:r>
              <a:rPr lang="en-US" altLang="ja-JP" sz="2000" kern="100" dirty="0">
                <a:effectLst/>
                <a:ea typeface="ＭＳ 明朝" panose="02020609040205080304" pitchFamily="17" charset="-128"/>
                <a:cs typeface="ＭＳ 明朝" panose="02020609040205080304" pitchFamily="17" charset="-128"/>
              </a:rPr>
              <a:t>Use of </a:t>
            </a:r>
            <a:r>
              <a:rPr lang="en-US" altLang="ja-JP" sz="2000" kern="100" dirty="0">
                <a:ea typeface="ＭＳ 明朝" panose="02020609040205080304" pitchFamily="17" charset="-128"/>
                <a:cs typeface="ＭＳ 明朝" panose="02020609040205080304" pitchFamily="17" charset="-128"/>
              </a:rPr>
              <a:t>P</a:t>
            </a:r>
            <a:r>
              <a:rPr lang="en-US" altLang="ja-JP" sz="2000" kern="100" dirty="0">
                <a:effectLst/>
                <a:ea typeface="ＭＳ 明朝" panose="02020609040205080304" pitchFamily="17" charset="-128"/>
                <a:cs typeface="ＭＳ 明朝" panose="02020609040205080304" pitchFamily="17" charset="-128"/>
              </a:rPr>
              <a:t>addy fields (Rice field dams)</a:t>
            </a:r>
            <a:endParaRPr lang="ja-JP" altLang="ja-JP" sz="2000" kern="100" dirty="0">
              <a:effectLst/>
              <a:ea typeface="ＭＳ 明朝" panose="02020609040205080304" pitchFamily="17" charset="-128"/>
              <a:cs typeface="ＭＳ 明朝" panose="02020609040205080304" pitchFamily="17" charset="-128"/>
            </a:endParaRPr>
          </a:p>
          <a:p>
            <a:pPr marL="358775" lvl="1" indent="-342900">
              <a:spcAft>
                <a:spcPts val="600"/>
              </a:spcAft>
              <a:buFont typeface="Wingdings" panose="05000000000000000000" pitchFamily="2" charset="2"/>
              <a:buChar char="l"/>
            </a:pPr>
            <a:r>
              <a:rPr lang="en-US" altLang="ja-JP" sz="2000" kern="100" dirty="0">
                <a:effectLst/>
                <a:ea typeface="ＭＳ 明朝" panose="02020609040205080304" pitchFamily="17" charset="-128"/>
                <a:cs typeface="ＭＳ 明朝" panose="02020609040205080304" pitchFamily="17" charset="-128"/>
              </a:rPr>
              <a:t>Use of Water-utilization </a:t>
            </a:r>
            <a:r>
              <a:rPr lang="en-US" altLang="ja-JP" sz="2000" kern="100" dirty="0">
                <a:ea typeface="ＭＳ 明朝" panose="02020609040205080304" pitchFamily="17" charset="-128"/>
                <a:cs typeface="ＭＳ 明朝" panose="02020609040205080304" pitchFamily="17" charset="-128"/>
              </a:rPr>
              <a:t>d</a:t>
            </a:r>
            <a:r>
              <a:rPr lang="en-US" altLang="ja-JP" sz="2000" kern="100" dirty="0">
                <a:effectLst/>
                <a:ea typeface="ＭＳ 明朝" panose="02020609040205080304" pitchFamily="17" charset="-128"/>
                <a:cs typeface="ＭＳ 明朝" panose="02020609040205080304" pitchFamily="17" charset="-128"/>
              </a:rPr>
              <a:t>ams</a:t>
            </a:r>
            <a:endParaRPr lang="ja-JP" altLang="ja-JP" sz="2000" kern="100" dirty="0">
              <a:effectLst/>
              <a:ea typeface="ＭＳ 明朝" panose="02020609040205080304" pitchFamily="17" charset="-128"/>
              <a:cs typeface="ＭＳ 明朝" panose="02020609040205080304" pitchFamily="17" charset="-128"/>
            </a:endParaRPr>
          </a:p>
        </p:txBody>
      </p:sp>
      <p:sp>
        <p:nvSpPr>
          <p:cNvPr id="15" name="コンテンツ プレースホルダー 3">
            <a:extLst>
              <a:ext uri="{FF2B5EF4-FFF2-40B4-BE49-F238E27FC236}">
                <a16:creationId xmlns:a16="http://schemas.microsoft.com/office/drawing/2014/main" id="{F44460FB-B777-4B80-83BE-E3D68030AA17}"/>
              </a:ext>
            </a:extLst>
          </p:cNvPr>
          <p:cNvSpPr txBox="1"/>
          <p:nvPr/>
        </p:nvSpPr>
        <p:spPr>
          <a:xfrm>
            <a:off x="3782941" y="5912576"/>
            <a:ext cx="2073386" cy="21364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effectLst/>
                <a:latin typeface="Times New Roman" panose="02020603050405020304" pitchFamily="18" charset="0"/>
                <a:ea typeface="ＭＳ 明朝" panose="02020609040205080304" pitchFamily="17" charset="-128"/>
              </a:rPr>
              <a:t>Rice Paddy Dam</a:t>
            </a:r>
            <a:endParaRPr lang="ja-JP" altLang="en-US" sz="1800" dirty="0"/>
          </a:p>
        </p:txBody>
      </p:sp>
      <p:sp>
        <p:nvSpPr>
          <p:cNvPr id="18" name="タイトル 1">
            <a:extLst>
              <a:ext uri="{FF2B5EF4-FFF2-40B4-BE49-F238E27FC236}">
                <a16:creationId xmlns:a16="http://schemas.microsoft.com/office/drawing/2014/main" id="{C80F6EF5-AFF8-4A7A-86AC-C6BD3FA7B5C4}"/>
              </a:ext>
            </a:extLst>
          </p:cNvPr>
          <p:cNvSpPr>
            <a:spLocks noGrp="1"/>
          </p:cNvSpPr>
          <p:nvPr>
            <p:ph type="title"/>
          </p:nvPr>
        </p:nvSpPr>
        <p:spPr>
          <a:xfrm>
            <a:off x="360000" y="251999"/>
            <a:ext cx="8676496" cy="720000"/>
          </a:xfrm>
        </p:spPr>
        <p:txBody>
          <a:bodyPr>
            <a:normAutofit/>
          </a:bodyPr>
          <a:lstStyle/>
          <a:p>
            <a:r>
              <a:rPr lang="en-US" altLang="ja-JP" sz="2800" dirty="0"/>
              <a:t>4. Adaptation Planning to Climate Change</a:t>
            </a:r>
            <a:endParaRPr kumimoji="1" lang="ja-JP" altLang="en-US" sz="2800" dirty="0"/>
          </a:p>
        </p:txBody>
      </p:sp>
      <p:grpSp>
        <p:nvGrpSpPr>
          <p:cNvPr id="3" name="Group 2">
            <a:extLst>
              <a:ext uri="{FF2B5EF4-FFF2-40B4-BE49-F238E27FC236}">
                <a16:creationId xmlns:a16="http://schemas.microsoft.com/office/drawing/2014/main" id="{72B47891-9033-4B38-BEE1-E3420420696E}"/>
              </a:ext>
            </a:extLst>
          </p:cNvPr>
          <p:cNvGrpSpPr/>
          <p:nvPr/>
        </p:nvGrpSpPr>
        <p:grpSpPr>
          <a:xfrm>
            <a:off x="1215925" y="2614349"/>
            <a:ext cx="6475991" cy="2631786"/>
            <a:chOff x="1707975" y="3178226"/>
            <a:chExt cx="6475991" cy="2631786"/>
          </a:xfrm>
        </p:grpSpPr>
        <p:pic>
          <p:nvPicPr>
            <p:cNvPr id="219" name="図 58">
              <a:extLst>
                <a:ext uri="{FF2B5EF4-FFF2-40B4-BE49-F238E27FC236}">
                  <a16:creationId xmlns:a16="http://schemas.microsoft.com/office/drawing/2014/main" id="{083061D7-C070-4931-AC23-2E780C095C9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07975" y="3389429"/>
              <a:ext cx="6475991" cy="2420583"/>
            </a:xfrm>
            <a:prstGeom prst="rect">
              <a:avLst/>
            </a:prstGeom>
          </p:spPr>
        </p:pic>
        <p:sp>
          <p:nvSpPr>
            <p:cNvPr id="221" name="TextBox 7">
              <a:extLst>
                <a:ext uri="{FF2B5EF4-FFF2-40B4-BE49-F238E27FC236}">
                  <a16:creationId xmlns:a16="http://schemas.microsoft.com/office/drawing/2014/main" id="{6891A08F-9455-4F86-9ADB-F55583BCE034}"/>
                </a:ext>
              </a:extLst>
            </p:cNvPr>
            <p:cNvSpPr txBox="1"/>
            <p:nvPr/>
          </p:nvSpPr>
          <p:spPr>
            <a:xfrm>
              <a:off x="4135255" y="5019010"/>
              <a:ext cx="1393213" cy="277233"/>
            </a:xfrm>
            <a:prstGeom prst="rect">
              <a:avLst/>
            </a:prstGeom>
            <a:solidFill>
              <a:srgbClr val="9E7352"/>
            </a:solidFill>
            <a:ln>
              <a:noFill/>
            </a:ln>
          </p:spPr>
          <p:txBody>
            <a:bodyPr wrap="square" lIns="36000" tIns="72000" rIns="36000" bIns="72000" rtlCol="0">
              <a:spAutoFit/>
            </a:bodyPr>
            <a:lstStyle/>
            <a:p>
              <a:r>
                <a:rPr lang="en-US" altLang="ja-JP" sz="1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Field Surface</a:t>
              </a:r>
              <a:endParaRPr kumimoji="1" lang="ja-JP" altLang="en-US" sz="1000" b="1" dirty="0">
                <a:solidFill>
                  <a:schemeClr val="bg1"/>
                </a:solidFill>
                <a:latin typeface="Cambria" panose="02040503050406030204" pitchFamily="18" charset="0"/>
                <a:cs typeface="Times New Roman" panose="02020603050405020304" pitchFamily="18" charset="0"/>
              </a:endParaRPr>
            </a:p>
          </p:txBody>
        </p:sp>
        <p:sp>
          <p:nvSpPr>
            <p:cNvPr id="222" name="TextBox 8">
              <a:extLst>
                <a:ext uri="{FF2B5EF4-FFF2-40B4-BE49-F238E27FC236}">
                  <a16:creationId xmlns:a16="http://schemas.microsoft.com/office/drawing/2014/main" id="{55C02CC0-E369-4B05-9156-B672F5D391E6}"/>
                </a:ext>
              </a:extLst>
            </p:cNvPr>
            <p:cNvSpPr txBox="1"/>
            <p:nvPr/>
          </p:nvSpPr>
          <p:spPr>
            <a:xfrm>
              <a:off x="5856327" y="3178226"/>
              <a:ext cx="1413619" cy="422405"/>
            </a:xfrm>
            <a:prstGeom prst="rect">
              <a:avLst/>
            </a:prstGeom>
            <a:solidFill>
              <a:schemeClr val="bg1"/>
            </a:solidFill>
            <a:ln>
              <a:noFill/>
            </a:ln>
          </p:spPr>
          <p:txBody>
            <a:bodyPr wrap="square" lIns="36000" tIns="72000" rIns="36000" bIns="72000" rtlCol="0">
              <a:spAutoFit/>
            </a:bodyPr>
            <a:lstStyle/>
            <a:p>
              <a:r>
                <a:rPr kumimoji="1" lang="en-US" altLang="ja-JP"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Weir </a:t>
              </a:r>
              <a:r>
                <a:rPr lang="en-US" altLang="ja-JP"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p</a:t>
              </a:r>
              <a:r>
                <a:rPr kumimoji="1" lang="en-US" altLang="ja-JP"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late</a:t>
              </a:r>
            </a:p>
          </p:txBody>
        </p:sp>
        <p:sp>
          <p:nvSpPr>
            <p:cNvPr id="218" name="吹き出し: 線 217">
              <a:extLst>
                <a:ext uri="{FF2B5EF4-FFF2-40B4-BE49-F238E27FC236}">
                  <a16:creationId xmlns:a16="http://schemas.microsoft.com/office/drawing/2014/main" id="{5A3EF594-2DED-418F-AF43-1A54DD88AC7D}"/>
                </a:ext>
              </a:extLst>
            </p:cNvPr>
            <p:cNvSpPr/>
            <p:nvPr/>
          </p:nvSpPr>
          <p:spPr>
            <a:xfrm>
              <a:off x="1773103" y="4239632"/>
              <a:ext cx="1560626" cy="269488"/>
            </a:xfrm>
            <a:prstGeom prst="borderCallout1">
              <a:avLst>
                <a:gd name="adj1" fmla="val 298435"/>
                <a:gd name="adj2" fmla="val 87638"/>
                <a:gd name="adj3" fmla="val 107109"/>
                <a:gd name="adj4" fmla="val 100356"/>
              </a:avLst>
            </a:prstGeom>
            <a:solidFill>
              <a:schemeClr val="bg1"/>
            </a:solidFill>
            <a:ln w="19050">
              <a:solidFill>
                <a:srgbClr val="FA6EF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l">
                <a:lnSpc>
                  <a:spcPts val="1500"/>
                </a:lnSpc>
                <a:spcBef>
                  <a:spcPts val="200"/>
                </a:spcBef>
                <a:spcAft>
                  <a:spcPts val="400"/>
                </a:spcAft>
                <a:buClr>
                  <a:schemeClr val="accent5">
                    <a:lumMod val="50000"/>
                  </a:schemeClr>
                </a:buClr>
                <a:buSzPct val="75000"/>
              </a:pPr>
              <a:r>
                <a:rPr kumimoji="1" lang="en-US" altLang="ja-JP" dirty="0">
                  <a:solidFill>
                    <a:srgbClr val="FF0000"/>
                  </a:solidFill>
                  <a:latin typeface="Cambria" panose="02040503050406030204" pitchFamily="18" charset="0"/>
                  <a:ea typeface="Cambria" panose="02040503050406030204" pitchFamily="18" charset="0"/>
                </a:rPr>
                <a:t>Weir plate</a:t>
              </a:r>
              <a:endParaRPr kumimoji="1" lang="ja-JP" altLang="en-US" dirty="0">
                <a:solidFill>
                  <a:srgbClr val="FF0000"/>
                </a:solidFill>
                <a:latin typeface="Cambria" panose="02040503050406030204" pitchFamily="18" charset="0"/>
              </a:endParaRPr>
            </a:p>
          </p:txBody>
        </p:sp>
        <p:sp>
          <p:nvSpPr>
            <p:cNvPr id="2" name="Rectangle 1">
              <a:extLst>
                <a:ext uri="{FF2B5EF4-FFF2-40B4-BE49-F238E27FC236}">
                  <a16:creationId xmlns:a16="http://schemas.microsoft.com/office/drawing/2014/main" id="{DF7136B3-8A49-4567-B7C4-16BF9E890603}"/>
                </a:ext>
              </a:extLst>
            </p:cNvPr>
            <p:cNvSpPr/>
            <p:nvPr/>
          </p:nvSpPr>
          <p:spPr>
            <a:xfrm>
              <a:off x="3995936" y="4258902"/>
              <a:ext cx="2016224" cy="42240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pPr>
              <a:endParaRPr lang="en-US" dirty="0">
                <a:solidFill>
                  <a:schemeClr val="tx1"/>
                </a:solidFill>
              </a:endParaRPr>
            </a:p>
          </p:txBody>
        </p:sp>
        <p:sp>
          <p:nvSpPr>
            <p:cNvPr id="220" name="TextBox 6">
              <a:extLst>
                <a:ext uri="{FF2B5EF4-FFF2-40B4-BE49-F238E27FC236}">
                  <a16:creationId xmlns:a16="http://schemas.microsoft.com/office/drawing/2014/main" id="{7243C7A8-3845-45E0-9DA8-719B85090122}"/>
                </a:ext>
              </a:extLst>
            </p:cNvPr>
            <p:cNvSpPr txBox="1"/>
            <p:nvPr/>
          </p:nvSpPr>
          <p:spPr>
            <a:xfrm>
              <a:off x="3937858" y="3706392"/>
              <a:ext cx="2016224" cy="976403"/>
            </a:xfrm>
            <a:prstGeom prst="rect">
              <a:avLst/>
            </a:prstGeom>
            <a:noFill/>
            <a:ln>
              <a:noFill/>
            </a:ln>
          </p:spPr>
          <p:txBody>
            <a:bodyPr wrap="square" lIns="36000" tIns="72000" rIns="36000" bIns="72000" rtlCol="0">
              <a:spAutoFit/>
            </a:bodyPr>
            <a:lstStyle/>
            <a:p>
              <a:pPr>
                <a:lnSpc>
                  <a:spcPts val="2160"/>
                </a:lnSpc>
              </a:pPr>
              <a:r>
                <a:rPr kumimoji="1" lang="en-US" altLang="ja-JP" dirty="0">
                  <a:solidFill>
                    <a:srgbClr val="FF0000"/>
                  </a:solidFill>
                  <a:latin typeface="Cambria" panose="02040503050406030204" pitchFamily="18" charset="0"/>
                  <a:ea typeface="Cambria" panose="02040503050406030204" pitchFamily="18" charset="0"/>
                  <a:cs typeface="Times New Roman" panose="02020603050405020304" pitchFamily="18" charset="0"/>
                </a:rPr>
                <a:t>Temporary storage above </a:t>
              </a:r>
            </a:p>
            <a:p>
              <a:pPr>
                <a:lnSpc>
                  <a:spcPts val="2160"/>
                </a:lnSpc>
              </a:pPr>
              <a:r>
                <a:rPr kumimoji="1" lang="en-US" altLang="ja-JP" dirty="0">
                  <a:solidFill>
                    <a:srgbClr val="FF0000"/>
                  </a:solidFill>
                  <a:latin typeface="Cambria" panose="02040503050406030204" pitchFamily="18" charset="0"/>
                  <a:ea typeface="Cambria" panose="02040503050406030204" pitchFamily="18" charset="0"/>
                  <a:cs typeface="Times New Roman" panose="02020603050405020304" pitchFamily="18" charset="0"/>
                </a:rPr>
                <a:t>normal water level</a:t>
              </a:r>
            </a:p>
          </p:txBody>
        </p:sp>
      </p:grpSp>
      <p:sp>
        <p:nvSpPr>
          <p:cNvPr id="14" name="テキスト ボックス 13">
            <a:extLst>
              <a:ext uri="{FF2B5EF4-FFF2-40B4-BE49-F238E27FC236}">
                <a16:creationId xmlns:a16="http://schemas.microsoft.com/office/drawing/2014/main" id="{59EF6952-2446-4BC4-AD32-147C36113231}"/>
              </a:ext>
            </a:extLst>
          </p:cNvPr>
          <p:cNvSpPr txBox="1"/>
          <p:nvPr/>
        </p:nvSpPr>
        <p:spPr>
          <a:xfrm>
            <a:off x="1159808" y="5229577"/>
            <a:ext cx="4572000" cy="230832"/>
          </a:xfrm>
          <a:prstGeom prst="rect">
            <a:avLst/>
          </a:prstGeom>
          <a:noFill/>
        </p:spPr>
        <p:txBody>
          <a:bodyPr wrap="square">
            <a:spAutoFit/>
          </a:bodyPr>
          <a:lstStyle/>
          <a:p>
            <a:r>
              <a:rPr lang="en-US" altLang="ja-JP" sz="900" dirty="0">
                <a:effectLst/>
                <a:ea typeface="游明朝" panose="02020400000000000000" pitchFamily="18" charset="-128"/>
              </a:rPr>
              <a:t>Source: Cabinet Office</a:t>
            </a:r>
            <a:endParaRPr lang="ja-JP" altLang="en-US" sz="900" dirty="0"/>
          </a:p>
        </p:txBody>
      </p:sp>
    </p:spTree>
    <p:extLst>
      <p:ext uri="{BB962C8B-B14F-4D97-AF65-F5344CB8AC3E}">
        <p14:creationId xmlns:p14="http://schemas.microsoft.com/office/powerpoint/2010/main" val="242771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233752" y="952302"/>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(2)	Shift from Development Promotion to Risk Management</a:t>
            </a:r>
          </a:p>
        </p:txBody>
      </p:sp>
      <p:sp>
        <p:nvSpPr>
          <p:cNvPr id="10" name="四角形: 角を丸くする 9">
            <a:extLst>
              <a:ext uri="{FF2B5EF4-FFF2-40B4-BE49-F238E27FC236}">
                <a16:creationId xmlns:a16="http://schemas.microsoft.com/office/drawing/2014/main" id="{61E91B0E-3FE1-4EBA-AEB4-2E835BE3852B}"/>
              </a:ext>
            </a:extLst>
          </p:cNvPr>
          <p:cNvSpPr/>
          <p:nvPr/>
        </p:nvSpPr>
        <p:spPr>
          <a:xfrm>
            <a:off x="755576" y="2732351"/>
            <a:ext cx="7218567" cy="2916000"/>
          </a:xfrm>
          <a:prstGeom prst="roundRect">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pP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1F6F0CD1-0AA5-4B55-9F33-4B983C99C8E2}"/>
              </a:ext>
            </a:extLst>
          </p:cNvPr>
          <p:cNvSpPr txBox="1"/>
          <p:nvPr/>
        </p:nvSpPr>
        <p:spPr>
          <a:xfrm>
            <a:off x="1043700" y="2917510"/>
            <a:ext cx="6696652" cy="2554545"/>
          </a:xfrm>
          <a:prstGeom prst="rect">
            <a:avLst/>
          </a:prstGeom>
          <a:noFill/>
        </p:spPr>
        <p:txBody>
          <a:bodyPr wrap="square" rtlCol="0">
            <a:spAutoFit/>
          </a:bodyPr>
          <a:lstStyle/>
          <a:p>
            <a:r>
              <a:rPr lang="en-US" altLang="ja-JP" sz="2000" b="1" dirty="0"/>
              <a:t>Basic Principles:</a:t>
            </a:r>
          </a:p>
          <a:p>
            <a:pPr marL="342900" indent="-342900">
              <a:buFont typeface="Wingdings" panose="05000000000000000000" pitchFamily="2" charset="2"/>
              <a:buChar char="l"/>
            </a:pPr>
            <a:r>
              <a:rPr lang="en-US" altLang="ja-JP" sz="2000" dirty="0"/>
              <a:t>To manage risks surrounding water supply</a:t>
            </a:r>
          </a:p>
          <a:p>
            <a:pPr marL="342900" indent="-342900">
              <a:buFont typeface="Wingdings" panose="05000000000000000000" pitchFamily="2" charset="2"/>
              <a:buChar char="l"/>
            </a:pPr>
            <a:r>
              <a:rPr lang="en-US" altLang="ja-JP" sz="2000" dirty="0"/>
              <a:t>To comprehensively ensure the security level of water supply</a:t>
            </a:r>
          </a:p>
          <a:p>
            <a:endParaRPr lang="en-US" altLang="ja-JP" sz="2000" b="1" dirty="0"/>
          </a:p>
          <a:p>
            <a:r>
              <a:rPr lang="en-US" altLang="ja-JP" sz="2000" b="1" dirty="0"/>
              <a:t>Method:</a:t>
            </a:r>
          </a:p>
          <a:p>
            <a:pPr marL="342900" indent="-342900">
              <a:buFont typeface="Wingdings" panose="05000000000000000000" pitchFamily="2" charset="2"/>
              <a:buChar char="l"/>
            </a:pPr>
            <a:r>
              <a:rPr lang="en-US" altLang="ja-JP" sz="2000" dirty="0"/>
              <a:t>To utilize existing facilities</a:t>
            </a:r>
          </a:p>
          <a:p>
            <a:pPr marL="342900" indent="-342900">
              <a:buFont typeface="Wingdings" panose="05000000000000000000" pitchFamily="2" charset="2"/>
              <a:buChar char="l"/>
            </a:pPr>
            <a:r>
              <a:rPr lang="en-US" altLang="ja-JP" sz="2000" dirty="0"/>
              <a:t>To coordinate hard and soft measures</a:t>
            </a:r>
          </a:p>
        </p:txBody>
      </p:sp>
      <p:sp>
        <p:nvSpPr>
          <p:cNvPr id="16" name="テキスト プレースホルダー 2">
            <a:extLst>
              <a:ext uri="{FF2B5EF4-FFF2-40B4-BE49-F238E27FC236}">
                <a16:creationId xmlns:a16="http://schemas.microsoft.com/office/drawing/2014/main" id="{212FB08E-DA13-4CB0-9FE8-012A31220E44}"/>
              </a:ext>
            </a:extLst>
          </p:cNvPr>
          <p:cNvSpPr txBox="1">
            <a:spLocks/>
          </p:cNvSpPr>
          <p:nvPr/>
        </p:nvSpPr>
        <p:spPr>
          <a:xfrm>
            <a:off x="755576" y="1609789"/>
            <a:ext cx="8154672"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water resources policy is shifting from “</a:t>
            </a:r>
            <a:r>
              <a:rPr lang="en-US" altLang="ja-JP" dirty="0">
                <a:solidFill>
                  <a:srgbClr val="FF0000"/>
                </a:solidFill>
              </a:rPr>
              <a:t>Promoting water resources development</a:t>
            </a:r>
            <a:r>
              <a:rPr lang="en-US" altLang="ja-JP" dirty="0"/>
              <a:t>” to “</a:t>
            </a:r>
            <a:r>
              <a:rPr lang="en-US" altLang="ja-JP" dirty="0">
                <a:solidFill>
                  <a:srgbClr val="FF0000"/>
                </a:solidFill>
              </a:rPr>
              <a:t>Stable water supply</a:t>
            </a:r>
            <a:r>
              <a:rPr lang="en-US" altLang="ja-JP" dirty="0"/>
              <a:t>”.</a:t>
            </a:r>
          </a:p>
        </p:txBody>
      </p:sp>
      <p:sp>
        <p:nvSpPr>
          <p:cNvPr id="9" name="タイトル 1">
            <a:extLst>
              <a:ext uri="{FF2B5EF4-FFF2-40B4-BE49-F238E27FC236}">
                <a16:creationId xmlns:a16="http://schemas.microsoft.com/office/drawing/2014/main" id="{1B9ECFC1-44A7-4E0C-B5B4-B434490F859A}"/>
              </a:ext>
            </a:extLst>
          </p:cNvPr>
          <p:cNvSpPr>
            <a:spLocks noGrp="1"/>
          </p:cNvSpPr>
          <p:nvPr>
            <p:ph type="title"/>
          </p:nvPr>
        </p:nvSpPr>
        <p:spPr>
          <a:xfrm>
            <a:off x="360000" y="251999"/>
            <a:ext cx="8676496" cy="720000"/>
          </a:xfrm>
        </p:spPr>
        <p:txBody>
          <a:bodyPr>
            <a:normAutofit/>
          </a:bodyPr>
          <a:lstStyle/>
          <a:p>
            <a:r>
              <a:rPr lang="en-US" altLang="ja-JP" sz="2800" dirty="0"/>
              <a:t>4. Adaptation Planning to Climate Change</a:t>
            </a:r>
            <a:endParaRPr kumimoji="1" lang="ja-JP" altLang="en-US" sz="2800" dirty="0"/>
          </a:p>
        </p:txBody>
      </p:sp>
    </p:spTree>
    <p:extLst>
      <p:ext uri="{BB962C8B-B14F-4D97-AF65-F5344CB8AC3E}">
        <p14:creationId xmlns:p14="http://schemas.microsoft.com/office/powerpoint/2010/main" val="138790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7584" y="1606748"/>
            <a:ext cx="5010019" cy="400110"/>
          </a:xfrm>
          <a:prstGeom prst="rect">
            <a:avLst/>
          </a:prstGeom>
          <a:noFill/>
        </p:spPr>
        <p:txBody>
          <a:bodyPr wrap="square" rtlCol="0">
            <a:spAutoFit/>
          </a:bodyPr>
          <a:lstStyle/>
          <a:p>
            <a:pPr marL="358775" indent="-358775"/>
            <a:r>
              <a:rPr lang="en-US" altLang="ja-JP" sz="2000" dirty="0"/>
              <a:t>1)	Flood Protection Effect</a:t>
            </a:r>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1102222"/>
            <a:ext cx="700984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Effects of Water Resources Development in Japan</a:t>
            </a:r>
          </a:p>
        </p:txBody>
      </p:sp>
      <p:sp>
        <p:nvSpPr>
          <p:cNvPr id="9" name="コンテンツ プレースホルダー 3">
            <a:extLst>
              <a:ext uri="{FF2B5EF4-FFF2-40B4-BE49-F238E27FC236}">
                <a16:creationId xmlns:a16="http://schemas.microsoft.com/office/drawing/2014/main" id="{18124451-4C05-4074-9F8A-5F9E54C9EAAD}"/>
              </a:ext>
            </a:extLst>
          </p:cNvPr>
          <p:cNvSpPr txBox="1"/>
          <p:nvPr/>
        </p:nvSpPr>
        <p:spPr>
          <a:xfrm>
            <a:off x="1097997" y="6058906"/>
            <a:ext cx="6948006"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latin typeface="Times New Roman" panose="02020603050405020304" pitchFamily="18" charset="0"/>
                <a:ea typeface="ＭＳ 明朝" panose="02020609040205080304" pitchFamily="17" charset="-128"/>
              </a:rPr>
              <a:t>Actual Flood Protection by Dams and Estimated Damage Reduction</a:t>
            </a:r>
            <a:endParaRPr lang="ja-JP" altLang="en-US" sz="1600" dirty="0"/>
          </a:p>
        </p:txBody>
      </p:sp>
      <p:sp>
        <p:nvSpPr>
          <p:cNvPr id="11" name="タイトル 1">
            <a:extLst>
              <a:ext uri="{FF2B5EF4-FFF2-40B4-BE49-F238E27FC236}">
                <a16:creationId xmlns:a16="http://schemas.microsoft.com/office/drawing/2014/main" id="{25443F58-D464-418B-8C92-0336AB9DF865}"/>
              </a:ext>
            </a:extLst>
          </p:cNvPr>
          <p:cNvSpPr>
            <a:spLocks noGrp="1"/>
          </p:cNvSpPr>
          <p:nvPr>
            <p:ph type="title"/>
          </p:nvPr>
        </p:nvSpPr>
        <p:spPr>
          <a:xfrm>
            <a:off x="360000" y="251999"/>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pic>
        <p:nvPicPr>
          <p:cNvPr id="8" name="図 7">
            <a:extLst>
              <a:ext uri="{FF2B5EF4-FFF2-40B4-BE49-F238E27FC236}">
                <a16:creationId xmlns:a16="http://schemas.microsoft.com/office/drawing/2014/main" id="{6CED67C1-DC0B-4336-B180-406EF07346CB}"/>
              </a:ext>
            </a:extLst>
          </p:cNvPr>
          <p:cNvPicPr>
            <a:picLocks noChangeAspect="1" noChangeArrowheads="1"/>
            <a:extLst>
              <a:ext uri="{84589F7E-364E-4C9E-8A38-B11213B215E9}">
                <a14:cameraTool xmlns:a14="http://schemas.microsoft.com/office/drawing/2010/main" cellRange="$O$26:$Z$50"/>
              </a:ext>
            </a:extLst>
          </p:cNvPicPr>
          <p:nvPr/>
        </p:nvPicPr>
        <p:blipFill rotWithShape="1">
          <a:blip r:embed="rId3"/>
          <a:srcRect l="4323" t="5324" r="1761" b="3993"/>
          <a:stretch>
            <a:fillRect/>
          </a:stretch>
        </p:blipFill>
        <p:spPr bwMode="auto">
          <a:xfrm>
            <a:off x="1763688" y="1980463"/>
            <a:ext cx="5452466" cy="3799992"/>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10" name="テキスト ボックス 9">
            <a:extLst>
              <a:ext uri="{FF2B5EF4-FFF2-40B4-BE49-F238E27FC236}">
                <a16:creationId xmlns:a16="http://schemas.microsoft.com/office/drawing/2014/main" id="{860D02FD-3E31-497D-AF61-6893CFEE727D}"/>
              </a:ext>
            </a:extLst>
          </p:cNvPr>
          <p:cNvSpPr txBox="1"/>
          <p:nvPr/>
        </p:nvSpPr>
        <p:spPr>
          <a:xfrm>
            <a:off x="1265603" y="5815712"/>
            <a:ext cx="4572000" cy="230832"/>
          </a:xfrm>
          <a:prstGeom prst="rect">
            <a:avLst/>
          </a:prstGeom>
          <a:noFill/>
        </p:spPr>
        <p:txBody>
          <a:bodyPr wrap="square">
            <a:spAutoFit/>
          </a:bodyPr>
          <a:lstStyle/>
          <a:p>
            <a:r>
              <a:rPr lang="en-US" altLang="ja-JP" sz="900" dirty="0">
                <a:effectLst/>
                <a:ea typeface="ＭＳ 明朝" panose="02020609040205080304" pitchFamily="17" charset="-128"/>
              </a:rPr>
              <a:t>Source: Water resources in Japan (2008) MLIT</a:t>
            </a:r>
            <a:endParaRPr lang="ja-JP" altLang="en-US" sz="900" dirty="0"/>
          </a:p>
        </p:txBody>
      </p:sp>
    </p:spTree>
    <p:extLst>
      <p:ext uri="{BB962C8B-B14F-4D97-AF65-F5344CB8AC3E}">
        <p14:creationId xmlns:p14="http://schemas.microsoft.com/office/powerpoint/2010/main" val="122873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83568" y="1680819"/>
            <a:ext cx="5154035" cy="400110"/>
          </a:xfrm>
          <a:prstGeom prst="rect">
            <a:avLst/>
          </a:prstGeom>
          <a:noFill/>
        </p:spPr>
        <p:txBody>
          <a:bodyPr wrap="square" rtlCol="0">
            <a:spAutoFit/>
          </a:bodyPr>
          <a:lstStyle/>
          <a:p>
            <a:pPr marL="358775" indent="-358775"/>
            <a:r>
              <a:rPr lang="en-US" altLang="ja-JP" sz="2000" dirty="0"/>
              <a:t>2)	Water Use Effect</a:t>
            </a:r>
          </a:p>
        </p:txBody>
      </p:sp>
      <p:pic>
        <p:nvPicPr>
          <p:cNvPr id="5" name="図 4">
            <a:extLst>
              <a:ext uri="{FF2B5EF4-FFF2-40B4-BE49-F238E27FC236}">
                <a16:creationId xmlns:a16="http://schemas.microsoft.com/office/drawing/2014/main" id="{D099D59D-CEF5-4560-AF2E-8716B211F887}"/>
              </a:ext>
            </a:extLst>
          </p:cNvPr>
          <p:cNvPicPr/>
          <p:nvPr/>
        </p:nvPicPr>
        <p:blipFill rotWithShape="1">
          <a:blip r:embed="rId3"/>
          <a:srcRect l="4317" t="1909" r="3815" b="3083"/>
          <a:stretch>
            <a:fillRect/>
          </a:stretch>
        </p:blipFill>
        <p:spPr bwMode="auto">
          <a:xfrm>
            <a:off x="1475656" y="3035036"/>
            <a:ext cx="5511065" cy="299755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8" name="コンテンツ プレースホルダー 3">
            <a:extLst>
              <a:ext uri="{FF2B5EF4-FFF2-40B4-BE49-F238E27FC236}">
                <a16:creationId xmlns:a16="http://schemas.microsoft.com/office/drawing/2014/main" id="{F92FDA67-B5E1-4E56-8B05-71D90E40BC6C}"/>
              </a:ext>
            </a:extLst>
          </p:cNvPr>
          <p:cNvSpPr txBox="1"/>
          <p:nvPr/>
        </p:nvSpPr>
        <p:spPr>
          <a:xfrm>
            <a:off x="1658129" y="6408040"/>
            <a:ext cx="5328592"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latin typeface="Times New Roman" panose="02020603050405020304" pitchFamily="18" charset="0"/>
                <a:ea typeface="ＭＳ 明朝" panose="02020609040205080304" pitchFamily="17" charset="-128"/>
              </a:rPr>
              <a:t>Growth of Shipping Value of Industrial Products</a:t>
            </a:r>
            <a:endParaRPr lang="ja-JP" altLang="en-US" sz="1600" dirty="0"/>
          </a:p>
        </p:txBody>
      </p:sp>
      <p:sp>
        <p:nvSpPr>
          <p:cNvPr id="10" name="テキスト ボックス 9">
            <a:extLst>
              <a:ext uri="{FF2B5EF4-FFF2-40B4-BE49-F238E27FC236}">
                <a16:creationId xmlns:a16="http://schemas.microsoft.com/office/drawing/2014/main" id="{211EF02F-3E73-41F5-A5D9-D018E6AE09EB}"/>
              </a:ext>
            </a:extLst>
          </p:cNvPr>
          <p:cNvSpPr txBox="1"/>
          <p:nvPr/>
        </p:nvSpPr>
        <p:spPr>
          <a:xfrm>
            <a:off x="1043608" y="2080929"/>
            <a:ext cx="7272808" cy="954107"/>
          </a:xfrm>
          <a:prstGeom prst="rect">
            <a:avLst/>
          </a:prstGeom>
          <a:noFill/>
        </p:spPr>
        <p:txBody>
          <a:bodyPr wrap="square">
            <a:spAutoFit/>
          </a:bodyPr>
          <a:lstStyle/>
          <a:p>
            <a:pPr>
              <a:buClr>
                <a:schemeClr val="accent1">
                  <a:lumMod val="50000"/>
                </a:schemeClr>
              </a:buClr>
              <a:buSzPct val="75000"/>
            </a:pPr>
            <a:r>
              <a:rPr lang="en-US" altLang="ja-JP" sz="2000" b="1" dirty="0">
                <a:solidFill>
                  <a:srgbClr val="000000"/>
                </a:solidFill>
                <a:effectLst/>
                <a:latin typeface="Times New Roman" panose="02020603050405020304" pitchFamily="18" charset="0"/>
                <a:ea typeface="ＭＳ 明朝" panose="02020609040205080304" pitchFamily="17" charset="-128"/>
              </a:rPr>
              <a:t>Industrial Water</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Industrial water </a:t>
            </a:r>
            <a:r>
              <a:rPr lang="en-US" altLang="ja-JP" dirty="0">
                <a:solidFill>
                  <a:srgbClr val="FF0000"/>
                </a:solidFill>
                <a:effectLst/>
                <a:latin typeface="Times New Roman" panose="02020603050405020304" pitchFamily="18" charset="0"/>
                <a:ea typeface="ＭＳ 明朝" panose="02020609040205080304" pitchFamily="17" charset="-128"/>
              </a:rPr>
              <a:t>contributed to the large increase in the shipment value of industrial </a:t>
            </a:r>
            <a:r>
              <a:rPr lang="en-US" altLang="ja-JP" dirty="0">
                <a:solidFill>
                  <a:srgbClr val="FF0000"/>
                </a:solidFill>
                <a:latin typeface="Times New Roman" panose="02020603050405020304" pitchFamily="18" charset="0"/>
                <a:ea typeface="ＭＳ 明朝" panose="02020609040205080304" pitchFamily="17" charset="-128"/>
              </a:rPr>
              <a:t>products</a:t>
            </a:r>
            <a:r>
              <a:rPr lang="en-US" altLang="ja-JP" dirty="0">
                <a:solidFill>
                  <a:srgbClr val="FF0000"/>
                </a:solidFill>
                <a:effectLst/>
                <a:latin typeface="Times New Roman" panose="02020603050405020304" pitchFamily="18" charset="0"/>
                <a:ea typeface="ＭＳ 明朝" panose="02020609040205080304" pitchFamily="17" charset="-128"/>
              </a:rPr>
              <a:t>.</a:t>
            </a:r>
            <a:endParaRPr lang="en-US" altLang="ja-JP" dirty="0">
              <a:solidFill>
                <a:srgbClr val="000000"/>
              </a:solidFill>
              <a:latin typeface="Times New Roman" panose="02020603050405020304" pitchFamily="18" charset="0"/>
              <a:ea typeface="ＭＳ 明朝" panose="02020609040205080304" pitchFamily="17" charset="-128"/>
            </a:endParaRPr>
          </a:p>
        </p:txBody>
      </p:sp>
      <p:sp>
        <p:nvSpPr>
          <p:cNvPr id="11" name="タイトル 1">
            <a:extLst>
              <a:ext uri="{FF2B5EF4-FFF2-40B4-BE49-F238E27FC236}">
                <a16:creationId xmlns:a16="http://schemas.microsoft.com/office/drawing/2014/main" id="{635D5A92-0356-4CAA-98CF-666CA62E8BED}"/>
              </a:ext>
            </a:extLst>
          </p:cNvPr>
          <p:cNvSpPr>
            <a:spLocks noGrp="1"/>
          </p:cNvSpPr>
          <p:nvPr>
            <p:ph type="title"/>
          </p:nvPr>
        </p:nvSpPr>
        <p:spPr>
          <a:xfrm>
            <a:off x="233752" y="346117"/>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sp>
        <p:nvSpPr>
          <p:cNvPr id="12" name="テキスト プレースホルダー 7">
            <a:extLst>
              <a:ext uri="{FF2B5EF4-FFF2-40B4-BE49-F238E27FC236}">
                <a16:creationId xmlns:a16="http://schemas.microsoft.com/office/drawing/2014/main" id="{286791EA-C822-4516-ADD2-518B90FC036F}"/>
              </a:ext>
            </a:extLst>
          </p:cNvPr>
          <p:cNvSpPr txBox="1"/>
          <p:nvPr/>
        </p:nvSpPr>
        <p:spPr>
          <a:xfrm>
            <a:off x="233752" y="1146555"/>
            <a:ext cx="700984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Effects of Water Resources Development in Japan</a:t>
            </a:r>
          </a:p>
        </p:txBody>
      </p:sp>
      <p:sp>
        <p:nvSpPr>
          <p:cNvPr id="9" name="テキスト ボックス 8">
            <a:extLst>
              <a:ext uri="{FF2B5EF4-FFF2-40B4-BE49-F238E27FC236}">
                <a16:creationId xmlns:a16="http://schemas.microsoft.com/office/drawing/2014/main" id="{09A656D3-A3D5-4094-9379-F89DC04419C4}"/>
              </a:ext>
            </a:extLst>
          </p:cNvPr>
          <p:cNvSpPr txBox="1"/>
          <p:nvPr/>
        </p:nvSpPr>
        <p:spPr>
          <a:xfrm>
            <a:off x="1403648" y="6028542"/>
            <a:ext cx="4572000" cy="230832"/>
          </a:xfrm>
          <a:prstGeom prst="rect">
            <a:avLst/>
          </a:prstGeom>
          <a:noFill/>
        </p:spPr>
        <p:txBody>
          <a:bodyPr wrap="square">
            <a:spAutoFit/>
          </a:bodyPr>
          <a:lstStyle/>
          <a:p>
            <a:r>
              <a:rPr lang="en-US" altLang="ja-JP" sz="900" dirty="0">
                <a:effectLst/>
                <a:ea typeface="ＭＳ 明朝" panose="02020609040205080304" pitchFamily="17" charset="-128"/>
              </a:rPr>
              <a:t>Source: Industrial statistical survey</a:t>
            </a:r>
            <a:endParaRPr lang="ja-JP" altLang="en-US" sz="900" dirty="0"/>
          </a:p>
        </p:txBody>
      </p:sp>
    </p:spTree>
    <p:extLst>
      <p:ext uri="{BB962C8B-B14F-4D97-AF65-F5344CB8AC3E}">
        <p14:creationId xmlns:p14="http://schemas.microsoft.com/office/powerpoint/2010/main" val="118243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9860" y="1676335"/>
            <a:ext cx="5154035" cy="400110"/>
          </a:xfrm>
          <a:prstGeom prst="rect">
            <a:avLst/>
          </a:prstGeom>
          <a:noFill/>
        </p:spPr>
        <p:txBody>
          <a:bodyPr wrap="square" rtlCol="0">
            <a:spAutoFit/>
          </a:bodyPr>
          <a:lstStyle/>
          <a:p>
            <a:pPr marL="358775" indent="-358775"/>
            <a:r>
              <a:rPr lang="en-US" altLang="ja-JP" sz="2000" dirty="0"/>
              <a:t>2)	Water Use Effect</a:t>
            </a:r>
          </a:p>
        </p:txBody>
      </p:sp>
      <p:sp>
        <p:nvSpPr>
          <p:cNvPr id="9" name="コンテンツ プレースホルダー 3">
            <a:extLst>
              <a:ext uri="{FF2B5EF4-FFF2-40B4-BE49-F238E27FC236}">
                <a16:creationId xmlns:a16="http://schemas.microsoft.com/office/drawing/2014/main" id="{5CB511FB-E768-40EB-A963-FA149DF4FD19}"/>
              </a:ext>
            </a:extLst>
          </p:cNvPr>
          <p:cNvSpPr txBox="1"/>
          <p:nvPr/>
        </p:nvSpPr>
        <p:spPr>
          <a:xfrm>
            <a:off x="2699792" y="6203770"/>
            <a:ext cx="4261625"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latin typeface="Times New Roman" panose="02020603050405020304" pitchFamily="18" charset="0"/>
                <a:ea typeface="ＭＳ 明朝" panose="02020609040205080304" pitchFamily="17" charset="-128"/>
              </a:rPr>
              <a:t>Effect of Dams on Domestic Water Supply</a:t>
            </a:r>
            <a:endParaRPr lang="ja-JP" altLang="en-US" sz="1600" dirty="0"/>
          </a:p>
        </p:txBody>
      </p:sp>
      <p:sp>
        <p:nvSpPr>
          <p:cNvPr id="12" name="テキスト ボックス 11">
            <a:extLst>
              <a:ext uri="{FF2B5EF4-FFF2-40B4-BE49-F238E27FC236}">
                <a16:creationId xmlns:a16="http://schemas.microsoft.com/office/drawing/2014/main" id="{D56B67B7-4684-4DD6-B889-367F5FE7F729}"/>
              </a:ext>
            </a:extLst>
          </p:cNvPr>
          <p:cNvSpPr txBox="1"/>
          <p:nvPr/>
        </p:nvSpPr>
        <p:spPr>
          <a:xfrm>
            <a:off x="1115616" y="2119547"/>
            <a:ext cx="7258835" cy="1231106"/>
          </a:xfrm>
          <a:prstGeom prst="rect">
            <a:avLst/>
          </a:prstGeom>
          <a:noFill/>
        </p:spPr>
        <p:txBody>
          <a:bodyPr wrap="square">
            <a:spAutoFit/>
          </a:bodyPr>
          <a:lstStyle/>
          <a:p>
            <a:pPr>
              <a:buClr>
                <a:schemeClr val="accent1">
                  <a:lumMod val="50000"/>
                </a:schemeClr>
              </a:buClr>
              <a:buSzPct val="75000"/>
            </a:pPr>
            <a:r>
              <a:rPr lang="en-US" altLang="ja-JP" sz="2000" b="1" dirty="0">
                <a:solidFill>
                  <a:srgbClr val="000000"/>
                </a:solidFill>
                <a:latin typeface="Times New Roman" panose="02020603050405020304" pitchFamily="18" charset="0"/>
                <a:ea typeface="ＭＳ 明朝" panose="02020609040205080304" pitchFamily="17" charset="-128"/>
              </a:rPr>
              <a:t>Domestic</a:t>
            </a:r>
            <a:r>
              <a:rPr lang="en-US" altLang="ja-JP" sz="2000" b="1" dirty="0">
                <a:solidFill>
                  <a:srgbClr val="000000"/>
                </a:solidFill>
                <a:effectLst/>
                <a:latin typeface="Times New Roman" panose="02020603050405020304" pitchFamily="18" charset="0"/>
                <a:ea typeface="ＭＳ 明朝" panose="02020609040205080304" pitchFamily="17" charset="-128"/>
              </a:rPr>
              <a:t> Water Supply</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In 2005, 74</a:t>
            </a:r>
            <a:r>
              <a:rPr lang="en-US" altLang="ja-JP" dirty="0">
                <a:solidFill>
                  <a:srgbClr val="000000"/>
                </a:solidFill>
                <a:latin typeface="Times New Roman" panose="02020603050405020304" pitchFamily="18" charset="0"/>
                <a:ea typeface="ＭＳ 明朝" panose="02020609040205080304" pitchFamily="17" charset="-128"/>
              </a:rPr>
              <a:t>% (15.9 billion m</a:t>
            </a:r>
            <a:r>
              <a:rPr lang="en-US" altLang="ja-JP" baseline="30000" dirty="0">
                <a:solidFill>
                  <a:srgbClr val="000000"/>
                </a:solidFill>
                <a:latin typeface="Times New Roman" panose="02020603050405020304" pitchFamily="18" charset="0"/>
                <a:ea typeface="ＭＳ 明朝" panose="02020609040205080304" pitchFamily="17" charset="-128"/>
              </a:rPr>
              <a:t>3</a:t>
            </a:r>
            <a:r>
              <a:rPr lang="en-US" altLang="ja-JP" dirty="0">
                <a:solidFill>
                  <a:srgbClr val="000000"/>
                </a:solidFill>
                <a:latin typeface="Times New Roman" panose="02020603050405020304" pitchFamily="18" charset="0"/>
                <a:ea typeface="ＭＳ 明朝" panose="02020609040205080304" pitchFamily="17" charset="-128"/>
              </a:rPr>
              <a:t>) of the </a:t>
            </a:r>
            <a:r>
              <a:rPr lang="en-US" altLang="ja-JP" dirty="0">
                <a:solidFill>
                  <a:srgbClr val="000000"/>
                </a:solidFill>
                <a:effectLst/>
                <a:latin typeface="Times New Roman" panose="02020603050405020304" pitchFamily="18" charset="0"/>
                <a:ea typeface="ＭＳ 明朝" panose="02020609040205080304" pitchFamily="17" charset="-128"/>
              </a:rPr>
              <a:t>domestic water was supplied by dams and other water resources facilities. </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The supply from the dam is about 2.7 times the one in 1975</a:t>
            </a:r>
            <a:endParaRPr lang="en-US" altLang="ja-JP" dirty="0">
              <a:solidFill>
                <a:srgbClr val="FF0000"/>
              </a:solidFill>
              <a:effectLst/>
              <a:latin typeface="Times New Roman" panose="02020603050405020304" pitchFamily="18" charset="0"/>
              <a:ea typeface="ＭＳ 明朝" panose="02020609040205080304" pitchFamily="17" charset="-128"/>
            </a:endParaRPr>
          </a:p>
        </p:txBody>
      </p:sp>
      <p:pic>
        <p:nvPicPr>
          <p:cNvPr id="11" name="図 10">
            <a:extLst>
              <a:ext uri="{FF2B5EF4-FFF2-40B4-BE49-F238E27FC236}">
                <a16:creationId xmlns:a16="http://schemas.microsoft.com/office/drawing/2014/main" id="{05ADE76D-E7B7-468D-99D5-40CDEF816D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3075" y="3507348"/>
            <a:ext cx="5637849" cy="236728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10" name="タイトル 1">
            <a:extLst>
              <a:ext uri="{FF2B5EF4-FFF2-40B4-BE49-F238E27FC236}">
                <a16:creationId xmlns:a16="http://schemas.microsoft.com/office/drawing/2014/main" id="{E7C45CF3-F70C-49D6-B9D1-F4CB4B669596}"/>
              </a:ext>
            </a:extLst>
          </p:cNvPr>
          <p:cNvSpPr>
            <a:spLocks noGrp="1"/>
          </p:cNvSpPr>
          <p:nvPr>
            <p:ph type="title"/>
          </p:nvPr>
        </p:nvSpPr>
        <p:spPr>
          <a:xfrm>
            <a:off x="233751" y="349958"/>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sp>
        <p:nvSpPr>
          <p:cNvPr id="14" name="テキスト プレースホルダー 7">
            <a:extLst>
              <a:ext uri="{FF2B5EF4-FFF2-40B4-BE49-F238E27FC236}">
                <a16:creationId xmlns:a16="http://schemas.microsoft.com/office/drawing/2014/main" id="{7D0CAAA6-81C7-4E08-9082-C2FEBA231036}"/>
              </a:ext>
            </a:extLst>
          </p:cNvPr>
          <p:cNvSpPr txBox="1"/>
          <p:nvPr/>
        </p:nvSpPr>
        <p:spPr>
          <a:xfrm>
            <a:off x="233752" y="1146555"/>
            <a:ext cx="700984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Effects of Water Resources Development in Japan</a:t>
            </a:r>
          </a:p>
        </p:txBody>
      </p:sp>
      <p:sp>
        <p:nvSpPr>
          <p:cNvPr id="13" name="テキスト ボックス 12">
            <a:extLst>
              <a:ext uri="{FF2B5EF4-FFF2-40B4-BE49-F238E27FC236}">
                <a16:creationId xmlns:a16="http://schemas.microsoft.com/office/drawing/2014/main" id="{5FBFE96B-23FC-4714-B0DA-D0937B24E198}"/>
              </a:ext>
            </a:extLst>
          </p:cNvPr>
          <p:cNvSpPr txBox="1"/>
          <p:nvPr/>
        </p:nvSpPr>
        <p:spPr>
          <a:xfrm>
            <a:off x="1753075" y="5908581"/>
            <a:ext cx="4572000" cy="230832"/>
          </a:xfrm>
          <a:prstGeom prst="rect">
            <a:avLst/>
          </a:prstGeom>
          <a:noFill/>
        </p:spPr>
        <p:txBody>
          <a:bodyPr wrap="square">
            <a:spAutoFit/>
          </a:bodyPr>
          <a:lstStyle/>
          <a:p>
            <a:r>
              <a:rPr lang="en-US" altLang="ja-JP" sz="900" dirty="0">
                <a:effectLst/>
                <a:ea typeface="ＭＳ 明朝" panose="02020609040205080304" pitchFamily="17" charset="-128"/>
              </a:rPr>
              <a:t>Source: “The Role of Dams and Hydropower” Japan Commission of Large Dam</a:t>
            </a:r>
            <a:endParaRPr lang="ja-JP" altLang="en-US" sz="900" dirty="0"/>
          </a:p>
        </p:txBody>
      </p:sp>
    </p:spTree>
    <p:extLst>
      <p:ext uri="{BB962C8B-B14F-4D97-AF65-F5344CB8AC3E}">
        <p14:creationId xmlns:p14="http://schemas.microsoft.com/office/powerpoint/2010/main" val="140788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61671" y="1668870"/>
            <a:ext cx="4859908" cy="400110"/>
          </a:xfrm>
          <a:prstGeom prst="rect">
            <a:avLst/>
          </a:prstGeom>
          <a:noFill/>
        </p:spPr>
        <p:txBody>
          <a:bodyPr wrap="square" rtlCol="0">
            <a:spAutoFit/>
          </a:bodyPr>
          <a:lstStyle/>
          <a:p>
            <a:pPr marL="358775" indent="-358775"/>
            <a:r>
              <a:rPr lang="en-US" altLang="ja-JP" sz="2000" dirty="0"/>
              <a:t>2)	Water Use Effect</a:t>
            </a:r>
          </a:p>
        </p:txBody>
      </p:sp>
      <p:sp>
        <p:nvSpPr>
          <p:cNvPr id="9" name="コンテンツ プレースホルダー 3">
            <a:extLst>
              <a:ext uri="{FF2B5EF4-FFF2-40B4-BE49-F238E27FC236}">
                <a16:creationId xmlns:a16="http://schemas.microsoft.com/office/drawing/2014/main" id="{5CB511FB-E768-40EB-A963-FA149DF4FD19}"/>
              </a:ext>
            </a:extLst>
          </p:cNvPr>
          <p:cNvSpPr txBox="1"/>
          <p:nvPr/>
        </p:nvSpPr>
        <p:spPr>
          <a:xfrm>
            <a:off x="2699791" y="6370084"/>
            <a:ext cx="3302093"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effectLst/>
                <a:latin typeface="Times New Roman" panose="02020603050405020304" pitchFamily="18" charset="0"/>
                <a:ea typeface="ＭＳ 明朝" panose="02020609040205080304" pitchFamily="17" charset="-128"/>
              </a:rPr>
              <a:t>Trends in Paddy Rice Yield</a:t>
            </a:r>
            <a:endParaRPr lang="ja-JP" altLang="en-US" sz="1600" dirty="0"/>
          </a:p>
        </p:txBody>
      </p:sp>
      <p:sp>
        <p:nvSpPr>
          <p:cNvPr id="14" name="テキスト ボックス 13">
            <a:extLst>
              <a:ext uri="{FF2B5EF4-FFF2-40B4-BE49-F238E27FC236}">
                <a16:creationId xmlns:a16="http://schemas.microsoft.com/office/drawing/2014/main" id="{F300C823-D6EF-44C7-AE52-65836608648C}"/>
              </a:ext>
            </a:extLst>
          </p:cNvPr>
          <p:cNvSpPr txBox="1"/>
          <p:nvPr/>
        </p:nvSpPr>
        <p:spPr>
          <a:xfrm>
            <a:off x="1115615" y="2122053"/>
            <a:ext cx="7550943" cy="954107"/>
          </a:xfrm>
          <a:prstGeom prst="rect">
            <a:avLst/>
          </a:prstGeom>
          <a:noFill/>
        </p:spPr>
        <p:txBody>
          <a:bodyPr wrap="square">
            <a:spAutoFit/>
          </a:bodyPr>
          <a:lstStyle/>
          <a:p>
            <a:pPr>
              <a:buClr>
                <a:schemeClr val="accent1">
                  <a:lumMod val="50000"/>
                </a:schemeClr>
              </a:buClr>
              <a:buSzPct val="75000"/>
            </a:pPr>
            <a:r>
              <a:rPr lang="en-US" altLang="ja-JP" sz="2000" b="1" dirty="0">
                <a:solidFill>
                  <a:srgbClr val="000000"/>
                </a:solidFill>
                <a:latin typeface="Times New Roman" panose="02020603050405020304" pitchFamily="18" charset="0"/>
                <a:ea typeface="ＭＳ 明朝" panose="02020609040205080304" pitchFamily="17" charset="-128"/>
              </a:rPr>
              <a:t>Irrigation</a:t>
            </a:r>
            <a:r>
              <a:rPr lang="en-US" altLang="ja-JP" sz="2000" b="1" dirty="0">
                <a:solidFill>
                  <a:srgbClr val="000000"/>
                </a:solidFill>
                <a:effectLst/>
                <a:latin typeface="Times New Roman" panose="02020603050405020304" pitchFamily="18" charset="0"/>
                <a:ea typeface="ＭＳ 明朝" panose="02020609040205080304" pitchFamily="17" charset="-128"/>
              </a:rPr>
              <a:t> Water</a:t>
            </a:r>
          </a:p>
          <a:p>
            <a:pPr marL="285750" indent="-285750">
              <a:buClr>
                <a:schemeClr val="accent1">
                  <a:lumMod val="50000"/>
                </a:schemeClr>
              </a:buClr>
              <a:buSzPct val="75000"/>
              <a:buFont typeface="Wingdings" panose="05000000000000000000" pitchFamily="2" charset="2"/>
              <a:buChar char="l"/>
            </a:pP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Cropped areas and rice harvests increased until around 1970.</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85750" indent="-285750">
              <a:buClr>
                <a:schemeClr val="accent1">
                  <a:lumMod val="50000"/>
                </a:schemeClr>
              </a:buClr>
              <a:buSzPct val="75000"/>
              <a:buFont typeface="Wingdings" panose="05000000000000000000" pitchFamily="2" charset="2"/>
              <a:buChar char="l"/>
            </a:pP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Irrigation water contributed greatly to the irrigation development.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6" name="図 15">
            <a:extLst>
              <a:ext uri="{FF2B5EF4-FFF2-40B4-BE49-F238E27FC236}">
                <a16:creationId xmlns:a16="http://schemas.microsoft.com/office/drawing/2014/main" id="{57A30213-D23C-4C10-AC37-FBCA664BF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50" t="3747" r="1618" b="2170"/>
          <a:stretch>
            <a:fillRect/>
          </a:stretch>
        </p:blipFill>
        <p:spPr bwMode="auto">
          <a:xfrm>
            <a:off x="1974574" y="3114683"/>
            <a:ext cx="4752528" cy="294009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10" name="タイトル 1">
            <a:extLst>
              <a:ext uri="{FF2B5EF4-FFF2-40B4-BE49-F238E27FC236}">
                <a16:creationId xmlns:a16="http://schemas.microsoft.com/office/drawing/2014/main" id="{4700AE4C-B000-4240-937F-8CC0A1B1A39C}"/>
              </a:ext>
            </a:extLst>
          </p:cNvPr>
          <p:cNvSpPr>
            <a:spLocks noGrp="1"/>
          </p:cNvSpPr>
          <p:nvPr>
            <p:ph type="title"/>
          </p:nvPr>
        </p:nvSpPr>
        <p:spPr>
          <a:xfrm>
            <a:off x="233752" y="384073"/>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sp>
        <p:nvSpPr>
          <p:cNvPr id="11" name="テキスト プレースホルダー 7">
            <a:extLst>
              <a:ext uri="{FF2B5EF4-FFF2-40B4-BE49-F238E27FC236}">
                <a16:creationId xmlns:a16="http://schemas.microsoft.com/office/drawing/2014/main" id="{D3F193D9-1D53-4F22-AC40-330FD9BD5990}"/>
              </a:ext>
            </a:extLst>
          </p:cNvPr>
          <p:cNvSpPr txBox="1"/>
          <p:nvPr/>
        </p:nvSpPr>
        <p:spPr>
          <a:xfrm>
            <a:off x="233752" y="1146555"/>
            <a:ext cx="700984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Effects of Water Resources Development in Japan</a:t>
            </a:r>
          </a:p>
        </p:txBody>
      </p:sp>
      <p:sp>
        <p:nvSpPr>
          <p:cNvPr id="12" name="テキスト ボックス 11">
            <a:extLst>
              <a:ext uri="{FF2B5EF4-FFF2-40B4-BE49-F238E27FC236}">
                <a16:creationId xmlns:a16="http://schemas.microsoft.com/office/drawing/2014/main" id="{DD12E9B7-9652-494B-885E-15A8C31D6249}"/>
              </a:ext>
            </a:extLst>
          </p:cNvPr>
          <p:cNvSpPr txBox="1"/>
          <p:nvPr/>
        </p:nvSpPr>
        <p:spPr>
          <a:xfrm>
            <a:off x="1331640" y="6027763"/>
            <a:ext cx="4572000" cy="230832"/>
          </a:xfrm>
          <a:prstGeom prst="rect">
            <a:avLst/>
          </a:prstGeom>
          <a:noFill/>
        </p:spPr>
        <p:txBody>
          <a:bodyPr wrap="square">
            <a:spAutoFit/>
          </a:bodyPr>
          <a:lstStyle/>
          <a:p>
            <a:pPr algn="just"/>
            <a:r>
              <a:rPr lang="en-US" altLang="ja-JP" sz="900" kern="100" dirty="0">
                <a:effectLst/>
                <a:ea typeface="ＭＳ 明朝" panose="02020609040205080304" pitchFamily="17" charset="-128"/>
                <a:cs typeface="Times New Roman" panose="02020603050405020304" pitchFamily="18" charset="0"/>
              </a:rPr>
              <a:t>Source: Crop Statistics</a:t>
            </a:r>
            <a:endParaRPr lang="ja-JP" altLang="ja-JP" sz="9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0939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1108" y="1656551"/>
            <a:ext cx="4910471" cy="400110"/>
          </a:xfrm>
          <a:prstGeom prst="rect">
            <a:avLst/>
          </a:prstGeom>
          <a:noFill/>
        </p:spPr>
        <p:txBody>
          <a:bodyPr wrap="square" rtlCol="0">
            <a:spAutoFit/>
          </a:bodyPr>
          <a:lstStyle/>
          <a:p>
            <a:pPr marL="358775" indent="-358775"/>
            <a:r>
              <a:rPr lang="en-US" altLang="ja-JP" sz="2000" dirty="0"/>
              <a:t>3)	Reduction of Disparity and Poverty</a:t>
            </a:r>
          </a:p>
        </p:txBody>
      </p:sp>
      <p:sp>
        <p:nvSpPr>
          <p:cNvPr id="5" name="コンテンツ プレースホルダー 3">
            <a:extLst>
              <a:ext uri="{FF2B5EF4-FFF2-40B4-BE49-F238E27FC236}">
                <a16:creationId xmlns:a16="http://schemas.microsoft.com/office/drawing/2014/main" id="{14A722EA-9A2D-4DC2-BE2E-8ADC7F8D8138}"/>
              </a:ext>
            </a:extLst>
          </p:cNvPr>
          <p:cNvSpPr txBox="1"/>
          <p:nvPr/>
        </p:nvSpPr>
        <p:spPr>
          <a:xfrm>
            <a:off x="3566047" y="5954385"/>
            <a:ext cx="5594357"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effectLst/>
                <a:latin typeface="Times New Roman" panose="02020603050405020304" pitchFamily="18" charset="0"/>
                <a:ea typeface="ＭＳ 明朝" panose="02020609040205080304" pitchFamily="17" charset="-128"/>
              </a:rPr>
              <a:t>Ratio of Urban Population to Total and Gini Coefficient</a:t>
            </a:r>
            <a:endParaRPr lang="ja-JP" altLang="en-US" sz="1600" dirty="0"/>
          </a:p>
        </p:txBody>
      </p:sp>
      <p:sp>
        <p:nvSpPr>
          <p:cNvPr id="11" name="テキスト ボックス 10">
            <a:extLst>
              <a:ext uri="{FF2B5EF4-FFF2-40B4-BE49-F238E27FC236}">
                <a16:creationId xmlns:a16="http://schemas.microsoft.com/office/drawing/2014/main" id="{59787585-36B5-433F-BAD6-25FC85D97B3E}"/>
              </a:ext>
            </a:extLst>
          </p:cNvPr>
          <p:cNvSpPr txBox="1"/>
          <p:nvPr/>
        </p:nvSpPr>
        <p:spPr>
          <a:xfrm>
            <a:off x="1043608" y="2120823"/>
            <a:ext cx="2880320" cy="3416320"/>
          </a:xfrm>
          <a:prstGeom prst="rect">
            <a:avLst/>
          </a:prstGeom>
          <a:noFill/>
        </p:spPr>
        <p:txBody>
          <a:bodyPr wrap="square">
            <a:spAutoFit/>
          </a:bodyPr>
          <a:lstStyle/>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Urbanization rapidly progressed after WWII.</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latin typeface="Times New Roman" panose="02020603050405020304" pitchFamily="18" charset="0"/>
                <a:ea typeface="ＭＳ 明朝" panose="02020609040205080304" pitchFamily="17" charset="-128"/>
              </a:rPr>
              <a:t>Gini coefficient by “original income” rose in 1980-2000. It became stagnant after 2000.</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latin typeface="Times New Roman" panose="02020603050405020304" pitchFamily="18" charset="0"/>
                <a:ea typeface="ＭＳ 明朝" panose="02020609040205080304" pitchFamily="17" charset="-128"/>
              </a:rPr>
              <a:t>The one after the income redistribution remained almost constant at about 0.36-0.37, with no further change in income disparity beyond 2000.</a:t>
            </a:r>
          </a:p>
        </p:txBody>
      </p:sp>
      <p:sp>
        <p:nvSpPr>
          <p:cNvPr id="10" name="タイトル 1">
            <a:extLst>
              <a:ext uri="{FF2B5EF4-FFF2-40B4-BE49-F238E27FC236}">
                <a16:creationId xmlns:a16="http://schemas.microsoft.com/office/drawing/2014/main" id="{7E8095E3-16FF-42BC-82BF-389384A2F08D}"/>
              </a:ext>
            </a:extLst>
          </p:cNvPr>
          <p:cNvSpPr>
            <a:spLocks noGrp="1"/>
          </p:cNvSpPr>
          <p:nvPr>
            <p:ph type="title"/>
          </p:nvPr>
        </p:nvSpPr>
        <p:spPr>
          <a:xfrm>
            <a:off x="233752" y="415466"/>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sp>
        <p:nvSpPr>
          <p:cNvPr id="12" name="テキスト プレースホルダー 7">
            <a:extLst>
              <a:ext uri="{FF2B5EF4-FFF2-40B4-BE49-F238E27FC236}">
                <a16:creationId xmlns:a16="http://schemas.microsoft.com/office/drawing/2014/main" id="{386E5633-F251-4F9D-8D4A-59C418513BC2}"/>
              </a:ext>
            </a:extLst>
          </p:cNvPr>
          <p:cNvSpPr txBox="1"/>
          <p:nvPr/>
        </p:nvSpPr>
        <p:spPr>
          <a:xfrm>
            <a:off x="233752" y="1146555"/>
            <a:ext cx="700984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Effects of Water Resources Development in Japan</a:t>
            </a:r>
          </a:p>
        </p:txBody>
      </p:sp>
      <p:pic>
        <p:nvPicPr>
          <p:cNvPr id="9" name="図 8">
            <a:extLst>
              <a:ext uri="{FF2B5EF4-FFF2-40B4-BE49-F238E27FC236}">
                <a16:creationId xmlns:a16="http://schemas.microsoft.com/office/drawing/2014/main" id="{7CD8BDBA-6F2B-46FB-95D4-A583941C3985}"/>
              </a:ext>
            </a:extLst>
          </p:cNvPr>
          <p:cNvPicPr>
            <a:picLocks noChangeAspect="1" noChangeArrowheads="1"/>
            <a:extLst>
              <a:ext uri="{84589F7E-364E-4C9E-8A38-B11213B215E9}">
                <a14:cameraTool xmlns:a14="http://schemas.microsoft.com/office/drawing/2010/main" cellRange="$R$46:$AB$66"/>
              </a:ext>
            </a:extLst>
          </p:cNvPicPr>
          <p:nvPr/>
        </p:nvPicPr>
        <p:blipFill rotWithShape="1">
          <a:blip r:embed="rId3"/>
          <a:srcRect l="2551" t="6732" r="5357" b="6732"/>
          <a:stretch>
            <a:fillRect/>
          </a:stretch>
        </p:blipFill>
        <p:spPr bwMode="auto">
          <a:xfrm>
            <a:off x="3923927" y="2120823"/>
            <a:ext cx="5236477" cy="317091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14" name="テキスト ボックス 13">
            <a:extLst>
              <a:ext uri="{FF2B5EF4-FFF2-40B4-BE49-F238E27FC236}">
                <a16:creationId xmlns:a16="http://schemas.microsoft.com/office/drawing/2014/main" id="{A8E1DA36-A898-4BDE-A3F0-EE3235475EBC}"/>
              </a:ext>
            </a:extLst>
          </p:cNvPr>
          <p:cNvSpPr txBox="1"/>
          <p:nvPr/>
        </p:nvSpPr>
        <p:spPr>
          <a:xfrm>
            <a:off x="3738672" y="5262852"/>
            <a:ext cx="5405328" cy="507831"/>
          </a:xfrm>
          <a:prstGeom prst="rect">
            <a:avLst/>
          </a:prstGeom>
          <a:noFill/>
        </p:spPr>
        <p:txBody>
          <a:bodyPr wrap="square">
            <a:spAutoFit/>
          </a:bodyPr>
          <a:lstStyle/>
          <a:p>
            <a:r>
              <a:rPr lang="en-US" altLang="ja-JP" sz="900" dirty="0">
                <a:effectLst/>
                <a:ea typeface="ＭＳ 明朝" panose="02020609040205080304" pitchFamily="17" charset="-128"/>
              </a:rPr>
              <a:t>Sources: “Population Census”, Ministry of Internal Affairs and Communications, “Income Redistribution Survey”, Ministry of Health, Labor and Welfare and data in “Income disparity in Japan – Factors for Increasing Disparity,” </a:t>
            </a:r>
            <a:r>
              <a:rPr lang="en-US" altLang="ja-JP" sz="900" dirty="0" err="1">
                <a:effectLst/>
                <a:ea typeface="ＭＳ 明朝" panose="02020609040205080304" pitchFamily="17" charset="-128"/>
              </a:rPr>
              <a:t>Yugami</a:t>
            </a:r>
            <a:r>
              <a:rPr lang="en-US" altLang="ja-JP" sz="900" dirty="0">
                <a:effectLst/>
                <a:ea typeface="ＭＳ 明朝" panose="02020609040205080304" pitchFamily="17" charset="-128"/>
              </a:rPr>
              <a:t> </a:t>
            </a:r>
            <a:r>
              <a:rPr lang="en-US" altLang="ja-JP" sz="900" dirty="0" err="1">
                <a:effectLst/>
                <a:ea typeface="ＭＳ 明朝" panose="02020609040205080304" pitchFamily="17" charset="-128"/>
              </a:rPr>
              <a:t>Kazufumi</a:t>
            </a:r>
            <a:r>
              <a:rPr lang="en-US" altLang="ja-JP" sz="900" dirty="0">
                <a:effectLst/>
                <a:ea typeface="ＭＳ 明朝" panose="02020609040205080304" pitchFamily="17" charset="-128"/>
              </a:rPr>
              <a:t>, JIL Labor Policy Report Vol. 3, 2003.</a:t>
            </a:r>
            <a:endParaRPr lang="ja-JP" altLang="en-US" sz="900" dirty="0"/>
          </a:p>
        </p:txBody>
      </p:sp>
    </p:spTree>
    <p:extLst>
      <p:ext uri="{BB962C8B-B14F-4D97-AF65-F5344CB8AC3E}">
        <p14:creationId xmlns:p14="http://schemas.microsoft.com/office/powerpoint/2010/main" val="242632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1109" y="1667394"/>
            <a:ext cx="4910470" cy="400110"/>
          </a:xfrm>
          <a:prstGeom prst="rect">
            <a:avLst/>
          </a:prstGeom>
          <a:noFill/>
        </p:spPr>
        <p:txBody>
          <a:bodyPr wrap="square" rtlCol="0">
            <a:spAutoFit/>
          </a:bodyPr>
          <a:lstStyle/>
          <a:p>
            <a:pPr marL="358775" indent="-358775"/>
            <a:r>
              <a:rPr lang="en-US" altLang="ja-JP" sz="2000" dirty="0"/>
              <a:t>3)	Reduction of Disparity and Poverty</a:t>
            </a:r>
          </a:p>
        </p:txBody>
      </p:sp>
      <p:sp>
        <p:nvSpPr>
          <p:cNvPr id="10" name="コンテンツ プレースホルダー 3">
            <a:extLst>
              <a:ext uri="{FF2B5EF4-FFF2-40B4-BE49-F238E27FC236}">
                <a16:creationId xmlns:a16="http://schemas.microsoft.com/office/drawing/2014/main" id="{2981DE27-0403-4020-92EE-F4D33BAB9BE2}"/>
              </a:ext>
            </a:extLst>
          </p:cNvPr>
          <p:cNvSpPr txBox="1"/>
          <p:nvPr/>
        </p:nvSpPr>
        <p:spPr>
          <a:xfrm>
            <a:off x="4381360" y="5826066"/>
            <a:ext cx="4762640" cy="20768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effectLst/>
                <a:latin typeface="Times New Roman" panose="02020603050405020304" pitchFamily="18" charset="0"/>
                <a:ea typeface="ＭＳ 明朝" panose="02020609040205080304" pitchFamily="17" charset="-128"/>
              </a:rPr>
              <a:t>Lowering Trends in Poverty Ratios in Japan</a:t>
            </a:r>
            <a:endParaRPr lang="ja-JP" altLang="en-US" sz="1600" dirty="0"/>
          </a:p>
        </p:txBody>
      </p:sp>
      <p:sp>
        <p:nvSpPr>
          <p:cNvPr id="12" name="テキスト ボックス 11">
            <a:extLst>
              <a:ext uri="{FF2B5EF4-FFF2-40B4-BE49-F238E27FC236}">
                <a16:creationId xmlns:a16="http://schemas.microsoft.com/office/drawing/2014/main" id="{73CCD18B-9824-4DA4-81D7-C8A8C684A26F}"/>
              </a:ext>
            </a:extLst>
          </p:cNvPr>
          <p:cNvSpPr txBox="1"/>
          <p:nvPr/>
        </p:nvSpPr>
        <p:spPr>
          <a:xfrm>
            <a:off x="1046735" y="2297714"/>
            <a:ext cx="3240360" cy="3693319"/>
          </a:xfrm>
          <a:prstGeom prst="rect">
            <a:avLst/>
          </a:prstGeom>
          <a:noFill/>
        </p:spPr>
        <p:txBody>
          <a:bodyPr wrap="square">
            <a:spAutoFit/>
          </a:bodyPr>
          <a:lstStyle/>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Disparity and poverty ratios in urban area were reduced and productivity in rural area was improved.</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latin typeface="Times New Roman" panose="02020603050405020304" pitchFamily="18" charset="0"/>
                <a:ea typeface="ＭＳ 明朝" panose="02020609040205080304" pitchFamily="17" charset="-128"/>
              </a:rPr>
              <a:t>Wada-Kimura’s poverty line was set at average consumption per capita of welfare-recipient households in 1960.</a:t>
            </a:r>
          </a:p>
          <a:p>
            <a:pPr marL="342900" indent="-342900">
              <a:buClr>
                <a:schemeClr val="accent1">
                  <a:lumMod val="50000"/>
                </a:schemeClr>
              </a:buClr>
              <a:buSzPct val="75000"/>
              <a:buFont typeface="Wingdings" panose="05000000000000000000" pitchFamily="2" charset="2"/>
              <a:buChar char="l"/>
            </a:pPr>
            <a:r>
              <a:rPr lang="en-US" altLang="ja-JP" dirty="0">
                <a:solidFill>
                  <a:srgbClr val="000000"/>
                </a:solidFill>
                <a:latin typeface="Times New Roman" panose="02020603050405020304" pitchFamily="18" charset="0"/>
                <a:ea typeface="ＭＳ 明朝" panose="02020609040205080304" pitchFamily="17" charset="-128"/>
              </a:rPr>
              <a:t>The other two surveys set the poverty line at 50% of the median of equivalized disposable income.</a:t>
            </a:r>
          </a:p>
        </p:txBody>
      </p:sp>
      <p:sp>
        <p:nvSpPr>
          <p:cNvPr id="11" name="タイトル 1">
            <a:extLst>
              <a:ext uri="{FF2B5EF4-FFF2-40B4-BE49-F238E27FC236}">
                <a16:creationId xmlns:a16="http://schemas.microsoft.com/office/drawing/2014/main" id="{E087BBCC-903B-4FA7-BFDA-A793C2AFF5F4}"/>
              </a:ext>
            </a:extLst>
          </p:cNvPr>
          <p:cNvSpPr>
            <a:spLocks noGrp="1"/>
          </p:cNvSpPr>
          <p:nvPr>
            <p:ph type="title"/>
          </p:nvPr>
        </p:nvSpPr>
        <p:spPr>
          <a:xfrm>
            <a:off x="247522" y="415352"/>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sp>
        <p:nvSpPr>
          <p:cNvPr id="14" name="テキスト プレースホルダー 7">
            <a:extLst>
              <a:ext uri="{FF2B5EF4-FFF2-40B4-BE49-F238E27FC236}">
                <a16:creationId xmlns:a16="http://schemas.microsoft.com/office/drawing/2014/main" id="{56B5B093-2818-4428-90C2-42634B777B3D}"/>
              </a:ext>
            </a:extLst>
          </p:cNvPr>
          <p:cNvSpPr txBox="1"/>
          <p:nvPr/>
        </p:nvSpPr>
        <p:spPr>
          <a:xfrm>
            <a:off x="233752" y="1146555"/>
            <a:ext cx="700984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(1)	Effects of Water Resources Development in Japan</a:t>
            </a:r>
          </a:p>
        </p:txBody>
      </p:sp>
      <p:pic>
        <p:nvPicPr>
          <p:cNvPr id="3" name="図 2" descr="グラフ, 折れ線グラフ&#10;&#10;自動的に生成された説明">
            <a:extLst>
              <a:ext uri="{FF2B5EF4-FFF2-40B4-BE49-F238E27FC236}">
                <a16:creationId xmlns:a16="http://schemas.microsoft.com/office/drawing/2014/main" id="{6C0DA285-4F3A-4DD4-8C14-C07221125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068533"/>
            <a:ext cx="4640050" cy="3072708"/>
          </a:xfrm>
          <a:prstGeom prst="rect">
            <a:avLst/>
          </a:prstGeom>
        </p:spPr>
      </p:pic>
      <p:sp>
        <p:nvSpPr>
          <p:cNvPr id="13" name="テキスト ボックス 12">
            <a:extLst>
              <a:ext uri="{FF2B5EF4-FFF2-40B4-BE49-F238E27FC236}">
                <a16:creationId xmlns:a16="http://schemas.microsoft.com/office/drawing/2014/main" id="{6918AD92-6FA4-4600-8D7C-86C359DE2161}"/>
              </a:ext>
            </a:extLst>
          </p:cNvPr>
          <p:cNvSpPr txBox="1"/>
          <p:nvPr/>
        </p:nvSpPr>
        <p:spPr>
          <a:xfrm>
            <a:off x="4283968" y="5290516"/>
            <a:ext cx="4833881" cy="369332"/>
          </a:xfrm>
          <a:prstGeom prst="rect">
            <a:avLst/>
          </a:prstGeom>
          <a:noFill/>
        </p:spPr>
        <p:txBody>
          <a:bodyPr wrap="square">
            <a:spAutoFit/>
          </a:bodyPr>
          <a:lstStyle/>
          <a:p>
            <a:r>
              <a:rPr lang="en-US" altLang="ja-JP" sz="900" dirty="0">
                <a:effectLst/>
                <a:ea typeface="ＭＳ 明朝" panose="02020609040205080304" pitchFamily="17" charset="-128"/>
              </a:rPr>
              <a:t>Source: Did Japan become an Unequal Society?: Japan’s Income Disparity in Comparative Historical Perspective,” </a:t>
            </a:r>
            <a:r>
              <a:rPr lang="en-US" altLang="ja-JP" sz="900" dirty="0" err="1">
                <a:effectLst/>
                <a:ea typeface="ＭＳ 明朝" panose="02020609040205080304" pitchFamily="17" charset="-128"/>
              </a:rPr>
              <a:t>Moriguchi</a:t>
            </a:r>
            <a:r>
              <a:rPr lang="en-US" altLang="ja-JP" sz="900" dirty="0">
                <a:effectLst/>
                <a:ea typeface="ＭＳ 明朝" panose="02020609040205080304" pitchFamily="17" charset="-128"/>
              </a:rPr>
              <a:t> Chiaki, Economic Studies Vol. 68, No. 2, Apr. 2017.</a:t>
            </a:r>
            <a:endParaRPr lang="ja-JP" altLang="en-US" sz="900" dirty="0"/>
          </a:p>
        </p:txBody>
      </p:sp>
    </p:spTree>
    <p:extLst>
      <p:ext uri="{BB962C8B-B14F-4D97-AF65-F5344CB8AC3E}">
        <p14:creationId xmlns:p14="http://schemas.microsoft.com/office/powerpoint/2010/main" val="220002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233752" y="1225280"/>
            <a:ext cx="829868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474663">
              <a:buNone/>
            </a:pPr>
            <a:r>
              <a:rPr lang="en-US" altLang="ja-JP" sz="2000" dirty="0"/>
              <a:t>(2)	Development Effect in the River System under the Full-Plan</a:t>
            </a:r>
          </a:p>
        </p:txBody>
      </p:sp>
      <p:sp>
        <p:nvSpPr>
          <p:cNvPr id="5" name="コンテンツ プレースホルダー 3">
            <a:extLst>
              <a:ext uri="{FF2B5EF4-FFF2-40B4-BE49-F238E27FC236}">
                <a16:creationId xmlns:a16="http://schemas.microsoft.com/office/drawing/2014/main" id="{E57133EA-07FA-46F0-8138-D9C6F5C532A1}"/>
              </a:ext>
            </a:extLst>
          </p:cNvPr>
          <p:cNvSpPr txBox="1"/>
          <p:nvPr/>
        </p:nvSpPr>
        <p:spPr>
          <a:xfrm>
            <a:off x="1615957" y="5877272"/>
            <a:ext cx="5912086" cy="412870"/>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effectLst/>
                <a:latin typeface="Times New Roman" panose="02020603050405020304" pitchFamily="18" charset="0"/>
                <a:ea typeface="ＭＳ 明朝" panose="02020609040205080304" pitchFamily="17" charset="-128"/>
              </a:rPr>
              <a:t>Volume of Water Developed, Industrial Shipment Value and Population Served with Water in the Full-Plan</a:t>
            </a:r>
            <a:r>
              <a:rPr lang="ja-JP" altLang="en-US" sz="1800" dirty="0">
                <a:latin typeface="Times New Roman" panose="02020603050405020304" pitchFamily="18" charset="0"/>
                <a:ea typeface="ＭＳ 明朝" panose="02020609040205080304" pitchFamily="17" charset="-128"/>
              </a:rPr>
              <a:t> </a:t>
            </a:r>
            <a:r>
              <a:rPr lang="en-US" altLang="ja-JP" sz="1800" dirty="0">
                <a:effectLst/>
                <a:latin typeface="Times New Roman" panose="02020603050405020304" pitchFamily="18" charset="0"/>
                <a:ea typeface="ＭＳ 明朝" panose="02020609040205080304" pitchFamily="17" charset="-128"/>
              </a:rPr>
              <a:t>River System</a:t>
            </a:r>
            <a:endParaRPr lang="ja-JP" altLang="en-US" sz="1600" dirty="0"/>
          </a:p>
        </p:txBody>
      </p:sp>
      <p:sp>
        <p:nvSpPr>
          <p:cNvPr id="6" name="テキスト ボックス 5">
            <a:extLst>
              <a:ext uri="{FF2B5EF4-FFF2-40B4-BE49-F238E27FC236}">
                <a16:creationId xmlns:a16="http://schemas.microsoft.com/office/drawing/2014/main" id="{CAAC03E8-A151-48C4-801A-2DEC6CE04C1D}"/>
              </a:ext>
            </a:extLst>
          </p:cNvPr>
          <p:cNvSpPr txBox="1"/>
          <p:nvPr/>
        </p:nvSpPr>
        <p:spPr>
          <a:xfrm>
            <a:off x="1043608" y="1734729"/>
            <a:ext cx="7488833" cy="646331"/>
          </a:xfrm>
          <a:prstGeom prst="rect">
            <a:avLst/>
          </a:prstGeom>
          <a:noFill/>
        </p:spPr>
        <p:txBody>
          <a:bodyPr wrap="square">
            <a:spAutoFit/>
          </a:bodyPr>
          <a:lstStyle/>
          <a:p>
            <a:pPr marL="285750" indent="-28575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Supported the growth of population and industrial shipments.</a:t>
            </a:r>
          </a:p>
          <a:p>
            <a:pPr marL="285750" indent="-285750">
              <a:buClr>
                <a:schemeClr val="accent1">
                  <a:lumMod val="50000"/>
                </a:schemeClr>
              </a:buClr>
              <a:buSzPct val="75000"/>
              <a:buFont typeface="Wingdings" panose="05000000000000000000" pitchFamily="2" charset="2"/>
              <a:buChar char="l"/>
            </a:pPr>
            <a:r>
              <a:rPr lang="en-US" altLang="ja-JP" dirty="0">
                <a:solidFill>
                  <a:srgbClr val="000000"/>
                </a:solidFill>
                <a:effectLst/>
                <a:latin typeface="Times New Roman" panose="02020603050405020304" pitchFamily="18" charset="0"/>
                <a:ea typeface="ＭＳ 明朝" panose="02020609040205080304" pitchFamily="17" charset="-128"/>
              </a:rPr>
              <a:t>The household income increased and </a:t>
            </a:r>
            <a:r>
              <a:rPr lang="en-US" altLang="ja-JP" sz="1800" dirty="0">
                <a:effectLst/>
                <a:latin typeface="Times New Roman" panose="02020603050405020304" pitchFamily="18" charset="0"/>
                <a:ea typeface="ＭＳ 明朝" panose="02020609040205080304" pitchFamily="17" charset="-128"/>
              </a:rPr>
              <a:t>per capita water use increased.</a:t>
            </a:r>
            <a:endParaRPr lang="en-US" altLang="ja-JP" dirty="0">
              <a:solidFill>
                <a:srgbClr val="000000"/>
              </a:solidFill>
              <a:effectLst/>
              <a:latin typeface="Times New Roman" panose="02020603050405020304" pitchFamily="18" charset="0"/>
              <a:ea typeface="ＭＳ 明朝" panose="02020609040205080304" pitchFamily="17" charset="-128"/>
            </a:endParaRPr>
          </a:p>
        </p:txBody>
      </p:sp>
      <p:sp>
        <p:nvSpPr>
          <p:cNvPr id="9" name="タイトル 1">
            <a:extLst>
              <a:ext uri="{FF2B5EF4-FFF2-40B4-BE49-F238E27FC236}">
                <a16:creationId xmlns:a16="http://schemas.microsoft.com/office/drawing/2014/main" id="{93D19EA1-C216-4652-8855-0BC25CDB364E}"/>
              </a:ext>
            </a:extLst>
          </p:cNvPr>
          <p:cNvSpPr>
            <a:spLocks noGrp="1"/>
          </p:cNvSpPr>
          <p:nvPr>
            <p:ph type="title"/>
          </p:nvPr>
        </p:nvSpPr>
        <p:spPr>
          <a:xfrm>
            <a:off x="233752" y="475011"/>
            <a:ext cx="8676496" cy="720000"/>
          </a:xfrm>
        </p:spPr>
        <p:txBody>
          <a:bodyPr>
            <a:normAutofit fontScale="90000"/>
          </a:bodyPr>
          <a:lstStyle/>
          <a:p>
            <a:pPr marL="450850" indent="-450850"/>
            <a:r>
              <a:rPr lang="en-US" altLang="ja-JP" sz="2800" dirty="0"/>
              <a:t>5.	Contribution to Society through Water Resources Development</a:t>
            </a:r>
            <a:endParaRPr kumimoji="1" lang="ja-JP" altLang="en-US" sz="2800" dirty="0"/>
          </a:p>
        </p:txBody>
      </p:sp>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C78E8248-57D6-46C4-A1C8-0198BD874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510" y="2381060"/>
            <a:ext cx="6228184" cy="3157317"/>
          </a:xfrm>
          <a:prstGeom prst="rect">
            <a:avLst/>
          </a:prstGeom>
        </p:spPr>
      </p:pic>
      <p:sp>
        <p:nvSpPr>
          <p:cNvPr id="10" name="テキスト ボックス 9">
            <a:extLst>
              <a:ext uri="{FF2B5EF4-FFF2-40B4-BE49-F238E27FC236}">
                <a16:creationId xmlns:a16="http://schemas.microsoft.com/office/drawing/2014/main" id="{3D391412-B483-4008-9923-8CBE8D2106E0}"/>
              </a:ext>
            </a:extLst>
          </p:cNvPr>
          <p:cNvSpPr txBox="1"/>
          <p:nvPr/>
        </p:nvSpPr>
        <p:spPr>
          <a:xfrm>
            <a:off x="1475656" y="5538377"/>
            <a:ext cx="5912086" cy="230832"/>
          </a:xfrm>
          <a:prstGeom prst="rect">
            <a:avLst/>
          </a:prstGeom>
          <a:noFill/>
        </p:spPr>
        <p:txBody>
          <a:bodyPr wrap="square">
            <a:spAutoFit/>
          </a:bodyPr>
          <a:lstStyle/>
          <a:p>
            <a:pPr algn="ctr"/>
            <a:r>
              <a:rPr lang="en-US" altLang="ja-JP" sz="900" kern="100" dirty="0">
                <a:effectLst/>
                <a:latin typeface="Times New Roman" panose="02020603050405020304" pitchFamily="18" charset="0"/>
                <a:ea typeface="ＭＳ 明朝" panose="02020609040205080304" pitchFamily="17" charset="-128"/>
                <a:cs typeface="Times New Roman" panose="02020603050405020304" pitchFamily="18" charset="0"/>
              </a:rPr>
              <a:t>Source: “Explanatory material for the Concept for the Formulation of the Next Basic Plan for Water Resources,” MLIT</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23535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80728"/>
            <a:ext cx="8676496" cy="4919758"/>
          </a:xfrm>
        </p:spPr>
        <p:txBody>
          <a:bodyPr>
            <a:noAutofit/>
          </a:bodyPr>
          <a:lstStyle/>
          <a:p>
            <a:pPr marL="542925" lvl="1" indent="-542925">
              <a:lnSpc>
                <a:spcPts val="2100"/>
              </a:lnSpc>
              <a:buNone/>
            </a:pPr>
            <a:r>
              <a:rPr lang="en-US" altLang="ja-JP" sz="2000" dirty="0">
                <a:solidFill>
                  <a:srgbClr val="0000FF"/>
                </a:solidFill>
              </a:rPr>
              <a:t>(1)	Consistent planning could guide disaster risk reduction and water resource management, leading to quality growth.</a:t>
            </a:r>
          </a:p>
          <a:p>
            <a:pPr marL="542925" lvl="1" indent="-542925">
              <a:lnSpc>
                <a:spcPts val="2100"/>
              </a:lnSpc>
              <a:buNone/>
            </a:pPr>
            <a:r>
              <a:rPr lang="en-US" altLang="ja-JP" sz="2000" dirty="0">
                <a:solidFill>
                  <a:schemeClr val="tx1">
                    <a:lumMod val="95000"/>
                    <a:lumOff val="5000"/>
                  </a:schemeClr>
                </a:solidFill>
              </a:rPr>
              <a:t>	Water resources management is essential in achieving resilient, sustainable, and inclusive quality growth. Poor management of water resources causes improper utilization and may exacerbate the risk of floods, droughts, and deterioration of water quality. This may affect the nation's growth. Japan could manage water resources effectively based on national land development plans, national water management plans, and long-term flood protection plans.  the government should include water resources management in national development plans in coordination with other sectors. Also the governments should position water resources management plans above the ministry-level plans as a “higher-level plan”.</a:t>
            </a:r>
          </a:p>
          <a:p>
            <a:pPr marL="542925" lvl="1" indent="-542925">
              <a:lnSpc>
                <a:spcPts val="2100"/>
              </a:lnSpc>
              <a:buNone/>
            </a:pPr>
            <a:r>
              <a:rPr lang="en-US" altLang="ja-JP" sz="2000" dirty="0">
                <a:solidFill>
                  <a:srgbClr val="0000FF"/>
                </a:solidFill>
              </a:rPr>
              <a:t>(2)	To address issues in the water sector, water resource management plans should be prepared based on scientific data, clarifying the goals, effects, and inputs. </a:t>
            </a:r>
          </a:p>
          <a:p>
            <a:pPr marL="542925" lvl="1" indent="-542925">
              <a:lnSpc>
                <a:spcPts val="2100"/>
              </a:lnSpc>
              <a:buNone/>
            </a:pPr>
            <a:r>
              <a:rPr lang="en-US" altLang="ja-JP" sz="2000" dirty="0"/>
              <a:t>	To support the implementation of the water policy, the plans should be prepared based on sound evidence. If the plan looks a single list of projects, implementing agencies face difficulties in securing resources and budgets. </a:t>
            </a:r>
          </a:p>
        </p:txBody>
      </p:sp>
      <p:sp>
        <p:nvSpPr>
          <p:cNvPr id="5" name="タイトル 4"/>
          <p:cNvSpPr>
            <a:spLocks noGrp="1"/>
          </p:cNvSpPr>
          <p:nvPr>
            <p:ph type="title"/>
          </p:nvPr>
        </p:nvSpPr>
        <p:spPr/>
        <p:txBody>
          <a:bodyPr>
            <a:normAutofit/>
          </a:bodyPr>
          <a:lstStyle/>
          <a:p>
            <a:r>
              <a:rPr lang="en-US" altLang="ja-JP" dirty="0"/>
              <a:t>6. Lessons Learned (1)</a:t>
            </a:r>
            <a:endParaRPr kumimoji="1" lang="ja-JP" altLang="en-US" dirty="0"/>
          </a:p>
        </p:txBody>
      </p:sp>
    </p:spTree>
    <p:extLst>
      <p:ext uri="{BB962C8B-B14F-4D97-AF65-F5344CB8AC3E}">
        <p14:creationId xmlns:p14="http://schemas.microsoft.com/office/powerpoint/2010/main" val="233044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360000" y="1268760"/>
            <a:ext cx="735224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How to conduct water resources management properly</a:t>
            </a:r>
          </a:p>
        </p:txBody>
      </p:sp>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sp>
        <p:nvSpPr>
          <p:cNvPr id="8" name="テキスト プレースホルダー 2"/>
          <p:cNvSpPr>
            <a:spLocks noGrp="1"/>
          </p:cNvSpPr>
          <p:nvPr>
            <p:ph type="body" sz="quarter" idx="13"/>
          </p:nvPr>
        </p:nvSpPr>
        <p:spPr>
          <a:xfrm>
            <a:off x="350563" y="1722193"/>
            <a:ext cx="7972509" cy="1530401"/>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Water resources management is critical for achieving a robust, sustainable, and inclusive society and achieving quality growth.</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 long-term perspective is needed.</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Coordination with other sectors’ development is necessary.</a:t>
            </a:r>
          </a:p>
        </p:txBody>
      </p:sp>
      <p:sp>
        <p:nvSpPr>
          <p:cNvPr id="10" name="テキスト プレースホルダー 2">
            <a:extLst>
              <a:ext uri="{FF2B5EF4-FFF2-40B4-BE49-F238E27FC236}">
                <a16:creationId xmlns:a16="http://schemas.microsoft.com/office/drawing/2014/main" id="{B746CE30-5BBE-4B71-8216-77F45D252CDD}"/>
              </a:ext>
            </a:extLst>
          </p:cNvPr>
          <p:cNvSpPr txBox="1">
            <a:spLocks/>
          </p:cNvSpPr>
          <p:nvPr/>
        </p:nvSpPr>
        <p:spPr>
          <a:xfrm>
            <a:off x="330616" y="4137825"/>
            <a:ext cx="7972509" cy="1530401"/>
          </a:xfrm>
          <a:prstGeom prst="rect">
            <a:avLst/>
          </a:prstGeom>
        </p:spPr>
        <p:txBody>
          <a:bodyPr vert="horz"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How Japan positioned and coordinated the water sector in National Comprehensive Development Plan.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How Japan promoted the project from a long-term perspective.</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Challenges for these measures.</a:t>
            </a:r>
          </a:p>
        </p:txBody>
      </p:sp>
      <p:sp>
        <p:nvSpPr>
          <p:cNvPr id="14" name="テキスト プレースホルダー 7">
            <a:extLst>
              <a:ext uri="{FF2B5EF4-FFF2-40B4-BE49-F238E27FC236}">
                <a16:creationId xmlns:a16="http://schemas.microsoft.com/office/drawing/2014/main" id="{0F31AF28-679F-4000-9634-4284BAF1C563}"/>
              </a:ext>
            </a:extLst>
          </p:cNvPr>
          <p:cNvSpPr txBox="1"/>
          <p:nvPr/>
        </p:nvSpPr>
        <p:spPr>
          <a:xfrm>
            <a:off x="360001" y="3684642"/>
            <a:ext cx="336044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This theme describes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(2)</a:t>
            </a:r>
            <a:endParaRPr kumimoji="1" lang="ja-JP" altLang="en-US" dirty="0"/>
          </a:p>
        </p:txBody>
      </p:sp>
      <p:sp>
        <p:nvSpPr>
          <p:cNvPr id="4" name="コンテンツ プレースホルダー 4"/>
          <p:cNvSpPr txBox="1"/>
          <p:nvPr/>
        </p:nvSpPr>
        <p:spPr>
          <a:xfrm>
            <a:off x="360000" y="1279450"/>
            <a:ext cx="8208000" cy="3077766"/>
          </a:xfrm>
          <a:prstGeom prst="rect">
            <a:avLst/>
          </a:prstGeom>
        </p:spPr>
        <p:txBody>
          <a:bodyPr vert="horz"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lvl="1" indent="-487363">
              <a:lnSpc>
                <a:spcPts val="2200"/>
              </a:lnSpc>
              <a:buNone/>
            </a:pPr>
            <a:r>
              <a:rPr lang="en-US" altLang="ja-JP" sz="2000" dirty="0">
                <a:solidFill>
                  <a:srgbClr val="0000FF"/>
                </a:solidFill>
              </a:rPr>
              <a:t>(3)	To obtain commitment to the budget required to implement the water policy and planned projects, a long-term plan may be prepared to support implementation.</a:t>
            </a:r>
          </a:p>
          <a:p>
            <a:pPr marL="542925" lvl="1" indent="-487363">
              <a:lnSpc>
                <a:spcPts val="2200"/>
              </a:lnSpc>
              <a:buNone/>
            </a:pPr>
            <a:r>
              <a:rPr lang="en-US" altLang="ja-JP" sz="2000" dirty="0"/>
              <a:t>	Since water resource projects are by nature long-term projects, a multiyear commitment is required to steadily promote projects rather than allocating budgets year by year. The Japanese government has formulated long-term plans for flood protection and water resource management. A special account for these projects was then established, independent of the general account.</a:t>
            </a:r>
          </a:p>
          <a:p>
            <a:pPr marL="542925" lvl="1" indent="-487363">
              <a:lnSpc>
                <a:spcPts val="2200"/>
              </a:lnSpc>
              <a:buNone/>
            </a:pPr>
            <a:endParaRPr lang="en-US" altLang="ja-JP" sz="2000" dirty="0"/>
          </a:p>
        </p:txBody>
      </p:sp>
    </p:spTree>
    <p:extLst>
      <p:ext uri="{BB962C8B-B14F-4D97-AF65-F5344CB8AC3E}">
        <p14:creationId xmlns:p14="http://schemas.microsoft.com/office/powerpoint/2010/main" val="421704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(3)</a:t>
            </a:r>
            <a:endParaRPr kumimoji="1" lang="ja-JP" altLang="en-US" dirty="0"/>
          </a:p>
        </p:txBody>
      </p:sp>
      <p:sp>
        <p:nvSpPr>
          <p:cNvPr id="4" name="コンテンツ プレースホルダー 4"/>
          <p:cNvSpPr txBox="1"/>
          <p:nvPr/>
        </p:nvSpPr>
        <p:spPr>
          <a:xfrm>
            <a:off x="360000" y="1279450"/>
            <a:ext cx="8208000" cy="2949525"/>
          </a:xfrm>
          <a:prstGeom prst="rect">
            <a:avLst/>
          </a:prstGeom>
        </p:spPr>
        <p:txBody>
          <a:bodyPr vert="horz"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lvl="1" indent="-487363">
              <a:lnSpc>
                <a:spcPts val="2200"/>
              </a:lnSpc>
              <a:buNone/>
            </a:pPr>
            <a:r>
              <a:rPr lang="en-US" altLang="ja-JP" sz="2000" dirty="0">
                <a:solidFill>
                  <a:srgbClr val="0000FF"/>
                </a:solidFill>
              </a:rPr>
              <a:t>(4)	A review system should be created and maintained to continually review the relevance of projects. </a:t>
            </a:r>
            <a:r>
              <a:rPr lang="en-US" altLang="ja-JP" sz="2000" dirty="0"/>
              <a:t> </a:t>
            </a:r>
          </a:p>
          <a:p>
            <a:pPr marL="542925" lvl="1" indent="-487363">
              <a:lnSpc>
                <a:spcPts val="2200"/>
              </a:lnSpc>
              <a:buNone/>
            </a:pPr>
            <a:r>
              <a:rPr lang="en-US" altLang="ja-JP" sz="2000" dirty="0"/>
              <a:t>	Socioeconomic changes and technological progress may affect water demand and the relevance of planned projects. At the end of Japan's high economic growth period, the reuse of industrial water and water-saving efforts led to a large gap between predicted and actual demand. A long-term sector plan, like the flood protection plan in Japan, tends to cause rigid allocation of financial resources, which makes it difficult for the project to adapt timeously to economic trends and fiscal conditions.</a:t>
            </a:r>
          </a:p>
        </p:txBody>
      </p:sp>
    </p:spTree>
    <p:extLst>
      <p:ext uri="{BB962C8B-B14F-4D97-AF65-F5344CB8AC3E}">
        <p14:creationId xmlns:p14="http://schemas.microsoft.com/office/powerpoint/2010/main" val="103142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(4)</a:t>
            </a:r>
            <a:endParaRPr kumimoji="1" lang="ja-JP" altLang="en-US" dirty="0"/>
          </a:p>
        </p:txBody>
      </p:sp>
      <p:sp>
        <p:nvSpPr>
          <p:cNvPr id="4" name="コンテンツ プレースホルダー 4"/>
          <p:cNvSpPr txBox="1"/>
          <p:nvPr/>
        </p:nvSpPr>
        <p:spPr>
          <a:xfrm>
            <a:off x="329130" y="1268760"/>
            <a:ext cx="8208000" cy="3488134"/>
          </a:xfrm>
          <a:prstGeom prst="rect">
            <a:avLst/>
          </a:prstGeom>
        </p:spPr>
        <p:txBody>
          <a:bodyPr vert="horz"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lvl="1" indent="-542925">
              <a:lnSpc>
                <a:spcPts val="2200"/>
              </a:lnSpc>
              <a:buNone/>
            </a:pPr>
            <a:r>
              <a:rPr lang="en-US" altLang="ja-JP" sz="2000" dirty="0">
                <a:solidFill>
                  <a:srgbClr val="0000FF"/>
                </a:solidFill>
              </a:rPr>
              <a:t>(5)	To cope with an increase in the flood flow due to climate change, a “River Basin Disaster Resilience and Sustainability by all” approach should be considered.</a:t>
            </a:r>
          </a:p>
          <a:p>
            <a:pPr marL="542925" lvl="1" indent="-542925">
              <a:lnSpc>
                <a:spcPts val="2200"/>
              </a:lnSpc>
              <a:buNone/>
            </a:pPr>
            <a:r>
              <a:rPr lang="ja-JP" altLang="en-US" sz="2000" dirty="0"/>
              <a:t>	</a:t>
            </a:r>
            <a:r>
              <a:rPr lang="en-US" altLang="ja-JP" sz="2000" dirty="0"/>
              <a:t>Conventional structural measures such as levees and dams alone cannot cope with the increasing severity of flood damage under climate change. Relevant organizations in the river basin should cooperate in reducing flood risks and be engaged in multi-layered measures, such as land use plans, relocation from risk areas, urban facilities, and storing flood water in paddy fields and irrigation ponds.</a:t>
            </a:r>
          </a:p>
          <a:p>
            <a:pPr marL="542925" lvl="1" indent="-542925">
              <a:lnSpc>
                <a:spcPts val="2200"/>
              </a:lnSpc>
              <a:buNone/>
            </a:pPr>
            <a:endParaRPr lang="en-US" altLang="ja-JP" sz="2000" dirty="0"/>
          </a:p>
          <a:p>
            <a:pPr marL="446088" lvl="1" indent="0">
              <a:lnSpc>
                <a:spcPts val="2200"/>
              </a:lnSpc>
              <a:buNone/>
            </a:pPr>
            <a:endParaRPr lang="en-US" altLang="ja-JP" sz="2000" dirty="0"/>
          </a:p>
        </p:txBody>
      </p:sp>
    </p:spTree>
    <p:extLst>
      <p:ext uri="{BB962C8B-B14F-4D97-AF65-F5344CB8AC3E}">
        <p14:creationId xmlns:p14="http://schemas.microsoft.com/office/powerpoint/2010/main" val="93847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337856"/>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0000" y="1436095"/>
            <a:ext cx="8316455" cy="760959"/>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9750" indent="-482600">
              <a:buNone/>
            </a:pPr>
            <a:r>
              <a:rPr lang="en-US" altLang="ja-JP" sz="2000" dirty="0"/>
              <a:t>(1)	Consistency between National Development Plan and Water Resources Management</a:t>
            </a:r>
          </a:p>
        </p:txBody>
      </p:sp>
      <p:sp>
        <p:nvSpPr>
          <p:cNvPr id="15" name="下矢印 3">
            <a:extLst>
              <a:ext uri="{FF2B5EF4-FFF2-40B4-BE49-F238E27FC236}">
                <a16:creationId xmlns:a16="http://schemas.microsoft.com/office/drawing/2014/main" id="{AC4D5561-A851-475D-8F68-636D795B94CA}"/>
              </a:ext>
            </a:extLst>
          </p:cNvPr>
          <p:cNvSpPr/>
          <p:nvPr/>
        </p:nvSpPr>
        <p:spPr>
          <a:xfrm>
            <a:off x="4134876" y="4266031"/>
            <a:ext cx="874247" cy="40977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8" name="角丸四角形吹き出し 11">
            <a:extLst>
              <a:ext uri="{FF2B5EF4-FFF2-40B4-BE49-F238E27FC236}">
                <a16:creationId xmlns:a16="http://schemas.microsoft.com/office/drawing/2014/main" id="{CBE7E56F-7FDC-41C2-8C94-5C1B866AD6E4}"/>
              </a:ext>
            </a:extLst>
          </p:cNvPr>
          <p:cNvSpPr/>
          <p:nvPr/>
        </p:nvSpPr>
        <p:spPr>
          <a:xfrm>
            <a:off x="1096351" y="2614910"/>
            <a:ext cx="7203794" cy="1385759"/>
          </a:xfrm>
          <a:prstGeom prst="wedgeRoundRectCallout">
            <a:avLst>
              <a:gd name="adj1" fmla="val 20757"/>
              <a:gd name="adj2" fmla="val -26875"/>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69875" indent="-269875">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Projects for water resources development and management require </a:t>
            </a:r>
            <a:r>
              <a:rPr lang="en-US" altLang="ja-JP" sz="2000" dirty="0">
                <a:solidFill>
                  <a:srgbClr val="FF0000"/>
                </a:solidFill>
              </a:rPr>
              <a:t>a very long time</a:t>
            </a:r>
            <a:r>
              <a:rPr lang="en-US" altLang="ja-JP" sz="2000" dirty="0">
                <a:solidFill>
                  <a:schemeClr val="tx1"/>
                </a:solidFill>
              </a:rPr>
              <a:t> from </a:t>
            </a:r>
            <a:r>
              <a:rPr lang="en-US" altLang="ja-JP" sz="2000" dirty="0">
                <a:solidFill>
                  <a:srgbClr val="FF0000"/>
                </a:solidFill>
              </a:rPr>
              <a:t>planning</a:t>
            </a:r>
            <a:r>
              <a:rPr lang="en-US" altLang="ja-JP" sz="2000" dirty="0">
                <a:solidFill>
                  <a:schemeClr val="tx1"/>
                </a:solidFill>
              </a:rPr>
              <a:t> to </a:t>
            </a:r>
            <a:r>
              <a:rPr lang="en-US" altLang="ja-JP" sz="2000" dirty="0">
                <a:solidFill>
                  <a:srgbClr val="FF0000"/>
                </a:solidFill>
              </a:rPr>
              <a:t>construction</a:t>
            </a:r>
            <a:r>
              <a:rPr lang="en-US" altLang="ja-JP" sz="2000" dirty="0">
                <a:solidFill>
                  <a:schemeClr val="tx1"/>
                </a:solidFill>
              </a:rPr>
              <a:t> and </a:t>
            </a:r>
            <a:r>
              <a:rPr lang="en-US" altLang="ja-JP" sz="2000" dirty="0">
                <a:solidFill>
                  <a:srgbClr val="FF0000"/>
                </a:solidFill>
              </a:rPr>
              <a:t>operation</a:t>
            </a:r>
            <a:r>
              <a:rPr lang="en-US" altLang="ja-JP" sz="2000" dirty="0">
                <a:solidFill>
                  <a:schemeClr val="tx1"/>
                </a:solidFill>
              </a:rPr>
              <a:t>.</a:t>
            </a:r>
          </a:p>
          <a:p>
            <a:pPr marL="269875" indent="-269875">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The </a:t>
            </a:r>
            <a:r>
              <a:rPr lang="en-US" altLang="ja-JP" sz="2000" dirty="0">
                <a:solidFill>
                  <a:srgbClr val="FF0000"/>
                </a:solidFill>
              </a:rPr>
              <a:t>effects</a:t>
            </a:r>
            <a:r>
              <a:rPr lang="en-US" altLang="ja-JP" sz="2000" dirty="0">
                <a:solidFill>
                  <a:schemeClr val="tx1"/>
                </a:solidFill>
              </a:rPr>
              <a:t> and </a:t>
            </a:r>
            <a:r>
              <a:rPr lang="en-US" altLang="ja-JP" sz="2000" dirty="0">
                <a:solidFill>
                  <a:srgbClr val="FF0000"/>
                </a:solidFill>
              </a:rPr>
              <a:t>impacts</a:t>
            </a:r>
            <a:r>
              <a:rPr lang="en-US" altLang="ja-JP" sz="2000" dirty="0">
                <a:solidFill>
                  <a:schemeClr val="tx1"/>
                </a:solidFill>
              </a:rPr>
              <a:t> are also </a:t>
            </a:r>
            <a:r>
              <a:rPr lang="en-US" altLang="ja-JP" sz="2000" dirty="0">
                <a:solidFill>
                  <a:srgbClr val="FF0000"/>
                </a:solidFill>
              </a:rPr>
              <a:t>long-lasting</a:t>
            </a:r>
            <a:r>
              <a:rPr lang="en-US" altLang="ja-JP" sz="2000" dirty="0">
                <a:solidFill>
                  <a:schemeClr val="tx1"/>
                </a:solidFill>
              </a:rPr>
              <a:t>.</a:t>
            </a:r>
          </a:p>
        </p:txBody>
      </p:sp>
      <p:sp>
        <p:nvSpPr>
          <p:cNvPr id="20" name="角丸四角形吹き出し 10">
            <a:extLst>
              <a:ext uri="{FF2B5EF4-FFF2-40B4-BE49-F238E27FC236}">
                <a16:creationId xmlns:a16="http://schemas.microsoft.com/office/drawing/2014/main" id="{212A6D62-28AF-4505-AB25-833C0E05E7D8}"/>
              </a:ext>
            </a:extLst>
          </p:cNvPr>
          <p:cNvSpPr/>
          <p:nvPr/>
        </p:nvSpPr>
        <p:spPr>
          <a:xfrm>
            <a:off x="1085274" y="5010292"/>
            <a:ext cx="7328545" cy="647969"/>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Project plans should be </a:t>
            </a:r>
            <a:r>
              <a:rPr lang="en-US" altLang="ja-JP" sz="2000" dirty="0">
                <a:solidFill>
                  <a:srgbClr val="FF0000"/>
                </a:solidFill>
              </a:rPr>
              <a:t>consistent</a:t>
            </a:r>
            <a:r>
              <a:rPr lang="en-US" altLang="ja-JP" sz="2000" dirty="0">
                <a:solidFill>
                  <a:schemeClr val="tx1"/>
                </a:solidFill>
              </a:rPr>
              <a:t> with </a:t>
            </a:r>
            <a:r>
              <a:rPr lang="en-US" altLang="ja-JP" sz="2000" dirty="0">
                <a:solidFill>
                  <a:srgbClr val="FF0000"/>
                </a:solidFill>
              </a:rPr>
              <a:t>policies</a:t>
            </a:r>
            <a:r>
              <a:rPr lang="en-US" altLang="ja-JP" sz="2000" dirty="0">
                <a:solidFill>
                  <a:schemeClr val="tx1"/>
                </a:solidFill>
              </a:rPr>
              <a:t> such as </a:t>
            </a:r>
            <a:r>
              <a:rPr lang="en-US" altLang="ja-JP" sz="2000" dirty="0">
                <a:solidFill>
                  <a:srgbClr val="FF0000"/>
                </a:solidFill>
              </a:rPr>
              <a:t>National Development Plans, SDGs, climate change strategies.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467544" y="853599"/>
            <a:ext cx="8568952" cy="658367"/>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1338" indent="-541338">
              <a:lnSpc>
                <a:spcPts val="2000"/>
              </a:lnSpc>
              <a:buNone/>
            </a:pPr>
            <a:r>
              <a:rPr lang="en-US" altLang="ja-JP" sz="2000" dirty="0"/>
              <a:t>(1)</a:t>
            </a:r>
            <a:r>
              <a:rPr lang="ja-JP" altLang="en-US" sz="2000" dirty="0"/>
              <a:t>　</a:t>
            </a:r>
            <a:r>
              <a:rPr lang="en-US" altLang="ja-JP" sz="2000" dirty="0"/>
              <a:t>Consistency between National Development Plan (NDP) and Water Resources Management</a:t>
            </a:r>
          </a:p>
        </p:txBody>
      </p:sp>
      <p:sp>
        <p:nvSpPr>
          <p:cNvPr id="14" name="コンテンツ プレースホルダー 3">
            <a:extLst>
              <a:ext uri="{FF2B5EF4-FFF2-40B4-BE49-F238E27FC236}">
                <a16:creationId xmlns:a16="http://schemas.microsoft.com/office/drawing/2014/main" id="{4F578070-DBA7-4A1D-9E45-3462DD73664B}"/>
              </a:ext>
            </a:extLst>
          </p:cNvPr>
          <p:cNvSpPr txBox="1"/>
          <p:nvPr/>
        </p:nvSpPr>
        <p:spPr>
          <a:xfrm>
            <a:off x="-127384" y="6381328"/>
            <a:ext cx="939876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Consistency between Public Works and Macroeconomic Planning</a:t>
            </a:r>
          </a:p>
        </p:txBody>
      </p:sp>
      <p:sp>
        <p:nvSpPr>
          <p:cNvPr id="12" name="タイトル 1">
            <a:extLst>
              <a:ext uri="{FF2B5EF4-FFF2-40B4-BE49-F238E27FC236}">
                <a16:creationId xmlns:a16="http://schemas.microsoft.com/office/drawing/2014/main" id="{B201B298-5E6E-42DD-BECD-41D3CA6DA0D8}"/>
              </a:ext>
            </a:extLst>
          </p:cNvPr>
          <p:cNvSpPr>
            <a:spLocks noGrp="1"/>
          </p:cNvSpPr>
          <p:nvPr>
            <p:ph type="title"/>
          </p:nvPr>
        </p:nvSpPr>
        <p:spPr>
          <a:xfrm>
            <a:off x="360000" y="251999"/>
            <a:ext cx="8676496" cy="720000"/>
          </a:xfrm>
        </p:spPr>
        <p:txBody>
          <a:bodyPr>
            <a:normAutofit/>
          </a:bodyPr>
          <a:lstStyle/>
          <a:p>
            <a:pPr marL="452438" indent="-452438">
              <a:lnSpc>
                <a:spcPts val="2500"/>
              </a:lnSpc>
            </a:pPr>
            <a:r>
              <a:rPr lang="en-US" altLang="ja-JP" sz="2800" dirty="0"/>
              <a:t>2.	National Development Plan and Water Resources Management Plan</a:t>
            </a:r>
            <a:endParaRPr kumimoji="1" lang="ja-JP" altLang="en-US" sz="2800" dirty="0"/>
          </a:p>
        </p:txBody>
      </p:sp>
      <p:pic>
        <p:nvPicPr>
          <p:cNvPr id="6" name="図 5">
            <a:extLst>
              <a:ext uri="{FF2B5EF4-FFF2-40B4-BE49-F238E27FC236}">
                <a16:creationId xmlns:a16="http://schemas.microsoft.com/office/drawing/2014/main" id="{2C63A9C5-D6C2-4FAA-87B4-1A1530470060}"/>
              </a:ext>
            </a:extLst>
          </p:cNvPr>
          <p:cNvPicPr>
            <a:picLocks noChangeAspect="1" noChangeArrowheads="1"/>
            <a:extLst>
              <a:ext uri="{84589F7E-364E-4C9E-8A38-B11213B215E9}">
                <a14:cameraTool xmlns:a14="http://schemas.microsoft.com/office/drawing/2010/main" cellRange="$A$3:$L$25"/>
              </a:ext>
            </a:extLst>
          </p:cNvPicPr>
          <p:nvPr/>
        </p:nvPicPr>
        <p:blipFill rotWithShape="1">
          <a:blip r:embed="rId3"/>
          <a:srcRect l="1013" r="9165"/>
          <a:stretch/>
        </p:blipFill>
        <p:spPr bwMode="auto">
          <a:xfrm>
            <a:off x="1187624" y="1511966"/>
            <a:ext cx="5832648" cy="4664973"/>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8" name="テキスト ボックス 7">
            <a:extLst>
              <a:ext uri="{FF2B5EF4-FFF2-40B4-BE49-F238E27FC236}">
                <a16:creationId xmlns:a16="http://schemas.microsoft.com/office/drawing/2014/main" id="{81D37363-3E6F-4701-A16A-D3F2C1010CDF}"/>
              </a:ext>
            </a:extLst>
          </p:cNvPr>
          <p:cNvSpPr txBox="1"/>
          <p:nvPr/>
        </p:nvSpPr>
        <p:spPr>
          <a:xfrm>
            <a:off x="4453805" y="5981218"/>
            <a:ext cx="4696690" cy="400110"/>
          </a:xfrm>
          <a:prstGeom prst="rect">
            <a:avLst/>
          </a:prstGeom>
          <a:noFill/>
        </p:spPr>
        <p:txBody>
          <a:bodyPr wrap="square">
            <a:spAutoFit/>
          </a:bodyPr>
          <a:lstStyle/>
          <a:p>
            <a:pPr marL="648335" indent="-396240" algn="just">
              <a:spcBef>
                <a:spcPts val="300"/>
              </a:spcBef>
              <a:spcAft>
                <a:spcPts val="600"/>
              </a:spcAft>
            </a:pPr>
            <a:r>
              <a:rPr lang="en-US" altLang="ja-JP" sz="1000" kern="100" dirty="0">
                <a:effectLst/>
                <a:ea typeface="ＭＳ 明朝" panose="02020609040205080304" pitchFamily="17" charset="-128"/>
                <a:cs typeface="Times New Roman" panose="02020603050405020304" pitchFamily="18" charset="0"/>
              </a:rPr>
              <a:t>Source: “Maintenance System of Social Infrastructure,” Committee on Overseas Activities, Japan Society of Civil Engineers (Ed.), 1997</a:t>
            </a:r>
            <a:endParaRPr lang="ja-JP" altLang="ja-JP" sz="1000" kern="100" dirty="0">
              <a:effectLst/>
              <a:ea typeface="ＭＳ 明朝" panose="02020609040205080304" pitchFamily="17" charset="-128"/>
              <a:cs typeface="ＭＳ 明朝" panose="02020609040205080304" pitchFamily="17" charset="-128"/>
            </a:endParaRPr>
          </a:p>
        </p:txBody>
      </p:sp>
    </p:spTree>
    <p:extLst>
      <p:ext uri="{BB962C8B-B14F-4D97-AF65-F5344CB8AC3E}">
        <p14:creationId xmlns:p14="http://schemas.microsoft.com/office/powerpoint/2010/main" val="410134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11560" y="1805459"/>
            <a:ext cx="8532440" cy="707886"/>
          </a:xfrm>
          <a:prstGeom prst="rect">
            <a:avLst/>
          </a:prstGeom>
          <a:noFill/>
        </p:spPr>
        <p:txBody>
          <a:bodyPr wrap="square" rtlCol="0">
            <a:spAutoFit/>
          </a:bodyPr>
          <a:lstStyle/>
          <a:p>
            <a:pPr marL="541338" indent="-371475">
              <a:buAutoNum type="arabicParenR"/>
            </a:pPr>
            <a:r>
              <a:rPr lang="en-US" altLang="ja-JP" sz="2000" dirty="0"/>
              <a:t>Specific Regional Comprehensive Development Plans for Post-war Reconstruction</a:t>
            </a:r>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1245453"/>
            <a:ext cx="802842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(2)	Linkage with National Development Plans</a:t>
            </a:r>
          </a:p>
        </p:txBody>
      </p:sp>
      <p:sp>
        <p:nvSpPr>
          <p:cNvPr id="22" name="テキスト プレースホルダー 2">
            <a:extLst>
              <a:ext uri="{FF2B5EF4-FFF2-40B4-BE49-F238E27FC236}">
                <a16:creationId xmlns:a16="http://schemas.microsoft.com/office/drawing/2014/main" id="{8B639DA5-5C23-491B-84B2-E1F6C4FBB88D}"/>
              </a:ext>
            </a:extLst>
          </p:cNvPr>
          <p:cNvSpPr txBox="1">
            <a:spLocks/>
          </p:cNvSpPr>
          <p:nvPr/>
        </p:nvSpPr>
        <p:spPr>
          <a:xfrm>
            <a:off x="1115616" y="2478318"/>
            <a:ext cx="7272808" cy="1426857"/>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57200" indent="-457200">
              <a:spcBef>
                <a:spcPts val="300"/>
              </a:spcBef>
              <a:spcAft>
                <a:spcPts val="300"/>
              </a:spcAft>
              <a:buClr>
                <a:srgbClr val="CAE2FF">
                  <a:lumMod val="50000"/>
                </a:srgbClr>
              </a:buClr>
              <a:buSzPct val="75000"/>
              <a:buFont typeface="Wingdings" panose="05000000000000000000" pitchFamily="2" charset="2"/>
              <a:buChar char="l"/>
            </a:pPr>
            <a:r>
              <a:rPr lang="en-US" altLang="ja-JP" sz="2000" dirty="0"/>
              <a:t>Development of power, food and industry</a:t>
            </a:r>
          </a:p>
          <a:p>
            <a:pPr marL="457200" indent="-457200">
              <a:spcBef>
                <a:spcPts val="300"/>
              </a:spcBef>
              <a:spcAft>
                <a:spcPts val="300"/>
              </a:spcAft>
              <a:buClr>
                <a:srgbClr val="CAE2FF">
                  <a:lumMod val="50000"/>
                </a:srgbClr>
              </a:buClr>
              <a:buSzPct val="75000"/>
              <a:buFont typeface="Wingdings" panose="05000000000000000000" pitchFamily="2" charset="2"/>
              <a:buChar char="l"/>
            </a:pPr>
            <a:r>
              <a:rPr lang="en-US" altLang="ja-JP" sz="2000" dirty="0"/>
              <a:t>Land conservation and disaster prevention</a:t>
            </a:r>
          </a:p>
        </p:txBody>
      </p:sp>
      <p:sp>
        <p:nvSpPr>
          <p:cNvPr id="23" name="下矢印 3">
            <a:extLst>
              <a:ext uri="{FF2B5EF4-FFF2-40B4-BE49-F238E27FC236}">
                <a16:creationId xmlns:a16="http://schemas.microsoft.com/office/drawing/2014/main" id="{08D013B6-9191-4386-9A67-12770D783553}"/>
              </a:ext>
            </a:extLst>
          </p:cNvPr>
          <p:cNvSpPr/>
          <p:nvPr/>
        </p:nvSpPr>
        <p:spPr>
          <a:xfrm>
            <a:off x="3563888" y="3525546"/>
            <a:ext cx="1872209" cy="334388"/>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24" name="角丸四角形吹き出し 10">
            <a:extLst>
              <a:ext uri="{FF2B5EF4-FFF2-40B4-BE49-F238E27FC236}">
                <a16:creationId xmlns:a16="http://schemas.microsoft.com/office/drawing/2014/main" id="{AF654405-3C1D-4DE4-A48D-8F4265CC40DC}"/>
              </a:ext>
            </a:extLst>
          </p:cNvPr>
          <p:cNvSpPr/>
          <p:nvPr/>
        </p:nvSpPr>
        <p:spPr>
          <a:xfrm>
            <a:off x="1025840" y="4149080"/>
            <a:ext cx="7362584" cy="1556019"/>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b="1" dirty="0">
                <a:solidFill>
                  <a:schemeClr val="tx1"/>
                </a:solidFill>
              </a:rPr>
              <a:t>The Council for the Study of Comprehensive River Development  and </a:t>
            </a:r>
            <a:r>
              <a:rPr lang="en-US" altLang="ja-JP" sz="2000" b="1" dirty="0">
                <a:solidFill>
                  <a:srgbClr val="FF0000"/>
                </a:solidFill>
              </a:rPr>
              <a:t>surveys for 24 rivers</a:t>
            </a:r>
            <a:endParaRPr lang="en-US" altLang="ja-JP" sz="2000" b="1" dirty="0">
              <a:solidFill>
                <a:schemeClr val="tx1"/>
              </a:solidFill>
            </a:endParaRP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b="1" dirty="0">
                <a:solidFill>
                  <a:schemeClr val="tx1"/>
                </a:solidFill>
              </a:rPr>
              <a:t>The National Agricultural Water Use Project </a:t>
            </a:r>
            <a:r>
              <a:rPr lang="en-US" altLang="ja-JP" sz="2000" b="1" dirty="0">
                <a:solidFill>
                  <a:srgbClr val="FF0000"/>
                </a:solidFill>
              </a:rPr>
              <a:t>on 4 rivers</a:t>
            </a:r>
            <a:endParaRPr lang="en-US" altLang="ja-JP" sz="2000" b="1" dirty="0">
              <a:solidFill>
                <a:schemeClr val="tx1"/>
              </a:solidFill>
            </a:endParaRP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b="1" dirty="0">
                <a:solidFill>
                  <a:schemeClr val="tx1"/>
                </a:solidFill>
              </a:rPr>
              <a:t>The Specific Area Comprehensive Development Plan</a:t>
            </a:r>
            <a:endParaRPr lang="en-US" altLang="ja-JP" sz="2000" dirty="0">
              <a:solidFill>
                <a:schemeClr val="tx1"/>
              </a:solidFill>
            </a:endParaRPr>
          </a:p>
        </p:txBody>
      </p:sp>
      <p:sp>
        <p:nvSpPr>
          <p:cNvPr id="11" name="タイトル 1">
            <a:extLst>
              <a:ext uri="{FF2B5EF4-FFF2-40B4-BE49-F238E27FC236}">
                <a16:creationId xmlns:a16="http://schemas.microsoft.com/office/drawing/2014/main" id="{82FD4D00-0855-41FC-A7F0-A4849A2DA21F}"/>
              </a:ext>
            </a:extLst>
          </p:cNvPr>
          <p:cNvSpPr>
            <a:spLocks noGrp="1"/>
          </p:cNvSpPr>
          <p:nvPr>
            <p:ph type="title"/>
          </p:nvPr>
        </p:nvSpPr>
        <p:spPr>
          <a:xfrm>
            <a:off x="360000" y="251999"/>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Tree>
    <p:extLst>
      <p:ext uri="{BB962C8B-B14F-4D97-AF65-F5344CB8AC3E}">
        <p14:creationId xmlns:p14="http://schemas.microsoft.com/office/powerpoint/2010/main" val="174898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0930" y="1402576"/>
            <a:ext cx="5922404" cy="707886"/>
          </a:xfrm>
          <a:prstGeom prst="rect">
            <a:avLst/>
          </a:prstGeom>
          <a:noFill/>
        </p:spPr>
        <p:txBody>
          <a:bodyPr wrap="square" rtlCol="0">
            <a:spAutoFit/>
          </a:bodyPr>
          <a:lstStyle/>
          <a:p>
            <a:pPr marL="457200" indent="-457200">
              <a:buAutoNum type="arabicParenR"/>
            </a:pPr>
            <a:r>
              <a:rPr lang="en-US" altLang="ja-JP" sz="2000" dirty="0"/>
              <a:t>Specific Regional Comprehensive Development Plans for Post-war Reconstruction</a:t>
            </a:r>
          </a:p>
        </p:txBody>
      </p:sp>
      <p:pic>
        <p:nvPicPr>
          <p:cNvPr id="5" name="図 4" descr="ダイアグラム, マップ&#10;&#10;自動的に生成された説明">
            <a:extLst>
              <a:ext uri="{FF2B5EF4-FFF2-40B4-BE49-F238E27FC236}">
                <a16:creationId xmlns:a16="http://schemas.microsoft.com/office/drawing/2014/main" id="{832A72E9-6243-4E3D-86A9-608A950CB8A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76438" y="773167"/>
            <a:ext cx="2234009" cy="5176114"/>
          </a:xfrm>
          <a:prstGeom prst="rect">
            <a:avLst/>
          </a:prstGeom>
        </p:spPr>
      </p:pic>
      <p:sp>
        <p:nvSpPr>
          <p:cNvPr id="8" name="コンテンツ プレースホルダー 3">
            <a:extLst>
              <a:ext uri="{FF2B5EF4-FFF2-40B4-BE49-F238E27FC236}">
                <a16:creationId xmlns:a16="http://schemas.microsoft.com/office/drawing/2014/main" id="{020FC067-7AF1-4ABF-BA8C-94E72A6D2E1E}"/>
              </a:ext>
            </a:extLst>
          </p:cNvPr>
          <p:cNvSpPr txBox="1"/>
          <p:nvPr/>
        </p:nvSpPr>
        <p:spPr>
          <a:xfrm>
            <a:off x="6588224" y="6422573"/>
            <a:ext cx="2555776"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400" dirty="0"/>
              <a:t>Location of Five Large Dams</a:t>
            </a:r>
          </a:p>
        </p:txBody>
      </p:sp>
      <p:sp>
        <p:nvSpPr>
          <p:cNvPr id="12" name="下矢印 3">
            <a:extLst>
              <a:ext uri="{FF2B5EF4-FFF2-40B4-BE49-F238E27FC236}">
                <a16:creationId xmlns:a16="http://schemas.microsoft.com/office/drawing/2014/main" id="{459E6411-6226-40A4-95C7-95BE76B5653B}"/>
              </a:ext>
            </a:extLst>
          </p:cNvPr>
          <p:cNvSpPr/>
          <p:nvPr/>
        </p:nvSpPr>
        <p:spPr>
          <a:xfrm>
            <a:off x="2861935" y="3187216"/>
            <a:ext cx="1024910" cy="20518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4" name="角丸四角形 5">
            <a:extLst>
              <a:ext uri="{FF2B5EF4-FFF2-40B4-BE49-F238E27FC236}">
                <a16:creationId xmlns:a16="http://schemas.microsoft.com/office/drawing/2014/main" id="{E770C277-669B-45DB-AB66-C853446ABB43}"/>
              </a:ext>
            </a:extLst>
          </p:cNvPr>
          <p:cNvSpPr/>
          <p:nvPr/>
        </p:nvSpPr>
        <p:spPr>
          <a:xfrm>
            <a:off x="631863" y="4248846"/>
            <a:ext cx="5585356" cy="1940957"/>
          </a:xfrm>
          <a:prstGeom prst="round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Clr>
                <a:schemeClr val="accent1">
                  <a:lumMod val="50000"/>
                </a:schemeClr>
              </a:buClr>
              <a:buFont typeface="Wingdings" panose="05000000000000000000" pitchFamily="2" charset="2"/>
              <a:buChar char="ü"/>
            </a:pPr>
            <a:r>
              <a:rPr kumimoji="1" lang="en-US" altLang="ja-JP" dirty="0">
                <a:solidFill>
                  <a:schemeClr val="tx1"/>
                </a:solidFill>
              </a:rPr>
              <a:t>40-50% of the prefecture's </a:t>
            </a:r>
            <a:r>
              <a:rPr kumimoji="1" lang="en-US" altLang="ja-JP" dirty="0">
                <a:solidFill>
                  <a:srgbClr val="FF0000"/>
                </a:solidFill>
              </a:rPr>
              <a:t>electricity</a:t>
            </a:r>
            <a:r>
              <a:rPr kumimoji="1" lang="en-US" altLang="ja-JP" dirty="0">
                <a:solidFill>
                  <a:schemeClr val="tx1"/>
                </a:solidFill>
              </a:rPr>
              <a:t> in 1975-1984 supplied by hydropower</a:t>
            </a:r>
          </a:p>
          <a:p>
            <a:pPr marL="285750" indent="-285750">
              <a:buClr>
                <a:schemeClr val="accent1">
                  <a:lumMod val="50000"/>
                </a:schemeClr>
              </a:buClr>
              <a:buFont typeface="Wingdings" panose="05000000000000000000" pitchFamily="2" charset="2"/>
              <a:buChar char="ü"/>
            </a:pPr>
            <a:r>
              <a:rPr kumimoji="1" lang="en-US" altLang="ja-JP" dirty="0">
                <a:solidFill>
                  <a:srgbClr val="FF0000"/>
                </a:solidFill>
              </a:rPr>
              <a:t>Expansion</a:t>
            </a:r>
            <a:r>
              <a:rPr kumimoji="1" lang="en-US" altLang="ja-JP" dirty="0">
                <a:solidFill>
                  <a:schemeClr val="tx1"/>
                </a:solidFill>
              </a:rPr>
              <a:t> of </a:t>
            </a:r>
            <a:r>
              <a:rPr kumimoji="1" lang="en-US" altLang="ja-JP" dirty="0">
                <a:solidFill>
                  <a:srgbClr val="FF0000"/>
                </a:solidFill>
              </a:rPr>
              <a:t>farmland</a:t>
            </a:r>
            <a:r>
              <a:rPr kumimoji="1" lang="en-US" altLang="ja-JP" dirty="0">
                <a:solidFill>
                  <a:schemeClr val="tx1"/>
                </a:solidFill>
              </a:rPr>
              <a:t> and </a:t>
            </a:r>
            <a:r>
              <a:rPr kumimoji="1" lang="en-US" altLang="ja-JP" dirty="0">
                <a:solidFill>
                  <a:srgbClr val="FF0000"/>
                </a:solidFill>
              </a:rPr>
              <a:t>increased</a:t>
            </a:r>
            <a:r>
              <a:rPr kumimoji="1" lang="en-US" altLang="ja-JP" dirty="0">
                <a:solidFill>
                  <a:schemeClr val="tx1"/>
                </a:solidFill>
              </a:rPr>
              <a:t> </a:t>
            </a:r>
            <a:r>
              <a:rPr kumimoji="1" lang="en-US" altLang="ja-JP" dirty="0">
                <a:solidFill>
                  <a:srgbClr val="FF0000"/>
                </a:solidFill>
              </a:rPr>
              <a:t>food</a:t>
            </a:r>
            <a:r>
              <a:rPr kumimoji="1" lang="en-US" altLang="ja-JP" dirty="0">
                <a:solidFill>
                  <a:schemeClr val="tx1"/>
                </a:solidFill>
              </a:rPr>
              <a:t> </a:t>
            </a:r>
            <a:r>
              <a:rPr kumimoji="1" lang="en-US" altLang="ja-JP" dirty="0">
                <a:solidFill>
                  <a:srgbClr val="FF0000"/>
                </a:solidFill>
              </a:rPr>
              <a:t>production</a:t>
            </a:r>
          </a:p>
          <a:p>
            <a:pPr marL="285750" indent="-285750">
              <a:buClr>
                <a:schemeClr val="accent1">
                  <a:lumMod val="50000"/>
                </a:schemeClr>
              </a:buClr>
              <a:buFont typeface="Wingdings" panose="05000000000000000000" pitchFamily="2" charset="2"/>
              <a:buChar char="ü"/>
            </a:pPr>
            <a:r>
              <a:rPr kumimoji="1" lang="en-US" altLang="ja-JP" dirty="0">
                <a:solidFill>
                  <a:srgbClr val="FF0000"/>
                </a:solidFill>
              </a:rPr>
              <a:t>Flood damage</a:t>
            </a:r>
            <a:r>
              <a:rPr kumimoji="1" lang="en-US" altLang="ja-JP" dirty="0">
                <a:solidFill>
                  <a:schemeClr val="tx1"/>
                </a:solidFill>
              </a:rPr>
              <a:t> was </a:t>
            </a:r>
            <a:r>
              <a:rPr kumimoji="1" lang="en-US" altLang="ja-JP" dirty="0">
                <a:solidFill>
                  <a:srgbClr val="FF0000"/>
                </a:solidFill>
              </a:rPr>
              <a:t>reduced</a:t>
            </a:r>
          </a:p>
          <a:p>
            <a:pPr marL="285750" indent="-285750">
              <a:buClr>
                <a:schemeClr val="accent1">
                  <a:lumMod val="50000"/>
                </a:schemeClr>
              </a:buClr>
              <a:buFont typeface="Wingdings" panose="05000000000000000000" pitchFamily="2" charset="2"/>
              <a:buChar char="ü"/>
            </a:pPr>
            <a:r>
              <a:rPr lang="en-US" altLang="ja-JP" dirty="0">
                <a:solidFill>
                  <a:srgbClr val="FF0000"/>
                </a:solidFill>
              </a:rPr>
              <a:t>Land use </a:t>
            </a:r>
            <a:r>
              <a:rPr lang="en-US" altLang="ja-JP" dirty="0">
                <a:solidFill>
                  <a:schemeClr val="tx1"/>
                </a:solidFill>
              </a:rPr>
              <a:t>along the Kitakami River </a:t>
            </a:r>
            <a:r>
              <a:rPr lang="en-US" altLang="ja-JP" dirty="0">
                <a:solidFill>
                  <a:srgbClr val="FF0000"/>
                </a:solidFill>
              </a:rPr>
              <a:t>increased</a:t>
            </a:r>
            <a:endParaRPr kumimoji="1" lang="ja-JP" altLang="en-US" dirty="0">
              <a:solidFill>
                <a:srgbClr val="FF0000"/>
              </a:solidFill>
            </a:endParaRPr>
          </a:p>
        </p:txBody>
      </p:sp>
      <p:sp>
        <p:nvSpPr>
          <p:cNvPr id="17" name="角丸四角形 5">
            <a:extLst>
              <a:ext uri="{FF2B5EF4-FFF2-40B4-BE49-F238E27FC236}">
                <a16:creationId xmlns:a16="http://schemas.microsoft.com/office/drawing/2014/main" id="{58601770-F115-41A9-8427-0EB497D04A2A}"/>
              </a:ext>
            </a:extLst>
          </p:cNvPr>
          <p:cNvSpPr/>
          <p:nvPr/>
        </p:nvSpPr>
        <p:spPr>
          <a:xfrm>
            <a:off x="1167069" y="3429000"/>
            <a:ext cx="4523354" cy="408623"/>
          </a:xfrm>
          <a:prstGeom prst="roundRect">
            <a:avLst/>
          </a:prstGeom>
          <a:solidFill>
            <a:srgbClr val="FFFF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buClr>
                <a:schemeClr val="accent1">
                  <a:lumMod val="50000"/>
                </a:schemeClr>
              </a:buClr>
            </a:pPr>
            <a:r>
              <a:rPr lang="en-US" altLang="ja-JP" b="1" dirty="0">
                <a:solidFill>
                  <a:srgbClr val="FF0000"/>
                </a:solidFill>
              </a:rPr>
              <a:t>Five multipurpose dam</a:t>
            </a:r>
            <a:r>
              <a:rPr lang="en-US" altLang="ja-JP" b="1" dirty="0">
                <a:solidFill>
                  <a:schemeClr val="tx1"/>
                </a:solidFill>
              </a:rPr>
              <a:t> were constructed</a:t>
            </a:r>
            <a:endParaRPr kumimoji="1" lang="ja-JP" altLang="en-US" b="1" dirty="0">
              <a:solidFill>
                <a:schemeClr val="tx1"/>
              </a:solidFill>
            </a:endParaRPr>
          </a:p>
        </p:txBody>
      </p:sp>
      <p:sp>
        <p:nvSpPr>
          <p:cNvPr id="18" name="角丸四角形 5">
            <a:extLst>
              <a:ext uri="{FF2B5EF4-FFF2-40B4-BE49-F238E27FC236}">
                <a16:creationId xmlns:a16="http://schemas.microsoft.com/office/drawing/2014/main" id="{7F0589CA-39C1-4B27-A80D-422658222EB0}"/>
              </a:ext>
            </a:extLst>
          </p:cNvPr>
          <p:cNvSpPr/>
          <p:nvPr/>
        </p:nvSpPr>
        <p:spPr>
          <a:xfrm>
            <a:off x="658586" y="2667658"/>
            <a:ext cx="5585356" cy="408623"/>
          </a:xfrm>
          <a:prstGeom prst="roundRect">
            <a:avLst/>
          </a:prstGeom>
          <a:solidFill>
            <a:srgbClr val="CC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b="1" dirty="0">
                <a:solidFill>
                  <a:schemeClr val="tx1"/>
                </a:solidFill>
              </a:rPr>
              <a:t>Needs for </a:t>
            </a:r>
            <a:r>
              <a:rPr lang="en-US" altLang="ja-JP" b="1" dirty="0">
                <a:solidFill>
                  <a:srgbClr val="FF0000"/>
                </a:solidFill>
              </a:rPr>
              <a:t>flood protection </a:t>
            </a:r>
            <a:r>
              <a:rPr lang="en-US" altLang="ja-JP" b="1" dirty="0">
                <a:solidFill>
                  <a:schemeClr val="tx1"/>
                </a:solidFill>
              </a:rPr>
              <a:t>and </a:t>
            </a:r>
            <a:r>
              <a:rPr lang="en-US" altLang="ja-JP" b="1" dirty="0">
                <a:solidFill>
                  <a:srgbClr val="FF0000"/>
                </a:solidFill>
              </a:rPr>
              <a:t>power generation</a:t>
            </a:r>
            <a:endParaRPr kumimoji="1" lang="en-US" altLang="ja-JP" b="1" dirty="0">
              <a:solidFill>
                <a:srgbClr val="FF0000"/>
              </a:solidFill>
            </a:endParaRPr>
          </a:p>
        </p:txBody>
      </p:sp>
      <p:sp>
        <p:nvSpPr>
          <p:cNvPr id="23" name="下矢印 3">
            <a:extLst>
              <a:ext uri="{FF2B5EF4-FFF2-40B4-BE49-F238E27FC236}">
                <a16:creationId xmlns:a16="http://schemas.microsoft.com/office/drawing/2014/main" id="{55CC7493-251A-432C-9541-CB540D5DDA27}"/>
              </a:ext>
            </a:extLst>
          </p:cNvPr>
          <p:cNvSpPr/>
          <p:nvPr/>
        </p:nvSpPr>
        <p:spPr>
          <a:xfrm>
            <a:off x="2861681" y="3943449"/>
            <a:ext cx="1024910" cy="20518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5" name="テキスト プレースホルダー 7">
            <a:extLst>
              <a:ext uri="{FF2B5EF4-FFF2-40B4-BE49-F238E27FC236}">
                <a16:creationId xmlns:a16="http://schemas.microsoft.com/office/drawing/2014/main" id="{32FBC709-B625-4670-847D-E6CFA215BDEC}"/>
              </a:ext>
            </a:extLst>
          </p:cNvPr>
          <p:cNvSpPr txBox="1"/>
          <p:nvPr/>
        </p:nvSpPr>
        <p:spPr>
          <a:xfrm>
            <a:off x="179512" y="998895"/>
            <a:ext cx="6408712"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(2)	Linkage with National Development Plan</a:t>
            </a:r>
          </a:p>
        </p:txBody>
      </p:sp>
      <p:sp>
        <p:nvSpPr>
          <p:cNvPr id="22" name="タイトル 1">
            <a:extLst>
              <a:ext uri="{FF2B5EF4-FFF2-40B4-BE49-F238E27FC236}">
                <a16:creationId xmlns:a16="http://schemas.microsoft.com/office/drawing/2014/main" id="{17E61754-F660-4C85-96D5-3F38BC00456A}"/>
              </a:ext>
            </a:extLst>
          </p:cNvPr>
          <p:cNvSpPr>
            <a:spLocks noGrp="1"/>
          </p:cNvSpPr>
          <p:nvPr>
            <p:ph type="title"/>
          </p:nvPr>
        </p:nvSpPr>
        <p:spPr>
          <a:xfrm>
            <a:off x="133553" y="299875"/>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
        <p:nvSpPr>
          <p:cNvPr id="24" name="角丸四角形 9">
            <a:extLst>
              <a:ext uri="{FF2B5EF4-FFF2-40B4-BE49-F238E27FC236}">
                <a16:creationId xmlns:a16="http://schemas.microsoft.com/office/drawing/2014/main" id="{AFFBB100-67DA-4FA9-81D3-93D91A6623DC}"/>
              </a:ext>
            </a:extLst>
          </p:cNvPr>
          <p:cNvSpPr/>
          <p:nvPr/>
        </p:nvSpPr>
        <p:spPr>
          <a:xfrm>
            <a:off x="323529" y="2348879"/>
            <a:ext cx="6099806" cy="3965945"/>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E6C58848-09EF-49B4-8226-660ADD4BB9FE}"/>
              </a:ext>
            </a:extLst>
          </p:cNvPr>
          <p:cNvSpPr txBox="1"/>
          <p:nvPr/>
        </p:nvSpPr>
        <p:spPr>
          <a:xfrm>
            <a:off x="717377" y="2167335"/>
            <a:ext cx="4718719" cy="400110"/>
          </a:xfrm>
          <a:prstGeom prst="rect">
            <a:avLst/>
          </a:prstGeom>
          <a:solidFill>
            <a:schemeClr val="bg1"/>
          </a:solidFill>
        </p:spPr>
        <p:txBody>
          <a:bodyPr wrap="square" rtlCol="0">
            <a:spAutoFit/>
          </a:bodyPr>
          <a:lstStyle/>
          <a:p>
            <a:pPr algn="ctr"/>
            <a:r>
              <a:rPr lang="en-US" altLang="ja-JP" sz="2000" b="1" dirty="0"/>
              <a:t>The Kitakami River Development Plan</a:t>
            </a:r>
            <a:endParaRPr lang="ja-JP" altLang="en-US" sz="2000" b="1" dirty="0"/>
          </a:p>
        </p:txBody>
      </p:sp>
      <p:sp>
        <p:nvSpPr>
          <p:cNvPr id="16" name="テキスト ボックス 15">
            <a:extLst>
              <a:ext uri="{FF2B5EF4-FFF2-40B4-BE49-F238E27FC236}">
                <a16:creationId xmlns:a16="http://schemas.microsoft.com/office/drawing/2014/main" id="{D588A196-7326-492B-83C8-C0F8DD935DFF}"/>
              </a:ext>
            </a:extLst>
          </p:cNvPr>
          <p:cNvSpPr txBox="1"/>
          <p:nvPr/>
        </p:nvSpPr>
        <p:spPr>
          <a:xfrm>
            <a:off x="6731669" y="5911075"/>
            <a:ext cx="2612680" cy="507831"/>
          </a:xfrm>
          <a:prstGeom prst="rect">
            <a:avLst/>
          </a:prstGeom>
          <a:noFill/>
        </p:spPr>
        <p:txBody>
          <a:bodyPr wrap="square">
            <a:spAutoFit/>
          </a:bodyPr>
          <a:lstStyle/>
          <a:p>
            <a:pPr algn="l"/>
            <a:r>
              <a:rPr lang="en-US" altLang="ja-JP" sz="900" kern="100" dirty="0">
                <a:effectLst/>
                <a:ea typeface="ＭＳ 明朝" panose="02020609040205080304" pitchFamily="17" charset="-128"/>
                <a:cs typeface="Times New Roman" panose="02020603050405020304" pitchFamily="18" charset="0"/>
              </a:rPr>
              <a:t>Source: Prepared based on the website of </a:t>
            </a:r>
            <a:r>
              <a:rPr lang="en-US" altLang="ja-JP" sz="900" kern="100" dirty="0" err="1">
                <a:effectLst/>
                <a:ea typeface="ＭＳ 明朝" panose="02020609040205080304" pitchFamily="17" charset="-128"/>
                <a:cs typeface="Times New Roman" panose="02020603050405020304" pitchFamily="18" charset="0"/>
              </a:rPr>
              <a:t>Kitakami</a:t>
            </a:r>
            <a:r>
              <a:rPr lang="en-US" altLang="ja-JP" sz="900" kern="100" dirty="0">
                <a:effectLst/>
                <a:ea typeface="ＭＳ 明朝" panose="02020609040205080304" pitchFamily="17" charset="-128"/>
                <a:cs typeface="Times New Roman" panose="02020603050405020304" pitchFamily="18" charset="0"/>
              </a:rPr>
              <a:t> River Dam Integrated Management Office, MLIT</a:t>
            </a:r>
            <a:endParaRPr lang="ja-JP" altLang="ja-JP" sz="9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4429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70584" y="1615462"/>
            <a:ext cx="7386283" cy="400110"/>
          </a:xfrm>
          <a:prstGeom prst="rect">
            <a:avLst/>
          </a:prstGeom>
          <a:noFill/>
        </p:spPr>
        <p:txBody>
          <a:bodyPr wrap="square" rtlCol="0">
            <a:spAutoFit/>
          </a:bodyPr>
          <a:lstStyle/>
          <a:p>
            <a:r>
              <a:rPr lang="en-US" altLang="ja-JP" sz="2000" dirty="0"/>
              <a:t>2) National Comprehensive Development Plan (NCDP)</a:t>
            </a:r>
          </a:p>
        </p:txBody>
      </p:sp>
      <p:grpSp>
        <p:nvGrpSpPr>
          <p:cNvPr id="5" name="グループ化 4">
            <a:extLst>
              <a:ext uri="{FF2B5EF4-FFF2-40B4-BE49-F238E27FC236}">
                <a16:creationId xmlns:a16="http://schemas.microsoft.com/office/drawing/2014/main" id="{1DC9D3F4-2FDD-4C5D-903E-DA4F0CDE433D}"/>
              </a:ext>
            </a:extLst>
          </p:cNvPr>
          <p:cNvGrpSpPr/>
          <p:nvPr/>
        </p:nvGrpSpPr>
        <p:grpSpPr>
          <a:xfrm>
            <a:off x="655187" y="2100838"/>
            <a:ext cx="7982113" cy="1656000"/>
            <a:chOff x="649924" y="1951457"/>
            <a:chExt cx="7982113" cy="1656000"/>
          </a:xfrm>
        </p:grpSpPr>
        <p:sp>
          <p:nvSpPr>
            <p:cNvPr id="9" name="四角形: 角を丸くする 8">
              <a:extLst>
                <a:ext uri="{FF2B5EF4-FFF2-40B4-BE49-F238E27FC236}">
                  <a16:creationId xmlns:a16="http://schemas.microsoft.com/office/drawing/2014/main" id="{406B9A7C-097A-4C92-A9C9-8D711263F014}"/>
                </a:ext>
              </a:extLst>
            </p:cNvPr>
            <p:cNvSpPr/>
            <p:nvPr/>
          </p:nvSpPr>
          <p:spPr>
            <a:xfrm>
              <a:off x="649924" y="1951457"/>
              <a:ext cx="7982113" cy="1656000"/>
            </a:xfrm>
            <a:prstGeom prst="roundRect">
              <a:avLst/>
            </a:prstGeom>
            <a:solidFill>
              <a:srgbClr val="CC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pP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75D7141E-4EC4-4308-88C2-6D28869F4A08}"/>
                </a:ext>
              </a:extLst>
            </p:cNvPr>
            <p:cNvSpPr txBox="1"/>
            <p:nvPr/>
          </p:nvSpPr>
          <p:spPr>
            <a:xfrm>
              <a:off x="958497" y="2143546"/>
              <a:ext cx="7574033" cy="1200329"/>
            </a:xfrm>
            <a:prstGeom prst="rect">
              <a:avLst/>
            </a:prstGeom>
            <a:noFill/>
          </p:spPr>
          <p:txBody>
            <a:bodyPr wrap="square">
              <a:spAutoFit/>
            </a:bodyPr>
            <a:lstStyle/>
            <a:p>
              <a:pPr>
                <a:buClr>
                  <a:schemeClr val="accent1">
                    <a:lumMod val="50000"/>
                  </a:schemeClr>
                </a:buClr>
                <a:buSzPct val="75000"/>
              </a:pPr>
              <a:r>
                <a:rPr lang="en-US" altLang="ja-JP" b="1" dirty="0">
                  <a:latin typeface="Times New Roman" panose="02020603050405020304" pitchFamily="18" charset="0"/>
                  <a:ea typeface="ＭＳ 明朝" panose="02020609040205080304" pitchFamily="17" charset="-128"/>
                </a:rPr>
                <a:t>Important issues for NCDP</a:t>
              </a:r>
            </a:p>
            <a:p>
              <a:pPr marL="285750" indent="-285750">
                <a:buClr>
                  <a:schemeClr val="accent1">
                    <a:lumMod val="50000"/>
                  </a:schemeClr>
                </a:buClr>
                <a:buSzPct val="75000"/>
                <a:buFont typeface="Wingdings" panose="05000000000000000000" pitchFamily="2" charset="2"/>
                <a:buChar char="l"/>
              </a:pPr>
              <a:r>
                <a:rPr lang="en-US" altLang="ja-JP" dirty="0">
                  <a:solidFill>
                    <a:srgbClr val="FF0000"/>
                  </a:solidFill>
                  <a:latin typeface="Times New Roman" panose="02020603050405020304" pitchFamily="18" charset="0"/>
                  <a:ea typeface="ＭＳ 明朝" panose="02020609040205080304" pitchFamily="17" charset="-128"/>
                </a:rPr>
                <a:t>Urban</a:t>
              </a:r>
              <a:r>
                <a:rPr lang="en-US" altLang="ja-JP" sz="1800" dirty="0">
                  <a:effectLst/>
                  <a:latin typeface="Times New Roman" panose="02020603050405020304" pitchFamily="18" charset="0"/>
                  <a:ea typeface="ＭＳ 明朝" panose="02020609040205080304" pitchFamily="17" charset="-128"/>
                </a:rPr>
                <a:t> </a:t>
              </a:r>
              <a:r>
                <a:rPr lang="en-US" altLang="ja-JP" sz="1800" dirty="0">
                  <a:solidFill>
                    <a:srgbClr val="FF0000"/>
                  </a:solidFill>
                  <a:effectLst/>
                  <a:latin typeface="Times New Roman" panose="02020603050405020304" pitchFamily="18" charset="0"/>
                  <a:ea typeface="ＭＳ 明朝" panose="02020609040205080304" pitchFamily="17" charset="-128"/>
                </a:rPr>
                <a:t>concentration of population</a:t>
              </a:r>
              <a:r>
                <a:rPr lang="en-US" altLang="ja-JP" sz="1800" dirty="0">
                  <a:effectLst/>
                  <a:latin typeface="Times New Roman" panose="02020603050405020304" pitchFamily="18" charset="0"/>
                  <a:ea typeface="ＭＳ 明朝" panose="02020609040205080304" pitchFamily="17" charset="-128"/>
                </a:rPr>
                <a:t> and </a:t>
              </a:r>
              <a:r>
                <a:rPr lang="en-US" altLang="ja-JP" sz="1800" dirty="0">
                  <a:solidFill>
                    <a:srgbClr val="FF0000"/>
                  </a:solidFill>
                  <a:effectLst/>
                  <a:latin typeface="Times New Roman" panose="02020603050405020304" pitchFamily="18" charset="0"/>
                  <a:ea typeface="ＭＳ 明朝" panose="02020609040205080304" pitchFamily="17" charset="-128"/>
                </a:rPr>
                <a:t>Urban-rural disparities in income</a:t>
              </a:r>
            </a:p>
            <a:p>
              <a:pPr marL="285750" indent="-285750">
                <a:buClr>
                  <a:schemeClr val="accent1">
                    <a:lumMod val="50000"/>
                  </a:schemeClr>
                </a:buClr>
                <a:buSzPct val="75000"/>
                <a:buFont typeface="Wingdings" panose="05000000000000000000" pitchFamily="2" charset="2"/>
                <a:buChar char="l"/>
              </a:pPr>
              <a:r>
                <a:rPr lang="en-US" altLang="ja-JP" dirty="0">
                  <a:latin typeface="Times New Roman" panose="02020603050405020304" pitchFamily="18" charset="0"/>
                  <a:ea typeface="ＭＳ 明朝" panose="02020609040205080304" pitchFamily="17" charset="-128"/>
                </a:rPr>
                <a:t>B</a:t>
              </a:r>
              <a:r>
                <a:rPr lang="en-US" altLang="ja-JP" sz="1800" dirty="0">
                  <a:effectLst/>
                  <a:latin typeface="Times New Roman" panose="02020603050405020304" pitchFamily="18" charset="0"/>
                  <a:ea typeface="ＭＳ 明朝" panose="02020609040205080304" pitchFamily="17" charset="-128"/>
                </a:rPr>
                <a:t>alanced development in the country, </a:t>
              </a:r>
              <a:r>
                <a:rPr lang="en-US" altLang="ja-JP" dirty="0">
                  <a:latin typeface="Times New Roman" panose="02020603050405020304" pitchFamily="18" charset="0"/>
                  <a:ea typeface="ＭＳ 明朝" panose="02020609040205080304" pitchFamily="17" charset="-128"/>
                </a:rPr>
                <a:t>N</a:t>
              </a:r>
              <a:r>
                <a:rPr lang="en-US" altLang="ja-JP" sz="1800" dirty="0">
                  <a:effectLst/>
                  <a:latin typeface="Times New Roman" panose="02020603050405020304" pitchFamily="18" charset="0"/>
                  <a:ea typeface="ＭＳ 明朝" panose="02020609040205080304" pitchFamily="17" charset="-128"/>
                </a:rPr>
                <a:t>ational land safety, and Harmonization of socioeconomic activities and natural environment</a:t>
              </a:r>
              <a:endParaRPr lang="ja-JP" altLang="en-US" dirty="0"/>
            </a:p>
          </p:txBody>
        </p:sp>
      </p:grpSp>
      <p:grpSp>
        <p:nvGrpSpPr>
          <p:cNvPr id="4" name="グループ化 3">
            <a:extLst>
              <a:ext uri="{FF2B5EF4-FFF2-40B4-BE49-F238E27FC236}">
                <a16:creationId xmlns:a16="http://schemas.microsoft.com/office/drawing/2014/main" id="{D483C3C2-4641-4127-BF3F-1D921C032FEA}"/>
              </a:ext>
            </a:extLst>
          </p:cNvPr>
          <p:cNvGrpSpPr/>
          <p:nvPr/>
        </p:nvGrpSpPr>
        <p:grpSpPr>
          <a:xfrm>
            <a:off x="655187" y="3948927"/>
            <a:ext cx="7955458" cy="2305378"/>
            <a:chOff x="684994" y="3827151"/>
            <a:chExt cx="7955458" cy="2305378"/>
          </a:xfrm>
        </p:grpSpPr>
        <p:sp>
          <p:nvSpPr>
            <p:cNvPr id="14" name="角丸四角形 9">
              <a:extLst>
                <a:ext uri="{FF2B5EF4-FFF2-40B4-BE49-F238E27FC236}">
                  <a16:creationId xmlns:a16="http://schemas.microsoft.com/office/drawing/2014/main" id="{2962E0A4-1C04-41C9-8116-38CCF67B31DA}"/>
                </a:ext>
              </a:extLst>
            </p:cNvPr>
            <p:cNvSpPr/>
            <p:nvPr/>
          </p:nvSpPr>
          <p:spPr>
            <a:xfrm>
              <a:off x="684994" y="3827151"/>
              <a:ext cx="7955458" cy="2305378"/>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55ED21ED-5713-4457-93E9-1AC78C30FB8C}"/>
                </a:ext>
              </a:extLst>
            </p:cNvPr>
            <p:cNvSpPr/>
            <p:nvPr/>
          </p:nvSpPr>
          <p:spPr>
            <a:xfrm>
              <a:off x="937203" y="4213866"/>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1. Building a national land structure</a:t>
              </a:r>
            </a:p>
          </p:txBody>
        </p:sp>
        <p:sp>
          <p:nvSpPr>
            <p:cNvPr id="16" name="テキスト ボックス 15">
              <a:extLst>
                <a:ext uri="{FF2B5EF4-FFF2-40B4-BE49-F238E27FC236}">
                  <a16:creationId xmlns:a16="http://schemas.microsoft.com/office/drawing/2014/main" id="{D33D0426-3E3C-48CB-B24D-1CE96B14B05A}"/>
                </a:ext>
              </a:extLst>
            </p:cNvPr>
            <p:cNvSpPr txBox="1"/>
            <p:nvPr/>
          </p:nvSpPr>
          <p:spPr>
            <a:xfrm>
              <a:off x="971600" y="3875312"/>
              <a:ext cx="2105222" cy="338554"/>
            </a:xfrm>
            <a:prstGeom prst="rect">
              <a:avLst/>
            </a:prstGeom>
            <a:solidFill>
              <a:schemeClr val="bg1"/>
            </a:solidFill>
          </p:spPr>
          <p:txBody>
            <a:bodyPr wrap="square" rtlCol="0">
              <a:spAutoFit/>
            </a:bodyPr>
            <a:lstStyle/>
            <a:p>
              <a:r>
                <a:rPr lang="en-US" altLang="ja-JP" sz="1600" b="1" dirty="0"/>
                <a:t>Development goals</a:t>
              </a:r>
            </a:p>
          </p:txBody>
        </p:sp>
        <p:sp>
          <p:nvSpPr>
            <p:cNvPr id="17" name="正方形/長方形 16">
              <a:extLst>
                <a:ext uri="{FF2B5EF4-FFF2-40B4-BE49-F238E27FC236}">
                  <a16:creationId xmlns:a16="http://schemas.microsoft.com/office/drawing/2014/main" id="{DBFC2FB9-A699-41CD-B375-36F951984B28}"/>
                </a:ext>
              </a:extLst>
            </p:cNvPr>
            <p:cNvSpPr/>
            <p:nvPr/>
          </p:nvSpPr>
          <p:spPr>
            <a:xfrm>
              <a:off x="937742" y="4684822"/>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2. Ensuring equity</a:t>
              </a:r>
            </a:p>
          </p:txBody>
        </p:sp>
        <p:sp>
          <p:nvSpPr>
            <p:cNvPr id="18" name="正方形/長方形 17">
              <a:extLst>
                <a:ext uri="{FF2B5EF4-FFF2-40B4-BE49-F238E27FC236}">
                  <a16:creationId xmlns:a16="http://schemas.microsoft.com/office/drawing/2014/main" id="{4C9E5E9F-5704-4D87-A070-9CAF4656B69B}"/>
                </a:ext>
              </a:extLst>
            </p:cNvPr>
            <p:cNvSpPr/>
            <p:nvPr/>
          </p:nvSpPr>
          <p:spPr>
            <a:xfrm>
              <a:off x="937203" y="5170551"/>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3. Reducing overcrowding</a:t>
              </a:r>
            </a:p>
          </p:txBody>
        </p:sp>
        <p:sp>
          <p:nvSpPr>
            <p:cNvPr id="20" name="正方形/長方形 19">
              <a:extLst>
                <a:ext uri="{FF2B5EF4-FFF2-40B4-BE49-F238E27FC236}">
                  <a16:creationId xmlns:a16="http://schemas.microsoft.com/office/drawing/2014/main" id="{495BC7C3-C38A-420F-A8C0-17A861E77832}"/>
                </a:ext>
              </a:extLst>
            </p:cNvPr>
            <p:cNvSpPr/>
            <p:nvPr/>
          </p:nvSpPr>
          <p:spPr>
            <a:xfrm>
              <a:off x="4669069" y="4199439"/>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4. Efficient investment</a:t>
              </a:r>
            </a:p>
          </p:txBody>
        </p:sp>
        <p:sp>
          <p:nvSpPr>
            <p:cNvPr id="21" name="正方形/長方形 20">
              <a:extLst>
                <a:ext uri="{FF2B5EF4-FFF2-40B4-BE49-F238E27FC236}">
                  <a16:creationId xmlns:a16="http://schemas.microsoft.com/office/drawing/2014/main" id="{81138453-66DD-4317-B9DC-F82E12CE762A}"/>
                </a:ext>
              </a:extLst>
            </p:cNvPr>
            <p:cNvSpPr/>
            <p:nvPr/>
          </p:nvSpPr>
          <p:spPr>
            <a:xfrm>
              <a:off x="4649395" y="4690033"/>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5. Spatial support for industrial policy</a:t>
              </a:r>
            </a:p>
          </p:txBody>
        </p:sp>
        <p:sp>
          <p:nvSpPr>
            <p:cNvPr id="22" name="正方形/長方形 21">
              <a:extLst>
                <a:ext uri="{FF2B5EF4-FFF2-40B4-BE49-F238E27FC236}">
                  <a16:creationId xmlns:a16="http://schemas.microsoft.com/office/drawing/2014/main" id="{B88F5597-4436-4EA9-A443-C43562FA4E1F}"/>
                </a:ext>
              </a:extLst>
            </p:cNvPr>
            <p:cNvSpPr/>
            <p:nvPr/>
          </p:nvSpPr>
          <p:spPr>
            <a:xfrm>
              <a:off x="4649395" y="5189555"/>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6. Effective use of resources</a:t>
              </a:r>
            </a:p>
          </p:txBody>
        </p:sp>
        <p:sp>
          <p:nvSpPr>
            <p:cNvPr id="23" name="正方形/長方形 22">
              <a:extLst>
                <a:ext uri="{FF2B5EF4-FFF2-40B4-BE49-F238E27FC236}">
                  <a16:creationId xmlns:a16="http://schemas.microsoft.com/office/drawing/2014/main" id="{343EF0F4-5A10-489F-B131-3C2ED0CE933C}"/>
                </a:ext>
              </a:extLst>
            </p:cNvPr>
            <p:cNvSpPr/>
            <p:nvPr/>
          </p:nvSpPr>
          <p:spPr>
            <a:xfrm>
              <a:off x="4649395" y="5690601"/>
              <a:ext cx="3506400"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7. National land conservation</a:t>
              </a:r>
            </a:p>
          </p:txBody>
        </p:sp>
      </p:grpSp>
      <p:sp>
        <p:nvSpPr>
          <p:cNvPr id="24" name="テキスト プレースホルダー 7">
            <a:extLst>
              <a:ext uri="{FF2B5EF4-FFF2-40B4-BE49-F238E27FC236}">
                <a16:creationId xmlns:a16="http://schemas.microsoft.com/office/drawing/2014/main" id="{06011CE1-FCFC-47A3-B263-4FEC8ECE46B6}"/>
              </a:ext>
            </a:extLst>
          </p:cNvPr>
          <p:cNvSpPr txBox="1"/>
          <p:nvPr/>
        </p:nvSpPr>
        <p:spPr>
          <a:xfrm>
            <a:off x="271069" y="1080774"/>
            <a:ext cx="833957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(2)	Linkage with National Development Plan</a:t>
            </a:r>
          </a:p>
        </p:txBody>
      </p:sp>
      <p:sp>
        <p:nvSpPr>
          <p:cNvPr id="25" name="タイトル 1">
            <a:extLst>
              <a:ext uri="{FF2B5EF4-FFF2-40B4-BE49-F238E27FC236}">
                <a16:creationId xmlns:a16="http://schemas.microsoft.com/office/drawing/2014/main" id="{B8C7F3A6-AF87-41FC-9DE9-553ED5C7EA20}"/>
              </a:ext>
            </a:extLst>
          </p:cNvPr>
          <p:cNvSpPr>
            <a:spLocks noGrp="1"/>
          </p:cNvSpPr>
          <p:nvPr>
            <p:ph type="title"/>
          </p:nvPr>
        </p:nvSpPr>
        <p:spPr>
          <a:xfrm>
            <a:off x="316411" y="320022"/>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Tree>
    <p:extLst>
      <p:ext uri="{BB962C8B-B14F-4D97-AF65-F5344CB8AC3E}">
        <p14:creationId xmlns:p14="http://schemas.microsoft.com/office/powerpoint/2010/main" val="375887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11560" y="1733357"/>
            <a:ext cx="7386283" cy="400110"/>
          </a:xfrm>
          <a:prstGeom prst="rect">
            <a:avLst/>
          </a:prstGeom>
          <a:noFill/>
        </p:spPr>
        <p:txBody>
          <a:bodyPr wrap="square" rtlCol="0">
            <a:spAutoFit/>
          </a:bodyPr>
          <a:lstStyle/>
          <a:p>
            <a:pPr marL="355600" indent="-355600"/>
            <a:r>
              <a:rPr lang="en-US" altLang="ja-JP" sz="2000" dirty="0"/>
              <a:t>2)	National Comprehensive Development Plan (NCDP)</a:t>
            </a:r>
          </a:p>
        </p:txBody>
      </p:sp>
      <p:sp>
        <p:nvSpPr>
          <p:cNvPr id="8" name="テキスト プレースホルダー 2">
            <a:extLst>
              <a:ext uri="{FF2B5EF4-FFF2-40B4-BE49-F238E27FC236}">
                <a16:creationId xmlns:a16="http://schemas.microsoft.com/office/drawing/2014/main" id="{00EF9D67-0E7D-421E-9B71-5AFF6E10B2C9}"/>
              </a:ext>
            </a:extLst>
          </p:cNvPr>
          <p:cNvSpPr txBox="1">
            <a:spLocks/>
          </p:cNvSpPr>
          <p:nvPr/>
        </p:nvSpPr>
        <p:spPr>
          <a:xfrm>
            <a:off x="683568" y="2240607"/>
            <a:ext cx="5865096" cy="2376786"/>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1st NCDP (1962)</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New NCDP (1969)</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3rd NCDP (1977)</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4th NCDP (1987)</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Grand Design for the 21st Century (1998)</a:t>
            </a:r>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dirty="0"/>
          </a:p>
        </p:txBody>
      </p:sp>
      <p:sp>
        <p:nvSpPr>
          <p:cNvPr id="7" name="テキスト プレースホルダー 7">
            <a:extLst>
              <a:ext uri="{FF2B5EF4-FFF2-40B4-BE49-F238E27FC236}">
                <a16:creationId xmlns:a16="http://schemas.microsoft.com/office/drawing/2014/main" id="{81CD4C9F-A931-4944-A343-4CB8924C0D35}"/>
              </a:ext>
            </a:extLst>
          </p:cNvPr>
          <p:cNvSpPr txBox="1"/>
          <p:nvPr/>
        </p:nvSpPr>
        <p:spPr>
          <a:xfrm>
            <a:off x="245503" y="1173034"/>
            <a:ext cx="775233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9263" indent="-449263">
              <a:buNone/>
            </a:pPr>
            <a:r>
              <a:rPr lang="en-US" altLang="ja-JP" sz="2000" dirty="0"/>
              <a:t>(2)	Linkage with National Development Plan</a:t>
            </a:r>
          </a:p>
        </p:txBody>
      </p:sp>
      <p:sp>
        <p:nvSpPr>
          <p:cNvPr id="9" name="タイトル 1">
            <a:extLst>
              <a:ext uri="{FF2B5EF4-FFF2-40B4-BE49-F238E27FC236}">
                <a16:creationId xmlns:a16="http://schemas.microsoft.com/office/drawing/2014/main" id="{B443FE93-FB24-4D6F-99AC-007A6639320F}"/>
              </a:ext>
            </a:extLst>
          </p:cNvPr>
          <p:cNvSpPr>
            <a:spLocks noGrp="1"/>
          </p:cNvSpPr>
          <p:nvPr>
            <p:ph type="title"/>
          </p:nvPr>
        </p:nvSpPr>
        <p:spPr>
          <a:xfrm>
            <a:off x="233752" y="328151"/>
            <a:ext cx="8676496" cy="720000"/>
          </a:xfrm>
        </p:spPr>
        <p:txBody>
          <a:bodyPr>
            <a:normAutofit fontScale="90000"/>
          </a:bodyPr>
          <a:lstStyle/>
          <a:p>
            <a:pPr marL="452438" indent="-452438"/>
            <a:r>
              <a:rPr lang="en-US" altLang="ja-JP" sz="2800" dirty="0"/>
              <a:t>2.	National Development Plan and Water Resources Management Plan</a:t>
            </a:r>
            <a:endParaRPr kumimoji="1" lang="ja-JP" altLang="en-US" sz="2800" dirty="0"/>
          </a:p>
        </p:txBody>
      </p:sp>
    </p:spTree>
    <p:extLst>
      <p:ext uri="{BB962C8B-B14F-4D97-AF65-F5344CB8AC3E}">
        <p14:creationId xmlns:p14="http://schemas.microsoft.com/office/powerpoint/2010/main" val="1423476712"/>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5">
              <a:lumMod val="50000"/>
            </a:schemeClr>
          </a:solidFill>
          <a:miter lim="800000"/>
        </a:ln>
      </a:spPr>
      <a:bodyPr wrap="square" lIns="180000" tIns="36000" rIns="108000" bIns="36000" rtlCol="0" anchor="ctr">
        <a:spAutoFit/>
      </a:bodyPr>
      <a:lstStyle>
        <a:def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16C46E-3446-42D1-A813-3ED4B11D1782}"/>
</file>

<file path=customXml/itemProps2.xml><?xml version="1.0" encoding="utf-8"?>
<ds:datastoreItem xmlns:ds="http://schemas.openxmlformats.org/officeDocument/2006/customXml" ds:itemID="{E60EF85A-6061-4861-8AE7-A4F6EEC69F70}">
  <ds:schemaRefs>
    <ds:schemaRef ds:uri="http://schemas.microsoft.com/office/2006/metadata/properties"/>
    <ds:schemaRef ds:uri="8bee4b5a-797e-4090-846b-e0b2c160cba4"/>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b56652ab-dc59-4635-a713-c4c2ef59bd7c"/>
    <ds:schemaRef ds:uri="http://www.w3.org/XML/1998/namespace"/>
    <ds:schemaRef ds:uri="http://purl.org/dc/dcmitype/"/>
  </ds:schemaRefs>
</ds:datastoreItem>
</file>

<file path=customXml/itemProps3.xml><?xml version="1.0" encoding="utf-8"?>
<ds:datastoreItem xmlns:ds="http://schemas.openxmlformats.org/officeDocument/2006/customXml" ds:itemID="{48221270-C204-4733-BAC6-C6D4F728A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3604</TotalTime>
  <Words>2562</Words>
  <PresentationFormat>On-screen Show (4:3)</PresentationFormat>
  <Paragraphs>277</Paragraphs>
  <Slides>32</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游ゴシック</vt:lpstr>
      <vt:lpstr>游ゴシック Light</vt:lpstr>
      <vt:lpstr>游明朝</vt:lpstr>
      <vt:lpstr>Arial</vt:lpstr>
      <vt:lpstr>Calibri</vt:lpstr>
      <vt:lpstr>Cambria</vt:lpstr>
      <vt:lpstr>Times New Roman</vt:lpstr>
      <vt:lpstr>Wingdings</vt:lpstr>
      <vt:lpstr>2_X0-00</vt:lpstr>
      <vt:lpstr>デザインの設定</vt:lpstr>
      <vt:lpstr>Theme2-1 MANAGEMENT PLANNING FORMULATING THROUGH COORDINATION AMONG SECTORS &amp; REGIONS WITH LONG-TERM PERSPECTIVES</vt:lpstr>
      <vt:lpstr>Contents</vt:lpstr>
      <vt:lpstr>1. Introduction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2. National Development Plan and Water Resources Management Plan</vt:lpstr>
      <vt:lpstr>PowerPoint Presentation</vt:lpstr>
      <vt:lpstr>PowerPoint Presentation</vt:lpstr>
      <vt:lpstr>4. Adaptation Planning to Climate Change</vt:lpstr>
      <vt:lpstr>4. Adaptation Planning to Climate Change</vt:lpstr>
      <vt:lpstr>4. Adaptation Planning to Climate Change</vt:lpstr>
      <vt:lpstr>4. Adaptation Planning to Climate Change</vt:lpstr>
      <vt:lpstr>5. Contribution to Society through Water Resources Development</vt:lpstr>
      <vt:lpstr>5. Contribution to Society through Water Resources Development</vt:lpstr>
      <vt:lpstr>5. Contribution to Society through Water Resources Development</vt:lpstr>
      <vt:lpstr>5. Contribution to Society through Water Resources Development</vt:lpstr>
      <vt:lpstr>5. Contribution to Society through Water Resources Development</vt:lpstr>
      <vt:lpstr>5. Contribution to Society through Water Resources Development</vt:lpstr>
      <vt:lpstr>5. Contribution to Society through Water Resources Development</vt:lpstr>
      <vt:lpstr>6. Lessons Learned (1)</vt:lpstr>
      <vt:lpstr>8. Lessons Learned (2)</vt:lpstr>
      <vt:lpstr>8. Lessons Learned (3)</vt:lpstr>
      <vt:lpstr>8. Lessons Learned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2022-03-08T05:33:58Z</cp:lastPrinted>
  <dcterms:created xsi:type="dcterms:W3CDTF">2016-03-24T01:37:00Z</dcterms:created>
  <dcterms:modified xsi:type="dcterms:W3CDTF">2022-04-01T08:43:56Z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