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876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74" r:id="rId9"/>
    <p:sldId id="27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08" y="-18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-331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B9EA95-4B08-4B3D-8E8A-538F690BFF9F}" type="datetimeFigureOut">
              <a:rPr kumimoji="1" lang="ja-JP" altLang="en-US" smtClean="0"/>
              <a:t>2014/6/23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9DA31-1481-4FB1-8375-AFB8058A0C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162412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946F9C-4737-4D28-AE53-504651753E6C}" type="datetimeFigureOut">
              <a:rPr kumimoji="1" lang="ja-JP" altLang="en-US" smtClean="0"/>
              <a:t>2014/6/23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F7151-21D8-48D0-A997-5FD6F14FB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29035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846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A2758-7B78-4E85-831C-D8868DA221F8}" type="datetime1">
              <a:rPr kumimoji="1" lang="ja-JP" altLang="en-US" smtClean="0"/>
              <a:t>2014/6/23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#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lum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80" y="332656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48371"/>
            <a:ext cx="1520856" cy="133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1145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797D-F025-428C-8537-EEB42768175E}" type="datetime1">
              <a:rPr kumimoji="1" lang="ja-JP" altLang="en-US" smtClean="0"/>
              <a:t>2014/6/23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#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866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B6E-B020-4D07-9075-B1D2043E2985}" type="datetime1">
              <a:rPr kumimoji="1" lang="ja-JP" altLang="en-US" smtClean="0"/>
              <a:t>2014/6/23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#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6828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8859D-5B41-416F-892A-165344DDFE81}" type="datetime1">
              <a:rPr kumimoji="1" lang="ja-JP" altLang="en-US" smtClean="0"/>
              <a:t>2014/6/23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#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 userDrawn="1"/>
        </p:nvSpPr>
        <p:spPr>
          <a:xfrm>
            <a:off x="4248472" y="6597352"/>
            <a:ext cx="457200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100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INGÉROSEC Corporation</a:t>
            </a:r>
            <a:r>
              <a:rPr kumimoji="1" lang="en-US" altLang="ja-JP" sz="1100" i="1" baseline="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</a:t>
            </a:r>
            <a:r>
              <a:rPr kumimoji="1" lang="en-US" altLang="ja-JP" sz="1100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ORIENTAL CONSULTANTS Co., Ltd.</a:t>
            </a:r>
          </a:p>
        </p:txBody>
      </p:sp>
    </p:spTree>
    <p:extLst>
      <p:ext uri="{BB962C8B-B14F-4D97-AF65-F5344CB8AC3E}">
        <p14:creationId xmlns:p14="http://schemas.microsoft.com/office/powerpoint/2010/main" val="823847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6838-3AD2-453D-9F5E-9E3178F0217C}" type="datetime1">
              <a:rPr kumimoji="1" lang="ja-JP" altLang="en-US" smtClean="0"/>
              <a:t>2014/6/23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#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3266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B51C4-71FC-414E-88DE-98BB6E49BBF5}" type="datetime1">
              <a:rPr kumimoji="1" lang="ja-JP" altLang="en-US" smtClean="0"/>
              <a:t>2014/6/23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#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928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0801-90BC-45F1-A4A0-662E61005009}" type="datetime1">
              <a:rPr kumimoji="1" lang="ja-JP" altLang="en-US" smtClean="0"/>
              <a:t>2014/6/23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#</a:t>
            </a:r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5614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F75E-3F68-430E-BA4D-3550DF7B2187}" type="datetime1">
              <a:rPr kumimoji="1" lang="ja-JP" altLang="en-US" smtClean="0"/>
              <a:t>2014/6/23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#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654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26E19-A5C6-46CF-AD05-C55F9630F447}" type="datetime1">
              <a:rPr kumimoji="1" lang="ja-JP" altLang="en-US" smtClean="0"/>
              <a:t>2014/6/23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#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881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6515B-B4CB-40DC-ADA7-757F6DA3A231}" type="datetime1">
              <a:rPr kumimoji="1" lang="ja-JP" altLang="en-US" smtClean="0"/>
              <a:t>2014/6/23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#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6640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DD718-5900-43F6-8FBD-BA963C7F77B4}" type="datetime1">
              <a:rPr kumimoji="1" lang="ja-JP" altLang="en-US" smtClean="0"/>
              <a:t>2014/6/23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#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683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A9AF7-B60C-439A-A6F2-1ABEFA7707FB}" type="datetime1">
              <a:rPr kumimoji="1" lang="ja-JP" altLang="en-US" smtClean="0"/>
              <a:t>2014/6/23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 smtClean="0"/>
              <a:t>#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3473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800200"/>
          </a:xfrm>
          <a:solidFill>
            <a:srgbClr val="FFFF66">
              <a:alpha val="30196"/>
            </a:srgbClr>
          </a:solidFill>
        </p:spPr>
        <p:txBody>
          <a:bodyPr>
            <a:normAutofit fontScale="90000"/>
          </a:bodyPr>
          <a:lstStyle/>
          <a:p>
            <a:r>
              <a:rPr lang="en-US" altLang="ja-JP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The Project for Capacity Development on Road Maintenance in the Independent State of Papua New </a:t>
            </a:r>
            <a:r>
              <a:rPr lang="en-US" altLang="ja-JP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Guinea</a:t>
            </a:r>
            <a:endParaRPr kumimoji="1" lang="ja-JP" alt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310136"/>
            <a:ext cx="6400800" cy="2279104"/>
          </a:xfrm>
        </p:spPr>
        <p:txBody>
          <a:bodyPr>
            <a:noAutofit/>
          </a:bodyPr>
          <a:lstStyle/>
          <a:p>
            <a:r>
              <a:rPr lang="en-US" altLang="ja-JP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</a:t>
            </a:r>
            <a:r>
              <a:rPr lang="en-US" altLang="ja-JP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</a:t>
            </a:r>
          </a:p>
          <a:p>
            <a:endParaRPr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May 2014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INGÉROSEC </a:t>
            </a:r>
            <a:r>
              <a:rPr lang="en-US" altLang="ja-JP" dirty="0">
                <a:solidFill>
                  <a:schemeClr val="tx1"/>
                </a:solidFill>
              </a:rPr>
              <a:t>Corporation</a:t>
            </a:r>
            <a:endParaRPr lang="ja-JP" altLang="ja-JP" dirty="0">
              <a:solidFill>
                <a:schemeClr val="tx1"/>
              </a:solidFill>
            </a:endParaRPr>
          </a:p>
          <a:p>
            <a:r>
              <a:rPr lang="en-US" altLang="ja-JP" dirty="0">
                <a:solidFill>
                  <a:schemeClr val="tx1"/>
                </a:solidFill>
              </a:rPr>
              <a:t>ORIENTAL CONSULTANTS Co., Ltd</a:t>
            </a:r>
            <a:r>
              <a:rPr lang="en-US" altLang="ja-JP" dirty="0" smtClean="0">
                <a:solidFill>
                  <a:schemeClr val="tx1"/>
                </a:solidFill>
              </a:rPr>
              <a:t>.</a:t>
            </a:r>
            <a:endParaRPr lang="ja-JP" altLang="ja-JP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46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2000"/>
            <a:ext cx="7467600" cy="4419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200" b="1" u="sng" dirty="0" smtClean="0">
                <a:latin typeface="Century Gothic" panose="020B0502020202020204" pitchFamily="34" charset="0"/>
              </a:rPr>
              <a:t>Pilot site in East Sepik</a:t>
            </a:r>
          </a:p>
          <a:p>
            <a:pPr marL="0" indent="0">
              <a:buNone/>
            </a:pPr>
            <a:r>
              <a:rPr lang="en-US" altLang="ja-JP" sz="2200" dirty="0" smtClean="0">
                <a:latin typeface="Century Gothic" panose="020B0502020202020204" pitchFamily="34" charset="0"/>
              </a:rPr>
              <a:t>  To be selected in the 1st year</a:t>
            </a:r>
          </a:p>
          <a:p>
            <a:pPr marL="0" indent="0">
              <a:buNone/>
            </a:pPr>
            <a:endParaRPr lang="en-US" altLang="ja-JP" sz="22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altLang="ja-JP" sz="22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altLang="ja-JP" sz="2200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altLang="ja-JP" sz="2200" dirty="0" smtClean="0">
                <a:latin typeface="Century Gothic" panose="020B0502020202020204" pitchFamily="34" charset="0"/>
              </a:rPr>
              <a:t> </a:t>
            </a:r>
            <a:r>
              <a:rPr lang="en-US" altLang="ja-JP" sz="2200" b="1" u="sng" dirty="0" smtClean="0">
                <a:latin typeface="Century Gothic" panose="020B0502020202020204" pitchFamily="34" charset="0"/>
              </a:rPr>
              <a:t>Pilot </a:t>
            </a:r>
            <a:r>
              <a:rPr lang="en-US" altLang="ja-JP" sz="2200" b="1" u="sng" dirty="0">
                <a:latin typeface="Century Gothic" panose="020B0502020202020204" pitchFamily="34" charset="0"/>
              </a:rPr>
              <a:t>site in </a:t>
            </a:r>
            <a:r>
              <a:rPr lang="en-US" altLang="ja-JP" sz="2200" b="1" u="sng" dirty="0" smtClean="0">
                <a:latin typeface="Century Gothic" panose="020B0502020202020204" pitchFamily="34" charset="0"/>
              </a:rPr>
              <a:t>West New Britain</a:t>
            </a:r>
          </a:p>
          <a:p>
            <a:pPr marL="0" indent="0">
              <a:buNone/>
            </a:pPr>
            <a:r>
              <a:rPr lang="en-US" altLang="ja-JP" sz="2200" dirty="0">
                <a:latin typeface="Century Gothic" panose="020B0502020202020204" pitchFamily="34" charset="0"/>
              </a:rPr>
              <a:t> 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  To </a:t>
            </a:r>
            <a:r>
              <a:rPr lang="en-US" altLang="ja-JP" sz="2200" dirty="0">
                <a:latin typeface="Century Gothic" panose="020B0502020202020204" pitchFamily="34" charset="0"/>
              </a:rPr>
              <a:t>be selected 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in the 1st </a:t>
            </a:r>
            <a:r>
              <a:rPr lang="en-US" altLang="ja-JP" sz="2200" dirty="0">
                <a:latin typeface="Century Gothic" panose="020B0502020202020204" pitchFamily="34" charset="0"/>
              </a:rPr>
              <a:t>year</a:t>
            </a:r>
            <a:endParaRPr lang="en-US" altLang="ja-JP" sz="2200" u="sng" dirty="0">
              <a:latin typeface="Century Gothic" panose="020B050202020202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916832"/>
            <a:ext cx="3888432" cy="1746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813" y="4077072"/>
            <a:ext cx="2763531" cy="255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タイトル 1"/>
          <p:cNvSpPr txBox="1">
            <a:spLocks/>
          </p:cNvSpPr>
          <p:nvPr/>
        </p:nvSpPr>
        <p:spPr>
          <a:xfrm>
            <a:off x="457200" y="476776"/>
            <a:ext cx="8229600" cy="936000"/>
          </a:xfrm>
          <a:prstGeom prst="rect">
            <a:avLst/>
          </a:prstGeom>
          <a:solidFill>
            <a:srgbClr val="FFFF66">
              <a:alpha val="30196"/>
            </a:srgb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Activity-2:Support for Improving the Capacity of Management by the In-house Workforce</a:t>
            </a:r>
            <a:endParaRPr lang="ja-JP" alt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9557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2000"/>
            <a:ext cx="7467600" cy="44196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altLang="ja-JP" sz="2200" b="1" u="sng" dirty="0" smtClean="0">
                <a:latin typeface="Century Gothic" panose="020B0502020202020204" pitchFamily="34" charset="0"/>
              </a:rPr>
              <a:t>Preparation for the pilot project</a:t>
            </a:r>
          </a:p>
          <a:p>
            <a:pPr marL="457200" indent="-457200">
              <a:buFont typeface="+mj-lt"/>
              <a:buAutoNum type="arabicPeriod" startAt="3"/>
            </a:pPr>
            <a:endParaRPr lang="en-US" altLang="ja-JP" sz="2200" u="sng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altLang="ja-JP" sz="2200" u="sng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altLang="ja-JP" sz="2200" u="sng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altLang="ja-JP" sz="2200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ja-JP" altLang="ja-JP" sz="2200" dirty="0" smtClean="0">
                <a:latin typeface="Century Gothic" panose="020B0502020202020204" pitchFamily="34" charset="0"/>
              </a:rPr>
              <a:t> 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    Road </a:t>
            </a:r>
            <a:r>
              <a:rPr lang="en-US" altLang="ja-JP" sz="2200" dirty="0">
                <a:latin typeface="Century Gothic" panose="020B0502020202020204" pitchFamily="34" charset="0"/>
              </a:rPr>
              <a:t>maintenance construction</a:t>
            </a:r>
          </a:p>
          <a:p>
            <a:pPr marL="0" indent="0">
              <a:buNone/>
            </a:pPr>
            <a:endParaRPr lang="en-US" altLang="ja-JP" sz="2200" u="sng" dirty="0" smtClean="0">
              <a:latin typeface="Century Gothic" panose="020B050202020202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10</a:t>
            </a:fld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6169706"/>
              </p:ext>
            </p:extLst>
          </p:nvPr>
        </p:nvGraphicFramePr>
        <p:xfrm>
          <a:off x="899592" y="2060848"/>
          <a:ext cx="7344816" cy="149046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7344816"/>
              </a:tblGrid>
              <a:tr h="288032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eriod"/>
                      </a:pPr>
                      <a:r>
                        <a:rPr kumimoji="1" lang="en-US" altLang="ja-JP" sz="1200" b="0" dirty="0" smtClean="0">
                          <a:latin typeface="Century Gothic" panose="020B0502020202020204" pitchFamily="34" charset="0"/>
                        </a:rPr>
                        <a:t>Designing and determination of the coverage of the pilot project for effective maintenance and management</a:t>
                      </a:r>
                      <a:endParaRPr kumimoji="1" lang="ja-JP" altLang="en-US" sz="12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eriod" startAt="2"/>
                      </a:pPr>
                      <a:r>
                        <a:rPr kumimoji="1" lang="en-US" altLang="ja-JP" sz="1200" dirty="0" smtClean="0">
                          <a:latin typeface="Century Gothic" panose="020B0502020202020204" pitchFamily="34" charset="0"/>
                        </a:rPr>
                        <a:t>Consideration of feasibility of the pilot project cost and budget for effective maintenance and management</a:t>
                      </a:r>
                      <a:endParaRPr kumimoji="1" lang="ja-JP" altLang="en-US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eriod" startAt="3"/>
                      </a:pPr>
                      <a:r>
                        <a:rPr kumimoji="1" lang="en-US" altLang="ja-JP" sz="1200" dirty="0" smtClean="0">
                          <a:latin typeface="Century Gothic" panose="020B0502020202020204" pitchFamily="34" charset="0"/>
                        </a:rPr>
                        <a:t>Plan for procurement of equipment necessary for the pilot project</a:t>
                      </a:r>
                      <a:endParaRPr kumimoji="1" lang="ja-JP" altLang="en-US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eriod" startAt="4"/>
                      </a:pPr>
                      <a:r>
                        <a:rPr kumimoji="1" lang="en-US" altLang="ja-JP" sz="1200" dirty="0" smtClean="0">
                          <a:latin typeface="Century Gothic" panose="020B0502020202020204" pitchFamily="34" charset="0"/>
                        </a:rPr>
                        <a:t>Personnel plan in respect to operators and mechanics for the pilot project</a:t>
                      </a:r>
                      <a:endParaRPr kumimoji="1" lang="ja-JP" altLang="en-US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138839"/>
              </p:ext>
            </p:extLst>
          </p:nvPr>
        </p:nvGraphicFramePr>
        <p:xfrm>
          <a:off x="899592" y="4005064"/>
          <a:ext cx="7488832" cy="26312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6064"/>
                <a:gridCol w="1368152"/>
                <a:gridCol w="5544616"/>
              </a:tblGrid>
              <a:tr h="269373">
                <a:tc>
                  <a:txBody>
                    <a:bodyPr/>
                    <a:lstStyle/>
                    <a:p>
                      <a:pPr marL="0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 smtClean="0">
                          <a:effectLst/>
                          <a:latin typeface="Century Gothic" panose="020B0502020202020204" pitchFamily="34" charset="0"/>
                        </a:rPr>
                        <a:t>Option</a:t>
                      </a:r>
                      <a:endParaRPr lang="ja-JP" sz="90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0526" marR="60526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entury Gothic" panose="020B0502020202020204" pitchFamily="34" charset="0"/>
                        </a:rPr>
                        <a:t>Construction</a:t>
                      </a:r>
                      <a:endParaRPr lang="ja-JP" sz="90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0526" marR="60526" marT="0" marB="0" anchor="ctr"/>
                </a:tc>
                <a:tc>
                  <a:txBody>
                    <a:bodyPr/>
                    <a:lstStyle/>
                    <a:p>
                      <a:pPr marL="533400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entury Gothic" panose="020B0502020202020204" pitchFamily="34" charset="0"/>
                        </a:rPr>
                        <a:t>Description of work</a:t>
                      </a:r>
                      <a:endParaRPr lang="ja-JP" sz="90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0526" marR="60526" marT="0" marB="0"/>
                </a:tc>
              </a:tr>
              <a:tr h="182925">
                <a:tc rowSpan="5">
                  <a:txBody>
                    <a:bodyPr/>
                    <a:lstStyle/>
                    <a:p>
                      <a:pPr marL="0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Century Gothic" panose="020B0502020202020204" pitchFamily="34" charset="0"/>
                        </a:rPr>
                        <a:t>①</a:t>
                      </a:r>
                      <a:endParaRPr lang="ja-JP" sz="90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0526" marR="60526" marT="0" marB="0" anchor="ctr"/>
                </a:tc>
                <a:tc rowSpan="5">
                  <a:txBody>
                    <a:bodyPr/>
                    <a:lstStyle/>
                    <a:p>
                      <a:pPr marL="0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entury Gothic" panose="020B0502020202020204" pitchFamily="34" charset="0"/>
                        </a:rPr>
                        <a:t>Reshaping and </a:t>
                      </a:r>
                      <a:r>
                        <a:rPr lang="en-US" sz="1000" kern="100" dirty="0" smtClean="0">
                          <a:effectLst/>
                          <a:latin typeface="Century Gothic" panose="020B0502020202020204" pitchFamily="34" charset="0"/>
                        </a:rPr>
                        <a:t>Earthwork </a:t>
                      </a:r>
                      <a:r>
                        <a:rPr lang="en-US" sz="1000" kern="100" dirty="0">
                          <a:effectLst/>
                          <a:latin typeface="Century Gothic" panose="020B0502020202020204" pitchFamily="34" charset="0"/>
                        </a:rPr>
                        <a:t>of Gravel Road / Roadside </a:t>
                      </a:r>
                      <a:r>
                        <a:rPr lang="en-US" sz="1000" kern="100" dirty="0" smtClean="0">
                          <a:effectLst/>
                          <a:latin typeface="Century Gothic" panose="020B0502020202020204" pitchFamily="34" charset="0"/>
                        </a:rPr>
                        <a:t>drainage</a:t>
                      </a:r>
                      <a:endParaRPr lang="ja-JP" sz="90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0526" marR="60526" marT="0" marB="0" anchor="ctr"/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entury Gothic" panose="020B0502020202020204" pitchFamily="34" charset="0"/>
                        </a:rPr>
                        <a:t>Road survey,  Finishing stake of roadside</a:t>
                      </a:r>
                      <a:endParaRPr lang="ja-JP" sz="90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0526" marR="60526" marT="0" marB="0" anchor="ctr"/>
                </a:tc>
              </a:tr>
              <a:tr h="1829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entury Gothic" panose="020B0502020202020204" pitchFamily="34" charset="0"/>
                        </a:rPr>
                        <a:t>Reshaping and </a:t>
                      </a:r>
                      <a:r>
                        <a:rPr lang="en-US" sz="1000" kern="100" dirty="0" smtClean="0">
                          <a:effectLst/>
                          <a:latin typeface="Century Gothic" panose="020B0502020202020204" pitchFamily="34" charset="0"/>
                        </a:rPr>
                        <a:t>Earthwork </a:t>
                      </a:r>
                      <a:r>
                        <a:rPr lang="en-US" sz="1000" kern="100" dirty="0">
                          <a:effectLst/>
                          <a:latin typeface="Century Gothic" panose="020B0502020202020204" pitchFamily="34" charset="0"/>
                        </a:rPr>
                        <a:t>of Gravel Road (Grader, Bulldozer, Hydraulic shovel)</a:t>
                      </a:r>
                      <a:endParaRPr lang="ja-JP" sz="90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0526" marR="60526" marT="0" marB="0" anchor="ctr"/>
                </a:tc>
              </a:tr>
              <a:tr h="1829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entury Gothic" panose="020B0502020202020204" pitchFamily="34" charset="0"/>
                        </a:rPr>
                        <a:t>Surface compaction (Roller)</a:t>
                      </a:r>
                      <a:endParaRPr lang="ja-JP" sz="90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0526" marR="60526" marT="0" marB="0" anchor="ctr"/>
                </a:tc>
              </a:tr>
              <a:tr h="1829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entury Gothic" panose="020B0502020202020204" pitchFamily="34" charset="0"/>
                        </a:rPr>
                        <a:t>Inspection</a:t>
                      </a:r>
                      <a:endParaRPr lang="ja-JP" sz="90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0526" marR="60526" marT="0" marB="0" anchor="ctr"/>
                </a:tc>
              </a:tr>
              <a:tr h="22782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000" kern="100" dirty="0" smtClean="0">
                          <a:effectLst/>
                          <a:latin typeface="Century Gothic" panose="020B0502020202020204" pitchFamily="34" charset="0"/>
                        </a:rPr>
                        <a:t>Record </a:t>
                      </a:r>
                      <a:r>
                        <a:rPr lang="en-US" sz="1000" kern="100" dirty="0">
                          <a:effectLst/>
                          <a:latin typeface="Century Gothic" panose="020B0502020202020204" pitchFamily="34" charset="0"/>
                        </a:rPr>
                        <a:t>of usage of construction quantity, personnel, machine, fuel, material</a:t>
                      </a:r>
                      <a:endParaRPr lang="ja-JP" sz="90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0526" marR="60526" marT="0" marB="0" anchor="ctr"/>
                </a:tc>
              </a:tr>
              <a:tr h="182925">
                <a:tc rowSpan="7">
                  <a:txBody>
                    <a:bodyPr/>
                    <a:lstStyle/>
                    <a:p>
                      <a:pPr marL="0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>
                          <a:effectLst/>
                          <a:latin typeface="Century Gothic" panose="020B0502020202020204" pitchFamily="34" charset="0"/>
                        </a:rPr>
                        <a:t>②</a:t>
                      </a:r>
                      <a:endParaRPr lang="ja-JP" sz="900" kern="10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0526" marR="60526" marT="0" marB="0" anchor="ctr"/>
                </a:tc>
                <a:tc rowSpan="7">
                  <a:txBody>
                    <a:bodyPr/>
                    <a:lstStyle/>
                    <a:p>
                      <a:pPr marL="0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entury Gothic" panose="020B0502020202020204" pitchFamily="34" charset="0"/>
                        </a:rPr>
                        <a:t>Embankment and </a:t>
                      </a:r>
                      <a:r>
                        <a:rPr lang="en-US" sz="1000" kern="100" dirty="0" err="1">
                          <a:effectLst/>
                          <a:latin typeface="Century Gothic" panose="020B0502020202020204" pitchFamily="34" charset="0"/>
                        </a:rPr>
                        <a:t>Regraveling</a:t>
                      </a:r>
                      <a:endParaRPr lang="ja-JP" sz="90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0526" marR="60526" marT="0" marB="0" anchor="ctr"/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entury Gothic" panose="020B0502020202020204" pitchFamily="34" charset="0"/>
                        </a:rPr>
                        <a:t>Reshaping and </a:t>
                      </a:r>
                      <a:r>
                        <a:rPr lang="en-US" sz="1000" kern="100" dirty="0" smtClean="0">
                          <a:effectLst/>
                          <a:latin typeface="Century Gothic" panose="020B0502020202020204" pitchFamily="34" charset="0"/>
                        </a:rPr>
                        <a:t>Earthwork </a:t>
                      </a:r>
                      <a:r>
                        <a:rPr lang="en-US" sz="1000" kern="100" dirty="0">
                          <a:effectLst/>
                          <a:latin typeface="Century Gothic" panose="020B0502020202020204" pitchFamily="34" charset="0"/>
                        </a:rPr>
                        <a:t>(Grader)</a:t>
                      </a:r>
                      <a:endParaRPr lang="ja-JP" sz="90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0526" marR="60526" marT="0" marB="0" anchor="ctr"/>
                </a:tc>
              </a:tr>
              <a:tr h="1829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entury Gothic" panose="020B0502020202020204" pitchFamily="34" charset="0"/>
                        </a:rPr>
                        <a:t>Road survey,  Finishing stake of roadside</a:t>
                      </a:r>
                      <a:endParaRPr lang="ja-JP" sz="90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0526" marR="60526" marT="0" marB="0" anchor="ctr"/>
                </a:tc>
              </a:tr>
              <a:tr h="26151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entury Gothic" panose="020B0502020202020204" pitchFamily="34" charset="0"/>
                        </a:rPr>
                        <a:t>Transportation, </a:t>
                      </a:r>
                      <a:r>
                        <a:rPr lang="en-US" sz="1000" kern="100" dirty="0" smtClean="0">
                          <a:effectLst/>
                          <a:latin typeface="Century Gothic" panose="020B0502020202020204" pitchFamily="34" charset="0"/>
                        </a:rPr>
                        <a:t>spreading </a:t>
                      </a:r>
                      <a:r>
                        <a:rPr lang="en-US" sz="1000" kern="100" dirty="0">
                          <a:effectLst/>
                          <a:latin typeface="Century Gothic" panose="020B0502020202020204" pitchFamily="34" charset="0"/>
                        </a:rPr>
                        <a:t>of banking material and crushed </a:t>
                      </a:r>
                      <a:r>
                        <a:rPr lang="en-US" sz="1000" kern="100" dirty="0" smtClean="0">
                          <a:effectLst/>
                          <a:latin typeface="Century Gothic" panose="020B0502020202020204" pitchFamily="34" charset="0"/>
                        </a:rPr>
                        <a:t>stone</a:t>
                      </a:r>
                      <a:r>
                        <a:rPr lang="ja-JP" altLang="en-US" sz="1000" kern="100" baseline="0" dirty="0" smtClean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000" kern="100" dirty="0" smtClean="0">
                          <a:effectLst/>
                          <a:latin typeface="Century Gothic" panose="020B0502020202020204" pitchFamily="34" charset="0"/>
                        </a:rPr>
                        <a:t>(Dump</a:t>
                      </a:r>
                      <a:r>
                        <a:rPr lang="en-US" sz="1000" kern="100" dirty="0">
                          <a:effectLst/>
                          <a:latin typeface="Century Gothic" panose="020B0502020202020204" pitchFamily="34" charset="0"/>
                        </a:rPr>
                        <a:t>, Loader, Grader, Bulldozer, Hydraulic shovel)</a:t>
                      </a:r>
                      <a:endParaRPr lang="ja-JP" sz="90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0526" marR="60526" marT="0" marB="0" anchor="ctr"/>
                </a:tc>
              </a:tr>
              <a:tr h="1829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entury Gothic" panose="020B0502020202020204" pitchFamily="34" charset="0"/>
                        </a:rPr>
                        <a:t>Thickness measurement of banking material and crushed stone</a:t>
                      </a:r>
                      <a:endParaRPr lang="ja-JP" sz="90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0526" marR="60526" marT="0" marB="0" anchor="ctr"/>
                </a:tc>
              </a:tr>
              <a:tr h="1829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entury Gothic" panose="020B0502020202020204" pitchFamily="34" charset="0"/>
                        </a:rPr>
                        <a:t>Surface compaction of banking material and crushed stone (Roller)</a:t>
                      </a:r>
                      <a:endParaRPr lang="ja-JP" sz="90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0526" marR="60526" marT="0" marB="0" anchor="ctr"/>
                </a:tc>
              </a:tr>
              <a:tr h="1829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entury Gothic" panose="020B0502020202020204" pitchFamily="34" charset="0"/>
                        </a:rPr>
                        <a:t>Inspection, measurement</a:t>
                      </a:r>
                      <a:endParaRPr lang="ja-JP" sz="90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0526" marR="60526" marT="0" marB="0" anchor="ctr"/>
                </a:tc>
              </a:tr>
              <a:tr h="1829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000" kern="100" dirty="0" smtClean="0">
                          <a:effectLst/>
                          <a:latin typeface="Century Gothic" panose="020B0502020202020204" pitchFamily="34" charset="0"/>
                        </a:rPr>
                        <a:t>Record of </a:t>
                      </a:r>
                      <a:r>
                        <a:rPr lang="en-US" sz="1000" kern="100" dirty="0">
                          <a:effectLst/>
                          <a:latin typeface="Century Gothic" panose="020B0502020202020204" pitchFamily="34" charset="0"/>
                        </a:rPr>
                        <a:t>usage of construction quantity, personnel, machine, fuel, material</a:t>
                      </a:r>
                      <a:endParaRPr lang="ja-JP" sz="90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0526" marR="60526" marT="0" marB="0" anchor="ctr"/>
                </a:tc>
              </a:tr>
            </a:tbl>
          </a:graphicData>
        </a:graphic>
      </p:graphicFrame>
      <p:sp>
        <p:nvSpPr>
          <p:cNvPr id="8" name="タイトル 1"/>
          <p:cNvSpPr txBox="1">
            <a:spLocks/>
          </p:cNvSpPr>
          <p:nvPr/>
        </p:nvSpPr>
        <p:spPr>
          <a:xfrm>
            <a:off x="457200" y="476776"/>
            <a:ext cx="8229600" cy="936000"/>
          </a:xfrm>
          <a:prstGeom prst="rect">
            <a:avLst/>
          </a:prstGeom>
          <a:solidFill>
            <a:srgbClr val="FFFF66">
              <a:alpha val="30196"/>
            </a:srgb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Activity-2:Support for Improving the Capacity of Management by the In-house Workforce</a:t>
            </a:r>
            <a:endParaRPr lang="ja-JP" alt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8173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2000"/>
            <a:ext cx="7467600" cy="44196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en-US" altLang="ja-JP" sz="2200" b="1" u="sng" dirty="0" smtClean="0">
                <a:latin typeface="Century Gothic" panose="020B0502020202020204" pitchFamily="34" charset="0"/>
              </a:rPr>
              <a:t>Workshops </a:t>
            </a:r>
            <a:r>
              <a:rPr lang="en-US" altLang="ja-JP" sz="2200" b="1" u="sng" dirty="0">
                <a:latin typeface="Century Gothic" panose="020B0502020202020204" pitchFamily="34" charset="0"/>
              </a:rPr>
              <a:t>for local residents near pilot </a:t>
            </a:r>
            <a:r>
              <a:rPr lang="en-US" altLang="ja-JP" sz="2200" b="1" u="sng" dirty="0" smtClean="0">
                <a:latin typeface="Century Gothic" panose="020B0502020202020204" pitchFamily="34" charset="0"/>
              </a:rPr>
              <a:t>sites</a:t>
            </a:r>
          </a:p>
          <a:p>
            <a:pPr marL="457200" indent="-457200">
              <a:buFont typeface="+mj-lt"/>
              <a:buAutoNum type="arabicPeriod" startAt="4"/>
            </a:pPr>
            <a:endParaRPr lang="en-US" altLang="ja-JP" sz="2200" u="sng" dirty="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 startAt="4"/>
            </a:pPr>
            <a:endParaRPr lang="en-US" altLang="ja-JP" sz="2200" u="sng" dirty="0" smtClean="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 startAt="4"/>
            </a:pPr>
            <a:endParaRPr lang="en-US" altLang="ja-JP" sz="2200" u="sng" dirty="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 startAt="4"/>
            </a:pPr>
            <a:endParaRPr lang="en-US" altLang="ja-JP" sz="2200" b="1" u="sng" dirty="0" smtClean="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en-US" altLang="ja-JP" sz="2200" b="1" u="sng" dirty="0" smtClean="0">
                <a:latin typeface="Century Gothic" panose="020B0502020202020204" pitchFamily="34" charset="0"/>
              </a:rPr>
              <a:t>Implementation </a:t>
            </a:r>
            <a:r>
              <a:rPr lang="en-US" altLang="ja-JP" sz="2200" b="1" u="sng" dirty="0">
                <a:latin typeface="Century Gothic" panose="020B0502020202020204" pitchFamily="34" charset="0"/>
              </a:rPr>
              <a:t>of the pilot project</a:t>
            </a:r>
          </a:p>
          <a:p>
            <a:pPr marL="457200" indent="-457200">
              <a:buFont typeface="+mj-lt"/>
              <a:buAutoNum type="arabicPeriod" startAt="4"/>
            </a:pPr>
            <a:endParaRPr lang="en-US" altLang="ja-JP" sz="2200" u="sng" dirty="0" smtClean="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 startAt="4"/>
            </a:pPr>
            <a:endParaRPr lang="en-US" altLang="ja-JP" sz="2200" u="sng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altLang="ja-JP" sz="22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altLang="ja-JP" sz="2200" u="sng" dirty="0" smtClean="0">
              <a:latin typeface="Century Gothic" panose="020B050202020202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11</a:t>
            </a:fld>
            <a:endParaRPr kumimoji="1" lang="ja-JP" altLang="en-US"/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8106"/>
              </p:ext>
            </p:extLst>
          </p:nvPr>
        </p:nvGraphicFramePr>
        <p:xfrm>
          <a:off x="1115616" y="4149080"/>
          <a:ext cx="5616624" cy="21602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616624"/>
              </a:tblGrid>
              <a:tr h="3600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eriod"/>
                      </a:pPr>
                      <a:r>
                        <a:rPr kumimoji="1" lang="en-US" altLang="ja-JP" sz="1200" b="0" dirty="0" smtClean="0">
                          <a:latin typeface="Century Gothic" panose="020B0502020202020204" pitchFamily="34" charset="0"/>
                        </a:rPr>
                        <a:t>Road coverage of the pilot project, by improvement work</a:t>
                      </a:r>
                      <a:endParaRPr kumimoji="1" lang="ja-JP" altLang="en-US" sz="1200" b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</a:tr>
              <a:tr h="3600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eriod" startAt="2"/>
                      </a:pPr>
                      <a:r>
                        <a:rPr kumimoji="1" lang="en-US" altLang="ja-JP" sz="1200" dirty="0" smtClean="0">
                          <a:latin typeface="Century Gothic" panose="020B0502020202020204" pitchFamily="34" charset="0"/>
                        </a:rPr>
                        <a:t>Work schedule, by work item</a:t>
                      </a:r>
                      <a:endParaRPr kumimoji="1" lang="ja-JP" altLang="en-US" sz="120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</a:tr>
              <a:tr h="3600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eriod" startAt="3"/>
                      </a:pPr>
                      <a:r>
                        <a:rPr kumimoji="1" lang="en-US" altLang="ja-JP" sz="1200" dirty="0" smtClean="0">
                          <a:latin typeface="Century Gothic" panose="020B0502020202020204" pitchFamily="34" charset="0"/>
                        </a:rPr>
                        <a:t>Arrangement plan for construction machines and materials</a:t>
                      </a:r>
                      <a:endParaRPr kumimoji="1" lang="ja-JP" altLang="en-US" sz="120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</a:tr>
              <a:tr h="3600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eriod" startAt="4"/>
                      </a:pPr>
                      <a:r>
                        <a:rPr kumimoji="1" lang="en-US" altLang="ja-JP" sz="1200" dirty="0" smtClean="0">
                          <a:latin typeface="Century Gothic" panose="020B0502020202020204" pitchFamily="34" charset="0"/>
                        </a:rPr>
                        <a:t>Construction cost spending plan</a:t>
                      </a:r>
                      <a:endParaRPr kumimoji="1" lang="ja-JP" altLang="en-US" sz="120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</a:tr>
              <a:tr h="3600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eriod" startAt="5"/>
                      </a:pPr>
                      <a:r>
                        <a:rPr kumimoji="1" lang="en-US" altLang="ja-JP" sz="1200" dirty="0" smtClean="0">
                          <a:latin typeface="Century Gothic" panose="020B0502020202020204" pitchFamily="34" charset="0"/>
                        </a:rPr>
                        <a:t>Quality control plan</a:t>
                      </a:r>
                      <a:endParaRPr kumimoji="1" lang="ja-JP" altLang="en-US" sz="120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</a:tr>
              <a:tr h="3600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eriod" startAt="5"/>
                      </a:pPr>
                      <a:r>
                        <a:rPr kumimoji="1" lang="en-US" altLang="ja-JP" sz="1200" dirty="0" smtClean="0">
                          <a:latin typeface="Century Gothic" panose="020B0502020202020204" pitchFamily="34" charset="0"/>
                        </a:rPr>
                        <a:t>Safety control plan</a:t>
                      </a:r>
                      <a:endParaRPr kumimoji="1" lang="ja-JP" altLang="en-US" sz="120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タイトル 1"/>
          <p:cNvSpPr txBox="1">
            <a:spLocks/>
          </p:cNvSpPr>
          <p:nvPr/>
        </p:nvSpPr>
        <p:spPr>
          <a:xfrm>
            <a:off x="457200" y="476776"/>
            <a:ext cx="8229600" cy="936000"/>
          </a:xfrm>
          <a:prstGeom prst="rect">
            <a:avLst/>
          </a:prstGeom>
          <a:solidFill>
            <a:srgbClr val="FFFF66">
              <a:alpha val="30196"/>
            </a:srgb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Activity-2:Support for Improving the Capacity of Management by the In-house Workforce</a:t>
            </a:r>
            <a:endParaRPr lang="ja-JP" alt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817517"/>
              </p:ext>
            </p:extLst>
          </p:nvPr>
        </p:nvGraphicFramePr>
        <p:xfrm>
          <a:off x="1043608" y="2060848"/>
          <a:ext cx="7643192" cy="1393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656307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ja-JP" sz="1200" b="0" kern="100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 panose="020B0502020202020204" pitchFamily="34" charset="0"/>
                        </a:rPr>
                        <a:t>Areas</a:t>
                      </a:r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kern="100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communities adjacent to pilot sites and those that use pilot sites in everyday life as residential roads.</a:t>
                      </a:r>
                      <a:endParaRPr lang="ja-JP" altLang="ja-JP" sz="1200" b="0" kern="100" dirty="0" smtClean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8904">
                <a:tc>
                  <a:txBody>
                    <a:bodyPr/>
                    <a:lstStyle/>
                    <a:p>
                      <a:r>
                        <a:rPr lang="en-US" altLang="ja-JP" sz="1200" b="0" kern="100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 panose="020B0502020202020204" pitchFamily="34" charset="0"/>
                        </a:rPr>
                        <a:t>Participants</a:t>
                      </a:r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the entire communities concerned (if the number of residents is large, they will be narrowed down from the entire communities in a balanced manner in consultation with their representatives.)</a:t>
                      </a:r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sz="1200" b="0" kern="100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 panose="020B0502020202020204" pitchFamily="34" charset="0"/>
                        </a:rPr>
                        <a:t>Objectives</a:t>
                      </a:r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the workshops will give account of the backgrounds, purposes and implementation plans of the Project and pilot project for smooth implementation.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498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2000"/>
            <a:ext cx="8291264" cy="44196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6"/>
            </a:pPr>
            <a:r>
              <a:rPr lang="en-US" altLang="ja-JP" sz="2200" b="1" u="sng" dirty="0" smtClean="0">
                <a:latin typeface="Century Gothic" panose="020B0502020202020204" pitchFamily="34" charset="0"/>
              </a:rPr>
              <a:t>OJT for </a:t>
            </a:r>
            <a:r>
              <a:rPr lang="en-US" altLang="ja-JP" sz="2200" b="1" u="sng" dirty="0" err="1" smtClean="0">
                <a:latin typeface="Century Gothic" panose="020B0502020202020204" pitchFamily="34" charset="0"/>
              </a:rPr>
              <a:t>DoW</a:t>
            </a:r>
            <a:r>
              <a:rPr lang="en-US" altLang="ja-JP" sz="2200" b="1" u="sng" dirty="0" smtClean="0">
                <a:latin typeface="Century Gothic" panose="020B0502020202020204" pitchFamily="34" charset="0"/>
              </a:rPr>
              <a:t> officers</a:t>
            </a:r>
          </a:p>
          <a:p>
            <a:pPr marL="0" indent="0">
              <a:buNone/>
            </a:pPr>
            <a:r>
              <a:rPr lang="en-US" altLang="ja-JP" sz="2200" dirty="0">
                <a:latin typeface="Century Gothic" panose="020B0502020202020204" pitchFamily="34" charset="0"/>
              </a:rPr>
              <a:t>   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The </a:t>
            </a:r>
            <a:r>
              <a:rPr lang="en-US" altLang="ja-JP" sz="2200" dirty="0">
                <a:latin typeface="Century Gothic" panose="020B0502020202020204" pitchFamily="34" charset="0"/>
              </a:rPr>
              <a:t>capacity of </a:t>
            </a:r>
            <a:r>
              <a:rPr lang="en-US" altLang="ja-JP" sz="2200" dirty="0" err="1">
                <a:latin typeface="Century Gothic" panose="020B0502020202020204" pitchFamily="34" charset="0"/>
              </a:rPr>
              <a:t>DoW</a:t>
            </a:r>
            <a:r>
              <a:rPr lang="en-US" altLang="ja-JP" sz="2200" dirty="0">
                <a:latin typeface="Century Gothic" panose="020B0502020202020204" pitchFamily="34" charset="0"/>
              </a:rPr>
              <a:t> officers will be enhanced in OJT 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conducted </a:t>
            </a:r>
            <a:r>
              <a:rPr lang="en-US" altLang="ja-JP" sz="2200" dirty="0">
                <a:latin typeface="Century Gothic" panose="020B0502020202020204" pitchFamily="34" charset="0"/>
              </a:rPr>
              <a:t>in 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the </a:t>
            </a:r>
            <a:r>
              <a:rPr lang="en-US" altLang="ja-JP" sz="2200" dirty="0">
                <a:latin typeface="Century Gothic" panose="020B0502020202020204" pitchFamily="34" charset="0"/>
              </a:rPr>
              <a:t>pilot 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project and </a:t>
            </a:r>
            <a:r>
              <a:rPr lang="en-US" altLang="ja-JP" sz="2200" dirty="0" err="1" smtClean="0">
                <a:latin typeface="Century Gothic" panose="020B0502020202020204" pitchFamily="34" charset="0"/>
              </a:rPr>
              <a:t>DoW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 will have initiative</a:t>
            </a:r>
          </a:p>
          <a:p>
            <a:pPr marL="0" indent="0">
              <a:buNone/>
            </a:pPr>
            <a:endParaRPr lang="en-US" altLang="ja-JP" sz="2200" u="sng" dirty="0" smtClean="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 startAt="7"/>
            </a:pPr>
            <a:r>
              <a:rPr lang="en-US" altLang="ja-JP" sz="2200" b="1" u="sng" dirty="0" smtClean="0">
                <a:latin typeface="Century Gothic" panose="020B0502020202020204" pitchFamily="34" charset="0"/>
              </a:rPr>
              <a:t>Calculation </a:t>
            </a:r>
            <a:r>
              <a:rPr lang="en-US" altLang="ja-JP" sz="2200" b="1" u="sng" dirty="0">
                <a:latin typeface="Century Gothic" panose="020B0502020202020204" pitchFamily="34" charset="0"/>
              </a:rPr>
              <a:t>of unit prices related to maintenance and management work</a:t>
            </a:r>
          </a:p>
          <a:p>
            <a:pPr marL="457200" indent="-457200">
              <a:buFont typeface="+mj-lt"/>
              <a:buAutoNum type="arabicPeriod" startAt="7"/>
            </a:pPr>
            <a:endParaRPr lang="en-US" altLang="ja-JP" sz="2200" u="sng" dirty="0" smtClean="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 startAt="7"/>
            </a:pPr>
            <a:endParaRPr lang="en-US" altLang="ja-JP" sz="2200" u="sng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altLang="ja-JP" sz="22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altLang="ja-JP" sz="2200" u="sng" dirty="0" smtClean="0">
              <a:latin typeface="Century Gothic" panose="020B050202020202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12</a:t>
            </a:fld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438405"/>
              </p:ext>
            </p:extLst>
          </p:nvPr>
        </p:nvGraphicFramePr>
        <p:xfrm>
          <a:off x="1043608" y="4027473"/>
          <a:ext cx="7272808" cy="23021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5973"/>
                <a:gridCol w="6626835"/>
              </a:tblGrid>
              <a:tr h="230505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Century Gothic" panose="020B0502020202020204" pitchFamily="34" charset="0"/>
                        </a:rPr>
                        <a:t>No</a:t>
                      </a:r>
                      <a:endParaRPr lang="ja-JP" sz="105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Century Gothic" panose="020B0502020202020204" pitchFamily="34" charset="0"/>
                        </a:rPr>
                        <a:t>ITEM</a:t>
                      </a:r>
                      <a:endParaRPr lang="ja-JP" sz="105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67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endParaRPr lang="ja-JP" sz="105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Century Gothic" panose="020B0502020202020204" pitchFamily="34" charset="0"/>
                        </a:rPr>
                        <a:t>Record of workdays and weather</a:t>
                      </a:r>
                      <a:endParaRPr lang="ja-JP" sz="105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67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  <a:endParaRPr lang="ja-JP" sz="1050" kern="10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050" kern="100" dirty="0" smtClean="0">
                          <a:effectLst/>
                          <a:latin typeface="Century Gothic" panose="020B0502020202020204" pitchFamily="34" charset="0"/>
                        </a:rPr>
                        <a:t>Number of </a:t>
                      </a:r>
                      <a:r>
                        <a:rPr lang="en-US" sz="1050" kern="100" dirty="0">
                          <a:effectLst/>
                          <a:latin typeface="Century Gothic" panose="020B0502020202020204" pitchFamily="34" charset="0"/>
                        </a:rPr>
                        <a:t>workers of each construction work item (Attendance record)</a:t>
                      </a:r>
                      <a:endParaRPr lang="ja-JP" sz="105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67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ja-JP" sz="1050" kern="10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Century Gothic" panose="020B0502020202020204" pitchFamily="34" charset="0"/>
                        </a:rPr>
                        <a:t>Record of operating time of </a:t>
                      </a:r>
                      <a:r>
                        <a:rPr lang="en-US" sz="1050" kern="100" dirty="0" smtClean="0">
                          <a:effectLst/>
                          <a:latin typeface="Century Gothic" panose="020B0502020202020204" pitchFamily="34" charset="0"/>
                        </a:rPr>
                        <a:t>equipment </a:t>
                      </a:r>
                      <a:r>
                        <a:rPr lang="en-US" sz="1050" kern="100" dirty="0">
                          <a:effectLst/>
                          <a:latin typeface="Century Gothic" panose="020B0502020202020204" pitchFamily="34" charset="0"/>
                        </a:rPr>
                        <a:t>and fuel </a:t>
                      </a:r>
                      <a:r>
                        <a:rPr lang="en-US" sz="1050" kern="100" dirty="0" smtClean="0">
                          <a:effectLst/>
                          <a:latin typeface="Century Gothic" panose="020B0502020202020204" pitchFamily="34" charset="0"/>
                        </a:rPr>
                        <a:t>consumption </a:t>
                      </a:r>
                      <a:r>
                        <a:rPr lang="en-US" sz="1050" kern="100" dirty="0">
                          <a:effectLst/>
                          <a:latin typeface="Century Gothic" panose="020B0502020202020204" pitchFamily="34" charset="0"/>
                        </a:rPr>
                        <a:t>of each construction work item</a:t>
                      </a:r>
                      <a:endParaRPr lang="ja-JP" sz="105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67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  <a:endParaRPr lang="ja-JP" sz="1050" kern="10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Century Gothic" panose="020B0502020202020204" pitchFamily="34" charset="0"/>
                        </a:rPr>
                        <a:t>Record of material usage of each construction work item</a:t>
                      </a:r>
                      <a:endParaRPr lang="ja-JP" sz="105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67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  <a:endParaRPr lang="ja-JP" sz="1050" kern="10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Century Gothic" panose="020B0502020202020204" pitchFamily="34" charset="0"/>
                        </a:rPr>
                        <a:t>Record of production volume of each construction work item</a:t>
                      </a:r>
                      <a:endParaRPr lang="ja-JP" sz="105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67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  <a:endParaRPr lang="ja-JP" sz="1050" kern="10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Century Gothic" panose="020B0502020202020204" pitchFamily="34" charset="0"/>
                        </a:rPr>
                        <a:t>Record of test results of each construction work item</a:t>
                      </a:r>
                      <a:endParaRPr lang="ja-JP" sz="105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59740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  <a:endParaRPr lang="ja-JP" sz="1050" kern="10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Century Gothic" panose="020B0502020202020204" pitchFamily="34" charset="0"/>
                        </a:rPr>
                        <a:t>Unit price of each work item (Number of workers x labor unit price</a:t>
                      </a:r>
                      <a:r>
                        <a:rPr lang="en-US" sz="1050" kern="100" baseline="30000" dirty="0">
                          <a:effectLst/>
                          <a:latin typeface="Century Gothic" panose="020B0502020202020204" pitchFamily="34" charset="0"/>
                        </a:rPr>
                        <a:t>*1</a:t>
                      </a:r>
                      <a:r>
                        <a:rPr lang="en-US" sz="1050" kern="100" dirty="0">
                          <a:effectLst/>
                          <a:latin typeface="Century Gothic" panose="020B0502020202020204" pitchFamily="34" charset="0"/>
                        </a:rPr>
                        <a:t> + operating time x Equipment unit price</a:t>
                      </a:r>
                      <a:r>
                        <a:rPr lang="en-US" sz="1050" kern="100" baseline="30000" dirty="0">
                          <a:effectLst/>
                          <a:latin typeface="Century Gothic" panose="020B0502020202020204" pitchFamily="34" charset="0"/>
                        </a:rPr>
                        <a:t>*2</a:t>
                      </a:r>
                      <a:r>
                        <a:rPr lang="en-US" sz="1050" kern="100" dirty="0">
                          <a:effectLst/>
                          <a:latin typeface="Century Gothic" panose="020B0502020202020204" pitchFamily="34" charset="0"/>
                        </a:rPr>
                        <a:t> + fuel usage x fuel unit price</a:t>
                      </a:r>
                      <a:r>
                        <a:rPr lang="en-US" sz="1050" kern="100" baseline="30000" dirty="0">
                          <a:effectLst/>
                          <a:latin typeface="Century Gothic" panose="020B0502020202020204" pitchFamily="34" charset="0"/>
                        </a:rPr>
                        <a:t>*3</a:t>
                      </a:r>
                      <a:r>
                        <a:rPr lang="en-US" sz="1050" kern="100" dirty="0">
                          <a:effectLst/>
                          <a:latin typeface="Century Gothic" panose="020B0502020202020204" pitchFamily="34" charset="0"/>
                        </a:rPr>
                        <a:t> + material usage x material unit price</a:t>
                      </a:r>
                      <a:r>
                        <a:rPr lang="en-US" sz="1050" kern="100" baseline="30000" dirty="0">
                          <a:effectLst/>
                          <a:latin typeface="Century Gothic" panose="020B0502020202020204" pitchFamily="34" charset="0"/>
                        </a:rPr>
                        <a:t>*4</a:t>
                      </a:r>
                      <a:r>
                        <a:rPr lang="en-US" sz="1050" kern="100" dirty="0">
                          <a:effectLst/>
                          <a:latin typeface="Century Gothic" panose="020B0502020202020204" pitchFamily="34" charset="0"/>
                        </a:rPr>
                        <a:t> / production volume) </a:t>
                      </a:r>
                      <a:endParaRPr lang="ja-JP" sz="1050" kern="100" dirty="0">
                        <a:effectLst/>
                        <a:latin typeface="Century Gothic" panose="020B0502020202020204" pitchFamily="34" charset="0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1" name="タイトル 1"/>
          <p:cNvSpPr txBox="1">
            <a:spLocks/>
          </p:cNvSpPr>
          <p:nvPr/>
        </p:nvSpPr>
        <p:spPr>
          <a:xfrm>
            <a:off x="457200" y="476776"/>
            <a:ext cx="8229600" cy="936000"/>
          </a:xfrm>
          <a:prstGeom prst="rect">
            <a:avLst/>
          </a:prstGeom>
          <a:solidFill>
            <a:srgbClr val="FFFF66">
              <a:alpha val="30196"/>
            </a:srgb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Activity-2:Support for Improving the Capacity of Management by the In-house Workforce</a:t>
            </a:r>
            <a:endParaRPr lang="ja-JP" alt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8327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2000"/>
            <a:ext cx="8229600" cy="4419600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altLang="ja-JP" sz="2400" b="1" u="sng" dirty="0">
                <a:latin typeface="Century Gothic" panose="020B0502020202020204" pitchFamily="34" charset="0"/>
              </a:rPr>
              <a:t>Confirmation of road inventory and road maintenance and management </a:t>
            </a:r>
            <a:r>
              <a:rPr lang="en-US" altLang="ja-JP" sz="2400" b="1" u="sng" dirty="0" smtClean="0">
                <a:latin typeface="Century Gothic" panose="020B0502020202020204" pitchFamily="34" charset="0"/>
              </a:rPr>
              <a:t>plans</a:t>
            </a:r>
          </a:p>
          <a:p>
            <a:pPr marL="0" indent="0">
              <a:buNone/>
            </a:pPr>
            <a:r>
              <a:rPr lang="en-US" altLang="ja-JP" sz="2400" dirty="0">
                <a:latin typeface="Century Gothic" panose="020B0502020202020204" pitchFamily="34" charset="0"/>
              </a:rPr>
              <a:t>  In order not to overlap the operations of </a:t>
            </a:r>
            <a:r>
              <a:rPr lang="en-US" altLang="ja-JP" sz="2400" dirty="0" smtClean="0">
                <a:latin typeface="Century Gothic" panose="020B0502020202020204" pitchFamily="34" charset="0"/>
              </a:rPr>
              <a:t>other donor projects and private sector, </a:t>
            </a:r>
            <a:r>
              <a:rPr lang="en-US" altLang="ja-JP" sz="2400" dirty="0">
                <a:latin typeface="Century Gothic" panose="020B0502020202020204" pitchFamily="34" charset="0"/>
              </a:rPr>
              <a:t>road inventories and road maintenance </a:t>
            </a:r>
            <a:r>
              <a:rPr lang="en-US" altLang="ja-JP" sz="2400" dirty="0" smtClean="0">
                <a:latin typeface="Century Gothic" panose="020B0502020202020204" pitchFamily="34" charset="0"/>
              </a:rPr>
              <a:t>plans </a:t>
            </a:r>
            <a:r>
              <a:rPr lang="en-US" altLang="ja-JP" sz="2400" dirty="0">
                <a:latin typeface="Century Gothic" panose="020B0502020202020204" pitchFamily="34" charset="0"/>
              </a:rPr>
              <a:t>must be carefully </a:t>
            </a:r>
            <a:r>
              <a:rPr lang="en-US" altLang="ja-JP" sz="2400" dirty="0" smtClean="0">
                <a:latin typeface="Century Gothic" panose="020B0502020202020204" pitchFamily="34" charset="0"/>
              </a:rPr>
              <a:t>examined.</a:t>
            </a:r>
          </a:p>
          <a:p>
            <a:pPr marL="0" indent="0">
              <a:buNone/>
            </a:pPr>
            <a:endParaRPr lang="en-US" altLang="ja-JP" sz="2400" dirty="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US" altLang="ja-JP" sz="2400" b="1" u="sng" dirty="0" smtClean="0">
                <a:latin typeface="Century Gothic" panose="020B0502020202020204" pitchFamily="34" charset="0"/>
              </a:rPr>
              <a:t>Assistance </a:t>
            </a:r>
            <a:r>
              <a:rPr lang="en-US" altLang="ja-JP" sz="2400" b="1" u="sng" dirty="0">
                <a:latin typeface="Century Gothic" panose="020B0502020202020204" pitchFamily="34" charset="0"/>
              </a:rPr>
              <a:t>to formulation of </a:t>
            </a:r>
            <a:r>
              <a:rPr lang="en-US" altLang="ja-JP" sz="2400" b="1" u="sng" dirty="0" smtClean="0">
                <a:latin typeface="Century Gothic" panose="020B0502020202020204" pitchFamily="34" charset="0"/>
              </a:rPr>
              <a:t>equipment deployment plan </a:t>
            </a:r>
            <a:r>
              <a:rPr lang="en-US" altLang="ja-JP" sz="2400" b="1" u="sng" dirty="0">
                <a:latin typeface="Century Gothic" panose="020B0502020202020204" pitchFamily="34" charset="0"/>
              </a:rPr>
              <a:t>to arrange and use road maintenance and management equipment</a:t>
            </a:r>
            <a:endParaRPr lang="en-US" altLang="ja-JP" sz="2400" b="1" u="sng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altLang="ja-JP" sz="2400" dirty="0" smtClean="0">
                <a:latin typeface="Century Gothic" panose="020B0502020202020204" pitchFamily="34" charset="0"/>
              </a:rPr>
              <a:t>  For </a:t>
            </a:r>
            <a:r>
              <a:rPr lang="en-US" altLang="ja-JP" sz="2400" dirty="0">
                <a:latin typeface="Century Gothic" panose="020B0502020202020204" pitchFamily="34" charset="0"/>
              </a:rPr>
              <a:t>efficient use of equipment to be newly procured, assistance will be given to the </a:t>
            </a:r>
            <a:r>
              <a:rPr lang="en-US" altLang="ja-JP" sz="2400" dirty="0" err="1">
                <a:latin typeface="Century Gothic" panose="020B0502020202020204" pitchFamily="34" charset="0"/>
              </a:rPr>
              <a:t>DoW</a:t>
            </a:r>
            <a:r>
              <a:rPr lang="en-US" altLang="ja-JP" sz="2400" dirty="0">
                <a:latin typeface="Century Gothic" panose="020B0502020202020204" pitchFamily="34" charset="0"/>
              </a:rPr>
              <a:t>.  </a:t>
            </a:r>
            <a:endParaRPr lang="en-US" altLang="ja-JP" sz="2400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altLang="ja-JP" sz="2400" dirty="0">
                <a:latin typeface="Century Gothic" panose="020B0502020202020204" pitchFamily="34" charset="0"/>
              </a:rPr>
              <a:t> </a:t>
            </a:r>
            <a:r>
              <a:rPr lang="en-US" altLang="ja-JP" sz="2400" dirty="0" smtClean="0">
                <a:latin typeface="Century Gothic" panose="020B0502020202020204" pitchFamily="34" charset="0"/>
              </a:rPr>
              <a:t>In addition, new equipment can be used other than </a:t>
            </a:r>
            <a:r>
              <a:rPr lang="en-US" altLang="ja-JP" sz="2400" dirty="0">
                <a:latin typeface="Century Gothic" panose="020B0502020202020204" pitchFamily="34" charset="0"/>
              </a:rPr>
              <a:t>pilot project </a:t>
            </a:r>
            <a:r>
              <a:rPr lang="en-US" altLang="ja-JP" sz="2400" dirty="0" smtClean="0">
                <a:latin typeface="Century Gothic" panose="020B0502020202020204" pitchFamily="34" charset="0"/>
              </a:rPr>
              <a:t>as </a:t>
            </a:r>
            <a:r>
              <a:rPr lang="en-US" altLang="ja-JP" sz="2400" dirty="0">
                <a:latin typeface="Century Gothic" panose="020B0502020202020204" pitchFamily="34" charset="0"/>
              </a:rPr>
              <a:t>long as there is no impact on the implementation of the pilot </a:t>
            </a:r>
            <a:r>
              <a:rPr lang="en-US" altLang="ja-JP" sz="2400" dirty="0" smtClean="0">
                <a:latin typeface="Century Gothic" panose="020B0502020202020204" pitchFamily="34" charset="0"/>
              </a:rPr>
              <a:t>project.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457200" y="476776"/>
            <a:ext cx="8229600" cy="936000"/>
          </a:xfrm>
          <a:prstGeom prst="rect">
            <a:avLst/>
          </a:prstGeom>
          <a:solidFill>
            <a:srgbClr val="FFFF66">
              <a:alpha val="30196"/>
            </a:srgb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Activity-3:Support for Efficient Operation of Equipment</a:t>
            </a:r>
            <a:endParaRPr lang="ja-JP" alt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8420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2000"/>
            <a:ext cx="8579296" cy="470732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altLang="ja-JP" sz="2000" b="1" u="sng" dirty="0" smtClean="0">
                <a:latin typeface="Century Gothic" panose="020B0502020202020204" pitchFamily="34" charset="0"/>
              </a:rPr>
              <a:t>Survey </a:t>
            </a:r>
            <a:r>
              <a:rPr lang="en-US" altLang="ja-JP" sz="2000" b="1" u="sng" dirty="0">
                <a:latin typeface="Century Gothic" panose="020B0502020202020204" pitchFamily="34" charset="0"/>
              </a:rPr>
              <a:t>and analysis of training materials and manuals of the PTD</a:t>
            </a:r>
            <a:r>
              <a:rPr lang="en-US" altLang="ja-JP" sz="2000" dirty="0" smtClean="0">
                <a:latin typeface="Century Gothic" panose="020B0502020202020204" pitchFamily="34" charset="0"/>
              </a:rPr>
              <a:t>  </a:t>
            </a:r>
          </a:p>
          <a:p>
            <a:pPr marL="0" indent="0">
              <a:buNone/>
            </a:pPr>
            <a:r>
              <a:rPr lang="en-US" altLang="ja-JP" sz="2000" dirty="0">
                <a:latin typeface="Century Gothic" panose="020B0502020202020204" pitchFamily="34" charset="0"/>
              </a:rPr>
              <a:t>  </a:t>
            </a:r>
            <a:r>
              <a:rPr lang="en-US" altLang="ja-JP" sz="2000" dirty="0" smtClean="0">
                <a:latin typeface="Century Gothic" panose="020B0502020202020204" pitchFamily="34" charset="0"/>
              </a:rPr>
              <a:t>The </a:t>
            </a:r>
            <a:r>
              <a:rPr lang="en-US" altLang="ja-JP" sz="2000" dirty="0">
                <a:latin typeface="Century Gothic" panose="020B0502020202020204" pitchFamily="34" charset="0"/>
              </a:rPr>
              <a:t>Consultant </a:t>
            </a:r>
            <a:r>
              <a:rPr lang="en-US" altLang="ja-JP" sz="2000" dirty="0" smtClean="0">
                <a:latin typeface="Century Gothic" panose="020B0502020202020204" pitchFamily="34" charset="0"/>
              </a:rPr>
              <a:t>already </a:t>
            </a:r>
            <a:r>
              <a:rPr lang="en-US" altLang="ja-JP" sz="2000" dirty="0">
                <a:latin typeface="Century Gothic" panose="020B0502020202020204" pitchFamily="34" charset="0"/>
              </a:rPr>
              <a:t>obtained and started to analyze some of the PTD training </a:t>
            </a:r>
            <a:r>
              <a:rPr lang="en-US" altLang="ja-JP" sz="2000" dirty="0" smtClean="0">
                <a:latin typeface="Century Gothic" panose="020B0502020202020204" pitchFamily="34" charset="0"/>
              </a:rPr>
              <a:t>materials and manuals, and </a:t>
            </a:r>
            <a:r>
              <a:rPr lang="en-US" altLang="ja-JP" sz="2000" dirty="0">
                <a:latin typeface="Century Gothic" panose="020B0502020202020204" pitchFamily="34" charset="0"/>
              </a:rPr>
              <a:t>analyze more. </a:t>
            </a:r>
            <a:endParaRPr lang="en-US" altLang="ja-JP" sz="2000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altLang="ja-JP" sz="2000" dirty="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en-US" altLang="ja-JP" sz="2000" b="1" u="sng" dirty="0" smtClean="0">
                <a:latin typeface="Century Gothic" panose="020B0502020202020204" pitchFamily="34" charset="0"/>
              </a:rPr>
              <a:t>Assistance </a:t>
            </a:r>
            <a:r>
              <a:rPr lang="en-US" altLang="ja-JP" sz="2000" b="1" u="sng" dirty="0">
                <a:latin typeface="Century Gothic" panose="020B0502020202020204" pitchFamily="34" charset="0"/>
              </a:rPr>
              <a:t>to revisions to training materials and manuals related to road maintenance and management </a:t>
            </a:r>
            <a:r>
              <a:rPr lang="en-US" altLang="ja-JP" sz="2000" b="1" u="sng" dirty="0" smtClean="0">
                <a:latin typeface="Century Gothic" panose="020B0502020202020204" pitchFamily="34" charset="0"/>
              </a:rPr>
              <a:t>equipment</a:t>
            </a:r>
          </a:p>
          <a:p>
            <a:pPr marL="0" indent="0">
              <a:buNone/>
            </a:pPr>
            <a:r>
              <a:rPr lang="en-US" altLang="ja-JP" sz="2000" dirty="0">
                <a:latin typeface="Century Gothic" panose="020B0502020202020204" pitchFamily="34" charset="0"/>
              </a:rPr>
              <a:t> </a:t>
            </a:r>
            <a:r>
              <a:rPr lang="en-US" altLang="ja-JP" sz="2000" dirty="0" smtClean="0">
                <a:latin typeface="Century Gothic" panose="020B0502020202020204" pitchFamily="34" charset="0"/>
              </a:rPr>
              <a:t> The assistance </a:t>
            </a:r>
            <a:r>
              <a:rPr lang="en-US" altLang="ja-JP" sz="2000" dirty="0">
                <a:latin typeface="Century Gothic" panose="020B0502020202020204" pitchFamily="34" charset="0"/>
              </a:rPr>
              <a:t>will be given to work on the revisions </a:t>
            </a:r>
            <a:r>
              <a:rPr lang="en-US" altLang="ja-JP" sz="2000" dirty="0" smtClean="0">
                <a:latin typeface="Century Gothic" panose="020B0502020202020204" pitchFamily="34" charset="0"/>
              </a:rPr>
              <a:t>of training materials and manuals.  </a:t>
            </a:r>
          </a:p>
          <a:p>
            <a:pPr marL="0" indent="0">
              <a:buNone/>
            </a:pPr>
            <a:endParaRPr lang="en-US" altLang="ja-JP" sz="2000" dirty="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 startAt="5"/>
            </a:pPr>
            <a:r>
              <a:rPr lang="en-US" altLang="ja-JP" sz="2000" b="1" u="sng" dirty="0" smtClean="0">
                <a:latin typeface="Century Gothic" panose="020B0502020202020204" pitchFamily="34" charset="0"/>
              </a:rPr>
              <a:t>Revision </a:t>
            </a:r>
            <a:r>
              <a:rPr lang="en-US" altLang="ja-JP" sz="2000" b="1" u="sng" dirty="0">
                <a:latin typeface="Century Gothic" panose="020B0502020202020204" pitchFamily="34" charset="0"/>
              </a:rPr>
              <a:t>and analysis of PTB trust account</a:t>
            </a:r>
            <a:r>
              <a:rPr lang="en-US" altLang="ja-JP" sz="2000" dirty="0" smtClean="0">
                <a:latin typeface="Century Gothic" panose="020B0502020202020204" pitchFamily="34" charset="0"/>
              </a:rPr>
              <a:t>  </a:t>
            </a:r>
            <a:endParaRPr lang="en-US" altLang="ja-JP" sz="20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altLang="ja-JP" sz="2000" dirty="0">
                <a:latin typeface="Century Gothic" panose="020B0502020202020204" pitchFamily="34" charset="0"/>
              </a:rPr>
              <a:t>  Assistance for the work to set out equipment rental unit fees will be given after thorough consultation and confirmation with the PTD and other relevant </a:t>
            </a:r>
            <a:r>
              <a:rPr lang="en-US" altLang="ja-JP" sz="2000" dirty="0" smtClean="0">
                <a:latin typeface="Century Gothic" panose="020B0502020202020204" pitchFamily="34" charset="0"/>
              </a:rPr>
              <a:t>departments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14</a:t>
            </a:fld>
            <a:endParaRPr kumimoji="1" lang="ja-JP" altLang="en-US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457200" y="476776"/>
            <a:ext cx="8229600" cy="936000"/>
          </a:xfrm>
          <a:prstGeom prst="rect">
            <a:avLst/>
          </a:prstGeom>
          <a:solidFill>
            <a:srgbClr val="FFFF66">
              <a:alpha val="30196"/>
            </a:srgb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Activity-3:Support for Efficient Operation of Equipment</a:t>
            </a:r>
            <a:endParaRPr lang="ja-JP" alt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996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2000"/>
            <a:ext cx="8363272" cy="4419600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altLang="ja-JP" sz="2200" b="1" u="sng" dirty="0" smtClean="0">
                <a:latin typeface="Century Gothic" panose="020B0502020202020204" pitchFamily="34" charset="0"/>
              </a:rPr>
              <a:t>Assistance </a:t>
            </a:r>
            <a:r>
              <a:rPr lang="en-US" altLang="ja-JP" sz="2200" b="1" u="sng" dirty="0">
                <a:latin typeface="Century Gothic" panose="020B0502020202020204" pitchFamily="34" charset="0"/>
              </a:rPr>
              <a:t>to inclusion of the project activities and outcome in </a:t>
            </a:r>
            <a:r>
              <a:rPr lang="en-US" altLang="ja-JP" sz="2200" b="1" u="sng" dirty="0" err="1">
                <a:latin typeface="Century Gothic" panose="020B0502020202020204" pitchFamily="34" charset="0"/>
              </a:rPr>
              <a:t>DoW</a:t>
            </a:r>
            <a:r>
              <a:rPr lang="en-US" altLang="ja-JP" sz="2200" b="1" u="sng" dirty="0">
                <a:latin typeface="Century Gothic" panose="020B0502020202020204" pitchFamily="34" charset="0"/>
              </a:rPr>
              <a:t> reports, and posting thereof on the website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  </a:t>
            </a:r>
          </a:p>
          <a:p>
            <a:pPr marL="0" indent="0">
              <a:buNone/>
            </a:pPr>
            <a:r>
              <a:rPr lang="en-US" altLang="ja-JP" sz="2200" dirty="0">
                <a:latin typeface="Century Gothic" panose="020B0502020202020204" pitchFamily="34" charset="0"/>
              </a:rPr>
              <a:t>  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Assist to publish project information and outcomes on the annual report and website of </a:t>
            </a:r>
            <a:r>
              <a:rPr lang="en-US" altLang="ja-JP" sz="2200" dirty="0" err="1" smtClean="0">
                <a:latin typeface="Century Gothic" panose="020B0502020202020204" pitchFamily="34" charset="0"/>
              </a:rPr>
              <a:t>DoW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, therefore conduct cooperation work preparing project reports for those.</a:t>
            </a:r>
          </a:p>
          <a:p>
            <a:pPr marL="0" indent="0">
              <a:buNone/>
            </a:pPr>
            <a:endParaRPr lang="en-US" altLang="ja-JP" sz="2200" dirty="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US" altLang="ja-JP" sz="2200" b="1" u="sng" dirty="0" smtClean="0">
                <a:latin typeface="Century Gothic" panose="020B0502020202020204" pitchFamily="34" charset="0"/>
              </a:rPr>
              <a:t>Assistance </a:t>
            </a:r>
            <a:r>
              <a:rPr lang="en-US" altLang="ja-JP" sz="2200" b="1" u="sng" dirty="0">
                <a:latin typeface="Century Gothic" panose="020B0502020202020204" pitchFamily="34" charset="0"/>
              </a:rPr>
              <a:t>for PR activities through mass media</a:t>
            </a:r>
            <a:endParaRPr lang="en-US" altLang="ja-JP" sz="2200" b="1" u="sng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altLang="ja-JP" sz="2200" dirty="0">
                <a:latin typeface="Century Gothic" panose="020B0502020202020204" pitchFamily="34" charset="0"/>
              </a:rPr>
              <a:t> 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 Assist public relation through mass media to gain good reputation for </a:t>
            </a:r>
            <a:r>
              <a:rPr lang="en-US" altLang="ja-JP" sz="2200" dirty="0" err="1" smtClean="0">
                <a:latin typeface="Century Gothic" panose="020B0502020202020204" pitchFamily="34" charset="0"/>
              </a:rPr>
              <a:t>DoW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 project and made positive chain reaction.  </a:t>
            </a:r>
          </a:p>
          <a:p>
            <a:pPr marL="0" indent="0">
              <a:buNone/>
            </a:pPr>
            <a:r>
              <a:rPr lang="en-US" altLang="ja-JP" sz="2200" dirty="0">
                <a:latin typeface="Century Gothic" panose="020B0502020202020204" pitchFamily="34" charset="0"/>
              </a:rPr>
              <a:t> 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Invite mass media to the pilot project site in each province and JCC at the end of the year.  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15</a:t>
            </a:fld>
            <a:endParaRPr kumimoji="1" lang="ja-JP" altLang="en-US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457200" y="476776"/>
            <a:ext cx="8229600" cy="936000"/>
          </a:xfrm>
          <a:prstGeom prst="rect">
            <a:avLst/>
          </a:prstGeom>
          <a:solidFill>
            <a:srgbClr val="FFFF66">
              <a:alpha val="30196"/>
            </a:srgb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Activity-4:Support for Public Relations Activities Related to Maintenance</a:t>
            </a:r>
            <a:endParaRPr lang="ja-JP" alt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7598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2000"/>
            <a:ext cx="7467600" cy="44196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altLang="ja-JP" sz="2200" b="1" u="sng" dirty="0">
                <a:latin typeface="Century Gothic" panose="020B0502020202020204" pitchFamily="34" charset="0"/>
              </a:rPr>
              <a:t>T</a:t>
            </a:r>
            <a:r>
              <a:rPr lang="en-US" altLang="ja-JP" sz="2200" b="1" u="sng" dirty="0" smtClean="0">
                <a:latin typeface="Century Gothic" panose="020B0502020202020204" pitchFamily="34" charset="0"/>
              </a:rPr>
              <a:t>raining </a:t>
            </a:r>
            <a:r>
              <a:rPr lang="en-US" altLang="ja-JP" sz="2200" b="1" u="sng" dirty="0">
                <a:latin typeface="Century Gothic" panose="020B0502020202020204" pitchFamily="34" charset="0"/>
              </a:rPr>
              <a:t>of C/P in Japan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  </a:t>
            </a:r>
          </a:p>
          <a:p>
            <a:pPr marL="0" indent="0">
              <a:buNone/>
            </a:pPr>
            <a:r>
              <a:rPr lang="en-US" altLang="ja-JP" sz="2200" dirty="0">
                <a:latin typeface="Century Gothic" panose="020B0502020202020204" pitchFamily="34" charset="0"/>
              </a:rPr>
              <a:t>  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The first session (2 week) in Japan is planned to be held in February 2015 and 4 participants will be determined by the performance of the first year.</a:t>
            </a:r>
          </a:p>
          <a:p>
            <a:pPr marL="0" indent="0">
              <a:buNone/>
            </a:pPr>
            <a:endParaRPr lang="en-US" altLang="ja-JP" sz="2200" dirty="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US" altLang="ja-JP" sz="2200" b="1" u="sng" dirty="0" smtClean="0">
                <a:latin typeface="Century Gothic" panose="020B0502020202020204" pitchFamily="34" charset="0"/>
              </a:rPr>
              <a:t>Continuous </a:t>
            </a:r>
            <a:r>
              <a:rPr lang="en-US" altLang="ja-JP" sz="2200" b="1" u="sng" dirty="0">
                <a:latin typeface="Century Gothic" panose="020B0502020202020204" pitchFamily="34" charset="0"/>
              </a:rPr>
              <a:t>gathering of security information</a:t>
            </a:r>
            <a:endParaRPr lang="en-US" altLang="ja-JP" sz="2200" b="1" u="sng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altLang="ja-JP" sz="2200" dirty="0">
                <a:latin typeface="Century Gothic" panose="020B0502020202020204" pitchFamily="34" charset="0"/>
              </a:rPr>
              <a:t>  I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nformation </a:t>
            </a:r>
            <a:r>
              <a:rPr lang="en-US" altLang="ja-JP" sz="2200" dirty="0">
                <a:latin typeface="Century Gothic" panose="020B0502020202020204" pitchFamily="34" charset="0"/>
              </a:rPr>
              <a:t>about security around project sites will be continuously gathered 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to operate the pilot projects safely and to be successful.  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16</a:t>
            </a:fld>
            <a:endParaRPr kumimoji="1" lang="ja-JP" altLang="en-US"/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457200" y="476776"/>
            <a:ext cx="8229600" cy="936000"/>
          </a:xfrm>
          <a:prstGeom prst="rect">
            <a:avLst/>
          </a:prstGeom>
          <a:solidFill>
            <a:srgbClr val="FFFF66">
              <a:alpha val="30196"/>
            </a:srgb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Other Activities</a:t>
            </a:r>
            <a:endParaRPr lang="ja-JP" alt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2041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76776"/>
            <a:ext cx="8229600" cy="936000"/>
          </a:xfrm>
          <a:solidFill>
            <a:srgbClr val="FFFF66">
              <a:alpha val="30196"/>
            </a:srgbClr>
          </a:solidFill>
        </p:spPr>
        <p:txBody>
          <a:bodyPr>
            <a:normAutofit/>
          </a:bodyPr>
          <a:lstStyle/>
          <a:p>
            <a:r>
              <a:rPr kumimoji="1" lang="en-US" altLang="ja-JP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Project Purpose</a:t>
            </a:r>
            <a:endParaRPr kumimoji="1" lang="ja-JP" alt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400" dirty="0" err="1" smtClean="0">
                <a:latin typeface="Century Gothic" panose="020B0502020202020204" pitchFamily="34" charset="0"/>
              </a:rPr>
              <a:t>DoW's</a:t>
            </a:r>
            <a:r>
              <a:rPr lang="en-US" altLang="ja-JP" sz="2400" dirty="0" smtClean="0">
                <a:latin typeface="Century Gothic" panose="020B0502020202020204" pitchFamily="34" charset="0"/>
              </a:rPr>
              <a:t> </a:t>
            </a:r>
            <a:r>
              <a:rPr lang="en-US" altLang="ja-JP" sz="2400" dirty="0">
                <a:latin typeface="Century Gothic" panose="020B0502020202020204" pitchFamily="34" charset="0"/>
              </a:rPr>
              <a:t>capacity (institution, management, techniques) for implementing gravel road maintenance by the in-house workforce and equipment is strengthened in the target provinces. </a:t>
            </a:r>
            <a:r>
              <a:rPr lang="en-US" altLang="ja-JP" sz="2400" dirty="0" smtClean="0">
                <a:latin typeface="Century Gothic" panose="020B0502020202020204" pitchFamily="34" charset="0"/>
              </a:rPr>
              <a:t>The project will not </a:t>
            </a:r>
            <a:r>
              <a:rPr lang="en-US" altLang="ja-JP" sz="2400" dirty="0">
                <a:latin typeface="Century Gothic" panose="020B0502020202020204" pitchFamily="34" charset="0"/>
              </a:rPr>
              <a:t>interfere with business operations of private </a:t>
            </a:r>
            <a:r>
              <a:rPr lang="en-US" altLang="ja-JP" sz="2400" dirty="0" smtClean="0">
                <a:latin typeface="Century Gothic" panose="020B0502020202020204" pitchFamily="34" charset="0"/>
              </a:rPr>
              <a:t>companies.</a:t>
            </a:r>
            <a:endParaRPr lang="ja-JP" altLang="ja-JP" sz="24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kumimoji="1" lang="ja-JP" altLang="en-US" sz="2400" dirty="0">
              <a:latin typeface="Century Gothic" panose="020B050202020202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429000"/>
            <a:ext cx="5267325" cy="325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922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457200" y="475200"/>
            <a:ext cx="8229600" cy="936000"/>
          </a:xfrm>
          <a:solidFill>
            <a:srgbClr val="FFFF66">
              <a:alpha val="30196"/>
            </a:srgbClr>
          </a:solidFill>
        </p:spPr>
        <p:txBody>
          <a:bodyPr>
            <a:normAutofit/>
          </a:bodyPr>
          <a:lstStyle/>
          <a:p>
            <a:r>
              <a:rPr lang="en-US" altLang="ja-JP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Pilot project Schedule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2000"/>
            <a:ext cx="8686800" cy="4419600"/>
          </a:xfrm>
          <a:noFill/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ja-JP" sz="2400" b="1" u="sng" dirty="0">
                <a:latin typeface="Century Gothic" panose="020B0502020202020204" pitchFamily="34" charset="0"/>
              </a:rPr>
              <a:t>First year (November 2013 – December </a:t>
            </a:r>
            <a:r>
              <a:rPr lang="en-US" altLang="ja-JP" sz="2400" b="1" u="sng" dirty="0" smtClean="0">
                <a:latin typeface="Century Gothic" panose="020B0502020202020204" pitchFamily="34" charset="0"/>
              </a:rPr>
              <a:t>2014)</a:t>
            </a:r>
          </a:p>
          <a:p>
            <a:pPr marL="0" indent="0">
              <a:buNone/>
            </a:pPr>
            <a:r>
              <a:rPr kumimoji="1" lang="en-US" altLang="ja-JP" sz="2400" dirty="0">
                <a:latin typeface="Century Gothic" panose="020B0502020202020204" pitchFamily="34" charset="0"/>
              </a:rPr>
              <a:t> </a:t>
            </a:r>
            <a:r>
              <a:rPr kumimoji="1" lang="en-US" altLang="ja-JP" sz="2400" dirty="0" smtClean="0">
                <a:latin typeface="Century Gothic" panose="020B0502020202020204" pitchFamily="34" charset="0"/>
              </a:rPr>
              <a:t> Pilot Project: </a:t>
            </a:r>
            <a:r>
              <a:rPr lang="en-US" altLang="ja-JP" sz="2400" dirty="0" smtClean="0">
                <a:latin typeface="Century Gothic" panose="020B0502020202020204" pitchFamily="34" charset="0"/>
              </a:rPr>
              <a:t>1st in </a:t>
            </a:r>
            <a:r>
              <a:rPr lang="en-US" altLang="ja-JP" sz="2400" dirty="0" err="1" smtClean="0">
                <a:latin typeface="Century Gothic" panose="020B0502020202020204" pitchFamily="34" charset="0"/>
              </a:rPr>
              <a:t>Morobe</a:t>
            </a:r>
            <a:r>
              <a:rPr lang="en-US" altLang="ja-JP" sz="2400" dirty="0" smtClean="0">
                <a:latin typeface="Century Gothic" panose="020B0502020202020204" pitchFamily="34" charset="0"/>
              </a:rPr>
              <a:t> and 2nd in Western Highlands</a:t>
            </a:r>
          </a:p>
          <a:p>
            <a:pPr marL="0" indent="0">
              <a:buNone/>
            </a:pPr>
            <a:endParaRPr lang="en-US" altLang="ja-JP" sz="2400" u="sng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altLang="ja-JP" sz="2400" b="1" u="sng" dirty="0" smtClean="0">
                <a:latin typeface="Century Gothic" panose="020B0502020202020204" pitchFamily="34" charset="0"/>
              </a:rPr>
              <a:t>Second </a:t>
            </a:r>
            <a:r>
              <a:rPr lang="en-US" altLang="ja-JP" sz="2400" b="1" u="sng" dirty="0">
                <a:latin typeface="Century Gothic" panose="020B0502020202020204" pitchFamily="34" charset="0"/>
              </a:rPr>
              <a:t>year (January 2015 - December 2015)</a:t>
            </a:r>
            <a:endParaRPr lang="ja-JP" altLang="ja-JP" sz="2400" b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altLang="ja-JP" sz="2400" dirty="0">
                <a:latin typeface="Century Gothic" panose="020B0502020202020204" pitchFamily="34" charset="0"/>
              </a:rPr>
              <a:t> </a:t>
            </a:r>
            <a:r>
              <a:rPr lang="en-US" altLang="ja-JP" sz="2400" dirty="0" smtClean="0">
                <a:latin typeface="Century Gothic" panose="020B0502020202020204" pitchFamily="34" charset="0"/>
              </a:rPr>
              <a:t> Pilot </a:t>
            </a:r>
            <a:r>
              <a:rPr lang="en-US" altLang="ja-JP" sz="2400" dirty="0">
                <a:latin typeface="Century Gothic" panose="020B0502020202020204" pitchFamily="34" charset="0"/>
              </a:rPr>
              <a:t>Project: </a:t>
            </a:r>
            <a:r>
              <a:rPr lang="en-US" altLang="ja-JP" sz="2400" dirty="0" smtClean="0">
                <a:latin typeface="Century Gothic" panose="020B0502020202020204" pitchFamily="34" charset="0"/>
              </a:rPr>
              <a:t>East Sepik and West new Britain</a:t>
            </a:r>
          </a:p>
          <a:p>
            <a:pPr marL="0" indent="0">
              <a:buNone/>
            </a:pPr>
            <a:r>
              <a:rPr lang="en-US" altLang="ja-JP" sz="2400" dirty="0">
                <a:latin typeface="Century Gothic" panose="020B0502020202020204" pitchFamily="34" charset="0"/>
              </a:rPr>
              <a:t> </a:t>
            </a:r>
            <a:r>
              <a:rPr lang="en-US" altLang="ja-JP" sz="2400" dirty="0" smtClean="0">
                <a:latin typeface="Century Gothic" panose="020B0502020202020204" pitchFamily="34" charset="0"/>
              </a:rPr>
              <a:t>                       Continuation of </a:t>
            </a:r>
            <a:r>
              <a:rPr lang="en-US" altLang="ja-JP" sz="2400" dirty="0" err="1" smtClean="0">
                <a:latin typeface="Century Gothic" panose="020B0502020202020204" pitchFamily="34" charset="0"/>
              </a:rPr>
              <a:t>Morobe</a:t>
            </a:r>
            <a:r>
              <a:rPr lang="en-US" altLang="ja-JP" sz="2400" dirty="0" smtClean="0">
                <a:latin typeface="Century Gothic" panose="020B0502020202020204" pitchFamily="34" charset="0"/>
              </a:rPr>
              <a:t> and Western Highlands </a:t>
            </a:r>
          </a:p>
          <a:p>
            <a:pPr marL="0" indent="0">
              <a:buNone/>
            </a:pPr>
            <a:endParaRPr lang="en-US" altLang="ja-JP" sz="2400" u="sng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altLang="ja-JP" sz="2400" b="1" u="sng" dirty="0" smtClean="0">
                <a:latin typeface="Century Gothic" panose="020B0502020202020204" pitchFamily="34" charset="0"/>
              </a:rPr>
              <a:t>Third year (January 2016 - December 2016)</a:t>
            </a:r>
          </a:p>
          <a:p>
            <a:pPr marL="0" indent="0">
              <a:buNone/>
            </a:pPr>
            <a:r>
              <a:rPr lang="en-US" altLang="ja-JP" sz="2400" dirty="0" smtClean="0">
                <a:latin typeface="Century Gothic" panose="020B0502020202020204" pitchFamily="34" charset="0"/>
              </a:rPr>
              <a:t>  Pilot Project: Continuation of 4 provinces </a:t>
            </a:r>
          </a:p>
          <a:p>
            <a:pPr marL="0" indent="0">
              <a:buNone/>
            </a:pPr>
            <a:endParaRPr lang="en-US" altLang="ja-JP" sz="2400" u="sng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altLang="ja-JP" sz="2400" b="1" u="sng" dirty="0" smtClean="0">
                <a:latin typeface="Century Gothic" panose="020B0502020202020204" pitchFamily="34" charset="0"/>
              </a:rPr>
              <a:t>Fourth year (January 2017 - October 2017)</a:t>
            </a:r>
          </a:p>
          <a:p>
            <a:pPr marL="0" indent="0">
              <a:buNone/>
            </a:pPr>
            <a:r>
              <a:rPr lang="en-US" altLang="ja-JP" sz="2400" dirty="0" smtClean="0">
                <a:latin typeface="Century Gothic" panose="020B0502020202020204" pitchFamily="34" charset="0"/>
              </a:rPr>
              <a:t>  Pilot Project: Continue by </a:t>
            </a:r>
            <a:r>
              <a:rPr lang="en-US" altLang="ja-JP" sz="2400" dirty="0" err="1" smtClean="0">
                <a:latin typeface="Century Gothic" panose="020B0502020202020204" pitchFamily="34" charset="0"/>
              </a:rPr>
              <a:t>DoW</a:t>
            </a:r>
            <a:r>
              <a:rPr lang="en-US" altLang="ja-JP" sz="2400" dirty="0" smtClean="0">
                <a:latin typeface="Century Gothic" panose="020B0502020202020204" pitchFamily="34" charset="0"/>
              </a:rPr>
              <a:t> own 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0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457200" y="475200"/>
            <a:ext cx="8229600" cy="936000"/>
          </a:xfrm>
          <a:solidFill>
            <a:srgbClr val="FFFF66">
              <a:alpha val="30196"/>
            </a:srgbClr>
          </a:solidFill>
        </p:spPr>
        <p:txBody>
          <a:bodyPr>
            <a:noAutofit/>
          </a:bodyPr>
          <a:lstStyle/>
          <a:p>
            <a:r>
              <a:rPr lang="en-US" altLang="ja-JP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Activity-1:Support for Improving the Capacity of </a:t>
            </a:r>
            <a:r>
              <a:rPr lang="en-US" altLang="ja-JP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</a:t>
            </a:r>
            <a:r>
              <a:rPr lang="en-US" altLang="ja-JP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</a:t>
            </a:r>
            <a:r>
              <a:rPr lang="en-US" altLang="ja-JP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</a:t>
            </a:r>
            <a:r>
              <a:rPr lang="en-US" altLang="ja-JP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Staff</a:t>
            </a:r>
            <a:endParaRPr lang="en-US" altLang="ja-JP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pPr marL="360000" indent="-457200">
              <a:buFont typeface="+mj-lt"/>
              <a:buAutoNum type="arabicPeriod"/>
            </a:pPr>
            <a:r>
              <a:rPr lang="en-US" altLang="ja-JP" sz="2000" b="1" u="sng" dirty="0" smtClean="0">
                <a:latin typeface="Century Gothic" panose="020B0502020202020204" pitchFamily="34" charset="0"/>
              </a:rPr>
              <a:t>Implementation </a:t>
            </a:r>
            <a:r>
              <a:rPr lang="en-US" altLang="ja-JP" sz="2000" b="1" u="sng" dirty="0">
                <a:latin typeface="Century Gothic" panose="020B0502020202020204" pitchFamily="34" charset="0"/>
              </a:rPr>
              <a:t>of </a:t>
            </a:r>
            <a:r>
              <a:rPr lang="en-US" altLang="ja-JP" sz="2000" b="1" u="sng" dirty="0" smtClean="0">
                <a:latin typeface="Century Gothic" panose="020B0502020202020204" pitchFamily="34" charset="0"/>
              </a:rPr>
              <a:t>a </a:t>
            </a:r>
            <a:r>
              <a:rPr lang="en-US" altLang="ja-JP" sz="2000" b="1" u="sng" dirty="0">
                <a:latin typeface="Century Gothic" panose="020B0502020202020204" pitchFamily="34" charset="0"/>
              </a:rPr>
              <a:t>baseline survey</a:t>
            </a:r>
            <a:endParaRPr lang="en-US" altLang="ja-JP" sz="2000" b="1" u="sng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altLang="ja-JP" sz="2000" dirty="0" smtClean="0">
                <a:latin typeface="Century Gothic" panose="020B0502020202020204" pitchFamily="34" charset="0"/>
              </a:rPr>
              <a:t>  </a:t>
            </a:r>
            <a:r>
              <a:rPr lang="en-US" altLang="ja-JP" sz="2000" dirty="0">
                <a:latin typeface="Century Gothic" panose="020B0502020202020204" pitchFamily="34" charset="0"/>
              </a:rPr>
              <a:t>Conduct the baseline survey </a:t>
            </a:r>
            <a:r>
              <a:rPr lang="en-US" altLang="ja-JP" sz="2000" dirty="0" smtClean="0">
                <a:latin typeface="Century Gothic" panose="020B0502020202020204" pitchFamily="34" charset="0"/>
              </a:rPr>
              <a:t>for operators mechanics and civil engineers in each provinces to understand ability of staff in </a:t>
            </a:r>
            <a:r>
              <a:rPr lang="en-US" altLang="ja-JP" sz="2000" dirty="0" err="1" smtClean="0">
                <a:latin typeface="Century Gothic" panose="020B0502020202020204" pitchFamily="34" charset="0"/>
              </a:rPr>
              <a:t>DoW</a:t>
            </a:r>
            <a:r>
              <a:rPr lang="en-US" altLang="ja-JP" sz="2000" dirty="0" smtClean="0">
                <a:latin typeface="Century Gothic" panose="020B0502020202020204" pitchFamily="34" charset="0"/>
              </a:rPr>
              <a:t>.</a:t>
            </a:r>
          </a:p>
          <a:p>
            <a:pPr marL="0" indent="0">
              <a:buNone/>
            </a:pPr>
            <a:endParaRPr lang="en-US" altLang="ja-JP" sz="2000" dirty="0" smtClean="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US" altLang="ja-JP" sz="2000" b="1" u="sng" dirty="0" smtClean="0">
                <a:latin typeface="Century Gothic" panose="020B0502020202020204" pitchFamily="34" charset="0"/>
              </a:rPr>
              <a:t>Development </a:t>
            </a:r>
            <a:r>
              <a:rPr lang="en-US" altLang="ja-JP" sz="2000" b="1" u="sng" dirty="0">
                <a:latin typeface="Century Gothic" panose="020B0502020202020204" pitchFamily="34" charset="0"/>
              </a:rPr>
              <a:t>of a training plan </a:t>
            </a:r>
            <a:r>
              <a:rPr lang="en-US" altLang="ja-JP" sz="2000" b="1" u="sng" dirty="0" smtClean="0">
                <a:latin typeface="Century Gothic" panose="020B0502020202020204" pitchFamily="34" charset="0"/>
              </a:rPr>
              <a:t>&amp; </a:t>
            </a:r>
            <a:r>
              <a:rPr lang="en-US" altLang="ja-JP" sz="2000" b="1" u="sng" dirty="0">
                <a:latin typeface="Century Gothic" panose="020B0502020202020204" pitchFamily="34" charset="0"/>
              </a:rPr>
              <a:t>training materials for </a:t>
            </a:r>
            <a:r>
              <a:rPr lang="en-US" altLang="ja-JP" sz="2000" b="1" u="sng" dirty="0" err="1">
                <a:latin typeface="Century Gothic" panose="020B0502020202020204" pitchFamily="34" charset="0"/>
              </a:rPr>
              <a:t>DoW</a:t>
            </a:r>
            <a:r>
              <a:rPr lang="en-US" altLang="ja-JP" sz="2000" b="1" u="sng" dirty="0">
                <a:latin typeface="Century Gothic" panose="020B0502020202020204" pitchFamily="34" charset="0"/>
              </a:rPr>
              <a:t> staff</a:t>
            </a:r>
            <a:endParaRPr lang="en-US" altLang="ja-JP" sz="2000" b="1" u="sng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altLang="ja-JP" sz="2000" dirty="0" smtClean="0">
                <a:latin typeface="Century Gothic" panose="020B0502020202020204" pitchFamily="34" charset="0"/>
              </a:rPr>
              <a:t>  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176923"/>
              </p:ext>
            </p:extLst>
          </p:nvPr>
        </p:nvGraphicFramePr>
        <p:xfrm>
          <a:off x="971600" y="3429000"/>
          <a:ext cx="7056784" cy="32116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6064"/>
                <a:gridCol w="1440160"/>
                <a:gridCol w="720080"/>
                <a:gridCol w="1584176"/>
                <a:gridCol w="2736304"/>
              </a:tblGrid>
              <a:tr h="202114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entury Gothic" panose="020B0502020202020204" pitchFamily="34" charset="0"/>
                        </a:rPr>
                        <a:t>No</a:t>
                      </a:r>
                      <a:endParaRPr lang="ja-JP" sz="1100" kern="100" dirty="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Training Style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Period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TARGET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entury Gothic" panose="020B0502020202020204" pitchFamily="34" charset="0"/>
                        </a:rPr>
                        <a:t>OBJECT</a:t>
                      </a:r>
                      <a:endParaRPr lang="ja-JP" sz="1100" kern="100" dirty="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</a:tr>
              <a:tr h="196784">
                <a:tc rowSpan="4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entury Gothic" panose="020B0502020202020204" pitchFamily="34" charset="0"/>
                        </a:rPr>
                        <a:t>Class Room</a:t>
                      </a:r>
                      <a:endParaRPr lang="ja-JP" sz="1100" kern="100" dirty="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entury Gothic" panose="020B0502020202020204" pitchFamily="34" charset="0"/>
                        </a:rPr>
                        <a:t>1 ~ 2</a:t>
                      </a:r>
                      <a:endParaRPr lang="ja-JP" sz="1100" kern="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entury Gothic" panose="020B0502020202020204" pitchFamily="34" charset="0"/>
                        </a:rPr>
                        <a:t>Week</a:t>
                      </a:r>
                      <a:endParaRPr lang="ja-JP" sz="1100" kern="100" dirty="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entury Gothic" panose="020B0502020202020204" pitchFamily="34" charset="0"/>
                        </a:rPr>
                        <a:t>Civil Engineer</a:t>
                      </a:r>
                      <a:endParaRPr lang="ja-JP" sz="1100" kern="100" dirty="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Survey, Measurement, Design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</a:tr>
              <a:tr h="19678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Operator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Equipment operation, Maintenance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</a:tr>
              <a:tr h="19678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Mechanics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Equipment maintenance, Inspection, Repair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</a:tr>
              <a:tr h="19678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Foreman/Operator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entury Gothic" panose="020B0502020202020204" pitchFamily="34" charset="0"/>
                        </a:rPr>
                        <a:t>Construction planning, Construction, Inspection. Quantity</a:t>
                      </a:r>
                      <a:endParaRPr lang="ja-JP" sz="1100" kern="100" dirty="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</a:tr>
              <a:tr h="196784">
                <a:tc rowSpan="4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entury Gothic" panose="020B0502020202020204" pitchFamily="34" charset="0"/>
                        </a:rPr>
                        <a:t>Test </a:t>
                      </a:r>
                      <a:r>
                        <a:rPr lang="en-US" sz="1100" kern="100" dirty="0" smtClean="0">
                          <a:effectLst/>
                          <a:latin typeface="Century Gothic" panose="020B0502020202020204" pitchFamily="34" charset="0"/>
                        </a:rPr>
                        <a:t>Construction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100" dirty="0" smtClean="0">
                          <a:effectLst/>
                          <a:latin typeface="Century Gothic" panose="020B0502020202020204" pitchFamily="34" charset="0"/>
                          <a:ea typeface="ＭＳ 明朝"/>
                        </a:rPr>
                        <a:t>(Hands-on Training)</a:t>
                      </a:r>
                      <a:endParaRPr lang="ja-JP" sz="1100" kern="100" dirty="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1 ~ 2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Week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Civil Engineer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Survey, Measurement, Design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</a:tr>
              <a:tr h="19678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Operator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Equipment operation, Maintenance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</a:tr>
              <a:tr h="19678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Mechanics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Equipment maintenance, Inspection, Repair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</a:tr>
              <a:tr h="19678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Foreman/Operator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Construction planning, Construction, Inspection. Quantity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</a:tr>
              <a:tr h="196784">
                <a:tc rowSpan="4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entury Gothic" panose="020B0502020202020204" pitchFamily="34" charset="0"/>
                        </a:rPr>
                        <a:t>Construction</a:t>
                      </a:r>
                      <a:endParaRPr lang="ja-JP" sz="1100" kern="100" dirty="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3 ~ 4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Month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Civil Engineer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Survey, Measurement, Design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</a:tr>
              <a:tr h="19678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Operator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Equipment operation, Maintenance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</a:tr>
              <a:tr h="19678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Mechanics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Equipment maintenance, Inspection, Repair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</a:tr>
              <a:tr h="19678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Century Gothic" panose="020B0502020202020204" pitchFamily="34" charset="0"/>
                        </a:rPr>
                        <a:t>Foreman/Operator</a:t>
                      </a:r>
                      <a:endParaRPr lang="ja-JP" sz="1100" kern="10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entury Gothic" panose="020B0502020202020204" pitchFamily="34" charset="0"/>
                        </a:rPr>
                        <a:t>Construction planning, Construction, Inspection. Quantity</a:t>
                      </a:r>
                      <a:endParaRPr lang="ja-JP" sz="1100" kern="100" dirty="0">
                        <a:effectLst/>
                        <a:latin typeface="Century Gothic" panose="020B0502020202020204" pitchFamily="34" charset="0"/>
                        <a:ea typeface="ＭＳ 明朝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908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2000"/>
            <a:ext cx="8579296" cy="441960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altLang="ja-JP" sz="2200" b="1" u="sng" dirty="0" smtClean="0">
                <a:latin typeface="Century Gothic" panose="020B0502020202020204" pitchFamily="34" charset="0"/>
              </a:rPr>
              <a:t>Hands-on </a:t>
            </a:r>
            <a:r>
              <a:rPr lang="en-US" altLang="ja-JP" sz="2200" b="1" u="sng" dirty="0">
                <a:latin typeface="Century Gothic" panose="020B0502020202020204" pitchFamily="34" charset="0"/>
              </a:rPr>
              <a:t>training for operators, mechanics and engineers</a:t>
            </a:r>
            <a:endParaRPr lang="en-US" altLang="ja-JP" sz="2200" b="1" u="sng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altLang="ja-JP" sz="2200" dirty="0" smtClean="0">
                <a:latin typeface="Century Gothic" panose="020B0502020202020204" pitchFamily="34" charset="0"/>
              </a:rPr>
              <a:t>  Test construction will be implemented as a Hands-on training.</a:t>
            </a:r>
          </a:p>
          <a:p>
            <a:pPr marL="0" indent="0">
              <a:buNone/>
            </a:pPr>
            <a:endParaRPr lang="en-US" altLang="ja-JP" sz="2200" dirty="0" smtClean="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en-US" altLang="ja-JP" sz="2200" b="1" u="sng" dirty="0" smtClean="0">
                <a:latin typeface="Century Gothic" panose="020B0502020202020204" pitchFamily="34" charset="0"/>
              </a:rPr>
              <a:t> TOT </a:t>
            </a:r>
            <a:r>
              <a:rPr lang="en-US" altLang="ja-JP" sz="2200" b="1" u="sng" dirty="0">
                <a:latin typeface="Century Gothic" panose="020B0502020202020204" pitchFamily="34" charset="0"/>
              </a:rPr>
              <a:t>training for </a:t>
            </a:r>
            <a:r>
              <a:rPr lang="en-US" altLang="ja-JP" sz="2200" b="1" u="sng" dirty="0" err="1">
                <a:latin typeface="Century Gothic" panose="020B0502020202020204" pitchFamily="34" charset="0"/>
              </a:rPr>
              <a:t>DoW</a:t>
            </a:r>
            <a:r>
              <a:rPr lang="en-US" altLang="ja-JP" sz="2200" b="1" u="sng" dirty="0">
                <a:latin typeface="Century Gothic" panose="020B0502020202020204" pitchFamily="34" charset="0"/>
              </a:rPr>
              <a:t> technical instructors</a:t>
            </a:r>
            <a:endParaRPr lang="en-US" altLang="ja-JP" sz="2200" b="1" u="sng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altLang="ja-JP" sz="2200" dirty="0" smtClean="0">
                <a:latin typeface="Century Gothic" panose="020B0502020202020204" pitchFamily="34" charset="0"/>
              </a:rPr>
              <a:t>  Training of Trainer targets to improve ability of trainers in NRC for Mechanics.  Since the number of trainers is limited, collaborative work for classroom and hands-on training with training coordinator in NRC will be operated instead of TOT.</a:t>
            </a:r>
          </a:p>
          <a:p>
            <a:pPr marL="0" indent="0">
              <a:buNone/>
            </a:pPr>
            <a:endParaRPr lang="en-US" altLang="ja-JP" sz="2200" dirty="0" smtClean="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 startAt="5"/>
            </a:pPr>
            <a:r>
              <a:rPr lang="en-US" altLang="ja-JP" sz="2200" b="1" u="sng" dirty="0" smtClean="0">
                <a:latin typeface="Century Gothic" panose="020B0502020202020204" pitchFamily="34" charset="0"/>
              </a:rPr>
              <a:t> Implementation </a:t>
            </a:r>
            <a:r>
              <a:rPr lang="en-US" altLang="ja-JP" sz="2200" b="1" u="sng" dirty="0">
                <a:latin typeface="Century Gothic" panose="020B0502020202020204" pitchFamily="34" charset="0"/>
              </a:rPr>
              <a:t>of </a:t>
            </a:r>
            <a:r>
              <a:rPr lang="en-US" altLang="ja-JP" sz="2200" b="1" u="sng" dirty="0" err="1" smtClean="0">
                <a:latin typeface="Century Gothic" panose="020B0502020202020204" pitchFamily="34" charset="0"/>
              </a:rPr>
              <a:t>endline</a:t>
            </a:r>
            <a:r>
              <a:rPr lang="en-US" altLang="ja-JP" sz="2200" b="1" u="sng" dirty="0" smtClean="0">
                <a:latin typeface="Century Gothic" panose="020B0502020202020204" pitchFamily="34" charset="0"/>
              </a:rPr>
              <a:t> </a:t>
            </a:r>
            <a:r>
              <a:rPr lang="en-US" altLang="ja-JP" sz="2200" b="1" u="sng" dirty="0">
                <a:latin typeface="Century Gothic" panose="020B0502020202020204" pitchFamily="34" charset="0"/>
              </a:rPr>
              <a:t>survey </a:t>
            </a:r>
            <a:endParaRPr lang="en-US" altLang="ja-JP" sz="2200" b="1" u="sng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altLang="ja-JP" sz="2200" dirty="0" smtClean="0">
                <a:latin typeface="Century Gothic" panose="020B0502020202020204" pitchFamily="34" charset="0"/>
              </a:rPr>
              <a:t>  </a:t>
            </a:r>
            <a:r>
              <a:rPr lang="en-US" altLang="ja-JP" sz="2200" dirty="0" err="1" smtClean="0">
                <a:latin typeface="Century Gothic" panose="020B0502020202020204" pitchFamily="34" charset="0"/>
              </a:rPr>
              <a:t>Endline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 survey will be conducted at the end of year to evaluate effectiveness of training using the questionnaire of baseline survey.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457200" y="476776"/>
            <a:ext cx="8229600" cy="936000"/>
          </a:xfrm>
          <a:prstGeom prst="rect">
            <a:avLst/>
          </a:prstGeom>
          <a:solidFill>
            <a:srgbClr val="FFFF66">
              <a:alpha val="30196"/>
            </a:srgb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Activity-1:Support for Improving the Capacity of </a:t>
            </a:r>
            <a:r>
              <a:rPr lang="en-US" altLang="ja-JP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DoW</a:t>
            </a:r>
            <a:r>
              <a:rPr lang="en-US" altLang="ja-JP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Staff</a:t>
            </a:r>
            <a:endParaRPr lang="ja-JP" alt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617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2000"/>
            <a:ext cx="8363272" cy="44196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altLang="ja-JP" sz="2200" b="1" u="sng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Understand </a:t>
            </a:r>
            <a:r>
              <a:rPr lang="en-US" altLang="ja-JP" sz="2200" b="1" u="sng" dirty="0">
                <a:latin typeface="Century Gothic" panose="020B0502020202020204" pitchFamily="34" charset="0"/>
                <a:cs typeface="Times New Roman" panose="02020603050405020304" pitchFamily="18" charset="0"/>
              </a:rPr>
              <a:t>the road conditions in the target provinces</a:t>
            </a:r>
            <a:endParaRPr lang="en-US" altLang="ja-JP" sz="2200" b="1" u="sng" dirty="0" smtClean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ja-JP" sz="22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  Confirm information and the situation of the target roads in each provinces and plan the pilot project.</a:t>
            </a:r>
          </a:p>
          <a:p>
            <a:pPr marL="0" indent="0">
              <a:buNone/>
            </a:pPr>
            <a:endParaRPr lang="en-US" altLang="ja-JP" sz="2200" dirty="0" smtClean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US" altLang="ja-JP" sz="2200" b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ja-JP" sz="2200" b="1" u="sng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Selection of pilot sites</a:t>
            </a:r>
          </a:p>
          <a:p>
            <a:pPr marL="0" indent="0">
              <a:buNone/>
            </a:pPr>
            <a:r>
              <a:rPr lang="en-US" altLang="ja-JP" sz="22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  A pilot site will be selected in each province in accordance with the following criteria.  </a:t>
            </a:r>
          </a:p>
          <a:p>
            <a:pPr marL="0" indent="0">
              <a:buNone/>
            </a:pPr>
            <a:endParaRPr lang="en-US" altLang="ja-JP" sz="2200" u="sng" dirty="0" smtClean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en-US" altLang="ja-JP" sz="22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Criteria </a:t>
            </a:r>
            <a:r>
              <a:rPr lang="en-US" altLang="ja-JP" sz="2200" dirty="0">
                <a:latin typeface="Century Gothic" panose="020B0502020202020204" pitchFamily="34" charset="0"/>
                <a:cs typeface="Times New Roman" panose="02020603050405020304" pitchFamily="18" charset="0"/>
              </a:rPr>
              <a:t>to be observed without fail 1), 2), 3), 5), 7) </a:t>
            </a:r>
            <a:endParaRPr lang="ja-JP" altLang="ja-JP" sz="22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en-US" altLang="ja-JP" sz="22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Criteria </a:t>
            </a:r>
            <a:r>
              <a:rPr lang="en-US" altLang="ja-JP" sz="2200" dirty="0">
                <a:latin typeface="Century Gothic" panose="020B0502020202020204" pitchFamily="34" charset="0"/>
                <a:cs typeface="Times New Roman" panose="02020603050405020304" pitchFamily="18" charset="0"/>
              </a:rPr>
              <a:t>to be observed as much as possible 4), 6), 8), 9)</a:t>
            </a:r>
            <a:endParaRPr lang="ja-JP" altLang="ja-JP" sz="22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ja-JP" sz="2200" dirty="0" smtClean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457200" y="476776"/>
            <a:ext cx="8229600" cy="936000"/>
          </a:xfrm>
          <a:prstGeom prst="rect">
            <a:avLst/>
          </a:prstGeom>
          <a:solidFill>
            <a:srgbClr val="FFFF66">
              <a:alpha val="30196"/>
            </a:srgb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Activity-2:Support for Improving the Capacity of Management by the In-house Workforce</a:t>
            </a:r>
            <a:endParaRPr lang="ja-JP" alt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1243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6510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ja-JP" sz="2400" b="1" u="sng" dirty="0">
                <a:latin typeface="Century Gothic" panose="020B0502020202020204" pitchFamily="34" charset="0"/>
              </a:rPr>
              <a:t>Criteria of </a:t>
            </a:r>
            <a:r>
              <a:rPr lang="en-US" altLang="ja-JP" sz="2400" b="1" u="sng" dirty="0" smtClean="0">
                <a:latin typeface="Century Gothic" panose="020B0502020202020204" pitchFamily="34" charset="0"/>
              </a:rPr>
              <a:t>Pilot site selection</a:t>
            </a:r>
          </a:p>
          <a:p>
            <a:pPr marL="637200" indent="-457200">
              <a:spcBef>
                <a:spcPts val="600"/>
              </a:spcBef>
              <a:buAutoNum type="arabicParenR"/>
            </a:pPr>
            <a:r>
              <a:rPr lang="en-US" altLang="ja-JP" sz="2000" dirty="0" smtClean="0">
                <a:latin typeface="Century Gothic" panose="020B0502020202020204" pitchFamily="34" charset="0"/>
              </a:rPr>
              <a:t>Pilot sites will not interfere with business operations of private companies</a:t>
            </a:r>
          </a:p>
          <a:p>
            <a:pPr marL="637200" indent="-457200">
              <a:spcBef>
                <a:spcPts val="600"/>
              </a:spcBef>
              <a:buAutoNum type="arabicParenR"/>
            </a:pPr>
            <a:r>
              <a:rPr lang="en-US" altLang="ja-JP" sz="2000" dirty="0" smtClean="0">
                <a:latin typeface="Century Gothic" panose="020B0502020202020204" pitchFamily="34" charset="0"/>
              </a:rPr>
              <a:t>Pilot sites will not be covered by assistance of other donors</a:t>
            </a:r>
          </a:p>
          <a:p>
            <a:pPr marL="637200" indent="-457200">
              <a:spcBef>
                <a:spcPts val="600"/>
              </a:spcBef>
              <a:buAutoNum type="arabicParenR"/>
            </a:pPr>
            <a:r>
              <a:rPr lang="en-US" altLang="ja-JP" sz="2000" dirty="0" smtClean="0">
                <a:latin typeface="Century Gothic" panose="020B0502020202020204" pitchFamily="34" charset="0"/>
              </a:rPr>
              <a:t>Pilot sites will be unpaved roads under the management of the </a:t>
            </a:r>
            <a:r>
              <a:rPr lang="en-US" altLang="ja-JP" sz="2000" dirty="0" err="1" smtClean="0">
                <a:latin typeface="Century Gothic" panose="020B0502020202020204" pitchFamily="34" charset="0"/>
              </a:rPr>
              <a:t>DoW</a:t>
            </a:r>
            <a:endParaRPr lang="en-US" altLang="ja-JP" sz="2000" dirty="0">
              <a:latin typeface="Century Gothic" panose="020B0502020202020204" pitchFamily="34" charset="0"/>
            </a:endParaRPr>
          </a:p>
          <a:p>
            <a:pPr marL="637200" indent="-457200">
              <a:spcBef>
                <a:spcPts val="600"/>
              </a:spcBef>
              <a:buAutoNum type="arabicParenR"/>
            </a:pPr>
            <a:r>
              <a:rPr lang="en-US" altLang="ja-JP" sz="2000" dirty="0" smtClean="0">
                <a:latin typeface="Century Gothic" panose="020B0502020202020204" pitchFamily="34" charset="0"/>
              </a:rPr>
              <a:t>Pilot sites will not include rehabilitation from large-scale disasters or large-scale works such as the opening of new roads</a:t>
            </a:r>
          </a:p>
          <a:p>
            <a:pPr marL="637200" indent="-457200">
              <a:spcBef>
                <a:spcPts val="600"/>
              </a:spcBef>
              <a:buAutoNum type="arabicParenR"/>
            </a:pPr>
            <a:r>
              <a:rPr lang="en-US" altLang="ja-JP" sz="2000" dirty="0" smtClean="0">
                <a:latin typeface="Century Gothic" panose="020B0502020202020204" pitchFamily="34" charset="0"/>
              </a:rPr>
              <a:t>The pilot project cost will be borne by the </a:t>
            </a:r>
            <a:r>
              <a:rPr lang="en-US" altLang="ja-JP" sz="2000" dirty="0" err="1" smtClean="0">
                <a:latin typeface="Century Gothic" panose="020B0502020202020204" pitchFamily="34" charset="0"/>
              </a:rPr>
              <a:t>DoW</a:t>
            </a:r>
            <a:endParaRPr lang="en-US" altLang="ja-JP" sz="2000" dirty="0">
              <a:latin typeface="Century Gothic" panose="020B0502020202020204" pitchFamily="34" charset="0"/>
            </a:endParaRPr>
          </a:p>
          <a:p>
            <a:pPr marL="637200" indent="-457200">
              <a:spcBef>
                <a:spcPts val="600"/>
              </a:spcBef>
              <a:buAutoNum type="arabicParenR"/>
            </a:pPr>
            <a:r>
              <a:rPr lang="en-US" altLang="ja-JP" sz="2000" dirty="0" smtClean="0">
                <a:latin typeface="Century Gothic" panose="020B0502020202020204" pitchFamily="34" charset="0"/>
              </a:rPr>
              <a:t>Pilot sites will be easily accessible from the capital of each province and safe enough for JICA experts to perform their work</a:t>
            </a:r>
          </a:p>
          <a:p>
            <a:pPr marL="637200" indent="-457200">
              <a:spcBef>
                <a:spcPts val="600"/>
              </a:spcBef>
              <a:buAutoNum type="arabicParenR"/>
            </a:pPr>
            <a:r>
              <a:rPr lang="en-US" altLang="ja-JP" sz="2000" dirty="0" smtClean="0">
                <a:latin typeface="Century Gothic" panose="020B0502020202020204" pitchFamily="34" charset="0"/>
              </a:rPr>
              <a:t>Pilot sites will not cause any trouble with neighboring communities</a:t>
            </a:r>
          </a:p>
          <a:p>
            <a:pPr marL="637200" indent="-457200">
              <a:spcBef>
                <a:spcPts val="600"/>
              </a:spcBef>
              <a:buAutoNum type="arabicParenR"/>
            </a:pPr>
            <a:r>
              <a:rPr lang="en-US" altLang="ja-JP" sz="2000" dirty="0" smtClean="0">
                <a:latin typeface="Century Gothic" panose="020B0502020202020204" pitchFamily="34" charset="0"/>
              </a:rPr>
              <a:t>Each pilot site will be within an interval of 10 to 20km</a:t>
            </a:r>
          </a:p>
          <a:p>
            <a:pPr marL="637200" indent="-457200">
              <a:spcBef>
                <a:spcPts val="600"/>
              </a:spcBef>
              <a:buAutoNum type="arabicParenR"/>
            </a:pPr>
            <a:r>
              <a:rPr lang="en-US" altLang="ja-JP" sz="2000" dirty="0" smtClean="0">
                <a:latin typeface="Century Gothic" panose="020B0502020202020204" pitchFamily="34" charset="0"/>
              </a:rPr>
              <a:t>Pilot sites will be selected in a manner which enables outcomes of the pilot project to be easily promoted to outside</a:t>
            </a:r>
          </a:p>
          <a:p>
            <a:pPr marL="637200" indent="-457200">
              <a:spcBef>
                <a:spcPts val="600"/>
              </a:spcBef>
              <a:buAutoNum type="arabicParenR"/>
            </a:pPr>
            <a:r>
              <a:rPr lang="en-US" altLang="ja-JP" sz="2000" dirty="0" smtClean="0">
                <a:latin typeface="Century Gothic" panose="020B0502020202020204" pitchFamily="34" charset="0"/>
              </a:rPr>
              <a:t>Proposals of pilot sites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457200" y="476776"/>
            <a:ext cx="8229600" cy="936000"/>
          </a:xfrm>
          <a:prstGeom prst="rect">
            <a:avLst/>
          </a:prstGeom>
          <a:solidFill>
            <a:srgbClr val="FFFF66">
              <a:alpha val="30196"/>
            </a:srgb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Activity-2:Support for Improving the Capacity of Management by the In-house Workforce</a:t>
            </a:r>
            <a:endParaRPr lang="ja-JP" alt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5844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924943"/>
            <a:ext cx="6192000" cy="3471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2000"/>
            <a:ext cx="7467600" cy="4419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200" b="1" u="sng" dirty="0" smtClean="0">
                <a:latin typeface="Century Gothic" panose="020B0502020202020204" pitchFamily="34" charset="0"/>
              </a:rPr>
              <a:t>Pilot site in </a:t>
            </a:r>
            <a:r>
              <a:rPr lang="en-US" altLang="ja-JP" sz="2200" b="1" u="sng" dirty="0" err="1" smtClean="0">
                <a:latin typeface="Century Gothic" panose="020B0502020202020204" pitchFamily="34" charset="0"/>
              </a:rPr>
              <a:t>Morobe</a:t>
            </a:r>
            <a:endParaRPr lang="en-US" altLang="ja-JP" sz="2200" b="1" u="sng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altLang="ja-JP" sz="2200" dirty="0" smtClean="0">
                <a:latin typeface="Century Gothic" panose="020B0502020202020204" pitchFamily="34" charset="0"/>
              </a:rPr>
              <a:t>  1. </a:t>
            </a:r>
            <a:r>
              <a:rPr lang="en-US" altLang="ja-JP" sz="2200" dirty="0" err="1" smtClean="0">
                <a:latin typeface="Century Gothic" panose="020B0502020202020204" pitchFamily="34" charset="0"/>
              </a:rPr>
              <a:t>Bukawa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 Road</a:t>
            </a:r>
          </a:p>
          <a:p>
            <a:pPr marL="0" indent="0">
              <a:buNone/>
            </a:pPr>
            <a:r>
              <a:rPr lang="en-US" altLang="ja-JP" sz="2200" dirty="0" smtClean="0">
                <a:latin typeface="Century Gothic" panose="020B0502020202020204" pitchFamily="34" charset="0"/>
              </a:rPr>
              <a:t>  2. </a:t>
            </a:r>
            <a:r>
              <a:rPr lang="en-US" altLang="ja-JP" sz="2200" dirty="0" err="1" smtClean="0">
                <a:latin typeface="Century Gothic" panose="020B0502020202020204" pitchFamily="34" charset="0"/>
              </a:rPr>
              <a:t>Leron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 </a:t>
            </a:r>
            <a:r>
              <a:rPr lang="en-US" altLang="ja-JP" sz="2200" dirty="0" err="1">
                <a:latin typeface="Century Gothic" panose="020B0502020202020204" pitchFamily="34" charset="0"/>
              </a:rPr>
              <a:t>Wantoat</a:t>
            </a:r>
            <a:r>
              <a:rPr lang="en-US" altLang="ja-JP" sz="2200" dirty="0">
                <a:latin typeface="Century Gothic" panose="020B0502020202020204" pitchFamily="34" charset="0"/>
              </a:rPr>
              <a:t> road</a:t>
            </a:r>
            <a:endParaRPr lang="en-US" altLang="ja-JP" sz="2200" dirty="0" smtClean="0">
              <a:latin typeface="Century Gothic" panose="020B050202020202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2" name="角丸四角形 11"/>
          <p:cNvSpPr/>
          <p:nvPr/>
        </p:nvSpPr>
        <p:spPr>
          <a:xfrm>
            <a:off x="5364088" y="6021288"/>
            <a:ext cx="100811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Lae city</a:t>
            </a:r>
            <a:endParaRPr kumimoji="1" lang="ja-JP" altLang="en-US" sz="1400" dirty="0"/>
          </a:p>
        </p:txBody>
      </p:sp>
      <p:sp>
        <p:nvSpPr>
          <p:cNvPr id="13" name="タイトル 1"/>
          <p:cNvSpPr txBox="1">
            <a:spLocks/>
          </p:cNvSpPr>
          <p:nvPr/>
        </p:nvSpPr>
        <p:spPr>
          <a:xfrm>
            <a:off x="457200" y="476776"/>
            <a:ext cx="8229600" cy="936000"/>
          </a:xfrm>
          <a:prstGeom prst="rect">
            <a:avLst/>
          </a:prstGeom>
          <a:solidFill>
            <a:srgbClr val="FFFF66">
              <a:alpha val="30196"/>
            </a:srgb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Activity-2:Support for Improving the Capacity of Management by the In-house Workforce</a:t>
            </a:r>
            <a:endParaRPr lang="ja-JP" alt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5940152" y="5229200"/>
            <a:ext cx="792088" cy="288032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1.) 25km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4175956" y="3933056"/>
            <a:ext cx="792088" cy="288032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2.) 62km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26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067" y="3068960"/>
            <a:ext cx="6501309" cy="3056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2000"/>
            <a:ext cx="7467600" cy="4419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200" b="1" u="sng" dirty="0" smtClean="0">
                <a:latin typeface="Century Gothic" panose="020B0502020202020204" pitchFamily="34" charset="0"/>
              </a:rPr>
              <a:t>Pilot site in Western Highlands</a:t>
            </a:r>
          </a:p>
          <a:p>
            <a:pPr marL="0" indent="0">
              <a:buNone/>
            </a:pPr>
            <a:r>
              <a:rPr lang="en-US" altLang="ja-JP" sz="2200" dirty="0" smtClean="0">
                <a:latin typeface="Century Gothic" panose="020B0502020202020204" pitchFamily="34" charset="0"/>
              </a:rPr>
              <a:t> 1. </a:t>
            </a:r>
            <a:r>
              <a:rPr lang="en-US" altLang="ja-JP" sz="2200" dirty="0" err="1" smtClean="0">
                <a:latin typeface="Century Gothic" panose="020B0502020202020204" pitchFamily="34" charset="0"/>
              </a:rPr>
              <a:t>Kuta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 Road</a:t>
            </a:r>
          </a:p>
          <a:p>
            <a:pPr marL="0" indent="0">
              <a:buNone/>
            </a:pPr>
            <a:r>
              <a:rPr lang="en-US" altLang="ja-JP" sz="2200" dirty="0">
                <a:latin typeface="Century Gothic" panose="020B0502020202020204" pitchFamily="34" charset="0"/>
              </a:rPr>
              <a:t> 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2. </a:t>
            </a:r>
            <a:r>
              <a:rPr lang="en-US" altLang="ja-JP" sz="2200" dirty="0" err="1">
                <a:latin typeface="Century Gothic" panose="020B0502020202020204" pitchFamily="34" charset="0"/>
              </a:rPr>
              <a:t>Balg</a:t>
            </a:r>
            <a:r>
              <a:rPr lang="en-US" altLang="ja-JP" sz="2200" dirty="0">
                <a:latin typeface="Century Gothic" panose="020B0502020202020204" pitchFamily="34" charset="0"/>
              </a:rPr>
              <a:t> to </a:t>
            </a:r>
            <a:r>
              <a:rPr lang="en-US" altLang="ja-JP" sz="2200" dirty="0" err="1">
                <a:latin typeface="Century Gothic" panose="020B0502020202020204" pitchFamily="34" charset="0"/>
              </a:rPr>
              <a:t>Baisu</a:t>
            </a:r>
            <a:r>
              <a:rPr lang="en-US" altLang="ja-JP" sz="2200" dirty="0">
                <a:latin typeface="Century Gothic" panose="020B0502020202020204" pitchFamily="34" charset="0"/>
              </a:rPr>
              <a:t> </a:t>
            </a:r>
            <a:r>
              <a:rPr lang="en-US" altLang="ja-JP" sz="2200" dirty="0" err="1">
                <a:latin typeface="Century Gothic" panose="020B0502020202020204" pitchFamily="34" charset="0"/>
              </a:rPr>
              <a:t>Avi</a:t>
            </a:r>
            <a:r>
              <a:rPr lang="en-US" altLang="ja-JP" sz="2200" dirty="0">
                <a:latin typeface="Century Gothic" panose="020B0502020202020204" pitchFamily="34" charset="0"/>
              </a:rPr>
              <a:t> </a:t>
            </a:r>
            <a:r>
              <a:rPr lang="en-US" altLang="ja-JP" sz="2200" dirty="0" smtClean="0">
                <a:latin typeface="Century Gothic" panose="020B0502020202020204" pitchFamily="34" charset="0"/>
              </a:rPr>
              <a:t>Road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4" name="角丸四角形 13"/>
          <p:cNvSpPr/>
          <p:nvPr/>
        </p:nvSpPr>
        <p:spPr>
          <a:xfrm>
            <a:off x="2987824" y="4149080"/>
            <a:ext cx="100811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err="1" smtClean="0"/>
              <a:t>Mt.Hagen</a:t>
            </a:r>
            <a:r>
              <a:rPr kumimoji="1" lang="en-US" altLang="ja-JP" sz="1400" dirty="0" smtClean="0"/>
              <a:t> city</a:t>
            </a:r>
            <a:endParaRPr kumimoji="1" lang="ja-JP" altLang="en-US" sz="1400" dirty="0"/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457200" y="476776"/>
            <a:ext cx="8229600" cy="936000"/>
          </a:xfrm>
          <a:prstGeom prst="rect">
            <a:avLst/>
          </a:prstGeom>
          <a:solidFill>
            <a:srgbClr val="FFFF66">
              <a:alpha val="30196"/>
            </a:srgb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Activity-2:Support for Improving the Capacity of Management by the In-house Workforce</a:t>
            </a:r>
            <a:endParaRPr lang="ja-JP" alt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3563888" y="5013176"/>
            <a:ext cx="720080" cy="288032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1.) 7km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4788024" y="4077072"/>
            <a:ext cx="792088" cy="288032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2.) 11km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21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</TotalTime>
  <Words>1649</Words>
  <Application>Microsoft Office PowerPoint</Application>
  <PresentationFormat>画面に合わせる (4:3)</PresentationFormat>
  <Paragraphs>240</Paragraphs>
  <Slides>17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18" baseType="lpstr">
      <vt:lpstr>Office ​​テーマ</vt:lpstr>
      <vt:lpstr>The Project for Capacity Development on Road Maintenance in the Independent State of Papua New Guinea</vt:lpstr>
      <vt:lpstr>Project Purpose</vt:lpstr>
      <vt:lpstr>Pilot project Schedule</vt:lpstr>
      <vt:lpstr>Activity-1:Support for Improving the Capacity of DoW Staff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Project for Capacity Development on Road Maintenance in the Independent State of Papua New Guinea</dc:title>
  <dc:creator>Yasuo Nakada</dc:creator>
  <cp:lastModifiedBy>下村</cp:lastModifiedBy>
  <cp:revision>65</cp:revision>
  <dcterms:created xsi:type="dcterms:W3CDTF">2014-05-03T22:08:49Z</dcterms:created>
  <dcterms:modified xsi:type="dcterms:W3CDTF">2014-06-23T02:09:19Z</dcterms:modified>
</cp:coreProperties>
</file>