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1" r:id="rId1"/>
  </p:sldMasterIdLst>
  <p:notesMasterIdLst>
    <p:notesMasterId r:id="rId7"/>
  </p:notesMasterIdLst>
  <p:handoutMasterIdLst>
    <p:handoutMasterId r:id="rId8"/>
  </p:handoutMasterIdLst>
  <p:sldIdLst>
    <p:sldId id="330" r:id="rId2"/>
    <p:sldId id="339" r:id="rId3"/>
    <p:sldId id="337" r:id="rId4"/>
    <p:sldId id="335" r:id="rId5"/>
    <p:sldId id="338" r:id="rId6"/>
  </p:sldIdLst>
  <p:sldSz cx="17068800" cy="9601200"/>
  <p:notesSz cx="6797675" cy="9926638"/>
  <p:defaultTextStyle>
    <a:defPPr>
      <a:defRPr lang="ja-JP"/>
    </a:defPPr>
    <a:lvl1pPr algn="l" rtl="0" fontAlgn="base">
      <a:spcBef>
        <a:spcPct val="0"/>
      </a:spcBef>
      <a:spcAft>
        <a:spcPct val="0"/>
      </a:spcAft>
      <a:defRPr kumimoji="1" sz="2500" kern="1200">
        <a:solidFill>
          <a:schemeClr val="tx1"/>
        </a:solidFill>
        <a:latin typeface="Arial" charset="0"/>
        <a:ea typeface="ＭＳ Ｐゴシック" pitchFamily="50" charset="-128"/>
        <a:cs typeface="+mn-cs"/>
      </a:defRPr>
    </a:lvl1pPr>
    <a:lvl2pPr marL="457145" algn="l" rtl="0" fontAlgn="base">
      <a:spcBef>
        <a:spcPct val="0"/>
      </a:spcBef>
      <a:spcAft>
        <a:spcPct val="0"/>
      </a:spcAft>
      <a:defRPr kumimoji="1" sz="2500" kern="1200">
        <a:solidFill>
          <a:schemeClr val="tx1"/>
        </a:solidFill>
        <a:latin typeface="Arial" charset="0"/>
        <a:ea typeface="ＭＳ Ｐゴシック" pitchFamily="50" charset="-128"/>
        <a:cs typeface="+mn-cs"/>
      </a:defRPr>
    </a:lvl2pPr>
    <a:lvl3pPr marL="914290" algn="l" rtl="0" fontAlgn="base">
      <a:spcBef>
        <a:spcPct val="0"/>
      </a:spcBef>
      <a:spcAft>
        <a:spcPct val="0"/>
      </a:spcAft>
      <a:defRPr kumimoji="1" sz="2500" kern="1200">
        <a:solidFill>
          <a:schemeClr val="tx1"/>
        </a:solidFill>
        <a:latin typeface="Arial" charset="0"/>
        <a:ea typeface="ＭＳ Ｐゴシック" pitchFamily="50" charset="-128"/>
        <a:cs typeface="+mn-cs"/>
      </a:defRPr>
    </a:lvl3pPr>
    <a:lvl4pPr marL="1371436" algn="l" rtl="0" fontAlgn="base">
      <a:spcBef>
        <a:spcPct val="0"/>
      </a:spcBef>
      <a:spcAft>
        <a:spcPct val="0"/>
      </a:spcAft>
      <a:defRPr kumimoji="1" sz="2500" kern="1200">
        <a:solidFill>
          <a:schemeClr val="tx1"/>
        </a:solidFill>
        <a:latin typeface="Arial" charset="0"/>
        <a:ea typeface="ＭＳ Ｐゴシック" pitchFamily="50" charset="-128"/>
        <a:cs typeface="+mn-cs"/>
      </a:defRPr>
    </a:lvl4pPr>
    <a:lvl5pPr marL="1828581" algn="l" rtl="0" fontAlgn="base">
      <a:spcBef>
        <a:spcPct val="0"/>
      </a:spcBef>
      <a:spcAft>
        <a:spcPct val="0"/>
      </a:spcAft>
      <a:defRPr kumimoji="1" sz="2500" kern="1200">
        <a:solidFill>
          <a:schemeClr val="tx1"/>
        </a:solidFill>
        <a:latin typeface="Arial" charset="0"/>
        <a:ea typeface="ＭＳ Ｐゴシック" pitchFamily="50" charset="-128"/>
        <a:cs typeface="+mn-cs"/>
      </a:defRPr>
    </a:lvl5pPr>
    <a:lvl6pPr marL="2285725" algn="l" defTabSz="914290" rtl="0" eaLnBrk="1" latinLnBrk="0" hangingPunct="1">
      <a:defRPr kumimoji="1" sz="2500" kern="1200">
        <a:solidFill>
          <a:schemeClr val="tx1"/>
        </a:solidFill>
        <a:latin typeface="Arial" charset="0"/>
        <a:ea typeface="ＭＳ Ｐゴシック" pitchFamily="50" charset="-128"/>
        <a:cs typeface="+mn-cs"/>
      </a:defRPr>
    </a:lvl6pPr>
    <a:lvl7pPr marL="2742870" algn="l" defTabSz="914290" rtl="0" eaLnBrk="1" latinLnBrk="0" hangingPunct="1">
      <a:defRPr kumimoji="1" sz="2500" kern="1200">
        <a:solidFill>
          <a:schemeClr val="tx1"/>
        </a:solidFill>
        <a:latin typeface="Arial" charset="0"/>
        <a:ea typeface="ＭＳ Ｐゴシック" pitchFamily="50" charset="-128"/>
        <a:cs typeface="+mn-cs"/>
      </a:defRPr>
    </a:lvl7pPr>
    <a:lvl8pPr marL="3200016" algn="l" defTabSz="914290" rtl="0" eaLnBrk="1" latinLnBrk="0" hangingPunct="1">
      <a:defRPr kumimoji="1" sz="2500" kern="1200">
        <a:solidFill>
          <a:schemeClr val="tx1"/>
        </a:solidFill>
        <a:latin typeface="Arial" charset="0"/>
        <a:ea typeface="ＭＳ Ｐゴシック" pitchFamily="50" charset="-128"/>
        <a:cs typeface="+mn-cs"/>
      </a:defRPr>
    </a:lvl8pPr>
    <a:lvl9pPr marL="3657161" algn="l" defTabSz="914290" rtl="0" eaLnBrk="1" latinLnBrk="0" hangingPunct="1">
      <a:defRPr kumimoji="1" sz="2500" kern="1200">
        <a:solidFill>
          <a:schemeClr val="tx1"/>
        </a:solidFill>
        <a:latin typeface="Arial" charset="0"/>
        <a:ea typeface="ＭＳ Ｐゴシック" pitchFamily="50" charset="-128"/>
        <a:cs typeface="+mn-cs"/>
      </a:defRPr>
    </a:lvl9pPr>
  </p:defaultTextStyle>
  <p:extLst>
    <p:ext uri="{521415D9-36F7-43E2-AB2F-B90AF26B5E84}">
      <p14:sectionLst xmlns:p14="http://schemas.microsoft.com/office/powerpoint/2010/main">
        <p14:section name="既定のセクション" id="{E2979AC6-1865-4956-A2CE-6F88245A6035}">
          <p14:sldIdLst/>
        </p14:section>
        <p14:section name="タイトルなしのセクション" id="{BD8B8D84-8D7C-43AC-910A-1E4EB6EFC9B8}">
          <p14:sldIdLst>
            <p14:sldId id="330"/>
            <p14:sldId id="339"/>
            <p14:sldId id="337"/>
            <p14:sldId id="335"/>
            <p14:sldId id="338"/>
          </p14:sldIdLst>
        </p14:section>
      </p14:sectionLst>
    </p:ext>
    <p:ext uri="{EFAFB233-063F-42B5-8137-9DF3F51BA10A}">
      <p15:sldGuideLst xmlns:p15="http://schemas.microsoft.com/office/powerpoint/2012/main">
        <p15:guide id="1" orient="horz" pos="6048" userDrawn="1">
          <p15:clr>
            <a:srgbClr val="A4A3A4"/>
          </p15:clr>
        </p15:guide>
        <p15:guide id="2" pos="537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FF68C5B-3581-C0DF-A399-9353ED4AD2D9}" name="Saeki, Takahiro[佐伯 貴大]" initials="S貴" userId="S::saeki.takahiro@jica.go.jp::bdcedcb9-a46c-4bdc-8947-6b9cc6ee07b0"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国際協力機構" initials="" lastIdx="2" clrIdx="0"/>
  <p:cmAuthor id="1" name="Sayuri TERAMOTO" initials="ST" lastIdx="2" clrIdx="1"/>
  <p:cmAuthor id="2" name="Karikomi" initials="Karikomi"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FEE6"/>
    <a:srgbClr val="FAFBCF"/>
    <a:srgbClr val="D4F3F6"/>
    <a:srgbClr val="EBFDE1"/>
    <a:srgbClr val="FF99CC"/>
    <a:srgbClr val="F9756B"/>
    <a:srgbClr val="FDD0CD"/>
    <a:srgbClr val="F9A5A5"/>
    <a:srgbClr val="0066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DC76FC-D289-4DAC-B7D3-F22678DCBAE5}" v="49" dt="2025-03-25T12:34:10.38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734" y="67"/>
      </p:cViewPr>
      <p:guideLst>
        <p:guide orient="horz" pos="6048"/>
        <p:guide pos="537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8.3060058669136953E-3"/>
          <c:w val="0.90698519018696322"/>
          <c:h val="0.99169399413308634"/>
        </c:manualLayout>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18D-4DC4-8E1A-B10B7E91454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18D-4DC4-8E1A-B10B7E91454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18D-4DC4-8E1A-B10B7E91454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18D-4DC4-8E1A-B10B7E91454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718D-4DC4-8E1A-B10B7E91454B}"/>
              </c:ext>
            </c:extLst>
          </c:dPt>
          <c:dLbls>
            <c:dLbl>
              <c:idx val="0"/>
              <c:layout>
                <c:manualLayout>
                  <c:x val="-0.18520768712198418"/>
                  <c:y val="8.3010600832195691E-2"/>
                </c:manualLayout>
              </c:layout>
              <c:tx>
                <c:rich>
                  <a:bodyPr rot="0" spcFirstLastPara="1" vertOverflow="ellipsis" vert="horz" wrap="square" lIns="38100" tIns="19050" rIns="38100" bIns="19050" anchor="ctr" anchorCtr="1">
                    <a:no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r>
                      <a:rPr lang="en-US" altLang="ja-JP" sz="1000"/>
                      <a:t>Vocational Training</a:t>
                    </a:r>
                  </a:p>
                  <a:p>
                    <a:pPr>
                      <a:defRPr lang="ja-JP" sz="1200">
                        <a:solidFill>
                          <a:schemeClr val="bg1"/>
                        </a:solidFill>
                        <a:latin typeface="メイリオ" panose="020B0604030504040204" pitchFamily="50" charset="-128"/>
                        <a:ea typeface="メイリオ" panose="020B0604030504040204" pitchFamily="50" charset="-128"/>
                      </a:defRPr>
                    </a:pPr>
                    <a:r>
                      <a:rPr lang="en-US" altLang="ja-JP" sz="1000"/>
                      <a:t>B-Administration</a:t>
                    </a:r>
                    <a:r>
                      <a:rPr lang="en-US" altLang="ja-JP" sz="1000" baseline="0"/>
                      <a:t>
</a:t>
                    </a:r>
                    <a:fld id="{531A42BB-B4FD-4E20-8DAE-21E48CC1D340}" type="PERCENTAGE">
                      <a:rPr lang="en-US" altLang="ja-JP" sz="1000" baseline="0"/>
                      <a:pPr>
                        <a:defRPr lang="ja-JP" sz="1200">
                          <a:solidFill>
                            <a:schemeClr val="bg1"/>
                          </a:solidFill>
                          <a:latin typeface="メイリオ" panose="020B0604030504040204" pitchFamily="50" charset="-128"/>
                          <a:ea typeface="メイリオ" panose="020B0604030504040204" pitchFamily="50" charset="-128"/>
                        </a:defRPr>
                      </a:pPr>
                      <a:t>[パーセンテージ]</a:t>
                    </a:fld>
                    <a:endParaRPr lang="en-US" altLang="ja-JP" sz="1000" baseline="0"/>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702996348978545"/>
                      <c:h val="0.37845305565249104"/>
                    </c:manualLayout>
                  </c15:layout>
                  <c15:dlblFieldTable/>
                  <c15:showDataLabelsRange val="0"/>
                </c:ext>
                <c:ext xmlns:c16="http://schemas.microsoft.com/office/drawing/2014/chart" uri="{C3380CC4-5D6E-409C-BE32-E72D297353CC}">
                  <c16:uniqueId val="{00000001-718D-4DC4-8E1A-B10B7E91454B}"/>
                </c:ext>
              </c:extLst>
            </c:dLbl>
            <c:dLbl>
              <c:idx val="1"/>
              <c:layout>
                <c:manualLayout>
                  <c:x val="-0.13692123192325814"/>
                  <c:y val="-9.4699310737619335E-2"/>
                </c:manualLayout>
              </c:layout>
              <c:tx>
                <c:rich>
                  <a:bodyPr rot="0" spcFirstLastPara="1" vertOverflow="ellipsis" vert="horz" wrap="square" lIns="38100" tIns="19050" rIns="38100" bIns="19050" anchor="ctr" anchorCtr="1">
                    <a:no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r>
                      <a:rPr lang="en-US" altLang="ja-JP" sz="1000" baseline="0"/>
                      <a:t>Agriculture</a:t>
                    </a:r>
                    <a:r>
                      <a:rPr lang="en-US" altLang="ja-JP" baseline="0"/>
                      <a:t>
</a:t>
                    </a:r>
                    <a:fld id="{C2B25E35-F95F-40B4-A24C-6F3BF0343BFB}" type="PERCENTAGE">
                      <a:rPr lang="en-US" altLang="ja-JP" baseline="0"/>
                      <a:pPr>
                        <a:defRPr lang="ja-JP" sz="1200">
                          <a:solidFill>
                            <a:schemeClr val="bg1"/>
                          </a:solidFill>
                          <a:latin typeface="メイリオ" panose="020B0604030504040204" pitchFamily="50" charset="-128"/>
                          <a:ea typeface="メイリオ" panose="020B0604030504040204" pitchFamily="50" charset="-128"/>
                        </a:defRPr>
                      </a:pPr>
                      <a:t>[パーセンテージ]</a:t>
                    </a:fld>
                    <a:endParaRPr lang="en-US" altLang="ja-JP" baseline="0"/>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24967989350711781"/>
                      <c:h val="0.26669393759146742"/>
                    </c:manualLayout>
                  </c15:layout>
                  <c15:dlblFieldTable/>
                  <c15:showDataLabelsRange val="0"/>
                </c:ext>
                <c:ext xmlns:c16="http://schemas.microsoft.com/office/drawing/2014/chart" uri="{C3380CC4-5D6E-409C-BE32-E72D297353CC}">
                  <c16:uniqueId val="{00000003-718D-4DC4-8E1A-B10B7E91454B}"/>
                </c:ext>
              </c:extLst>
            </c:dLbl>
            <c:dLbl>
              <c:idx val="2"/>
              <c:layout>
                <c:manualLayout>
                  <c:x val="0.12788357446225598"/>
                  <c:y val="-0.12923328181905719"/>
                </c:manualLayout>
              </c:layout>
              <c:tx>
                <c:rich>
                  <a:bodyPr/>
                  <a:lstStyle/>
                  <a:p>
                    <a:r>
                      <a:rPr lang="en-US" altLang="ja-JP" sz="1000" baseline="0"/>
                      <a:t>Education</a:t>
                    </a:r>
                    <a:r>
                      <a:rPr lang="en-US" altLang="ja-JP" baseline="0"/>
                      <a:t>
</a:t>
                    </a:r>
                    <a:fld id="{53395E61-5118-431D-86BB-0D5C12DF0CA3}"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layout>
                    <c:manualLayout>
                      <c:w val="0.31717400665517087"/>
                      <c:h val="0.3174308330356978"/>
                    </c:manualLayout>
                  </c15:layout>
                  <c15:dlblFieldTable/>
                  <c15:showDataLabelsRange val="0"/>
                </c:ext>
                <c:ext xmlns:c16="http://schemas.microsoft.com/office/drawing/2014/chart" uri="{C3380CC4-5D6E-409C-BE32-E72D297353CC}">
                  <c16:uniqueId val="{00000005-718D-4DC4-8E1A-B10B7E91454B}"/>
                </c:ext>
              </c:extLst>
            </c:dLbl>
            <c:dLbl>
              <c:idx val="3"/>
              <c:tx>
                <c:rich>
                  <a:bodyPr/>
                  <a:lstStyle/>
                  <a:p>
                    <a:r>
                      <a:rPr lang="en-US" altLang="ja-JP" sz="1000" baseline="0"/>
                      <a:t>Health
</a:t>
                    </a:r>
                    <a:fld id="{DFFD8E3C-554C-4000-A565-5EA19DD5C917}" type="PERCENTAGE">
                      <a:rPr lang="en-US" altLang="ja-JP" sz="1000" baseline="0"/>
                      <a:pPr/>
                      <a:t>[パーセンテージ]</a:t>
                    </a:fld>
                    <a:endParaRPr lang="en-US" altLang="ja-JP" sz="1000"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18D-4DC4-8E1A-B10B7E91454B}"/>
                </c:ext>
              </c:extLst>
            </c:dLbl>
            <c:dLbl>
              <c:idx val="4"/>
              <c:layout>
                <c:manualLayout>
                  <c:x val="9.5555931923009374E-2"/>
                  <c:y val="-5.4205969144674362E-2"/>
                </c:manualLayout>
              </c:layout>
              <c:tx>
                <c:rich>
                  <a:bodyPr rot="0" spcFirstLastPara="1" vertOverflow="ellipsis" vert="horz" wrap="square" lIns="38100" tIns="19050" rIns="38100" bIns="19050" anchor="ctr" anchorCtr="1">
                    <a:no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r>
                      <a:rPr lang="en-US" altLang="ja-JP" sz="1000"/>
                      <a:t>Others</a:t>
                    </a:r>
                    <a:r>
                      <a:rPr lang="en-US" altLang="ja-JP" sz="1000" baseline="0"/>
                      <a:t>
</a:t>
                    </a:r>
                    <a:fld id="{170D87D7-36C4-4C16-B8ED-B240396B99C2}" type="PERCENTAGE">
                      <a:rPr lang="en-US" sz="1000" baseline="0"/>
                      <a:pPr>
                        <a:defRPr lang="ja-JP" sz="1200">
                          <a:solidFill>
                            <a:schemeClr val="bg1"/>
                          </a:solidFill>
                          <a:latin typeface="メイリオ" panose="020B0604030504040204" pitchFamily="50" charset="-128"/>
                          <a:ea typeface="メイリオ" panose="020B0604030504040204" pitchFamily="50" charset="-128"/>
                        </a:defRPr>
                      </a:pPr>
                      <a:t>[パーセンテージ]</a:t>
                    </a:fld>
                    <a:endParaRPr lang="en-US" altLang="ja-JP" sz="1000" baseline="0"/>
                  </a:p>
                </c:rich>
              </c:tx>
              <c:numFmt formatCode="0.0%" sourceLinked="0"/>
              <c:spPr>
                <a:noFill/>
                <a:ln>
                  <a:noFill/>
                </a:ln>
                <a:effectLst/>
              </c:spPr>
              <c:txPr>
                <a:bodyPr rot="0" spcFirstLastPara="1" vertOverflow="ellipsis" vert="horz" wrap="square" lIns="38100" tIns="19050" rIns="38100" bIns="19050" anchor="ctr" anchorCtr="1">
                  <a:no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1987764607098215"/>
                      <c:h val="0.29827960983911289"/>
                    </c:manualLayout>
                  </c15:layout>
                  <c15:dlblFieldTable/>
                  <c15:showDataLabelsRange val="0"/>
                </c:ext>
                <c:ext xmlns:c16="http://schemas.microsoft.com/office/drawing/2014/chart" uri="{C3380CC4-5D6E-409C-BE32-E72D297353CC}">
                  <c16:uniqueId val="{00000009-718D-4DC4-8E1A-B10B7E91454B}"/>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lang="ja-JP" sz="1200" b="0" i="0" u="none" strike="noStrike" kern="1200" baseline="0">
                    <a:solidFill>
                      <a:schemeClr val="bg1"/>
                    </a:solidFill>
                    <a:latin typeface="メイリオ" panose="020B0604030504040204" pitchFamily="50" charset="-128"/>
                    <a:ea typeface="メイリオ" panose="020B0604030504040204" pitchFamily="50" charset="-128"/>
                    <a:cs typeface="+mn-cs"/>
                  </a:defRPr>
                </a:pPr>
                <a:endParaRPr lang="en-US"/>
              </a:p>
            </c:txPr>
            <c:dLblPos val="bestFit"/>
            <c:showLegendKey val="0"/>
            <c:showVal val="0"/>
            <c:showCatName val="1"/>
            <c:showSerName val="0"/>
            <c:showPercent val="1"/>
            <c:showBubbleSize val="0"/>
            <c:showLeaderLines val="1"/>
            <c:leaderLines>
              <c:spPr>
                <a:ln w="12700"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Sheet1!$B$3:$B$7</c:f>
              <c:strCache>
                <c:ptCount val="5"/>
                <c:pt idx="0">
                  <c:v>職業訓練・経営</c:v>
                </c:pt>
                <c:pt idx="1">
                  <c:v>農業</c:v>
                </c:pt>
                <c:pt idx="2">
                  <c:v>教育</c:v>
                </c:pt>
                <c:pt idx="3">
                  <c:v>保健</c:v>
                </c:pt>
                <c:pt idx="4">
                  <c:v>その他</c:v>
                </c:pt>
              </c:strCache>
            </c:strRef>
          </c:cat>
          <c:val>
            <c:numRef>
              <c:f>Sheet1!$C$3:$C$7</c:f>
              <c:numCache>
                <c:formatCode>General</c:formatCode>
                <c:ptCount val="5"/>
                <c:pt idx="0">
                  <c:v>372</c:v>
                </c:pt>
                <c:pt idx="1">
                  <c:v>231</c:v>
                </c:pt>
                <c:pt idx="2">
                  <c:v>689</c:v>
                </c:pt>
                <c:pt idx="3">
                  <c:v>208</c:v>
                </c:pt>
                <c:pt idx="4">
                  <c:v>109</c:v>
                </c:pt>
              </c:numCache>
            </c:numRef>
          </c:val>
          <c:extLst>
            <c:ext xmlns:c16="http://schemas.microsoft.com/office/drawing/2014/chart" uri="{C3380CC4-5D6E-409C-BE32-E72D297353CC}">
              <c16:uniqueId val="{0000000A-718D-4DC4-8E1A-B10B7E91454B}"/>
            </c:ext>
          </c:extLst>
        </c:ser>
        <c:dLbls>
          <c:dLblPos val="inEnd"/>
          <c:showLegendKey val="0"/>
          <c:showVal val="0"/>
          <c:showCatName val="0"/>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2" y="40"/>
            <a:ext cx="2945409" cy="496651"/>
          </a:xfrm>
          <a:prstGeom prst="rect">
            <a:avLst/>
          </a:prstGeom>
          <a:noFill/>
          <a:ln w="9525">
            <a:noFill/>
            <a:miter lim="800000"/>
            <a:headEnd/>
            <a:tailEnd/>
          </a:ln>
          <a:effectLst/>
        </p:spPr>
        <p:txBody>
          <a:bodyPr vert="horz" wrap="square" lIns="62938" tIns="31473" rIns="62938" bIns="31473" numCol="1" anchor="t" anchorCtr="0" compatLnSpc="1">
            <a:prstTxWarp prst="textNoShape">
              <a:avLst/>
            </a:prstTxWarp>
          </a:bodyPr>
          <a:lstStyle>
            <a:lvl1pPr>
              <a:defRPr sz="900"/>
            </a:lvl1pPr>
          </a:lstStyle>
          <a:p>
            <a:endParaRPr lang="en-US" altLang="ja-JP"/>
          </a:p>
        </p:txBody>
      </p:sp>
      <p:sp>
        <p:nvSpPr>
          <p:cNvPr id="11267" name="Rectangle 3"/>
          <p:cNvSpPr>
            <a:spLocks noGrp="1" noChangeArrowheads="1"/>
          </p:cNvSpPr>
          <p:nvPr>
            <p:ph type="dt" sz="quarter" idx="1"/>
          </p:nvPr>
        </p:nvSpPr>
        <p:spPr bwMode="auto">
          <a:xfrm>
            <a:off x="3850780" y="40"/>
            <a:ext cx="2946160" cy="496651"/>
          </a:xfrm>
          <a:prstGeom prst="rect">
            <a:avLst/>
          </a:prstGeom>
          <a:noFill/>
          <a:ln w="9525">
            <a:noFill/>
            <a:miter lim="800000"/>
            <a:headEnd/>
            <a:tailEnd/>
          </a:ln>
          <a:effectLst/>
        </p:spPr>
        <p:txBody>
          <a:bodyPr vert="horz" wrap="square" lIns="62938" tIns="31473" rIns="62938" bIns="31473" numCol="1" anchor="t" anchorCtr="0" compatLnSpc="1">
            <a:prstTxWarp prst="textNoShape">
              <a:avLst/>
            </a:prstTxWarp>
          </a:bodyPr>
          <a:lstStyle>
            <a:lvl1pPr algn="r">
              <a:defRPr sz="900"/>
            </a:lvl1pPr>
          </a:lstStyle>
          <a:p>
            <a:endParaRPr lang="en-US" altLang="ja-JP"/>
          </a:p>
        </p:txBody>
      </p:sp>
      <p:sp>
        <p:nvSpPr>
          <p:cNvPr id="11268" name="Rectangle 4"/>
          <p:cNvSpPr>
            <a:spLocks noGrp="1" noChangeArrowheads="1"/>
          </p:cNvSpPr>
          <p:nvPr>
            <p:ph type="ftr" sz="quarter" idx="2"/>
          </p:nvPr>
        </p:nvSpPr>
        <p:spPr bwMode="auto">
          <a:xfrm>
            <a:off x="2" y="9428439"/>
            <a:ext cx="2945409" cy="496651"/>
          </a:xfrm>
          <a:prstGeom prst="rect">
            <a:avLst/>
          </a:prstGeom>
          <a:noFill/>
          <a:ln w="9525">
            <a:noFill/>
            <a:miter lim="800000"/>
            <a:headEnd/>
            <a:tailEnd/>
          </a:ln>
          <a:effectLst/>
        </p:spPr>
        <p:txBody>
          <a:bodyPr vert="horz" wrap="square" lIns="62938" tIns="31473" rIns="62938" bIns="31473" numCol="1" anchor="b" anchorCtr="0" compatLnSpc="1">
            <a:prstTxWarp prst="textNoShape">
              <a:avLst/>
            </a:prstTxWarp>
          </a:bodyPr>
          <a:lstStyle>
            <a:lvl1pPr>
              <a:defRPr sz="900"/>
            </a:lvl1pPr>
          </a:lstStyle>
          <a:p>
            <a:endParaRPr lang="en-US" altLang="ja-JP"/>
          </a:p>
        </p:txBody>
      </p:sp>
      <p:sp>
        <p:nvSpPr>
          <p:cNvPr id="11269" name="Rectangle 5"/>
          <p:cNvSpPr>
            <a:spLocks noGrp="1" noChangeArrowheads="1"/>
          </p:cNvSpPr>
          <p:nvPr>
            <p:ph type="sldNum" sz="quarter" idx="3"/>
          </p:nvPr>
        </p:nvSpPr>
        <p:spPr bwMode="auto">
          <a:xfrm>
            <a:off x="3850780" y="9428439"/>
            <a:ext cx="2946160" cy="496651"/>
          </a:xfrm>
          <a:prstGeom prst="rect">
            <a:avLst/>
          </a:prstGeom>
          <a:noFill/>
          <a:ln w="9525">
            <a:noFill/>
            <a:miter lim="800000"/>
            <a:headEnd/>
            <a:tailEnd/>
          </a:ln>
          <a:effectLst/>
        </p:spPr>
        <p:txBody>
          <a:bodyPr vert="horz" wrap="square" lIns="62938" tIns="31473" rIns="62938" bIns="31473" numCol="1" anchor="b" anchorCtr="0" compatLnSpc="1">
            <a:prstTxWarp prst="textNoShape">
              <a:avLst/>
            </a:prstTxWarp>
          </a:bodyPr>
          <a:lstStyle>
            <a:lvl1pPr algn="r">
              <a:defRPr sz="900"/>
            </a:lvl1pPr>
          </a:lstStyle>
          <a:p>
            <a:fld id="{458B0D6F-1F7D-4A5A-A655-97013B6BAFA1}" type="slidenum">
              <a:rPr lang="en-US" altLang="ja-JP"/>
              <a:pPr/>
              <a:t>‹#›</a:t>
            </a:fld>
            <a:endParaRPr lang="en-US" altLang="ja-JP"/>
          </a:p>
        </p:txBody>
      </p:sp>
    </p:spTree>
    <p:extLst>
      <p:ext uri="{BB962C8B-B14F-4D97-AF65-F5344CB8AC3E}">
        <p14:creationId xmlns:p14="http://schemas.microsoft.com/office/powerpoint/2010/main" val="363443794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2" y="40"/>
            <a:ext cx="2945409" cy="496651"/>
          </a:xfrm>
          <a:prstGeom prst="rect">
            <a:avLst/>
          </a:prstGeom>
          <a:noFill/>
          <a:ln w="9525">
            <a:noFill/>
            <a:miter lim="800000"/>
            <a:headEnd/>
            <a:tailEnd/>
          </a:ln>
          <a:effectLst/>
        </p:spPr>
        <p:txBody>
          <a:bodyPr vert="horz" wrap="square" lIns="62934" tIns="31471" rIns="62934" bIns="31471" numCol="1" anchor="t" anchorCtr="0" compatLnSpc="1">
            <a:prstTxWarp prst="textNoShape">
              <a:avLst/>
            </a:prstTxWarp>
          </a:bodyPr>
          <a:lstStyle>
            <a:lvl1pPr>
              <a:defRPr sz="900"/>
            </a:lvl1pPr>
          </a:lstStyle>
          <a:p>
            <a:endParaRPr lang="en-US" altLang="ja-JP"/>
          </a:p>
        </p:txBody>
      </p:sp>
      <p:sp>
        <p:nvSpPr>
          <p:cNvPr id="6147" name="Rectangle 3"/>
          <p:cNvSpPr>
            <a:spLocks noGrp="1" noChangeArrowheads="1"/>
          </p:cNvSpPr>
          <p:nvPr>
            <p:ph type="dt" idx="1"/>
          </p:nvPr>
        </p:nvSpPr>
        <p:spPr bwMode="auto">
          <a:xfrm>
            <a:off x="3852282" y="40"/>
            <a:ext cx="2944656" cy="496651"/>
          </a:xfrm>
          <a:prstGeom prst="rect">
            <a:avLst/>
          </a:prstGeom>
          <a:noFill/>
          <a:ln w="9525">
            <a:noFill/>
            <a:miter lim="800000"/>
            <a:headEnd/>
            <a:tailEnd/>
          </a:ln>
          <a:effectLst/>
        </p:spPr>
        <p:txBody>
          <a:bodyPr vert="horz" wrap="square" lIns="62934" tIns="31471" rIns="62934" bIns="31471" numCol="1" anchor="t" anchorCtr="0" compatLnSpc="1">
            <a:prstTxWarp prst="textNoShape">
              <a:avLst/>
            </a:prstTxWarp>
          </a:bodyPr>
          <a:lstStyle>
            <a:lvl1pPr algn="r">
              <a:defRPr sz="900"/>
            </a:lvl1pPr>
          </a:lstStyle>
          <a:p>
            <a:endParaRPr lang="en-US" altLang="ja-JP"/>
          </a:p>
        </p:txBody>
      </p:sp>
      <p:sp>
        <p:nvSpPr>
          <p:cNvPr id="6148" name="Rectangle 4"/>
          <p:cNvSpPr>
            <a:spLocks noGrp="1" noRot="1" noChangeAspect="1" noChangeArrowheads="1" noTextEdit="1"/>
          </p:cNvSpPr>
          <p:nvPr>
            <p:ph type="sldImg" idx="2"/>
          </p:nvPr>
        </p:nvSpPr>
        <p:spPr bwMode="auto">
          <a:xfrm>
            <a:off x="87313" y="744538"/>
            <a:ext cx="6623050" cy="3725862"/>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680538" y="4715793"/>
            <a:ext cx="5436636" cy="4466670"/>
          </a:xfrm>
          <a:prstGeom prst="rect">
            <a:avLst/>
          </a:prstGeom>
          <a:noFill/>
          <a:ln w="9525">
            <a:noFill/>
            <a:miter lim="800000"/>
            <a:headEnd/>
            <a:tailEnd/>
          </a:ln>
          <a:effectLst/>
        </p:spPr>
        <p:txBody>
          <a:bodyPr vert="horz" wrap="square" lIns="62934" tIns="31471" rIns="62934" bIns="3147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150" name="Rectangle 6"/>
          <p:cNvSpPr>
            <a:spLocks noGrp="1" noChangeArrowheads="1"/>
          </p:cNvSpPr>
          <p:nvPr>
            <p:ph type="ftr" sz="quarter" idx="4"/>
          </p:nvPr>
        </p:nvSpPr>
        <p:spPr bwMode="auto">
          <a:xfrm>
            <a:off x="2" y="9428439"/>
            <a:ext cx="2945409" cy="496651"/>
          </a:xfrm>
          <a:prstGeom prst="rect">
            <a:avLst/>
          </a:prstGeom>
          <a:noFill/>
          <a:ln w="9525">
            <a:noFill/>
            <a:miter lim="800000"/>
            <a:headEnd/>
            <a:tailEnd/>
          </a:ln>
          <a:effectLst/>
        </p:spPr>
        <p:txBody>
          <a:bodyPr vert="horz" wrap="square" lIns="62934" tIns="31471" rIns="62934" bIns="31471" numCol="1" anchor="b" anchorCtr="0" compatLnSpc="1">
            <a:prstTxWarp prst="textNoShape">
              <a:avLst/>
            </a:prstTxWarp>
          </a:bodyPr>
          <a:lstStyle>
            <a:lvl1pPr>
              <a:defRPr sz="900"/>
            </a:lvl1pPr>
          </a:lstStyle>
          <a:p>
            <a:endParaRPr lang="en-US" altLang="ja-JP"/>
          </a:p>
        </p:txBody>
      </p:sp>
      <p:sp>
        <p:nvSpPr>
          <p:cNvPr id="6151" name="Rectangle 7"/>
          <p:cNvSpPr>
            <a:spLocks noGrp="1" noChangeArrowheads="1"/>
          </p:cNvSpPr>
          <p:nvPr>
            <p:ph type="sldNum" sz="quarter" idx="5"/>
          </p:nvPr>
        </p:nvSpPr>
        <p:spPr bwMode="auto">
          <a:xfrm>
            <a:off x="3852282" y="9428439"/>
            <a:ext cx="2944656" cy="496651"/>
          </a:xfrm>
          <a:prstGeom prst="rect">
            <a:avLst/>
          </a:prstGeom>
          <a:noFill/>
          <a:ln w="9525">
            <a:noFill/>
            <a:miter lim="800000"/>
            <a:headEnd/>
            <a:tailEnd/>
          </a:ln>
          <a:effectLst/>
        </p:spPr>
        <p:txBody>
          <a:bodyPr vert="horz" wrap="square" lIns="62934" tIns="31471" rIns="62934" bIns="31471" numCol="1" anchor="b" anchorCtr="0" compatLnSpc="1">
            <a:prstTxWarp prst="textNoShape">
              <a:avLst/>
            </a:prstTxWarp>
          </a:bodyPr>
          <a:lstStyle>
            <a:lvl1pPr algn="r">
              <a:defRPr sz="900"/>
            </a:lvl1pPr>
          </a:lstStyle>
          <a:p>
            <a:fld id="{AADECC34-6FA2-44F6-B5F3-3C67737BED24}" type="slidenum">
              <a:rPr lang="en-US" altLang="ja-JP"/>
              <a:pPr/>
              <a:t>‹#›</a:t>
            </a:fld>
            <a:endParaRPr lang="en-US" altLang="ja-JP"/>
          </a:p>
        </p:txBody>
      </p:sp>
    </p:spTree>
    <p:extLst>
      <p:ext uri="{BB962C8B-B14F-4D97-AF65-F5344CB8AC3E}">
        <p14:creationId xmlns:p14="http://schemas.microsoft.com/office/powerpoint/2010/main" val="2528383324"/>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kumimoji="1" sz="1300" kern="1200">
        <a:solidFill>
          <a:schemeClr val="tx1"/>
        </a:solidFill>
        <a:latin typeface="Arial" charset="0"/>
        <a:ea typeface="ＭＳ Ｐ明朝" pitchFamily="18" charset="-128"/>
        <a:cs typeface="+mn-cs"/>
      </a:defRPr>
    </a:lvl1pPr>
    <a:lvl2pPr marL="457145" algn="l" rtl="0" fontAlgn="base">
      <a:spcBef>
        <a:spcPct val="30000"/>
      </a:spcBef>
      <a:spcAft>
        <a:spcPct val="0"/>
      </a:spcAft>
      <a:defRPr kumimoji="1" sz="1300" kern="1200">
        <a:solidFill>
          <a:schemeClr val="tx1"/>
        </a:solidFill>
        <a:latin typeface="Arial" charset="0"/>
        <a:ea typeface="ＭＳ Ｐ明朝" pitchFamily="18" charset="-128"/>
        <a:cs typeface="+mn-cs"/>
      </a:defRPr>
    </a:lvl2pPr>
    <a:lvl3pPr marL="914290" algn="l" rtl="0" fontAlgn="base">
      <a:spcBef>
        <a:spcPct val="30000"/>
      </a:spcBef>
      <a:spcAft>
        <a:spcPct val="0"/>
      </a:spcAft>
      <a:defRPr kumimoji="1" sz="1300" kern="1200">
        <a:solidFill>
          <a:schemeClr val="tx1"/>
        </a:solidFill>
        <a:latin typeface="Arial" charset="0"/>
        <a:ea typeface="ＭＳ Ｐ明朝" pitchFamily="18" charset="-128"/>
        <a:cs typeface="+mn-cs"/>
      </a:defRPr>
    </a:lvl3pPr>
    <a:lvl4pPr marL="1371436" algn="l" rtl="0" fontAlgn="base">
      <a:spcBef>
        <a:spcPct val="30000"/>
      </a:spcBef>
      <a:spcAft>
        <a:spcPct val="0"/>
      </a:spcAft>
      <a:defRPr kumimoji="1" sz="1300" kern="1200">
        <a:solidFill>
          <a:schemeClr val="tx1"/>
        </a:solidFill>
        <a:latin typeface="Arial" charset="0"/>
        <a:ea typeface="ＭＳ Ｐ明朝" pitchFamily="18" charset="-128"/>
        <a:cs typeface="+mn-cs"/>
      </a:defRPr>
    </a:lvl4pPr>
    <a:lvl5pPr marL="1828581" algn="l" rtl="0" fontAlgn="base">
      <a:spcBef>
        <a:spcPct val="30000"/>
      </a:spcBef>
      <a:spcAft>
        <a:spcPct val="0"/>
      </a:spcAft>
      <a:defRPr kumimoji="1" sz="1300" kern="1200">
        <a:solidFill>
          <a:schemeClr val="tx1"/>
        </a:solidFill>
        <a:latin typeface="Arial" charset="0"/>
        <a:ea typeface="ＭＳ Ｐ明朝" pitchFamily="18" charset="-128"/>
        <a:cs typeface="+mn-cs"/>
      </a:defRPr>
    </a:lvl5pPr>
    <a:lvl6pPr marL="2285725" algn="l" defTabSz="914290" rtl="0" eaLnBrk="1" latinLnBrk="0" hangingPunct="1">
      <a:defRPr kumimoji="1" sz="1300" kern="1200">
        <a:solidFill>
          <a:schemeClr val="tx1"/>
        </a:solidFill>
        <a:latin typeface="+mn-lt"/>
        <a:ea typeface="+mn-ea"/>
        <a:cs typeface="+mn-cs"/>
      </a:defRPr>
    </a:lvl6pPr>
    <a:lvl7pPr marL="2742870" algn="l" defTabSz="914290" rtl="0" eaLnBrk="1" latinLnBrk="0" hangingPunct="1">
      <a:defRPr kumimoji="1" sz="1300" kern="1200">
        <a:solidFill>
          <a:schemeClr val="tx1"/>
        </a:solidFill>
        <a:latin typeface="+mn-lt"/>
        <a:ea typeface="+mn-ea"/>
        <a:cs typeface="+mn-cs"/>
      </a:defRPr>
    </a:lvl7pPr>
    <a:lvl8pPr marL="3200016" algn="l" defTabSz="914290" rtl="0" eaLnBrk="1" latinLnBrk="0" hangingPunct="1">
      <a:defRPr kumimoji="1" sz="1300" kern="1200">
        <a:solidFill>
          <a:schemeClr val="tx1"/>
        </a:solidFill>
        <a:latin typeface="+mn-lt"/>
        <a:ea typeface="+mn-ea"/>
        <a:cs typeface="+mn-cs"/>
      </a:defRPr>
    </a:lvl8pPr>
    <a:lvl9pPr marL="3657161" algn="l" defTabSz="914290" rtl="0" eaLnBrk="1" latinLnBrk="0" hangingPunct="1">
      <a:defRPr kumimoji="1"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7313" y="744538"/>
            <a:ext cx="6623050" cy="3725862"/>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66945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7313" y="744538"/>
            <a:ext cx="6623050" cy="3725862"/>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526477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7313" y="744538"/>
            <a:ext cx="6623050" cy="3725862"/>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28484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7313" y="744538"/>
            <a:ext cx="6623050" cy="3725862"/>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52808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7313" y="744538"/>
            <a:ext cx="6623050" cy="3725862"/>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67188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80160" y="2982603"/>
            <a:ext cx="1450848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2560320" y="5440680"/>
            <a:ext cx="11948160" cy="2453640"/>
          </a:xfrm>
        </p:spPr>
        <p:txBody>
          <a:bodyPr/>
          <a:lstStyle>
            <a:lvl1pPr marL="0" indent="0" algn="ctr">
              <a:buNone/>
              <a:defRPr>
                <a:solidFill>
                  <a:schemeClr val="tx1">
                    <a:tint val="75000"/>
                  </a:schemeClr>
                </a:solidFill>
              </a:defRPr>
            </a:lvl1pPr>
            <a:lvl2pPr marL="639679" indent="0" algn="ctr">
              <a:buNone/>
              <a:defRPr>
                <a:solidFill>
                  <a:schemeClr val="tx1">
                    <a:tint val="75000"/>
                  </a:schemeClr>
                </a:solidFill>
              </a:defRPr>
            </a:lvl2pPr>
            <a:lvl3pPr marL="1279358" indent="0" algn="ctr">
              <a:buNone/>
              <a:defRPr>
                <a:solidFill>
                  <a:schemeClr val="tx1">
                    <a:tint val="75000"/>
                  </a:schemeClr>
                </a:solidFill>
              </a:defRPr>
            </a:lvl3pPr>
            <a:lvl4pPr marL="1919037" indent="0" algn="ctr">
              <a:buNone/>
              <a:defRPr>
                <a:solidFill>
                  <a:schemeClr val="tx1">
                    <a:tint val="75000"/>
                  </a:schemeClr>
                </a:solidFill>
              </a:defRPr>
            </a:lvl4pPr>
            <a:lvl5pPr marL="2558717" indent="0" algn="ctr">
              <a:buNone/>
              <a:defRPr>
                <a:solidFill>
                  <a:schemeClr val="tx1">
                    <a:tint val="75000"/>
                  </a:schemeClr>
                </a:solidFill>
              </a:defRPr>
            </a:lvl5pPr>
            <a:lvl6pPr marL="3198398" indent="0" algn="ctr">
              <a:buNone/>
              <a:defRPr>
                <a:solidFill>
                  <a:schemeClr val="tx1">
                    <a:tint val="75000"/>
                  </a:schemeClr>
                </a:solidFill>
              </a:defRPr>
            </a:lvl6pPr>
            <a:lvl7pPr marL="3838081" indent="0" algn="ctr">
              <a:buNone/>
              <a:defRPr>
                <a:solidFill>
                  <a:schemeClr val="tx1">
                    <a:tint val="75000"/>
                  </a:schemeClr>
                </a:solidFill>
              </a:defRPr>
            </a:lvl7pPr>
            <a:lvl8pPr marL="4477760" indent="0" algn="ctr">
              <a:buNone/>
              <a:defRPr>
                <a:solidFill>
                  <a:schemeClr val="tx1">
                    <a:tint val="75000"/>
                  </a:schemeClr>
                </a:solidFill>
              </a:defRPr>
            </a:lvl8pPr>
            <a:lvl9pPr marL="51174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CE2024EE-FDD2-4A44-A64F-9F8FF7377DB1}" type="slidenum">
              <a:rPr lang="en-US" altLang="ja-JP" smtClean="0"/>
              <a:pPr/>
              <a:t>‹#›</a:t>
            </a:fld>
            <a:endParaRPr lang="en-US" altLang="ja-JP"/>
          </a:p>
        </p:txBody>
      </p:sp>
    </p:spTree>
    <p:extLst>
      <p:ext uri="{BB962C8B-B14F-4D97-AF65-F5344CB8AC3E}">
        <p14:creationId xmlns:p14="http://schemas.microsoft.com/office/powerpoint/2010/main" val="73651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E559448B-C496-462C-8472-2F61E90E3F21}" type="slidenum">
              <a:rPr lang="en-US" altLang="ja-JP" smtClean="0"/>
              <a:pPr/>
              <a:t>‹#›</a:t>
            </a:fld>
            <a:endParaRPr lang="en-US" altLang="ja-JP"/>
          </a:p>
        </p:txBody>
      </p:sp>
    </p:spTree>
    <p:extLst>
      <p:ext uri="{BB962C8B-B14F-4D97-AF65-F5344CB8AC3E}">
        <p14:creationId xmlns:p14="http://schemas.microsoft.com/office/powerpoint/2010/main" val="2746111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374880" y="384504"/>
            <a:ext cx="384048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53440" y="384504"/>
            <a:ext cx="1123696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E559448B-C496-462C-8472-2F61E90E3F21}" type="slidenum">
              <a:rPr lang="en-US" altLang="ja-JP" smtClean="0"/>
              <a:pPr/>
              <a:t>‹#›</a:t>
            </a:fld>
            <a:endParaRPr lang="en-US" altLang="ja-JP"/>
          </a:p>
        </p:txBody>
      </p:sp>
    </p:spTree>
    <p:extLst>
      <p:ext uri="{BB962C8B-B14F-4D97-AF65-F5344CB8AC3E}">
        <p14:creationId xmlns:p14="http://schemas.microsoft.com/office/powerpoint/2010/main" val="240268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3DB10115-CEC6-44C6-870A-A1FB72010A76}" type="slidenum">
              <a:rPr lang="en-US" altLang="ja-JP" smtClean="0"/>
              <a:pPr/>
              <a:t>‹#›</a:t>
            </a:fld>
            <a:endParaRPr lang="en-US" altLang="ja-JP"/>
          </a:p>
        </p:txBody>
      </p:sp>
    </p:spTree>
    <p:extLst>
      <p:ext uri="{BB962C8B-B14F-4D97-AF65-F5344CB8AC3E}">
        <p14:creationId xmlns:p14="http://schemas.microsoft.com/office/powerpoint/2010/main" val="4039877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348317" y="6169671"/>
            <a:ext cx="1450848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348317" y="4069400"/>
            <a:ext cx="14508480" cy="2100262"/>
          </a:xfrm>
        </p:spPr>
        <p:txBody>
          <a:bodyPr anchor="b"/>
          <a:lstStyle>
            <a:lvl1pPr marL="0" indent="0">
              <a:buNone/>
              <a:defRPr sz="2800">
                <a:solidFill>
                  <a:schemeClr val="tx1">
                    <a:tint val="75000"/>
                  </a:schemeClr>
                </a:solidFill>
              </a:defRPr>
            </a:lvl1pPr>
            <a:lvl2pPr marL="639679" indent="0">
              <a:buNone/>
              <a:defRPr sz="2500">
                <a:solidFill>
                  <a:schemeClr val="tx1">
                    <a:tint val="75000"/>
                  </a:schemeClr>
                </a:solidFill>
              </a:defRPr>
            </a:lvl2pPr>
            <a:lvl3pPr marL="1279358" indent="0">
              <a:buNone/>
              <a:defRPr sz="2200">
                <a:solidFill>
                  <a:schemeClr val="tx1">
                    <a:tint val="75000"/>
                  </a:schemeClr>
                </a:solidFill>
              </a:defRPr>
            </a:lvl3pPr>
            <a:lvl4pPr marL="1919037" indent="0">
              <a:buNone/>
              <a:defRPr sz="2000">
                <a:solidFill>
                  <a:schemeClr val="tx1">
                    <a:tint val="75000"/>
                  </a:schemeClr>
                </a:solidFill>
              </a:defRPr>
            </a:lvl4pPr>
            <a:lvl5pPr marL="2558717" indent="0">
              <a:buNone/>
              <a:defRPr sz="2000">
                <a:solidFill>
                  <a:schemeClr val="tx1">
                    <a:tint val="75000"/>
                  </a:schemeClr>
                </a:solidFill>
              </a:defRPr>
            </a:lvl5pPr>
            <a:lvl6pPr marL="3198398" indent="0">
              <a:buNone/>
              <a:defRPr sz="2000">
                <a:solidFill>
                  <a:schemeClr val="tx1">
                    <a:tint val="75000"/>
                  </a:schemeClr>
                </a:solidFill>
              </a:defRPr>
            </a:lvl6pPr>
            <a:lvl7pPr marL="3838081" indent="0">
              <a:buNone/>
              <a:defRPr sz="2000">
                <a:solidFill>
                  <a:schemeClr val="tx1">
                    <a:tint val="75000"/>
                  </a:schemeClr>
                </a:solidFill>
              </a:defRPr>
            </a:lvl7pPr>
            <a:lvl8pPr marL="4477760" indent="0">
              <a:buNone/>
              <a:defRPr sz="2000">
                <a:solidFill>
                  <a:schemeClr val="tx1">
                    <a:tint val="75000"/>
                  </a:schemeClr>
                </a:solidFill>
              </a:defRPr>
            </a:lvl8pPr>
            <a:lvl9pPr marL="51174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en-US" altLang="ja-JP"/>
          </a:p>
        </p:txBody>
      </p:sp>
      <p:sp>
        <p:nvSpPr>
          <p:cNvPr id="5" name="フッター プレースホルダー 4"/>
          <p:cNvSpPr>
            <a:spLocks noGrp="1"/>
          </p:cNvSpPr>
          <p:nvPr>
            <p:ph type="ftr" sz="quarter" idx="11"/>
          </p:nvPr>
        </p:nvSpPr>
        <p:spPr/>
        <p:txBody>
          <a:bodyPr/>
          <a:lstStyle/>
          <a:p>
            <a:endParaRPr lang="en-US" altLang="ja-JP"/>
          </a:p>
        </p:txBody>
      </p:sp>
      <p:sp>
        <p:nvSpPr>
          <p:cNvPr id="6" name="スライド番号プレースホルダー 5"/>
          <p:cNvSpPr>
            <a:spLocks noGrp="1"/>
          </p:cNvSpPr>
          <p:nvPr>
            <p:ph type="sldNum" sz="quarter" idx="12"/>
          </p:nvPr>
        </p:nvSpPr>
        <p:spPr/>
        <p:txBody>
          <a:bodyPr/>
          <a:lstStyle/>
          <a:p>
            <a:fld id="{5BB4F5C3-E85C-423A-8E10-F657BFB16E22}" type="slidenum">
              <a:rPr lang="en-US" altLang="ja-JP" smtClean="0"/>
              <a:pPr/>
              <a:t>‹#›</a:t>
            </a:fld>
            <a:endParaRPr lang="en-US" altLang="ja-JP"/>
          </a:p>
        </p:txBody>
      </p:sp>
    </p:spTree>
    <p:extLst>
      <p:ext uri="{BB962C8B-B14F-4D97-AF65-F5344CB8AC3E}">
        <p14:creationId xmlns:p14="http://schemas.microsoft.com/office/powerpoint/2010/main" val="3748393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53440" y="2240282"/>
            <a:ext cx="753872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8676640" y="2240282"/>
            <a:ext cx="753872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CCFFF3E5-4496-4F71-9D8F-1FB198019684}" type="slidenum">
              <a:rPr lang="en-US" altLang="ja-JP" smtClean="0"/>
              <a:pPr/>
              <a:t>‹#›</a:t>
            </a:fld>
            <a:endParaRPr lang="en-US" altLang="ja-JP"/>
          </a:p>
        </p:txBody>
      </p:sp>
    </p:spTree>
    <p:extLst>
      <p:ext uri="{BB962C8B-B14F-4D97-AF65-F5344CB8AC3E}">
        <p14:creationId xmlns:p14="http://schemas.microsoft.com/office/powerpoint/2010/main" val="2802471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53442" y="2149161"/>
            <a:ext cx="7541684" cy="895667"/>
          </a:xfrm>
        </p:spPr>
        <p:txBody>
          <a:bodyPr anchor="b"/>
          <a:lstStyle>
            <a:lvl1pPr marL="0" indent="0">
              <a:buNone/>
              <a:defRPr sz="3400" b="1"/>
            </a:lvl1pPr>
            <a:lvl2pPr marL="639679" indent="0">
              <a:buNone/>
              <a:defRPr sz="2800" b="1"/>
            </a:lvl2pPr>
            <a:lvl3pPr marL="1279358" indent="0">
              <a:buNone/>
              <a:defRPr sz="2500" b="1"/>
            </a:lvl3pPr>
            <a:lvl4pPr marL="1919037" indent="0">
              <a:buNone/>
              <a:defRPr sz="2200" b="1"/>
            </a:lvl4pPr>
            <a:lvl5pPr marL="2558717" indent="0">
              <a:buNone/>
              <a:defRPr sz="2200" b="1"/>
            </a:lvl5pPr>
            <a:lvl6pPr marL="3198398" indent="0">
              <a:buNone/>
              <a:defRPr sz="2200" b="1"/>
            </a:lvl6pPr>
            <a:lvl7pPr marL="3838081" indent="0">
              <a:buNone/>
              <a:defRPr sz="2200" b="1"/>
            </a:lvl7pPr>
            <a:lvl8pPr marL="4477760" indent="0">
              <a:buNone/>
              <a:defRPr sz="2200" b="1"/>
            </a:lvl8pPr>
            <a:lvl9pPr marL="51174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53442" y="3044826"/>
            <a:ext cx="7541684"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8670726" y="2149161"/>
            <a:ext cx="7544647" cy="895667"/>
          </a:xfrm>
        </p:spPr>
        <p:txBody>
          <a:bodyPr anchor="b"/>
          <a:lstStyle>
            <a:lvl1pPr marL="0" indent="0">
              <a:buNone/>
              <a:defRPr sz="3400" b="1"/>
            </a:lvl1pPr>
            <a:lvl2pPr marL="639679" indent="0">
              <a:buNone/>
              <a:defRPr sz="2800" b="1"/>
            </a:lvl2pPr>
            <a:lvl3pPr marL="1279358" indent="0">
              <a:buNone/>
              <a:defRPr sz="2500" b="1"/>
            </a:lvl3pPr>
            <a:lvl4pPr marL="1919037" indent="0">
              <a:buNone/>
              <a:defRPr sz="2200" b="1"/>
            </a:lvl4pPr>
            <a:lvl5pPr marL="2558717" indent="0">
              <a:buNone/>
              <a:defRPr sz="2200" b="1"/>
            </a:lvl5pPr>
            <a:lvl6pPr marL="3198398" indent="0">
              <a:buNone/>
              <a:defRPr sz="2200" b="1"/>
            </a:lvl6pPr>
            <a:lvl7pPr marL="3838081" indent="0">
              <a:buNone/>
              <a:defRPr sz="2200" b="1"/>
            </a:lvl7pPr>
            <a:lvl8pPr marL="4477760" indent="0">
              <a:buNone/>
              <a:defRPr sz="2200" b="1"/>
            </a:lvl8pPr>
            <a:lvl9pPr marL="51174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8670726" y="3044826"/>
            <a:ext cx="7544647"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en-US" altLang="ja-JP"/>
          </a:p>
        </p:txBody>
      </p:sp>
      <p:sp>
        <p:nvSpPr>
          <p:cNvPr id="8" name="フッター プレースホルダー 7"/>
          <p:cNvSpPr>
            <a:spLocks noGrp="1"/>
          </p:cNvSpPr>
          <p:nvPr>
            <p:ph type="ftr" sz="quarter" idx="11"/>
          </p:nvPr>
        </p:nvSpPr>
        <p:spPr/>
        <p:txBody>
          <a:bodyPr/>
          <a:lstStyle/>
          <a:p>
            <a:endParaRPr lang="en-US" altLang="ja-JP"/>
          </a:p>
        </p:txBody>
      </p:sp>
      <p:sp>
        <p:nvSpPr>
          <p:cNvPr id="9" name="スライド番号プレースホルダー 8"/>
          <p:cNvSpPr>
            <a:spLocks noGrp="1"/>
          </p:cNvSpPr>
          <p:nvPr>
            <p:ph type="sldNum" sz="quarter" idx="12"/>
          </p:nvPr>
        </p:nvSpPr>
        <p:spPr/>
        <p:txBody>
          <a:bodyPr/>
          <a:lstStyle/>
          <a:p>
            <a:fld id="{A7D7D172-C99E-4E5F-B969-351C6142D8C1}" type="slidenum">
              <a:rPr lang="en-US" altLang="ja-JP" smtClean="0"/>
              <a:pPr/>
              <a:t>‹#›</a:t>
            </a:fld>
            <a:endParaRPr lang="en-US" altLang="ja-JP"/>
          </a:p>
        </p:txBody>
      </p:sp>
    </p:spTree>
    <p:extLst>
      <p:ext uri="{BB962C8B-B14F-4D97-AF65-F5344CB8AC3E}">
        <p14:creationId xmlns:p14="http://schemas.microsoft.com/office/powerpoint/2010/main" val="2547928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en-US" altLang="ja-JP"/>
          </a:p>
        </p:txBody>
      </p:sp>
      <p:sp>
        <p:nvSpPr>
          <p:cNvPr id="4" name="フッター プレースホルダー 3"/>
          <p:cNvSpPr>
            <a:spLocks noGrp="1"/>
          </p:cNvSpPr>
          <p:nvPr>
            <p:ph type="ftr" sz="quarter" idx="11"/>
          </p:nvPr>
        </p:nvSpPr>
        <p:spPr/>
        <p:txBody>
          <a:bodyPr/>
          <a:lstStyle/>
          <a:p>
            <a:endParaRPr lang="en-US" altLang="ja-JP"/>
          </a:p>
        </p:txBody>
      </p:sp>
      <p:sp>
        <p:nvSpPr>
          <p:cNvPr id="5" name="スライド番号プレースホルダー 4"/>
          <p:cNvSpPr>
            <a:spLocks noGrp="1"/>
          </p:cNvSpPr>
          <p:nvPr>
            <p:ph type="sldNum" sz="quarter" idx="12"/>
          </p:nvPr>
        </p:nvSpPr>
        <p:spPr/>
        <p:txBody>
          <a:bodyPr/>
          <a:lstStyle/>
          <a:p>
            <a:fld id="{9E777F79-EA85-4067-A33F-807AE4DD450E}" type="slidenum">
              <a:rPr lang="en-US" altLang="ja-JP" smtClean="0"/>
              <a:pPr/>
              <a:t>‹#›</a:t>
            </a:fld>
            <a:endParaRPr lang="en-US" altLang="ja-JP"/>
          </a:p>
        </p:txBody>
      </p:sp>
    </p:spTree>
    <p:extLst>
      <p:ext uri="{BB962C8B-B14F-4D97-AF65-F5344CB8AC3E}">
        <p14:creationId xmlns:p14="http://schemas.microsoft.com/office/powerpoint/2010/main" val="1817212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en-US" altLang="ja-JP"/>
          </a:p>
        </p:txBody>
      </p:sp>
      <p:sp>
        <p:nvSpPr>
          <p:cNvPr id="3" name="フッター プレースホルダー 2"/>
          <p:cNvSpPr>
            <a:spLocks noGrp="1"/>
          </p:cNvSpPr>
          <p:nvPr>
            <p:ph type="ftr" sz="quarter" idx="11"/>
          </p:nvPr>
        </p:nvSpPr>
        <p:spPr/>
        <p:txBody>
          <a:bodyPr/>
          <a:lstStyle/>
          <a:p>
            <a:endParaRPr lang="en-US" altLang="ja-JP"/>
          </a:p>
        </p:txBody>
      </p:sp>
      <p:sp>
        <p:nvSpPr>
          <p:cNvPr id="4" name="スライド番号プレースホルダー 3"/>
          <p:cNvSpPr>
            <a:spLocks noGrp="1"/>
          </p:cNvSpPr>
          <p:nvPr>
            <p:ph type="sldNum" sz="quarter" idx="12"/>
          </p:nvPr>
        </p:nvSpPr>
        <p:spPr/>
        <p:txBody>
          <a:bodyPr/>
          <a:lstStyle/>
          <a:p>
            <a:fld id="{09BB6F5C-23E0-42DE-9E35-2AC19F269786}" type="slidenum">
              <a:rPr lang="en-US" altLang="ja-JP" smtClean="0"/>
              <a:pPr/>
              <a:t>‹#›</a:t>
            </a:fld>
            <a:endParaRPr lang="en-US" altLang="ja-JP"/>
          </a:p>
        </p:txBody>
      </p:sp>
    </p:spTree>
    <p:extLst>
      <p:ext uri="{BB962C8B-B14F-4D97-AF65-F5344CB8AC3E}">
        <p14:creationId xmlns:p14="http://schemas.microsoft.com/office/powerpoint/2010/main" val="3615159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53444" y="382270"/>
            <a:ext cx="5615517"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6673428" y="382272"/>
            <a:ext cx="9541933"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53444" y="2009142"/>
            <a:ext cx="5615517" cy="6567488"/>
          </a:xfrm>
        </p:spPr>
        <p:txBody>
          <a:bodyPr/>
          <a:lstStyle>
            <a:lvl1pPr marL="0" indent="0">
              <a:buNone/>
              <a:defRPr sz="2000"/>
            </a:lvl1pPr>
            <a:lvl2pPr marL="639679" indent="0">
              <a:buNone/>
              <a:defRPr sz="1700"/>
            </a:lvl2pPr>
            <a:lvl3pPr marL="1279358" indent="0">
              <a:buNone/>
              <a:defRPr sz="1400"/>
            </a:lvl3pPr>
            <a:lvl4pPr marL="1919037" indent="0">
              <a:buNone/>
              <a:defRPr sz="1300"/>
            </a:lvl4pPr>
            <a:lvl5pPr marL="2558717" indent="0">
              <a:buNone/>
              <a:defRPr sz="1300"/>
            </a:lvl5pPr>
            <a:lvl6pPr marL="3198398" indent="0">
              <a:buNone/>
              <a:defRPr sz="1300"/>
            </a:lvl6pPr>
            <a:lvl7pPr marL="3838081" indent="0">
              <a:buNone/>
              <a:defRPr sz="1300"/>
            </a:lvl7pPr>
            <a:lvl8pPr marL="4477760" indent="0">
              <a:buNone/>
              <a:defRPr sz="1300"/>
            </a:lvl8pPr>
            <a:lvl9pPr marL="51174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E559448B-C496-462C-8472-2F61E90E3F21}" type="slidenum">
              <a:rPr lang="en-US" altLang="ja-JP" smtClean="0"/>
              <a:pPr/>
              <a:t>‹#›</a:t>
            </a:fld>
            <a:endParaRPr lang="en-US" altLang="ja-JP"/>
          </a:p>
        </p:txBody>
      </p:sp>
    </p:spTree>
    <p:extLst>
      <p:ext uri="{BB962C8B-B14F-4D97-AF65-F5344CB8AC3E}">
        <p14:creationId xmlns:p14="http://schemas.microsoft.com/office/powerpoint/2010/main" val="149986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3345604" y="6720843"/>
            <a:ext cx="1024128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3345604" y="857885"/>
            <a:ext cx="10241280" cy="5760720"/>
          </a:xfrm>
        </p:spPr>
        <p:txBody>
          <a:bodyPr/>
          <a:lstStyle>
            <a:lvl1pPr marL="0" indent="0">
              <a:buNone/>
              <a:defRPr sz="4500"/>
            </a:lvl1pPr>
            <a:lvl2pPr marL="639679" indent="0">
              <a:buNone/>
              <a:defRPr sz="3900"/>
            </a:lvl2pPr>
            <a:lvl3pPr marL="1279358" indent="0">
              <a:buNone/>
              <a:defRPr sz="3400"/>
            </a:lvl3pPr>
            <a:lvl4pPr marL="1919037" indent="0">
              <a:buNone/>
              <a:defRPr sz="2800"/>
            </a:lvl4pPr>
            <a:lvl5pPr marL="2558717" indent="0">
              <a:buNone/>
              <a:defRPr sz="2800"/>
            </a:lvl5pPr>
            <a:lvl6pPr marL="3198398" indent="0">
              <a:buNone/>
              <a:defRPr sz="2800"/>
            </a:lvl6pPr>
            <a:lvl7pPr marL="3838081" indent="0">
              <a:buNone/>
              <a:defRPr sz="2800"/>
            </a:lvl7pPr>
            <a:lvl8pPr marL="4477760" indent="0">
              <a:buNone/>
              <a:defRPr sz="2800"/>
            </a:lvl8pPr>
            <a:lvl9pPr marL="5117440" indent="0">
              <a:buNone/>
              <a:defRPr sz="2800"/>
            </a:lvl9pPr>
          </a:lstStyle>
          <a:p>
            <a:endParaRPr kumimoji="1" lang="ja-JP" altLang="en-US"/>
          </a:p>
        </p:txBody>
      </p:sp>
      <p:sp>
        <p:nvSpPr>
          <p:cNvPr id="4" name="テキスト プレースホルダー 3"/>
          <p:cNvSpPr>
            <a:spLocks noGrp="1"/>
          </p:cNvSpPr>
          <p:nvPr>
            <p:ph type="body" sz="half" idx="2"/>
          </p:nvPr>
        </p:nvSpPr>
        <p:spPr>
          <a:xfrm>
            <a:off x="3345604" y="7514276"/>
            <a:ext cx="10241280" cy="1126807"/>
          </a:xfrm>
        </p:spPr>
        <p:txBody>
          <a:bodyPr/>
          <a:lstStyle>
            <a:lvl1pPr marL="0" indent="0">
              <a:buNone/>
              <a:defRPr sz="2000"/>
            </a:lvl1pPr>
            <a:lvl2pPr marL="639679" indent="0">
              <a:buNone/>
              <a:defRPr sz="1700"/>
            </a:lvl2pPr>
            <a:lvl3pPr marL="1279358" indent="0">
              <a:buNone/>
              <a:defRPr sz="1400"/>
            </a:lvl3pPr>
            <a:lvl4pPr marL="1919037" indent="0">
              <a:buNone/>
              <a:defRPr sz="1300"/>
            </a:lvl4pPr>
            <a:lvl5pPr marL="2558717" indent="0">
              <a:buNone/>
              <a:defRPr sz="1300"/>
            </a:lvl5pPr>
            <a:lvl6pPr marL="3198398" indent="0">
              <a:buNone/>
              <a:defRPr sz="1300"/>
            </a:lvl6pPr>
            <a:lvl7pPr marL="3838081" indent="0">
              <a:buNone/>
              <a:defRPr sz="1300"/>
            </a:lvl7pPr>
            <a:lvl8pPr marL="4477760" indent="0">
              <a:buNone/>
              <a:defRPr sz="1300"/>
            </a:lvl8pPr>
            <a:lvl9pPr marL="51174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en-US" altLang="ja-JP"/>
          </a:p>
        </p:txBody>
      </p:sp>
      <p:sp>
        <p:nvSpPr>
          <p:cNvPr id="6" name="フッター プレースホルダー 5"/>
          <p:cNvSpPr>
            <a:spLocks noGrp="1"/>
          </p:cNvSpPr>
          <p:nvPr>
            <p:ph type="ftr" sz="quarter" idx="11"/>
          </p:nvPr>
        </p:nvSpPr>
        <p:spPr/>
        <p:txBody>
          <a:bodyPr/>
          <a:lstStyle/>
          <a:p>
            <a:endParaRPr lang="en-US" altLang="ja-JP"/>
          </a:p>
        </p:txBody>
      </p:sp>
      <p:sp>
        <p:nvSpPr>
          <p:cNvPr id="7" name="スライド番号プレースホルダー 6"/>
          <p:cNvSpPr>
            <a:spLocks noGrp="1"/>
          </p:cNvSpPr>
          <p:nvPr>
            <p:ph type="sldNum" sz="quarter" idx="12"/>
          </p:nvPr>
        </p:nvSpPr>
        <p:spPr/>
        <p:txBody>
          <a:bodyPr/>
          <a:lstStyle/>
          <a:p>
            <a:fld id="{7D804DF8-CDE2-492C-91D4-93A7147CDFCC}" type="slidenum">
              <a:rPr lang="en-US" altLang="ja-JP" smtClean="0"/>
              <a:pPr/>
              <a:t>‹#›</a:t>
            </a:fld>
            <a:endParaRPr lang="en-US" altLang="ja-JP"/>
          </a:p>
        </p:txBody>
      </p:sp>
    </p:spTree>
    <p:extLst>
      <p:ext uri="{BB962C8B-B14F-4D97-AF65-F5344CB8AC3E}">
        <p14:creationId xmlns:p14="http://schemas.microsoft.com/office/powerpoint/2010/main" val="1442593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53440" y="384493"/>
            <a:ext cx="15361920" cy="1600200"/>
          </a:xfrm>
          <a:prstGeom prst="rect">
            <a:avLst/>
          </a:prstGeom>
        </p:spPr>
        <p:txBody>
          <a:bodyPr vert="horz" lIns="127939" tIns="63973" rIns="127939" bIns="6397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53440" y="2240282"/>
            <a:ext cx="15361920" cy="6336348"/>
          </a:xfrm>
          <a:prstGeom prst="rect">
            <a:avLst/>
          </a:prstGeom>
        </p:spPr>
        <p:txBody>
          <a:bodyPr vert="horz" lIns="127939" tIns="63973" rIns="127939" bIns="6397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53440" y="8898901"/>
            <a:ext cx="3982720" cy="511175"/>
          </a:xfrm>
          <a:prstGeom prst="rect">
            <a:avLst/>
          </a:prstGeom>
        </p:spPr>
        <p:txBody>
          <a:bodyPr vert="horz" lIns="127939" tIns="63973" rIns="127939" bIns="63973" rtlCol="0" anchor="ctr"/>
          <a:lstStyle>
            <a:lvl1pPr algn="l">
              <a:defRPr sz="1700">
                <a:solidFill>
                  <a:schemeClr val="tx1">
                    <a:tint val="75000"/>
                  </a:schemeClr>
                </a:solidFill>
              </a:defRPr>
            </a:lvl1pPr>
          </a:lstStyle>
          <a:p>
            <a:endParaRPr lang="en-US" altLang="ja-JP"/>
          </a:p>
        </p:txBody>
      </p:sp>
      <p:sp>
        <p:nvSpPr>
          <p:cNvPr id="5" name="フッター プレースホルダー 4"/>
          <p:cNvSpPr>
            <a:spLocks noGrp="1"/>
          </p:cNvSpPr>
          <p:nvPr>
            <p:ph type="ftr" sz="quarter" idx="3"/>
          </p:nvPr>
        </p:nvSpPr>
        <p:spPr>
          <a:xfrm>
            <a:off x="5831840" y="8898901"/>
            <a:ext cx="5405120" cy="511175"/>
          </a:xfrm>
          <a:prstGeom prst="rect">
            <a:avLst/>
          </a:prstGeom>
        </p:spPr>
        <p:txBody>
          <a:bodyPr vert="horz" lIns="127939" tIns="63973" rIns="127939" bIns="63973" rtlCol="0" anchor="ctr"/>
          <a:lstStyle>
            <a:lvl1pPr algn="ctr">
              <a:defRPr sz="1700">
                <a:solidFill>
                  <a:schemeClr val="tx1">
                    <a:tint val="75000"/>
                  </a:schemeClr>
                </a:solidFill>
              </a:defRPr>
            </a:lvl1pPr>
          </a:lstStyle>
          <a:p>
            <a:endParaRPr lang="en-US" altLang="ja-JP"/>
          </a:p>
        </p:txBody>
      </p:sp>
      <p:sp>
        <p:nvSpPr>
          <p:cNvPr id="6" name="スライド番号プレースホルダー 5"/>
          <p:cNvSpPr>
            <a:spLocks noGrp="1"/>
          </p:cNvSpPr>
          <p:nvPr>
            <p:ph type="sldNum" sz="quarter" idx="4"/>
          </p:nvPr>
        </p:nvSpPr>
        <p:spPr>
          <a:xfrm>
            <a:off x="12232640" y="8898901"/>
            <a:ext cx="3982720" cy="511175"/>
          </a:xfrm>
          <a:prstGeom prst="rect">
            <a:avLst/>
          </a:prstGeom>
        </p:spPr>
        <p:txBody>
          <a:bodyPr vert="horz" lIns="127939" tIns="63973" rIns="127939" bIns="63973" rtlCol="0" anchor="ctr"/>
          <a:lstStyle>
            <a:lvl1pPr algn="r">
              <a:defRPr sz="1700">
                <a:solidFill>
                  <a:schemeClr val="tx1">
                    <a:tint val="75000"/>
                  </a:schemeClr>
                </a:solidFill>
              </a:defRPr>
            </a:lvl1pPr>
          </a:lstStyle>
          <a:p>
            <a:fld id="{E559448B-C496-462C-8472-2F61E90E3F21}" type="slidenum">
              <a:rPr lang="en-US" altLang="ja-JP" smtClean="0"/>
              <a:pPr/>
              <a:t>‹#›</a:t>
            </a:fld>
            <a:endParaRPr lang="en-US" altLang="ja-JP"/>
          </a:p>
        </p:txBody>
      </p:sp>
    </p:spTree>
    <p:extLst>
      <p:ext uri="{BB962C8B-B14F-4D97-AF65-F5344CB8AC3E}">
        <p14:creationId xmlns:p14="http://schemas.microsoft.com/office/powerpoint/2010/main" val="2595851828"/>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ctr" defTabSz="1279358" rtl="0" eaLnBrk="1" latinLnBrk="0" hangingPunct="1">
        <a:spcBef>
          <a:spcPct val="0"/>
        </a:spcBef>
        <a:buNone/>
        <a:defRPr kumimoji="1" sz="6200" kern="1200">
          <a:solidFill>
            <a:schemeClr val="tx1"/>
          </a:solidFill>
          <a:latin typeface="+mj-lt"/>
          <a:ea typeface="+mj-ea"/>
          <a:cs typeface="+mj-cs"/>
        </a:defRPr>
      </a:lvl1pPr>
    </p:titleStyle>
    <p:bodyStyle>
      <a:lvl1pPr marL="479761" indent="-479761" algn="l" defTabSz="1279358"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39481" indent="-399796" algn="l" defTabSz="1279358" rtl="0" eaLnBrk="1" latinLnBrk="0" hangingPunct="1">
        <a:spcBef>
          <a:spcPct val="20000"/>
        </a:spcBef>
        <a:buFont typeface="Arial" pitchFamily="34" charset="0"/>
        <a:buChar char="–"/>
        <a:defRPr kumimoji="1" sz="3900" kern="1200">
          <a:solidFill>
            <a:schemeClr val="tx1"/>
          </a:solidFill>
          <a:latin typeface="+mn-lt"/>
          <a:ea typeface="+mn-ea"/>
          <a:cs typeface="+mn-cs"/>
        </a:defRPr>
      </a:lvl2pPr>
      <a:lvl3pPr marL="1599201" indent="-319840" algn="l" defTabSz="1279358"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38880" indent="-319840"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878559" indent="-319840"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18239" indent="-319840"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157918" indent="-319840"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797600" indent="-319840"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437282" indent="-319840"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79358" rtl="0" eaLnBrk="1" latinLnBrk="0" hangingPunct="1">
        <a:defRPr kumimoji="1" sz="2500" kern="1200">
          <a:solidFill>
            <a:schemeClr val="tx1"/>
          </a:solidFill>
          <a:latin typeface="+mn-lt"/>
          <a:ea typeface="+mn-ea"/>
          <a:cs typeface="+mn-cs"/>
        </a:defRPr>
      </a:lvl1pPr>
      <a:lvl2pPr marL="639679" algn="l" defTabSz="1279358" rtl="0" eaLnBrk="1" latinLnBrk="0" hangingPunct="1">
        <a:defRPr kumimoji="1" sz="2500" kern="1200">
          <a:solidFill>
            <a:schemeClr val="tx1"/>
          </a:solidFill>
          <a:latin typeface="+mn-lt"/>
          <a:ea typeface="+mn-ea"/>
          <a:cs typeface="+mn-cs"/>
        </a:defRPr>
      </a:lvl2pPr>
      <a:lvl3pPr marL="1279358" algn="l" defTabSz="1279358" rtl="0" eaLnBrk="1" latinLnBrk="0" hangingPunct="1">
        <a:defRPr kumimoji="1" sz="2500" kern="1200">
          <a:solidFill>
            <a:schemeClr val="tx1"/>
          </a:solidFill>
          <a:latin typeface="+mn-lt"/>
          <a:ea typeface="+mn-ea"/>
          <a:cs typeface="+mn-cs"/>
        </a:defRPr>
      </a:lvl3pPr>
      <a:lvl4pPr marL="1919037" algn="l" defTabSz="1279358" rtl="0" eaLnBrk="1" latinLnBrk="0" hangingPunct="1">
        <a:defRPr kumimoji="1" sz="2500" kern="1200">
          <a:solidFill>
            <a:schemeClr val="tx1"/>
          </a:solidFill>
          <a:latin typeface="+mn-lt"/>
          <a:ea typeface="+mn-ea"/>
          <a:cs typeface="+mn-cs"/>
        </a:defRPr>
      </a:lvl4pPr>
      <a:lvl5pPr marL="2558717" algn="l" defTabSz="1279358" rtl="0" eaLnBrk="1" latinLnBrk="0" hangingPunct="1">
        <a:defRPr kumimoji="1" sz="2500" kern="1200">
          <a:solidFill>
            <a:schemeClr val="tx1"/>
          </a:solidFill>
          <a:latin typeface="+mn-lt"/>
          <a:ea typeface="+mn-ea"/>
          <a:cs typeface="+mn-cs"/>
        </a:defRPr>
      </a:lvl5pPr>
      <a:lvl6pPr marL="3198398" algn="l" defTabSz="1279358" rtl="0" eaLnBrk="1" latinLnBrk="0" hangingPunct="1">
        <a:defRPr kumimoji="1" sz="2500" kern="1200">
          <a:solidFill>
            <a:schemeClr val="tx1"/>
          </a:solidFill>
          <a:latin typeface="+mn-lt"/>
          <a:ea typeface="+mn-ea"/>
          <a:cs typeface="+mn-cs"/>
        </a:defRPr>
      </a:lvl6pPr>
      <a:lvl7pPr marL="3838081" algn="l" defTabSz="1279358" rtl="0" eaLnBrk="1" latinLnBrk="0" hangingPunct="1">
        <a:defRPr kumimoji="1" sz="2500" kern="1200">
          <a:solidFill>
            <a:schemeClr val="tx1"/>
          </a:solidFill>
          <a:latin typeface="+mn-lt"/>
          <a:ea typeface="+mn-ea"/>
          <a:cs typeface="+mn-cs"/>
        </a:defRPr>
      </a:lvl7pPr>
      <a:lvl8pPr marL="4477760" algn="l" defTabSz="1279358" rtl="0" eaLnBrk="1" latinLnBrk="0" hangingPunct="1">
        <a:defRPr kumimoji="1" sz="2500" kern="1200">
          <a:solidFill>
            <a:schemeClr val="tx1"/>
          </a:solidFill>
          <a:latin typeface="+mn-lt"/>
          <a:ea typeface="+mn-ea"/>
          <a:cs typeface="+mn-cs"/>
        </a:defRPr>
      </a:lvl8pPr>
      <a:lvl9pPr marL="5117440" algn="l" defTabSz="1279358"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 Id="rId5" Type="http://schemas.openxmlformats.org/officeDocument/2006/relationships/image" Target="../media/image4.png"/><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6.jpeg"/><Relationship Id="rId2" Type="http://schemas.openxmlformats.org/officeDocument/2006/relationships/notesSlide" Target="../notesSlides/notesSlide5.xml"/><Relationship Id="rId1" Type="http://schemas.openxmlformats.org/officeDocument/2006/relationships/slideLayout" Target="../slideLayouts/slideLayout5.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ie chart with different colored circles&#10;&#10;AI-generated content may be incorrect.">
            <a:extLst>
              <a:ext uri="{FF2B5EF4-FFF2-40B4-BE49-F238E27FC236}">
                <a16:creationId xmlns:a16="http://schemas.microsoft.com/office/drawing/2014/main" id="{F8ADFE99-8717-44A0-5ED6-8FCB200F54C6}"/>
              </a:ext>
            </a:extLst>
          </p:cNvPr>
          <p:cNvPicPr>
            <a:picLocks noChangeAspect="1"/>
          </p:cNvPicPr>
          <p:nvPr/>
        </p:nvPicPr>
        <p:blipFill>
          <a:blip r:embed="rId3"/>
          <a:stretch>
            <a:fillRect/>
          </a:stretch>
        </p:blipFill>
        <p:spPr>
          <a:xfrm>
            <a:off x="4096955" y="5860062"/>
            <a:ext cx="5433611" cy="3473183"/>
          </a:xfrm>
          <a:prstGeom prst="rect">
            <a:avLst/>
          </a:prstGeom>
        </p:spPr>
      </p:pic>
      <p:grpSp>
        <p:nvGrpSpPr>
          <p:cNvPr id="6" name="Group 5">
            <a:extLst>
              <a:ext uri="{FF2B5EF4-FFF2-40B4-BE49-F238E27FC236}">
                <a16:creationId xmlns:a16="http://schemas.microsoft.com/office/drawing/2014/main" id="{60466BD3-5FB5-C1A0-3974-0F3F05E3375F}"/>
              </a:ext>
            </a:extLst>
          </p:cNvPr>
          <p:cNvGrpSpPr/>
          <p:nvPr/>
        </p:nvGrpSpPr>
        <p:grpSpPr>
          <a:xfrm>
            <a:off x="149256" y="5696742"/>
            <a:ext cx="4761610" cy="3466239"/>
            <a:chOff x="5321451" y="189274"/>
            <a:chExt cx="6671407" cy="5459358"/>
          </a:xfrm>
        </p:grpSpPr>
        <p:pic>
          <p:nvPicPr>
            <p:cNvPr id="7" name="Picture 6" descr="A map of the country&#10;&#10;Description automatically generated">
              <a:extLst>
                <a:ext uri="{FF2B5EF4-FFF2-40B4-BE49-F238E27FC236}">
                  <a16:creationId xmlns:a16="http://schemas.microsoft.com/office/drawing/2014/main" id="{D1DD8952-EFFA-E158-7364-DD045202299F}"/>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8507" t="4010" r="9025" b="5911"/>
            <a:stretch/>
          </p:blipFill>
          <p:spPr>
            <a:xfrm>
              <a:off x="5508737" y="534455"/>
              <a:ext cx="6056965" cy="5114177"/>
            </a:xfrm>
            <a:prstGeom prst="rect">
              <a:avLst/>
            </a:prstGeom>
          </p:spPr>
        </p:pic>
        <p:sp>
          <p:nvSpPr>
            <p:cNvPr id="11" name="Rectangle 10">
              <a:extLst>
                <a:ext uri="{FF2B5EF4-FFF2-40B4-BE49-F238E27FC236}">
                  <a16:creationId xmlns:a16="http://schemas.microsoft.com/office/drawing/2014/main" id="{03AC2D3C-1F7D-F3F0-6C71-1CDCFA717E17}"/>
                </a:ext>
              </a:extLst>
            </p:cNvPr>
            <p:cNvSpPr/>
            <p:nvPr/>
          </p:nvSpPr>
          <p:spPr>
            <a:xfrm>
              <a:off x="5321451" y="526548"/>
              <a:ext cx="2595716" cy="670184"/>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6" name="Rectangle 15">
              <a:extLst>
                <a:ext uri="{FF2B5EF4-FFF2-40B4-BE49-F238E27FC236}">
                  <a16:creationId xmlns:a16="http://schemas.microsoft.com/office/drawing/2014/main" id="{E63C29DC-422F-CB2B-1E85-7DFC229AECCE}"/>
                </a:ext>
              </a:extLst>
            </p:cNvPr>
            <p:cNvSpPr/>
            <p:nvPr/>
          </p:nvSpPr>
          <p:spPr>
            <a:xfrm>
              <a:off x="11459497" y="189274"/>
              <a:ext cx="533361" cy="67018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grpSp>
      <p:sp>
        <p:nvSpPr>
          <p:cNvPr id="12" name="Text Box 173"/>
          <p:cNvSpPr txBox="1">
            <a:spLocks noChangeArrowheads="1"/>
          </p:cNvSpPr>
          <p:nvPr/>
        </p:nvSpPr>
        <p:spPr bwMode="auto">
          <a:xfrm>
            <a:off x="2564045" y="228177"/>
            <a:ext cx="12099926" cy="560125"/>
          </a:xfrm>
          <a:prstGeom prst="rect">
            <a:avLst/>
          </a:prstGeom>
          <a:noFill/>
          <a:ln w="9525">
            <a:noFill/>
            <a:miter lim="800000"/>
            <a:headEnd/>
            <a:tailEnd/>
          </a:ln>
          <a:effectLst/>
        </p:spPr>
        <p:txBody>
          <a:bodyPr lIns="127985" tIns="63994" rIns="127985" bIns="63994">
            <a:spAutoFit/>
          </a:bodyPr>
          <a:lstStyle/>
          <a:p>
            <a:pPr algn="ctr" defTabSz="1279340">
              <a:spcBef>
                <a:spcPct val="50000"/>
              </a:spcBef>
            </a:pPr>
            <a:r>
              <a:rPr lang="en-US" altLang="ja-JP"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Overview of JICA Volunteer Program</a:t>
            </a:r>
            <a:endParaRPr lang="ja-JP" altLang="en-US"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8" name="図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49256" y="56497"/>
            <a:ext cx="739744" cy="663872"/>
          </a:xfrm>
          <a:prstGeom prst="rect">
            <a:avLst/>
          </a:prstGeom>
        </p:spPr>
      </p:pic>
      <p:sp>
        <p:nvSpPr>
          <p:cNvPr id="20" name="テキスト ボックス 1">
            <a:extLst>
              <a:ext uri="{FF2B5EF4-FFF2-40B4-BE49-F238E27FC236}">
                <a16:creationId xmlns:a16="http://schemas.microsoft.com/office/drawing/2014/main" id="{6857D32A-9F24-5641-DCBC-551E6FA37A6C}"/>
              </a:ext>
            </a:extLst>
          </p:cNvPr>
          <p:cNvSpPr txBox="1"/>
          <p:nvPr/>
        </p:nvSpPr>
        <p:spPr>
          <a:xfrm>
            <a:off x="14642830" y="257542"/>
            <a:ext cx="2280383" cy="338554"/>
          </a:xfrm>
          <a:prstGeom prst="rect">
            <a:avLst/>
          </a:prstGeom>
          <a:noFill/>
        </p:spPr>
        <p:txBody>
          <a:bodyPr wrap="square" lIns="91440" tIns="45720" rIns="91440" bIns="45720" rtlCol="0" anchor="t">
            <a:spAutoFit/>
          </a:bodyPr>
          <a:lstStyle/>
          <a:p>
            <a:pPr algn="r"/>
            <a:r>
              <a:rPr lang="en-US" altLang="ja-JP" sz="1600">
                <a:latin typeface="メイリオ"/>
                <a:ea typeface="メイリオ"/>
              </a:rPr>
              <a:t>Mar. 2025 </a:t>
            </a:r>
            <a:endParaRPr lang="en-US" altLang="ja-JP" sz="1600">
              <a:latin typeface="メイリオ" panose="020B0604030504040204" pitchFamily="50" charset="-128"/>
              <a:ea typeface="メイリオ" panose="020B0604030504040204" pitchFamily="50" charset="-128"/>
            </a:endParaRPr>
          </a:p>
        </p:txBody>
      </p:sp>
      <p:sp>
        <p:nvSpPr>
          <p:cNvPr id="27" name="Content Placeholder 3"/>
          <p:cNvSpPr>
            <a:spLocks noGrp="1"/>
          </p:cNvSpPr>
          <p:nvPr>
            <p:ph sz="half" idx="2"/>
          </p:nvPr>
        </p:nvSpPr>
        <p:spPr>
          <a:xfrm>
            <a:off x="135570" y="4345920"/>
            <a:ext cx="8242299" cy="1350822"/>
          </a:xfrm>
        </p:spPr>
        <p:txBody>
          <a:bodyPr>
            <a:normAutofit fontScale="62500" lnSpcReduction="20000"/>
          </a:bodyPr>
          <a:lstStyle/>
          <a:p>
            <a:pPr marL="228600" indent="-228600">
              <a:buNone/>
            </a:pPr>
            <a:r>
              <a:rPr lang="en-US" altLang="ja-JP" sz="2100" b="1">
                <a:solidFill>
                  <a:srgbClr val="002060"/>
                </a:solidFill>
                <a:latin typeface="メイリオ" panose="020B0604030504040204" pitchFamily="50" charset="-128"/>
                <a:ea typeface="メイリオ" panose="020B0604030504040204" pitchFamily="50" charset="-128"/>
              </a:rPr>
              <a:t>Developmental Agenda</a:t>
            </a:r>
          </a:p>
          <a:p>
            <a:pPr marL="261938" lvl="1" indent="-261938">
              <a:buFont typeface="Wingdings" panose="05000000000000000000" pitchFamily="2" charset="2"/>
              <a:buChar char="l"/>
            </a:pPr>
            <a:r>
              <a:rPr lang="en-US" altLang="ja-JP" sz="1900" b="1">
                <a:latin typeface="メイリオ" panose="020B0604030504040204" pitchFamily="50" charset="-128"/>
                <a:ea typeface="メイリオ" panose="020B0604030504040204" pitchFamily="50" charset="-128"/>
              </a:rPr>
              <a:t>Education</a:t>
            </a:r>
            <a:r>
              <a:rPr lang="ja-JP" altLang="en-US" sz="1900">
                <a:latin typeface="メイリオ" panose="020B0604030504040204" pitchFamily="50" charset="-128"/>
                <a:ea typeface="メイリオ" panose="020B0604030504040204" pitchFamily="50" charset="-128"/>
              </a:rPr>
              <a:t>：</a:t>
            </a:r>
            <a:r>
              <a:rPr lang="en-US" altLang="ja-JP" sz="1900">
                <a:latin typeface="メイリオ" panose="020B0604030504040204" pitchFamily="50" charset="-128"/>
                <a:ea typeface="メイリオ" panose="020B0604030504040204" pitchFamily="50" charset="-128"/>
              </a:rPr>
              <a:t>Increment of the enrolment rate. Improvement of the progression/pass rates from Grade 7-8 and 9 to 10. Promotion of STEM education.</a:t>
            </a:r>
          </a:p>
          <a:p>
            <a:pPr marL="261938" lvl="1" indent="-261938">
              <a:buFont typeface="Wingdings" panose="05000000000000000000" pitchFamily="2" charset="2"/>
              <a:buChar char="l"/>
            </a:pPr>
            <a:r>
              <a:rPr lang="en-US" altLang="ja-JP" sz="1900" b="1">
                <a:latin typeface="メイリオ" panose="020B0604030504040204" pitchFamily="50" charset="-128"/>
                <a:ea typeface="メイリオ" panose="020B0604030504040204" pitchFamily="50" charset="-128"/>
              </a:rPr>
              <a:t>Agriculture</a:t>
            </a:r>
            <a:r>
              <a:rPr lang="ja-JP" altLang="en-US" sz="1900">
                <a:latin typeface="メイリオ" panose="020B0604030504040204" pitchFamily="50" charset="-128"/>
                <a:ea typeface="メイリオ" panose="020B0604030504040204" pitchFamily="50" charset="-128"/>
              </a:rPr>
              <a:t>：</a:t>
            </a:r>
            <a:r>
              <a:rPr lang="en-US" altLang="ja-JP" sz="1900">
                <a:latin typeface="メイリオ" panose="020B0604030504040204" pitchFamily="50" charset="-128"/>
                <a:ea typeface="メイリオ" panose="020B0604030504040204" pitchFamily="50" charset="-128"/>
              </a:rPr>
              <a:t>Maize-based production and diversity (promotion of rice, mushroom, &amp; tree growing)</a:t>
            </a:r>
          </a:p>
          <a:p>
            <a:pPr marL="261938" lvl="1" indent="-261938">
              <a:buFont typeface="Wingdings" panose="05000000000000000000" pitchFamily="2" charset="2"/>
              <a:buChar char="l"/>
            </a:pPr>
            <a:r>
              <a:rPr lang="en-US" altLang="ja-JP" sz="1900" b="1">
                <a:latin typeface="メイリオ" panose="020B0604030504040204" pitchFamily="50" charset="-128"/>
                <a:ea typeface="メイリオ" panose="020B0604030504040204" pitchFamily="50" charset="-128"/>
              </a:rPr>
              <a:t>Health</a:t>
            </a:r>
            <a:r>
              <a:rPr lang="ja-JP" altLang="en-US" sz="1900">
                <a:latin typeface="メイリオ" panose="020B0604030504040204" pitchFamily="50" charset="-128"/>
                <a:ea typeface="メイリオ" panose="020B0604030504040204" pitchFamily="50" charset="-128"/>
              </a:rPr>
              <a:t>：</a:t>
            </a:r>
            <a:r>
              <a:rPr lang="en-GB" altLang="ja-JP" sz="1900">
                <a:latin typeface="メイリオ" panose="020B0604030504040204" pitchFamily="50" charset="-128"/>
                <a:ea typeface="メイリオ" panose="020B0604030504040204" pitchFamily="50" charset="-128"/>
              </a:rPr>
              <a:t>Expand primary health care in the community.</a:t>
            </a:r>
            <a:endParaRPr lang="en-US" altLang="ja-JP" sz="1900">
              <a:latin typeface="メイリオ" panose="020B0604030504040204" pitchFamily="50" charset="-128"/>
              <a:ea typeface="メイリオ" panose="020B0604030504040204" pitchFamily="50" charset="-128"/>
            </a:endParaRPr>
          </a:p>
          <a:p>
            <a:pPr marL="261938" lvl="1" indent="-261938">
              <a:buFont typeface="Wingdings" panose="05000000000000000000" pitchFamily="2" charset="2"/>
              <a:buChar char="l"/>
            </a:pPr>
            <a:r>
              <a:rPr lang="en-US" altLang="ja-JP" sz="1900" b="1">
                <a:latin typeface="メイリオ" panose="020B0604030504040204" pitchFamily="50" charset="-128"/>
                <a:ea typeface="メイリオ" panose="020B0604030504040204" pitchFamily="50" charset="-128"/>
              </a:rPr>
              <a:t>Vocational Training, Business Administration</a:t>
            </a:r>
            <a:r>
              <a:rPr lang="ja-JP" altLang="en-US" sz="1900">
                <a:latin typeface="メイリオ" panose="020B0604030504040204" pitchFamily="50" charset="-128"/>
                <a:ea typeface="メイリオ" panose="020B0604030504040204" pitchFamily="50" charset="-128"/>
              </a:rPr>
              <a:t>：</a:t>
            </a:r>
            <a:r>
              <a:rPr lang="en-US" altLang="ja-JP" sz="1900">
                <a:latin typeface="メイリオ" panose="020B0604030504040204" pitchFamily="50" charset="-128"/>
                <a:ea typeface="メイリオ" panose="020B0604030504040204" pitchFamily="50" charset="-128"/>
              </a:rPr>
              <a:t>Development and stability of industrialization, Job creation</a:t>
            </a:r>
            <a:endParaRPr lang="en-US" altLang="ja-JP" sz="1900">
              <a:solidFill>
                <a:srgbClr val="FF0000"/>
              </a:solidFill>
              <a:latin typeface="メイリオ" panose="020B0604030504040204" pitchFamily="50" charset="-128"/>
              <a:ea typeface="メイリオ" panose="020B0604030504040204" pitchFamily="50" charset="-128"/>
            </a:endParaRPr>
          </a:p>
          <a:p>
            <a:pPr marL="514350" lvl="1" indent="-285750">
              <a:buFont typeface="Wingdings" panose="05000000000000000000" pitchFamily="2" charset="2"/>
              <a:buChar char="§"/>
            </a:pPr>
            <a:endParaRPr lang="en-US" altLang="ja-JP" sz="1600">
              <a:latin typeface="メイリオ" panose="020B0604030504040204" pitchFamily="50" charset="-128"/>
              <a:ea typeface="メイリオ" panose="020B0604030504040204" pitchFamily="50" charset="-128"/>
            </a:endParaRPr>
          </a:p>
        </p:txBody>
      </p:sp>
      <p:sp>
        <p:nvSpPr>
          <p:cNvPr id="8" name="Text Box 35"/>
          <p:cNvSpPr txBox="1">
            <a:spLocks noChangeArrowheads="1"/>
          </p:cNvSpPr>
          <p:nvPr/>
        </p:nvSpPr>
        <p:spPr bwMode="auto">
          <a:xfrm>
            <a:off x="161955" y="870008"/>
            <a:ext cx="8229600"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000" b="1">
                <a:solidFill>
                  <a:schemeClr val="bg1"/>
                </a:solidFill>
                <a:latin typeface="メイリオ" panose="020B0604030504040204" pitchFamily="50" charset="-128"/>
                <a:ea typeface="メイリオ" panose="020B0604030504040204" pitchFamily="50" charset="-128"/>
                <a:cs typeface="Arial" panose="020B0604020202020204" pitchFamily="34" charset="0"/>
              </a:rPr>
              <a:t>History of JOCV (Japan Overseas Cooperation Volunteers)</a:t>
            </a:r>
          </a:p>
        </p:txBody>
      </p:sp>
      <p:sp>
        <p:nvSpPr>
          <p:cNvPr id="9" name="Text Box 35"/>
          <p:cNvSpPr txBox="1">
            <a:spLocks noChangeArrowheads="1"/>
          </p:cNvSpPr>
          <p:nvPr/>
        </p:nvSpPr>
        <p:spPr bwMode="auto">
          <a:xfrm>
            <a:off x="8614007" y="870008"/>
            <a:ext cx="8229600"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Related Policy or Strategy in Respective Field</a:t>
            </a:r>
            <a:endParaRPr lang="ja-JP" altLang="en-US" sz="2400" b="1">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0" name="Content Placeholder 3"/>
          <p:cNvSpPr txBox="1">
            <a:spLocks/>
          </p:cNvSpPr>
          <p:nvPr/>
        </p:nvSpPr>
        <p:spPr>
          <a:xfrm>
            <a:off x="8614006" y="1295842"/>
            <a:ext cx="8465739" cy="3800077"/>
          </a:xfrm>
          <a:prstGeom prst="rect">
            <a:avLst/>
          </a:prstGeom>
        </p:spPr>
        <p:txBody>
          <a:bodyPr vert="horz" lIns="127939" tIns="63973" rIns="127939" bIns="63973" rtlCol="0" anchor="t">
            <a:normAutofit fontScale="85000" lnSpcReduction="20000"/>
          </a:bodyPr>
          <a:lstStyle>
            <a:lvl1pPr marL="479761" indent="-479761" algn="l" defTabSz="1279358"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1039481" indent="-399796"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599201" indent="-319840" algn="l" defTabSz="1279358"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2238880"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878559"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3518239"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4157918"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4797600"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5437282"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9pPr>
          </a:lstStyle>
          <a:p>
            <a:pPr marL="0" indent="0" fontAlgn="auto">
              <a:spcAft>
                <a:spcPts val="0"/>
              </a:spcAft>
              <a:buNone/>
            </a:pPr>
            <a:r>
              <a:rPr lang="en-US" altLang="ja-JP" sz="1900" b="1">
                <a:solidFill>
                  <a:srgbClr val="002060"/>
                </a:solidFill>
                <a:latin typeface="メイリオ" panose="020B0604030504040204" pitchFamily="50" charset="-128"/>
                <a:ea typeface="メイリオ" panose="020B0604030504040204" pitchFamily="50" charset="-128"/>
              </a:rPr>
              <a:t>Education </a:t>
            </a:r>
          </a:p>
          <a:p>
            <a:pPr marL="0" indent="0" fontAlgn="auto">
              <a:spcAft>
                <a:spcPts val="0"/>
              </a:spcAft>
              <a:buNone/>
            </a:pPr>
            <a:r>
              <a:rPr lang="ja-JP" altLang="en-US" sz="1900">
                <a:latin typeface="メイリオ" panose="020B0604030504040204" pitchFamily="50" charset="-128"/>
                <a:ea typeface="メイリオ" panose="020B0604030504040204" pitchFamily="50" charset="-128"/>
              </a:rPr>
              <a:t>８</a:t>
            </a:r>
            <a:r>
              <a:rPr lang="en-US" altLang="ja-JP" sz="1900">
                <a:latin typeface="メイリオ" panose="020B0604030504040204" pitchFamily="50" charset="-128"/>
                <a:ea typeface="メイリオ" panose="020B0604030504040204" pitchFamily="50" charset="-128"/>
              </a:rPr>
              <a:t>NDP</a:t>
            </a:r>
            <a:r>
              <a:rPr lang="ja-JP" altLang="en-US" sz="1900">
                <a:latin typeface="メイリオ" panose="020B0604030504040204" pitchFamily="50" charset="-128"/>
                <a:ea typeface="メイリオ" panose="020B0604030504040204" pitchFamily="50" charset="-128"/>
              </a:rPr>
              <a:t>：</a:t>
            </a:r>
            <a:r>
              <a:rPr lang="en-US" altLang="ja-JP" sz="1900">
                <a:latin typeface="メイリオ" panose="020B0604030504040204" pitchFamily="50" charset="-128"/>
                <a:ea typeface="メイリオ" panose="020B0604030504040204" pitchFamily="50" charset="-128"/>
              </a:rPr>
              <a:t>Improving the provision of ECE. Improving the accessibility and the quality of Primary and Secondary Education.  Promotion of STEM education.</a:t>
            </a:r>
          </a:p>
          <a:p>
            <a:pPr marL="0" indent="0" fontAlgn="auto">
              <a:spcAft>
                <a:spcPts val="0"/>
              </a:spcAft>
              <a:buNone/>
            </a:pPr>
            <a:r>
              <a:rPr lang="en-US" altLang="ja-JP" sz="1900" b="1">
                <a:solidFill>
                  <a:srgbClr val="002060"/>
                </a:solidFill>
                <a:latin typeface="メイリオ" panose="020B0604030504040204" pitchFamily="50" charset="-128"/>
                <a:ea typeface="メイリオ" panose="020B0604030504040204" pitchFamily="50" charset="-128"/>
              </a:rPr>
              <a:t>Agriculture</a:t>
            </a:r>
          </a:p>
          <a:p>
            <a:pPr marL="0" indent="0" fontAlgn="auto">
              <a:spcAft>
                <a:spcPts val="0"/>
              </a:spcAft>
              <a:buNone/>
            </a:pPr>
            <a:r>
              <a:rPr lang="en-US" altLang="ja-JP" sz="1900">
                <a:latin typeface="メイリオ" panose="020B0604030504040204" pitchFamily="50" charset="-128"/>
                <a:ea typeface="メイリオ" panose="020B0604030504040204" pitchFamily="50" charset="-128"/>
              </a:rPr>
              <a:t>8NDP</a:t>
            </a:r>
            <a:r>
              <a:rPr lang="ja-JP" altLang="en-US" sz="1900">
                <a:latin typeface="メイリオ" panose="020B0604030504040204" pitchFamily="50" charset="-128"/>
                <a:ea typeface="メイリオ" panose="020B0604030504040204" pitchFamily="50" charset="-128"/>
              </a:rPr>
              <a:t>：</a:t>
            </a:r>
            <a:r>
              <a:rPr lang="en-US" altLang="ja-JP" sz="1900">
                <a:latin typeface="メイリオ" panose="020B0604030504040204" pitchFamily="50" charset="-128"/>
                <a:ea typeface="メイリオ" panose="020B0604030504040204" pitchFamily="50" charset="-128"/>
              </a:rPr>
              <a:t>To promote and strengthen efficient and effective management of agricultural production and productivity in order to ensure sustainable household food and nutrition security, and increased incomes.</a:t>
            </a:r>
          </a:p>
          <a:p>
            <a:pPr marL="0" indent="0" fontAlgn="auto">
              <a:spcAft>
                <a:spcPts val="0"/>
              </a:spcAft>
              <a:buNone/>
            </a:pPr>
            <a:r>
              <a:rPr lang="en-US" altLang="ja-JP" sz="1900" b="1">
                <a:solidFill>
                  <a:srgbClr val="002060"/>
                </a:solidFill>
                <a:latin typeface="メイリオ" panose="020B0604030504040204" pitchFamily="50" charset="-128"/>
                <a:ea typeface="メイリオ" panose="020B0604030504040204" pitchFamily="50" charset="-128"/>
              </a:rPr>
              <a:t>Health</a:t>
            </a:r>
          </a:p>
          <a:p>
            <a:pPr marL="0" indent="0" fontAlgn="auto">
              <a:spcAft>
                <a:spcPts val="0"/>
              </a:spcAft>
              <a:buNone/>
            </a:pPr>
            <a:r>
              <a:rPr lang="en-US" altLang="ja-JP" sz="1900">
                <a:latin typeface="メイリオ"/>
                <a:ea typeface="メイリオ"/>
              </a:rPr>
              <a:t>8NDP</a:t>
            </a:r>
            <a:r>
              <a:rPr lang="ja-JP" altLang="en-US" sz="1900">
                <a:latin typeface="メイリオ"/>
                <a:ea typeface="メイリオ"/>
              </a:rPr>
              <a:t>：</a:t>
            </a:r>
            <a:r>
              <a:rPr lang="en-GB" altLang="ja-JP" sz="1900">
                <a:latin typeface="メイリオ"/>
                <a:ea typeface="メイリオ"/>
              </a:rPr>
              <a:t>Strengthening prevention and control of infectious and non-communicable diseases, improving access to quality health care. Stable food security and nutritional enhancement. Strengthening of integrated medical information systems (Smart Care Plus).</a:t>
            </a:r>
            <a:endParaRPr lang="ja-JP" altLang="en-US" sz="1900">
              <a:latin typeface="メイリオ"/>
              <a:ea typeface="メイリオ"/>
            </a:endParaRPr>
          </a:p>
          <a:p>
            <a:pPr marL="0" indent="0" fontAlgn="auto">
              <a:spcAft>
                <a:spcPts val="0"/>
              </a:spcAft>
              <a:buNone/>
            </a:pPr>
            <a:r>
              <a:rPr lang="en-US" altLang="ja-JP" sz="1900" b="1">
                <a:solidFill>
                  <a:srgbClr val="002060"/>
                </a:solidFill>
                <a:latin typeface="メイリオ" panose="020B0604030504040204" pitchFamily="50" charset="-128"/>
                <a:ea typeface="メイリオ" panose="020B0604030504040204" pitchFamily="50" charset="-128"/>
              </a:rPr>
              <a:t>Vocational Training and Business Administration</a:t>
            </a:r>
          </a:p>
          <a:p>
            <a:pPr marL="0" indent="0" fontAlgn="auto">
              <a:spcAft>
                <a:spcPts val="0"/>
              </a:spcAft>
              <a:buNone/>
            </a:pPr>
            <a:r>
              <a:rPr lang="en-US" altLang="ja-JP" sz="1900">
                <a:latin typeface="メイリオ" panose="020B0604030504040204" pitchFamily="50" charset="-128"/>
                <a:ea typeface="メイリオ" panose="020B0604030504040204" pitchFamily="50" charset="-128"/>
              </a:rPr>
              <a:t>8NDP</a:t>
            </a:r>
            <a:r>
              <a:rPr lang="ja-JP" altLang="en-US" sz="1900">
                <a:latin typeface="メイリオ" panose="020B0604030504040204" pitchFamily="50" charset="-128"/>
                <a:ea typeface="メイリオ" panose="020B0604030504040204" pitchFamily="50" charset="-128"/>
              </a:rPr>
              <a:t>：</a:t>
            </a:r>
            <a:r>
              <a:rPr lang="en-US" altLang="ja-JP" sz="1900">
                <a:latin typeface="メイリオ" panose="020B0604030504040204" pitchFamily="50" charset="-128"/>
                <a:ea typeface="メイリオ" panose="020B0604030504040204" pitchFamily="50" charset="-128"/>
              </a:rPr>
              <a:t>Contribution to a diversified economic system transformation as well as environmentally friendly social development. To develop qualified skills and vocational knowledge in line with entrepreneur development. To develop Innovation and research skills accelerating technology transfer. </a:t>
            </a:r>
            <a:endParaRPr lang="en-GB">
              <a:latin typeface="メイリオ" panose="020B0604030504040204" pitchFamily="50" charset="-128"/>
              <a:ea typeface="メイリオ" panose="020B0604030504040204" pitchFamily="50" charset="-128"/>
            </a:endParaRPr>
          </a:p>
        </p:txBody>
      </p:sp>
      <p:sp>
        <p:nvSpPr>
          <p:cNvPr id="13" name="Text Box 35"/>
          <p:cNvSpPr txBox="1">
            <a:spLocks noChangeArrowheads="1"/>
          </p:cNvSpPr>
          <p:nvPr/>
        </p:nvSpPr>
        <p:spPr bwMode="auto">
          <a:xfrm>
            <a:off x="8614007" y="5093023"/>
            <a:ext cx="8229600"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Related GOZ </a:t>
            </a:r>
            <a:r>
              <a:rPr lang="ja-JP" altLang="en-US"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a:t>
            </a:r>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Other Donor</a:t>
            </a:r>
            <a:endParaRPr lang="ja-JP" altLang="en-US" sz="2400" b="1">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14" name="Content Placeholder 3"/>
          <p:cNvSpPr txBox="1">
            <a:spLocks/>
          </p:cNvSpPr>
          <p:nvPr/>
        </p:nvSpPr>
        <p:spPr>
          <a:xfrm>
            <a:off x="8614006" y="5499652"/>
            <a:ext cx="8229601" cy="4101548"/>
          </a:xfrm>
          <a:prstGeom prst="rect">
            <a:avLst/>
          </a:prstGeom>
        </p:spPr>
        <p:txBody>
          <a:bodyPr vert="horz" lIns="127939" tIns="63973" rIns="127939" bIns="63973" rtlCol="0" anchor="t">
            <a:normAutofit fontScale="92500" lnSpcReduction="10000"/>
          </a:bodyPr>
          <a:lstStyle>
            <a:lvl1pPr marL="479761" indent="-479761" algn="l" defTabSz="1279358" rtl="0" eaLnBrk="1" latinLnBrk="0" hangingPunct="1">
              <a:spcBef>
                <a:spcPct val="20000"/>
              </a:spcBef>
              <a:buFont typeface="Arial" pitchFamily="34" charset="0"/>
              <a:buChar char="•"/>
              <a:defRPr kumimoji="1" sz="3400" kern="1200">
                <a:solidFill>
                  <a:schemeClr val="tx1"/>
                </a:solidFill>
                <a:latin typeface="+mn-lt"/>
                <a:ea typeface="+mn-ea"/>
                <a:cs typeface="+mn-cs"/>
              </a:defRPr>
            </a:lvl1pPr>
            <a:lvl2pPr marL="1039481" indent="-399796" algn="l" defTabSz="1279358"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599201" indent="-319840" algn="l" defTabSz="1279358"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2238880"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4pPr>
            <a:lvl5pPr marL="2878559"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5pPr>
            <a:lvl6pPr marL="3518239"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4157918"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4797600"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5437282" indent="-319840" algn="l" defTabSz="1279358" rtl="0" eaLnBrk="1" latinLnBrk="0" hangingPunct="1">
              <a:spcBef>
                <a:spcPct val="20000"/>
              </a:spcBef>
              <a:buFont typeface="Arial" pitchFamily="34" charset="0"/>
              <a:buChar char="•"/>
              <a:defRPr kumimoji="1" sz="2200" kern="1200">
                <a:solidFill>
                  <a:schemeClr val="tx1"/>
                </a:solidFill>
                <a:latin typeface="+mn-lt"/>
                <a:ea typeface="+mn-ea"/>
                <a:cs typeface="+mn-cs"/>
              </a:defRPr>
            </a:lvl9pPr>
          </a:lstStyle>
          <a:p>
            <a:pPr marL="0" indent="0" fontAlgn="auto">
              <a:spcAft>
                <a:spcPts val="0"/>
              </a:spcAft>
              <a:buNone/>
            </a:pPr>
            <a:r>
              <a:rPr lang="en-US" altLang="ja-JP" sz="1500" b="1">
                <a:solidFill>
                  <a:srgbClr val="002060"/>
                </a:solidFill>
                <a:latin typeface="メイリオ" panose="020B0604030504040204" pitchFamily="50" charset="-128"/>
                <a:ea typeface="メイリオ" panose="020B0604030504040204" pitchFamily="50" charset="-128"/>
              </a:rPr>
              <a:t>Related Organization</a:t>
            </a:r>
          </a:p>
          <a:p>
            <a:pPr marL="0" indent="0" fontAlgn="auto">
              <a:spcAft>
                <a:spcPts val="0"/>
              </a:spcAft>
              <a:buNone/>
            </a:pPr>
            <a:r>
              <a:rPr lang="en-US" altLang="ja-JP" sz="1500" b="1">
                <a:latin typeface="メイリオ" panose="020B0604030504040204" pitchFamily="50" charset="-128"/>
                <a:ea typeface="メイリオ" panose="020B0604030504040204" pitchFamily="50" charset="-128"/>
              </a:rPr>
              <a:t>Ministry of Finance and National Planning</a:t>
            </a:r>
            <a:r>
              <a:rPr lang="ja-JP" altLang="en-US" sz="1500" b="1">
                <a:latin typeface="メイリオ" panose="020B0604030504040204" pitchFamily="50" charset="-128"/>
                <a:ea typeface="メイリオ" panose="020B0604030504040204" pitchFamily="50" charset="-128"/>
              </a:rPr>
              <a:t>：</a:t>
            </a:r>
            <a:r>
              <a:rPr lang="en-US" altLang="ja-JP" sz="1400" err="1">
                <a:latin typeface="メイリオ" panose="020B0604030504040204" pitchFamily="50" charset="-128"/>
                <a:ea typeface="メイリオ" panose="020B0604030504040204" pitchFamily="50" charset="-128"/>
              </a:rPr>
              <a:t>MoFNP</a:t>
            </a:r>
            <a:r>
              <a:rPr lang="en-US" altLang="ja-JP" sz="1400">
                <a:latin typeface="メイリオ" panose="020B0604030504040204" pitchFamily="50" charset="-128"/>
                <a:ea typeface="メイリオ" panose="020B0604030504040204" pitchFamily="50" charset="-128"/>
              </a:rPr>
              <a:t> signed Exchange of Notes concerning JOCV. Issuance of JOCV’s acceptance letter.</a:t>
            </a:r>
          </a:p>
          <a:p>
            <a:pPr marL="0" indent="0" fontAlgn="auto">
              <a:spcAft>
                <a:spcPts val="0"/>
              </a:spcAft>
              <a:buNone/>
            </a:pPr>
            <a:r>
              <a:rPr lang="en-US" altLang="ja-JP" sz="1500" b="1">
                <a:latin typeface="メイリオ" panose="020B0604030504040204" pitchFamily="50" charset="-128"/>
                <a:ea typeface="メイリオ" panose="020B0604030504040204" pitchFamily="50" charset="-128"/>
              </a:rPr>
              <a:t>Ministry of Education</a:t>
            </a:r>
            <a:r>
              <a:rPr lang="ja-JP" altLang="en-US" sz="1500" b="1">
                <a:latin typeface="メイリオ" panose="020B0604030504040204" pitchFamily="50" charset="-128"/>
                <a:ea typeface="メイリオ" panose="020B0604030504040204" pitchFamily="50" charset="-128"/>
              </a:rPr>
              <a:t>：</a:t>
            </a:r>
            <a:r>
              <a:rPr lang="en-US" altLang="ja-JP" sz="1400">
                <a:latin typeface="メイリオ" panose="020B0604030504040204" pitchFamily="50" charset="-128"/>
                <a:ea typeface="メイリオ" panose="020B0604030504040204" pitchFamily="50" charset="-128"/>
              </a:rPr>
              <a:t>Accepted 43% of JOCVs so far. (Science Education, Primary Education, Physical Education, ICT.)</a:t>
            </a:r>
          </a:p>
          <a:p>
            <a:pPr marL="0" indent="0" fontAlgn="auto">
              <a:spcAft>
                <a:spcPts val="0"/>
              </a:spcAft>
              <a:buNone/>
            </a:pPr>
            <a:r>
              <a:rPr lang="en-US" altLang="ja-JP" sz="1500" b="1">
                <a:latin typeface="メイリオ"/>
                <a:ea typeface="メイリオ"/>
              </a:rPr>
              <a:t>Ministry of Agriculture</a:t>
            </a:r>
            <a:r>
              <a:rPr lang="ja-JP" altLang="en-US" sz="1500" b="1">
                <a:latin typeface="メイリオ"/>
                <a:ea typeface="メイリオ"/>
              </a:rPr>
              <a:t>：</a:t>
            </a:r>
            <a:r>
              <a:rPr lang="en-US" altLang="ja-JP" sz="1400">
                <a:latin typeface="メイリオ"/>
                <a:ea typeface="メイリオ"/>
              </a:rPr>
              <a:t>Agricultural-related volunteers (Home Arts &amp; Life Improvement, Food crops &amp; Rice Culture, Livestock and Dairy processing, etc.), which account for about 15% of the total. They provide guidance to local people to contribute to income generation and food security.</a:t>
            </a:r>
          </a:p>
          <a:p>
            <a:pPr marL="0" indent="0" fontAlgn="auto">
              <a:spcAft>
                <a:spcPts val="0"/>
              </a:spcAft>
              <a:buNone/>
            </a:pPr>
            <a:r>
              <a:rPr lang="en-US" altLang="ja-JP" sz="1500" b="1">
                <a:latin typeface="メイリオ" panose="020B0604030504040204" pitchFamily="50" charset="-128"/>
                <a:ea typeface="メイリオ" panose="020B0604030504040204" pitchFamily="50" charset="-128"/>
              </a:rPr>
              <a:t>Ministry of Health</a:t>
            </a:r>
            <a:r>
              <a:rPr lang="ja-JP" altLang="en-US" sz="1500" b="1">
                <a:latin typeface="メイリオ" panose="020B0604030504040204" pitchFamily="50" charset="-128"/>
                <a:ea typeface="メイリオ" panose="020B0604030504040204" pitchFamily="50" charset="-128"/>
              </a:rPr>
              <a:t>：</a:t>
            </a:r>
            <a:r>
              <a:rPr lang="en-US" altLang="ja-JP" sz="1400">
                <a:solidFill>
                  <a:srgbClr val="FF0000"/>
                </a:solidFill>
                <a:latin typeface="メイリオ" panose="020B0604030504040204" pitchFamily="50" charset="-128"/>
                <a:ea typeface="メイリオ" panose="020B0604030504040204" pitchFamily="50" charset="-128"/>
              </a:rPr>
              <a:t> </a:t>
            </a:r>
            <a:r>
              <a:rPr lang="en-US" altLang="ja-JP" sz="1400">
                <a:latin typeface="メイリオ" panose="020B0604030504040204" pitchFamily="50" charset="-128"/>
                <a:ea typeface="メイリオ" panose="020B0604030504040204" pitchFamily="50" charset="-128"/>
              </a:rPr>
              <a:t>Accepted 13% of JOCVs so far (Infection control, Public Health, Hospital Administration).</a:t>
            </a:r>
            <a:r>
              <a:rPr lang="ja-JP" altLang="en-US" sz="1400">
                <a:latin typeface="メイリオ" panose="020B0604030504040204" pitchFamily="50" charset="-128"/>
                <a:ea typeface="メイリオ" panose="020B0604030504040204" pitchFamily="50" charset="-128"/>
              </a:rPr>
              <a:t> </a:t>
            </a:r>
            <a:r>
              <a:rPr lang="en-GB" altLang="ja-JP" sz="1400">
                <a:latin typeface="メイリオ" panose="020B0604030504040204" pitchFamily="50" charset="-128"/>
                <a:ea typeface="メイリオ" panose="020B0604030504040204" pitchFamily="50" charset="-128"/>
              </a:rPr>
              <a:t>Conducts all aspects of the operation of medical facilities nationwide</a:t>
            </a:r>
            <a:r>
              <a:rPr lang="en-US" altLang="ja-JP" sz="1400">
                <a:latin typeface="メイリオ" panose="020B0604030504040204" pitchFamily="50" charset="-128"/>
                <a:ea typeface="メイリオ" panose="020B0604030504040204" pitchFamily="50" charset="-128"/>
              </a:rPr>
              <a:t>.</a:t>
            </a:r>
            <a:endParaRPr lang="en-US" altLang="ja-JP" sz="1400" b="1">
              <a:latin typeface="メイリオ" panose="020B0604030504040204" pitchFamily="50" charset="-128"/>
              <a:ea typeface="メイリオ" panose="020B0604030504040204" pitchFamily="50" charset="-128"/>
            </a:endParaRPr>
          </a:p>
          <a:p>
            <a:pPr marL="0" indent="0" fontAlgn="auto">
              <a:spcAft>
                <a:spcPts val="0"/>
              </a:spcAft>
              <a:buNone/>
            </a:pPr>
            <a:r>
              <a:rPr lang="en-US" altLang="ja-JP" sz="1500" b="1">
                <a:latin typeface="メイリオ" panose="020B0604030504040204" pitchFamily="50" charset="-128"/>
                <a:ea typeface="メイリオ" panose="020B0604030504040204" pitchFamily="50" charset="-128"/>
              </a:rPr>
              <a:t>Ministry of Technology and Science</a:t>
            </a:r>
            <a:r>
              <a:rPr lang="ja-JP" altLang="en-US" sz="1500" b="1">
                <a:latin typeface="メイリオ" panose="020B0604030504040204" pitchFamily="50" charset="-128"/>
                <a:ea typeface="メイリオ" panose="020B0604030504040204" pitchFamily="50" charset="-128"/>
              </a:rPr>
              <a:t>：</a:t>
            </a:r>
            <a:r>
              <a:rPr lang="en-US" altLang="ja-JP" sz="1500">
                <a:latin typeface="メイリオ" panose="020B0604030504040204" pitchFamily="50" charset="-128"/>
                <a:ea typeface="メイリオ" panose="020B0604030504040204" pitchFamily="50" charset="-128"/>
              </a:rPr>
              <a:t>Approximately 10% of JICA Volunteers dispatched in Zambia have been accepted by MOTS. They have been engaged in Automobile maintenance, Electricity &amp; Electronics, Clothing, Metalworking etc., to develop, promote and evaluate technology and innovation.</a:t>
            </a:r>
            <a:endParaRPr lang="en-US" altLang="ja-JP" sz="1300">
              <a:solidFill>
                <a:srgbClr val="FF0000"/>
              </a:solidFill>
              <a:latin typeface="メイリオ" panose="020B0604030504040204" pitchFamily="50" charset="-128"/>
              <a:ea typeface="メイリオ" panose="020B0604030504040204" pitchFamily="50" charset="-128"/>
            </a:endParaRPr>
          </a:p>
          <a:p>
            <a:pPr marL="0" indent="0" fontAlgn="auto">
              <a:spcAft>
                <a:spcPts val="0"/>
              </a:spcAft>
              <a:buNone/>
            </a:pPr>
            <a:r>
              <a:rPr lang="en-US" altLang="ja-JP" sz="1500" b="1">
                <a:latin typeface="メイリオ" panose="020B0604030504040204" pitchFamily="50" charset="-128"/>
                <a:ea typeface="メイリオ" panose="020B0604030504040204" pitchFamily="50" charset="-128"/>
              </a:rPr>
              <a:t>Other</a:t>
            </a:r>
            <a:r>
              <a:rPr lang="ja-JP" altLang="en-US" sz="1500" b="1">
                <a:latin typeface="メイリオ" panose="020B0604030504040204" pitchFamily="50" charset="-128"/>
                <a:ea typeface="メイリオ" panose="020B0604030504040204" pitchFamily="50" charset="-128"/>
              </a:rPr>
              <a:t> </a:t>
            </a:r>
            <a:r>
              <a:rPr lang="en-US" altLang="ja-JP" sz="1500" b="1">
                <a:latin typeface="メイリオ" panose="020B0604030504040204" pitchFamily="50" charset="-128"/>
                <a:ea typeface="メイリオ" panose="020B0604030504040204" pitchFamily="50" charset="-128"/>
              </a:rPr>
              <a:t>Donors:</a:t>
            </a:r>
          </a:p>
          <a:p>
            <a:pPr marL="0" indent="0" fontAlgn="auto">
              <a:spcAft>
                <a:spcPts val="0"/>
              </a:spcAft>
              <a:buNone/>
            </a:pPr>
            <a:r>
              <a:rPr lang="en-US" altLang="ja-JP" sz="1600" b="1">
                <a:latin typeface="メイリオ" panose="020B0604030504040204" pitchFamily="50" charset="-128"/>
                <a:ea typeface="メイリオ" panose="020B0604030504040204" pitchFamily="50" charset="-128"/>
              </a:rPr>
              <a:t>Peace Corps</a:t>
            </a:r>
            <a:r>
              <a:rPr lang="ja-JP" altLang="en-US" sz="1600" b="1">
                <a:latin typeface="メイリオ" panose="020B0604030504040204" pitchFamily="50" charset="-128"/>
                <a:ea typeface="メイリオ" panose="020B0604030504040204" pitchFamily="50" charset="-128"/>
              </a:rPr>
              <a:t>：</a:t>
            </a:r>
            <a:r>
              <a:rPr lang="en-US" altLang="ja-JP" sz="1400">
                <a:latin typeface="メイリオ" panose="020B0604030504040204" pitchFamily="50" charset="-128"/>
                <a:ea typeface="メイリオ" panose="020B0604030504040204" pitchFamily="50" charset="-128"/>
              </a:rPr>
              <a:t>Back to Zambia in March 2022. about 300 volunteers Serving as of March 2024 in Education, Agriculture and Health sector. </a:t>
            </a:r>
          </a:p>
          <a:p>
            <a:pPr marL="0" indent="0" fontAlgn="auto">
              <a:spcAft>
                <a:spcPts val="0"/>
              </a:spcAft>
              <a:buNone/>
            </a:pPr>
            <a:r>
              <a:rPr lang="en-US" altLang="ja-JP" sz="1400" b="1">
                <a:latin typeface="メイリオ" panose="020B0604030504040204" pitchFamily="50" charset="-128"/>
                <a:ea typeface="メイリオ" panose="020B0604030504040204" pitchFamily="50" charset="-128"/>
              </a:rPr>
              <a:t>VSO</a:t>
            </a:r>
            <a:r>
              <a:rPr lang="ja-JP" altLang="en-US" sz="1400" b="1">
                <a:latin typeface="メイリオ" panose="020B0604030504040204" pitchFamily="50" charset="-128"/>
                <a:ea typeface="メイリオ" panose="020B0604030504040204" pitchFamily="50" charset="-128"/>
              </a:rPr>
              <a:t>：</a:t>
            </a:r>
            <a:r>
              <a:rPr lang="en-US" altLang="ja-JP" sz="1400">
                <a:latin typeface="メイリオ" panose="020B0604030504040204" pitchFamily="50" charset="-128"/>
                <a:ea typeface="メイリオ" panose="020B0604030504040204" pitchFamily="50" charset="-128"/>
              </a:rPr>
              <a:t>Back to Zambia September in 2022. 9 volunteers serving in Lusaka and </a:t>
            </a:r>
            <a:r>
              <a:rPr lang="en-US" altLang="ja-JP" sz="1400" err="1">
                <a:latin typeface="メイリオ" panose="020B0604030504040204" pitchFamily="50" charset="-128"/>
                <a:ea typeface="メイリオ" panose="020B0604030504040204" pitchFamily="50" charset="-128"/>
              </a:rPr>
              <a:t>Luapula</a:t>
            </a:r>
            <a:r>
              <a:rPr lang="en-US" altLang="ja-JP" sz="1400">
                <a:latin typeface="メイリオ" panose="020B0604030504040204" pitchFamily="50" charset="-128"/>
                <a:ea typeface="メイリオ" panose="020B0604030504040204" pitchFamily="50" charset="-128"/>
              </a:rPr>
              <a:t>. In the  field of the Reproductive health, Youth development etc.</a:t>
            </a:r>
            <a:endParaRPr lang="en-US" altLang="ja-JP" sz="1400" b="1">
              <a:solidFill>
                <a:srgbClr val="FF0000"/>
              </a:solidFill>
              <a:latin typeface="メイリオ" panose="020B0604030504040204" pitchFamily="50" charset="-128"/>
              <a:ea typeface="メイリオ" panose="020B0604030504040204" pitchFamily="50" charset="-128"/>
            </a:endParaRPr>
          </a:p>
        </p:txBody>
      </p:sp>
      <p:graphicFrame>
        <p:nvGraphicFramePr>
          <p:cNvPr id="15" name="表 3">
            <a:extLst>
              <a:ext uri="{FF2B5EF4-FFF2-40B4-BE49-F238E27FC236}">
                <a16:creationId xmlns:a16="http://schemas.microsoft.com/office/drawing/2014/main" id="{44F162DD-D58D-649E-6A3F-EF62BC44E4E4}"/>
              </a:ext>
            </a:extLst>
          </p:cNvPr>
          <p:cNvGraphicFramePr>
            <a:graphicFrameLocks noGrp="1"/>
          </p:cNvGraphicFramePr>
          <p:nvPr>
            <p:extLst>
              <p:ext uri="{D42A27DB-BD31-4B8C-83A1-F6EECF244321}">
                <p14:modId xmlns:p14="http://schemas.microsoft.com/office/powerpoint/2010/main" val="2437182958"/>
              </p:ext>
            </p:extLst>
          </p:nvPr>
        </p:nvGraphicFramePr>
        <p:xfrm>
          <a:off x="149256" y="1358880"/>
          <a:ext cx="8430212" cy="2987040"/>
        </p:xfrm>
        <a:graphic>
          <a:graphicData uri="http://schemas.openxmlformats.org/drawingml/2006/table">
            <a:tbl>
              <a:tblPr firstRow="1" bandRow="1">
                <a:tableStyleId>{9D7B26C5-4107-4FEC-AEDC-1716B250A1EF}</a:tableStyleId>
              </a:tblPr>
              <a:tblGrid>
                <a:gridCol w="1784638">
                  <a:extLst>
                    <a:ext uri="{9D8B030D-6E8A-4147-A177-3AD203B41FA5}">
                      <a16:colId xmlns:a16="http://schemas.microsoft.com/office/drawing/2014/main" val="737577251"/>
                    </a:ext>
                  </a:extLst>
                </a:gridCol>
                <a:gridCol w="6645574">
                  <a:extLst>
                    <a:ext uri="{9D8B030D-6E8A-4147-A177-3AD203B41FA5}">
                      <a16:colId xmlns:a16="http://schemas.microsoft.com/office/drawing/2014/main" val="874099179"/>
                    </a:ext>
                  </a:extLst>
                </a:gridCol>
              </a:tblGrid>
              <a:tr h="774720">
                <a:tc>
                  <a:txBody>
                    <a:bodyPr/>
                    <a:lstStyle/>
                    <a:p>
                      <a:r>
                        <a:rPr kumimoji="1" lang="en-US" altLang="ja-JP" sz="1600" b="0">
                          <a:latin typeface="メイリオ" panose="020B0604030504040204" pitchFamily="50" charset="-128"/>
                          <a:ea typeface="メイリオ" panose="020B0604030504040204" pitchFamily="50" charset="-128"/>
                        </a:rPr>
                        <a:t>April.   1970</a:t>
                      </a:r>
                      <a:endParaRPr kumimoji="1" lang="ja-JP" altLang="en-US" sz="1600" b="0">
                        <a:latin typeface="メイリオ" panose="020B0604030504040204" pitchFamily="50" charset="-128"/>
                        <a:ea typeface="メイリオ" panose="020B0604030504040204" pitchFamily="50" charset="-128"/>
                      </a:endParaRPr>
                    </a:p>
                  </a:txBody>
                  <a:tcPr marL="36000" marR="36000">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en-US" altLang="ja-JP" sz="1600" b="0">
                          <a:latin typeface="メイリオ" panose="020B0604030504040204" pitchFamily="50" charset="-128"/>
                          <a:ea typeface="メイリオ" panose="020B0604030504040204" pitchFamily="50" charset="-128"/>
                        </a:rPr>
                        <a:t>Exchange of Notes, between Two Government concerning the dispatch of JOCV (Japan Overseas Cooperation Volunteers). Opened JICA Zambia office and placed the first 6 JOCVs (Judo). </a:t>
                      </a:r>
                    </a:p>
                  </a:txBody>
                  <a:tcP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37687226"/>
                  </a:ext>
                </a:extLst>
              </a:tr>
              <a:tr h="271074">
                <a:tc>
                  <a:txBody>
                    <a:bodyPr/>
                    <a:lstStyle/>
                    <a:p>
                      <a:r>
                        <a:rPr kumimoji="1" lang="en-US" altLang="ja-JP" sz="1600" b="0">
                          <a:latin typeface="メイリオ" panose="020B0604030504040204" pitchFamily="50" charset="-128"/>
                          <a:ea typeface="メイリオ" panose="020B0604030504040204" pitchFamily="50" charset="-128"/>
                        </a:rPr>
                        <a:t>April.</a:t>
                      </a:r>
                      <a:r>
                        <a:rPr kumimoji="1" lang="en-US" altLang="ja-JP" sz="1600" b="0" baseline="0">
                          <a:latin typeface="メイリオ" panose="020B0604030504040204" pitchFamily="50" charset="-128"/>
                          <a:ea typeface="メイリオ" panose="020B0604030504040204" pitchFamily="50" charset="-128"/>
                        </a:rPr>
                        <a:t>   2001</a:t>
                      </a:r>
                      <a:endParaRPr kumimoji="1" lang="ja-JP" altLang="en-US" sz="1600" b="0">
                        <a:latin typeface="メイリオ" panose="020B0604030504040204" pitchFamily="50" charset="-128"/>
                        <a:ea typeface="メイリオ" panose="020B0604030504040204" pitchFamily="50" charset="-128"/>
                      </a:endParaRPr>
                    </a:p>
                  </a:txBody>
                  <a:tcPr marL="36000" marR="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en-US" altLang="ja-JP" sz="1600" b="0">
                          <a:latin typeface="メイリオ" panose="020B0604030504040204" pitchFamily="50" charset="-128"/>
                          <a:ea typeface="メイリオ" panose="020B0604030504040204" pitchFamily="50" charset="-128"/>
                        </a:rPr>
                        <a:t>Launched Senior JOCV Program</a:t>
                      </a: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181869"/>
                  </a:ext>
                </a:extLst>
              </a:tr>
              <a:tr h="327680">
                <a:tc>
                  <a:txBody>
                    <a:bodyPr/>
                    <a:lstStyle/>
                    <a:p>
                      <a:r>
                        <a:rPr kumimoji="1" lang="en-US" altLang="ja-JP" sz="1600">
                          <a:latin typeface="メイリオ" panose="020B0604030504040204" pitchFamily="50" charset="-128"/>
                          <a:ea typeface="メイリオ" panose="020B0604030504040204" pitchFamily="50" charset="-128"/>
                        </a:rPr>
                        <a:t>July.</a:t>
                      </a:r>
                      <a:r>
                        <a:rPr kumimoji="1" lang="en-US" altLang="ja-JP" sz="1600" baseline="0">
                          <a:latin typeface="メイリオ" panose="020B0604030504040204" pitchFamily="50" charset="-128"/>
                          <a:ea typeface="メイリオ" panose="020B0604030504040204" pitchFamily="50" charset="-128"/>
                        </a:rPr>
                        <a:t>    </a:t>
                      </a:r>
                      <a:r>
                        <a:rPr kumimoji="1" lang="en-US" altLang="ja-JP" sz="1600">
                          <a:latin typeface="メイリオ" panose="020B0604030504040204" pitchFamily="50" charset="-128"/>
                          <a:ea typeface="メイリオ" panose="020B0604030504040204" pitchFamily="50" charset="-128"/>
                        </a:rPr>
                        <a:t>2016</a:t>
                      </a:r>
                      <a:endParaRPr kumimoji="1" lang="ja-JP" altLang="en-US" sz="1600">
                        <a:latin typeface="メイリオ" panose="020B0604030504040204" pitchFamily="50" charset="-128"/>
                        <a:ea typeface="メイリオ" panose="020B0604030504040204" pitchFamily="50" charset="-128"/>
                      </a:endParaRPr>
                    </a:p>
                  </a:txBody>
                  <a:tcPr marL="36000" marR="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en-US" altLang="ja-JP" sz="1600">
                          <a:latin typeface="メイリオ" panose="020B0604030504040204" pitchFamily="50" charset="-128"/>
                          <a:ea typeface="メイリオ" panose="020B0604030504040204" pitchFamily="50" charset="-128"/>
                        </a:rPr>
                        <a:t>Amended the Exchange of Notes in 1970 (</a:t>
                      </a:r>
                      <a:r>
                        <a:rPr kumimoji="1" lang="en-US" altLang="ja-JP" sz="1600">
                          <a:solidFill>
                            <a:schemeClr val="tx1"/>
                          </a:solidFill>
                          <a:latin typeface="メイリオ" panose="020B0604030504040204" pitchFamily="50" charset="-128"/>
                          <a:ea typeface="メイリオ" panose="020B0604030504040204" pitchFamily="50" charset="-128"/>
                        </a:rPr>
                        <a:t>JOCV shall bear claims,</a:t>
                      </a:r>
                      <a:r>
                        <a:rPr kumimoji="1" lang="en-US" altLang="ja-JP" sz="1600">
                          <a:latin typeface="メイリオ" panose="020B0604030504040204" pitchFamily="50" charset="-128"/>
                          <a:ea typeface="メイリオ" panose="020B0604030504040204" pitchFamily="50" charset="-128"/>
                        </a:rPr>
                        <a:t> if any arises on their duty).</a:t>
                      </a:r>
                      <a:endParaRPr kumimoji="1" lang="ja-JP" altLang="en-US" sz="1600">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6932043"/>
                  </a:ext>
                </a:extLst>
              </a:tr>
              <a:tr h="0">
                <a:tc>
                  <a:txBody>
                    <a:bodyPr/>
                    <a:lstStyle/>
                    <a:p>
                      <a:r>
                        <a:rPr kumimoji="1" lang="en-US" altLang="ja-JP" sz="1600">
                          <a:latin typeface="メイリオ" panose="020B0604030504040204" pitchFamily="50" charset="-128"/>
                          <a:ea typeface="メイリオ" panose="020B0604030504040204" pitchFamily="50" charset="-128"/>
                        </a:rPr>
                        <a:t>March.</a:t>
                      </a:r>
                      <a:r>
                        <a:rPr kumimoji="1" lang="en-US" altLang="ja-JP" sz="1600" baseline="0">
                          <a:latin typeface="メイリオ" panose="020B0604030504040204" pitchFamily="50" charset="-128"/>
                          <a:ea typeface="メイリオ" panose="020B0604030504040204" pitchFamily="50" charset="-128"/>
                        </a:rPr>
                        <a:t> </a:t>
                      </a:r>
                      <a:r>
                        <a:rPr kumimoji="1" lang="en-US" altLang="ja-JP" sz="1600">
                          <a:latin typeface="メイリオ" panose="020B0604030504040204" pitchFamily="50" charset="-128"/>
                          <a:ea typeface="メイリオ" panose="020B0604030504040204" pitchFamily="50" charset="-128"/>
                        </a:rPr>
                        <a:t>2020</a:t>
                      </a:r>
                      <a:endParaRPr kumimoji="1" lang="ja-JP" altLang="en-US" sz="1600">
                        <a:latin typeface="メイリオ" panose="020B0604030504040204" pitchFamily="50" charset="-128"/>
                        <a:ea typeface="メイリオ" panose="020B0604030504040204" pitchFamily="50" charset="-128"/>
                      </a:endParaRPr>
                    </a:p>
                  </a:txBody>
                  <a:tcPr marL="36000" marR="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en-US" altLang="ja-JP" sz="1600">
                          <a:latin typeface="メイリオ" panose="020B0604030504040204" pitchFamily="50" charset="-128"/>
                          <a:ea typeface="メイリオ" panose="020B0604030504040204" pitchFamily="50" charset="-128"/>
                        </a:rPr>
                        <a:t>Evacuated 66 JOCVs due to COVID19.</a:t>
                      </a:r>
                      <a:endParaRPr kumimoji="1" lang="ja-JP" altLang="en-US" sz="1600">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2890639"/>
                  </a:ext>
                </a:extLst>
              </a:tr>
              <a:tr h="312779">
                <a:tc>
                  <a:txBody>
                    <a:bodyPr/>
                    <a:lstStyle/>
                    <a:p>
                      <a:r>
                        <a:rPr kumimoji="1" lang="en-US" altLang="ja-JP" sz="1600">
                          <a:latin typeface="メイリオ" panose="020B0604030504040204" pitchFamily="50" charset="-128"/>
                          <a:ea typeface="メイリオ" panose="020B0604030504040204" pitchFamily="50" charset="-128"/>
                        </a:rPr>
                        <a:t>April</a:t>
                      </a:r>
                      <a:r>
                        <a:rPr kumimoji="1" lang="en-US" altLang="ja-JP" sz="1600" baseline="0">
                          <a:latin typeface="メイリオ" panose="020B0604030504040204" pitchFamily="50" charset="-128"/>
                          <a:ea typeface="メイリオ" panose="020B0604030504040204" pitchFamily="50" charset="-128"/>
                        </a:rPr>
                        <a:t>.   </a:t>
                      </a:r>
                      <a:r>
                        <a:rPr kumimoji="1" lang="en-US" altLang="ja-JP" sz="1600">
                          <a:latin typeface="メイリオ" panose="020B0604030504040204" pitchFamily="50" charset="-128"/>
                          <a:ea typeface="メイリオ" panose="020B0604030504040204" pitchFamily="50" charset="-128"/>
                        </a:rPr>
                        <a:t>2021</a:t>
                      </a:r>
                      <a:endParaRPr kumimoji="1" lang="ja-JP" altLang="en-US" sz="1600">
                        <a:latin typeface="メイリオ" panose="020B0604030504040204" pitchFamily="50" charset="-128"/>
                        <a:ea typeface="メイリオ" panose="020B0604030504040204" pitchFamily="50" charset="-128"/>
                      </a:endParaRPr>
                    </a:p>
                  </a:txBody>
                  <a:tcPr marL="36000" marR="3600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Wingdings" panose="05000000000000000000" pitchFamily="2" charset="2"/>
                        <a:buNone/>
                      </a:pPr>
                      <a:r>
                        <a:rPr kumimoji="1" lang="en-US" altLang="ja-JP" sz="1600">
                          <a:latin typeface="メイリオ" panose="020B0604030504040204" pitchFamily="50" charset="-128"/>
                          <a:ea typeface="メイリオ" panose="020B0604030504040204" pitchFamily="50" charset="-128"/>
                        </a:rPr>
                        <a:t>The first group of JOCVs Back to Zambia.</a:t>
                      </a:r>
                      <a:endParaRPr kumimoji="1" lang="ja-JP" altLang="en-US" sz="1600">
                        <a:latin typeface="メイリオ" panose="020B0604030504040204" pitchFamily="50" charset="-128"/>
                        <a:ea typeface="メイリオ" panose="020B0604030504040204" pitchFamily="50" charset="-128"/>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69122119"/>
                  </a:ext>
                </a:extLst>
              </a:tr>
              <a:tr h="540255">
                <a:tc>
                  <a:txBody>
                    <a:bodyPr/>
                    <a:lstStyle/>
                    <a:p>
                      <a:r>
                        <a:rPr kumimoji="1" lang="en-US" altLang="ja-JP" sz="1600">
                          <a:latin typeface="メイリオ" panose="020B0604030504040204" pitchFamily="50" charset="-128"/>
                          <a:ea typeface="メイリオ" panose="020B0604030504040204" pitchFamily="50" charset="-128"/>
                        </a:rPr>
                        <a:t>As</a:t>
                      </a:r>
                      <a:r>
                        <a:rPr kumimoji="1" lang="en-US" altLang="ja-JP" sz="1600" baseline="0">
                          <a:latin typeface="メイリオ" panose="020B0604030504040204" pitchFamily="50" charset="-128"/>
                          <a:ea typeface="メイリオ" panose="020B0604030504040204" pitchFamily="50" charset="-128"/>
                        </a:rPr>
                        <a:t> of </a:t>
                      </a:r>
                    </a:p>
                    <a:p>
                      <a:r>
                        <a:rPr lang="en-US" altLang="ja-JP" sz="1600">
                          <a:latin typeface="メイリオ"/>
                          <a:ea typeface="メイリオ"/>
                        </a:rPr>
                        <a:t>March  2024</a:t>
                      </a:r>
                      <a:endParaRPr kumimoji="1" lang="ja-JP" altLang="en-US" sz="1600">
                        <a:latin typeface="メイリオ"/>
                        <a:ea typeface="メイリオ"/>
                      </a:endParaRPr>
                    </a:p>
                  </a:txBody>
                  <a:tcPr marL="36000" marR="36000">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indent="0">
                        <a:buFont typeface="Wingdings" panose="05000000000000000000" pitchFamily="2" charset="2"/>
                        <a:buNone/>
                      </a:pPr>
                      <a:r>
                        <a:rPr kumimoji="1" lang="en-US" altLang="ja-JP" sz="1600">
                          <a:latin typeface="メイリオ"/>
                          <a:ea typeface="メイリオ"/>
                        </a:rPr>
                        <a:t>Serving </a:t>
                      </a:r>
                      <a:r>
                        <a:rPr lang="en-US" altLang="ja-JP" sz="1600">
                          <a:latin typeface="メイリオ"/>
                          <a:ea typeface="メイリオ"/>
                        </a:rPr>
                        <a:t>30 </a:t>
                      </a:r>
                      <a:r>
                        <a:rPr kumimoji="1" lang="en-US" altLang="ja-JP" sz="1600" baseline="0">
                          <a:latin typeface="メイリオ"/>
                          <a:ea typeface="メイリオ"/>
                        </a:rPr>
                        <a:t>JOCVs</a:t>
                      </a:r>
                    </a:p>
                    <a:p>
                      <a:pPr marL="0" indent="0">
                        <a:buFont typeface="Wingdings" panose="05000000000000000000" pitchFamily="2" charset="2"/>
                        <a:buNone/>
                      </a:pPr>
                      <a:r>
                        <a:rPr lang="en-US" altLang="zh-TW" sz="1600">
                          <a:latin typeface="メイリオ"/>
                          <a:ea typeface="メイリオ"/>
                        </a:rPr>
                        <a:t>1,652</a:t>
                      </a:r>
                      <a:r>
                        <a:rPr kumimoji="1" lang="en-US" altLang="zh-TW" sz="1600">
                          <a:latin typeface="メイリオ"/>
                          <a:ea typeface="メイリオ"/>
                        </a:rPr>
                        <a:t> JOCVs </a:t>
                      </a:r>
                      <a:r>
                        <a:rPr kumimoji="1" lang="en-US" altLang="ja-JP" sz="1600">
                          <a:latin typeface="メイリオ"/>
                          <a:ea typeface="メイリオ"/>
                        </a:rPr>
                        <a:t>Served </a:t>
                      </a:r>
                      <a:r>
                        <a:rPr kumimoji="1" lang="en-US" altLang="zh-TW" sz="1600">
                          <a:latin typeface="メイリオ"/>
                          <a:ea typeface="メイリオ"/>
                        </a:rPr>
                        <a:t>from 1970</a:t>
                      </a:r>
                      <a:endParaRPr kumimoji="1" lang="ja-JP" altLang="en-US" sz="1600">
                        <a:latin typeface="メイリオ"/>
                        <a:ea typeface="メイリオ"/>
                      </a:endParaRPr>
                    </a:p>
                  </a:txBody>
                  <a:tcP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28772825"/>
                  </a:ext>
                </a:extLst>
              </a:tr>
            </a:tbl>
          </a:graphicData>
        </a:graphic>
      </p:graphicFrame>
      <p:sp>
        <p:nvSpPr>
          <p:cNvPr id="58" name="正方形/長方形 13"/>
          <p:cNvSpPr/>
          <p:nvPr/>
        </p:nvSpPr>
        <p:spPr>
          <a:xfrm>
            <a:off x="768316" y="8455546"/>
            <a:ext cx="642538" cy="307777"/>
          </a:xfrm>
          <a:prstGeom prst="rect">
            <a:avLst/>
          </a:prstGeom>
          <a:noFill/>
        </p:spPr>
        <p:txBody>
          <a:bodyPr wrap="square" lIns="91440" tIns="45720" rIns="91440" bIns="45720">
            <a:spAutoFit/>
          </a:bodyPr>
          <a:lstStyle/>
          <a:p>
            <a:pPr algn="ctr"/>
            <a:r>
              <a:rPr lang="en-US" altLang="ja-JP" sz="1400" b="1" cap="none" spc="0">
                <a:ln w="0"/>
                <a:solidFill>
                  <a:srgbClr val="002060"/>
                </a:solidFill>
                <a:latin typeface="メイリオ" panose="020B0604030504040204" pitchFamily="50" charset="-128"/>
                <a:ea typeface="メイリオ" panose="020B0604030504040204" pitchFamily="50" charset="-128"/>
              </a:rPr>
              <a:t>78</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59" name="正方形/長方形 20"/>
          <p:cNvSpPr/>
          <p:nvPr/>
        </p:nvSpPr>
        <p:spPr>
          <a:xfrm>
            <a:off x="1473199" y="7714373"/>
            <a:ext cx="518875" cy="307777"/>
          </a:xfrm>
          <a:prstGeom prst="rect">
            <a:avLst/>
          </a:prstGeom>
          <a:noFill/>
        </p:spPr>
        <p:txBody>
          <a:bodyPr wrap="square" lIns="91440" tIns="45720" rIns="91440" bIns="45720">
            <a:spAutoFit/>
          </a:bodyPr>
          <a:lstStyle/>
          <a:p>
            <a:pPr algn="ctr"/>
            <a:r>
              <a:rPr lang="en-US" altLang="ja-JP" sz="1400" b="1">
                <a:ln w="0"/>
                <a:solidFill>
                  <a:srgbClr val="002060"/>
                </a:solidFill>
                <a:latin typeface="メイリオ" panose="020B0604030504040204" pitchFamily="50" charset="-128"/>
                <a:ea typeface="メイリオ" panose="020B0604030504040204" pitchFamily="50" charset="-128"/>
              </a:rPr>
              <a:t>23</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0" name="正方形/長方形 23"/>
          <p:cNvSpPr/>
          <p:nvPr/>
        </p:nvSpPr>
        <p:spPr>
          <a:xfrm>
            <a:off x="1728673" y="8907740"/>
            <a:ext cx="670055" cy="307777"/>
          </a:xfrm>
          <a:prstGeom prst="rect">
            <a:avLst/>
          </a:prstGeom>
          <a:noFill/>
        </p:spPr>
        <p:txBody>
          <a:bodyPr wrap="square" lIns="91440" tIns="45720" rIns="91440" bIns="45720" anchor="t">
            <a:spAutoFit/>
          </a:bodyPr>
          <a:lstStyle/>
          <a:p>
            <a:pPr algn="ctr"/>
            <a:r>
              <a:rPr lang="en-US" altLang="ja-JP" sz="1400" b="1">
                <a:ln w="0"/>
                <a:solidFill>
                  <a:srgbClr val="002060"/>
                </a:solidFill>
                <a:latin typeface="メイリオ"/>
                <a:ea typeface="メイリオ"/>
              </a:rPr>
              <a:t>262</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1" name="正方形/長方形 24"/>
          <p:cNvSpPr/>
          <p:nvPr/>
        </p:nvSpPr>
        <p:spPr>
          <a:xfrm>
            <a:off x="2063701" y="7327526"/>
            <a:ext cx="638859" cy="307777"/>
          </a:xfrm>
          <a:prstGeom prst="rect">
            <a:avLst/>
          </a:prstGeom>
          <a:noFill/>
        </p:spPr>
        <p:txBody>
          <a:bodyPr wrap="square" lIns="91440" tIns="45720" rIns="91440" bIns="45720" anchor="t">
            <a:spAutoFit/>
          </a:bodyPr>
          <a:lstStyle/>
          <a:p>
            <a:pPr algn="ctr"/>
            <a:r>
              <a:rPr lang="en-US" altLang="ja-JP" sz="1400" b="1">
                <a:ln w="0"/>
                <a:solidFill>
                  <a:srgbClr val="002060"/>
                </a:solidFill>
                <a:latin typeface="メイリオ"/>
                <a:ea typeface="メイリオ"/>
              </a:rPr>
              <a:t>250</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2" name="正方形/長方形 25"/>
          <p:cNvSpPr/>
          <p:nvPr/>
        </p:nvSpPr>
        <p:spPr>
          <a:xfrm>
            <a:off x="1862472" y="7919150"/>
            <a:ext cx="926272" cy="307777"/>
          </a:xfrm>
          <a:prstGeom prst="rect">
            <a:avLst/>
          </a:prstGeom>
          <a:noFill/>
        </p:spPr>
        <p:txBody>
          <a:bodyPr wrap="square" lIns="91440" tIns="45720" rIns="91440" bIns="45720" anchor="t">
            <a:spAutoFit/>
          </a:bodyPr>
          <a:lstStyle/>
          <a:p>
            <a:pPr algn="ctr"/>
            <a:r>
              <a:rPr lang="en-US" altLang="ja-JP" sz="1400" b="1">
                <a:ln w="0"/>
                <a:solidFill>
                  <a:srgbClr val="002060"/>
                </a:solidFill>
                <a:latin typeface="メイリオ"/>
                <a:ea typeface="メイリオ"/>
              </a:rPr>
              <a:t>124</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3" name="正方形/長方形 26"/>
          <p:cNvSpPr/>
          <p:nvPr/>
        </p:nvSpPr>
        <p:spPr>
          <a:xfrm>
            <a:off x="2607345" y="8431704"/>
            <a:ext cx="871901" cy="307777"/>
          </a:xfrm>
          <a:prstGeom prst="rect">
            <a:avLst/>
          </a:prstGeom>
          <a:noFill/>
        </p:spPr>
        <p:txBody>
          <a:bodyPr wrap="square" lIns="91440" tIns="45720" rIns="91440" bIns="45720" anchor="t">
            <a:spAutoFit/>
          </a:bodyPr>
          <a:lstStyle/>
          <a:p>
            <a:pPr algn="ctr"/>
            <a:r>
              <a:rPr lang="en-US" altLang="ja-JP" sz="1400" b="1">
                <a:ln w="0"/>
                <a:solidFill>
                  <a:srgbClr val="002060"/>
                </a:solidFill>
                <a:latin typeface="メイリオ"/>
                <a:ea typeface="メイリオ"/>
              </a:rPr>
              <a:t>599</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4" name="正方形/長方形 27"/>
          <p:cNvSpPr/>
          <p:nvPr/>
        </p:nvSpPr>
        <p:spPr>
          <a:xfrm>
            <a:off x="2243639" y="6725783"/>
            <a:ext cx="997401" cy="307777"/>
          </a:xfrm>
          <a:prstGeom prst="rect">
            <a:avLst/>
          </a:prstGeom>
          <a:noFill/>
        </p:spPr>
        <p:txBody>
          <a:bodyPr wrap="square" lIns="91440" tIns="45720" rIns="91440" bIns="45720">
            <a:spAutoFit/>
          </a:bodyPr>
          <a:lstStyle/>
          <a:p>
            <a:pPr algn="ctr"/>
            <a:r>
              <a:rPr lang="en-US" altLang="ja-JP" sz="1400" b="1">
                <a:ln w="0"/>
                <a:solidFill>
                  <a:srgbClr val="002060"/>
                </a:solidFill>
                <a:latin typeface="メイリオ" panose="020B0604030504040204" pitchFamily="50" charset="-128"/>
                <a:ea typeface="メイリオ" panose="020B0604030504040204" pitchFamily="50" charset="-128"/>
              </a:rPr>
              <a:t>48</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5" name="正方形/長方形 28"/>
          <p:cNvSpPr/>
          <p:nvPr/>
        </p:nvSpPr>
        <p:spPr>
          <a:xfrm>
            <a:off x="2938107" y="6648482"/>
            <a:ext cx="945499" cy="307777"/>
          </a:xfrm>
          <a:prstGeom prst="rect">
            <a:avLst/>
          </a:prstGeom>
          <a:noFill/>
        </p:spPr>
        <p:txBody>
          <a:bodyPr wrap="square" lIns="91440" tIns="45720" rIns="91440" bIns="45720">
            <a:spAutoFit/>
          </a:bodyPr>
          <a:lstStyle/>
          <a:p>
            <a:pPr algn="ctr"/>
            <a:r>
              <a:rPr lang="en-US" altLang="ja-JP" sz="1400" b="1">
                <a:ln w="0"/>
                <a:solidFill>
                  <a:srgbClr val="002060"/>
                </a:solidFill>
                <a:latin typeface="メイリオ" panose="020B0604030504040204" pitchFamily="50" charset="-128"/>
                <a:ea typeface="メイリオ" panose="020B0604030504040204" pitchFamily="50" charset="-128"/>
              </a:rPr>
              <a:t>86</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6" name="正方形/長方形 29"/>
          <p:cNvSpPr/>
          <p:nvPr/>
        </p:nvSpPr>
        <p:spPr>
          <a:xfrm>
            <a:off x="3344500" y="7176514"/>
            <a:ext cx="749368" cy="307777"/>
          </a:xfrm>
          <a:prstGeom prst="rect">
            <a:avLst/>
          </a:prstGeom>
          <a:noFill/>
        </p:spPr>
        <p:txBody>
          <a:bodyPr wrap="square" lIns="91440" tIns="45720" rIns="91440" bIns="45720">
            <a:spAutoFit/>
          </a:bodyPr>
          <a:lstStyle/>
          <a:p>
            <a:pPr algn="ctr"/>
            <a:r>
              <a:rPr lang="en-US" altLang="ja-JP" sz="1400" b="1" cap="none" spc="0">
                <a:ln w="0"/>
                <a:solidFill>
                  <a:srgbClr val="002060"/>
                </a:solidFill>
                <a:latin typeface="メイリオ" panose="020B0604030504040204" pitchFamily="50" charset="-128"/>
                <a:ea typeface="メイリオ" panose="020B0604030504040204" pitchFamily="50" charset="-128"/>
              </a:rPr>
              <a:t>20</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7" name="正方形/長方形 30"/>
          <p:cNvSpPr/>
          <p:nvPr/>
        </p:nvSpPr>
        <p:spPr>
          <a:xfrm>
            <a:off x="3344500" y="7971470"/>
            <a:ext cx="871900" cy="307777"/>
          </a:xfrm>
          <a:prstGeom prst="rect">
            <a:avLst/>
          </a:prstGeom>
          <a:noFill/>
        </p:spPr>
        <p:txBody>
          <a:bodyPr wrap="square" lIns="91440" tIns="45720" rIns="91440" bIns="45720" anchor="t">
            <a:spAutoFit/>
          </a:bodyPr>
          <a:lstStyle/>
          <a:p>
            <a:pPr algn="ctr"/>
            <a:r>
              <a:rPr lang="en-US" altLang="ja-JP" sz="1400" b="1">
                <a:ln w="0"/>
                <a:solidFill>
                  <a:srgbClr val="002060"/>
                </a:solidFill>
                <a:latin typeface="メイリオ"/>
                <a:ea typeface="メイリオ"/>
              </a:rPr>
              <a:t>151</a:t>
            </a:r>
            <a:endParaRPr lang="ja-JP" altLang="en-US" sz="1400" b="1" cap="none" spc="0">
              <a:ln w="0"/>
              <a:solidFill>
                <a:srgbClr val="002060"/>
              </a:solidFill>
              <a:latin typeface="メイリオ" panose="020B0604030504040204" pitchFamily="50" charset="-128"/>
              <a:ea typeface="メイリオ" panose="020B0604030504040204" pitchFamily="50" charset="-128"/>
            </a:endParaRPr>
          </a:p>
        </p:txBody>
      </p:sp>
      <p:sp>
        <p:nvSpPr>
          <p:cNvPr id="68" name="Text Box 1046">
            <a:extLst>
              <a:ext uri="{FF2B5EF4-FFF2-40B4-BE49-F238E27FC236}">
                <a16:creationId xmlns:a16="http://schemas.microsoft.com/office/drawing/2014/main" id="{75B23827-893A-0AFE-002A-66019F2DA176}"/>
              </a:ext>
            </a:extLst>
          </p:cNvPr>
          <p:cNvSpPr txBox="1">
            <a:spLocks noChangeArrowheads="1"/>
          </p:cNvSpPr>
          <p:nvPr/>
        </p:nvSpPr>
        <p:spPr bwMode="auto">
          <a:xfrm>
            <a:off x="1667865" y="5707190"/>
            <a:ext cx="5782527"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en-US" altLang="ja-JP" sz="1400" b="1">
                <a:solidFill>
                  <a:srgbClr val="002060"/>
                </a:solidFill>
                <a:latin typeface="メイリオ"/>
                <a:ea typeface="メイリオ"/>
                <a:cs typeface="メイリオ" pitchFamily="50" charset="-128"/>
              </a:rPr>
              <a:t>JOCV map  (Provincial)</a:t>
            </a:r>
          </a:p>
        </p:txBody>
      </p:sp>
    </p:spTree>
    <p:extLst>
      <p:ext uri="{BB962C8B-B14F-4D97-AF65-F5344CB8AC3E}">
        <p14:creationId xmlns:p14="http://schemas.microsoft.com/office/powerpoint/2010/main" val="1250303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865A729D-83A9-3AC9-5F4B-E7B02BB3120A}"/>
              </a:ext>
            </a:extLst>
          </p:cNvPr>
          <p:cNvSpPr/>
          <p:nvPr/>
        </p:nvSpPr>
        <p:spPr>
          <a:xfrm>
            <a:off x="281736" y="5359575"/>
            <a:ext cx="8109819" cy="79386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四角形: 角を丸くする 3">
            <a:extLst>
              <a:ext uri="{FF2B5EF4-FFF2-40B4-BE49-F238E27FC236}">
                <a16:creationId xmlns:a16="http://schemas.microsoft.com/office/drawing/2014/main" id="{8AC14FA8-E57A-065F-3EBC-4DA634853778}"/>
              </a:ext>
            </a:extLst>
          </p:cNvPr>
          <p:cNvSpPr/>
          <p:nvPr/>
        </p:nvSpPr>
        <p:spPr>
          <a:xfrm>
            <a:off x="281736" y="4090311"/>
            <a:ext cx="8072882" cy="1176949"/>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四角形: 角を丸くする 2">
            <a:extLst>
              <a:ext uri="{FF2B5EF4-FFF2-40B4-BE49-F238E27FC236}">
                <a16:creationId xmlns:a16="http://schemas.microsoft.com/office/drawing/2014/main" id="{EC7A7513-157D-CBBD-EAA2-8F85E7EE3C76}"/>
              </a:ext>
            </a:extLst>
          </p:cNvPr>
          <p:cNvSpPr/>
          <p:nvPr/>
        </p:nvSpPr>
        <p:spPr>
          <a:xfrm>
            <a:off x="281737" y="3072061"/>
            <a:ext cx="8109819" cy="925935"/>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四角形: 角を丸くする 1">
            <a:extLst>
              <a:ext uri="{FF2B5EF4-FFF2-40B4-BE49-F238E27FC236}">
                <a16:creationId xmlns:a16="http://schemas.microsoft.com/office/drawing/2014/main" id="{F3F4D78D-016D-BC9D-38F8-1ED6E26259BC}"/>
              </a:ext>
            </a:extLst>
          </p:cNvPr>
          <p:cNvSpPr/>
          <p:nvPr/>
        </p:nvSpPr>
        <p:spPr>
          <a:xfrm>
            <a:off x="281737" y="2237608"/>
            <a:ext cx="8109819" cy="782792"/>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Text Box 173"/>
          <p:cNvSpPr txBox="1">
            <a:spLocks noChangeArrowheads="1"/>
          </p:cNvSpPr>
          <p:nvPr/>
        </p:nvSpPr>
        <p:spPr bwMode="auto">
          <a:xfrm>
            <a:off x="2564045" y="228177"/>
            <a:ext cx="12099926" cy="560125"/>
          </a:xfrm>
          <a:prstGeom prst="rect">
            <a:avLst/>
          </a:prstGeom>
          <a:noFill/>
          <a:ln w="9525">
            <a:noFill/>
            <a:miter lim="800000"/>
            <a:headEnd/>
            <a:tailEnd/>
          </a:ln>
          <a:effectLst/>
        </p:spPr>
        <p:txBody>
          <a:bodyPr lIns="127985" tIns="63994" rIns="127985" bIns="63994">
            <a:spAutoFit/>
          </a:bodyPr>
          <a:lstStyle/>
          <a:p>
            <a:pPr algn="ctr" defTabSz="1279340">
              <a:spcBef>
                <a:spcPct val="50000"/>
              </a:spcBef>
            </a:pPr>
            <a:r>
              <a:rPr lang="en-US" altLang="ja-JP"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Overview of JICA Volunteer Program</a:t>
            </a:r>
            <a:endParaRPr lang="ja-JP" altLang="en-US"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8" name="図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256" y="56497"/>
            <a:ext cx="739744" cy="663872"/>
          </a:xfrm>
          <a:prstGeom prst="rect">
            <a:avLst/>
          </a:prstGeom>
        </p:spPr>
      </p:pic>
      <p:sp>
        <p:nvSpPr>
          <p:cNvPr id="20" name="テキスト ボックス 1">
            <a:extLst>
              <a:ext uri="{FF2B5EF4-FFF2-40B4-BE49-F238E27FC236}">
                <a16:creationId xmlns:a16="http://schemas.microsoft.com/office/drawing/2014/main" id="{6857D32A-9F24-5641-DCBC-551E6FA37A6C}"/>
              </a:ext>
            </a:extLst>
          </p:cNvPr>
          <p:cNvSpPr txBox="1"/>
          <p:nvPr/>
        </p:nvSpPr>
        <p:spPr>
          <a:xfrm>
            <a:off x="14642830" y="257542"/>
            <a:ext cx="2280383" cy="338554"/>
          </a:xfrm>
          <a:prstGeom prst="rect">
            <a:avLst/>
          </a:prstGeom>
          <a:noFill/>
        </p:spPr>
        <p:txBody>
          <a:bodyPr wrap="square" lIns="91440" tIns="45720" rIns="91440" bIns="45720" rtlCol="0" anchor="t">
            <a:spAutoFit/>
          </a:bodyPr>
          <a:lstStyle/>
          <a:p>
            <a:pPr algn="r"/>
            <a:r>
              <a:rPr lang="en-US" altLang="ja-JP" sz="1600">
                <a:latin typeface="メイリオ"/>
                <a:ea typeface="メイリオ"/>
              </a:rPr>
              <a:t>Mar. 2025 </a:t>
            </a:r>
            <a:endParaRPr lang="en-US" altLang="ja-JP" sz="1600">
              <a:latin typeface="メイリオ" panose="020B0604030504040204" pitchFamily="50" charset="-128"/>
              <a:ea typeface="メイリオ" panose="020B0604030504040204" pitchFamily="50" charset="-128"/>
            </a:endParaRPr>
          </a:p>
        </p:txBody>
      </p:sp>
      <p:sp>
        <p:nvSpPr>
          <p:cNvPr id="8" name="Text Box 35"/>
          <p:cNvSpPr txBox="1">
            <a:spLocks noChangeArrowheads="1"/>
          </p:cNvSpPr>
          <p:nvPr/>
        </p:nvSpPr>
        <p:spPr bwMode="auto">
          <a:xfrm>
            <a:off x="161956" y="943060"/>
            <a:ext cx="8229600"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Cooperation Policy</a:t>
            </a:r>
            <a:endParaRPr lang="ja-JP" altLang="en-US" sz="2400" b="1">
              <a:solidFill>
                <a:schemeClr val="bg1"/>
              </a:solidFill>
              <a:latin typeface="メイリオ" panose="020B0604030504040204" pitchFamily="50" charset="-128"/>
              <a:ea typeface="メイリオ" panose="020B0604030504040204" pitchFamily="50" charset="-128"/>
              <a:cs typeface="Arial" panose="020B0604020202020204" pitchFamily="34" charset="0"/>
            </a:endParaRPr>
          </a:p>
        </p:txBody>
      </p:sp>
      <p:sp>
        <p:nvSpPr>
          <p:cNvPr id="9" name="Text Box 35"/>
          <p:cNvSpPr txBox="1">
            <a:spLocks noChangeArrowheads="1"/>
          </p:cNvSpPr>
          <p:nvPr/>
        </p:nvSpPr>
        <p:spPr bwMode="auto">
          <a:xfrm>
            <a:off x="8614008" y="943060"/>
            <a:ext cx="8229600"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Past cooperation</a:t>
            </a:r>
            <a:r>
              <a:rPr lang="ja-JP" altLang="en-US"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　（</a:t>
            </a:r>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Since 1970</a:t>
            </a:r>
            <a:r>
              <a:rPr lang="ja-JP" altLang="en-US"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a:t>
            </a:r>
          </a:p>
        </p:txBody>
      </p:sp>
      <p:sp>
        <p:nvSpPr>
          <p:cNvPr id="16" name="Content Placeholder 3"/>
          <p:cNvSpPr>
            <a:spLocks noGrp="1"/>
          </p:cNvSpPr>
          <p:nvPr>
            <p:ph sz="half" idx="2"/>
          </p:nvPr>
        </p:nvSpPr>
        <p:spPr>
          <a:xfrm>
            <a:off x="201813" y="1361887"/>
            <a:ext cx="8292837" cy="5251695"/>
          </a:xfrm>
        </p:spPr>
        <p:txBody>
          <a:bodyPr vert="horz" lIns="127939" tIns="63973" rIns="127939" bIns="63973" rtlCol="0" anchor="t">
            <a:normAutofit fontScale="92500" lnSpcReduction="10000"/>
          </a:bodyPr>
          <a:lstStyle/>
          <a:p>
            <a:pPr marL="0" indent="0" fontAlgn="auto">
              <a:spcAft>
                <a:spcPts val="0"/>
              </a:spcAft>
              <a:buNone/>
            </a:pPr>
            <a:r>
              <a:rPr lang="en-US" altLang="ja-JP" sz="1700" b="1">
                <a:solidFill>
                  <a:srgbClr val="002060"/>
                </a:solidFill>
                <a:latin typeface="メイリオ" panose="020B0604030504040204" pitchFamily="50" charset="-128"/>
                <a:ea typeface="メイリオ" panose="020B0604030504040204" pitchFamily="50" charset="-128"/>
              </a:rPr>
              <a:t>Cooperation Policy</a:t>
            </a:r>
          </a:p>
          <a:p>
            <a:pPr marL="0" indent="0">
              <a:buNone/>
              <a:defRPr/>
            </a:pPr>
            <a:r>
              <a:rPr lang="ja-JP" altLang="en-US" sz="1600">
                <a:latin typeface="メイリオ"/>
                <a:ea typeface="メイリオ"/>
                <a:cs typeface="メイリオ" pitchFamily="50" charset="-128"/>
              </a:rPr>
              <a:t>　</a:t>
            </a:r>
            <a:r>
              <a:rPr lang="en-US" altLang="ja-JP" sz="1500">
                <a:latin typeface="メイリオ"/>
                <a:ea typeface="メイリオ"/>
                <a:cs typeface="メイリオ" pitchFamily="50" charset="-128"/>
              </a:rPr>
              <a:t>To dispatch volunteers with focusing on two pillars “Industrial Revitalization” and “Improvement of Infrastructure and Social Services to Support Economic Activities” based on the Country Development Cooperation Policy of the government of Japan.</a:t>
            </a:r>
            <a:endParaRPr lang="en-US" altLang="ja-JP" sz="1600">
              <a:latin typeface="メイリオ"/>
              <a:ea typeface="メイリオ"/>
              <a:cs typeface="メイリオ" pitchFamily="50" charset="-128"/>
            </a:endParaRPr>
          </a:p>
          <a:p>
            <a:pPr marL="0" indent="0" algn="ctr">
              <a:buNone/>
              <a:defRPr/>
            </a:pPr>
            <a:r>
              <a:rPr lang="en-US" altLang="ja-JP" sz="1600" b="1">
                <a:latin typeface="メイリオ"/>
                <a:ea typeface="メイリオ"/>
                <a:cs typeface="メイリオ" pitchFamily="50" charset="-128"/>
              </a:rPr>
              <a:t>Program for Social Development</a:t>
            </a:r>
          </a:p>
          <a:p>
            <a:pPr>
              <a:buFont typeface="Wingdings" panose="05000000000000000000" pitchFamily="2" charset="2"/>
              <a:buChar char="l"/>
              <a:defRPr/>
            </a:pPr>
            <a:r>
              <a:rPr lang="en-US" altLang="ja-JP" sz="1600" b="1">
                <a:solidFill>
                  <a:srgbClr val="002060"/>
                </a:solidFill>
                <a:latin typeface="メイリオ"/>
                <a:ea typeface="メイリオ"/>
                <a:cs typeface="メイリオ" pitchFamily="50" charset="-128"/>
              </a:rPr>
              <a:t>Quality of Education</a:t>
            </a:r>
            <a:r>
              <a:rPr lang="ja-JP" altLang="en-US" sz="1600" b="1">
                <a:solidFill>
                  <a:srgbClr val="002060"/>
                </a:solidFill>
                <a:latin typeface="メイリオ"/>
                <a:ea typeface="メイリオ"/>
                <a:cs typeface="メイリオ" pitchFamily="50" charset="-128"/>
              </a:rPr>
              <a:t>：</a:t>
            </a:r>
            <a:r>
              <a:rPr lang="en-US" altLang="ja-JP" sz="1600" b="1">
                <a:solidFill>
                  <a:srgbClr val="002060"/>
                </a:solidFill>
                <a:latin typeface="メイリオ"/>
                <a:ea typeface="メイリオ"/>
                <a:cs typeface="メイリオ" pitchFamily="50" charset="-128"/>
              </a:rPr>
              <a:t>Primary Education, PC instructor, </a:t>
            </a:r>
            <a:r>
              <a:rPr lang="ja-JP" altLang="en-US" sz="1600" b="1">
                <a:solidFill>
                  <a:srgbClr val="002060"/>
                </a:solidFill>
                <a:latin typeface="メイリオ"/>
                <a:ea typeface="メイリオ"/>
                <a:cs typeface="メイリオ" pitchFamily="50" charset="-128"/>
              </a:rPr>
              <a:t> </a:t>
            </a:r>
            <a:r>
              <a:rPr lang="en-US" altLang="ja-JP" sz="1600" b="1">
                <a:solidFill>
                  <a:srgbClr val="002060"/>
                </a:solidFill>
                <a:latin typeface="メイリオ"/>
                <a:ea typeface="メイリオ"/>
                <a:cs typeface="メイリオ" pitchFamily="50" charset="-128"/>
              </a:rPr>
              <a:t>special education</a:t>
            </a:r>
          </a:p>
          <a:p>
            <a:pPr>
              <a:buFont typeface="Wingdings" panose="05000000000000000000" pitchFamily="2" charset="2"/>
              <a:buChar char="l"/>
              <a:defRPr/>
            </a:pPr>
            <a:r>
              <a:rPr lang="en-GB" altLang="ja-JP" sz="1600" b="1">
                <a:solidFill>
                  <a:srgbClr val="002060"/>
                </a:solidFill>
                <a:latin typeface="メイリオ"/>
                <a:ea typeface="メイリオ"/>
                <a:cs typeface="メイリオ" pitchFamily="50" charset="-128"/>
              </a:rPr>
              <a:t>Fostering Healthy Communities</a:t>
            </a:r>
            <a:r>
              <a:rPr lang="ja-JP" altLang="en-GB" sz="1600" b="1">
                <a:solidFill>
                  <a:srgbClr val="002060"/>
                </a:solidFill>
                <a:latin typeface="メイリオ"/>
                <a:ea typeface="メイリオ"/>
                <a:cs typeface="メイリオ" pitchFamily="50" charset="-128"/>
              </a:rPr>
              <a:t>：</a:t>
            </a:r>
            <a:r>
              <a:rPr lang="en-GB" altLang="ja-JP" sz="1600" b="1">
                <a:solidFill>
                  <a:srgbClr val="002060"/>
                </a:solidFill>
                <a:latin typeface="メイリオ"/>
                <a:ea typeface="メイリオ"/>
                <a:cs typeface="メイリオ" pitchFamily="50" charset="-128"/>
              </a:rPr>
              <a:t>Public Health, Community Development</a:t>
            </a:r>
          </a:p>
          <a:p>
            <a:pPr marL="0" indent="0">
              <a:buNone/>
              <a:defRPr/>
            </a:pPr>
            <a:endParaRPr lang="en-US" altLang="ja-JP" sz="400" b="1">
              <a:solidFill>
                <a:srgbClr val="002060"/>
              </a:solidFill>
              <a:latin typeface="メイリオ"/>
              <a:ea typeface="メイリオ"/>
              <a:cs typeface="メイリオ" pitchFamily="50" charset="-128"/>
            </a:endParaRPr>
          </a:p>
          <a:p>
            <a:pPr marL="0" indent="0" algn="ctr">
              <a:buNone/>
              <a:defRPr/>
            </a:pPr>
            <a:r>
              <a:rPr lang="en-US" altLang="ja-JP" sz="1600" b="1">
                <a:latin typeface="メイリオ"/>
                <a:ea typeface="メイリオ"/>
                <a:cs typeface="メイリオ" pitchFamily="50" charset="-128"/>
              </a:rPr>
              <a:t>Strengthening Agricultural Sector</a:t>
            </a:r>
          </a:p>
          <a:p>
            <a:pPr marL="0" indent="0" algn="ctr">
              <a:buNone/>
              <a:defRPr/>
            </a:pPr>
            <a:r>
              <a:rPr lang="en-US" altLang="ja-JP" sz="1600" b="1">
                <a:latin typeface="メイリオ"/>
                <a:ea typeface="メイリオ"/>
                <a:cs typeface="メイリオ" pitchFamily="50" charset="-128"/>
              </a:rPr>
              <a:t> and Improving Productivity and Value Addition</a:t>
            </a:r>
          </a:p>
          <a:p>
            <a:pPr marL="0" indent="0" algn="ctr">
              <a:buNone/>
              <a:defRPr/>
            </a:pPr>
            <a:r>
              <a:rPr lang="en-US" altLang="ja-JP" sz="1600" b="1">
                <a:solidFill>
                  <a:srgbClr val="002060"/>
                </a:solidFill>
                <a:latin typeface="メイリオ"/>
                <a:ea typeface="メイリオ"/>
                <a:cs typeface="メイリオ" pitchFamily="50" charset="-128"/>
              </a:rPr>
              <a:t>Agricultural development support </a:t>
            </a:r>
            <a:r>
              <a:rPr lang="ja-JP" altLang="en-US" sz="1600" b="1">
                <a:solidFill>
                  <a:srgbClr val="002060"/>
                </a:solidFill>
                <a:latin typeface="メイリオ"/>
                <a:ea typeface="メイリオ"/>
                <a:cs typeface="メイリオ" pitchFamily="50" charset="-128"/>
              </a:rPr>
              <a:t>：</a:t>
            </a:r>
            <a:r>
              <a:rPr lang="en-US" altLang="ja-JP" sz="1600" b="1">
                <a:solidFill>
                  <a:srgbClr val="002060"/>
                </a:solidFill>
                <a:latin typeface="メイリオ"/>
                <a:ea typeface="メイリオ"/>
                <a:cs typeface="メイリオ" pitchFamily="50" charset="-128"/>
              </a:rPr>
              <a:t>Animal Husbandry, Food Crops and Rice Culture, Community Development, etc.</a:t>
            </a:r>
          </a:p>
          <a:p>
            <a:pPr marL="0" indent="0" algn="ctr">
              <a:buNone/>
              <a:defRPr/>
            </a:pPr>
            <a:endParaRPr lang="en-US" altLang="ja-JP" sz="400" b="1">
              <a:solidFill>
                <a:srgbClr val="002060"/>
              </a:solidFill>
              <a:latin typeface="メイリオ"/>
              <a:ea typeface="メイリオ"/>
              <a:cs typeface="メイリオ" pitchFamily="50" charset="-128"/>
            </a:endParaRPr>
          </a:p>
          <a:p>
            <a:pPr marL="0" indent="0" algn="ctr">
              <a:buNone/>
              <a:defRPr/>
            </a:pPr>
            <a:r>
              <a:rPr lang="en-US" altLang="ja-JP" sz="1600" b="1">
                <a:latin typeface="メイリオ"/>
                <a:ea typeface="メイリオ"/>
                <a:cs typeface="メイリオ" pitchFamily="50" charset="-128"/>
              </a:rPr>
              <a:t>Environment conditioning toward diversified industries</a:t>
            </a:r>
          </a:p>
          <a:p>
            <a:pPr>
              <a:buFont typeface="Wingdings" panose="05000000000000000000" pitchFamily="2" charset="2"/>
              <a:buChar char="l"/>
              <a:defRPr/>
            </a:pPr>
            <a:r>
              <a:rPr lang="en-US" altLang="ja-JP" sz="1600" b="1">
                <a:solidFill>
                  <a:srgbClr val="002060"/>
                </a:solidFill>
                <a:latin typeface="メイリオ"/>
                <a:ea typeface="メイリオ"/>
                <a:cs typeface="メイリオ" pitchFamily="50" charset="-128"/>
              </a:rPr>
              <a:t>Business management improvement for SME (Small Medium Entrepreneurs) : Business management, Tourism etc.,</a:t>
            </a:r>
          </a:p>
          <a:p>
            <a:pPr>
              <a:buFont typeface="Wingdings" panose="05000000000000000000" pitchFamily="2" charset="2"/>
              <a:buChar char="l"/>
              <a:defRPr/>
            </a:pPr>
            <a:r>
              <a:rPr lang="en-US" altLang="ja-JP" sz="1600" b="1">
                <a:solidFill>
                  <a:srgbClr val="002060"/>
                </a:solidFill>
                <a:latin typeface="メイリオ"/>
                <a:ea typeface="メイリオ"/>
                <a:cs typeface="メイリオ" pitchFamily="50" charset="-128"/>
              </a:rPr>
              <a:t>Industrial human resource development through vocational trainings : Automobile maintenance, Metalworking </a:t>
            </a:r>
          </a:p>
          <a:p>
            <a:pPr marL="0" indent="0">
              <a:buNone/>
              <a:defRPr/>
            </a:pPr>
            <a:endParaRPr lang="en-US" altLang="ja-JP" sz="400" b="1">
              <a:solidFill>
                <a:srgbClr val="002060"/>
              </a:solidFill>
              <a:latin typeface="メイリオ"/>
              <a:ea typeface="メイリオ"/>
              <a:cs typeface="メイリオ" pitchFamily="50" charset="-128"/>
            </a:endParaRPr>
          </a:p>
          <a:p>
            <a:pPr marL="0" indent="0" algn="ctr">
              <a:buNone/>
              <a:defRPr/>
            </a:pPr>
            <a:r>
              <a:rPr lang="en-US" altLang="ja-JP" sz="1600" b="1">
                <a:latin typeface="メイリオ"/>
                <a:ea typeface="メイリオ"/>
                <a:cs typeface="メイリオ" pitchFamily="50" charset="-128"/>
              </a:rPr>
              <a:t> Social Issue / Culture/ Cross Cutting Issue</a:t>
            </a:r>
          </a:p>
          <a:p>
            <a:pPr>
              <a:buFont typeface="Wingdings" panose="05000000000000000000" pitchFamily="2" charset="2"/>
              <a:buChar char="l"/>
              <a:defRPr/>
            </a:pPr>
            <a:r>
              <a:rPr lang="en-US" altLang="ja-JP" sz="1600" b="1">
                <a:solidFill>
                  <a:srgbClr val="002060"/>
                </a:solidFill>
                <a:latin typeface="メイリオ"/>
                <a:ea typeface="メイリオ"/>
                <a:cs typeface="メイリオ" pitchFamily="50" charset="-128"/>
              </a:rPr>
              <a:t>Supporting ex-refugee</a:t>
            </a:r>
            <a:r>
              <a:rPr lang="ja-JP" altLang="en-US" sz="1600" b="1">
                <a:solidFill>
                  <a:srgbClr val="002060"/>
                </a:solidFill>
                <a:latin typeface="メイリオ"/>
                <a:ea typeface="メイリオ"/>
                <a:cs typeface="メイリオ" pitchFamily="50" charset="-128"/>
              </a:rPr>
              <a:t> </a:t>
            </a:r>
            <a:r>
              <a:rPr lang="en-US" altLang="ja-JP" sz="1600" b="1">
                <a:solidFill>
                  <a:srgbClr val="002060"/>
                </a:solidFill>
                <a:latin typeface="メイリオ"/>
                <a:ea typeface="メイリオ"/>
                <a:cs typeface="メイリオ" pitchFamily="50" charset="-128"/>
              </a:rPr>
              <a:t>sector: Administration service, vegetable growing</a:t>
            </a:r>
          </a:p>
          <a:p>
            <a:pPr>
              <a:buFont typeface="Wingdings" panose="05000000000000000000" pitchFamily="2" charset="2"/>
              <a:buChar char="l"/>
              <a:defRPr/>
            </a:pPr>
            <a:r>
              <a:rPr lang="en-US" altLang="ja-JP" sz="1600" b="1">
                <a:solidFill>
                  <a:srgbClr val="002060"/>
                </a:solidFill>
                <a:latin typeface="メイリオ"/>
                <a:ea typeface="メイリオ"/>
                <a:cs typeface="メイリオ" pitchFamily="50" charset="-128"/>
              </a:rPr>
              <a:t>Japanese Education: Japanese education teacher.</a:t>
            </a:r>
          </a:p>
        </p:txBody>
      </p:sp>
      <p:graphicFrame>
        <p:nvGraphicFramePr>
          <p:cNvPr id="14" name="グラフ 18">
            <a:extLst>
              <a:ext uri="{FF2B5EF4-FFF2-40B4-BE49-F238E27FC236}">
                <a16:creationId xmlns:a16="http://schemas.microsoft.com/office/drawing/2014/main" id="{4E9EC8AF-C014-FB1E-3F7B-4B1D2524ABAE}"/>
              </a:ext>
            </a:extLst>
          </p:cNvPr>
          <p:cNvGraphicFramePr>
            <a:graphicFrameLocks/>
          </p:cNvGraphicFramePr>
          <p:nvPr>
            <p:extLst>
              <p:ext uri="{D42A27DB-BD31-4B8C-83A1-F6EECF244321}">
                <p14:modId xmlns:p14="http://schemas.microsoft.com/office/powerpoint/2010/main" val="3458531336"/>
              </p:ext>
            </p:extLst>
          </p:nvPr>
        </p:nvGraphicFramePr>
        <p:xfrm>
          <a:off x="281738" y="6409822"/>
          <a:ext cx="3153638" cy="2928638"/>
        </p:xfrm>
        <a:graphic>
          <a:graphicData uri="http://schemas.openxmlformats.org/drawingml/2006/chart">
            <c:chart xmlns:c="http://schemas.openxmlformats.org/drawingml/2006/chart" xmlns:r="http://schemas.openxmlformats.org/officeDocument/2006/relationships" r:id="rId4"/>
          </a:graphicData>
        </a:graphic>
      </p:graphicFrame>
      <p:sp>
        <p:nvSpPr>
          <p:cNvPr id="23" name="Text Box 1046">
            <a:extLst>
              <a:ext uri="{FF2B5EF4-FFF2-40B4-BE49-F238E27FC236}">
                <a16:creationId xmlns:a16="http://schemas.microsoft.com/office/drawing/2014/main" id="{54387C86-C9FC-2FE1-6930-00C013D09E10}"/>
              </a:ext>
            </a:extLst>
          </p:cNvPr>
          <p:cNvSpPr txBox="1">
            <a:spLocks noChangeArrowheads="1"/>
          </p:cNvSpPr>
          <p:nvPr/>
        </p:nvSpPr>
        <p:spPr bwMode="auto">
          <a:xfrm>
            <a:off x="281736" y="6161055"/>
            <a:ext cx="3023265"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1400" b="1">
                <a:solidFill>
                  <a:srgbClr val="002060"/>
                </a:solidFill>
                <a:latin typeface="メイリオ"/>
                <a:ea typeface="メイリオ"/>
                <a:cs typeface="メイリオ" pitchFamily="50" charset="-128"/>
              </a:rPr>
              <a:t>Ratio of JOCV Technical Field</a:t>
            </a:r>
          </a:p>
        </p:txBody>
      </p:sp>
      <p:sp>
        <p:nvSpPr>
          <p:cNvPr id="24" name="Text Box 1046">
            <a:extLst>
              <a:ext uri="{FF2B5EF4-FFF2-40B4-BE49-F238E27FC236}">
                <a16:creationId xmlns:a16="http://schemas.microsoft.com/office/drawing/2014/main" id="{086F5763-82E0-E5ED-7B46-5F1C6FDC4628}"/>
              </a:ext>
            </a:extLst>
          </p:cNvPr>
          <p:cNvSpPr txBox="1">
            <a:spLocks noChangeArrowheads="1"/>
          </p:cNvSpPr>
          <p:nvPr/>
        </p:nvSpPr>
        <p:spPr bwMode="auto">
          <a:xfrm>
            <a:off x="3713120" y="6153442"/>
            <a:ext cx="4864100" cy="30777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algn="ctr" eaLnBrk="1" hangingPunct="1">
              <a:defRPr/>
            </a:pPr>
            <a:r>
              <a:rPr lang="en-US" altLang="ja-JP" sz="1400" b="1">
                <a:solidFill>
                  <a:srgbClr val="002060"/>
                </a:solidFill>
                <a:latin typeface="メイリオ"/>
                <a:ea typeface="メイリオ"/>
                <a:cs typeface="メイリオ" pitchFamily="50" charset="-128"/>
              </a:rPr>
              <a:t>Dispatchment Number Shift</a:t>
            </a:r>
          </a:p>
        </p:txBody>
      </p:sp>
      <p:sp>
        <p:nvSpPr>
          <p:cNvPr id="26" name="Text Box 1046">
            <a:extLst>
              <a:ext uri="{FF2B5EF4-FFF2-40B4-BE49-F238E27FC236}">
                <a16:creationId xmlns:a16="http://schemas.microsoft.com/office/drawing/2014/main" id="{4CA63FA2-9F18-7E2F-4436-1A3DA22DD261}"/>
              </a:ext>
            </a:extLst>
          </p:cNvPr>
          <p:cNvSpPr txBox="1">
            <a:spLocks noChangeArrowheads="1"/>
          </p:cNvSpPr>
          <p:nvPr/>
        </p:nvSpPr>
        <p:spPr bwMode="auto">
          <a:xfrm>
            <a:off x="8614008" y="1508876"/>
            <a:ext cx="8229600" cy="818685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defRPr/>
            </a:pPr>
            <a:r>
              <a:rPr lang="en-US" altLang="ja-JP" sz="1600" b="1">
                <a:solidFill>
                  <a:srgbClr val="002060"/>
                </a:solidFill>
                <a:latin typeface="メイリオ"/>
                <a:ea typeface="メイリオ"/>
                <a:cs typeface="メイリオ" pitchFamily="50" charset="-128"/>
              </a:rPr>
              <a:t>1970s</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Inaugurated JOCV program and six Judo JOCVs started to serve at Zambia Police. JOCVs were dispatched to the governmental body such as telecommunication service, Civil Aviation Bureau, and contributed to Human resource and Infrastructure development.</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In late 70’s, started to send in agriculture and veterinary field. JOCVs dedicated, shared their knowledge and technical skills even amidst many difficulties in shortage of supplies and human resources.</a:t>
            </a:r>
          </a:p>
          <a:p>
            <a:pPr eaLnBrk="1" hangingPunct="1">
              <a:defRPr/>
            </a:pPr>
            <a:r>
              <a:rPr lang="en-US" altLang="zh-TW" sz="1600" b="1">
                <a:solidFill>
                  <a:srgbClr val="002060"/>
                </a:solidFill>
                <a:latin typeface="メイリオ"/>
                <a:ea typeface="メイリオ"/>
                <a:cs typeface="メイリオ" pitchFamily="50" charset="-128"/>
              </a:rPr>
              <a:t>1980s</a:t>
            </a:r>
            <a:endParaRPr lang="en-US" altLang="ja-JP" sz="1600" b="1">
              <a:solidFill>
                <a:srgbClr val="002060"/>
              </a:solidFill>
              <a:latin typeface="メイリオ"/>
              <a:ea typeface="メイリオ"/>
              <a:cs typeface="メイリオ" pitchFamily="50" charset="-128"/>
            </a:endParaRP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Many JOCVs served at University and Vocational Training Center, aiming at developing skills of leaders and managers. Begun to dispatch JOCVs to Provincial and District office, Hospitals and Schools to contribute to rural area development too.</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UNZA School of Veterinary Medicine was established in 1986 backed up many JICA experts and JOCVs. Experts provided a theory class and JOCVs worked on the practical aspect to train future domestic veterinaries. This school is one of the famous in Africa and its professors and lectures are ex- students of JOCVs.</a:t>
            </a:r>
          </a:p>
          <a:p>
            <a:pPr eaLnBrk="1" hangingPunct="1">
              <a:defRPr/>
            </a:pPr>
            <a:r>
              <a:rPr lang="en-US" altLang="ja-JP" sz="1600" b="1">
                <a:solidFill>
                  <a:srgbClr val="002060"/>
                </a:solidFill>
                <a:latin typeface="メイリオ"/>
                <a:ea typeface="メイリオ"/>
                <a:cs typeface="メイリオ" pitchFamily="50" charset="-128"/>
              </a:rPr>
              <a:t>1990s</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About 100 JOCVs served in Education field to mitigate shortage of teachers in rural areas. In Vocational Training field, Automobile maintenance JOCVs worked actively supporting the human resources development to sustain the expanding economic activities.</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JOCVs contributed to increased Agricultural field cultivation/production to promote local development. A group was dispatched in Mongu and </a:t>
            </a:r>
            <a:r>
              <a:rPr lang="en-US" altLang="ja-JP" sz="1400" err="1">
                <a:latin typeface="メイリオ"/>
                <a:ea typeface="メイリオ"/>
                <a:cs typeface="メイリオ" pitchFamily="50" charset="-128"/>
              </a:rPr>
              <a:t>Sefula</a:t>
            </a:r>
            <a:r>
              <a:rPr lang="en-US" altLang="ja-JP" sz="1400">
                <a:latin typeface="メイリオ"/>
                <a:ea typeface="メイリオ"/>
                <a:cs typeface="メイリオ" pitchFamily="50" charset="-128"/>
              </a:rPr>
              <a:t>. JOCVs served in formulating farmer groups/cooperatives and water management associations, introducing and formalizing their terms and agreement. This contributed to widen the rice field and improve productivity tremendously with making use of 200ha Irrigation system, training centers and market facility, provided by Japanese Grant-Aid. Mongu rice is one of the famous brands in Zambia nowadays all thanks to the JOCVs contributions.</a:t>
            </a:r>
          </a:p>
          <a:p>
            <a:pPr eaLnBrk="1" hangingPunct="1">
              <a:defRPr/>
            </a:pPr>
            <a:r>
              <a:rPr lang="en-US" altLang="zh-TW" sz="1600" b="1">
                <a:solidFill>
                  <a:srgbClr val="002060"/>
                </a:solidFill>
                <a:latin typeface="メイリオ"/>
                <a:ea typeface="メイリオ"/>
                <a:cs typeface="メイリオ" pitchFamily="50" charset="-128"/>
              </a:rPr>
              <a:t>2000s  to date</a:t>
            </a:r>
            <a:endParaRPr lang="en-US" altLang="ja-JP" sz="1600" b="1">
              <a:solidFill>
                <a:srgbClr val="002060"/>
              </a:solidFill>
              <a:latin typeface="メイリオ"/>
              <a:ea typeface="メイリオ"/>
              <a:cs typeface="メイリオ" pitchFamily="50" charset="-128"/>
            </a:endParaRP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60% of dispatchment is in Education and Vocational Training field.  JOCVs have worked in collaboration with the JICA technical cooperation scheme project focusing on the quality of education such as material development, providing leaner-centered approach, and promoting STEM education.  </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Started Senior JOCV program in 2021 to meet/respond to the advanced dynamic needs. Their expertise and experience have been used to improve teachers’ skills in Education field and supporting management in the various business administration field.</a:t>
            </a:r>
          </a:p>
          <a:p>
            <a:pPr marL="285750" indent="-285750" eaLnBrk="1" hangingPunct="1">
              <a:buFont typeface="Wingdings" panose="05000000000000000000" pitchFamily="2" charset="2"/>
              <a:buChar char="l"/>
              <a:defRPr/>
            </a:pPr>
            <a:r>
              <a:rPr lang="en-US" altLang="ja-JP" sz="1400">
                <a:latin typeface="メイリオ"/>
                <a:ea typeface="メイリオ"/>
                <a:cs typeface="メイリオ" pitchFamily="50" charset="-128"/>
              </a:rPr>
              <a:t>Started to send new variety of field such as computer technology JOCVs to government line organizations/ministries, youth activity in the community schools or children’s house, infection disease control in NGO to meet diversified needs in 21st century</a:t>
            </a:r>
            <a:endParaRPr lang="ja-JP" altLang="en-US" sz="1400">
              <a:latin typeface="メイリオ"/>
              <a:ea typeface="メイリオ"/>
              <a:cs typeface="メイリオ" pitchFamily="50" charset="-128"/>
            </a:endParaRPr>
          </a:p>
        </p:txBody>
      </p:sp>
      <p:pic>
        <p:nvPicPr>
          <p:cNvPr id="6" name="Picture 5" descr="A graph of a number of people&#10;&#10;AI-generated content may be incorrect.">
            <a:extLst>
              <a:ext uri="{FF2B5EF4-FFF2-40B4-BE49-F238E27FC236}">
                <a16:creationId xmlns:a16="http://schemas.microsoft.com/office/drawing/2014/main" id="{ECC55530-E0CA-73E3-2F71-DC2EE0CCCF94}"/>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3171598" y="6719059"/>
            <a:ext cx="5404348" cy="2504846"/>
          </a:xfrm>
          <a:prstGeom prst="rect">
            <a:avLst/>
          </a:prstGeom>
        </p:spPr>
      </p:pic>
    </p:spTree>
    <p:extLst>
      <p:ext uri="{BB962C8B-B14F-4D97-AF65-F5344CB8AC3E}">
        <p14:creationId xmlns:p14="http://schemas.microsoft.com/office/powerpoint/2010/main" val="2243903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Box 35"/>
          <p:cNvSpPr txBox="1">
            <a:spLocks noChangeArrowheads="1"/>
          </p:cNvSpPr>
          <p:nvPr/>
        </p:nvSpPr>
        <p:spPr bwMode="auto">
          <a:xfrm>
            <a:off x="304803" y="752560"/>
            <a:ext cx="16639286"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JOCV Activities in Various Field</a:t>
            </a:r>
          </a:p>
        </p:txBody>
      </p:sp>
      <p:sp>
        <p:nvSpPr>
          <p:cNvPr id="30" name="Text Box 35"/>
          <p:cNvSpPr txBox="1">
            <a:spLocks noChangeArrowheads="1"/>
          </p:cNvSpPr>
          <p:nvPr/>
        </p:nvSpPr>
        <p:spPr bwMode="auto">
          <a:xfrm>
            <a:off x="304803" y="1236247"/>
            <a:ext cx="16618410" cy="8244638"/>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lIns="91400" tIns="45702" rIns="91400" bIns="45702" anchor="t" anchorCtr="0"/>
          <a:lstStyle/>
          <a:p>
            <a:pPr defTabSz="1279340"/>
            <a:r>
              <a:rPr lang="en-US" altLang="ja-JP" sz="2400" b="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Education</a:t>
            </a:r>
          </a:p>
        </p:txBody>
      </p:sp>
      <p:sp>
        <p:nvSpPr>
          <p:cNvPr id="12" name="Text Box 173"/>
          <p:cNvSpPr txBox="1">
            <a:spLocks noChangeArrowheads="1"/>
          </p:cNvSpPr>
          <p:nvPr/>
        </p:nvSpPr>
        <p:spPr bwMode="auto">
          <a:xfrm>
            <a:off x="2564045" y="228177"/>
            <a:ext cx="12099926" cy="560125"/>
          </a:xfrm>
          <a:prstGeom prst="rect">
            <a:avLst/>
          </a:prstGeom>
          <a:noFill/>
          <a:ln w="9525">
            <a:noFill/>
            <a:miter lim="800000"/>
            <a:headEnd/>
            <a:tailEnd/>
          </a:ln>
          <a:effectLst/>
        </p:spPr>
        <p:txBody>
          <a:bodyPr lIns="127985" tIns="63994" rIns="127985" bIns="63994">
            <a:spAutoFit/>
          </a:bodyPr>
          <a:lstStyle/>
          <a:p>
            <a:pPr algn="ctr" defTabSz="1279340">
              <a:spcBef>
                <a:spcPct val="50000"/>
              </a:spcBef>
            </a:pPr>
            <a:r>
              <a:rPr lang="en-US" altLang="ja-JP"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Overview of JICA Volunteer Program</a:t>
            </a:r>
            <a:endParaRPr lang="ja-JP" altLang="en-US"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9300A367-62BA-6039-7F21-399A44ABFAFD}"/>
              </a:ext>
            </a:extLst>
          </p:cNvPr>
          <p:cNvSpPr/>
          <p:nvPr/>
        </p:nvSpPr>
        <p:spPr>
          <a:xfrm>
            <a:off x="598435" y="1595341"/>
            <a:ext cx="7987912" cy="3844036"/>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99F92290-7A03-A23F-6934-A1549C9592A7}"/>
              </a:ext>
            </a:extLst>
          </p:cNvPr>
          <p:cNvSpPr/>
          <p:nvPr/>
        </p:nvSpPr>
        <p:spPr>
          <a:xfrm>
            <a:off x="598435" y="5494236"/>
            <a:ext cx="7987912" cy="3840480"/>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7" name="TextBox 6"/>
          <p:cNvSpPr txBox="1"/>
          <p:nvPr/>
        </p:nvSpPr>
        <p:spPr>
          <a:xfrm>
            <a:off x="800100" y="3005892"/>
            <a:ext cx="3753258" cy="2169825"/>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Teaching Science (Chemistry, Biology and Physics) with many Visual-Aids Materials, introducing experiments with making use of the local materials at Secondary schools. Participating to the “</a:t>
            </a:r>
            <a:r>
              <a:rPr lang="en-US" altLang="ja-JP" sz="1500" err="1">
                <a:solidFill>
                  <a:sysClr val="windowText" lastClr="000000"/>
                </a:solidFill>
                <a:latin typeface="メイリオ" panose="020B0604030504040204" pitchFamily="50" charset="-128"/>
                <a:ea typeface="メイリオ" panose="020B0604030504040204" pitchFamily="50" charset="-128"/>
              </a:rPr>
              <a:t>Jugyo-kenkyu</a:t>
            </a:r>
            <a:r>
              <a:rPr lang="en-US" altLang="ja-JP" sz="1500">
                <a:solidFill>
                  <a:sysClr val="windowText" lastClr="000000"/>
                </a:solidFill>
                <a:latin typeface="メイリオ" panose="020B0604030504040204" pitchFamily="50" charset="-128"/>
                <a:ea typeface="メイリオ" panose="020B0604030504040204" pitchFamily="50" charset="-128"/>
              </a:rPr>
              <a:t> (Reflection and analyses for improving class management and teaching materials).</a:t>
            </a:r>
          </a:p>
        </p:txBody>
      </p:sp>
      <p:sp>
        <p:nvSpPr>
          <p:cNvPr id="29" name="TextBox 28"/>
          <p:cNvSpPr txBox="1"/>
          <p:nvPr/>
        </p:nvSpPr>
        <p:spPr>
          <a:xfrm>
            <a:off x="800100" y="6953431"/>
            <a:ext cx="3769244" cy="2169825"/>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Managing class and providing Science and Mathematics education at primary level for better understanding in those fields. They contribute to improved students’ performance through introducing a learner-centered approach activity and Visual-Aids materials.</a:t>
            </a:r>
          </a:p>
        </p:txBody>
      </p:sp>
      <p:pic>
        <p:nvPicPr>
          <p:cNvPr id="18" name="図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256" y="56497"/>
            <a:ext cx="739744" cy="663872"/>
          </a:xfrm>
          <a:prstGeom prst="rect">
            <a:avLst/>
          </a:prstGeom>
        </p:spPr>
      </p:pic>
      <p:sp>
        <p:nvSpPr>
          <p:cNvPr id="20" name="テキスト ボックス 1">
            <a:extLst>
              <a:ext uri="{FF2B5EF4-FFF2-40B4-BE49-F238E27FC236}">
                <a16:creationId xmlns:a16="http://schemas.microsoft.com/office/drawing/2014/main" id="{6857D32A-9F24-5641-DCBC-551E6FA37A6C}"/>
              </a:ext>
            </a:extLst>
          </p:cNvPr>
          <p:cNvSpPr txBox="1"/>
          <p:nvPr/>
        </p:nvSpPr>
        <p:spPr>
          <a:xfrm>
            <a:off x="14642830" y="257542"/>
            <a:ext cx="2280383" cy="338554"/>
          </a:xfrm>
          <a:prstGeom prst="rect">
            <a:avLst/>
          </a:prstGeom>
          <a:noFill/>
        </p:spPr>
        <p:txBody>
          <a:bodyPr wrap="square" lIns="91440" tIns="45720" rIns="91440" bIns="45720" rtlCol="0" anchor="t">
            <a:spAutoFit/>
          </a:bodyPr>
          <a:lstStyle/>
          <a:p>
            <a:pPr algn="r"/>
            <a:r>
              <a:rPr lang="en-US" altLang="ja-JP" sz="1600">
                <a:latin typeface="メイリオ"/>
                <a:ea typeface="メイリオ"/>
              </a:rPr>
              <a:t>Mar. 2025 </a:t>
            </a:r>
            <a:endParaRPr lang="en-US" altLang="ja-JP" sz="1600">
              <a:latin typeface="メイリオ" panose="020B0604030504040204" pitchFamily="50" charset="-128"/>
              <a:ea typeface="メイリオ" panose="020B0604030504040204" pitchFamily="50" charset="-128"/>
            </a:endParaRPr>
          </a:p>
        </p:txBody>
      </p:sp>
      <p:sp>
        <p:nvSpPr>
          <p:cNvPr id="21" name="TextBox 20"/>
          <p:cNvSpPr txBox="1"/>
          <p:nvPr/>
        </p:nvSpPr>
        <p:spPr>
          <a:xfrm>
            <a:off x="800100" y="1713230"/>
            <a:ext cx="7645400" cy="1292662"/>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Science Education</a:t>
            </a: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Secondary School, Teacher’s Collage</a:t>
            </a: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Science, Mathematic Education</a:t>
            </a:r>
          </a:p>
        </p:txBody>
      </p:sp>
      <p:sp>
        <p:nvSpPr>
          <p:cNvPr id="23" name="TextBox 22"/>
          <p:cNvSpPr txBox="1"/>
          <p:nvPr/>
        </p:nvSpPr>
        <p:spPr>
          <a:xfrm>
            <a:off x="800100" y="5638911"/>
            <a:ext cx="7645400" cy="1292662"/>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Primary</a:t>
            </a:r>
            <a:r>
              <a:rPr lang="ja-JP" altLang="en-US" sz="1800" b="1">
                <a:solidFill>
                  <a:srgbClr val="002060"/>
                </a:solidFill>
                <a:latin typeface="メイリオ" panose="020B0604030504040204" pitchFamily="50" charset="-128"/>
                <a:ea typeface="メイリオ" panose="020B0604030504040204" pitchFamily="50" charset="-128"/>
              </a:rPr>
              <a:t> </a:t>
            </a:r>
            <a:r>
              <a:rPr lang="en-US" altLang="ja-JP" sz="1800" b="1">
                <a:solidFill>
                  <a:srgbClr val="002060"/>
                </a:solidFill>
                <a:latin typeface="メイリオ" panose="020B0604030504040204" pitchFamily="50" charset="-128"/>
                <a:ea typeface="メイリオ" panose="020B0604030504040204" pitchFamily="50" charset="-128"/>
              </a:rPr>
              <a:t>Education</a:t>
            </a: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Primary School, Basic School</a:t>
            </a: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Primary</a:t>
            </a: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Education</a:t>
            </a:r>
          </a:p>
        </p:txBody>
      </p:sp>
      <p:sp>
        <p:nvSpPr>
          <p:cNvPr id="33" name="正方形/長方形 30">
            <a:extLst>
              <a:ext uri="{FF2B5EF4-FFF2-40B4-BE49-F238E27FC236}">
                <a16:creationId xmlns:a16="http://schemas.microsoft.com/office/drawing/2014/main" id="{9300A367-62BA-6039-7F21-399A44ABFAFD}"/>
              </a:ext>
            </a:extLst>
          </p:cNvPr>
          <p:cNvSpPr/>
          <p:nvPr/>
        </p:nvSpPr>
        <p:spPr>
          <a:xfrm>
            <a:off x="8747000" y="1595341"/>
            <a:ext cx="7987912" cy="3844036"/>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35" name="正方形/長方形 5">
            <a:extLst>
              <a:ext uri="{FF2B5EF4-FFF2-40B4-BE49-F238E27FC236}">
                <a16:creationId xmlns:a16="http://schemas.microsoft.com/office/drawing/2014/main" id="{99F92290-7A03-A23F-6934-A1549C9592A7}"/>
              </a:ext>
            </a:extLst>
          </p:cNvPr>
          <p:cNvSpPr/>
          <p:nvPr/>
        </p:nvSpPr>
        <p:spPr>
          <a:xfrm>
            <a:off x="8760824" y="5483220"/>
            <a:ext cx="7987912" cy="3840480"/>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37" name="TextBox 36"/>
          <p:cNvSpPr txBox="1"/>
          <p:nvPr/>
        </p:nvSpPr>
        <p:spPr>
          <a:xfrm>
            <a:off x="8861186" y="3303847"/>
            <a:ext cx="3934286" cy="1938992"/>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Supporting community schools’ children to improve the accessibility of education and providing primary and social and emotion education. Not only the above, supporting management such as an income generation activity for the sustainability. </a:t>
            </a:r>
          </a:p>
        </p:txBody>
      </p:sp>
      <p:sp>
        <p:nvSpPr>
          <p:cNvPr id="38" name="TextBox 37"/>
          <p:cNvSpPr txBox="1"/>
          <p:nvPr/>
        </p:nvSpPr>
        <p:spPr>
          <a:xfrm>
            <a:off x="8895282" y="6966886"/>
            <a:ext cx="3924745" cy="2169825"/>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Conducting and supporting Japanese language education courses (Credit course and Non-Credit course to the public) at UNZA. It is the only institution to provide public Japanese language course in Zambia and is expected to be a center of offering Japanese cultural information.</a:t>
            </a: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39" name="TextBox 38"/>
          <p:cNvSpPr txBox="1"/>
          <p:nvPr/>
        </p:nvSpPr>
        <p:spPr>
          <a:xfrm>
            <a:off x="8895284" y="1727324"/>
            <a:ext cx="7718992" cy="1585049"/>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Supporting Community Schools,</a:t>
            </a:r>
            <a:r>
              <a:rPr lang="ja-JP" altLang="en-US" sz="1800" b="1">
                <a:solidFill>
                  <a:srgbClr val="002060"/>
                </a:solidFill>
                <a:latin typeface="メイリオ" panose="020B0604030504040204" pitchFamily="50" charset="-128"/>
                <a:ea typeface="メイリオ" panose="020B0604030504040204" pitchFamily="50" charset="-128"/>
              </a:rPr>
              <a:t> </a:t>
            </a:r>
            <a:r>
              <a:rPr lang="en-US" altLang="ja-JP" sz="1800" b="1">
                <a:solidFill>
                  <a:srgbClr val="002060"/>
                </a:solidFill>
                <a:latin typeface="メイリオ" panose="020B0604030504040204" pitchFamily="50" charset="-128"/>
                <a:ea typeface="メイリオ" panose="020B0604030504040204" pitchFamily="50" charset="-128"/>
              </a:rPr>
              <a:t>Children’s</a:t>
            </a:r>
            <a:r>
              <a:rPr lang="ja-JP" altLang="en-US" sz="1800" b="1">
                <a:solidFill>
                  <a:srgbClr val="002060"/>
                </a:solidFill>
                <a:latin typeface="メイリオ" panose="020B0604030504040204" pitchFamily="50" charset="-128"/>
                <a:ea typeface="メイリオ" panose="020B0604030504040204" pitchFamily="50" charset="-128"/>
              </a:rPr>
              <a:t> </a:t>
            </a:r>
            <a:r>
              <a:rPr lang="en-US" altLang="ja-JP" sz="1800" b="1">
                <a:solidFill>
                  <a:srgbClr val="002060"/>
                </a:solidFill>
                <a:latin typeface="メイリオ" panose="020B0604030504040204" pitchFamily="50" charset="-128"/>
                <a:ea typeface="メイリオ" panose="020B0604030504040204" pitchFamily="50" charset="-128"/>
              </a:rPr>
              <a:t>House</a:t>
            </a:r>
          </a:p>
          <a:p>
            <a:pPr algn="ctr">
              <a:spcBef>
                <a:spcPts val="600"/>
              </a:spcBef>
            </a:pP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Community School,</a:t>
            </a: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NGO</a:t>
            </a: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Youth Activity, Primary Education</a:t>
            </a:r>
          </a:p>
        </p:txBody>
      </p:sp>
      <p:sp>
        <p:nvSpPr>
          <p:cNvPr id="40" name="TextBox 39"/>
          <p:cNvSpPr txBox="1"/>
          <p:nvPr/>
        </p:nvSpPr>
        <p:spPr>
          <a:xfrm>
            <a:off x="8895283" y="5660769"/>
            <a:ext cx="7801529" cy="1292662"/>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Japanese</a:t>
            </a:r>
            <a:r>
              <a:rPr lang="ja-JP" altLang="en-US" sz="1800" b="1">
                <a:solidFill>
                  <a:srgbClr val="002060"/>
                </a:solidFill>
                <a:latin typeface="メイリオ" panose="020B0604030504040204" pitchFamily="50" charset="-128"/>
                <a:ea typeface="メイリオ" panose="020B0604030504040204" pitchFamily="50" charset="-128"/>
              </a:rPr>
              <a:t> </a:t>
            </a:r>
            <a:r>
              <a:rPr lang="en-US" altLang="ja-JP" sz="1800" b="1">
                <a:solidFill>
                  <a:srgbClr val="002060"/>
                </a:solidFill>
                <a:latin typeface="メイリオ" panose="020B0604030504040204" pitchFamily="50" charset="-128"/>
                <a:ea typeface="メイリオ" panose="020B0604030504040204" pitchFamily="50" charset="-128"/>
              </a:rPr>
              <a:t>Language</a:t>
            </a:r>
            <a:r>
              <a:rPr lang="ja-JP" altLang="en-US" sz="1800" b="1">
                <a:solidFill>
                  <a:srgbClr val="002060"/>
                </a:solidFill>
                <a:latin typeface="メイリオ" panose="020B0604030504040204" pitchFamily="50" charset="-128"/>
                <a:ea typeface="メイリオ" panose="020B0604030504040204" pitchFamily="50" charset="-128"/>
              </a:rPr>
              <a:t> </a:t>
            </a:r>
            <a:r>
              <a:rPr lang="en-US" altLang="ja-JP" sz="1800" b="1">
                <a:solidFill>
                  <a:srgbClr val="002060"/>
                </a:solidFill>
                <a:latin typeface="メイリオ" panose="020B0604030504040204" pitchFamily="50" charset="-128"/>
                <a:ea typeface="メイリオ" panose="020B0604030504040204" pitchFamily="50" charset="-128"/>
              </a:rPr>
              <a:t>Education</a:t>
            </a: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University of Zambia</a:t>
            </a:r>
            <a:r>
              <a:rPr lang="ja-JP" altLang="en-US" sz="1500">
                <a:solidFill>
                  <a:sysClr val="windowText" lastClr="000000"/>
                </a:solidFill>
                <a:latin typeface="メイリオ" panose="020B0604030504040204" pitchFamily="50" charset="-128"/>
                <a:ea typeface="メイリオ" panose="020B0604030504040204" pitchFamily="50" charset="-128"/>
              </a:rPr>
              <a:t>（</a:t>
            </a:r>
            <a:r>
              <a:rPr lang="en-US" altLang="ja-JP" sz="1500">
                <a:solidFill>
                  <a:sysClr val="windowText" lastClr="000000"/>
                </a:solidFill>
                <a:latin typeface="メイリオ" panose="020B0604030504040204" pitchFamily="50" charset="-128"/>
                <a:ea typeface="メイリオ" panose="020B0604030504040204" pitchFamily="50" charset="-128"/>
              </a:rPr>
              <a:t>UNZA</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Japanese Education</a:t>
            </a:r>
          </a:p>
        </p:txBody>
      </p:sp>
      <p:sp>
        <p:nvSpPr>
          <p:cNvPr id="27" name="Rectangle 26"/>
          <p:cNvSpPr/>
          <p:nvPr/>
        </p:nvSpPr>
        <p:spPr>
          <a:xfrm>
            <a:off x="13884067" y="7015375"/>
            <a:ext cx="1569660" cy="923330"/>
          </a:xfrm>
          <a:prstGeom prst="rect">
            <a:avLst/>
          </a:prstGeom>
          <a:noFill/>
        </p:spPr>
        <p:txBody>
          <a:bodyPr wrap="none" lIns="91440" tIns="45720" rIns="91440" bIns="45720">
            <a:spAutoFit/>
          </a:bodyPr>
          <a:lstStyle/>
          <a:p>
            <a:pPr algn="ctr"/>
            <a:r>
              <a:rPr lang="ja-JP" altLang="en-US" sz="5400" b="0" cap="none" spc="0">
                <a:ln w="0"/>
                <a:solidFill>
                  <a:schemeClr val="tx1"/>
                </a:solidFill>
                <a:effectLst>
                  <a:outerShdw blurRad="38100" dist="19050" dir="2700000" algn="tl" rotWithShape="0">
                    <a:schemeClr val="dk1">
                      <a:alpha val="40000"/>
                    </a:schemeClr>
                  </a:outerShdw>
                </a:effectLst>
              </a:rPr>
              <a:t>写真</a:t>
            </a:r>
            <a:endParaRPr lang="en-US" altLang="ja-JP" sz="5400" b="0" cap="none" spc="0">
              <a:ln w="0"/>
              <a:solidFill>
                <a:schemeClr val="tx1"/>
              </a:solidFill>
              <a:effectLst>
                <a:outerShdw blurRad="38100" dist="19050" dir="2700000" algn="tl" rotWithShape="0">
                  <a:schemeClr val="dk1">
                    <a:alpha val="40000"/>
                  </a:schemeClr>
                </a:outerShdw>
              </a:effectLst>
            </a:endParaRPr>
          </a:p>
        </p:txBody>
      </p:sp>
      <p:sp>
        <p:nvSpPr>
          <p:cNvPr id="28" name="Rectangle 27"/>
          <p:cNvSpPr/>
          <p:nvPr/>
        </p:nvSpPr>
        <p:spPr>
          <a:xfrm>
            <a:off x="12817500" y="2646008"/>
            <a:ext cx="2180303" cy="923330"/>
          </a:xfrm>
          <a:prstGeom prst="rect">
            <a:avLst/>
          </a:prstGeom>
          <a:noFill/>
        </p:spPr>
        <p:txBody>
          <a:bodyPr wrap="square" lIns="91440" tIns="45720" rIns="91440" bIns="45720">
            <a:spAutoFit/>
          </a:bodyPr>
          <a:lstStyle/>
          <a:p>
            <a:pPr algn="ctr"/>
            <a:endParaRPr lang="en-US" altLang="ja-JP" sz="5400" b="0" cap="none" spc="0">
              <a:ln w="0"/>
              <a:solidFill>
                <a:schemeClr val="tx1"/>
              </a:solidFill>
              <a:effectLst>
                <a:outerShdw blurRad="38100" dist="19050" dir="2700000" algn="tl" rotWithShape="0">
                  <a:schemeClr val="dk1">
                    <a:alpha val="40000"/>
                  </a:schemeClr>
                </a:outerShdw>
              </a:effectLst>
            </a:endParaRPr>
          </a:p>
        </p:txBody>
      </p:sp>
      <p:pic>
        <p:nvPicPr>
          <p:cNvPr id="34" name="Picture 3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664555" y="2290775"/>
            <a:ext cx="3660985" cy="2744500"/>
          </a:xfrm>
          <a:prstGeom prst="rect">
            <a:avLst/>
          </a:prstGeom>
        </p:spPr>
      </p:pic>
      <p:pic>
        <p:nvPicPr>
          <p:cNvPr id="4" name="Picture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3078308" y="6473489"/>
            <a:ext cx="3381216" cy="2535913"/>
          </a:xfrm>
          <a:prstGeom prst="rect">
            <a:avLst/>
          </a:prstGeom>
        </p:spPr>
      </p:pic>
      <p:pic>
        <p:nvPicPr>
          <p:cNvPr id="8" name="図 7" descr="パーティーをしている子供たち&#10;&#10;AI によって生成されたコンテンツは間違っている可能性があります。">
            <a:extLst>
              <a:ext uri="{FF2B5EF4-FFF2-40B4-BE49-F238E27FC236}">
                <a16:creationId xmlns:a16="http://schemas.microsoft.com/office/drawing/2014/main" id="{B6A72CE5-B809-A7B8-28A2-ED413459F97F}"/>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2909658" y="2307321"/>
            <a:ext cx="3637723" cy="2728292"/>
          </a:xfrm>
          <a:prstGeom prst="rect">
            <a:avLst/>
          </a:prstGeom>
        </p:spPr>
      </p:pic>
      <p:pic>
        <p:nvPicPr>
          <p:cNvPr id="10" name="図 9" descr="ケーキを切る男性&#10;&#10;AI によって生成されたコンテンツは間違っている可能性があります。">
            <a:extLst>
              <a:ext uri="{FF2B5EF4-FFF2-40B4-BE49-F238E27FC236}">
                <a16:creationId xmlns:a16="http://schemas.microsoft.com/office/drawing/2014/main" id="{FB6F8D37-F1C6-8E6D-12FA-46CC14DDED66}"/>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4671871" y="6108388"/>
            <a:ext cx="3653669" cy="2740252"/>
          </a:xfrm>
          <a:prstGeom prst="rect">
            <a:avLst/>
          </a:prstGeom>
        </p:spPr>
      </p:pic>
    </p:spTree>
    <p:extLst>
      <p:ext uri="{BB962C8B-B14F-4D97-AF65-F5344CB8AC3E}">
        <p14:creationId xmlns:p14="http://schemas.microsoft.com/office/powerpoint/2010/main" val="1925823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 Box 35"/>
          <p:cNvSpPr txBox="1">
            <a:spLocks noChangeArrowheads="1"/>
          </p:cNvSpPr>
          <p:nvPr/>
        </p:nvSpPr>
        <p:spPr bwMode="auto">
          <a:xfrm>
            <a:off x="197384" y="1236247"/>
            <a:ext cx="16725829" cy="824463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1400" tIns="45702" rIns="91400" bIns="45702" anchor="t" anchorCtr="0"/>
          <a:lstStyle/>
          <a:p>
            <a:pPr defTabSz="1279340"/>
            <a:r>
              <a:rPr lang="en-US" altLang="ja-JP" sz="2400" b="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Agriculture</a:t>
            </a:r>
            <a:r>
              <a:rPr lang="ja-JP" altLang="en-US" sz="2400" b="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b="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Health </a:t>
            </a:r>
          </a:p>
        </p:txBody>
      </p:sp>
      <p:sp>
        <p:nvSpPr>
          <p:cNvPr id="12" name="Text Box 173"/>
          <p:cNvSpPr txBox="1">
            <a:spLocks noChangeArrowheads="1"/>
          </p:cNvSpPr>
          <p:nvPr/>
        </p:nvSpPr>
        <p:spPr bwMode="auto">
          <a:xfrm>
            <a:off x="2564045" y="228177"/>
            <a:ext cx="12099926" cy="560125"/>
          </a:xfrm>
          <a:prstGeom prst="rect">
            <a:avLst/>
          </a:prstGeom>
          <a:noFill/>
          <a:ln w="9525">
            <a:noFill/>
            <a:miter lim="800000"/>
            <a:headEnd/>
            <a:tailEnd/>
          </a:ln>
          <a:effectLst/>
        </p:spPr>
        <p:txBody>
          <a:bodyPr lIns="127985" tIns="63994" rIns="127985" bIns="63994">
            <a:spAutoFit/>
          </a:bodyPr>
          <a:lstStyle/>
          <a:p>
            <a:pPr algn="ctr" defTabSz="1279340">
              <a:spcBef>
                <a:spcPct val="50000"/>
              </a:spcBef>
            </a:pPr>
            <a:r>
              <a:rPr lang="en-US" altLang="ja-JP"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Overview of JICA Volunteer Program</a:t>
            </a:r>
            <a:endParaRPr lang="ja-JP" altLang="en-US"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正方形/長方形 30">
            <a:extLst>
              <a:ext uri="{FF2B5EF4-FFF2-40B4-BE49-F238E27FC236}">
                <a16:creationId xmlns:a16="http://schemas.microsoft.com/office/drawing/2014/main" id="{9300A367-62BA-6039-7F21-399A44ABFAFD}"/>
              </a:ext>
            </a:extLst>
          </p:cNvPr>
          <p:cNvSpPr/>
          <p:nvPr/>
        </p:nvSpPr>
        <p:spPr>
          <a:xfrm>
            <a:off x="519128" y="1630217"/>
            <a:ext cx="7987912" cy="3844036"/>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99F92290-7A03-A23F-6934-A1549C9592A7}"/>
              </a:ext>
            </a:extLst>
          </p:cNvPr>
          <p:cNvSpPr/>
          <p:nvPr/>
        </p:nvSpPr>
        <p:spPr>
          <a:xfrm>
            <a:off x="492364" y="5561940"/>
            <a:ext cx="7987912" cy="3840480"/>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pic>
        <p:nvPicPr>
          <p:cNvPr id="18" name="図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256" y="56497"/>
            <a:ext cx="739744" cy="663872"/>
          </a:xfrm>
          <a:prstGeom prst="rect">
            <a:avLst/>
          </a:prstGeom>
        </p:spPr>
      </p:pic>
      <p:sp>
        <p:nvSpPr>
          <p:cNvPr id="20" name="テキスト ボックス 1">
            <a:extLst>
              <a:ext uri="{FF2B5EF4-FFF2-40B4-BE49-F238E27FC236}">
                <a16:creationId xmlns:a16="http://schemas.microsoft.com/office/drawing/2014/main" id="{6857D32A-9F24-5641-DCBC-551E6FA37A6C}"/>
              </a:ext>
            </a:extLst>
          </p:cNvPr>
          <p:cNvSpPr txBox="1"/>
          <p:nvPr/>
        </p:nvSpPr>
        <p:spPr>
          <a:xfrm>
            <a:off x="14642830" y="257542"/>
            <a:ext cx="2280383" cy="338554"/>
          </a:xfrm>
          <a:prstGeom prst="rect">
            <a:avLst/>
          </a:prstGeom>
          <a:noFill/>
        </p:spPr>
        <p:txBody>
          <a:bodyPr wrap="square" lIns="91440" tIns="45720" rIns="91440" bIns="45720" rtlCol="0" anchor="t">
            <a:spAutoFit/>
          </a:bodyPr>
          <a:lstStyle/>
          <a:p>
            <a:pPr algn="r"/>
            <a:r>
              <a:rPr lang="en-US" altLang="ja-JP" sz="1600">
                <a:latin typeface="メイリオ"/>
                <a:ea typeface="メイリオ"/>
              </a:rPr>
              <a:t>Mar. 2025 </a:t>
            </a:r>
            <a:endParaRPr lang="en-US" altLang="ja-JP" sz="1600">
              <a:latin typeface="メイリオ" panose="020B0604030504040204" pitchFamily="50" charset="-128"/>
              <a:ea typeface="メイリオ" panose="020B0604030504040204" pitchFamily="50" charset="-128"/>
            </a:endParaRPr>
          </a:p>
        </p:txBody>
      </p:sp>
      <p:sp>
        <p:nvSpPr>
          <p:cNvPr id="33" name="正方形/長方形 30">
            <a:extLst>
              <a:ext uri="{FF2B5EF4-FFF2-40B4-BE49-F238E27FC236}">
                <a16:creationId xmlns:a16="http://schemas.microsoft.com/office/drawing/2014/main" id="{9300A367-62BA-6039-7F21-399A44ABFAFD}"/>
              </a:ext>
            </a:extLst>
          </p:cNvPr>
          <p:cNvSpPr/>
          <p:nvPr/>
        </p:nvSpPr>
        <p:spPr>
          <a:xfrm>
            <a:off x="8708901" y="1616964"/>
            <a:ext cx="7987912" cy="3857289"/>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35" name="正方形/長方形 5">
            <a:extLst>
              <a:ext uri="{FF2B5EF4-FFF2-40B4-BE49-F238E27FC236}">
                <a16:creationId xmlns:a16="http://schemas.microsoft.com/office/drawing/2014/main" id="{99F92290-7A03-A23F-6934-A1549C9592A7}"/>
              </a:ext>
            </a:extLst>
          </p:cNvPr>
          <p:cNvSpPr/>
          <p:nvPr/>
        </p:nvSpPr>
        <p:spPr>
          <a:xfrm>
            <a:off x="8708900" y="5561940"/>
            <a:ext cx="7987912" cy="3840480"/>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37" name="TextBox 36"/>
          <p:cNvSpPr txBox="1"/>
          <p:nvPr/>
        </p:nvSpPr>
        <p:spPr>
          <a:xfrm>
            <a:off x="8814309" y="3951028"/>
            <a:ext cx="3848040" cy="1477328"/>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GB" altLang="ja-JP" sz="1500">
                <a:solidFill>
                  <a:sysClr val="windowText" lastClr="000000"/>
                </a:solidFill>
                <a:latin typeface="メイリオ" panose="020B0604030504040204" pitchFamily="50" charset="-128"/>
                <a:ea typeface="メイリオ" panose="020B0604030504040204" pitchFamily="50" charset="-128"/>
              </a:rPr>
              <a:t>To resolve issues in the health field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in rural areas, such as HIV/AIDS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infection control, volunteers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provide support for regular health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check-ups and workshops.</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38" name="TextBox 37"/>
          <p:cNvSpPr txBox="1"/>
          <p:nvPr/>
        </p:nvSpPr>
        <p:spPr>
          <a:xfrm>
            <a:off x="8785099" y="7507084"/>
            <a:ext cx="3724825" cy="1708160"/>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GB" altLang="ja-JP" sz="1500">
                <a:solidFill>
                  <a:sysClr val="windowText" lastClr="000000"/>
                </a:solidFill>
                <a:latin typeface="メイリオ" panose="020B0604030504040204" pitchFamily="50" charset="-128"/>
                <a:ea typeface="メイリオ" panose="020B0604030504040204" pitchFamily="50" charset="-128"/>
              </a:rPr>
              <a:t>In conjunction with JICA technical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cooperation project, the team will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provide support for the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implementation of workshops and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on-the-job training on kaizen </a:t>
            </a:r>
          </a:p>
          <a:p>
            <a:pPr>
              <a:tabLst>
                <a:tab pos="3503525" algn="l"/>
              </a:tabLst>
            </a:pPr>
            <a:r>
              <a:rPr lang="en-GB" altLang="ja-JP" sz="1500">
                <a:solidFill>
                  <a:sysClr val="windowText" lastClr="000000"/>
                </a:solidFill>
                <a:latin typeface="メイリオ" panose="020B0604030504040204" pitchFamily="50" charset="-128"/>
                <a:ea typeface="メイリオ" panose="020B0604030504040204" pitchFamily="50" charset="-128"/>
              </a:rPr>
              <a:t>   methods.</a:t>
            </a: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39" name="TextBox 38"/>
          <p:cNvSpPr txBox="1"/>
          <p:nvPr/>
        </p:nvSpPr>
        <p:spPr>
          <a:xfrm>
            <a:off x="8814309" y="1794717"/>
            <a:ext cx="7841997" cy="2323713"/>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Primary</a:t>
            </a:r>
            <a:r>
              <a:rPr lang="en-GB" altLang="ja-JP" sz="1800" b="1">
                <a:solidFill>
                  <a:srgbClr val="002060"/>
                </a:solidFill>
                <a:latin typeface="メイリオ" panose="020B0604030504040204" pitchFamily="50" charset="-128"/>
                <a:ea typeface="メイリオ" panose="020B0604030504040204" pitchFamily="50" charset="-128"/>
              </a:rPr>
              <a:t> Health Care in the Community</a:t>
            </a:r>
            <a:endParaRPr lang="ja-JP" altLang="en-US" sz="1800" b="1">
              <a:solidFill>
                <a:srgbClr val="002060"/>
              </a:solidFill>
              <a:latin typeface="メイリオ" panose="020B0604030504040204" pitchFamily="50" charset="-128"/>
              <a:ea typeface="メイリオ" panose="020B0604030504040204" pitchFamily="50" charset="-128"/>
            </a:endParaRPr>
          </a:p>
          <a:p>
            <a:pPr>
              <a:spcBef>
                <a:spcPts val="0"/>
              </a:spcBef>
              <a:tabLst>
                <a:tab pos="3503525" algn="l"/>
              </a:tabLst>
            </a:pP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District Health Office</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Rural Health Center</a:t>
            </a:r>
          </a:p>
          <a:p>
            <a:pPr>
              <a:spcBef>
                <a:spcPts val="0"/>
              </a:spcBef>
              <a:tabLst>
                <a:tab pos="3503525" algn="l"/>
              </a:tabLst>
            </a:pPr>
            <a:r>
              <a:rPr lang="ja-JP" altLang="en-US" sz="300">
                <a:solidFill>
                  <a:sysClr val="windowText" lastClr="000000"/>
                </a:solidFill>
                <a:latin typeface="メイリオ" panose="020B0604030504040204" pitchFamily="50" charset="-128"/>
                <a:ea typeface="メイリオ" panose="020B0604030504040204" pitchFamily="50" charset="-128"/>
              </a:rPr>
              <a:t>　</a:t>
            </a:r>
            <a:endParaRPr lang="en-US" altLang="ja-JP" sz="3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HIV/AIDS and Infection control,</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Public Health,</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Community Development</a:t>
            </a:r>
          </a:p>
        </p:txBody>
      </p:sp>
      <p:sp>
        <p:nvSpPr>
          <p:cNvPr id="40" name="TextBox 39"/>
          <p:cNvSpPr txBox="1"/>
          <p:nvPr/>
        </p:nvSpPr>
        <p:spPr>
          <a:xfrm>
            <a:off x="8785099" y="5660769"/>
            <a:ext cx="7911714" cy="1877437"/>
          </a:xfrm>
          <a:prstGeom prst="rect">
            <a:avLst/>
          </a:prstGeom>
          <a:noFill/>
        </p:spPr>
        <p:txBody>
          <a:bodyPr wrap="square" rtlCol="0">
            <a:spAutoFit/>
          </a:bodyPr>
          <a:lstStyle/>
          <a:p>
            <a:pPr algn="ctr">
              <a:spcBef>
                <a:spcPts val="600"/>
              </a:spcBef>
            </a:pPr>
            <a:r>
              <a:rPr lang="en-GB" altLang="ja-JP" sz="1800" b="1">
                <a:solidFill>
                  <a:srgbClr val="002060"/>
                </a:solidFill>
                <a:latin typeface="メイリオ" panose="020B0604030504040204" pitchFamily="50" charset="-128"/>
                <a:ea typeface="メイリオ" panose="020B0604030504040204" pitchFamily="50" charset="-128"/>
              </a:rPr>
              <a:t>Improving the Health Care Environment in Urban Areas</a:t>
            </a:r>
          </a:p>
          <a:p>
            <a:pPr algn="ctr">
              <a:spcBef>
                <a:spcPts val="600"/>
              </a:spcBef>
            </a:pP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General Hospitals in Lusaka</a:t>
            </a: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and Local</a:t>
            </a: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endParaRPr lang="en-US" altLang="ja-JP" sz="3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Hospital Administration</a:t>
            </a:r>
          </a:p>
        </p:txBody>
      </p:sp>
      <p:sp>
        <p:nvSpPr>
          <p:cNvPr id="22" name="Text Box 35"/>
          <p:cNvSpPr txBox="1">
            <a:spLocks noChangeArrowheads="1"/>
          </p:cNvSpPr>
          <p:nvPr/>
        </p:nvSpPr>
        <p:spPr bwMode="auto">
          <a:xfrm>
            <a:off x="197383" y="758566"/>
            <a:ext cx="16725829"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JOCV Activities in Various Field</a:t>
            </a:r>
          </a:p>
        </p:txBody>
      </p:sp>
      <p:sp>
        <p:nvSpPr>
          <p:cNvPr id="25" name="TextBox 24"/>
          <p:cNvSpPr txBox="1"/>
          <p:nvPr/>
        </p:nvSpPr>
        <p:spPr>
          <a:xfrm>
            <a:off x="637316" y="5601199"/>
            <a:ext cx="7869724" cy="2446824"/>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Animal Husbandry</a:t>
            </a: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District Veterinary Offices, Universities, Colleges, </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Research &amp; Training Centers, etc.</a:t>
            </a: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Animal Husbandry, Veterinary Medicine,</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Aquaculture, Livestock &amp; Daily Products Processing,</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Etc.</a:t>
            </a:r>
          </a:p>
          <a:p>
            <a:pPr>
              <a:spcBef>
                <a:spcPts val="0"/>
              </a:spcBef>
              <a:tabLst>
                <a:tab pos="3503525" algn="l"/>
              </a:tabLst>
            </a:pP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28" name="TextBox 27"/>
          <p:cNvSpPr txBox="1"/>
          <p:nvPr/>
        </p:nvSpPr>
        <p:spPr>
          <a:xfrm>
            <a:off x="595326" y="1446035"/>
            <a:ext cx="7911714" cy="2800767"/>
          </a:xfrm>
          <a:prstGeom prst="rect">
            <a:avLst/>
          </a:prstGeom>
          <a:noFill/>
        </p:spPr>
        <p:txBody>
          <a:bodyPr wrap="square" rtlCol="0">
            <a:spAutoFit/>
          </a:bodyPr>
          <a:lstStyle/>
          <a:p>
            <a:pPr algn="ctr">
              <a:spcBef>
                <a:spcPts val="600"/>
              </a:spcBef>
            </a:pPr>
            <a:endParaRPr lang="en-US" altLang="ja-JP" sz="1800" b="1">
              <a:solidFill>
                <a:srgbClr val="002060"/>
              </a:solidFill>
              <a:latin typeface="メイリオ" panose="020B0604030504040204" pitchFamily="50" charset="-128"/>
              <a:ea typeface="メイリオ" panose="020B0604030504040204" pitchFamily="50" charset="-128"/>
            </a:endParaRPr>
          </a:p>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Agriculture</a:t>
            </a: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District Agricultural Offices</a:t>
            </a: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Home Arts &amp; Life Improvement, </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Food Crops &amp; Rice Culture,</a:t>
            </a: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Vegetable Glowing</a:t>
            </a:r>
          </a:p>
          <a:p>
            <a:pPr>
              <a:spcBef>
                <a:spcPts val="0"/>
              </a:spcBef>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32" name="TextBox 31"/>
          <p:cNvSpPr txBox="1"/>
          <p:nvPr/>
        </p:nvSpPr>
        <p:spPr>
          <a:xfrm>
            <a:off x="610552" y="7737527"/>
            <a:ext cx="5208537" cy="1938992"/>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The program targets local livestock farmers and provides livestock production and improvement, as well as communicable disease control and treatment. Creating a disease-free environment leads to improved crop, and livestock productivity/ yield and income.</a:t>
            </a:r>
          </a:p>
          <a:p>
            <a:pPr>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34" name="TextBox 33"/>
          <p:cNvSpPr txBox="1"/>
          <p:nvPr/>
        </p:nvSpPr>
        <p:spPr>
          <a:xfrm>
            <a:off x="589630" y="3829566"/>
            <a:ext cx="3923454" cy="1708160"/>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Support was provided to District Agricultural Offices in an effort to solve issues faced by local farmers/residents (e.g. nutritional guidance and advice on how to improve crop productivity.</a:t>
            </a:r>
          </a:p>
          <a:p>
            <a:pPr>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41" name="Rectangle 40"/>
          <p:cNvSpPr/>
          <p:nvPr/>
        </p:nvSpPr>
        <p:spPr>
          <a:xfrm>
            <a:off x="5974899" y="6824611"/>
            <a:ext cx="184731" cy="923330"/>
          </a:xfrm>
          <a:prstGeom prst="rect">
            <a:avLst/>
          </a:prstGeom>
          <a:noFill/>
        </p:spPr>
        <p:txBody>
          <a:bodyPr wrap="none" lIns="91440" tIns="45720" rIns="91440" bIns="45720">
            <a:spAutoFit/>
          </a:bodyPr>
          <a:lstStyle/>
          <a:p>
            <a:pPr algn="ctr"/>
            <a:endParaRPr lang="en-US" altLang="ja-JP" sz="5400" b="0" cap="none" spc="0">
              <a:ln w="0"/>
              <a:solidFill>
                <a:schemeClr val="tx1"/>
              </a:solidFill>
              <a:effectLst>
                <a:outerShdw blurRad="38100" dist="19050" dir="2700000" algn="tl" rotWithShape="0">
                  <a:schemeClr val="dk1">
                    <a:alpha val="40000"/>
                  </a:schemeClr>
                </a:outerShdw>
              </a:effectLst>
            </a:endParaRPr>
          </a:p>
        </p:txBody>
      </p:sp>
      <p:sp>
        <p:nvSpPr>
          <p:cNvPr id="4" name="AutoShape 2" descr="blob:https://jica365-my.sharepoint.com/3a984bda-d653-4fc1-9e29-1cd18bd8fdf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blob:https://jica365-my.sharepoint.com/3a984bda-d653-4fc1-9e29-1cd18bd8fdf6"/>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図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5583305" y="6302786"/>
            <a:ext cx="3132754" cy="2349566"/>
          </a:xfrm>
          <a:prstGeom prst="rect">
            <a:avLst/>
          </a:prstGeom>
        </p:spPr>
      </p:pic>
      <p:pic>
        <p:nvPicPr>
          <p:cNvPr id="9" name="Picture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2697158" y="6206756"/>
            <a:ext cx="3724825" cy="2793619"/>
          </a:xfrm>
          <a:prstGeom prst="rect">
            <a:avLst/>
          </a:prstGeom>
        </p:spPr>
      </p:pic>
      <p:pic>
        <p:nvPicPr>
          <p:cNvPr id="7" name="図 6" descr="草の上に立っている男性たち&#10;&#10;AI によって生成されたコンテンツは間違っている可能性があります。">
            <a:extLst>
              <a:ext uri="{FF2B5EF4-FFF2-40B4-BE49-F238E27FC236}">
                <a16:creationId xmlns:a16="http://schemas.microsoft.com/office/drawing/2014/main" id="{C1179481-6080-3FDF-8525-22664BB58F2E}"/>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633115" y="2336717"/>
            <a:ext cx="3691351" cy="2768513"/>
          </a:xfrm>
          <a:prstGeom prst="rect">
            <a:avLst/>
          </a:prstGeom>
        </p:spPr>
      </p:pic>
      <p:pic>
        <p:nvPicPr>
          <p:cNvPr id="11" name="図 10" descr="人, 立つ, 男, 民衆 が含まれている画像&#10;&#10;AI によって生成されたコンテンツは間違っている可能性があります。">
            <a:extLst>
              <a:ext uri="{FF2B5EF4-FFF2-40B4-BE49-F238E27FC236}">
                <a16:creationId xmlns:a16="http://schemas.microsoft.com/office/drawing/2014/main" id="{08960D93-7134-DC8E-EFE2-DAB5E0E6B160}"/>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2686280" y="2371137"/>
            <a:ext cx="3691351" cy="2768513"/>
          </a:xfrm>
          <a:prstGeom prst="rect">
            <a:avLst/>
          </a:prstGeom>
        </p:spPr>
      </p:pic>
    </p:spTree>
    <p:extLst>
      <p:ext uri="{BB962C8B-B14F-4D97-AF65-F5344CB8AC3E}">
        <p14:creationId xmlns:p14="http://schemas.microsoft.com/office/powerpoint/2010/main" val="4266146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Box 35"/>
          <p:cNvSpPr txBox="1">
            <a:spLocks noChangeArrowheads="1"/>
          </p:cNvSpPr>
          <p:nvPr/>
        </p:nvSpPr>
        <p:spPr bwMode="auto">
          <a:xfrm>
            <a:off x="8665987" y="1236247"/>
            <a:ext cx="8243444" cy="8244638"/>
          </a:xfrm>
          <a:prstGeom prst="rect">
            <a:avLst/>
          </a:prstGeom>
          <a:ln>
            <a:headEnd/>
            <a:tailEnd/>
          </a:ln>
        </p:spPr>
        <p:style>
          <a:lnRef idx="1">
            <a:schemeClr val="accent3"/>
          </a:lnRef>
          <a:fillRef idx="2">
            <a:schemeClr val="accent3"/>
          </a:fillRef>
          <a:effectRef idx="1">
            <a:schemeClr val="accent3"/>
          </a:effectRef>
          <a:fontRef idx="minor">
            <a:schemeClr val="dk1"/>
          </a:fontRef>
        </p:style>
        <p:txBody>
          <a:bodyPr lIns="91400" tIns="45702" rIns="91400" bIns="45702" anchor="t" anchorCtr="0"/>
          <a:lstStyle/>
          <a:p>
            <a:pPr defTabSz="1279340"/>
            <a:r>
              <a:rPr lang="en-US" altLang="ja-JP" sz="2400" b="1">
                <a:solidFill>
                  <a:sysClr val="windowText" lastClr="000000"/>
                </a:solidFill>
                <a:latin typeface="メイリオ"/>
                <a:ea typeface="メイリオ"/>
                <a:cs typeface="メイリオ" panose="020B0604030504040204" pitchFamily="50" charset="-128"/>
              </a:rPr>
              <a:t>Others</a:t>
            </a:r>
            <a:endParaRPr lang="en-US" altLang="ja-JP" sz="2400" b="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Text Box 35"/>
          <p:cNvSpPr txBox="1">
            <a:spLocks noChangeArrowheads="1"/>
          </p:cNvSpPr>
          <p:nvPr/>
        </p:nvSpPr>
        <p:spPr bwMode="auto">
          <a:xfrm>
            <a:off x="304803" y="752560"/>
            <a:ext cx="16639286" cy="396000"/>
          </a:xfrm>
          <a:prstGeom prst="rect">
            <a:avLst/>
          </a:prstGeom>
          <a:solidFill>
            <a:srgbClr val="002060"/>
          </a:solidFill>
          <a:ln>
            <a:solidFill>
              <a:srgbClr val="002060"/>
            </a:solidFill>
          </a:ln>
          <a:effectLst/>
          <a:scene3d>
            <a:camera prst="orthographicFront">
              <a:rot lat="0" lon="0" rev="0"/>
            </a:camera>
            <a:lightRig rig="threePt" dir="t">
              <a:rot lat="0" lon="0" rev="1200000"/>
            </a:lightRig>
          </a:scene3d>
          <a:sp3d>
            <a:bevelT w="0" h="0"/>
          </a:sp3d>
        </p:spPr>
        <p:style>
          <a:lnRef idx="0">
            <a:schemeClr val="dk1"/>
          </a:lnRef>
          <a:fillRef idx="3">
            <a:schemeClr val="dk1"/>
          </a:fillRef>
          <a:effectRef idx="3">
            <a:schemeClr val="dk1"/>
          </a:effectRef>
          <a:fontRef idx="minor">
            <a:schemeClr val="lt1"/>
          </a:fontRef>
        </p:style>
        <p:txBody>
          <a:bodyPr lIns="91400" tIns="45702" rIns="91400" bIns="45702" anchor="ctr" anchorCtr="0"/>
          <a:lstStyle/>
          <a:p>
            <a:pPr algn="ctr" defTabSz="1279340"/>
            <a:r>
              <a:rPr lang="en-US" altLang="ja-JP" sz="2400" b="1">
                <a:solidFill>
                  <a:schemeClr val="bg1"/>
                </a:solidFill>
                <a:latin typeface="メイリオ" panose="020B0604030504040204" pitchFamily="50" charset="-128"/>
                <a:ea typeface="メイリオ" panose="020B0604030504040204" pitchFamily="50" charset="-128"/>
                <a:cs typeface="Arial" panose="020B0604020202020204" pitchFamily="34" charset="0"/>
              </a:rPr>
              <a:t>JOCV Activities in Various Field</a:t>
            </a:r>
          </a:p>
        </p:txBody>
      </p:sp>
      <p:sp>
        <p:nvSpPr>
          <p:cNvPr id="30" name="Text Box 35"/>
          <p:cNvSpPr txBox="1">
            <a:spLocks noChangeArrowheads="1"/>
          </p:cNvSpPr>
          <p:nvPr/>
        </p:nvSpPr>
        <p:spPr bwMode="auto">
          <a:xfrm>
            <a:off x="304803" y="1236247"/>
            <a:ext cx="8284985" cy="8290986"/>
          </a:xfrm>
          <a:prstGeom prst="rect">
            <a:avLst/>
          </a:prstGeom>
          <a:ln>
            <a:headEnd/>
            <a:tailEnd/>
          </a:ln>
        </p:spPr>
        <p:style>
          <a:lnRef idx="1">
            <a:schemeClr val="accent6"/>
          </a:lnRef>
          <a:fillRef idx="2">
            <a:schemeClr val="accent6"/>
          </a:fillRef>
          <a:effectRef idx="1">
            <a:schemeClr val="accent6"/>
          </a:effectRef>
          <a:fontRef idx="minor">
            <a:schemeClr val="dk1"/>
          </a:fontRef>
        </p:style>
        <p:txBody>
          <a:bodyPr lIns="91400" tIns="45702" rIns="91400" bIns="45702" anchor="t" anchorCtr="0"/>
          <a:lstStyle/>
          <a:p>
            <a:pPr defTabSz="1279340"/>
            <a:r>
              <a:rPr lang="en-US" altLang="ja-JP" sz="2400" b="1">
                <a:solidFill>
                  <a:sysClr val="windowText" lastClr="000000"/>
                </a:solidFill>
                <a:latin typeface="メイリオ"/>
                <a:ea typeface="メイリオ"/>
                <a:cs typeface="メイリオ" panose="020B0604030504040204" pitchFamily="50" charset="-128"/>
              </a:rPr>
              <a:t>Vocational Training</a:t>
            </a:r>
            <a:r>
              <a:rPr lang="ja-JP" altLang="en-US" sz="2400" b="1">
                <a:solidFill>
                  <a:sysClr val="windowText" lastClr="000000"/>
                </a:solidFill>
                <a:latin typeface="メイリオ"/>
                <a:ea typeface="メイリオ"/>
                <a:cs typeface="メイリオ" panose="020B0604030504040204" pitchFamily="50" charset="-128"/>
              </a:rPr>
              <a:t>・</a:t>
            </a:r>
            <a:r>
              <a:rPr lang="en-US" altLang="ja-JP" sz="2400" b="1">
                <a:solidFill>
                  <a:sysClr val="windowText" lastClr="000000"/>
                </a:solidFill>
                <a:latin typeface="メイリオ"/>
                <a:ea typeface="メイリオ"/>
                <a:cs typeface="メイリオ" panose="020B0604030504040204" pitchFamily="50" charset="-128"/>
              </a:rPr>
              <a:t>Business Administration</a:t>
            </a:r>
          </a:p>
          <a:p>
            <a:pPr defTabSz="1279340"/>
            <a:endParaRPr lang="en-US" altLang="ja-JP" sz="2400" b="1">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Text Box 173"/>
          <p:cNvSpPr txBox="1">
            <a:spLocks noChangeArrowheads="1"/>
          </p:cNvSpPr>
          <p:nvPr/>
        </p:nvSpPr>
        <p:spPr bwMode="auto">
          <a:xfrm>
            <a:off x="2564045" y="228177"/>
            <a:ext cx="12099926" cy="560125"/>
          </a:xfrm>
          <a:prstGeom prst="rect">
            <a:avLst/>
          </a:prstGeom>
          <a:noFill/>
          <a:ln w="9525">
            <a:noFill/>
            <a:miter lim="800000"/>
            <a:headEnd/>
            <a:tailEnd/>
          </a:ln>
          <a:effectLst/>
        </p:spPr>
        <p:txBody>
          <a:bodyPr lIns="127985" tIns="63994" rIns="127985" bIns="63994">
            <a:spAutoFit/>
          </a:bodyPr>
          <a:lstStyle/>
          <a:p>
            <a:pPr algn="ctr" defTabSz="1279340">
              <a:spcBef>
                <a:spcPct val="50000"/>
              </a:spcBef>
            </a:pPr>
            <a:r>
              <a:rPr lang="en-US" altLang="ja-JP"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Overview of JICA Volunteer Program</a:t>
            </a:r>
            <a:endParaRPr lang="ja-JP" altLang="en-US" sz="2800" b="1" u="sng">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8" name="図 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9256" y="56497"/>
            <a:ext cx="739744" cy="663872"/>
          </a:xfrm>
          <a:prstGeom prst="rect">
            <a:avLst/>
          </a:prstGeom>
        </p:spPr>
      </p:pic>
      <p:sp>
        <p:nvSpPr>
          <p:cNvPr id="20" name="テキスト ボックス 1">
            <a:extLst>
              <a:ext uri="{FF2B5EF4-FFF2-40B4-BE49-F238E27FC236}">
                <a16:creationId xmlns:a16="http://schemas.microsoft.com/office/drawing/2014/main" id="{6857D32A-9F24-5641-DCBC-551E6FA37A6C}"/>
              </a:ext>
            </a:extLst>
          </p:cNvPr>
          <p:cNvSpPr txBox="1"/>
          <p:nvPr/>
        </p:nvSpPr>
        <p:spPr>
          <a:xfrm>
            <a:off x="14642830" y="257542"/>
            <a:ext cx="2280383" cy="338554"/>
          </a:xfrm>
          <a:prstGeom prst="rect">
            <a:avLst/>
          </a:prstGeom>
          <a:noFill/>
        </p:spPr>
        <p:txBody>
          <a:bodyPr wrap="square" lIns="91440" tIns="45720" rIns="91440" bIns="45720" rtlCol="0" anchor="t">
            <a:spAutoFit/>
          </a:bodyPr>
          <a:lstStyle/>
          <a:p>
            <a:pPr algn="r"/>
            <a:r>
              <a:rPr lang="en-US" altLang="ja-JP" sz="1600">
                <a:latin typeface="メイリオ"/>
                <a:ea typeface="メイリオ"/>
              </a:rPr>
              <a:t>Mar. 2025 </a:t>
            </a:r>
            <a:endParaRPr lang="en-US" altLang="ja-JP" sz="1600">
              <a:latin typeface="メイリオ" panose="020B0604030504040204" pitchFamily="50" charset="-128"/>
              <a:ea typeface="メイリオ" panose="020B0604030504040204" pitchFamily="50" charset="-128"/>
            </a:endParaRPr>
          </a:p>
        </p:txBody>
      </p:sp>
      <p:sp>
        <p:nvSpPr>
          <p:cNvPr id="33" name="正方形/長方形 30">
            <a:extLst>
              <a:ext uri="{FF2B5EF4-FFF2-40B4-BE49-F238E27FC236}">
                <a16:creationId xmlns:a16="http://schemas.microsoft.com/office/drawing/2014/main" id="{9300A367-62BA-6039-7F21-399A44ABFAFD}"/>
              </a:ext>
            </a:extLst>
          </p:cNvPr>
          <p:cNvSpPr/>
          <p:nvPr/>
        </p:nvSpPr>
        <p:spPr>
          <a:xfrm>
            <a:off x="8788413" y="1722837"/>
            <a:ext cx="7987912" cy="3751415"/>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35" name="正方形/長方形 5">
            <a:extLst>
              <a:ext uri="{FF2B5EF4-FFF2-40B4-BE49-F238E27FC236}">
                <a16:creationId xmlns:a16="http://schemas.microsoft.com/office/drawing/2014/main" id="{99F92290-7A03-A23F-6934-A1549C9592A7}"/>
              </a:ext>
            </a:extLst>
          </p:cNvPr>
          <p:cNvSpPr/>
          <p:nvPr/>
        </p:nvSpPr>
        <p:spPr>
          <a:xfrm>
            <a:off x="8788413" y="5639634"/>
            <a:ext cx="7987912" cy="3787562"/>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37" name="TextBox 36"/>
          <p:cNvSpPr txBox="1"/>
          <p:nvPr/>
        </p:nvSpPr>
        <p:spPr>
          <a:xfrm>
            <a:off x="8940811" y="2302022"/>
            <a:ext cx="4209558" cy="3093154"/>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Participating in the JOCV program as a part of post graduate school program. They have served in improving the quality of education with their academic background and experiences as teachers.  </a:t>
            </a: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The expectation of this program is 1. Human resource development in the international cooperation field, 2. Improving the Science and Mathematics Education, 3. Long-Term Personnel development model collaborating with JOCV program. </a:t>
            </a:r>
          </a:p>
        </p:txBody>
      </p:sp>
      <p:sp>
        <p:nvSpPr>
          <p:cNvPr id="39" name="TextBox 38"/>
          <p:cNvSpPr txBox="1"/>
          <p:nvPr/>
        </p:nvSpPr>
        <p:spPr>
          <a:xfrm>
            <a:off x="8864611" y="1820222"/>
            <a:ext cx="7792602" cy="646331"/>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Hiroshima University and JICA Cooperation program in Science and Mathematics field</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24" name="正方形/長方形 5">
            <a:extLst>
              <a:ext uri="{FF2B5EF4-FFF2-40B4-BE49-F238E27FC236}">
                <a16:creationId xmlns:a16="http://schemas.microsoft.com/office/drawing/2014/main" id="{99F92290-7A03-A23F-6934-A1549C9592A7}"/>
              </a:ext>
            </a:extLst>
          </p:cNvPr>
          <p:cNvSpPr/>
          <p:nvPr/>
        </p:nvSpPr>
        <p:spPr>
          <a:xfrm>
            <a:off x="453339" y="1758003"/>
            <a:ext cx="7987912" cy="3771237"/>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28" name="TextBox 27"/>
          <p:cNvSpPr txBox="1"/>
          <p:nvPr/>
        </p:nvSpPr>
        <p:spPr>
          <a:xfrm>
            <a:off x="8904609" y="6046695"/>
            <a:ext cx="4424055" cy="3323987"/>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“Smile for All in the World” program purveys items requested by related groups in assigned countries or locations of JICA volunteers; those items are collected from the potential donors in Japan and sent to the locations through the program.</a:t>
            </a: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The picture on the right shows a donation of sports equipment and educational materials to an orphanage.</a:t>
            </a:r>
          </a:p>
          <a:p>
            <a:pPr>
              <a:tabLst>
                <a:tab pos="3503525" algn="l"/>
              </a:tabLst>
            </a:pP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a:t>
            </a:r>
            <a:r>
              <a:rPr lang="en-US" altLang="ja-JP" sz="1500">
                <a:solidFill>
                  <a:sysClr val="windowText" lastClr="000000"/>
                </a:solidFill>
                <a:latin typeface="メイリオ" panose="020B0604030504040204" pitchFamily="50" charset="-128"/>
                <a:ea typeface="メイリオ" panose="020B0604030504040204" pitchFamily="50" charset="-128"/>
              </a:rPr>
              <a:t>Donated items in the past,</a:t>
            </a: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Volleyballs, tambourines, mathematics sets, abacuses, etc.</a:t>
            </a: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sp>
        <p:nvSpPr>
          <p:cNvPr id="21" name="正方形/長方形 5">
            <a:extLst>
              <a:ext uri="{FF2B5EF4-FFF2-40B4-BE49-F238E27FC236}">
                <a16:creationId xmlns:a16="http://schemas.microsoft.com/office/drawing/2014/main" id="{99F92290-7A03-A23F-6934-A1549C9592A7}"/>
              </a:ext>
            </a:extLst>
          </p:cNvPr>
          <p:cNvSpPr/>
          <p:nvPr/>
        </p:nvSpPr>
        <p:spPr>
          <a:xfrm>
            <a:off x="430220" y="5614858"/>
            <a:ext cx="7987912" cy="3787562"/>
          </a:xfrm>
          <a:prstGeom prst="rect">
            <a:avLst/>
          </a:prstGeom>
          <a:solidFill>
            <a:schemeClr val="bg1"/>
          </a:solidFill>
          <a:ln w="3175">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endParaRPr lang="en-US" altLang="ja-JP" sz="1600">
              <a:solidFill>
                <a:sysClr val="windowText" lastClr="000000"/>
              </a:solidFill>
              <a:latin typeface="メイリオ" panose="020B0604030504040204" pitchFamily="50" charset="-128"/>
              <a:ea typeface="メイリオ" panose="020B0604030504040204" pitchFamily="50" charset="-128"/>
            </a:endParaRPr>
          </a:p>
        </p:txBody>
      </p:sp>
      <p:sp>
        <p:nvSpPr>
          <p:cNvPr id="41" name="Rectangle 40"/>
          <p:cNvSpPr/>
          <p:nvPr/>
        </p:nvSpPr>
        <p:spPr>
          <a:xfrm>
            <a:off x="13879141" y="2478502"/>
            <a:ext cx="1569660" cy="923330"/>
          </a:xfrm>
          <a:prstGeom prst="rect">
            <a:avLst/>
          </a:prstGeom>
          <a:noFill/>
        </p:spPr>
        <p:txBody>
          <a:bodyPr wrap="none" lIns="91440" tIns="45720" rIns="91440" bIns="45720">
            <a:spAutoFit/>
          </a:bodyPr>
          <a:lstStyle/>
          <a:p>
            <a:pPr algn="ctr"/>
            <a:r>
              <a:rPr lang="ja-JP" altLang="en-US" sz="5400" b="0" cap="none" spc="0">
                <a:ln w="0"/>
                <a:solidFill>
                  <a:schemeClr val="tx1"/>
                </a:solidFill>
                <a:effectLst>
                  <a:outerShdw blurRad="38100" dist="19050" dir="2700000" algn="tl" rotWithShape="0">
                    <a:schemeClr val="dk1">
                      <a:alpha val="40000"/>
                    </a:schemeClr>
                  </a:outerShdw>
                </a:effectLst>
              </a:rPr>
              <a:t>写真</a:t>
            </a:r>
            <a:endParaRPr lang="en-US" altLang="ja-JP" sz="5400" b="0" cap="none" spc="0">
              <a:ln w="0"/>
              <a:solidFill>
                <a:schemeClr val="tx1"/>
              </a:solidFill>
              <a:effectLst>
                <a:outerShdw blurRad="38100" dist="19050" dir="2700000" algn="tl" rotWithShape="0">
                  <a:schemeClr val="dk1">
                    <a:alpha val="40000"/>
                  </a:schemeClr>
                </a:outerShdw>
              </a:effectLst>
            </a:endParaRPr>
          </a:p>
        </p:txBody>
      </p:sp>
      <p:sp>
        <p:nvSpPr>
          <p:cNvPr id="25" name="TextBox 24"/>
          <p:cNvSpPr txBox="1"/>
          <p:nvPr/>
        </p:nvSpPr>
        <p:spPr>
          <a:xfrm>
            <a:off x="8864611" y="5719140"/>
            <a:ext cx="7792602" cy="369332"/>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“Smile for All in the World” Program</a:t>
            </a:r>
            <a:endParaRPr lang="en-US" altLang="ja-JP" sz="1500">
              <a:solidFill>
                <a:sysClr val="windowText" lastClr="000000"/>
              </a:solidFill>
              <a:latin typeface="メイリオ" panose="020B0604030504040204" pitchFamily="50" charset="-128"/>
              <a:ea typeface="メイリオ" panose="020B0604030504040204" pitchFamily="50" charset="-128"/>
            </a:endParaRPr>
          </a:p>
        </p:txBody>
      </p:sp>
      <p:pic>
        <p:nvPicPr>
          <p:cNvPr id="2" name="Picture 1"/>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3348994" y="2516781"/>
            <a:ext cx="3308219" cy="2482597"/>
          </a:xfrm>
          <a:prstGeom prst="rect">
            <a:avLst/>
          </a:prstGeom>
        </p:spPr>
      </p:pic>
      <p:sp>
        <p:nvSpPr>
          <p:cNvPr id="48" name="TextBox 47"/>
          <p:cNvSpPr txBox="1"/>
          <p:nvPr/>
        </p:nvSpPr>
        <p:spPr>
          <a:xfrm>
            <a:off x="498928" y="5691141"/>
            <a:ext cx="7792602" cy="723275"/>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Business management improvement for SME</a:t>
            </a:r>
          </a:p>
          <a:p>
            <a:pPr algn="ctr">
              <a:spcBef>
                <a:spcPts val="600"/>
              </a:spcBef>
            </a:pPr>
            <a:endParaRPr lang="en-US" altLang="ja-JP" sz="1800" b="1">
              <a:solidFill>
                <a:srgbClr val="002060"/>
              </a:solidFill>
              <a:latin typeface="メイリオ" panose="020B0604030504040204" pitchFamily="50" charset="-128"/>
              <a:ea typeface="メイリオ" panose="020B0604030504040204" pitchFamily="50" charset="-128"/>
            </a:endParaRPr>
          </a:p>
        </p:txBody>
      </p:sp>
      <p:sp>
        <p:nvSpPr>
          <p:cNvPr id="49" name="TextBox 20">
            <a:extLst>
              <a:ext uri="{FF2B5EF4-FFF2-40B4-BE49-F238E27FC236}">
                <a16:creationId xmlns:a16="http://schemas.microsoft.com/office/drawing/2014/main" id="{CC0649D3-E2C6-3091-799A-3ED416927762}"/>
              </a:ext>
            </a:extLst>
          </p:cNvPr>
          <p:cNvSpPr txBox="1"/>
          <p:nvPr/>
        </p:nvSpPr>
        <p:spPr>
          <a:xfrm>
            <a:off x="504369" y="6156003"/>
            <a:ext cx="4319748" cy="553998"/>
          </a:xfrm>
          <a:prstGeom prst="rect">
            <a:avLst/>
          </a:prstGeom>
          <a:noFill/>
        </p:spPr>
        <p:txBody>
          <a:bodyPr wrap="square" rtlCol="0">
            <a:spAutoFit/>
          </a:bodyPr>
          <a:lstStyle/>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Government Office, Chamber of Commerce</a:t>
            </a:r>
          </a:p>
        </p:txBody>
      </p:sp>
      <p:sp>
        <p:nvSpPr>
          <p:cNvPr id="51" name="TextBox 20">
            <a:extLst>
              <a:ext uri="{FF2B5EF4-FFF2-40B4-BE49-F238E27FC236}">
                <a16:creationId xmlns:a16="http://schemas.microsoft.com/office/drawing/2014/main" id="{CC0649D3-E2C6-3091-799A-3ED416927762}"/>
              </a:ext>
            </a:extLst>
          </p:cNvPr>
          <p:cNvSpPr txBox="1"/>
          <p:nvPr/>
        </p:nvSpPr>
        <p:spPr>
          <a:xfrm>
            <a:off x="498928" y="6868866"/>
            <a:ext cx="4236681" cy="553998"/>
          </a:xfrm>
          <a:prstGeom prst="rect">
            <a:avLst/>
          </a:prstGeom>
          <a:noFill/>
        </p:spPr>
        <p:txBody>
          <a:bodyPr wrap="square" rtlCol="0">
            <a:spAutoFit/>
          </a:bodyPr>
          <a:lstStyle/>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a:t>
            </a:r>
            <a:r>
              <a:rPr lang="ja-JP" altLang="en-US" sz="1500">
                <a:solidFill>
                  <a:sysClr val="windowText" lastClr="000000"/>
                </a:solidFill>
                <a:latin typeface="メイリオ" panose="020B0604030504040204" pitchFamily="50" charset="-128"/>
                <a:ea typeface="メイリオ" panose="020B0604030504040204" pitchFamily="50" charset="-128"/>
              </a:rPr>
              <a:t>：　</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Business management, Tourism, Design</a:t>
            </a:r>
          </a:p>
        </p:txBody>
      </p:sp>
      <p:sp>
        <p:nvSpPr>
          <p:cNvPr id="52" name="TextBox 51"/>
          <p:cNvSpPr txBox="1"/>
          <p:nvPr/>
        </p:nvSpPr>
        <p:spPr>
          <a:xfrm>
            <a:off x="519127" y="7471141"/>
            <a:ext cx="4170893" cy="1938992"/>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Outline</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 36 JOCVs have been engaged from 2002. JOCV contributed to the improvement in management of working places in business management field. JOCV in tourism, design or others have contributed to the promotion of local fascinations in varied ways. </a:t>
            </a:r>
          </a:p>
        </p:txBody>
      </p:sp>
      <p:sp>
        <p:nvSpPr>
          <p:cNvPr id="53" name="TextBox 52"/>
          <p:cNvSpPr txBox="1"/>
          <p:nvPr/>
        </p:nvSpPr>
        <p:spPr>
          <a:xfrm>
            <a:off x="491838" y="1813786"/>
            <a:ext cx="7792602" cy="646331"/>
          </a:xfrm>
          <a:prstGeom prst="rect">
            <a:avLst/>
          </a:prstGeom>
          <a:noFill/>
        </p:spPr>
        <p:txBody>
          <a:bodyPr wrap="square" rtlCol="0">
            <a:spAutoFit/>
          </a:bodyPr>
          <a:lstStyle/>
          <a:p>
            <a:pPr algn="ctr">
              <a:spcBef>
                <a:spcPts val="600"/>
              </a:spcBef>
            </a:pPr>
            <a:r>
              <a:rPr lang="en-US" altLang="ja-JP" sz="1800" b="1">
                <a:solidFill>
                  <a:srgbClr val="002060"/>
                </a:solidFill>
                <a:latin typeface="メイリオ" panose="020B0604030504040204" pitchFamily="50" charset="-128"/>
                <a:ea typeface="メイリオ" panose="020B0604030504040204" pitchFamily="50" charset="-128"/>
              </a:rPr>
              <a:t>Industrial human resource development through vocational trainings</a:t>
            </a:r>
          </a:p>
        </p:txBody>
      </p:sp>
      <p:sp>
        <p:nvSpPr>
          <p:cNvPr id="54" name="TextBox 20">
            <a:extLst>
              <a:ext uri="{FF2B5EF4-FFF2-40B4-BE49-F238E27FC236}">
                <a16:creationId xmlns:a16="http://schemas.microsoft.com/office/drawing/2014/main" id="{CC0649D3-E2C6-3091-799A-3ED416927762}"/>
              </a:ext>
            </a:extLst>
          </p:cNvPr>
          <p:cNvSpPr txBox="1"/>
          <p:nvPr/>
        </p:nvSpPr>
        <p:spPr>
          <a:xfrm>
            <a:off x="646189" y="2265320"/>
            <a:ext cx="3749040" cy="553998"/>
          </a:xfrm>
          <a:prstGeom prst="rect">
            <a:avLst/>
          </a:prstGeom>
          <a:noFill/>
        </p:spPr>
        <p:txBody>
          <a:bodyPr wrap="square" rtlCol="0">
            <a:spAutoFit/>
          </a:bodyPr>
          <a:lstStyle/>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Working Organization </a:t>
            </a:r>
            <a:r>
              <a:rPr lang="ja-JP" altLang="en-US" sz="1500">
                <a:solidFill>
                  <a:sysClr val="windowText" lastClr="000000"/>
                </a:solidFill>
                <a:latin typeface="メイリオ" panose="020B0604030504040204" pitchFamily="50" charset="-128"/>
                <a:ea typeface="メイリオ" panose="020B0604030504040204" pitchFamily="50" charset="-128"/>
              </a:rPr>
              <a:t>：</a:t>
            </a:r>
            <a:endParaRPr lang="en-US" altLang="ja-JP" sz="1500">
              <a:solidFill>
                <a:sysClr val="windowText" lastClr="000000"/>
              </a:solidFill>
              <a:latin typeface="メイリオ" panose="020B0604030504040204" pitchFamily="50" charset="-128"/>
              <a:ea typeface="メイリオ" panose="020B0604030504040204" pitchFamily="50" charset="-128"/>
            </a:endParaRPr>
          </a:p>
          <a:p>
            <a:pPr>
              <a:spcBef>
                <a:spcPts val="0"/>
              </a:spcBef>
              <a:tabLst>
                <a:tab pos="3502025" algn="l"/>
              </a:tabLst>
            </a:pPr>
            <a:r>
              <a:rPr lang="ja-JP" altLang="en-US" sz="1500">
                <a:solidFill>
                  <a:sysClr val="windowText" lastClr="000000"/>
                </a:solidFill>
                <a:latin typeface="メイリオ" panose="020B0604030504040204" pitchFamily="50" charset="-128"/>
                <a:ea typeface="メイリオ" panose="020B0604030504040204" pitchFamily="50" charset="-128"/>
              </a:rPr>
              <a:t> </a:t>
            </a:r>
            <a:r>
              <a:rPr lang="en-US" altLang="ja-JP" sz="1500">
                <a:solidFill>
                  <a:sysClr val="windowText" lastClr="000000"/>
                </a:solidFill>
                <a:latin typeface="メイリオ" panose="020B0604030504040204" pitchFamily="50" charset="-128"/>
                <a:ea typeface="メイリオ" panose="020B0604030504040204" pitchFamily="50" charset="-128"/>
              </a:rPr>
              <a:t>University, Vocational Schools.</a:t>
            </a:r>
          </a:p>
        </p:txBody>
      </p:sp>
      <p:pic>
        <p:nvPicPr>
          <p:cNvPr id="3" name="Pictur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943061" y="2738155"/>
            <a:ext cx="3245151" cy="2431928"/>
          </a:xfrm>
          <a:prstGeom prst="rect">
            <a:avLst/>
          </a:prstGeom>
        </p:spPr>
      </p:pic>
      <p:sp>
        <p:nvSpPr>
          <p:cNvPr id="56" name="TextBox 20">
            <a:extLst>
              <a:ext uri="{FF2B5EF4-FFF2-40B4-BE49-F238E27FC236}">
                <a16:creationId xmlns:a16="http://schemas.microsoft.com/office/drawing/2014/main" id="{CC0649D3-E2C6-3091-799A-3ED416927762}"/>
              </a:ext>
            </a:extLst>
          </p:cNvPr>
          <p:cNvSpPr txBox="1"/>
          <p:nvPr/>
        </p:nvSpPr>
        <p:spPr>
          <a:xfrm>
            <a:off x="621168" y="2803122"/>
            <a:ext cx="4029444" cy="553998"/>
          </a:xfrm>
          <a:prstGeom prst="rect">
            <a:avLst/>
          </a:prstGeom>
          <a:noFill/>
        </p:spPr>
        <p:txBody>
          <a:bodyPr wrap="square" rtlCol="0">
            <a:spAutoFit/>
          </a:bodyPr>
          <a:lstStyle/>
          <a:p>
            <a:pPr marL="171446" indent="-171446">
              <a:spcBef>
                <a:spcPts val="0"/>
              </a:spcBef>
              <a:buFont typeface="Wingdings" panose="05000000000000000000" pitchFamily="2" charset="2"/>
              <a:buChar char="l"/>
              <a:tabLst>
                <a:tab pos="3503525" algn="l"/>
              </a:tabLst>
            </a:pPr>
            <a:r>
              <a:rPr lang="en-US" altLang="ja-JP" sz="1500">
                <a:solidFill>
                  <a:sysClr val="windowText" lastClr="000000"/>
                </a:solidFill>
                <a:latin typeface="メイリオ" panose="020B0604030504040204" pitchFamily="50" charset="-128"/>
                <a:ea typeface="メイリオ" panose="020B0604030504040204" pitchFamily="50" charset="-128"/>
              </a:rPr>
              <a:t>Technical Field </a:t>
            </a:r>
            <a:r>
              <a:rPr lang="ja-JP" altLang="en-US" sz="1500">
                <a:solidFill>
                  <a:sysClr val="windowText" lastClr="000000"/>
                </a:solidFill>
                <a:latin typeface="メイリオ" panose="020B0604030504040204" pitchFamily="50" charset="-128"/>
                <a:ea typeface="メイリオ" panose="020B0604030504040204" pitchFamily="50" charset="-128"/>
              </a:rPr>
              <a:t>：</a:t>
            </a:r>
            <a:r>
              <a:rPr lang="en-US" altLang="ja-JP" sz="1500">
                <a:solidFill>
                  <a:sysClr val="windowText" lastClr="000000"/>
                </a:solidFill>
                <a:latin typeface="メイリオ" panose="020B0604030504040204" pitchFamily="50" charset="-128"/>
                <a:ea typeface="メイリオ" panose="020B0604030504040204" pitchFamily="50" charset="-128"/>
              </a:rPr>
              <a:t> Clothing, Automobile maintenance, PC technology, etc.</a:t>
            </a:r>
          </a:p>
        </p:txBody>
      </p:sp>
      <p:sp>
        <p:nvSpPr>
          <p:cNvPr id="57" name="TextBox 56"/>
          <p:cNvSpPr txBox="1"/>
          <p:nvPr/>
        </p:nvSpPr>
        <p:spPr>
          <a:xfrm>
            <a:off x="613759" y="3341074"/>
            <a:ext cx="4253103" cy="2031325"/>
          </a:xfrm>
          <a:prstGeom prst="rect">
            <a:avLst/>
          </a:prstGeom>
          <a:noFill/>
        </p:spPr>
        <p:txBody>
          <a:bodyPr wrap="square" rtlCol="0">
            <a:spAutoFit/>
          </a:bodyPr>
          <a:lstStyle/>
          <a:p>
            <a:pPr marL="171446" indent="-171446">
              <a:buFont typeface="Wingdings" panose="05000000000000000000" pitchFamily="2" charset="2"/>
              <a:buChar char="l"/>
              <a:tabLst>
                <a:tab pos="3503525" algn="l"/>
              </a:tabLst>
            </a:pPr>
            <a:r>
              <a:rPr lang="en-US" altLang="ja-JP" sz="1400">
                <a:solidFill>
                  <a:sysClr val="windowText" lastClr="000000"/>
                </a:solidFill>
                <a:latin typeface="メイリオ" panose="020B0604030504040204" pitchFamily="50" charset="-128"/>
                <a:ea typeface="メイリオ" panose="020B0604030504040204" pitchFamily="50" charset="-128"/>
              </a:rPr>
              <a:t>Outline</a:t>
            </a:r>
            <a:r>
              <a:rPr lang="ja-JP" altLang="en-US" sz="1400">
                <a:solidFill>
                  <a:sysClr val="windowText" lastClr="000000"/>
                </a:solidFill>
                <a:latin typeface="メイリオ" panose="020B0604030504040204" pitchFamily="50" charset="-128"/>
                <a:ea typeface="メイリオ" panose="020B0604030504040204" pitchFamily="50" charset="-128"/>
              </a:rPr>
              <a:t>：</a:t>
            </a:r>
            <a:endParaRPr lang="en-US" altLang="ja-JP" sz="1400">
              <a:solidFill>
                <a:sysClr val="windowText" lastClr="000000"/>
              </a:solidFill>
              <a:latin typeface="メイリオ" panose="020B0604030504040204" pitchFamily="50" charset="-128"/>
              <a:ea typeface="メイリオ" panose="020B0604030504040204" pitchFamily="50" charset="-128"/>
            </a:endParaRPr>
          </a:p>
          <a:p>
            <a:pPr>
              <a:tabLst>
                <a:tab pos="3502025" algn="l"/>
              </a:tabLst>
            </a:pPr>
            <a:r>
              <a:rPr lang="en-US" altLang="ja-JP" sz="1400">
                <a:solidFill>
                  <a:sysClr val="windowText" lastClr="000000"/>
                </a:solidFill>
                <a:latin typeface="メイリオ" panose="020B0604030504040204" pitchFamily="50" charset="-128"/>
                <a:ea typeface="メイリオ" panose="020B0604030504040204" pitchFamily="50" charset="-128"/>
              </a:rPr>
              <a:t> More than 100 JOCV have been engaged since 1970 covering various fields. Majority of them have been working as instructors for the purpose of technical transformation.  PC instructors have currently increased after 1990. The JOCVs have been contributed to employment support or income generation for youth and women thorough skill development. </a:t>
            </a:r>
          </a:p>
        </p:txBody>
      </p:sp>
      <p:pic>
        <p:nvPicPr>
          <p:cNvPr id="4" name="Picture 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900316" y="6401514"/>
            <a:ext cx="3373720" cy="2530290"/>
          </a:xfrm>
          <a:prstGeom prst="rect">
            <a:avLst/>
          </a:prstGeom>
        </p:spPr>
      </p:pic>
      <p:pic>
        <p:nvPicPr>
          <p:cNvPr id="7" name="図 6" descr="草の上に立つ人々&#10;&#10;AI によって生成されたコンテンツは間違っている可能性があります。">
            <a:extLst>
              <a:ext uri="{FF2B5EF4-FFF2-40B4-BE49-F238E27FC236}">
                <a16:creationId xmlns:a16="http://schemas.microsoft.com/office/drawing/2014/main" id="{864EC23A-70C4-4CDF-A7A0-D3C49883BF65}"/>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13404863" y="6615736"/>
            <a:ext cx="3161595" cy="2068391"/>
          </a:xfrm>
          <a:prstGeom prst="rect">
            <a:avLst/>
          </a:prstGeom>
        </p:spPr>
      </p:pic>
    </p:spTree>
    <p:extLst>
      <p:ext uri="{BB962C8B-B14F-4D97-AF65-F5344CB8AC3E}">
        <p14:creationId xmlns:p14="http://schemas.microsoft.com/office/powerpoint/2010/main" val="3770238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accent6">
              <a:lumMod val="50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2132</Words>
  <Application>Microsoft Office PowerPoint</Application>
  <PresentationFormat>ユーザー設定</PresentationFormat>
  <Paragraphs>216</Paragraphs>
  <Slides>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メイリオ</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jice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jice</dc:creator>
  <cp:lastModifiedBy>Kato, Shinichiro[加藤 真一郎]</cp:lastModifiedBy>
  <cp:revision>3</cp:revision>
  <cp:lastPrinted>2023-02-03T09:17:40Z</cp:lastPrinted>
  <dcterms:created xsi:type="dcterms:W3CDTF">2009-12-14T09:21:25Z</dcterms:created>
  <dcterms:modified xsi:type="dcterms:W3CDTF">2025-04-03T06:18:20Z</dcterms:modified>
</cp:coreProperties>
</file>