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918" r:id="rId3"/>
    <p:sldId id="936" r:id="rId4"/>
    <p:sldId id="259" r:id="rId5"/>
    <p:sldId id="260" r:id="rId6"/>
    <p:sldId id="261" r:id="rId7"/>
    <p:sldId id="262" r:id="rId8"/>
    <p:sldId id="264" r:id="rId9"/>
    <p:sldId id="265" r:id="rId10"/>
    <p:sldId id="902" r:id="rId11"/>
    <p:sldId id="904" r:id="rId12"/>
    <p:sldId id="935" r:id="rId13"/>
    <p:sldId id="907" r:id="rId14"/>
    <p:sldId id="909" r:id="rId15"/>
    <p:sldId id="258" r:id="rId16"/>
    <p:sldId id="911" r:id="rId17"/>
    <p:sldId id="908" r:id="rId18"/>
    <p:sldId id="910" r:id="rId19"/>
    <p:sldId id="257" r:id="rId20"/>
    <p:sldId id="913" r:id="rId21"/>
    <p:sldId id="912" r:id="rId22"/>
    <p:sldId id="914" r:id="rId23"/>
    <p:sldId id="915" r:id="rId24"/>
    <p:sldId id="932" r:id="rId25"/>
    <p:sldId id="920" r:id="rId26"/>
    <p:sldId id="274" r:id="rId27"/>
    <p:sldId id="928" r:id="rId28"/>
    <p:sldId id="929" r:id="rId29"/>
    <p:sldId id="926" r:id="rId30"/>
    <p:sldId id="277" r:id="rId31"/>
    <p:sldId id="295" r:id="rId32"/>
    <p:sldId id="931" r:id="rId33"/>
    <p:sldId id="930" r:id="rId34"/>
    <p:sldId id="934" r:id="rId35"/>
    <p:sldId id="937" r:id="rId3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20" autoAdjust="0"/>
    <p:restoredTop sz="94660"/>
  </p:normalViewPr>
  <p:slideViewPr>
    <p:cSldViewPr snapToGrid="0">
      <p:cViewPr varScale="1">
        <p:scale>
          <a:sx n="89" d="100"/>
          <a:sy n="89" d="100"/>
        </p:scale>
        <p:origin x="96"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E68DE494-1CB0-477C-AA8D-375A1962E1CC}" type="datetimeFigureOut">
              <a:rPr kumimoji="1" lang="ja-JP" altLang="en-US" smtClean="0"/>
              <a:t>2019/6/23</a:t>
            </a:fld>
            <a:endParaRPr kumimoji="1" lang="ja-JP" alt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CFCDE29-7D1F-46E1-8296-2FD2926BF03E}" type="slidenum">
              <a:rPr kumimoji="1" lang="ja-JP" altLang="en-US" smtClean="0"/>
              <a:t>‹#›</a:t>
            </a:fld>
            <a:endParaRPr kumimoji="1" lang="ja-JP" altLang="en-US"/>
          </a:p>
        </p:txBody>
      </p:sp>
    </p:spTree>
    <p:extLst>
      <p:ext uri="{BB962C8B-B14F-4D97-AF65-F5344CB8AC3E}">
        <p14:creationId xmlns:p14="http://schemas.microsoft.com/office/powerpoint/2010/main" val="2792233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B329948-FF8A-40F7-8312-60D959807E7D}" type="datetimeFigureOut">
              <a:rPr kumimoji="1" lang="ja-JP" altLang="en-US" smtClean="0"/>
              <a:t>2019/6/23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BB18A88-58E6-41C3-B2C2-EC2913CDAA89}" type="slidenum">
              <a:rPr kumimoji="1" lang="ja-JP" altLang="en-US" smtClean="0"/>
              <a:t>‹#›</a:t>
            </a:fld>
            <a:endParaRPr kumimoji="1" lang="ja-JP" altLang="en-US"/>
          </a:p>
        </p:txBody>
      </p:sp>
    </p:spTree>
    <p:extLst>
      <p:ext uri="{BB962C8B-B14F-4D97-AF65-F5344CB8AC3E}">
        <p14:creationId xmlns:p14="http://schemas.microsoft.com/office/powerpoint/2010/main" val="13197334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77E7D314-6E10-4954-B522-F4F08C57D932}"/>
              </a:ext>
            </a:extLst>
          </p:cNvPr>
          <p:cNvSpPr>
            <a:spLocks noGrp="1" noRot="1" noChangeAspect="1" noTextEdit="1"/>
          </p:cNvSpPr>
          <p:nvPr>
            <p:ph type="sldImg"/>
          </p:nvPr>
        </p:nvSpPr>
        <p:spPr>
          <a:ln/>
        </p:spPr>
      </p:sp>
      <p:sp>
        <p:nvSpPr>
          <p:cNvPr id="43011" name="ノート プレースホルダー 2">
            <a:extLst>
              <a:ext uri="{FF2B5EF4-FFF2-40B4-BE49-F238E27FC236}">
                <a16:creationId xmlns:a16="http://schemas.microsoft.com/office/drawing/2014/main" id="{705078C5-4FB9-43A0-8105-CB4D5F3FD31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時間が短い説明会の場合は、途上国の写真スライドは無しにして、この１枚でまとめても可</a:t>
            </a:r>
          </a:p>
        </p:txBody>
      </p:sp>
      <p:sp>
        <p:nvSpPr>
          <p:cNvPr id="43012" name="スライド番号プレースホルダー 3">
            <a:extLst>
              <a:ext uri="{FF2B5EF4-FFF2-40B4-BE49-F238E27FC236}">
                <a16:creationId xmlns:a16="http://schemas.microsoft.com/office/drawing/2014/main" id="{8CB812C6-EBFB-4F63-AC6E-7EE98617C43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8C08C0F-A66A-4B9C-8338-BE0FCC4D80DF}" type="slidenum">
              <a:rPr lang="en-US" altLang="ja-JP">
                <a:ea typeface="ＭＳ Ｐゴシック" panose="020B0600070205080204" pitchFamily="50" charset="-128"/>
              </a:rPr>
              <a:pPr>
                <a:spcBef>
                  <a:spcPct val="0"/>
                </a:spcBef>
              </a:pPr>
              <a:t>10</a:t>
            </a:fld>
            <a:endParaRPr lang="en-US" altLang="ja-JP" dirty="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77E7D314-6E10-4954-B522-F4F08C57D932}"/>
              </a:ext>
            </a:extLst>
          </p:cNvPr>
          <p:cNvSpPr>
            <a:spLocks noGrp="1" noRot="1" noChangeAspect="1" noTextEdit="1"/>
          </p:cNvSpPr>
          <p:nvPr>
            <p:ph type="sldImg"/>
          </p:nvPr>
        </p:nvSpPr>
        <p:spPr>
          <a:ln/>
        </p:spPr>
      </p:sp>
      <p:sp>
        <p:nvSpPr>
          <p:cNvPr id="43011" name="ノート プレースホルダー 2">
            <a:extLst>
              <a:ext uri="{FF2B5EF4-FFF2-40B4-BE49-F238E27FC236}">
                <a16:creationId xmlns:a16="http://schemas.microsoft.com/office/drawing/2014/main" id="{705078C5-4FB9-43A0-8105-CB4D5F3FD31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時間が短い説明会の場合は、途上国の写真スライドは無しにして、この１枚でまとめても可</a:t>
            </a:r>
          </a:p>
        </p:txBody>
      </p:sp>
      <p:sp>
        <p:nvSpPr>
          <p:cNvPr id="43012" name="スライド番号プレースホルダー 3">
            <a:extLst>
              <a:ext uri="{FF2B5EF4-FFF2-40B4-BE49-F238E27FC236}">
                <a16:creationId xmlns:a16="http://schemas.microsoft.com/office/drawing/2014/main" id="{8CB812C6-EBFB-4F63-AC6E-7EE98617C43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8C08C0F-A66A-4B9C-8338-BE0FCC4D80DF}" type="slidenum">
              <a:rPr lang="en-US" altLang="ja-JP">
                <a:ea typeface="ＭＳ Ｐゴシック" panose="020B0600070205080204" pitchFamily="50" charset="-128"/>
              </a:rPr>
              <a:pPr>
                <a:spcBef>
                  <a:spcPct val="0"/>
                </a:spcBef>
              </a:pPr>
              <a:t>27</a:t>
            </a:fld>
            <a:endParaRPr lang="en-US" altLang="ja-JP" dirty="0">
              <a:ea typeface="ＭＳ Ｐゴシック" panose="020B0600070205080204" pitchFamily="50" charset="-128"/>
            </a:endParaRPr>
          </a:p>
        </p:txBody>
      </p:sp>
    </p:spTree>
    <p:extLst>
      <p:ext uri="{BB962C8B-B14F-4D97-AF65-F5344CB8AC3E}">
        <p14:creationId xmlns:p14="http://schemas.microsoft.com/office/powerpoint/2010/main" val="398457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6C3DFC2D-1C6A-4846-AACF-5F53EA6BEACE}"/>
              </a:ext>
            </a:extLst>
          </p:cNvPr>
          <p:cNvSpPr>
            <a:spLocks noGrp="1" noRot="1" noChangeAspect="1" noTextEdit="1"/>
          </p:cNvSpPr>
          <p:nvPr>
            <p:ph type="sldImg"/>
          </p:nvPr>
        </p:nvSpPr>
        <p:spPr>
          <a:ln/>
        </p:spPr>
      </p:sp>
      <p:sp>
        <p:nvSpPr>
          <p:cNvPr id="45059" name="ノート プレースホルダー 2">
            <a:extLst>
              <a:ext uri="{FF2B5EF4-FFF2-40B4-BE49-F238E27FC236}">
                <a16:creationId xmlns:a16="http://schemas.microsoft.com/office/drawing/2014/main" id="{88975F85-A497-4DC9-ADBB-62D3A241EC6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年次報告書（</a:t>
            </a:r>
            <a:r>
              <a:rPr lang="en-US" altLang="ja-JP">
                <a:latin typeface="Arial" panose="020B0604020202020204" pitchFamily="34" charset="0"/>
              </a:rPr>
              <a:t>2017</a:t>
            </a:r>
            <a:r>
              <a:rPr lang="ja-JP" altLang="en-US">
                <a:latin typeface="Arial" panose="020B0604020202020204" pitchFamily="34" charset="0"/>
              </a:rPr>
              <a:t>）より。事業規模は</a:t>
            </a:r>
            <a:r>
              <a:rPr lang="en-US" altLang="ja-JP">
                <a:latin typeface="Arial" panose="020B0604020202020204" pitchFamily="34" charset="0"/>
              </a:rPr>
              <a:t>2016</a:t>
            </a:r>
            <a:r>
              <a:rPr lang="ja-JP" altLang="en-US">
                <a:latin typeface="Arial" panose="020B0604020202020204" pitchFamily="34" charset="0"/>
              </a:rPr>
              <a:t>年度における技術協力＋ボランティア＋有償資金協力（貸付実行額）＋無償資金協力（新規</a:t>
            </a:r>
            <a:r>
              <a:rPr lang="en-US" altLang="ja-JP">
                <a:latin typeface="Arial" panose="020B0604020202020204" pitchFamily="34" charset="0"/>
              </a:rPr>
              <a:t>G/A</a:t>
            </a:r>
            <a:r>
              <a:rPr lang="ja-JP" altLang="en-US">
                <a:latin typeface="Arial" panose="020B0604020202020204" pitchFamily="34" charset="0"/>
              </a:rPr>
              <a:t>締結額）</a:t>
            </a:r>
          </a:p>
        </p:txBody>
      </p:sp>
      <p:sp>
        <p:nvSpPr>
          <p:cNvPr id="45060" name="スライド番号プレースホルダー 3">
            <a:extLst>
              <a:ext uri="{FF2B5EF4-FFF2-40B4-BE49-F238E27FC236}">
                <a16:creationId xmlns:a16="http://schemas.microsoft.com/office/drawing/2014/main" id="{364914E1-0299-4923-9F77-0A8C7C466E3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424CD22-8D6A-4382-99E5-02C42AD99EA5}" type="slidenum">
              <a:rPr lang="en-US" altLang="ja-JP">
                <a:ea typeface="ＭＳ Ｐゴシック" panose="020B0600070205080204" pitchFamily="50" charset="-128"/>
              </a:rPr>
              <a:pPr>
                <a:spcBef>
                  <a:spcPct val="0"/>
                </a:spcBef>
              </a:pPr>
              <a:t>29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2565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3C05A8-F082-4257-BA25-24F235D92451}" type="slidenum">
              <a:rPr kumimoji="1" lang="ja-JP" altLang="en-US" smtClean="0"/>
              <a:t>30</a:t>
            </a:fld>
            <a:endParaRPr kumimoji="1" lang="ja-JP" altLang="en-US"/>
          </a:p>
        </p:txBody>
      </p:sp>
    </p:spTree>
    <p:extLst>
      <p:ext uri="{BB962C8B-B14F-4D97-AF65-F5344CB8AC3E}">
        <p14:creationId xmlns:p14="http://schemas.microsoft.com/office/powerpoint/2010/main" val="397813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3C05A8-F082-4257-BA25-24F235D92451}" type="slidenum">
              <a:rPr kumimoji="1" lang="ja-JP" altLang="en-US" smtClean="0"/>
              <a:t>31</a:t>
            </a:fld>
            <a:endParaRPr kumimoji="1" lang="ja-JP" altLang="en-US"/>
          </a:p>
        </p:txBody>
      </p:sp>
    </p:spTree>
    <p:extLst>
      <p:ext uri="{BB962C8B-B14F-4D97-AF65-F5344CB8AC3E}">
        <p14:creationId xmlns:p14="http://schemas.microsoft.com/office/powerpoint/2010/main" val="102241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BF06B-FD97-41B0-8940-AD716ED54F0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327E4B-494E-429D-B0C9-9D6972620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1B3159A-5C9C-4523-9F05-B1A4416F025A}"/>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5" name="フッター プレースホルダー 4">
            <a:extLst>
              <a:ext uri="{FF2B5EF4-FFF2-40B4-BE49-F238E27FC236}">
                <a16:creationId xmlns:a16="http://schemas.microsoft.com/office/drawing/2014/main" id="{E4D390AC-D4CD-4FC9-B38C-5B929BB6FB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FADD9E-27D9-4C81-B4D8-0899419D906F}"/>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25527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81DBC6-D56F-43D9-A29A-EFDDCAA9416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D84591-B748-4CB0-BE65-7E6866C54D4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425C97-3BA8-4658-96BC-F791C7BB4CD8}"/>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5" name="フッター プレースホルダー 4">
            <a:extLst>
              <a:ext uri="{FF2B5EF4-FFF2-40B4-BE49-F238E27FC236}">
                <a16:creationId xmlns:a16="http://schemas.microsoft.com/office/drawing/2014/main" id="{2047C7AB-4A5C-4378-B9B4-A6D76BF4AE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3D1D50-5D37-4D33-99B6-8362C2E2E73F}"/>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349642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6177C40-F861-468B-AF74-BC7EC970112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0B6B52B-9FC9-4859-BAAA-7DAC8115A9F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337F62-AE25-4456-BA02-C2A32B758175}"/>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5" name="フッター プレースホルダー 4">
            <a:extLst>
              <a:ext uri="{FF2B5EF4-FFF2-40B4-BE49-F238E27FC236}">
                <a16:creationId xmlns:a16="http://schemas.microsoft.com/office/drawing/2014/main" id="{845D4148-AD82-4206-A64F-BACB7EE3A7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CFB031-81F3-45C3-B622-2A70BCAE0F59}"/>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368810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13457-CF92-4956-BF88-A4694222D2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AE7D2C-D067-48AC-90D3-98B32F41073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270959-4CD6-4541-88B4-6461CA12AF4C}"/>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5" name="フッター プレースホルダー 4">
            <a:extLst>
              <a:ext uri="{FF2B5EF4-FFF2-40B4-BE49-F238E27FC236}">
                <a16:creationId xmlns:a16="http://schemas.microsoft.com/office/drawing/2014/main" id="{1EA7CC83-9A8E-4D01-B668-646F9FB2B3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547309-625E-4275-990A-EBFBD1758A44}"/>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328632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3A439A-EDA3-4ABC-B142-8365034B507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8B23C3-7713-40E4-8B3F-4266A154D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6290DE7-9F0D-4D56-991E-7496CFCF08BC}"/>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5" name="フッター プレースホルダー 4">
            <a:extLst>
              <a:ext uri="{FF2B5EF4-FFF2-40B4-BE49-F238E27FC236}">
                <a16:creationId xmlns:a16="http://schemas.microsoft.com/office/drawing/2014/main" id="{448E0F6F-67BF-48D1-980A-CF2EE979AE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8BD077-FE6C-4678-AB3E-3C577D41B0BB}"/>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396760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448D4-0D25-4EB5-AF83-2841194794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4574D0-A00B-471A-B93E-2ACA257A90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C2FCD4-81B7-4C42-B0E4-FB896B0C5C9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D48FCDE-CBAF-45E5-A36F-8A870CE5C313}"/>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6" name="フッター プレースホルダー 5">
            <a:extLst>
              <a:ext uri="{FF2B5EF4-FFF2-40B4-BE49-F238E27FC236}">
                <a16:creationId xmlns:a16="http://schemas.microsoft.com/office/drawing/2014/main" id="{42EACCBC-43E3-499C-8DA9-51A97D602B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A42064-F3B3-40F2-89F7-B50A46D688D5}"/>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181387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53D88-CEED-4653-B697-AFD5D1FC470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823C33-AF8E-462F-924A-CD09B5166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3868249-DDF2-4047-9BD4-21094B53868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373B5C-6967-4645-9FB8-54BB91863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8E6458-0396-4223-911E-80B9660FF39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7FD341-707C-4BA7-9B20-CEE590C55598}"/>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8" name="フッター プレースホルダー 7">
            <a:extLst>
              <a:ext uri="{FF2B5EF4-FFF2-40B4-BE49-F238E27FC236}">
                <a16:creationId xmlns:a16="http://schemas.microsoft.com/office/drawing/2014/main" id="{A9BA3DF5-DFBE-4F42-BADD-C0CDD38F6BF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F2EBFB-7665-418C-9CF9-9C9ED1662DBF}"/>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208279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444011-6DC6-43BE-AF45-D1D12841441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3186D0-FCE5-4676-80E6-5EF55A9FFF5A}"/>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4" name="フッター プレースホルダー 3">
            <a:extLst>
              <a:ext uri="{FF2B5EF4-FFF2-40B4-BE49-F238E27FC236}">
                <a16:creationId xmlns:a16="http://schemas.microsoft.com/office/drawing/2014/main" id="{0A7CE2A1-2698-4311-8183-82D2D7726F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38547D-BDDA-48FF-8F76-91974E3F0C58}"/>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375581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8E7839-9A44-49FA-AD9D-A44D0E322C9B}"/>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3" name="フッター プレースホルダー 2">
            <a:extLst>
              <a:ext uri="{FF2B5EF4-FFF2-40B4-BE49-F238E27FC236}">
                <a16:creationId xmlns:a16="http://schemas.microsoft.com/office/drawing/2014/main" id="{CF925777-D195-4AA2-958B-B52F7E5A9F1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1F1356B-8BA6-4309-BC1B-10D98A2DD10E}"/>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132982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AD93E8-08DC-4442-9FD1-87F6B06A4FB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13BC40-FB39-450B-AF93-36780EE53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C5E6FDE-3270-44C3-A4A5-70129AAA4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3035604-CB86-4E57-ABBF-87BB00318DD8}"/>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6" name="フッター プレースホルダー 5">
            <a:extLst>
              <a:ext uri="{FF2B5EF4-FFF2-40B4-BE49-F238E27FC236}">
                <a16:creationId xmlns:a16="http://schemas.microsoft.com/office/drawing/2014/main" id="{B1013B4E-7EF9-465E-8ECB-C5D29BEA12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BE0D64-DBD9-4042-ACF2-628137C87F45}"/>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32419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B2B05F-222F-46EC-BEAC-09D340A7D9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FF4BE4-F2EB-402F-AAE5-D95D0EFEA9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4A3D74-8CB5-4C27-A040-7119E0E4B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588666-2B59-42D3-BEE8-C7EDF172EED8}"/>
              </a:ext>
            </a:extLst>
          </p:cNvPr>
          <p:cNvSpPr>
            <a:spLocks noGrp="1"/>
          </p:cNvSpPr>
          <p:nvPr>
            <p:ph type="dt" sz="half" idx="10"/>
          </p:nvPr>
        </p:nvSpPr>
        <p:spPr/>
        <p:txBody>
          <a:bodyPr/>
          <a:lstStyle/>
          <a:p>
            <a:fld id="{F2F0675D-32A9-44B8-A087-E1E1EB775180}" type="datetimeFigureOut">
              <a:rPr kumimoji="1" lang="ja-JP" altLang="en-US" smtClean="0"/>
              <a:t>2019/6/23</a:t>
            </a:fld>
            <a:endParaRPr kumimoji="1" lang="ja-JP" altLang="en-US"/>
          </a:p>
        </p:txBody>
      </p:sp>
      <p:sp>
        <p:nvSpPr>
          <p:cNvPr id="6" name="フッター プレースホルダー 5">
            <a:extLst>
              <a:ext uri="{FF2B5EF4-FFF2-40B4-BE49-F238E27FC236}">
                <a16:creationId xmlns:a16="http://schemas.microsoft.com/office/drawing/2014/main" id="{EE76B103-1F94-4628-8D95-8A657CC8DF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C6D0A7-EA6F-48B9-90A2-C99081393E1C}"/>
              </a:ext>
            </a:extLst>
          </p:cNvPr>
          <p:cNvSpPr>
            <a:spLocks noGrp="1"/>
          </p:cNvSpPr>
          <p:nvPr>
            <p:ph type="sldNum" sz="quarter" idx="12"/>
          </p:nvPr>
        </p:nvSpPr>
        <p:spPr/>
        <p:txBody>
          <a:body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406075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3DE7286-E04F-4755-A621-D69BF6C2C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BD2487-D60D-48CF-92E0-F7D0598E2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C24BDA-6895-4085-BA35-D674A1B89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0675D-32A9-44B8-A087-E1E1EB775180}" type="datetimeFigureOut">
              <a:rPr kumimoji="1" lang="ja-JP" altLang="en-US" smtClean="0"/>
              <a:t>2019/6/23</a:t>
            </a:fld>
            <a:endParaRPr kumimoji="1" lang="ja-JP" altLang="en-US"/>
          </a:p>
        </p:txBody>
      </p:sp>
      <p:sp>
        <p:nvSpPr>
          <p:cNvPr id="5" name="フッター プレースホルダー 4">
            <a:extLst>
              <a:ext uri="{FF2B5EF4-FFF2-40B4-BE49-F238E27FC236}">
                <a16:creationId xmlns:a16="http://schemas.microsoft.com/office/drawing/2014/main" id="{12B894EE-AF41-4EE9-9A63-F271DDC76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1D38AF3-B78F-44C0-988A-0C954A86B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05D96-FB20-45D0-BD5F-E615ECFB397F}" type="slidenum">
              <a:rPr kumimoji="1" lang="ja-JP" altLang="en-US" smtClean="0"/>
              <a:t>‹#›</a:t>
            </a:fld>
            <a:endParaRPr kumimoji="1" lang="ja-JP" altLang="en-US"/>
          </a:p>
        </p:txBody>
      </p:sp>
    </p:spTree>
    <p:extLst>
      <p:ext uri="{BB962C8B-B14F-4D97-AF65-F5344CB8AC3E}">
        <p14:creationId xmlns:p14="http://schemas.microsoft.com/office/powerpoint/2010/main" val="3768280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google.co.jp/url?sa=i&amp;rct=j&amp;q=&amp;source=images&amp;cd=&amp;cad=rja&amp;docid=dVYVUpHCAhLy1M&amp;tbnid=sRrY3tSC0ClsbM:&amp;ved=0CAUQjRw&amp;url=http://ja.wikipedia.org/wiki/%E3%83%9F%E3%83%A3%E3%83%B3%E3%83%9E%E3%83%BC%E3%81%AE%E5%9B%BD%E6%97%97&amp;ei=KNC_UZTlEsrDkwX4u4BA&amp;bvm=bv.47883778,d.dGI&amp;psig=AFQjCNEHphrHXwBJtMevZFQxrXc1Qfd3qA&amp;ust=1371611542552417" TargetMode="External"/><Relationship Id="rId3" Type="http://schemas.microsoft.com/office/2007/relationships/hdphoto" Target="../media/hdphoto1.wdp"/><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image" Target="../media/image9.jpeg"/><Relationship Id="rId10" Type="http://schemas.openxmlformats.org/officeDocument/2006/relationships/image" Target="../media/image6.gif"/><Relationship Id="rId4" Type="http://schemas.openxmlformats.org/officeDocument/2006/relationships/image" Target="../media/image2.jpeg"/><Relationship Id="rId9" Type="http://schemas.microsoft.com/office/2007/relationships/hdphoto" Target="../media/hdphoto3.wdp"/><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0.png"/><Relationship Id="rId18" Type="http://schemas.openxmlformats.org/officeDocument/2006/relationships/image" Target="../media/image41.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9.png"/><Relationship Id="rId17" Type="http://schemas.openxmlformats.org/officeDocument/2006/relationships/image" Target="../media/image52.pn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8.png"/><Relationship Id="rId5" Type="http://schemas.openxmlformats.org/officeDocument/2006/relationships/image" Target="../media/image48.png"/><Relationship Id="rId15" Type="http://schemas.openxmlformats.org/officeDocument/2006/relationships/image" Target="../media/image51.png"/><Relationship Id="rId10" Type="http://schemas.openxmlformats.org/officeDocument/2006/relationships/image" Target="../media/image49.png"/><Relationship Id="rId19" Type="http://schemas.openxmlformats.org/officeDocument/2006/relationships/image" Target="../media/image42.png"/><Relationship Id="rId4" Type="http://schemas.openxmlformats.org/officeDocument/2006/relationships/image" Target="../media/image26.png"/><Relationship Id="rId9" Type="http://schemas.openxmlformats.org/officeDocument/2006/relationships/image" Target="../media/image36.png"/><Relationship Id="rId1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550" y="2376563"/>
            <a:ext cx="9882712" cy="73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826" tIns="59411" rIns="118826" bIns="59411" anchor="ct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r>
              <a:rPr lang="en-US" altLang="ja-JP" sz="4100" dirty="0"/>
              <a:t>SDGs</a:t>
            </a:r>
            <a:r>
              <a:rPr lang="ja-JP" altLang="en-US" sz="4100" dirty="0"/>
              <a:t>と</a:t>
            </a:r>
            <a:endParaRPr lang="en-US" altLang="ja-JP" sz="4100" dirty="0"/>
          </a:p>
          <a:p>
            <a:pPr algn="ctr" eaLnBrk="1" hangingPunct="1"/>
            <a:r>
              <a:rPr lang="en-US" altLang="ja-JP" sz="4100" dirty="0"/>
              <a:t>JICA</a:t>
            </a:r>
            <a:r>
              <a:rPr lang="ja-JP" altLang="en-US" sz="4100" dirty="0"/>
              <a:t>によるミャンマー支援</a:t>
            </a:r>
            <a:endParaRPr lang="en-US" altLang="ja-JP" sz="4100" dirty="0"/>
          </a:p>
          <a:p>
            <a:pPr algn="ctr" eaLnBrk="1" hangingPunct="1"/>
            <a:endParaRPr lang="ja-JP" altLang="en-US" dirty="0"/>
          </a:p>
        </p:txBody>
      </p:sp>
      <p:sp>
        <p:nvSpPr>
          <p:cNvPr id="5" name="Rectangle 3"/>
          <p:cNvSpPr txBox="1">
            <a:spLocks noChangeArrowheads="1"/>
          </p:cNvSpPr>
          <p:nvPr/>
        </p:nvSpPr>
        <p:spPr bwMode="auto">
          <a:xfrm>
            <a:off x="1143001" y="3667144"/>
            <a:ext cx="9882366" cy="84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826" tIns="59411" rIns="118826" bIns="59411"/>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eaLnBrk="1" hangingPunct="1">
              <a:buNone/>
              <a:defRPr/>
            </a:pPr>
            <a:r>
              <a:rPr lang="en-US" altLang="ja-JP" sz="2800" dirty="0">
                <a:latin typeface="Arial Unicode MS" panose="020B0604020202020204" pitchFamily="50" charset="-128"/>
                <a:ea typeface="Arial Unicode MS" panose="020B0604020202020204" pitchFamily="50" charset="-128"/>
                <a:cs typeface="Arial Unicode MS" panose="020B0604020202020204" pitchFamily="50" charset="-128"/>
              </a:rPr>
              <a:t>JICA</a:t>
            </a:r>
            <a:r>
              <a:rPr lang="ja-JP" altLang="en-US" sz="2800" dirty="0">
                <a:latin typeface="+mj-lt"/>
              </a:rPr>
              <a:t>ミャンマー事務所</a:t>
            </a:r>
            <a:endParaRPr lang="en-US" altLang="ja-JP" sz="2800" dirty="0">
              <a:latin typeface="+mj-lt"/>
            </a:endParaRPr>
          </a:p>
          <a:p>
            <a:pPr marL="0" indent="0" algn="ctr" eaLnBrk="1" hangingPunct="1">
              <a:buNone/>
              <a:defRPr/>
            </a:pPr>
            <a:r>
              <a:rPr lang="ja-JP" altLang="en-US" sz="2800" dirty="0">
                <a:latin typeface="+mj-lt"/>
              </a:rPr>
              <a:t>植木</a:t>
            </a:r>
            <a:r>
              <a:rPr lang="ja-JP" altLang="en-US" sz="2800" dirty="0" smtClean="0">
                <a:latin typeface="+mj-lt"/>
              </a:rPr>
              <a:t>亮 </a:t>
            </a:r>
            <a:r>
              <a:rPr lang="en-US" altLang="ja-JP" sz="2800" dirty="0" smtClean="0">
                <a:latin typeface="+mj-lt"/>
              </a:rPr>
              <a:t>(</a:t>
            </a:r>
            <a:r>
              <a:rPr lang="ja-JP" altLang="en-US" sz="2800" dirty="0" smtClean="0">
                <a:latin typeface="+mj-lt"/>
              </a:rPr>
              <a:t>うえきりょう</a:t>
            </a:r>
            <a:r>
              <a:rPr lang="en-US" altLang="ja-JP" sz="2800" dirty="0" smtClean="0">
                <a:latin typeface="+mj-lt"/>
              </a:rPr>
              <a:t>)</a:t>
            </a:r>
            <a:endParaRPr lang="en-US" altLang="ja-JP" sz="2800" dirty="0">
              <a:latin typeface="+mj-lt"/>
            </a:endParaRPr>
          </a:p>
          <a:p>
            <a:pPr marL="0" indent="0" algn="ctr" eaLnBrk="1" hangingPunct="1">
              <a:buNone/>
              <a:defRPr/>
            </a:pPr>
            <a:r>
              <a:rPr lang="ja-JP" altLang="en-US" sz="2800" dirty="0">
                <a:latin typeface="+mj-lt"/>
              </a:rPr>
              <a:t>中島洸</a:t>
            </a:r>
            <a:r>
              <a:rPr lang="ja-JP" altLang="en-US" sz="2800" dirty="0" smtClean="0">
                <a:latin typeface="+mj-lt"/>
              </a:rPr>
              <a:t>潤 （なかしまこうじゅん）</a:t>
            </a:r>
            <a:endParaRPr lang="en-US" altLang="ja-JP" sz="2800" dirty="0">
              <a:latin typeface="+mj-lt"/>
            </a:endParaRPr>
          </a:p>
        </p:txBody>
      </p:sp>
      <p:pic>
        <p:nvPicPr>
          <p:cNvPr id="9" name="Picture 9" descr="\\172.20.13.242\14. Public Relations\1. PR Activities and Goods\11. PR Goods_広報グッズ\JFY2016\2. Office Calendar\2. Pictures\Cover page\2. Water saving agri\P1020453.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37000"/>
                    </a14:imgEffect>
                  </a14:imgLayer>
                </a14:imgProps>
              </a:ext>
              <a:ext uri="{28A0092B-C50C-407E-A947-70E740481C1C}">
                <a14:useLocalDpi xmlns:a14="http://schemas.microsoft.com/office/drawing/2010/main"/>
              </a:ext>
            </a:extLst>
          </a:blip>
          <a:srcRect/>
          <a:stretch>
            <a:fillRect/>
          </a:stretch>
        </p:blipFill>
        <p:spPr bwMode="auto">
          <a:xfrm>
            <a:off x="3498295" y="5233178"/>
            <a:ext cx="2588767" cy="16351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7" descr="C:\Users\z02649\Pictures\img12_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549" y="5233186"/>
            <a:ext cx="2348437" cy="162584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1143002" y="-27384"/>
            <a:ext cx="9936000" cy="1552225"/>
            <a:chOff x="3" y="-27384"/>
            <a:chExt cx="9883263" cy="1552225"/>
          </a:xfrm>
        </p:grpSpPr>
        <p:pic>
          <p:nvPicPr>
            <p:cNvPr id="7" name="Picture 2" descr="\\172.20.13.242\14. Public Relations\1. PR Activities and Goods\11. PR Goods_広報グッズ\JFY2016\2. Office Calendar\2. Pictures\1. Curriculum Project(Education,TCP)\ODA-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373029" y="-26109"/>
              <a:ext cx="2510237" cy="1550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172.20.13.242\14. Public Relations\1. PR Activities and Goods\11. PR Goods_広報グッズ\JFY2016\2. Office Calendar\2. Pictures\6. Thilawa SEZ(SEZ, Power, Loan,Finance,TCP)\DSC_0392.JP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28000"/>
                      </a14:imgEffect>
                    </a14:imgLayer>
                  </a14:imgProps>
                </a:ext>
                <a:ext uri="{28A0092B-C50C-407E-A947-70E740481C1C}">
                  <a14:useLocalDpi xmlns:a14="http://schemas.microsoft.com/office/drawing/2010/main"/>
                </a:ext>
              </a:extLst>
            </a:blip>
            <a:srcRect/>
            <a:stretch>
              <a:fillRect/>
            </a:stretch>
          </p:blipFill>
          <p:spPr bwMode="auto">
            <a:xfrm>
              <a:off x="3" y="-27384"/>
              <a:ext cx="2570820" cy="15516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72.20.13.242\14. Public Relations\1. PR Activities and Goods\11. PR Goods_広報グッズ\JFY2016\2. Office Calendar\2. Pictures\12. Baluchan (Power, GA)\DSC_0169.JPG"/>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33000"/>
                      </a14:imgEffect>
                    </a14:imgLayer>
                  </a14:imgProps>
                </a:ext>
                <a:ext uri="{28A0092B-C50C-407E-A947-70E740481C1C}">
                  <a14:useLocalDpi xmlns:a14="http://schemas.microsoft.com/office/drawing/2010/main"/>
                </a:ext>
              </a:extLst>
            </a:blip>
            <a:srcRect/>
            <a:stretch>
              <a:fillRect/>
            </a:stretch>
          </p:blipFill>
          <p:spPr bwMode="auto">
            <a:xfrm>
              <a:off x="4941629" y="-26109"/>
              <a:ext cx="2448275" cy="15503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Users\z02649\Pictures\img10_02.g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70823" y="-26111"/>
              <a:ext cx="2413884" cy="155095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5" descr="\\172.20.13.242\14. Public Relations\1. PR Activities and Goods\11. PR Goods_広報グッズ\JFY2016\2. Office Calendar\2. Pictures\11. Tourism (TCP)\Clean campaign(Before&amp;After)\Ananda_Before.JPG"/>
          <p:cNvPicPr>
            <a:picLocks noChangeAspect="1" noChangeArrowheads="1"/>
          </p:cNvPicPr>
          <p:nvPr/>
        </p:nvPicPr>
        <p:blipFill>
          <a:blip r:embed="rId11" cstate="email">
            <a:extLst>
              <a:ext uri="{BEBA8EAE-BF5A-486C-A8C5-ECC9F3942E4B}">
                <a14:imgProps xmlns:a14="http://schemas.microsoft.com/office/drawing/2010/main">
                  <a14:imgLayer r:embed="rId12">
                    <a14:imgEffect>
                      <a14:brightnessContrast bright="33000"/>
                    </a14:imgEffect>
                  </a14:imgLayer>
                </a14:imgProps>
              </a:ext>
              <a:ext uri="{28A0092B-C50C-407E-A947-70E740481C1C}">
                <a14:useLocalDpi xmlns:a14="http://schemas.microsoft.com/office/drawing/2010/main"/>
              </a:ext>
            </a:extLst>
          </a:blip>
          <a:srcRect/>
          <a:stretch>
            <a:fillRect/>
          </a:stretch>
        </p:blipFill>
        <p:spPr bwMode="auto">
          <a:xfrm>
            <a:off x="6084638" y="5233178"/>
            <a:ext cx="2598817" cy="16376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pload.wikimedia.org/wikipedia/commons/thumb/8/8c/Flag_of_Myanmar.svg/260px-Flag_of_Myanmar.svg.png">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684400" y="2431207"/>
            <a:ext cx="1142845" cy="7019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z02649\Pictures\img07_02.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683450" y="5233178"/>
            <a:ext cx="2365553" cy="1637691"/>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7758010" y="3414497"/>
            <a:ext cx="3314038" cy="108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lgn="ctr">
              <a:defRPr/>
            </a:pPr>
            <a:endParaRPr lang="ja-JP" altLang="en-US">
              <a:solidFill>
                <a:prstClr val="white"/>
              </a:solidFill>
            </a:endParaRPr>
          </a:p>
        </p:txBody>
      </p:sp>
      <p:sp>
        <p:nvSpPr>
          <p:cNvPr id="19" name="正方形/長方形 18"/>
          <p:cNvSpPr/>
          <p:nvPr/>
        </p:nvSpPr>
        <p:spPr>
          <a:xfrm>
            <a:off x="1128214" y="3415128"/>
            <a:ext cx="3314039" cy="108000"/>
          </a:xfrm>
          <a:prstGeom prst="rect">
            <a:avLst/>
          </a:prstGeom>
          <a:solidFill>
            <a:srgbClr val="FFC000"/>
          </a:solidFill>
          <a:ln w="12700" cap="flat" cmpd="sng" algn="ctr">
            <a:noFill/>
            <a:prstDash val="solid"/>
            <a:miter lim="800000"/>
          </a:ln>
          <a:effectLst/>
        </p:spPr>
        <p:txBody>
          <a:bodyPr lIns="107287" tIns="53643" rIns="107287" bIns="53643" anchor="ctr"/>
          <a:lstStyle/>
          <a:p>
            <a:pPr algn="ctr">
              <a:defRPr/>
            </a:pPr>
            <a:endParaRPr kumimoji="0" lang="ja-JP" altLang="en-US" kern="0">
              <a:solidFill>
                <a:prstClr val="white"/>
              </a:solidFill>
              <a:latin typeface="Calibri" panose="020F0502020204030204"/>
              <a:ea typeface="ＭＳ Ｐゴシック"/>
            </a:endParaRPr>
          </a:p>
        </p:txBody>
      </p:sp>
      <p:sp>
        <p:nvSpPr>
          <p:cNvPr id="20" name="正方形/長方形 19"/>
          <p:cNvSpPr/>
          <p:nvPr/>
        </p:nvSpPr>
        <p:spPr>
          <a:xfrm>
            <a:off x="4442252" y="3414497"/>
            <a:ext cx="3315758" cy="10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lgn="ctr">
              <a:defRPr/>
            </a:pPr>
            <a:endParaRPr lang="ja-JP" altLang="en-US">
              <a:solidFill>
                <a:prstClr val="white"/>
              </a:solidFill>
            </a:endParaRPr>
          </a:p>
        </p:txBody>
      </p:sp>
      <p:pic>
        <p:nvPicPr>
          <p:cNvPr id="17" name="Picture 2" descr="C:\Users\30104\Documents\広報\Figure\jica logo 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616756" y="2281706"/>
            <a:ext cx="1059190" cy="859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a:extLst>
              <a:ext uri="{FF2B5EF4-FFF2-40B4-BE49-F238E27FC236}">
                <a16:creationId xmlns:a16="http://schemas.microsoft.com/office/drawing/2014/main" id="{3847A649-C38E-4A24-9FF8-EAFDFE8E5F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3350" y="-65893"/>
            <a:ext cx="10102850" cy="759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テキスト ボックス 30">
            <a:extLst>
              <a:ext uri="{FF2B5EF4-FFF2-40B4-BE49-F238E27FC236}">
                <a16:creationId xmlns:a16="http://schemas.microsoft.com/office/drawing/2014/main" id="{C3A2B24B-FC23-4768-8FC3-A617746A8F3E}"/>
              </a:ext>
            </a:extLst>
          </p:cNvPr>
          <p:cNvSpPr txBox="1">
            <a:spLocks noChangeArrowheads="1"/>
          </p:cNvSpPr>
          <p:nvPr/>
        </p:nvSpPr>
        <p:spPr bwMode="auto">
          <a:xfrm>
            <a:off x="2757701" y="110321"/>
            <a:ext cx="8074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eaLnBrk="1" hangingPunct="1">
              <a:spcBef>
                <a:spcPct val="0"/>
              </a:spcBef>
              <a:buClrTx/>
              <a:buFontTx/>
              <a:buNone/>
            </a:pPr>
            <a:r>
              <a:rPr lang="ja-JP" altLang="en-US" sz="2800" dirty="0">
                <a:solidFill>
                  <a:schemeClr val="tx1"/>
                </a:solidFill>
                <a:latin typeface="HGSｺﾞｼｯｸE" panose="020B0900000000000000" pitchFamily="50" charset="-128"/>
                <a:ea typeface="HGPｺﾞｼｯｸE" panose="020B0900000000000000" pitchFamily="50" charset="-128"/>
              </a:rPr>
              <a:t>開発途上国が抱える問題</a:t>
            </a:r>
          </a:p>
        </p:txBody>
      </p:sp>
      <p:cxnSp>
        <p:nvCxnSpPr>
          <p:cNvPr id="5" name="直線コネクタ 4">
            <a:extLst>
              <a:ext uri="{FF2B5EF4-FFF2-40B4-BE49-F238E27FC236}">
                <a16:creationId xmlns:a16="http://schemas.microsoft.com/office/drawing/2014/main" id="{F2C82324-0F42-404D-BC17-64C1A6D375D3}"/>
              </a:ext>
            </a:extLst>
          </p:cNvPr>
          <p:cNvCxnSpPr/>
          <p:nvPr/>
        </p:nvCxnSpPr>
        <p:spPr>
          <a:xfrm>
            <a:off x="2681500" y="675470"/>
            <a:ext cx="82804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389" name="Text Box 20">
            <a:extLst>
              <a:ext uri="{FF2B5EF4-FFF2-40B4-BE49-F238E27FC236}">
                <a16:creationId xmlns:a16="http://schemas.microsoft.com/office/drawing/2014/main" id="{66955421-2DA0-426C-88DA-CB9334781E16}"/>
              </a:ext>
            </a:extLst>
          </p:cNvPr>
          <p:cNvSpPr txBox="1">
            <a:spLocks noChangeArrowheads="1"/>
          </p:cNvSpPr>
          <p:nvPr/>
        </p:nvSpPr>
        <p:spPr bwMode="auto">
          <a:xfrm>
            <a:off x="5675525" y="1375558"/>
            <a:ext cx="1409700" cy="368300"/>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貧困</a:t>
            </a:r>
          </a:p>
        </p:txBody>
      </p:sp>
      <p:sp>
        <p:nvSpPr>
          <p:cNvPr id="16390" name="Text Box 20">
            <a:extLst>
              <a:ext uri="{FF2B5EF4-FFF2-40B4-BE49-F238E27FC236}">
                <a16:creationId xmlns:a16="http://schemas.microsoft.com/office/drawing/2014/main" id="{C8B542D4-891B-4A22-95B0-D44C5A31B6A1}"/>
              </a:ext>
            </a:extLst>
          </p:cNvPr>
          <p:cNvSpPr txBox="1">
            <a:spLocks noChangeArrowheads="1"/>
          </p:cNvSpPr>
          <p:nvPr/>
        </p:nvSpPr>
        <p:spPr bwMode="auto">
          <a:xfrm>
            <a:off x="8226638" y="2588409"/>
            <a:ext cx="1409700" cy="369887"/>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難民</a:t>
            </a:r>
          </a:p>
        </p:txBody>
      </p:sp>
      <p:sp>
        <p:nvSpPr>
          <p:cNvPr id="16391" name="Text Box 20">
            <a:extLst>
              <a:ext uri="{FF2B5EF4-FFF2-40B4-BE49-F238E27FC236}">
                <a16:creationId xmlns:a16="http://schemas.microsoft.com/office/drawing/2014/main" id="{B831076A-1AD0-473E-BAD3-84F181A92DAE}"/>
              </a:ext>
            </a:extLst>
          </p:cNvPr>
          <p:cNvSpPr txBox="1">
            <a:spLocks noChangeArrowheads="1"/>
          </p:cNvSpPr>
          <p:nvPr/>
        </p:nvSpPr>
        <p:spPr bwMode="auto">
          <a:xfrm>
            <a:off x="8226638" y="4255283"/>
            <a:ext cx="1409700" cy="368300"/>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教育</a:t>
            </a:r>
          </a:p>
        </p:txBody>
      </p:sp>
      <p:sp>
        <p:nvSpPr>
          <p:cNvPr id="16392" name="Text Box 20">
            <a:extLst>
              <a:ext uri="{FF2B5EF4-FFF2-40B4-BE49-F238E27FC236}">
                <a16:creationId xmlns:a16="http://schemas.microsoft.com/office/drawing/2014/main" id="{9E0644FD-FCE0-4EF4-85E2-BA76C884CF4D}"/>
              </a:ext>
            </a:extLst>
          </p:cNvPr>
          <p:cNvSpPr txBox="1">
            <a:spLocks noChangeArrowheads="1"/>
          </p:cNvSpPr>
          <p:nvPr/>
        </p:nvSpPr>
        <p:spPr bwMode="auto">
          <a:xfrm>
            <a:off x="5691400" y="5685620"/>
            <a:ext cx="1409700" cy="369888"/>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保健医療</a:t>
            </a:r>
          </a:p>
        </p:txBody>
      </p:sp>
      <p:sp>
        <p:nvSpPr>
          <p:cNvPr id="16393" name="Text Box 20">
            <a:extLst>
              <a:ext uri="{FF2B5EF4-FFF2-40B4-BE49-F238E27FC236}">
                <a16:creationId xmlns:a16="http://schemas.microsoft.com/office/drawing/2014/main" id="{6804C12B-F4D1-493B-98BE-F41CB92B4308}"/>
              </a:ext>
            </a:extLst>
          </p:cNvPr>
          <p:cNvSpPr txBox="1">
            <a:spLocks noChangeArrowheads="1"/>
          </p:cNvSpPr>
          <p:nvPr/>
        </p:nvSpPr>
        <p:spPr bwMode="auto">
          <a:xfrm>
            <a:off x="3083138" y="4255283"/>
            <a:ext cx="1409700" cy="368300"/>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気候変動</a:t>
            </a:r>
          </a:p>
        </p:txBody>
      </p:sp>
      <p:sp>
        <p:nvSpPr>
          <p:cNvPr id="16394" name="Text Box 20">
            <a:extLst>
              <a:ext uri="{FF2B5EF4-FFF2-40B4-BE49-F238E27FC236}">
                <a16:creationId xmlns:a16="http://schemas.microsoft.com/office/drawing/2014/main" id="{6B4FDABD-E269-40BD-8779-BD0FE3DDF6A1}"/>
              </a:ext>
            </a:extLst>
          </p:cNvPr>
          <p:cNvSpPr txBox="1">
            <a:spLocks noChangeArrowheads="1"/>
          </p:cNvSpPr>
          <p:nvPr/>
        </p:nvSpPr>
        <p:spPr bwMode="auto">
          <a:xfrm>
            <a:off x="3083138" y="2516970"/>
            <a:ext cx="1409700" cy="368300"/>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インフラ不足</a:t>
            </a:r>
          </a:p>
        </p:txBody>
      </p:sp>
      <p:pic>
        <p:nvPicPr>
          <p:cNvPr id="16395" name="図 1">
            <a:extLst>
              <a:ext uri="{FF2B5EF4-FFF2-40B4-BE49-F238E27FC236}">
                <a16:creationId xmlns:a16="http://schemas.microsoft.com/office/drawing/2014/main" id="{81CE9073-2F16-4A67-8AC3-71FAE954AEE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980576" y="475446"/>
            <a:ext cx="2709863" cy="1800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6" name="Picture 18" descr="写真2">
            <a:extLst>
              <a:ext uri="{FF2B5EF4-FFF2-40B4-BE49-F238E27FC236}">
                <a16:creationId xmlns:a16="http://schemas.microsoft.com/office/drawing/2014/main" id="{0684EF45-D653-4868-873F-E3AA376BF75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96438" y="4831545"/>
            <a:ext cx="2963862" cy="1873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descr="dhakatraffic40">
            <a:extLst>
              <a:ext uri="{FF2B5EF4-FFF2-40B4-BE49-F238E27FC236}">
                <a16:creationId xmlns:a16="http://schemas.microsoft.com/office/drawing/2014/main" id="{2D64A771-13EB-4052-BDE2-0B75D7BD82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57984" y="758282"/>
            <a:ext cx="2726098" cy="1606613"/>
          </a:xfrm>
          <a:prstGeom prst="rect">
            <a:avLst/>
          </a:prstGeom>
          <a:noFill/>
          <a:ln w="9525">
            <a:solidFill>
              <a:srgbClr val="000000"/>
            </a:solidFill>
            <a:miter lim="800000"/>
            <a:headEnd/>
            <a:tailEnd/>
          </a:ln>
          <a:effectLst>
            <a:glow rad="63500">
              <a:schemeClr val="bg2">
                <a:lumMod val="90000"/>
                <a:alpha val="40000"/>
              </a:schemeClr>
            </a:glow>
            <a:softEdge rad="63500"/>
          </a:effectLst>
          <a:extLst>
            <a:ext uri="{909E8E84-426E-40DD-AFC4-6F175D3DCCD1}">
              <a14:hiddenFill xmlns:a14="http://schemas.microsoft.com/office/drawing/2010/main">
                <a:solidFill>
                  <a:srgbClr val="FFFFFF"/>
                </a:solidFill>
              </a14:hiddenFill>
            </a:ext>
          </a:extLst>
        </p:spPr>
      </p:pic>
      <p:pic>
        <p:nvPicPr>
          <p:cNvPr id="16398" name="Picture 3" descr="\\Nasthai\SOMUpublic\@重要テーマ／特命事項\1110タイ洪水\flood photos 写真\111106 at Suthisan,Lat Phrao, Mo chit(Mizuno)\DSC_0110.jpg">
            <a:extLst>
              <a:ext uri="{FF2B5EF4-FFF2-40B4-BE49-F238E27FC236}">
                <a16:creationId xmlns:a16="http://schemas.microsoft.com/office/drawing/2014/main" id="{BAE78EE3-0D74-400A-AD27-D154F78FC80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10013" y="4993470"/>
            <a:ext cx="2754312" cy="163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838200" y="2674947"/>
            <a:ext cx="10515600" cy="1325563"/>
          </a:xfrm>
        </p:spPr>
        <p:txBody>
          <a:bodyPr/>
          <a:lstStyle/>
          <a:p>
            <a:pPr algn="ctr"/>
            <a:r>
              <a:rPr lang="ja-JP" altLang="en-US" dirty="0">
                <a:solidFill>
                  <a:srgbClr val="0070C0"/>
                </a:solidFill>
              </a:rPr>
              <a:t>どうやって世界の問題に取り組むのか？</a:t>
            </a:r>
            <a:endParaRPr kumimoji="1" lang="ja-JP" altLang="en-US" dirty="0">
              <a:solidFill>
                <a:srgbClr val="0070C0"/>
              </a:solidFill>
            </a:endParaRPr>
          </a:p>
        </p:txBody>
      </p:sp>
    </p:spTree>
    <p:extLst>
      <p:ext uri="{BB962C8B-B14F-4D97-AF65-F5344CB8AC3E}">
        <p14:creationId xmlns:p14="http://schemas.microsoft.com/office/powerpoint/2010/main" val="474658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92630" y="1690688"/>
            <a:ext cx="5403370" cy="3602247"/>
          </a:xfrm>
        </p:spPr>
      </p:pic>
      <p:sp>
        <p:nvSpPr>
          <p:cNvPr id="5" name="テキスト ボックス 5">
            <a:extLst>
              <a:ext uri="{FF2B5EF4-FFF2-40B4-BE49-F238E27FC236}">
                <a16:creationId xmlns:a16="http://schemas.microsoft.com/office/drawing/2014/main" id="{5D78A14D-67C6-447E-A8E0-2E14EA510B26}"/>
              </a:ext>
            </a:extLst>
          </p:cNvPr>
          <p:cNvSpPr txBox="1"/>
          <p:nvPr/>
        </p:nvSpPr>
        <p:spPr>
          <a:xfrm>
            <a:off x="6622307" y="365125"/>
            <a:ext cx="4842586"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solidFill>
                  <a:srgbClr val="FFC000"/>
                </a:solidFill>
              </a:rPr>
              <a:t>国際連合</a:t>
            </a:r>
            <a:r>
              <a:rPr kumimoji="1" lang="en-US" altLang="ja-JP" b="1" dirty="0">
                <a:solidFill>
                  <a:srgbClr val="FFC000"/>
                </a:solidFill>
              </a:rPr>
              <a:t>(United Nations)</a:t>
            </a:r>
          </a:p>
          <a:p>
            <a:endParaRPr kumimoji="1" lang="en-US" altLang="ja-JP" dirty="0"/>
          </a:p>
          <a:p>
            <a:r>
              <a:rPr lang="ja-JP" altLang="en-US" dirty="0"/>
              <a:t>・</a:t>
            </a:r>
            <a:r>
              <a:rPr lang="en-US" altLang="ja-JP" dirty="0"/>
              <a:t>1945</a:t>
            </a:r>
            <a:r>
              <a:rPr lang="ja-JP" altLang="en-US" dirty="0"/>
              <a:t>年設立。</a:t>
            </a:r>
            <a:endParaRPr lang="en-US" altLang="ja-JP" dirty="0"/>
          </a:p>
          <a:p>
            <a:endParaRPr lang="en-US" altLang="ja-JP" dirty="0" smtClean="0"/>
          </a:p>
          <a:p>
            <a:r>
              <a:rPr lang="ja-JP" altLang="en-US" dirty="0" smtClean="0"/>
              <a:t>・</a:t>
            </a:r>
            <a:r>
              <a:rPr lang="en-US" altLang="ja-JP" dirty="0" smtClean="0"/>
              <a:t>193</a:t>
            </a:r>
            <a:r>
              <a:rPr lang="ja-JP" altLang="en-US" dirty="0" smtClean="0"/>
              <a:t>か国加盟。</a:t>
            </a:r>
            <a:endParaRPr lang="en-US" altLang="ja-JP" dirty="0"/>
          </a:p>
          <a:p>
            <a:endParaRPr lang="en-US" altLang="ja-JP" dirty="0"/>
          </a:p>
          <a:p>
            <a:r>
              <a:rPr lang="ja-JP" altLang="en-US" dirty="0"/>
              <a:t>・世界の問題を話し合い</a:t>
            </a:r>
            <a:r>
              <a:rPr lang="ja-JP" altLang="en-US" dirty="0" smtClean="0"/>
              <a:t>、解決</a:t>
            </a:r>
            <a:r>
              <a:rPr lang="ja-JP" altLang="en-US" dirty="0"/>
              <a:t>策を検討する。</a:t>
            </a:r>
            <a:endParaRPr lang="en-US" altLang="ja-JP" dirty="0"/>
          </a:p>
          <a:p>
            <a:endParaRPr lang="en-US" altLang="ja-JP" dirty="0"/>
          </a:p>
          <a:p>
            <a:r>
              <a:rPr lang="ja-JP" altLang="en-US" dirty="0"/>
              <a:t>・各国がお金と人を出し合い</a:t>
            </a:r>
            <a:r>
              <a:rPr lang="ja-JP" altLang="en-US" dirty="0" smtClean="0"/>
              <a:t>、問題</a:t>
            </a:r>
            <a:r>
              <a:rPr lang="ja-JP" altLang="en-US" dirty="0"/>
              <a:t>解決の</a:t>
            </a:r>
            <a:r>
              <a:rPr lang="ja-JP" altLang="en-US" dirty="0" smtClean="0"/>
              <a:t>為</a:t>
            </a:r>
            <a:endParaRPr lang="en-US" altLang="ja-JP" dirty="0" smtClean="0"/>
          </a:p>
          <a:p>
            <a:r>
              <a:rPr lang="ja-JP" altLang="en-US" dirty="0"/>
              <a:t>　</a:t>
            </a:r>
            <a:r>
              <a:rPr lang="ja-JP" altLang="en-US" dirty="0" smtClean="0"/>
              <a:t>に</a:t>
            </a:r>
            <a:r>
              <a:rPr lang="ja-JP" altLang="en-US" dirty="0"/>
              <a:t>活用する。</a:t>
            </a:r>
            <a:endParaRPr lang="en-US" altLang="ja-JP" dirty="0"/>
          </a:p>
          <a:p>
            <a:endParaRPr lang="en-US" altLang="ja-JP" dirty="0"/>
          </a:p>
        </p:txBody>
      </p:sp>
      <p:pic>
        <p:nvPicPr>
          <p:cNvPr id="8" name="Picture 7"/>
          <p:cNvPicPr>
            <a:picLocks noChangeAspect="1"/>
          </p:cNvPicPr>
          <p:nvPr/>
        </p:nvPicPr>
        <p:blipFill>
          <a:blip r:embed="rId3"/>
          <a:stretch>
            <a:fillRect/>
          </a:stretch>
        </p:blipFill>
        <p:spPr>
          <a:xfrm>
            <a:off x="6622307" y="3678422"/>
            <a:ext cx="4863568" cy="2992965"/>
          </a:xfrm>
          <a:prstGeom prst="rect">
            <a:avLst/>
          </a:prstGeom>
        </p:spPr>
      </p:pic>
      <p:sp>
        <p:nvSpPr>
          <p:cNvPr id="9" name="AutoShape 6" descr="「国際連合」の画像検索結果"/>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93817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838200" y="2524822"/>
            <a:ext cx="10515600" cy="1325563"/>
          </a:xfrm>
        </p:spPr>
        <p:txBody>
          <a:bodyPr/>
          <a:lstStyle/>
          <a:p>
            <a:pPr algn="ctr"/>
            <a:r>
              <a:rPr lang="ja-JP" altLang="en-US" dirty="0">
                <a:solidFill>
                  <a:srgbClr val="0070C0"/>
                </a:solidFill>
              </a:rPr>
              <a:t>世界の</a:t>
            </a:r>
            <a:r>
              <a:rPr lang="ja-JP" altLang="en-US" b="1" dirty="0">
                <a:solidFill>
                  <a:srgbClr val="0070C0"/>
                </a:solidFill>
              </a:rPr>
              <a:t>貧困問題</a:t>
            </a:r>
            <a:r>
              <a:rPr lang="ja-JP" altLang="en-US" dirty="0">
                <a:solidFill>
                  <a:srgbClr val="0070C0"/>
                </a:solidFill>
              </a:rPr>
              <a:t>をなくそう！</a:t>
            </a:r>
            <a:endParaRPr kumimoji="1" lang="ja-JP" altLang="en-US" dirty="0">
              <a:solidFill>
                <a:srgbClr val="0070C0"/>
              </a:solidFill>
            </a:endParaRPr>
          </a:p>
        </p:txBody>
      </p:sp>
    </p:spTree>
    <p:extLst>
      <p:ext uri="{BB962C8B-B14F-4D97-AF65-F5344CB8AC3E}">
        <p14:creationId xmlns:p14="http://schemas.microsoft.com/office/powerpoint/2010/main" val="1653704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838200" y="2524822"/>
            <a:ext cx="10515600" cy="1325563"/>
          </a:xfrm>
        </p:spPr>
        <p:txBody>
          <a:bodyPr>
            <a:normAutofit fontScale="90000"/>
          </a:bodyPr>
          <a:lstStyle/>
          <a:p>
            <a:pPr algn="ctr"/>
            <a:r>
              <a:rPr lang="en-US" altLang="ja-JP" dirty="0">
                <a:solidFill>
                  <a:srgbClr val="0070C0"/>
                </a:solidFill>
              </a:rPr>
              <a:t>2000</a:t>
            </a:r>
            <a:r>
              <a:rPr lang="ja-JP" altLang="en-US" dirty="0">
                <a:solidFill>
                  <a:srgbClr val="0070C0"/>
                </a:solidFill>
              </a:rPr>
              <a:t>年から</a:t>
            </a:r>
            <a:r>
              <a:rPr lang="en-US" altLang="ja-JP" dirty="0">
                <a:solidFill>
                  <a:srgbClr val="0070C0"/>
                </a:solidFill>
              </a:rPr>
              <a:t>2015</a:t>
            </a:r>
            <a:r>
              <a:rPr lang="ja-JP" altLang="en-US" dirty="0">
                <a:solidFill>
                  <a:srgbClr val="0070C0"/>
                </a:solidFill>
              </a:rPr>
              <a:t>年の世界目標</a:t>
            </a:r>
            <a:r>
              <a:rPr lang="en-US" altLang="ja-JP" dirty="0">
                <a:solidFill>
                  <a:srgbClr val="0070C0"/>
                </a:solidFill>
              </a:rPr>
              <a:t/>
            </a:r>
            <a:br>
              <a:rPr lang="en-US" altLang="ja-JP" dirty="0">
                <a:solidFill>
                  <a:srgbClr val="0070C0"/>
                </a:solidFill>
              </a:rPr>
            </a:br>
            <a:r>
              <a:rPr lang="en-US" altLang="ja-JP" dirty="0">
                <a:solidFill>
                  <a:srgbClr val="0070C0"/>
                </a:solidFill>
              </a:rPr>
              <a:t/>
            </a:r>
            <a:br>
              <a:rPr lang="en-US" altLang="ja-JP" dirty="0">
                <a:solidFill>
                  <a:srgbClr val="0070C0"/>
                </a:solidFill>
              </a:rPr>
            </a:br>
            <a:r>
              <a:rPr lang="en-US" altLang="ja-JP" sz="8000" b="1" dirty="0">
                <a:solidFill>
                  <a:srgbClr val="0070C0"/>
                </a:solidFill>
              </a:rPr>
              <a:t>MDG</a:t>
            </a:r>
            <a:r>
              <a:rPr lang="ja-JP" altLang="en-US" sz="8000" b="1" dirty="0">
                <a:solidFill>
                  <a:srgbClr val="0070C0"/>
                </a:solidFill>
              </a:rPr>
              <a:t>ｓ</a:t>
            </a:r>
            <a:r>
              <a:rPr lang="en-US" altLang="ja-JP" dirty="0">
                <a:solidFill>
                  <a:srgbClr val="0070C0"/>
                </a:solidFill>
              </a:rPr>
              <a:t/>
            </a:r>
            <a:br>
              <a:rPr lang="en-US" altLang="ja-JP" dirty="0">
                <a:solidFill>
                  <a:srgbClr val="0070C0"/>
                </a:solidFill>
              </a:rPr>
            </a:br>
            <a:r>
              <a:rPr lang="en-US" altLang="ja-JP" dirty="0">
                <a:solidFill>
                  <a:srgbClr val="0070C0"/>
                </a:solidFill>
              </a:rPr>
              <a:t/>
            </a:r>
            <a:br>
              <a:rPr lang="en-US" altLang="ja-JP" dirty="0">
                <a:solidFill>
                  <a:srgbClr val="0070C0"/>
                </a:solidFill>
              </a:rPr>
            </a:br>
            <a:r>
              <a:rPr lang="en-US" altLang="ja-JP" dirty="0">
                <a:solidFill>
                  <a:srgbClr val="0070C0"/>
                </a:solidFill>
              </a:rPr>
              <a:t>Millennium Development Goals</a:t>
            </a:r>
            <a:br>
              <a:rPr lang="en-US" altLang="ja-JP" dirty="0">
                <a:solidFill>
                  <a:srgbClr val="0070C0"/>
                </a:solidFill>
              </a:rPr>
            </a:br>
            <a:r>
              <a:rPr lang="ja-JP" altLang="en-US" dirty="0">
                <a:solidFill>
                  <a:srgbClr val="0070C0"/>
                </a:solidFill>
              </a:rPr>
              <a:t>ミレニアム・デベロップメント・ゴールズ</a:t>
            </a:r>
            <a:endParaRPr kumimoji="1" lang="ja-JP" altLang="en-US" dirty="0">
              <a:solidFill>
                <a:srgbClr val="0070C0"/>
              </a:solidFill>
            </a:endParaRPr>
          </a:p>
        </p:txBody>
      </p:sp>
    </p:spTree>
    <p:extLst>
      <p:ext uri="{BB962C8B-B14F-4D97-AF65-F5344CB8AC3E}">
        <p14:creationId xmlns:p14="http://schemas.microsoft.com/office/powerpoint/2010/main" val="423198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BB119A-8645-42A3-B166-BC5B7FDF6CA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F98AC21-A887-42BB-9D8A-B682999BAE8B}"/>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A10B9771-03F4-4948-A539-A24F8A323C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570" t="32000" r="26250" b="22360"/>
          <a:stretch/>
        </p:blipFill>
        <p:spPr>
          <a:xfrm>
            <a:off x="1104314" y="76657"/>
            <a:ext cx="10396025" cy="6704685"/>
          </a:xfrm>
          <a:prstGeom prst="rect">
            <a:avLst/>
          </a:prstGeom>
        </p:spPr>
      </p:pic>
      <p:sp>
        <p:nvSpPr>
          <p:cNvPr id="6" name="Rectangle 5"/>
          <p:cNvSpPr/>
          <p:nvPr/>
        </p:nvSpPr>
        <p:spPr>
          <a:xfrm>
            <a:off x="8390208" y="6650537"/>
            <a:ext cx="3082895" cy="246221"/>
          </a:xfrm>
          <a:prstGeom prst="rect">
            <a:avLst/>
          </a:prstGeom>
        </p:spPr>
        <p:txBody>
          <a:bodyPr wrap="none">
            <a:spAutoFit/>
          </a:bodyPr>
          <a:lstStyle/>
          <a:p>
            <a:r>
              <a:rPr lang="ja-JP" altLang="en-US" sz="1000" dirty="0" smtClean="0"/>
              <a:t>出典</a:t>
            </a:r>
            <a:r>
              <a:rPr lang="en-US" altLang="ja-JP" sz="1000" dirty="0" smtClean="0"/>
              <a:t>: </a:t>
            </a:r>
            <a:r>
              <a:rPr lang="ja-JP" altLang="en-US" sz="1000" dirty="0" smtClean="0"/>
              <a:t>http</a:t>
            </a:r>
            <a:r>
              <a:rPr lang="ja-JP" altLang="en-US" sz="1000" dirty="0"/>
              <a:t>://millenniumpromise.jp/archives/7825</a:t>
            </a:r>
          </a:p>
        </p:txBody>
      </p:sp>
    </p:spTree>
    <p:extLst>
      <p:ext uri="{BB962C8B-B14F-4D97-AF65-F5344CB8AC3E}">
        <p14:creationId xmlns:p14="http://schemas.microsoft.com/office/powerpoint/2010/main" val="2270491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D3DED-7D33-4EEE-ABAF-FBF96665BC2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65A7566-3B77-486A-A465-B0CFEAB06D56}"/>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5025BFEC-7139-4459-9FD2-2093FD75C3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600" t="15206" r="19022" b="8197"/>
          <a:stretch/>
        </p:blipFill>
        <p:spPr>
          <a:xfrm>
            <a:off x="45130" y="0"/>
            <a:ext cx="5854295" cy="4503761"/>
          </a:xfrm>
          <a:prstGeom prst="rect">
            <a:avLst/>
          </a:prstGeom>
        </p:spPr>
      </p:pic>
      <p:pic>
        <p:nvPicPr>
          <p:cNvPr id="5" name="図 4">
            <a:extLst>
              <a:ext uri="{FF2B5EF4-FFF2-40B4-BE49-F238E27FC236}">
                <a16:creationId xmlns:a16="http://schemas.microsoft.com/office/drawing/2014/main" id="{096B7E5C-B97B-4F79-8DDD-3379A17BF0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290" t="15920" r="16721" b="6069"/>
          <a:stretch/>
        </p:blipFill>
        <p:spPr>
          <a:xfrm>
            <a:off x="5899425" y="2055813"/>
            <a:ext cx="6180424" cy="4659089"/>
          </a:xfrm>
          <a:prstGeom prst="rect">
            <a:avLst/>
          </a:prstGeom>
        </p:spPr>
      </p:pic>
      <p:sp>
        <p:nvSpPr>
          <p:cNvPr id="6" name="Rectangle 5"/>
          <p:cNvSpPr/>
          <p:nvPr/>
        </p:nvSpPr>
        <p:spPr>
          <a:xfrm>
            <a:off x="569612" y="6453292"/>
            <a:ext cx="5101076" cy="261610"/>
          </a:xfrm>
          <a:prstGeom prst="rect">
            <a:avLst/>
          </a:prstGeom>
        </p:spPr>
        <p:txBody>
          <a:bodyPr wrap="none">
            <a:spAutoFit/>
          </a:bodyPr>
          <a:lstStyle/>
          <a:p>
            <a:r>
              <a:rPr lang="ja-JP" altLang="en-US" sz="1100" dirty="0" smtClean="0"/>
              <a:t>出典</a:t>
            </a:r>
            <a:r>
              <a:rPr lang="en-US" altLang="ja-JP" sz="1100" dirty="0"/>
              <a:t>: https://www.unic.or.jp/files/e530aa2b8e54dca3f48fd84004cf8297.pdf</a:t>
            </a:r>
            <a:endParaRPr lang="ja-JP" altLang="en-US" sz="1100" dirty="0"/>
          </a:p>
        </p:txBody>
      </p:sp>
    </p:spTree>
    <p:extLst>
      <p:ext uri="{BB962C8B-B14F-4D97-AF65-F5344CB8AC3E}">
        <p14:creationId xmlns:p14="http://schemas.microsoft.com/office/powerpoint/2010/main" val="3967518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847530" y="2412583"/>
            <a:ext cx="10515600" cy="1325563"/>
          </a:xfrm>
        </p:spPr>
        <p:txBody>
          <a:bodyPr>
            <a:normAutofit fontScale="90000"/>
          </a:bodyPr>
          <a:lstStyle/>
          <a:p>
            <a:pPr algn="ctr"/>
            <a:r>
              <a:rPr lang="ja-JP" altLang="en-US" dirty="0">
                <a:solidFill>
                  <a:srgbClr val="0070C0"/>
                </a:solidFill>
              </a:rPr>
              <a:t>もっと</a:t>
            </a:r>
            <a:r>
              <a:rPr lang="ja-JP" altLang="en-US" b="1" dirty="0">
                <a:solidFill>
                  <a:srgbClr val="0070C0"/>
                </a:solidFill>
              </a:rPr>
              <a:t>持続可能（サステイナブル）</a:t>
            </a:r>
            <a:r>
              <a:rPr lang="ja-JP" altLang="en-US" dirty="0">
                <a:solidFill>
                  <a:srgbClr val="0070C0"/>
                </a:solidFill>
              </a:rPr>
              <a:t>な</a:t>
            </a:r>
            <a:r>
              <a:rPr lang="en-US" altLang="ja-JP" dirty="0">
                <a:solidFill>
                  <a:srgbClr val="0070C0"/>
                </a:solidFill>
              </a:rPr>
              <a:t/>
            </a:r>
            <a:br>
              <a:rPr lang="en-US" altLang="ja-JP" dirty="0">
                <a:solidFill>
                  <a:srgbClr val="0070C0"/>
                </a:solidFill>
              </a:rPr>
            </a:br>
            <a:r>
              <a:rPr lang="ja-JP" altLang="en-US" dirty="0">
                <a:solidFill>
                  <a:srgbClr val="0070C0"/>
                </a:solidFill>
              </a:rPr>
              <a:t>世界を目指そう！</a:t>
            </a:r>
            <a:r>
              <a:rPr lang="en-US" altLang="ja-JP" dirty="0">
                <a:solidFill>
                  <a:srgbClr val="0070C0"/>
                </a:solidFill>
              </a:rPr>
              <a:t/>
            </a:r>
            <a:br>
              <a:rPr lang="en-US" altLang="ja-JP" dirty="0">
                <a:solidFill>
                  <a:srgbClr val="0070C0"/>
                </a:solidFill>
              </a:rPr>
            </a:br>
            <a:r>
              <a:rPr lang="en-US" altLang="ja-JP" dirty="0">
                <a:solidFill>
                  <a:srgbClr val="0070C0"/>
                </a:solidFill>
              </a:rPr>
              <a:t/>
            </a:r>
            <a:br>
              <a:rPr lang="en-US" altLang="ja-JP" dirty="0">
                <a:solidFill>
                  <a:srgbClr val="0070C0"/>
                </a:solidFill>
              </a:rPr>
            </a:br>
            <a:r>
              <a:rPr lang="en-US" altLang="ja-JP" dirty="0">
                <a:solidFill>
                  <a:srgbClr val="0070C0"/>
                </a:solidFill>
              </a:rPr>
              <a:t/>
            </a:r>
            <a:br>
              <a:rPr lang="en-US" altLang="ja-JP" dirty="0">
                <a:solidFill>
                  <a:srgbClr val="0070C0"/>
                </a:solidFill>
              </a:rPr>
            </a:br>
            <a:r>
              <a:rPr lang="ja-JP" altLang="en-US" dirty="0">
                <a:solidFill>
                  <a:srgbClr val="0070C0"/>
                </a:solidFill>
              </a:rPr>
              <a:t>誰一人取り残さない</a:t>
            </a:r>
            <a:r>
              <a:rPr lang="en-US" altLang="ja-JP" dirty="0">
                <a:solidFill>
                  <a:srgbClr val="0070C0"/>
                </a:solidFill>
              </a:rPr>
              <a:t/>
            </a:r>
            <a:br>
              <a:rPr lang="en-US" altLang="ja-JP" dirty="0">
                <a:solidFill>
                  <a:srgbClr val="0070C0"/>
                </a:solidFill>
              </a:rPr>
            </a:br>
            <a:r>
              <a:rPr lang="ja-JP" altLang="en-US" dirty="0">
                <a:solidFill>
                  <a:srgbClr val="0070C0"/>
                </a:solidFill>
              </a:rPr>
              <a:t>ー</a:t>
            </a:r>
            <a:r>
              <a:rPr lang="en-US" altLang="ja-JP" dirty="0">
                <a:solidFill>
                  <a:srgbClr val="0070C0"/>
                </a:solidFill>
              </a:rPr>
              <a:t>No One Left Behind</a:t>
            </a:r>
            <a:r>
              <a:rPr lang="ja-JP" altLang="en-US" dirty="0">
                <a:solidFill>
                  <a:srgbClr val="0070C0"/>
                </a:solidFill>
              </a:rPr>
              <a:t>ー</a:t>
            </a:r>
            <a:endParaRPr kumimoji="1" lang="ja-JP" altLang="en-US" dirty="0">
              <a:solidFill>
                <a:srgbClr val="0070C0"/>
              </a:solidFill>
            </a:endParaRPr>
          </a:p>
        </p:txBody>
      </p:sp>
      <p:cxnSp>
        <p:nvCxnSpPr>
          <p:cNvPr id="6" name="Straight Connector 5"/>
          <p:cNvCxnSpPr/>
          <p:nvPr/>
        </p:nvCxnSpPr>
        <p:spPr>
          <a:xfrm>
            <a:off x="3284375" y="1931437"/>
            <a:ext cx="6466115" cy="933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flipV="1">
            <a:off x="9741159" y="1027379"/>
            <a:ext cx="9331" cy="9040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01092" y="322318"/>
            <a:ext cx="8153381" cy="584775"/>
          </a:xfrm>
          <a:prstGeom prst="rect">
            <a:avLst/>
          </a:prstGeom>
          <a:noFill/>
        </p:spPr>
        <p:txBody>
          <a:bodyPr wrap="square" rtlCol="0">
            <a:spAutoFit/>
          </a:bodyPr>
          <a:lstStyle/>
          <a:p>
            <a:r>
              <a:rPr kumimoji="1" lang="ja-JP" altLang="en-US" sz="3200" b="1" dirty="0" smtClean="0">
                <a:solidFill>
                  <a:srgbClr val="FF0000"/>
                </a:solidFill>
              </a:rPr>
              <a:t>いい状態が将来にわたって</a:t>
            </a:r>
            <a:r>
              <a:rPr lang="ja-JP" altLang="en-US" sz="3200" b="1" dirty="0">
                <a:solidFill>
                  <a:srgbClr val="FF0000"/>
                </a:solidFill>
              </a:rPr>
              <a:t>長く</a:t>
            </a:r>
            <a:r>
              <a:rPr kumimoji="1" lang="ja-JP" altLang="en-US" sz="3200" b="1" dirty="0" smtClean="0">
                <a:solidFill>
                  <a:srgbClr val="FF0000"/>
                </a:solidFill>
              </a:rPr>
              <a:t>続くこと</a:t>
            </a:r>
            <a:endParaRPr kumimoji="1" lang="ja-JP" altLang="en-US" sz="3200" b="1" dirty="0">
              <a:solidFill>
                <a:srgbClr val="FF0000"/>
              </a:solidFill>
            </a:endParaRPr>
          </a:p>
        </p:txBody>
      </p:sp>
      <p:cxnSp>
        <p:nvCxnSpPr>
          <p:cNvPr id="11" name="Straight Connector 10"/>
          <p:cNvCxnSpPr/>
          <p:nvPr/>
        </p:nvCxnSpPr>
        <p:spPr>
          <a:xfrm>
            <a:off x="4797911" y="907093"/>
            <a:ext cx="7316334" cy="0"/>
          </a:xfrm>
          <a:prstGeom prst="line">
            <a:avLst/>
          </a:prstGeom>
          <a:ln w="28575">
            <a:solidFill>
              <a:srgbClr val="FF0000"/>
            </a:solidFill>
            <a:prstDash val="dash"/>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926541" y="4130936"/>
            <a:ext cx="462578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8456078" y="4130936"/>
            <a:ext cx="0" cy="12156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01091" y="5346551"/>
            <a:ext cx="8153381" cy="584775"/>
          </a:xfrm>
          <a:prstGeom prst="rect">
            <a:avLst/>
          </a:prstGeom>
          <a:noFill/>
        </p:spPr>
        <p:txBody>
          <a:bodyPr wrap="square" rtlCol="0">
            <a:spAutoFit/>
          </a:bodyPr>
          <a:lstStyle/>
          <a:p>
            <a:r>
              <a:rPr kumimoji="1" lang="ja-JP" altLang="en-US" sz="3200" b="1" dirty="0" smtClean="0">
                <a:solidFill>
                  <a:srgbClr val="FF0000"/>
                </a:solidFill>
              </a:rPr>
              <a:t>地球全体で、みんなが幸せになること</a:t>
            </a:r>
            <a:endParaRPr kumimoji="1" lang="ja-JP" altLang="en-US" sz="3200" b="1" dirty="0">
              <a:solidFill>
                <a:srgbClr val="FF0000"/>
              </a:solidFill>
            </a:endParaRPr>
          </a:p>
        </p:txBody>
      </p:sp>
      <p:cxnSp>
        <p:nvCxnSpPr>
          <p:cNvPr id="22" name="Straight Connector 21"/>
          <p:cNvCxnSpPr/>
          <p:nvPr/>
        </p:nvCxnSpPr>
        <p:spPr>
          <a:xfrm>
            <a:off x="4701091" y="5931326"/>
            <a:ext cx="7035502" cy="0"/>
          </a:xfrm>
          <a:prstGeom prst="line">
            <a:avLst/>
          </a:prstGeom>
          <a:ln w="28575">
            <a:solidFill>
              <a:srgbClr val="FF0000"/>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96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80">
                                          <p:stCondLst>
                                            <p:cond delay="0"/>
                                          </p:stCondLst>
                                        </p:cTn>
                                        <p:tgtEl>
                                          <p:spTgt spid="19"/>
                                        </p:tgtEl>
                                      </p:cBhvr>
                                    </p:animEffect>
                                    <p:anim calcmode="lin" valueType="num">
                                      <p:cBhvr>
                                        <p:cTn id="7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9" dur="26">
                                          <p:stCondLst>
                                            <p:cond delay="650"/>
                                          </p:stCondLst>
                                        </p:cTn>
                                        <p:tgtEl>
                                          <p:spTgt spid="19"/>
                                        </p:tgtEl>
                                      </p:cBhvr>
                                      <p:to x="100000" y="60000"/>
                                    </p:animScale>
                                    <p:animScale>
                                      <p:cBhvr>
                                        <p:cTn id="80" dur="166" decel="50000">
                                          <p:stCondLst>
                                            <p:cond delay="676"/>
                                          </p:stCondLst>
                                        </p:cTn>
                                        <p:tgtEl>
                                          <p:spTgt spid="19"/>
                                        </p:tgtEl>
                                      </p:cBhvr>
                                      <p:to x="100000" y="100000"/>
                                    </p:animScale>
                                    <p:animScale>
                                      <p:cBhvr>
                                        <p:cTn id="81" dur="26">
                                          <p:stCondLst>
                                            <p:cond delay="1312"/>
                                          </p:stCondLst>
                                        </p:cTn>
                                        <p:tgtEl>
                                          <p:spTgt spid="19"/>
                                        </p:tgtEl>
                                      </p:cBhvr>
                                      <p:to x="100000" y="80000"/>
                                    </p:animScale>
                                    <p:animScale>
                                      <p:cBhvr>
                                        <p:cTn id="82" dur="166" decel="50000">
                                          <p:stCondLst>
                                            <p:cond delay="1338"/>
                                          </p:stCondLst>
                                        </p:cTn>
                                        <p:tgtEl>
                                          <p:spTgt spid="19"/>
                                        </p:tgtEl>
                                      </p:cBhvr>
                                      <p:to x="100000" y="100000"/>
                                    </p:animScale>
                                    <p:animScale>
                                      <p:cBhvr>
                                        <p:cTn id="83" dur="26">
                                          <p:stCondLst>
                                            <p:cond delay="1642"/>
                                          </p:stCondLst>
                                        </p:cTn>
                                        <p:tgtEl>
                                          <p:spTgt spid="19"/>
                                        </p:tgtEl>
                                      </p:cBhvr>
                                      <p:to x="100000" y="90000"/>
                                    </p:animScale>
                                    <p:animScale>
                                      <p:cBhvr>
                                        <p:cTn id="84" dur="166" decel="50000">
                                          <p:stCondLst>
                                            <p:cond delay="1668"/>
                                          </p:stCondLst>
                                        </p:cTn>
                                        <p:tgtEl>
                                          <p:spTgt spid="19"/>
                                        </p:tgtEl>
                                      </p:cBhvr>
                                      <p:to x="100000" y="100000"/>
                                    </p:animScale>
                                    <p:animScale>
                                      <p:cBhvr>
                                        <p:cTn id="85" dur="26">
                                          <p:stCondLst>
                                            <p:cond delay="1808"/>
                                          </p:stCondLst>
                                        </p:cTn>
                                        <p:tgtEl>
                                          <p:spTgt spid="19"/>
                                        </p:tgtEl>
                                      </p:cBhvr>
                                      <p:to x="100000" y="95000"/>
                                    </p:animScale>
                                    <p:animScale>
                                      <p:cBhvr>
                                        <p:cTn id="86" dur="166" decel="50000">
                                          <p:stCondLst>
                                            <p:cond delay="1834"/>
                                          </p:stCondLst>
                                        </p:cTn>
                                        <p:tgtEl>
                                          <p:spTgt spid="19"/>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80">
                                          <p:stCondLst>
                                            <p:cond delay="0"/>
                                          </p:stCondLst>
                                        </p:cTn>
                                        <p:tgtEl>
                                          <p:spTgt spid="20"/>
                                        </p:tgtEl>
                                      </p:cBhvr>
                                    </p:animEffect>
                                    <p:anim calcmode="lin" valueType="num">
                                      <p:cBhvr>
                                        <p:cTn id="9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5" dur="26">
                                          <p:stCondLst>
                                            <p:cond delay="650"/>
                                          </p:stCondLst>
                                        </p:cTn>
                                        <p:tgtEl>
                                          <p:spTgt spid="20"/>
                                        </p:tgtEl>
                                      </p:cBhvr>
                                      <p:to x="100000" y="60000"/>
                                    </p:animScale>
                                    <p:animScale>
                                      <p:cBhvr>
                                        <p:cTn id="96" dur="166" decel="50000">
                                          <p:stCondLst>
                                            <p:cond delay="676"/>
                                          </p:stCondLst>
                                        </p:cTn>
                                        <p:tgtEl>
                                          <p:spTgt spid="20"/>
                                        </p:tgtEl>
                                      </p:cBhvr>
                                      <p:to x="100000" y="100000"/>
                                    </p:animScale>
                                    <p:animScale>
                                      <p:cBhvr>
                                        <p:cTn id="97" dur="26">
                                          <p:stCondLst>
                                            <p:cond delay="1312"/>
                                          </p:stCondLst>
                                        </p:cTn>
                                        <p:tgtEl>
                                          <p:spTgt spid="20"/>
                                        </p:tgtEl>
                                      </p:cBhvr>
                                      <p:to x="100000" y="80000"/>
                                    </p:animScale>
                                    <p:animScale>
                                      <p:cBhvr>
                                        <p:cTn id="98" dur="166" decel="50000">
                                          <p:stCondLst>
                                            <p:cond delay="1338"/>
                                          </p:stCondLst>
                                        </p:cTn>
                                        <p:tgtEl>
                                          <p:spTgt spid="20"/>
                                        </p:tgtEl>
                                      </p:cBhvr>
                                      <p:to x="100000" y="100000"/>
                                    </p:animScale>
                                    <p:animScale>
                                      <p:cBhvr>
                                        <p:cTn id="99" dur="26">
                                          <p:stCondLst>
                                            <p:cond delay="1642"/>
                                          </p:stCondLst>
                                        </p:cTn>
                                        <p:tgtEl>
                                          <p:spTgt spid="20"/>
                                        </p:tgtEl>
                                      </p:cBhvr>
                                      <p:to x="100000" y="90000"/>
                                    </p:animScale>
                                    <p:animScale>
                                      <p:cBhvr>
                                        <p:cTn id="100" dur="166" decel="50000">
                                          <p:stCondLst>
                                            <p:cond delay="1668"/>
                                          </p:stCondLst>
                                        </p:cTn>
                                        <p:tgtEl>
                                          <p:spTgt spid="20"/>
                                        </p:tgtEl>
                                      </p:cBhvr>
                                      <p:to x="100000" y="100000"/>
                                    </p:animScale>
                                    <p:animScale>
                                      <p:cBhvr>
                                        <p:cTn id="101" dur="26">
                                          <p:stCondLst>
                                            <p:cond delay="1808"/>
                                          </p:stCondLst>
                                        </p:cTn>
                                        <p:tgtEl>
                                          <p:spTgt spid="20"/>
                                        </p:tgtEl>
                                      </p:cBhvr>
                                      <p:to x="100000" y="95000"/>
                                    </p:animScale>
                                    <p:animScale>
                                      <p:cBhvr>
                                        <p:cTn id="102" dur="166" decel="50000">
                                          <p:stCondLst>
                                            <p:cond delay="1834"/>
                                          </p:stCondLst>
                                        </p:cTn>
                                        <p:tgtEl>
                                          <p:spTgt spid="20"/>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wipe(down)">
                                      <p:cBhvr>
                                        <p:cTn id="105" dur="580">
                                          <p:stCondLst>
                                            <p:cond delay="0"/>
                                          </p:stCondLst>
                                        </p:cTn>
                                        <p:tgtEl>
                                          <p:spTgt spid="22"/>
                                        </p:tgtEl>
                                      </p:cBhvr>
                                    </p:animEffect>
                                    <p:anim calcmode="lin" valueType="num">
                                      <p:cBhvr>
                                        <p:cTn id="10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11" dur="26">
                                          <p:stCondLst>
                                            <p:cond delay="650"/>
                                          </p:stCondLst>
                                        </p:cTn>
                                        <p:tgtEl>
                                          <p:spTgt spid="22"/>
                                        </p:tgtEl>
                                      </p:cBhvr>
                                      <p:to x="100000" y="60000"/>
                                    </p:animScale>
                                    <p:animScale>
                                      <p:cBhvr>
                                        <p:cTn id="112" dur="166" decel="50000">
                                          <p:stCondLst>
                                            <p:cond delay="676"/>
                                          </p:stCondLst>
                                        </p:cTn>
                                        <p:tgtEl>
                                          <p:spTgt spid="22"/>
                                        </p:tgtEl>
                                      </p:cBhvr>
                                      <p:to x="100000" y="100000"/>
                                    </p:animScale>
                                    <p:animScale>
                                      <p:cBhvr>
                                        <p:cTn id="113" dur="26">
                                          <p:stCondLst>
                                            <p:cond delay="1312"/>
                                          </p:stCondLst>
                                        </p:cTn>
                                        <p:tgtEl>
                                          <p:spTgt spid="22"/>
                                        </p:tgtEl>
                                      </p:cBhvr>
                                      <p:to x="100000" y="80000"/>
                                    </p:animScale>
                                    <p:animScale>
                                      <p:cBhvr>
                                        <p:cTn id="114" dur="166" decel="50000">
                                          <p:stCondLst>
                                            <p:cond delay="1338"/>
                                          </p:stCondLst>
                                        </p:cTn>
                                        <p:tgtEl>
                                          <p:spTgt spid="22"/>
                                        </p:tgtEl>
                                      </p:cBhvr>
                                      <p:to x="100000" y="100000"/>
                                    </p:animScale>
                                    <p:animScale>
                                      <p:cBhvr>
                                        <p:cTn id="115" dur="26">
                                          <p:stCondLst>
                                            <p:cond delay="1642"/>
                                          </p:stCondLst>
                                        </p:cTn>
                                        <p:tgtEl>
                                          <p:spTgt spid="22"/>
                                        </p:tgtEl>
                                      </p:cBhvr>
                                      <p:to x="100000" y="90000"/>
                                    </p:animScale>
                                    <p:animScale>
                                      <p:cBhvr>
                                        <p:cTn id="116" dur="166" decel="50000">
                                          <p:stCondLst>
                                            <p:cond delay="1668"/>
                                          </p:stCondLst>
                                        </p:cTn>
                                        <p:tgtEl>
                                          <p:spTgt spid="22"/>
                                        </p:tgtEl>
                                      </p:cBhvr>
                                      <p:to x="100000" y="100000"/>
                                    </p:animScale>
                                    <p:animScale>
                                      <p:cBhvr>
                                        <p:cTn id="117" dur="26">
                                          <p:stCondLst>
                                            <p:cond delay="1808"/>
                                          </p:stCondLst>
                                        </p:cTn>
                                        <p:tgtEl>
                                          <p:spTgt spid="22"/>
                                        </p:tgtEl>
                                      </p:cBhvr>
                                      <p:to x="100000" y="95000"/>
                                    </p:animScale>
                                    <p:animScale>
                                      <p:cBhvr>
                                        <p:cTn id="118" dur="166" decel="50000">
                                          <p:stCondLst>
                                            <p:cond delay="1834"/>
                                          </p:stCondLst>
                                        </p:cTn>
                                        <p:tgtEl>
                                          <p:spTgt spid="22"/>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ipe(down)">
                                      <p:cBhvr>
                                        <p:cTn id="121" dur="580">
                                          <p:stCondLst>
                                            <p:cond delay="0"/>
                                          </p:stCondLst>
                                        </p:cTn>
                                        <p:tgtEl>
                                          <p:spTgt spid="21"/>
                                        </p:tgtEl>
                                      </p:cBhvr>
                                    </p:animEffect>
                                    <p:anim calcmode="lin" valueType="num">
                                      <p:cBhvr>
                                        <p:cTn id="12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27" dur="26">
                                          <p:stCondLst>
                                            <p:cond delay="650"/>
                                          </p:stCondLst>
                                        </p:cTn>
                                        <p:tgtEl>
                                          <p:spTgt spid="21"/>
                                        </p:tgtEl>
                                      </p:cBhvr>
                                      <p:to x="100000" y="60000"/>
                                    </p:animScale>
                                    <p:animScale>
                                      <p:cBhvr>
                                        <p:cTn id="128" dur="166" decel="50000">
                                          <p:stCondLst>
                                            <p:cond delay="676"/>
                                          </p:stCondLst>
                                        </p:cTn>
                                        <p:tgtEl>
                                          <p:spTgt spid="21"/>
                                        </p:tgtEl>
                                      </p:cBhvr>
                                      <p:to x="100000" y="100000"/>
                                    </p:animScale>
                                    <p:animScale>
                                      <p:cBhvr>
                                        <p:cTn id="129" dur="26">
                                          <p:stCondLst>
                                            <p:cond delay="1312"/>
                                          </p:stCondLst>
                                        </p:cTn>
                                        <p:tgtEl>
                                          <p:spTgt spid="21"/>
                                        </p:tgtEl>
                                      </p:cBhvr>
                                      <p:to x="100000" y="80000"/>
                                    </p:animScale>
                                    <p:animScale>
                                      <p:cBhvr>
                                        <p:cTn id="130" dur="166" decel="50000">
                                          <p:stCondLst>
                                            <p:cond delay="1338"/>
                                          </p:stCondLst>
                                        </p:cTn>
                                        <p:tgtEl>
                                          <p:spTgt spid="21"/>
                                        </p:tgtEl>
                                      </p:cBhvr>
                                      <p:to x="100000" y="100000"/>
                                    </p:animScale>
                                    <p:animScale>
                                      <p:cBhvr>
                                        <p:cTn id="131" dur="26">
                                          <p:stCondLst>
                                            <p:cond delay="1642"/>
                                          </p:stCondLst>
                                        </p:cTn>
                                        <p:tgtEl>
                                          <p:spTgt spid="21"/>
                                        </p:tgtEl>
                                      </p:cBhvr>
                                      <p:to x="100000" y="90000"/>
                                    </p:animScale>
                                    <p:animScale>
                                      <p:cBhvr>
                                        <p:cTn id="132" dur="166" decel="50000">
                                          <p:stCondLst>
                                            <p:cond delay="1668"/>
                                          </p:stCondLst>
                                        </p:cTn>
                                        <p:tgtEl>
                                          <p:spTgt spid="21"/>
                                        </p:tgtEl>
                                      </p:cBhvr>
                                      <p:to x="100000" y="100000"/>
                                    </p:animScale>
                                    <p:animScale>
                                      <p:cBhvr>
                                        <p:cTn id="133" dur="26">
                                          <p:stCondLst>
                                            <p:cond delay="1808"/>
                                          </p:stCondLst>
                                        </p:cTn>
                                        <p:tgtEl>
                                          <p:spTgt spid="21"/>
                                        </p:tgtEl>
                                      </p:cBhvr>
                                      <p:to x="100000" y="95000"/>
                                    </p:animScale>
                                    <p:animScale>
                                      <p:cBhvr>
                                        <p:cTn id="13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354842" y="2524822"/>
            <a:ext cx="11532358" cy="1325563"/>
          </a:xfrm>
        </p:spPr>
        <p:txBody>
          <a:bodyPr>
            <a:normAutofit fontScale="90000"/>
          </a:bodyPr>
          <a:lstStyle/>
          <a:p>
            <a:pPr algn="ctr"/>
            <a:r>
              <a:rPr lang="en-US" altLang="ja-JP" dirty="0">
                <a:solidFill>
                  <a:srgbClr val="0070C0"/>
                </a:solidFill>
              </a:rPr>
              <a:t>2015</a:t>
            </a:r>
            <a:r>
              <a:rPr lang="ja-JP" altLang="en-US" dirty="0">
                <a:solidFill>
                  <a:srgbClr val="0070C0"/>
                </a:solidFill>
              </a:rPr>
              <a:t>年から</a:t>
            </a:r>
            <a:r>
              <a:rPr lang="en-US" altLang="ja-JP" dirty="0">
                <a:solidFill>
                  <a:srgbClr val="0070C0"/>
                </a:solidFill>
              </a:rPr>
              <a:t>2030</a:t>
            </a:r>
            <a:r>
              <a:rPr lang="ja-JP" altLang="en-US" dirty="0">
                <a:solidFill>
                  <a:srgbClr val="0070C0"/>
                </a:solidFill>
              </a:rPr>
              <a:t>年の世界目標</a:t>
            </a:r>
            <a:r>
              <a:rPr lang="en-US" altLang="ja-JP" dirty="0">
                <a:solidFill>
                  <a:srgbClr val="0070C0"/>
                </a:solidFill>
              </a:rPr>
              <a:t/>
            </a:r>
            <a:br>
              <a:rPr lang="en-US" altLang="ja-JP" dirty="0">
                <a:solidFill>
                  <a:srgbClr val="0070C0"/>
                </a:solidFill>
              </a:rPr>
            </a:br>
            <a:r>
              <a:rPr lang="en-US" altLang="ja-JP" dirty="0">
                <a:solidFill>
                  <a:srgbClr val="0070C0"/>
                </a:solidFill>
              </a:rPr>
              <a:t/>
            </a:r>
            <a:br>
              <a:rPr lang="en-US" altLang="ja-JP" dirty="0">
                <a:solidFill>
                  <a:srgbClr val="0070C0"/>
                </a:solidFill>
              </a:rPr>
            </a:br>
            <a:r>
              <a:rPr lang="en-US" altLang="ja-JP" sz="8000" b="1" dirty="0">
                <a:solidFill>
                  <a:srgbClr val="0070C0"/>
                </a:solidFill>
              </a:rPr>
              <a:t>SDG</a:t>
            </a:r>
            <a:r>
              <a:rPr lang="ja-JP" altLang="en-US" sz="8000" b="1" dirty="0">
                <a:solidFill>
                  <a:srgbClr val="0070C0"/>
                </a:solidFill>
              </a:rPr>
              <a:t>ｓ</a:t>
            </a:r>
            <a:r>
              <a:rPr lang="en-US" altLang="ja-JP" sz="6000" dirty="0">
                <a:solidFill>
                  <a:srgbClr val="0070C0"/>
                </a:solidFill>
              </a:rPr>
              <a:t/>
            </a:r>
            <a:br>
              <a:rPr lang="en-US" altLang="ja-JP" sz="6000" dirty="0">
                <a:solidFill>
                  <a:srgbClr val="0070C0"/>
                </a:solidFill>
              </a:rPr>
            </a:br>
            <a:r>
              <a:rPr lang="en-US" altLang="ja-JP" dirty="0">
                <a:solidFill>
                  <a:srgbClr val="0070C0"/>
                </a:solidFill>
              </a:rPr>
              <a:t/>
            </a:r>
            <a:br>
              <a:rPr lang="en-US" altLang="ja-JP" dirty="0">
                <a:solidFill>
                  <a:srgbClr val="0070C0"/>
                </a:solidFill>
              </a:rPr>
            </a:br>
            <a:r>
              <a:rPr lang="en-US" altLang="ja-JP" dirty="0">
                <a:solidFill>
                  <a:srgbClr val="0070C0"/>
                </a:solidFill>
              </a:rPr>
              <a:t>Sustainable Development Goals</a:t>
            </a:r>
            <a:br>
              <a:rPr lang="en-US" altLang="ja-JP" dirty="0">
                <a:solidFill>
                  <a:srgbClr val="0070C0"/>
                </a:solidFill>
              </a:rPr>
            </a:br>
            <a:r>
              <a:rPr lang="ja-JP" altLang="en-US" dirty="0">
                <a:solidFill>
                  <a:srgbClr val="0070C0"/>
                </a:solidFill>
              </a:rPr>
              <a:t>サステイナブル・デベロップメント・ゴールズ</a:t>
            </a:r>
            <a:endParaRPr kumimoji="1" lang="ja-JP" altLang="en-US" dirty="0">
              <a:solidFill>
                <a:srgbClr val="0070C0"/>
              </a:solidFill>
            </a:endParaRPr>
          </a:p>
        </p:txBody>
      </p:sp>
    </p:spTree>
    <p:extLst>
      <p:ext uri="{BB962C8B-B14F-4D97-AF65-F5344CB8AC3E}">
        <p14:creationId xmlns:p14="http://schemas.microsoft.com/office/powerpoint/2010/main" val="3886144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E96698-2CDD-4CFA-ABD9-A7D355B5EA4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8254CAF-094D-40F3-A570-8996132DC8A8}"/>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7DA17BE9-B43D-4969-9B84-149508CC95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923" t="16649" r="8385" b="4527"/>
          <a:stretch/>
        </p:blipFill>
        <p:spPr>
          <a:xfrm>
            <a:off x="457198" y="-25693"/>
            <a:ext cx="10636775" cy="6608133"/>
          </a:xfrm>
          <a:prstGeom prst="rect">
            <a:avLst/>
          </a:prstGeom>
        </p:spPr>
      </p:pic>
      <p:sp>
        <p:nvSpPr>
          <p:cNvPr id="5" name="テキスト ボックス 4">
            <a:extLst>
              <a:ext uri="{FF2B5EF4-FFF2-40B4-BE49-F238E27FC236}">
                <a16:creationId xmlns:a16="http://schemas.microsoft.com/office/drawing/2014/main" id="{C17F35DE-3220-4D77-8E46-BCAFCBCE4FA9}"/>
              </a:ext>
            </a:extLst>
          </p:cNvPr>
          <p:cNvSpPr txBox="1"/>
          <p:nvPr/>
        </p:nvSpPr>
        <p:spPr>
          <a:xfrm>
            <a:off x="9239482" y="219372"/>
            <a:ext cx="258630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sz="2400" b="1" dirty="0"/>
              <a:t>5</a:t>
            </a:r>
            <a:r>
              <a:rPr kumimoji="1" lang="ja-JP" altLang="en-US" sz="2400" b="1" dirty="0"/>
              <a:t>つの分類</a:t>
            </a:r>
            <a:endParaRPr lang="en-US" altLang="ja-JP" sz="2400" dirty="0"/>
          </a:p>
        </p:txBody>
      </p:sp>
      <p:sp>
        <p:nvSpPr>
          <p:cNvPr id="6" name="テキスト ボックス 5">
            <a:extLst>
              <a:ext uri="{FF2B5EF4-FFF2-40B4-BE49-F238E27FC236}">
                <a16:creationId xmlns:a16="http://schemas.microsoft.com/office/drawing/2014/main" id="{C12AEE01-FA6C-4942-BBC6-15BE4D18D5A8}"/>
              </a:ext>
            </a:extLst>
          </p:cNvPr>
          <p:cNvSpPr txBox="1"/>
          <p:nvPr/>
        </p:nvSpPr>
        <p:spPr>
          <a:xfrm>
            <a:off x="9239481" y="815974"/>
            <a:ext cx="258630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sz="2400" b="1" dirty="0"/>
              <a:t>169</a:t>
            </a:r>
            <a:r>
              <a:rPr kumimoji="1" lang="ja-JP" altLang="en-US" sz="2400" b="1" dirty="0"/>
              <a:t>のターゲット</a:t>
            </a:r>
            <a:endParaRPr lang="en-US" altLang="ja-JP" sz="2400" dirty="0"/>
          </a:p>
        </p:txBody>
      </p:sp>
      <p:sp>
        <p:nvSpPr>
          <p:cNvPr id="8" name="Rectangle 7"/>
          <p:cNvSpPr/>
          <p:nvPr/>
        </p:nvSpPr>
        <p:spPr>
          <a:xfrm>
            <a:off x="8597746" y="6594823"/>
            <a:ext cx="3594254" cy="261610"/>
          </a:xfrm>
          <a:prstGeom prst="rect">
            <a:avLst/>
          </a:prstGeom>
        </p:spPr>
        <p:txBody>
          <a:bodyPr wrap="none">
            <a:spAutoFit/>
          </a:bodyPr>
          <a:lstStyle/>
          <a:p>
            <a:r>
              <a:rPr lang="ja-JP" altLang="en-US" sz="1100" dirty="0" smtClean="0"/>
              <a:t>出典</a:t>
            </a:r>
            <a:r>
              <a:rPr lang="en-US" altLang="ja-JP" sz="1100" dirty="0" smtClean="0"/>
              <a:t>: </a:t>
            </a:r>
            <a:r>
              <a:rPr lang="ja-JP" altLang="en-US" sz="1100" dirty="0" smtClean="0"/>
              <a:t>https</a:t>
            </a:r>
            <a:r>
              <a:rPr lang="ja-JP" altLang="en-US" sz="1100" dirty="0"/>
              <a:t>://www.unic.or.jp/files/sdg_logo_ja_2.pdf</a:t>
            </a:r>
          </a:p>
        </p:txBody>
      </p:sp>
    </p:spTree>
    <p:extLst>
      <p:ext uri="{BB962C8B-B14F-4D97-AF65-F5344CB8AC3E}">
        <p14:creationId xmlns:p14="http://schemas.microsoft.com/office/powerpoint/2010/main" val="2817059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131491" y="3328332"/>
            <a:ext cx="3478162" cy="3408684"/>
          </a:xfrm>
          <a:prstGeom prst="ellipse">
            <a:avLst/>
          </a:prstGeom>
          <a:solidFill>
            <a:srgbClr val="92D050">
              <a:alpha val="18000"/>
            </a:srgb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Oval 10"/>
          <p:cNvSpPr/>
          <p:nvPr/>
        </p:nvSpPr>
        <p:spPr>
          <a:xfrm>
            <a:off x="6456261" y="422834"/>
            <a:ext cx="3478162" cy="3408684"/>
          </a:xfrm>
          <a:prstGeom prst="ellipse">
            <a:avLst/>
          </a:prstGeom>
          <a:solidFill>
            <a:srgbClr val="FFC000">
              <a:alpha val="18000"/>
            </a:srgb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Oval 8"/>
          <p:cNvSpPr/>
          <p:nvPr/>
        </p:nvSpPr>
        <p:spPr>
          <a:xfrm>
            <a:off x="1781727" y="422834"/>
            <a:ext cx="3478162" cy="3408684"/>
          </a:xfrm>
          <a:prstGeom prst="ellipse">
            <a:avLst/>
          </a:prstGeom>
          <a:solidFill>
            <a:schemeClr val="accent1">
              <a:alpha val="18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628794" y="382643"/>
            <a:ext cx="6088828" cy="3711388"/>
          </a:xfrm>
        </p:spPr>
        <p:txBody>
          <a:bodyPr>
            <a:normAutofit/>
          </a:bodyPr>
          <a:lstStyle/>
          <a:p>
            <a:pPr algn="ctr"/>
            <a:r>
              <a:rPr lang="en-US" altLang="ja-JP" sz="6000" b="1" dirty="0">
                <a:solidFill>
                  <a:srgbClr val="0070C0"/>
                </a:solidFill>
              </a:rPr>
              <a:t>SDG</a:t>
            </a:r>
            <a:r>
              <a:rPr lang="ja-JP" altLang="en-US" sz="6000" b="1" dirty="0">
                <a:solidFill>
                  <a:srgbClr val="0070C0"/>
                </a:solidFill>
              </a:rPr>
              <a:t>ｓ</a:t>
            </a:r>
            <a:r>
              <a:rPr lang="en-US" altLang="ja-JP" sz="6000" dirty="0">
                <a:solidFill>
                  <a:srgbClr val="0070C0"/>
                </a:solidFill>
              </a:rPr>
              <a:t/>
            </a:r>
            <a:br>
              <a:rPr lang="en-US" altLang="ja-JP" sz="6000" dirty="0">
                <a:solidFill>
                  <a:srgbClr val="0070C0"/>
                </a:solidFill>
              </a:rPr>
            </a:br>
            <a:r>
              <a:rPr lang="en-US" altLang="ja-JP" dirty="0">
                <a:solidFill>
                  <a:srgbClr val="0070C0"/>
                </a:solidFill>
              </a:rPr>
              <a:t/>
            </a:r>
            <a:br>
              <a:rPr lang="en-US" altLang="ja-JP" dirty="0">
                <a:solidFill>
                  <a:srgbClr val="0070C0"/>
                </a:solidFill>
              </a:rPr>
            </a:br>
            <a:r>
              <a:rPr lang="ja-JP" altLang="en-US" dirty="0" smtClean="0">
                <a:solidFill>
                  <a:srgbClr val="0070C0"/>
                </a:solidFill>
              </a:rPr>
              <a:t>とは何</a:t>
            </a:r>
            <a:r>
              <a:rPr lang="ja-JP" altLang="en-US" dirty="0">
                <a:solidFill>
                  <a:srgbClr val="0070C0"/>
                </a:solidFill>
              </a:rPr>
              <a:t>だろう？</a:t>
            </a:r>
            <a:endParaRPr kumimoji="1" lang="ja-JP" altLang="en-US" dirty="0">
              <a:solidFill>
                <a:srgbClr val="0070C0"/>
              </a:solidFill>
            </a:endParaRPr>
          </a:p>
        </p:txBody>
      </p:sp>
      <p:sp>
        <p:nvSpPr>
          <p:cNvPr id="6" name="タイトル 1">
            <a:extLst>
              <a:ext uri="{FF2B5EF4-FFF2-40B4-BE49-F238E27FC236}">
                <a16:creationId xmlns:a16="http://schemas.microsoft.com/office/drawing/2014/main" id="{E0BDDD14-3755-4F1C-A647-853C3B09E727}"/>
              </a:ext>
            </a:extLst>
          </p:cNvPr>
          <p:cNvSpPr txBox="1">
            <a:spLocks/>
          </p:cNvSpPr>
          <p:nvPr/>
        </p:nvSpPr>
        <p:spPr>
          <a:xfrm>
            <a:off x="5143756" y="465120"/>
            <a:ext cx="6103172" cy="33241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6800" b="1" dirty="0" smtClean="0">
                <a:solidFill>
                  <a:srgbClr val="0070C0"/>
                </a:solidFill>
              </a:rPr>
              <a:t>JICA</a:t>
            </a:r>
            <a:r>
              <a:rPr lang="en-US" altLang="ja-JP" sz="4100" dirty="0" smtClean="0">
                <a:solidFill>
                  <a:srgbClr val="0070C0"/>
                </a:solidFill>
              </a:rPr>
              <a:t/>
            </a:r>
            <a:br>
              <a:rPr lang="en-US" altLang="ja-JP" sz="4100" dirty="0" smtClean="0">
                <a:solidFill>
                  <a:srgbClr val="0070C0"/>
                </a:solidFill>
              </a:rPr>
            </a:br>
            <a:r>
              <a:rPr lang="en-US" altLang="ja-JP" dirty="0" smtClean="0">
                <a:solidFill>
                  <a:srgbClr val="0070C0"/>
                </a:solidFill>
              </a:rPr>
              <a:t/>
            </a:r>
            <a:br>
              <a:rPr lang="en-US" altLang="ja-JP" dirty="0" smtClean="0">
                <a:solidFill>
                  <a:srgbClr val="0070C0"/>
                </a:solidFill>
              </a:rPr>
            </a:br>
            <a:r>
              <a:rPr lang="ja-JP" altLang="en-US" dirty="0" smtClean="0">
                <a:solidFill>
                  <a:srgbClr val="0070C0"/>
                </a:solidFill>
              </a:rPr>
              <a:t>と</a:t>
            </a:r>
            <a:r>
              <a:rPr lang="ja-JP" altLang="en-US" dirty="0">
                <a:solidFill>
                  <a:srgbClr val="0070C0"/>
                </a:solidFill>
              </a:rPr>
              <a:t>は</a:t>
            </a:r>
            <a:r>
              <a:rPr lang="ja-JP" altLang="en-US" dirty="0" smtClean="0">
                <a:solidFill>
                  <a:srgbClr val="0070C0"/>
                </a:solidFill>
              </a:rPr>
              <a:t>どんな組織？</a:t>
            </a:r>
            <a:endParaRPr lang="ja-JP" altLang="en-US" dirty="0">
              <a:solidFill>
                <a:srgbClr val="0070C0"/>
              </a:solidFill>
            </a:endParaRPr>
          </a:p>
        </p:txBody>
      </p:sp>
      <p:sp>
        <p:nvSpPr>
          <p:cNvPr id="7" name="タイトル 1">
            <a:extLst>
              <a:ext uri="{FF2B5EF4-FFF2-40B4-BE49-F238E27FC236}">
                <a16:creationId xmlns:a16="http://schemas.microsoft.com/office/drawing/2014/main" id="{E0BDDD14-3755-4F1C-A647-853C3B09E727}"/>
              </a:ext>
            </a:extLst>
          </p:cNvPr>
          <p:cNvSpPr txBox="1">
            <a:spLocks/>
          </p:cNvSpPr>
          <p:nvPr/>
        </p:nvSpPr>
        <p:spPr>
          <a:xfrm>
            <a:off x="1743823" y="3288107"/>
            <a:ext cx="8821269" cy="3711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smtClean="0">
                <a:solidFill>
                  <a:srgbClr val="0070C0"/>
                </a:solidFill>
              </a:rPr>
              <a:t>「ヤンゴンのたから」</a:t>
            </a:r>
            <a:r>
              <a:rPr lang="en-US" altLang="ja-JP" sz="6000" dirty="0" smtClean="0">
                <a:solidFill>
                  <a:srgbClr val="0070C0"/>
                </a:solidFill>
              </a:rPr>
              <a:t/>
            </a:r>
            <a:br>
              <a:rPr lang="en-US" altLang="ja-JP" sz="6000" dirty="0" smtClean="0">
                <a:solidFill>
                  <a:srgbClr val="0070C0"/>
                </a:solidFill>
              </a:rPr>
            </a:br>
            <a:r>
              <a:rPr lang="ja-JP" altLang="en-US" sz="3600" dirty="0" smtClean="0">
                <a:solidFill>
                  <a:srgbClr val="0070C0"/>
                </a:solidFill>
              </a:rPr>
              <a:t>とどんな関係があるの？</a:t>
            </a:r>
            <a:endParaRPr lang="ja-JP" altLang="en-US" sz="3600" dirty="0">
              <a:solidFill>
                <a:srgbClr val="0070C0"/>
              </a:solidFill>
            </a:endParaRPr>
          </a:p>
        </p:txBody>
      </p:sp>
    </p:spTree>
    <p:extLst>
      <p:ext uri="{BB962C8B-B14F-4D97-AF65-F5344CB8AC3E}">
        <p14:creationId xmlns:p14="http://schemas.microsoft.com/office/powerpoint/2010/main" val="207420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9"/>
                                        </p:tgtEl>
                                      </p:cBhvr>
                                      <p:by x="150000" y="150000"/>
                                    </p:animScale>
                                  </p:childTnLst>
                                </p:cTn>
                              </p:par>
                              <p:par>
                                <p:cTn id="43" presetID="6" presetClass="emph" presetSubtype="0" fill="hold" grpId="1" nodeType="withEffect">
                                  <p:stCondLst>
                                    <p:cond delay="0"/>
                                  </p:stCondLst>
                                  <p:childTnLst>
                                    <p:animScale>
                                      <p:cBhvr>
                                        <p:cTn id="44" dur="2000" fill="hold"/>
                                        <p:tgtEl>
                                          <p:spTgt spid="2"/>
                                        </p:tgtEl>
                                      </p:cBhvr>
                                      <p:by x="150000" y="150000"/>
                                    </p:animScale>
                                  </p:childTnLst>
                                </p:cTn>
                              </p:par>
                              <p:par>
                                <p:cTn id="45" presetID="6" presetClass="emph" presetSubtype="0" fill="hold" grpId="1" nodeType="withEffect">
                                  <p:stCondLst>
                                    <p:cond delay="0"/>
                                  </p:stCondLst>
                                  <p:childTnLst>
                                    <p:animScale>
                                      <p:cBhvr>
                                        <p:cTn id="46" dur="2000" fill="hold"/>
                                        <p:tgtEl>
                                          <p:spTgt spid="11"/>
                                        </p:tgtEl>
                                      </p:cBhvr>
                                      <p:by x="150000" y="150000"/>
                                    </p:animScale>
                                  </p:childTnLst>
                                </p:cTn>
                              </p:par>
                              <p:par>
                                <p:cTn id="47" presetID="6" presetClass="emph" presetSubtype="0" fill="hold" grpId="1" nodeType="withEffect">
                                  <p:stCondLst>
                                    <p:cond delay="0"/>
                                  </p:stCondLst>
                                  <p:childTnLst>
                                    <p:animScale>
                                      <p:cBhvr>
                                        <p:cTn id="48" dur="2000" fill="hold"/>
                                        <p:tgtEl>
                                          <p:spTgt spid="6"/>
                                        </p:tgtEl>
                                      </p:cBhvr>
                                      <p:by x="150000" y="150000"/>
                                    </p:animScale>
                                  </p:childTnLst>
                                </p:cTn>
                              </p:par>
                              <p:par>
                                <p:cTn id="49" presetID="6" presetClass="emph" presetSubtype="0" fill="hold" grpId="1" nodeType="withEffect">
                                  <p:stCondLst>
                                    <p:cond delay="0"/>
                                  </p:stCondLst>
                                  <p:childTnLst>
                                    <p:animScale>
                                      <p:cBhvr>
                                        <p:cTn id="50" dur="2000" fill="hold"/>
                                        <p:tgtEl>
                                          <p:spTgt spid="7"/>
                                        </p:tgtEl>
                                      </p:cBhvr>
                                      <p:by x="150000" y="150000"/>
                                    </p:animScale>
                                  </p:childTnLst>
                                </p:cTn>
                              </p:par>
                              <p:par>
                                <p:cTn id="51" presetID="6" presetClass="emph" presetSubtype="0" fill="hold" grpId="1" nodeType="withEffect">
                                  <p:stCondLst>
                                    <p:cond delay="0"/>
                                  </p:stCondLst>
                                  <p:childTnLst>
                                    <p:animScale>
                                      <p:cBhvr>
                                        <p:cTn id="52"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9" grpId="0" animBg="1"/>
      <p:bldP spid="9" grpId="1" animBg="1"/>
      <p:bldP spid="2" grpId="0"/>
      <p:bldP spid="2" grpId="1"/>
      <p:bldP spid="6" grpId="0"/>
      <p:bldP spid="6" grpId="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8AB365B-55ED-41CF-83B0-5C7AB618C4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314" t="18309" r="43588" b="15920"/>
          <a:stretch/>
        </p:blipFill>
        <p:spPr>
          <a:xfrm>
            <a:off x="2541967" y="949133"/>
            <a:ext cx="6131496" cy="5708336"/>
          </a:xfrm>
          <a:prstGeom prst="rect">
            <a:avLst/>
          </a:prstGeom>
        </p:spPr>
      </p:pic>
      <p:pic>
        <p:nvPicPr>
          <p:cNvPr id="3074" name="Picture 2" descr="f:id:manimoto:20170626115857p:plain">
            <a:extLst>
              <a:ext uri="{FF2B5EF4-FFF2-40B4-BE49-F238E27FC236}">
                <a16:creationId xmlns:a16="http://schemas.microsoft.com/office/drawing/2014/main" id="{912517E4-25EB-480A-A93C-0C0129D606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3407" y="381380"/>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f:id:manimoto:20170626115852p:plain">
            <a:extLst>
              <a:ext uri="{FF2B5EF4-FFF2-40B4-BE49-F238E27FC236}">
                <a16:creationId xmlns:a16="http://schemas.microsoft.com/office/drawing/2014/main" id="{28E7A53A-6FAE-4910-855E-09A7E62826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5269" y="375557"/>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f:id:manimoto:20170626115843p:plain">
            <a:extLst>
              <a:ext uri="{FF2B5EF4-FFF2-40B4-BE49-F238E27FC236}">
                <a16:creationId xmlns:a16="http://schemas.microsoft.com/office/drawing/2014/main" id="{83FD93AD-9501-4826-8210-5594FBC1955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7131" y="375557"/>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0" name="Picture 8" descr="f:id:manimoto:20170626115847p:plain">
            <a:extLst>
              <a:ext uri="{FF2B5EF4-FFF2-40B4-BE49-F238E27FC236}">
                <a16:creationId xmlns:a16="http://schemas.microsoft.com/office/drawing/2014/main" id="{5CBBCBB2-31AB-4836-B8D6-99885D78EC0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06583" y="375557"/>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2" name="Picture 10" descr="f:id:manimoto:20170626115831p:plain">
            <a:extLst>
              <a:ext uri="{FF2B5EF4-FFF2-40B4-BE49-F238E27FC236}">
                <a16:creationId xmlns:a16="http://schemas.microsoft.com/office/drawing/2014/main" id="{6AE1096B-8AF1-4F67-A792-AA8EBDFD2CD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58794" y="379679"/>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4" name="Picture 12" descr="f:id:manimoto:20170626115836p:plain">
            <a:extLst>
              <a:ext uri="{FF2B5EF4-FFF2-40B4-BE49-F238E27FC236}">
                <a16:creationId xmlns:a16="http://schemas.microsoft.com/office/drawing/2014/main" id="{46A1ADAC-6B15-4C98-9E3E-E8C1BC17B8B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11005" y="375557"/>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6" name="Picture 14" descr="f:id:manimoto:20170626115817p:plain">
            <a:extLst>
              <a:ext uri="{FF2B5EF4-FFF2-40B4-BE49-F238E27FC236}">
                <a16:creationId xmlns:a16="http://schemas.microsoft.com/office/drawing/2014/main" id="{E6853A48-374C-480D-8C48-8C31EDC07D9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2083" y="2133951"/>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8" name="Picture 16" descr="f:id:manimoto:20170626115822p:plain">
            <a:extLst>
              <a:ext uri="{FF2B5EF4-FFF2-40B4-BE49-F238E27FC236}">
                <a16:creationId xmlns:a16="http://schemas.microsoft.com/office/drawing/2014/main" id="{2B70CCE3-1882-432B-9FBD-CB3707347EC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760355" y="2133951"/>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18" descr="f:id:manimoto:20170626115827p:plain">
            <a:extLst>
              <a:ext uri="{FF2B5EF4-FFF2-40B4-BE49-F238E27FC236}">
                <a16:creationId xmlns:a16="http://schemas.microsoft.com/office/drawing/2014/main" id="{8E201CD4-5607-44DA-9E5D-66B5388813B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632083" y="3307617"/>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2" name="Picture 20" descr="f:id:manimoto:20170626115800p:plain">
            <a:extLst>
              <a:ext uri="{FF2B5EF4-FFF2-40B4-BE49-F238E27FC236}">
                <a16:creationId xmlns:a16="http://schemas.microsoft.com/office/drawing/2014/main" id="{4F81A84D-A1AA-4650-9FA6-271A5034D4B7}"/>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60355" y="3307617"/>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4" name="Picture 22" descr="f:id:manimoto:20170626115805p:plain">
            <a:extLst>
              <a:ext uri="{FF2B5EF4-FFF2-40B4-BE49-F238E27FC236}">
                <a16:creationId xmlns:a16="http://schemas.microsoft.com/office/drawing/2014/main" id="{676CC772-0C20-4716-AA40-2E4B22406F63}"/>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888627" y="3307617"/>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6" name="Picture 24" descr="f:id:manimoto:20170626115810p:plain">
            <a:extLst>
              <a:ext uri="{FF2B5EF4-FFF2-40B4-BE49-F238E27FC236}">
                <a16:creationId xmlns:a16="http://schemas.microsoft.com/office/drawing/2014/main" id="{5188DEA8-8703-4A3B-9495-748D26AA9505}"/>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01370" y="2137580"/>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8" name="Picture 26" descr="f:id:manimoto:20170626115751p:plain">
            <a:extLst>
              <a:ext uri="{FF2B5EF4-FFF2-40B4-BE49-F238E27FC236}">
                <a16:creationId xmlns:a16="http://schemas.microsoft.com/office/drawing/2014/main" id="{FA4ECE7D-77A6-4623-8974-10D0CF66F86A}"/>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518344" y="2137580"/>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00" name="Picture 28" descr="f:id:manimoto:20170626115756p:plain">
            <a:extLst>
              <a:ext uri="{FF2B5EF4-FFF2-40B4-BE49-F238E27FC236}">
                <a16:creationId xmlns:a16="http://schemas.microsoft.com/office/drawing/2014/main" id="{0B9EEC4A-B484-4F48-940C-A1ACF5D9B17E}"/>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07594" y="3277922"/>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02" name="Picture 30" descr="f:id:manimoto:20170626115740p:plain">
            <a:extLst>
              <a:ext uri="{FF2B5EF4-FFF2-40B4-BE49-F238E27FC236}">
                <a16:creationId xmlns:a16="http://schemas.microsoft.com/office/drawing/2014/main" id="{88339C5C-58D6-4645-897B-D265C96C37AE}"/>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518344" y="3277922"/>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04" name="Picture 32" descr="f:id:manimoto:20170626115745p:plain">
            <a:extLst>
              <a:ext uri="{FF2B5EF4-FFF2-40B4-BE49-F238E27FC236}">
                <a16:creationId xmlns:a16="http://schemas.microsoft.com/office/drawing/2014/main" id="{7D3478D6-ECE7-4806-BCE8-7F71CD7EF386}"/>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285137" y="5243544"/>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06" name="Picture 34" descr="f:id:manimoto:20170626115735p:plain">
            <a:extLst>
              <a:ext uri="{FF2B5EF4-FFF2-40B4-BE49-F238E27FC236}">
                <a16:creationId xmlns:a16="http://schemas.microsoft.com/office/drawing/2014/main" id="{526D4347-EFC0-450D-8C1F-EBAD89B13756}"/>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822229" y="5261372"/>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四角形: 角を丸くする 23">
            <a:extLst>
              <a:ext uri="{FF2B5EF4-FFF2-40B4-BE49-F238E27FC236}">
                <a16:creationId xmlns:a16="http://schemas.microsoft.com/office/drawing/2014/main" id="{1725C58D-B989-4B85-8319-EB7D1A3F183D}"/>
              </a:ext>
            </a:extLst>
          </p:cNvPr>
          <p:cNvSpPr/>
          <p:nvPr/>
        </p:nvSpPr>
        <p:spPr>
          <a:xfrm>
            <a:off x="7465326" y="1999398"/>
            <a:ext cx="4619766" cy="2592562"/>
          </a:xfrm>
          <a:custGeom>
            <a:avLst/>
            <a:gdLst>
              <a:gd name="connsiteX0" fmla="*/ 0 w 4685730"/>
              <a:gd name="connsiteY0" fmla="*/ 429913 h 2579427"/>
              <a:gd name="connsiteX1" fmla="*/ 429913 w 4685730"/>
              <a:gd name="connsiteY1" fmla="*/ 0 h 2579427"/>
              <a:gd name="connsiteX2" fmla="*/ 4255817 w 4685730"/>
              <a:gd name="connsiteY2" fmla="*/ 0 h 2579427"/>
              <a:gd name="connsiteX3" fmla="*/ 4685730 w 4685730"/>
              <a:gd name="connsiteY3" fmla="*/ 429913 h 2579427"/>
              <a:gd name="connsiteX4" fmla="*/ 4685730 w 4685730"/>
              <a:gd name="connsiteY4" fmla="*/ 2149514 h 2579427"/>
              <a:gd name="connsiteX5" fmla="*/ 4255817 w 4685730"/>
              <a:gd name="connsiteY5" fmla="*/ 2579427 h 2579427"/>
              <a:gd name="connsiteX6" fmla="*/ 429913 w 4685730"/>
              <a:gd name="connsiteY6" fmla="*/ 2579427 h 2579427"/>
              <a:gd name="connsiteX7" fmla="*/ 0 w 4685730"/>
              <a:gd name="connsiteY7" fmla="*/ 2149514 h 2579427"/>
              <a:gd name="connsiteX8" fmla="*/ 0 w 4685730"/>
              <a:gd name="connsiteY8" fmla="*/ 429913 h 2579427"/>
              <a:gd name="connsiteX0" fmla="*/ 0 w 4685730"/>
              <a:gd name="connsiteY0" fmla="*/ 429913 h 2579427"/>
              <a:gd name="connsiteX1" fmla="*/ 429913 w 4685730"/>
              <a:gd name="connsiteY1" fmla="*/ 0 h 2579427"/>
              <a:gd name="connsiteX2" fmla="*/ 4255817 w 4685730"/>
              <a:gd name="connsiteY2" fmla="*/ 0 h 2579427"/>
              <a:gd name="connsiteX3" fmla="*/ 4685730 w 4685730"/>
              <a:gd name="connsiteY3" fmla="*/ 429913 h 2579427"/>
              <a:gd name="connsiteX4" fmla="*/ 4685730 w 4685730"/>
              <a:gd name="connsiteY4" fmla="*/ 2149514 h 2579427"/>
              <a:gd name="connsiteX5" fmla="*/ 4255817 w 4685730"/>
              <a:gd name="connsiteY5" fmla="*/ 2579427 h 2579427"/>
              <a:gd name="connsiteX6" fmla="*/ 429913 w 4685730"/>
              <a:gd name="connsiteY6" fmla="*/ 2579427 h 2579427"/>
              <a:gd name="connsiteX7" fmla="*/ 0 w 4685730"/>
              <a:gd name="connsiteY7" fmla="*/ 2149514 h 2579427"/>
              <a:gd name="connsiteX8" fmla="*/ 91440 w 4685730"/>
              <a:gd name="connsiteY8" fmla="*/ 521353 h 2579427"/>
              <a:gd name="connsiteX0" fmla="*/ 38214 w 4723944"/>
              <a:gd name="connsiteY0" fmla="*/ 429913 h 2579427"/>
              <a:gd name="connsiteX1" fmla="*/ 468127 w 4723944"/>
              <a:gd name="connsiteY1" fmla="*/ 0 h 2579427"/>
              <a:gd name="connsiteX2" fmla="*/ 4294031 w 4723944"/>
              <a:gd name="connsiteY2" fmla="*/ 0 h 2579427"/>
              <a:gd name="connsiteX3" fmla="*/ 4723944 w 4723944"/>
              <a:gd name="connsiteY3" fmla="*/ 429913 h 2579427"/>
              <a:gd name="connsiteX4" fmla="*/ 4723944 w 4723944"/>
              <a:gd name="connsiteY4" fmla="*/ 2149514 h 2579427"/>
              <a:gd name="connsiteX5" fmla="*/ 4294031 w 4723944"/>
              <a:gd name="connsiteY5" fmla="*/ 2579427 h 2579427"/>
              <a:gd name="connsiteX6" fmla="*/ 468127 w 4723944"/>
              <a:gd name="connsiteY6" fmla="*/ 2579427 h 2579427"/>
              <a:gd name="connsiteX7" fmla="*/ 38214 w 4723944"/>
              <a:gd name="connsiteY7" fmla="*/ 2149514 h 2579427"/>
              <a:gd name="connsiteX8" fmla="*/ 0 w 4723944"/>
              <a:gd name="connsiteY8" fmla="*/ 2343329 h 2579427"/>
              <a:gd name="connsiteX0" fmla="*/ 81886 w 4767616"/>
              <a:gd name="connsiteY0" fmla="*/ 429913 h 2592562"/>
              <a:gd name="connsiteX1" fmla="*/ 511799 w 4767616"/>
              <a:gd name="connsiteY1" fmla="*/ 0 h 2592562"/>
              <a:gd name="connsiteX2" fmla="*/ 4337703 w 4767616"/>
              <a:gd name="connsiteY2" fmla="*/ 0 h 2592562"/>
              <a:gd name="connsiteX3" fmla="*/ 4767616 w 4767616"/>
              <a:gd name="connsiteY3" fmla="*/ 429913 h 2592562"/>
              <a:gd name="connsiteX4" fmla="*/ 4767616 w 4767616"/>
              <a:gd name="connsiteY4" fmla="*/ 2149514 h 2592562"/>
              <a:gd name="connsiteX5" fmla="*/ 4337703 w 4767616"/>
              <a:gd name="connsiteY5" fmla="*/ 2579427 h 2592562"/>
              <a:gd name="connsiteX6" fmla="*/ 511799 w 4767616"/>
              <a:gd name="connsiteY6" fmla="*/ 2579427 h 2592562"/>
              <a:gd name="connsiteX7" fmla="*/ 0 w 4767616"/>
              <a:gd name="connsiteY7" fmla="*/ 2422470 h 2592562"/>
              <a:gd name="connsiteX8" fmla="*/ 43672 w 4767616"/>
              <a:gd name="connsiteY8" fmla="*/ 2343329 h 2592562"/>
              <a:gd name="connsiteX0" fmla="*/ 201987 w 4887717"/>
              <a:gd name="connsiteY0" fmla="*/ 429913 h 2592562"/>
              <a:gd name="connsiteX1" fmla="*/ 631900 w 4887717"/>
              <a:gd name="connsiteY1" fmla="*/ 0 h 2592562"/>
              <a:gd name="connsiteX2" fmla="*/ 4457804 w 4887717"/>
              <a:gd name="connsiteY2" fmla="*/ 0 h 2592562"/>
              <a:gd name="connsiteX3" fmla="*/ 4887717 w 4887717"/>
              <a:gd name="connsiteY3" fmla="*/ 429913 h 2592562"/>
              <a:gd name="connsiteX4" fmla="*/ 4887717 w 4887717"/>
              <a:gd name="connsiteY4" fmla="*/ 2149514 h 2592562"/>
              <a:gd name="connsiteX5" fmla="*/ 4457804 w 4887717"/>
              <a:gd name="connsiteY5" fmla="*/ 2579427 h 2592562"/>
              <a:gd name="connsiteX6" fmla="*/ 631900 w 4887717"/>
              <a:gd name="connsiteY6" fmla="*/ 2579427 h 2592562"/>
              <a:gd name="connsiteX7" fmla="*/ 120101 w 4887717"/>
              <a:gd name="connsiteY7" fmla="*/ 2422470 h 2592562"/>
              <a:gd name="connsiteX8" fmla="*/ 0 w 4887717"/>
              <a:gd name="connsiteY8" fmla="*/ 1811066 h 2592562"/>
              <a:gd name="connsiteX0" fmla="*/ 81886 w 4767616"/>
              <a:gd name="connsiteY0" fmla="*/ 429913 h 2592562"/>
              <a:gd name="connsiteX1" fmla="*/ 511799 w 4767616"/>
              <a:gd name="connsiteY1" fmla="*/ 0 h 2592562"/>
              <a:gd name="connsiteX2" fmla="*/ 4337703 w 4767616"/>
              <a:gd name="connsiteY2" fmla="*/ 0 h 2592562"/>
              <a:gd name="connsiteX3" fmla="*/ 4767616 w 4767616"/>
              <a:gd name="connsiteY3" fmla="*/ 429913 h 2592562"/>
              <a:gd name="connsiteX4" fmla="*/ 4767616 w 4767616"/>
              <a:gd name="connsiteY4" fmla="*/ 2149514 h 2592562"/>
              <a:gd name="connsiteX5" fmla="*/ 4337703 w 4767616"/>
              <a:gd name="connsiteY5" fmla="*/ 2579427 h 2592562"/>
              <a:gd name="connsiteX6" fmla="*/ 511799 w 4767616"/>
              <a:gd name="connsiteY6" fmla="*/ 2579427 h 2592562"/>
              <a:gd name="connsiteX7" fmla="*/ 0 w 4767616"/>
              <a:gd name="connsiteY7" fmla="*/ 2422470 h 2592562"/>
              <a:gd name="connsiteX0" fmla="*/ 0 w 4685730"/>
              <a:gd name="connsiteY0" fmla="*/ 429913 h 2592562"/>
              <a:gd name="connsiteX1" fmla="*/ 429913 w 4685730"/>
              <a:gd name="connsiteY1" fmla="*/ 0 h 2592562"/>
              <a:gd name="connsiteX2" fmla="*/ 4255817 w 4685730"/>
              <a:gd name="connsiteY2" fmla="*/ 0 h 2592562"/>
              <a:gd name="connsiteX3" fmla="*/ 4685730 w 4685730"/>
              <a:gd name="connsiteY3" fmla="*/ 429913 h 2592562"/>
              <a:gd name="connsiteX4" fmla="*/ 4685730 w 4685730"/>
              <a:gd name="connsiteY4" fmla="*/ 2149514 h 2592562"/>
              <a:gd name="connsiteX5" fmla="*/ 4255817 w 4685730"/>
              <a:gd name="connsiteY5" fmla="*/ 2579427 h 2592562"/>
              <a:gd name="connsiteX6" fmla="*/ 429913 w 4685730"/>
              <a:gd name="connsiteY6" fmla="*/ 2579427 h 2592562"/>
              <a:gd name="connsiteX7" fmla="*/ 6824 w 4685730"/>
              <a:gd name="connsiteY7" fmla="*/ 2422470 h 25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5730" h="2592562">
                <a:moveTo>
                  <a:pt x="0" y="429913"/>
                </a:moveTo>
                <a:cubicBezTo>
                  <a:pt x="0" y="192479"/>
                  <a:pt x="192479" y="0"/>
                  <a:pt x="429913" y="0"/>
                </a:cubicBezTo>
                <a:lnTo>
                  <a:pt x="4255817" y="0"/>
                </a:lnTo>
                <a:cubicBezTo>
                  <a:pt x="4493251" y="0"/>
                  <a:pt x="4685730" y="192479"/>
                  <a:pt x="4685730" y="429913"/>
                </a:cubicBezTo>
                <a:lnTo>
                  <a:pt x="4685730" y="2149514"/>
                </a:lnTo>
                <a:cubicBezTo>
                  <a:pt x="4685730" y="2386948"/>
                  <a:pt x="4493251" y="2579427"/>
                  <a:pt x="4255817" y="2579427"/>
                </a:cubicBezTo>
                <a:lnTo>
                  <a:pt x="429913" y="2579427"/>
                </a:lnTo>
                <a:cubicBezTo>
                  <a:pt x="192479" y="2579427"/>
                  <a:pt x="6824" y="2659904"/>
                  <a:pt x="6824" y="2422470"/>
                </a:cubicBezTo>
              </a:path>
            </a:pathLst>
          </a:custGeom>
          <a:noFill/>
          <a:ln>
            <a:solidFill>
              <a:srgbClr val="FFC000"/>
            </a:solidFill>
            <a:prstDash val="sys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7ABF56E7-6C82-41D6-B234-3C6F660E691E}"/>
              </a:ext>
            </a:extLst>
          </p:cNvPr>
          <p:cNvSpPr/>
          <p:nvPr/>
        </p:nvSpPr>
        <p:spPr>
          <a:xfrm>
            <a:off x="7333149" y="5046360"/>
            <a:ext cx="2828614" cy="1480782"/>
          </a:xfrm>
          <a:custGeom>
            <a:avLst/>
            <a:gdLst>
              <a:gd name="connsiteX0" fmla="*/ 0 w 3200399"/>
              <a:gd name="connsiteY0" fmla="*/ 245665 h 1473958"/>
              <a:gd name="connsiteX1" fmla="*/ 245665 w 3200399"/>
              <a:gd name="connsiteY1" fmla="*/ 0 h 1473958"/>
              <a:gd name="connsiteX2" fmla="*/ 2954734 w 3200399"/>
              <a:gd name="connsiteY2" fmla="*/ 0 h 1473958"/>
              <a:gd name="connsiteX3" fmla="*/ 3200399 w 3200399"/>
              <a:gd name="connsiteY3" fmla="*/ 245665 h 1473958"/>
              <a:gd name="connsiteX4" fmla="*/ 3200399 w 3200399"/>
              <a:gd name="connsiteY4" fmla="*/ 1228293 h 1473958"/>
              <a:gd name="connsiteX5" fmla="*/ 2954734 w 3200399"/>
              <a:gd name="connsiteY5" fmla="*/ 1473958 h 1473958"/>
              <a:gd name="connsiteX6" fmla="*/ 245665 w 3200399"/>
              <a:gd name="connsiteY6" fmla="*/ 1473958 h 1473958"/>
              <a:gd name="connsiteX7" fmla="*/ 0 w 3200399"/>
              <a:gd name="connsiteY7" fmla="*/ 1228293 h 1473958"/>
              <a:gd name="connsiteX8" fmla="*/ 0 w 3200399"/>
              <a:gd name="connsiteY8" fmla="*/ 245665 h 1473958"/>
              <a:gd name="connsiteX0" fmla="*/ 0 w 3200399"/>
              <a:gd name="connsiteY0" fmla="*/ 259313 h 1487606"/>
              <a:gd name="connsiteX1" fmla="*/ 641450 w 3200399"/>
              <a:gd name="connsiteY1" fmla="*/ 0 h 1487606"/>
              <a:gd name="connsiteX2" fmla="*/ 2954734 w 3200399"/>
              <a:gd name="connsiteY2" fmla="*/ 13648 h 1487606"/>
              <a:gd name="connsiteX3" fmla="*/ 3200399 w 3200399"/>
              <a:gd name="connsiteY3" fmla="*/ 259313 h 1487606"/>
              <a:gd name="connsiteX4" fmla="*/ 3200399 w 3200399"/>
              <a:gd name="connsiteY4" fmla="*/ 1241941 h 1487606"/>
              <a:gd name="connsiteX5" fmla="*/ 2954734 w 3200399"/>
              <a:gd name="connsiteY5" fmla="*/ 1487606 h 1487606"/>
              <a:gd name="connsiteX6" fmla="*/ 245665 w 3200399"/>
              <a:gd name="connsiteY6" fmla="*/ 1487606 h 1487606"/>
              <a:gd name="connsiteX7" fmla="*/ 0 w 3200399"/>
              <a:gd name="connsiteY7" fmla="*/ 1241941 h 1487606"/>
              <a:gd name="connsiteX8" fmla="*/ 0 w 3200399"/>
              <a:gd name="connsiteY8" fmla="*/ 259313 h 1487606"/>
              <a:gd name="connsiteX0" fmla="*/ 0 w 3200399"/>
              <a:gd name="connsiteY0" fmla="*/ 252489 h 1480782"/>
              <a:gd name="connsiteX1" fmla="*/ 593683 w 3200399"/>
              <a:gd name="connsiteY1" fmla="*/ 0 h 1480782"/>
              <a:gd name="connsiteX2" fmla="*/ 2954734 w 3200399"/>
              <a:gd name="connsiteY2" fmla="*/ 6824 h 1480782"/>
              <a:gd name="connsiteX3" fmla="*/ 3200399 w 3200399"/>
              <a:gd name="connsiteY3" fmla="*/ 252489 h 1480782"/>
              <a:gd name="connsiteX4" fmla="*/ 3200399 w 3200399"/>
              <a:gd name="connsiteY4" fmla="*/ 1235117 h 1480782"/>
              <a:gd name="connsiteX5" fmla="*/ 2954734 w 3200399"/>
              <a:gd name="connsiteY5" fmla="*/ 1480782 h 1480782"/>
              <a:gd name="connsiteX6" fmla="*/ 245665 w 3200399"/>
              <a:gd name="connsiteY6" fmla="*/ 1480782 h 1480782"/>
              <a:gd name="connsiteX7" fmla="*/ 0 w 3200399"/>
              <a:gd name="connsiteY7" fmla="*/ 1235117 h 1480782"/>
              <a:gd name="connsiteX8" fmla="*/ 0 w 3200399"/>
              <a:gd name="connsiteY8" fmla="*/ 252489 h 1480782"/>
              <a:gd name="connsiteX0" fmla="*/ 0 w 3200399"/>
              <a:gd name="connsiteY0" fmla="*/ 1235117 h 1480782"/>
              <a:gd name="connsiteX1" fmla="*/ 593683 w 3200399"/>
              <a:gd name="connsiteY1" fmla="*/ 0 h 1480782"/>
              <a:gd name="connsiteX2" fmla="*/ 2954734 w 3200399"/>
              <a:gd name="connsiteY2" fmla="*/ 6824 h 1480782"/>
              <a:gd name="connsiteX3" fmla="*/ 3200399 w 3200399"/>
              <a:gd name="connsiteY3" fmla="*/ 252489 h 1480782"/>
              <a:gd name="connsiteX4" fmla="*/ 3200399 w 3200399"/>
              <a:gd name="connsiteY4" fmla="*/ 1235117 h 1480782"/>
              <a:gd name="connsiteX5" fmla="*/ 2954734 w 3200399"/>
              <a:gd name="connsiteY5" fmla="*/ 1480782 h 1480782"/>
              <a:gd name="connsiteX6" fmla="*/ 245665 w 3200399"/>
              <a:gd name="connsiteY6" fmla="*/ 1480782 h 1480782"/>
              <a:gd name="connsiteX7" fmla="*/ 0 w 3200399"/>
              <a:gd name="connsiteY7" fmla="*/ 1235117 h 1480782"/>
              <a:gd name="connsiteX0" fmla="*/ 185027 w 3139761"/>
              <a:gd name="connsiteY0" fmla="*/ 1480782 h 1480782"/>
              <a:gd name="connsiteX1" fmla="*/ 533045 w 3139761"/>
              <a:gd name="connsiteY1" fmla="*/ 0 h 1480782"/>
              <a:gd name="connsiteX2" fmla="*/ 2894096 w 3139761"/>
              <a:gd name="connsiteY2" fmla="*/ 6824 h 1480782"/>
              <a:gd name="connsiteX3" fmla="*/ 3139761 w 3139761"/>
              <a:gd name="connsiteY3" fmla="*/ 252489 h 1480782"/>
              <a:gd name="connsiteX4" fmla="*/ 3139761 w 3139761"/>
              <a:gd name="connsiteY4" fmla="*/ 1235117 h 1480782"/>
              <a:gd name="connsiteX5" fmla="*/ 2894096 w 3139761"/>
              <a:gd name="connsiteY5" fmla="*/ 1480782 h 1480782"/>
              <a:gd name="connsiteX6" fmla="*/ 185027 w 3139761"/>
              <a:gd name="connsiteY6" fmla="*/ 1480782 h 1480782"/>
              <a:gd name="connsiteX0" fmla="*/ 529917 w 3136633"/>
              <a:gd name="connsiteY0" fmla="*/ 0 h 1480782"/>
              <a:gd name="connsiteX1" fmla="*/ 2890968 w 3136633"/>
              <a:gd name="connsiteY1" fmla="*/ 6824 h 1480782"/>
              <a:gd name="connsiteX2" fmla="*/ 3136633 w 3136633"/>
              <a:gd name="connsiteY2" fmla="*/ 252489 h 1480782"/>
              <a:gd name="connsiteX3" fmla="*/ 3136633 w 3136633"/>
              <a:gd name="connsiteY3" fmla="*/ 1235117 h 1480782"/>
              <a:gd name="connsiteX4" fmla="*/ 2890968 w 3136633"/>
              <a:gd name="connsiteY4" fmla="*/ 1480782 h 1480782"/>
              <a:gd name="connsiteX5" fmla="*/ 181899 w 3136633"/>
              <a:gd name="connsiteY5" fmla="*/ 1480782 h 1480782"/>
              <a:gd name="connsiteX6" fmla="*/ 621357 w 3136633"/>
              <a:gd name="connsiteY6" fmla="*/ 91440 h 1480782"/>
              <a:gd name="connsiteX0" fmla="*/ 819127 w 3425843"/>
              <a:gd name="connsiteY0" fmla="*/ 0 h 1480782"/>
              <a:gd name="connsiteX1" fmla="*/ 3180178 w 3425843"/>
              <a:gd name="connsiteY1" fmla="*/ 6824 h 1480782"/>
              <a:gd name="connsiteX2" fmla="*/ 3425843 w 3425843"/>
              <a:gd name="connsiteY2" fmla="*/ 252489 h 1480782"/>
              <a:gd name="connsiteX3" fmla="*/ 3425843 w 3425843"/>
              <a:gd name="connsiteY3" fmla="*/ 1235117 h 1480782"/>
              <a:gd name="connsiteX4" fmla="*/ 3180178 w 3425843"/>
              <a:gd name="connsiteY4" fmla="*/ 1480782 h 1480782"/>
              <a:gd name="connsiteX5" fmla="*/ 471109 w 3425843"/>
              <a:gd name="connsiteY5" fmla="*/ 1480782 h 1480782"/>
              <a:gd name="connsiteX6" fmla="*/ 282770 w 3425843"/>
              <a:gd name="connsiteY6" fmla="*/ 855715 h 1480782"/>
              <a:gd name="connsiteX0" fmla="*/ 348018 w 2954734"/>
              <a:gd name="connsiteY0" fmla="*/ 0 h 1480782"/>
              <a:gd name="connsiteX1" fmla="*/ 2709069 w 2954734"/>
              <a:gd name="connsiteY1" fmla="*/ 6824 h 1480782"/>
              <a:gd name="connsiteX2" fmla="*/ 2954734 w 2954734"/>
              <a:gd name="connsiteY2" fmla="*/ 252489 h 1480782"/>
              <a:gd name="connsiteX3" fmla="*/ 2954734 w 2954734"/>
              <a:gd name="connsiteY3" fmla="*/ 1235117 h 1480782"/>
              <a:gd name="connsiteX4" fmla="*/ 2709069 w 2954734"/>
              <a:gd name="connsiteY4" fmla="*/ 1480782 h 1480782"/>
              <a:gd name="connsiteX5" fmla="*/ 0 w 2954734"/>
              <a:gd name="connsiteY5" fmla="*/ 1480782 h 148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734" h="1480782">
                <a:moveTo>
                  <a:pt x="348018" y="0"/>
                </a:moveTo>
                <a:lnTo>
                  <a:pt x="2709069" y="6824"/>
                </a:lnTo>
                <a:cubicBezTo>
                  <a:pt x="2844746" y="6824"/>
                  <a:pt x="2954734" y="116812"/>
                  <a:pt x="2954734" y="252489"/>
                </a:cubicBezTo>
                <a:lnTo>
                  <a:pt x="2954734" y="1235117"/>
                </a:lnTo>
                <a:cubicBezTo>
                  <a:pt x="2954734" y="1370794"/>
                  <a:pt x="2844746" y="1480782"/>
                  <a:pt x="2709069" y="1480782"/>
                </a:cubicBezTo>
                <a:lnTo>
                  <a:pt x="0" y="1480782"/>
                </a:lnTo>
              </a:path>
            </a:pathLst>
          </a:custGeom>
          <a:noFill/>
          <a:ln>
            <a:solidFill>
              <a:srgbClr val="7030A0"/>
            </a:solidFill>
            <a:prstDash val="sys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四角形: 角を丸くする 25">
            <a:extLst>
              <a:ext uri="{FF2B5EF4-FFF2-40B4-BE49-F238E27FC236}">
                <a16:creationId xmlns:a16="http://schemas.microsoft.com/office/drawing/2014/main" id="{E4D4EA80-2DE7-4EF1-8057-9AFA44E1C108}"/>
              </a:ext>
            </a:extLst>
          </p:cNvPr>
          <p:cNvSpPr/>
          <p:nvPr/>
        </p:nvSpPr>
        <p:spPr>
          <a:xfrm>
            <a:off x="1183052" y="5046360"/>
            <a:ext cx="2770510" cy="1480782"/>
          </a:xfrm>
          <a:custGeom>
            <a:avLst/>
            <a:gdLst>
              <a:gd name="connsiteX0" fmla="*/ 0 w 3200399"/>
              <a:gd name="connsiteY0" fmla="*/ 245665 h 1473958"/>
              <a:gd name="connsiteX1" fmla="*/ 245665 w 3200399"/>
              <a:gd name="connsiteY1" fmla="*/ 0 h 1473958"/>
              <a:gd name="connsiteX2" fmla="*/ 2954734 w 3200399"/>
              <a:gd name="connsiteY2" fmla="*/ 0 h 1473958"/>
              <a:gd name="connsiteX3" fmla="*/ 3200399 w 3200399"/>
              <a:gd name="connsiteY3" fmla="*/ 245665 h 1473958"/>
              <a:gd name="connsiteX4" fmla="*/ 3200399 w 3200399"/>
              <a:gd name="connsiteY4" fmla="*/ 1228293 h 1473958"/>
              <a:gd name="connsiteX5" fmla="*/ 2954734 w 3200399"/>
              <a:gd name="connsiteY5" fmla="*/ 1473958 h 1473958"/>
              <a:gd name="connsiteX6" fmla="*/ 245665 w 3200399"/>
              <a:gd name="connsiteY6" fmla="*/ 1473958 h 1473958"/>
              <a:gd name="connsiteX7" fmla="*/ 0 w 3200399"/>
              <a:gd name="connsiteY7" fmla="*/ 1228293 h 1473958"/>
              <a:gd name="connsiteX8" fmla="*/ 0 w 3200399"/>
              <a:gd name="connsiteY8" fmla="*/ 245665 h 1473958"/>
              <a:gd name="connsiteX0" fmla="*/ 0 w 3200399"/>
              <a:gd name="connsiteY0" fmla="*/ 252489 h 1480782"/>
              <a:gd name="connsiteX1" fmla="*/ 245665 w 3200399"/>
              <a:gd name="connsiteY1" fmla="*/ 6824 h 1480782"/>
              <a:gd name="connsiteX2" fmla="*/ 2524829 w 3200399"/>
              <a:gd name="connsiteY2" fmla="*/ 0 h 1480782"/>
              <a:gd name="connsiteX3" fmla="*/ 3200399 w 3200399"/>
              <a:gd name="connsiteY3" fmla="*/ 252489 h 1480782"/>
              <a:gd name="connsiteX4" fmla="*/ 3200399 w 3200399"/>
              <a:gd name="connsiteY4" fmla="*/ 1235117 h 1480782"/>
              <a:gd name="connsiteX5" fmla="*/ 2954734 w 3200399"/>
              <a:gd name="connsiteY5" fmla="*/ 1480782 h 1480782"/>
              <a:gd name="connsiteX6" fmla="*/ 245665 w 3200399"/>
              <a:gd name="connsiteY6" fmla="*/ 1480782 h 1480782"/>
              <a:gd name="connsiteX7" fmla="*/ 0 w 3200399"/>
              <a:gd name="connsiteY7" fmla="*/ 1235117 h 1480782"/>
              <a:gd name="connsiteX8" fmla="*/ 0 w 3200399"/>
              <a:gd name="connsiteY8" fmla="*/ 252489 h 1480782"/>
              <a:gd name="connsiteX0" fmla="*/ 0 w 3200399"/>
              <a:gd name="connsiteY0" fmla="*/ 252489 h 1480782"/>
              <a:gd name="connsiteX1" fmla="*/ 245665 w 3200399"/>
              <a:gd name="connsiteY1" fmla="*/ 6824 h 1480782"/>
              <a:gd name="connsiteX2" fmla="*/ 2524829 w 3200399"/>
              <a:gd name="connsiteY2" fmla="*/ 0 h 1480782"/>
              <a:gd name="connsiteX3" fmla="*/ 3200399 w 3200399"/>
              <a:gd name="connsiteY3" fmla="*/ 1235117 h 1480782"/>
              <a:gd name="connsiteX4" fmla="*/ 2954734 w 3200399"/>
              <a:gd name="connsiteY4" fmla="*/ 1480782 h 1480782"/>
              <a:gd name="connsiteX5" fmla="*/ 245665 w 3200399"/>
              <a:gd name="connsiteY5" fmla="*/ 1480782 h 1480782"/>
              <a:gd name="connsiteX6" fmla="*/ 0 w 3200399"/>
              <a:gd name="connsiteY6" fmla="*/ 1235117 h 1480782"/>
              <a:gd name="connsiteX7" fmla="*/ 0 w 3200399"/>
              <a:gd name="connsiteY7" fmla="*/ 252489 h 1480782"/>
              <a:gd name="connsiteX0" fmla="*/ 0 w 3114762"/>
              <a:gd name="connsiteY0" fmla="*/ 252489 h 1480782"/>
              <a:gd name="connsiteX1" fmla="*/ 245665 w 3114762"/>
              <a:gd name="connsiteY1" fmla="*/ 6824 h 1480782"/>
              <a:gd name="connsiteX2" fmla="*/ 2524829 w 3114762"/>
              <a:gd name="connsiteY2" fmla="*/ 0 h 1480782"/>
              <a:gd name="connsiteX3" fmla="*/ 2954734 w 3114762"/>
              <a:gd name="connsiteY3" fmla="*/ 1480782 h 1480782"/>
              <a:gd name="connsiteX4" fmla="*/ 245665 w 3114762"/>
              <a:gd name="connsiteY4" fmla="*/ 1480782 h 1480782"/>
              <a:gd name="connsiteX5" fmla="*/ 0 w 3114762"/>
              <a:gd name="connsiteY5" fmla="*/ 1235117 h 1480782"/>
              <a:gd name="connsiteX6" fmla="*/ 0 w 3114762"/>
              <a:gd name="connsiteY6" fmla="*/ 252489 h 1480782"/>
              <a:gd name="connsiteX0" fmla="*/ 2524829 w 3114762"/>
              <a:gd name="connsiteY0" fmla="*/ 0 h 1480782"/>
              <a:gd name="connsiteX1" fmla="*/ 2954734 w 3114762"/>
              <a:gd name="connsiteY1" fmla="*/ 1480782 h 1480782"/>
              <a:gd name="connsiteX2" fmla="*/ 245665 w 3114762"/>
              <a:gd name="connsiteY2" fmla="*/ 1480782 h 1480782"/>
              <a:gd name="connsiteX3" fmla="*/ 0 w 3114762"/>
              <a:gd name="connsiteY3" fmla="*/ 1235117 h 1480782"/>
              <a:gd name="connsiteX4" fmla="*/ 0 w 3114762"/>
              <a:gd name="connsiteY4" fmla="*/ 252489 h 1480782"/>
              <a:gd name="connsiteX5" fmla="*/ 245665 w 3114762"/>
              <a:gd name="connsiteY5" fmla="*/ 6824 h 1480782"/>
              <a:gd name="connsiteX6" fmla="*/ 2616269 w 3114762"/>
              <a:gd name="connsiteY6" fmla="*/ 91440 h 1480782"/>
              <a:gd name="connsiteX0" fmla="*/ 2524829 w 3114762"/>
              <a:gd name="connsiteY0" fmla="*/ 4094 h 1484876"/>
              <a:gd name="connsiteX1" fmla="*/ 2954734 w 3114762"/>
              <a:gd name="connsiteY1" fmla="*/ 1484876 h 1484876"/>
              <a:gd name="connsiteX2" fmla="*/ 245665 w 3114762"/>
              <a:gd name="connsiteY2" fmla="*/ 1484876 h 1484876"/>
              <a:gd name="connsiteX3" fmla="*/ 0 w 3114762"/>
              <a:gd name="connsiteY3" fmla="*/ 1239211 h 1484876"/>
              <a:gd name="connsiteX4" fmla="*/ 0 w 3114762"/>
              <a:gd name="connsiteY4" fmla="*/ 256583 h 1484876"/>
              <a:gd name="connsiteX5" fmla="*/ 245665 w 3114762"/>
              <a:gd name="connsiteY5" fmla="*/ 10918 h 1484876"/>
              <a:gd name="connsiteX6" fmla="*/ 2548030 w 3114762"/>
              <a:gd name="connsiteY6" fmla="*/ 0 h 1484876"/>
              <a:gd name="connsiteX0" fmla="*/ 2524829 w 3114762"/>
              <a:gd name="connsiteY0" fmla="*/ 0 h 1480782"/>
              <a:gd name="connsiteX1" fmla="*/ 2954734 w 3114762"/>
              <a:gd name="connsiteY1" fmla="*/ 1480782 h 1480782"/>
              <a:gd name="connsiteX2" fmla="*/ 245665 w 3114762"/>
              <a:gd name="connsiteY2" fmla="*/ 1480782 h 1480782"/>
              <a:gd name="connsiteX3" fmla="*/ 0 w 3114762"/>
              <a:gd name="connsiteY3" fmla="*/ 1235117 h 1480782"/>
              <a:gd name="connsiteX4" fmla="*/ 0 w 3114762"/>
              <a:gd name="connsiteY4" fmla="*/ 252489 h 1480782"/>
              <a:gd name="connsiteX5" fmla="*/ 245665 w 3114762"/>
              <a:gd name="connsiteY5" fmla="*/ 6824 h 1480782"/>
              <a:gd name="connsiteX6" fmla="*/ 2520735 w 3114762"/>
              <a:gd name="connsiteY6" fmla="*/ 9554 h 1480782"/>
              <a:gd name="connsiteX0" fmla="*/ 2524829 w 3114762"/>
              <a:gd name="connsiteY0" fmla="*/ 0 h 1480782"/>
              <a:gd name="connsiteX1" fmla="*/ 2954734 w 3114762"/>
              <a:gd name="connsiteY1" fmla="*/ 1480782 h 1480782"/>
              <a:gd name="connsiteX2" fmla="*/ 245665 w 3114762"/>
              <a:gd name="connsiteY2" fmla="*/ 1480782 h 1480782"/>
              <a:gd name="connsiteX3" fmla="*/ 0 w 3114762"/>
              <a:gd name="connsiteY3" fmla="*/ 1235117 h 1480782"/>
              <a:gd name="connsiteX4" fmla="*/ 0 w 3114762"/>
              <a:gd name="connsiteY4" fmla="*/ 252489 h 1480782"/>
              <a:gd name="connsiteX5" fmla="*/ 245665 w 3114762"/>
              <a:gd name="connsiteY5" fmla="*/ 6824 h 1480782"/>
              <a:gd name="connsiteX6" fmla="*/ 2343314 w 3114762"/>
              <a:gd name="connsiteY6" fmla="*/ 16378 h 1480782"/>
              <a:gd name="connsiteX0" fmla="*/ 3077564 w 3338896"/>
              <a:gd name="connsiteY0" fmla="*/ 620973 h 1473958"/>
              <a:gd name="connsiteX1" fmla="*/ 2954734 w 3338896"/>
              <a:gd name="connsiteY1" fmla="*/ 1473958 h 1473958"/>
              <a:gd name="connsiteX2" fmla="*/ 245665 w 3338896"/>
              <a:gd name="connsiteY2" fmla="*/ 1473958 h 1473958"/>
              <a:gd name="connsiteX3" fmla="*/ 0 w 3338896"/>
              <a:gd name="connsiteY3" fmla="*/ 1228293 h 1473958"/>
              <a:gd name="connsiteX4" fmla="*/ 0 w 3338896"/>
              <a:gd name="connsiteY4" fmla="*/ 245665 h 1473958"/>
              <a:gd name="connsiteX5" fmla="*/ 245665 w 3338896"/>
              <a:gd name="connsiteY5" fmla="*/ 0 h 1473958"/>
              <a:gd name="connsiteX6" fmla="*/ 2343314 w 3338896"/>
              <a:gd name="connsiteY6" fmla="*/ 9554 h 1473958"/>
              <a:gd name="connsiteX0" fmla="*/ 2954734 w 2954734"/>
              <a:gd name="connsiteY0" fmla="*/ 1473958 h 1473958"/>
              <a:gd name="connsiteX1" fmla="*/ 245665 w 2954734"/>
              <a:gd name="connsiteY1" fmla="*/ 1473958 h 1473958"/>
              <a:gd name="connsiteX2" fmla="*/ 0 w 2954734"/>
              <a:gd name="connsiteY2" fmla="*/ 1228293 h 1473958"/>
              <a:gd name="connsiteX3" fmla="*/ 0 w 2954734"/>
              <a:gd name="connsiteY3" fmla="*/ 245665 h 1473958"/>
              <a:gd name="connsiteX4" fmla="*/ 245665 w 2954734"/>
              <a:gd name="connsiteY4" fmla="*/ 0 h 1473958"/>
              <a:gd name="connsiteX5" fmla="*/ 2343314 w 2954734"/>
              <a:gd name="connsiteY5" fmla="*/ 9554 h 1473958"/>
              <a:gd name="connsiteX0" fmla="*/ 2954734 w 2954734"/>
              <a:gd name="connsiteY0" fmla="*/ 1473958 h 1473958"/>
              <a:gd name="connsiteX1" fmla="*/ 245665 w 2954734"/>
              <a:gd name="connsiteY1" fmla="*/ 1473958 h 1473958"/>
              <a:gd name="connsiteX2" fmla="*/ 0 w 2954734"/>
              <a:gd name="connsiteY2" fmla="*/ 1228293 h 1473958"/>
              <a:gd name="connsiteX3" fmla="*/ 0 w 2954734"/>
              <a:gd name="connsiteY3" fmla="*/ 245665 h 1473958"/>
              <a:gd name="connsiteX4" fmla="*/ 245665 w 2954734"/>
              <a:gd name="connsiteY4" fmla="*/ 0 h 1473958"/>
              <a:gd name="connsiteX5" fmla="*/ 2595798 w 2954734"/>
              <a:gd name="connsiteY5" fmla="*/ 2730 h 14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734" h="1473958">
                <a:moveTo>
                  <a:pt x="2954734" y="1473958"/>
                </a:moveTo>
                <a:lnTo>
                  <a:pt x="245665" y="1473958"/>
                </a:lnTo>
                <a:cubicBezTo>
                  <a:pt x="109988" y="1473958"/>
                  <a:pt x="0" y="1363970"/>
                  <a:pt x="0" y="1228293"/>
                </a:cubicBezTo>
                <a:lnTo>
                  <a:pt x="0" y="245665"/>
                </a:lnTo>
                <a:cubicBezTo>
                  <a:pt x="0" y="109988"/>
                  <a:pt x="109988" y="0"/>
                  <a:pt x="245665" y="0"/>
                </a:cubicBezTo>
                <a:lnTo>
                  <a:pt x="2595798" y="2730"/>
                </a:lnTo>
              </a:path>
            </a:pathLst>
          </a:custGeom>
          <a:noFill/>
          <a:ln>
            <a:solidFill>
              <a:srgbClr val="00B0F0"/>
            </a:solidFill>
            <a:prstDash val="sys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08F9DDB3-91B4-4555-9CE9-674C7705249E}"/>
              </a:ext>
            </a:extLst>
          </p:cNvPr>
          <p:cNvSpPr/>
          <p:nvPr/>
        </p:nvSpPr>
        <p:spPr>
          <a:xfrm>
            <a:off x="131974" y="1999397"/>
            <a:ext cx="3821588" cy="2579533"/>
          </a:xfrm>
          <a:custGeom>
            <a:avLst/>
            <a:gdLst>
              <a:gd name="connsiteX0" fmla="*/ 0 w 3730148"/>
              <a:gd name="connsiteY0" fmla="*/ 429913 h 2579427"/>
              <a:gd name="connsiteX1" fmla="*/ 429913 w 3730148"/>
              <a:gd name="connsiteY1" fmla="*/ 0 h 2579427"/>
              <a:gd name="connsiteX2" fmla="*/ 3300235 w 3730148"/>
              <a:gd name="connsiteY2" fmla="*/ 0 h 2579427"/>
              <a:gd name="connsiteX3" fmla="*/ 3730148 w 3730148"/>
              <a:gd name="connsiteY3" fmla="*/ 429913 h 2579427"/>
              <a:gd name="connsiteX4" fmla="*/ 3730148 w 3730148"/>
              <a:gd name="connsiteY4" fmla="*/ 2149514 h 2579427"/>
              <a:gd name="connsiteX5" fmla="*/ 3300235 w 3730148"/>
              <a:gd name="connsiteY5" fmla="*/ 2579427 h 2579427"/>
              <a:gd name="connsiteX6" fmla="*/ 429913 w 3730148"/>
              <a:gd name="connsiteY6" fmla="*/ 2579427 h 2579427"/>
              <a:gd name="connsiteX7" fmla="*/ 0 w 3730148"/>
              <a:gd name="connsiteY7" fmla="*/ 2149514 h 2579427"/>
              <a:gd name="connsiteX8" fmla="*/ 0 w 3730148"/>
              <a:gd name="connsiteY8" fmla="*/ 429913 h 2579427"/>
              <a:gd name="connsiteX0" fmla="*/ 3730148 w 3821588"/>
              <a:gd name="connsiteY0" fmla="*/ 429913 h 2579427"/>
              <a:gd name="connsiteX1" fmla="*/ 3730148 w 3821588"/>
              <a:gd name="connsiteY1" fmla="*/ 2149514 h 2579427"/>
              <a:gd name="connsiteX2" fmla="*/ 3300235 w 3821588"/>
              <a:gd name="connsiteY2" fmla="*/ 2579427 h 2579427"/>
              <a:gd name="connsiteX3" fmla="*/ 429913 w 3821588"/>
              <a:gd name="connsiteY3" fmla="*/ 2579427 h 2579427"/>
              <a:gd name="connsiteX4" fmla="*/ 0 w 3821588"/>
              <a:gd name="connsiteY4" fmla="*/ 2149514 h 2579427"/>
              <a:gd name="connsiteX5" fmla="*/ 0 w 3821588"/>
              <a:gd name="connsiteY5" fmla="*/ 429913 h 2579427"/>
              <a:gd name="connsiteX6" fmla="*/ 429913 w 3821588"/>
              <a:gd name="connsiteY6" fmla="*/ 0 h 2579427"/>
              <a:gd name="connsiteX7" fmla="*/ 3300235 w 3821588"/>
              <a:gd name="connsiteY7" fmla="*/ 0 h 2579427"/>
              <a:gd name="connsiteX8" fmla="*/ 3821588 w 3821588"/>
              <a:gd name="connsiteY8" fmla="*/ 521353 h 2579427"/>
              <a:gd name="connsiteX0" fmla="*/ 3771091 w 3821588"/>
              <a:gd name="connsiteY0" fmla="*/ 1003119 h 2579427"/>
              <a:gd name="connsiteX1" fmla="*/ 3730148 w 3821588"/>
              <a:gd name="connsiteY1" fmla="*/ 2149514 h 2579427"/>
              <a:gd name="connsiteX2" fmla="*/ 3300235 w 3821588"/>
              <a:gd name="connsiteY2" fmla="*/ 2579427 h 2579427"/>
              <a:gd name="connsiteX3" fmla="*/ 429913 w 3821588"/>
              <a:gd name="connsiteY3" fmla="*/ 2579427 h 2579427"/>
              <a:gd name="connsiteX4" fmla="*/ 0 w 3821588"/>
              <a:gd name="connsiteY4" fmla="*/ 2149514 h 2579427"/>
              <a:gd name="connsiteX5" fmla="*/ 0 w 3821588"/>
              <a:gd name="connsiteY5" fmla="*/ 429913 h 2579427"/>
              <a:gd name="connsiteX6" fmla="*/ 429913 w 3821588"/>
              <a:gd name="connsiteY6" fmla="*/ 0 h 2579427"/>
              <a:gd name="connsiteX7" fmla="*/ 3300235 w 3821588"/>
              <a:gd name="connsiteY7" fmla="*/ 0 h 2579427"/>
              <a:gd name="connsiteX8" fmla="*/ 3821588 w 3821588"/>
              <a:gd name="connsiteY8" fmla="*/ 521353 h 2579427"/>
              <a:gd name="connsiteX0" fmla="*/ 3771091 w 3821588"/>
              <a:gd name="connsiteY0" fmla="*/ 1003119 h 2579533"/>
              <a:gd name="connsiteX1" fmla="*/ 3709677 w 3821588"/>
              <a:gd name="connsiteY1" fmla="*/ 2354231 h 2579533"/>
              <a:gd name="connsiteX2" fmla="*/ 3300235 w 3821588"/>
              <a:gd name="connsiteY2" fmla="*/ 2579427 h 2579533"/>
              <a:gd name="connsiteX3" fmla="*/ 429913 w 3821588"/>
              <a:gd name="connsiteY3" fmla="*/ 2579427 h 2579533"/>
              <a:gd name="connsiteX4" fmla="*/ 0 w 3821588"/>
              <a:gd name="connsiteY4" fmla="*/ 2149514 h 2579533"/>
              <a:gd name="connsiteX5" fmla="*/ 0 w 3821588"/>
              <a:gd name="connsiteY5" fmla="*/ 429913 h 2579533"/>
              <a:gd name="connsiteX6" fmla="*/ 429913 w 3821588"/>
              <a:gd name="connsiteY6" fmla="*/ 0 h 2579533"/>
              <a:gd name="connsiteX7" fmla="*/ 3300235 w 3821588"/>
              <a:gd name="connsiteY7" fmla="*/ 0 h 2579533"/>
              <a:gd name="connsiteX8" fmla="*/ 3821588 w 3821588"/>
              <a:gd name="connsiteY8" fmla="*/ 521353 h 2579533"/>
              <a:gd name="connsiteX0" fmla="*/ 3709677 w 3821588"/>
              <a:gd name="connsiteY0" fmla="*/ 2354231 h 2579533"/>
              <a:gd name="connsiteX1" fmla="*/ 3300235 w 3821588"/>
              <a:gd name="connsiteY1" fmla="*/ 2579427 h 2579533"/>
              <a:gd name="connsiteX2" fmla="*/ 429913 w 3821588"/>
              <a:gd name="connsiteY2" fmla="*/ 2579427 h 2579533"/>
              <a:gd name="connsiteX3" fmla="*/ 0 w 3821588"/>
              <a:gd name="connsiteY3" fmla="*/ 2149514 h 2579533"/>
              <a:gd name="connsiteX4" fmla="*/ 0 w 3821588"/>
              <a:gd name="connsiteY4" fmla="*/ 429913 h 2579533"/>
              <a:gd name="connsiteX5" fmla="*/ 429913 w 3821588"/>
              <a:gd name="connsiteY5" fmla="*/ 0 h 2579533"/>
              <a:gd name="connsiteX6" fmla="*/ 3300235 w 3821588"/>
              <a:gd name="connsiteY6" fmla="*/ 0 h 2579533"/>
              <a:gd name="connsiteX7" fmla="*/ 3821588 w 3821588"/>
              <a:gd name="connsiteY7" fmla="*/ 521353 h 25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1588" h="2579533">
                <a:moveTo>
                  <a:pt x="3709677" y="2354231"/>
                </a:moveTo>
                <a:cubicBezTo>
                  <a:pt x="3709677" y="2591665"/>
                  <a:pt x="3537669" y="2579427"/>
                  <a:pt x="3300235" y="2579427"/>
                </a:cubicBezTo>
                <a:lnTo>
                  <a:pt x="429913" y="2579427"/>
                </a:lnTo>
                <a:cubicBezTo>
                  <a:pt x="192479" y="2579427"/>
                  <a:pt x="0" y="2386948"/>
                  <a:pt x="0" y="2149514"/>
                </a:cubicBezTo>
                <a:lnTo>
                  <a:pt x="0" y="429913"/>
                </a:lnTo>
                <a:cubicBezTo>
                  <a:pt x="0" y="192479"/>
                  <a:pt x="192479" y="0"/>
                  <a:pt x="429913" y="0"/>
                </a:cubicBezTo>
                <a:lnTo>
                  <a:pt x="3300235" y="0"/>
                </a:lnTo>
                <a:cubicBezTo>
                  <a:pt x="3537669" y="0"/>
                  <a:pt x="3730148" y="192479"/>
                  <a:pt x="3821588" y="521353"/>
                </a:cubicBezTo>
              </a:path>
            </a:pathLst>
          </a:custGeom>
          <a:noFill/>
          <a:ln>
            <a:solidFill>
              <a:srgbClr val="00B050"/>
            </a:solidFill>
            <a:prstDash val="sys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DB3B7894-2B25-4975-AC08-FB274666C53B}"/>
              </a:ext>
            </a:extLst>
          </p:cNvPr>
          <p:cNvSpPr/>
          <p:nvPr/>
        </p:nvSpPr>
        <p:spPr>
          <a:xfrm>
            <a:off x="825689" y="259307"/>
            <a:ext cx="9764973" cy="1360682"/>
          </a:xfrm>
          <a:custGeom>
            <a:avLst/>
            <a:gdLst>
              <a:gd name="connsiteX0" fmla="*/ 0 w 10078872"/>
              <a:gd name="connsiteY0" fmla="*/ 227467 h 1364776"/>
              <a:gd name="connsiteX1" fmla="*/ 227467 w 10078872"/>
              <a:gd name="connsiteY1" fmla="*/ 0 h 1364776"/>
              <a:gd name="connsiteX2" fmla="*/ 9851405 w 10078872"/>
              <a:gd name="connsiteY2" fmla="*/ 0 h 1364776"/>
              <a:gd name="connsiteX3" fmla="*/ 10078872 w 10078872"/>
              <a:gd name="connsiteY3" fmla="*/ 227467 h 1364776"/>
              <a:gd name="connsiteX4" fmla="*/ 10078872 w 10078872"/>
              <a:gd name="connsiteY4" fmla="*/ 1137309 h 1364776"/>
              <a:gd name="connsiteX5" fmla="*/ 9851405 w 10078872"/>
              <a:gd name="connsiteY5" fmla="*/ 1364776 h 1364776"/>
              <a:gd name="connsiteX6" fmla="*/ 227467 w 10078872"/>
              <a:gd name="connsiteY6" fmla="*/ 1364776 h 1364776"/>
              <a:gd name="connsiteX7" fmla="*/ 0 w 10078872"/>
              <a:gd name="connsiteY7" fmla="*/ 1137309 h 1364776"/>
              <a:gd name="connsiteX8" fmla="*/ 0 w 10078872"/>
              <a:gd name="connsiteY8" fmla="*/ 227467 h 1364776"/>
              <a:gd name="connsiteX0" fmla="*/ 0 w 10078872"/>
              <a:gd name="connsiteY0" fmla="*/ 227467 h 1364776"/>
              <a:gd name="connsiteX1" fmla="*/ 227467 w 10078872"/>
              <a:gd name="connsiteY1" fmla="*/ 0 h 1364776"/>
              <a:gd name="connsiteX2" fmla="*/ 9851405 w 10078872"/>
              <a:gd name="connsiteY2" fmla="*/ 0 h 1364776"/>
              <a:gd name="connsiteX3" fmla="*/ 10078872 w 10078872"/>
              <a:gd name="connsiteY3" fmla="*/ 227467 h 1364776"/>
              <a:gd name="connsiteX4" fmla="*/ 10078872 w 10078872"/>
              <a:gd name="connsiteY4" fmla="*/ 1137309 h 1364776"/>
              <a:gd name="connsiteX5" fmla="*/ 9851405 w 10078872"/>
              <a:gd name="connsiteY5" fmla="*/ 1364776 h 1364776"/>
              <a:gd name="connsiteX6" fmla="*/ 5807122 w 10078872"/>
              <a:gd name="connsiteY6" fmla="*/ 1364776 h 1364776"/>
              <a:gd name="connsiteX7" fmla="*/ 227467 w 10078872"/>
              <a:gd name="connsiteY7" fmla="*/ 1364776 h 1364776"/>
              <a:gd name="connsiteX8" fmla="*/ 0 w 10078872"/>
              <a:gd name="connsiteY8" fmla="*/ 1137309 h 1364776"/>
              <a:gd name="connsiteX9" fmla="*/ 0 w 10078872"/>
              <a:gd name="connsiteY9" fmla="*/ 227467 h 1364776"/>
              <a:gd name="connsiteX0" fmla="*/ 0 w 10078872"/>
              <a:gd name="connsiteY0" fmla="*/ 227467 h 1364776"/>
              <a:gd name="connsiteX1" fmla="*/ 227467 w 10078872"/>
              <a:gd name="connsiteY1" fmla="*/ 0 h 1364776"/>
              <a:gd name="connsiteX2" fmla="*/ 9851405 w 10078872"/>
              <a:gd name="connsiteY2" fmla="*/ 0 h 1364776"/>
              <a:gd name="connsiteX3" fmla="*/ 10078872 w 10078872"/>
              <a:gd name="connsiteY3" fmla="*/ 227467 h 1364776"/>
              <a:gd name="connsiteX4" fmla="*/ 10078872 w 10078872"/>
              <a:gd name="connsiteY4" fmla="*/ 1137309 h 1364776"/>
              <a:gd name="connsiteX5" fmla="*/ 9851405 w 10078872"/>
              <a:gd name="connsiteY5" fmla="*/ 1364776 h 1364776"/>
              <a:gd name="connsiteX6" fmla="*/ 227467 w 10078872"/>
              <a:gd name="connsiteY6" fmla="*/ 1364776 h 1364776"/>
              <a:gd name="connsiteX7" fmla="*/ 0 w 10078872"/>
              <a:gd name="connsiteY7" fmla="*/ 1137309 h 1364776"/>
              <a:gd name="connsiteX8" fmla="*/ 0 w 10078872"/>
              <a:gd name="connsiteY8" fmla="*/ 227467 h 1364776"/>
              <a:gd name="connsiteX0" fmla="*/ 0 w 10078872"/>
              <a:gd name="connsiteY0" fmla="*/ 227467 h 1364776"/>
              <a:gd name="connsiteX1" fmla="*/ 227467 w 10078872"/>
              <a:gd name="connsiteY1" fmla="*/ 0 h 1364776"/>
              <a:gd name="connsiteX2" fmla="*/ 9851405 w 10078872"/>
              <a:gd name="connsiteY2" fmla="*/ 0 h 1364776"/>
              <a:gd name="connsiteX3" fmla="*/ 10078872 w 10078872"/>
              <a:gd name="connsiteY3" fmla="*/ 227467 h 1364776"/>
              <a:gd name="connsiteX4" fmla="*/ 10078872 w 10078872"/>
              <a:gd name="connsiteY4" fmla="*/ 1137309 h 1364776"/>
              <a:gd name="connsiteX5" fmla="*/ 9851405 w 10078872"/>
              <a:gd name="connsiteY5" fmla="*/ 1364776 h 1364776"/>
              <a:gd name="connsiteX6" fmla="*/ 5834418 w 10078872"/>
              <a:gd name="connsiteY6" fmla="*/ 1364776 h 1364776"/>
              <a:gd name="connsiteX7" fmla="*/ 227467 w 10078872"/>
              <a:gd name="connsiteY7" fmla="*/ 1364776 h 1364776"/>
              <a:gd name="connsiteX8" fmla="*/ 0 w 10078872"/>
              <a:gd name="connsiteY8" fmla="*/ 1137309 h 1364776"/>
              <a:gd name="connsiteX9" fmla="*/ 0 w 10078872"/>
              <a:gd name="connsiteY9" fmla="*/ 227467 h 1364776"/>
              <a:gd name="connsiteX0" fmla="*/ 0 w 10078872"/>
              <a:gd name="connsiteY0" fmla="*/ 227467 h 1370841"/>
              <a:gd name="connsiteX1" fmla="*/ 227467 w 10078872"/>
              <a:gd name="connsiteY1" fmla="*/ 0 h 1370841"/>
              <a:gd name="connsiteX2" fmla="*/ 9851405 w 10078872"/>
              <a:gd name="connsiteY2" fmla="*/ 0 h 1370841"/>
              <a:gd name="connsiteX3" fmla="*/ 10078872 w 10078872"/>
              <a:gd name="connsiteY3" fmla="*/ 227467 h 1370841"/>
              <a:gd name="connsiteX4" fmla="*/ 10078872 w 10078872"/>
              <a:gd name="connsiteY4" fmla="*/ 1137309 h 1370841"/>
              <a:gd name="connsiteX5" fmla="*/ 9851405 w 10078872"/>
              <a:gd name="connsiteY5" fmla="*/ 1364776 h 1370841"/>
              <a:gd name="connsiteX6" fmla="*/ 5834418 w 10078872"/>
              <a:gd name="connsiteY6" fmla="*/ 1364776 h 1370841"/>
              <a:gd name="connsiteX7" fmla="*/ 227467 w 10078872"/>
              <a:gd name="connsiteY7" fmla="*/ 1364776 h 1370841"/>
              <a:gd name="connsiteX8" fmla="*/ 0 w 10078872"/>
              <a:gd name="connsiteY8" fmla="*/ 1137309 h 1370841"/>
              <a:gd name="connsiteX9" fmla="*/ 0 w 10078872"/>
              <a:gd name="connsiteY9" fmla="*/ 227467 h 1370841"/>
              <a:gd name="connsiteX0" fmla="*/ 5834418 w 10078872"/>
              <a:gd name="connsiteY0" fmla="*/ 1364776 h 1456216"/>
              <a:gd name="connsiteX1" fmla="*/ 227467 w 10078872"/>
              <a:gd name="connsiteY1" fmla="*/ 1364776 h 1456216"/>
              <a:gd name="connsiteX2" fmla="*/ 0 w 10078872"/>
              <a:gd name="connsiteY2" fmla="*/ 1137309 h 1456216"/>
              <a:gd name="connsiteX3" fmla="*/ 0 w 10078872"/>
              <a:gd name="connsiteY3" fmla="*/ 227467 h 1456216"/>
              <a:gd name="connsiteX4" fmla="*/ 227467 w 10078872"/>
              <a:gd name="connsiteY4" fmla="*/ 0 h 1456216"/>
              <a:gd name="connsiteX5" fmla="*/ 9851405 w 10078872"/>
              <a:gd name="connsiteY5" fmla="*/ 0 h 1456216"/>
              <a:gd name="connsiteX6" fmla="*/ 10078872 w 10078872"/>
              <a:gd name="connsiteY6" fmla="*/ 227467 h 1456216"/>
              <a:gd name="connsiteX7" fmla="*/ 10078872 w 10078872"/>
              <a:gd name="connsiteY7" fmla="*/ 1137309 h 1456216"/>
              <a:gd name="connsiteX8" fmla="*/ 9851405 w 10078872"/>
              <a:gd name="connsiteY8" fmla="*/ 1364776 h 1456216"/>
              <a:gd name="connsiteX9" fmla="*/ 5925858 w 10078872"/>
              <a:gd name="connsiteY9" fmla="*/ 1456216 h 1456216"/>
              <a:gd name="connsiteX0" fmla="*/ 4080681 w 10078872"/>
              <a:gd name="connsiteY0" fmla="*/ 1371600 h 1456216"/>
              <a:gd name="connsiteX1" fmla="*/ 227467 w 10078872"/>
              <a:gd name="connsiteY1" fmla="*/ 1364776 h 1456216"/>
              <a:gd name="connsiteX2" fmla="*/ 0 w 10078872"/>
              <a:gd name="connsiteY2" fmla="*/ 1137309 h 1456216"/>
              <a:gd name="connsiteX3" fmla="*/ 0 w 10078872"/>
              <a:gd name="connsiteY3" fmla="*/ 227467 h 1456216"/>
              <a:gd name="connsiteX4" fmla="*/ 227467 w 10078872"/>
              <a:gd name="connsiteY4" fmla="*/ 0 h 1456216"/>
              <a:gd name="connsiteX5" fmla="*/ 9851405 w 10078872"/>
              <a:gd name="connsiteY5" fmla="*/ 0 h 1456216"/>
              <a:gd name="connsiteX6" fmla="*/ 10078872 w 10078872"/>
              <a:gd name="connsiteY6" fmla="*/ 227467 h 1456216"/>
              <a:gd name="connsiteX7" fmla="*/ 10078872 w 10078872"/>
              <a:gd name="connsiteY7" fmla="*/ 1137309 h 1456216"/>
              <a:gd name="connsiteX8" fmla="*/ 9851405 w 10078872"/>
              <a:gd name="connsiteY8" fmla="*/ 1364776 h 1456216"/>
              <a:gd name="connsiteX9" fmla="*/ 5925858 w 10078872"/>
              <a:gd name="connsiteY9" fmla="*/ 1456216 h 1456216"/>
              <a:gd name="connsiteX0" fmla="*/ 4080681 w 10078872"/>
              <a:gd name="connsiteY0" fmla="*/ 1371600 h 1381153"/>
              <a:gd name="connsiteX1" fmla="*/ 227467 w 10078872"/>
              <a:gd name="connsiteY1" fmla="*/ 1364776 h 1381153"/>
              <a:gd name="connsiteX2" fmla="*/ 0 w 10078872"/>
              <a:gd name="connsiteY2" fmla="*/ 1137309 h 1381153"/>
              <a:gd name="connsiteX3" fmla="*/ 0 w 10078872"/>
              <a:gd name="connsiteY3" fmla="*/ 227467 h 1381153"/>
              <a:gd name="connsiteX4" fmla="*/ 227467 w 10078872"/>
              <a:gd name="connsiteY4" fmla="*/ 0 h 1381153"/>
              <a:gd name="connsiteX5" fmla="*/ 9851405 w 10078872"/>
              <a:gd name="connsiteY5" fmla="*/ 0 h 1381153"/>
              <a:gd name="connsiteX6" fmla="*/ 10078872 w 10078872"/>
              <a:gd name="connsiteY6" fmla="*/ 227467 h 1381153"/>
              <a:gd name="connsiteX7" fmla="*/ 10078872 w 10078872"/>
              <a:gd name="connsiteY7" fmla="*/ 1137309 h 1381153"/>
              <a:gd name="connsiteX8" fmla="*/ 9851405 w 10078872"/>
              <a:gd name="connsiteY8" fmla="*/ 1364776 h 1381153"/>
              <a:gd name="connsiteX9" fmla="*/ 5809852 w 10078872"/>
              <a:gd name="connsiteY9" fmla="*/ 1381153 h 138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8872" h="1381153">
                <a:moveTo>
                  <a:pt x="4080681" y="1371600"/>
                </a:moveTo>
                <a:cubicBezTo>
                  <a:pt x="4060969" y="1385248"/>
                  <a:pt x="2096451" y="1364776"/>
                  <a:pt x="227467" y="1364776"/>
                </a:cubicBezTo>
                <a:cubicBezTo>
                  <a:pt x="101840" y="1364776"/>
                  <a:pt x="0" y="1262936"/>
                  <a:pt x="0" y="1137309"/>
                </a:cubicBezTo>
                <a:lnTo>
                  <a:pt x="0" y="227467"/>
                </a:lnTo>
                <a:cubicBezTo>
                  <a:pt x="0" y="101840"/>
                  <a:pt x="101840" y="0"/>
                  <a:pt x="227467" y="0"/>
                </a:cubicBezTo>
                <a:lnTo>
                  <a:pt x="9851405" y="0"/>
                </a:lnTo>
                <a:cubicBezTo>
                  <a:pt x="9977032" y="0"/>
                  <a:pt x="10078872" y="101840"/>
                  <a:pt x="10078872" y="227467"/>
                </a:cubicBezTo>
                <a:lnTo>
                  <a:pt x="10078872" y="1137309"/>
                </a:lnTo>
                <a:cubicBezTo>
                  <a:pt x="10078872" y="1262936"/>
                  <a:pt x="9977032" y="1364776"/>
                  <a:pt x="9851405" y="1364776"/>
                </a:cubicBezTo>
                <a:lnTo>
                  <a:pt x="5809852" y="1381153"/>
                </a:lnTo>
              </a:path>
            </a:pathLst>
          </a:custGeom>
          <a:noFill/>
          <a:ln>
            <a:solidFill>
              <a:srgbClr val="FF0000"/>
            </a:solidFill>
            <a:prstDash val="sys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Picture 1"/>
          <p:cNvPicPr>
            <a:picLocks noChangeAspect="1"/>
          </p:cNvPicPr>
          <p:nvPr/>
        </p:nvPicPr>
        <p:blipFill>
          <a:blip r:embed="rId20"/>
          <a:stretch>
            <a:fillRect/>
          </a:stretch>
        </p:blipFill>
        <p:spPr>
          <a:xfrm>
            <a:off x="9775209" y="3295419"/>
            <a:ext cx="1072880" cy="1062956"/>
          </a:xfrm>
          <a:prstGeom prst="rect">
            <a:avLst/>
          </a:prstGeom>
          <a:effectLst>
            <a:outerShdw blurRad="50800" dist="38100" dir="5400000" algn="t" rotWithShape="0">
              <a:prstClr val="black">
                <a:alpha val="40000"/>
              </a:prstClr>
            </a:outerShdw>
          </a:effectLst>
        </p:spPr>
      </p:pic>
      <p:sp>
        <p:nvSpPr>
          <p:cNvPr id="3" name="Rectangle 2"/>
          <p:cNvSpPr/>
          <p:nvPr/>
        </p:nvSpPr>
        <p:spPr>
          <a:xfrm>
            <a:off x="6040292" y="6604084"/>
            <a:ext cx="6141425" cy="253916"/>
          </a:xfrm>
          <a:prstGeom prst="rect">
            <a:avLst/>
          </a:prstGeom>
        </p:spPr>
        <p:txBody>
          <a:bodyPr wrap="none">
            <a:spAutoFit/>
          </a:bodyPr>
          <a:lstStyle/>
          <a:p>
            <a:r>
              <a:rPr lang="ja-JP" altLang="en-US" sz="1050" dirty="0" smtClean="0"/>
              <a:t>出典</a:t>
            </a:r>
            <a:r>
              <a:rPr lang="en-US" altLang="ja-JP" sz="1050" dirty="0" smtClean="0"/>
              <a:t>: </a:t>
            </a:r>
            <a:r>
              <a:rPr lang="ja-JP" altLang="en-US" sz="1050" dirty="0" smtClean="0"/>
              <a:t>http</a:t>
            </a:r>
            <a:r>
              <a:rPr lang="ja-JP" altLang="en-US" sz="1050" dirty="0"/>
              <a:t>://manimoto.hatenablog.com/entry/</a:t>
            </a:r>
            <a:r>
              <a:rPr lang="ja-JP" altLang="en-US" sz="1050" dirty="0" smtClean="0"/>
              <a:t>sdgs</a:t>
            </a:r>
            <a:r>
              <a:rPr lang="en-US" altLang="ja-JP" sz="1050" dirty="0"/>
              <a:t>http://manimoto.hatenablog.com/entry/sdgs</a:t>
            </a:r>
            <a:endParaRPr lang="ja-JP" altLang="en-US" sz="1050" dirty="0"/>
          </a:p>
        </p:txBody>
      </p:sp>
    </p:spTree>
    <p:extLst>
      <p:ext uri="{BB962C8B-B14F-4D97-AF65-F5344CB8AC3E}">
        <p14:creationId xmlns:p14="http://schemas.microsoft.com/office/powerpoint/2010/main" val="3460483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10AD65-47B7-4AA3-B6F6-8242E22C9199}"/>
              </a:ext>
            </a:extLst>
          </p:cNvPr>
          <p:cNvSpPr>
            <a:spLocks noGrp="1"/>
          </p:cNvSpPr>
          <p:nvPr>
            <p:ph type="title"/>
          </p:nvPr>
        </p:nvSpPr>
        <p:spPr>
          <a:xfrm>
            <a:off x="382796" y="854454"/>
            <a:ext cx="5127031" cy="1676603"/>
          </a:xfrm>
        </p:spPr>
        <p:txBody>
          <a:bodyPr>
            <a:noAutofit/>
          </a:bodyPr>
          <a:lstStyle/>
          <a:p>
            <a:r>
              <a:rPr kumimoji="1" lang="en-US" altLang="ja-JP" sz="3200" dirty="0">
                <a:solidFill>
                  <a:srgbClr val="0070C0"/>
                </a:solidFill>
              </a:rPr>
              <a:t>2030</a:t>
            </a:r>
            <a:r>
              <a:rPr kumimoji="1" lang="ja-JP" altLang="en-US" sz="3200" dirty="0">
                <a:solidFill>
                  <a:srgbClr val="0070C0"/>
                </a:solidFill>
              </a:rPr>
              <a:t>年までに</a:t>
            </a:r>
            <a:r>
              <a:rPr kumimoji="1" lang="ja-JP" altLang="en-US" sz="3200" dirty="0">
                <a:solidFill>
                  <a:srgbClr val="FF0000"/>
                </a:solidFill>
              </a:rPr>
              <a:t>すべてのひとに電気を</a:t>
            </a:r>
            <a:r>
              <a:rPr kumimoji="1" lang="ja-JP" altLang="en-US" sz="3200" dirty="0">
                <a:solidFill>
                  <a:srgbClr val="0070C0"/>
                </a:solidFill>
              </a:rPr>
              <a:t>届けよう！</a:t>
            </a:r>
            <a:r>
              <a:rPr kumimoji="1" lang="en-US" altLang="ja-JP" sz="3200" dirty="0">
                <a:solidFill>
                  <a:srgbClr val="0070C0"/>
                </a:solidFill>
              </a:rPr>
              <a:t/>
            </a:r>
            <a:br>
              <a:rPr kumimoji="1" lang="en-US" altLang="ja-JP" sz="3200" dirty="0">
                <a:solidFill>
                  <a:srgbClr val="0070C0"/>
                </a:solidFill>
              </a:rPr>
            </a:br>
            <a:r>
              <a:rPr kumimoji="1" lang="en-US" altLang="ja-JP" sz="3200" dirty="0">
                <a:solidFill>
                  <a:srgbClr val="0070C0"/>
                </a:solidFill>
              </a:rPr>
              <a:t/>
            </a:r>
            <a:br>
              <a:rPr kumimoji="1" lang="en-US" altLang="ja-JP" sz="3200" dirty="0">
                <a:solidFill>
                  <a:srgbClr val="0070C0"/>
                </a:solidFill>
              </a:rPr>
            </a:br>
            <a:r>
              <a:rPr kumimoji="1" lang="ja-JP" altLang="en-US" sz="3200" dirty="0">
                <a:solidFill>
                  <a:srgbClr val="FF0000"/>
                </a:solidFill>
              </a:rPr>
              <a:t>再生可能エネルギ</a:t>
            </a:r>
            <a:r>
              <a:rPr lang="ja-JP" altLang="en-US" sz="3200" dirty="0">
                <a:solidFill>
                  <a:srgbClr val="FF0000"/>
                </a:solidFill>
              </a:rPr>
              <a:t>ー</a:t>
            </a:r>
            <a:r>
              <a:rPr lang="ja-JP" altLang="en-US" sz="3200" dirty="0">
                <a:solidFill>
                  <a:srgbClr val="0070C0"/>
                </a:solidFill>
              </a:rPr>
              <a:t>を増やそう！</a:t>
            </a:r>
            <a:endParaRPr kumimoji="1" lang="ja-JP" altLang="en-US" sz="3200" dirty="0">
              <a:solidFill>
                <a:srgbClr val="0070C0"/>
              </a:solidFill>
            </a:endParaRPr>
          </a:p>
        </p:txBody>
      </p:sp>
      <p:sp>
        <p:nvSpPr>
          <p:cNvPr id="3" name="コンテンツ プレースホルダー 2">
            <a:extLst>
              <a:ext uri="{FF2B5EF4-FFF2-40B4-BE49-F238E27FC236}">
                <a16:creationId xmlns:a16="http://schemas.microsoft.com/office/drawing/2014/main" id="{EAF466D8-2C2E-415D-BA75-D6D72463D149}"/>
              </a:ext>
            </a:extLst>
          </p:cNvPr>
          <p:cNvSpPr>
            <a:spLocks noGrp="1"/>
          </p:cNvSpPr>
          <p:nvPr>
            <p:ph idx="1"/>
          </p:nvPr>
        </p:nvSpPr>
        <p:spPr>
          <a:xfrm>
            <a:off x="669779" y="3182203"/>
            <a:ext cx="5127029" cy="3785419"/>
          </a:xfrm>
        </p:spPr>
        <p:txBody>
          <a:bodyPr>
            <a:normAutofit/>
          </a:bodyPr>
          <a:lstStyle/>
          <a:p>
            <a:r>
              <a:rPr lang="en-US" altLang="ja-JP" b="1" dirty="0">
                <a:solidFill>
                  <a:srgbClr val="0070C0"/>
                </a:solidFill>
              </a:rPr>
              <a:t>7.1</a:t>
            </a:r>
            <a:r>
              <a:rPr lang="en-US" altLang="ja-JP" dirty="0">
                <a:solidFill>
                  <a:srgbClr val="0070C0"/>
                </a:solidFill>
              </a:rPr>
              <a:t> By 2030, ensure universal access to affordable, reliable and modern energy services</a:t>
            </a:r>
          </a:p>
          <a:p>
            <a:r>
              <a:rPr lang="en-US" altLang="ja-JP" b="1" dirty="0">
                <a:solidFill>
                  <a:srgbClr val="0070C0"/>
                </a:solidFill>
              </a:rPr>
              <a:t>7.2 </a:t>
            </a:r>
            <a:r>
              <a:rPr lang="en-US" altLang="ja-JP" dirty="0">
                <a:solidFill>
                  <a:srgbClr val="0070C0"/>
                </a:solidFill>
              </a:rPr>
              <a:t>By 2030, increase substantially the share of renewable energy in the global energy mix</a:t>
            </a:r>
          </a:p>
          <a:p>
            <a:endParaRPr kumimoji="1" lang="ja-JP" altLang="en-US" dirty="0">
              <a:solidFill>
                <a:srgbClr val="0070C0"/>
              </a:solidFill>
            </a:endParaRPr>
          </a:p>
        </p:txBody>
      </p:sp>
      <p:pic>
        <p:nvPicPr>
          <p:cNvPr id="4" name="Picture 14" descr="f:id:manimoto:20170626115817p:plain">
            <a:extLst>
              <a:ext uri="{FF2B5EF4-FFF2-40B4-BE49-F238E27FC236}">
                <a16:creationId xmlns:a16="http://schemas.microsoft.com/office/drawing/2014/main" id="{FD992CB6-BAE7-483B-903F-45B2B052ACC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085" b="3"/>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E6433B19-AD02-42FB-894C-030CB8708E48}"/>
              </a:ext>
            </a:extLst>
          </p:cNvPr>
          <p:cNvSpPr/>
          <p:nvPr/>
        </p:nvSpPr>
        <p:spPr>
          <a:xfrm>
            <a:off x="6644805" y="145774"/>
            <a:ext cx="4353340" cy="43069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b="1" dirty="0"/>
              <a:t>電気プロジェクト！</a:t>
            </a:r>
          </a:p>
        </p:txBody>
      </p:sp>
    </p:spTree>
    <p:extLst>
      <p:ext uri="{BB962C8B-B14F-4D97-AF65-F5344CB8AC3E}">
        <p14:creationId xmlns:p14="http://schemas.microsoft.com/office/powerpoint/2010/main" val="1294940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C768E9-25BC-47FF-B7CE-BC01050F67C9}"/>
              </a:ext>
            </a:extLst>
          </p:cNvPr>
          <p:cNvSpPr>
            <a:spLocks noGrp="1"/>
          </p:cNvSpPr>
          <p:nvPr>
            <p:ph type="title"/>
          </p:nvPr>
        </p:nvSpPr>
        <p:spPr>
          <a:xfrm>
            <a:off x="648929" y="936341"/>
            <a:ext cx="5127031" cy="1676603"/>
          </a:xfrm>
        </p:spPr>
        <p:txBody>
          <a:bodyPr>
            <a:noAutofit/>
          </a:bodyPr>
          <a:lstStyle/>
          <a:p>
            <a:r>
              <a:rPr kumimoji="1" lang="en-US" altLang="ja-JP" sz="2800" dirty="0">
                <a:solidFill>
                  <a:srgbClr val="0070C0"/>
                </a:solidFill>
              </a:rPr>
              <a:t>2030</a:t>
            </a:r>
            <a:r>
              <a:rPr kumimoji="1" lang="ja-JP" altLang="en-US" sz="2800" dirty="0">
                <a:solidFill>
                  <a:srgbClr val="0070C0"/>
                </a:solidFill>
              </a:rPr>
              <a:t>年までに</a:t>
            </a:r>
            <a:r>
              <a:rPr kumimoji="1" lang="ja-JP" altLang="en-US" sz="2800" dirty="0">
                <a:solidFill>
                  <a:srgbClr val="FF0000"/>
                </a:solidFill>
              </a:rPr>
              <a:t>すべての人に安全で安い交通サービス</a:t>
            </a:r>
            <a:r>
              <a:rPr kumimoji="1" lang="ja-JP" altLang="en-US" sz="2800" dirty="0">
                <a:solidFill>
                  <a:srgbClr val="0070C0"/>
                </a:solidFill>
              </a:rPr>
              <a:t>を届けよう！</a:t>
            </a:r>
            <a:r>
              <a:rPr lang="en-US" altLang="ja-JP" sz="2800" dirty="0">
                <a:solidFill>
                  <a:srgbClr val="0070C0"/>
                </a:solidFill>
              </a:rPr>
              <a:t> </a:t>
            </a:r>
            <a:br>
              <a:rPr lang="en-US" altLang="ja-JP" sz="2800" dirty="0">
                <a:solidFill>
                  <a:srgbClr val="0070C0"/>
                </a:solidFill>
              </a:rPr>
            </a:br>
            <a:r>
              <a:rPr lang="en-US" altLang="ja-JP" sz="2800" dirty="0">
                <a:solidFill>
                  <a:srgbClr val="0070C0"/>
                </a:solidFill>
              </a:rPr>
              <a:t/>
            </a:r>
            <a:br>
              <a:rPr lang="en-US" altLang="ja-JP" sz="2800" dirty="0">
                <a:solidFill>
                  <a:srgbClr val="0070C0"/>
                </a:solidFill>
              </a:rPr>
            </a:br>
            <a:r>
              <a:rPr kumimoji="1" lang="ja-JP" altLang="en-US" sz="2800" dirty="0">
                <a:solidFill>
                  <a:srgbClr val="FF0000"/>
                </a:solidFill>
              </a:rPr>
              <a:t>道路の安全性</a:t>
            </a:r>
            <a:r>
              <a:rPr kumimoji="1" lang="ja-JP" altLang="en-US" sz="2800" dirty="0">
                <a:solidFill>
                  <a:srgbClr val="0070C0"/>
                </a:solidFill>
              </a:rPr>
              <a:t>を高めよう！</a:t>
            </a:r>
            <a:r>
              <a:rPr kumimoji="1" lang="en-US" altLang="ja-JP" sz="2800" dirty="0">
                <a:solidFill>
                  <a:srgbClr val="0070C0"/>
                </a:solidFill>
              </a:rPr>
              <a:t/>
            </a:r>
            <a:br>
              <a:rPr kumimoji="1" lang="en-US" altLang="ja-JP" sz="2800" dirty="0">
                <a:solidFill>
                  <a:srgbClr val="0070C0"/>
                </a:solidFill>
              </a:rPr>
            </a:br>
            <a:r>
              <a:rPr kumimoji="1" lang="en-US" altLang="ja-JP" sz="2800" dirty="0">
                <a:solidFill>
                  <a:srgbClr val="0070C0"/>
                </a:solidFill>
              </a:rPr>
              <a:t/>
            </a:r>
            <a:br>
              <a:rPr kumimoji="1" lang="en-US" altLang="ja-JP" sz="2800" dirty="0">
                <a:solidFill>
                  <a:srgbClr val="0070C0"/>
                </a:solidFill>
              </a:rPr>
            </a:br>
            <a:r>
              <a:rPr kumimoji="1" lang="ja-JP" altLang="en-US" sz="2800" dirty="0">
                <a:solidFill>
                  <a:srgbClr val="FF0000"/>
                </a:solidFill>
              </a:rPr>
              <a:t>その国の安い材料で安全な建物</a:t>
            </a:r>
            <a:r>
              <a:rPr kumimoji="1" lang="ja-JP" altLang="en-US" sz="2800" dirty="0">
                <a:solidFill>
                  <a:srgbClr val="0070C0"/>
                </a:solidFill>
              </a:rPr>
              <a:t>を建てよう！</a:t>
            </a:r>
          </a:p>
        </p:txBody>
      </p:sp>
      <p:sp>
        <p:nvSpPr>
          <p:cNvPr id="3" name="コンテンツ プレースホルダー 2">
            <a:extLst>
              <a:ext uri="{FF2B5EF4-FFF2-40B4-BE49-F238E27FC236}">
                <a16:creationId xmlns:a16="http://schemas.microsoft.com/office/drawing/2014/main" id="{B7E9F0BF-51C1-42D9-8DEA-4180C1D73D3F}"/>
              </a:ext>
            </a:extLst>
          </p:cNvPr>
          <p:cNvSpPr>
            <a:spLocks noGrp="1"/>
          </p:cNvSpPr>
          <p:nvPr>
            <p:ph idx="1"/>
          </p:nvPr>
        </p:nvSpPr>
        <p:spPr>
          <a:xfrm>
            <a:off x="648931" y="3612107"/>
            <a:ext cx="5127029" cy="3785419"/>
          </a:xfrm>
        </p:spPr>
        <p:txBody>
          <a:bodyPr>
            <a:normAutofit/>
          </a:bodyPr>
          <a:lstStyle/>
          <a:p>
            <a:r>
              <a:rPr lang="en-US" altLang="ja-JP" sz="1500" b="1" dirty="0">
                <a:solidFill>
                  <a:srgbClr val="0070C0"/>
                </a:solidFill>
              </a:rPr>
              <a:t>11.2 </a:t>
            </a:r>
            <a:r>
              <a:rPr lang="en-US" altLang="ja-JP" sz="1500" dirty="0">
                <a:solidFill>
                  <a:srgbClr val="0070C0"/>
                </a:solidFill>
              </a:rPr>
              <a:t>By 2030, provide access to safe, affordable, accessible and sustainable transport systems for all, improving road safety, notably by expanding public transport, with special attention to the needs of those in vulnerable situations, women, children, persons with disabilities and older persons</a:t>
            </a:r>
            <a:endParaRPr kumimoji="1" lang="en-US" altLang="ja-JP" sz="1500" dirty="0">
              <a:solidFill>
                <a:srgbClr val="0070C0"/>
              </a:solidFill>
            </a:endParaRPr>
          </a:p>
          <a:p>
            <a:r>
              <a:rPr lang="en-US" altLang="ja-JP" sz="1500" b="1" dirty="0">
                <a:solidFill>
                  <a:srgbClr val="0070C0"/>
                </a:solidFill>
              </a:rPr>
              <a:t>11.6 </a:t>
            </a:r>
            <a:r>
              <a:rPr lang="en-US" altLang="ja-JP" sz="1500" dirty="0">
                <a:solidFill>
                  <a:srgbClr val="0070C0"/>
                </a:solidFill>
              </a:rPr>
              <a:t>By 2030, reduce the adverse per capita environmental impact of cities, including by paying special attention to air quality and municipal and other waste management</a:t>
            </a:r>
            <a:r>
              <a:rPr lang="ja-JP" altLang="en-US" sz="1500" dirty="0">
                <a:solidFill>
                  <a:srgbClr val="0070C0"/>
                </a:solidFill>
              </a:rPr>
              <a:t>　</a:t>
            </a:r>
            <a:endParaRPr lang="en-US" altLang="ja-JP" sz="1500" dirty="0">
              <a:solidFill>
                <a:srgbClr val="0070C0"/>
              </a:solidFill>
            </a:endParaRPr>
          </a:p>
          <a:p>
            <a:r>
              <a:rPr lang="en-US" altLang="ja-JP" sz="1500" b="1" dirty="0">
                <a:solidFill>
                  <a:srgbClr val="0070C0"/>
                </a:solidFill>
              </a:rPr>
              <a:t>11.C </a:t>
            </a:r>
            <a:r>
              <a:rPr lang="en-US" altLang="ja-JP" sz="1500" dirty="0">
                <a:solidFill>
                  <a:srgbClr val="0070C0"/>
                </a:solidFill>
              </a:rPr>
              <a:t>Support least developed countries, including through financial and technical assistance, in building sustainable and resilient buildings utilizing local materials</a:t>
            </a:r>
            <a:endParaRPr kumimoji="1" lang="ja-JP" altLang="en-US" sz="1500" dirty="0">
              <a:solidFill>
                <a:srgbClr val="0070C0"/>
              </a:solidFill>
            </a:endParaRPr>
          </a:p>
        </p:txBody>
      </p:sp>
      <p:pic>
        <p:nvPicPr>
          <p:cNvPr id="4" name="Picture 22" descr="f:id:manimoto:20170626115805p:plain">
            <a:extLst>
              <a:ext uri="{FF2B5EF4-FFF2-40B4-BE49-F238E27FC236}">
                <a16:creationId xmlns:a16="http://schemas.microsoft.com/office/drawing/2014/main" id="{B7776474-F818-46E1-A039-5BD0A36DD4F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085" b="3"/>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2873E79E-014D-43B4-826F-CB370F9EA8AA}"/>
              </a:ext>
            </a:extLst>
          </p:cNvPr>
          <p:cNvSpPr/>
          <p:nvPr/>
        </p:nvSpPr>
        <p:spPr>
          <a:xfrm>
            <a:off x="6644805" y="145774"/>
            <a:ext cx="4353340" cy="43069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b="1" dirty="0"/>
              <a:t>道路・渋滞プロジェクト！</a:t>
            </a:r>
          </a:p>
        </p:txBody>
      </p:sp>
    </p:spTree>
    <p:extLst>
      <p:ext uri="{BB962C8B-B14F-4D97-AF65-F5344CB8AC3E}">
        <p14:creationId xmlns:p14="http://schemas.microsoft.com/office/powerpoint/2010/main" val="3181188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B53FB-00E6-4EFA-9FF6-5341B24A9FFE}"/>
              </a:ext>
            </a:extLst>
          </p:cNvPr>
          <p:cNvSpPr>
            <a:spLocks noGrp="1"/>
          </p:cNvSpPr>
          <p:nvPr>
            <p:ph type="title"/>
          </p:nvPr>
        </p:nvSpPr>
        <p:spPr>
          <a:xfrm>
            <a:off x="648929" y="936341"/>
            <a:ext cx="5127031" cy="1676603"/>
          </a:xfrm>
        </p:spPr>
        <p:txBody>
          <a:bodyPr>
            <a:normAutofit fontScale="90000"/>
          </a:bodyPr>
          <a:lstStyle/>
          <a:p>
            <a:r>
              <a:rPr kumimoji="1" lang="en-US" altLang="ja-JP" sz="2400" dirty="0">
                <a:solidFill>
                  <a:srgbClr val="0070C0"/>
                </a:solidFill>
              </a:rPr>
              <a:t>2030</a:t>
            </a:r>
            <a:r>
              <a:rPr kumimoji="1" lang="ja-JP" altLang="en-US" sz="2400" dirty="0">
                <a:solidFill>
                  <a:srgbClr val="0070C0"/>
                </a:solidFill>
              </a:rPr>
              <a:t>年までに</a:t>
            </a:r>
            <a:r>
              <a:rPr kumimoji="1" lang="ja-JP" altLang="en-US" sz="2400" dirty="0">
                <a:solidFill>
                  <a:srgbClr val="FF0000"/>
                </a:solidFill>
              </a:rPr>
              <a:t>食料廃棄をなくそう</a:t>
            </a:r>
            <a:r>
              <a:rPr kumimoji="1" lang="ja-JP" altLang="en-US" sz="2400" dirty="0">
                <a:solidFill>
                  <a:srgbClr val="0070C0"/>
                </a:solidFill>
              </a:rPr>
              <a:t>！</a:t>
            </a:r>
            <a:r>
              <a:rPr kumimoji="1" lang="en-US" altLang="ja-JP" sz="2400" dirty="0">
                <a:solidFill>
                  <a:srgbClr val="0070C0"/>
                </a:solidFill>
              </a:rPr>
              <a:t/>
            </a:r>
            <a:br>
              <a:rPr kumimoji="1" lang="en-US" altLang="ja-JP" sz="2400" dirty="0">
                <a:solidFill>
                  <a:srgbClr val="0070C0"/>
                </a:solidFill>
              </a:rPr>
            </a:br>
            <a:r>
              <a:rPr kumimoji="1" lang="en-US" altLang="ja-JP" sz="2400" dirty="0">
                <a:solidFill>
                  <a:srgbClr val="0070C0"/>
                </a:solidFill>
              </a:rPr>
              <a:t/>
            </a:r>
            <a:br>
              <a:rPr kumimoji="1" lang="en-US" altLang="ja-JP" sz="2400" dirty="0">
                <a:solidFill>
                  <a:srgbClr val="0070C0"/>
                </a:solidFill>
              </a:rPr>
            </a:br>
            <a:r>
              <a:rPr kumimoji="1" lang="ja-JP" altLang="en-US" sz="2400" dirty="0">
                <a:solidFill>
                  <a:srgbClr val="0070C0"/>
                </a:solidFill>
              </a:rPr>
              <a:t>適切な</a:t>
            </a:r>
            <a:r>
              <a:rPr lang="ja-JP" altLang="en-US" sz="2400" dirty="0">
                <a:solidFill>
                  <a:srgbClr val="FF0000"/>
                </a:solidFill>
              </a:rPr>
              <a:t>ごみ</a:t>
            </a:r>
            <a:r>
              <a:rPr kumimoji="1" lang="ja-JP" altLang="en-US" sz="2400" dirty="0">
                <a:solidFill>
                  <a:srgbClr val="FF0000"/>
                </a:solidFill>
              </a:rPr>
              <a:t>管理をして大気、水、土壌の汚染をなくそう</a:t>
            </a:r>
            <a:r>
              <a:rPr kumimoji="1" lang="ja-JP" altLang="en-US" sz="2400" dirty="0">
                <a:solidFill>
                  <a:srgbClr val="0070C0"/>
                </a:solidFill>
              </a:rPr>
              <a:t>！</a:t>
            </a:r>
            <a:r>
              <a:rPr kumimoji="1" lang="en-US" altLang="ja-JP" sz="2400" dirty="0">
                <a:solidFill>
                  <a:srgbClr val="0070C0"/>
                </a:solidFill>
              </a:rPr>
              <a:t/>
            </a:r>
            <a:br>
              <a:rPr kumimoji="1" lang="en-US" altLang="ja-JP" sz="2400" dirty="0">
                <a:solidFill>
                  <a:srgbClr val="0070C0"/>
                </a:solidFill>
              </a:rPr>
            </a:br>
            <a:r>
              <a:rPr kumimoji="1" lang="en-US" altLang="ja-JP" sz="2400" dirty="0">
                <a:solidFill>
                  <a:srgbClr val="0070C0"/>
                </a:solidFill>
              </a:rPr>
              <a:t/>
            </a:r>
            <a:br>
              <a:rPr kumimoji="1" lang="en-US" altLang="ja-JP" sz="2400" dirty="0">
                <a:solidFill>
                  <a:srgbClr val="0070C0"/>
                </a:solidFill>
              </a:rPr>
            </a:br>
            <a:r>
              <a:rPr lang="ja-JP" altLang="en-US" sz="2400" dirty="0">
                <a:solidFill>
                  <a:srgbClr val="FF0000"/>
                </a:solidFill>
              </a:rPr>
              <a:t>ごみ</a:t>
            </a:r>
            <a:r>
              <a:rPr kumimoji="1" lang="ja-JP" altLang="en-US" sz="2400" dirty="0">
                <a:solidFill>
                  <a:srgbClr val="FF0000"/>
                </a:solidFill>
              </a:rPr>
              <a:t>の量を減らそう</a:t>
            </a:r>
            <a:r>
              <a:rPr kumimoji="1" lang="ja-JP" altLang="en-US" sz="2400" dirty="0">
                <a:solidFill>
                  <a:srgbClr val="0070C0"/>
                </a:solidFill>
              </a:rPr>
              <a:t>！</a:t>
            </a:r>
            <a:r>
              <a:rPr lang="ja-JP" altLang="en-US" sz="2400" dirty="0">
                <a:solidFill>
                  <a:srgbClr val="0070C0"/>
                </a:solidFill>
              </a:rPr>
              <a:t>　その為に、</a:t>
            </a:r>
            <a:r>
              <a:rPr kumimoji="1" lang="ja-JP" altLang="en-US" sz="2400" dirty="0">
                <a:solidFill>
                  <a:srgbClr val="0070C0"/>
                </a:solidFill>
              </a:rPr>
              <a:t>ゴミを減らす、使えるものは再利用する、新たな資源として再活用する。</a:t>
            </a:r>
          </a:p>
        </p:txBody>
      </p:sp>
      <p:sp>
        <p:nvSpPr>
          <p:cNvPr id="3" name="コンテンツ プレースホルダー 2">
            <a:extLst>
              <a:ext uri="{FF2B5EF4-FFF2-40B4-BE49-F238E27FC236}">
                <a16:creationId xmlns:a16="http://schemas.microsoft.com/office/drawing/2014/main" id="{D29ADC3F-EBDD-4371-B37F-DB271DFC0F63}"/>
              </a:ext>
            </a:extLst>
          </p:cNvPr>
          <p:cNvSpPr>
            <a:spLocks noGrp="1"/>
          </p:cNvSpPr>
          <p:nvPr>
            <p:ph idx="1"/>
          </p:nvPr>
        </p:nvSpPr>
        <p:spPr>
          <a:xfrm>
            <a:off x="648929" y="3373271"/>
            <a:ext cx="5127029" cy="3785419"/>
          </a:xfrm>
        </p:spPr>
        <p:txBody>
          <a:bodyPr>
            <a:normAutofit/>
          </a:bodyPr>
          <a:lstStyle/>
          <a:p>
            <a:r>
              <a:rPr lang="en-US" altLang="ja-JP" sz="1500" b="1" dirty="0">
                <a:solidFill>
                  <a:srgbClr val="0070C0"/>
                </a:solidFill>
              </a:rPr>
              <a:t>12.3 </a:t>
            </a:r>
            <a:r>
              <a:rPr lang="en-US" altLang="ja-JP" sz="1500" dirty="0">
                <a:solidFill>
                  <a:srgbClr val="0070C0"/>
                </a:solidFill>
              </a:rPr>
              <a:t>By 2030, halve per capita global food waste at the retail and consumer levels and reduce food losses along production and supply chains, including post-harvest losses</a:t>
            </a:r>
          </a:p>
          <a:p>
            <a:r>
              <a:rPr lang="en-US" altLang="ja-JP" sz="1500" b="1" dirty="0">
                <a:solidFill>
                  <a:srgbClr val="0070C0"/>
                </a:solidFill>
              </a:rPr>
              <a:t>12.4 </a:t>
            </a:r>
            <a:r>
              <a:rPr lang="en-US" altLang="ja-JP" sz="1500" dirty="0">
                <a:solidFill>
                  <a:srgbClr val="0070C0"/>
                </a:solidFill>
              </a:rPr>
              <a:t>By 2020, achieve the environmentally sound management of chemicals and all wastes throughout their life cycle, in accordance with agreed international frameworks, and significantly reduce their release to air, water and soil in order to minimize their adverse impacts on human health and the environment</a:t>
            </a:r>
          </a:p>
          <a:p>
            <a:r>
              <a:rPr lang="en-US" altLang="ja-JP" sz="1500" b="1" dirty="0">
                <a:solidFill>
                  <a:srgbClr val="0070C0"/>
                </a:solidFill>
              </a:rPr>
              <a:t>12.5 </a:t>
            </a:r>
            <a:r>
              <a:rPr lang="en-US" altLang="ja-JP" sz="1500" dirty="0">
                <a:solidFill>
                  <a:srgbClr val="0070C0"/>
                </a:solidFill>
              </a:rPr>
              <a:t>By 2030, substantially reduce waste generation through prevention, reduction, recycling and reuse</a:t>
            </a:r>
          </a:p>
          <a:p>
            <a:endParaRPr kumimoji="1" lang="ja-JP" altLang="en-US" sz="1500" dirty="0">
              <a:solidFill>
                <a:srgbClr val="0070C0"/>
              </a:solidFill>
            </a:endParaRPr>
          </a:p>
        </p:txBody>
      </p:sp>
      <p:pic>
        <p:nvPicPr>
          <p:cNvPr id="4" name="Picture 24" descr="f:id:manimoto:20170626115810p:plain">
            <a:extLst>
              <a:ext uri="{FF2B5EF4-FFF2-40B4-BE49-F238E27FC236}">
                <a16:creationId xmlns:a16="http://schemas.microsoft.com/office/drawing/2014/main" id="{E01C5E98-F279-44D6-B0D5-385264C8075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085" b="3"/>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2CF76CF5-4065-457E-B2AA-E90641C8E042}"/>
              </a:ext>
            </a:extLst>
          </p:cNvPr>
          <p:cNvSpPr/>
          <p:nvPr/>
        </p:nvSpPr>
        <p:spPr>
          <a:xfrm>
            <a:off x="6644805" y="145774"/>
            <a:ext cx="4353340" cy="43069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b="1" dirty="0"/>
              <a:t>ごみ</a:t>
            </a:r>
            <a:r>
              <a:rPr kumimoji="1" lang="ja-JP" altLang="en-US" b="1" dirty="0"/>
              <a:t>プロジェクト！</a:t>
            </a:r>
          </a:p>
        </p:txBody>
      </p:sp>
    </p:spTree>
    <p:extLst>
      <p:ext uri="{BB962C8B-B14F-4D97-AF65-F5344CB8AC3E}">
        <p14:creationId xmlns:p14="http://schemas.microsoft.com/office/powerpoint/2010/main" val="187056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419549" y="945990"/>
            <a:ext cx="10515600" cy="1325563"/>
          </a:xfrm>
        </p:spPr>
        <p:txBody>
          <a:bodyPr/>
          <a:lstStyle/>
          <a:p>
            <a:r>
              <a:rPr kumimoji="1" lang="en-US" altLang="ja-JP" b="1" u="sng" dirty="0">
                <a:solidFill>
                  <a:srgbClr val="0070C0"/>
                </a:solidFill>
              </a:rPr>
              <a:t>SDG</a:t>
            </a:r>
            <a:r>
              <a:rPr lang="en-US" altLang="ja-JP" b="1" u="sng" dirty="0">
                <a:solidFill>
                  <a:srgbClr val="0070C0"/>
                </a:solidFill>
              </a:rPr>
              <a:t>s</a:t>
            </a:r>
            <a:endParaRPr kumimoji="1" lang="ja-JP" altLang="en-US" b="1" u="sng" dirty="0">
              <a:solidFill>
                <a:srgbClr val="0070C0"/>
              </a:solidFill>
            </a:endParaRPr>
          </a:p>
        </p:txBody>
      </p:sp>
      <p:sp>
        <p:nvSpPr>
          <p:cNvPr id="3" name="コンテンツ プレースホルダー 2">
            <a:extLst>
              <a:ext uri="{FF2B5EF4-FFF2-40B4-BE49-F238E27FC236}">
                <a16:creationId xmlns:a16="http://schemas.microsoft.com/office/drawing/2014/main" id="{EC2E335F-8C94-413E-B4BC-A74C51FF6953}"/>
              </a:ext>
            </a:extLst>
          </p:cNvPr>
          <p:cNvSpPr>
            <a:spLocks noGrp="1"/>
          </p:cNvSpPr>
          <p:nvPr>
            <p:ph idx="1"/>
          </p:nvPr>
        </p:nvSpPr>
        <p:spPr>
          <a:xfrm>
            <a:off x="419549" y="2346857"/>
            <a:ext cx="11876441" cy="4351338"/>
          </a:xfrm>
        </p:spPr>
        <p:txBody>
          <a:bodyPr/>
          <a:lstStyle/>
          <a:p>
            <a:r>
              <a:rPr kumimoji="1" lang="en-US" altLang="ja-JP" dirty="0">
                <a:solidFill>
                  <a:srgbClr val="0070C0"/>
                </a:solidFill>
              </a:rPr>
              <a:t>2015</a:t>
            </a:r>
            <a:r>
              <a:rPr kumimoji="1" lang="ja-JP" altLang="en-US" dirty="0">
                <a:solidFill>
                  <a:srgbClr val="0070C0"/>
                </a:solidFill>
              </a:rPr>
              <a:t>年から</a:t>
            </a:r>
            <a:r>
              <a:rPr kumimoji="1" lang="en-US" altLang="ja-JP" dirty="0">
                <a:solidFill>
                  <a:srgbClr val="0070C0"/>
                </a:solidFill>
              </a:rPr>
              <a:t>2030</a:t>
            </a:r>
            <a:r>
              <a:rPr kumimoji="1" lang="ja-JP" altLang="en-US" dirty="0">
                <a:solidFill>
                  <a:srgbClr val="0070C0"/>
                </a:solidFill>
              </a:rPr>
              <a:t>年までの世界</a:t>
            </a:r>
            <a:r>
              <a:rPr kumimoji="1" lang="ja-JP" altLang="en-US" dirty="0" smtClean="0">
                <a:solidFill>
                  <a:srgbClr val="0070C0"/>
                </a:solidFill>
              </a:rPr>
              <a:t>目標 </a:t>
            </a:r>
            <a:r>
              <a:rPr lang="en-US" altLang="ja-JP" dirty="0" smtClean="0">
                <a:solidFill>
                  <a:srgbClr val="0070C0"/>
                </a:solidFill>
              </a:rPr>
              <a:t>(17</a:t>
            </a:r>
            <a:r>
              <a:rPr lang="ja-JP" altLang="en-US" dirty="0">
                <a:solidFill>
                  <a:srgbClr val="0070C0"/>
                </a:solidFill>
              </a:rPr>
              <a:t>のゴールと、</a:t>
            </a:r>
            <a:r>
              <a:rPr lang="en-US" altLang="ja-JP" dirty="0">
                <a:solidFill>
                  <a:srgbClr val="0070C0"/>
                </a:solidFill>
              </a:rPr>
              <a:t>169</a:t>
            </a:r>
            <a:r>
              <a:rPr lang="ja-JP" altLang="en-US" dirty="0">
                <a:solidFill>
                  <a:srgbClr val="0070C0"/>
                </a:solidFill>
              </a:rPr>
              <a:t>の</a:t>
            </a:r>
            <a:r>
              <a:rPr lang="ja-JP" altLang="en-US" dirty="0" smtClean="0">
                <a:solidFill>
                  <a:srgbClr val="0070C0"/>
                </a:solidFill>
              </a:rPr>
              <a:t>ターゲット</a:t>
            </a:r>
            <a:r>
              <a:rPr lang="en-US" altLang="ja-JP" dirty="0" smtClean="0">
                <a:solidFill>
                  <a:srgbClr val="0070C0"/>
                </a:solidFill>
              </a:rPr>
              <a:t>)</a:t>
            </a:r>
          </a:p>
          <a:p>
            <a:pPr marL="0" indent="0">
              <a:buNone/>
            </a:pPr>
            <a:endParaRPr lang="en-US" altLang="ja-JP" dirty="0" smtClean="0">
              <a:solidFill>
                <a:srgbClr val="0070C0"/>
              </a:solidFill>
            </a:endParaRPr>
          </a:p>
          <a:p>
            <a:r>
              <a:rPr lang="en-US" altLang="ja-JP" dirty="0" smtClean="0">
                <a:solidFill>
                  <a:srgbClr val="0070C0"/>
                </a:solidFill>
              </a:rPr>
              <a:t>2030</a:t>
            </a:r>
            <a:r>
              <a:rPr lang="ja-JP" altLang="en-US" dirty="0" smtClean="0">
                <a:solidFill>
                  <a:srgbClr val="0070C0"/>
                </a:solidFill>
              </a:rPr>
              <a:t>年までに持続可能（サステイナブル）な世界を目指そう！</a:t>
            </a:r>
            <a:endParaRPr lang="en-US" altLang="ja-JP" dirty="0">
              <a:solidFill>
                <a:srgbClr val="0070C0"/>
              </a:solidFill>
            </a:endParaRPr>
          </a:p>
          <a:p>
            <a:pPr marL="0" indent="0">
              <a:buNone/>
            </a:pPr>
            <a:endParaRPr lang="en-US" altLang="ja-JP" dirty="0">
              <a:solidFill>
                <a:srgbClr val="0070C0"/>
              </a:solidFill>
            </a:endParaRPr>
          </a:p>
          <a:p>
            <a:r>
              <a:rPr lang="ja-JP" altLang="en-US" dirty="0">
                <a:solidFill>
                  <a:srgbClr val="0070C0"/>
                </a:solidFill>
              </a:rPr>
              <a:t>“みんなで取り組む”ことが大事  </a:t>
            </a:r>
            <a:endParaRPr lang="en-US" altLang="ja-JP" dirty="0" smtClean="0">
              <a:solidFill>
                <a:srgbClr val="0070C0"/>
              </a:solidFill>
            </a:endParaRPr>
          </a:p>
          <a:p>
            <a:pPr marL="0" indent="0">
              <a:buNone/>
            </a:pPr>
            <a:r>
              <a:rPr lang="ja-JP" altLang="en-US" dirty="0">
                <a:solidFill>
                  <a:srgbClr val="0070C0"/>
                </a:solidFill>
              </a:rPr>
              <a:t>　</a:t>
            </a:r>
            <a:r>
              <a:rPr lang="ja-JP" altLang="en-US" dirty="0" smtClean="0">
                <a:solidFill>
                  <a:srgbClr val="0070C0"/>
                </a:solidFill>
              </a:rPr>
              <a:t>（</a:t>
            </a:r>
            <a:r>
              <a:rPr lang="en-US" altLang="ja-JP" dirty="0">
                <a:solidFill>
                  <a:srgbClr val="0070C0"/>
                </a:solidFill>
              </a:rPr>
              <a:t>×</a:t>
            </a:r>
            <a:r>
              <a:rPr lang="ja-JP" altLang="en-US" dirty="0">
                <a:solidFill>
                  <a:srgbClr val="0070C0"/>
                </a:solidFill>
              </a:rPr>
              <a:t>誰かがやって</a:t>
            </a:r>
            <a:r>
              <a:rPr lang="ja-JP" altLang="en-US" dirty="0" smtClean="0">
                <a:solidFill>
                  <a:srgbClr val="0070C0"/>
                </a:solidFill>
              </a:rPr>
              <a:t>くれる、誰かだけ得をする）</a:t>
            </a:r>
            <a:endParaRPr lang="en-US" altLang="ja-JP" dirty="0">
              <a:solidFill>
                <a:srgbClr val="0070C0"/>
              </a:solidFill>
            </a:endParaRPr>
          </a:p>
          <a:p>
            <a:endParaRPr lang="en-US" altLang="ja-JP" dirty="0">
              <a:solidFill>
                <a:srgbClr val="0070C0"/>
              </a:solidFill>
            </a:endParaRPr>
          </a:p>
          <a:p>
            <a:r>
              <a:rPr lang="ja-JP" altLang="en-US" dirty="0">
                <a:solidFill>
                  <a:srgbClr val="0070C0"/>
                </a:solidFill>
              </a:rPr>
              <a:t>ヤンゴン夢プランも、</a:t>
            </a:r>
            <a:r>
              <a:rPr lang="en-US" altLang="ja-JP" dirty="0">
                <a:solidFill>
                  <a:srgbClr val="0070C0"/>
                </a:solidFill>
              </a:rPr>
              <a:t>SDGs</a:t>
            </a:r>
            <a:r>
              <a:rPr lang="ja-JP" altLang="en-US" dirty="0">
                <a:solidFill>
                  <a:srgbClr val="0070C0"/>
                </a:solidFill>
              </a:rPr>
              <a:t>の目標も、同じアイディア！</a:t>
            </a:r>
            <a:endParaRPr lang="en-US" altLang="ja-JP" dirty="0">
              <a:solidFill>
                <a:srgbClr val="0070C0"/>
              </a:solidFill>
            </a:endParaRPr>
          </a:p>
          <a:p>
            <a:pPr marL="0" indent="0">
              <a:buNone/>
            </a:pPr>
            <a:endParaRPr lang="ja-JP" altLang="en-US" dirty="0">
              <a:solidFill>
                <a:srgbClr val="0070C0"/>
              </a:solidFill>
            </a:endParaRPr>
          </a:p>
        </p:txBody>
      </p:sp>
      <p:sp>
        <p:nvSpPr>
          <p:cNvPr id="4" name="タイトル 1">
            <a:extLst>
              <a:ext uri="{FF2B5EF4-FFF2-40B4-BE49-F238E27FC236}">
                <a16:creationId xmlns:a16="http://schemas.microsoft.com/office/drawing/2014/main" id="{9C2C2EE7-E2AF-4BA2-8510-2CD24EFDAC13}"/>
              </a:ext>
            </a:extLst>
          </p:cNvPr>
          <p:cNvSpPr txBox="1">
            <a:spLocks/>
          </p:cNvSpPr>
          <p:nvPr/>
        </p:nvSpPr>
        <p:spPr>
          <a:xfrm>
            <a:off x="944218" y="709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rgbClr val="0070C0"/>
                </a:solidFill>
              </a:rPr>
              <a:t>まとめ</a:t>
            </a:r>
          </a:p>
        </p:txBody>
      </p:sp>
      <p:sp>
        <p:nvSpPr>
          <p:cNvPr id="6" name="Rectangle 5"/>
          <p:cNvSpPr/>
          <p:nvPr/>
        </p:nvSpPr>
        <p:spPr>
          <a:xfrm>
            <a:off x="2573679" y="2305906"/>
            <a:ext cx="799698" cy="493162"/>
          </a:xfrm>
          <a:prstGeom prst="rect">
            <a:avLst/>
          </a:prstGeom>
          <a:solidFill>
            <a:srgbClr val="0070C0">
              <a:alpha val="98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7" name="Rectangle 6"/>
          <p:cNvSpPr/>
          <p:nvPr/>
        </p:nvSpPr>
        <p:spPr>
          <a:xfrm>
            <a:off x="6480522" y="2271553"/>
            <a:ext cx="425888" cy="493162"/>
          </a:xfrm>
          <a:prstGeom prst="rect">
            <a:avLst/>
          </a:prstGeom>
          <a:solidFill>
            <a:srgbClr val="0070C0">
              <a:alpha val="98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8" name="Rectangle 7"/>
          <p:cNvSpPr/>
          <p:nvPr/>
        </p:nvSpPr>
        <p:spPr>
          <a:xfrm>
            <a:off x="8940852" y="2271553"/>
            <a:ext cx="680903" cy="493162"/>
          </a:xfrm>
          <a:prstGeom prst="rect">
            <a:avLst/>
          </a:prstGeom>
          <a:solidFill>
            <a:srgbClr val="0070C0">
              <a:alpha val="98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9" name="Rectangle 8"/>
          <p:cNvSpPr/>
          <p:nvPr/>
        </p:nvSpPr>
        <p:spPr>
          <a:xfrm>
            <a:off x="2973528" y="3316837"/>
            <a:ext cx="4556825" cy="493162"/>
          </a:xfrm>
          <a:prstGeom prst="rect">
            <a:avLst/>
          </a:prstGeom>
          <a:solidFill>
            <a:srgbClr val="0070C0">
              <a:alpha val="98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10" name="Rectangle 9"/>
          <p:cNvSpPr/>
          <p:nvPr/>
        </p:nvSpPr>
        <p:spPr>
          <a:xfrm>
            <a:off x="738146" y="4362121"/>
            <a:ext cx="3156123" cy="493162"/>
          </a:xfrm>
          <a:prstGeom prst="rect">
            <a:avLst/>
          </a:prstGeom>
          <a:solidFill>
            <a:srgbClr val="0070C0">
              <a:alpha val="98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11" name="Rectangle 10"/>
          <p:cNvSpPr/>
          <p:nvPr/>
        </p:nvSpPr>
        <p:spPr>
          <a:xfrm>
            <a:off x="738146" y="3316837"/>
            <a:ext cx="799698" cy="493162"/>
          </a:xfrm>
          <a:prstGeom prst="rect">
            <a:avLst/>
          </a:prstGeom>
          <a:solidFill>
            <a:srgbClr val="0070C0">
              <a:alpha val="98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Tree>
    <p:extLst>
      <p:ext uri="{BB962C8B-B14F-4D97-AF65-F5344CB8AC3E}">
        <p14:creationId xmlns:p14="http://schemas.microsoft.com/office/powerpoint/2010/main" val="31273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par>
                                <p:cTn id="10" presetID="45" presetClass="exit" presetSubtype="0" fill="hold" grpId="0" nodeType="withEffect">
                                  <p:stCondLst>
                                    <p:cond delay="0"/>
                                  </p:stCondLst>
                                  <p:childTnLst>
                                    <p:animEffect transition="out" filter="fade">
                                      <p:cBhvr>
                                        <p:cTn id="11" dur="2000"/>
                                        <p:tgtEl>
                                          <p:spTgt spid="6"/>
                                        </p:tgtEl>
                                      </p:cBhvr>
                                    </p:animEffect>
                                    <p:anim calcmode="lin" valueType="num">
                                      <p:cBhvr>
                                        <p:cTn id="1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gtEl>
                                        <p:attrNameLst>
                                          <p:attrName>ppt_h</p:attrName>
                                        </p:attrNameLst>
                                      </p:cBhvr>
                                      <p:tavLst>
                                        <p:tav tm="0">
                                          <p:val>
                                            <p:strVal val="ppt_h"/>
                                          </p:val>
                                        </p:tav>
                                        <p:tav tm="100000">
                                          <p:val>
                                            <p:strVal val="ppt_h"/>
                                          </p:val>
                                        </p:tav>
                                      </p:tavLst>
                                    </p:anim>
                                    <p:set>
                                      <p:cBhvr>
                                        <p:cTn id="14" dur="1" fill="hold">
                                          <p:stCondLst>
                                            <p:cond delay="1999"/>
                                          </p:stCondLst>
                                        </p:cTn>
                                        <p:tgtEl>
                                          <p:spTgt spid="6"/>
                                        </p:tgtEl>
                                        <p:attrNameLst>
                                          <p:attrName>style.visibility</p:attrName>
                                        </p:attrNameLst>
                                      </p:cBhvr>
                                      <p:to>
                                        <p:strVal val="hidden"/>
                                      </p:to>
                                    </p:set>
                                  </p:childTnLst>
                                </p:cTn>
                              </p:par>
                              <p:par>
                                <p:cTn id="15" presetID="45" presetClass="exit" presetSubtype="0" fill="hold" grpId="0" nodeType="withEffect">
                                  <p:stCondLst>
                                    <p:cond delay="0"/>
                                  </p:stCondLst>
                                  <p:childTnLst>
                                    <p:animEffect transition="out" filter="fade">
                                      <p:cBhvr>
                                        <p:cTn id="16" dur="2000"/>
                                        <p:tgtEl>
                                          <p:spTgt spid="8"/>
                                        </p:tgtEl>
                                      </p:cBhvr>
                                    </p:animEffect>
                                    <p:anim calcmode="lin" valueType="num">
                                      <p:cBhvr>
                                        <p:cTn id="17"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8"/>
                                        </p:tgtEl>
                                        <p:attrNameLst>
                                          <p:attrName>ppt_h</p:attrName>
                                        </p:attrNameLst>
                                      </p:cBhvr>
                                      <p:tavLst>
                                        <p:tav tm="0">
                                          <p:val>
                                            <p:strVal val="ppt_h"/>
                                          </p:val>
                                        </p:tav>
                                        <p:tav tm="100000">
                                          <p:val>
                                            <p:strVal val="ppt_h"/>
                                          </p:val>
                                        </p:tav>
                                      </p:tavLst>
                                    </p:anim>
                                    <p:set>
                                      <p:cBhvr>
                                        <p:cTn id="19" dur="1" fill="hold">
                                          <p:stCondLst>
                                            <p:cond delay="19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5" presetClass="exit" presetSubtype="0" fill="hold" grpId="0" nodeType="clickEffect">
                                  <p:stCondLst>
                                    <p:cond delay="0"/>
                                  </p:stCondLst>
                                  <p:childTnLst>
                                    <p:animEffect transition="out" filter="fade">
                                      <p:cBhvr>
                                        <p:cTn id="23" dur="2000"/>
                                        <p:tgtEl>
                                          <p:spTgt spid="9"/>
                                        </p:tgtEl>
                                      </p:cBhvr>
                                    </p:animEffect>
                                    <p:anim calcmode="lin" valueType="num">
                                      <p:cBhvr>
                                        <p:cTn id="24"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2000"/>
                                        <p:tgtEl>
                                          <p:spTgt spid="9"/>
                                        </p:tgtEl>
                                        <p:attrNameLst>
                                          <p:attrName>ppt_h</p:attrName>
                                        </p:attrNameLst>
                                      </p:cBhvr>
                                      <p:tavLst>
                                        <p:tav tm="0">
                                          <p:val>
                                            <p:strVal val="ppt_h"/>
                                          </p:val>
                                        </p:tav>
                                        <p:tav tm="100000">
                                          <p:val>
                                            <p:strVal val="ppt_h"/>
                                          </p:val>
                                        </p:tav>
                                      </p:tavLst>
                                    </p:anim>
                                    <p:set>
                                      <p:cBhvr>
                                        <p:cTn id="26" dur="1" fill="hold">
                                          <p:stCondLst>
                                            <p:cond delay="1999"/>
                                          </p:stCondLst>
                                        </p:cTn>
                                        <p:tgtEl>
                                          <p:spTgt spid="9"/>
                                        </p:tgtEl>
                                        <p:attrNameLst>
                                          <p:attrName>style.visibility</p:attrName>
                                        </p:attrNameLst>
                                      </p:cBhvr>
                                      <p:to>
                                        <p:strVal val="hidden"/>
                                      </p:to>
                                    </p:set>
                                  </p:childTnLst>
                                </p:cTn>
                              </p:par>
                              <p:par>
                                <p:cTn id="27" presetID="45" presetClass="exit" presetSubtype="0" fill="hold" grpId="0" nodeType="withEffect">
                                  <p:stCondLst>
                                    <p:cond delay="0"/>
                                  </p:stCondLst>
                                  <p:childTnLst>
                                    <p:animEffect transition="out" filter="fade">
                                      <p:cBhvr>
                                        <p:cTn id="28" dur="2000"/>
                                        <p:tgtEl>
                                          <p:spTgt spid="11"/>
                                        </p:tgtEl>
                                      </p:cBhvr>
                                    </p:animEffect>
                                    <p:anim calcmode="lin" valueType="num">
                                      <p:cBhvr>
                                        <p:cTn id="29"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2000"/>
                                        <p:tgtEl>
                                          <p:spTgt spid="11"/>
                                        </p:tgtEl>
                                        <p:attrNameLst>
                                          <p:attrName>ppt_h</p:attrName>
                                        </p:attrNameLst>
                                      </p:cBhvr>
                                      <p:tavLst>
                                        <p:tav tm="0">
                                          <p:val>
                                            <p:strVal val="ppt_h"/>
                                          </p:val>
                                        </p:tav>
                                        <p:tav tm="100000">
                                          <p:val>
                                            <p:strVal val="ppt_h"/>
                                          </p:val>
                                        </p:tav>
                                      </p:tavLst>
                                    </p:anim>
                                    <p:set>
                                      <p:cBhvr>
                                        <p:cTn id="31" dur="1" fill="hold">
                                          <p:stCondLst>
                                            <p:cond delay="19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5" presetClass="exit" presetSubtype="0" fill="hold" grpId="0" nodeType="clickEffect">
                                  <p:stCondLst>
                                    <p:cond delay="0"/>
                                  </p:stCondLst>
                                  <p:childTnLst>
                                    <p:animEffect transition="out" filter="fade">
                                      <p:cBhvr>
                                        <p:cTn id="35" dur="2000"/>
                                        <p:tgtEl>
                                          <p:spTgt spid="10"/>
                                        </p:tgtEl>
                                      </p:cBhvr>
                                    </p:animEffect>
                                    <p:anim calcmode="lin" valueType="num">
                                      <p:cBhvr>
                                        <p:cTn id="36"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7" dur="2000"/>
                                        <p:tgtEl>
                                          <p:spTgt spid="10"/>
                                        </p:tgtEl>
                                        <p:attrNameLst>
                                          <p:attrName>ppt_h</p:attrName>
                                        </p:attrNameLst>
                                      </p:cBhvr>
                                      <p:tavLst>
                                        <p:tav tm="0">
                                          <p:val>
                                            <p:strVal val="ppt_h"/>
                                          </p:val>
                                        </p:tav>
                                        <p:tav tm="100000">
                                          <p:val>
                                            <p:strVal val="ppt_h"/>
                                          </p:val>
                                        </p:tav>
                                      </p:tavLst>
                                    </p:anim>
                                    <p:set>
                                      <p:cBhvr>
                                        <p:cTn id="38"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41018" y="1549505"/>
            <a:ext cx="3478162" cy="3408684"/>
          </a:xfrm>
          <a:prstGeom prst="ellipse">
            <a:avLst/>
          </a:prstGeom>
          <a:solidFill>
            <a:srgbClr val="FFC000">
              <a:alpha val="18000"/>
            </a:srgb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E0BDDD14-3755-4F1C-A647-853C3B09E727}"/>
              </a:ext>
            </a:extLst>
          </p:cNvPr>
          <p:cNvSpPr txBox="1">
            <a:spLocks/>
          </p:cNvSpPr>
          <p:nvPr/>
        </p:nvSpPr>
        <p:spPr>
          <a:xfrm>
            <a:off x="2928513" y="1591791"/>
            <a:ext cx="6103172" cy="33241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6800" b="1" dirty="0" smtClean="0">
                <a:solidFill>
                  <a:srgbClr val="0070C0"/>
                </a:solidFill>
              </a:rPr>
              <a:t>JICA</a:t>
            </a:r>
            <a:r>
              <a:rPr lang="en-US" altLang="ja-JP" sz="4100" dirty="0" smtClean="0">
                <a:solidFill>
                  <a:srgbClr val="0070C0"/>
                </a:solidFill>
              </a:rPr>
              <a:t/>
            </a:r>
            <a:br>
              <a:rPr lang="en-US" altLang="ja-JP" sz="4100" dirty="0" smtClean="0">
                <a:solidFill>
                  <a:srgbClr val="0070C0"/>
                </a:solidFill>
              </a:rPr>
            </a:br>
            <a:r>
              <a:rPr lang="en-US" altLang="ja-JP" dirty="0" smtClean="0">
                <a:solidFill>
                  <a:srgbClr val="0070C0"/>
                </a:solidFill>
              </a:rPr>
              <a:t/>
            </a:r>
            <a:br>
              <a:rPr lang="en-US" altLang="ja-JP" dirty="0" smtClean="0">
                <a:solidFill>
                  <a:srgbClr val="0070C0"/>
                </a:solidFill>
              </a:rPr>
            </a:br>
            <a:r>
              <a:rPr lang="ja-JP" altLang="en-US" dirty="0" smtClean="0">
                <a:solidFill>
                  <a:srgbClr val="0070C0"/>
                </a:solidFill>
              </a:rPr>
              <a:t>と</a:t>
            </a:r>
            <a:r>
              <a:rPr lang="ja-JP" altLang="en-US" dirty="0">
                <a:solidFill>
                  <a:srgbClr val="0070C0"/>
                </a:solidFill>
              </a:rPr>
              <a:t>は</a:t>
            </a:r>
            <a:r>
              <a:rPr lang="ja-JP" altLang="en-US" dirty="0" smtClean="0">
                <a:solidFill>
                  <a:srgbClr val="0070C0"/>
                </a:solidFill>
              </a:rPr>
              <a:t>どんな組織？</a:t>
            </a:r>
            <a:endParaRPr lang="ja-JP" altLang="en-US" dirty="0">
              <a:solidFill>
                <a:srgbClr val="0070C0"/>
              </a:solidFill>
            </a:endParaRPr>
          </a:p>
        </p:txBody>
      </p:sp>
    </p:spTree>
    <p:extLst>
      <p:ext uri="{BB962C8B-B14F-4D97-AF65-F5344CB8AC3E}">
        <p14:creationId xmlns:p14="http://schemas.microsoft.com/office/powerpoint/2010/main" val="2792802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1638300" y="53975"/>
            <a:ext cx="8915400" cy="1143000"/>
          </a:xfrm>
        </p:spPr>
        <p:txBody>
          <a:bodyPr/>
          <a:lstStyle/>
          <a:p>
            <a:r>
              <a:rPr lang="en-US" altLang="ja-JP" dirty="0" err="1"/>
              <a:t>JICA</a:t>
            </a:r>
            <a:r>
              <a:rPr lang="ja-JP" altLang="en-US" dirty="0"/>
              <a:t>とは？</a:t>
            </a:r>
          </a:p>
        </p:txBody>
      </p:sp>
      <p:cxnSp>
        <p:nvCxnSpPr>
          <p:cNvPr id="8" name="直線コネクタ 7"/>
          <p:cNvCxnSpPr/>
          <p:nvPr/>
        </p:nvCxnSpPr>
        <p:spPr>
          <a:xfrm>
            <a:off x="1767284" y="994328"/>
            <a:ext cx="865743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ectangle 38"/>
          <p:cNvSpPr>
            <a:spLocks noChangeArrowheads="1"/>
          </p:cNvSpPr>
          <p:nvPr/>
        </p:nvSpPr>
        <p:spPr bwMode="auto">
          <a:xfrm>
            <a:off x="371059" y="4939019"/>
            <a:ext cx="11449879" cy="1695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5756" tIns="47877" rIns="95756" bIns="47877"/>
          <a:lstStyle/>
          <a:p>
            <a:pPr marL="269875" indent="-269875" defTabSz="956892">
              <a:spcBef>
                <a:spcPct val="20000"/>
              </a:spcBef>
              <a:buFont typeface="Arial" panose="020B0604020202020204" pitchFamily="34" charset="0"/>
              <a:buChar char="•"/>
            </a:pPr>
            <a:r>
              <a:rPr lang="en-US" altLang="en-US" sz="2400" dirty="0">
                <a:solidFill>
                  <a:srgbClr val="0070C0"/>
                </a:solidFill>
                <a:latin typeface="Arial Unicode MS" panose="020B0604020202020204" pitchFamily="50" charset="-128"/>
                <a:ea typeface="Arial Unicode MS" panose="020B0604020202020204" pitchFamily="50" charset="-128"/>
                <a:cs typeface="Arial Unicode MS" panose="020B0604020202020204" pitchFamily="50" charset="-128"/>
              </a:rPr>
              <a:t>JICA</a:t>
            </a:r>
            <a:r>
              <a:rPr lang="en-US" altLang="en-US" sz="2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2400" dirty="0">
                <a:latin typeface="+mj-lt"/>
              </a:rPr>
              <a:t>は、日本の</a:t>
            </a:r>
            <a:r>
              <a:rPr lang="ja-JP" altLang="en-US" sz="2400" dirty="0">
                <a:solidFill>
                  <a:srgbClr val="FF0000"/>
                </a:solidFill>
                <a:latin typeface="+mj-lt"/>
              </a:rPr>
              <a:t>政府開発援助（</a:t>
            </a:r>
            <a:r>
              <a:rPr lang="en-US" altLang="ja-JP" sz="2400" dirty="0" err="1">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ODA</a:t>
            </a:r>
            <a:r>
              <a:rPr lang="ja-JP" altLang="en-US" sz="2400" dirty="0">
                <a:solidFill>
                  <a:srgbClr val="FF0000"/>
                </a:solidFill>
                <a:latin typeface="+mj-lt"/>
              </a:rPr>
              <a:t>）</a:t>
            </a:r>
            <a:r>
              <a:rPr lang="ja-JP" altLang="en-US" sz="2400" dirty="0">
                <a:latin typeface="+mj-lt"/>
              </a:rPr>
              <a:t>を実施する政府機関。</a:t>
            </a:r>
            <a:endParaRPr lang="en-US" altLang="ja-JP" sz="2400" dirty="0">
              <a:latin typeface="+mj-lt"/>
            </a:endParaRPr>
          </a:p>
          <a:p>
            <a:pPr marL="269875" indent="-269875" defTabSz="956892">
              <a:spcBef>
                <a:spcPct val="20000"/>
              </a:spcBef>
              <a:buFont typeface="Arial" panose="020B0604020202020204" pitchFamily="34" charset="0"/>
              <a:buChar char="•"/>
            </a:pPr>
            <a:r>
              <a:rPr lang="ja-JP" altLang="en-US" sz="2400" dirty="0">
                <a:latin typeface="+mj-lt"/>
              </a:rPr>
              <a:t>開発途上国の政府を主なパートナーとして、問題解決の為のプロジェクトを実施。　</a:t>
            </a:r>
            <a:endParaRPr lang="en-US" altLang="ja-JP" sz="2400" dirty="0">
              <a:latin typeface="+mj-lt"/>
            </a:endParaRPr>
          </a:p>
          <a:p>
            <a:pPr marL="269875" indent="-269875" defTabSz="956892">
              <a:spcBef>
                <a:spcPct val="20000"/>
              </a:spcBef>
              <a:buFont typeface="Arial" panose="020B0604020202020204" pitchFamily="34" charset="0"/>
              <a:buChar char="•"/>
            </a:pPr>
            <a:r>
              <a:rPr lang="ja-JP" altLang="en-US" sz="2400" dirty="0">
                <a:latin typeface="+mj-lt"/>
              </a:rPr>
              <a:t>民間企業、</a:t>
            </a:r>
            <a:r>
              <a:rPr lang="en-US" altLang="ja-JP" sz="2400" dirty="0">
                <a:latin typeface="+mj-lt"/>
              </a:rPr>
              <a:t>NGO</a:t>
            </a:r>
            <a:r>
              <a:rPr lang="ja-JP" altLang="en-US" sz="2400" dirty="0">
                <a:latin typeface="+mj-lt"/>
              </a:rPr>
              <a:t>、大学、自治体等多くの日本の組織と協力。</a:t>
            </a:r>
            <a:endParaRPr lang="en-US" altLang="en-US" sz="2400" dirty="0">
              <a:latin typeface="+mj-lt"/>
            </a:endParaRPr>
          </a:p>
        </p:txBody>
      </p:sp>
      <p:pic>
        <p:nvPicPr>
          <p:cNvPr id="1026" name="Picture 2" descr="C:\Users\30104\Documents\広報\Figure\jica_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7608" y="1555702"/>
            <a:ext cx="2521372" cy="2521370"/>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p:cNvSpPr txBox="1">
            <a:spLocks/>
          </p:cNvSpPr>
          <p:nvPr/>
        </p:nvSpPr>
        <p:spPr bwMode="auto">
          <a:xfrm>
            <a:off x="5490457" y="1815346"/>
            <a:ext cx="134655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ctr" anchorCtr="0" compatLnSpc="1">
            <a:prstTxWarp prst="textNoShape">
              <a:avLst/>
            </a:prstTxWarp>
          </a:bodyPr>
          <a:lstStyle>
            <a:lvl1pPr algn="ctr" rtl="0" fontAlgn="base">
              <a:spcBef>
                <a:spcPct val="0"/>
              </a:spcBef>
              <a:spcAft>
                <a:spcPct val="0"/>
              </a:spcAft>
              <a:defRPr kumimoji="1" sz="5200" kern="1200">
                <a:solidFill>
                  <a:schemeClr val="tx1"/>
                </a:solidFill>
                <a:latin typeface="+mj-lt"/>
                <a:ea typeface="+mj-ea"/>
                <a:cs typeface="+mj-cs"/>
              </a:defRPr>
            </a:lvl1pPr>
            <a:lvl2pPr algn="ctr" rtl="0" fontAlgn="base">
              <a:spcBef>
                <a:spcPct val="0"/>
              </a:spcBef>
              <a:spcAft>
                <a:spcPct val="0"/>
              </a:spcAft>
              <a:defRPr kumimoji="1" sz="5200">
                <a:solidFill>
                  <a:schemeClr val="tx1"/>
                </a:solidFill>
                <a:latin typeface="Calibri" pitchFamily="34" charset="0"/>
                <a:ea typeface="ＭＳ Ｐゴシック" charset="-128"/>
              </a:defRPr>
            </a:lvl2pPr>
            <a:lvl3pPr algn="ctr" rtl="0" fontAlgn="base">
              <a:spcBef>
                <a:spcPct val="0"/>
              </a:spcBef>
              <a:spcAft>
                <a:spcPct val="0"/>
              </a:spcAft>
              <a:defRPr kumimoji="1" sz="5200">
                <a:solidFill>
                  <a:schemeClr val="tx1"/>
                </a:solidFill>
                <a:latin typeface="Calibri" pitchFamily="34" charset="0"/>
                <a:ea typeface="ＭＳ Ｐゴシック" charset="-128"/>
              </a:defRPr>
            </a:lvl3pPr>
            <a:lvl4pPr algn="ctr" rtl="0" fontAlgn="base">
              <a:spcBef>
                <a:spcPct val="0"/>
              </a:spcBef>
              <a:spcAft>
                <a:spcPct val="0"/>
              </a:spcAft>
              <a:defRPr kumimoji="1" sz="5200">
                <a:solidFill>
                  <a:schemeClr val="tx1"/>
                </a:solidFill>
                <a:latin typeface="Calibri" pitchFamily="34" charset="0"/>
                <a:ea typeface="ＭＳ Ｐゴシック" charset="-128"/>
              </a:defRPr>
            </a:lvl4pPr>
            <a:lvl5pPr algn="ctr" rtl="0" fontAlgn="base">
              <a:spcBef>
                <a:spcPct val="0"/>
              </a:spcBef>
              <a:spcAft>
                <a:spcPct val="0"/>
              </a:spcAft>
              <a:defRPr kumimoji="1" sz="5200">
                <a:solidFill>
                  <a:schemeClr val="tx1"/>
                </a:solidFill>
                <a:latin typeface="Calibri" pitchFamily="34" charset="0"/>
                <a:ea typeface="ＭＳ Ｐゴシック" charset="-128"/>
              </a:defRPr>
            </a:lvl5pPr>
            <a:lvl6pPr marL="536433" algn="ctr" rtl="0" fontAlgn="base">
              <a:spcBef>
                <a:spcPct val="0"/>
              </a:spcBef>
              <a:spcAft>
                <a:spcPct val="0"/>
              </a:spcAft>
              <a:defRPr kumimoji="1" sz="5200">
                <a:solidFill>
                  <a:schemeClr val="tx1"/>
                </a:solidFill>
                <a:latin typeface="Calibri" pitchFamily="34" charset="0"/>
                <a:ea typeface="ＭＳ Ｐゴシック" charset="-128"/>
              </a:defRPr>
            </a:lvl6pPr>
            <a:lvl7pPr marL="1072866" algn="ctr" rtl="0" fontAlgn="base">
              <a:spcBef>
                <a:spcPct val="0"/>
              </a:spcBef>
              <a:spcAft>
                <a:spcPct val="0"/>
              </a:spcAft>
              <a:defRPr kumimoji="1" sz="5200">
                <a:solidFill>
                  <a:schemeClr val="tx1"/>
                </a:solidFill>
                <a:latin typeface="Calibri" pitchFamily="34" charset="0"/>
                <a:ea typeface="ＭＳ Ｐゴシック" charset="-128"/>
              </a:defRPr>
            </a:lvl7pPr>
            <a:lvl8pPr marL="1609298" algn="ctr" rtl="0" fontAlgn="base">
              <a:spcBef>
                <a:spcPct val="0"/>
              </a:spcBef>
              <a:spcAft>
                <a:spcPct val="0"/>
              </a:spcAft>
              <a:defRPr kumimoji="1" sz="5200">
                <a:solidFill>
                  <a:schemeClr val="tx1"/>
                </a:solidFill>
                <a:latin typeface="Calibri" pitchFamily="34" charset="0"/>
                <a:ea typeface="ＭＳ Ｐゴシック" charset="-128"/>
              </a:defRPr>
            </a:lvl8pPr>
            <a:lvl9pPr marL="2145731" algn="ctr" rtl="0" fontAlgn="base">
              <a:spcBef>
                <a:spcPct val="0"/>
              </a:spcBef>
              <a:spcAft>
                <a:spcPct val="0"/>
              </a:spcAft>
              <a:defRPr kumimoji="1" sz="5200">
                <a:solidFill>
                  <a:schemeClr val="tx1"/>
                </a:solidFill>
                <a:latin typeface="Calibri" pitchFamily="34" charset="0"/>
                <a:ea typeface="ＭＳ Ｐゴシック" charset="-128"/>
              </a:defRPr>
            </a:lvl9pPr>
          </a:lstStyle>
          <a:p>
            <a:pPr marL="504000" lvl="1">
              <a:lnSpc>
                <a:spcPts val="4500"/>
              </a:lnSpc>
            </a:pPr>
            <a:r>
              <a:rPr lang="en-US" altLang="ja-JP" sz="4400" dirty="0">
                <a:solidFill>
                  <a:srgbClr val="0070C0"/>
                </a:solidFill>
              </a:rPr>
              <a:t>J</a:t>
            </a:r>
            <a:br>
              <a:rPr lang="en-US" altLang="ja-JP" sz="4400" dirty="0">
                <a:solidFill>
                  <a:srgbClr val="0070C0"/>
                </a:solidFill>
              </a:rPr>
            </a:br>
            <a:r>
              <a:rPr lang="en-US" altLang="ja-JP" sz="4400" dirty="0">
                <a:solidFill>
                  <a:srgbClr val="0070C0"/>
                </a:solidFill>
              </a:rPr>
              <a:t>I</a:t>
            </a:r>
            <a:br>
              <a:rPr lang="en-US" altLang="ja-JP" sz="4400" dirty="0">
                <a:solidFill>
                  <a:srgbClr val="0070C0"/>
                </a:solidFill>
              </a:rPr>
            </a:br>
            <a:r>
              <a:rPr lang="en-US" altLang="ja-JP" sz="4400" dirty="0">
                <a:solidFill>
                  <a:srgbClr val="0070C0"/>
                </a:solidFill>
              </a:rPr>
              <a:t>C</a:t>
            </a:r>
            <a:br>
              <a:rPr lang="en-US" altLang="ja-JP" sz="4400" dirty="0">
                <a:solidFill>
                  <a:srgbClr val="0070C0"/>
                </a:solidFill>
              </a:rPr>
            </a:br>
            <a:r>
              <a:rPr lang="en-US" altLang="ja-JP" sz="4400" dirty="0">
                <a:solidFill>
                  <a:srgbClr val="0070C0"/>
                </a:solidFill>
              </a:rPr>
              <a:t>A</a:t>
            </a:r>
            <a:endParaRPr lang="en-US" altLang="ja-JP" sz="4400" dirty="0"/>
          </a:p>
        </p:txBody>
      </p:sp>
      <p:sp>
        <p:nvSpPr>
          <p:cNvPr id="9" name="タイトル 1"/>
          <p:cNvSpPr txBox="1">
            <a:spLocks/>
          </p:cNvSpPr>
          <p:nvPr/>
        </p:nvSpPr>
        <p:spPr bwMode="auto">
          <a:xfrm>
            <a:off x="5966732" y="1844824"/>
            <a:ext cx="377455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ctr" anchorCtr="0" compatLnSpc="1">
            <a:prstTxWarp prst="textNoShape">
              <a:avLst/>
            </a:prstTxWarp>
          </a:bodyPr>
          <a:lstStyle>
            <a:lvl1pPr algn="ctr" rtl="0" fontAlgn="base">
              <a:spcBef>
                <a:spcPct val="0"/>
              </a:spcBef>
              <a:spcAft>
                <a:spcPct val="0"/>
              </a:spcAft>
              <a:defRPr kumimoji="1" sz="5200" kern="1200">
                <a:solidFill>
                  <a:schemeClr val="tx1"/>
                </a:solidFill>
                <a:latin typeface="+mj-lt"/>
                <a:ea typeface="+mj-ea"/>
                <a:cs typeface="+mj-cs"/>
              </a:defRPr>
            </a:lvl1pPr>
            <a:lvl2pPr algn="ctr" rtl="0" fontAlgn="base">
              <a:spcBef>
                <a:spcPct val="0"/>
              </a:spcBef>
              <a:spcAft>
                <a:spcPct val="0"/>
              </a:spcAft>
              <a:defRPr kumimoji="1" sz="5200">
                <a:solidFill>
                  <a:schemeClr val="tx1"/>
                </a:solidFill>
                <a:latin typeface="Calibri" pitchFamily="34" charset="0"/>
                <a:ea typeface="ＭＳ Ｐゴシック" charset="-128"/>
              </a:defRPr>
            </a:lvl2pPr>
            <a:lvl3pPr algn="ctr" rtl="0" fontAlgn="base">
              <a:spcBef>
                <a:spcPct val="0"/>
              </a:spcBef>
              <a:spcAft>
                <a:spcPct val="0"/>
              </a:spcAft>
              <a:defRPr kumimoji="1" sz="5200">
                <a:solidFill>
                  <a:schemeClr val="tx1"/>
                </a:solidFill>
                <a:latin typeface="Calibri" pitchFamily="34" charset="0"/>
                <a:ea typeface="ＭＳ Ｐゴシック" charset="-128"/>
              </a:defRPr>
            </a:lvl3pPr>
            <a:lvl4pPr algn="ctr" rtl="0" fontAlgn="base">
              <a:spcBef>
                <a:spcPct val="0"/>
              </a:spcBef>
              <a:spcAft>
                <a:spcPct val="0"/>
              </a:spcAft>
              <a:defRPr kumimoji="1" sz="5200">
                <a:solidFill>
                  <a:schemeClr val="tx1"/>
                </a:solidFill>
                <a:latin typeface="Calibri" pitchFamily="34" charset="0"/>
                <a:ea typeface="ＭＳ Ｐゴシック" charset="-128"/>
              </a:defRPr>
            </a:lvl4pPr>
            <a:lvl5pPr algn="ctr" rtl="0" fontAlgn="base">
              <a:spcBef>
                <a:spcPct val="0"/>
              </a:spcBef>
              <a:spcAft>
                <a:spcPct val="0"/>
              </a:spcAft>
              <a:defRPr kumimoji="1" sz="5200">
                <a:solidFill>
                  <a:schemeClr val="tx1"/>
                </a:solidFill>
                <a:latin typeface="Calibri" pitchFamily="34" charset="0"/>
                <a:ea typeface="ＭＳ Ｐゴシック" charset="-128"/>
              </a:defRPr>
            </a:lvl5pPr>
            <a:lvl6pPr marL="536433" algn="ctr" rtl="0" fontAlgn="base">
              <a:spcBef>
                <a:spcPct val="0"/>
              </a:spcBef>
              <a:spcAft>
                <a:spcPct val="0"/>
              </a:spcAft>
              <a:defRPr kumimoji="1" sz="5200">
                <a:solidFill>
                  <a:schemeClr val="tx1"/>
                </a:solidFill>
                <a:latin typeface="Calibri" pitchFamily="34" charset="0"/>
                <a:ea typeface="ＭＳ Ｐゴシック" charset="-128"/>
              </a:defRPr>
            </a:lvl6pPr>
            <a:lvl7pPr marL="1072866" algn="ctr" rtl="0" fontAlgn="base">
              <a:spcBef>
                <a:spcPct val="0"/>
              </a:spcBef>
              <a:spcAft>
                <a:spcPct val="0"/>
              </a:spcAft>
              <a:defRPr kumimoji="1" sz="5200">
                <a:solidFill>
                  <a:schemeClr val="tx1"/>
                </a:solidFill>
                <a:latin typeface="Calibri" pitchFamily="34" charset="0"/>
                <a:ea typeface="ＭＳ Ｐゴシック" charset="-128"/>
              </a:defRPr>
            </a:lvl7pPr>
            <a:lvl8pPr marL="1609298" algn="ctr" rtl="0" fontAlgn="base">
              <a:spcBef>
                <a:spcPct val="0"/>
              </a:spcBef>
              <a:spcAft>
                <a:spcPct val="0"/>
              </a:spcAft>
              <a:defRPr kumimoji="1" sz="5200">
                <a:solidFill>
                  <a:schemeClr val="tx1"/>
                </a:solidFill>
                <a:latin typeface="Calibri" pitchFamily="34" charset="0"/>
                <a:ea typeface="ＭＳ Ｐゴシック" charset="-128"/>
              </a:defRPr>
            </a:lvl8pPr>
            <a:lvl9pPr marL="2145731" algn="ctr" rtl="0" fontAlgn="base">
              <a:spcBef>
                <a:spcPct val="0"/>
              </a:spcBef>
              <a:spcAft>
                <a:spcPct val="0"/>
              </a:spcAft>
              <a:defRPr kumimoji="1" sz="5200">
                <a:solidFill>
                  <a:schemeClr val="tx1"/>
                </a:solidFill>
                <a:latin typeface="Calibri" pitchFamily="34" charset="0"/>
                <a:ea typeface="ＭＳ Ｐゴシック" charset="-128"/>
              </a:defRPr>
            </a:lvl9pPr>
          </a:lstStyle>
          <a:p>
            <a:pPr marL="504000" lvl="1" algn="l">
              <a:lnSpc>
                <a:spcPts val="4500"/>
              </a:lnSpc>
            </a:pPr>
            <a:r>
              <a:rPr lang="en-US" altLang="ja-JP" sz="4400" dirty="0" err="1"/>
              <a:t>apan</a:t>
            </a:r>
            <a:endParaRPr lang="en-US" altLang="ja-JP" sz="4400" dirty="0"/>
          </a:p>
          <a:p>
            <a:pPr marL="504000" lvl="1" algn="l">
              <a:lnSpc>
                <a:spcPts val="4500"/>
              </a:lnSpc>
            </a:pPr>
            <a:r>
              <a:rPr lang="en-US" altLang="ja-JP" sz="4400" dirty="0" err="1"/>
              <a:t>nternational</a:t>
            </a:r>
            <a:endParaRPr lang="en-US" altLang="ja-JP" sz="4400" dirty="0"/>
          </a:p>
          <a:p>
            <a:pPr marL="504000" lvl="1" algn="l">
              <a:lnSpc>
                <a:spcPts val="4500"/>
              </a:lnSpc>
            </a:pPr>
            <a:r>
              <a:rPr lang="en-US" altLang="ja-JP" sz="4400" dirty="0" err="1"/>
              <a:t>ooperation</a:t>
            </a:r>
            <a:endParaRPr lang="en-US" altLang="ja-JP" sz="4400" dirty="0"/>
          </a:p>
          <a:p>
            <a:pPr marL="504000" lvl="1" algn="l">
              <a:lnSpc>
                <a:spcPts val="4500"/>
              </a:lnSpc>
            </a:pPr>
            <a:r>
              <a:rPr lang="en-US" altLang="ja-JP" sz="4400" dirty="0" err="1"/>
              <a:t>gency</a:t>
            </a:r>
            <a:endParaRPr lang="en-US" altLang="ja-JP" sz="4400" dirty="0"/>
          </a:p>
        </p:txBody>
      </p:sp>
      <p:sp>
        <p:nvSpPr>
          <p:cNvPr id="11" name="タイトル 1"/>
          <p:cNvSpPr txBox="1">
            <a:spLocks/>
          </p:cNvSpPr>
          <p:nvPr/>
        </p:nvSpPr>
        <p:spPr bwMode="auto">
          <a:xfrm>
            <a:off x="5050509" y="1196752"/>
            <a:ext cx="4955189" cy="10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ctr" anchorCtr="0" compatLnSpc="1">
            <a:prstTxWarp prst="textNoShape">
              <a:avLst/>
            </a:prstTxWarp>
          </a:bodyPr>
          <a:lstStyle>
            <a:lvl1pPr algn="ctr" rtl="0" fontAlgn="base">
              <a:spcBef>
                <a:spcPct val="0"/>
              </a:spcBef>
              <a:spcAft>
                <a:spcPct val="0"/>
              </a:spcAft>
              <a:defRPr kumimoji="1" sz="5200" kern="1200">
                <a:solidFill>
                  <a:schemeClr val="tx1"/>
                </a:solidFill>
                <a:latin typeface="+mj-lt"/>
                <a:ea typeface="+mj-ea"/>
                <a:cs typeface="+mj-cs"/>
              </a:defRPr>
            </a:lvl1pPr>
            <a:lvl2pPr algn="ctr" rtl="0" fontAlgn="base">
              <a:spcBef>
                <a:spcPct val="0"/>
              </a:spcBef>
              <a:spcAft>
                <a:spcPct val="0"/>
              </a:spcAft>
              <a:defRPr kumimoji="1" sz="5200">
                <a:solidFill>
                  <a:schemeClr val="tx1"/>
                </a:solidFill>
                <a:latin typeface="Calibri" pitchFamily="34" charset="0"/>
                <a:ea typeface="ＭＳ Ｐゴシック" charset="-128"/>
              </a:defRPr>
            </a:lvl2pPr>
            <a:lvl3pPr algn="ctr" rtl="0" fontAlgn="base">
              <a:spcBef>
                <a:spcPct val="0"/>
              </a:spcBef>
              <a:spcAft>
                <a:spcPct val="0"/>
              </a:spcAft>
              <a:defRPr kumimoji="1" sz="5200">
                <a:solidFill>
                  <a:schemeClr val="tx1"/>
                </a:solidFill>
                <a:latin typeface="Calibri" pitchFamily="34" charset="0"/>
                <a:ea typeface="ＭＳ Ｐゴシック" charset="-128"/>
              </a:defRPr>
            </a:lvl3pPr>
            <a:lvl4pPr algn="ctr" rtl="0" fontAlgn="base">
              <a:spcBef>
                <a:spcPct val="0"/>
              </a:spcBef>
              <a:spcAft>
                <a:spcPct val="0"/>
              </a:spcAft>
              <a:defRPr kumimoji="1" sz="5200">
                <a:solidFill>
                  <a:schemeClr val="tx1"/>
                </a:solidFill>
                <a:latin typeface="Calibri" pitchFamily="34" charset="0"/>
                <a:ea typeface="ＭＳ Ｐゴシック" charset="-128"/>
              </a:defRPr>
            </a:lvl4pPr>
            <a:lvl5pPr algn="ctr" rtl="0" fontAlgn="base">
              <a:spcBef>
                <a:spcPct val="0"/>
              </a:spcBef>
              <a:spcAft>
                <a:spcPct val="0"/>
              </a:spcAft>
              <a:defRPr kumimoji="1" sz="5200">
                <a:solidFill>
                  <a:schemeClr val="tx1"/>
                </a:solidFill>
                <a:latin typeface="Calibri" pitchFamily="34" charset="0"/>
                <a:ea typeface="ＭＳ Ｐゴシック" charset="-128"/>
              </a:defRPr>
            </a:lvl5pPr>
            <a:lvl6pPr marL="536433" algn="ctr" rtl="0" fontAlgn="base">
              <a:spcBef>
                <a:spcPct val="0"/>
              </a:spcBef>
              <a:spcAft>
                <a:spcPct val="0"/>
              </a:spcAft>
              <a:defRPr kumimoji="1" sz="5200">
                <a:solidFill>
                  <a:schemeClr val="tx1"/>
                </a:solidFill>
                <a:latin typeface="Calibri" pitchFamily="34" charset="0"/>
                <a:ea typeface="ＭＳ Ｐゴシック" charset="-128"/>
              </a:defRPr>
            </a:lvl6pPr>
            <a:lvl7pPr marL="1072866" algn="ctr" rtl="0" fontAlgn="base">
              <a:spcBef>
                <a:spcPct val="0"/>
              </a:spcBef>
              <a:spcAft>
                <a:spcPct val="0"/>
              </a:spcAft>
              <a:defRPr kumimoji="1" sz="5200">
                <a:solidFill>
                  <a:schemeClr val="tx1"/>
                </a:solidFill>
                <a:latin typeface="Calibri" pitchFamily="34" charset="0"/>
                <a:ea typeface="ＭＳ Ｐゴシック" charset="-128"/>
              </a:defRPr>
            </a:lvl7pPr>
            <a:lvl8pPr marL="1609298" algn="ctr" rtl="0" fontAlgn="base">
              <a:spcBef>
                <a:spcPct val="0"/>
              </a:spcBef>
              <a:spcAft>
                <a:spcPct val="0"/>
              </a:spcAft>
              <a:defRPr kumimoji="1" sz="5200">
                <a:solidFill>
                  <a:schemeClr val="tx1"/>
                </a:solidFill>
                <a:latin typeface="Calibri" pitchFamily="34" charset="0"/>
                <a:ea typeface="ＭＳ Ｐゴシック" charset="-128"/>
              </a:defRPr>
            </a:lvl8pPr>
            <a:lvl9pPr marL="2145731" algn="ctr" rtl="0" fontAlgn="base">
              <a:spcBef>
                <a:spcPct val="0"/>
              </a:spcBef>
              <a:spcAft>
                <a:spcPct val="0"/>
              </a:spcAft>
              <a:defRPr kumimoji="1" sz="5200">
                <a:solidFill>
                  <a:schemeClr val="tx1"/>
                </a:solidFill>
                <a:latin typeface="Calibri" pitchFamily="34" charset="0"/>
                <a:ea typeface="ＭＳ Ｐゴシック" charset="-128"/>
              </a:defRPr>
            </a:lvl9pPr>
          </a:lstStyle>
          <a:p>
            <a:pPr lvl="1" algn="l"/>
            <a:r>
              <a:rPr lang="ja-JP" altLang="en-US" sz="4400" dirty="0"/>
              <a:t>国際協力機構</a:t>
            </a:r>
            <a:endParaRPr lang="en-US" altLang="ja-JP" sz="4400" dirty="0"/>
          </a:p>
        </p:txBody>
      </p:sp>
      <p:sp>
        <p:nvSpPr>
          <p:cNvPr id="2" name="スライド番号プレースホルダー 1"/>
          <p:cNvSpPr>
            <a:spLocks noGrp="1"/>
          </p:cNvSpPr>
          <p:nvPr>
            <p:ph type="sldNum" sz="quarter" idx="12"/>
          </p:nvPr>
        </p:nvSpPr>
        <p:spPr/>
        <p:txBody>
          <a:bodyPr/>
          <a:lstStyle/>
          <a:p>
            <a:pPr>
              <a:defRPr/>
            </a:pPr>
            <a:fld id="{C6DB1D01-5D23-452D-A190-7D93358A13B2}" type="slidenum">
              <a:rPr lang="ja-JP" altLang="en-US" smtClean="0"/>
              <a:pPr>
                <a:defRPr/>
              </a:pPr>
              <a:t>26</a:t>
            </a:fld>
            <a:endParaRPr lang="ja-JP" altLang="en-US"/>
          </a:p>
        </p:txBody>
      </p:sp>
    </p:spTree>
    <p:extLst>
      <p:ext uri="{BB962C8B-B14F-4D97-AF65-F5344CB8AC3E}">
        <p14:creationId xmlns:p14="http://schemas.microsoft.com/office/powerpoint/2010/main" val="528674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a:extLst>
              <a:ext uri="{FF2B5EF4-FFF2-40B4-BE49-F238E27FC236}">
                <a16:creationId xmlns:a16="http://schemas.microsoft.com/office/drawing/2014/main" id="{3847A649-C38E-4A24-9FF8-EAFDFE8E5F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3350" y="-65893"/>
            <a:ext cx="10102850" cy="759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テキスト ボックス 30">
            <a:extLst>
              <a:ext uri="{FF2B5EF4-FFF2-40B4-BE49-F238E27FC236}">
                <a16:creationId xmlns:a16="http://schemas.microsoft.com/office/drawing/2014/main" id="{C3A2B24B-FC23-4768-8FC3-A617746A8F3E}"/>
              </a:ext>
            </a:extLst>
          </p:cNvPr>
          <p:cNvSpPr txBox="1">
            <a:spLocks noChangeArrowheads="1"/>
          </p:cNvSpPr>
          <p:nvPr/>
        </p:nvSpPr>
        <p:spPr bwMode="auto">
          <a:xfrm>
            <a:off x="2757701" y="110321"/>
            <a:ext cx="8074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eaLnBrk="1" hangingPunct="1">
              <a:spcBef>
                <a:spcPct val="0"/>
              </a:spcBef>
              <a:buClrTx/>
              <a:buFontTx/>
              <a:buNone/>
            </a:pPr>
            <a:r>
              <a:rPr lang="ja-JP" altLang="en-US" sz="2800" dirty="0">
                <a:solidFill>
                  <a:schemeClr val="tx1"/>
                </a:solidFill>
                <a:latin typeface="HGSｺﾞｼｯｸE" panose="020B0900000000000000" pitchFamily="50" charset="-128"/>
                <a:ea typeface="HGPｺﾞｼｯｸE" panose="020B0900000000000000" pitchFamily="50" charset="-128"/>
              </a:rPr>
              <a:t>開発途上国が抱える問題</a:t>
            </a:r>
          </a:p>
        </p:txBody>
      </p:sp>
      <p:cxnSp>
        <p:nvCxnSpPr>
          <p:cNvPr id="5" name="直線コネクタ 4">
            <a:extLst>
              <a:ext uri="{FF2B5EF4-FFF2-40B4-BE49-F238E27FC236}">
                <a16:creationId xmlns:a16="http://schemas.microsoft.com/office/drawing/2014/main" id="{F2C82324-0F42-404D-BC17-64C1A6D375D3}"/>
              </a:ext>
            </a:extLst>
          </p:cNvPr>
          <p:cNvCxnSpPr/>
          <p:nvPr/>
        </p:nvCxnSpPr>
        <p:spPr>
          <a:xfrm>
            <a:off x="2681500" y="675470"/>
            <a:ext cx="82804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389" name="Text Box 20">
            <a:extLst>
              <a:ext uri="{FF2B5EF4-FFF2-40B4-BE49-F238E27FC236}">
                <a16:creationId xmlns:a16="http://schemas.microsoft.com/office/drawing/2014/main" id="{66955421-2DA0-426C-88DA-CB9334781E16}"/>
              </a:ext>
            </a:extLst>
          </p:cNvPr>
          <p:cNvSpPr txBox="1">
            <a:spLocks noChangeArrowheads="1"/>
          </p:cNvSpPr>
          <p:nvPr/>
        </p:nvSpPr>
        <p:spPr bwMode="auto">
          <a:xfrm>
            <a:off x="5675525" y="1375558"/>
            <a:ext cx="1409700" cy="368300"/>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貧困</a:t>
            </a:r>
          </a:p>
        </p:txBody>
      </p:sp>
      <p:sp>
        <p:nvSpPr>
          <p:cNvPr id="16390" name="Text Box 20">
            <a:extLst>
              <a:ext uri="{FF2B5EF4-FFF2-40B4-BE49-F238E27FC236}">
                <a16:creationId xmlns:a16="http://schemas.microsoft.com/office/drawing/2014/main" id="{C8B542D4-891B-4A22-95B0-D44C5A31B6A1}"/>
              </a:ext>
            </a:extLst>
          </p:cNvPr>
          <p:cNvSpPr txBox="1">
            <a:spLocks noChangeArrowheads="1"/>
          </p:cNvSpPr>
          <p:nvPr/>
        </p:nvSpPr>
        <p:spPr bwMode="auto">
          <a:xfrm>
            <a:off x="8226638" y="2588409"/>
            <a:ext cx="1409700" cy="369887"/>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難民</a:t>
            </a:r>
          </a:p>
        </p:txBody>
      </p:sp>
      <p:sp>
        <p:nvSpPr>
          <p:cNvPr id="16391" name="Text Box 20">
            <a:extLst>
              <a:ext uri="{FF2B5EF4-FFF2-40B4-BE49-F238E27FC236}">
                <a16:creationId xmlns:a16="http://schemas.microsoft.com/office/drawing/2014/main" id="{B831076A-1AD0-473E-BAD3-84F181A92DAE}"/>
              </a:ext>
            </a:extLst>
          </p:cNvPr>
          <p:cNvSpPr txBox="1">
            <a:spLocks noChangeArrowheads="1"/>
          </p:cNvSpPr>
          <p:nvPr/>
        </p:nvSpPr>
        <p:spPr bwMode="auto">
          <a:xfrm>
            <a:off x="8226638" y="4255283"/>
            <a:ext cx="1409700" cy="368300"/>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教育</a:t>
            </a:r>
          </a:p>
        </p:txBody>
      </p:sp>
      <p:sp>
        <p:nvSpPr>
          <p:cNvPr id="16392" name="Text Box 20">
            <a:extLst>
              <a:ext uri="{FF2B5EF4-FFF2-40B4-BE49-F238E27FC236}">
                <a16:creationId xmlns:a16="http://schemas.microsoft.com/office/drawing/2014/main" id="{9E0644FD-FCE0-4EF4-85E2-BA76C884CF4D}"/>
              </a:ext>
            </a:extLst>
          </p:cNvPr>
          <p:cNvSpPr txBox="1">
            <a:spLocks noChangeArrowheads="1"/>
          </p:cNvSpPr>
          <p:nvPr/>
        </p:nvSpPr>
        <p:spPr bwMode="auto">
          <a:xfrm>
            <a:off x="5691400" y="5685620"/>
            <a:ext cx="1409700" cy="369888"/>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保健医療</a:t>
            </a:r>
          </a:p>
        </p:txBody>
      </p:sp>
      <p:sp>
        <p:nvSpPr>
          <p:cNvPr id="16393" name="Text Box 20">
            <a:extLst>
              <a:ext uri="{FF2B5EF4-FFF2-40B4-BE49-F238E27FC236}">
                <a16:creationId xmlns:a16="http://schemas.microsoft.com/office/drawing/2014/main" id="{6804C12B-F4D1-493B-98BE-F41CB92B4308}"/>
              </a:ext>
            </a:extLst>
          </p:cNvPr>
          <p:cNvSpPr txBox="1">
            <a:spLocks noChangeArrowheads="1"/>
          </p:cNvSpPr>
          <p:nvPr/>
        </p:nvSpPr>
        <p:spPr bwMode="auto">
          <a:xfrm>
            <a:off x="3083138" y="4255283"/>
            <a:ext cx="1409700" cy="368300"/>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気候変動</a:t>
            </a:r>
          </a:p>
        </p:txBody>
      </p:sp>
      <p:sp>
        <p:nvSpPr>
          <p:cNvPr id="16394" name="Text Box 20">
            <a:extLst>
              <a:ext uri="{FF2B5EF4-FFF2-40B4-BE49-F238E27FC236}">
                <a16:creationId xmlns:a16="http://schemas.microsoft.com/office/drawing/2014/main" id="{6B4FDABD-E269-40BD-8779-BD0FE3DDF6A1}"/>
              </a:ext>
            </a:extLst>
          </p:cNvPr>
          <p:cNvSpPr txBox="1">
            <a:spLocks noChangeArrowheads="1"/>
          </p:cNvSpPr>
          <p:nvPr/>
        </p:nvSpPr>
        <p:spPr bwMode="auto">
          <a:xfrm>
            <a:off x="3083138" y="2516970"/>
            <a:ext cx="1409700" cy="368300"/>
          </a:xfrm>
          <a:prstGeom prst="rect">
            <a:avLst/>
          </a:prstGeom>
          <a:solidFill>
            <a:srgbClr val="FF0000"/>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50000"/>
              </a:spcBef>
              <a:buClrTx/>
              <a:buFontTx/>
              <a:buNone/>
            </a:pPr>
            <a:r>
              <a:rPr lang="ja-JP" altLang="en-US" sz="1800">
                <a:solidFill>
                  <a:schemeClr val="bg1"/>
                </a:solidFill>
                <a:latin typeface="HGP創英角ｺﾞｼｯｸUB" panose="020B0900000000000000" pitchFamily="50" charset="-128"/>
                <a:ea typeface="HGP創英角ｺﾞｼｯｸUB" panose="020B0900000000000000" pitchFamily="50" charset="-128"/>
              </a:rPr>
              <a:t>インフラ不足</a:t>
            </a:r>
          </a:p>
        </p:txBody>
      </p:sp>
      <p:pic>
        <p:nvPicPr>
          <p:cNvPr id="16395" name="図 1">
            <a:extLst>
              <a:ext uri="{FF2B5EF4-FFF2-40B4-BE49-F238E27FC236}">
                <a16:creationId xmlns:a16="http://schemas.microsoft.com/office/drawing/2014/main" id="{81CE9073-2F16-4A67-8AC3-71FAE954AEE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980576" y="475446"/>
            <a:ext cx="2709863" cy="1800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6" name="Picture 18" descr="写真2">
            <a:extLst>
              <a:ext uri="{FF2B5EF4-FFF2-40B4-BE49-F238E27FC236}">
                <a16:creationId xmlns:a16="http://schemas.microsoft.com/office/drawing/2014/main" id="{0684EF45-D653-4868-873F-E3AA376BF75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96438" y="4831545"/>
            <a:ext cx="2963862" cy="1873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descr="dhakatraffic40">
            <a:extLst>
              <a:ext uri="{FF2B5EF4-FFF2-40B4-BE49-F238E27FC236}">
                <a16:creationId xmlns:a16="http://schemas.microsoft.com/office/drawing/2014/main" id="{2D64A771-13EB-4052-BDE2-0B75D7BD82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57984" y="758282"/>
            <a:ext cx="2726098" cy="1606613"/>
          </a:xfrm>
          <a:prstGeom prst="rect">
            <a:avLst/>
          </a:prstGeom>
          <a:noFill/>
          <a:ln w="9525">
            <a:solidFill>
              <a:srgbClr val="000000"/>
            </a:solidFill>
            <a:miter lim="800000"/>
            <a:headEnd/>
            <a:tailEnd/>
          </a:ln>
          <a:effectLst>
            <a:glow rad="63500">
              <a:schemeClr val="bg2">
                <a:lumMod val="90000"/>
                <a:alpha val="40000"/>
              </a:schemeClr>
            </a:glow>
            <a:softEdge rad="63500"/>
          </a:effectLst>
          <a:extLst>
            <a:ext uri="{909E8E84-426E-40DD-AFC4-6F175D3DCCD1}">
              <a14:hiddenFill xmlns:a14="http://schemas.microsoft.com/office/drawing/2010/main">
                <a:solidFill>
                  <a:srgbClr val="FFFFFF"/>
                </a:solidFill>
              </a14:hiddenFill>
            </a:ext>
          </a:extLst>
        </p:spPr>
      </p:pic>
      <p:pic>
        <p:nvPicPr>
          <p:cNvPr id="16398" name="Picture 3" descr="\\Nasthai\SOMUpublic\@重要テーマ／特命事項\1110タイ洪水\flood photos 写真\111106 at Suthisan,Lat Phrao, Mo chit(Mizuno)\DSC_0110.jpg">
            <a:extLst>
              <a:ext uri="{FF2B5EF4-FFF2-40B4-BE49-F238E27FC236}">
                <a16:creationId xmlns:a16="http://schemas.microsoft.com/office/drawing/2014/main" id="{BAE78EE3-0D74-400A-AD27-D154F78FC80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10013" y="4993470"/>
            <a:ext cx="2754312" cy="163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B9089F96-41DE-45D8-BFBB-A874ED7F72AE}"/>
              </a:ext>
            </a:extLst>
          </p:cNvPr>
          <p:cNvSpPr/>
          <p:nvPr/>
        </p:nvSpPr>
        <p:spPr>
          <a:xfrm>
            <a:off x="4591878" y="3033502"/>
            <a:ext cx="3445566" cy="10376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a:solidFill>
                  <a:srgbClr val="0070C0"/>
                </a:solidFill>
              </a:rPr>
              <a:t>解決する為に必要なものは？</a:t>
            </a:r>
          </a:p>
        </p:txBody>
      </p:sp>
    </p:spTree>
    <p:extLst>
      <p:ext uri="{BB962C8B-B14F-4D97-AF65-F5344CB8AC3E}">
        <p14:creationId xmlns:p14="http://schemas.microsoft.com/office/powerpoint/2010/main" val="331916274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E6D19EBA-0ECD-4B0B-AFF2-B22F594AD500}"/>
              </a:ext>
            </a:extLst>
          </p:cNvPr>
          <p:cNvSpPr/>
          <p:nvPr/>
        </p:nvSpPr>
        <p:spPr>
          <a:xfrm>
            <a:off x="1755915" y="695739"/>
            <a:ext cx="2981740" cy="2782957"/>
          </a:xfrm>
          <a:prstGeom prst="ellipse">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5400" dirty="0"/>
              <a:t>資金</a:t>
            </a:r>
          </a:p>
        </p:txBody>
      </p:sp>
      <p:sp>
        <p:nvSpPr>
          <p:cNvPr id="5" name="楕円 4">
            <a:extLst>
              <a:ext uri="{FF2B5EF4-FFF2-40B4-BE49-F238E27FC236}">
                <a16:creationId xmlns:a16="http://schemas.microsoft.com/office/drawing/2014/main" id="{915BC016-6988-4F2F-A5C5-2FD0FADBA7B3}"/>
              </a:ext>
            </a:extLst>
          </p:cNvPr>
          <p:cNvSpPr/>
          <p:nvPr/>
        </p:nvSpPr>
        <p:spPr>
          <a:xfrm>
            <a:off x="7779028" y="695738"/>
            <a:ext cx="2981740" cy="27829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400" dirty="0"/>
              <a:t>技術</a:t>
            </a:r>
          </a:p>
        </p:txBody>
      </p:sp>
      <p:sp>
        <p:nvSpPr>
          <p:cNvPr id="13" name="乗算記号 12">
            <a:extLst>
              <a:ext uri="{FF2B5EF4-FFF2-40B4-BE49-F238E27FC236}">
                <a16:creationId xmlns:a16="http://schemas.microsoft.com/office/drawing/2014/main" id="{CB584B97-355B-4A80-9B5D-3862F86BBFB4}"/>
              </a:ext>
            </a:extLst>
          </p:cNvPr>
          <p:cNvSpPr/>
          <p:nvPr/>
        </p:nvSpPr>
        <p:spPr>
          <a:xfrm>
            <a:off x="5267741" y="950843"/>
            <a:ext cx="2206487" cy="2358887"/>
          </a:xfrm>
          <a:prstGeom prst="mathMultiply">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dirty="0"/>
          </a:p>
        </p:txBody>
      </p:sp>
      <p:sp>
        <p:nvSpPr>
          <p:cNvPr id="15" name="矢印: 下 14">
            <a:extLst>
              <a:ext uri="{FF2B5EF4-FFF2-40B4-BE49-F238E27FC236}">
                <a16:creationId xmlns:a16="http://schemas.microsoft.com/office/drawing/2014/main" id="{907D75B2-532B-418F-82EE-00067BF0D4BA}"/>
              </a:ext>
            </a:extLst>
          </p:cNvPr>
          <p:cNvSpPr/>
          <p:nvPr/>
        </p:nvSpPr>
        <p:spPr>
          <a:xfrm>
            <a:off x="5912128" y="3548271"/>
            <a:ext cx="917712" cy="1080052"/>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7954AFDA-E0AA-44A6-9AD1-9E8168BC9C5C}"/>
              </a:ext>
            </a:extLst>
          </p:cNvPr>
          <p:cNvSpPr/>
          <p:nvPr/>
        </p:nvSpPr>
        <p:spPr>
          <a:xfrm>
            <a:off x="3230219" y="4866864"/>
            <a:ext cx="6281530" cy="166646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問題解決の為のプロジェクト</a:t>
            </a:r>
          </a:p>
        </p:txBody>
      </p:sp>
    </p:spTree>
    <p:extLst>
      <p:ext uri="{BB962C8B-B14F-4D97-AF65-F5344CB8AC3E}">
        <p14:creationId xmlns:p14="http://schemas.microsoft.com/office/powerpoint/2010/main" val="16396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テキスト ボックス 30">
            <a:extLst>
              <a:ext uri="{FF2B5EF4-FFF2-40B4-BE49-F238E27FC236}">
                <a16:creationId xmlns:a16="http://schemas.microsoft.com/office/drawing/2014/main" id="{E3FCE25C-9946-4F09-AF2C-F598D6B949F3}"/>
              </a:ext>
            </a:extLst>
          </p:cNvPr>
          <p:cNvSpPr txBox="1">
            <a:spLocks noChangeArrowheads="1"/>
          </p:cNvSpPr>
          <p:nvPr/>
        </p:nvSpPr>
        <p:spPr bwMode="auto">
          <a:xfrm>
            <a:off x="1452563" y="123550"/>
            <a:ext cx="8074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eaLnBrk="1" hangingPunct="1">
              <a:spcBef>
                <a:spcPct val="0"/>
              </a:spcBef>
              <a:buClrTx/>
              <a:buFontTx/>
              <a:buNone/>
            </a:pPr>
            <a:r>
              <a:rPr lang="ja-JP" altLang="en-US" sz="2800" dirty="0">
                <a:solidFill>
                  <a:schemeClr val="tx1"/>
                </a:solidFill>
                <a:latin typeface="HGSｺﾞｼｯｸE" panose="020B0900000000000000" pitchFamily="50" charset="-128"/>
                <a:ea typeface="HGPｺﾞｼｯｸE" panose="020B0900000000000000" pitchFamily="50" charset="-128"/>
              </a:rPr>
              <a:t>年間</a:t>
            </a:r>
            <a:r>
              <a:rPr lang="en-US" altLang="ja-JP" sz="2800" dirty="0">
                <a:solidFill>
                  <a:schemeClr val="tx1"/>
                </a:solidFill>
                <a:latin typeface="HGSｺﾞｼｯｸE" panose="020B0900000000000000" pitchFamily="50" charset="-128"/>
                <a:ea typeface="HGPｺﾞｼｯｸE" panose="020B0900000000000000" pitchFamily="50" charset="-128"/>
              </a:rPr>
              <a:t>1</a:t>
            </a:r>
            <a:r>
              <a:rPr lang="ja-JP" altLang="en-US" sz="2800" dirty="0">
                <a:solidFill>
                  <a:schemeClr val="tx1"/>
                </a:solidFill>
                <a:latin typeface="HGSｺﾞｼｯｸE" panose="020B0900000000000000" pitchFamily="50" charset="-128"/>
                <a:ea typeface="HGPｺﾞｼｯｸE" panose="020B0900000000000000" pitchFamily="50" charset="-128"/>
              </a:rPr>
              <a:t>兆円超の事業を、</a:t>
            </a:r>
            <a:r>
              <a:rPr lang="en-US" altLang="ja-JP" sz="2800" dirty="0">
                <a:solidFill>
                  <a:schemeClr val="tx1"/>
                </a:solidFill>
                <a:latin typeface="HGSｺﾞｼｯｸE" panose="020B0900000000000000" pitchFamily="50" charset="-128"/>
                <a:ea typeface="HGPｺﾞｼｯｸE" panose="020B0900000000000000" pitchFamily="50" charset="-128"/>
              </a:rPr>
              <a:t>150</a:t>
            </a:r>
            <a:r>
              <a:rPr lang="ja-JP" altLang="en-US" sz="2800" dirty="0">
                <a:solidFill>
                  <a:schemeClr val="tx1"/>
                </a:solidFill>
                <a:latin typeface="HGSｺﾞｼｯｸE" panose="020B0900000000000000" pitchFamily="50" charset="-128"/>
                <a:ea typeface="HGPｺﾞｼｯｸE" panose="020B0900000000000000" pitchFamily="50" charset="-128"/>
              </a:rPr>
              <a:t>の国・地域で展開 </a:t>
            </a:r>
            <a:r>
              <a:rPr lang="en-US" altLang="ja-JP" sz="1400" dirty="0">
                <a:solidFill>
                  <a:schemeClr val="tx1"/>
                </a:solidFill>
                <a:latin typeface="HGSｺﾞｼｯｸE" panose="020B0900000000000000" pitchFamily="50" charset="-128"/>
                <a:ea typeface="HGPｺﾞｼｯｸE" panose="020B0900000000000000" pitchFamily="50" charset="-128"/>
              </a:rPr>
              <a:t>(2016</a:t>
            </a:r>
            <a:r>
              <a:rPr lang="ja-JP" altLang="en-US" sz="1400" dirty="0">
                <a:solidFill>
                  <a:schemeClr val="tx1"/>
                </a:solidFill>
                <a:latin typeface="HGSｺﾞｼｯｸE" panose="020B0900000000000000" pitchFamily="50" charset="-128"/>
                <a:ea typeface="HGPｺﾞｼｯｸE" panose="020B0900000000000000" pitchFamily="50" charset="-128"/>
              </a:rPr>
              <a:t>年度実績</a:t>
            </a:r>
            <a:r>
              <a:rPr lang="en-US" altLang="ja-JP" sz="1400" dirty="0">
                <a:solidFill>
                  <a:schemeClr val="tx1"/>
                </a:solidFill>
                <a:latin typeface="HGSｺﾞｼｯｸE" panose="020B0900000000000000" pitchFamily="50" charset="-128"/>
                <a:ea typeface="HGPｺﾞｼｯｸE" panose="020B0900000000000000" pitchFamily="50" charset="-128"/>
              </a:rPr>
              <a:t>)</a:t>
            </a:r>
            <a:r>
              <a:rPr lang="ja-JP" altLang="en-US" sz="2800" dirty="0">
                <a:solidFill>
                  <a:schemeClr val="tx1"/>
                </a:solidFill>
                <a:latin typeface="HGSｺﾞｼｯｸE" panose="020B0900000000000000" pitchFamily="50" charset="-128"/>
                <a:ea typeface="HGPｺﾞｼｯｸE" panose="020B0900000000000000" pitchFamily="50" charset="-128"/>
              </a:rPr>
              <a:t>　</a:t>
            </a:r>
          </a:p>
        </p:txBody>
      </p:sp>
      <p:pic>
        <p:nvPicPr>
          <p:cNvPr id="20483" name="Picture 51" descr="新規ビットマップ イメージ">
            <a:extLst>
              <a:ext uri="{FF2B5EF4-FFF2-40B4-BE49-F238E27FC236}">
                <a16:creationId xmlns:a16="http://schemas.microsoft.com/office/drawing/2014/main" id="{57CC0397-F638-42BF-8353-CE449B2C80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6156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グループ化 1">
            <a:extLst>
              <a:ext uri="{FF2B5EF4-FFF2-40B4-BE49-F238E27FC236}">
                <a16:creationId xmlns:a16="http://schemas.microsoft.com/office/drawing/2014/main" id="{37958FCE-14E8-4E5C-A75D-EBF4B7E9C8A7}"/>
              </a:ext>
            </a:extLst>
          </p:cNvPr>
          <p:cNvGrpSpPr>
            <a:grpSpLocks/>
          </p:cNvGrpSpPr>
          <p:nvPr/>
        </p:nvGrpSpPr>
        <p:grpSpPr bwMode="auto">
          <a:xfrm>
            <a:off x="5429250" y="1747562"/>
            <a:ext cx="2239962" cy="2241550"/>
            <a:chOff x="4059634" y="1124744"/>
            <a:chExt cx="2240558" cy="2240558"/>
          </a:xfrm>
        </p:grpSpPr>
        <p:sp>
          <p:nvSpPr>
            <p:cNvPr id="15" name="円/楕円 14">
              <a:extLst>
                <a:ext uri="{FF2B5EF4-FFF2-40B4-BE49-F238E27FC236}">
                  <a16:creationId xmlns:a16="http://schemas.microsoft.com/office/drawing/2014/main" id="{44255A45-96E8-4F47-975E-2026152A82F0}"/>
                </a:ext>
              </a:extLst>
            </p:cNvPr>
            <p:cNvSpPr/>
            <p:nvPr/>
          </p:nvSpPr>
          <p:spPr bwMode="auto">
            <a:xfrm>
              <a:off x="4059634" y="1124744"/>
              <a:ext cx="2240558" cy="2240558"/>
            </a:xfrm>
            <a:prstGeom prst="ellipse">
              <a:avLst/>
            </a:prstGeom>
            <a:solidFill>
              <a:schemeClr val="bg1">
                <a:lumMod val="95000"/>
              </a:schemeClr>
            </a:solidFill>
            <a:ln w="57150" cap="flat" cmpd="sng" algn="ctr">
              <a:solidFill>
                <a:srgbClr val="3333CC"/>
              </a:solidFill>
              <a:prstDash val="solid"/>
              <a:round/>
              <a:headEnd type="none" w="med" len="med"/>
              <a:tailEnd type="none" w="med" len="med"/>
            </a:ln>
            <a:effectLst/>
            <a:scene3d>
              <a:camera prst="orthographicFront"/>
              <a:lightRig rig="threePt" dir="t"/>
            </a:scene3d>
            <a:sp3d>
              <a:bevelT/>
            </a:sp3d>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endParaRPr lang="ja-JP" altLang="en-US" b="1">
                <a:latin typeface="ＭＳ Ｐゴシック" pitchFamily="50" charset="-128"/>
                <a:ea typeface="メイリオ" pitchFamily="50" charset="-128"/>
                <a:cs typeface="メイリオ" pitchFamily="50" charset="-128"/>
              </a:endParaRPr>
            </a:p>
          </p:txBody>
        </p:sp>
        <p:sp>
          <p:nvSpPr>
            <p:cNvPr id="20524" name="テキスト ボックス 16">
              <a:extLst>
                <a:ext uri="{FF2B5EF4-FFF2-40B4-BE49-F238E27FC236}">
                  <a16:creationId xmlns:a16="http://schemas.microsoft.com/office/drawing/2014/main" id="{81C2CB3E-6AF3-4822-9D13-1F69071F3A69}"/>
                </a:ext>
              </a:extLst>
            </p:cNvPr>
            <p:cNvSpPr txBox="1">
              <a:spLocks noChangeArrowheads="1"/>
            </p:cNvSpPr>
            <p:nvPr/>
          </p:nvSpPr>
          <p:spPr bwMode="auto">
            <a:xfrm>
              <a:off x="4487331" y="1290407"/>
              <a:ext cx="1407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ja-JP" altLang="en-US" sz="2000" b="1">
                  <a:solidFill>
                    <a:schemeClr val="tx1"/>
                  </a:solidFill>
                  <a:latin typeface="HGPｺﾞｼｯｸE" panose="020B0900000000000000" pitchFamily="50" charset="-128"/>
                  <a:ea typeface="HGPｺﾞｼｯｸE" panose="020B0900000000000000" pitchFamily="50" charset="-128"/>
                </a:rPr>
                <a:t>東南アジア</a:t>
              </a:r>
              <a:endParaRPr lang="en-US" altLang="ja-JP" sz="2000" b="1">
                <a:solidFill>
                  <a:schemeClr val="tx1"/>
                </a:solidFill>
                <a:latin typeface="HGPｺﾞｼｯｸE" panose="020B0900000000000000" pitchFamily="50" charset="-128"/>
                <a:ea typeface="HGPｺﾞｼｯｸE" panose="020B0900000000000000" pitchFamily="50" charset="-128"/>
              </a:endParaRPr>
            </a:p>
            <a:p>
              <a:pPr algn="ctr" eaLnBrk="1" hangingPunct="1">
                <a:spcBef>
                  <a:spcPct val="0"/>
                </a:spcBef>
                <a:buClrTx/>
                <a:buFontTx/>
                <a:buNone/>
              </a:pPr>
              <a:r>
                <a:rPr lang="ja-JP" altLang="en-US" sz="2000" b="1">
                  <a:solidFill>
                    <a:schemeClr val="tx1"/>
                  </a:solidFill>
                  <a:latin typeface="HGPｺﾞｼｯｸE" panose="020B0900000000000000" pitchFamily="50" charset="-128"/>
                  <a:ea typeface="HGPｺﾞｼｯｸE" panose="020B0900000000000000" pitchFamily="50" charset="-128"/>
                </a:rPr>
                <a:t>大洋州</a:t>
              </a:r>
            </a:p>
          </p:txBody>
        </p:sp>
        <p:sp>
          <p:nvSpPr>
            <p:cNvPr id="20525" name="テキスト ボックス 16">
              <a:extLst>
                <a:ext uri="{FF2B5EF4-FFF2-40B4-BE49-F238E27FC236}">
                  <a16:creationId xmlns:a16="http://schemas.microsoft.com/office/drawing/2014/main" id="{A60E3B0E-9F64-4588-AF19-850B13A96018}"/>
                </a:ext>
              </a:extLst>
            </p:cNvPr>
            <p:cNvSpPr txBox="1">
              <a:spLocks noChangeArrowheads="1"/>
            </p:cNvSpPr>
            <p:nvPr/>
          </p:nvSpPr>
          <p:spPr bwMode="auto">
            <a:xfrm>
              <a:off x="4372500" y="2469654"/>
              <a:ext cx="1637422" cy="58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sz="3200" b="1">
                  <a:solidFill>
                    <a:schemeClr val="tx1"/>
                  </a:solidFill>
                  <a:latin typeface="HGPｺﾞｼｯｸE" panose="020B0900000000000000" pitchFamily="50" charset="-128"/>
                  <a:ea typeface="HGPｺﾞｼｯｸE" panose="020B0900000000000000" pitchFamily="50" charset="-128"/>
                </a:rPr>
                <a:t>3,737</a:t>
              </a:r>
              <a:r>
                <a:rPr lang="ja-JP" altLang="en-US" sz="1800" b="1">
                  <a:solidFill>
                    <a:schemeClr val="tx1"/>
                  </a:solidFill>
                  <a:latin typeface="HGPｺﾞｼｯｸE" panose="020B0900000000000000" pitchFamily="50" charset="-128"/>
                  <a:ea typeface="HGPｺﾞｼｯｸE" panose="020B0900000000000000" pitchFamily="50" charset="-128"/>
                </a:rPr>
                <a:t>億円</a:t>
              </a:r>
            </a:p>
          </p:txBody>
        </p:sp>
        <p:sp>
          <p:nvSpPr>
            <p:cNvPr id="20526" name="テキスト ボックス 17">
              <a:extLst>
                <a:ext uri="{FF2B5EF4-FFF2-40B4-BE49-F238E27FC236}">
                  <a16:creationId xmlns:a16="http://schemas.microsoft.com/office/drawing/2014/main" id="{521725AB-78A7-40BC-BFE2-B45AC4D1BE95}"/>
                </a:ext>
              </a:extLst>
            </p:cNvPr>
            <p:cNvSpPr txBox="1">
              <a:spLocks noChangeArrowheads="1"/>
            </p:cNvSpPr>
            <p:nvPr/>
          </p:nvSpPr>
          <p:spPr bwMode="auto">
            <a:xfrm>
              <a:off x="4665119" y="1960265"/>
              <a:ext cx="1052170" cy="58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sz="3200" b="1">
                  <a:solidFill>
                    <a:schemeClr val="tx1"/>
                  </a:solidFill>
                  <a:latin typeface="HGPｺﾞｼｯｸE" panose="020B0900000000000000" pitchFamily="50" charset="-128"/>
                  <a:ea typeface="HGPｺﾞｼｯｸE" panose="020B0900000000000000" pitchFamily="50" charset="-128"/>
                </a:rPr>
                <a:t>25</a:t>
              </a:r>
              <a:r>
                <a:rPr lang="ja-JP" altLang="en-US" sz="1800" b="1">
                  <a:solidFill>
                    <a:schemeClr val="tx1"/>
                  </a:solidFill>
                  <a:latin typeface="HGPｺﾞｼｯｸE" panose="020B0900000000000000" pitchFamily="50" charset="-128"/>
                  <a:ea typeface="HGPｺﾞｼｯｸE" panose="020B0900000000000000" pitchFamily="50" charset="-128"/>
                </a:rPr>
                <a:t>ヶ国</a:t>
              </a:r>
            </a:p>
          </p:txBody>
        </p:sp>
      </p:grpSp>
      <p:grpSp>
        <p:nvGrpSpPr>
          <p:cNvPr id="20485" name="グループ化 31">
            <a:extLst>
              <a:ext uri="{FF2B5EF4-FFF2-40B4-BE49-F238E27FC236}">
                <a16:creationId xmlns:a16="http://schemas.microsoft.com/office/drawing/2014/main" id="{1A99EEE5-40CD-4AE7-9050-60BA1A92FCA2}"/>
              </a:ext>
            </a:extLst>
          </p:cNvPr>
          <p:cNvGrpSpPr>
            <a:grpSpLocks/>
          </p:cNvGrpSpPr>
          <p:nvPr/>
        </p:nvGrpSpPr>
        <p:grpSpPr bwMode="auto">
          <a:xfrm>
            <a:off x="8988425" y="3082649"/>
            <a:ext cx="1162050" cy="1250950"/>
            <a:chOff x="4059634" y="1124744"/>
            <a:chExt cx="2247060" cy="2240558"/>
          </a:xfrm>
        </p:grpSpPr>
        <p:sp>
          <p:nvSpPr>
            <p:cNvPr id="33" name="円/楕円 32">
              <a:extLst>
                <a:ext uri="{FF2B5EF4-FFF2-40B4-BE49-F238E27FC236}">
                  <a16:creationId xmlns:a16="http://schemas.microsoft.com/office/drawing/2014/main" id="{4252CB21-1299-4DED-B020-39C2769EF179}"/>
                </a:ext>
              </a:extLst>
            </p:cNvPr>
            <p:cNvSpPr/>
            <p:nvPr/>
          </p:nvSpPr>
          <p:spPr bwMode="auto">
            <a:xfrm>
              <a:off x="4059634" y="1124744"/>
              <a:ext cx="2240558" cy="2240558"/>
            </a:xfrm>
            <a:prstGeom prst="ellipse">
              <a:avLst/>
            </a:prstGeom>
            <a:solidFill>
              <a:schemeClr val="bg1">
                <a:lumMod val="95000"/>
              </a:schemeClr>
            </a:solidFill>
            <a:ln w="57150" cap="flat" cmpd="sng" algn="ctr">
              <a:solidFill>
                <a:srgbClr val="FF0066"/>
              </a:solidFill>
              <a:prstDash val="solid"/>
              <a:round/>
              <a:headEnd type="none" w="med" len="med"/>
              <a:tailEnd type="none" w="med" len="med"/>
            </a:ln>
            <a:effectLst/>
            <a:scene3d>
              <a:camera prst="orthographicFront"/>
              <a:lightRig rig="threePt" dir="t"/>
            </a:scene3d>
            <a:sp3d>
              <a:bevelT/>
            </a:sp3d>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endParaRPr lang="ja-JP" altLang="en-US" sz="1400" b="1">
                <a:latin typeface="ＭＳ Ｐゴシック" pitchFamily="50" charset="-128"/>
                <a:ea typeface="メイリオ" pitchFamily="50" charset="-128"/>
                <a:cs typeface="メイリオ" pitchFamily="50" charset="-128"/>
              </a:endParaRPr>
            </a:p>
          </p:txBody>
        </p:sp>
        <p:sp>
          <p:nvSpPr>
            <p:cNvPr id="20518" name="テキスト ボックス 16">
              <a:extLst>
                <a:ext uri="{FF2B5EF4-FFF2-40B4-BE49-F238E27FC236}">
                  <a16:creationId xmlns:a16="http://schemas.microsoft.com/office/drawing/2014/main" id="{B35C9138-40D2-456A-9AAE-C5A21801A617}"/>
                </a:ext>
              </a:extLst>
            </p:cNvPr>
            <p:cNvSpPr txBox="1">
              <a:spLocks noChangeArrowheads="1"/>
            </p:cNvSpPr>
            <p:nvPr/>
          </p:nvSpPr>
          <p:spPr bwMode="auto">
            <a:xfrm>
              <a:off x="4225358" y="1453752"/>
              <a:ext cx="1854261" cy="71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ja-JP" altLang="en-US" sz="2000" b="1">
                  <a:solidFill>
                    <a:schemeClr val="tx1"/>
                  </a:solidFill>
                  <a:latin typeface="HGPｺﾞｼｯｸE" panose="020B0900000000000000" pitchFamily="50" charset="-128"/>
                  <a:ea typeface="HGPｺﾞｼｯｸE" panose="020B0900000000000000" pitchFamily="50" charset="-128"/>
                </a:rPr>
                <a:t>中南米</a:t>
              </a:r>
            </a:p>
          </p:txBody>
        </p:sp>
        <p:sp>
          <p:nvSpPr>
            <p:cNvPr id="20519" name="テキスト ボックス 34">
              <a:extLst>
                <a:ext uri="{FF2B5EF4-FFF2-40B4-BE49-F238E27FC236}">
                  <a16:creationId xmlns:a16="http://schemas.microsoft.com/office/drawing/2014/main" id="{CDEC3150-1DEC-44AD-9407-544C83448D4B}"/>
                </a:ext>
              </a:extLst>
            </p:cNvPr>
            <p:cNvSpPr txBox="1">
              <a:spLocks noChangeArrowheads="1"/>
            </p:cNvSpPr>
            <p:nvPr/>
          </p:nvSpPr>
          <p:spPr bwMode="auto">
            <a:xfrm>
              <a:off x="4075723" y="2342233"/>
              <a:ext cx="2230971" cy="82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b="1">
                  <a:solidFill>
                    <a:schemeClr val="tx1"/>
                  </a:solidFill>
                  <a:latin typeface="HGPｺﾞｼｯｸE" panose="020B0900000000000000" pitchFamily="50" charset="-128"/>
                  <a:ea typeface="HGPｺﾞｼｯｸE" panose="020B0900000000000000" pitchFamily="50" charset="-128"/>
                </a:rPr>
                <a:t>331</a:t>
              </a:r>
              <a:r>
                <a:rPr lang="ja-JP" altLang="en-US" sz="1800" b="1">
                  <a:solidFill>
                    <a:schemeClr val="tx1"/>
                  </a:solidFill>
                  <a:latin typeface="HGPｺﾞｼｯｸE" panose="020B0900000000000000" pitchFamily="50" charset="-128"/>
                  <a:ea typeface="HGPｺﾞｼｯｸE" panose="020B0900000000000000" pitchFamily="50" charset="-128"/>
                </a:rPr>
                <a:t>億円</a:t>
              </a:r>
            </a:p>
          </p:txBody>
        </p:sp>
        <p:sp>
          <p:nvSpPr>
            <p:cNvPr id="20520" name="テキスト ボックス 35">
              <a:extLst>
                <a:ext uri="{FF2B5EF4-FFF2-40B4-BE49-F238E27FC236}">
                  <a16:creationId xmlns:a16="http://schemas.microsoft.com/office/drawing/2014/main" id="{400120A4-ECDB-48B8-A042-B6897904145F}"/>
                </a:ext>
              </a:extLst>
            </p:cNvPr>
            <p:cNvSpPr txBox="1">
              <a:spLocks noChangeArrowheads="1"/>
            </p:cNvSpPr>
            <p:nvPr/>
          </p:nvSpPr>
          <p:spPr bwMode="auto">
            <a:xfrm>
              <a:off x="4373097" y="1832843"/>
              <a:ext cx="1636210" cy="82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b="1">
                  <a:solidFill>
                    <a:schemeClr val="tx1"/>
                  </a:solidFill>
                  <a:latin typeface="HGPｺﾞｼｯｸE" panose="020B0900000000000000" pitchFamily="50" charset="-128"/>
                  <a:ea typeface="HGPｺﾞｼｯｸE" panose="020B0900000000000000" pitchFamily="50" charset="-128"/>
                </a:rPr>
                <a:t>33</a:t>
              </a:r>
              <a:r>
                <a:rPr lang="ja-JP" altLang="en-US" sz="1400" b="1">
                  <a:solidFill>
                    <a:schemeClr val="tx1"/>
                  </a:solidFill>
                  <a:latin typeface="HGPｺﾞｼｯｸE" panose="020B0900000000000000" pitchFamily="50" charset="-128"/>
                  <a:ea typeface="HGPｺﾞｼｯｸE" panose="020B0900000000000000" pitchFamily="50" charset="-128"/>
                </a:rPr>
                <a:t>ヶ国</a:t>
              </a:r>
            </a:p>
          </p:txBody>
        </p:sp>
      </p:grpSp>
      <p:grpSp>
        <p:nvGrpSpPr>
          <p:cNvPr id="20486" name="グループ化 36">
            <a:extLst>
              <a:ext uri="{FF2B5EF4-FFF2-40B4-BE49-F238E27FC236}">
                <a16:creationId xmlns:a16="http://schemas.microsoft.com/office/drawing/2014/main" id="{C16DFC0E-1276-4413-975E-AC6E50448824}"/>
              </a:ext>
            </a:extLst>
          </p:cNvPr>
          <p:cNvGrpSpPr>
            <a:grpSpLocks/>
          </p:cNvGrpSpPr>
          <p:nvPr/>
        </p:nvGrpSpPr>
        <p:grpSpPr bwMode="auto">
          <a:xfrm>
            <a:off x="1609726" y="2704825"/>
            <a:ext cx="1787525" cy="1654175"/>
            <a:chOff x="4059634" y="1124744"/>
            <a:chExt cx="2240558" cy="2240558"/>
          </a:xfrm>
        </p:grpSpPr>
        <p:sp>
          <p:nvSpPr>
            <p:cNvPr id="38" name="円/楕円 37">
              <a:extLst>
                <a:ext uri="{FF2B5EF4-FFF2-40B4-BE49-F238E27FC236}">
                  <a16:creationId xmlns:a16="http://schemas.microsoft.com/office/drawing/2014/main" id="{83DF4486-3F37-4D28-B632-B3741ABCDE60}"/>
                </a:ext>
              </a:extLst>
            </p:cNvPr>
            <p:cNvSpPr/>
            <p:nvPr/>
          </p:nvSpPr>
          <p:spPr bwMode="auto">
            <a:xfrm>
              <a:off x="4059634" y="1124744"/>
              <a:ext cx="2240558" cy="2240558"/>
            </a:xfrm>
            <a:prstGeom prst="ellipse">
              <a:avLst/>
            </a:prstGeom>
            <a:solidFill>
              <a:schemeClr val="bg1">
                <a:lumMod val="95000"/>
              </a:schemeClr>
            </a:solidFill>
            <a:ln w="57150" cap="flat" cmpd="sng" algn="ctr">
              <a:solidFill>
                <a:srgbClr val="FF9900"/>
              </a:solidFill>
              <a:prstDash val="solid"/>
              <a:round/>
              <a:headEnd type="none" w="med" len="med"/>
              <a:tailEnd type="none" w="med" len="med"/>
            </a:ln>
            <a:effectLst/>
            <a:scene3d>
              <a:camera prst="orthographicFront"/>
              <a:lightRig rig="threePt" dir="t"/>
            </a:scene3d>
            <a:sp3d>
              <a:bevelT/>
            </a:sp3d>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endParaRPr lang="ja-JP" altLang="en-US" b="1">
                <a:latin typeface="ＭＳ Ｐゴシック" pitchFamily="50" charset="-128"/>
                <a:ea typeface="メイリオ" pitchFamily="50" charset="-128"/>
                <a:cs typeface="メイリオ" pitchFamily="50" charset="-128"/>
              </a:endParaRPr>
            </a:p>
          </p:txBody>
        </p:sp>
        <p:sp>
          <p:nvSpPr>
            <p:cNvPr id="20512" name="テキスト ボックス 16">
              <a:extLst>
                <a:ext uri="{FF2B5EF4-FFF2-40B4-BE49-F238E27FC236}">
                  <a16:creationId xmlns:a16="http://schemas.microsoft.com/office/drawing/2014/main" id="{395C8101-5E57-4285-AAFC-C6E6B2031DB6}"/>
                </a:ext>
              </a:extLst>
            </p:cNvPr>
            <p:cNvSpPr txBox="1">
              <a:spLocks noChangeArrowheads="1"/>
            </p:cNvSpPr>
            <p:nvPr/>
          </p:nvSpPr>
          <p:spPr bwMode="auto">
            <a:xfrm>
              <a:off x="4556780" y="1453754"/>
              <a:ext cx="1191414" cy="50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ja-JP" altLang="en-US" sz="1800" b="1">
                  <a:solidFill>
                    <a:schemeClr val="tx1"/>
                  </a:solidFill>
                  <a:latin typeface="HGPｺﾞｼｯｸE" panose="020B0900000000000000" pitchFamily="50" charset="-128"/>
                  <a:ea typeface="HGPｺﾞｼｯｸE" panose="020B0900000000000000" pitchFamily="50" charset="-128"/>
                </a:rPr>
                <a:t>アフリカ</a:t>
              </a:r>
            </a:p>
          </p:txBody>
        </p:sp>
        <p:sp>
          <p:nvSpPr>
            <p:cNvPr id="20513" name="テキスト ボックス 39">
              <a:extLst>
                <a:ext uri="{FF2B5EF4-FFF2-40B4-BE49-F238E27FC236}">
                  <a16:creationId xmlns:a16="http://schemas.microsoft.com/office/drawing/2014/main" id="{291D2284-1620-44FA-AE52-9DE8B1872169}"/>
                </a:ext>
              </a:extLst>
            </p:cNvPr>
            <p:cNvSpPr txBox="1">
              <a:spLocks noChangeArrowheads="1"/>
            </p:cNvSpPr>
            <p:nvPr/>
          </p:nvSpPr>
          <p:spPr bwMode="auto">
            <a:xfrm>
              <a:off x="4241011" y="2342232"/>
              <a:ext cx="1900398" cy="70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sz="2800" b="1">
                  <a:solidFill>
                    <a:schemeClr val="tx1"/>
                  </a:solidFill>
                  <a:latin typeface="HGPｺﾞｼｯｸE" panose="020B0900000000000000" pitchFamily="50" charset="-128"/>
                  <a:ea typeface="HGPｺﾞｼｯｸE" panose="020B0900000000000000" pitchFamily="50" charset="-128"/>
                </a:rPr>
                <a:t>1,157</a:t>
              </a:r>
              <a:r>
                <a:rPr lang="ja-JP" altLang="en-US" sz="1600" b="1">
                  <a:solidFill>
                    <a:schemeClr val="tx1"/>
                  </a:solidFill>
                  <a:latin typeface="HGPｺﾞｼｯｸE" panose="020B0900000000000000" pitchFamily="50" charset="-128"/>
                  <a:ea typeface="HGPｺﾞｼｯｸE" panose="020B0900000000000000" pitchFamily="50" charset="-128"/>
                </a:rPr>
                <a:t>億円</a:t>
              </a:r>
            </a:p>
          </p:txBody>
        </p:sp>
        <p:sp>
          <p:nvSpPr>
            <p:cNvPr id="20514" name="テキスト ボックス 40">
              <a:extLst>
                <a:ext uri="{FF2B5EF4-FFF2-40B4-BE49-F238E27FC236}">
                  <a16:creationId xmlns:a16="http://schemas.microsoft.com/office/drawing/2014/main" id="{A093EE20-15A2-4B55-A462-715CC8B573AE}"/>
                </a:ext>
              </a:extLst>
            </p:cNvPr>
            <p:cNvSpPr txBox="1">
              <a:spLocks noChangeArrowheads="1"/>
            </p:cNvSpPr>
            <p:nvPr/>
          </p:nvSpPr>
          <p:spPr bwMode="auto">
            <a:xfrm>
              <a:off x="4594493" y="1832843"/>
              <a:ext cx="1193422" cy="70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sz="2800" b="1">
                  <a:solidFill>
                    <a:schemeClr val="tx1"/>
                  </a:solidFill>
                  <a:latin typeface="HGPｺﾞｼｯｸE" panose="020B0900000000000000" pitchFamily="50" charset="-128"/>
                  <a:ea typeface="HGPｺﾞｼｯｸE" panose="020B0900000000000000" pitchFamily="50" charset="-128"/>
                </a:rPr>
                <a:t>48</a:t>
              </a:r>
              <a:r>
                <a:rPr lang="ja-JP" altLang="en-US" sz="1600" b="1">
                  <a:solidFill>
                    <a:schemeClr val="tx1"/>
                  </a:solidFill>
                  <a:latin typeface="HGPｺﾞｼｯｸE" panose="020B0900000000000000" pitchFamily="50" charset="-128"/>
                  <a:ea typeface="HGPｺﾞｼｯｸE" panose="020B0900000000000000" pitchFamily="50" charset="-128"/>
                </a:rPr>
                <a:t>ヶ国</a:t>
              </a:r>
            </a:p>
          </p:txBody>
        </p:sp>
      </p:grpSp>
      <p:grpSp>
        <p:nvGrpSpPr>
          <p:cNvPr id="20487" name="グループ化 53">
            <a:extLst>
              <a:ext uri="{FF2B5EF4-FFF2-40B4-BE49-F238E27FC236}">
                <a16:creationId xmlns:a16="http://schemas.microsoft.com/office/drawing/2014/main" id="{26218AF4-E1E9-4BCD-9AD3-DFA694970015}"/>
              </a:ext>
            </a:extLst>
          </p:cNvPr>
          <p:cNvGrpSpPr>
            <a:grpSpLocks/>
          </p:cNvGrpSpPr>
          <p:nvPr/>
        </p:nvGrpSpPr>
        <p:grpSpPr bwMode="auto">
          <a:xfrm>
            <a:off x="3435351" y="3038199"/>
            <a:ext cx="2160587" cy="2179638"/>
            <a:chOff x="4059634" y="1124744"/>
            <a:chExt cx="2240558" cy="2240558"/>
          </a:xfrm>
        </p:grpSpPr>
        <p:sp>
          <p:nvSpPr>
            <p:cNvPr id="55" name="円/楕円 54">
              <a:extLst>
                <a:ext uri="{FF2B5EF4-FFF2-40B4-BE49-F238E27FC236}">
                  <a16:creationId xmlns:a16="http://schemas.microsoft.com/office/drawing/2014/main" id="{C0E1E4D9-E5A9-4004-A241-FAB8E64F94C2}"/>
                </a:ext>
              </a:extLst>
            </p:cNvPr>
            <p:cNvSpPr/>
            <p:nvPr/>
          </p:nvSpPr>
          <p:spPr bwMode="auto">
            <a:xfrm>
              <a:off x="4059634" y="1124744"/>
              <a:ext cx="2240558" cy="2240558"/>
            </a:xfrm>
            <a:prstGeom prst="ellipse">
              <a:avLst/>
            </a:prstGeom>
            <a:solidFill>
              <a:schemeClr val="bg1">
                <a:lumMod val="95000"/>
              </a:schemeClr>
            </a:solidFill>
            <a:ln w="57150" cap="flat" cmpd="sng" algn="ctr">
              <a:solidFill>
                <a:srgbClr val="FF0000"/>
              </a:solidFill>
              <a:prstDash val="solid"/>
              <a:round/>
              <a:headEnd type="none" w="med" len="med"/>
              <a:tailEnd type="none" w="med" len="med"/>
            </a:ln>
            <a:effectLst/>
            <a:scene3d>
              <a:camera prst="orthographicFront"/>
              <a:lightRig rig="threePt" dir="t"/>
            </a:scene3d>
            <a:sp3d>
              <a:bevelT/>
            </a:sp3d>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endParaRPr lang="ja-JP" altLang="en-US" b="1">
                <a:latin typeface="ＭＳ Ｐゴシック" pitchFamily="50" charset="-128"/>
                <a:ea typeface="メイリオ" pitchFamily="50" charset="-128"/>
                <a:cs typeface="メイリオ" pitchFamily="50" charset="-128"/>
              </a:endParaRPr>
            </a:p>
          </p:txBody>
        </p:sp>
        <p:sp>
          <p:nvSpPr>
            <p:cNvPr id="20506" name="テキスト ボックス 16">
              <a:extLst>
                <a:ext uri="{FF2B5EF4-FFF2-40B4-BE49-F238E27FC236}">
                  <a16:creationId xmlns:a16="http://schemas.microsoft.com/office/drawing/2014/main" id="{D4ECBE71-75E8-4F16-BA1F-E74C5DC5AF15}"/>
                </a:ext>
              </a:extLst>
            </p:cNvPr>
            <p:cNvSpPr txBox="1">
              <a:spLocks noChangeArrowheads="1"/>
            </p:cNvSpPr>
            <p:nvPr/>
          </p:nvSpPr>
          <p:spPr bwMode="auto">
            <a:xfrm>
              <a:off x="4456631" y="1453753"/>
              <a:ext cx="1391708" cy="47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ja-JP" altLang="en-US" b="1">
                  <a:solidFill>
                    <a:schemeClr val="tx1"/>
                  </a:solidFill>
                  <a:latin typeface="HGPｺﾞｼｯｸE" panose="020B0900000000000000" pitchFamily="50" charset="-128"/>
                  <a:ea typeface="HGPｺﾞｼｯｸE" panose="020B0900000000000000" pitchFamily="50" charset="-128"/>
                </a:rPr>
                <a:t>南アジア</a:t>
              </a:r>
            </a:p>
          </p:txBody>
        </p:sp>
        <p:sp>
          <p:nvSpPr>
            <p:cNvPr id="20507" name="テキスト ボックス 56">
              <a:extLst>
                <a:ext uri="{FF2B5EF4-FFF2-40B4-BE49-F238E27FC236}">
                  <a16:creationId xmlns:a16="http://schemas.microsoft.com/office/drawing/2014/main" id="{2A7CAF91-C99E-4FA7-95A7-7AA4CEE8ABAF}"/>
                </a:ext>
              </a:extLst>
            </p:cNvPr>
            <p:cNvSpPr txBox="1">
              <a:spLocks noChangeArrowheads="1"/>
            </p:cNvSpPr>
            <p:nvPr/>
          </p:nvSpPr>
          <p:spPr bwMode="auto">
            <a:xfrm>
              <a:off x="4342420" y="2342232"/>
              <a:ext cx="1697579" cy="60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sz="3200" b="1">
                  <a:solidFill>
                    <a:schemeClr val="tx1"/>
                  </a:solidFill>
                  <a:latin typeface="HGPｺﾞｼｯｸE" panose="020B0900000000000000" pitchFamily="50" charset="-128"/>
                  <a:ea typeface="HGPｺﾞｼｯｸE" panose="020B0900000000000000" pitchFamily="50" charset="-128"/>
                </a:rPr>
                <a:t>3,383</a:t>
              </a:r>
              <a:r>
                <a:rPr lang="ja-JP" altLang="en-US" sz="1800" b="1">
                  <a:solidFill>
                    <a:schemeClr val="tx1"/>
                  </a:solidFill>
                  <a:latin typeface="HGPｺﾞｼｯｸE" panose="020B0900000000000000" pitchFamily="50" charset="-128"/>
                  <a:ea typeface="HGPｺﾞｼｯｸE" panose="020B0900000000000000" pitchFamily="50" charset="-128"/>
                </a:rPr>
                <a:t>億円</a:t>
              </a:r>
            </a:p>
          </p:txBody>
        </p:sp>
        <p:sp>
          <p:nvSpPr>
            <p:cNvPr id="20508" name="テキスト ボックス 57">
              <a:extLst>
                <a:ext uri="{FF2B5EF4-FFF2-40B4-BE49-F238E27FC236}">
                  <a16:creationId xmlns:a16="http://schemas.microsoft.com/office/drawing/2014/main" id="{A80CB370-15D7-4F55-AB72-D2FD16415F6C}"/>
                </a:ext>
              </a:extLst>
            </p:cNvPr>
            <p:cNvSpPr txBox="1">
              <a:spLocks noChangeArrowheads="1"/>
            </p:cNvSpPr>
            <p:nvPr/>
          </p:nvSpPr>
          <p:spPr bwMode="auto">
            <a:xfrm>
              <a:off x="4762155" y="1832843"/>
              <a:ext cx="858099" cy="60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sz="3200" b="1">
                  <a:solidFill>
                    <a:schemeClr val="tx1"/>
                  </a:solidFill>
                  <a:latin typeface="HGPｺﾞｼｯｸE" panose="020B0900000000000000" pitchFamily="50" charset="-128"/>
                  <a:ea typeface="HGPｺﾞｼｯｸE" panose="020B0900000000000000" pitchFamily="50" charset="-128"/>
                </a:rPr>
                <a:t>8</a:t>
              </a:r>
              <a:r>
                <a:rPr lang="ja-JP" altLang="en-US" sz="1800" b="1">
                  <a:solidFill>
                    <a:schemeClr val="tx1"/>
                  </a:solidFill>
                  <a:latin typeface="HGPｺﾞｼｯｸE" panose="020B0900000000000000" pitchFamily="50" charset="-128"/>
                  <a:ea typeface="HGPｺﾞｼｯｸE" panose="020B0900000000000000" pitchFamily="50" charset="-128"/>
                </a:rPr>
                <a:t>ヶ国</a:t>
              </a:r>
            </a:p>
          </p:txBody>
        </p:sp>
      </p:grpSp>
      <p:grpSp>
        <p:nvGrpSpPr>
          <p:cNvPr id="20488" name="グループ化 58">
            <a:extLst>
              <a:ext uri="{FF2B5EF4-FFF2-40B4-BE49-F238E27FC236}">
                <a16:creationId xmlns:a16="http://schemas.microsoft.com/office/drawing/2014/main" id="{25DF998B-5B85-4B24-9086-34858A720A68}"/>
              </a:ext>
            </a:extLst>
          </p:cNvPr>
          <p:cNvGrpSpPr>
            <a:grpSpLocks/>
          </p:cNvGrpSpPr>
          <p:nvPr/>
        </p:nvGrpSpPr>
        <p:grpSpPr bwMode="auto">
          <a:xfrm>
            <a:off x="3752850" y="1277662"/>
            <a:ext cx="1477962" cy="1268412"/>
            <a:chOff x="3926378" y="1124744"/>
            <a:chExt cx="2452220" cy="2240558"/>
          </a:xfrm>
        </p:grpSpPr>
        <p:sp>
          <p:nvSpPr>
            <p:cNvPr id="60" name="円/楕円 59">
              <a:extLst>
                <a:ext uri="{FF2B5EF4-FFF2-40B4-BE49-F238E27FC236}">
                  <a16:creationId xmlns:a16="http://schemas.microsoft.com/office/drawing/2014/main" id="{5B8830A8-D0EC-4F1D-A28D-F7EB4389FA8D}"/>
                </a:ext>
              </a:extLst>
            </p:cNvPr>
            <p:cNvSpPr/>
            <p:nvPr/>
          </p:nvSpPr>
          <p:spPr bwMode="auto">
            <a:xfrm>
              <a:off x="4059634" y="1124744"/>
              <a:ext cx="2240558" cy="2240558"/>
            </a:xfrm>
            <a:prstGeom prst="ellipse">
              <a:avLst/>
            </a:prstGeom>
            <a:solidFill>
              <a:schemeClr val="bg1">
                <a:lumMod val="95000"/>
              </a:schemeClr>
            </a:solidFill>
            <a:ln w="57150" cap="flat" cmpd="sng" algn="ctr">
              <a:solidFill>
                <a:srgbClr val="009999"/>
              </a:solidFill>
              <a:prstDash val="solid"/>
              <a:round/>
              <a:headEnd type="none" w="med" len="med"/>
              <a:tailEnd type="none" w="med" len="med"/>
            </a:ln>
            <a:effectLst/>
            <a:scene3d>
              <a:camera prst="orthographicFront"/>
              <a:lightRig rig="threePt" dir="t"/>
            </a:scene3d>
            <a:sp3d>
              <a:bevelT/>
            </a:sp3d>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endParaRPr lang="ja-JP" altLang="en-US" b="1">
                <a:latin typeface="ＭＳ Ｐゴシック" pitchFamily="50" charset="-128"/>
                <a:ea typeface="メイリオ" pitchFamily="50" charset="-128"/>
                <a:cs typeface="メイリオ" pitchFamily="50" charset="-128"/>
              </a:endParaRPr>
            </a:p>
          </p:txBody>
        </p:sp>
        <p:sp>
          <p:nvSpPr>
            <p:cNvPr id="20500" name="テキスト ボックス 16">
              <a:extLst>
                <a:ext uri="{FF2B5EF4-FFF2-40B4-BE49-F238E27FC236}">
                  <a16:creationId xmlns:a16="http://schemas.microsoft.com/office/drawing/2014/main" id="{68113FA5-6864-4D5E-AF32-2A684261DB78}"/>
                </a:ext>
              </a:extLst>
            </p:cNvPr>
            <p:cNvSpPr txBox="1">
              <a:spLocks noChangeArrowheads="1"/>
            </p:cNvSpPr>
            <p:nvPr/>
          </p:nvSpPr>
          <p:spPr bwMode="auto">
            <a:xfrm>
              <a:off x="3926378" y="1491853"/>
              <a:ext cx="2452220" cy="59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ja-JP" altLang="en-US" sz="1600" b="1">
                  <a:solidFill>
                    <a:schemeClr val="tx1"/>
                  </a:solidFill>
                  <a:latin typeface="HGPｺﾞｼｯｸE" panose="020B0900000000000000" pitchFamily="50" charset="-128"/>
                  <a:ea typeface="HGPｺﾞｼｯｸE" panose="020B0900000000000000" pitchFamily="50" charset="-128"/>
                </a:rPr>
                <a:t>東・中央アジア</a:t>
              </a:r>
            </a:p>
          </p:txBody>
        </p:sp>
        <p:sp>
          <p:nvSpPr>
            <p:cNvPr id="20501" name="テキスト ボックス 61">
              <a:extLst>
                <a:ext uri="{FF2B5EF4-FFF2-40B4-BE49-F238E27FC236}">
                  <a16:creationId xmlns:a16="http://schemas.microsoft.com/office/drawing/2014/main" id="{A91CB65D-72B2-4161-93F6-B427FD3567BF}"/>
                </a:ext>
              </a:extLst>
            </p:cNvPr>
            <p:cNvSpPr txBox="1">
              <a:spLocks noChangeArrowheads="1"/>
            </p:cNvSpPr>
            <p:nvPr/>
          </p:nvSpPr>
          <p:spPr bwMode="auto">
            <a:xfrm>
              <a:off x="4320473" y="2411374"/>
              <a:ext cx="1741471" cy="81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b="1">
                  <a:solidFill>
                    <a:schemeClr val="tx1"/>
                  </a:solidFill>
                  <a:latin typeface="HGPｺﾞｼｯｸE" panose="020B0900000000000000" pitchFamily="50" charset="-128"/>
                  <a:ea typeface="HGPｺﾞｼｯｸE" panose="020B0900000000000000" pitchFamily="50" charset="-128"/>
                </a:rPr>
                <a:t>769</a:t>
              </a:r>
              <a:r>
                <a:rPr lang="ja-JP" altLang="en-US" sz="1400" b="1">
                  <a:solidFill>
                    <a:schemeClr val="tx1"/>
                  </a:solidFill>
                  <a:latin typeface="HGPｺﾞｼｯｸE" panose="020B0900000000000000" pitchFamily="50" charset="-128"/>
                  <a:ea typeface="HGPｺﾞｼｯｸE" panose="020B0900000000000000" pitchFamily="50" charset="-128"/>
                </a:rPr>
                <a:t>億円</a:t>
              </a:r>
            </a:p>
          </p:txBody>
        </p:sp>
        <p:sp>
          <p:nvSpPr>
            <p:cNvPr id="20502" name="テキスト ボックス 62">
              <a:extLst>
                <a:ext uri="{FF2B5EF4-FFF2-40B4-BE49-F238E27FC236}">
                  <a16:creationId xmlns:a16="http://schemas.microsoft.com/office/drawing/2014/main" id="{DEF44303-4D46-4E83-B63B-9118F21335A6}"/>
                </a:ext>
              </a:extLst>
            </p:cNvPr>
            <p:cNvSpPr txBox="1">
              <a:spLocks noChangeArrowheads="1"/>
            </p:cNvSpPr>
            <p:nvPr/>
          </p:nvSpPr>
          <p:spPr bwMode="auto">
            <a:xfrm>
              <a:off x="4488171" y="1901985"/>
              <a:ext cx="1406060" cy="81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b="1">
                  <a:solidFill>
                    <a:schemeClr val="tx1"/>
                  </a:solidFill>
                  <a:latin typeface="HGPｺﾞｼｯｸE" panose="020B0900000000000000" pitchFamily="50" charset="-128"/>
                  <a:ea typeface="HGPｺﾞｼｯｸE" panose="020B0900000000000000" pitchFamily="50" charset="-128"/>
                </a:rPr>
                <a:t>10</a:t>
              </a:r>
              <a:r>
                <a:rPr lang="ja-JP" altLang="en-US" sz="1400" b="1">
                  <a:solidFill>
                    <a:schemeClr val="tx1"/>
                  </a:solidFill>
                  <a:latin typeface="HGPｺﾞｼｯｸE" panose="020B0900000000000000" pitchFamily="50" charset="-128"/>
                  <a:ea typeface="HGPｺﾞｼｯｸE" panose="020B0900000000000000" pitchFamily="50" charset="-128"/>
                </a:rPr>
                <a:t>ヶ国</a:t>
              </a:r>
              <a:endParaRPr lang="ja-JP" altLang="en-US" sz="1800" b="1">
                <a:solidFill>
                  <a:schemeClr val="tx1"/>
                </a:solidFill>
                <a:latin typeface="HGPｺﾞｼｯｸE" panose="020B0900000000000000" pitchFamily="50" charset="-128"/>
                <a:ea typeface="HGPｺﾞｼｯｸE" panose="020B0900000000000000" pitchFamily="50" charset="-128"/>
              </a:endParaRPr>
            </a:p>
          </p:txBody>
        </p:sp>
      </p:grpSp>
      <p:grpSp>
        <p:nvGrpSpPr>
          <p:cNvPr id="20489" name="グループ化 63">
            <a:extLst>
              <a:ext uri="{FF2B5EF4-FFF2-40B4-BE49-F238E27FC236}">
                <a16:creationId xmlns:a16="http://schemas.microsoft.com/office/drawing/2014/main" id="{2CECB5FB-2EFC-4167-B5B1-4CC38CF32484}"/>
              </a:ext>
            </a:extLst>
          </p:cNvPr>
          <p:cNvGrpSpPr>
            <a:grpSpLocks/>
          </p:cNvGrpSpPr>
          <p:nvPr/>
        </p:nvGrpSpPr>
        <p:grpSpPr bwMode="auto">
          <a:xfrm>
            <a:off x="1682750" y="823637"/>
            <a:ext cx="1624012" cy="1573212"/>
            <a:chOff x="4059634" y="1124744"/>
            <a:chExt cx="2240558" cy="2240558"/>
          </a:xfrm>
        </p:grpSpPr>
        <p:sp>
          <p:nvSpPr>
            <p:cNvPr id="65" name="円/楕円 64">
              <a:extLst>
                <a:ext uri="{FF2B5EF4-FFF2-40B4-BE49-F238E27FC236}">
                  <a16:creationId xmlns:a16="http://schemas.microsoft.com/office/drawing/2014/main" id="{8C4C43D4-D848-4DA5-8103-0910DF1E56D8}"/>
                </a:ext>
              </a:extLst>
            </p:cNvPr>
            <p:cNvSpPr/>
            <p:nvPr/>
          </p:nvSpPr>
          <p:spPr bwMode="auto">
            <a:xfrm>
              <a:off x="4059634" y="1124744"/>
              <a:ext cx="2240558" cy="2240558"/>
            </a:xfrm>
            <a:prstGeom prst="ellipse">
              <a:avLst/>
            </a:prstGeom>
            <a:solidFill>
              <a:schemeClr val="bg1">
                <a:lumMod val="95000"/>
              </a:schemeClr>
            </a:solidFill>
            <a:ln w="57150"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endParaRPr lang="ja-JP" altLang="en-US" b="1">
                <a:latin typeface="ＭＳ Ｐゴシック" pitchFamily="50" charset="-128"/>
                <a:ea typeface="メイリオ" pitchFamily="50" charset="-128"/>
                <a:cs typeface="メイリオ" pitchFamily="50" charset="-128"/>
              </a:endParaRPr>
            </a:p>
          </p:txBody>
        </p:sp>
        <p:sp>
          <p:nvSpPr>
            <p:cNvPr id="20494" name="テキスト ボックス 16">
              <a:extLst>
                <a:ext uri="{FF2B5EF4-FFF2-40B4-BE49-F238E27FC236}">
                  <a16:creationId xmlns:a16="http://schemas.microsoft.com/office/drawing/2014/main" id="{87CEC5A7-1FA6-4FD0-BFB8-D65D4B04DB3B}"/>
                </a:ext>
              </a:extLst>
            </p:cNvPr>
            <p:cNvSpPr txBox="1">
              <a:spLocks noChangeArrowheads="1"/>
            </p:cNvSpPr>
            <p:nvPr/>
          </p:nvSpPr>
          <p:spPr bwMode="auto">
            <a:xfrm>
              <a:off x="4303137" y="1453753"/>
              <a:ext cx="1698693" cy="52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ja-JP" altLang="en-US" sz="1800" b="1">
                  <a:solidFill>
                    <a:schemeClr val="tx1"/>
                  </a:solidFill>
                  <a:latin typeface="HGPｺﾞｼｯｸE" panose="020B0900000000000000" pitchFamily="50" charset="-128"/>
                  <a:ea typeface="HGPｺﾞｼｯｸE" panose="020B0900000000000000" pitchFamily="50" charset="-128"/>
                </a:rPr>
                <a:t>中東・欧州</a:t>
              </a:r>
            </a:p>
          </p:txBody>
        </p:sp>
        <p:sp>
          <p:nvSpPr>
            <p:cNvPr id="20495" name="テキスト ボックス 66">
              <a:extLst>
                <a:ext uri="{FF2B5EF4-FFF2-40B4-BE49-F238E27FC236}">
                  <a16:creationId xmlns:a16="http://schemas.microsoft.com/office/drawing/2014/main" id="{89D4BC98-16DE-4C5F-AA60-848EFA2F655E}"/>
                </a:ext>
              </a:extLst>
            </p:cNvPr>
            <p:cNvSpPr txBox="1">
              <a:spLocks noChangeArrowheads="1"/>
            </p:cNvSpPr>
            <p:nvPr/>
          </p:nvSpPr>
          <p:spPr bwMode="auto">
            <a:xfrm>
              <a:off x="4145062" y="2342232"/>
              <a:ext cx="2092299" cy="74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sz="2800" b="1">
                  <a:solidFill>
                    <a:schemeClr val="tx1"/>
                  </a:solidFill>
                  <a:latin typeface="HGPｺﾞｼｯｸE" panose="020B0900000000000000" pitchFamily="50" charset="-128"/>
                  <a:ea typeface="HGPｺﾞｼｯｸE" panose="020B0900000000000000" pitchFamily="50" charset="-128"/>
                </a:rPr>
                <a:t>1,327</a:t>
              </a:r>
              <a:r>
                <a:rPr lang="ja-JP" altLang="en-US" sz="1600" b="1">
                  <a:solidFill>
                    <a:schemeClr val="tx1"/>
                  </a:solidFill>
                  <a:latin typeface="HGPｺﾞｼｯｸE" panose="020B0900000000000000" pitchFamily="50" charset="-128"/>
                  <a:ea typeface="HGPｺﾞｼｯｸE" panose="020B0900000000000000" pitchFamily="50" charset="-128"/>
                </a:rPr>
                <a:t>億円</a:t>
              </a:r>
            </a:p>
          </p:txBody>
        </p:sp>
        <p:sp>
          <p:nvSpPr>
            <p:cNvPr id="20496" name="テキスト ボックス 67">
              <a:extLst>
                <a:ext uri="{FF2B5EF4-FFF2-40B4-BE49-F238E27FC236}">
                  <a16:creationId xmlns:a16="http://schemas.microsoft.com/office/drawing/2014/main" id="{7519E1AD-201F-4D2A-963B-DC4CCBD40533}"/>
                </a:ext>
              </a:extLst>
            </p:cNvPr>
            <p:cNvSpPr txBox="1">
              <a:spLocks noChangeArrowheads="1"/>
            </p:cNvSpPr>
            <p:nvPr/>
          </p:nvSpPr>
          <p:spPr bwMode="auto">
            <a:xfrm>
              <a:off x="4534237" y="1832843"/>
              <a:ext cx="1313933" cy="74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ea typeface="メイリオ" panose="020B0604030504040204" pitchFamily="50"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Arial" panose="020B0604020202020204" pitchFamily="34" charset="0"/>
                  <a:ea typeface="メイリオ" panose="020B0604030504040204" pitchFamily="50"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Arial" panose="020B0604020202020204" pitchFamily="34" charset="0"/>
                  <a:ea typeface="メイリオ" panose="020B0604030504040204" pitchFamily="50"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Arial" panose="020B0604020202020204" pitchFamily="34" charset="0"/>
                  <a:ea typeface="メイリオ" panose="020B0604030504040204" pitchFamily="50" charset="-128"/>
                </a:defRPr>
              </a:lvl9pPr>
            </a:lstStyle>
            <a:p>
              <a:pPr algn="ctr" eaLnBrk="1" hangingPunct="1">
                <a:spcBef>
                  <a:spcPct val="0"/>
                </a:spcBef>
                <a:buClrTx/>
                <a:buFontTx/>
                <a:buNone/>
              </a:pPr>
              <a:r>
                <a:rPr lang="en-US" altLang="ja-JP" sz="2800" b="1">
                  <a:solidFill>
                    <a:schemeClr val="tx1"/>
                  </a:solidFill>
                  <a:latin typeface="HGPｺﾞｼｯｸE" panose="020B0900000000000000" pitchFamily="50" charset="-128"/>
                  <a:ea typeface="HGPｺﾞｼｯｸE" panose="020B0900000000000000" pitchFamily="50" charset="-128"/>
                </a:rPr>
                <a:t>29</a:t>
              </a:r>
              <a:r>
                <a:rPr lang="ja-JP" altLang="en-US" sz="1600" b="1">
                  <a:solidFill>
                    <a:schemeClr val="tx1"/>
                  </a:solidFill>
                  <a:latin typeface="HGPｺﾞｼｯｸE" panose="020B0900000000000000" pitchFamily="50" charset="-128"/>
                  <a:ea typeface="HGPｺﾞｼｯｸE" panose="020B0900000000000000" pitchFamily="50" charset="-128"/>
                </a:rPr>
                <a:t>ヶ国</a:t>
              </a:r>
            </a:p>
          </p:txBody>
        </p:sp>
      </p:grpSp>
      <p:sp>
        <p:nvSpPr>
          <p:cNvPr id="2" name="TextBox 1">
            <a:extLst>
              <a:ext uri="{FF2B5EF4-FFF2-40B4-BE49-F238E27FC236}">
                <a16:creationId xmlns:a16="http://schemas.microsoft.com/office/drawing/2014/main" id="{EB095238-808C-4575-8026-368D9FBE5BEE}"/>
              </a:ext>
            </a:extLst>
          </p:cNvPr>
          <p:cNvSpPr txBox="1"/>
          <p:nvPr/>
        </p:nvSpPr>
        <p:spPr>
          <a:xfrm>
            <a:off x="7570788" y="5430562"/>
            <a:ext cx="1871025"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ja-JP" altLang="en-US" b="1" dirty="0">
                <a:solidFill>
                  <a:srgbClr val="FF0000"/>
                </a:solidFill>
              </a:rPr>
              <a:t>合計</a:t>
            </a:r>
            <a:r>
              <a:rPr lang="en-US" altLang="ja-JP" b="1" dirty="0">
                <a:solidFill>
                  <a:srgbClr val="FF0000"/>
                </a:solidFill>
              </a:rPr>
              <a:t>1</a:t>
            </a:r>
            <a:r>
              <a:rPr lang="ja-JP" altLang="en-US" b="1" dirty="0">
                <a:solidFill>
                  <a:srgbClr val="FF0000"/>
                </a:solidFill>
              </a:rPr>
              <a:t>兆</a:t>
            </a:r>
            <a:r>
              <a:rPr lang="en-US" altLang="ja-JP" b="1" dirty="0">
                <a:solidFill>
                  <a:srgbClr val="FF0000"/>
                </a:solidFill>
              </a:rPr>
              <a:t>704</a:t>
            </a:r>
            <a:r>
              <a:rPr lang="ja-JP" altLang="en-US" b="1" dirty="0">
                <a:solidFill>
                  <a:srgbClr val="FF0000"/>
                </a:solidFill>
              </a:rPr>
              <a:t>億円</a:t>
            </a:r>
            <a:endParaRPr lang="en-US" b="1" dirty="0">
              <a:solidFill>
                <a:srgbClr val="FF0000"/>
              </a:solidFill>
            </a:endParaRPr>
          </a:p>
        </p:txBody>
      </p:sp>
    </p:spTree>
    <p:extLst>
      <p:ext uri="{BB962C8B-B14F-4D97-AF65-F5344CB8AC3E}">
        <p14:creationId xmlns:p14="http://schemas.microsoft.com/office/powerpoint/2010/main" val="2468809976"/>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39033" y="1534819"/>
            <a:ext cx="3478162" cy="3408684"/>
          </a:xfrm>
          <a:prstGeom prst="ellipse">
            <a:avLst/>
          </a:prstGeom>
          <a:solidFill>
            <a:schemeClr val="accent1">
              <a:alpha val="18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E0BDDD14-3755-4F1C-A647-853C3B09E727}"/>
              </a:ext>
            </a:extLst>
          </p:cNvPr>
          <p:cNvSpPr txBox="1">
            <a:spLocks/>
          </p:cNvSpPr>
          <p:nvPr/>
        </p:nvSpPr>
        <p:spPr>
          <a:xfrm>
            <a:off x="3086100" y="1494628"/>
            <a:ext cx="6088828" cy="3711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6000" b="1" dirty="0" smtClean="0">
                <a:solidFill>
                  <a:srgbClr val="0070C0"/>
                </a:solidFill>
              </a:rPr>
              <a:t>SDG</a:t>
            </a:r>
            <a:r>
              <a:rPr lang="ja-JP" altLang="en-US" sz="6000" b="1" dirty="0" err="1" smtClean="0">
                <a:solidFill>
                  <a:srgbClr val="0070C0"/>
                </a:solidFill>
              </a:rPr>
              <a:t>ｓ</a:t>
            </a:r>
            <a:r>
              <a:rPr lang="en-US" altLang="ja-JP" sz="6000" dirty="0" smtClean="0">
                <a:solidFill>
                  <a:srgbClr val="0070C0"/>
                </a:solidFill>
              </a:rPr>
              <a:t/>
            </a:r>
            <a:br>
              <a:rPr lang="en-US" altLang="ja-JP" sz="6000" dirty="0" smtClean="0">
                <a:solidFill>
                  <a:srgbClr val="0070C0"/>
                </a:solidFill>
              </a:rPr>
            </a:br>
            <a:r>
              <a:rPr lang="en-US" altLang="ja-JP" dirty="0" smtClean="0">
                <a:solidFill>
                  <a:srgbClr val="0070C0"/>
                </a:solidFill>
              </a:rPr>
              <a:t/>
            </a:r>
            <a:br>
              <a:rPr lang="en-US" altLang="ja-JP" dirty="0" smtClean="0">
                <a:solidFill>
                  <a:srgbClr val="0070C0"/>
                </a:solidFill>
              </a:rPr>
            </a:br>
            <a:r>
              <a:rPr lang="ja-JP" altLang="en-US" dirty="0" smtClean="0">
                <a:solidFill>
                  <a:srgbClr val="0070C0"/>
                </a:solidFill>
              </a:rPr>
              <a:t>とは何だろう？</a:t>
            </a:r>
            <a:endParaRPr lang="ja-JP" altLang="en-US" dirty="0">
              <a:solidFill>
                <a:srgbClr val="0070C0"/>
              </a:solidFill>
            </a:endParaRPr>
          </a:p>
        </p:txBody>
      </p:sp>
    </p:spTree>
    <p:extLst>
      <p:ext uri="{BB962C8B-B14F-4D97-AF65-F5344CB8AC3E}">
        <p14:creationId xmlns:p14="http://schemas.microsoft.com/office/powerpoint/2010/main" val="2986227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1093439" y="162542"/>
            <a:ext cx="11654970" cy="1143000"/>
          </a:xfrm>
        </p:spPr>
        <p:txBody>
          <a:bodyPr>
            <a:normAutofit fontScale="90000"/>
          </a:bodyPr>
          <a:lstStyle/>
          <a:p>
            <a:r>
              <a:rPr lang="ja-JP" altLang="en-US" dirty="0"/>
              <a:t>日本・</a:t>
            </a:r>
            <a:r>
              <a:rPr lang="en-US" altLang="ja-JP" dirty="0"/>
              <a:t>JICA</a:t>
            </a:r>
            <a:r>
              <a:rPr lang="ja-JP" altLang="en-US" dirty="0" smtClean="0"/>
              <a:t>のミャンマー支援：</a:t>
            </a:r>
            <a:r>
              <a:rPr lang="en-US" altLang="ja-JP" dirty="0" smtClean="0"/>
              <a:t>3</a:t>
            </a:r>
            <a:r>
              <a:rPr lang="ja-JP" altLang="en-US" dirty="0" err="1"/>
              <a:t>つの</a:t>
            </a:r>
            <a:r>
              <a:rPr lang="ja-JP" altLang="en-US" dirty="0"/>
              <a:t>テーマ</a:t>
            </a:r>
            <a:br>
              <a:rPr lang="ja-JP" altLang="en-US" dirty="0"/>
            </a:br>
            <a:endParaRPr lang="ja-JP" altLang="en-US" dirty="0"/>
          </a:p>
        </p:txBody>
      </p:sp>
      <p:cxnSp>
        <p:nvCxnSpPr>
          <p:cNvPr id="6" name="直線コネクタ 5"/>
          <p:cNvCxnSpPr/>
          <p:nvPr/>
        </p:nvCxnSpPr>
        <p:spPr>
          <a:xfrm>
            <a:off x="1767288" y="777875"/>
            <a:ext cx="8657431"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411833020"/>
              </p:ext>
            </p:extLst>
          </p:nvPr>
        </p:nvGraphicFramePr>
        <p:xfrm>
          <a:off x="1329637" y="1124750"/>
          <a:ext cx="9329531" cy="4411924"/>
        </p:xfrm>
        <a:graphic>
          <a:graphicData uri="http://schemas.openxmlformats.org/drawingml/2006/table">
            <a:tbl>
              <a:tblPr bandRow="1">
                <a:tableStyleId>{5C22544A-7EE6-4342-B048-85BDC9FD1C3A}</a:tableStyleId>
              </a:tblPr>
              <a:tblGrid>
                <a:gridCol w="3154980">
                  <a:extLst>
                    <a:ext uri="{9D8B030D-6E8A-4147-A177-3AD203B41FA5}">
                      <a16:colId xmlns:a16="http://schemas.microsoft.com/office/drawing/2014/main" val="20000"/>
                    </a:ext>
                  </a:extLst>
                </a:gridCol>
                <a:gridCol w="3279459">
                  <a:extLst>
                    <a:ext uri="{9D8B030D-6E8A-4147-A177-3AD203B41FA5}">
                      <a16:colId xmlns:a16="http://schemas.microsoft.com/office/drawing/2014/main" val="20001"/>
                    </a:ext>
                  </a:extLst>
                </a:gridCol>
                <a:gridCol w="2895092">
                  <a:extLst>
                    <a:ext uri="{9D8B030D-6E8A-4147-A177-3AD203B41FA5}">
                      <a16:colId xmlns:a16="http://schemas.microsoft.com/office/drawing/2014/main" val="20002"/>
                    </a:ext>
                  </a:extLst>
                </a:gridCol>
              </a:tblGrid>
              <a:tr h="378102">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en-US" altLang="ja-JP" sz="1800" b="0" kern="1200" dirty="0" smtClean="0">
                          <a:solidFill>
                            <a:schemeClr val="tx1"/>
                          </a:solidFill>
                          <a:latin typeface="+mn-lt"/>
                          <a:ea typeface="+mn-ea"/>
                          <a:cs typeface="Calibri" panose="020F0502020204030204" pitchFamily="34" charset="0"/>
                        </a:rPr>
                        <a:t>1</a:t>
                      </a:r>
                      <a:endParaRPr kumimoji="1" lang="en-US" altLang="ja-JP" sz="1800" b="0" kern="1200" dirty="0">
                        <a:solidFill>
                          <a:schemeClr val="tx1"/>
                        </a:solidFill>
                        <a:latin typeface="+mn-lt"/>
                        <a:ea typeface="+mn-ea"/>
                        <a:cs typeface="Calibri" panose="020F0502020204030204" pitchFamily="34" charset="0"/>
                      </a:endParaRPr>
                    </a:p>
                  </a:txBody>
                  <a:tcPr marL="84406" marR="84406"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solidFill>
                      <a:srgbClr val="FFC000"/>
                    </a:solidFill>
                  </a:tcPr>
                </a:tc>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en-US" altLang="ja-JP" sz="1800" b="0" kern="1200" dirty="0" smtClean="0">
                          <a:solidFill>
                            <a:schemeClr val="tx1"/>
                          </a:solidFill>
                          <a:latin typeface="+mn-lt"/>
                          <a:ea typeface="+mn-ea"/>
                          <a:cs typeface="Calibri" panose="020F0502020204030204" pitchFamily="34" charset="0"/>
                        </a:rPr>
                        <a:t>2</a:t>
                      </a:r>
                      <a:endParaRPr kumimoji="1" lang="en-US" altLang="ja-JP" sz="1800" b="0" kern="1200" dirty="0">
                        <a:solidFill>
                          <a:schemeClr val="tx1"/>
                        </a:solidFill>
                        <a:latin typeface="+mn-lt"/>
                        <a:ea typeface="+mn-ea"/>
                        <a:cs typeface="Calibri" panose="020F0502020204030204" pitchFamily="34" charset="0"/>
                      </a:endParaRPr>
                    </a:p>
                  </a:txBody>
                  <a:tcPr marL="84406" marR="84406"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solidFill>
                      <a:srgbClr val="92D050"/>
                    </a:solidFill>
                  </a:tcPr>
                </a:tc>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en-US" altLang="ja-JP" sz="1800" b="0" kern="1200" dirty="0" smtClean="0">
                          <a:solidFill>
                            <a:schemeClr val="tx1"/>
                          </a:solidFill>
                          <a:latin typeface="+mn-lt"/>
                          <a:ea typeface="+mn-ea"/>
                          <a:cs typeface="Calibri" panose="020F0502020204030204" pitchFamily="34" charset="0"/>
                        </a:rPr>
                        <a:t>3</a:t>
                      </a:r>
                      <a:endParaRPr kumimoji="1" lang="en-US" altLang="ja-JP" sz="1800" b="0" kern="1200" dirty="0">
                        <a:solidFill>
                          <a:schemeClr val="tx1"/>
                        </a:solidFill>
                        <a:latin typeface="+mn-lt"/>
                        <a:ea typeface="+mn-ea"/>
                        <a:cs typeface="Calibri" panose="020F0502020204030204" pitchFamily="34" charset="0"/>
                      </a:endParaRPr>
                    </a:p>
                  </a:txBody>
                  <a:tcPr marL="84406" marR="84406"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solidFill>
                      <a:srgbClr val="FF5353"/>
                    </a:solidFill>
                  </a:tcPr>
                </a:tc>
                <a:extLst>
                  <a:ext uri="{0D108BD9-81ED-4DB2-BD59-A6C34878D82A}">
                    <a16:rowId xmlns:a16="http://schemas.microsoft.com/office/drawing/2014/main" val="10000"/>
                  </a:ext>
                </a:extLst>
              </a:tr>
              <a:tr h="1400132">
                <a:tc>
                  <a:txBody>
                    <a:bodyPr/>
                    <a:lstStyle/>
                    <a:p>
                      <a:pPr marL="0" marR="0" indent="0" algn="ctr" defTabSz="1072866" rtl="0" eaLnBrk="1" fontAlgn="auto" latinLnBrk="0" hangingPunct="1">
                        <a:lnSpc>
                          <a:spcPts val="2400"/>
                        </a:lnSpc>
                        <a:spcBef>
                          <a:spcPts val="600"/>
                        </a:spcBef>
                        <a:spcAft>
                          <a:spcPts val="0"/>
                        </a:spcAft>
                        <a:buClrTx/>
                        <a:buSzTx/>
                        <a:buFontTx/>
                        <a:buNone/>
                        <a:tabLst/>
                        <a:defRPr/>
                      </a:pPr>
                      <a:r>
                        <a:rPr kumimoji="1" lang="ja-JP" altLang="en-US" sz="1800" b="0" kern="1200" dirty="0">
                          <a:solidFill>
                            <a:schemeClr val="tx1"/>
                          </a:solidFill>
                          <a:latin typeface="+mj-lt"/>
                          <a:ea typeface="+mn-ea"/>
                          <a:cs typeface="Calibri" panose="020F0502020204030204" pitchFamily="34" charset="0"/>
                        </a:rPr>
                        <a:t>人々のゆたかな</a:t>
                      </a:r>
                      <a:r>
                        <a:rPr kumimoji="1" lang="ja-JP" altLang="en-US" sz="1800" b="0" kern="1200" dirty="0" smtClean="0">
                          <a:solidFill>
                            <a:schemeClr val="tx1"/>
                          </a:solidFill>
                          <a:latin typeface="+mj-lt"/>
                          <a:ea typeface="+mn-ea"/>
                          <a:cs typeface="Calibri" panose="020F0502020204030204" pitchFamily="34" charset="0"/>
                        </a:rPr>
                        <a:t>暮らし</a:t>
                      </a:r>
                      <a:endParaRPr kumimoji="1" lang="en-US" altLang="ja-JP" sz="1800" b="0" kern="1200" dirty="0">
                        <a:solidFill>
                          <a:schemeClr val="tx1"/>
                        </a:solidFill>
                        <a:latin typeface="+mj-lt"/>
                        <a:ea typeface="+mn-ea"/>
                        <a:cs typeface="Calibri" panose="020F0502020204030204" pitchFamily="34" charset="0"/>
                      </a:endParaRPr>
                    </a:p>
                  </a:txBody>
                  <a:tcPr marL="84406" marR="84406"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pattFill prst="pct30">
                      <a:fgClr>
                        <a:schemeClr val="accent2">
                          <a:lumMod val="60000"/>
                          <a:lumOff val="40000"/>
                        </a:schemeClr>
                      </a:fgClr>
                      <a:bgClr>
                        <a:schemeClr val="bg1"/>
                      </a:bgClr>
                    </a:pattFill>
                  </a:tcPr>
                </a:tc>
                <a:tc>
                  <a:txBody>
                    <a:bodyPr/>
                    <a:lstStyle/>
                    <a:p>
                      <a:pPr marL="0" marR="0" indent="0" algn="ctr" defTabSz="1072866" rtl="0" eaLnBrk="1" fontAlgn="auto" latinLnBrk="0" hangingPunct="1">
                        <a:lnSpc>
                          <a:spcPts val="2400"/>
                        </a:lnSpc>
                        <a:spcBef>
                          <a:spcPts val="600"/>
                        </a:spcBef>
                        <a:spcAft>
                          <a:spcPts val="0"/>
                        </a:spcAft>
                        <a:buClrTx/>
                        <a:buSzTx/>
                        <a:buFontTx/>
                        <a:buNone/>
                        <a:tabLst/>
                        <a:defRPr/>
                      </a:pPr>
                      <a:r>
                        <a:rPr kumimoji="1" lang="ja-JP" altLang="en-US" sz="1800" b="0" kern="1200" dirty="0">
                          <a:solidFill>
                            <a:schemeClr val="tx1"/>
                          </a:solidFill>
                          <a:latin typeface="+mj-lt"/>
                          <a:ea typeface="+mn-ea"/>
                          <a:cs typeface="Calibri" panose="020F0502020204030204" pitchFamily="34" charset="0"/>
                        </a:rPr>
                        <a:t>経済・社会システム</a:t>
                      </a:r>
                      <a:endParaRPr kumimoji="1" lang="en-US" altLang="ja-JP" sz="1800" b="0" kern="1200" dirty="0">
                        <a:solidFill>
                          <a:schemeClr val="tx1"/>
                        </a:solidFill>
                        <a:latin typeface="+mj-lt"/>
                        <a:ea typeface="+mn-ea"/>
                        <a:cs typeface="Calibri" panose="020F0502020204030204" pitchFamily="34" charset="0"/>
                      </a:endParaRPr>
                    </a:p>
                    <a:p>
                      <a:pPr marL="0" marR="0" indent="0" algn="ctr" defTabSz="1072866" rtl="0" eaLnBrk="1" fontAlgn="auto" latinLnBrk="0" hangingPunct="1">
                        <a:lnSpc>
                          <a:spcPts val="2400"/>
                        </a:lnSpc>
                        <a:spcBef>
                          <a:spcPts val="600"/>
                        </a:spcBef>
                        <a:spcAft>
                          <a:spcPts val="0"/>
                        </a:spcAft>
                        <a:buClrTx/>
                        <a:buSzTx/>
                        <a:buFontTx/>
                        <a:buNone/>
                        <a:tabLst/>
                        <a:defRPr/>
                      </a:pPr>
                      <a:r>
                        <a:rPr kumimoji="1" lang="ja-JP" altLang="en-US" sz="1800" b="0" kern="1200" dirty="0">
                          <a:solidFill>
                            <a:schemeClr val="tx1"/>
                          </a:solidFill>
                          <a:latin typeface="+mj-lt"/>
                          <a:ea typeface="+mn-ea"/>
                          <a:cs typeface="Calibri" panose="020F0502020204030204" pitchFamily="34" charset="0"/>
                        </a:rPr>
                        <a:t>の</a:t>
                      </a:r>
                      <a:r>
                        <a:rPr kumimoji="1" lang="ja-JP" altLang="en-US" sz="1800" b="0" kern="1200" dirty="0" smtClean="0">
                          <a:solidFill>
                            <a:schemeClr val="tx1"/>
                          </a:solidFill>
                          <a:latin typeface="+mj-lt"/>
                          <a:ea typeface="+mn-ea"/>
                          <a:cs typeface="Calibri" panose="020F0502020204030204" pitchFamily="34" charset="0"/>
                        </a:rPr>
                        <a:t>整備</a:t>
                      </a:r>
                      <a:endParaRPr kumimoji="1" lang="ja-JP" altLang="en-US" sz="1800" b="0" kern="1200" dirty="0">
                        <a:solidFill>
                          <a:schemeClr val="tx1"/>
                        </a:solidFill>
                        <a:latin typeface="+mj-lt"/>
                        <a:ea typeface="+mn-ea"/>
                        <a:cs typeface="Calibri" panose="020F0502020204030204" pitchFamily="34" charset="0"/>
                      </a:endParaRPr>
                    </a:p>
                  </a:txBody>
                  <a:tcPr marL="84406" marR="84406"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pattFill prst="pct30">
                      <a:fgClr>
                        <a:schemeClr val="accent3">
                          <a:lumMod val="60000"/>
                          <a:lumOff val="40000"/>
                        </a:schemeClr>
                      </a:fgClr>
                      <a:bgClr>
                        <a:schemeClr val="bg1"/>
                      </a:bgClr>
                    </a:pattFill>
                  </a:tcPr>
                </a:tc>
                <a:tc>
                  <a:txBody>
                    <a:bodyPr/>
                    <a:lstStyle/>
                    <a:p>
                      <a:pPr marL="0" marR="0" indent="0" algn="ctr" defTabSz="1072866" rtl="0" eaLnBrk="1" fontAlgn="auto" latinLnBrk="0" hangingPunct="1">
                        <a:lnSpc>
                          <a:spcPts val="2400"/>
                        </a:lnSpc>
                        <a:spcBef>
                          <a:spcPts val="600"/>
                        </a:spcBef>
                        <a:spcAft>
                          <a:spcPts val="0"/>
                        </a:spcAft>
                        <a:buClrTx/>
                        <a:buSzTx/>
                        <a:buFontTx/>
                        <a:buNone/>
                        <a:tabLst>
                          <a:tab pos="174625" algn="l"/>
                        </a:tabLst>
                        <a:defRPr/>
                      </a:pPr>
                      <a:r>
                        <a:rPr kumimoji="1" lang="ja-JP" altLang="en-US" sz="1800" b="0" kern="1200" dirty="0" smtClean="0">
                          <a:solidFill>
                            <a:schemeClr val="tx1"/>
                          </a:solidFill>
                          <a:latin typeface="+mj-lt"/>
                          <a:ea typeface="+mn-ea"/>
                          <a:cs typeface="Calibri" panose="020F0502020204030204" pitchFamily="34" charset="0"/>
                        </a:rPr>
                        <a:t>インフラ整備による</a:t>
                      </a:r>
                      <a:endParaRPr kumimoji="1" lang="en-US" altLang="ja-JP" sz="1800" b="0" kern="1200" dirty="0" smtClean="0">
                        <a:solidFill>
                          <a:schemeClr val="tx1"/>
                        </a:solidFill>
                        <a:latin typeface="+mj-lt"/>
                        <a:ea typeface="+mn-ea"/>
                        <a:cs typeface="Calibri" panose="020F0502020204030204" pitchFamily="34" charset="0"/>
                      </a:endParaRPr>
                    </a:p>
                    <a:p>
                      <a:pPr marL="0" marR="0" indent="0" algn="ctr" defTabSz="1072866" rtl="0" eaLnBrk="1" fontAlgn="auto" latinLnBrk="0" hangingPunct="1">
                        <a:lnSpc>
                          <a:spcPts val="2400"/>
                        </a:lnSpc>
                        <a:spcBef>
                          <a:spcPts val="600"/>
                        </a:spcBef>
                        <a:spcAft>
                          <a:spcPts val="0"/>
                        </a:spcAft>
                        <a:buClrTx/>
                        <a:buSzTx/>
                        <a:buFontTx/>
                        <a:buNone/>
                        <a:tabLst>
                          <a:tab pos="174625" algn="l"/>
                        </a:tabLst>
                        <a:defRPr/>
                      </a:pPr>
                      <a:r>
                        <a:rPr kumimoji="1" lang="ja-JP" altLang="en-US" sz="1800" b="0" kern="1200" dirty="0" smtClean="0">
                          <a:solidFill>
                            <a:schemeClr val="tx1"/>
                          </a:solidFill>
                          <a:latin typeface="+mn-lt"/>
                          <a:ea typeface="+mn-ea"/>
                          <a:cs typeface="Calibri" panose="020F0502020204030204" pitchFamily="34" charset="0"/>
                        </a:rPr>
                        <a:t>経済成長</a:t>
                      </a:r>
                      <a:endParaRPr kumimoji="1" lang="ja-JP" altLang="en-US" sz="1800" b="0" kern="1200" dirty="0">
                        <a:solidFill>
                          <a:schemeClr val="tx1"/>
                        </a:solidFill>
                        <a:latin typeface="+mj-lt"/>
                        <a:ea typeface="+mn-ea"/>
                        <a:cs typeface="Calibri" panose="020F0502020204030204" pitchFamily="34" charset="0"/>
                      </a:endParaRPr>
                    </a:p>
                  </a:txBody>
                  <a:tcPr marL="84406" marR="84406"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pattFill prst="pct30">
                      <a:fgClr>
                        <a:schemeClr val="accent4">
                          <a:lumMod val="60000"/>
                          <a:lumOff val="40000"/>
                        </a:schemeClr>
                      </a:fgClr>
                      <a:bgClr>
                        <a:schemeClr val="bg1"/>
                      </a:bgClr>
                    </a:pattFill>
                  </a:tcPr>
                </a:tc>
                <a:extLst>
                  <a:ext uri="{0D108BD9-81ED-4DB2-BD59-A6C34878D82A}">
                    <a16:rowId xmlns:a16="http://schemas.microsoft.com/office/drawing/2014/main" val="10001"/>
                  </a:ext>
                </a:extLst>
              </a:tr>
              <a:tr h="2633690">
                <a:tc>
                  <a:txBody>
                    <a:bodyPr/>
                    <a:lstStyle/>
                    <a:p>
                      <a:pPr marL="396000" lvl="0" indent="-266700" algn="l" defTabSz="1072866" rtl="0" eaLnBrk="0" latinLnBrk="0" hangingPunct="0">
                        <a:spcBef>
                          <a:spcPts val="600"/>
                        </a:spcBef>
                        <a:buFont typeface="+mj-lt"/>
                        <a:buAutoNum type="arabicPeriod"/>
                      </a:pPr>
                      <a:r>
                        <a:rPr kumimoji="1" lang="ja-JP" altLang="en-US" sz="1800" i="0" kern="1200" dirty="0">
                          <a:solidFill>
                            <a:schemeClr val="dk1"/>
                          </a:solidFill>
                          <a:latin typeface="+mn-lt"/>
                          <a:ea typeface="+mn-ea"/>
                          <a:cs typeface="+mn-cs"/>
                        </a:rPr>
                        <a:t>農業・農村開発</a:t>
                      </a:r>
                    </a:p>
                    <a:p>
                      <a:pPr marL="396000" lvl="0" indent="-266700" algn="l" defTabSz="1072866" rtl="0" eaLnBrk="0" latinLnBrk="0" hangingPunct="0">
                        <a:spcBef>
                          <a:spcPts val="600"/>
                        </a:spcBef>
                        <a:buFont typeface="+mj-lt"/>
                        <a:buAutoNum type="arabicPeriod"/>
                      </a:pPr>
                      <a:r>
                        <a:rPr kumimoji="1" lang="ja-JP" altLang="en-US" sz="1800" i="0" kern="1200" dirty="0">
                          <a:solidFill>
                            <a:schemeClr val="dk1"/>
                          </a:solidFill>
                          <a:latin typeface="+mn-lt"/>
                          <a:ea typeface="+mn-ea"/>
                          <a:cs typeface="+mn-cs"/>
                        </a:rPr>
                        <a:t>少数民族地域支援</a:t>
                      </a:r>
                      <a:r>
                        <a:rPr kumimoji="1" lang="en-US" altLang="ja-JP" sz="1800" i="0" kern="1200" dirty="0">
                          <a:solidFill>
                            <a:schemeClr val="dk1"/>
                          </a:solidFill>
                          <a:latin typeface="+mn-lt"/>
                          <a:ea typeface="+mn-ea"/>
                          <a:cs typeface="+mn-cs"/>
                        </a:rPr>
                        <a:t/>
                      </a:r>
                      <a:br>
                        <a:rPr kumimoji="1" lang="en-US" altLang="ja-JP" sz="1800" i="0" kern="1200" dirty="0">
                          <a:solidFill>
                            <a:schemeClr val="dk1"/>
                          </a:solidFill>
                          <a:latin typeface="+mn-lt"/>
                          <a:ea typeface="+mn-ea"/>
                          <a:cs typeface="+mn-cs"/>
                        </a:rPr>
                      </a:br>
                      <a:r>
                        <a:rPr kumimoji="1" lang="ja-JP" altLang="en-US" sz="1700" i="0" kern="1200" dirty="0">
                          <a:solidFill>
                            <a:schemeClr val="dk1"/>
                          </a:solidFill>
                          <a:latin typeface="+mn-lt"/>
                          <a:ea typeface="+mn-ea"/>
                          <a:cs typeface="+mn-cs"/>
                        </a:rPr>
                        <a:t>（地方開発・貧困削減）</a:t>
                      </a:r>
                      <a:endParaRPr kumimoji="1" lang="en-US" altLang="ja-JP" sz="1700" i="0" kern="1200" dirty="0">
                        <a:solidFill>
                          <a:schemeClr val="dk1"/>
                        </a:solidFill>
                        <a:latin typeface="+mn-lt"/>
                        <a:ea typeface="+mn-ea"/>
                        <a:cs typeface="+mn-cs"/>
                      </a:endParaRPr>
                    </a:p>
                    <a:p>
                      <a:pPr marL="396000" lvl="0" indent="-266700" algn="l" defTabSz="1072866" rtl="0" eaLnBrk="0" latinLnBrk="0" hangingPunct="0">
                        <a:spcBef>
                          <a:spcPts val="600"/>
                        </a:spcBef>
                        <a:buFont typeface="+mj-lt"/>
                        <a:buAutoNum type="arabicPeriod"/>
                      </a:pPr>
                      <a:r>
                        <a:rPr kumimoji="1" lang="ja-JP" altLang="en-US" sz="1800" i="0" kern="1200" dirty="0">
                          <a:solidFill>
                            <a:schemeClr val="dk1"/>
                          </a:solidFill>
                          <a:latin typeface="+mn-lt"/>
                          <a:ea typeface="+mn-ea"/>
                          <a:cs typeface="+mn-cs"/>
                        </a:rPr>
                        <a:t>基礎教育</a:t>
                      </a:r>
                      <a:endParaRPr kumimoji="1" lang="en-US" altLang="ja-JP" sz="1800" i="0" kern="1200" dirty="0">
                        <a:solidFill>
                          <a:schemeClr val="dk1"/>
                        </a:solidFill>
                        <a:latin typeface="+mn-lt"/>
                        <a:ea typeface="+mn-ea"/>
                        <a:cs typeface="+mn-cs"/>
                      </a:endParaRPr>
                    </a:p>
                    <a:p>
                      <a:pPr marL="396000" lvl="0" indent="-266700" algn="l" defTabSz="1072866" rtl="0" eaLnBrk="0" latinLnBrk="0" hangingPunct="0">
                        <a:spcBef>
                          <a:spcPts val="600"/>
                        </a:spcBef>
                        <a:buFont typeface="+mj-lt"/>
                        <a:buAutoNum type="arabicPeriod"/>
                      </a:pPr>
                      <a:r>
                        <a:rPr kumimoji="1" lang="ja-JP" altLang="en-US" sz="1800" i="0" kern="1200" dirty="0">
                          <a:solidFill>
                            <a:schemeClr val="dk1"/>
                          </a:solidFill>
                          <a:latin typeface="+mn-lt"/>
                          <a:ea typeface="+mn-ea"/>
                          <a:cs typeface="+mn-cs"/>
                        </a:rPr>
                        <a:t>保健・社会保障</a:t>
                      </a:r>
                    </a:p>
                    <a:p>
                      <a:pPr marL="396000" lvl="0" indent="-266700" algn="l" defTabSz="1072866" rtl="0" eaLnBrk="0" latinLnBrk="0" hangingPunct="0">
                        <a:spcBef>
                          <a:spcPts val="600"/>
                        </a:spcBef>
                        <a:buFont typeface="+mj-lt"/>
                        <a:buAutoNum type="arabicPeriod"/>
                      </a:pPr>
                      <a:r>
                        <a:rPr kumimoji="1" lang="ja-JP" altLang="en-US" sz="1800" i="0" kern="1200" dirty="0">
                          <a:solidFill>
                            <a:schemeClr val="dk1"/>
                          </a:solidFill>
                          <a:latin typeface="+mn-lt"/>
                          <a:ea typeface="+mn-ea"/>
                          <a:cs typeface="+mn-cs"/>
                        </a:rPr>
                        <a:t>防災・洪水対策</a:t>
                      </a:r>
                      <a:endParaRPr kumimoji="1" lang="en-US" altLang="ja-JP" sz="1800" i="0" kern="1200" dirty="0">
                        <a:solidFill>
                          <a:schemeClr val="dk1"/>
                        </a:solidFill>
                        <a:latin typeface="+mn-lt"/>
                        <a:ea typeface="+mn-ea"/>
                        <a:cs typeface="+mn-cs"/>
                      </a:endParaRPr>
                    </a:p>
                  </a:txBody>
                  <a:tcPr marL="99692" marR="84406" marT="21600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a:txBody>
                    <a:bodyPr/>
                    <a:lstStyle/>
                    <a:p>
                      <a:pPr marL="361950" lvl="0" indent="-273050" algn="l" defTabSz="1072866" rtl="0" eaLnBrk="0" latinLnBrk="0" hangingPunct="0">
                        <a:spcBef>
                          <a:spcPts val="600"/>
                        </a:spcBef>
                        <a:buFont typeface="+mj-lt"/>
                        <a:buAutoNum type="arabicPeriod"/>
                      </a:pPr>
                      <a:r>
                        <a:rPr kumimoji="1" lang="ja-JP" altLang="en-US" sz="1800" kern="1200" spc="-50" baseline="0" dirty="0">
                          <a:solidFill>
                            <a:schemeClr val="dk1"/>
                          </a:solidFill>
                          <a:latin typeface="+mn-lt"/>
                          <a:ea typeface="+mn-ea"/>
                          <a:cs typeface="+mn-cs"/>
                        </a:rPr>
                        <a:t>高等教育・産業人材育成</a:t>
                      </a:r>
                      <a:endParaRPr kumimoji="1" lang="en-US" altLang="ja-JP" sz="1800" kern="1200" spc="-50" baseline="0" dirty="0">
                        <a:solidFill>
                          <a:schemeClr val="dk1"/>
                        </a:solidFill>
                        <a:latin typeface="+mn-lt"/>
                        <a:ea typeface="+mn-ea"/>
                        <a:cs typeface="+mn-cs"/>
                      </a:endParaRPr>
                    </a:p>
                    <a:p>
                      <a:pPr marL="361950" lvl="0" indent="-273050" algn="l" defTabSz="1072866" rtl="0" eaLnBrk="0" latinLnBrk="0" hangingPunct="0">
                        <a:spcBef>
                          <a:spcPts val="600"/>
                        </a:spcBef>
                        <a:buFont typeface="+mj-lt"/>
                        <a:buAutoNum type="arabicPeriod"/>
                      </a:pPr>
                      <a:r>
                        <a:rPr kumimoji="1" lang="ja-JP" altLang="en-US" sz="1800" kern="1200" dirty="0">
                          <a:solidFill>
                            <a:schemeClr val="dk1"/>
                          </a:solidFill>
                          <a:latin typeface="+mn-lt"/>
                          <a:ea typeface="+mn-ea"/>
                          <a:cs typeface="+mn-cs"/>
                        </a:rPr>
                        <a:t>財政・金融（銀行）</a:t>
                      </a:r>
                      <a:endParaRPr kumimoji="1" lang="en-US" altLang="ja-JP" sz="1800" kern="1200" dirty="0">
                        <a:solidFill>
                          <a:schemeClr val="dk1"/>
                        </a:solidFill>
                        <a:latin typeface="+mn-lt"/>
                        <a:ea typeface="+mn-ea"/>
                        <a:cs typeface="+mn-cs"/>
                      </a:endParaRPr>
                    </a:p>
                    <a:p>
                      <a:pPr marL="361950" lvl="0" indent="-273050" algn="l" defTabSz="1072866" rtl="0" eaLnBrk="0" latinLnBrk="0" hangingPunct="0">
                        <a:spcBef>
                          <a:spcPts val="600"/>
                        </a:spcBef>
                        <a:buFont typeface="+mj-lt"/>
                        <a:buAutoNum type="arabicPeriod"/>
                      </a:pPr>
                      <a:r>
                        <a:rPr kumimoji="1" lang="ja-JP" altLang="en-US" sz="1800" kern="1200" dirty="0">
                          <a:solidFill>
                            <a:schemeClr val="dk1"/>
                          </a:solidFill>
                          <a:latin typeface="+mn-lt"/>
                          <a:ea typeface="+mn-ea"/>
                          <a:cs typeface="+mn-cs"/>
                        </a:rPr>
                        <a:t>法律整備</a:t>
                      </a:r>
                      <a:endParaRPr kumimoji="1" lang="en-US" altLang="ja-JP" sz="1800" kern="1200" dirty="0">
                        <a:solidFill>
                          <a:schemeClr val="dk1"/>
                        </a:solidFill>
                        <a:latin typeface="+mn-lt"/>
                        <a:ea typeface="+mn-ea"/>
                        <a:cs typeface="+mn-cs"/>
                      </a:endParaRPr>
                    </a:p>
                    <a:p>
                      <a:pPr marL="361950" lvl="0" indent="-273050" algn="l" defTabSz="1072866" rtl="0" eaLnBrk="0" latinLnBrk="0" hangingPunct="0">
                        <a:spcBef>
                          <a:spcPts val="600"/>
                        </a:spcBef>
                        <a:buFont typeface="+mj-lt"/>
                        <a:buAutoNum type="arabicPeriod"/>
                      </a:pPr>
                      <a:r>
                        <a:rPr kumimoji="1" lang="ja-JP" altLang="en-US" sz="1800" kern="1200" dirty="0">
                          <a:solidFill>
                            <a:schemeClr val="dk1"/>
                          </a:solidFill>
                          <a:latin typeface="+mn-lt"/>
                          <a:ea typeface="+mn-ea"/>
                          <a:cs typeface="+mn-cs"/>
                        </a:rPr>
                        <a:t>貿易・投資環境整備</a:t>
                      </a:r>
                      <a:endParaRPr kumimoji="1" lang="en-US" altLang="ja-JP" sz="1800" kern="1200" dirty="0">
                        <a:solidFill>
                          <a:schemeClr val="dk1"/>
                        </a:solidFill>
                        <a:latin typeface="+mn-lt"/>
                        <a:ea typeface="+mn-ea"/>
                        <a:cs typeface="+mn-cs"/>
                      </a:endParaRPr>
                    </a:p>
                    <a:p>
                      <a:pPr marL="361950" lvl="0" indent="-273050" algn="l" defTabSz="1072866" rtl="0" eaLnBrk="0" latinLnBrk="0" hangingPunct="0">
                        <a:spcBef>
                          <a:spcPts val="600"/>
                        </a:spcBef>
                        <a:buFont typeface="+mj-lt"/>
                        <a:buAutoNum type="arabicPeriod"/>
                      </a:pPr>
                      <a:r>
                        <a:rPr kumimoji="1" lang="ja-JP" altLang="en-US" sz="1800" kern="1200" dirty="0">
                          <a:solidFill>
                            <a:schemeClr val="dk1"/>
                          </a:solidFill>
                          <a:latin typeface="+mn-lt"/>
                          <a:ea typeface="+mn-ea"/>
                          <a:cs typeface="+mn-cs"/>
                        </a:rPr>
                        <a:t>観光</a:t>
                      </a:r>
                      <a:endParaRPr kumimoji="1" lang="en-US" altLang="ja-JP" sz="1800" kern="1200" dirty="0">
                        <a:solidFill>
                          <a:schemeClr val="dk1"/>
                        </a:solidFill>
                        <a:latin typeface="+mn-lt"/>
                        <a:ea typeface="+mn-ea"/>
                        <a:cs typeface="+mn-cs"/>
                      </a:endParaRPr>
                    </a:p>
                  </a:txBody>
                  <a:tcPr marL="82800" marR="84406" marT="21600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noFill/>
                  </a:tcPr>
                </a:tc>
                <a:tc>
                  <a:txBody>
                    <a:bodyPr/>
                    <a:lstStyle/>
                    <a:p>
                      <a:pPr marL="363538" lvl="0" indent="-276225" algn="l" defTabSz="1072866" rtl="0" eaLnBrk="0" latinLnBrk="0" hangingPunct="0">
                        <a:spcBef>
                          <a:spcPts val="600"/>
                        </a:spcBef>
                        <a:buFont typeface="+mj-lt"/>
                        <a:buAutoNum type="arabicPeriod"/>
                      </a:pPr>
                      <a:r>
                        <a:rPr kumimoji="1" lang="ja-JP" altLang="en-US" sz="1800" kern="1200" dirty="0">
                          <a:solidFill>
                            <a:srgbClr val="FF0000"/>
                          </a:solidFill>
                          <a:latin typeface="+mn-lt"/>
                          <a:ea typeface="+mn-ea"/>
                          <a:cs typeface="+mn-cs"/>
                        </a:rPr>
                        <a:t>ヤンゴン都市圏開発</a:t>
                      </a:r>
                      <a:endParaRPr kumimoji="1" lang="en-US" altLang="ja-JP" sz="1800" kern="1200" dirty="0">
                        <a:solidFill>
                          <a:srgbClr val="FF0000"/>
                        </a:solidFill>
                        <a:latin typeface="+mn-lt"/>
                        <a:ea typeface="+mn-ea"/>
                        <a:cs typeface="+mn-cs"/>
                      </a:endParaRPr>
                    </a:p>
                    <a:p>
                      <a:pPr marL="363538" lvl="0" indent="-276225" algn="l" defTabSz="1072866" rtl="0" eaLnBrk="0" latinLnBrk="0" hangingPunct="0">
                        <a:spcBef>
                          <a:spcPts val="600"/>
                        </a:spcBef>
                        <a:buFont typeface="+mj-lt"/>
                        <a:buAutoNum type="arabicPeriod"/>
                      </a:pPr>
                      <a:r>
                        <a:rPr kumimoji="1" lang="ja-JP" altLang="en-US" sz="1800" kern="1200" dirty="0">
                          <a:solidFill>
                            <a:schemeClr val="dk1"/>
                          </a:solidFill>
                          <a:latin typeface="+mn-lt"/>
                          <a:ea typeface="+mn-ea"/>
                          <a:cs typeface="+mn-cs"/>
                        </a:rPr>
                        <a:t>ティラワ工業団地開発　</a:t>
                      </a:r>
                    </a:p>
                    <a:p>
                      <a:pPr marL="363538" lvl="0" indent="-276225" algn="l" defTabSz="1072866" rtl="0" eaLnBrk="0" latinLnBrk="0" hangingPunct="0">
                        <a:spcBef>
                          <a:spcPts val="600"/>
                        </a:spcBef>
                        <a:buFont typeface="+mj-lt"/>
                        <a:buAutoNum type="arabicPeriod"/>
                      </a:pPr>
                      <a:r>
                        <a:rPr kumimoji="1" lang="ja-JP" altLang="en-US" sz="1800" kern="1200" dirty="0">
                          <a:solidFill>
                            <a:schemeClr val="dk1"/>
                          </a:solidFill>
                          <a:latin typeface="+mn-lt"/>
                          <a:ea typeface="+mn-ea"/>
                          <a:cs typeface="+mn-cs"/>
                        </a:rPr>
                        <a:t>運輸・交通</a:t>
                      </a:r>
                      <a:r>
                        <a:rPr kumimoji="1" lang="en-US" altLang="ja-JP" sz="1800" kern="1200" dirty="0">
                          <a:solidFill>
                            <a:schemeClr val="dk1"/>
                          </a:solidFill>
                          <a:latin typeface="+mn-lt"/>
                          <a:ea typeface="+mn-ea"/>
                          <a:cs typeface="+mn-cs"/>
                        </a:rPr>
                        <a:t/>
                      </a:r>
                      <a:br>
                        <a:rPr kumimoji="1" lang="en-US" altLang="ja-JP" sz="1800" kern="1200" dirty="0">
                          <a:solidFill>
                            <a:schemeClr val="dk1"/>
                          </a:solidFill>
                          <a:latin typeface="+mn-lt"/>
                          <a:ea typeface="+mn-ea"/>
                          <a:cs typeface="+mn-cs"/>
                        </a:rPr>
                      </a:br>
                      <a:r>
                        <a:rPr kumimoji="1" lang="ja-JP" altLang="en-US" sz="1700" kern="1200" dirty="0">
                          <a:solidFill>
                            <a:schemeClr val="dk1"/>
                          </a:solidFill>
                          <a:latin typeface="+mn-lt"/>
                          <a:ea typeface="+mn-ea"/>
                          <a:cs typeface="+mn-cs"/>
                        </a:rPr>
                        <a:t>（鉄道・道路・水運）</a:t>
                      </a:r>
                    </a:p>
                    <a:p>
                      <a:pPr marL="363538" lvl="0" indent="-276225" algn="l" defTabSz="1072866" rtl="0" eaLnBrk="0" latinLnBrk="0" hangingPunct="0">
                        <a:spcBef>
                          <a:spcPts val="600"/>
                        </a:spcBef>
                        <a:buFont typeface="+mj-lt"/>
                        <a:buAutoNum type="arabicPeriod"/>
                      </a:pPr>
                      <a:r>
                        <a:rPr kumimoji="1" lang="ja-JP" altLang="en-US" sz="1800" kern="1200" dirty="0">
                          <a:solidFill>
                            <a:schemeClr val="dk1"/>
                          </a:solidFill>
                          <a:latin typeface="+mn-lt"/>
                          <a:ea typeface="+mn-ea"/>
                          <a:cs typeface="+mn-cs"/>
                        </a:rPr>
                        <a:t>電力・エネルギー</a:t>
                      </a:r>
                    </a:p>
                    <a:p>
                      <a:pPr marL="363538" lvl="0" indent="-276225" algn="l" defTabSz="1072866" rtl="0" eaLnBrk="0" latinLnBrk="0" hangingPunct="0">
                        <a:spcBef>
                          <a:spcPts val="600"/>
                        </a:spcBef>
                        <a:buFont typeface="+mj-lt"/>
                        <a:buAutoNum type="arabicPeriod"/>
                      </a:pPr>
                      <a:r>
                        <a:rPr kumimoji="1" lang="ja-JP" altLang="en-US" sz="1800" kern="1200" dirty="0">
                          <a:solidFill>
                            <a:schemeClr val="dk1"/>
                          </a:solidFill>
                          <a:latin typeface="+mn-lt"/>
                          <a:ea typeface="+mn-ea"/>
                          <a:cs typeface="+mn-cs"/>
                        </a:rPr>
                        <a:t>上下水道</a:t>
                      </a:r>
                    </a:p>
                    <a:p>
                      <a:pPr marL="363538" lvl="0" indent="-276225" algn="l" defTabSz="1072866" rtl="0" eaLnBrk="0" latinLnBrk="0" hangingPunct="0">
                        <a:spcBef>
                          <a:spcPts val="600"/>
                        </a:spcBef>
                        <a:buFont typeface="+mj-lt"/>
                        <a:buAutoNum type="arabicPeriod"/>
                      </a:pPr>
                      <a:r>
                        <a:rPr kumimoji="1" lang="ja-JP" altLang="en-US" sz="1800" kern="1200" dirty="0">
                          <a:solidFill>
                            <a:schemeClr val="dk1"/>
                          </a:solidFill>
                          <a:latin typeface="+mn-lt"/>
                          <a:ea typeface="+mn-ea"/>
                          <a:cs typeface="+mn-cs"/>
                        </a:rPr>
                        <a:t>情報・通信</a:t>
                      </a:r>
                    </a:p>
                  </a:txBody>
                  <a:tcPr marL="99692" marR="84406" marT="21600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タイトル 1">
            <a:extLst>
              <a:ext uri="{FF2B5EF4-FFF2-40B4-BE49-F238E27FC236}">
                <a16:creationId xmlns:a16="http://schemas.microsoft.com/office/drawing/2014/main" id="{DE4DA4F1-D023-4801-AAF9-1C3AA3AA481F}"/>
              </a:ext>
            </a:extLst>
          </p:cNvPr>
          <p:cNvSpPr txBox="1">
            <a:spLocks/>
          </p:cNvSpPr>
          <p:nvPr/>
        </p:nvSpPr>
        <p:spPr>
          <a:xfrm>
            <a:off x="4566173" y="1081370"/>
            <a:ext cx="8915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p>
        </p:txBody>
      </p:sp>
      <p:pic>
        <p:nvPicPr>
          <p:cNvPr id="34" name="Picture 2" descr="f:id:manimoto:20170626115857p:plain">
            <a:extLst>
              <a:ext uri="{FF2B5EF4-FFF2-40B4-BE49-F238E27FC236}">
                <a16:creationId xmlns:a16="http://schemas.microsoft.com/office/drawing/2014/main" id="{912517E4-25EB-480A-A93C-0C0129D606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6914" y="5606147"/>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4" descr="f:id:manimoto:20170626115852p:plain">
            <a:extLst>
              <a:ext uri="{FF2B5EF4-FFF2-40B4-BE49-F238E27FC236}">
                <a16:creationId xmlns:a16="http://schemas.microsoft.com/office/drawing/2014/main" id="{28E7A53A-6FAE-4910-855E-09A7E62826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7761" y="5600324"/>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35" descr="f:id:manimoto:20170626115843p:plain">
            <a:extLst>
              <a:ext uri="{FF2B5EF4-FFF2-40B4-BE49-F238E27FC236}">
                <a16:creationId xmlns:a16="http://schemas.microsoft.com/office/drawing/2014/main" id="{83FD93AD-9501-4826-8210-5594FBC1955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88608" y="5600324"/>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8" descr="f:id:manimoto:20170626115847p:plain">
            <a:extLst>
              <a:ext uri="{FF2B5EF4-FFF2-40B4-BE49-F238E27FC236}">
                <a16:creationId xmlns:a16="http://schemas.microsoft.com/office/drawing/2014/main" id="{5CBBCBB2-31AB-4836-B8D6-99885D78EC0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99455" y="5596202"/>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10" descr="f:id:manimoto:20170626115831p:plain">
            <a:extLst>
              <a:ext uri="{FF2B5EF4-FFF2-40B4-BE49-F238E27FC236}">
                <a16:creationId xmlns:a16="http://schemas.microsoft.com/office/drawing/2014/main" id="{6AE1096B-8AF1-4F67-A792-AA8EBDFD2CD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10302" y="5596202"/>
            <a:ext cx="544471"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12" descr="f:id:manimoto:20170626115836p:plain">
            <a:extLst>
              <a:ext uri="{FF2B5EF4-FFF2-40B4-BE49-F238E27FC236}">
                <a16:creationId xmlns:a16="http://schemas.microsoft.com/office/drawing/2014/main" id="{46A1ADAC-6B15-4C98-9E3E-E8C1BC17B8B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7867" y="6207073"/>
            <a:ext cx="544471"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24" descr="f:id:manimoto:20170626115810p:plain">
            <a:extLst>
              <a:ext uri="{FF2B5EF4-FFF2-40B4-BE49-F238E27FC236}">
                <a16:creationId xmlns:a16="http://schemas.microsoft.com/office/drawing/2014/main" id="{5188DEA8-8703-4A3B-9495-748D26AA950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16506" y="6217018"/>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26" descr="f:id:manimoto:20170626115751p:plain">
            <a:extLst>
              <a:ext uri="{FF2B5EF4-FFF2-40B4-BE49-F238E27FC236}">
                <a16:creationId xmlns:a16="http://schemas.microsoft.com/office/drawing/2014/main" id="{FA4ECE7D-77A6-4623-8974-10D0CF66F86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5269" y="6207073"/>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28" descr="f:id:manimoto:20170626115756p:plain">
            <a:extLst>
              <a:ext uri="{FF2B5EF4-FFF2-40B4-BE49-F238E27FC236}">
                <a16:creationId xmlns:a16="http://schemas.microsoft.com/office/drawing/2014/main" id="{0B9EEC4A-B484-4F48-940C-A1ACF5D9B17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966332" y="6207073"/>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30" descr="f:id:manimoto:20170626115740p:plain">
            <a:extLst>
              <a:ext uri="{FF2B5EF4-FFF2-40B4-BE49-F238E27FC236}">
                <a16:creationId xmlns:a16="http://schemas.microsoft.com/office/drawing/2014/main" id="{88339C5C-58D6-4645-897B-D265C96C37A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667842" y="6207365"/>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14" descr="f:id:manimoto:20170626115817p:plain">
            <a:extLst>
              <a:ext uri="{FF2B5EF4-FFF2-40B4-BE49-F238E27FC236}">
                <a16:creationId xmlns:a16="http://schemas.microsoft.com/office/drawing/2014/main" id="{E6853A48-374C-480D-8C48-8C31EDC07D9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934917" y="5578666"/>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16" descr="f:id:manimoto:20170626115822p:plain">
            <a:extLst>
              <a:ext uri="{FF2B5EF4-FFF2-40B4-BE49-F238E27FC236}">
                <a16:creationId xmlns:a16="http://schemas.microsoft.com/office/drawing/2014/main" id="{2B70CCE3-1882-432B-9FBD-CB3707347ECE}"/>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553420" y="5578666"/>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18" descr="f:id:manimoto:20170626115827p:plain">
            <a:extLst>
              <a:ext uri="{FF2B5EF4-FFF2-40B4-BE49-F238E27FC236}">
                <a16:creationId xmlns:a16="http://schemas.microsoft.com/office/drawing/2014/main" id="{8E201CD4-5607-44DA-9E5D-66B5388813B0}"/>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287960" y="6189537"/>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8" name="Picture 22" descr="f:id:manimoto:20170626115805p:plain">
            <a:extLst>
              <a:ext uri="{FF2B5EF4-FFF2-40B4-BE49-F238E27FC236}">
                <a16:creationId xmlns:a16="http://schemas.microsoft.com/office/drawing/2014/main" id="{676CC772-0C20-4716-AA40-2E4B22406F6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581874" y="6194573"/>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9" name="Picture 32" descr="f:id:manimoto:20170626115745p:plain">
            <a:extLst>
              <a:ext uri="{FF2B5EF4-FFF2-40B4-BE49-F238E27FC236}">
                <a16:creationId xmlns:a16="http://schemas.microsoft.com/office/drawing/2014/main" id="{7D3478D6-ECE7-4806-BCE8-7F71CD7EF386}"/>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359568" y="6207073"/>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18" descr="f:id:manimoto:20170626115827p:plain">
            <a:extLst>
              <a:ext uri="{FF2B5EF4-FFF2-40B4-BE49-F238E27FC236}">
                <a16:creationId xmlns:a16="http://schemas.microsoft.com/office/drawing/2014/main" id="{8E201CD4-5607-44DA-9E5D-66B5388813B0}"/>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218083" y="5617351"/>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Picture 16" descr="f:id:manimoto:20170626115822p:plain">
            <a:extLst>
              <a:ext uri="{FF2B5EF4-FFF2-40B4-BE49-F238E27FC236}">
                <a16:creationId xmlns:a16="http://schemas.microsoft.com/office/drawing/2014/main" id="{2B70CCE3-1882-432B-9FBD-CB3707347ECE}"/>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595116" y="5606147"/>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12" descr="f:id:manimoto:20170626115836p:plain">
            <a:extLst>
              <a:ext uri="{FF2B5EF4-FFF2-40B4-BE49-F238E27FC236}">
                <a16:creationId xmlns:a16="http://schemas.microsoft.com/office/drawing/2014/main" id="{46A1ADAC-6B15-4C98-9E3E-E8C1BC17B8B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87960" y="5580054"/>
            <a:ext cx="544471"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34" descr="f:id:manimoto:20170626115735p:plain">
            <a:extLst>
              <a:ext uri="{FF2B5EF4-FFF2-40B4-BE49-F238E27FC236}">
                <a16:creationId xmlns:a16="http://schemas.microsoft.com/office/drawing/2014/main" id="{526D4347-EFC0-450D-8C1F-EBAD89B13756}"/>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1224944" y="5860238"/>
            <a:ext cx="563144" cy="56314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9"/>
          <a:stretch>
            <a:fillRect/>
          </a:stretch>
        </p:blipFill>
        <p:spPr>
          <a:xfrm>
            <a:off x="1587334" y="6217018"/>
            <a:ext cx="577881" cy="572535"/>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19"/>
          <a:stretch>
            <a:fillRect/>
          </a:stretch>
        </p:blipFill>
        <p:spPr>
          <a:xfrm>
            <a:off x="5587747" y="6202377"/>
            <a:ext cx="577881" cy="572535"/>
          </a:xfrm>
          <a:prstGeom prst="rect">
            <a:avLst/>
          </a:prstGeom>
          <a:effectLst>
            <a:outerShdw blurRad="50800" dist="38100" dir="5400000" algn="t" rotWithShape="0">
              <a:prstClr val="black">
                <a:alpha val="40000"/>
              </a:prstClr>
            </a:outerShdw>
          </a:effectLst>
        </p:spPr>
      </p:pic>
      <p:pic>
        <p:nvPicPr>
          <p:cNvPr id="30" name="Picture 29"/>
          <p:cNvPicPr>
            <a:picLocks noChangeAspect="1"/>
          </p:cNvPicPr>
          <p:nvPr/>
        </p:nvPicPr>
        <p:blipFill>
          <a:blip r:embed="rId19"/>
          <a:stretch>
            <a:fillRect/>
          </a:stretch>
        </p:blipFill>
        <p:spPr>
          <a:xfrm>
            <a:off x="8952995" y="6184841"/>
            <a:ext cx="577881" cy="57253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929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anim calcmode="lin" valueType="num">
                                      <p:cBhvr>
                                        <p:cTn id="8" dur="2000" fill="hold"/>
                                        <p:tgtEl>
                                          <p:spTgt spid="34"/>
                                        </p:tgtEl>
                                        <p:attrNameLst>
                                          <p:attrName>ppt_w</p:attrName>
                                        </p:attrNameLst>
                                      </p:cBhvr>
                                      <p:tavLst>
                                        <p:tav tm="0" fmla="#ppt_w*sin(2.5*pi*$)">
                                          <p:val>
                                            <p:fltVal val="0"/>
                                          </p:val>
                                        </p:tav>
                                        <p:tav tm="100000">
                                          <p:val>
                                            <p:fltVal val="1"/>
                                          </p:val>
                                        </p:tav>
                                      </p:tavLst>
                                    </p:anim>
                                    <p:anim calcmode="lin" valueType="num">
                                      <p:cBhvr>
                                        <p:cTn id="9" dur="2000" fill="hold"/>
                                        <p:tgtEl>
                                          <p:spTgt spid="3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anim calcmode="lin" valueType="num">
                                      <p:cBhvr>
                                        <p:cTn id="13" dur="2000" fill="hold"/>
                                        <p:tgtEl>
                                          <p:spTgt spid="35"/>
                                        </p:tgtEl>
                                        <p:attrNameLst>
                                          <p:attrName>ppt_w</p:attrName>
                                        </p:attrNameLst>
                                      </p:cBhvr>
                                      <p:tavLst>
                                        <p:tav tm="0" fmla="#ppt_w*sin(2.5*pi*$)">
                                          <p:val>
                                            <p:fltVal val="0"/>
                                          </p:val>
                                        </p:tav>
                                        <p:tav tm="100000">
                                          <p:val>
                                            <p:fltVal val="1"/>
                                          </p:val>
                                        </p:tav>
                                      </p:tavLst>
                                    </p:anim>
                                    <p:anim calcmode="lin" valueType="num">
                                      <p:cBhvr>
                                        <p:cTn id="14" dur="2000" fill="hold"/>
                                        <p:tgtEl>
                                          <p:spTgt spid="3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2000"/>
                                        <p:tgtEl>
                                          <p:spTgt spid="36"/>
                                        </p:tgtEl>
                                      </p:cBhvr>
                                    </p:animEffect>
                                    <p:anim calcmode="lin" valueType="num">
                                      <p:cBhvr>
                                        <p:cTn id="18" dur="2000" fill="hold"/>
                                        <p:tgtEl>
                                          <p:spTgt spid="36"/>
                                        </p:tgtEl>
                                        <p:attrNameLst>
                                          <p:attrName>ppt_w</p:attrName>
                                        </p:attrNameLst>
                                      </p:cBhvr>
                                      <p:tavLst>
                                        <p:tav tm="0" fmla="#ppt_w*sin(2.5*pi*$)">
                                          <p:val>
                                            <p:fltVal val="0"/>
                                          </p:val>
                                        </p:tav>
                                        <p:tav tm="100000">
                                          <p:val>
                                            <p:fltVal val="1"/>
                                          </p:val>
                                        </p:tav>
                                      </p:tavLst>
                                    </p:anim>
                                    <p:anim calcmode="lin" valueType="num">
                                      <p:cBhvr>
                                        <p:cTn id="19" dur="2000" fill="hold"/>
                                        <p:tgtEl>
                                          <p:spTgt spid="3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anim calcmode="lin" valueType="num">
                                      <p:cBhvr>
                                        <p:cTn id="23" dur="2000" fill="hold"/>
                                        <p:tgtEl>
                                          <p:spTgt spid="37"/>
                                        </p:tgtEl>
                                        <p:attrNameLst>
                                          <p:attrName>ppt_w</p:attrName>
                                        </p:attrNameLst>
                                      </p:cBhvr>
                                      <p:tavLst>
                                        <p:tav tm="0" fmla="#ppt_w*sin(2.5*pi*$)">
                                          <p:val>
                                            <p:fltVal val="0"/>
                                          </p:val>
                                        </p:tav>
                                        <p:tav tm="100000">
                                          <p:val>
                                            <p:fltVal val="1"/>
                                          </p:val>
                                        </p:tav>
                                      </p:tavLst>
                                    </p:anim>
                                    <p:anim calcmode="lin" valueType="num">
                                      <p:cBhvr>
                                        <p:cTn id="24" dur="2000" fill="hold"/>
                                        <p:tgtEl>
                                          <p:spTgt spid="37"/>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000"/>
                                        <p:tgtEl>
                                          <p:spTgt spid="38"/>
                                        </p:tgtEl>
                                      </p:cBhvr>
                                    </p:animEffect>
                                    <p:anim calcmode="lin" valueType="num">
                                      <p:cBhvr>
                                        <p:cTn id="28" dur="2000" fill="hold"/>
                                        <p:tgtEl>
                                          <p:spTgt spid="38"/>
                                        </p:tgtEl>
                                        <p:attrNameLst>
                                          <p:attrName>ppt_w</p:attrName>
                                        </p:attrNameLst>
                                      </p:cBhvr>
                                      <p:tavLst>
                                        <p:tav tm="0" fmla="#ppt_w*sin(2.5*pi*$)">
                                          <p:val>
                                            <p:fltVal val="0"/>
                                          </p:val>
                                        </p:tav>
                                        <p:tav tm="100000">
                                          <p:val>
                                            <p:fltVal val="1"/>
                                          </p:val>
                                        </p:tav>
                                      </p:tavLst>
                                    </p:anim>
                                    <p:anim calcmode="lin" valueType="num">
                                      <p:cBhvr>
                                        <p:cTn id="29" dur="2000" fill="hold"/>
                                        <p:tgtEl>
                                          <p:spTgt spid="38"/>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2000"/>
                                        <p:tgtEl>
                                          <p:spTgt spid="39"/>
                                        </p:tgtEl>
                                      </p:cBhvr>
                                    </p:animEffect>
                                    <p:anim calcmode="lin" valueType="num">
                                      <p:cBhvr>
                                        <p:cTn id="33" dur="2000" fill="hold"/>
                                        <p:tgtEl>
                                          <p:spTgt spid="39"/>
                                        </p:tgtEl>
                                        <p:attrNameLst>
                                          <p:attrName>ppt_w</p:attrName>
                                        </p:attrNameLst>
                                      </p:cBhvr>
                                      <p:tavLst>
                                        <p:tav tm="0" fmla="#ppt_w*sin(2.5*pi*$)">
                                          <p:val>
                                            <p:fltVal val="0"/>
                                          </p:val>
                                        </p:tav>
                                        <p:tav tm="100000">
                                          <p:val>
                                            <p:fltVal val="1"/>
                                          </p:val>
                                        </p:tav>
                                      </p:tavLst>
                                    </p:anim>
                                    <p:anim calcmode="lin" valueType="num">
                                      <p:cBhvr>
                                        <p:cTn id="34" dur="2000" fill="hold"/>
                                        <p:tgtEl>
                                          <p:spTgt spid="39"/>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2000"/>
                                        <p:tgtEl>
                                          <p:spTgt spid="40"/>
                                        </p:tgtEl>
                                      </p:cBhvr>
                                    </p:animEffect>
                                    <p:anim calcmode="lin" valueType="num">
                                      <p:cBhvr>
                                        <p:cTn id="38" dur="2000" fill="hold"/>
                                        <p:tgtEl>
                                          <p:spTgt spid="40"/>
                                        </p:tgtEl>
                                        <p:attrNameLst>
                                          <p:attrName>ppt_w</p:attrName>
                                        </p:attrNameLst>
                                      </p:cBhvr>
                                      <p:tavLst>
                                        <p:tav tm="0" fmla="#ppt_w*sin(2.5*pi*$)">
                                          <p:val>
                                            <p:fltVal val="0"/>
                                          </p:val>
                                        </p:tav>
                                        <p:tav tm="100000">
                                          <p:val>
                                            <p:fltVal val="1"/>
                                          </p:val>
                                        </p:tav>
                                      </p:tavLst>
                                    </p:anim>
                                    <p:anim calcmode="lin" valueType="num">
                                      <p:cBhvr>
                                        <p:cTn id="39" dur="2000" fill="hold"/>
                                        <p:tgtEl>
                                          <p:spTgt spid="40"/>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000"/>
                                        <p:tgtEl>
                                          <p:spTgt spid="41"/>
                                        </p:tgtEl>
                                      </p:cBhvr>
                                    </p:animEffect>
                                    <p:anim calcmode="lin" valueType="num">
                                      <p:cBhvr>
                                        <p:cTn id="43" dur="2000" fill="hold"/>
                                        <p:tgtEl>
                                          <p:spTgt spid="41"/>
                                        </p:tgtEl>
                                        <p:attrNameLst>
                                          <p:attrName>ppt_w</p:attrName>
                                        </p:attrNameLst>
                                      </p:cBhvr>
                                      <p:tavLst>
                                        <p:tav tm="0" fmla="#ppt_w*sin(2.5*pi*$)">
                                          <p:val>
                                            <p:fltVal val="0"/>
                                          </p:val>
                                        </p:tav>
                                        <p:tav tm="100000">
                                          <p:val>
                                            <p:fltVal val="1"/>
                                          </p:val>
                                        </p:tav>
                                      </p:tavLst>
                                    </p:anim>
                                    <p:anim calcmode="lin" valueType="num">
                                      <p:cBhvr>
                                        <p:cTn id="44" dur="2000" fill="hold"/>
                                        <p:tgtEl>
                                          <p:spTgt spid="41"/>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2000"/>
                                        <p:tgtEl>
                                          <p:spTgt spid="42"/>
                                        </p:tgtEl>
                                      </p:cBhvr>
                                    </p:animEffect>
                                    <p:anim calcmode="lin" valueType="num">
                                      <p:cBhvr>
                                        <p:cTn id="48" dur="2000" fill="hold"/>
                                        <p:tgtEl>
                                          <p:spTgt spid="42"/>
                                        </p:tgtEl>
                                        <p:attrNameLst>
                                          <p:attrName>ppt_w</p:attrName>
                                        </p:attrNameLst>
                                      </p:cBhvr>
                                      <p:tavLst>
                                        <p:tav tm="0" fmla="#ppt_w*sin(2.5*pi*$)">
                                          <p:val>
                                            <p:fltVal val="0"/>
                                          </p:val>
                                        </p:tav>
                                        <p:tav tm="100000">
                                          <p:val>
                                            <p:fltVal val="1"/>
                                          </p:val>
                                        </p:tav>
                                      </p:tavLst>
                                    </p:anim>
                                    <p:anim calcmode="lin" valueType="num">
                                      <p:cBhvr>
                                        <p:cTn id="49" dur="2000" fill="hold"/>
                                        <p:tgtEl>
                                          <p:spTgt spid="42"/>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000"/>
                                        <p:tgtEl>
                                          <p:spTgt spid="43"/>
                                        </p:tgtEl>
                                      </p:cBhvr>
                                    </p:animEffect>
                                    <p:anim calcmode="lin" valueType="num">
                                      <p:cBhvr>
                                        <p:cTn id="53" dur="2000" fill="hold"/>
                                        <p:tgtEl>
                                          <p:spTgt spid="43"/>
                                        </p:tgtEl>
                                        <p:attrNameLst>
                                          <p:attrName>ppt_w</p:attrName>
                                        </p:attrNameLst>
                                      </p:cBhvr>
                                      <p:tavLst>
                                        <p:tav tm="0" fmla="#ppt_w*sin(2.5*pi*$)">
                                          <p:val>
                                            <p:fltVal val="0"/>
                                          </p:val>
                                        </p:tav>
                                        <p:tav tm="100000">
                                          <p:val>
                                            <p:fltVal val="1"/>
                                          </p:val>
                                        </p:tav>
                                      </p:tavLst>
                                    </p:anim>
                                    <p:anim calcmode="lin" valueType="num">
                                      <p:cBhvr>
                                        <p:cTn id="54" dur="2000" fill="hold"/>
                                        <p:tgtEl>
                                          <p:spTgt spid="43"/>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2000"/>
                                        <p:tgtEl>
                                          <p:spTgt spid="44"/>
                                        </p:tgtEl>
                                      </p:cBhvr>
                                    </p:animEffect>
                                    <p:anim calcmode="lin" valueType="num">
                                      <p:cBhvr>
                                        <p:cTn id="58" dur="2000" fill="hold"/>
                                        <p:tgtEl>
                                          <p:spTgt spid="44"/>
                                        </p:tgtEl>
                                        <p:attrNameLst>
                                          <p:attrName>ppt_w</p:attrName>
                                        </p:attrNameLst>
                                      </p:cBhvr>
                                      <p:tavLst>
                                        <p:tav tm="0" fmla="#ppt_w*sin(2.5*pi*$)">
                                          <p:val>
                                            <p:fltVal val="0"/>
                                          </p:val>
                                        </p:tav>
                                        <p:tav tm="100000">
                                          <p:val>
                                            <p:fltVal val="1"/>
                                          </p:val>
                                        </p:tav>
                                      </p:tavLst>
                                    </p:anim>
                                    <p:anim calcmode="lin" valueType="num">
                                      <p:cBhvr>
                                        <p:cTn id="59" dur="2000" fill="hold"/>
                                        <p:tgtEl>
                                          <p:spTgt spid="44"/>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2000"/>
                                        <p:tgtEl>
                                          <p:spTgt spid="45"/>
                                        </p:tgtEl>
                                      </p:cBhvr>
                                    </p:animEffect>
                                    <p:anim calcmode="lin" valueType="num">
                                      <p:cBhvr>
                                        <p:cTn id="63" dur="2000" fill="hold"/>
                                        <p:tgtEl>
                                          <p:spTgt spid="45"/>
                                        </p:tgtEl>
                                        <p:attrNameLst>
                                          <p:attrName>ppt_w</p:attrName>
                                        </p:attrNameLst>
                                      </p:cBhvr>
                                      <p:tavLst>
                                        <p:tav tm="0" fmla="#ppt_w*sin(2.5*pi*$)">
                                          <p:val>
                                            <p:fltVal val="0"/>
                                          </p:val>
                                        </p:tav>
                                        <p:tav tm="100000">
                                          <p:val>
                                            <p:fltVal val="1"/>
                                          </p:val>
                                        </p:tav>
                                      </p:tavLst>
                                    </p:anim>
                                    <p:anim calcmode="lin" valueType="num">
                                      <p:cBhvr>
                                        <p:cTn id="64" dur="2000" fill="hold"/>
                                        <p:tgtEl>
                                          <p:spTgt spid="45"/>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2000"/>
                                        <p:tgtEl>
                                          <p:spTgt spid="46"/>
                                        </p:tgtEl>
                                      </p:cBhvr>
                                    </p:animEffect>
                                    <p:anim calcmode="lin" valueType="num">
                                      <p:cBhvr>
                                        <p:cTn id="68" dur="2000" fill="hold"/>
                                        <p:tgtEl>
                                          <p:spTgt spid="46"/>
                                        </p:tgtEl>
                                        <p:attrNameLst>
                                          <p:attrName>ppt_w</p:attrName>
                                        </p:attrNameLst>
                                      </p:cBhvr>
                                      <p:tavLst>
                                        <p:tav tm="0" fmla="#ppt_w*sin(2.5*pi*$)">
                                          <p:val>
                                            <p:fltVal val="0"/>
                                          </p:val>
                                        </p:tav>
                                        <p:tav tm="100000">
                                          <p:val>
                                            <p:fltVal val="1"/>
                                          </p:val>
                                        </p:tav>
                                      </p:tavLst>
                                    </p:anim>
                                    <p:anim calcmode="lin" valueType="num">
                                      <p:cBhvr>
                                        <p:cTn id="69" dur="2000" fill="hold"/>
                                        <p:tgtEl>
                                          <p:spTgt spid="46"/>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2000"/>
                                        <p:tgtEl>
                                          <p:spTgt spid="48"/>
                                        </p:tgtEl>
                                      </p:cBhvr>
                                    </p:animEffect>
                                    <p:anim calcmode="lin" valueType="num">
                                      <p:cBhvr>
                                        <p:cTn id="73" dur="2000" fill="hold"/>
                                        <p:tgtEl>
                                          <p:spTgt spid="48"/>
                                        </p:tgtEl>
                                        <p:attrNameLst>
                                          <p:attrName>ppt_w</p:attrName>
                                        </p:attrNameLst>
                                      </p:cBhvr>
                                      <p:tavLst>
                                        <p:tav tm="0" fmla="#ppt_w*sin(2.5*pi*$)">
                                          <p:val>
                                            <p:fltVal val="0"/>
                                          </p:val>
                                        </p:tav>
                                        <p:tav tm="100000">
                                          <p:val>
                                            <p:fltVal val="1"/>
                                          </p:val>
                                        </p:tav>
                                      </p:tavLst>
                                    </p:anim>
                                    <p:anim calcmode="lin" valueType="num">
                                      <p:cBhvr>
                                        <p:cTn id="74" dur="2000" fill="hold"/>
                                        <p:tgtEl>
                                          <p:spTgt spid="48"/>
                                        </p:tgtEl>
                                        <p:attrNameLst>
                                          <p:attrName>ppt_h</p:attrName>
                                        </p:attrNameLst>
                                      </p:cBhvr>
                                      <p:tavLst>
                                        <p:tav tm="0">
                                          <p:val>
                                            <p:strVal val="#ppt_h"/>
                                          </p:val>
                                        </p:tav>
                                        <p:tav tm="100000">
                                          <p:val>
                                            <p:strVal val="#ppt_h"/>
                                          </p:val>
                                        </p:tav>
                                      </p:tavLst>
                                    </p:anim>
                                  </p:childTnLst>
                                </p:cTn>
                              </p:par>
                              <p:par>
                                <p:cTn id="75" presetID="45"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2000"/>
                                        <p:tgtEl>
                                          <p:spTgt spid="49"/>
                                        </p:tgtEl>
                                      </p:cBhvr>
                                    </p:animEffect>
                                    <p:anim calcmode="lin" valueType="num">
                                      <p:cBhvr>
                                        <p:cTn id="78" dur="2000" fill="hold"/>
                                        <p:tgtEl>
                                          <p:spTgt spid="49"/>
                                        </p:tgtEl>
                                        <p:attrNameLst>
                                          <p:attrName>ppt_w</p:attrName>
                                        </p:attrNameLst>
                                      </p:cBhvr>
                                      <p:tavLst>
                                        <p:tav tm="0" fmla="#ppt_w*sin(2.5*pi*$)">
                                          <p:val>
                                            <p:fltVal val="0"/>
                                          </p:val>
                                        </p:tav>
                                        <p:tav tm="100000">
                                          <p:val>
                                            <p:fltVal val="1"/>
                                          </p:val>
                                        </p:tav>
                                      </p:tavLst>
                                    </p:anim>
                                    <p:anim calcmode="lin" valueType="num">
                                      <p:cBhvr>
                                        <p:cTn id="79" dur="2000" fill="hold"/>
                                        <p:tgtEl>
                                          <p:spTgt spid="49"/>
                                        </p:tgtEl>
                                        <p:attrNameLst>
                                          <p:attrName>ppt_h</p:attrName>
                                        </p:attrNameLst>
                                      </p:cBhvr>
                                      <p:tavLst>
                                        <p:tav tm="0">
                                          <p:val>
                                            <p:strVal val="#ppt_h"/>
                                          </p:val>
                                        </p:tav>
                                        <p:tav tm="100000">
                                          <p:val>
                                            <p:strVal val="#ppt_h"/>
                                          </p:val>
                                        </p:tav>
                                      </p:tavLst>
                                    </p:anim>
                                  </p:childTnLst>
                                </p:cTn>
                              </p:par>
                              <p:par>
                                <p:cTn id="80" presetID="45" presetClass="entr" presetSubtype="0"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2000"/>
                                        <p:tgtEl>
                                          <p:spTgt spid="50"/>
                                        </p:tgtEl>
                                      </p:cBhvr>
                                    </p:animEffect>
                                    <p:anim calcmode="lin" valueType="num">
                                      <p:cBhvr>
                                        <p:cTn id="83" dur="2000" fill="hold"/>
                                        <p:tgtEl>
                                          <p:spTgt spid="50"/>
                                        </p:tgtEl>
                                        <p:attrNameLst>
                                          <p:attrName>ppt_w</p:attrName>
                                        </p:attrNameLst>
                                      </p:cBhvr>
                                      <p:tavLst>
                                        <p:tav tm="0" fmla="#ppt_w*sin(2.5*pi*$)">
                                          <p:val>
                                            <p:fltVal val="0"/>
                                          </p:val>
                                        </p:tav>
                                        <p:tav tm="100000">
                                          <p:val>
                                            <p:fltVal val="1"/>
                                          </p:val>
                                        </p:tav>
                                      </p:tavLst>
                                    </p:anim>
                                    <p:anim calcmode="lin" valueType="num">
                                      <p:cBhvr>
                                        <p:cTn id="84" dur="2000" fill="hold"/>
                                        <p:tgtEl>
                                          <p:spTgt spid="50"/>
                                        </p:tgtEl>
                                        <p:attrNameLst>
                                          <p:attrName>ppt_h</p:attrName>
                                        </p:attrNameLst>
                                      </p:cBhvr>
                                      <p:tavLst>
                                        <p:tav tm="0">
                                          <p:val>
                                            <p:strVal val="#ppt_h"/>
                                          </p:val>
                                        </p:tav>
                                        <p:tav tm="100000">
                                          <p:val>
                                            <p:strVal val="#ppt_h"/>
                                          </p:val>
                                        </p:tav>
                                      </p:tavLst>
                                    </p:anim>
                                  </p:childTnLst>
                                </p:cTn>
                              </p:par>
                              <p:par>
                                <p:cTn id="85" presetID="45" presetClass="entr" presetSubtype="0"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2000"/>
                                        <p:tgtEl>
                                          <p:spTgt spid="52"/>
                                        </p:tgtEl>
                                      </p:cBhvr>
                                    </p:animEffect>
                                    <p:anim calcmode="lin" valueType="num">
                                      <p:cBhvr>
                                        <p:cTn id="88" dur="2000" fill="hold"/>
                                        <p:tgtEl>
                                          <p:spTgt spid="52"/>
                                        </p:tgtEl>
                                        <p:attrNameLst>
                                          <p:attrName>ppt_w</p:attrName>
                                        </p:attrNameLst>
                                      </p:cBhvr>
                                      <p:tavLst>
                                        <p:tav tm="0" fmla="#ppt_w*sin(2.5*pi*$)">
                                          <p:val>
                                            <p:fltVal val="0"/>
                                          </p:val>
                                        </p:tav>
                                        <p:tav tm="100000">
                                          <p:val>
                                            <p:fltVal val="1"/>
                                          </p:val>
                                        </p:tav>
                                      </p:tavLst>
                                    </p:anim>
                                    <p:anim calcmode="lin" valueType="num">
                                      <p:cBhvr>
                                        <p:cTn id="89" dur="2000" fill="hold"/>
                                        <p:tgtEl>
                                          <p:spTgt spid="52"/>
                                        </p:tgtEl>
                                        <p:attrNameLst>
                                          <p:attrName>ppt_h</p:attrName>
                                        </p:attrNameLst>
                                      </p:cBhvr>
                                      <p:tavLst>
                                        <p:tav tm="0">
                                          <p:val>
                                            <p:strVal val="#ppt_h"/>
                                          </p:val>
                                        </p:tav>
                                        <p:tav tm="100000">
                                          <p:val>
                                            <p:strVal val="#ppt_h"/>
                                          </p:val>
                                        </p:tav>
                                      </p:tavLst>
                                    </p:anim>
                                  </p:childTnLst>
                                </p:cTn>
                              </p:par>
                              <p:par>
                                <p:cTn id="90" presetID="45" presetClass="entr" presetSubtype="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2000"/>
                                        <p:tgtEl>
                                          <p:spTgt spid="25"/>
                                        </p:tgtEl>
                                      </p:cBhvr>
                                    </p:animEffect>
                                    <p:anim calcmode="lin" valueType="num">
                                      <p:cBhvr>
                                        <p:cTn id="93" dur="2000" fill="hold"/>
                                        <p:tgtEl>
                                          <p:spTgt spid="25"/>
                                        </p:tgtEl>
                                        <p:attrNameLst>
                                          <p:attrName>ppt_w</p:attrName>
                                        </p:attrNameLst>
                                      </p:cBhvr>
                                      <p:tavLst>
                                        <p:tav tm="0" fmla="#ppt_w*sin(2.5*pi*$)">
                                          <p:val>
                                            <p:fltVal val="0"/>
                                          </p:val>
                                        </p:tav>
                                        <p:tav tm="100000">
                                          <p:val>
                                            <p:fltVal val="1"/>
                                          </p:val>
                                        </p:tav>
                                      </p:tavLst>
                                    </p:anim>
                                    <p:anim calcmode="lin" valueType="num">
                                      <p:cBhvr>
                                        <p:cTn id="94" dur="2000" fill="hold"/>
                                        <p:tgtEl>
                                          <p:spTgt spid="25"/>
                                        </p:tgtEl>
                                        <p:attrNameLst>
                                          <p:attrName>ppt_h</p:attrName>
                                        </p:attrNameLst>
                                      </p:cBhvr>
                                      <p:tavLst>
                                        <p:tav tm="0">
                                          <p:val>
                                            <p:strVal val="#ppt_h"/>
                                          </p:val>
                                        </p:tav>
                                        <p:tav tm="100000">
                                          <p:val>
                                            <p:strVal val="#ppt_h"/>
                                          </p:val>
                                        </p:tav>
                                      </p:tavLst>
                                    </p:anim>
                                  </p:childTnLst>
                                </p:cTn>
                              </p:par>
                              <p:par>
                                <p:cTn id="95" presetID="45"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2000"/>
                                        <p:tgtEl>
                                          <p:spTgt spid="27"/>
                                        </p:tgtEl>
                                      </p:cBhvr>
                                    </p:animEffect>
                                    <p:anim calcmode="lin" valueType="num">
                                      <p:cBhvr>
                                        <p:cTn id="98" dur="2000" fill="hold"/>
                                        <p:tgtEl>
                                          <p:spTgt spid="27"/>
                                        </p:tgtEl>
                                        <p:attrNameLst>
                                          <p:attrName>ppt_w</p:attrName>
                                        </p:attrNameLst>
                                      </p:cBhvr>
                                      <p:tavLst>
                                        <p:tav tm="0" fmla="#ppt_w*sin(2.5*pi*$)">
                                          <p:val>
                                            <p:fltVal val="0"/>
                                          </p:val>
                                        </p:tav>
                                        <p:tav tm="100000">
                                          <p:val>
                                            <p:fltVal val="1"/>
                                          </p:val>
                                        </p:tav>
                                      </p:tavLst>
                                    </p:anim>
                                    <p:anim calcmode="lin" valueType="num">
                                      <p:cBhvr>
                                        <p:cTn id="99" dur="2000" fill="hold"/>
                                        <p:tgtEl>
                                          <p:spTgt spid="27"/>
                                        </p:tgtEl>
                                        <p:attrNameLst>
                                          <p:attrName>ppt_h</p:attrName>
                                        </p:attrNameLst>
                                      </p:cBhvr>
                                      <p:tavLst>
                                        <p:tav tm="0">
                                          <p:val>
                                            <p:strVal val="#ppt_h"/>
                                          </p:val>
                                        </p:tav>
                                        <p:tav tm="100000">
                                          <p:val>
                                            <p:strVal val="#ppt_h"/>
                                          </p:val>
                                        </p:tav>
                                      </p:tavLst>
                                    </p:anim>
                                  </p:childTnLst>
                                </p:cTn>
                              </p:par>
                              <p:par>
                                <p:cTn id="100" presetID="45" presetClass="entr" presetSubtype="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2000"/>
                                        <p:tgtEl>
                                          <p:spTgt spid="28"/>
                                        </p:tgtEl>
                                      </p:cBhvr>
                                    </p:animEffect>
                                    <p:anim calcmode="lin" valueType="num">
                                      <p:cBhvr>
                                        <p:cTn id="103" dur="2000" fill="hold"/>
                                        <p:tgtEl>
                                          <p:spTgt spid="28"/>
                                        </p:tgtEl>
                                        <p:attrNameLst>
                                          <p:attrName>ppt_w</p:attrName>
                                        </p:attrNameLst>
                                      </p:cBhvr>
                                      <p:tavLst>
                                        <p:tav tm="0" fmla="#ppt_w*sin(2.5*pi*$)">
                                          <p:val>
                                            <p:fltVal val="0"/>
                                          </p:val>
                                        </p:tav>
                                        <p:tav tm="100000">
                                          <p:val>
                                            <p:fltVal val="1"/>
                                          </p:val>
                                        </p:tav>
                                      </p:tavLst>
                                    </p:anim>
                                    <p:anim calcmode="lin" valueType="num">
                                      <p:cBhvr>
                                        <p:cTn id="104" dur="2000" fill="hold"/>
                                        <p:tgtEl>
                                          <p:spTgt spid="28"/>
                                        </p:tgtEl>
                                        <p:attrNameLst>
                                          <p:attrName>ppt_h</p:attrName>
                                        </p:attrNameLst>
                                      </p:cBhvr>
                                      <p:tavLst>
                                        <p:tav tm="0">
                                          <p:val>
                                            <p:strVal val="#ppt_h"/>
                                          </p:val>
                                        </p:tav>
                                        <p:tav tm="100000">
                                          <p:val>
                                            <p:strVal val="#ppt_h"/>
                                          </p:val>
                                        </p:tav>
                                      </p:tavLst>
                                    </p:anim>
                                  </p:childTnLst>
                                </p:cTn>
                              </p:par>
                              <p:par>
                                <p:cTn id="105" presetID="45" presetClass="entr" presetSubtype="0" fill="hold"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2000"/>
                                        <p:tgtEl>
                                          <p:spTgt spid="29"/>
                                        </p:tgtEl>
                                      </p:cBhvr>
                                    </p:animEffect>
                                    <p:anim calcmode="lin" valueType="num">
                                      <p:cBhvr>
                                        <p:cTn id="108" dur="2000" fill="hold"/>
                                        <p:tgtEl>
                                          <p:spTgt spid="29"/>
                                        </p:tgtEl>
                                        <p:attrNameLst>
                                          <p:attrName>ppt_w</p:attrName>
                                        </p:attrNameLst>
                                      </p:cBhvr>
                                      <p:tavLst>
                                        <p:tav tm="0" fmla="#ppt_w*sin(2.5*pi*$)">
                                          <p:val>
                                            <p:fltVal val="0"/>
                                          </p:val>
                                        </p:tav>
                                        <p:tav tm="100000">
                                          <p:val>
                                            <p:fltVal val="1"/>
                                          </p:val>
                                        </p:tav>
                                      </p:tavLst>
                                    </p:anim>
                                    <p:anim calcmode="lin" valueType="num">
                                      <p:cBhvr>
                                        <p:cTn id="109" dur="2000" fill="hold"/>
                                        <p:tgtEl>
                                          <p:spTgt spid="29"/>
                                        </p:tgtEl>
                                        <p:attrNameLst>
                                          <p:attrName>ppt_h</p:attrName>
                                        </p:attrNameLst>
                                      </p:cBhvr>
                                      <p:tavLst>
                                        <p:tav tm="0">
                                          <p:val>
                                            <p:strVal val="#ppt_h"/>
                                          </p:val>
                                        </p:tav>
                                        <p:tav tm="100000">
                                          <p:val>
                                            <p:strVal val="#ppt_h"/>
                                          </p:val>
                                        </p:tav>
                                      </p:tavLst>
                                    </p:anim>
                                  </p:childTnLst>
                                </p:cTn>
                              </p:par>
                              <p:par>
                                <p:cTn id="110" presetID="45"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2000"/>
                                        <p:tgtEl>
                                          <p:spTgt spid="30"/>
                                        </p:tgtEl>
                                      </p:cBhvr>
                                    </p:animEffect>
                                    <p:anim calcmode="lin" valueType="num">
                                      <p:cBhvr>
                                        <p:cTn id="113" dur="2000" fill="hold"/>
                                        <p:tgtEl>
                                          <p:spTgt spid="30"/>
                                        </p:tgtEl>
                                        <p:attrNameLst>
                                          <p:attrName>ppt_w</p:attrName>
                                        </p:attrNameLst>
                                      </p:cBhvr>
                                      <p:tavLst>
                                        <p:tav tm="0" fmla="#ppt_w*sin(2.5*pi*$)">
                                          <p:val>
                                            <p:fltVal val="0"/>
                                          </p:val>
                                        </p:tav>
                                        <p:tav tm="100000">
                                          <p:val>
                                            <p:fltVal val="1"/>
                                          </p:val>
                                        </p:tav>
                                      </p:tavLst>
                                    </p:anim>
                                    <p:anim calcmode="lin" valueType="num">
                                      <p:cBhvr>
                                        <p:cTn id="11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67288" y="981075"/>
            <a:ext cx="8657431" cy="0"/>
          </a:xfrm>
          <a:prstGeom prst="line">
            <a:avLst/>
          </a:prstGeom>
          <a:ln w="38100">
            <a:solidFill>
              <a:srgbClr val="FF5353"/>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767288" y="981075"/>
            <a:ext cx="8657431" cy="0"/>
          </a:xfrm>
          <a:prstGeom prst="line">
            <a:avLst/>
          </a:prstGeom>
          <a:ln w="38100">
            <a:solidFill>
              <a:srgbClr val="FF5353"/>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425298" y="1620780"/>
            <a:ext cx="4526687" cy="46165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t"/>
          <a:lstStyle/>
          <a:p>
            <a:pPr>
              <a:defRPr/>
            </a:pPr>
            <a:endParaRPr lang="ja-JP" altLang="en-US" sz="1400" dirty="0">
              <a:solidFill>
                <a:prstClr val="black"/>
              </a:solidFill>
              <a:latin typeface="Arial Unicode MS" panose="020B0604020202020204" pitchFamily="50" charset="-128"/>
              <a:ea typeface="HGPｺﾞｼｯｸM" panose="020B0600000000000000" pitchFamily="50" charset="-128"/>
            </a:endParaRPr>
          </a:p>
          <a:p>
            <a:pPr>
              <a:defRPr/>
            </a:pPr>
            <a:endParaRPr lang="ja-JP" altLang="en-US" sz="1400" dirty="0">
              <a:solidFill>
                <a:prstClr val="black"/>
              </a:solidFill>
              <a:latin typeface="Arial Unicode MS" panose="020B0604020202020204" pitchFamily="50" charset="-128"/>
              <a:ea typeface="HGPｺﾞｼｯｸM" panose="020B0600000000000000" pitchFamily="50" charset="-128"/>
            </a:endParaRPr>
          </a:p>
        </p:txBody>
      </p:sp>
      <p:sp>
        <p:nvSpPr>
          <p:cNvPr id="10" name="正方形/長方形 9"/>
          <p:cNvSpPr/>
          <p:nvPr/>
        </p:nvSpPr>
        <p:spPr>
          <a:xfrm>
            <a:off x="2400008" y="1197118"/>
            <a:ext cx="3551977" cy="863731"/>
          </a:xfrm>
          <a:prstGeom prst="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ctr"/>
          <a:lstStyle/>
          <a:p>
            <a:r>
              <a:rPr lang="ja-JP" altLang="en-US" b="1" dirty="0">
                <a:solidFill>
                  <a:schemeClr val="bg1"/>
                </a:solidFill>
              </a:rPr>
              <a:t>初等教育カリキュラム</a:t>
            </a:r>
            <a:endParaRPr lang="en-US" altLang="ja-JP" b="1" dirty="0">
              <a:solidFill>
                <a:schemeClr val="bg1"/>
              </a:solidFill>
            </a:endParaRPr>
          </a:p>
          <a:p>
            <a:r>
              <a:rPr lang="ja-JP" altLang="en-US" b="1" dirty="0">
                <a:solidFill>
                  <a:schemeClr val="bg1"/>
                </a:solidFill>
              </a:rPr>
              <a:t>改訂プロジェクト　</a:t>
            </a:r>
          </a:p>
        </p:txBody>
      </p:sp>
      <p:sp>
        <p:nvSpPr>
          <p:cNvPr id="11" name="正方形/長方形 10"/>
          <p:cNvSpPr/>
          <p:nvPr/>
        </p:nvSpPr>
        <p:spPr>
          <a:xfrm>
            <a:off x="1421955" y="1195574"/>
            <a:ext cx="978053" cy="865274"/>
          </a:xfrm>
          <a:prstGeom prst="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ctr"/>
          <a:lstStyle/>
          <a:p>
            <a:pPr algn="ctr"/>
            <a:r>
              <a:rPr lang="ja-JP" altLang="en-US" sz="1600" b="1" dirty="0">
                <a:solidFill>
                  <a:schemeClr val="bg1"/>
                </a:solidFill>
              </a:rPr>
              <a:t>教育</a:t>
            </a:r>
            <a:endParaRPr lang="en-US" altLang="ja-JP" sz="1600" b="1" dirty="0">
              <a:solidFill>
                <a:schemeClr val="bg1"/>
              </a:solidFill>
            </a:endParaRPr>
          </a:p>
        </p:txBody>
      </p:sp>
      <p:sp>
        <p:nvSpPr>
          <p:cNvPr id="18" name="テキスト ボックス 17"/>
          <p:cNvSpPr txBox="1"/>
          <p:nvPr/>
        </p:nvSpPr>
        <p:spPr>
          <a:xfrm>
            <a:off x="1775521" y="4995174"/>
            <a:ext cx="3916263" cy="954107"/>
          </a:xfrm>
          <a:prstGeom prst="rect">
            <a:avLst/>
          </a:prstGeom>
          <a:noFill/>
        </p:spPr>
        <p:txBody>
          <a:bodyPr wrap="square" rtlCol="0">
            <a:spAutoFit/>
          </a:bodyPr>
          <a:lstStyle/>
          <a:p>
            <a:pPr algn="just"/>
            <a:r>
              <a:rPr lang="ja-JP" altLang="en-US" sz="2800" dirty="0">
                <a:latin typeface="ＭＳ Ｐゴシック" pitchFamily="50" charset="-128"/>
                <a:ea typeface="ＭＳ Ｐゴシック" pitchFamily="50" charset="-128"/>
              </a:rPr>
              <a:t>小学校の教科書をつくるプロジェクト！</a:t>
            </a:r>
            <a:endParaRPr lang="en-US" sz="2800" dirty="0">
              <a:latin typeface="ＭＳ Ｐゴシック" pitchFamily="50" charset="-128"/>
              <a:ea typeface="ＭＳ Ｐゴシック" pitchFamily="50" charset="-128"/>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0981" y="2315525"/>
            <a:ext cx="3615989" cy="241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a:extLst>
              <a:ext uri="{FF2B5EF4-FFF2-40B4-BE49-F238E27FC236}">
                <a16:creationId xmlns:a16="http://schemas.microsoft.com/office/drawing/2014/main" id="{7049C06A-14AC-4062-A74A-A57711D5AE4D}"/>
              </a:ext>
            </a:extLst>
          </p:cNvPr>
          <p:cNvSpPr/>
          <p:nvPr/>
        </p:nvSpPr>
        <p:spPr>
          <a:xfrm>
            <a:off x="6437668" y="1620780"/>
            <a:ext cx="4526687" cy="4616533"/>
          </a:xfrm>
          <a:prstGeom prst="rect">
            <a:avLst/>
          </a:prstGeom>
          <a:noFill/>
          <a:ln>
            <a:solidFill>
              <a:srgbClr val="6B9EDB"/>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t"/>
          <a:lstStyle/>
          <a:p>
            <a:pPr>
              <a:defRPr/>
            </a:pPr>
            <a:endParaRPr lang="ja-JP" altLang="en-US" sz="1400" dirty="0">
              <a:solidFill>
                <a:prstClr val="black"/>
              </a:solidFill>
              <a:latin typeface="Arial Unicode MS" panose="020B0604020202020204" pitchFamily="50" charset="-128"/>
              <a:ea typeface="HGPｺﾞｼｯｸM" panose="020B0600000000000000" pitchFamily="50" charset="-128"/>
            </a:endParaRPr>
          </a:p>
          <a:p>
            <a:pPr>
              <a:defRPr/>
            </a:pPr>
            <a:endParaRPr lang="ja-JP" altLang="en-US" sz="1400" dirty="0">
              <a:solidFill>
                <a:prstClr val="black"/>
              </a:solidFill>
              <a:latin typeface="Arial Unicode MS" panose="020B0604020202020204" pitchFamily="50" charset="-128"/>
              <a:ea typeface="HGPｺﾞｼｯｸM" panose="020B0600000000000000" pitchFamily="50" charset="-128"/>
            </a:endParaRPr>
          </a:p>
        </p:txBody>
      </p:sp>
      <p:sp>
        <p:nvSpPr>
          <p:cNvPr id="21" name="正方形/長方形 20">
            <a:extLst>
              <a:ext uri="{FF2B5EF4-FFF2-40B4-BE49-F238E27FC236}">
                <a16:creationId xmlns:a16="http://schemas.microsoft.com/office/drawing/2014/main" id="{5485D26D-D696-4E94-B91B-AC207E59E6A3}"/>
              </a:ext>
            </a:extLst>
          </p:cNvPr>
          <p:cNvSpPr/>
          <p:nvPr/>
        </p:nvSpPr>
        <p:spPr>
          <a:xfrm>
            <a:off x="7579978" y="1197118"/>
            <a:ext cx="3384376" cy="863731"/>
          </a:xfrm>
          <a:prstGeom prst="rect">
            <a:avLst/>
          </a:prstGeom>
          <a:solidFill>
            <a:srgbClr val="6B9EDB"/>
          </a:solidFill>
          <a:ln>
            <a:solidFill>
              <a:srgbClr val="6B9EDB"/>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ctr"/>
          <a:lstStyle/>
          <a:p>
            <a:r>
              <a:rPr lang="ja-JP" altLang="ja-JP" b="1" dirty="0"/>
              <a:t>カヤー州ロイコー総合病院</a:t>
            </a:r>
            <a:endParaRPr lang="en-US" altLang="ja-JP" b="1" dirty="0"/>
          </a:p>
          <a:p>
            <a:r>
              <a:rPr lang="ja-JP" altLang="ja-JP" b="1" dirty="0"/>
              <a:t>整備計画</a:t>
            </a:r>
            <a:endParaRPr lang="ja-JP" altLang="en-US" b="1" dirty="0">
              <a:solidFill>
                <a:schemeClr val="bg1"/>
              </a:solidFill>
            </a:endParaRPr>
          </a:p>
        </p:txBody>
      </p:sp>
      <p:sp>
        <p:nvSpPr>
          <p:cNvPr id="24" name="正方形/長方形 23">
            <a:extLst>
              <a:ext uri="{FF2B5EF4-FFF2-40B4-BE49-F238E27FC236}">
                <a16:creationId xmlns:a16="http://schemas.microsoft.com/office/drawing/2014/main" id="{84EFCCCE-AAA1-4D61-AE7A-BAA6656DEEDD}"/>
              </a:ext>
            </a:extLst>
          </p:cNvPr>
          <p:cNvSpPr/>
          <p:nvPr/>
        </p:nvSpPr>
        <p:spPr>
          <a:xfrm>
            <a:off x="6434324" y="1195574"/>
            <a:ext cx="1145654" cy="8652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ctr"/>
          <a:lstStyle/>
          <a:p>
            <a:pPr algn="ctr"/>
            <a:r>
              <a:rPr lang="ja-JP" altLang="en-US" sz="1600" b="1" dirty="0">
                <a:solidFill>
                  <a:schemeClr val="bg1"/>
                </a:solidFill>
              </a:rPr>
              <a:t>保健</a:t>
            </a:r>
            <a:endParaRPr lang="en-US" altLang="ja-JP" sz="1600" b="1" dirty="0">
              <a:solidFill>
                <a:schemeClr val="bg1"/>
              </a:solidFill>
            </a:endParaRPr>
          </a:p>
        </p:txBody>
      </p:sp>
      <p:pic>
        <p:nvPicPr>
          <p:cNvPr id="25" name="Picture 2" descr="\\172.20.13.242\14. Public Relations\1. PR Activities and Goods\97. Photo\★2016 Photos for JICA and EOJ PR\Ikeda and Ayumi\GA - Loikaw state hospital\2）ロイコ病院現場写真.jpg">
            <a:extLst>
              <a:ext uri="{FF2B5EF4-FFF2-40B4-BE49-F238E27FC236}">
                <a16:creationId xmlns:a16="http://schemas.microsoft.com/office/drawing/2014/main" id="{CBE7093F-37E1-4323-8619-9820933D90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81363" y="2275346"/>
            <a:ext cx="3543356" cy="2657517"/>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DB8EF1C9-0AFB-4F82-9CDD-6ECA89773932}"/>
              </a:ext>
            </a:extLst>
          </p:cNvPr>
          <p:cNvSpPr txBox="1"/>
          <p:nvPr/>
        </p:nvSpPr>
        <p:spPr>
          <a:xfrm>
            <a:off x="6795491" y="4995754"/>
            <a:ext cx="3916263" cy="954107"/>
          </a:xfrm>
          <a:prstGeom prst="rect">
            <a:avLst/>
          </a:prstGeom>
          <a:noFill/>
        </p:spPr>
        <p:txBody>
          <a:bodyPr wrap="square" rtlCol="0">
            <a:spAutoFit/>
          </a:bodyPr>
          <a:lstStyle/>
          <a:p>
            <a:pPr algn="just"/>
            <a:r>
              <a:rPr lang="ja-JP" altLang="en-US" sz="2800" dirty="0">
                <a:latin typeface="ＭＳ Ｐゴシック" pitchFamily="50" charset="-128"/>
                <a:ea typeface="ＭＳ Ｐゴシック" pitchFamily="50" charset="-128"/>
              </a:rPr>
              <a:t>カヤー州の病院を整備するプロジェクト！</a:t>
            </a:r>
            <a:endParaRPr lang="en-US" sz="2800" dirty="0">
              <a:latin typeface="ＭＳ Ｐゴシック" pitchFamily="50" charset="-128"/>
              <a:ea typeface="ＭＳ Ｐゴシック" pitchFamily="50" charset="-128"/>
            </a:endParaRPr>
          </a:p>
        </p:txBody>
      </p:sp>
      <p:sp>
        <p:nvSpPr>
          <p:cNvPr id="27" name="タイトル 1">
            <a:extLst>
              <a:ext uri="{FF2B5EF4-FFF2-40B4-BE49-F238E27FC236}">
                <a16:creationId xmlns:a16="http://schemas.microsoft.com/office/drawing/2014/main" id="{DE4DA4F1-D023-4801-AAF9-1C3AA3AA481F}"/>
              </a:ext>
            </a:extLst>
          </p:cNvPr>
          <p:cNvSpPr txBox="1">
            <a:spLocks/>
          </p:cNvSpPr>
          <p:nvPr/>
        </p:nvSpPr>
        <p:spPr>
          <a:xfrm>
            <a:off x="1790700" y="211139"/>
            <a:ext cx="8915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プロジェクトの紹介</a:t>
            </a:r>
          </a:p>
        </p:txBody>
      </p:sp>
      <p:pic>
        <p:nvPicPr>
          <p:cNvPr id="16" name="Picture 8" descr="f:id:manimoto:20170626115847p:plain">
            <a:extLst>
              <a:ext uri="{FF2B5EF4-FFF2-40B4-BE49-F238E27FC236}">
                <a16:creationId xmlns:a16="http://schemas.microsoft.com/office/drawing/2014/main" id="{5CBBCBB2-31AB-4836-B8D6-99885D78EC0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41948" y="5647049"/>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6" descr="f:id:manimoto:20170626115843p:plain">
            <a:extLst>
              <a:ext uri="{FF2B5EF4-FFF2-40B4-BE49-F238E27FC236}">
                <a16:creationId xmlns:a16="http://schemas.microsoft.com/office/drawing/2014/main" id="{83FD93AD-9501-4826-8210-5594FBC195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64340" y="5647049"/>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7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1638300" y="58739"/>
            <a:ext cx="8915400" cy="1143000"/>
          </a:xfrm>
        </p:spPr>
        <p:txBody>
          <a:bodyPr/>
          <a:lstStyle/>
          <a:p>
            <a:r>
              <a:rPr lang="ja-JP" altLang="en-US" dirty="0"/>
              <a:t>プロジェクトの紹介</a:t>
            </a:r>
          </a:p>
        </p:txBody>
      </p:sp>
      <p:cxnSp>
        <p:nvCxnSpPr>
          <p:cNvPr id="6" name="直線コネクタ 5"/>
          <p:cNvCxnSpPr/>
          <p:nvPr/>
        </p:nvCxnSpPr>
        <p:spPr>
          <a:xfrm>
            <a:off x="1767288" y="981075"/>
            <a:ext cx="8657431" cy="0"/>
          </a:xfrm>
          <a:prstGeom prst="line">
            <a:avLst/>
          </a:prstGeom>
          <a:ln w="38100">
            <a:solidFill>
              <a:srgbClr val="FF5353"/>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425298" y="1620780"/>
            <a:ext cx="4526687" cy="4760549"/>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t"/>
          <a:lstStyle/>
          <a:p>
            <a:pPr>
              <a:defRPr/>
            </a:pPr>
            <a:endParaRPr lang="ja-JP" altLang="en-US" sz="1400" dirty="0">
              <a:solidFill>
                <a:prstClr val="black"/>
              </a:solidFill>
              <a:latin typeface="Arial Unicode MS" panose="020B0604020202020204" pitchFamily="50" charset="-128"/>
              <a:ea typeface="HGPｺﾞｼｯｸM" panose="020B0600000000000000" pitchFamily="50" charset="-128"/>
            </a:endParaRPr>
          </a:p>
          <a:p>
            <a:pPr>
              <a:defRPr/>
            </a:pPr>
            <a:endParaRPr lang="ja-JP" altLang="en-US" sz="1400" dirty="0">
              <a:solidFill>
                <a:prstClr val="black"/>
              </a:solidFill>
              <a:latin typeface="Arial Unicode MS" panose="020B0604020202020204" pitchFamily="50" charset="-128"/>
              <a:ea typeface="HGPｺﾞｼｯｸM" panose="020B0600000000000000" pitchFamily="50" charset="-128"/>
            </a:endParaRPr>
          </a:p>
        </p:txBody>
      </p:sp>
      <p:sp>
        <p:nvSpPr>
          <p:cNvPr id="36" name="正方形/長方形 35"/>
          <p:cNvSpPr/>
          <p:nvPr/>
        </p:nvSpPr>
        <p:spPr>
          <a:xfrm>
            <a:off x="3215680" y="1124744"/>
            <a:ext cx="2736304" cy="792088"/>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ctr"/>
          <a:lstStyle/>
          <a:p>
            <a:pPr algn="ctr"/>
            <a:r>
              <a:rPr lang="ja-JP" altLang="en-US" b="1" dirty="0">
                <a:solidFill>
                  <a:schemeClr val="bg1"/>
                </a:solidFill>
              </a:rPr>
              <a:t>ティラワ経済特別区</a:t>
            </a:r>
            <a:endParaRPr lang="en-US" altLang="ja-JP" b="1" dirty="0">
              <a:solidFill>
                <a:schemeClr val="bg1"/>
              </a:solidFill>
            </a:endParaRPr>
          </a:p>
          <a:p>
            <a:pPr algn="ctr"/>
            <a:r>
              <a:rPr lang="ja-JP" altLang="en-US" b="1" dirty="0">
                <a:solidFill>
                  <a:schemeClr val="bg1"/>
                </a:solidFill>
              </a:rPr>
              <a:t>開発</a:t>
            </a:r>
          </a:p>
        </p:txBody>
      </p:sp>
      <p:sp>
        <p:nvSpPr>
          <p:cNvPr id="37" name="正方形/長方形 36"/>
          <p:cNvSpPr/>
          <p:nvPr/>
        </p:nvSpPr>
        <p:spPr>
          <a:xfrm>
            <a:off x="1415482" y="1124744"/>
            <a:ext cx="1800199" cy="7920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ctr"/>
          <a:lstStyle/>
          <a:p>
            <a:pPr algn="ctr"/>
            <a:r>
              <a:rPr lang="ja-JP" altLang="en-US" sz="1600" b="1" dirty="0">
                <a:solidFill>
                  <a:schemeClr val="bg1"/>
                </a:solidFill>
                <a:ea typeface="Arial Unicode MS" panose="020B0604020202020204" pitchFamily="50" charset="-128"/>
              </a:rPr>
              <a:t>工業団地</a:t>
            </a:r>
            <a:r>
              <a:rPr lang="ja-JP" altLang="en-US" sz="1600" b="1" dirty="0">
                <a:solidFill>
                  <a:schemeClr val="bg1"/>
                </a:solidFill>
              </a:rPr>
              <a:t>開発</a:t>
            </a:r>
            <a:endParaRPr lang="en-US" altLang="ja-JP" sz="1600" b="1" dirty="0">
              <a:solidFill>
                <a:schemeClr val="bg1"/>
              </a:solidFill>
            </a:endParaRPr>
          </a:p>
        </p:txBody>
      </p:sp>
      <p:sp>
        <p:nvSpPr>
          <p:cNvPr id="38" name="テキスト ボックス 37"/>
          <p:cNvSpPr txBox="1"/>
          <p:nvPr/>
        </p:nvSpPr>
        <p:spPr>
          <a:xfrm>
            <a:off x="1510616" y="5171096"/>
            <a:ext cx="4225345" cy="830997"/>
          </a:xfrm>
          <a:prstGeom prst="rect">
            <a:avLst/>
          </a:prstGeom>
          <a:noFill/>
        </p:spPr>
        <p:txBody>
          <a:bodyPr wrap="square" rtlCol="0">
            <a:spAutoFit/>
          </a:bodyPr>
          <a:lstStyle/>
          <a:p>
            <a:r>
              <a:rPr lang="ja-JP" altLang="en-US" sz="2400" b="1" dirty="0">
                <a:latin typeface="Arial" panose="020B0604020202020204" pitchFamily="34" charset="0"/>
              </a:rPr>
              <a:t>工業団地を整備するプロジェクト！</a:t>
            </a:r>
            <a:endParaRPr lang="en-US" altLang="ja-JP" sz="2400" dirty="0">
              <a:latin typeface="Arial" panose="020B0604020202020204" pitchFamily="34" charset="0"/>
            </a:endParaRPr>
          </a:p>
        </p:txBody>
      </p:sp>
      <p:pic>
        <p:nvPicPr>
          <p:cNvPr id="3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6444" y="2549241"/>
            <a:ext cx="4316785" cy="218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正方形/長方形 41"/>
          <p:cNvSpPr/>
          <p:nvPr/>
        </p:nvSpPr>
        <p:spPr>
          <a:xfrm>
            <a:off x="6099441" y="1572022"/>
            <a:ext cx="4899117" cy="4809307"/>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t"/>
          <a:lstStyle/>
          <a:p>
            <a:pPr>
              <a:defRPr/>
            </a:pPr>
            <a:endParaRPr lang="ja-JP" altLang="en-US" sz="1400" dirty="0">
              <a:solidFill>
                <a:prstClr val="black"/>
              </a:solidFill>
              <a:latin typeface="Arial Unicode MS" panose="020B0604020202020204" pitchFamily="50" charset="-128"/>
              <a:ea typeface="HGPｺﾞｼｯｸM" panose="020B0600000000000000" pitchFamily="50" charset="-128"/>
            </a:endParaRPr>
          </a:p>
          <a:p>
            <a:pPr>
              <a:defRPr/>
            </a:pPr>
            <a:endParaRPr lang="ja-JP" altLang="en-US" sz="1400" dirty="0">
              <a:solidFill>
                <a:prstClr val="black"/>
              </a:solidFill>
              <a:latin typeface="Arial Unicode MS" panose="020B0604020202020204" pitchFamily="50" charset="-128"/>
              <a:ea typeface="HGPｺﾞｼｯｸM" panose="020B0600000000000000" pitchFamily="50" charset="-128"/>
            </a:endParaRPr>
          </a:p>
        </p:txBody>
      </p:sp>
      <p:sp>
        <p:nvSpPr>
          <p:cNvPr id="43" name="正方形/長方形 42"/>
          <p:cNvSpPr/>
          <p:nvPr/>
        </p:nvSpPr>
        <p:spPr>
          <a:xfrm>
            <a:off x="7104420" y="1124744"/>
            <a:ext cx="3894138" cy="792088"/>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ctr"/>
          <a:lstStyle/>
          <a:p>
            <a:r>
              <a:rPr lang="ja-JP" altLang="en-US" b="1" dirty="0"/>
              <a:t>ヤンゴン・マンダレー鉄道整備事業</a:t>
            </a:r>
          </a:p>
        </p:txBody>
      </p:sp>
      <p:sp>
        <p:nvSpPr>
          <p:cNvPr id="44" name="正方形/長方形 43"/>
          <p:cNvSpPr/>
          <p:nvPr/>
        </p:nvSpPr>
        <p:spPr>
          <a:xfrm>
            <a:off x="6096000" y="1124744"/>
            <a:ext cx="1008420" cy="7920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40808" tIns="70404" rIns="140808" bIns="70404" spcCol="0" rtlCol="0" anchor="ctr"/>
          <a:lstStyle/>
          <a:p>
            <a:pPr algn="ctr"/>
            <a:r>
              <a:rPr lang="ja-JP" altLang="en-US" sz="1600" b="1" dirty="0">
                <a:solidFill>
                  <a:schemeClr val="bg1"/>
                </a:solidFill>
              </a:rPr>
              <a:t>鉄道</a:t>
            </a:r>
            <a:endParaRPr lang="en-US" altLang="ja-JP" sz="1600" b="1" dirty="0">
              <a:solidFill>
                <a:schemeClr val="bg1"/>
              </a:solidFill>
            </a:endParaRPr>
          </a:p>
        </p:txBody>
      </p:sp>
      <p:pic>
        <p:nvPicPr>
          <p:cNvPr id="45"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2044" r="9081"/>
          <a:stretch/>
        </p:blipFill>
        <p:spPr bwMode="auto">
          <a:xfrm>
            <a:off x="6672064" y="2130264"/>
            <a:ext cx="3536630" cy="331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テキスト ボックス 45"/>
          <p:cNvSpPr txBox="1"/>
          <p:nvPr/>
        </p:nvSpPr>
        <p:spPr>
          <a:xfrm>
            <a:off x="6389915" y="5641257"/>
            <a:ext cx="4441369" cy="461665"/>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鉄道を整備するプロジェクト！</a:t>
            </a:r>
            <a:endParaRPr lang="en-US" sz="2400" dirty="0">
              <a:latin typeface="ＭＳ Ｐゴシック" pitchFamily="50" charset="-128"/>
              <a:ea typeface="ＭＳ Ｐゴシック" pitchFamily="50" charset="-128"/>
            </a:endParaRPr>
          </a:p>
        </p:txBody>
      </p:sp>
      <p:pic>
        <p:nvPicPr>
          <p:cNvPr id="14" name="Picture 18" descr="f:id:manimoto:20170626115827p:plain">
            <a:extLst>
              <a:ext uri="{FF2B5EF4-FFF2-40B4-BE49-F238E27FC236}">
                <a16:creationId xmlns:a16="http://schemas.microsoft.com/office/drawing/2014/main" id="{8E201CD4-5607-44DA-9E5D-66B5388813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8541" y="5666332"/>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22" descr="f:id:manimoto:20170626115805p:plain">
            <a:extLst>
              <a:ext uri="{FF2B5EF4-FFF2-40B4-BE49-F238E27FC236}">
                <a16:creationId xmlns:a16="http://schemas.microsoft.com/office/drawing/2014/main" id="{676CC772-0C20-4716-AA40-2E4B22406F6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389542" y="5586594"/>
            <a:ext cx="1050758" cy="105075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70B469-991C-4D6C-BB47-8E4424826983}"/>
              </a:ext>
            </a:extLst>
          </p:cNvPr>
          <p:cNvSpPr>
            <a:spLocks noGrp="1"/>
          </p:cNvSpPr>
          <p:nvPr>
            <p:ph type="title"/>
          </p:nvPr>
        </p:nvSpPr>
        <p:spPr>
          <a:xfrm>
            <a:off x="838200" y="365125"/>
            <a:ext cx="10929730" cy="1325563"/>
          </a:xfrm>
        </p:spPr>
        <p:txBody>
          <a:bodyPr>
            <a:normAutofit/>
          </a:bodyPr>
          <a:lstStyle/>
          <a:p>
            <a:r>
              <a:rPr lang="ja-JP" altLang="en-US" dirty="0">
                <a:solidFill>
                  <a:srgbClr val="0070C0"/>
                </a:solidFill>
              </a:rPr>
              <a:t>プロジェクトの</a:t>
            </a:r>
            <a:r>
              <a:rPr lang="ja-JP" altLang="en-US" u="sng" dirty="0">
                <a:solidFill>
                  <a:srgbClr val="0070C0"/>
                </a:solidFill>
              </a:rPr>
              <a:t>立ち上げ</a:t>
            </a:r>
            <a:r>
              <a:rPr lang="ja-JP" altLang="en-US" dirty="0">
                <a:solidFill>
                  <a:srgbClr val="0070C0"/>
                </a:solidFill>
              </a:rPr>
              <a:t>成功に必要なこと</a:t>
            </a:r>
            <a:endParaRPr kumimoji="1" lang="ja-JP" altLang="en-US" dirty="0">
              <a:solidFill>
                <a:srgbClr val="0070C0"/>
              </a:solidFill>
            </a:endParaRPr>
          </a:p>
        </p:txBody>
      </p:sp>
      <p:sp>
        <p:nvSpPr>
          <p:cNvPr id="3" name="コンテンツ プレースホルダー 2">
            <a:extLst>
              <a:ext uri="{FF2B5EF4-FFF2-40B4-BE49-F238E27FC236}">
                <a16:creationId xmlns:a16="http://schemas.microsoft.com/office/drawing/2014/main" id="{EF85D4B8-603C-4299-B2C5-366F78709AA9}"/>
              </a:ext>
            </a:extLst>
          </p:cNvPr>
          <p:cNvSpPr>
            <a:spLocks noGrp="1"/>
          </p:cNvSpPr>
          <p:nvPr>
            <p:ph idx="1"/>
          </p:nvPr>
        </p:nvSpPr>
        <p:spPr>
          <a:xfrm>
            <a:off x="838200" y="2141537"/>
            <a:ext cx="12052852" cy="4351338"/>
          </a:xfrm>
        </p:spPr>
        <p:txBody>
          <a:bodyPr>
            <a:normAutofit fontScale="92500" lnSpcReduction="20000"/>
          </a:bodyPr>
          <a:lstStyle/>
          <a:p>
            <a:pPr marL="0" indent="0">
              <a:buNone/>
            </a:pPr>
            <a:r>
              <a:rPr lang="ja-JP" altLang="en-US" sz="3200" b="1" dirty="0" smtClean="0">
                <a:solidFill>
                  <a:srgbClr val="0070C0"/>
                </a:solidFill>
              </a:rPr>
              <a:t>①　分析</a:t>
            </a:r>
            <a:r>
              <a:rPr lang="ja-JP" altLang="en-US" sz="3200" b="1" dirty="0">
                <a:solidFill>
                  <a:srgbClr val="0070C0"/>
                </a:solidFill>
              </a:rPr>
              <a:t>　</a:t>
            </a:r>
            <a:r>
              <a:rPr lang="ja-JP" altLang="en-US" sz="3200" dirty="0">
                <a:solidFill>
                  <a:srgbClr val="0070C0"/>
                </a:solidFill>
              </a:rPr>
              <a:t>　　　　　　→　問題は何か？</a:t>
            </a:r>
            <a:endParaRPr lang="en-US" altLang="ja-JP" sz="3200" dirty="0">
              <a:solidFill>
                <a:srgbClr val="0070C0"/>
              </a:solidFill>
            </a:endParaRPr>
          </a:p>
          <a:p>
            <a:pPr marL="0" indent="0">
              <a:buNone/>
            </a:pPr>
            <a:endParaRPr lang="en-US" altLang="ja-JP" sz="3200" dirty="0">
              <a:solidFill>
                <a:srgbClr val="0070C0"/>
              </a:solidFill>
            </a:endParaRPr>
          </a:p>
          <a:p>
            <a:pPr marL="0" indent="0">
              <a:buNone/>
            </a:pPr>
            <a:r>
              <a:rPr lang="ja-JP" altLang="en-US" sz="3200" b="1" dirty="0" smtClean="0">
                <a:solidFill>
                  <a:srgbClr val="0070C0"/>
                </a:solidFill>
              </a:rPr>
              <a:t>②　アイディア</a:t>
            </a:r>
            <a:r>
              <a:rPr lang="ja-JP" altLang="en-US" sz="3200" b="1" dirty="0">
                <a:solidFill>
                  <a:srgbClr val="0070C0"/>
                </a:solidFill>
              </a:rPr>
              <a:t>・計画</a:t>
            </a:r>
            <a:r>
              <a:rPr lang="ja-JP" altLang="en-US" sz="3200" dirty="0">
                <a:solidFill>
                  <a:srgbClr val="0070C0"/>
                </a:solidFill>
              </a:rPr>
              <a:t>　→　どういう風にやるか？</a:t>
            </a:r>
            <a:endParaRPr lang="en-US" altLang="ja-JP" sz="3200" dirty="0">
              <a:solidFill>
                <a:srgbClr val="0070C0"/>
              </a:solidFill>
            </a:endParaRPr>
          </a:p>
          <a:p>
            <a:pPr marL="0" indent="0">
              <a:buNone/>
            </a:pPr>
            <a:endParaRPr lang="en-US" altLang="ja-JP" sz="3200" b="1" dirty="0">
              <a:solidFill>
                <a:srgbClr val="0070C0"/>
              </a:solidFill>
            </a:endParaRPr>
          </a:p>
          <a:p>
            <a:pPr marL="0" indent="0">
              <a:buNone/>
            </a:pPr>
            <a:r>
              <a:rPr lang="ja-JP" altLang="en-US" sz="3200" b="1" dirty="0" smtClean="0">
                <a:solidFill>
                  <a:srgbClr val="0070C0"/>
                </a:solidFill>
              </a:rPr>
              <a:t>③　優先</a:t>
            </a:r>
            <a:r>
              <a:rPr lang="ja-JP" altLang="en-US" sz="3200" b="1" dirty="0">
                <a:solidFill>
                  <a:srgbClr val="0070C0"/>
                </a:solidFill>
              </a:rPr>
              <a:t>順位</a:t>
            </a:r>
            <a:r>
              <a:rPr lang="ja-JP" altLang="en-US" sz="3200" dirty="0">
                <a:solidFill>
                  <a:srgbClr val="0070C0"/>
                </a:solidFill>
              </a:rPr>
              <a:t>　　　　　→　何からやるべきか？</a:t>
            </a:r>
            <a:endParaRPr lang="en-US" altLang="ja-JP" sz="3200" dirty="0">
              <a:solidFill>
                <a:srgbClr val="0070C0"/>
              </a:solidFill>
            </a:endParaRPr>
          </a:p>
          <a:p>
            <a:pPr marL="0" indent="0">
              <a:buNone/>
            </a:pPr>
            <a:endParaRPr lang="en-US" altLang="ja-JP" sz="3200" b="1" dirty="0">
              <a:solidFill>
                <a:srgbClr val="0070C0"/>
              </a:solidFill>
            </a:endParaRPr>
          </a:p>
          <a:p>
            <a:pPr marL="0" indent="0">
              <a:buNone/>
            </a:pPr>
            <a:r>
              <a:rPr lang="ja-JP" altLang="en-US" sz="3200" b="1" dirty="0" smtClean="0">
                <a:solidFill>
                  <a:srgbClr val="0070C0"/>
                </a:solidFill>
              </a:rPr>
              <a:t>④　組み合わせ</a:t>
            </a:r>
            <a:r>
              <a:rPr lang="ja-JP" altLang="en-US" sz="3200" dirty="0">
                <a:solidFill>
                  <a:srgbClr val="0070C0"/>
                </a:solidFill>
              </a:rPr>
              <a:t>　　　　→　資金と技術をどう組み合わせるか？</a:t>
            </a:r>
            <a:endParaRPr lang="en-US" altLang="ja-JP" sz="3200" dirty="0">
              <a:solidFill>
                <a:srgbClr val="0070C0"/>
              </a:solidFill>
            </a:endParaRPr>
          </a:p>
          <a:p>
            <a:pPr marL="0" indent="0">
              <a:buNone/>
            </a:pPr>
            <a:endParaRPr lang="en-US" altLang="ja-JP" sz="3200" b="1" dirty="0">
              <a:solidFill>
                <a:srgbClr val="0070C0"/>
              </a:solidFill>
            </a:endParaRPr>
          </a:p>
          <a:p>
            <a:pPr marL="0" indent="0">
              <a:buNone/>
            </a:pPr>
            <a:r>
              <a:rPr lang="ja-JP" altLang="en-US" sz="3200" b="1" dirty="0" smtClean="0">
                <a:solidFill>
                  <a:srgbClr val="0070C0"/>
                </a:solidFill>
              </a:rPr>
              <a:t>⑤　話し合い </a:t>
            </a:r>
            <a:r>
              <a:rPr lang="en-US" altLang="ja-JP" sz="3200" b="1" dirty="0">
                <a:solidFill>
                  <a:srgbClr val="0070C0"/>
                </a:solidFill>
              </a:rPr>
              <a:t>– </a:t>
            </a:r>
            <a:r>
              <a:rPr lang="ja-JP" altLang="en-US" sz="3200" b="1" dirty="0">
                <a:solidFill>
                  <a:srgbClr val="0070C0"/>
                </a:solidFill>
              </a:rPr>
              <a:t>合意</a:t>
            </a:r>
            <a:r>
              <a:rPr lang="ja-JP" altLang="en-US" sz="3200" dirty="0">
                <a:solidFill>
                  <a:srgbClr val="0070C0"/>
                </a:solidFill>
              </a:rPr>
              <a:t>　　→　パートナーに賛成してもらえるか？</a:t>
            </a:r>
            <a:endParaRPr lang="en-US" altLang="ja-JP" sz="3200" dirty="0">
              <a:solidFill>
                <a:srgbClr val="0070C0"/>
              </a:solidFill>
            </a:endParaRPr>
          </a:p>
        </p:txBody>
      </p:sp>
      <p:sp>
        <p:nvSpPr>
          <p:cNvPr id="4" name="Rectangle 3"/>
          <p:cNvSpPr/>
          <p:nvPr/>
        </p:nvSpPr>
        <p:spPr>
          <a:xfrm>
            <a:off x="1489656" y="1983345"/>
            <a:ext cx="10564970" cy="4146998"/>
          </a:xfrm>
          <a:prstGeom prst="rect">
            <a:avLst/>
          </a:prstGeom>
          <a:solidFill>
            <a:srgbClr val="0070C0">
              <a:alpha val="97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Tree>
    <p:extLst>
      <p:ext uri="{BB962C8B-B14F-4D97-AF65-F5344CB8AC3E}">
        <p14:creationId xmlns:p14="http://schemas.microsoft.com/office/powerpoint/2010/main" val="471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4.81481E-6 L 0.00026 0.11458 " pathEditMode="relative" rAng="0" ptsTypes="AA">
                                      <p:cBhvr>
                                        <p:cTn id="6" dur="2000" fill="hold"/>
                                        <p:tgtEl>
                                          <p:spTgt spid="4"/>
                                        </p:tgtEl>
                                        <p:attrNameLst>
                                          <p:attrName>ppt_x</p:attrName>
                                          <p:attrName>ppt_y</p:attrName>
                                        </p:attrNameLst>
                                      </p:cBhvr>
                                      <p:rCtr x="13" y="571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00026 0.11458 L 0.00234 0.23518 " pathEditMode="relative" rAng="0" ptsTypes="AA">
                                      <p:cBhvr>
                                        <p:cTn id="10" dur="2000" fill="hold"/>
                                        <p:tgtEl>
                                          <p:spTgt spid="4"/>
                                        </p:tgtEl>
                                        <p:attrNameLst>
                                          <p:attrName>ppt_x</p:attrName>
                                          <p:attrName>ppt_y</p:attrName>
                                        </p:attrNameLst>
                                      </p:cBhvr>
                                      <p:rCtr x="104" y="601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00234 0.23518 L 0.00325 0.37847 " pathEditMode="relative" rAng="0" ptsTypes="AA">
                                      <p:cBhvr>
                                        <p:cTn id="14" dur="2000" fill="hold"/>
                                        <p:tgtEl>
                                          <p:spTgt spid="4"/>
                                        </p:tgtEl>
                                        <p:attrNameLst>
                                          <p:attrName>ppt_x</p:attrName>
                                          <p:attrName>ppt_y</p:attrName>
                                        </p:attrNameLst>
                                      </p:cBhvr>
                                      <p:rCtr x="39" y="715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0.00325 0.37847 L 0.00234 0.50185 " pathEditMode="relative" rAng="0" ptsTypes="AA">
                                      <p:cBhvr>
                                        <p:cTn id="18" dur="2000" fill="hold"/>
                                        <p:tgtEl>
                                          <p:spTgt spid="4"/>
                                        </p:tgtEl>
                                        <p:attrNameLst>
                                          <p:attrName>ppt_x</p:attrName>
                                          <p:attrName>ppt_y</p:attrName>
                                        </p:attrNameLst>
                                      </p:cBhvr>
                                      <p:rCtr x="-52" y="6157"/>
                                    </p:animMotion>
                                  </p:childTnLst>
                                </p:cTn>
                              </p:par>
                            </p:childTnLst>
                          </p:cTn>
                        </p:par>
                      </p:childTnLst>
                    </p:cTn>
                  </p:par>
                  <p:par>
                    <p:cTn id="19" fill="hold">
                      <p:stCondLst>
                        <p:cond delay="indefinite"/>
                      </p:stCondLst>
                      <p:childTnLst>
                        <p:par>
                          <p:cTn id="20" fill="hold">
                            <p:stCondLst>
                              <p:cond delay="0"/>
                            </p:stCondLst>
                            <p:childTnLst>
                              <p:par>
                                <p:cTn id="21" presetID="26" presetClass="path" presetSubtype="0" accel="50000" decel="50000" fill="hold" grpId="4" nodeType="clickEffect">
                                  <p:stCondLst>
                                    <p:cond delay="0"/>
                                  </p:stCondLst>
                                  <p:childTnLst>
                                    <p:animMotion origin="layout" path="M 0.00234 0.50185 C 0.00234 0.53495 0.0293 0.5618 0.06237 0.5618 C 0.1013 0.5618 0.11536 0.53194 0.12135 0.51388 L 0.12734 0.48981 C 0.13333 0.47175 0.14831 0.44189 0.19232 0.44189 C 0.22031 0.44189 0.25234 0.46875 0.25234 0.50185 C 0.25234 0.53495 0.22031 0.5618 0.19232 0.5618 C 0.14831 0.5618 0.13333 0.53194 0.12734 0.51388 L 0.12135 0.48981 C 0.11536 0.47175 0.1013 0.44189 0.06237 0.44189 C 0.0293 0.44189 0.00234 0.46875 0.00234 0.50185 Z " pathEditMode="relative" rAng="0" ptsTypes="AAAAAAAAAAA">
                                      <p:cBhvr>
                                        <p:cTn id="22" dur="2000" fill="hold"/>
                                        <p:tgtEl>
                                          <p:spTgt spid="4"/>
                                        </p:tgtEl>
                                        <p:attrNameLst>
                                          <p:attrName>ppt_x</p:attrName>
                                          <p:attrName>ppt_y</p:attrName>
                                        </p:attrNameLst>
                                      </p:cBhvr>
                                      <p:rCtr x="12500" y="0"/>
                                    </p:animMotion>
                                  </p:childTnLst>
                                </p:cTn>
                              </p:par>
                            </p:childTnLst>
                          </p:cTn>
                        </p:par>
                        <p:par>
                          <p:cTn id="23" fill="hold">
                            <p:stCondLst>
                              <p:cond delay="2000"/>
                            </p:stCondLst>
                            <p:childTnLst>
                              <p:par>
                                <p:cTn id="24" presetID="45" presetClass="exit" presetSubtype="0" fill="hold" grpId="5" nodeType="afterEffect">
                                  <p:stCondLst>
                                    <p:cond delay="3000"/>
                                  </p:stCondLst>
                                  <p:childTnLst>
                                    <p:animEffect transition="out" filter="fade">
                                      <p:cBhvr>
                                        <p:cTn id="25" dur="5000"/>
                                        <p:tgtEl>
                                          <p:spTgt spid="4"/>
                                        </p:tgtEl>
                                      </p:cBhvr>
                                    </p:animEffect>
                                    <p:anim calcmode="lin" valueType="num">
                                      <p:cBhvr>
                                        <p:cTn id="26"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5000"/>
                                        <p:tgtEl>
                                          <p:spTgt spid="4"/>
                                        </p:tgtEl>
                                        <p:attrNameLst>
                                          <p:attrName>ppt_h</p:attrName>
                                        </p:attrNameLst>
                                      </p:cBhvr>
                                      <p:tavLst>
                                        <p:tav tm="0">
                                          <p:val>
                                            <p:strVal val="ppt_h"/>
                                          </p:val>
                                        </p:tav>
                                        <p:tav tm="100000">
                                          <p:val>
                                            <p:strVal val="ppt_h"/>
                                          </p:val>
                                        </p:tav>
                                      </p:tavLst>
                                    </p:anim>
                                    <p:set>
                                      <p:cBhvr>
                                        <p:cTn id="28"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838200" y="911037"/>
            <a:ext cx="10515600" cy="1325563"/>
          </a:xfrm>
        </p:spPr>
        <p:txBody>
          <a:bodyPr/>
          <a:lstStyle/>
          <a:p>
            <a:r>
              <a:rPr kumimoji="1" lang="en-US" altLang="ja-JP" b="1" u="sng" dirty="0">
                <a:solidFill>
                  <a:srgbClr val="0070C0"/>
                </a:solidFill>
              </a:rPr>
              <a:t>JICA</a:t>
            </a:r>
            <a:endParaRPr kumimoji="1" lang="ja-JP" altLang="en-US" b="1" u="sng" dirty="0">
              <a:solidFill>
                <a:srgbClr val="0070C0"/>
              </a:solidFill>
            </a:endParaRPr>
          </a:p>
        </p:txBody>
      </p:sp>
      <p:sp>
        <p:nvSpPr>
          <p:cNvPr id="3" name="コンテンツ プレースホルダー 2">
            <a:extLst>
              <a:ext uri="{FF2B5EF4-FFF2-40B4-BE49-F238E27FC236}">
                <a16:creationId xmlns:a16="http://schemas.microsoft.com/office/drawing/2014/main" id="{EC2E335F-8C94-413E-B4BC-A74C51FF6953}"/>
              </a:ext>
            </a:extLst>
          </p:cNvPr>
          <p:cNvSpPr>
            <a:spLocks noGrp="1"/>
          </p:cNvSpPr>
          <p:nvPr>
            <p:ph idx="1"/>
          </p:nvPr>
        </p:nvSpPr>
        <p:spPr>
          <a:xfrm>
            <a:off x="838200" y="2333418"/>
            <a:ext cx="10515600" cy="4351338"/>
          </a:xfrm>
        </p:spPr>
        <p:txBody>
          <a:bodyPr/>
          <a:lstStyle/>
          <a:p>
            <a:r>
              <a:rPr kumimoji="1" lang="ja-JP" altLang="en-US" dirty="0">
                <a:solidFill>
                  <a:srgbClr val="0070C0"/>
                </a:solidFill>
              </a:rPr>
              <a:t>開発途上国の問題を解決する為のプロジェクトを実施する組織。　</a:t>
            </a:r>
            <a:endParaRPr kumimoji="1" lang="en-US" altLang="ja-JP" dirty="0">
              <a:solidFill>
                <a:srgbClr val="0070C0"/>
              </a:solidFill>
            </a:endParaRPr>
          </a:p>
          <a:p>
            <a:endParaRPr lang="en-US" altLang="ja-JP" dirty="0">
              <a:solidFill>
                <a:srgbClr val="0070C0"/>
              </a:solidFill>
            </a:endParaRPr>
          </a:p>
          <a:p>
            <a:r>
              <a:rPr lang="ja-JP" altLang="en-US" dirty="0">
                <a:solidFill>
                  <a:srgbClr val="0070C0"/>
                </a:solidFill>
              </a:rPr>
              <a:t>問題解決の為の「資金」と「技術」を提供する。</a:t>
            </a:r>
            <a:endParaRPr lang="en-US" altLang="ja-JP" dirty="0">
              <a:solidFill>
                <a:srgbClr val="0070C0"/>
              </a:solidFill>
            </a:endParaRPr>
          </a:p>
          <a:p>
            <a:pPr marL="0" indent="0">
              <a:buNone/>
            </a:pPr>
            <a:endParaRPr lang="en-US" altLang="ja-JP" dirty="0">
              <a:solidFill>
                <a:srgbClr val="0070C0"/>
              </a:solidFill>
            </a:endParaRPr>
          </a:p>
          <a:p>
            <a:r>
              <a:rPr lang="ja-JP" altLang="en-US" dirty="0">
                <a:solidFill>
                  <a:srgbClr val="0070C0"/>
                </a:solidFill>
              </a:rPr>
              <a:t>ミャンマーでも３つのテーマで支援をしている；</a:t>
            </a:r>
            <a:endParaRPr lang="en-US" altLang="ja-JP" dirty="0">
              <a:solidFill>
                <a:srgbClr val="0070C0"/>
              </a:solidFill>
            </a:endParaRPr>
          </a:p>
          <a:p>
            <a:pPr marL="0" indent="0">
              <a:buNone/>
            </a:pPr>
            <a:r>
              <a:rPr lang="ja-JP" altLang="en-US" dirty="0">
                <a:solidFill>
                  <a:srgbClr val="0070C0"/>
                </a:solidFill>
              </a:rPr>
              <a:t>　①人々</a:t>
            </a:r>
            <a:r>
              <a:rPr lang="ja-JP" altLang="en-US" dirty="0" smtClean="0">
                <a:solidFill>
                  <a:srgbClr val="0070C0"/>
                </a:solidFill>
              </a:rPr>
              <a:t>のゆたかな暮らし</a:t>
            </a:r>
            <a:r>
              <a:rPr lang="ja-JP" altLang="en-US" dirty="0">
                <a:solidFill>
                  <a:srgbClr val="0070C0"/>
                </a:solidFill>
              </a:rPr>
              <a:t>（教育、病院）</a:t>
            </a:r>
            <a:endParaRPr lang="en-US" altLang="ja-JP" dirty="0">
              <a:solidFill>
                <a:srgbClr val="0070C0"/>
              </a:solidFill>
            </a:endParaRPr>
          </a:p>
          <a:p>
            <a:pPr marL="0" indent="0">
              <a:buNone/>
            </a:pPr>
            <a:r>
              <a:rPr lang="ja-JP" altLang="en-US" dirty="0">
                <a:solidFill>
                  <a:srgbClr val="0070C0"/>
                </a:solidFill>
              </a:rPr>
              <a:t>　②経済・社会</a:t>
            </a:r>
            <a:r>
              <a:rPr lang="ja-JP" altLang="en-US" dirty="0" smtClean="0">
                <a:solidFill>
                  <a:srgbClr val="0070C0"/>
                </a:solidFill>
              </a:rPr>
              <a:t>システム整備（</a:t>
            </a:r>
            <a:r>
              <a:rPr lang="ja-JP" altLang="en-US" dirty="0">
                <a:solidFill>
                  <a:srgbClr val="0070C0"/>
                </a:solidFill>
              </a:rPr>
              <a:t>法律、銀行）</a:t>
            </a:r>
            <a:endParaRPr lang="en-US" altLang="ja-JP" dirty="0">
              <a:solidFill>
                <a:srgbClr val="0070C0"/>
              </a:solidFill>
            </a:endParaRPr>
          </a:p>
          <a:p>
            <a:pPr marL="0" indent="0">
              <a:buNone/>
            </a:pPr>
            <a:r>
              <a:rPr lang="ja-JP" altLang="en-US" dirty="0">
                <a:solidFill>
                  <a:srgbClr val="0070C0"/>
                </a:solidFill>
              </a:rPr>
              <a:t>　③</a:t>
            </a:r>
            <a:r>
              <a:rPr lang="ja-JP" altLang="en-US" dirty="0" smtClean="0">
                <a:solidFill>
                  <a:srgbClr val="0070C0"/>
                </a:solidFill>
              </a:rPr>
              <a:t>インフラ整備（</a:t>
            </a:r>
            <a:r>
              <a:rPr lang="ja-JP" altLang="en-US" dirty="0">
                <a:solidFill>
                  <a:srgbClr val="0070C0"/>
                </a:solidFill>
              </a:rPr>
              <a:t>街づくり</a:t>
            </a:r>
            <a:r>
              <a:rPr lang="en-US" altLang="ja-JP" dirty="0">
                <a:solidFill>
                  <a:srgbClr val="0070C0"/>
                </a:solidFill>
              </a:rPr>
              <a:t>/</a:t>
            </a:r>
            <a:r>
              <a:rPr lang="ja-JP" altLang="en-US" dirty="0">
                <a:solidFill>
                  <a:srgbClr val="0070C0"/>
                </a:solidFill>
              </a:rPr>
              <a:t>都市開発、道路、鉄道、電気）</a:t>
            </a:r>
            <a:endParaRPr lang="en-US" altLang="ja-JP" dirty="0">
              <a:solidFill>
                <a:srgbClr val="0070C0"/>
              </a:solidFill>
            </a:endParaRPr>
          </a:p>
          <a:p>
            <a:endParaRPr lang="en-US" altLang="ja-JP" dirty="0">
              <a:solidFill>
                <a:srgbClr val="0070C0"/>
              </a:solidFill>
            </a:endParaRPr>
          </a:p>
          <a:p>
            <a:pPr marL="0" indent="0">
              <a:buNone/>
            </a:pPr>
            <a:endParaRPr lang="ja-JP" altLang="en-US" dirty="0">
              <a:solidFill>
                <a:srgbClr val="0070C0"/>
              </a:solidFill>
            </a:endParaRPr>
          </a:p>
        </p:txBody>
      </p:sp>
      <p:sp>
        <p:nvSpPr>
          <p:cNvPr id="4" name="タイトル 1">
            <a:extLst>
              <a:ext uri="{FF2B5EF4-FFF2-40B4-BE49-F238E27FC236}">
                <a16:creationId xmlns:a16="http://schemas.microsoft.com/office/drawing/2014/main" id="{8184D46C-5D3D-4395-A40D-74A0B58FF724}"/>
              </a:ext>
            </a:extLst>
          </p:cNvPr>
          <p:cNvSpPr txBox="1">
            <a:spLocks/>
          </p:cNvSpPr>
          <p:nvPr/>
        </p:nvSpPr>
        <p:spPr>
          <a:xfrm>
            <a:off x="944218" y="709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rgbClr val="0070C0"/>
                </a:solidFill>
              </a:rPr>
              <a:t>まとめ</a:t>
            </a:r>
          </a:p>
        </p:txBody>
      </p:sp>
      <p:sp>
        <p:nvSpPr>
          <p:cNvPr id="5" name="Rectangle 4"/>
          <p:cNvSpPr/>
          <p:nvPr/>
        </p:nvSpPr>
        <p:spPr>
          <a:xfrm>
            <a:off x="3294464" y="2236600"/>
            <a:ext cx="2460877" cy="493162"/>
          </a:xfrm>
          <a:prstGeom prst="rect">
            <a:avLst/>
          </a:prstGeom>
          <a:solidFill>
            <a:srgbClr val="0070C0">
              <a:alpha val="98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6" name="Rectangle 5"/>
          <p:cNvSpPr/>
          <p:nvPr/>
        </p:nvSpPr>
        <p:spPr>
          <a:xfrm>
            <a:off x="3635124" y="3323229"/>
            <a:ext cx="1324152" cy="493162"/>
          </a:xfrm>
          <a:prstGeom prst="rect">
            <a:avLst/>
          </a:prstGeom>
          <a:solidFill>
            <a:srgbClr val="0070C0">
              <a:alpha val="98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7" name="Rectangle 6"/>
          <p:cNvSpPr/>
          <p:nvPr/>
        </p:nvSpPr>
        <p:spPr>
          <a:xfrm>
            <a:off x="5433924" y="3323229"/>
            <a:ext cx="1324152" cy="493162"/>
          </a:xfrm>
          <a:prstGeom prst="rect">
            <a:avLst/>
          </a:prstGeom>
          <a:solidFill>
            <a:srgbClr val="0070C0">
              <a:alpha val="98000"/>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Tree>
    <p:extLst>
      <p:ext uri="{BB962C8B-B14F-4D97-AF65-F5344CB8AC3E}">
        <p14:creationId xmlns:p14="http://schemas.microsoft.com/office/powerpoint/2010/main" val="89461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6"/>
                                        </p:tgtEl>
                                      </p:cBhvr>
                                    </p:animEffect>
                                    <p:anim calcmode="lin" valueType="num">
                                      <p:cBhvr>
                                        <p:cTn id="14"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6"/>
                                        </p:tgtEl>
                                        <p:attrNameLst>
                                          <p:attrName>ppt_h</p:attrName>
                                        </p:attrNameLst>
                                      </p:cBhvr>
                                      <p:tavLst>
                                        <p:tav tm="0">
                                          <p:val>
                                            <p:strVal val="ppt_h"/>
                                          </p:val>
                                        </p:tav>
                                        <p:tav tm="100000">
                                          <p:val>
                                            <p:strVal val="ppt_h"/>
                                          </p:val>
                                        </p:tav>
                                      </p:tavLst>
                                    </p:anim>
                                    <p:set>
                                      <p:cBhvr>
                                        <p:cTn id="16" dur="1" fill="hold">
                                          <p:stCondLst>
                                            <p:cond delay="1999"/>
                                          </p:stCondLst>
                                        </p:cTn>
                                        <p:tgtEl>
                                          <p:spTgt spid="6"/>
                                        </p:tgtEl>
                                        <p:attrNameLst>
                                          <p:attrName>style.visibility</p:attrName>
                                        </p:attrNameLst>
                                      </p:cBhvr>
                                      <p:to>
                                        <p:strVal val="hidden"/>
                                      </p:to>
                                    </p:set>
                                  </p:childTnLst>
                                </p:cTn>
                              </p:par>
                              <p:par>
                                <p:cTn id="17" presetID="45" presetClass="exit" presetSubtype="0" fill="hold" grpId="0" nodeType="withEffect">
                                  <p:stCondLst>
                                    <p:cond delay="0"/>
                                  </p:stCondLst>
                                  <p:childTnLst>
                                    <p:animEffect transition="out" filter="fade">
                                      <p:cBhvr>
                                        <p:cTn id="18" dur="2000"/>
                                        <p:tgtEl>
                                          <p:spTgt spid="7"/>
                                        </p:tgtEl>
                                      </p:cBhvr>
                                    </p:animEffect>
                                    <p:anim calcmode="lin" valueType="num">
                                      <p:cBhvr>
                                        <p:cTn id="19"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7"/>
                                        </p:tgtEl>
                                        <p:attrNameLst>
                                          <p:attrName>ppt_h</p:attrName>
                                        </p:attrNameLst>
                                      </p:cBhvr>
                                      <p:tavLst>
                                        <p:tav tm="0">
                                          <p:val>
                                            <p:strVal val="ppt_h"/>
                                          </p:val>
                                        </p:tav>
                                        <p:tav tm="100000">
                                          <p:val>
                                            <p:strVal val="ppt_h"/>
                                          </p:val>
                                        </p:tav>
                                      </p:tavLst>
                                    </p:anim>
                                    <p:set>
                                      <p:cBhvr>
                                        <p:cTn id="21"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131491" y="3328332"/>
            <a:ext cx="3478162" cy="3408684"/>
          </a:xfrm>
          <a:prstGeom prst="ellipse">
            <a:avLst/>
          </a:prstGeom>
          <a:solidFill>
            <a:srgbClr val="92D050">
              <a:alpha val="18000"/>
            </a:srgb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Oval 10"/>
          <p:cNvSpPr/>
          <p:nvPr/>
        </p:nvSpPr>
        <p:spPr>
          <a:xfrm>
            <a:off x="6456261" y="422834"/>
            <a:ext cx="3478162" cy="3408684"/>
          </a:xfrm>
          <a:prstGeom prst="ellipse">
            <a:avLst/>
          </a:prstGeom>
          <a:solidFill>
            <a:srgbClr val="FFC000">
              <a:alpha val="18000"/>
            </a:srgb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Oval 8"/>
          <p:cNvSpPr/>
          <p:nvPr/>
        </p:nvSpPr>
        <p:spPr>
          <a:xfrm>
            <a:off x="1781727" y="422834"/>
            <a:ext cx="3478162" cy="3408684"/>
          </a:xfrm>
          <a:prstGeom prst="ellipse">
            <a:avLst/>
          </a:prstGeom>
          <a:solidFill>
            <a:schemeClr val="accent1">
              <a:alpha val="18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628794" y="382643"/>
            <a:ext cx="6088828" cy="3711388"/>
          </a:xfrm>
        </p:spPr>
        <p:txBody>
          <a:bodyPr>
            <a:normAutofit/>
          </a:bodyPr>
          <a:lstStyle/>
          <a:p>
            <a:pPr algn="ctr"/>
            <a:r>
              <a:rPr lang="en-US" altLang="ja-JP" sz="6000" b="1" dirty="0">
                <a:solidFill>
                  <a:srgbClr val="0070C0"/>
                </a:solidFill>
              </a:rPr>
              <a:t>SDG</a:t>
            </a:r>
            <a:r>
              <a:rPr lang="ja-JP" altLang="en-US" sz="6000" b="1" dirty="0">
                <a:solidFill>
                  <a:srgbClr val="0070C0"/>
                </a:solidFill>
              </a:rPr>
              <a:t>ｓ</a:t>
            </a:r>
            <a:r>
              <a:rPr lang="en-US" altLang="ja-JP" sz="6000" dirty="0">
                <a:solidFill>
                  <a:srgbClr val="0070C0"/>
                </a:solidFill>
              </a:rPr>
              <a:t/>
            </a:r>
            <a:br>
              <a:rPr lang="en-US" altLang="ja-JP" sz="6000" dirty="0">
                <a:solidFill>
                  <a:srgbClr val="0070C0"/>
                </a:solidFill>
              </a:rPr>
            </a:br>
            <a:r>
              <a:rPr lang="en-US" altLang="ja-JP" dirty="0">
                <a:solidFill>
                  <a:srgbClr val="0070C0"/>
                </a:solidFill>
              </a:rPr>
              <a:t/>
            </a:r>
            <a:br>
              <a:rPr lang="en-US" altLang="ja-JP" dirty="0">
                <a:solidFill>
                  <a:srgbClr val="0070C0"/>
                </a:solidFill>
              </a:rPr>
            </a:br>
            <a:r>
              <a:rPr lang="ja-JP" altLang="en-US" dirty="0" smtClean="0">
                <a:solidFill>
                  <a:srgbClr val="0070C0"/>
                </a:solidFill>
              </a:rPr>
              <a:t>とは何</a:t>
            </a:r>
            <a:r>
              <a:rPr lang="ja-JP" altLang="en-US" dirty="0">
                <a:solidFill>
                  <a:srgbClr val="0070C0"/>
                </a:solidFill>
              </a:rPr>
              <a:t>だろう？</a:t>
            </a:r>
            <a:endParaRPr kumimoji="1" lang="ja-JP" altLang="en-US" dirty="0">
              <a:solidFill>
                <a:srgbClr val="0070C0"/>
              </a:solidFill>
            </a:endParaRPr>
          </a:p>
        </p:txBody>
      </p:sp>
      <p:sp>
        <p:nvSpPr>
          <p:cNvPr id="6" name="タイトル 1">
            <a:extLst>
              <a:ext uri="{FF2B5EF4-FFF2-40B4-BE49-F238E27FC236}">
                <a16:creationId xmlns:a16="http://schemas.microsoft.com/office/drawing/2014/main" id="{E0BDDD14-3755-4F1C-A647-853C3B09E727}"/>
              </a:ext>
            </a:extLst>
          </p:cNvPr>
          <p:cNvSpPr txBox="1">
            <a:spLocks/>
          </p:cNvSpPr>
          <p:nvPr/>
        </p:nvSpPr>
        <p:spPr>
          <a:xfrm>
            <a:off x="5143756" y="465120"/>
            <a:ext cx="6103172" cy="33241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6800" b="1" dirty="0" smtClean="0">
                <a:solidFill>
                  <a:srgbClr val="0070C0"/>
                </a:solidFill>
              </a:rPr>
              <a:t>JICA</a:t>
            </a:r>
            <a:r>
              <a:rPr lang="en-US" altLang="ja-JP" sz="4100" dirty="0" smtClean="0">
                <a:solidFill>
                  <a:srgbClr val="0070C0"/>
                </a:solidFill>
              </a:rPr>
              <a:t/>
            </a:r>
            <a:br>
              <a:rPr lang="en-US" altLang="ja-JP" sz="4100" dirty="0" smtClean="0">
                <a:solidFill>
                  <a:srgbClr val="0070C0"/>
                </a:solidFill>
              </a:rPr>
            </a:br>
            <a:r>
              <a:rPr lang="en-US" altLang="ja-JP" dirty="0" smtClean="0">
                <a:solidFill>
                  <a:srgbClr val="0070C0"/>
                </a:solidFill>
              </a:rPr>
              <a:t/>
            </a:r>
            <a:br>
              <a:rPr lang="en-US" altLang="ja-JP" dirty="0" smtClean="0">
                <a:solidFill>
                  <a:srgbClr val="0070C0"/>
                </a:solidFill>
              </a:rPr>
            </a:br>
            <a:r>
              <a:rPr lang="ja-JP" altLang="en-US" dirty="0" smtClean="0">
                <a:solidFill>
                  <a:srgbClr val="0070C0"/>
                </a:solidFill>
              </a:rPr>
              <a:t>と</a:t>
            </a:r>
            <a:r>
              <a:rPr lang="ja-JP" altLang="en-US" dirty="0">
                <a:solidFill>
                  <a:srgbClr val="0070C0"/>
                </a:solidFill>
              </a:rPr>
              <a:t>は</a:t>
            </a:r>
            <a:r>
              <a:rPr lang="ja-JP" altLang="en-US" dirty="0" smtClean="0">
                <a:solidFill>
                  <a:srgbClr val="0070C0"/>
                </a:solidFill>
              </a:rPr>
              <a:t>どんな組織？</a:t>
            </a:r>
            <a:endParaRPr lang="ja-JP" altLang="en-US" dirty="0">
              <a:solidFill>
                <a:srgbClr val="0070C0"/>
              </a:solidFill>
            </a:endParaRPr>
          </a:p>
        </p:txBody>
      </p:sp>
      <p:sp>
        <p:nvSpPr>
          <p:cNvPr id="7" name="タイトル 1">
            <a:extLst>
              <a:ext uri="{FF2B5EF4-FFF2-40B4-BE49-F238E27FC236}">
                <a16:creationId xmlns:a16="http://schemas.microsoft.com/office/drawing/2014/main" id="{E0BDDD14-3755-4F1C-A647-853C3B09E727}"/>
              </a:ext>
            </a:extLst>
          </p:cNvPr>
          <p:cNvSpPr txBox="1">
            <a:spLocks/>
          </p:cNvSpPr>
          <p:nvPr/>
        </p:nvSpPr>
        <p:spPr>
          <a:xfrm>
            <a:off x="1743823" y="3288107"/>
            <a:ext cx="8821269" cy="3711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smtClean="0">
                <a:solidFill>
                  <a:srgbClr val="0070C0"/>
                </a:solidFill>
              </a:rPr>
              <a:t>「ヤンゴンのたから」</a:t>
            </a:r>
            <a:r>
              <a:rPr lang="en-US" altLang="ja-JP" sz="6000" dirty="0" smtClean="0">
                <a:solidFill>
                  <a:srgbClr val="0070C0"/>
                </a:solidFill>
              </a:rPr>
              <a:t/>
            </a:r>
            <a:br>
              <a:rPr lang="en-US" altLang="ja-JP" sz="6000" dirty="0" smtClean="0">
                <a:solidFill>
                  <a:srgbClr val="0070C0"/>
                </a:solidFill>
              </a:rPr>
            </a:br>
            <a:r>
              <a:rPr lang="ja-JP" altLang="en-US" sz="3600" dirty="0" smtClean="0">
                <a:solidFill>
                  <a:srgbClr val="0070C0"/>
                </a:solidFill>
              </a:rPr>
              <a:t>とどんな関係があるの？</a:t>
            </a:r>
            <a:endParaRPr lang="ja-JP" altLang="en-US" sz="3600" dirty="0">
              <a:solidFill>
                <a:srgbClr val="0070C0"/>
              </a:solidFill>
            </a:endParaRPr>
          </a:p>
        </p:txBody>
      </p:sp>
    </p:spTree>
    <p:extLst>
      <p:ext uri="{BB962C8B-B14F-4D97-AF65-F5344CB8AC3E}">
        <p14:creationId xmlns:p14="http://schemas.microsoft.com/office/powerpoint/2010/main" val="418981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2000" fill="hold"/>
                                        <p:tgtEl>
                                          <p:spTgt spid="9"/>
                                        </p:tgtEl>
                                      </p:cBhvr>
                                      <p:by x="150000" y="150000"/>
                                    </p:animScale>
                                  </p:childTnLst>
                                </p:cTn>
                              </p:par>
                              <p:par>
                                <p:cTn id="7" presetID="6" presetClass="emph" presetSubtype="0" fill="hold" grpId="1" nodeType="withEffect">
                                  <p:stCondLst>
                                    <p:cond delay="0"/>
                                  </p:stCondLst>
                                  <p:childTnLst>
                                    <p:animScale>
                                      <p:cBhvr>
                                        <p:cTn id="8" dur="2000" fill="hold"/>
                                        <p:tgtEl>
                                          <p:spTgt spid="2"/>
                                        </p:tgtEl>
                                      </p:cBhvr>
                                      <p:by x="150000" y="150000"/>
                                    </p:animScale>
                                  </p:childTnLst>
                                </p:cTn>
                              </p:par>
                              <p:par>
                                <p:cTn id="9" presetID="6" presetClass="emph" presetSubtype="0" fill="hold" grpId="1" nodeType="withEffect">
                                  <p:stCondLst>
                                    <p:cond delay="0"/>
                                  </p:stCondLst>
                                  <p:childTnLst>
                                    <p:animScale>
                                      <p:cBhvr>
                                        <p:cTn id="10" dur="2000" fill="hold"/>
                                        <p:tgtEl>
                                          <p:spTgt spid="11"/>
                                        </p:tgtEl>
                                      </p:cBhvr>
                                      <p:by x="150000" y="150000"/>
                                    </p:animScale>
                                  </p:childTnLst>
                                </p:cTn>
                              </p:par>
                              <p:par>
                                <p:cTn id="11" presetID="6" presetClass="emph" presetSubtype="0" fill="hold" grpId="1" nodeType="withEffect">
                                  <p:stCondLst>
                                    <p:cond delay="0"/>
                                  </p:stCondLst>
                                  <p:childTnLst>
                                    <p:animScale>
                                      <p:cBhvr>
                                        <p:cTn id="12" dur="2000" fill="hold"/>
                                        <p:tgtEl>
                                          <p:spTgt spid="6"/>
                                        </p:tgtEl>
                                      </p:cBhvr>
                                      <p:by x="150000" y="150000"/>
                                    </p:animScale>
                                  </p:childTnLst>
                                </p:cTn>
                              </p:par>
                              <p:par>
                                <p:cTn id="13" presetID="6" presetClass="emph" presetSubtype="0" fill="hold" grpId="1" nodeType="withEffect">
                                  <p:stCondLst>
                                    <p:cond delay="0"/>
                                  </p:stCondLst>
                                  <p:childTnLst>
                                    <p:animScale>
                                      <p:cBhvr>
                                        <p:cTn id="14" dur="2000" fill="hold"/>
                                        <p:tgtEl>
                                          <p:spTgt spid="7"/>
                                        </p:tgtEl>
                                      </p:cBhvr>
                                      <p:by x="150000" y="150000"/>
                                    </p:animScale>
                                  </p:childTnLst>
                                </p:cTn>
                              </p:par>
                              <p:par>
                                <p:cTn id="15" presetID="6" presetClass="emph" presetSubtype="0" fill="hold" grpId="1" nodeType="withEffect">
                                  <p:stCondLst>
                                    <p:cond delay="0"/>
                                  </p:stCondLst>
                                  <p:childTnLst>
                                    <p:animScale>
                                      <p:cBhvr>
                                        <p:cTn id="1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1" grpId="1" animBg="1"/>
      <p:bldP spid="9" grpId="1" animBg="1"/>
      <p:bldP spid="2" grpId="1"/>
      <p:bldP spid="6" grpId="1"/>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7ED97-FC5C-4CB5-B000-A221CCB13FE9}"/>
              </a:ext>
            </a:extLst>
          </p:cNvPr>
          <p:cNvSpPr>
            <a:spLocks noGrp="1"/>
          </p:cNvSpPr>
          <p:nvPr>
            <p:ph type="title"/>
          </p:nvPr>
        </p:nvSpPr>
        <p:spPr>
          <a:xfrm>
            <a:off x="1320338" y="354041"/>
            <a:ext cx="10515600" cy="1325563"/>
          </a:xfrm>
        </p:spPr>
        <p:txBody>
          <a:bodyPr/>
          <a:lstStyle/>
          <a:p>
            <a:r>
              <a:rPr kumimoji="1" lang="ja-JP" altLang="en-US" dirty="0">
                <a:solidFill>
                  <a:srgbClr val="0070C0"/>
                </a:solidFill>
              </a:rPr>
              <a:t>ミャンマーで暮らして感じること</a:t>
            </a:r>
          </a:p>
        </p:txBody>
      </p:sp>
      <p:sp>
        <p:nvSpPr>
          <p:cNvPr id="3" name="コンテンツ プレースホルダー 2">
            <a:extLst>
              <a:ext uri="{FF2B5EF4-FFF2-40B4-BE49-F238E27FC236}">
                <a16:creationId xmlns:a16="http://schemas.microsoft.com/office/drawing/2014/main" id="{B5E6C104-DD4A-4EF4-AF46-41E65817BC62}"/>
              </a:ext>
            </a:extLst>
          </p:cNvPr>
          <p:cNvSpPr>
            <a:spLocks noGrp="1"/>
          </p:cNvSpPr>
          <p:nvPr>
            <p:ph idx="1"/>
          </p:nvPr>
        </p:nvSpPr>
        <p:spPr>
          <a:xfrm>
            <a:off x="446116" y="2037659"/>
            <a:ext cx="11299767" cy="4351338"/>
          </a:xfrm>
        </p:spPr>
        <p:txBody>
          <a:bodyPr/>
          <a:lstStyle/>
          <a:p>
            <a:endParaRPr lang="en-US" altLang="ja-JP" dirty="0">
              <a:solidFill>
                <a:srgbClr val="0070C0"/>
              </a:solidFill>
            </a:endParaRPr>
          </a:p>
          <a:p>
            <a:r>
              <a:rPr lang="ja-JP" altLang="en-US" dirty="0">
                <a:solidFill>
                  <a:srgbClr val="0070C0"/>
                </a:solidFill>
              </a:rPr>
              <a:t>ミャンマーの街の良いところ</a:t>
            </a:r>
            <a:endParaRPr lang="en-US" altLang="ja-JP" dirty="0">
              <a:solidFill>
                <a:srgbClr val="0070C0"/>
              </a:solidFill>
            </a:endParaRPr>
          </a:p>
          <a:p>
            <a:r>
              <a:rPr lang="ja-JP" altLang="en-US" dirty="0">
                <a:solidFill>
                  <a:srgbClr val="0070C0"/>
                </a:solidFill>
              </a:rPr>
              <a:t>ミャンマーの人の良いところ</a:t>
            </a:r>
            <a:endParaRPr lang="en-US" altLang="ja-JP" dirty="0">
              <a:solidFill>
                <a:srgbClr val="0070C0"/>
              </a:solidFill>
            </a:endParaRPr>
          </a:p>
          <a:p>
            <a:r>
              <a:rPr lang="ja-JP" altLang="en-US" dirty="0">
                <a:solidFill>
                  <a:srgbClr val="0070C0"/>
                </a:solidFill>
              </a:rPr>
              <a:t>ミャンマーで驚いたこと</a:t>
            </a:r>
            <a:endParaRPr kumimoji="1" lang="en-US" altLang="ja-JP" dirty="0">
              <a:solidFill>
                <a:srgbClr val="0070C0"/>
              </a:solidFill>
            </a:endParaRPr>
          </a:p>
          <a:p>
            <a:r>
              <a:rPr kumimoji="1" lang="ja-JP" altLang="en-US" dirty="0">
                <a:solidFill>
                  <a:srgbClr val="0070C0"/>
                </a:solidFill>
              </a:rPr>
              <a:t>ミャンマーの“もっとこうなったらいいのにな”というところ</a:t>
            </a:r>
            <a:endParaRPr kumimoji="1" lang="en-US" altLang="ja-JP" dirty="0">
              <a:solidFill>
                <a:srgbClr val="0070C0"/>
              </a:solidFill>
            </a:endParaRPr>
          </a:p>
        </p:txBody>
      </p:sp>
    </p:spTree>
    <p:extLst>
      <p:ext uri="{BB962C8B-B14F-4D97-AF65-F5344CB8AC3E}">
        <p14:creationId xmlns:p14="http://schemas.microsoft.com/office/powerpoint/2010/main" val="1169177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B757CD-7EAA-4A4B-9B3D-EC17988DDAA7}"/>
              </a:ext>
            </a:extLst>
          </p:cNvPr>
          <p:cNvSpPr>
            <a:spLocks noGrp="1"/>
          </p:cNvSpPr>
          <p:nvPr>
            <p:ph type="title"/>
          </p:nvPr>
        </p:nvSpPr>
        <p:spPr>
          <a:xfrm>
            <a:off x="533400" y="385003"/>
            <a:ext cx="10515600" cy="1325563"/>
          </a:xfrm>
        </p:spPr>
        <p:txBody>
          <a:bodyPr>
            <a:normAutofit fontScale="90000"/>
          </a:bodyPr>
          <a:lstStyle/>
          <a:p>
            <a:r>
              <a:rPr kumimoji="1" lang="ja-JP" altLang="en-US" dirty="0">
                <a:solidFill>
                  <a:srgbClr val="0070C0"/>
                </a:solidFill>
              </a:rPr>
              <a:t>ミャンマーで驚いたこと、</a:t>
            </a:r>
            <a:r>
              <a:rPr kumimoji="1" lang="en-US" altLang="ja-JP" dirty="0">
                <a:solidFill>
                  <a:srgbClr val="0070C0"/>
                </a:solidFill>
              </a:rPr>
              <a:t/>
            </a:r>
            <a:br>
              <a:rPr kumimoji="1" lang="en-US" altLang="ja-JP" dirty="0">
                <a:solidFill>
                  <a:srgbClr val="0070C0"/>
                </a:solidFill>
              </a:rPr>
            </a:br>
            <a:r>
              <a:rPr kumimoji="1" lang="ja-JP" altLang="en-US" dirty="0">
                <a:solidFill>
                  <a:srgbClr val="0070C0"/>
                </a:solidFill>
              </a:rPr>
              <a:t>もっとこうなったらいいのになということ</a:t>
            </a:r>
          </a:p>
        </p:txBody>
      </p:sp>
      <p:sp>
        <p:nvSpPr>
          <p:cNvPr id="3" name="コンテンツ プレースホルダー 2">
            <a:extLst>
              <a:ext uri="{FF2B5EF4-FFF2-40B4-BE49-F238E27FC236}">
                <a16:creationId xmlns:a16="http://schemas.microsoft.com/office/drawing/2014/main" id="{2435DC3B-2C4C-46C2-8C19-E7C821EC7A22}"/>
              </a:ext>
            </a:extLst>
          </p:cNvPr>
          <p:cNvSpPr>
            <a:spLocks noGrp="1"/>
          </p:cNvSpPr>
          <p:nvPr>
            <p:ph idx="1"/>
          </p:nvPr>
        </p:nvSpPr>
        <p:spPr>
          <a:xfrm>
            <a:off x="838200" y="1865382"/>
            <a:ext cx="10515600" cy="4351338"/>
          </a:xfrm>
        </p:spPr>
        <p:txBody>
          <a:bodyPr>
            <a:normAutofit lnSpcReduction="10000"/>
          </a:bodyPr>
          <a:lstStyle/>
          <a:p>
            <a:r>
              <a:rPr kumimoji="1" lang="ja-JP" altLang="en-US" dirty="0">
                <a:solidFill>
                  <a:srgbClr val="0070C0"/>
                </a:solidFill>
              </a:rPr>
              <a:t>道路がボロボロ　</a:t>
            </a:r>
            <a:endParaRPr kumimoji="1" lang="en-US" altLang="ja-JP" dirty="0">
              <a:solidFill>
                <a:srgbClr val="0070C0"/>
              </a:solidFill>
            </a:endParaRPr>
          </a:p>
          <a:p>
            <a:r>
              <a:rPr kumimoji="1" lang="ja-JP" altLang="en-US" dirty="0">
                <a:solidFill>
                  <a:srgbClr val="0070C0"/>
                </a:solidFill>
              </a:rPr>
              <a:t>停電する　</a:t>
            </a:r>
            <a:endParaRPr kumimoji="1" lang="en-US" altLang="ja-JP" dirty="0">
              <a:solidFill>
                <a:srgbClr val="0070C0"/>
              </a:solidFill>
            </a:endParaRPr>
          </a:p>
          <a:p>
            <a:r>
              <a:rPr lang="ja-JP" altLang="en-US" dirty="0">
                <a:solidFill>
                  <a:srgbClr val="0070C0"/>
                </a:solidFill>
              </a:rPr>
              <a:t>水道水が飲めない</a:t>
            </a:r>
            <a:endParaRPr kumimoji="1" lang="en-US" altLang="ja-JP" dirty="0">
              <a:solidFill>
                <a:srgbClr val="0070C0"/>
              </a:solidFill>
            </a:endParaRPr>
          </a:p>
          <a:p>
            <a:r>
              <a:rPr kumimoji="1" lang="ja-JP" altLang="en-US" dirty="0">
                <a:solidFill>
                  <a:srgbClr val="0070C0"/>
                </a:solidFill>
              </a:rPr>
              <a:t>ホームレスのお母さん、子供がいる</a:t>
            </a:r>
            <a:endParaRPr kumimoji="1" lang="en-US" altLang="ja-JP" dirty="0">
              <a:solidFill>
                <a:srgbClr val="0070C0"/>
              </a:solidFill>
            </a:endParaRPr>
          </a:p>
          <a:p>
            <a:r>
              <a:rPr lang="ja-JP" altLang="en-US" dirty="0">
                <a:solidFill>
                  <a:srgbClr val="0070C0"/>
                </a:solidFill>
              </a:rPr>
              <a:t>学校に行っていない子供がいる　</a:t>
            </a:r>
            <a:endParaRPr lang="en-US" altLang="ja-JP" dirty="0">
              <a:solidFill>
                <a:srgbClr val="0070C0"/>
              </a:solidFill>
            </a:endParaRPr>
          </a:p>
          <a:p>
            <a:r>
              <a:rPr kumimoji="1" lang="ja-JP" altLang="en-US" dirty="0">
                <a:solidFill>
                  <a:srgbClr val="0070C0"/>
                </a:solidFill>
              </a:rPr>
              <a:t>ゴミがあふれて衛生状況が良くない　</a:t>
            </a:r>
            <a:endParaRPr kumimoji="1" lang="en-US" altLang="ja-JP" dirty="0">
              <a:solidFill>
                <a:srgbClr val="0070C0"/>
              </a:solidFill>
            </a:endParaRPr>
          </a:p>
          <a:p>
            <a:r>
              <a:rPr lang="ja-JP" altLang="en-US" dirty="0">
                <a:solidFill>
                  <a:srgbClr val="0070C0"/>
                </a:solidFill>
              </a:rPr>
              <a:t>野良犬が多い</a:t>
            </a:r>
            <a:endParaRPr kumimoji="1" lang="en-US" altLang="ja-JP" dirty="0">
              <a:solidFill>
                <a:srgbClr val="0070C0"/>
              </a:solidFill>
            </a:endParaRPr>
          </a:p>
          <a:p>
            <a:r>
              <a:rPr lang="ja-JP" altLang="en-US" dirty="0">
                <a:solidFill>
                  <a:srgbClr val="0070C0"/>
                </a:solidFill>
              </a:rPr>
              <a:t>良い病院が少ない　</a:t>
            </a:r>
            <a:endParaRPr lang="en-US" altLang="ja-JP" dirty="0">
              <a:solidFill>
                <a:srgbClr val="0070C0"/>
              </a:solidFill>
            </a:endParaRPr>
          </a:p>
          <a:p>
            <a:r>
              <a:rPr lang="ja-JP" altLang="en-US" dirty="0">
                <a:solidFill>
                  <a:srgbClr val="0070C0"/>
                </a:solidFill>
              </a:rPr>
              <a:t>電車が遅い</a:t>
            </a:r>
            <a:endParaRPr lang="en-US" altLang="ja-JP" dirty="0">
              <a:solidFill>
                <a:srgbClr val="0070C0"/>
              </a:solidFill>
            </a:endParaRPr>
          </a:p>
          <a:p>
            <a:endParaRPr lang="en-US" altLang="ja-JP" dirty="0">
              <a:solidFill>
                <a:srgbClr val="0070C0"/>
              </a:solidFill>
            </a:endParaRPr>
          </a:p>
          <a:p>
            <a:endParaRPr kumimoji="1" lang="ja-JP" altLang="en-US" dirty="0">
              <a:solidFill>
                <a:srgbClr val="0070C0"/>
              </a:solidFill>
            </a:endParaRPr>
          </a:p>
        </p:txBody>
      </p:sp>
    </p:spTree>
    <p:extLst>
      <p:ext uri="{BB962C8B-B14F-4D97-AF65-F5344CB8AC3E}">
        <p14:creationId xmlns:p14="http://schemas.microsoft.com/office/powerpoint/2010/main" val="379132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p:txBody>
          <a:bodyPr/>
          <a:lstStyle/>
          <a:p>
            <a:r>
              <a:rPr kumimoji="1" lang="ja-JP" altLang="en-US" dirty="0">
                <a:solidFill>
                  <a:srgbClr val="0070C0"/>
                </a:solidFill>
              </a:rPr>
              <a:t>ミャンマー政府や、</a:t>
            </a:r>
            <a:r>
              <a:rPr kumimoji="1" lang="en-US" altLang="ja-JP" dirty="0">
                <a:solidFill>
                  <a:srgbClr val="0070C0"/>
                </a:solidFill>
              </a:rPr>
              <a:t/>
            </a:r>
            <a:br>
              <a:rPr kumimoji="1" lang="en-US" altLang="ja-JP" dirty="0">
                <a:solidFill>
                  <a:srgbClr val="0070C0"/>
                </a:solidFill>
              </a:rPr>
            </a:br>
            <a:r>
              <a:rPr kumimoji="1" lang="ja-JP" altLang="en-US" dirty="0">
                <a:solidFill>
                  <a:srgbClr val="0070C0"/>
                </a:solidFill>
              </a:rPr>
              <a:t>ミャンマーの人々が取り組んでいる問題</a:t>
            </a:r>
          </a:p>
        </p:txBody>
      </p:sp>
      <p:sp>
        <p:nvSpPr>
          <p:cNvPr id="3" name="コンテンツ プレースホルダー 2">
            <a:extLst>
              <a:ext uri="{FF2B5EF4-FFF2-40B4-BE49-F238E27FC236}">
                <a16:creationId xmlns:a16="http://schemas.microsoft.com/office/drawing/2014/main" id="{EC2E335F-8C94-413E-B4BC-A74C51FF6953}"/>
              </a:ext>
            </a:extLst>
          </p:cNvPr>
          <p:cNvSpPr>
            <a:spLocks noGrp="1"/>
          </p:cNvSpPr>
          <p:nvPr>
            <p:ph idx="1"/>
          </p:nvPr>
        </p:nvSpPr>
        <p:spPr>
          <a:xfrm>
            <a:off x="838200" y="2388842"/>
            <a:ext cx="10515600" cy="4351338"/>
          </a:xfrm>
        </p:spPr>
        <p:txBody>
          <a:bodyPr/>
          <a:lstStyle/>
          <a:p>
            <a:r>
              <a:rPr kumimoji="1" lang="ja-JP" altLang="en-US" dirty="0">
                <a:solidFill>
                  <a:srgbClr val="0070C0"/>
                </a:solidFill>
              </a:rPr>
              <a:t>医療・健康問題　</a:t>
            </a:r>
            <a:endParaRPr kumimoji="1" lang="en-US" altLang="ja-JP" dirty="0">
              <a:solidFill>
                <a:srgbClr val="0070C0"/>
              </a:solidFill>
            </a:endParaRPr>
          </a:p>
          <a:p>
            <a:r>
              <a:rPr lang="ja-JP" altLang="en-US" dirty="0">
                <a:solidFill>
                  <a:srgbClr val="0070C0"/>
                </a:solidFill>
              </a:rPr>
              <a:t>経済・雇用・格差問題　</a:t>
            </a:r>
            <a:endParaRPr lang="en-US" altLang="ja-JP" dirty="0">
              <a:solidFill>
                <a:srgbClr val="0070C0"/>
              </a:solidFill>
            </a:endParaRPr>
          </a:p>
          <a:p>
            <a:r>
              <a:rPr lang="ja-JP" altLang="en-US" dirty="0">
                <a:solidFill>
                  <a:srgbClr val="0070C0"/>
                </a:solidFill>
              </a:rPr>
              <a:t>教育問題　</a:t>
            </a:r>
            <a:endParaRPr lang="en-US" altLang="ja-JP" dirty="0">
              <a:solidFill>
                <a:srgbClr val="0070C0"/>
              </a:solidFill>
            </a:endParaRPr>
          </a:p>
          <a:p>
            <a:r>
              <a:rPr lang="ja-JP" altLang="en-US" dirty="0">
                <a:solidFill>
                  <a:srgbClr val="0070C0"/>
                </a:solidFill>
              </a:rPr>
              <a:t>インフラ（道路、水、電気）問題　</a:t>
            </a:r>
            <a:endParaRPr lang="en-US" altLang="ja-JP" dirty="0">
              <a:solidFill>
                <a:srgbClr val="0070C0"/>
              </a:solidFill>
            </a:endParaRPr>
          </a:p>
          <a:p>
            <a:r>
              <a:rPr lang="ja-JP" altLang="en-US" dirty="0">
                <a:solidFill>
                  <a:srgbClr val="0070C0"/>
                </a:solidFill>
              </a:rPr>
              <a:t>民族問題　</a:t>
            </a:r>
            <a:endParaRPr lang="en-US" altLang="ja-JP" dirty="0">
              <a:solidFill>
                <a:srgbClr val="0070C0"/>
              </a:solidFill>
            </a:endParaRPr>
          </a:p>
          <a:p>
            <a:endParaRPr lang="en-US" altLang="ja-JP" dirty="0">
              <a:solidFill>
                <a:srgbClr val="0070C0"/>
              </a:solidFill>
            </a:endParaRPr>
          </a:p>
          <a:p>
            <a:pPr marL="0" indent="0">
              <a:buNone/>
            </a:pPr>
            <a:endParaRPr lang="ja-JP" altLang="en-US" dirty="0">
              <a:solidFill>
                <a:srgbClr val="0070C0"/>
              </a:solidFill>
            </a:endParaRPr>
          </a:p>
        </p:txBody>
      </p:sp>
    </p:spTree>
    <p:extLst>
      <p:ext uri="{BB962C8B-B14F-4D97-AF65-F5344CB8AC3E}">
        <p14:creationId xmlns:p14="http://schemas.microsoft.com/office/powerpoint/2010/main" val="54502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DDD14-3755-4F1C-A647-853C3B09E727}"/>
              </a:ext>
            </a:extLst>
          </p:cNvPr>
          <p:cNvSpPr>
            <a:spLocks noGrp="1"/>
          </p:cNvSpPr>
          <p:nvPr>
            <p:ph type="title"/>
          </p:nvPr>
        </p:nvSpPr>
        <p:spPr>
          <a:xfrm>
            <a:off x="838200" y="2629058"/>
            <a:ext cx="10515600" cy="1325563"/>
          </a:xfrm>
        </p:spPr>
        <p:txBody>
          <a:bodyPr/>
          <a:lstStyle/>
          <a:p>
            <a:r>
              <a:rPr kumimoji="1" lang="ja-JP" altLang="en-US" dirty="0">
                <a:solidFill>
                  <a:srgbClr val="0070C0"/>
                </a:solidFill>
              </a:rPr>
              <a:t>ミャンマーが抱えている問題、</a:t>
            </a:r>
            <a:r>
              <a:rPr kumimoji="1" lang="en-US" altLang="ja-JP" dirty="0">
                <a:solidFill>
                  <a:srgbClr val="0070C0"/>
                </a:solidFill>
              </a:rPr>
              <a:t/>
            </a:r>
            <a:br>
              <a:rPr kumimoji="1" lang="en-US" altLang="ja-JP" dirty="0">
                <a:solidFill>
                  <a:srgbClr val="0070C0"/>
                </a:solidFill>
              </a:rPr>
            </a:br>
            <a:r>
              <a:rPr kumimoji="1" lang="ja-JP" altLang="en-US" dirty="0">
                <a:solidFill>
                  <a:srgbClr val="0070C0"/>
                </a:solidFill>
              </a:rPr>
              <a:t>世界の多くの国が抱えている問題</a:t>
            </a:r>
          </a:p>
        </p:txBody>
      </p:sp>
    </p:spTree>
    <p:extLst>
      <p:ext uri="{BB962C8B-B14F-4D97-AF65-F5344CB8AC3E}">
        <p14:creationId xmlns:p14="http://schemas.microsoft.com/office/powerpoint/2010/main" val="1721720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5D221-6D2C-442B-9436-647E309A980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DD2B2E7A-D6D3-4D17-96F5-67DF20B7A1AF}"/>
              </a:ext>
            </a:extLst>
          </p:cNvPr>
          <p:cNvSpPr>
            <a:spLocks noGrp="1"/>
          </p:cNvSpPr>
          <p:nvPr>
            <p:ph idx="1"/>
          </p:nvPr>
        </p:nvSpPr>
        <p:spPr/>
        <p:txBody>
          <a:bodyPr/>
          <a:lstStyle/>
          <a:p>
            <a:endParaRPr kumimoji="1" lang="ja-JP" altLang="en-US"/>
          </a:p>
        </p:txBody>
      </p:sp>
      <p:pic>
        <p:nvPicPr>
          <p:cNvPr id="1026" name="Picture 2" descr="https://upload.wikimedia.org/wikipedia/commons/thumb/1/15/Imf-advanced-un-least-developed-2008.svg/1200px-Imf-advanced-un-least-developed-2008.svg.png">
            <a:extLst>
              <a:ext uri="{FF2B5EF4-FFF2-40B4-BE49-F238E27FC236}">
                <a16:creationId xmlns:a16="http://schemas.microsoft.com/office/drawing/2014/main" id="{1CC53610-42C2-497C-88C2-C82B61247A2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603" y="79751"/>
            <a:ext cx="13077700" cy="66369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55721" y="6449438"/>
            <a:ext cx="3791423" cy="261610"/>
          </a:xfrm>
          <a:prstGeom prst="rect">
            <a:avLst/>
          </a:prstGeom>
        </p:spPr>
        <p:txBody>
          <a:bodyPr wrap="none">
            <a:spAutoFit/>
          </a:bodyPr>
          <a:lstStyle/>
          <a:p>
            <a:r>
              <a:rPr lang="ja-JP" altLang="en-US" sz="1100" dirty="0" smtClean="0"/>
              <a:t>出典</a:t>
            </a:r>
            <a:r>
              <a:rPr lang="en-US" altLang="ja-JP" sz="1100" dirty="0" smtClean="0"/>
              <a:t>: </a:t>
            </a:r>
            <a:r>
              <a:rPr lang="ja-JP" altLang="en-US" sz="1100" dirty="0" smtClean="0"/>
              <a:t>https</a:t>
            </a:r>
            <a:r>
              <a:rPr lang="ja-JP" altLang="en-US" sz="1100" dirty="0"/>
              <a:t>://en.wikipedia.org/wiki/Developing_country</a:t>
            </a:r>
          </a:p>
        </p:txBody>
      </p:sp>
    </p:spTree>
    <p:extLst>
      <p:ext uri="{BB962C8B-B14F-4D97-AF65-F5344CB8AC3E}">
        <p14:creationId xmlns:p14="http://schemas.microsoft.com/office/powerpoint/2010/main" val="199894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80 Trillion World Economy in One Chart">
            <a:extLst>
              <a:ext uri="{FF2B5EF4-FFF2-40B4-BE49-F238E27FC236}">
                <a16:creationId xmlns:a16="http://schemas.microsoft.com/office/drawing/2014/main" id="{49F3BACF-CD12-4828-8A44-8DEA04074A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2156" y="-20472"/>
            <a:ext cx="7759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E8A3A46-0D2E-42C1-A8B2-29239CA994FB}"/>
              </a:ext>
            </a:extLst>
          </p:cNvPr>
          <p:cNvSpPr txBox="1"/>
          <p:nvPr/>
        </p:nvSpPr>
        <p:spPr>
          <a:xfrm>
            <a:off x="366215" y="1276066"/>
            <a:ext cx="17339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b="1" u="sng" dirty="0"/>
              <a:t>ミャンマー</a:t>
            </a:r>
            <a:endParaRPr lang="en-US" altLang="ja-JP" b="1" u="sng" dirty="0"/>
          </a:p>
          <a:p>
            <a:r>
              <a:rPr lang="en-US" altLang="ja-JP" dirty="0"/>
              <a:t>$0.065T</a:t>
            </a:r>
            <a:r>
              <a:rPr lang="en-US" altLang="ja-JP" sz="1600" dirty="0"/>
              <a:t>(7</a:t>
            </a:r>
            <a:r>
              <a:rPr lang="ja-JP" altLang="en-US" sz="1600" dirty="0"/>
              <a:t>兆円</a:t>
            </a:r>
            <a:r>
              <a:rPr lang="en-US" altLang="ja-JP" sz="1600" dirty="0"/>
              <a:t>)</a:t>
            </a:r>
            <a:endParaRPr lang="en-US" altLang="ja-JP" dirty="0"/>
          </a:p>
          <a:p>
            <a:r>
              <a:rPr lang="ja-JP" altLang="en-US" dirty="0"/>
              <a:t>世界の</a:t>
            </a:r>
            <a:r>
              <a:rPr lang="en-US" altLang="ja-JP" dirty="0"/>
              <a:t>0.07%</a:t>
            </a:r>
          </a:p>
        </p:txBody>
      </p:sp>
      <p:sp>
        <p:nvSpPr>
          <p:cNvPr id="6" name="テキスト ボックス 5">
            <a:extLst>
              <a:ext uri="{FF2B5EF4-FFF2-40B4-BE49-F238E27FC236}">
                <a16:creationId xmlns:a16="http://schemas.microsoft.com/office/drawing/2014/main" id="{4409FBB3-0D37-445C-9472-713AC7B06278}"/>
              </a:ext>
            </a:extLst>
          </p:cNvPr>
          <p:cNvSpPr txBox="1"/>
          <p:nvPr/>
        </p:nvSpPr>
        <p:spPr>
          <a:xfrm>
            <a:off x="275183" y="3066198"/>
            <a:ext cx="2056973" cy="258532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u="sng" dirty="0"/>
              <a:t>日本</a:t>
            </a:r>
            <a:endParaRPr lang="en-US" altLang="ja-JP" dirty="0"/>
          </a:p>
          <a:p>
            <a:endParaRPr lang="en-US" altLang="ja-JP" dirty="0"/>
          </a:p>
          <a:p>
            <a:r>
              <a:rPr lang="ja-JP" altLang="en-US" dirty="0"/>
              <a:t>人口は</a:t>
            </a:r>
            <a:endParaRPr lang="en-US" altLang="ja-JP" dirty="0"/>
          </a:p>
          <a:p>
            <a:r>
              <a:rPr lang="ja-JP" altLang="en-US" dirty="0"/>
              <a:t>ミャンマーの</a:t>
            </a:r>
            <a:r>
              <a:rPr lang="en-US" altLang="ja-JP" dirty="0"/>
              <a:t>2</a:t>
            </a:r>
            <a:r>
              <a:rPr lang="ja-JP" altLang="en-US" dirty="0"/>
              <a:t>倍</a:t>
            </a:r>
            <a:endParaRPr lang="en-US" altLang="ja-JP" dirty="0"/>
          </a:p>
          <a:p>
            <a:r>
              <a:rPr lang="ja-JP" altLang="en-US" dirty="0"/>
              <a:t>（</a:t>
            </a:r>
            <a:r>
              <a:rPr lang="en-US" altLang="ja-JP" dirty="0"/>
              <a:t>1.2</a:t>
            </a:r>
            <a:r>
              <a:rPr lang="ja-JP" altLang="en-US" dirty="0"/>
              <a:t>億人）</a:t>
            </a:r>
            <a:endParaRPr lang="en-US" altLang="ja-JP" dirty="0"/>
          </a:p>
          <a:p>
            <a:endParaRPr lang="en-US" altLang="ja-JP" dirty="0"/>
          </a:p>
          <a:p>
            <a:r>
              <a:rPr lang="en-US" altLang="ja-JP" dirty="0"/>
              <a:t>GDP</a:t>
            </a:r>
            <a:r>
              <a:rPr lang="ja-JP" altLang="en-US" dirty="0"/>
              <a:t>は</a:t>
            </a:r>
            <a:endParaRPr lang="en-US" altLang="ja-JP" dirty="0"/>
          </a:p>
          <a:p>
            <a:r>
              <a:rPr lang="ja-JP" altLang="en-US" dirty="0"/>
              <a:t>ミャンマーの</a:t>
            </a:r>
            <a:r>
              <a:rPr lang="en-US" altLang="ja-JP" dirty="0"/>
              <a:t>75</a:t>
            </a:r>
            <a:r>
              <a:rPr lang="ja-JP" altLang="en-US" dirty="0"/>
              <a:t>倍</a:t>
            </a:r>
            <a:endParaRPr lang="en-US" altLang="ja-JP" dirty="0"/>
          </a:p>
          <a:p>
            <a:r>
              <a:rPr lang="ja-JP" altLang="en-US" dirty="0"/>
              <a:t>（</a:t>
            </a:r>
            <a:r>
              <a:rPr lang="en-US" altLang="ja-JP" dirty="0"/>
              <a:t>540</a:t>
            </a:r>
            <a:r>
              <a:rPr lang="ja-JP" altLang="en-US" dirty="0"/>
              <a:t>兆円）</a:t>
            </a:r>
            <a:endParaRPr lang="en-US" altLang="ja-JP" dirty="0"/>
          </a:p>
        </p:txBody>
      </p:sp>
      <p:sp>
        <p:nvSpPr>
          <p:cNvPr id="7" name="テキスト ボックス 6">
            <a:extLst>
              <a:ext uri="{FF2B5EF4-FFF2-40B4-BE49-F238E27FC236}">
                <a16:creationId xmlns:a16="http://schemas.microsoft.com/office/drawing/2014/main" id="{D4999958-4C70-4A51-AFF0-B465EEE0D2F2}"/>
              </a:ext>
            </a:extLst>
          </p:cNvPr>
          <p:cNvSpPr txBox="1"/>
          <p:nvPr/>
        </p:nvSpPr>
        <p:spPr>
          <a:xfrm>
            <a:off x="8741391" y="2442445"/>
            <a:ext cx="33164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a:t>GDP</a:t>
            </a:r>
            <a:r>
              <a:rPr lang="en-US" altLang="ja-JP" dirty="0"/>
              <a:t>=</a:t>
            </a:r>
            <a:r>
              <a:rPr lang="ja-JP" altLang="en-US" dirty="0"/>
              <a:t>国内総生産</a:t>
            </a:r>
            <a:endParaRPr lang="en-US" altLang="ja-JP" dirty="0"/>
          </a:p>
          <a:p>
            <a:r>
              <a:rPr lang="en-US" altLang="ja-JP" dirty="0"/>
              <a:t>1</a:t>
            </a:r>
            <a:r>
              <a:rPr lang="ja-JP" altLang="en-US" dirty="0"/>
              <a:t>年間で生み出されるお金の量</a:t>
            </a:r>
            <a:endParaRPr lang="en-US" altLang="ja-JP" dirty="0"/>
          </a:p>
        </p:txBody>
      </p:sp>
    </p:spTree>
    <p:extLst>
      <p:ext uri="{BB962C8B-B14F-4D97-AF65-F5344CB8AC3E}">
        <p14:creationId xmlns:p14="http://schemas.microsoft.com/office/powerpoint/2010/main" val="14389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817</Words>
  <Application>Microsoft Office PowerPoint</Application>
  <PresentationFormat>Widescreen</PresentationFormat>
  <Paragraphs>218</Paragraphs>
  <Slides>35</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 Unicode MS</vt:lpstr>
      <vt:lpstr>HGPｺﾞｼｯｸE</vt:lpstr>
      <vt:lpstr>HGPｺﾞｼｯｸM</vt:lpstr>
      <vt:lpstr>HGP創英角ｺﾞｼｯｸUB</vt:lpstr>
      <vt:lpstr>HGSｺﾞｼｯｸE</vt:lpstr>
      <vt:lpstr>ＭＳ Ｐゴシック</vt:lpstr>
      <vt:lpstr>メイリオ</vt:lpstr>
      <vt:lpstr>游ゴシック</vt:lpstr>
      <vt:lpstr>游ゴシック Light</vt:lpstr>
      <vt:lpstr>Arial</vt:lpstr>
      <vt:lpstr>Calibri</vt:lpstr>
      <vt:lpstr>Office テーマ</vt:lpstr>
      <vt:lpstr>PowerPoint Presentation</vt:lpstr>
      <vt:lpstr>SDGｓ  とは何だろう？</vt:lpstr>
      <vt:lpstr>PowerPoint Presentation</vt:lpstr>
      <vt:lpstr>ミャンマーで暮らして感じること</vt:lpstr>
      <vt:lpstr>ミャンマーで驚いたこと、 もっとこうなったらいいのになということ</vt:lpstr>
      <vt:lpstr>ミャンマー政府や、 ミャンマーの人々が取り組んでいる問題</vt:lpstr>
      <vt:lpstr>ミャンマーが抱えている問題、 世界の多くの国が抱えている問題</vt:lpstr>
      <vt:lpstr>PowerPoint Presentation</vt:lpstr>
      <vt:lpstr>PowerPoint Presentation</vt:lpstr>
      <vt:lpstr>PowerPoint Presentation</vt:lpstr>
      <vt:lpstr>どうやって世界の問題に取り組むのか？</vt:lpstr>
      <vt:lpstr>PowerPoint Presentation</vt:lpstr>
      <vt:lpstr>世界の貧困問題をなくそう！</vt:lpstr>
      <vt:lpstr>2000年から2015年の世界目標  MDGｓ  Millennium Development Goals ミレニアム・デベロップメント・ゴールズ</vt:lpstr>
      <vt:lpstr>PowerPoint Presentation</vt:lpstr>
      <vt:lpstr>PowerPoint Presentation</vt:lpstr>
      <vt:lpstr>もっと持続可能（サステイナブル）な 世界を目指そう！   誰一人取り残さない ーNo One Left Behindー</vt:lpstr>
      <vt:lpstr>2015年から2030年の世界目標  SDGｓ  Sustainable Development Goals サステイナブル・デベロップメント・ゴールズ</vt:lpstr>
      <vt:lpstr>PowerPoint Presentation</vt:lpstr>
      <vt:lpstr>PowerPoint Presentation</vt:lpstr>
      <vt:lpstr>2030年までにすべてのひとに電気を届けよう！  再生可能エネルギーを増やそう！</vt:lpstr>
      <vt:lpstr>2030年までにすべての人に安全で安い交通サービスを届けよう！   道路の安全性を高めよう！  その国の安い材料で安全な建物を建てよう！</vt:lpstr>
      <vt:lpstr>2030年までに食料廃棄をなくそう！  適切なごみ管理をして大気、水、土壌の汚染をなくそう！  ごみの量を減らそう！　その為に、ゴミを減らす、使えるものは再利用する、新たな資源として再活用する。</vt:lpstr>
      <vt:lpstr>SDGs</vt:lpstr>
      <vt:lpstr>PowerPoint Presentation</vt:lpstr>
      <vt:lpstr>JICAとは？</vt:lpstr>
      <vt:lpstr>PowerPoint Presentation</vt:lpstr>
      <vt:lpstr>PowerPoint Presentation</vt:lpstr>
      <vt:lpstr>PowerPoint Presentation</vt:lpstr>
      <vt:lpstr>日本・JICAのミャンマー支援：3つのテーマ </vt:lpstr>
      <vt:lpstr>PowerPoint Presentation</vt:lpstr>
      <vt:lpstr>プロジェクトの紹介</vt:lpstr>
      <vt:lpstr>プロジェクトの立ち上げ成功に必要なこと</vt:lpstr>
      <vt:lpstr>JICA</vt:lpstr>
      <vt:lpstr>SDGｓ  とは何だろう？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ミャンマーで暮らして感じること</dc:title>
  <dc:creator>中島 洸潤</dc:creator>
  <cp:lastModifiedBy>Nakashima, Kojun[中島 洸潤]</cp:lastModifiedBy>
  <cp:revision>48</cp:revision>
  <cp:lastPrinted>2019-06-10T10:46:52Z</cp:lastPrinted>
  <dcterms:created xsi:type="dcterms:W3CDTF">2019-06-09T10:31:02Z</dcterms:created>
  <dcterms:modified xsi:type="dcterms:W3CDTF">2019-06-23T11:39:17Z</dcterms:modified>
</cp:coreProperties>
</file>