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0" r:id="rId1"/>
  </p:sldMasterIdLst>
  <p:notesMasterIdLst>
    <p:notesMasterId r:id="rId14"/>
  </p:notesMasterIdLst>
  <p:sldIdLst>
    <p:sldId id="270" r:id="rId2"/>
    <p:sldId id="256" r:id="rId3"/>
    <p:sldId id="267" r:id="rId4"/>
    <p:sldId id="258" r:id="rId5"/>
    <p:sldId id="260" r:id="rId6"/>
    <p:sldId id="261" r:id="rId7"/>
    <p:sldId id="268" r:id="rId8"/>
    <p:sldId id="262" r:id="rId9"/>
    <p:sldId id="259" r:id="rId10"/>
    <p:sldId id="263" r:id="rId11"/>
    <p:sldId id="269" r:id="rId12"/>
    <p:sldId id="265"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坂田 邦雄" initials="坂田" lastIdx="2" clrIdx="0">
    <p:extLst>
      <p:ext uri="{19B8F6BF-5375-455C-9EA6-DF929625EA0E}">
        <p15:presenceInfo xmlns:p15="http://schemas.microsoft.com/office/powerpoint/2012/main" userId="S::ku.sakata@jcpg365s.onmicrosoft.com::c09bcdd3-26d8-4700-987c-f47ba04d6e87" providerId="AD"/>
      </p:ext>
    </p:extLst>
  </p:cmAuthor>
  <p:cmAuthor id="2" name="Saito, Katsuyoshi[齋藤 克義]" initials="SK克" lastIdx="4" clrIdx="1">
    <p:extLst>
      <p:ext uri="{19B8F6BF-5375-455C-9EA6-DF929625EA0E}">
        <p15:presenceInfo xmlns:p15="http://schemas.microsoft.com/office/powerpoint/2012/main" userId="S-1-5-21-839533899-1190412571-3340369724-625591" providerId="AD"/>
      </p:ext>
    </p:extLst>
  </p:cmAuthor>
  <p:cmAuthor id="3" name="Murakami, Joji[村上 穰嗣]" initials="MJ穰" lastIdx="2" clrIdx="2">
    <p:extLst>
      <p:ext uri="{19B8F6BF-5375-455C-9EA6-DF929625EA0E}">
        <p15:presenceInfo xmlns:p15="http://schemas.microsoft.com/office/powerpoint/2012/main" userId="S-1-5-21-839533899-1190412571-3340369724-1052347" providerId="AD"/>
      </p:ext>
    </p:extLst>
  </p:cmAuthor>
  <p:cmAuthor id="4" name="山崎 充貴" initials=""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FCF0D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818" autoAdjust="0"/>
    <p:restoredTop sz="95388" autoAdjust="0"/>
  </p:normalViewPr>
  <p:slideViewPr>
    <p:cSldViewPr snapToGrid="0" snapToObjects="1">
      <p:cViewPr varScale="1">
        <p:scale>
          <a:sx n="65" d="100"/>
          <a:sy n="65" d="100"/>
        </p:scale>
        <p:origin x="53" y="35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F73092-0C04-4ED0-96F3-CFFC5F28B32A}" type="datetimeFigureOut">
              <a:rPr kumimoji="1" lang="ja-JP" altLang="en-US" smtClean="0"/>
              <a:t>2022/4/11</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883AB7-CF85-4B0B-9BA8-87D65D4F8B97}" type="slidenum">
              <a:rPr kumimoji="1" lang="ja-JP" altLang="en-US" smtClean="0"/>
              <a:t>‹#›</a:t>
            </a:fld>
            <a:endParaRPr kumimoji="1" lang="ja-JP" altLang="en-US"/>
          </a:p>
        </p:txBody>
      </p:sp>
    </p:spTree>
    <p:extLst>
      <p:ext uri="{BB962C8B-B14F-4D97-AF65-F5344CB8AC3E}">
        <p14:creationId xmlns:p14="http://schemas.microsoft.com/office/powerpoint/2010/main" val="164818090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jica.go.jp/project/ghana/010/news/20180528_01.html" TargetMode="External"/><Relationship Id="rId2" Type="http://schemas.openxmlformats.org/officeDocument/2006/relationships/slide" Target="../slides/slide8.xml"/><Relationship Id="rId1" Type="http://schemas.openxmlformats.org/officeDocument/2006/relationships/notesMaster" Target="../notesMasters/notesMaster1.xml"/><Relationship Id="rId5" Type="http://schemas.openxmlformats.org/officeDocument/2006/relationships/hyperlink" Target="https://www.youtube.com/watch?v=eqFhl6O2BxY&amp;t=3s" TargetMode="External"/><Relationship Id="rId4" Type="http://schemas.openxmlformats.org/officeDocument/2006/relationships/hyperlink" Target="https://www.youtube.com/watch?v=Sp74hcExTZY"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3883AB7-CF85-4B0B-9BA8-87D65D4F8B97}" type="slidenum">
              <a:rPr kumimoji="1" lang="ja-JP" altLang="en-US" smtClean="0"/>
              <a:t>1</a:t>
            </a:fld>
            <a:endParaRPr kumimoji="1" lang="ja-JP" altLang="en-US"/>
          </a:p>
        </p:txBody>
      </p:sp>
    </p:spTree>
    <p:extLst>
      <p:ext uri="{BB962C8B-B14F-4D97-AF65-F5344CB8AC3E}">
        <p14:creationId xmlns:p14="http://schemas.microsoft.com/office/powerpoint/2010/main" val="2221553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スライド</a:t>
            </a:r>
            <a:r>
              <a:rPr kumimoji="1" lang="en-US" altLang="ja-JP" dirty="0"/>
              <a:t>NO.09】</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a:solidFill>
                  <a:schemeClr val="tx1"/>
                </a:solidFill>
                <a:effectLst/>
                <a:latin typeface="+mn-lt"/>
                <a:ea typeface="+mn-ea"/>
                <a:cs typeface="+mn-cs"/>
              </a:rPr>
              <a:t>学校給食を</a:t>
            </a:r>
            <a:r>
              <a:rPr kumimoji="1" lang="ja-JP" altLang="en-US" sz="1200" kern="1200" dirty="0">
                <a:solidFill>
                  <a:schemeClr val="tx1"/>
                </a:solidFill>
                <a:effectLst/>
                <a:latin typeface="+mn-lt"/>
                <a:ea typeface="+mn-ea"/>
                <a:cs typeface="+mn-cs"/>
              </a:rPr>
              <a:t>通じた</a:t>
            </a:r>
            <a:r>
              <a:rPr kumimoji="1" lang="ja-JP" altLang="ja-JP" sz="1200" kern="1200" dirty="0">
                <a:solidFill>
                  <a:schemeClr val="tx1"/>
                </a:solidFill>
                <a:effectLst/>
                <a:latin typeface="+mn-lt"/>
                <a:ea typeface="+mn-ea"/>
                <a:cs typeface="+mn-cs"/>
              </a:rPr>
              <a:t>教育と栄養</a:t>
            </a:r>
            <a:r>
              <a:rPr kumimoji="1" lang="ja-JP" altLang="en-US" sz="1200" kern="1200" dirty="0">
                <a:solidFill>
                  <a:schemeClr val="tx1"/>
                </a:solidFill>
                <a:effectLst/>
                <a:latin typeface="+mn-lt"/>
                <a:ea typeface="+mn-ea"/>
                <a:cs typeface="+mn-cs"/>
              </a:rPr>
              <a:t>の</a:t>
            </a:r>
            <a:r>
              <a:rPr kumimoji="1" lang="ja-JP" altLang="ja-JP" sz="1200" kern="1200" dirty="0">
                <a:solidFill>
                  <a:schemeClr val="tx1"/>
                </a:solidFill>
                <a:effectLst/>
                <a:latin typeface="+mn-lt"/>
                <a:ea typeface="+mn-ea"/>
                <a:cs typeface="+mn-cs"/>
              </a:rPr>
              <a:t>改善</a:t>
            </a:r>
            <a:r>
              <a:rPr kumimoji="1" lang="en-US" altLang="ja-JP" sz="1200" kern="1200" dirty="0">
                <a:solidFill>
                  <a:schemeClr val="tx1"/>
                </a:solidFill>
                <a:effectLst/>
                <a:latin typeface="+mn-lt"/>
                <a:ea typeface="+mn-ea"/>
                <a:cs typeface="+mn-cs"/>
              </a:rPr>
              <a:t/>
            </a:r>
            <a:br>
              <a:rPr kumimoji="1" lang="en-US" altLang="ja-JP" sz="1200" kern="1200" dirty="0">
                <a:solidFill>
                  <a:schemeClr val="tx1"/>
                </a:solidFill>
                <a:effectLst/>
                <a:latin typeface="+mn-lt"/>
                <a:ea typeface="+mn-ea"/>
                <a:cs typeface="+mn-cs"/>
              </a:rPr>
            </a:br>
            <a:r>
              <a:rPr kumimoji="1" lang="en-US" altLang="ja-JP" sz="1200" kern="1200" dirty="0">
                <a:solidFill>
                  <a:schemeClr val="tx1"/>
                </a:solidFill>
                <a:effectLst/>
                <a:latin typeface="+mn-lt"/>
                <a:ea typeface="+mn-ea"/>
                <a:cs typeface="+mn-cs"/>
              </a:rPr>
              <a:t/>
            </a:r>
            <a:br>
              <a:rPr kumimoji="1" lang="en-US" altLang="ja-JP" sz="1200" kern="1200" dirty="0">
                <a:solidFill>
                  <a:schemeClr val="tx1"/>
                </a:solidFill>
                <a:effectLst/>
                <a:latin typeface="+mn-lt"/>
                <a:ea typeface="+mn-ea"/>
                <a:cs typeface="+mn-cs"/>
              </a:rPr>
            </a:br>
            <a:r>
              <a:rPr kumimoji="1" lang="en-US" altLang="ja-JP" dirty="0"/>
              <a:t>【</a:t>
            </a:r>
            <a:r>
              <a:rPr kumimoji="1" lang="ja-JP" altLang="en-US" dirty="0"/>
              <a:t>学習内容</a:t>
            </a:r>
            <a:r>
              <a:rPr kumimoji="1" lang="en-US" altLang="ja-JP" dirty="0"/>
              <a:t>】</a:t>
            </a:r>
          </a:p>
          <a:p>
            <a:r>
              <a:rPr kumimoji="1" lang="ja-JP" altLang="en-US" sz="1200" kern="1200" dirty="0">
                <a:solidFill>
                  <a:schemeClr val="tx1"/>
                </a:solidFill>
                <a:effectLst/>
                <a:latin typeface="+mn-lt"/>
                <a:ea typeface="+mn-ea"/>
                <a:cs typeface="+mn-cs"/>
              </a:rPr>
              <a:t>・</a:t>
            </a:r>
            <a:r>
              <a:rPr kumimoji="1" lang="ja-JP" altLang="ja-JP" sz="1200" kern="1200" dirty="0">
                <a:solidFill>
                  <a:schemeClr val="tx1"/>
                </a:solidFill>
                <a:effectLst/>
                <a:latin typeface="+mn-lt"/>
                <a:ea typeface="+mn-ea"/>
                <a:cs typeface="+mn-cs"/>
              </a:rPr>
              <a:t>学校給食はどんなことに役立つのか考える。</a:t>
            </a:r>
            <a:r>
              <a:rPr kumimoji="1" lang="en-US" altLang="ja-JP" sz="1200" kern="1200" dirty="0">
                <a:solidFill>
                  <a:schemeClr val="tx1"/>
                </a:solidFill>
                <a:effectLst/>
                <a:latin typeface="+mn-lt"/>
                <a:ea typeface="+mn-ea"/>
                <a:cs typeface="+mn-cs"/>
              </a:rPr>
              <a:t/>
            </a:r>
            <a:br>
              <a:rPr kumimoji="1" lang="en-US" altLang="ja-JP" sz="1200" kern="1200" dirty="0">
                <a:solidFill>
                  <a:schemeClr val="tx1"/>
                </a:solidFill>
                <a:effectLst/>
                <a:latin typeface="+mn-lt"/>
                <a:ea typeface="+mn-ea"/>
                <a:cs typeface="+mn-cs"/>
              </a:rPr>
            </a:br>
            <a:r>
              <a:rPr lang="en-US" altLang="ja-JP" dirty="0">
                <a:effectLst/>
              </a:rPr>
              <a:t/>
            </a:r>
            <a:br>
              <a:rPr lang="en-US" altLang="ja-JP" dirty="0">
                <a:effectLst/>
              </a:rPr>
            </a:br>
            <a:r>
              <a:rPr lang="ja-JP" altLang="ja-JP" dirty="0">
                <a:effectLst/>
              </a:rPr>
              <a:t> </a:t>
            </a:r>
            <a:r>
              <a:rPr kumimoji="1" lang="en-US" altLang="ja-JP" dirty="0"/>
              <a:t>【</a:t>
            </a:r>
            <a:r>
              <a:rPr kumimoji="1" lang="ja-JP" altLang="en-US" dirty="0"/>
              <a:t>問いかけのサンプル</a:t>
            </a:r>
            <a:r>
              <a:rPr kumimoji="1" lang="en-US" altLang="ja-JP" dirty="0"/>
              <a:t>】</a:t>
            </a:r>
          </a:p>
          <a:p>
            <a:r>
              <a:rPr kumimoji="1" lang="ja-JP" altLang="ja-JP" sz="1200" kern="1200" dirty="0">
                <a:solidFill>
                  <a:schemeClr val="tx1"/>
                </a:solidFill>
                <a:effectLst/>
                <a:latin typeface="+mn-lt"/>
                <a:ea typeface="+mn-ea"/>
                <a:cs typeface="+mn-cs"/>
              </a:rPr>
              <a:t>問）マダガスカルの学校の様子です。子どもたちは何をしているのでしょう？</a:t>
            </a:r>
            <a:r>
              <a:rPr kumimoji="1" lang="en-US" altLang="ja-JP" sz="1200" kern="1200" dirty="0">
                <a:solidFill>
                  <a:schemeClr val="tx1"/>
                </a:solidFill>
                <a:effectLst/>
                <a:latin typeface="+mn-lt"/>
                <a:ea typeface="+mn-ea"/>
                <a:cs typeface="+mn-cs"/>
              </a:rPr>
              <a:t/>
            </a:r>
            <a:br>
              <a:rPr kumimoji="1" lang="en-US" altLang="ja-JP" sz="1200" kern="1200" dirty="0">
                <a:solidFill>
                  <a:schemeClr val="tx1"/>
                </a:solidFill>
                <a:effectLst/>
                <a:latin typeface="+mn-lt"/>
                <a:ea typeface="+mn-ea"/>
                <a:cs typeface="+mn-cs"/>
              </a:rPr>
            </a:br>
            <a:endParaRPr kumimoji="1" lang="en-US"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問）マダガスカルでは日本の給食のどんなところが評価されていると思いますか？</a:t>
            </a:r>
            <a:r>
              <a:rPr kumimoji="1" lang="en-US" altLang="ja-JP" sz="1200" kern="1200" dirty="0">
                <a:solidFill>
                  <a:schemeClr val="tx1"/>
                </a:solidFill>
                <a:effectLst/>
                <a:latin typeface="+mn-lt"/>
                <a:ea typeface="+mn-ea"/>
                <a:cs typeface="+mn-cs"/>
              </a:rPr>
              <a:t/>
            </a:r>
            <a:br>
              <a:rPr kumimoji="1" lang="en-US" altLang="ja-JP" sz="1200" kern="1200" dirty="0">
                <a:solidFill>
                  <a:schemeClr val="tx1"/>
                </a:solidFill>
                <a:effectLst/>
                <a:latin typeface="+mn-lt"/>
                <a:ea typeface="+mn-ea"/>
                <a:cs typeface="+mn-cs"/>
              </a:rPr>
            </a:br>
            <a:endParaRPr kumimoji="1" lang="ja-JP" altLang="ja-JP" sz="1200" kern="1200" dirty="0">
              <a:solidFill>
                <a:schemeClr val="tx1"/>
              </a:solidFill>
              <a:effectLst/>
              <a:latin typeface="+mn-lt"/>
              <a:ea typeface="+mn-ea"/>
              <a:cs typeface="+mn-cs"/>
            </a:endParaRPr>
          </a:p>
          <a:p>
            <a:r>
              <a:rPr lang="ja-JP" altLang="ja-JP" dirty="0">
                <a:effectLst/>
              </a:rPr>
              <a:t> </a:t>
            </a:r>
            <a:r>
              <a:rPr kumimoji="1" lang="en-US" altLang="ja-JP" dirty="0"/>
              <a:t>【</a:t>
            </a:r>
            <a:r>
              <a:rPr kumimoji="1" lang="ja-JP" altLang="en-US" dirty="0"/>
              <a:t>説明</a:t>
            </a:r>
            <a:r>
              <a:rPr kumimoji="1" lang="en-US" altLang="ja-JP" dirty="0"/>
              <a:t>】</a:t>
            </a:r>
          </a:p>
          <a:p>
            <a:r>
              <a:rPr kumimoji="1" lang="ja-JP" altLang="ja-JP" sz="1200" kern="1200" dirty="0">
                <a:solidFill>
                  <a:schemeClr val="tx1"/>
                </a:solidFill>
                <a:effectLst/>
                <a:latin typeface="+mn-lt"/>
                <a:ea typeface="+mn-ea"/>
                <a:cs typeface="+mn-cs"/>
              </a:rPr>
              <a:t>・日本の給食制度も世界から高い評価を受けている取組の一つです。</a:t>
            </a:r>
            <a:endParaRPr kumimoji="1" lang="en-US" altLang="ja-JP" sz="1200" kern="1200" dirty="0">
              <a:solidFill>
                <a:schemeClr val="tx1"/>
              </a:solidFill>
              <a:effectLst/>
              <a:latin typeface="+mn-lt"/>
              <a:ea typeface="+mn-ea"/>
              <a:cs typeface="+mn-cs"/>
            </a:endParaRPr>
          </a:p>
          <a:p>
            <a:endParaRPr kumimoji="1" lang="en-US"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　日本の給食は、栄養士が成長期に必要な栄養素を含んだバランスのとれた献立を考えています。</a:t>
            </a:r>
            <a:endParaRPr kumimoji="1" lang="en-US"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　さらに、地元の食材などを使った地産地消の食育などにも役立てています。</a:t>
            </a:r>
            <a:endParaRPr kumimoji="1" lang="en-US" altLang="ja-JP" sz="1200" kern="1200" dirty="0">
              <a:solidFill>
                <a:schemeClr val="tx1"/>
              </a:solidFill>
              <a:effectLst/>
              <a:latin typeface="+mn-lt"/>
              <a:ea typeface="+mn-ea"/>
              <a:cs typeface="+mn-cs"/>
            </a:endParaRPr>
          </a:p>
          <a:p>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・マダガスカルでは、空腹の子どもが勉強に集中できない、昼食を食べに家に帰ると戻ってこないという問題がありました。</a:t>
            </a:r>
            <a:endParaRPr kumimoji="1" lang="en-US"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　</a:t>
            </a:r>
            <a:r>
              <a:rPr kumimoji="1" lang="en-US" altLang="ja-JP" sz="1200" kern="1200" dirty="0">
                <a:solidFill>
                  <a:schemeClr val="tx1"/>
                </a:solidFill>
                <a:effectLst/>
                <a:latin typeface="+mn-lt"/>
                <a:ea typeface="+mn-ea"/>
                <a:cs typeface="+mn-cs"/>
              </a:rPr>
              <a:t>2019</a:t>
            </a:r>
            <a:r>
              <a:rPr kumimoji="1" lang="ja-JP" altLang="ja-JP" sz="1200" kern="1200" dirty="0">
                <a:solidFill>
                  <a:schemeClr val="tx1"/>
                </a:solidFill>
                <a:effectLst/>
                <a:latin typeface="+mn-lt"/>
                <a:ea typeface="+mn-ea"/>
                <a:cs typeface="+mn-cs"/>
              </a:rPr>
              <a:t>年から、学校給食を教育と栄養改善に役立てるプロジェクトが行われています。</a:t>
            </a:r>
            <a:endParaRPr kumimoji="1" lang="en-US"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　このプロジェクトでは、住民集会で選ばれた代表者が、自分たちで学校給食を提供するために必要なことについて意見を出し合い、食材の調達、調理室や調理器具の準備、</a:t>
            </a:r>
            <a:endParaRPr kumimoji="1" lang="en-US"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　調理人への支払などを行っています。</a:t>
            </a:r>
            <a:r>
              <a:rPr kumimoji="1" lang="en-US" altLang="ja-JP" sz="1200" kern="1200" dirty="0">
                <a:solidFill>
                  <a:schemeClr val="tx1"/>
                </a:solidFill>
                <a:effectLst/>
                <a:latin typeface="+mn-lt"/>
                <a:ea typeface="+mn-ea"/>
                <a:cs typeface="+mn-cs"/>
              </a:rPr>
              <a:t>JICA</a:t>
            </a:r>
            <a:r>
              <a:rPr kumimoji="1" lang="ja-JP" altLang="ja-JP" sz="1200" kern="1200" dirty="0">
                <a:solidFill>
                  <a:schemeClr val="tx1"/>
                </a:solidFill>
                <a:effectLst/>
                <a:latin typeface="+mn-lt"/>
                <a:ea typeface="+mn-ea"/>
                <a:cs typeface="+mn-cs"/>
              </a:rPr>
              <a:t>は、地域住民と学校、行政の３者が協力する枠組みづくりに協力しています。</a:t>
            </a:r>
            <a:r>
              <a:rPr lang="ja-JP" altLang="ja-JP" dirty="0">
                <a:effectLst/>
              </a:rPr>
              <a:t> </a:t>
            </a:r>
            <a:endParaRPr lang="en-US" altLang="ja-JP" dirty="0">
              <a:effectLst/>
            </a:endParaRPr>
          </a:p>
          <a:p>
            <a:endParaRPr kumimoji="1" lang="en-US" altLang="ja-JP" sz="1200" kern="1200" dirty="0">
              <a:solidFill>
                <a:schemeClr val="tx1"/>
              </a:solidFill>
              <a:effectLst/>
              <a:latin typeface="+mn-lt"/>
              <a:ea typeface="+mn-ea"/>
              <a:cs typeface="+mn-cs"/>
            </a:endParaRPr>
          </a:p>
          <a:p>
            <a:r>
              <a:rPr kumimoji="1" lang="en-US" altLang="ja-JP" dirty="0">
                <a:solidFill>
                  <a:srgbClr val="FF0000"/>
                </a:solidFill>
                <a:effectLst/>
              </a:rPr>
              <a:t>【mundi</a:t>
            </a:r>
            <a:r>
              <a:rPr kumimoji="1" lang="ja-JP" altLang="en-US" dirty="0">
                <a:solidFill>
                  <a:srgbClr val="FF0000"/>
                </a:solidFill>
                <a:effectLst/>
              </a:rPr>
              <a:t>掲載ページ</a:t>
            </a:r>
            <a:r>
              <a:rPr kumimoji="1" lang="en-US" altLang="ja-JP" dirty="0">
                <a:solidFill>
                  <a:srgbClr val="FF0000"/>
                </a:solidFill>
                <a:effectLst/>
              </a:rPr>
              <a:t>】</a:t>
            </a:r>
          </a:p>
          <a:p>
            <a:r>
              <a:rPr kumimoji="1" lang="en-US" altLang="ja-JP" dirty="0">
                <a:solidFill>
                  <a:srgbClr val="FF0000"/>
                </a:solidFill>
                <a:effectLst/>
              </a:rPr>
              <a:t>2020</a:t>
            </a:r>
            <a:r>
              <a:rPr kumimoji="1" lang="ja-JP" altLang="en-US" dirty="0">
                <a:solidFill>
                  <a:srgbClr val="FF0000"/>
                </a:solidFill>
                <a:effectLst/>
              </a:rPr>
              <a:t>年</a:t>
            </a:r>
            <a:r>
              <a:rPr kumimoji="1" lang="en-US" altLang="ja-JP" dirty="0">
                <a:solidFill>
                  <a:srgbClr val="FF0000"/>
                </a:solidFill>
                <a:effectLst/>
              </a:rPr>
              <a:t>1</a:t>
            </a:r>
            <a:r>
              <a:rPr kumimoji="1" lang="ja-JP" altLang="en-US" dirty="0">
                <a:solidFill>
                  <a:srgbClr val="FF0000"/>
                </a:solidFill>
                <a:effectLst/>
              </a:rPr>
              <a:t>月号　</a:t>
            </a:r>
            <a:r>
              <a:rPr kumimoji="1" lang="en-US" altLang="ja-JP" dirty="0">
                <a:solidFill>
                  <a:srgbClr val="FF0000"/>
                </a:solidFill>
                <a:effectLst/>
              </a:rPr>
              <a:t>P12-13</a:t>
            </a:r>
            <a:endParaRPr kumimoji="1" lang="ja-JP" altLang="en-US" dirty="0">
              <a:solidFill>
                <a:srgbClr val="FF0000"/>
              </a:solidFill>
            </a:endParaRPr>
          </a:p>
        </p:txBody>
      </p:sp>
      <p:sp>
        <p:nvSpPr>
          <p:cNvPr id="4" name="スライド番号プレースホルダー 3"/>
          <p:cNvSpPr>
            <a:spLocks noGrp="1"/>
          </p:cNvSpPr>
          <p:nvPr>
            <p:ph type="sldNum" sz="quarter" idx="5"/>
          </p:nvPr>
        </p:nvSpPr>
        <p:spPr/>
        <p:txBody>
          <a:bodyPr/>
          <a:lstStyle/>
          <a:p>
            <a:fld id="{83883AB7-CF85-4B0B-9BA8-87D65D4F8B97}" type="slidenum">
              <a:rPr kumimoji="1" lang="ja-JP" altLang="en-US" smtClean="0"/>
              <a:t>10</a:t>
            </a:fld>
            <a:endParaRPr kumimoji="1" lang="ja-JP" altLang="en-US"/>
          </a:p>
        </p:txBody>
      </p:sp>
    </p:spTree>
    <p:extLst>
      <p:ext uri="{BB962C8B-B14F-4D97-AF65-F5344CB8AC3E}">
        <p14:creationId xmlns:p14="http://schemas.microsoft.com/office/powerpoint/2010/main" val="41414826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スライド</a:t>
            </a:r>
            <a:r>
              <a:rPr kumimoji="1" lang="en-US" altLang="ja-JP" dirty="0"/>
              <a:t>NO.10】</a:t>
            </a: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n-lt"/>
                <a:ea typeface="+mn-ea"/>
                <a:cs typeface="+mn-cs"/>
              </a:rPr>
              <a:t>SDGs</a:t>
            </a:r>
            <a:r>
              <a:rPr kumimoji="1" lang="ja-JP" altLang="ja-JP" sz="1200" kern="1200" dirty="0">
                <a:solidFill>
                  <a:schemeClr val="tx1"/>
                </a:solidFill>
                <a:effectLst/>
                <a:latin typeface="+mn-lt"/>
                <a:ea typeface="+mn-ea"/>
                <a:cs typeface="+mn-cs"/>
              </a:rPr>
              <a:t>と栄養</a:t>
            </a:r>
            <a:r>
              <a:rPr lang="ja-JP" altLang="ja-JP" dirty="0">
                <a:effectLst/>
              </a:rPr>
              <a:t> </a:t>
            </a:r>
            <a:r>
              <a:rPr lang="en-US" altLang="ja-JP" dirty="0">
                <a:effectLst/>
              </a:rPr>
              <a:t/>
            </a:r>
            <a:br>
              <a:rPr lang="en-US" altLang="ja-JP" dirty="0">
                <a:effectLst/>
              </a:rPr>
            </a:br>
            <a:r>
              <a:rPr lang="en-US" altLang="ja-JP" dirty="0">
                <a:effectLst/>
              </a:rPr>
              <a:t/>
            </a:r>
            <a:br>
              <a:rPr lang="en-US" altLang="ja-JP" dirty="0">
                <a:effectLst/>
              </a:rPr>
            </a:br>
            <a:r>
              <a:rPr kumimoji="1" lang="en-US" altLang="ja-JP" dirty="0"/>
              <a:t>【</a:t>
            </a:r>
            <a:r>
              <a:rPr kumimoji="1" lang="ja-JP" altLang="en-US" dirty="0"/>
              <a:t>学習内容</a:t>
            </a:r>
            <a:r>
              <a:rPr kumimoji="1" lang="en-US" altLang="ja-JP" dirty="0"/>
              <a:t>】</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SDGs</a:t>
            </a:r>
            <a:r>
              <a:rPr kumimoji="1" lang="ja-JP" altLang="ja-JP" sz="1200" kern="1200" dirty="0">
                <a:solidFill>
                  <a:schemeClr val="tx1"/>
                </a:solidFill>
                <a:effectLst/>
                <a:latin typeface="+mn-lt"/>
                <a:ea typeface="+mn-ea"/>
                <a:cs typeface="+mn-cs"/>
              </a:rPr>
              <a:t>と栄養の課題との関連について考える。</a:t>
            </a:r>
            <a:r>
              <a:rPr kumimoji="1" lang="en-US" altLang="ja-JP" sz="1200" kern="1200" dirty="0">
                <a:solidFill>
                  <a:schemeClr val="tx1"/>
                </a:solidFill>
                <a:effectLst/>
                <a:latin typeface="+mn-lt"/>
                <a:ea typeface="+mn-ea"/>
                <a:cs typeface="+mn-cs"/>
              </a:rPr>
              <a:t/>
            </a:r>
            <a:br>
              <a:rPr kumimoji="1" lang="en-US" altLang="ja-JP" sz="1200" kern="1200" dirty="0">
                <a:solidFill>
                  <a:schemeClr val="tx1"/>
                </a:solidFill>
                <a:effectLst/>
                <a:latin typeface="+mn-lt"/>
                <a:ea typeface="+mn-ea"/>
                <a:cs typeface="+mn-cs"/>
              </a:rPr>
            </a:br>
            <a:endParaRPr kumimoji="1" lang="ja-JP" altLang="ja-JP" sz="1200" kern="1200" dirty="0">
              <a:solidFill>
                <a:schemeClr val="tx1"/>
              </a:solidFill>
              <a:effectLst/>
              <a:latin typeface="+mn-lt"/>
              <a:ea typeface="+mn-ea"/>
              <a:cs typeface="+mn-cs"/>
            </a:endParaRPr>
          </a:p>
          <a:p>
            <a:r>
              <a:rPr lang="ja-JP" altLang="ja-JP" dirty="0">
                <a:effectLst/>
              </a:rPr>
              <a:t> </a:t>
            </a:r>
            <a:r>
              <a:rPr kumimoji="1" lang="en-US" altLang="ja-JP" dirty="0"/>
              <a:t>【</a:t>
            </a:r>
            <a:r>
              <a:rPr kumimoji="1" lang="ja-JP" altLang="en-US" dirty="0"/>
              <a:t>問いかけのサンプル</a:t>
            </a:r>
            <a:r>
              <a:rPr kumimoji="1" lang="en-US" altLang="ja-JP" dirty="0"/>
              <a:t>】</a:t>
            </a:r>
          </a:p>
          <a:p>
            <a:r>
              <a:rPr kumimoji="1" lang="ja-JP" altLang="ja-JP" sz="1200" kern="1200" dirty="0">
                <a:solidFill>
                  <a:schemeClr val="tx1"/>
                </a:solidFill>
                <a:effectLst/>
                <a:latin typeface="+mn-lt"/>
                <a:ea typeface="+mn-ea"/>
                <a:cs typeface="+mn-cs"/>
              </a:rPr>
              <a:t>問）</a:t>
            </a:r>
            <a:r>
              <a:rPr kumimoji="1" lang="en-US" altLang="ja-JP" sz="1200" kern="1200" dirty="0">
                <a:solidFill>
                  <a:schemeClr val="tx1"/>
                </a:solidFill>
                <a:effectLst/>
                <a:latin typeface="+mn-lt"/>
                <a:ea typeface="+mn-ea"/>
                <a:cs typeface="+mn-cs"/>
              </a:rPr>
              <a:t>SDGs</a:t>
            </a:r>
            <a:r>
              <a:rPr kumimoji="1" lang="ja-JP" altLang="ja-JP" sz="1200" kern="1200" dirty="0">
                <a:solidFill>
                  <a:schemeClr val="tx1"/>
                </a:solidFill>
                <a:effectLst/>
                <a:latin typeface="+mn-lt"/>
                <a:ea typeface="+mn-ea"/>
                <a:cs typeface="+mn-cs"/>
              </a:rPr>
              <a:t>（持続可能な開発目標）と</a:t>
            </a:r>
            <a:r>
              <a:rPr kumimoji="1" lang="ja-JP" altLang="en-US" sz="1200" kern="1200" dirty="0">
                <a:solidFill>
                  <a:schemeClr val="tx1"/>
                </a:solidFill>
                <a:effectLst/>
                <a:latin typeface="+mn-lt"/>
                <a:ea typeface="+mn-ea"/>
                <a:cs typeface="+mn-cs"/>
              </a:rPr>
              <a:t>とはどんなことか</a:t>
            </a:r>
            <a:r>
              <a:rPr kumimoji="1" lang="ja-JP" altLang="ja-JP" sz="1200" kern="1200" dirty="0">
                <a:solidFill>
                  <a:schemeClr val="tx1"/>
                </a:solidFill>
                <a:effectLst/>
                <a:latin typeface="+mn-lt"/>
                <a:ea typeface="+mn-ea"/>
                <a:cs typeface="+mn-cs"/>
              </a:rPr>
              <a:t>知っていますか？</a:t>
            </a:r>
            <a:endParaRPr kumimoji="1" lang="en-US" altLang="ja-JP" sz="1200" kern="1200" dirty="0">
              <a:solidFill>
                <a:schemeClr val="tx1"/>
              </a:solidFill>
              <a:effectLst/>
              <a:latin typeface="+mn-lt"/>
              <a:ea typeface="+mn-ea"/>
              <a:cs typeface="+mn-cs"/>
            </a:endParaRPr>
          </a:p>
          <a:p>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問）栄養不良の課題に関係しそうな</a:t>
            </a:r>
            <a:r>
              <a:rPr kumimoji="1" lang="en-US" altLang="ja-JP" sz="1200" kern="1200" dirty="0">
                <a:solidFill>
                  <a:schemeClr val="tx1"/>
                </a:solidFill>
                <a:effectLst/>
                <a:latin typeface="+mn-lt"/>
                <a:ea typeface="+mn-ea"/>
                <a:cs typeface="+mn-cs"/>
              </a:rPr>
              <a:t>SDGs</a:t>
            </a:r>
            <a:r>
              <a:rPr kumimoji="1" lang="ja-JP" altLang="ja-JP" sz="1200" kern="1200" dirty="0">
                <a:solidFill>
                  <a:schemeClr val="tx1"/>
                </a:solidFill>
                <a:effectLst/>
                <a:latin typeface="+mn-lt"/>
                <a:ea typeface="+mn-ea"/>
                <a:cs typeface="+mn-cs"/>
              </a:rPr>
              <a:t>のゴールを考えてみましょう？</a:t>
            </a:r>
            <a:r>
              <a:rPr kumimoji="1" lang="en-US" altLang="ja-JP" sz="1200" kern="1200" dirty="0">
                <a:solidFill>
                  <a:schemeClr val="tx1"/>
                </a:solidFill>
                <a:effectLst/>
                <a:latin typeface="+mn-lt"/>
                <a:ea typeface="+mn-ea"/>
                <a:cs typeface="+mn-cs"/>
              </a:rPr>
              <a:t/>
            </a:r>
            <a:br>
              <a:rPr kumimoji="1" lang="en-US" altLang="ja-JP" sz="1200" kern="1200" dirty="0">
                <a:solidFill>
                  <a:schemeClr val="tx1"/>
                </a:solidFill>
                <a:effectLst/>
                <a:latin typeface="+mn-lt"/>
                <a:ea typeface="+mn-ea"/>
                <a:cs typeface="+mn-cs"/>
              </a:rPr>
            </a:br>
            <a:endParaRPr kumimoji="1" lang="ja-JP" altLang="ja-JP" sz="1200" kern="1200" dirty="0">
              <a:solidFill>
                <a:schemeClr val="tx1"/>
              </a:solidFill>
              <a:effectLst/>
              <a:latin typeface="+mn-lt"/>
              <a:ea typeface="+mn-ea"/>
              <a:cs typeface="+mn-cs"/>
            </a:endParaRPr>
          </a:p>
          <a:p>
            <a:r>
              <a:rPr lang="ja-JP" altLang="ja-JP" dirty="0">
                <a:effectLst/>
              </a:rPr>
              <a:t> </a:t>
            </a:r>
            <a:r>
              <a:rPr kumimoji="1" lang="en-US" altLang="ja-JP" dirty="0"/>
              <a:t>【</a:t>
            </a:r>
            <a:r>
              <a:rPr kumimoji="1" lang="ja-JP" altLang="en-US" dirty="0"/>
              <a:t>説明</a:t>
            </a:r>
            <a:r>
              <a:rPr kumimoji="1" lang="en-US" altLang="ja-JP" dirty="0"/>
              <a:t>】</a:t>
            </a:r>
          </a:p>
          <a:p>
            <a:r>
              <a:rPr kumimoji="1" lang="ja-JP" altLang="ja-JP" sz="1200" kern="1200" dirty="0">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SDGs</a:t>
            </a:r>
            <a:r>
              <a:rPr kumimoji="1" lang="ja-JP" altLang="ja-JP" sz="1200" kern="1200" dirty="0">
                <a:solidFill>
                  <a:schemeClr val="tx1"/>
                </a:solidFill>
                <a:effectLst/>
                <a:latin typeface="+mn-lt"/>
                <a:ea typeface="+mn-ea"/>
                <a:cs typeface="+mn-cs"/>
              </a:rPr>
              <a:t>は、「誰一人取り残さない」をスローガンに、</a:t>
            </a:r>
            <a:r>
              <a:rPr kumimoji="1" lang="en-US" altLang="ja-JP" sz="1200" kern="1200" dirty="0">
                <a:solidFill>
                  <a:schemeClr val="tx1"/>
                </a:solidFill>
                <a:effectLst/>
                <a:latin typeface="+mn-lt"/>
                <a:ea typeface="+mn-ea"/>
                <a:cs typeface="+mn-cs"/>
              </a:rPr>
              <a:t>2015</a:t>
            </a:r>
            <a:r>
              <a:rPr kumimoji="1" lang="ja-JP" altLang="ja-JP" sz="1200" kern="1200" dirty="0">
                <a:solidFill>
                  <a:schemeClr val="tx1"/>
                </a:solidFill>
                <a:effectLst/>
                <a:latin typeface="+mn-lt"/>
                <a:ea typeface="+mn-ea"/>
                <a:cs typeface="+mn-cs"/>
              </a:rPr>
              <a:t>年の国連サミットで採択された「持続可能な開発目標」です。</a:t>
            </a:r>
            <a:endParaRPr kumimoji="1" lang="en-US"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　格差や貧困、環境破壊など、世界が直面している問題の根本的な解決を目指して、</a:t>
            </a:r>
            <a:r>
              <a:rPr kumimoji="1" lang="en-US" altLang="ja-JP" sz="1200" kern="1200" dirty="0">
                <a:solidFill>
                  <a:schemeClr val="tx1"/>
                </a:solidFill>
                <a:effectLst/>
                <a:latin typeface="+mn-lt"/>
                <a:ea typeface="+mn-ea"/>
                <a:cs typeface="+mn-cs"/>
              </a:rPr>
              <a:t>17</a:t>
            </a:r>
            <a:r>
              <a:rPr kumimoji="1" lang="ja-JP" altLang="ja-JP" sz="1200" kern="1200" dirty="0">
                <a:solidFill>
                  <a:schemeClr val="tx1"/>
                </a:solidFill>
                <a:effectLst/>
                <a:latin typeface="+mn-lt"/>
                <a:ea typeface="+mn-ea"/>
                <a:cs typeface="+mn-cs"/>
              </a:rPr>
              <a:t>の開発目標を設定しています。</a:t>
            </a:r>
            <a:endParaRPr kumimoji="1" lang="en-US" altLang="ja-JP" sz="1200" kern="1200" dirty="0">
              <a:solidFill>
                <a:schemeClr val="tx1"/>
              </a:solidFill>
              <a:effectLst/>
              <a:latin typeface="+mn-lt"/>
              <a:ea typeface="+mn-ea"/>
              <a:cs typeface="+mn-cs"/>
            </a:endParaRPr>
          </a:p>
          <a:p>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・日本の母子手帳をガーナの栄養改善に取り入れている取組は主にゴール</a:t>
            </a:r>
            <a:r>
              <a:rPr kumimoji="1" lang="en-US" altLang="ja-JP" sz="1200" kern="1200" dirty="0">
                <a:solidFill>
                  <a:schemeClr val="tx1"/>
                </a:solidFill>
                <a:effectLst/>
                <a:latin typeface="+mn-lt"/>
                <a:ea typeface="+mn-ea"/>
                <a:cs typeface="+mn-cs"/>
              </a:rPr>
              <a:t>2</a:t>
            </a:r>
            <a:r>
              <a:rPr kumimoji="1" lang="ja-JP" altLang="ja-JP" sz="1200" kern="1200" dirty="0">
                <a:solidFill>
                  <a:schemeClr val="tx1"/>
                </a:solidFill>
                <a:effectLst/>
                <a:latin typeface="+mn-lt"/>
                <a:ea typeface="+mn-ea"/>
                <a:cs typeface="+mn-cs"/>
              </a:rPr>
              <a:t>の「飢餓をゼロに」とゴール</a:t>
            </a:r>
            <a:r>
              <a:rPr kumimoji="1" lang="en-US" altLang="ja-JP" sz="1200" kern="1200" dirty="0">
                <a:solidFill>
                  <a:schemeClr val="tx1"/>
                </a:solidFill>
                <a:effectLst/>
                <a:latin typeface="+mn-lt"/>
                <a:ea typeface="+mn-ea"/>
                <a:cs typeface="+mn-cs"/>
              </a:rPr>
              <a:t>3</a:t>
            </a:r>
            <a:r>
              <a:rPr kumimoji="1" lang="ja-JP" altLang="ja-JP" sz="1200" kern="1200" dirty="0">
                <a:solidFill>
                  <a:schemeClr val="tx1"/>
                </a:solidFill>
                <a:effectLst/>
                <a:latin typeface="+mn-lt"/>
                <a:ea typeface="+mn-ea"/>
                <a:cs typeface="+mn-cs"/>
              </a:rPr>
              <a:t>の「すべての人に健康と福祉を」に関連しています。</a:t>
            </a:r>
            <a:endParaRPr kumimoji="1" lang="en-US"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　また、マダガスカルの給食の取組はゴール</a:t>
            </a:r>
            <a:r>
              <a:rPr kumimoji="1" lang="en-US" altLang="ja-JP" sz="1200" kern="1200" dirty="0">
                <a:solidFill>
                  <a:schemeClr val="tx1"/>
                </a:solidFill>
                <a:effectLst/>
                <a:latin typeface="+mn-lt"/>
                <a:ea typeface="+mn-ea"/>
                <a:cs typeface="+mn-cs"/>
              </a:rPr>
              <a:t>4</a:t>
            </a:r>
            <a:r>
              <a:rPr kumimoji="1" lang="ja-JP" altLang="ja-JP" sz="1200" kern="1200" dirty="0">
                <a:solidFill>
                  <a:schemeClr val="tx1"/>
                </a:solidFill>
                <a:effectLst/>
                <a:latin typeface="+mn-lt"/>
                <a:ea typeface="+mn-ea"/>
                <a:cs typeface="+mn-cs"/>
              </a:rPr>
              <a:t>「質の高い教育をみんなに」にも関連しています。</a:t>
            </a:r>
            <a:endParaRPr kumimoji="1" lang="en-US"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　世界の栄養不良の課題に対する取組は、さまざまなゴールに関連しています。</a:t>
            </a:r>
            <a:endParaRPr kumimoji="1" lang="en-US" altLang="ja-JP" sz="1200" kern="1200" dirty="0">
              <a:solidFill>
                <a:schemeClr val="tx1"/>
              </a:solidFill>
              <a:effectLst/>
              <a:latin typeface="+mn-lt"/>
              <a:ea typeface="+mn-ea"/>
              <a:cs typeface="+mn-cs"/>
            </a:endParaRPr>
          </a:p>
          <a:p>
            <a:endParaRPr kumimoji="1" lang="en-US" altLang="ja-JP" sz="1200" kern="1200" dirty="0">
              <a:solidFill>
                <a:schemeClr val="tx1"/>
              </a:solidFill>
              <a:effectLst/>
              <a:latin typeface="+mn-lt"/>
              <a:ea typeface="+mn-ea"/>
              <a:cs typeface="+mn-cs"/>
            </a:endParaRPr>
          </a:p>
          <a:p>
            <a:r>
              <a:rPr kumimoji="1" lang="ja-JP" altLang="en-US" sz="1200" kern="1200" dirty="0">
                <a:solidFill>
                  <a:schemeClr val="tx1"/>
                </a:solidFill>
                <a:effectLst/>
                <a:latin typeface="+mn-lt"/>
                <a:ea typeface="+mn-ea"/>
                <a:cs typeface="+mn-cs"/>
              </a:rPr>
              <a:t>・</a:t>
            </a:r>
            <a:r>
              <a:rPr kumimoji="1" lang="ja-JP" altLang="ja-JP" sz="1200" kern="1200" dirty="0">
                <a:solidFill>
                  <a:schemeClr val="tx1"/>
                </a:solidFill>
                <a:effectLst/>
                <a:latin typeface="+mn-lt"/>
                <a:ea typeface="+mn-ea"/>
                <a:cs typeface="+mn-cs"/>
              </a:rPr>
              <a:t>この質問には、いろいろな回答が考えられます。一人ひとりが自分で考えることが大切です。</a:t>
            </a:r>
            <a:endParaRPr kumimoji="1" lang="en-US" altLang="ja-JP" sz="1200" kern="1200" dirty="0">
              <a:solidFill>
                <a:schemeClr val="tx1"/>
              </a:solidFill>
              <a:effectLst/>
              <a:latin typeface="+mn-lt"/>
              <a:ea typeface="+mn-ea"/>
              <a:cs typeface="+mn-cs"/>
            </a:endParaRPr>
          </a:p>
          <a:p>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WHO</a:t>
            </a:r>
            <a:r>
              <a:rPr kumimoji="1" lang="ja-JP" altLang="ja-JP" sz="1200" kern="1200" dirty="0">
                <a:solidFill>
                  <a:schemeClr val="tx1"/>
                </a:solidFill>
                <a:effectLst/>
                <a:latin typeface="+mn-lt"/>
                <a:ea typeface="+mn-ea"/>
                <a:cs typeface="+mn-cs"/>
              </a:rPr>
              <a:t>（世界保健機構）では</a:t>
            </a:r>
            <a:r>
              <a:rPr kumimoji="1" lang="en-US" altLang="ja-JP" sz="1200" kern="1200" dirty="0">
                <a:solidFill>
                  <a:schemeClr val="tx1"/>
                </a:solidFill>
                <a:effectLst/>
                <a:latin typeface="+mn-lt"/>
                <a:ea typeface="+mn-ea"/>
                <a:cs typeface="+mn-cs"/>
              </a:rPr>
              <a:t>2025</a:t>
            </a:r>
            <a:r>
              <a:rPr kumimoji="1" lang="ja-JP" altLang="ja-JP" sz="1200" kern="1200" dirty="0">
                <a:solidFill>
                  <a:schemeClr val="tx1"/>
                </a:solidFill>
                <a:effectLst/>
                <a:latin typeface="+mn-lt"/>
                <a:ea typeface="+mn-ea"/>
                <a:cs typeface="+mn-cs"/>
              </a:rPr>
              <a:t>年までの国際栄養目標</a:t>
            </a:r>
            <a:r>
              <a:rPr kumimoji="1" lang="ja-JP" altLang="en-US" sz="1200" kern="1200" dirty="0">
                <a:solidFill>
                  <a:schemeClr val="tx1"/>
                </a:solidFill>
                <a:effectLst/>
                <a:latin typeface="+mn-lt"/>
                <a:ea typeface="+mn-ea"/>
                <a:cs typeface="+mn-cs"/>
              </a:rPr>
              <a:t>について次の６点を</a:t>
            </a:r>
            <a:r>
              <a:rPr kumimoji="1" lang="ja-JP" altLang="ja-JP" sz="1200" kern="1200" dirty="0">
                <a:solidFill>
                  <a:schemeClr val="tx1"/>
                </a:solidFill>
                <a:effectLst/>
                <a:latin typeface="+mn-lt"/>
                <a:ea typeface="+mn-ea"/>
                <a:cs typeface="+mn-cs"/>
              </a:rPr>
              <a:t>掲げています。</a:t>
            </a:r>
            <a:endParaRPr kumimoji="1" lang="en-US"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　①</a:t>
            </a:r>
            <a:r>
              <a:rPr kumimoji="1" lang="en-US" altLang="ja-JP" sz="1200" kern="1200" dirty="0">
                <a:solidFill>
                  <a:schemeClr val="tx1"/>
                </a:solidFill>
                <a:effectLst/>
                <a:latin typeface="+mn-lt"/>
                <a:ea typeface="+mn-ea"/>
                <a:cs typeface="+mn-cs"/>
              </a:rPr>
              <a:t>5</a:t>
            </a:r>
            <a:r>
              <a:rPr kumimoji="1" lang="ja-JP" altLang="ja-JP" sz="1200" kern="1200" dirty="0">
                <a:solidFill>
                  <a:schemeClr val="tx1"/>
                </a:solidFill>
                <a:effectLst/>
                <a:latin typeface="+mn-lt"/>
                <a:ea typeface="+mn-ea"/>
                <a:cs typeface="+mn-cs"/>
              </a:rPr>
              <a:t>歳未満の発育阻害児数を</a:t>
            </a:r>
            <a:r>
              <a:rPr kumimoji="1" lang="en-US" altLang="ja-JP" sz="1200" kern="1200" dirty="0">
                <a:solidFill>
                  <a:schemeClr val="tx1"/>
                </a:solidFill>
                <a:effectLst/>
                <a:latin typeface="+mn-lt"/>
                <a:ea typeface="+mn-ea"/>
                <a:cs typeface="+mn-cs"/>
              </a:rPr>
              <a:t>40</a:t>
            </a:r>
            <a:r>
              <a:rPr kumimoji="1" lang="ja-JP" altLang="ja-JP" sz="1200" kern="1200" dirty="0">
                <a:solidFill>
                  <a:schemeClr val="tx1"/>
                </a:solidFill>
                <a:effectLst/>
                <a:latin typeface="+mn-lt"/>
                <a:ea typeface="+mn-ea"/>
                <a:cs typeface="+mn-cs"/>
              </a:rPr>
              <a:t>％減らす。②生殖可能年齢にある女性の貧血を</a:t>
            </a:r>
            <a:r>
              <a:rPr kumimoji="1" lang="en-US" altLang="ja-JP" sz="1200" kern="1200" dirty="0">
                <a:solidFill>
                  <a:schemeClr val="tx1"/>
                </a:solidFill>
                <a:effectLst/>
                <a:latin typeface="+mn-lt"/>
                <a:ea typeface="+mn-ea"/>
                <a:cs typeface="+mn-cs"/>
              </a:rPr>
              <a:t>50%</a:t>
            </a:r>
            <a:r>
              <a:rPr kumimoji="1" lang="ja-JP" altLang="ja-JP" sz="1200" kern="1200" dirty="0">
                <a:solidFill>
                  <a:schemeClr val="tx1"/>
                </a:solidFill>
                <a:effectLst/>
                <a:latin typeface="+mn-lt"/>
                <a:ea typeface="+mn-ea"/>
                <a:cs typeface="+mn-cs"/>
              </a:rPr>
              <a:t>減らす。③出生時の低体重を</a:t>
            </a:r>
            <a:r>
              <a:rPr kumimoji="1" lang="en-US" altLang="ja-JP" sz="1200" kern="1200" dirty="0">
                <a:solidFill>
                  <a:schemeClr val="tx1"/>
                </a:solidFill>
                <a:effectLst/>
                <a:latin typeface="+mn-lt"/>
                <a:ea typeface="+mn-ea"/>
                <a:cs typeface="+mn-cs"/>
              </a:rPr>
              <a:t>30%</a:t>
            </a:r>
            <a:r>
              <a:rPr kumimoji="1" lang="ja-JP" altLang="ja-JP" sz="1200" kern="1200" dirty="0">
                <a:solidFill>
                  <a:schemeClr val="tx1"/>
                </a:solidFill>
                <a:effectLst/>
                <a:latin typeface="+mn-lt"/>
                <a:ea typeface="+mn-ea"/>
                <a:cs typeface="+mn-cs"/>
              </a:rPr>
              <a:t>減らす。④子どもの過体重を増やさない。</a:t>
            </a:r>
            <a:endParaRPr kumimoji="1" lang="en-US"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　⑤生後６ヶ月間の完全母乳育児の割合を</a:t>
            </a:r>
            <a:r>
              <a:rPr kumimoji="1" lang="en-US" altLang="ja-JP" sz="1200" kern="1200" dirty="0">
                <a:solidFill>
                  <a:schemeClr val="tx1"/>
                </a:solidFill>
                <a:effectLst/>
                <a:latin typeface="+mn-lt"/>
                <a:ea typeface="+mn-ea"/>
                <a:cs typeface="+mn-cs"/>
              </a:rPr>
              <a:t>50%</a:t>
            </a:r>
            <a:r>
              <a:rPr kumimoji="1" lang="ja-JP" altLang="ja-JP" sz="1200" kern="1200" dirty="0">
                <a:solidFill>
                  <a:schemeClr val="tx1"/>
                </a:solidFill>
                <a:effectLst/>
                <a:latin typeface="+mn-lt"/>
                <a:ea typeface="+mn-ea"/>
                <a:cs typeface="+mn-cs"/>
              </a:rPr>
              <a:t>以上とする。⑥子ども消耗症の割合を５％未満に減少・維持する。</a:t>
            </a:r>
          </a:p>
        </p:txBody>
      </p:sp>
      <p:sp>
        <p:nvSpPr>
          <p:cNvPr id="4" name="スライド番号プレースホルダー 3"/>
          <p:cNvSpPr>
            <a:spLocks noGrp="1"/>
          </p:cNvSpPr>
          <p:nvPr>
            <p:ph type="sldNum" sz="quarter" idx="10"/>
          </p:nvPr>
        </p:nvSpPr>
        <p:spPr/>
        <p:txBody>
          <a:bodyPr/>
          <a:lstStyle/>
          <a:p>
            <a:fld id="{83883AB7-CF85-4B0B-9BA8-87D65D4F8B97}" type="slidenum">
              <a:rPr kumimoji="1" lang="ja-JP" altLang="en-US" smtClean="0"/>
              <a:t>11</a:t>
            </a:fld>
            <a:endParaRPr kumimoji="1" lang="ja-JP" altLang="en-US"/>
          </a:p>
        </p:txBody>
      </p:sp>
    </p:spTree>
    <p:extLst>
      <p:ext uri="{BB962C8B-B14F-4D97-AF65-F5344CB8AC3E}">
        <p14:creationId xmlns:p14="http://schemas.microsoft.com/office/powerpoint/2010/main" val="41639245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スライド</a:t>
            </a:r>
            <a:r>
              <a:rPr kumimoji="1" lang="en-US" altLang="ja-JP" dirty="0"/>
              <a:t>NO.11】</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a:solidFill>
                  <a:schemeClr val="tx1"/>
                </a:solidFill>
                <a:effectLst/>
                <a:latin typeface="+mn-lt"/>
                <a:ea typeface="+mn-ea"/>
                <a:cs typeface="+mn-cs"/>
              </a:rPr>
              <a:t>自分たちにできること</a:t>
            </a:r>
            <a:r>
              <a:rPr lang="ja-JP" altLang="ja-JP" dirty="0">
                <a:effectLst/>
              </a:rPr>
              <a:t> </a:t>
            </a:r>
            <a:r>
              <a:rPr lang="en-US" altLang="ja-JP" dirty="0">
                <a:effectLst/>
              </a:rPr>
              <a:t/>
            </a:r>
            <a:br>
              <a:rPr lang="en-US" altLang="ja-JP" dirty="0">
                <a:effectLst/>
              </a:rPr>
            </a:br>
            <a:r>
              <a:rPr lang="en-US" altLang="ja-JP" dirty="0">
                <a:effectLst/>
              </a:rPr>
              <a:t/>
            </a:r>
            <a:br>
              <a:rPr lang="en-US" altLang="ja-JP" dirty="0">
                <a:effectLst/>
              </a:rPr>
            </a:br>
            <a:r>
              <a:rPr kumimoji="1" lang="en-US" altLang="ja-JP" dirty="0"/>
              <a:t>【</a:t>
            </a:r>
            <a:r>
              <a:rPr kumimoji="1" lang="ja-JP" altLang="en-US" dirty="0"/>
              <a:t>学習内容</a:t>
            </a:r>
            <a:r>
              <a:rPr kumimoji="1" lang="en-US" altLang="ja-JP" dirty="0"/>
              <a:t>】</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n-lt"/>
                <a:ea typeface="+mn-ea"/>
                <a:cs typeface="+mn-cs"/>
              </a:rPr>
              <a:t>・</a:t>
            </a:r>
            <a:r>
              <a:rPr kumimoji="1" lang="ja-JP" altLang="ja-JP" sz="1200" kern="1200" dirty="0">
                <a:solidFill>
                  <a:schemeClr val="tx1"/>
                </a:solidFill>
                <a:effectLst/>
                <a:latin typeface="+mn-lt"/>
                <a:ea typeface="+mn-ea"/>
                <a:cs typeface="+mn-cs"/>
              </a:rPr>
              <a:t>自分たちでできることは何か考える。</a:t>
            </a:r>
            <a:r>
              <a:rPr kumimoji="1" lang="en-US" altLang="ja-JP" sz="1200" kern="1200" dirty="0">
                <a:solidFill>
                  <a:schemeClr val="tx1"/>
                </a:solidFill>
                <a:effectLst/>
                <a:latin typeface="+mn-lt"/>
                <a:ea typeface="+mn-ea"/>
                <a:cs typeface="+mn-cs"/>
              </a:rPr>
              <a:t/>
            </a:r>
            <a:br>
              <a:rPr kumimoji="1" lang="en-US" altLang="ja-JP" sz="1200" kern="1200" dirty="0">
                <a:solidFill>
                  <a:schemeClr val="tx1"/>
                </a:solidFill>
                <a:effectLst/>
                <a:latin typeface="+mn-lt"/>
                <a:ea typeface="+mn-ea"/>
                <a:cs typeface="+mn-cs"/>
              </a:rPr>
            </a:br>
            <a:endParaRPr kumimoji="1" lang="ja-JP" altLang="ja-JP" sz="1200" kern="1200" dirty="0">
              <a:solidFill>
                <a:schemeClr val="tx1"/>
              </a:solidFill>
              <a:effectLst/>
              <a:latin typeface="+mn-lt"/>
              <a:ea typeface="+mn-ea"/>
              <a:cs typeface="+mn-cs"/>
            </a:endParaRPr>
          </a:p>
          <a:p>
            <a:r>
              <a:rPr lang="ja-JP" altLang="ja-JP" dirty="0">
                <a:effectLst/>
              </a:rPr>
              <a:t> </a:t>
            </a:r>
            <a:r>
              <a:rPr kumimoji="1" lang="en-US" altLang="ja-JP" dirty="0"/>
              <a:t>【</a:t>
            </a:r>
            <a:r>
              <a:rPr kumimoji="1" lang="ja-JP" altLang="en-US" dirty="0"/>
              <a:t>問いかけのサンプル</a:t>
            </a:r>
            <a:r>
              <a:rPr kumimoji="1" lang="en-US" altLang="ja-JP" dirty="0"/>
              <a:t>】</a:t>
            </a:r>
          </a:p>
          <a:p>
            <a:r>
              <a:rPr kumimoji="1" lang="ja-JP" altLang="ja-JP" sz="1200" kern="1200" dirty="0">
                <a:solidFill>
                  <a:schemeClr val="tx1"/>
                </a:solidFill>
                <a:effectLst/>
                <a:latin typeface="+mn-lt"/>
                <a:ea typeface="+mn-ea"/>
                <a:cs typeface="+mn-cs"/>
              </a:rPr>
              <a:t>問）世界は栄養不良の課題に取り組んでいますが、みなさんは何ができるでしょう？</a:t>
            </a:r>
            <a:r>
              <a:rPr kumimoji="1" lang="en-US" altLang="ja-JP" sz="1200" kern="1200" baseline="0" dirty="0">
                <a:solidFill>
                  <a:schemeClr val="tx1"/>
                </a:solidFill>
                <a:effectLst/>
                <a:latin typeface="+mn-lt"/>
                <a:ea typeface="+mn-ea"/>
                <a:cs typeface="+mn-cs"/>
              </a:rPr>
              <a:t> </a:t>
            </a:r>
            <a:r>
              <a:rPr kumimoji="1" lang="ja-JP" altLang="ja-JP" sz="1200" kern="1200" dirty="0">
                <a:solidFill>
                  <a:schemeClr val="tx1"/>
                </a:solidFill>
                <a:effectLst/>
                <a:latin typeface="+mn-lt"/>
                <a:ea typeface="+mn-ea"/>
                <a:cs typeface="+mn-cs"/>
              </a:rPr>
              <a:t>ジブンゴト化して考えてみましょう。</a:t>
            </a:r>
            <a:r>
              <a:rPr lang="ja-JP" altLang="ja-JP" dirty="0">
                <a:effectLst/>
              </a:rPr>
              <a:t> </a:t>
            </a:r>
            <a:r>
              <a:rPr lang="en-US" altLang="ja-JP" dirty="0">
                <a:effectLst/>
              </a:rPr>
              <a:t/>
            </a:r>
            <a:br>
              <a:rPr lang="en-US" altLang="ja-JP" dirty="0">
                <a:effectLst/>
              </a:rPr>
            </a:br>
            <a:r>
              <a:rPr lang="en-US" altLang="ja-JP" dirty="0">
                <a:effectLst/>
              </a:rPr>
              <a:t/>
            </a:r>
            <a:br>
              <a:rPr lang="en-US" altLang="ja-JP" dirty="0">
                <a:effectLst/>
              </a:rPr>
            </a:br>
            <a:r>
              <a:rPr lang="ja-JP" altLang="ja-JP" dirty="0">
                <a:effectLst/>
              </a:rPr>
              <a:t> </a:t>
            </a:r>
            <a:r>
              <a:rPr kumimoji="1" lang="en-US" altLang="ja-JP" dirty="0"/>
              <a:t>【</a:t>
            </a:r>
            <a:r>
              <a:rPr kumimoji="1" lang="ja-JP" altLang="en-US" dirty="0"/>
              <a:t>説明</a:t>
            </a:r>
            <a:r>
              <a:rPr kumimoji="1" lang="en-US" altLang="ja-JP" dirty="0"/>
              <a:t>】</a:t>
            </a:r>
          </a:p>
          <a:p>
            <a:r>
              <a:rPr kumimoji="1" lang="ja-JP" altLang="ja-JP" sz="1200" kern="1200" dirty="0">
                <a:solidFill>
                  <a:schemeClr val="tx1"/>
                </a:solidFill>
                <a:effectLst/>
                <a:latin typeface="+mn-lt"/>
                <a:ea typeface="+mn-ea"/>
                <a:cs typeface="+mn-cs"/>
              </a:rPr>
              <a:t>・この質問には、正解はありません。一人ひとりが自分で考える</a:t>
            </a:r>
            <a:r>
              <a:rPr kumimoji="1" lang="ja-JP" altLang="en-US" sz="1200" kern="1200" dirty="0">
                <a:solidFill>
                  <a:schemeClr val="tx1"/>
                </a:solidFill>
                <a:effectLst/>
                <a:latin typeface="+mn-lt"/>
                <a:ea typeface="+mn-ea"/>
                <a:cs typeface="+mn-cs"/>
              </a:rPr>
              <a:t>こと</a:t>
            </a:r>
            <a:r>
              <a:rPr kumimoji="1" lang="ja-JP" altLang="ja-JP" sz="1200" kern="1200" dirty="0">
                <a:solidFill>
                  <a:schemeClr val="tx1"/>
                </a:solidFill>
                <a:effectLst/>
                <a:latin typeface="+mn-lt"/>
                <a:ea typeface="+mn-ea"/>
                <a:cs typeface="+mn-cs"/>
              </a:rPr>
              <a:t>が大切です。</a:t>
            </a:r>
          </a:p>
          <a:p>
            <a:r>
              <a:rPr kumimoji="1" lang="ja-JP" altLang="en-US" sz="1200" kern="1200" dirty="0">
                <a:solidFill>
                  <a:schemeClr val="tx1"/>
                </a:solidFill>
                <a:effectLst/>
                <a:latin typeface="+mn-lt"/>
                <a:ea typeface="+mn-ea"/>
                <a:cs typeface="+mn-cs"/>
              </a:rPr>
              <a:t>　</a:t>
            </a:r>
            <a:r>
              <a:rPr kumimoji="1" lang="ja-JP" altLang="ja-JP" sz="1200" kern="1200" dirty="0">
                <a:solidFill>
                  <a:schemeClr val="tx1"/>
                </a:solidFill>
                <a:effectLst/>
                <a:latin typeface="+mn-lt"/>
                <a:ea typeface="+mn-ea"/>
                <a:cs typeface="+mn-cs"/>
              </a:rPr>
              <a:t>ここにあるのは、栄養の国際協力活動を行っている櫻井杏子さんからのメッセージです。</a:t>
            </a:r>
          </a:p>
          <a:p>
            <a:r>
              <a:rPr kumimoji="1" lang="ja-JP" altLang="en-US" sz="1200" kern="1200" dirty="0">
                <a:solidFill>
                  <a:schemeClr val="tx1"/>
                </a:solidFill>
                <a:effectLst/>
                <a:latin typeface="+mn-lt"/>
                <a:ea typeface="+mn-ea"/>
                <a:cs typeface="+mn-cs"/>
              </a:rPr>
              <a:t>　</a:t>
            </a:r>
            <a:r>
              <a:rPr kumimoji="1" lang="ja-JP" altLang="ja-JP" sz="1200" kern="1200" dirty="0">
                <a:solidFill>
                  <a:schemeClr val="tx1"/>
                </a:solidFill>
                <a:effectLst/>
                <a:latin typeface="+mn-lt"/>
                <a:ea typeface="+mn-ea"/>
                <a:cs typeface="+mn-cs"/>
              </a:rPr>
              <a:t>今は、海外に行かなくてもインターネットなどを使ってさまざまな形で国際協力ができる時代です。</a:t>
            </a:r>
          </a:p>
          <a:p>
            <a:r>
              <a:rPr kumimoji="1" lang="ja-JP" altLang="en-US" sz="1200" kern="1200" dirty="0">
                <a:solidFill>
                  <a:schemeClr val="tx1"/>
                </a:solidFill>
                <a:effectLst/>
                <a:latin typeface="+mn-lt"/>
                <a:ea typeface="+mn-ea"/>
                <a:cs typeface="+mn-cs"/>
              </a:rPr>
              <a:t>　</a:t>
            </a:r>
            <a:r>
              <a:rPr kumimoji="1" lang="ja-JP" altLang="ja-JP" sz="1200" kern="1200" dirty="0">
                <a:solidFill>
                  <a:schemeClr val="tx1"/>
                </a:solidFill>
                <a:effectLst/>
                <a:latin typeface="+mn-lt"/>
                <a:ea typeface="+mn-ea"/>
                <a:cs typeface="+mn-cs"/>
              </a:rPr>
              <a:t>自分ができる範囲のことから始めてみましょう。</a:t>
            </a:r>
            <a:r>
              <a:rPr lang="ja-JP" altLang="ja-JP" dirty="0">
                <a:effectLst/>
              </a:rPr>
              <a:t> </a:t>
            </a:r>
            <a:endParaRPr kumimoji="1" lang="ja-JP"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5"/>
          </p:nvPr>
        </p:nvSpPr>
        <p:spPr/>
        <p:txBody>
          <a:bodyPr/>
          <a:lstStyle/>
          <a:p>
            <a:fld id="{83883AB7-CF85-4B0B-9BA8-87D65D4F8B97}" type="slidenum">
              <a:rPr kumimoji="1" lang="ja-JP" altLang="en-US" smtClean="0"/>
              <a:t>12</a:t>
            </a:fld>
            <a:endParaRPr kumimoji="1" lang="ja-JP" altLang="en-US"/>
          </a:p>
        </p:txBody>
      </p:sp>
    </p:spTree>
    <p:extLst>
      <p:ext uri="{BB962C8B-B14F-4D97-AF65-F5344CB8AC3E}">
        <p14:creationId xmlns:p14="http://schemas.microsoft.com/office/powerpoint/2010/main" val="2351882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solidFill>
                  <a:schemeClr val="tx1"/>
                </a:solidFill>
              </a:rPr>
              <a:t>【</a:t>
            </a:r>
            <a:r>
              <a:rPr kumimoji="1" lang="ja-JP" altLang="en-US" dirty="0">
                <a:solidFill>
                  <a:schemeClr val="tx1"/>
                </a:solidFill>
              </a:rPr>
              <a:t>スライド</a:t>
            </a:r>
            <a:r>
              <a:rPr kumimoji="1" lang="en-US" altLang="ja-JP" dirty="0">
                <a:solidFill>
                  <a:schemeClr val="tx1"/>
                </a:solidFill>
              </a:rPr>
              <a:t>NO.01】</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a:solidFill>
                  <a:schemeClr val="tx1"/>
                </a:solidFill>
              </a:rPr>
              <a:t>栄養不足とは何か</a:t>
            </a:r>
            <a:r>
              <a:rPr kumimoji="1" lang="en-US" altLang="ja-JP" dirty="0">
                <a:solidFill>
                  <a:schemeClr val="tx1"/>
                </a:solidFill>
              </a:rPr>
              <a:t/>
            </a:r>
            <a:br>
              <a:rPr kumimoji="1" lang="en-US" altLang="ja-JP" dirty="0">
                <a:solidFill>
                  <a:schemeClr val="tx1"/>
                </a:solidFill>
              </a:rPr>
            </a:br>
            <a:endParaRPr kumimoji="1" lang="en-US" altLang="ja-JP"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a:solidFill>
                  <a:schemeClr val="tx1"/>
                </a:solidFill>
              </a:rPr>
              <a:t>【</a:t>
            </a:r>
            <a:r>
              <a:rPr kumimoji="1" lang="ja-JP" altLang="en-US" dirty="0">
                <a:solidFill>
                  <a:schemeClr val="tx1"/>
                </a:solidFill>
              </a:rPr>
              <a:t>学習内容</a:t>
            </a:r>
            <a:r>
              <a:rPr kumimoji="1" lang="en-US" altLang="ja-JP" dirty="0">
                <a:solidFill>
                  <a:schemeClr val="tx1"/>
                </a:solidFill>
              </a:rPr>
              <a:t>】</a:t>
            </a:r>
          </a:p>
          <a:p>
            <a:r>
              <a:rPr kumimoji="1" lang="ja-JP" altLang="en-US" sz="1200" kern="1200" dirty="0">
                <a:solidFill>
                  <a:schemeClr val="tx1"/>
                </a:solidFill>
                <a:effectLst/>
                <a:latin typeface="+mn-lt"/>
                <a:ea typeface="+mn-ea"/>
                <a:cs typeface="+mn-cs"/>
              </a:rPr>
              <a:t>・</a:t>
            </a:r>
            <a:r>
              <a:rPr kumimoji="1" lang="ja-JP" altLang="ja-JP" sz="1200" kern="1200" dirty="0">
                <a:solidFill>
                  <a:schemeClr val="tx1"/>
                </a:solidFill>
                <a:effectLst/>
                <a:latin typeface="+mn-lt"/>
                <a:ea typeface="+mn-ea"/>
                <a:cs typeface="+mn-cs"/>
              </a:rPr>
              <a:t>栄養不良には、栄養不足とバランスの悪さ（低栄養と過栄養：過体重・栄養素の偏り）の</a:t>
            </a:r>
            <a:r>
              <a:rPr kumimoji="1" lang="en-US" altLang="ja-JP" sz="1200" kern="1200" dirty="0">
                <a:solidFill>
                  <a:schemeClr val="tx1"/>
                </a:solidFill>
                <a:effectLst/>
                <a:latin typeface="+mn-lt"/>
                <a:ea typeface="+mn-ea"/>
                <a:cs typeface="+mn-cs"/>
              </a:rPr>
              <a:t>2</a:t>
            </a:r>
            <a:r>
              <a:rPr kumimoji="1" lang="ja-JP" altLang="ja-JP" sz="1200" kern="1200" dirty="0">
                <a:solidFill>
                  <a:schemeClr val="tx1"/>
                </a:solidFill>
                <a:effectLst/>
                <a:latin typeface="+mn-lt"/>
                <a:ea typeface="+mn-ea"/>
                <a:cs typeface="+mn-cs"/>
              </a:rPr>
              <a:t>つに大別できることを理解する。</a:t>
            </a:r>
            <a:endParaRPr kumimoji="1" lang="en-US" altLang="ja-JP" sz="1200" kern="1200" dirty="0">
              <a:solidFill>
                <a:schemeClr val="tx1"/>
              </a:solidFill>
              <a:effectLst/>
              <a:latin typeface="+mn-lt"/>
              <a:ea typeface="+mn-ea"/>
              <a:cs typeface="+mn-cs"/>
            </a:endParaRPr>
          </a:p>
          <a:p>
            <a:endParaRPr kumimoji="1" lang="ja-JP" altLang="ja-JP" sz="1200" kern="1200" dirty="0">
              <a:solidFill>
                <a:schemeClr val="tx1"/>
              </a:solidFill>
              <a:effectLst/>
              <a:latin typeface="+mn-lt"/>
              <a:ea typeface="+mn-ea"/>
              <a:cs typeface="+mn-cs"/>
            </a:endParaRPr>
          </a:p>
          <a:p>
            <a:r>
              <a:rPr kumimoji="1" lang="ja-JP" altLang="en-US" sz="1200" kern="1200" dirty="0">
                <a:solidFill>
                  <a:schemeClr val="tx1"/>
                </a:solidFill>
                <a:effectLst/>
                <a:latin typeface="+mn-lt"/>
                <a:ea typeface="+mn-ea"/>
                <a:cs typeface="+mn-cs"/>
              </a:rPr>
              <a:t>・</a:t>
            </a:r>
            <a:r>
              <a:rPr kumimoji="1" lang="ja-JP" altLang="ja-JP" sz="1200" kern="1200" dirty="0">
                <a:solidFill>
                  <a:schemeClr val="tx1"/>
                </a:solidFill>
                <a:effectLst/>
                <a:latin typeface="+mn-lt"/>
                <a:ea typeface="+mn-ea"/>
                <a:cs typeface="+mn-cs"/>
              </a:rPr>
              <a:t>なぜ栄養不良が起こるのか考える。</a:t>
            </a:r>
            <a:r>
              <a:rPr lang="ja-JP" altLang="ja-JP" dirty="0">
                <a:solidFill>
                  <a:schemeClr val="tx1"/>
                </a:solidFill>
                <a:effectLst/>
              </a:rPr>
              <a:t> </a:t>
            </a:r>
            <a:r>
              <a:rPr lang="en-US" altLang="ja-JP" dirty="0">
                <a:solidFill>
                  <a:schemeClr val="tx1"/>
                </a:solidFill>
                <a:effectLst/>
              </a:rPr>
              <a:t/>
            </a:r>
            <a:br>
              <a:rPr lang="en-US" altLang="ja-JP" dirty="0">
                <a:solidFill>
                  <a:schemeClr val="tx1"/>
                </a:solidFill>
                <a:effectLst/>
              </a:rPr>
            </a:br>
            <a:endParaRPr kumimoji="1" lang="en-US" altLang="ja-JP" dirty="0">
              <a:solidFill>
                <a:schemeClr val="tx1"/>
              </a:solidFill>
            </a:endParaRPr>
          </a:p>
          <a:p>
            <a:r>
              <a:rPr kumimoji="1" lang="en-US" altLang="ja-JP" dirty="0">
                <a:solidFill>
                  <a:schemeClr val="tx1"/>
                </a:solidFill>
              </a:rPr>
              <a:t>【</a:t>
            </a:r>
            <a:r>
              <a:rPr kumimoji="1" lang="ja-JP" altLang="en-US" dirty="0">
                <a:solidFill>
                  <a:schemeClr val="tx1"/>
                </a:solidFill>
              </a:rPr>
              <a:t>問いかけのサンプル</a:t>
            </a:r>
            <a:r>
              <a:rPr kumimoji="1" lang="en-US" altLang="ja-JP" dirty="0">
                <a:solidFill>
                  <a:schemeClr val="tx1"/>
                </a:solidFill>
              </a:rPr>
              <a:t>】</a:t>
            </a:r>
          </a:p>
          <a:p>
            <a:r>
              <a:rPr kumimoji="1" lang="ja-JP" altLang="ja-JP" sz="1200" kern="1200" dirty="0">
                <a:solidFill>
                  <a:schemeClr val="tx1"/>
                </a:solidFill>
                <a:effectLst/>
                <a:latin typeface="+mn-lt"/>
                <a:ea typeface="+mn-ea"/>
                <a:cs typeface="+mn-cs"/>
              </a:rPr>
              <a:t>問）みなさん、昨日何を食べたか覚えていますか？</a:t>
            </a:r>
            <a:endParaRPr kumimoji="1" lang="en-US" altLang="ja-JP" sz="1200" kern="1200" dirty="0">
              <a:solidFill>
                <a:schemeClr val="tx1"/>
              </a:solidFill>
              <a:effectLst/>
              <a:latin typeface="+mn-lt"/>
              <a:ea typeface="+mn-ea"/>
              <a:cs typeface="+mn-cs"/>
            </a:endParaRPr>
          </a:p>
          <a:p>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問）昨日の食事の栄養素が成長期のみなさんにとって十分だと思いますか？</a:t>
            </a:r>
            <a:endParaRPr kumimoji="1" lang="en-US" altLang="ja-JP" sz="1200" kern="1200" dirty="0">
              <a:solidFill>
                <a:schemeClr val="tx1"/>
              </a:solidFill>
              <a:effectLst/>
              <a:latin typeface="+mn-lt"/>
              <a:ea typeface="+mn-ea"/>
              <a:cs typeface="+mn-cs"/>
            </a:endParaRPr>
          </a:p>
          <a:p>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問）栄養不良になるとどんなことが起きますか？</a:t>
            </a:r>
            <a:endParaRPr kumimoji="1" lang="en-US" altLang="ja-JP" sz="1200" kern="1200" dirty="0">
              <a:solidFill>
                <a:schemeClr val="tx1"/>
              </a:solidFill>
              <a:effectLst/>
              <a:latin typeface="+mn-lt"/>
              <a:ea typeface="+mn-ea"/>
              <a:cs typeface="+mn-cs"/>
            </a:endParaRPr>
          </a:p>
          <a:p>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問）栄養不良とはどういうことだと思いますか？</a:t>
            </a:r>
            <a:r>
              <a:rPr lang="ja-JP" altLang="ja-JP" dirty="0">
                <a:solidFill>
                  <a:schemeClr val="tx1"/>
                </a:solidFill>
                <a:effectLst/>
              </a:rPr>
              <a:t> </a:t>
            </a:r>
            <a:r>
              <a:rPr lang="en-US" altLang="ja-JP" dirty="0">
                <a:solidFill>
                  <a:schemeClr val="tx1"/>
                </a:solidFill>
                <a:effectLst/>
              </a:rPr>
              <a:t/>
            </a:r>
            <a:br>
              <a:rPr lang="en-US" altLang="ja-JP" dirty="0">
                <a:solidFill>
                  <a:schemeClr val="tx1"/>
                </a:solidFill>
                <a:effectLst/>
              </a:rPr>
            </a:br>
            <a:endParaRPr kumimoji="1" lang="en-US" altLang="ja-JP" dirty="0">
              <a:solidFill>
                <a:schemeClr val="tx1"/>
              </a:solidFill>
            </a:endParaRPr>
          </a:p>
          <a:p>
            <a:r>
              <a:rPr kumimoji="1" lang="en-US" altLang="ja-JP" dirty="0">
                <a:solidFill>
                  <a:schemeClr val="tx1"/>
                </a:solidFill>
              </a:rPr>
              <a:t>【</a:t>
            </a:r>
            <a:r>
              <a:rPr kumimoji="1" lang="ja-JP" altLang="en-US" dirty="0">
                <a:solidFill>
                  <a:schemeClr val="tx1"/>
                </a:solidFill>
              </a:rPr>
              <a:t>説明</a:t>
            </a:r>
            <a:r>
              <a:rPr kumimoji="1" lang="en-US" altLang="ja-JP" dirty="0">
                <a:solidFill>
                  <a:schemeClr val="tx1"/>
                </a:solidFill>
              </a:rPr>
              <a:t>】</a:t>
            </a:r>
          </a:p>
          <a:p>
            <a:r>
              <a:rPr kumimoji="1" lang="ja-JP" altLang="ja-JP" sz="1200" kern="1200" dirty="0">
                <a:solidFill>
                  <a:schemeClr val="tx1"/>
                </a:solidFill>
                <a:effectLst/>
                <a:latin typeface="+mn-lt"/>
                <a:ea typeface="+mn-ea"/>
                <a:cs typeface="+mn-cs"/>
              </a:rPr>
              <a:t>・</a:t>
            </a:r>
            <a:r>
              <a:rPr kumimoji="1" lang="ja-JP" altLang="ja-JP" sz="1200" kern="1200" dirty="0">
                <a:solidFill>
                  <a:srgbClr val="FF00FF"/>
                </a:solidFill>
                <a:effectLst/>
                <a:latin typeface="+mn-lt"/>
                <a:ea typeface="+mn-ea"/>
                <a:cs typeface="+mn-cs"/>
              </a:rPr>
              <a:t>栄養不良</a:t>
            </a:r>
            <a:r>
              <a:rPr kumimoji="1" lang="ja-JP" altLang="ja-JP" sz="1200" kern="1200" dirty="0">
                <a:solidFill>
                  <a:schemeClr val="tx1"/>
                </a:solidFill>
                <a:effectLst/>
                <a:latin typeface="+mn-lt"/>
                <a:ea typeface="+mn-ea"/>
                <a:cs typeface="+mn-cs"/>
              </a:rPr>
              <a:t>を大きく分けると、栄養が不足する</a:t>
            </a:r>
            <a:r>
              <a:rPr kumimoji="1" lang="ja-JP" altLang="ja-JP" sz="1200" b="0" kern="1200" dirty="0">
                <a:solidFill>
                  <a:srgbClr val="FF00FF"/>
                </a:solidFill>
                <a:effectLst/>
                <a:latin typeface="+mn-lt"/>
                <a:ea typeface="+mn-ea"/>
                <a:cs typeface="+mn-cs"/>
              </a:rPr>
              <a:t>低栄養</a:t>
            </a:r>
            <a:r>
              <a:rPr kumimoji="1" lang="ja-JP" altLang="ja-JP" sz="1200" kern="1200" dirty="0">
                <a:solidFill>
                  <a:schemeClr val="tx1"/>
                </a:solidFill>
                <a:effectLst/>
                <a:latin typeface="+mn-lt"/>
                <a:ea typeface="+mn-ea"/>
                <a:cs typeface="+mn-cs"/>
              </a:rPr>
              <a:t>と栄養が過剰になる過栄養の２つがあります。</a:t>
            </a:r>
            <a:endParaRPr kumimoji="1" lang="en-US" altLang="ja-JP" sz="1200" kern="1200" dirty="0">
              <a:solidFill>
                <a:schemeClr val="tx1"/>
              </a:solidFill>
              <a:effectLst/>
              <a:latin typeface="+mn-lt"/>
              <a:ea typeface="+mn-ea"/>
              <a:cs typeface="+mn-cs"/>
            </a:endParaRPr>
          </a:p>
          <a:p>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・低栄養になると、消耗症、発育阻害、低体重、微量栄養素欠乏などの健康被害が起こります。</a:t>
            </a:r>
            <a:endParaRPr kumimoji="1" lang="en-US" altLang="ja-JP" sz="1200" kern="1200" dirty="0">
              <a:solidFill>
                <a:schemeClr val="tx1"/>
              </a:solidFill>
              <a:effectLst/>
              <a:latin typeface="+mn-lt"/>
              <a:ea typeface="+mn-ea"/>
              <a:cs typeface="+mn-cs"/>
            </a:endParaRPr>
          </a:p>
          <a:p>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・消耗症とは、体重が身長相応の標準値に満たないこと、発育阻害とは、身長が年齢相応の標準値に満たないこと、低体重とは、体重が年齢相応の標準値に満たないこと、</a:t>
            </a:r>
            <a:r>
              <a:rPr kumimoji="1" lang="en-US" altLang="ja-JP" sz="1200" kern="1200" dirty="0">
                <a:solidFill>
                  <a:schemeClr val="tx1"/>
                </a:solidFill>
                <a:effectLst/>
                <a:latin typeface="+mn-lt"/>
                <a:ea typeface="+mn-ea"/>
                <a:cs typeface="+mn-cs"/>
              </a:rPr>
              <a:t/>
            </a:r>
            <a:br>
              <a:rPr kumimoji="1" lang="en-US" altLang="ja-JP" sz="1200" kern="1200" dirty="0">
                <a:solidFill>
                  <a:schemeClr val="tx1"/>
                </a:solidFill>
                <a:effectLst/>
                <a:latin typeface="+mn-lt"/>
                <a:ea typeface="+mn-ea"/>
                <a:cs typeface="+mn-cs"/>
              </a:rPr>
            </a:br>
            <a:r>
              <a:rPr kumimoji="1" lang="ja-JP" altLang="en-US" sz="1200" kern="1200" dirty="0">
                <a:solidFill>
                  <a:schemeClr val="tx1"/>
                </a:solidFill>
                <a:effectLst/>
                <a:latin typeface="+mn-lt"/>
                <a:ea typeface="+mn-ea"/>
                <a:cs typeface="+mn-cs"/>
              </a:rPr>
              <a:t>　</a:t>
            </a:r>
            <a:r>
              <a:rPr kumimoji="1" lang="ja-JP" altLang="ja-JP" sz="1200" kern="1200" dirty="0">
                <a:solidFill>
                  <a:schemeClr val="tx1"/>
                </a:solidFill>
                <a:effectLst/>
                <a:latin typeface="+mn-lt"/>
                <a:ea typeface="+mn-ea"/>
                <a:cs typeface="+mn-cs"/>
              </a:rPr>
              <a:t>微量栄養素欠乏とは、ビタミン、ミネラルが不足している状態です。</a:t>
            </a:r>
            <a:endParaRPr kumimoji="1" lang="en-US" altLang="ja-JP" sz="1200" kern="1200" dirty="0">
              <a:solidFill>
                <a:schemeClr val="tx1"/>
              </a:solidFill>
              <a:effectLst/>
              <a:latin typeface="+mn-lt"/>
              <a:ea typeface="+mn-ea"/>
              <a:cs typeface="+mn-cs"/>
            </a:endParaRPr>
          </a:p>
          <a:p>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・過栄養になると、過体重・肥満や微量栄養素の過剰摂取などになります。</a:t>
            </a:r>
            <a:r>
              <a:rPr lang="ja-JP" altLang="ja-JP" dirty="0">
                <a:solidFill>
                  <a:schemeClr val="tx1"/>
                </a:solidFill>
                <a:effectLst/>
              </a:rPr>
              <a:t> </a:t>
            </a:r>
            <a:endParaRPr lang="en-US" altLang="ja-JP" dirty="0">
              <a:solidFill>
                <a:schemeClr val="tx1"/>
              </a:solidFill>
              <a:effectLst/>
            </a:endParaRPr>
          </a:p>
          <a:p>
            <a:endParaRPr kumimoji="1" lang="en-US" altLang="ja-JP" dirty="0">
              <a:solidFill>
                <a:schemeClr val="tx1"/>
              </a:solidFill>
              <a:effectLst/>
            </a:endParaRPr>
          </a:p>
          <a:p>
            <a:r>
              <a:rPr kumimoji="1" lang="en-US" altLang="ja-JP" dirty="0">
                <a:solidFill>
                  <a:schemeClr val="tx1"/>
                </a:solidFill>
                <a:effectLst/>
              </a:rPr>
              <a:t>【mundi</a:t>
            </a:r>
            <a:r>
              <a:rPr kumimoji="1" lang="ja-JP" altLang="en-US" dirty="0">
                <a:solidFill>
                  <a:schemeClr val="tx1"/>
                </a:solidFill>
                <a:effectLst/>
              </a:rPr>
              <a:t>掲載ページ</a:t>
            </a:r>
            <a:r>
              <a:rPr kumimoji="1" lang="en-US" altLang="ja-JP" dirty="0">
                <a:solidFill>
                  <a:schemeClr val="tx1"/>
                </a:solidFill>
                <a:effectLst/>
              </a:rPr>
              <a:t>】</a:t>
            </a:r>
          </a:p>
          <a:p>
            <a:r>
              <a:rPr kumimoji="1" lang="en-US" altLang="ja-JP" dirty="0">
                <a:solidFill>
                  <a:schemeClr val="tx1"/>
                </a:solidFill>
                <a:effectLst/>
              </a:rPr>
              <a:t>2020</a:t>
            </a:r>
            <a:r>
              <a:rPr kumimoji="1" lang="ja-JP" altLang="en-US" dirty="0">
                <a:solidFill>
                  <a:schemeClr val="tx1"/>
                </a:solidFill>
                <a:effectLst/>
              </a:rPr>
              <a:t>年</a:t>
            </a:r>
            <a:r>
              <a:rPr kumimoji="1" lang="en-US" altLang="ja-JP" dirty="0">
                <a:solidFill>
                  <a:schemeClr val="tx1"/>
                </a:solidFill>
                <a:effectLst/>
              </a:rPr>
              <a:t>1</a:t>
            </a:r>
            <a:r>
              <a:rPr kumimoji="1" lang="ja-JP" altLang="en-US" dirty="0">
                <a:solidFill>
                  <a:schemeClr val="tx1"/>
                </a:solidFill>
                <a:effectLst/>
              </a:rPr>
              <a:t>月号　</a:t>
            </a:r>
            <a:r>
              <a:rPr kumimoji="1" lang="en-US" altLang="ja-JP" dirty="0">
                <a:solidFill>
                  <a:schemeClr val="tx1"/>
                </a:solidFill>
                <a:effectLst/>
              </a:rPr>
              <a:t>P</a:t>
            </a:r>
            <a:r>
              <a:rPr kumimoji="1" lang="ja-JP" altLang="en-US" dirty="0">
                <a:solidFill>
                  <a:schemeClr val="tx1"/>
                </a:solidFill>
                <a:effectLst/>
              </a:rPr>
              <a:t>６</a:t>
            </a:r>
            <a:endParaRPr kumimoji="1" lang="ja-JP" altLang="en-US" dirty="0">
              <a:solidFill>
                <a:schemeClr val="tx1"/>
              </a:solidFill>
            </a:endParaRPr>
          </a:p>
        </p:txBody>
      </p:sp>
      <p:sp>
        <p:nvSpPr>
          <p:cNvPr id="4" name="スライド番号プレースホルダー 3"/>
          <p:cNvSpPr>
            <a:spLocks noGrp="1"/>
          </p:cNvSpPr>
          <p:nvPr>
            <p:ph type="sldNum" sz="quarter" idx="5"/>
          </p:nvPr>
        </p:nvSpPr>
        <p:spPr/>
        <p:txBody>
          <a:bodyPr/>
          <a:lstStyle/>
          <a:p>
            <a:fld id="{83883AB7-CF85-4B0B-9BA8-87D65D4F8B97}" type="slidenum">
              <a:rPr kumimoji="1" lang="ja-JP" altLang="en-US" smtClean="0"/>
              <a:t>2</a:t>
            </a:fld>
            <a:endParaRPr kumimoji="1" lang="ja-JP" altLang="en-US"/>
          </a:p>
        </p:txBody>
      </p:sp>
    </p:spTree>
    <p:extLst>
      <p:ext uri="{BB962C8B-B14F-4D97-AF65-F5344CB8AC3E}">
        <p14:creationId xmlns:p14="http://schemas.microsoft.com/office/powerpoint/2010/main" val="38333544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スライド</a:t>
            </a:r>
            <a:r>
              <a:rPr kumimoji="1" lang="en-US" altLang="ja-JP" dirty="0"/>
              <a:t>NO.02】</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a:t>栄養不足を改善するには</a:t>
            </a:r>
            <a:endParaRPr kumimoji="1" lang="en-US" altLang="ja-JP" dirty="0"/>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a:t>【</a:t>
            </a:r>
            <a:r>
              <a:rPr kumimoji="1" lang="ja-JP" altLang="en-US" dirty="0"/>
              <a:t>学習内容</a:t>
            </a:r>
            <a:r>
              <a:rPr kumimoji="1" lang="en-US" altLang="ja-JP" dirty="0"/>
              <a:t>】</a:t>
            </a:r>
          </a:p>
          <a:p>
            <a:r>
              <a:rPr kumimoji="1" lang="ja-JP" altLang="en-US" sz="1200" kern="1200" dirty="0">
                <a:solidFill>
                  <a:schemeClr val="tx1"/>
                </a:solidFill>
                <a:effectLst/>
                <a:latin typeface="+mn-lt"/>
                <a:ea typeface="+mn-ea"/>
                <a:cs typeface="+mn-cs"/>
              </a:rPr>
              <a:t>・</a:t>
            </a:r>
            <a:r>
              <a:rPr kumimoji="1" lang="ja-JP" altLang="ja-JP" sz="1200" kern="1200" dirty="0">
                <a:solidFill>
                  <a:schemeClr val="tx1"/>
                </a:solidFill>
                <a:effectLst/>
                <a:latin typeface="+mn-lt"/>
                <a:ea typeface="+mn-ea"/>
                <a:cs typeface="+mn-cs"/>
              </a:rPr>
              <a:t>栄養不良を防ぐためには何が必要かを考える。</a:t>
            </a:r>
            <a:endParaRPr kumimoji="1" lang="en-US" altLang="ja-JP" sz="1200" kern="1200" dirty="0">
              <a:solidFill>
                <a:schemeClr val="tx1"/>
              </a:solidFill>
              <a:effectLst/>
              <a:latin typeface="+mn-lt"/>
              <a:ea typeface="+mn-ea"/>
              <a:cs typeface="+mn-cs"/>
            </a:endParaRPr>
          </a:p>
          <a:p>
            <a:endParaRPr kumimoji="1" lang="ja-JP" altLang="ja-JP" sz="1200" kern="1200" dirty="0">
              <a:solidFill>
                <a:schemeClr val="tx1"/>
              </a:solidFill>
              <a:effectLst/>
              <a:latin typeface="+mn-lt"/>
              <a:ea typeface="+mn-ea"/>
              <a:cs typeface="+mn-cs"/>
            </a:endParaRPr>
          </a:p>
          <a:p>
            <a:r>
              <a:rPr kumimoji="1" lang="ja-JP" altLang="en-US" sz="1200" kern="1200" dirty="0">
                <a:solidFill>
                  <a:schemeClr val="tx1"/>
                </a:solidFill>
                <a:effectLst/>
                <a:latin typeface="+mn-lt"/>
                <a:ea typeface="+mn-ea"/>
                <a:cs typeface="+mn-cs"/>
              </a:rPr>
              <a:t>・</a:t>
            </a:r>
            <a:r>
              <a:rPr kumimoji="1" lang="ja-JP" altLang="ja-JP" sz="1200" kern="1200" dirty="0">
                <a:solidFill>
                  <a:schemeClr val="tx1"/>
                </a:solidFill>
                <a:effectLst/>
                <a:latin typeface="+mn-lt"/>
                <a:ea typeface="+mn-ea"/>
                <a:cs typeface="+mn-cs"/>
              </a:rPr>
              <a:t>なぜ低栄養と過栄養の問題が同時に起こるのか考える。</a:t>
            </a:r>
            <a:endParaRPr kumimoji="1" lang="en-US" altLang="ja-JP" sz="1200" kern="1200" dirty="0">
              <a:solidFill>
                <a:schemeClr val="tx1"/>
              </a:solidFill>
              <a:effectLst/>
              <a:latin typeface="+mn-lt"/>
              <a:ea typeface="+mn-ea"/>
              <a:cs typeface="+mn-cs"/>
            </a:endParaRPr>
          </a:p>
          <a:p>
            <a:endParaRPr kumimoji="1" lang="ja-JP" altLang="ja-JP" sz="1200" kern="1200" dirty="0">
              <a:solidFill>
                <a:schemeClr val="tx1"/>
              </a:solidFill>
              <a:effectLst/>
              <a:latin typeface="+mn-lt"/>
              <a:ea typeface="+mn-ea"/>
              <a:cs typeface="+mn-cs"/>
            </a:endParaRPr>
          </a:p>
          <a:p>
            <a:r>
              <a:rPr kumimoji="1" lang="ja-JP" altLang="en-US" sz="1200" kern="1200" dirty="0">
                <a:solidFill>
                  <a:schemeClr val="tx1"/>
                </a:solidFill>
                <a:effectLst/>
                <a:latin typeface="+mn-lt"/>
                <a:ea typeface="+mn-ea"/>
                <a:cs typeface="+mn-cs"/>
              </a:rPr>
              <a:t>・</a:t>
            </a:r>
            <a:r>
              <a:rPr kumimoji="1" lang="ja-JP" altLang="ja-JP" sz="1200" kern="1200" dirty="0">
                <a:solidFill>
                  <a:schemeClr val="tx1"/>
                </a:solidFill>
                <a:effectLst/>
                <a:latin typeface="+mn-lt"/>
                <a:ea typeface="+mn-ea"/>
                <a:cs typeface="+mn-cs"/>
              </a:rPr>
              <a:t>栄養不良は経済的な要因、教育の問題など</a:t>
            </a:r>
            <a:r>
              <a:rPr kumimoji="1" lang="ja-JP" altLang="en-US" sz="1200" kern="1200" dirty="0">
                <a:solidFill>
                  <a:schemeClr val="tx1"/>
                </a:solidFill>
                <a:effectLst/>
                <a:latin typeface="+mn-lt"/>
                <a:ea typeface="+mn-ea"/>
                <a:cs typeface="+mn-cs"/>
              </a:rPr>
              <a:t>様々</a:t>
            </a:r>
            <a:r>
              <a:rPr kumimoji="1" lang="ja-JP" altLang="ja-JP" sz="1200" kern="1200" dirty="0">
                <a:solidFill>
                  <a:schemeClr val="tx1"/>
                </a:solidFill>
                <a:effectLst/>
                <a:latin typeface="+mn-lt"/>
                <a:ea typeface="+mn-ea"/>
                <a:cs typeface="+mn-cs"/>
              </a:rPr>
              <a:t>な要因があり、マルチな取組が必要であることを知る。</a:t>
            </a:r>
            <a:r>
              <a:rPr kumimoji="1" lang="en-US" altLang="ja-JP" sz="1200" kern="1200" dirty="0">
                <a:solidFill>
                  <a:schemeClr val="tx1"/>
                </a:solidFill>
                <a:effectLst/>
                <a:latin typeface="+mn-lt"/>
                <a:ea typeface="+mn-ea"/>
                <a:cs typeface="+mn-cs"/>
              </a:rPr>
              <a:t/>
            </a:r>
            <a:br>
              <a:rPr kumimoji="1" lang="en-US" altLang="ja-JP" sz="1200" kern="1200" dirty="0">
                <a:solidFill>
                  <a:schemeClr val="tx1"/>
                </a:solidFill>
                <a:effectLst/>
                <a:latin typeface="+mn-lt"/>
                <a:ea typeface="+mn-ea"/>
                <a:cs typeface="+mn-cs"/>
              </a:rPr>
            </a:br>
            <a:r>
              <a:rPr kumimoji="1" lang="en-US" altLang="ja-JP" sz="1200" kern="1200" dirty="0">
                <a:solidFill>
                  <a:schemeClr val="tx1"/>
                </a:solidFill>
                <a:effectLst/>
                <a:latin typeface="+mn-lt"/>
                <a:ea typeface="+mn-ea"/>
                <a:cs typeface="+mn-cs"/>
              </a:rPr>
              <a:t/>
            </a:r>
            <a:br>
              <a:rPr kumimoji="1" lang="en-US" altLang="ja-JP" sz="1200" kern="1200" dirty="0">
                <a:solidFill>
                  <a:schemeClr val="tx1"/>
                </a:solidFill>
                <a:effectLst/>
                <a:latin typeface="+mn-lt"/>
                <a:ea typeface="+mn-ea"/>
                <a:cs typeface="+mn-cs"/>
              </a:rPr>
            </a:br>
            <a:r>
              <a:rPr lang="ja-JP" altLang="ja-JP" dirty="0">
                <a:effectLst/>
              </a:rPr>
              <a:t> </a:t>
            </a:r>
            <a:r>
              <a:rPr kumimoji="1" lang="en-US" altLang="ja-JP" dirty="0"/>
              <a:t>【</a:t>
            </a:r>
            <a:r>
              <a:rPr kumimoji="1" lang="ja-JP" altLang="en-US" dirty="0"/>
              <a:t>問いかけのサンプル</a:t>
            </a:r>
            <a:r>
              <a:rPr kumimoji="1" lang="en-US" altLang="ja-JP" dirty="0"/>
              <a:t>】</a:t>
            </a:r>
          </a:p>
          <a:p>
            <a:r>
              <a:rPr kumimoji="1" lang="ja-JP" altLang="ja-JP" sz="1200" kern="1200" dirty="0">
                <a:solidFill>
                  <a:schemeClr val="tx1"/>
                </a:solidFill>
                <a:effectLst/>
                <a:latin typeface="+mn-lt"/>
                <a:ea typeface="+mn-ea"/>
                <a:cs typeface="+mn-cs"/>
              </a:rPr>
              <a:t>問）世界では、５歳未満児の何人に１人が発育阻害だと思いますか？</a:t>
            </a:r>
            <a:endParaRPr kumimoji="1" lang="en-US" altLang="ja-JP" sz="1200" kern="1200" dirty="0">
              <a:solidFill>
                <a:schemeClr val="tx1"/>
              </a:solidFill>
              <a:effectLst/>
              <a:latin typeface="+mn-lt"/>
              <a:ea typeface="+mn-ea"/>
              <a:cs typeface="+mn-cs"/>
            </a:endParaRPr>
          </a:p>
          <a:p>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問）アフリカや南太平洋の国では、子どもが低栄養でも大人は太っているのはなぜでしょう？</a:t>
            </a:r>
            <a:endParaRPr kumimoji="1" lang="en-US" altLang="ja-JP" sz="1200" kern="1200" dirty="0">
              <a:solidFill>
                <a:schemeClr val="tx1"/>
              </a:solidFill>
              <a:effectLst/>
              <a:latin typeface="+mn-lt"/>
              <a:ea typeface="+mn-ea"/>
              <a:cs typeface="+mn-cs"/>
            </a:endParaRPr>
          </a:p>
          <a:p>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問）左の写真（写真①）は、ガーナの親子です。子どもは栄養補助食品を食べています。どうして栄養補助食品を食べているのでしょう？</a:t>
            </a:r>
            <a:r>
              <a:rPr kumimoji="1" lang="ja-JP" altLang="en-US" sz="1200" kern="1200" dirty="0">
                <a:solidFill>
                  <a:schemeClr val="tx1"/>
                </a:solidFill>
                <a:effectLst/>
                <a:latin typeface="+mn-lt"/>
                <a:ea typeface="+mn-ea"/>
                <a:cs typeface="+mn-cs"/>
              </a:rPr>
              <a:t>　</a:t>
            </a:r>
            <a:r>
              <a:rPr kumimoji="1" lang="en-US" altLang="ja-JP" sz="1200" kern="1200" dirty="0">
                <a:solidFill>
                  <a:schemeClr val="tx1"/>
                </a:solidFill>
                <a:effectLst/>
                <a:latin typeface="+mn-lt"/>
                <a:ea typeface="+mn-ea"/>
                <a:cs typeface="+mn-cs"/>
              </a:rPr>
              <a:t/>
            </a:r>
            <a:br>
              <a:rPr kumimoji="1" lang="en-US" altLang="ja-JP" sz="1200" kern="1200" dirty="0">
                <a:solidFill>
                  <a:schemeClr val="tx1"/>
                </a:solidFill>
                <a:effectLst/>
                <a:latin typeface="+mn-lt"/>
                <a:ea typeface="+mn-ea"/>
                <a:cs typeface="+mn-cs"/>
              </a:rPr>
            </a:br>
            <a:r>
              <a:rPr kumimoji="1" lang="ja-JP" altLang="en-US" sz="1200" kern="1200" dirty="0">
                <a:solidFill>
                  <a:schemeClr val="tx1"/>
                </a:solidFill>
                <a:effectLst/>
                <a:latin typeface="+mn-lt"/>
                <a:ea typeface="+mn-ea"/>
                <a:cs typeface="+mn-cs"/>
              </a:rPr>
              <a:t>　　</a:t>
            </a:r>
            <a:r>
              <a:rPr kumimoji="1" lang="en-US" altLang="ja-JP" sz="1200" kern="1200" dirty="0">
                <a:solidFill>
                  <a:schemeClr val="tx1"/>
                </a:solidFill>
                <a:effectLst/>
                <a:latin typeface="+mn-lt"/>
                <a:ea typeface="+mn-ea"/>
                <a:cs typeface="+mn-cs"/>
              </a:rPr>
              <a:t> </a:t>
            </a:r>
            <a:r>
              <a:rPr kumimoji="1" lang="ja-JP" altLang="ja-JP" sz="1200" kern="1200" dirty="0">
                <a:solidFill>
                  <a:schemeClr val="tx1"/>
                </a:solidFill>
                <a:effectLst/>
                <a:latin typeface="+mn-lt"/>
                <a:ea typeface="+mn-ea"/>
                <a:cs typeface="+mn-cs"/>
              </a:rPr>
              <a:t>また、この栄養補助食品はどこから手に入れたと思いますか？</a:t>
            </a:r>
            <a:endParaRPr kumimoji="1" lang="en-US" altLang="ja-JP" sz="1200" kern="1200" dirty="0">
              <a:solidFill>
                <a:schemeClr val="tx1"/>
              </a:solidFill>
              <a:effectLst/>
              <a:latin typeface="+mn-lt"/>
              <a:ea typeface="+mn-ea"/>
              <a:cs typeface="+mn-cs"/>
            </a:endParaRPr>
          </a:p>
          <a:p>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問）右の写真（写真②）は、ソロモンの太った成人男性たちが体重を量っている場面です。奥に見える女性も太っていますね。</a:t>
            </a:r>
            <a:r>
              <a:rPr kumimoji="1" lang="en-US" altLang="ja-JP" sz="1200" kern="1200" dirty="0">
                <a:solidFill>
                  <a:schemeClr val="tx1"/>
                </a:solidFill>
                <a:effectLst/>
                <a:latin typeface="+mn-lt"/>
                <a:ea typeface="+mn-ea"/>
                <a:cs typeface="+mn-cs"/>
              </a:rPr>
              <a:t/>
            </a:r>
            <a:br>
              <a:rPr kumimoji="1" lang="en-US" altLang="ja-JP" sz="1200" kern="1200" dirty="0">
                <a:solidFill>
                  <a:schemeClr val="tx1"/>
                </a:solidFill>
                <a:effectLst/>
                <a:latin typeface="+mn-lt"/>
                <a:ea typeface="+mn-ea"/>
                <a:cs typeface="+mn-cs"/>
              </a:rPr>
            </a:br>
            <a:r>
              <a:rPr kumimoji="1" lang="ja-JP" altLang="en-US" sz="1200" kern="1200" dirty="0">
                <a:solidFill>
                  <a:schemeClr val="tx1"/>
                </a:solidFill>
                <a:effectLst/>
                <a:latin typeface="+mn-lt"/>
                <a:ea typeface="+mn-ea"/>
                <a:cs typeface="+mn-cs"/>
              </a:rPr>
              <a:t>　　</a:t>
            </a:r>
            <a:r>
              <a:rPr kumimoji="1" lang="en-US" altLang="ja-JP" sz="1200" kern="1200" dirty="0">
                <a:solidFill>
                  <a:schemeClr val="tx1"/>
                </a:solidFill>
                <a:effectLst/>
                <a:latin typeface="+mn-lt"/>
                <a:ea typeface="+mn-ea"/>
                <a:cs typeface="+mn-cs"/>
              </a:rPr>
              <a:t> </a:t>
            </a:r>
            <a:r>
              <a:rPr kumimoji="1" lang="ja-JP" altLang="ja-JP" sz="1200" kern="1200" dirty="0">
                <a:solidFill>
                  <a:schemeClr val="tx1"/>
                </a:solidFill>
                <a:effectLst/>
                <a:latin typeface="+mn-lt"/>
                <a:ea typeface="+mn-ea"/>
                <a:cs typeface="+mn-cs"/>
              </a:rPr>
              <a:t>経済的に豊かではない国で、どうして大人たちは太ってしまうのでしょう？</a:t>
            </a:r>
            <a:r>
              <a:rPr kumimoji="1" lang="ja-JP" altLang="en-US" sz="1200" kern="1200" dirty="0">
                <a:solidFill>
                  <a:schemeClr val="tx1"/>
                </a:solidFill>
                <a:effectLst/>
                <a:latin typeface="+mn-lt"/>
                <a:ea typeface="+mn-ea"/>
                <a:cs typeface="+mn-cs"/>
              </a:rPr>
              <a:t>　</a:t>
            </a:r>
            <a:r>
              <a:rPr kumimoji="1" lang="ja-JP" altLang="ja-JP" sz="1200" kern="1200" dirty="0">
                <a:solidFill>
                  <a:schemeClr val="tx1"/>
                </a:solidFill>
                <a:effectLst/>
                <a:latin typeface="+mn-lt"/>
                <a:ea typeface="+mn-ea"/>
                <a:cs typeface="+mn-cs"/>
              </a:rPr>
              <a:t>また、体重を量って何をしようとしているのでしょう？</a:t>
            </a:r>
            <a:endParaRPr kumimoji="1" lang="en-US" altLang="ja-JP" sz="1200" kern="1200" dirty="0">
              <a:solidFill>
                <a:schemeClr val="tx1"/>
              </a:solidFill>
              <a:effectLst/>
              <a:latin typeface="+mn-lt"/>
              <a:ea typeface="+mn-ea"/>
              <a:cs typeface="+mn-cs"/>
            </a:endParaRPr>
          </a:p>
          <a:p>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問）どうすればこうした世界の栄養不良を改善できると思いますか？</a:t>
            </a:r>
            <a:r>
              <a:rPr kumimoji="1" lang="en-US" altLang="ja-JP" sz="1200" kern="1200" dirty="0">
                <a:solidFill>
                  <a:schemeClr val="tx1"/>
                </a:solidFill>
                <a:effectLst/>
                <a:latin typeface="+mn-lt"/>
                <a:ea typeface="+mn-ea"/>
                <a:cs typeface="+mn-cs"/>
              </a:rPr>
              <a:t/>
            </a:r>
            <a:br>
              <a:rPr kumimoji="1" lang="en-US" altLang="ja-JP" sz="1200" kern="1200" dirty="0">
                <a:solidFill>
                  <a:schemeClr val="tx1"/>
                </a:solidFill>
                <a:effectLst/>
                <a:latin typeface="+mn-lt"/>
                <a:ea typeface="+mn-ea"/>
                <a:cs typeface="+mn-cs"/>
              </a:rPr>
            </a:br>
            <a:r>
              <a:rPr kumimoji="1" lang="en-US" altLang="ja-JP" sz="1200" kern="1200" dirty="0">
                <a:solidFill>
                  <a:schemeClr val="tx1"/>
                </a:solidFill>
                <a:effectLst/>
                <a:latin typeface="+mn-lt"/>
                <a:ea typeface="+mn-ea"/>
                <a:cs typeface="+mn-cs"/>
              </a:rPr>
              <a:t/>
            </a:r>
            <a:br>
              <a:rPr kumimoji="1" lang="en-US" altLang="ja-JP" sz="1200" kern="1200" dirty="0">
                <a:solidFill>
                  <a:schemeClr val="tx1"/>
                </a:solidFill>
                <a:effectLst/>
                <a:latin typeface="+mn-lt"/>
                <a:ea typeface="+mn-ea"/>
                <a:cs typeface="+mn-cs"/>
              </a:rPr>
            </a:br>
            <a:r>
              <a:rPr lang="ja-JP" altLang="ja-JP" dirty="0">
                <a:effectLst/>
              </a:rPr>
              <a:t> </a:t>
            </a:r>
            <a:r>
              <a:rPr kumimoji="1" lang="en-US" altLang="ja-JP" dirty="0"/>
              <a:t>【</a:t>
            </a:r>
            <a:r>
              <a:rPr kumimoji="1" lang="ja-JP" altLang="en-US" dirty="0"/>
              <a:t>説明</a:t>
            </a:r>
            <a:r>
              <a:rPr kumimoji="1" lang="en-US" altLang="ja-JP" dirty="0"/>
              <a:t>】</a:t>
            </a:r>
          </a:p>
          <a:p>
            <a:r>
              <a:rPr kumimoji="1" lang="ja-JP" altLang="ja-JP" sz="1200" kern="1200" dirty="0">
                <a:solidFill>
                  <a:schemeClr val="tx1"/>
                </a:solidFill>
                <a:effectLst/>
                <a:latin typeface="+mn-lt"/>
                <a:ea typeface="+mn-ea"/>
                <a:cs typeface="+mn-cs"/>
              </a:rPr>
              <a:t>写真①ガーナの親子。子どもは栄養補助食品を食べています。</a:t>
            </a:r>
          </a:p>
          <a:p>
            <a:r>
              <a:rPr kumimoji="1" lang="ja-JP" altLang="ja-JP" sz="1200" kern="1200" dirty="0">
                <a:solidFill>
                  <a:schemeClr val="tx1"/>
                </a:solidFill>
                <a:effectLst/>
                <a:latin typeface="+mn-lt"/>
                <a:ea typeface="+mn-ea"/>
                <a:cs typeface="+mn-cs"/>
              </a:rPr>
              <a:t>写真②ソロモンの太った成人男性たちが体重を量っている場面です。</a:t>
            </a:r>
            <a:endParaRPr kumimoji="1" lang="en-US" altLang="ja-JP" sz="1200" kern="1200" dirty="0">
              <a:solidFill>
                <a:schemeClr val="tx1"/>
              </a:solidFill>
              <a:effectLst/>
              <a:latin typeface="+mn-lt"/>
              <a:ea typeface="+mn-ea"/>
              <a:cs typeface="+mn-cs"/>
            </a:endParaRPr>
          </a:p>
          <a:p>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・世界の５歳未満児の発育阻害は、１億５千万人。５人に１人</a:t>
            </a:r>
          </a:p>
          <a:p>
            <a:r>
              <a:rPr kumimoji="1" lang="ja-JP" altLang="en-US" sz="1200" kern="1200" dirty="0">
                <a:solidFill>
                  <a:schemeClr val="tx1"/>
                </a:solidFill>
                <a:effectLst/>
                <a:latin typeface="+mn-lt"/>
                <a:ea typeface="+mn-ea"/>
                <a:cs typeface="+mn-cs"/>
              </a:rPr>
              <a:t>　</a:t>
            </a:r>
            <a:r>
              <a:rPr kumimoji="1" lang="ja-JP" altLang="ja-JP" sz="1200" kern="1200" dirty="0">
                <a:solidFill>
                  <a:schemeClr val="tx1"/>
                </a:solidFill>
                <a:effectLst/>
                <a:latin typeface="+mn-lt"/>
                <a:ea typeface="+mn-ea"/>
                <a:cs typeface="+mn-cs"/>
              </a:rPr>
              <a:t>一方、子どもの過体重は</a:t>
            </a:r>
            <a:r>
              <a:rPr kumimoji="1" lang="en-US" altLang="ja-JP" sz="1200" kern="1200" dirty="0">
                <a:solidFill>
                  <a:schemeClr val="tx1"/>
                </a:solidFill>
                <a:effectLst/>
                <a:latin typeface="+mn-lt"/>
                <a:ea typeface="+mn-ea"/>
                <a:cs typeface="+mn-cs"/>
              </a:rPr>
              <a:t>4</a:t>
            </a:r>
            <a:r>
              <a:rPr kumimoji="1" lang="ja-JP" altLang="ja-JP" sz="1200" kern="1200" dirty="0">
                <a:solidFill>
                  <a:schemeClr val="tx1"/>
                </a:solidFill>
                <a:effectLst/>
                <a:latin typeface="+mn-lt"/>
                <a:ea typeface="+mn-ea"/>
                <a:cs typeface="+mn-cs"/>
              </a:rPr>
              <a:t>千万人。</a:t>
            </a:r>
            <a:r>
              <a:rPr kumimoji="1" lang="en-US" altLang="ja-JP" sz="1200" kern="1200" dirty="0">
                <a:solidFill>
                  <a:schemeClr val="tx1"/>
                </a:solidFill>
                <a:effectLst/>
                <a:latin typeface="+mn-lt"/>
                <a:ea typeface="+mn-ea"/>
                <a:cs typeface="+mn-cs"/>
              </a:rPr>
              <a:t>18</a:t>
            </a:r>
            <a:r>
              <a:rPr kumimoji="1" lang="ja-JP" altLang="ja-JP" sz="1200" kern="1200" dirty="0">
                <a:solidFill>
                  <a:schemeClr val="tx1"/>
                </a:solidFill>
                <a:effectLst/>
                <a:latin typeface="+mn-lt"/>
                <a:ea typeface="+mn-ea"/>
                <a:cs typeface="+mn-cs"/>
              </a:rPr>
              <a:t>人に１人。成人の肥満は６億８千万人。８人に１人。</a:t>
            </a:r>
            <a:endParaRPr kumimoji="1" lang="en-US" altLang="ja-JP" sz="1200" kern="1200" dirty="0">
              <a:solidFill>
                <a:schemeClr val="tx1"/>
              </a:solidFill>
              <a:effectLst/>
              <a:latin typeface="+mn-lt"/>
              <a:ea typeface="+mn-ea"/>
              <a:cs typeface="+mn-cs"/>
            </a:endParaRPr>
          </a:p>
          <a:p>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・栄養改善のためには、マルチな取組が必要です。</a:t>
            </a:r>
            <a:r>
              <a:rPr kumimoji="1" lang="en-US" altLang="ja-JP" sz="1200" kern="1200" dirty="0">
                <a:solidFill>
                  <a:schemeClr val="tx1"/>
                </a:solidFill>
                <a:effectLst/>
                <a:latin typeface="+mn-lt"/>
                <a:ea typeface="+mn-ea"/>
                <a:cs typeface="+mn-cs"/>
              </a:rPr>
              <a:t/>
            </a:r>
            <a:br>
              <a:rPr kumimoji="1" lang="en-US" altLang="ja-JP" sz="1200" kern="1200" dirty="0">
                <a:solidFill>
                  <a:schemeClr val="tx1"/>
                </a:solidFill>
                <a:effectLst/>
                <a:latin typeface="+mn-lt"/>
                <a:ea typeface="+mn-ea"/>
                <a:cs typeface="+mn-cs"/>
              </a:rPr>
            </a:br>
            <a:r>
              <a:rPr kumimoji="1" lang="ja-JP" altLang="en-US" sz="1200" kern="1200" dirty="0">
                <a:solidFill>
                  <a:schemeClr val="tx1"/>
                </a:solidFill>
                <a:effectLst/>
                <a:latin typeface="+mn-lt"/>
                <a:ea typeface="+mn-ea"/>
                <a:cs typeface="+mn-cs"/>
              </a:rPr>
              <a:t>　</a:t>
            </a:r>
            <a:r>
              <a:rPr kumimoji="1" lang="ja-JP" altLang="ja-JP" sz="1200" kern="1200" dirty="0">
                <a:solidFill>
                  <a:schemeClr val="tx1"/>
                </a:solidFill>
                <a:effectLst/>
                <a:latin typeface="+mn-lt"/>
                <a:ea typeface="+mn-ea"/>
                <a:cs typeface="+mn-cs"/>
              </a:rPr>
              <a:t>母子の栄養改善、生活習慣病対策、安全な飲料水の供給，手洗いの推進、食糧生産の増加，栄養価の高い食品の開発、学校給食の提供，学校での栄養教育など。</a:t>
            </a:r>
          </a:p>
          <a:p>
            <a:endParaRPr kumimoji="1" lang="en-US"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・子どもたちの栄養不足がある一方、社会経済的な変化により、先進国のように肥満、高血圧、糖尿病などが増加傾向にあるため、</a:t>
            </a:r>
            <a:r>
              <a:rPr kumimoji="1" lang="en-US" altLang="ja-JP" sz="1200" kern="1200" dirty="0">
                <a:solidFill>
                  <a:schemeClr val="tx1"/>
                </a:solidFill>
                <a:effectLst/>
                <a:latin typeface="+mn-lt"/>
                <a:ea typeface="+mn-ea"/>
                <a:cs typeface="+mn-cs"/>
              </a:rPr>
              <a:t/>
            </a:r>
            <a:br>
              <a:rPr kumimoji="1" lang="en-US" altLang="ja-JP" sz="1200" kern="1200" dirty="0">
                <a:solidFill>
                  <a:schemeClr val="tx1"/>
                </a:solidFill>
                <a:effectLst/>
                <a:latin typeface="+mn-lt"/>
                <a:ea typeface="+mn-ea"/>
                <a:cs typeface="+mn-cs"/>
              </a:rPr>
            </a:br>
            <a:r>
              <a:rPr kumimoji="1" lang="ja-JP" altLang="en-US" sz="1200" kern="1200" dirty="0">
                <a:solidFill>
                  <a:schemeClr val="tx1"/>
                </a:solidFill>
                <a:effectLst/>
                <a:latin typeface="+mn-lt"/>
                <a:ea typeface="+mn-ea"/>
                <a:cs typeface="+mn-cs"/>
              </a:rPr>
              <a:t>　</a:t>
            </a:r>
            <a:r>
              <a:rPr kumimoji="1" lang="ja-JP" altLang="ja-JP" sz="1200" kern="1200" dirty="0">
                <a:solidFill>
                  <a:schemeClr val="tx1"/>
                </a:solidFill>
                <a:effectLst/>
                <a:latin typeface="+mn-lt"/>
                <a:ea typeface="+mn-ea"/>
                <a:cs typeface="+mn-cs"/>
              </a:rPr>
              <a:t>健診の実施、栄養改善や運動の促進、疾病予防のためのサービスの拡充をコミュニティベースで図っています。</a:t>
            </a:r>
            <a:r>
              <a:rPr kumimoji="1" lang="en-US" altLang="ja-JP" sz="1200" kern="1200" dirty="0">
                <a:solidFill>
                  <a:schemeClr val="tx1"/>
                </a:solidFill>
                <a:effectLst/>
                <a:latin typeface="+mn-lt"/>
                <a:ea typeface="+mn-ea"/>
                <a:cs typeface="+mn-cs"/>
              </a:rPr>
              <a:t/>
            </a:r>
            <a:br>
              <a:rPr kumimoji="1" lang="en-US" altLang="ja-JP" sz="1200" kern="1200" dirty="0">
                <a:solidFill>
                  <a:schemeClr val="tx1"/>
                </a:solidFill>
                <a:effectLst/>
                <a:latin typeface="+mn-lt"/>
                <a:ea typeface="+mn-ea"/>
                <a:cs typeface="+mn-cs"/>
              </a:rPr>
            </a:br>
            <a:r>
              <a:rPr kumimoji="1" lang="ja-JP" altLang="en-US" sz="1200" kern="1200" dirty="0">
                <a:solidFill>
                  <a:schemeClr val="tx1"/>
                </a:solidFill>
                <a:effectLst/>
                <a:latin typeface="+mn-lt"/>
                <a:ea typeface="+mn-ea"/>
                <a:cs typeface="+mn-cs"/>
              </a:rPr>
              <a:t>　</a:t>
            </a:r>
            <a:r>
              <a:rPr kumimoji="1" lang="ja-JP" altLang="ja-JP" sz="1200" kern="1200" dirty="0">
                <a:solidFill>
                  <a:schemeClr val="tx1"/>
                </a:solidFill>
                <a:effectLst/>
                <a:latin typeface="+mn-lt"/>
                <a:ea typeface="+mn-ea"/>
                <a:cs typeface="+mn-cs"/>
              </a:rPr>
              <a:t>教材としてのビデオの作成なども実施しています。</a:t>
            </a:r>
          </a:p>
          <a:p>
            <a:endParaRPr kumimoji="1" lang="en-US"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・その要因は、栄養の偏った近代食を食べるようになったことや生活習慣の変化（スライド</a:t>
            </a:r>
            <a:r>
              <a:rPr kumimoji="1" lang="en-US" altLang="ja-JP" sz="1200" kern="1200" dirty="0">
                <a:solidFill>
                  <a:schemeClr val="tx1"/>
                </a:solidFill>
                <a:effectLst/>
                <a:latin typeface="+mn-lt"/>
                <a:ea typeface="+mn-ea"/>
                <a:cs typeface="+mn-cs"/>
              </a:rPr>
              <a:t>8</a:t>
            </a:r>
            <a:r>
              <a:rPr kumimoji="1" lang="ja-JP" altLang="ja-JP" sz="1200" kern="1200" dirty="0">
                <a:solidFill>
                  <a:schemeClr val="tx1"/>
                </a:solidFill>
                <a:effectLst/>
                <a:latin typeface="+mn-lt"/>
                <a:ea typeface="+mn-ea"/>
                <a:cs typeface="+mn-cs"/>
              </a:rPr>
              <a:t>参照）などです。</a:t>
            </a:r>
            <a:endParaRPr kumimoji="1" lang="en-US"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　そこで、日本の</a:t>
            </a:r>
            <a:r>
              <a:rPr kumimoji="1" lang="en-US" altLang="ja-JP" sz="1200" kern="1200" dirty="0">
                <a:solidFill>
                  <a:schemeClr val="tx1"/>
                </a:solidFill>
                <a:effectLst/>
                <a:latin typeface="+mn-lt"/>
                <a:ea typeface="+mn-ea"/>
                <a:cs typeface="+mn-cs"/>
              </a:rPr>
              <a:t>JICA(</a:t>
            </a:r>
            <a:r>
              <a:rPr kumimoji="1" lang="ja-JP" altLang="ja-JP" sz="1200" kern="1200" dirty="0">
                <a:solidFill>
                  <a:schemeClr val="tx1"/>
                </a:solidFill>
                <a:effectLst/>
                <a:latin typeface="+mn-lt"/>
                <a:ea typeface="+mn-ea"/>
                <a:cs typeface="+mn-cs"/>
              </a:rPr>
              <a:t>独立行政法人国際協力機構</a:t>
            </a:r>
            <a:r>
              <a:rPr kumimoji="1" lang="en-US" altLang="ja-JP" sz="1200" kern="1200" dirty="0">
                <a:solidFill>
                  <a:schemeClr val="tx1"/>
                </a:solidFill>
                <a:effectLst/>
                <a:latin typeface="+mn-lt"/>
                <a:ea typeface="+mn-ea"/>
                <a:cs typeface="+mn-cs"/>
              </a:rPr>
              <a:t>)</a:t>
            </a:r>
            <a:r>
              <a:rPr kumimoji="1" lang="ja-JP" altLang="ja-JP" sz="1200" kern="1200" dirty="0">
                <a:solidFill>
                  <a:schemeClr val="tx1"/>
                </a:solidFill>
                <a:effectLst/>
                <a:latin typeface="+mn-lt"/>
                <a:ea typeface="+mn-ea"/>
                <a:cs typeface="+mn-cs"/>
              </a:rPr>
              <a:t>がソロモン諸島で協力する国民の健康改善を目指したプロジェクト（ヘルシービレッジプロジェクト）では、</a:t>
            </a:r>
            <a:endParaRPr kumimoji="1" lang="en-US"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　身体測定や健康啓発活動を通じて疾病予防や健康増進を行う健康推進員の育成を行っているのです。</a:t>
            </a:r>
            <a:endParaRPr kumimoji="1" lang="en-US"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　村の健康推進員の活動によって、バランスの良い食事をとる人が増え、その結果、血糖値の下がる人も出てきました。</a:t>
            </a:r>
          </a:p>
          <a:p>
            <a:endParaRPr kumimoji="1" lang="en-US"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・経済的に貧しくてどうしても栄養が偏ってしまったり、十分な教育が受けられず栄養に関する知識がなかったりすることなどもあります。</a:t>
            </a:r>
            <a:endParaRPr kumimoji="1" lang="en-US"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　栄養改善には、食糧支援だけでなく、様々な取組が必要です。</a:t>
            </a:r>
          </a:p>
          <a:p>
            <a:endParaRPr kumimoji="1" lang="en-US"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・栄養不良の要因は、紛争、飢餓、貧困といったことだけではありません</a:t>
            </a:r>
            <a:r>
              <a:rPr kumimoji="1" lang="ja-JP" altLang="en-US" sz="1200" kern="1200" dirty="0">
                <a:solidFill>
                  <a:schemeClr val="tx1"/>
                </a:solidFill>
                <a:effectLst/>
                <a:latin typeface="+mn-lt"/>
                <a:ea typeface="+mn-ea"/>
                <a:cs typeface="+mn-cs"/>
              </a:rPr>
              <a:t>。</a:t>
            </a:r>
            <a:endParaRPr kumimoji="1" lang="en-US" altLang="ja-JP" sz="1200" kern="1200" dirty="0">
              <a:solidFill>
                <a:schemeClr val="tx1"/>
              </a:solidFill>
              <a:effectLst/>
              <a:latin typeface="+mn-lt"/>
              <a:ea typeface="+mn-ea"/>
              <a:cs typeface="+mn-cs"/>
            </a:endParaRPr>
          </a:p>
          <a:p>
            <a:endParaRPr kumimoji="1" lang="en-US" altLang="ja-JP" sz="1200" kern="1200" dirty="0">
              <a:solidFill>
                <a:schemeClr val="tx1"/>
              </a:solidFill>
              <a:effectLst/>
              <a:latin typeface="+mn-lt"/>
              <a:ea typeface="+mn-ea"/>
              <a:cs typeface="+mn-cs"/>
            </a:endParaRPr>
          </a:p>
          <a:p>
            <a:r>
              <a:rPr kumimoji="1" lang="en-US" altLang="ja-JP" dirty="0">
                <a:solidFill>
                  <a:srgbClr val="FF0000"/>
                </a:solidFill>
                <a:effectLst/>
              </a:rPr>
              <a:t>【mundi</a:t>
            </a:r>
            <a:r>
              <a:rPr kumimoji="1" lang="ja-JP" altLang="en-US" dirty="0">
                <a:solidFill>
                  <a:srgbClr val="FF0000"/>
                </a:solidFill>
                <a:effectLst/>
              </a:rPr>
              <a:t>掲載ページ</a:t>
            </a:r>
            <a:r>
              <a:rPr kumimoji="1" lang="en-US" altLang="ja-JP" dirty="0">
                <a:solidFill>
                  <a:srgbClr val="FF0000"/>
                </a:solidFill>
                <a:effectLst/>
              </a:rPr>
              <a:t>】</a:t>
            </a:r>
          </a:p>
          <a:p>
            <a:r>
              <a:rPr kumimoji="1" lang="ja-JP" altLang="en-US" dirty="0">
                <a:solidFill>
                  <a:srgbClr val="FF0000"/>
                </a:solidFill>
                <a:effectLst/>
              </a:rPr>
              <a:t>①</a:t>
            </a:r>
            <a:r>
              <a:rPr kumimoji="1" lang="en-US" altLang="ja-JP" dirty="0">
                <a:solidFill>
                  <a:srgbClr val="FF0000"/>
                </a:solidFill>
                <a:effectLst/>
              </a:rPr>
              <a:t>2020</a:t>
            </a:r>
            <a:r>
              <a:rPr kumimoji="1" lang="ja-JP" altLang="en-US" dirty="0">
                <a:solidFill>
                  <a:srgbClr val="FF0000"/>
                </a:solidFill>
                <a:effectLst/>
              </a:rPr>
              <a:t>年</a:t>
            </a:r>
            <a:r>
              <a:rPr kumimoji="1" lang="en-US" altLang="ja-JP" dirty="0">
                <a:solidFill>
                  <a:srgbClr val="FF0000"/>
                </a:solidFill>
                <a:effectLst/>
              </a:rPr>
              <a:t>1</a:t>
            </a:r>
            <a:r>
              <a:rPr kumimoji="1" lang="ja-JP" altLang="en-US" dirty="0">
                <a:solidFill>
                  <a:srgbClr val="FF0000"/>
                </a:solidFill>
                <a:effectLst/>
              </a:rPr>
              <a:t>月号　表紙</a:t>
            </a:r>
            <a:endParaRPr kumimoji="1" lang="en-US" altLang="ja-JP" dirty="0">
              <a:solidFill>
                <a:srgbClr val="FF0000"/>
              </a:solidFill>
              <a:effectLst/>
            </a:endParaRPr>
          </a:p>
          <a:p>
            <a:r>
              <a:rPr kumimoji="1" lang="ja-JP" altLang="en-US" dirty="0">
                <a:solidFill>
                  <a:srgbClr val="FF0000"/>
                </a:solidFill>
                <a:effectLst/>
              </a:rPr>
              <a:t>②</a:t>
            </a:r>
            <a:r>
              <a:rPr kumimoji="1" lang="en-US" altLang="ja-JP" dirty="0">
                <a:solidFill>
                  <a:srgbClr val="FF0000"/>
                </a:solidFill>
                <a:effectLst/>
              </a:rPr>
              <a:t>2020</a:t>
            </a:r>
            <a:r>
              <a:rPr kumimoji="1" lang="ja-JP" altLang="en-US" dirty="0">
                <a:solidFill>
                  <a:srgbClr val="FF0000"/>
                </a:solidFill>
                <a:effectLst/>
              </a:rPr>
              <a:t>年</a:t>
            </a:r>
            <a:r>
              <a:rPr kumimoji="1" lang="en-US" altLang="ja-JP" dirty="0">
                <a:solidFill>
                  <a:srgbClr val="FF0000"/>
                </a:solidFill>
                <a:effectLst/>
              </a:rPr>
              <a:t>1</a:t>
            </a:r>
            <a:r>
              <a:rPr kumimoji="1" lang="ja-JP" altLang="en-US" dirty="0">
                <a:solidFill>
                  <a:srgbClr val="FF0000"/>
                </a:solidFill>
                <a:effectLst/>
              </a:rPr>
              <a:t>月号　</a:t>
            </a:r>
            <a:r>
              <a:rPr kumimoji="1" lang="en-US" altLang="ja-JP" dirty="0">
                <a:solidFill>
                  <a:srgbClr val="FF0000"/>
                </a:solidFill>
                <a:effectLst/>
              </a:rPr>
              <a:t>P19</a:t>
            </a:r>
            <a:endParaRPr kumimoji="1" lang="ja-JP" altLang="en-US" dirty="0">
              <a:solidFill>
                <a:srgbClr val="FF0000"/>
              </a:solidFill>
            </a:endParaRPr>
          </a:p>
        </p:txBody>
      </p:sp>
      <p:sp>
        <p:nvSpPr>
          <p:cNvPr id="4" name="スライド番号プレースホルダー 3"/>
          <p:cNvSpPr>
            <a:spLocks noGrp="1"/>
          </p:cNvSpPr>
          <p:nvPr>
            <p:ph type="sldNum" sz="quarter" idx="10"/>
          </p:nvPr>
        </p:nvSpPr>
        <p:spPr/>
        <p:txBody>
          <a:bodyPr/>
          <a:lstStyle/>
          <a:p>
            <a:fld id="{83883AB7-CF85-4B0B-9BA8-87D65D4F8B97}" type="slidenum">
              <a:rPr kumimoji="1" lang="ja-JP" altLang="en-US" smtClean="0"/>
              <a:t>3</a:t>
            </a:fld>
            <a:endParaRPr kumimoji="1" lang="ja-JP" altLang="en-US"/>
          </a:p>
        </p:txBody>
      </p:sp>
    </p:spTree>
    <p:extLst>
      <p:ext uri="{BB962C8B-B14F-4D97-AF65-F5344CB8AC3E}">
        <p14:creationId xmlns:p14="http://schemas.microsoft.com/office/powerpoint/2010/main" val="22930709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スライド</a:t>
            </a:r>
            <a:r>
              <a:rPr kumimoji="1" lang="en-US" altLang="ja-JP" dirty="0"/>
              <a:t>NO.03】</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a:t>健康診断（ガーナ）</a:t>
            </a:r>
            <a:r>
              <a:rPr kumimoji="1" lang="en-US" altLang="ja-JP" dirty="0"/>
              <a:t/>
            </a:r>
            <a:br>
              <a:rPr kumimoji="1" lang="en-US" altLang="ja-JP" dirty="0"/>
            </a:br>
            <a:r>
              <a:rPr kumimoji="1" lang="en-US" altLang="ja-JP" dirty="0"/>
              <a:t/>
            </a:r>
            <a:br>
              <a:rPr kumimoji="1" lang="en-US" altLang="ja-JP" dirty="0"/>
            </a:br>
            <a:r>
              <a:rPr kumimoji="1" lang="en-US" altLang="ja-JP" dirty="0"/>
              <a:t>【</a:t>
            </a:r>
            <a:r>
              <a:rPr kumimoji="1" lang="ja-JP" altLang="en-US" dirty="0"/>
              <a:t>学習内容</a:t>
            </a:r>
            <a:r>
              <a:rPr kumimoji="1" lang="en-US" altLang="ja-JP" dirty="0"/>
              <a:t>】</a:t>
            </a:r>
          </a:p>
          <a:p>
            <a:r>
              <a:rPr kumimoji="1" lang="ja-JP" altLang="en-US" sz="1200" kern="1200" dirty="0">
                <a:solidFill>
                  <a:schemeClr val="tx1"/>
                </a:solidFill>
                <a:effectLst/>
                <a:latin typeface="+mn-lt"/>
                <a:ea typeface="+mn-ea"/>
                <a:cs typeface="+mn-cs"/>
              </a:rPr>
              <a:t>・</a:t>
            </a:r>
            <a:r>
              <a:rPr kumimoji="1" lang="ja-JP" altLang="ja-JP" sz="1200" kern="1200" dirty="0">
                <a:solidFill>
                  <a:schemeClr val="tx1"/>
                </a:solidFill>
                <a:effectLst/>
                <a:latin typeface="+mn-lt"/>
                <a:ea typeface="+mn-ea"/>
                <a:cs typeface="+mn-cs"/>
              </a:rPr>
              <a:t>定期的な健康診断は栄養改善に必要であることを学ぶ。</a:t>
            </a:r>
            <a:endParaRPr kumimoji="1" lang="en-US" altLang="ja-JP" sz="1200" kern="1200" dirty="0">
              <a:solidFill>
                <a:schemeClr val="tx1"/>
              </a:solidFill>
              <a:effectLst/>
              <a:latin typeface="+mn-lt"/>
              <a:ea typeface="+mn-ea"/>
              <a:cs typeface="+mn-cs"/>
            </a:endParaRPr>
          </a:p>
          <a:p>
            <a:endParaRPr kumimoji="1" lang="ja-JP" altLang="ja-JP" sz="1200" kern="1200" dirty="0">
              <a:solidFill>
                <a:schemeClr val="tx1"/>
              </a:solidFill>
              <a:effectLst/>
              <a:latin typeface="+mn-lt"/>
              <a:ea typeface="+mn-ea"/>
              <a:cs typeface="+mn-cs"/>
            </a:endParaRPr>
          </a:p>
          <a:p>
            <a:r>
              <a:rPr kumimoji="1" lang="ja-JP" altLang="en-US" sz="1200" kern="1200" dirty="0">
                <a:solidFill>
                  <a:schemeClr val="tx1"/>
                </a:solidFill>
                <a:effectLst/>
                <a:latin typeface="+mn-lt"/>
                <a:ea typeface="+mn-ea"/>
                <a:cs typeface="+mn-cs"/>
              </a:rPr>
              <a:t>・</a:t>
            </a:r>
            <a:r>
              <a:rPr kumimoji="1" lang="ja-JP" altLang="ja-JP" sz="1200" kern="1200" dirty="0">
                <a:solidFill>
                  <a:schemeClr val="tx1"/>
                </a:solidFill>
                <a:effectLst/>
                <a:latin typeface="+mn-lt"/>
                <a:ea typeface="+mn-ea"/>
                <a:cs typeface="+mn-cs"/>
              </a:rPr>
              <a:t>子どもから大人までの健康維持を目指すガーナのマルチな取組を知る。</a:t>
            </a:r>
            <a:r>
              <a:rPr kumimoji="1" lang="en-US" altLang="ja-JP" sz="1200" kern="1200" dirty="0">
                <a:solidFill>
                  <a:schemeClr val="tx1"/>
                </a:solidFill>
                <a:effectLst/>
                <a:latin typeface="+mn-lt"/>
                <a:ea typeface="+mn-ea"/>
                <a:cs typeface="+mn-cs"/>
              </a:rPr>
              <a:t/>
            </a:r>
            <a:br>
              <a:rPr kumimoji="1" lang="en-US" altLang="ja-JP" sz="1200" kern="1200" dirty="0">
                <a:solidFill>
                  <a:schemeClr val="tx1"/>
                </a:solidFill>
                <a:effectLst/>
                <a:latin typeface="+mn-lt"/>
                <a:ea typeface="+mn-ea"/>
                <a:cs typeface="+mn-cs"/>
              </a:rPr>
            </a:br>
            <a:r>
              <a:rPr kumimoji="1" lang="en-US" altLang="ja-JP" sz="1200" kern="1200" dirty="0">
                <a:solidFill>
                  <a:schemeClr val="tx1"/>
                </a:solidFill>
                <a:effectLst/>
                <a:latin typeface="+mn-lt"/>
                <a:ea typeface="+mn-ea"/>
                <a:cs typeface="+mn-cs"/>
              </a:rPr>
              <a:t/>
            </a:r>
            <a:br>
              <a:rPr kumimoji="1" lang="en-US" altLang="ja-JP" sz="1200" kern="1200" dirty="0">
                <a:solidFill>
                  <a:schemeClr val="tx1"/>
                </a:solidFill>
                <a:effectLst/>
                <a:latin typeface="+mn-lt"/>
                <a:ea typeface="+mn-ea"/>
                <a:cs typeface="+mn-cs"/>
              </a:rPr>
            </a:br>
            <a:r>
              <a:rPr lang="ja-JP" altLang="ja-JP" dirty="0">
                <a:effectLst/>
              </a:rPr>
              <a:t> </a:t>
            </a:r>
            <a:r>
              <a:rPr kumimoji="1" lang="en-US" altLang="ja-JP" dirty="0"/>
              <a:t>【</a:t>
            </a:r>
            <a:r>
              <a:rPr kumimoji="1" lang="ja-JP" altLang="en-US" dirty="0"/>
              <a:t>問いかけのサンプル</a:t>
            </a:r>
            <a:r>
              <a:rPr kumimoji="1" lang="en-US" altLang="ja-JP" dirty="0"/>
              <a:t>】</a:t>
            </a:r>
          </a:p>
          <a:p>
            <a:r>
              <a:rPr kumimoji="1" lang="ja-JP" altLang="ja-JP" sz="1200" kern="1200" dirty="0">
                <a:solidFill>
                  <a:schemeClr val="tx1"/>
                </a:solidFill>
                <a:effectLst/>
                <a:latin typeface="+mn-lt"/>
                <a:ea typeface="+mn-ea"/>
                <a:cs typeface="+mn-cs"/>
              </a:rPr>
              <a:t>問）この写真は、ガーナの広場の様子ですが、何をしていますか？</a:t>
            </a:r>
            <a:endParaRPr kumimoji="1" lang="en-US" altLang="ja-JP" sz="1200" kern="1200" dirty="0">
              <a:solidFill>
                <a:schemeClr val="tx1"/>
              </a:solidFill>
              <a:effectLst/>
              <a:latin typeface="+mn-lt"/>
              <a:ea typeface="+mn-ea"/>
              <a:cs typeface="+mn-cs"/>
            </a:endParaRPr>
          </a:p>
          <a:p>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問）栄養を摂るだけでは不十分なのは何故ですか</a:t>
            </a:r>
            <a:r>
              <a:rPr kumimoji="1" lang="ja-JP" altLang="en-US" sz="1200" kern="1200" dirty="0">
                <a:solidFill>
                  <a:schemeClr val="tx1"/>
                </a:solidFill>
                <a:effectLst/>
                <a:latin typeface="+mn-lt"/>
                <a:ea typeface="+mn-ea"/>
                <a:cs typeface="+mn-cs"/>
              </a:rPr>
              <a:t>？</a:t>
            </a:r>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
            </a:r>
            <a:br>
              <a:rPr kumimoji="1" lang="en-US" altLang="ja-JP" sz="1200" kern="1200" dirty="0">
                <a:solidFill>
                  <a:schemeClr val="tx1"/>
                </a:solidFill>
                <a:effectLst/>
                <a:latin typeface="+mn-lt"/>
                <a:ea typeface="+mn-ea"/>
                <a:cs typeface="+mn-cs"/>
              </a:rPr>
            </a:br>
            <a:r>
              <a:rPr lang="ja-JP" altLang="ja-JP" dirty="0">
                <a:effectLst/>
              </a:rPr>
              <a:t> </a:t>
            </a:r>
            <a:r>
              <a:rPr kumimoji="1" lang="en-US" altLang="ja-JP" dirty="0"/>
              <a:t>【</a:t>
            </a:r>
            <a:r>
              <a:rPr kumimoji="1" lang="ja-JP" altLang="en-US" dirty="0"/>
              <a:t>説明</a:t>
            </a:r>
            <a:r>
              <a:rPr kumimoji="1" lang="en-US" altLang="ja-JP" dirty="0"/>
              <a:t>】</a:t>
            </a:r>
          </a:p>
          <a:p>
            <a:r>
              <a:rPr kumimoji="1" lang="ja-JP" altLang="ja-JP" sz="1200" kern="1200" dirty="0">
                <a:solidFill>
                  <a:schemeClr val="tx1"/>
                </a:solidFill>
                <a:effectLst/>
                <a:latin typeface="+mn-lt"/>
                <a:ea typeface="+mn-ea"/>
                <a:cs typeface="+mn-cs"/>
              </a:rPr>
              <a:t>ガーナ：村の健康診断</a:t>
            </a:r>
            <a:endParaRPr kumimoji="1" lang="en-US" altLang="ja-JP" sz="1200" kern="1200" dirty="0">
              <a:solidFill>
                <a:schemeClr val="tx1"/>
              </a:solidFill>
              <a:effectLst/>
              <a:latin typeface="+mn-lt"/>
              <a:ea typeface="+mn-ea"/>
              <a:cs typeface="+mn-cs"/>
            </a:endParaRPr>
          </a:p>
          <a:p>
            <a:endParaRPr kumimoji="1" lang="ja-JP" altLang="ja-JP" sz="1200" kern="1200" dirty="0">
              <a:solidFill>
                <a:schemeClr val="tx1"/>
              </a:solidFill>
              <a:effectLst/>
              <a:latin typeface="+mn-lt"/>
              <a:ea typeface="+mn-ea"/>
              <a:cs typeface="+mn-cs"/>
            </a:endParaRPr>
          </a:p>
          <a:p>
            <a:r>
              <a:rPr kumimoji="1" lang="ja-JP" altLang="en-US" sz="1200" kern="1200" dirty="0">
                <a:solidFill>
                  <a:schemeClr val="tx1"/>
                </a:solidFill>
                <a:effectLst/>
                <a:latin typeface="+mn-lt"/>
                <a:ea typeface="+mn-ea"/>
                <a:cs typeface="+mn-cs"/>
              </a:rPr>
              <a:t>・</a:t>
            </a:r>
            <a:r>
              <a:rPr kumimoji="1" lang="ja-JP" altLang="ja-JP" sz="1200" kern="1200" dirty="0">
                <a:solidFill>
                  <a:schemeClr val="tx1"/>
                </a:solidFill>
                <a:effectLst/>
                <a:latin typeface="+mn-lt"/>
                <a:ea typeface="+mn-ea"/>
                <a:cs typeface="+mn-cs"/>
              </a:rPr>
              <a:t>村の広場で大人を対象に血圧を測定しています。</a:t>
            </a:r>
          </a:p>
          <a:p>
            <a:r>
              <a:rPr kumimoji="1" lang="ja-JP" altLang="en-US" sz="1200" kern="1200" dirty="0">
                <a:solidFill>
                  <a:schemeClr val="tx1"/>
                </a:solidFill>
                <a:effectLst/>
                <a:latin typeface="+mn-lt"/>
                <a:ea typeface="+mn-ea"/>
                <a:cs typeface="+mn-cs"/>
              </a:rPr>
              <a:t>　</a:t>
            </a:r>
            <a:r>
              <a:rPr kumimoji="1" lang="ja-JP" altLang="ja-JP" sz="1200" kern="1200" dirty="0">
                <a:solidFill>
                  <a:schemeClr val="tx1"/>
                </a:solidFill>
                <a:effectLst/>
                <a:latin typeface="+mn-lt"/>
                <a:ea typeface="+mn-ea"/>
                <a:cs typeface="+mn-cs"/>
              </a:rPr>
              <a:t>ガーナには大人向けの定期健康診断の制度がないため、その仕組みを作っています。</a:t>
            </a:r>
          </a:p>
          <a:p>
            <a:r>
              <a:rPr kumimoji="1" lang="ja-JP" altLang="ja-JP" sz="1200" kern="1200" dirty="0">
                <a:solidFill>
                  <a:schemeClr val="tx1"/>
                </a:solidFill>
                <a:effectLst/>
                <a:latin typeface="+mn-lt"/>
                <a:ea typeface="+mn-ea"/>
                <a:cs typeface="+mn-cs"/>
              </a:rPr>
              <a:t>・定期的な健康診断は、ガーナで行われている総合的な栄養改善の取組の一つで</a:t>
            </a:r>
            <a:r>
              <a:rPr kumimoji="1" lang="en-US" altLang="ja-JP" sz="1200" kern="1200" dirty="0">
                <a:solidFill>
                  <a:schemeClr val="tx1"/>
                </a:solidFill>
                <a:effectLst/>
                <a:latin typeface="+mn-lt"/>
                <a:ea typeface="+mn-ea"/>
                <a:cs typeface="+mn-cs"/>
              </a:rPr>
              <a:t>JICA</a:t>
            </a:r>
            <a:r>
              <a:rPr kumimoji="1" lang="ja-JP" altLang="ja-JP" sz="1200" kern="1200" dirty="0">
                <a:solidFill>
                  <a:schemeClr val="tx1"/>
                </a:solidFill>
                <a:effectLst/>
                <a:latin typeface="+mn-lt"/>
                <a:ea typeface="+mn-ea"/>
                <a:cs typeface="+mn-cs"/>
              </a:rPr>
              <a:t>（独立行政法人国際協力機構）が協力しています。</a:t>
            </a:r>
            <a:r>
              <a:rPr kumimoji="1" lang="en-US" altLang="ja-JP" sz="1200" kern="1200" dirty="0">
                <a:solidFill>
                  <a:schemeClr val="tx1"/>
                </a:solidFill>
                <a:effectLst/>
                <a:latin typeface="+mn-lt"/>
                <a:ea typeface="+mn-ea"/>
                <a:cs typeface="+mn-cs"/>
              </a:rPr>
              <a:t/>
            </a:r>
            <a:br>
              <a:rPr kumimoji="1" lang="en-US" altLang="ja-JP" sz="1200" kern="1200" dirty="0">
                <a:solidFill>
                  <a:schemeClr val="tx1"/>
                </a:solidFill>
                <a:effectLst/>
                <a:latin typeface="+mn-lt"/>
                <a:ea typeface="+mn-ea"/>
                <a:cs typeface="+mn-cs"/>
              </a:rPr>
            </a:br>
            <a:endParaRPr kumimoji="1" lang="en-US"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  </a:t>
            </a:r>
            <a:r>
              <a:rPr kumimoji="1" lang="ja-JP" altLang="ja-JP" sz="1200" kern="1200" dirty="0">
                <a:solidFill>
                  <a:schemeClr val="tx1"/>
                </a:solidFill>
                <a:effectLst/>
                <a:latin typeface="+mn-lt"/>
                <a:ea typeface="+mn-ea"/>
                <a:cs typeface="+mn-cs"/>
              </a:rPr>
              <a:t>日本の専門家がガーナ側と協力して、保険局のヘルスワーカーの研修をし、研修を受けたヘルスワーカーが住民の栄養カウンセリングや健康診断のほか、</a:t>
            </a:r>
            <a:r>
              <a:rPr kumimoji="1" lang="en-US" altLang="ja-JP" sz="1200" kern="1200" dirty="0">
                <a:solidFill>
                  <a:schemeClr val="tx1"/>
                </a:solidFill>
                <a:effectLst/>
                <a:latin typeface="+mn-lt"/>
                <a:ea typeface="+mn-ea"/>
                <a:cs typeface="+mn-cs"/>
              </a:rPr>
              <a:t/>
            </a:r>
            <a:br>
              <a:rPr kumimoji="1" lang="en-US" altLang="ja-JP" sz="1200" kern="1200" dirty="0">
                <a:solidFill>
                  <a:schemeClr val="tx1"/>
                </a:solidFill>
                <a:effectLst/>
                <a:latin typeface="+mn-lt"/>
                <a:ea typeface="+mn-ea"/>
                <a:cs typeface="+mn-cs"/>
              </a:rPr>
            </a:br>
            <a:r>
              <a:rPr kumimoji="1" lang="ja-JP" altLang="en-US" sz="1200" kern="1200" dirty="0">
                <a:solidFill>
                  <a:schemeClr val="tx1"/>
                </a:solidFill>
                <a:effectLst/>
                <a:latin typeface="+mn-lt"/>
                <a:ea typeface="+mn-ea"/>
                <a:cs typeface="+mn-cs"/>
              </a:rPr>
              <a:t>　</a:t>
            </a:r>
            <a:r>
              <a:rPr kumimoji="1" lang="ja-JP" altLang="ja-JP" sz="1200" kern="1200" dirty="0">
                <a:solidFill>
                  <a:schemeClr val="tx1"/>
                </a:solidFill>
                <a:effectLst/>
                <a:latin typeface="+mn-lt"/>
                <a:ea typeface="+mn-ea"/>
                <a:cs typeface="+mn-cs"/>
              </a:rPr>
              <a:t>栄養補助食品を提供するなど、子どもから大人までの健康維持を目指す取組を行っているのです。</a:t>
            </a:r>
            <a:r>
              <a:rPr lang="ja-JP" altLang="ja-JP" dirty="0">
                <a:effectLst/>
              </a:rPr>
              <a:t> </a:t>
            </a:r>
            <a:endParaRPr lang="en-US" altLang="ja-JP" dirty="0">
              <a:effectLst/>
            </a:endParaRPr>
          </a:p>
          <a:p>
            <a:endParaRPr kumimoji="1" lang="en-US" altLang="ja-JP" dirty="0">
              <a:effectLst/>
            </a:endParaRPr>
          </a:p>
          <a:p>
            <a:r>
              <a:rPr kumimoji="1" lang="en-US" altLang="ja-JP" dirty="0">
                <a:solidFill>
                  <a:srgbClr val="FF0000"/>
                </a:solidFill>
                <a:effectLst/>
              </a:rPr>
              <a:t>【mundi</a:t>
            </a:r>
            <a:r>
              <a:rPr kumimoji="1" lang="ja-JP" altLang="en-US" dirty="0">
                <a:solidFill>
                  <a:srgbClr val="FF0000"/>
                </a:solidFill>
                <a:effectLst/>
              </a:rPr>
              <a:t>掲載ページ</a:t>
            </a:r>
            <a:r>
              <a:rPr kumimoji="1" lang="en-US" altLang="ja-JP" dirty="0">
                <a:solidFill>
                  <a:srgbClr val="FF0000"/>
                </a:solidFill>
                <a:effectLst/>
              </a:rPr>
              <a:t>】</a:t>
            </a:r>
          </a:p>
          <a:p>
            <a:r>
              <a:rPr kumimoji="1" lang="en-US" altLang="ja-JP" dirty="0">
                <a:solidFill>
                  <a:srgbClr val="FF0000"/>
                </a:solidFill>
                <a:effectLst/>
              </a:rPr>
              <a:t>2020</a:t>
            </a:r>
            <a:r>
              <a:rPr kumimoji="1" lang="ja-JP" altLang="en-US" dirty="0">
                <a:solidFill>
                  <a:srgbClr val="FF0000"/>
                </a:solidFill>
                <a:effectLst/>
              </a:rPr>
              <a:t>年</a:t>
            </a:r>
            <a:r>
              <a:rPr kumimoji="1" lang="en-US" altLang="ja-JP" dirty="0">
                <a:solidFill>
                  <a:srgbClr val="FF0000"/>
                </a:solidFill>
                <a:effectLst/>
              </a:rPr>
              <a:t>1</a:t>
            </a:r>
            <a:r>
              <a:rPr kumimoji="1" lang="ja-JP" altLang="en-US" dirty="0">
                <a:solidFill>
                  <a:srgbClr val="FF0000"/>
                </a:solidFill>
                <a:effectLst/>
              </a:rPr>
              <a:t>月号　</a:t>
            </a:r>
            <a:r>
              <a:rPr kumimoji="1" lang="en-US" altLang="ja-JP" dirty="0">
                <a:solidFill>
                  <a:srgbClr val="FF0000"/>
                </a:solidFill>
                <a:effectLst/>
              </a:rPr>
              <a:t>P10-11</a:t>
            </a:r>
            <a:endParaRPr kumimoji="1" lang="ja-JP" altLang="en-US" dirty="0">
              <a:solidFill>
                <a:srgbClr val="FF0000"/>
              </a:solidFill>
            </a:endParaRPr>
          </a:p>
        </p:txBody>
      </p:sp>
      <p:sp>
        <p:nvSpPr>
          <p:cNvPr id="4" name="スライド番号プレースホルダー 3"/>
          <p:cNvSpPr>
            <a:spLocks noGrp="1"/>
          </p:cNvSpPr>
          <p:nvPr>
            <p:ph type="sldNum" sz="quarter" idx="5"/>
          </p:nvPr>
        </p:nvSpPr>
        <p:spPr/>
        <p:txBody>
          <a:bodyPr/>
          <a:lstStyle/>
          <a:p>
            <a:fld id="{83883AB7-CF85-4B0B-9BA8-87D65D4F8B97}" type="slidenum">
              <a:rPr kumimoji="1" lang="ja-JP" altLang="en-US" smtClean="0"/>
              <a:t>4</a:t>
            </a:fld>
            <a:endParaRPr kumimoji="1" lang="ja-JP" altLang="en-US"/>
          </a:p>
        </p:txBody>
      </p:sp>
    </p:spTree>
    <p:extLst>
      <p:ext uri="{BB962C8B-B14F-4D97-AF65-F5344CB8AC3E}">
        <p14:creationId xmlns:p14="http://schemas.microsoft.com/office/powerpoint/2010/main" val="17560517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スライド</a:t>
            </a:r>
            <a:r>
              <a:rPr kumimoji="1" lang="en-US" altLang="ja-JP" dirty="0"/>
              <a:t>NO.04】</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a:t>母子手帳（日本）</a:t>
            </a:r>
            <a:r>
              <a:rPr kumimoji="1" lang="en-US" altLang="ja-JP" dirty="0"/>
              <a:t/>
            </a:r>
            <a:br>
              <a:rPr kumimoji="1" lang="en-US" altLang="ja-JP" dirty="0"/>
            </a:br>
            <a:r>
              <a:rPr kumimoji="1" lang="en-US" altLang="ja-JP" dirty="0"/>
              <a:t/>
            </a:r>
            <a:br>
              <a:rPr kumimoji="1" lang="en-US" altLang="ja-JP" dirty="0"/>
            </a:br>
            <a:r>
              <a:rPr kumimoji="1" lang="en-US" altLang="ja-JP" dirty="0"/>
              <a:t>【</a:t>
            </a:r>
            <a:r>
              <a:rPr kumimoji="1" lang="ja-JP" altLang="en-US" dirty="0"/>
              <a:t>学習内容</a:t>
            </a:r>
            <a:r>
              <a:rPr kumimoji="1" lang="en-US" altLang="ja-JP" dirty="0"/>
              <a:t>】</a:t>
            </a:r>
          </a:p>
          <a:p>
            <a:r>
              <a:rPr kumimoji="1" lang="ja-JP" altLang="en-US" sz="1200" kern="1200" dirty="0">
                <a:solidFill>
                  <a:schemeClr val="tx1"/>
                </a:solidFill>
                <a:effectLst/>
                <a:latin typeface="+mn-lt"/>
                <a:ea typeface="+mn-ea"/>
                <a:cs typeface="+mn-cs"/>
              </a:rPr>
              <a:t>・</a:t>
            </a:r>
            <a:r>
              <a:rPr kumimoji="1" lang="ja-JP" altLang="ja-JP" sz="1200" kern="1200" dirty="0">
                <a:solidFill>
                  <a:schemeClr val="tx1"/>
                </a:solidFill>
                <a:effectLst/>
                <a:latin typeface="+mn-lt"/>
                <a:ea typeface="+mn-ea"/>
                <a:cs typeface="+mn-cs"/>
              </a:rPr>
              <a:t>妊産婦、母子の健康管理の大切さを学ぶ。</a:t>
            </a:r>
            <a:endParaRPr kumimoji="1" lang="en-US" altLang="ja-JP" sz="1200" kern="1200" dirty="0">
              <a:solidFill>
                <a:schemeClr val="tx1"/>
              </a:solidFill>
              <a:effectLst/>
              <a:latin typeface="+mn-lt"/>
              <a:ea typeface="+mn-ea"/>
              <a:cs typeface="+mn-cs"/>
            </a:endParaRPr>
          </a:p>
          <a:p>
            <a:endParaRPr kumimoji="1" lang="ja-JP" altLang="ja-JP" sz="1200" kern="1200" dirty="0">
              <a:solidFill>
                <a:schemeClr val="tx1"/>
              </a:solidFill>
              <a:effectLst/>
              <a:latin typeface="+mn-lt"/>
              <a:ea typeface="+mn-ea"/>
              <a:cs typeface="+mn-cs"/>
            </a:endParaRPr>
          </a:p>
          <a:p>
            <a:r>
              <a:rPr kumimoji="1" lang="ja-JP" altLang="en-US" sz="1200" kern="1200" dirty="0">
                <a:solidFill>
                  <a:schemeClr val="tx1"/>
                </a:solidFill>
                <a:effectLst/>
                <a:latin typeface="+mn-lt"/>
                <a:ea typeface="+mn-ea"/>
                <a:cs typeface="+mn-cs"/>
              </a:rPr>
              <a:t>・</a:t>
            </a:r>
            <a:r>
              <a:rPr kumimoji="1" lang="ja-JP" altLang="ja-JP" sz="1200" kern="1200" dirty="0">
                <a:solidFill>
                  <a:schemeClr val="tx1"/>
                </a:solidFill>
                <a:effectLst/>
                <a:latin typeface="+mn-lt"/>
                <a:ea typeface="+mn-ea"/>
                <a:cs typeface="+mn-cs"/>
              </a:rPr>
              <a:t>日本の母子手帳について知る。</a:t>
            </a:r>
            <a:endParaRPr kumimoji="1" lang="en-US" altLang="ja-JP" sz="1200" kern="1200" dirty="0">
              <a:solidFill>
                <a:schemeClr val="tx1"/>
              </a:solidFill>
              <a:effectLst/>
              <a:latin typeface="+mn-lt"/>
              <a:ea typeface="+mn-ea"/>
              <a:cs typeface="+mn-cs"/>
            </a:endParaRPr>
          </a:p>
          <a:p>
            <a:endParaRPr kumimoji="1" lang="ja-JP" altLang="ja-JP" sz="1200" kern="1200" dirty="0">
              <a:solidFill>
                <a:schemeClr val="tx1"/>
              </a:solidFill>
              <a:effectLst/>
              <a:latin typeface="+mn-lt"/>
              <a:ea typeface="+mn-ea"/>
              <a:cs typeface="+mn-cs"/>
            </a:endParaRPr>
          </a:p>
          <a:p>
            <a:r>
              <a:rPr kumimoji="1" lang="ja-JP" altLang="en-US" sz="1200" kern="1200" dirty="0">
                <a:solidFill>
                  <a:schemeClr val="tx1"/>
                </a:solidFill>
                <a:effectLst/>
                <a:latin typeface="+mn-lt"/>
                <a:ea typeface="+mn-ea"/>
                <a:cs typeface="+mn-cs"/>
              </a:rPr>
              <a:t>・</a:t>
            </a:r>
            <a:r>
              <a:rPr kumimoji="1" lang="ja-JP" altLang="ja-JP" sz="1200" kern="1200" dirty="0">
                <a:solidFill>
                  <a:schemeClr val="tx1"/>
                </a:solidFill>
                <a:effectLst/>
                <a:latin typeface="+mn-lt"/>
                <a:ea typeface="+mn-ea"/>
                <a:cs typeface="+mn-cs"/>
              </a:rPr>
              <a:t>母子手帳があるとなぜ健康が守れるのかを考える。</a:t>
            </a:r>
            <a:r>
              <a:rPr lang="ja-JP" altLang="ja-JP" dirty="0">
                <a:effectLst/>
              </a:rPr>
              <a:t> </a:t>
            </a:r>
            <a:r>
              <a:rPr lang="en-US" altLang="ja-JP" dirty="0">
                <a:effectLst/>
              </a:rPr>
              <a:t/>
            </a:r>
            <a:br>
              <a:rPr lang="en-US" altLang="ja-JP" dirty="0">
                <a:effectLst/>
              </a:rPr>
            </a:br>
            <a:r>
              <a:rPr lang="en-US" altLang="ja-JP" dirty="0">
                <a:effectLst/>
              </a:rPr>
              <a:t/>
            </a:r>
            <a:br>
              <a:rPr lang="en-US" altLang="ja-JP" dirty="0">
                <a:effectLst/>
              </a:rPr>
            </a:br>
            <a:r>
              <a:rPr lang="ja-JP" altLang="ja-JP" dirty="0">
                <a:effectLst/>
              </a:rPr>
              <a:t> </a:t>
            </a:r>
            <a:r>
              <a:rPr kumimoji="1" lang="en-US" altLang="ja-JP" dirty="0"/>
              <a:t>【</a:t>
            </a:r>
            <a:r>
              <a:rPr kumimoji="1" lang="ja-JP" altLang="en-US" dirty="0"/>
              <a:t>問いかけのサンプル</a:t>
            </a:r>
            <a:r>
              <a:rPr kumimoji="1" lang="en-US" altLang="ja-JP" dirty="0"/>
              <a:t>】</a:t>
            </a:r>
          </a:p>
          <a:p>
            <a:r>
              <a:rPr kumimoji="1" lang="ja-JP" altLang="ja-JP" sz="1200" kern="1200" dirty="0">
                <a:solidFill>
                  <a:schemeClr val="tx1"/>
                </a:solidFill>
                <a:effectLst/>
                <a:latin typeface="+mn-lt"/>
                <a:ea typeface="+mn-ea"/>
                <a:cs typeface="+mn-cs"/>
              </a:rPr>
              <a:t>問）日本には母子手帳（正式には母子健康手帳）があります。みなさんは見た</a:t>
            </a:r>
            <a:r>
              <a:rPr kumimoji="1" lang="ja-JP" altLang="en-US" sz="1200" kern="1200" dirty="0">
                <a:solidFill>
                  <a:schemeClr val="tx1"/>
                </a:solidFill>
                <a:effectLst/>
                <a:latin typeface="+mn-lt"/>
                <a:ea typeface="+mn-ea"/>
                <a:cs typeface="+mn-cs"/>
              </a:rPr>
              <a:t>こと</a:t>
            </a:r>
            <a:r>
              <a:rPr kumimoji="1" lang="ja-JP" altLang="ja-JP" sz="1200" kern="1200" dirty="0">
                <a:solidFill>
                  <a:schemeClr val="tx1"/>
                </a:solidFill>
                <a:effectLst/>
                <a:latin typeface="+mn-lt"/>
                <a:ea typeface="+mn-ea"/>
                <a:cs typeface="+mn-cs"/>
              </a:rPr>
              <a:t>がありま</a:t>
            </a:r>
            <a:r>
              <a:rPr kumimoji="1" lang="ja-JP" altLang="en-US" sz="1200" kern="1200" dirty="0">
                <a:solidFill>
                  <a:schemeClr val="tx1"/>
                </a:solidFill>
                <a:effectLst/>
                <a:latin typeface="+mn-lt"/>
                <a:ea typeface="+mn-ea"/>
                <a:cs typeface="+mn-cs"/>
              </a:rPr>
              <a:t>す</a:t>
            </a:r>
            <a:r>
              <a:rPr kumimoji="1" lang="ja-JP" altLang="ja-JP" sz="1200" kern="1200" dirty="0">
                <a:solidFill>
                  <a:schemeClr val="tx1"/>
                </a:solidFill>
                <a:effectLst/>
                <a:latin typeface="+mn-lt"/>
                <a:ea typeface="+mn-ea"/>
                <a:cs typeface="+mn-cs"/>
              </a:rPr>
              <a:t>か？</a:t>
            </a:r>
            <a:endParaRPr kumimoji="1" lang="en-US" altLang="ja-JP" sz="1200" kern="1200" dirty="0">
              <a:solidFill>
                <a:schemeClr val="tx1"/>
              </a:solidFill>
              <a:effectLst/>
              <a:latin typeface="+mn-lt"/>
              <a:ea typeface="+mn-ea"/>
              <a:cs typeface="+mn-cs"/>
            </a:endParaRPr>
          </a:p>
          <a:p>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問）母子手帳にはどんなことが書かれていると思いますか？</a:t>
            </a:r>
            <a:r>
              <a:rPr lang="ja-JP" altLang="ja-JP" dirty="0">
                <a:effectLst/>
              </a:rPr>
              <a:t> </a:t>
            </a:r>
            <a:r>
              <a:rPr lang="en-US" altLang="ja-JP" dirty="0">
                <a:effectLst/>
              </a:rPr>
              <a:t/>
            </a:r>
            <a:br>
              <a:rPr lang="en-US" altLang="ja-JP" dirty="0">
                <a:effectLst/>
              </a:rPr>
            </a:br>
            <a:r>
              <a:rPr kumimoji="1" lang="en-US" altLang="ja-JP" sz="1200" kern="1200" dirty="0">
                <a:solidFill>
                  <a:schemeClr val="tx1"/>
                </a:solidFill>
                <a:effectLst/>
                <a:latin typeface="+mn-lt"/>
                <a:ea typeface="+mn-ea"/>
                <a:cs typeface="+mn-cs"/>
              </a:rPr>
              <a:t/>
            </a:r>
            <a:br>
              <a:rPr kumimoji="1" lang="en-US" altLang="ja-JP" sz="1200" kern="1200" dirty="0">
                <a:solidFill>
                  <a:schemeClr val="tx1"/>
                </a:solidFill>
                <a:effectLst/>
                <a:latin typeface="+mn-lt"/>
                <a:ea typeface="+mn-ea"/>
                <a:cs typeface="+mn-cs"/>
              </a:rPr>
            </a:br>
            <a:r>
              <a:rPr lang="ja-JP" altLang="ja-JP" dirty="0">
                <a:effectLst/>
              </a:rPr>
              <a:t> </a:t>
            </a:r>
            <a:r>
              <a:rPr kumimoji="1" lang="en-US" altLang="ja-JP" dirty="0"/>
              <a:t>【</a:t>
            </a:r>
            <a:r>
              <a:rPr kumimoji="1" lang="ja-JP" altLang="en-US" dirty="0"/>
              <a:t>説明</a:t>
            </a:r>
            <a:r>
              <a:rPr kumimoji="1" lang="en-US" altLang="ja-JP" dirty="0"/>
              <a:t>】</a:t>
            </a:r>
          </a:p>
          <a:p>
            <a:r>
              <a:rPr kumimoji="1" lang="ja-JP" altLang="ja-JP" sz="1200" kern="1200" dirty="0">
                <a:solidFill>
                  <a:schemeClr val="tx1"/>
                </a:solidFill>
                <a:effectLst/>
                <a:latin typeface="+mn-lt"/>
                <a:ea typeface="+mn-ea"/>
                <a:cs typeface="+mn-cs"/>
              </a:rPr>
              <a:t>・母子手帳は都道府県ごとに作られていますが、中身はほぼ同じです。</a:t>
            </a:r>
            <a:endParaRPr kumimoji="1" lang="en-US"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　日本の母子手帳の歴史は古く、昭和</a:t>
            </a:r>
            <a:r>
              <a:rPr kumimoji="1" lang="en-US" altLang="ja-JP" sz="1200" kern="1200" dirty="0">
                <a:solidFill>
                  <a:schemeClr val="tx1"/>
                </a:solidFill>
                <a:effectLst/>
                <a:latin typeface="+mn-lt"/>
                <a:ea typeface="+mn-ea"/>
                <a:cs typeface="+mn-cs"/>
              </a:rPr>
              <a:t>16</a:t>
            </a:r>
            <a:r>
              <a:rPr kumimoji="1" lang="ja-JP" altLang="ja-JP" sz="1200" kern="1200" dirty="0">
                <a:solidFill>
                  <a:schemeClr val="tx1"/>
                </a:solidFill>
                <a:effectLst/>
                <a:latin typeface="+mn-lt"/>
                <a:ea typeface="+mn-ea"/>
                <a:cs typeface="+mn-cs"/>
              </a:rPr>
              <a:t>年頃から始まったといわれますが、昭和</a:t>
            </a:r>
            <a:r>
              <a:rPr kumimoji="1" lang="en-US" altLang="ja-JP" sz="1200" kern="1200" dirty="0">
                <a:solidFill>
                  <a:schemeClr val="tx1"/>
                </a:solidFill>
                <a:effectLst/>
                <a:latin typeface="+mn-lt"/>
                <a:ea typeface="+mn-ea"/>
                <a:cs typeface="+mn-cs"/>
              </a:rPr>
              <a:t>41</a:t>
            </a:r>
            <a:r>
              <a:rPr kumimoji="1" lang="ja-JP" altLang="ja-JP" sz="1200" kern="1200" dirty="0">
                <a:solidFill>
                  <a:schemeClr val="tx1"/>
                </a:solidFill>
                <a:effectLst/>
                <a:latin typeface="+mn-lt"/>
                <a:ea typeface="+mn-ea"/>
                <a:cs typeface="+mn-cs"/>
              </a:rPr>
              <a:t>年の母子健康法に基づいて作られています。</a:t>
            </a:r>
            <a:endParaRPr kumimoji="1" lang="en-US"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　妊娠から出産後までの身長や体重の記録を書き込んで、順調に生育できているかを確認できるようになっています。</a:t>
            </a:r>
            <a:endParaRPr kumimoji="1" lang="en-US"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　また、母親に必要な栄養から、乳幼児の離乳食、必要な予防接種まで、母子の健康を保つためのさまざまな情報が掲載されています。</a:t>
            </a:r>
            <a:endParaRPr kumimoji="1" lang="en-US" altLang="ja-JP" sz="1200" kern="1200" dirty="0">
              <a:solidFill>
                <a:schemeClr val="tx1"/>
              </a:solidFill>
              <a:effectLst/>
              <a:latin typeface="+mn-lt"/>
              <a:ea typeface="+mn-ea"/>
              <a:cs typeface="+mn-cs"/>
            </a:endParaRPr>
          </a:p>
          <a:p>
            <a:endParaRPr kumimoji="1" lang="en-US" altLang="ja-JP" sz="1200" kern="1200" dirty="0">
              <a:solidFill>
                <a:schemeClr val="tx1"/>
              </a:solidFill>
              <a:effectLst/>
              <a:latin typeface="+mn-lt"/>
              <a:ea typeface="+mn-ea"/>
              <a:cs typeface="+mn-cs"/>
            </a:endParaRPr>
          </a:p>
          <a:p>
            <a:r>
              <a:rPr kumimoji="1" lang="en-US" altLang="ja-JP" dirty="0">
                <a:solidFill>
                  <a:srgbClr val="FF0000"/>
                </a:solidFill>
                <a:effectLst/>
              </a:rPr>
              <a:t>【mundi</a:t>
            </a:r>
            <a:r>
              <a:rPr kumimoji="1" lang="ja-JP" altLang="en-US" dirty="0">
                <a:solidFill>
                  <a:srgbClr val="FF0000"/>
                </a:solidFill>
                <a:effectLst/>
              </a:rPr>
              <a:t>掲載ページ</a:t>
            </a:r>
            <a:r>
              <a:rPr kumimoji="1" lang="en-US" altLang="ja-JP" dirty="0">
                <a:solidFill>
                  <a:srgbClr val="FF0000"/>
                </a:solidFill>
                <a:effectLst/>
              </a:rPr>
              <a:t>】</a:t>
            </a:r>
          </a:p>
          <a:p>
            <a:r>
              <a:rPr kumimoji="1" lang="en-US" altLang="ja-JP" dirty="0">
                <a:solidFill>
                  <a:srgbClr val="FF0000"/>
                </a:solidFill>
                <a:effectLst/>
              </a:rPr>
              <a:t>2020</a:t>
            </a:r>
            <a:r>
              <a:rPr kumimoji="1" lang="ja-JP" altLang="en-US" dirty="0">
                <a:solidFill>
                  <a:srgbClr val="FF0000"/>
                </a:solidFill>
                <a:effectLst/>
              </a:rPr>
              <a:t>年</a:t>
            </a:r>
            <a:r>
              <a:rPr kumimoji="1" lang="en-US" altLang="ja-JP" dirty="0">
                <a:solidFill>
                  <a:srgbClr val="FF0000"/>
                </a:solidFill>
                <a:effectLst/>
              </a:rPr>
              <a:t>1</a:t>
            </a:r>
            <a:r>
              <a:rPr kumimoji="1" lang="ja-JP" altLang="en-US" dirty="0">
                <a:solidFill>
                  <a:srgbClr val="FF0000"/>
                </a:solidFill>
                <a:effectLst/>
              </a:rPr>
              <a:t>月号　</a:t>
            </a:r>
            <a:r>
              <a:rPr kumimoji="1" lang="en-US" altLang="ja-JP" dirty="0">
                <a:solidFill>
                  <a:srgbClr val="FF0000"/>
                </a:solidFill>
                <a:effectLst/>
              </a:rPr>
              <a:t>P8-</a:t>
            </a:r>
            <a:r>
              <a:rPr kumimoji="1" lang="ja-JP" altLang="en-US" dirty="0">
                <a:solidFill>
                  <a:srgbClr val="FF0000"/>
                </a:solidFill>
                <a:effectLst/>
              </a:rPr>
              <a:t>９</a:t>
            </a:r>
            <a:endParaRPr kumimoji="1" lang="en-US" altLang="ja-JP" dirty="0">
              <a:solidFill>
                <a:srgbClr val="FF0000"/>
              </a:solidFill>
              <a:effectLst/>
            </a:endParaRPr>
          </a:p>
          <a:p>
            <a:r>
              <a:rPr kumimoji="1" lang="en-US" altLang="ja-JP" sz="1200" kern="1200" dirty="0">
                <a:solidFill>
                  <a:srgbClr val="FF0000"/>
                </a:solidFill>
                <a:effectLst/>
                <a:latin typeface="+mn-lt"/>
                <a:ea typeface="+mn-ea"/>
                <a:cs typeface="+mn-cs"/>
              </a:rPr>
              <a:t>2017</a:t>
            </a:r>
            <a:r>
              <a:rPr kumimoji="1" lang="ja-JP" altLang="en-US" sz="1200" kern="1200" dirty="0">
                <a:solidFill>
                  <a:srgbClr val="FF0000"/>
                </a:solidFill>
                <a:effectLst/>
                <a:latin typeface="+mn-lt"/>
                <a:ea typeface="+mn-ea"/>
                <a:cs typeface="+mn-cs"/>
              </a:rPr>
              <a:t>年</a:t>
            </a:r>
            <a:r>
              <a:rPr kumimoji="1" lang="en-US" altLang="ja-JP" sz="1200" kern="1200" dirty="0">
                <a:solidFill>
                  <a:srgbClr val="FF0000"/>
                </a:solidFill>
                <a:effectLst/>
                <a:latin typeface="+mn-lt"/>
                <a:ea typeface="+mn-ea"/>
                <a:cs typeface="+mn-cs"/>
              </a:rPr>
              <a:t>2</a:t>
            </a:r>
            <a:r>
              <a:rPr kumimoji="1" lang="ja-JP" altLang="en-US" sz="1200" kern="1200" dirty="0">
                <a:solidFill>
                  <a:srgbClr val="FF0000"/>
                </a:solidFill>
                <a:effectLst/>
                <a:latin typeface="+mn-lt"/>
                <a:ea typeface="+mn-ea"/>
                <a:cs typeface="+mn-cs"/>
              </a:rPr>
              <a:t>月号　</a:t>
            </a:r>
            <a:r>
              <a:rPr kumimoji="1" lang="en-US" altLang="ja-JP" sz="1200" kern="1200" dirty="0">
                <a:solidFill>
                  <a:srgbClr val="FF0000"/>
                </a:solidFill>
                <a:effectLst/>
                <a:latin typeface="+mn-lt"/>
                <a:ea typeface="+mn-ea"/>
                <a:cs typeface="+mn-cs"/>
              </a:rPr>
              <a:t>P11</a:t>
            </a:r>
            <a:r>
              <a:rPr kumimoji="1" lang="ja-JP" altLang="en-US" sz="1200" kern="1200" dirty="0">
                <a:solidFill>
                  <a:srgbClr val="FF0000"/>
                </a:solidFill>
                <a:effectLst/>
                <a:latin typeface="+mn-lt"/>
                <a:ea typeface="+mn-ea"/>
                <a:cs typeface="+mn-cs"/>
              </a:rPr>
              <a:t> </a:t>
            </a:r>
            <a:endParaRPr kumimoji="1" lang="ja-JP"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5"/>
          </p:nvPr>
        </p:nvSpPr>
        <p:spPr/>
        <p:txBody>
          <a:bodyPr/>
          <a:lstStyle/>
          <a:p>
            <a:fld id="{83883AB7-CF85-4B0B-9BA8-87D65D4F8B97}" type="slidenum">
              <a:rPr kumimoji="1" lang="ja-JP" altLang="en-US" smtClean="0"/>
              <a:t>5</a:t>
            </a:fld>
            <a:endParaRPr kumimoji="1" lang="ja-JP" altLang="en-US"/>
          </a:p>
        </p:txBody>
      </p:sp>
    </p:spTree>
    <p:extLst>
      <p:ext uri="{BB962C8B-B14F-4D97-AF65-F5344CB8AC3E}">
        <p14:creationId xmlns:p14="http://schemas.microsoft.com/office/powerpoint/2010/main" val="3811626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スライド</a:t>
            </a:r>
            <a:r>
              <a:rPr kumimoji="1" lang="en-US" altLang="ja-JP" dirty="0"/>
              <a:t>NO.05】</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a:t>母子手帳（ガーナ）</a:t>
            </a:r>
            <a:r>
              <a:rPr kumimoji="1" lang="en-US" altLang="ja-JP" dirty="0"/>
              <a:t/>
            </a:r>
            <a:br>
              <a:rPr kumimoji="1" lang="en-US" altLang="ja-JP" dirty="0"/>
            </a:br>
            <a:r>
              <a:rPr kumimoji="1" lang="en-US" altLang="ja-JP" dirty="0"/>
              <a:t/>
            </a:r>
            <a:br>
              <a:rPr kumimoji="1" lang="en-US" altLang="ja-JP" dirty="0"/>
            </a:br>
            <a:r>
              <a:rPr kumimoji="1" lang="en-US" altLang="ja-JP" dirty="0"/>
              <a:t>【</a:t>
            </a:r>
            <a:r>
              <a:rPr kumimoji="1" lang="ja-JP" altLang="en-US" dirty="0"/>
              <a:t>学習内容</a:t>
            </a:r>
            <a:r>
              <a:rPr kumimoji="1" lang="en-US" altLang="ja-JP" dirty="0"/>
              <a:t>】</a:t>
            </a:r>
          </a:p>
          <a:p>
            <a:r>
              <a:rPr kumimoji="1" lang="ja-JP" altLang="en-US" sz="1200" kern="1200" dirty="0">
                <a:solidFill>
                  <a:schemeClr val="tx1"/>
                </a:solidFill>
                <a:effectLst/>
                <a:latin typeface="+mn-lt"/>
                <a:ea typeface="+mn-ea"/>
                <a:cs typeface="+mn-cs"/>
              </a:rPr>
              <a:t>・</a:t>
            </a:r>
            <a:r>
              <a:rPr kumimoji="1" lang="ja-JP" altLang="ja-JP" sz="1200" kern="1200" dirty="0">
                <a:solidFill>
                  <a:schemeClr val="tx1"/>
                </a:solidFill>
                <a:effectLst/>
                <a:latin typeface="+mn-lt"/>
                <a:ea typeface="+mn-ea"/>
                <a:cs typeface="+mn-cs"/>
              </a:rPr>
              <a:t>日本の母子手帳を参考にしてガーナで配布されている母子手帳を知る。</a:t>
            </a:r>
            <a:r>
              <a:rPr kumimoji="1" lang="en-US" altLang="ja-JP" sz="1200" kern="1200" dirty="0">
                <a:solidFill>
                  <a:schemeClr val="tx1"/>
                </a:solidFill>
                <a:effectLst/>
                <a:latin typeface="+mn-lt"/>
                <a:ea typeface="+mn-ea"/>
                <a:cs typeface="+mn-cs"/>
              </a:rPr>
              <a:t/>
            </a:r>
            <a:br>
              <a:rPr kumimoji="1" lang="en-US" altLang="ja-JP" sz="1200" kern="1200" dirty="0">
                <a:solidFill>
                  <a:schemeClr val="tx1"/>
                </a:solidFill>
                <a:effectLst/>
                <a:latin typeface="+mn-lt"/>
                <a:ea typeface="+mn-ea"/>
                <a:cs typeface="+mn-cs"/>
              </a:rPr>
            </a:br>
            <a:r>
              <a:rPr kumimoji="1" lang="en-US" altLang="ja-JP" sz="1200" kern="1200" dirty="0">
                <a:solidFill>
                  <a:schemeClr val="tx1"/>
                </a:solidFill>
                <a:effectLst/>
                <a:latin typeface="+mn-lt"/>
                <a:ea typeface="+mn-ea"/>
                <a:cs typeface="+mn-cs"/>
              </a:rPr>
              <a:t/>
            </a:r>
            <a:br>
              <a:rPr kumimoji="1" lang="en-US" altLang="ja-JP" sz="1200" kern="1200" dirty="0">
                <a:solidFill>
                  <a:schemeClr val="tx1"/>
                </a:solidFill>
                <a:effectLst/>
                <a:latin typeface="+mn-lt"/>
                <a:ea typeface="+mn-ea"/>
                <a:cs typeface="+mn-cs"/>
              </a:rPr>
            </a:br>
            <a:r>
              <a:rPr lang="ja-JP" altLang="ja-JP" dirty="0">
                <a:effectLst/>
              </a:rPr>
              <a:t> </a:t>
            </a:r>
            <a:r>
              <a:rPr kumimoji="1" lang="en-US" altLang="ja-JP" dirty="0"/>
              <a:t>【</a:t>
            </a:r>
            <a:r>
              <a:rPr kumimoji="1" lang="ja-JP" altLang="en-US" dirty="0"/>
              <a:t>問いかけのサンプル</a:t>
            </a:r>
            <a:r>
              <a:rPr kumimoji="1" lang="en-US" altLang="ja-JP" dirty="0"/>
              <a:t>】</a:t>
            </a:r>
          </a:p>
          <a:p>
            <a:r>
              <a:rPr kumimoji="1" lang="ja-JP" altLang="ja-JP" sz="1200" kern="1200" dirty="0">
                <a:solidFill>
                  <a:schemeClr val="tx1"/>
                </a:solidFill>
                <a:effectLst/>
                <a:latin typeface="+mn-lt"/>
                <a:ea typeface="+mn-ea"/>
                <a:cs typeface="+mn-cs"/>
              </a:rPr>
              <a:t>問）これはガーナの母子手帳です、どんな特長がありますか？</a:t>
            </a:r>
            <a:r>
              <a:rPr lang="ja-JP" altLang="ja-JP" dirty="0">
                <a:effectLst/>
              </a:rPr>
              <a:t> </a:t>
            </a:r>
            <a:r>
              <a:rPr lang="en-US" altLang="ja-JP" dirty="0">
                <a:effectLst/>
              </a:rPr>
              <a:t/>
            </a:r>
            <a:br>
              <a:rPr lang="en-US" altLang="ja-JP" dirty="0">
                <a:effectLst/>
              </a:rPr>
            </a:br>
            <a:r>
              <a:rPr kumimoji="1" lang="en-US" altLang="ja-JP" sz="1200" kern="1200" dirty="0">
                <a:solidFill>
                  <a:schemeClr val="tx1"/>
                </a:solidFill>
                <a:effectLst/>
                <a:latin typeface="+mn-lt"/>
                <a:ea typeface="+mn-ea"/>
                <a:cs typeface="+mn-cs"/>
              </a:rPr>
              <a:t/>
            </a:r>
            <a:br>
              <a:rPr kumimoji="1" lang="en-US" altLang="ja-JP" sz="1200" kern="1200" dirty="0">
                <a:solidFill>
                  <a:schemeClr val="tx1"/>
                </a:solidFill>
                <a:effectLst/>
                <a:latin typeface="+mn-lt"/>
                <a:ea typeface="+mn-ea"/>
                <a:cs typeface="+mn-cs"/>
              </a:rPr>
            </a:br>
            <a:r>
              <a:rPr lang="ja-JP" altLang="ja-JP" dirty="0">
                <a:effectLst/>
              </a:rPr>
              <a:t> </a:t>
            </a:r>
            <a:r>
              <a:rPr kumimoji="1" lang="en-US" altLang="ja-JP" dirty="0"/>
              <a:t>【</a:t>
            </a:r>
            <a:r>
              <a:rPr kumimoji="1" lang="ja-JP" altLang="en-US" dirty="0"/>
              <a:t>説明</a:t>
            </a:r>
            <a:r>
              <a:rPr kumimoji="1" lang="en-US" altLang="ja-JP" dirty="0"/>
              <a:t>】</a:t>
            </a:r>
          </a:p>
          <a:p>
            <a:r>
              <a:rPr kumimoji="1" lang="ja-JP" altLang="ja-JP" sz="1200" kern="1200" dirty="0">
                <a:solidFill>
                  <a:schemeClr val="tx1"/>
                </a:solidFill>
                <a:effectLst/>
                <a:latin typeface="+mn-lt"/>
                <a:ea typeface="+mn-ea"/>
                <a:cs typeface="+mn-cs"/>
              </a:rPr>
              <a:t>・古くから日本で利用されている母子手帳は、現在、世界各国に採用されています。</a:t>
            </a:r>
            <a:endParaRPr kumimoji="1" lang="en-US" altLang="ja-JP" sz="1200" kern="1200" dirty="0">
              <a:solidFill>
                <a:schemeClr val="tx1"/>
              </a:solidFill>
              <a:effectLst/>
              <a:latin typeface="+mn-lt"/>
              <a:ea typeface="+mn-ea"/>
              <a:cs typeface="+mn-cs"/>
            </a:endParaRPr>
          </a:p>
          <a:p>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・ガーナでも</a:t>
            </a:r>
            <a:r>
              <a:rPr kumimoji="1" lang="en-US" altLang="ja-JP" sz="1200" kern="1200" dirty="0">
                <a:solidFill>
                  <a:schemeClr val="tx1"/>
                </a:solidFill>
                <a:effectLst/>
                <a:latin typeface="+mn-lt"/>
                <a:ea typeface="+mn-ea"/>
                <a:cs typeface="+mn-cs"/>
              </a:rPr>
              <a:t>2018</a:t>
            </a:r>
            <a:r>
              <a:rPr kumimoji="1" lang="ja-JP" altLang="ja-JP" sz="1200" kern="1200" dirty="0">
                <a:solidFill>
                  <a:schemeClr val="tx1"/>
                </a:solidFill>
                <a:effectLst/>
                <a:latin typeface="+mn-lt"/>
                <a:ea typeface="+mn-ea"/>
                <a:cs typeface="+mn-cs"/>
              </a:rPr>
              <a:t>年から母子手帳が配布されるようになりました。ガーナの母子手帳の特長は、イラストを多く入れて分かりやすく説明している点です。</a:t>
            </a:r>
            <a:endParaRPr kumimoji="1" lang="en-US" altLang="ja-JP" sz="1200" kern="1200" dirty="0">
              <a:solidFill>
                <a:schemeClr val="tx1"/>
              </a:solidFill>
              <a:effectLst/>
              <a:latin typeface="+mn-lt"/>
              <a:ea typeface="+mn-ea"/>
              <a:cs typeface="+mn-cs"/>
            </a:endParaRPr>
          </a:p>
          <a:p>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・ガーナのヘルスワーカーがこの母子手帳を使って、妊婦や乳幼児をもつお母さんに栄養カウンセリングを行っています。</a:t>
            </a:r>
            <a:endParaRPr kumimoji="1" lang="en-US"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　これまで赤ちゃんの必要な栄養について良く知らなかったガーナのお母さんたちにとってはとても役立っています。</a:t>
            </a:r>
            <a:endParaRPr kumimoji="1" lang="en-US"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　食事や栄養について、たくさんのイラストで解説されているので、母親が理解しやすくなっています。</a:t>
            </a:r>
            <a:endParaRPr kumimoji="1" lang="en-US" altLang="ja-JP" sz="1200" kern="1200" dirty="0">
              <a:solidFill>
                <a:schemeClr val="tx1"/>
              </a:solidFill>
              <a:effectLst/>
              <a:latin typeface="+mn-lt"/>
              <a:ea typeface="+mn-ea"/>
              <a:cs typeface="+mn-cs"/>
            </a:endParaRPr>
          </a:p>
          <a:p>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・栄養や衛生に関する情報を盛り込んでいます。子どもを持つすべての家庭に栄養の大切さについて知ってもらうことによって新生児の死亡が減少しました。</a:t>
            </a:r>
            <a:r>
              <a:rPr lang="ja-JP" altLang="ja-JP" dirty="0">
                <a:effectLst/>
              </a:rPr>
              <a:t> </a:t>
            </a:r>
            <a:endParaRPr lang="en-US" altLang="ja-JP" dirty="0">
              <a:effectLst/>
            </a:endParaRPr>
          </a:p>
          <a:p>
            <a:endParaRPr kumimoji="1" lang="en-US" altLang="ja-JP" dirty="0">
              <a:effectLst/>
            </a:endParaRPr>
          </a:p>
          <a:p>
            <a:r>
              <a:rPr kumimoji="1" lang="en-US" altLang="ja-JP" dirty="0">
                <a:solidFill>
                  <a:srgbClr val="FF0000"/>
                </a:solidFill>
                <a:effectLst/>
              </a:rPr>
              <a:t>【mundi</a:t>
            </a:r>
            <a:r>
              <a:rPr kumimoji="1" lang="ja-JP" altLang="en-US" dirty="0">
                <a:solidFill>
                  <a:srgbClr val="FF0000"/>
                </a:solidFill>
                <a:effectLst/>
              </a:rPr>
              <a:t>掲載ページ</a:t>
            </a:r>
            <a:r>
              <a:rPr kumimoji="1" lang="en-US" altLang="ja-JP" dirty="0">
                <a:solidFill>
                  <a:srgbClr val="FF0000"/>
                </a:solidFill>
                <a:effectLst/>
              </a:rPr>
              <a:t>】</a:t>
            </a:r>
          </a:p>
          <a:p>
            <a:r>
              <a:rPr kumimoji="1" lang="en-US" altLang="ja-JP" dirty="0">
                <a:solidFill>
                  <a:srgbClr val="FF0000"/>
                </a:solidFill>
                <a:effectLst/>
              </a:rPr>
              <a:t>2020</a:t>
            </a:r>
            <a:r>
              <a:rPr kumimoji="1" lang="ja-JP" altLang="en-US" dirty="0">
                <a:solidFill>
                  <a:srgbClr val="FF0000"/>
                </a:solidFill>
                <a:effectLst/>
              </a:rPr>
              <a:t>年</a:t>
            </a:r>
            <a:r>
              <a:rPr kumimoji="1" lang="en-US" altLang="ja-JP" dirty="0">
                <a:solidFill>
                  <a:srgbClr val="FF0000"/>
                </a:solidFill>
                <a:effectLst/>
              </a:rPr>
              <a:t>1</a:t>
            </a:r>
            <a:r>
              <a:rPr kumimoji="1" lang="ja-JP" altLang="en-US" dirty="0">
                <a:solidFill>
                  <a:srgbClr val="FF0000"/>
                </a:solidFill>
                <a:effectLst/>
              </a:rPr>
              <a:t>月号　</a:t>
            </a:r>
            <a:r>
              <a:rPr kumimoji="1" lang="en-US" altLang="ja-JP" dirty="0">
                <a:solidFill>
                  <a:srgbClr val="FF0000"/>
                </a:solidFill>
                <a:effectLst/>
              </a:rPr>
              <a:t>P8-9</a:t>
            </a:r>
            <a:r>
              <a:rPr kumimoji="1" lang="ja-JP" altLang="en-US" dirty="0" err="1">
                <a:solidFill>
                  <a:srgbClr val="FF0000"/>
                </a:solidFill>
                <a:effectLst/>
              </a:rPr>
              <a:t>、</a:t>
            </a:r>
            <a:r>
              <a:rPr kumimoji="1" lang="en-US" altLang="ja-JP" dirty="0">
                <a:solidFill>
                  <a:srgbClr val="FF0000"/>
                </a:solidFill>
                <a:effectLst/>
              </a:rPr>
              <a:t>P11</a:t>
            </a:r>
            <a:r>
              <a:rPr kumimoji="1" lang="ja-JP" altLang="en-US" dirty="0">
                <a:solidFill>
                  <a:srgbClr val="FF0000"/>
                </a:solidFill>
                <a:effectLst/>
              </a:rPr>
              <a:t> </a:t>
            </a:r>
            <a:endParaRPr kumimoji="1" lang="ja-JP" altLang="en-US" dirty="0">
              <a:solidFill>
                <a:srgbClr val="FF0000"/>
              </a:solidFill>
            </a:endParaRPr>
          </a:p>
        </p:txBody>
      </p:sp>
      <p:sp>
        <p:nvSpPr>
          <p:cNvPr id="4" name="スライド番号プレースホルダー 3"/>
          <p:cNvSpPr>
            <a:spLocks noGrp="1"/>
          </p:cNvSpPr>
          <p:nvPr>
            <p:ph type="sldNum" sz="quarter" idx="5"/>
          </p:nvPr>
        </p:nvSpPr>
        <p:spPr/>
        <p:txBody>
          <a:bodyPr/>
          <a:lstStyle/>
          <a:p>
            <a:fld id="{83883AB7-CF85-4B0B-9BA8-87D65D4F8B97}" type="slidenum">
              <a:rPr kumimoji="1" lang="ja-JP" altLang="en-US" smtClean="0"/>
              <a:t>6</a:t>
            </a:fld>
            <a:endParaRPr kumimoji="1" lang="ja-JP" altLang="en-US"/>
          </a:p>
        </p:txBody>
      </p:sp>
    </p:spTree>
    <p:extLst>
      <p:ext uri="{BB962C8B-B14F-4D97-AF65-F5344CB8AC3E}">
        <p14:creationId xmlns:p14="http://schemas.microsoft.com/office/powerpoint/2010/main" val="20834649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スライド</a:t>
            </a:r>
            <a:r>
              <a:rPr kumimoji="1" lang="en-US" altLang="ja-JP" dirty="0"/>
              <a:t>NO.06】</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a:t>ヘルスワーカーの働き</a:t>
            </a:r>
            <a:r>
              <a:rPr kumimoji="1" lang="en-US" altLang="ja-JP" dirty="0"/>
              <a:t/>
            </a:r>
            <a:br>
              <a:rPr kumimoji="1" lang="en-US" altLang="ja-JP" dirty="0"/>
            </a:br>
            <a:r>
              <a:rPr kumimoji="1" lang="en-US" altLang="ja-JP" dirty="0"/>
              <a:t/>
            </a:r>
            <a:br>
              <a:rPr kumimoji="1" lang="en-US" altLang="ja-JP" dirty="0"/>
            </a:br>
            <a:r>
              <a:rPr kumimoji="1" lang="en-US" altLang="ja-JP" dirty="0"/>
              <a:t>【</a:t>
            </a:r>
            <a:r>
              <a:rPr kumimoji="1" lang="ja-JP" altLang="en-US" dirty="0"/>
              <a:t>学習内容</a:t>
            </a:r>
            <a:r>
              <a:rPr kumimoji="1" lang="en-US" altLang="ja-JP" dirty="0"/>
              <a:t>】</a:t>
            </a:r>
          </a:p>
          <a:p>
            <a:r>
              <a:rPr kumimoji="1" lang="ja-JP" altLang="en-US" sz="1200" kern="1200" dirty="0">
                <a:solidFill>
                  <a:schemeClr val="tx1"/>
                </a:solidFill>
                <a:effectLst/>
                <a:latin typeface="+mn-lt"/>
                <a:ea typeface="+mn-ea"/>
                <a:cs typeface="+mn-cs"/>
              </a:rPr>
              <a:t>・</a:t>
            </a:r>
            <a:r>
              <a:rPr kumimoji="1" lang="ja-JP" altLang="ja-JP" sz="1200" kern="1200" dirty="0">
                <a:solidFill>
                  <a:schemeClr val="tx1"/>
                </a:solidFill>
                <a:effectLst/>
                <a:latin typeface="+mn-lt"/>
                <a:ea typeface="+mn-ea"/>
                <a:cs typeface="+mn-cs"/>
              </a:rPr>
              <a:t>ガーナでのヘルスワーカーの取組を知る。</a:t>
            </a:r>
            <a:endParaRPr kumimoji="1" lang="en-US" altLang="ja-JP" sz="1200" kern="1200" dirty="0">
              <a:solidFill>
                <a:schemeClr val="tx1"/>
              </a:solidFill>
              <a:effectLst/>
              <a:latin typeface="+mn-lt"/>
              <a:ea typeface="+mn-ea"/>
              <a:cs typeface="+mn-cs"/>
            </a:endParaRPr>
          </a:p>
          <a:p>
            <a:endParaRPr kumimoji="1" lang="ja-JP" altLang="ja-JP" sz="1200" kern="1200" dirty="0">
              <a:solidFill>
                <a:schemeClr val="tx1"/>
              </a:solidFill>
              <a:effectLst/>
              <a:latin typeface="+mn-lt"/>
              <a:ea typeface="+mn-ea"/>
              <a:cs typeface="+mn-cs"/>
            </a:endParaRPr>
          </a:p>
          <a:p>
            <a:r>
              <a:rPr kumimoji="1" lang="ja-JP" altLang="en-US" sz="1200" kern="1200" dirty="0">
                <a:solidFill>
                  <a:schemeClr val="tx1"/>
                </a:solidFill>
                <a:effectLst/>
                <a:latin typeface="+mn-lt"/>
                <a:ea typeface="+mn-ea"/>
                <a:cs typeface="+mn-cs"/>
              </a:rPr>
              <a:t>・</a:t>
            </a:r>
            <a:r>
              <a:rPr kumimoji="1" lang="ja-JP" altLang="ja-JP" sz="1200" kern="1200" dirty="0">
                <a:solidFill>
                  <a:schemeClr val="tx1"/>
                </a:solidFill>
                <a:effectLst/>
                <a:latin typeface="+mn-lt"/>
                <a:ea typeface="+mn-ea"/>
                <a:cs typeface="+mn-cs"/>
              </a:rPr>
              <a:t>正しい栄養の知識を学び、伝えるためのヘルスワーカーの目的と仕事を知る。</a:t>
            </a:r>
            <a:r>
              <a:rPr kumimoji="1" lang="en-US" altLang="ja-JP" sz="1200" kern="1200" dirty="0">
                <a:solidFill>
                  <a:schemeClr val="tx1"/>
                </a:solidFill>
                <a:effectLst/>
                <a:latin typeface="+mn-lt"/>
                <a:ea typeface="+mn-ea"/>
                <a:cs typeface="+mn-cs"/>
              </a:rPr>
              <a:t/>
            </a:r>
            <a:br>
              <a:rPr kumimoji="1" lang="en-US" altLang="ja-JP" sz="1200" kern="1200" dirty="0">
                <a:solidFill>
                  <a:schemeClr val="tx1"/>
                </a:solidFill>
                <a:effectLst/>
                <a:latin typeface="+mn-lt"/>
                <a:ea typeface="+mn-ea"/>
                <a:cs typeface="+mn-cs"/>
              </a:rPr>
            </a:br>
            <a:endParaRPr kumimoji="1" lang="ja-JP" altLang="ja-JP" sz="1200" kern="1200" dirty="0">
              <a:solidFill>
                <a:schemeClr val="tx1"/>
              </a:solidFill>
              <a:effectLst/>
              <a:latin typeface="+mn-lt"/>
              <a:ea typeface="+mn-ea"/>
              <a:cs typeface="+mn-cs"/>
            </a:endParaRPr>
          </a:p>
          <a:p>
            <a:r>
              <a:rPr lang="ja-JP" altLang="ja-JP" dirty="0">
                <a:effectLst/>
              </a:rPr>
              <a:t> </a:t>
            </a:r>
            <a:r>
              <a:rPr kumimoji="1" lang="en-US" altLang="ja-JP" dirty="0"/>
              <a:t>【</a:t>
            </a:r>
            <a:r>
              <a:rPr kumimoji="1" lang="ja-JP" altLang="en-US" dirty="0"/>
              <a:t>問いかけのサンプル</a:t>
            </a:r>
            <a:r>
              <a:rPr kumimoji="1" lang="en-US" altLang="ja-JP" dirty="0"/>
              <a:t>】</a:t>
            </a:r>
          </a:p>
          <a:p>
            <a:r>
              <a:rPr kumimoji="1" lang="ja-JP" altLang="ja-JP" sz="1200" kern="1200" dirty="0">
                <a:solidFill>
                  <a:schemeClr val="tx1"/>
                </a:solidFill>
                <a:effectLst/>
                <a:latin typeface="+mn-lt"/>
                <a:ea typeface="+mn-ea"/>
                <a:cs typeface="+mn-cs"/>
              </a:rPr>
              <a:t>問）この人達は何をしているでしょうか？</a:t>
            </a:r>
            <a:r>
              <a:rPr lang="ja-JP" altLang="ja-JP" dirty="0">
                <a:effectLst/>
              </a:rPr>
              <a:t> </a:t>
            </a:r>
            <a:r>
              <a:rPr lang="en-US" altLang="ja-JP" dirty="0">
                <a:effectLst/>
              </a:rPr>
              <a:t/>
            </a:r>
            <a:br>
              <a:rPr lang="en-US" altLang="ja-JP" dirty="0">
                <a:effectLst/>
              </a:rPr>
            </a:br>
            <a:r>
              <a:rPr lang="en-US" altLang="ja-JP" dirty="0">
                <a:effectLst/>
              </a:rPr>
              <a:t/>
            </a:r>
            <a:br>
              <a:rPr lang="en-US" altLang="ja-JP" dirty="0">
                <a:effectLst/>
              </a:rPr>
            </a:br>
            <a:r>
              <a:rPr lang="ja-JP" altLang="ja-JP" dirty="0">
                <a:effectLst/>
              </a:rPr>
              <a:t> </a:t>
            </a:r>
            <a:r>
              <a:rPr kumimoji="1" lang="en-US" altLang="ja-JP" dirty="0"/>
              <a:t>【</a:t>
            </a:r>
            <a:r>
              <a:rPr kumimoji="1" lang="ja-JP" altLang="en-US" dirty="0"/>
              <a:t>説明</a:t>
            </a:r>
            <a:r>
              <a:rPr kumimoji="1" lang="en-US" altLang="ja-JP" dirty="0"/>
              <a:t>】</a:t>
            </a:r>
          </a:p>
          <a:p>
            <a:r>
              <a:rPr kumimoji="1" lang="ja-JP" altLang="ja-JP" sz="1200" kern="1200" dirty="0">
                <a:solidFill>
                  <a:schemeClr val="tx1"/>
                </a:solidFill>
                <a:effectLst/>
                <a:latin typeface="+mn-lt"/>
                <a:ea typeface="+mn-ea"/>
                <a:cs typeface="+mn-cs"/>
              </a:rPr>
              <a:t>・ガーナでは、国家政策として１９９９年から各地域に駐在するヘルスワーカーにより、栄養改善に取り組んでいます。</a:t>
            </a:r>
            <a:endParaRPr kumimoji="1" lang="en-US" altLang="ja-JP" sz="1200" kern="1200" dirty="0">
              <a:solidFill>
                <a:schemeClr val="tx1"/>
              </a:solidFill>
              <a:effectLst/>
              <a:latin typeface="+mn-lt"/>
              <a:ea typeface="+mn-ea"/>
              <a:cs typeface="+mn-cs"/>
            </a:endParaRPr>
          </a:p>
          <a:p>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・母子手帳の普及はそのうち一つの「ガーナ母子保健プロジェクト」です。</a:t>
            </a:r>
            <a:endParaRPr kumimoji="1" lang="en-US"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　ガーナ人の妊婦や母親が食生活の改善を実行に移せるようにするための継続的な働きかけとサポートを行っています。</a:t>
            </a:r>
            <a:endParaRPr kumimoji="1" lang="en-US" altLang="ja-JP" sz="1200" kern="1200" dirty="0">
              <a:solidFill>
                <a:schemeClr val="tx1"/>
              </a:solidFill>
              <a:effectLst/>
              <a:latin typeface="+mn-lt"/>
              <a:ea typeface="+mn-ea"/>
              <a:cs typeface="+mn-cs"/>
            </a:endParaRPr>
          </a:p>
          <a:p>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・ヘルスワーカーの多くは母子栄養の重要性の認識や知識を持っていますが、それぞれの妊産婦や母子に合わせたカウンセリングまでは行っていませんでした。</a:t>
            </a:r>
            <a:endParaRPr kumimoji="1" lang="en-US"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　研修を受けたヘルスワーカーは、それぞれの地域の妊産婦一人ひとりに対して食事指導や栄養カウンセリングなどを行っています。</a:t>
            </a:r>
            <a:endParaRPr kumimoji="1" lang="en-US"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　栄養改善に関わる専門家は、ガーナだけでなく、世界のさまざまな国々に派遣されています。</a:t>
            </a:r>
            <a:r>
              <a:rPr lang="ja-JP" altLang="ja-JP" dirty="0">
                <a:effectLst/>
              </a:rPr>
              <a:t> </a:t>
            </a:r>
            <a:endParaRPr kumimoji="1" lang="ja-JP" altLang="en-US" dirty="0"/>
          </a:p>
        </p:txBody>
      </p:sp>
      <p:sp>
        <p:nvSpPr>
          <p:cNvPr id="4" name="スライド番号プレースホルダー 3"/>
          <p:cNvSpPr>
            <a:spLocks noGrp="1"/>
          </p:cNvSpPr>
          <p:nvPr>
            <p:ph type="sldNum" sz="quarter" idx="10"/>
          </p:nvPr>
        </p:nvSpPr>
        <p:spPr/>
        <p:txBody>
          <a:bodyPr/>
          <a:lstStyle/>
          <a:p>
            <a:fld id="{83883AB7-CF85-4B0B-9BA8-87D65D4F8B97}" type="slidenum">
              <a:rPr kumimoji="1" lang="ja-JP" altLang="en-US" smtClean="0"/>
              <a:t>7</a:t>
            </a:fld>
            <a:endParaRPr kumimoji="1" lang="ja-JP" altLang="en-US"/>
          </a:p>
        </p:txBody>
      </p:sp>
    </p:spTree>
    <p:extLst>
      <p:ext uri="{BB962C8B-B14F-4D97-AF65-F5344CB8AC3E}">
        <p14:creationId xmlns:p14="http://schemas.microsoft.com/office/powerpoint/2010/main" val="5438103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スライド</a:t>
            </a:r>
            <a:r>
              <a:rPr kumimoji="1" lang="en-US" altLang="ja-JP" dirty="0"/>
              <a:t>NO.07】</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n-lt"/>
                <a:ea typeface="+mn-ea"/>
                <a:cs typeface="+mn-cs"/>
              </a:rPr>
              <a:t>海外で活躍する栄養専門家の話</a:t>
            </a:r>
            <a:r>
              <a:rPr kumimoji="1" lang="ja-JP" altLang="ja-JP" sz="1200" kern="1200" dirty="0">
                <a:solidFill>
                  <a:schemeClr val="tx1"/>
                </a:solidFill>
                <a:effectLst/>
                <a:latin typeface="+mn-lt"/>
                <a:ea typeface="+mn-ea"/>
                <a:cs typeface="+mn-cs"/>
              </a:rPr>
              <a:t>（動画）</a:t>
            </a:r>
            <a:r>
              <a:rPr lang="ja-JP" altLang="ja-JP" dirty="0">
                <a:effectLst/>
              </a:rPr>
              <a:t> </a:t>
            </a:r>
            <a:r>
              <a:rPr kumimoji="1" lang="en-US" altLang="ja-JP" dirty="0"/>
              <a:t/>
            </a:r>
            <a:br>
              <a:rPr kumimoji="1" lang="en-US" altLang="ja-JP" dirty="0"/>
            </a:br>
            <a:r>
              <a:rPr kumimoji="1" lang="en-US" altLang="ja-JP" dirty="0"/>
              <a:t/>
            </a:r>
            <a:br>
              <a:rPr kumimoji="1" lang="en-US" altLang="ja-JP" dirty="0"/>
            </a:br>
            <a:r>
              <a:rPr kumimoji="1" lang="en-US" altLang="ja-JP" dirty="0"/>
              <a:t>【</a:t>
            </a:r>
            <a:r>
              <a:rPr kumimoji="1" lang="ja-JP" altLang="en-US" dirty="0"/>
              <a:t>学習内容</a:t>
            </a:r>
            <a:r>
              <a:rPr kumimoji="1" lang="en-US" altLang="ja-JP" dirty="0"/>
              <a:t>】</a:t>
            </a:r>
          </a:p>
          <a:p>
            <a:r>
              <a:rPr kumimoji="1" lang="ja-JP" altLang="en-US" sz="1200" kern="1200" dirty="0">
                <a:solidFill>
                  <a:schemeClr val="tx1"/>
                </a:solidFill>
                <a:effectLst/>
                <a:latin typeface="+mn-lt"/>
                <a:ea typeface="+mn-ea"/>
                <a:cs typeface="+mn-cs"/>
              </a:rPr>
              <a:t>・</a:t>
            </a:r>
            <a:r>
              <a:rPr kumimoji="1" lang="ja-JP" altLang="ja-JP" sz="1200" kern="1200" dirty="0">
                <a:solidFill>
                  <a:schemeClr val="tx1"/>
                </a:solidFill>
                <a:effectLst/>
                <a:latin typeface="+mn-lt"/>
                <a:ea typeface="+mn-ea"/>
                <a:cs typeface="+mn-cs"/>
              </a:rPr>
              <a:t>ガーナの「母子手帳を通じた母子継続ケア改善プロジェクト」とはどんなプロジェクトなのかを知る</a:t>
            </a:r>
            <a:r>
              <a:rPr kumimoji="1" lang="ja-JP" altLang="en-US" sz="1200" kern="1200" dirty="0">
                <a:solidFill>
                  <a:schemeClr val="tx1"/>
                </a:solidFill>
                <a:effectLst/>
                <a:latin typeface="+mn-lt"/>
                <a:ea typeface="+mn-ea"/>
                <a:cs typeface="+mn-cs"/>
              </a:rPr>
              <a:t>。</a:t>
            </a:r>
            <a:endParaRPr kumimoji="1" lang="en-US" altLang="ja-JP" sz="1200" kern="1200" dirty="0">
              <a:solidFill>
                <a:schemeClr val="tx1"/>
              </a:solidFill>
              <a:effectLst/>
              <a:latin typeface="+mn-lt"/>
              <a:ea typeface="+mn-ea"/>
              <a:cs typeface="+mn-cs"/>
            </a:endParaRPr>
          </a:p>
          <a:p>
            <a:endParaRPr kumimoji="1" lang="ja-JP" altLang="ja-JP" sz="1200" kern="1200" dirty="0">
              <a:solidFill>
                <a:schemeClr val="tx1"/>
              </a:solidFill>
              <a:effectLst/>
              <a:latin typeface="+mn-lt"/>
              <a:ea typeface="+mn-ea"/>
              <a:cs typeface="+mn-cs"/>
            </a:endParaRPr>
          </a:p>
          <a:p>
            <a:r>
              <a:rPr kumimoji="1" lang="ja-JP" altLang="en-US" sz="1200" kern="1200" dirty="0">
                <a:solidFill>
                  <a:schemeClr val="tx1"/>
                </a:solidFill>
                <a:effectLst/>
                <a:latin typeface="+mn-lt"/>
                <a:ea typeface="+mn-ea"/>
                <a:cs typeface="+mn-cs"/>
              </a:rPr>
              <a:t>・</a:t>
            </a:r>
            <a:r>
              <a:rPr kumimoji="1" lang="ja-JP" altLang="ja-JP" sz="1200" kern="1200" dirty="0">
                <a:solidFill>
                  <a:schemeClr val="tx1"/>
                </a:solidFill>
                <a:effectLst/>
                <a:latin typeface="+mn-lt"/>
                <a:ea typeface="+mn-ea"/>
                <a:cs typeface="+mn-cs"/>
              </a:rPr>
              <a:t>国際協力の仕事について理解を深める。国際協力の仕事について苦労した点ややりがいは何かを知る。</a:t>
            </a:r>
            <a:r>
              <a:rPr lang="ja-JP" altLang="ja-JP" dirty="0">
                <a:effectLst/>
              </a:rPr>
              <a:t> </a:t>
            </a:r>
            <a:r>
              <a:rPr lang="en-US" altLang="ja-JP" dirty="0">
                <a:effectLst/>
              </a:rPr>
              <a:t/>
            </a:r>
            <a:br>
              <a:rPr lang="en-US" altLang="ja-JP" dirty="0">
                <a:effectLst/>
              </a:rPr>
            </a:br>
            <a:r>
              <a:rPr lang="en-US" altLang="ja-JP" dirty="0">
                <a:effectLst/>
              </a:rPr>
              <a:t/>
            </a:r>
            <a:br>
              <a:rPr lang="en-US" altLang="ja-JP" dirty="0">
                <a:effectLst/>
              </a:rPr>
            </a:br>
            <a:r>
              <a:rPr lang="ja-JP" altLang="ja-JP" dirty="0">
                <a:effectLst/>
              </a:rPr>
              <a:t> </a:t>
            </a:r>
            <a:r>
              <a:rPr kumimoji="1" lang="en-US" altLang="ja-JP" dirty="0"/>
              <a:t>【</a:t>
            </a:r>
            <a:r>
              <a:rPr kumimoji="1" lang="ja-JP" altLang="en-US" dirty="0"/>
              <a:t>問いかけのサンプル</a:t>
            </a:r>
            <a:r>
              <a:rPr kumimoji="1" lang="en-US" altLang="ja-JP" dirty="0"/>
              <a:t>】</a:t>
            </a:r>
          </a:p>
          <a:p>
            <a:r>
              <a:rPr kumimoji="1" lang="ja-JP" altLang="ja-JP" sz="1200" kern="1200" dirty="0">
                <a:solidFill>
                  <a:schemeClr val="tx1"/>
                </a:solidFill>
                <a:effectLst/>
                <a:latin typeface="+mn-lt"/>
                <a:ea typeface="+mn-ea"/>
                <a:cs typeface="+mn-cs"/>
              </a:rPr>
              <a:t>問）ガーナで、母子手帳を使った栄養改善に取り組んでいる栄養専門家の方のお話を聞きましょう。</a:t>
            </a:r>
            <a:endParaRPr kumimoji="1" lang="en-US"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（視聴の前に関連の参考情報を事前に提供しておくと効果的）</a:t>
            </a:r>
            <a:endParaRPr kumimoji="1" lang="en-US" altLang="ja-JP" sz="1200" kern="1200" dirty="0">
              <a:solidFill>
                <a:schemeClr val="tx1"/>
              </a:solidFill>
              <a:effectLst/>
              <a:latin typeface="+mn-lt"/>
              <a:ea typeface="+mn-ea"/>
              <a:cs typeface="+mn-cs"/>
            </a:endParaRPr>
          </a:p>
          <a:p>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（動画視聴後）</a:t>
            </a:r>
            <a:endParaRPr kumimoji="1" lang="en-US"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問）専門家はどんな仕事をしているのでしょうか？</a:t>
            </a:r>
            <a:r>
              <a:rPr kumimoji="1" lang="en-US" altLang="ja-JP" sz="1200" kern="1200" dirty="0">
                <a:solidFill>
                  <a:schemeClr val="tx1"/>
                </a:solidFill>
                <a:effectLst/>
                <a:latin typeface="+mn-lt"/>
                <a:ea typeface="+mn-ea"/>
                <a:cs typeface="+mn-cs"/>
              </a:rPr>
              <a:t/>
            </a:r>
            <a:br>
              <a:rPr kumimoji="1" lang="en-US" altLang="ja-JP" sz="1200" kern="1200" dirty="0">
                <a:solidFill>
                  <a:schemeClr val="tx1"/>
                </a:solidFill>
                <a:effectLst/>
                <a:latin typeface="+mn-lt"/>
                <a:ea typeface="+mn-ea"/>
                <a:cs typeface="+mn-cs"/>
              </a:rPr>
            </a:br>
            <a:endParaRPr kumimoji="1" lang="en-US"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問）プロジェクトはどのような効果がありますか？</a:t>
            </a:r>
            <a:r>
              <a:rPr kumimoji="1" lang="en-US" altLang="ja-JP" sz="1200" kern="1200" dirty="0">
                <a:solidFill>
                  <a:schemeClr val="tx1"/>
                </a:solidFill>
                <a:effectLst/>
                <a:latin typeface="+mn-lt"/>
                <a:ea typeface="+mn-ea"/>
                <a:cs typeface="+mn-cs"/>
              </a:rPr>
              <a:t/>
            </a:r>
            <a:br>
              <a:rPr kumimoji="1" lang="en-US" altLang="ja-JP" sz="1200" kern="1200" dirty="0">
                <a:solidFill>
                  <a:schemeClr val="tx1"/>
                </a:solidFill>
                <a:effectLst/>
                <a:latin typeface="+mn-lt"/>
                <a:ea typeface="+mn-ea"/>
                <a:cs typeface="+mn-cs"/>
              </a:rPr>
            </a:br>
            <a:endParaRPr kumimoji="1" lang="en-US"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問）専門家がガーナで苦労したことは何でしょう？</a:t>
            </a:r>
            <a:r>
              <a:rPr kumimoji="1" lang="en-US" altLang="ja-JP" sz="1200" kern="1200" dirty="0">
                <a:solidFill>
                  <a:schemeClr val="tx1"/>
                </a:solidFill>
                <a:effectLst/>
                <a:latin typeface="+mn-lt"/>
                <a:ea typeface="+mn-ea"/>
                <a:cs typeface="+mn-cs"/>
              </a:rPr>
              <a:t/>
            </a:r>
            <a:br>
              <a:rPr kumimoji="1" lang="en-US" altLang="ja-JP" sz="1200" kern="1200" dirty="0">
                <a:solidFill>
                  <a:schemeClr val="tx1"/>
                </a:solidFill>
                <a:effectLst/>
                <a:latin typeface="+mn-lt"/>
                <a:ea typeface="+mn-ea"/>
                <a:cs typeface="+mn-cs"/>
              </a:rPr>
            </a:br>
            <a:r>
              <a:rPr kumimoji="1" lang="ja-JP" altLang="ja-JP" sz="1200" kern="1200" dirty="0">
                <a:solidFill>
                  <a:schemeClr val="tx1"/>
                </a:solidFill>
                <a:effectLst/>
                <a:latin typeface="+mn-lt"/>
                <a:ea typeface="+mn-ea"/>
                <a:cs typeface="+mn-cs"/>
              </a:rPr>
              <a:t>問）専門家のやりがいは何でしょうか？</a:t>
            </a:r>
            <a:r>
              <a:rPr lang="ja-JP" altLang="ja-JP" dirty="0">
                <a:effectLst/>
              </a:rPr>
              <a:t> </a:t>
            </a:r>
            <a:r>
              <a:rPr lang="en-US" altLang="ja-JP" dirty="0">
                <a:effectLst/>
              </a:rPr>
              <a:t/>
            </a:r>
            <a:br>
              <a:rPr lang="en-US" altLang="ja-JP" dirty="0">
                <a:effectLst/>
              </a:rPr>
            </a:br>
            <a:endParaRPr lang="en-US" altLang="ja-JP" dirty="0">
              <a:effectLst/>
            </a:endParaRPr>
          </a:p>
          <a:p>
            <a:r>
              <a:rPr lang="en-US" altLang="ja-JP" dirty="0">
                <a:effectLst/>
              </a:rPr>
              <a:t/>
            </a:r>
            <a:br>
              <a:rPr lang="en-US" altLang="ja-JP" dirty="0">
                <a:effectLst/>
              </a:rPr>
            </a:br>
            <a:r>
              <a:rPr lang="ja-JP" altLang="ja-JP" dirty="0">
                <a:effectLst/>
              </a:rPr>
              <a:t> </a:t>
            </a:r>
            <a:r>
              <a:rPr kumimoji="1" lang="en-US" altLang="ja-JP" dirty="0"/>
              <a:t>【</a:t>
            </a:r>
            <a:r>
              <a:rPr kumimoji="1" lang="ja-JP" altLang="en-US" dirty="0"/>
              <a:t>説明</a:t>
            </a:r>
            <a:r>
              <a:rPr kumimoji="1" lang="en-US" altLang="ja-JP" dirty="0"/>
              <a:t>】</a:t>
            </a:r>
          </a:p>
          <a:p>
            <a:r>
              <a:rPr kumimoji="1" lang="ja-JP" altLang="ja-JP" sz="1200" kern="1200" dirty="0">
                <a:solidFill>
                  <a:schemeClr val="tx1"/>
                </a:solidFill>
                <a:effectLst/>
                <a:latin typeface="+mn-lt"/>
                <a:ea typeface="+mn-ea"/>
                <a:cs typeface="+mn-cs"/>
              </a:rPr>
              <a:t>・母子手帳を通じた母子継続ケア改善プロジェクト</a:t>
            </a:r>
          </a:p>
          <a:p>
            <a:r>
              <a:rPr kumimoji="1" lang="ja-JP" altLang="en-US" sz="1200" kern="1200" dirty="0">
                <a:solidFill>
                  <a:schemeClr val="tx1"/>
                </a:solidFill>
                <a:effectLst/>
                <a:latin typeface="+mn-lt"/>
                <a:ea typeface="+mn-ea"/>
                <a:cs typeface="+mn-cs"/>
              </a:rPr>
              <a:t>　</a:t>
            </a:r>
            <a:r>
              <a:rPr kumimoji="1" lang="en-US" altLang="ja-JP" sz="1200" kern="1200" dirty="0">
                <a:solidFill>
                  <a:schemeClr val="tx1"/>
                </a:solidFill>
                <a:effectLst/>
                <a:latin typeface="+mn-lt"/>
                <a:ea typeface="+mn-ea"/>
                <a:cs typeface="+mn-cs"/>
              </a:rPr>
              <a:t>2018</a:t>
            </a:r>
            <a:r>
              <a:rPr kumimoji="1" lang="ja-JP" altLang="ja-JP" sz="1200" kern="1200" dirty="0">
                <a:solidFill>
                  <a:schemeClr val="tx1"/>
                </a:solidFill>
                <a:effectLst/>
                <a:latin typeface="+mn-lt"/>
                <a:ea typeface="+mn-ea"/>
                <a:cs typeface="+mn-cs"/>
              </a:rPr>
              <a:t>年</a:t>
            </a:r>
            <a:r>
              <a:rPr kumimoji="1" lang="en-US" altLang="ja-JP" sz="1200" kern="1200" dirty="0">
                <a:solidFill>
                  <a:schemeClr val="tx1"/>
                </a:solidFill>
                <a:effectLst/>
                <a:latin typeface="+mn-lt"/>
                <a:ea typeface="+mn-ea"/>
                <a:cs typeface="+mn-cs"/>
              </a:rPr>
              <a:t>4</a:t>
            </a:r>
            <a:r>
              <a:rPr kumimoji="1" lang="ja-JP" altLang="ja-JP" sz="1200" kern="1200" dirty="0">
                <a:solidFill>
                  <a:schemeClr val="tx1"/>
                </a:solidFill>
                <a:effectLst/>
                <a:latin typeface="+mn-lt"/>
                <a:ea typeface="+mn-ea"/>
                <a:cs typeface="+mn-cs"/>
              </a:rPr>
              <a:t>月</a:t>
            </a:r>
            <a:r>
              <a:rPr kumimoji="1" lang="en-US" altLang="ja-JP" sz="1200" kern="1200" dirty="0">
                <a:solidFill>
                  <a:schemeClr val="tx1"/>
                </a:solidFill>
                <a:effectLst/>
                <a:latin typeface="+mn-lt"/>
                <a:ea typeface="+mn-ea"/>
                <a:cs typeface="+mn-cs"/>
              </a:rPr>
              <a:t>10</a:t>
            </a:r>
            <a:r>
              <a:rPr kumimoji="1" lang="ja-JP" altLang="ja-JP" sz="1200" kern="1200" dirty="0">
                <a:solidFill>
                  <a:schemeClr val="tx1"/>
                </a:solidFill>
                <a:effectLst/>
                <a:latin typeface="+mn-lt"/>
                <a:ea typeface="+mn-ea"/>
                <a:cs typeface="+mn-cs"/>
              </a:rPr>
              <a:t>日、ガーナ共和国において</a:t>
            </a:r>
            <a:r>
              <a:rPr kumimoji="1" lang="en-US" altLang="ja-JP" sz="1200" kern="1200" dirty="0">
                <a:solidFill>
                  <a:schemeClr val="tx1"/>
                </a:solidFill>
                <a:effectLst/>
                <a:latin typeface="+mn-lt"/>
                <a:ea typeface="+mn-ea"/>
                <a:cs typeface="+mn-cs"/>
              </a:rPr>
              <a:t>3</a:t>
            </a:r>
            <a:r>
              <a:rPr kumimoji="1" lang="ja-JP" altLang="ja-JP" sz="1200" kern="1200" dirty="0">
                <a:solidFill>
                  <a:schemeClr val="tx1"/>
                </a:solidFill>
                <a:effectLst/>
                <a:latin typeface="+mn-lt"/>
                <a:ea typeface="+mn-ea"/>
                <a:cs typeface="+mn-cs"/>
              </a:rPr>
              <a:t>年間の「母子手帳を通じた母子継続ケア強化プロジェクト」が始まりました。</a:t>
            </a:r>
            <a:endParaRPr kumimoji="1" lang="en-US"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　このプロジェクトは、</a:t>
            </a:r>
            <a:r>
              <a:rPr kumimoji="1" lang="en-US" altLang="ja-JP" sz="1200" kern="1200" dirty="0">
                <a:solidFill>
                  <a:schemeClr val="tx1"/>
                </a:solidFill>
                <a:effectLst/>
                <a:latin typeface="+mn-lt"/>
                <a:ea typeface="+mn-ea"/>
                <a:cs typeface="+mn-cs"/>
              </a:rPr>
              <a:t>2016</a:t>
            </a:r>
            <a:r>
              <a:rPr kumimoji="1" lang="ja-JP" altLang="ja-JP" sz="1200" kern="1200" dirty="0">
                <a:solidFill>
                  <a:schemeClr val="tx1"/>
                </a:solidFill>
                <a:effectLst/>
                <a:latin typeface="+mn-lt"/>
                <a:ea typeface="+mn-ea"/>
                <a:cs typeface="+mn-cs"/>
              </a:rPr>
              <a:t>年にガーナ政府が</a:t>
            </a:r>
            <a:r>
              <a:rPr kumimoji="1" lang="en-US" altLang="ja-JP" sz="1200" kern="1200" dirty="0">
                <a:solidFill>
                  <a:schemeClr val="tx1"/>
                </a:solidFill>
                <a:effectLst/>
                <a:latin typeface="+mn-lt"/>
                <a:ea typeface="+mn-ea"/>
                <a:cs typeface="+mn-cs"/>
              </a:rPr>
              <a:t>JICA</a:t>
            </a:r>
            <a:r>
              <a:rPr kumimoji="1" lang="ja-JP" altLang="ja-JP" sz="1200" kern="1200" dirty="0">
                <a:solidFill>
                  <a:schemeClr val="tx1"/>
                </a:solidFill>
                <a:effectLst/>
                <a:latin typeface="+mn-lt"/>
                <a:ea typeface="+mn-ea"/>
                <a:cs typeface="+mn-cs"/>
              </a:rPr>
              <a:t>の技術協力を得て作成を始めたガーナ初の統合版母子手帳を全国に導入、普及することで、</a:t>
            </a:r>
            <a:endParaRPr kumimoji="1" lang="en-US"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　より多くの母と子が質の高い母子保健サービスを利用できるようになることを目指すものです。</a:t>
            </a:r>
            <a:endParaRPr kumimoji="1" lang="en-US" altLang="ja-JP" sz="1200" kern="1200" dirty="0">
              <a:solidFill>
                <a:schemeClr val="tx1"/>
              </a:solidFill>
              <a:effectLst/>
              <a:latin typeface="+mn-lt"/>
              <a:ea typeface="+mn-ea"/>
              <a:cs typeface="+mn-cs"/>
            </a:endParaRPr>
          </a:p>
          <a:p>
            <a:endParaRPr kumimoji="1" lang="en-US" altLang="ja-JP"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n-lt"/>
                <a:ea typeface="+mn-ea"/>
                <a:cs typeface="+mn-cs"/>
              </a:rPr>
              <a:t>・櫻井杏子さん（栄養専門家）</a:t>
            </a:r>
            <a:endParaRPr kumimoji="1" lang="en-US" altLang="ja-JP"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n-lt"/>
                <a:ea typeface="+mn-ea"/>
                <a:cs typeface="+mn-cs"/>
              </a:rPr>
              <a:t>　</a:t>
            </a:r>
            <a:r>
              <a:rPr kumimoji="1" lang="en-US" altLang="ja-JP" sz="1200" kern="1200" dirty="0">
                <a:solidFill>
                  <a:schemeClr val="tx1"/>
                </a:solidFill>
                <a:effectLst/>
                <a:latin typeface="+mn-lt"/>
                <a:ea typeface="+mn-ea"/>
                <a:cs typeface="+mn-cs"/>
              </a:rPr>
              <a:t>2018</a:t>
            </a:r>
            <a:r>
              <a:rPr kumimoji="1" lang="ja-JP" altLang="en-US" sz="1200" kern="1200" dirty="0">
                <a:solidFill>
                  <a:schemeClr val="tx1"/>
                </a:solidFill>
                <a:effectLst/>
                <a:latin typeface="+mn-lt"/>
                <a:ea typeface="+mn-ea"/>
                <a:cs typeface="+mn-cs"/>
              </a:rPr>
              <a:t>年よりガーナのプロジェクトに参加。これまでにカンボジアの保護プログラムも担当。</a:t>
            </a:r>
            <a:endParaRPr kumimoji="1" lang="en-US" altLang="ja-JP"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n-lt"/>
                <a:ea typeface="+mn-ea"/>
                <a:cs typeface="+mn-cs"/>
              </a:rPr>
              <a:t>「妊婦や母親が食生活の改善を実行に移せるようにするために、継続的な働きかけとサポートが必要です。</a:t>
            </a:r>
            <a:endParaRPr kumimoji="1" lang="en-US" altLang="ja-JP"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n-lt"/>
                <a:ea typeface="+mn-ea"/>
                <a:cs typeface="+mn-cs"/>
              </a:rPr>
              <a:t>  </a:t>
            </a:r>
            <a:r>
              <a:rPr kumimoji="1" lang="ja-JP" altLang="en-US" sz="1200" kern="1200" dirty="0">
                <a:solidFill>
                  <a:schemeClr val="tx1"/>
                </a:solidFill>
                <a:effectLst/>
                <a:latin typeface="+mn-lt"/>
                <a:ea typeface="+mn-ea"/>
                <a:cs typeface="+mn-cs"/>
              </a:rPr>
              <a:t>今後、栄養と農業、水・衛生などの分野との協力が進めば、母子の健康と子どもの健やかな成長へのさらなる貢献につながるでしょう。</a:t>
            </a:r>
            <a:endParaRPr kumimoji="1" lang="en-US" altLang="ja-JP" sz="1200" kern="1200" dirty="0">
              <a:solidFill>
                <a:schemeClr val="tx1"/>
              </a:solidFill>
              <a:effectLst/>
              <a:latin typeface="+mn-lt"/>
              <a:ea typeface="+mn-ea"/>
              <a:cs typeface="+mn-cs"/>
            </a:endParaRPr>
          </a:p>
          <a:p>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＊プロジェクトの参考情報</a:t>
            </a:r>
          </a:p>
          <a:p>
            <a:r>
              <a:rPr kumimoji="1" lang="ja-JP" altLang="en-US" sz="1200" kern="1200" dirty="0">
                <a:solidFill>
                  <a:schemeClr val="tx1"/>
                </a:solidFill>
                <a:effectLst/>
                <a:latin typeface="+mn-lt"/>
                <a:ea typeface="+mn-ea"/>
                <a:cs typeface="+mn-cs"/>
              </a:rPr>
              <a:t>・</a:t>
            </a:r>
            <a:r>
              <a:rPr kumimoji="1" lang="ja-JP" altLang="ja-JP" sz="1200" kern="1200" dirty="0">
                <a:solidFill>
                  <a:schemeClr val="tx1"/>
                </a:solidFill>
                <a:effectLst/>
                <a:latin typeface="+mn-lt"/>
                <a:ea typeface="+mn-ea"/>
                <a:cs typeface="+mn-cs"/>
              </a:rPr>
              <a:t>ガーナ母子手帳プロジェクト開始（</a:t>
            </a:r>
            <a:r>
              <a:rPr kumimoji="1" lang="en-US" altLang="ja-JP" sz="1200" kern="1200" dirty="0">
                <a:solidFill>
                  <a:schemeClr val="tx1"/>
                </a:solidFill>
                <a:effectLst/>
                <a:latin typeface="+mn-lt"/>
                <a:ea typeface="+mn-ea"/>
                <a:cs typeface="+mn-cs"/>
              </a:rPr>
              <a:t>JICAHP</a:t>
            </a:r>
            <a:r>
              <a:rPr kumimoji="1" lang="ja-JP" altLang="ja-JP" sz="1200" kern="1200" dirty="0">
                <a:solidFill>
                  <a:schemeClr val="tx1"/>
                </a:solidFill>
                <a:effectLst/>
                <a:latin typeface="+mn-lt"/>
                <a:ea typeface="+mn-ea"/>
                <a:cs typeface="+mn-cs"/>
              </a:rPr>
              <a:t>より）</a:t>
            </a:r>
          </a:p>
          <a:p>
            <a:r>
              <a:rPr kumimoji="1" lang="en-US" altLang="ja-JP" sz="1200" u="sng" kern="1200" dirty="0">
                <a:solidFill>
                  <a:schemeClr val="tx1"/>
                </a:solidFill>
                <a:effectLst/>
                <a:latin typeface="+mn-lt"/>
                <a:ea typeface="+mn-ea"/>
                <a:cs typeface="+mn-cs"/>
                <a:hlinkClick r:id="rId3"/>
              </a:rPr>
              <a:t>https://www.jica.go.jp/project/ghana/010/news/20180528_01.html</a:t>
            </a:r>
            <a:endParaRPr kumimoji="1" lang="ja-JP" altLang="ja-JP" sz="1200" kern="1200" dirty="0">
              <a:solidFill>
                <a:schemeClr val="tx1"/>
              </a:solidFill>
              <a:effectLst/>
              <a:latin typeface="+mn-lt"/>
              <a:ea typeface="+mn-ea"/>
              <a:cs typeface="+mn-cs"/>
            </a:endParaRPr>
          </a:p>
          <a:p>
            <a:r>
              <a:rPr kumimoji="1" lang="ja-JP" altLang="en-US" sz="1200" kern="1200" dirty="0">
                <a:solidFill>
                  <a:schemeClr val="tx1"/>
                </a:solidFill>
                <a:effectLst/>
                <a:latin typeface="+mn-lt"/>
                <a:ea typeface="+mn-ea"/>
                <a:cs typeface="+mn-cs"/>
              </a:rPr>
              <a:t>・</a:t>
            </a:r>
            <a:r>
              <a:rPr kumimoji="1" lang="ja-JP" altLang="ja-JP" sz="1200" kern="1200" dirty="0">
                <a:solidFill>
                  <a:schemeClr val="tx1"/>
                </a:solidFill>
                <a:effectLst/>
                <a:latin typeface="+mn-lt"/>
                <a:ea typeface="+mn-ea"/>
                <a:cs typeface="+mn-cs"/>
              </a:rPr>
              <a:t>かけがえのない命をまもるために～未来の母子健康手帳へ向けた取組～</a:t>
            </a:r>
          </a:p>
          <a:p>
            <a:r>
              <a:rPr kumimoji="1" lang="en-US" altLang="ja-JP" sz="1200" u="sng" kern="1200" dirty="0">
                <a:solidFill>
                  <a:schemeClr val="tx1"/>
                </a:solidFill>
                <a:effectLst/>
                <a:latin typeface="+mn-lt"/>
                <a:ea typeface="+mn-ea"/>
                <a:cs typeface="+mn-cs"/>
                <a:hlinkClick r:id="rId4"/>
              </a:rPr>
              <a:t>https://www.youtube.com/watch?v=Sp74hcExTZY</a:t>
            </a:r>
            <a:endParaRPr kumimoji="1" lang="ja-JP" altLang="ja-JP" sz="1200" kern="1200" dirty="0">
              <a:solidFill>
                <a:schemeClr val="tx1"/>
              </a:solidFill>
              <a:effectLst/>
              <a:latin typeface="+mn-lt"/>
              <a:ea typeface="+mn-ea"/>
              <a:cs typeface="+mn-cs"/>
            </a:endParaRPr>
          </a:p>
          <a:p>
            <a:r>
              <a:rPr kumimoji="1" lang="ja-JP" altLang="en-US" sz="1200" kern="1200" dirty="0">
                <a:solidFill>
                  <a:schemeClr val="tx1"/>
                </a:solidFill>
                <a:effectLst/>
                <a:latin typeface="+mn-lt"/>
                <a:ea typeface="+mn-ea"/>
                <a:cs typeface="+mn-cs"/>
              </a:rPr>
              <a:t>・</a:t>
            </a:r>
            <a:r>
              <a:rPr kumimoji="1" lang="ja-JP" altLang="ja-JP" sz="1200" kern="1200" dirty="0">
                <a:solidFill>
                  <a:schemeClr val="tx1"/>
                </a:solidFill>
                <a:effectLst/>
                <a:latin typeface="+mn-lt"/>
                <a:ea typeface="+mn-ea"/>
                <a:cs typeface="+mn-cs"/>
              </a:rPr>
              <a:t>母子手帳を世界に～途上国における導入と普及～</a:t>
            </a:r>
            <a:r>
              <a:rPr kumimoji="1" lang="en-US" altLang="ja-JP" sz="1200" kern="1200" dirty="0">
                <a:solidFill>
                  <a:schemeClr val="tx1"/>
                </a:solidFill>
                <a:effectLst/>
                <a:latin typeface="+mn-lt"/>
                <a:ea typeface="+mn-ea"/>
                <a:cs typeface="+mn-cs"/>
              </a:rPr>
              <a:t>(</a:t>
            </a:r>
            <a:r>
              <a:rPr kumimoji="1" lang="ja-JP" altLang="ja-JP" sz="1200" kern="1200" dirty="0">
                <a:solidFill>
                  <a:schemeClr val="tx1"/>
                </a:solidFill>
                <a:effectLst/>
                <a:latin typeface="+mn-lt"/>
                <a:ea typeface="+mn-ea"/>
                <a:cs typeface="+mn-cs"/>
              </a:rPr>
              <a:t>ダイジェスト版</a:t>
            </a:r>
            <a:r>
              <a:rPr kumimoji="1" lang="en-US" altLang="ja-JP" sz="1200" kern="1200" dirty="0">
                <a:solidFill>
                  <a:schemeClr val="tx1"/>
                </a:solidFill>
                <a:effectLst/>
                <a:latin typeface="+mn-lt"/>
                <a:ea typeface="+mn-ea"/>
                <a:cs typeface="+mn-cs"/>
              </a:rPr>
              <a:t>)</a:t>
            </a:r>
            <a:endParaRPr kumimoji="1" lang="ja-JP" altLang="ja-JP" sz="1200" kern="1200" dirty="0">
              <a:solidFill>
                <a:schemeClr val="tx1"/>
              </a:solidFill>
              <a:effectLst/>
              <a:latin typeface="+mn-lt"/>
              <a:ea typeface="+mn-ea"/>
              <a:cs typeface="+mn-cs"/>
            </a:endParaRPr>
          </a:p>
          <a:p>
            <a:r>
              <a:rPr kumimoji="1" lang="en-US" altLang="ja-JP" sz="1200" u="sng" kern="1200" dirty="0">
                <a:solidFill>
                  <a:schemeClr val="tx1"/>
                </a:solidFill>
                <a:effectLst/>
                <a:latin typeface="+mn-lt"/>
                <a:ea typeface="+mn-ea"/>
                <a:cs typeface="+mn-cs"/>
                <a:hlinkClick r:id="rId5"/>
              </a:rPr>
              <a:t>https://www.youtube.com/watch?v=eqFhl6O2BxY&amp;t=3s</a:t>
            </a:r>
            <a:endParaRPr kumimoji="1" lang="en-US" altLang="ja-JP" sz="1200" u="sng" kern="1200" dirty="0">
              <a:solidFill>
                <a:schemeClr val="tx1"/>
              </a:solidFill>
              <a:effectLst/>
              <a:latin typeface="+mn-lt"/>
              <a:ea typeface="+mn-ea"/>
              <a:cs typeface="+mn-cs"/>
            </a:endParaRPr>
          </a:p>
          <a:p>
            <a:endParaRPr kumimoji="1" lang="en-US" altLang="ja-JP" sz="1200" u="sng" kern="1200" dirty="0">
              <a:solidFill>
                <a:schemeClr val="tx1"/>
              </a:solidFill>
              <a:effectLst/>
              <a:latin typeface="+mn-lt"/>
              <a:ea typeface="+mn-ea"/>
              <a:cs typeface="+mn-cs"/>
            </a:endParaRPr>
          </a:p>
          <a:p>
            <a:r>
              <a:rPr kumimoji="1" lang="en-US" altLang="ja-JP" dirty="0">
                <a:solidFill>
                  <a:srgbClr val="FF0000"/>
                </a:solidFill>
                <a:effectLst/>
              </a:rPr>
              <a:t>【mundi</a:t>
            </a:r>
            <a:r>
              <a:rPr kumimoji="1" lang="ja-JP" altLang="en-US" dirty="0">
                <a:solidFill>
                  <a:srgbClr val="FF0000"/>
                </a:solidFill>
                <a:effectLst/>
              </a:rPr>
              <a:t>掲載ページ</a:t>
            </a:r>
            <a:r>
              <a:rPr kumimoji="1" lang="en-US" altLang="ja-JP" dirty="0">
                <a:solidFill>
                  <a:srgbClr val="FF0000"/>
                </a:solidFill>
                <a:effectLst/>
              </a:rPr>
              <a:t>】</a:t>
            </a:r>
          </a:p>
          <a:p>
            <a:r>
              <a:rPr kumimoji="1" lang="en-US" altLang="ja-JP" dirty="0">
                <a:solidFill>
                  <a:srgbClr val="FF0000"/>
                </a:solidFill>
                <a:effectLst/>
              </a:rPr>
              <a:t>2020</a:t>
            </a:r>
            <a:r>
              <a:rPr kumimoji="1" lang="ja-JP" altLang="en-US" dirty="0">
                <a:solidFill>
                  <a:srgbClr val="FF0000"/>
                </a:solidFill>
                <a:effectLst/>
              </a:rPr>
              <a:t>年</a:t>
            </a:r>
            <a:r>
              <a:rPr kumimoji="1" lang="en-US" altLang="ja-JP" dirty="0">
                <a:solidFill>
                  <a:srgbClr val="FF0000"/>
                </a:solidFill>
                <a:effectLst/>
              </a:rPr>
              <a:t>1</a:t>
            </a:r>
            <a:r>
              <a:rPr kumimoji="1" lang="ja-JP" altLang="en-US" dirty="0">
                <a:solidFill>
                  <a:srgbClr val="FF0000"/>
                </a:solidFill>
                <a:effectLst/>
              </a:rPr>
              <a:t>月号　</a:t>
            </a:r>
            <a:r>
              <a:rPr kumimoji="1" lang="en-US" altLang="ja-JP" dirty="0">
                <a:solidFill>
                  <a:srgbClr val="FF0000"/>
                </a:solidFill>
                <a:effectLst/>
              </a:rPr>
              <a:t>P8-9</a:t>
            </a:r>
            <a:endParaRPr kumimoji="1" lang="ja-JP" altLang="en-US" dirty="0">
              <a:solidFill>
                <a:srgbClr val="FF0000"/>
              </a:solidFill>
            </a:endParaRPr>
          </a:p>
        </p:txBody>
      </p:sp>
      <p:sp>
        <p:nvSpPr>
          <p:cNvPr id="4" name="スライド番号プレースホルダー 3"/>
          <p:cNvSpPr>
            <a:spLocks noGrp="1"/>
          </p:cNvSpPr>
          <p:nvPr>
            <p:ph type="sldNum" sz="quarter" idx="5"/>
          </p:nvPr>
        </p:nvSpPr>
        <p:spPr/>
        <p:txBody>
          <a:bodyPr/>
          <a:lstStyle/>
          <a:p>
            <a:fld id="{83883AB7-CF85-4B0B-9BA8-87D65D4F8B97}" type="slidenum">
              <a:rPr kumimoji="1" lang="ja-JP" altLang="en-US" smtClean="0"/>
              <a:t>8</a:t>
            </a:fld>
            <a:endParaRPr kumimoji="1" lang="ja-JP" altLang="en-US"/>
          </a:p>
        </p:txBody>
      </p:sp>
    </p:spTree>
    <p:extLst>
      <p:ext uri="{BB962C8B-B14F-4D97-AF65-F5344CB8AC3E}">
        <p14:creationId xmlns:p14="http://schemas.microsoft.com/office/powerpoint/2010/main" val="12083745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スライド</a:t>
            </a:r>
            <a:r>
              <a:rPr kumimoji="1" lang="en-US" altLang="ja-JP" dirty="0"/>
              <a:t>NO.08】</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a:solidFill>
                  <a:schemeClr val="tx1"/>
                </a:solidFill>
                <a:effectLst/>
                <a:latin typeface="+mn-lt"/>
                <a:ea typeface="+mn-ea"/>
                <a:cs typeface="+mn-cs"/>
              </a:rPr>
              <a:t>ソロモンの食生活改善を通じた生活習慣病</a:t>
            </a:r>
            <a:r>
              <a:rPr kumimoji="1" lang="ja-JP" altLang="en-US" sz="1200" kern="1200" dirty="0">
                <a:solidFill>
                  <a:schemeClr val="tx1"/>
                </a:solidFill>
                <a:effectLst/>
                <a:latin typeface="+mn-lt"/>
                <a:ea typeface="+mn-ea"/>
                <a:cs typeface="+mn-cs"/>
              </a:rPr>
              <a:t>の</a:t>
            </a:r>
            <a:r>
              <a:rPr kumimoji="1" lang="ja-JP" altLang="ja-JP" sz="1200" kern="1200" dirty="0">
                <a:solidFill>
                  <a:schemeClr val="tx1"/>
                </a:solidFill>
                <a:effectLst/>
                <a:latin typeface="+mn-lt"/>
                <a:ea typeface="+mn-ea"/>
                <a:cs typeface="+mn-cs"/>
              </a:rPr>
              <a:t>予防</a:t>
            </a:r>
            <a:r>
              <a:rPr lang="ja-JP" altLang="ja-JP" dirty="0">
                <a:effectLst/>
              </a:rPr>
              <a:t> </a:t>
            </a:r>
            <a:r>
              <a:rPr kumimoji="1" lang="en-US" altLang="ja-JP" dirty="0"/>
              <a:t/>
            </a:r>
            <a:br>
              <a:rPr kumimoji="1" lang="en-US" altLang="ja-JP" dirty="0"/>
            </a:br>
            <a:r>
              <a:rPr kumimoji="1" lang="en-US" altLang="ja-JP" dirty="0"/>
              <a:t/>
            </a:r>
            <a:br>
              <a:rPr kumimoji="1" lang="en-US" altLang="ja-JP" dirty="0"/>
            </a:br>
            <a:r>
              <a:rPr kumimoji="1" lang="en-US" altLang="ja-JP" dirty="0"/>
              <a:t>【</a:t>
            </a:r>
            <a:r>
              <a:rPr kumimoji="1" lang="ja-JP" altLang="en-US" dirty="0"/>
              <a:t>学習内容</a:t>
            </a:r>
            <a:r>
              <a:rPr kumimoji="1" lang="en-US" altLang="ja-JP" dirty="0"/>
              <a:t>】</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n-lt"/>
                <a:ea typeface="+mn-ea"/>
                <a:cs typeface="+mn-cs"/>
              </a:rPr>
              <a:t>・</a:t>
            </a:r>
            <a:r>
              <a:rPr kumimoji="1" lang="ja-JP" altLang="ja-JP" sz="1200" kern="1200" dirty="0">
                <a:solidFill>
                  <a:schemeClr val="tx1"/>
                </a:solidFill>
                <a:effectLst/>
                <a:latin typeface="+mn-lt"/>
                <a:ea typeface="+mn-ea"/>
                <a:cs typeface="+mn-cs"/>
              </a:rPr>
              <a:t>ソロモンの人々の食生活の変化を通じて、健康の問題点を考える。</a:t>
            </a:r>
            <a:r>
              <a:rPr kumimoji="1" lang="en-US" altLang="ja-JP" sz="1200" kern="1200" dirty="0">
                <a:solidFill>
                  <a:schemeClr val="tx1"/>
                </a:solidFill>
                <a:effectLst/>
                <a:latin typeface="+mn-lt"/>
                <a:ea typeface="+mn-ea"/>
                <a:cs typeface="+mn-cs"/>
              </a:rPr>
              <a:t/>
            </a:r>
            <a:br>
              <a:rPr kumimoji="1" lang="en-US" altLang="ja-JP" sz="1200" kern="1200" dirty="0">
                <a:solidFill>
                  <a:schemeClr val="tx1"/>
                </a:solidFill>
                <a:effectLst/>
                <a:latin typeface="+mn-lt"/>
                <a:ea typeface="+mn-ea"/>
                <a:cs typeface="+mn-cs"/>
              </a:rPr>
            </a:br>
            <a:r>
              <a:rPr kumimoji="1" lang="en-US" altLang="ja-JP" sz="1200" kern="1200" dirty="0">
                <a:solidFill>
                  <a:schemeClr val="tx1"/>
                </a:solidFill>
                <a:effectLst/>
                <a:latin typeface="+mn-lt"/>
                <a:ea typeface="+mn-ea"/>
                <a:cs typeface="+mn-cs"/>
              </a:rPr>
              <a:t/>
            </a:r>
            <a:br>
              <a:rPr kumimoji="1" lang="en-US" altLang="ja-JP" sz="1200" kern="1200" dirty="0">
                <a:solidFill>
                  <a:schemeClr val="tx1"/>
                </a:solidFill>
                <a:effectLst/>
                <a:latin typeface="+mn-lt"/>
                <a:ea typeface="+mn-ea"/>
                <a:cs typeface="+mn-cs"/>
              </a:rPr>
            </a:br>
            <a:r>
              <a:rPr lang="ja-JP" altLang="ja-JP" dirty="0">
                <a:effectLst/>
              </a:rPr>
              <a:t> </a:t>
            </a:r>
            <a:r>
              <a:rPr kumimoji="1" lang="en-US" altLang="ja-JP" dirty="0"/>
              <a:t>【</a:t>
            </a:r>
            <a:r>
              <a:rPr kumimoji="1" lang="ja-JP" altLang="en-US" dirty="0"/>
              <a:t>問いかけのサンプル</a:t>
            </a:r>
            <a:r>
              <a:rPr kumimoji="1" lang="en-US" altLang="ja-JP" dirty="0"/>
              <a:t>】</a:t>
            </a:r>
          </a:p>
          <a:p>
            <a:r>
              <a:rPr kumimoji="1" lang="ja-JP" altLang="ja-JP" sz="1200" kern="1200" dirty="0">
                <a:solidFill>
                  <a:schemeClr val="tx1"/>
                </a:solidFill>
                <a:effectLst/>
                <a:latin typeface="+mn-lt"/>
                <a:ea typeface="+mn-ea"/>
                <a:cs typeface="+mn-cs"/>
              </a:rPr>
              <a:t>問）ソロモンの代表的な食事である近代食と伝統食にはどんな食材が使われていますか？</a:t>
            </a:r>
            <a:endParaRPr kumimoji="1" lang="en-US" altLang="ja-JP" sz="1200" kern="1200" dirty="0">
              <a:solidFill>
                <a:schemeClr val="tx1"/>
              </a:solidFill>
              <a:effectLst/>
              <a:latin typeface="+mn-lt"/>
              <a:ea typeface="+mn-ea"/>
              <a:cs typeface="+mn-cs"/>
            </a:endParaRPr>
          </a:p>
          <a:p>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問）近代食と伝統食を比べてどう思いますか？</a:t>
            </a:r>
            <a:endParaRPr kumimoji="1" lang="en-US" altLang="ja-JP" sz="1200" kern="1200" dirty="0">
              <a:solidFill>
                <a:schemeClr val="tx1"/>
              </a:solidFill>
              <a:effectLst/>
              <a:latin typeface="+mn-lt"/>
              <a:ea typeface="+mn-ea"/>
              <a:cs typeface="+mn-cs"/>
            </a:endParaRPr>
          </a:p>
          <a:p>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問）ソロモンの人たちはどうして栄養の偏った近代食を食べるようになったのでしょう？</a:t>
            </a:r>
            <a:endParaRPr kumimoji="1" lang="en-US" altLang="ja-JP" sz="1200" kern="1200" dirty="0">
              <a:solidFill>
                <a:schemeClr val="tx1"/>
              </a:solidFill>
              <a:effectLst/>
              <a:latin typeface="+mn-lt"/>
              <a:ea typeface="+mn-ea"/>
              <a:cs typeface="+mn-cs"/>
            </a:endParaRPr>
          </a:p>
          <a:p>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問）ソロモンの人たちの食生活を通じて健康改善を進めるにはどんな取組が考えられるでしょうか？</a:t>
            </a:r>
            <a:r>
              <a:rPr kumimoji="1" lang="en-US" altLang="ja-JP" sz="1200" kern="1200" dirty="0">
                <a:solidFill>
                  <a:schemeClr val="tx1"/>
                </a:solidFill>
                <a:effectLst/>
                <a:latin typeface="+mn-lt"/>
                <a:ea typeface="+mn-ea"/>
                <a:cs typeface="+mn-cs"/>
              </a:rPr>
              <a:t/>
            </a:r>
            <a:br>
              <a:rPr kumimoji="1" lang="en-US" altLang="ja-JP" sz="1200" kern="1200" dirty="0">
                <a:solidFill>
                  <a:schemeClr val="tx1"/>
                </a:solidFill>
                <a:effectLst/>
                <a:latin typeface="+mn-lt"/>
                <a:ea typeface="+mn-ea"/>
                <a:cs typeface="+mn-cs"/>
              </a:rPr>
            </a:br>
            <a:r>
              <a:rPr kumimoji="1" lang="en-US" altLang="ja-JP" sz="1200" kern="1200" dirty="0">
                <a:solidFill>
                  <a:schemeClr val="tx1"/>
                </a:solidFill>
                <a:effectLst/>
                <a:latin typeface="+mn-lt"/>
                <a:ea typeface="+mn-ea"/>
                <a:cs typeface="+mn-cs"/>
              </a:rPr>
              <a:t/>
            </a:r>
            <a:br>
              <a:rPr kumimoji="1" lang="en-US" altLang="ja-JP" sz="1200" kern="1200" dirty="0">
                <a:solidFill>
                  <a:schemeClr val="tx1"/>
                </a:solidFill>
                <a:effectLst/>
                <a:latin typeface="+mn-lt"/>
                <a:ea typeface="+mn-ea"/>
                <a:cs typeface="+mn-cs"/>
              </a:rPr>
            </a:br>
            <a:r>
              <a:rPr lang="ja-JP" altLang="ja-JP" dirty="0">
                <a:effectLst/>
              </a:rPr>
              <a:t>  </a:t>
            </a:r>
            <a:r>
              <a:rPr kumimoji="1" lang="en-US" altLang="ja-JP" dirty="0"/>
              <a:t>【</a:t>
            </a:r>
            <a:r>
              <a:rPr kumimoji="1" lang="ja-JP" altLang="en-US" dirty="0"/>
              <a:t>説明</a:t>
            </a:r>
            <a:r>
              <a:rPr kumimoji="1" lang="en-US" altLang="ja-JP" dirty="0"/>
              <a:t>】</a:t>
            </a:r>
          </a:p>
          <a:p>
            <a:r>
              <a:rPr kumimoji="1" lang="ja-JP" altLang="ja-JP" sz="1200" kern="1200" dirty="0">
                <a:solidFill>
                  <a:schemeClr val="tx1"/>
                </a:solidFill>
                <a:effectLst/>
                <a:latin typeface="+mn-lt"/>
                <a:ea typeface="+mn-ea"/>
                <a:cs typeface="+mn-cs"/>
              </a:rPr>
              <a:t>・近代食はごはんの上にインスタント麺をのせた食事です。伝統食はイモ、海藻、魚など地域で入手できる食材をココナッツミルクで煮た料理です。</a:t>
            </a:r>
            <a:endParaRPr kumimoji="1" lang="en-US" altLang="ja-JP" sz="1200" kern="1200" dirty="0">
              <a:solidFill>
                <a:schemeClr val="tx1"/>
              </a:solidFill>
              <a:effectLst/>
              <a:latin typeface="+mn-lt"/>
              <a:ea typeface="+mn-ea"/>
              <a:cs typeface="+mn-cs"/>
            </a:endParaRPr>
          </a:p>
          <a:p>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・伝統食にはお金がかかることもあり、外国から入って来た安いインスタント食品を食べるようにな</a:t>
            </a:r>
            <a:r>
              <a:rPr kumimoji="1" lang="ja-JP" altLang="en-US" sz="1200" kern="1200" dirty="0">
                <a:solidFill>
                  <a:schemeClr val="tx1"/>
                </a:solidFill>
                <a:effectLst/>
                <a:latin typeface="+mn-lt"/>
                <a:ea typeface="+mn-ea"/>
                <a:cs typeface="+mn-cs"/>
              </a:rPr>
              <a:t>りまし</a:t>
            </a:r>
            <a:r>
              <a:rPr kumimoji="1" lang="ja-JP" altLang="ja-JP" sz="1200" kern="1200" dirty="0">
                <a:solidFill>
                  <a:schemeClr val="tx1"/>
                </a:solidFill>
                <a:effectLst/>
                <a:latin typeface="+mn-lt"/>
                <a:ea typeface="+mn-ea"/>
                <a:cs typeface="+mn-cs"/>
              </a:rPr>
              <a:t>た。</a:t>
            </a:r>
            <a:endParaRPr kumimoji="1" lang="en-US"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　伝統食を食べていたころには</a:t>
            </a:r>
            <a:r>
              <a:rPr kumimoji="1" lang="en-US" altLang="ja-JP" sz="1200" kern="1200" dirty="0">
                <a:solidFill>
                  <a:schemeClr val="tx1"/>
                </a:solidFill>
                <a:effectLst/>
                <a:latin typeface="+mn-lt"/>
                <a:ea typeface="+mn-ea"/>
                <a:cs typeface="+mn-cs"/>
              </a:rPr>
              <a:t>100</a:t>
            </a:r>
            <a:r>
              <a:rPr kumimoji="1" lang="ja-JP" altLang="ja-JP" sz="1200" kern="1200" dirty="0">
                <a:solidFill>
                  <a:schemeClr val="tx1"/>
                </a:solidFill>
                <a:effectLst/>
                <a:latin typeface="+mn-lt"/>
                <a:ea typeface="+mn-ea"/>
                <a:cs typeface="+mn-cs"/>
              </a:rPr>
              <a:t>歳を超えても健康な人が何人もい</a:t>
            </a:r>
            <a:r>
              <a:rPr kumimoji="1" lang="ja-JP" altLang="en-US" sz="1200" kern="1200" dirty="0">
                <a:solidFill>
                  <a:schemeClr val="tx1"/>
                </a:solidFill>
                <a:effectLst/>
                <a:latin typeface="+mn-lt"/>
                <a:ea typeface="+mn-ea"/>
                <a:cs typeface="+mn-cs"/>
              </a:rPr>
              <a:t>まし</a:t>
            </a:r>
            <a:r>
              <a:rPr kumimoji="1" lang="ja-JP" altLang="ja-JP" sz="1200" kern="1200" dirty="0">
                <a:solidFill>
                  <a:schemeClr val="tx1"/>
                </a:solidFill>
                <a:effectLst/>
                <a:latin typeface="+mn-lt"/>
                <a:ea typeface="+mn-ea"/>
                <a:cs typeface="+mn-cs"/>
              </a:rPr>
              <a:t>たが、スナック菓子やインスタント麺などが広まった</a:t>
            </a:r>
            <a:r>
              <a:rPr kumimoji="1" lang="en-US" altLang="ja-JP" sz="1200" kern="1200" dirty="0">
                <a:solidFill>
                  <a:schemeClr val="tx1"/>
                </a:solidFill>
                <a:effectLst/>
                <a:latin typeface="+mn-lt"/>
                <a:ea typeface="+mn-ea"/>
                <a:cs typeface="+mn-cs"/>
              </a:rPr>
              <a:t>1980</a:t>
            </a:r>
            <a:r>
              <a:rPr kumimoji="1" lang="ja-JP" altLang="ja-JP" sz="1200" kern="1200" dirty="0">
                <a:solidFill>
                  <a:schemeClr val="tx1"/>
                </a:solidFill>
                <a:effectLst/>
                <a:latin typeface="+mn-lt"/>
                <a:ea typeface="+mn-ea"/>
                <a:cs typeface="+mn-cs"/>
              </a:rPr>
              <a:t>年代以降は、およそ６割の成人が</a:t>
            </a:r>
            <a:endParaRPr kumimoji="1" lang="en-US"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　太り過ぎか肥満となり、それに伴う生活習慣病が急増してい</a:t>
            </a:r>
            <a:r>
              <a:rPr kumimoji="1" lang="ja-JP" altLang="en-US" sz="1200" kern="1200" dirty="0">
                <a:solidFill>
                  <a:schemeClr val="tx1"/>
                </a:solidFill>
                <a:effectLst/>
                <a:latin typeface="+mn-lt"/>
                <a:ea typeface="+mn-ea"/>
                <a:cs typeface="+mn-cs"/>
              </a:rPr>
              <a:t>ます</a:t>
            </a:r>
            <a:r>
              <a:rPr kumimoji="1" lang="ja-JP" altLang="ja-JP" sz="1200" kern="1200" dirty="0">
                <a:solidFill>
                  <a:schemeClr val="tx1"/>
                </a:solidFill>
                <a:effectLst/>
                <a:latin typeface="+mn-lt"/>
                <a:ea typeface="+mn-ea"/>
                <a:cs typeface="+mn-cs"/>
              </a:rPr>
              <a:t>。これは、ソロモンだけではなく南太平洋の国々全体の問題で</a:t>
            </a:r>
            <a:r>
              <a:rPr kumimoji="1" lang="ja-JP" altLang="en-US" sz="1200" kern="1200" dirty="0">
                <a:solidFill>
                  <a:schemeClr val="tx1"/>
                </a:solidFill>
                <a:effectLst/>
                <a:latin typeface="+mn-lt"/>
                <a:ea typeface="+mn-ea"/>
                <a:cs typeface="+mn-cs"/>
              </a:rPr>
              <a:t>す</a:t>
            </a:r>
            <a:r>
              <a:rPr kumimoji="1" lang="ja-JP" altLang="ja-JP" sz="1200" kern="1200" dirty="0">
                <a:solidFill>
                  <a:schemeClr val="tx1"/>
                </a:solidFill>
                <a:effectLst/>
                <a:latin typeface="+mn-lt"/>
                <a:ea typeface="+mn-ea"/>
                <a:cs typeface="+mn-cs"/>
              </a:rPr>
              <a:t>。</a:t>
            </a:r>
            <a:endParaRPr kumimoji="1" lang="en-US" altLang="ja-JP" sz="1200" kern="1200" dirty="0">
              <a:solidFill>
                <a:schemeClr val="tx1"/>
              </a:solidFill>
              <a:effectLst/>
              <a:latin typeface="+mn-lt"/>
              <a:ea typeface="+mn-ea"/>
              <a:cs typeface="+mn-cs"/>
            </a:endParaRPr>
          </a:p>
          <a:p>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・ソロモンの保健省は、</a:t>
            </a:r>
            <a:r>
              <a:rPr kumimoji="1" lang="en-US" altLang="ja-JP" sz="1200" kern="1200" dirty="0">
                <a:solidFill>
                  <a:schemeClr val="tx1"/>
                </a:solidFill>
                <a:effectLst/>
                <a:latin typeface="+mn-lt"/>
                <a:ea typeface="+mn-ea"/>
                <a:cs typeface="+mn-cs"/>
              </a:rPr>
              <a:t>2016</a:t>
            </a:r>
            <a:r>
              <a:rPr kumimoji="1" lang="ja-JP" altLang="ja-JP" sz="1200" kern="1200" dirty="0">
                <a:solidFill>
                  <a:schemeClr val="tx1"/>
                </a:solidFill>
                <a:effectLst/>
                <a:latin typeface="+mn-lt"/>
                <a:ea typeface="+mn-ea"/>
                <a:cs typeface="+mn-cs"/>
              </a:rPr>
              <a:t>年から村人が生涯健康で暮らせる「ヘルシービレッジ推進プロジェクト」を行っています。</a:t>
            </a:r>
            <a:endParaRPr kumimoji="1" lang="en-US"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　現地の健康推進員の育成には日本の</a:t>
            </a:r>
            <a:r>
              <a:rPr kumimoji="1" lang="en-US" altLang="ja-JP" sz="1200" kern="1200" dirty="0">
                <a:solidFill>
                  <a:schemeClr val="tx1"/>
                </a:solidFill>
                <a:effectLst/>
                <a:latin typeface="+mn-lt"/>
                <a:ea typeface="+mn-ea"/>
                <a:cs typeface="+mn-cs"/>
              </a:rPr>
              <a:t>JICA</a:t>
            </a:r>
            <a:r>
              <a:rPr kumimoji="1" lang="ja-JP" altLang="ja-JP" sz="1200" kern="1200" dirty="0">
                <a:solidFill>
                  <a:schemeClr val="tx1"/>
                </a:solidFill>
                <a:effectLst/>
                <a:latin typeface="+mn-lt"/>
                <a:ea typeface="+mn-ea"/>
                <a:cs typeface="+mn-cs"/>
              </a:rPr>
              <a:t>が協力しています。家庭菜園で野菜を育てたり、食材の特性や栄養バランスを村人に説明したりするほか、</a:t>
            </a:r>
            <a:endParaRPr kumimoji="1" lang="en-US"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　学校や市場の環境改善にも取組ました。その結果、食事をソロモンの伝統食に戻す人が増えてきています。</a:t>
            </a:r>
            <a:r>
              <a:rPr lang="ja-JP" altLang="ja-JP" dirty="0">
                <a:effectLst/>
              </a:rPr>
              <a:t> </a:t>
            </a:r>
            <a:endParaRPr lang="en-US" altLang="ja-JP" dirty="0">
              <a:effectLst/>
            </a:endParaRPr>
          </a:p>
          <a:p>
            <a:endParaRPr kumimoji="1" lang="en-US" altLang="ja-JP" sz="1200" kern="1200" dirty="0">
              <a:solidFill>
                <a:schemeClr val="tx1"/>
              </a:solidFill>
              <a:effectLst/>
              <a:latin typeface="+mn-lt"/>
              <a:ea typeface="+mn-ea"/>
              <a:cs typeface="+mn-cs"/>
            </a:endParaRPr>
          </a:p>
          <a:p>
            <a:r>
              <a:rPr kumimoji="1" lang="en-US" altLang="ja-JP" dirty="0">
                <a:solidFill>
                  <a:srgbClr val="FF0000"/>
                </a:solidFill>
                <a:effectLst/>
              </a:rPr>
              <a:t>【mundi</a:t>
            </a:r>
            <a:r>
              <a:rPr kumimoji="1" lang="ja-JP" altLang="en-US" dirty="0">
                <a:solidFill>
                  <a:srgbClr val="FF0000"/>
                </a:solidFill>
                <a:effectLst/>
              </a:rPr>
              <a:t>掲載ページ</a:t>
            </a:r>
            <a:r>
              <a:rPr kumimoji="1" lang="en-US" altLang="ja-JP" dirty="0">
                <a:solidFill>
                  <a:srgbClr val="FF0000"/>
                </a:solidFill>
                <a:effectLst/>
              </a:rPr>
              <a:t>】</a:t>
            </a:r>
          </a:p>
          <a:p>
            <a:r>
              <a:rPr kumimoji="1" lang="en-US" altLang="ja-JP" dirty="0">
                <a:solidFill>
                  <a:srgbClr val="FF0000"/>
                </a:solidFill>
                <a:effectLst/>
              </a:rPr>
              <a:t>2020</a:t>
            </a:r>
            <a:r>
              <a:rPr kumimoji="1" lang="ja-JP" altLang="en-US" dirty="0">
                <a:solidFill>
                  <a:srgbClr val="FF0000"/>
                </a:solidFill>
                <a:effectLst/>
              </a:rPr>
              <a:t>年</a:t>
            </a:r>
            <a:r>
              <a:rPr kumimoji="1" lang="en-US" altLang="ja-JP" dirty="0">
                <a:solidFill>
                  <a:srgbClr val="FF0000"/>
                </a:solidFill>
                <a:effectLst/>
              </a:rPr>
              <a:t>1</a:t>
            </a:r>
            <a:r>
              <a:rPr kumimoji="1" lang="ja-JP" altLang="en-US" dirty="0">
                <a:solidFill>
                  <a:srgbClr val="FF0000"/>
                </a:solidFill>
                <a:effectLst/>
              </a:rPr>
              <a:t>月号　</a:t>
            </a:r>
            <a:r>
              <a:rPr kumimoji="1" lang="en-US" altLang="ja-JP" dirty="0">
                <a:solidFill>
                  <a:srgbClr val="FF0000"/>
                </a:solidFill>
                <a:effectLst/>
              </a:rPr>
              <a:t>P18-19</a:t>
            </a:r>
            <a:endParaRPr kumimoji="1" lang="ja-JP" altLang="en-US" dirty="0">
              <a:solidFill>
                <a:srgbClr val="FF0000"/>
              </a:solidFill>
            </a:endParaRPr>
          </a:p>
        </p:txBody>
      </p:sp>
      <p:sp>
        <p:nvSpPr>
          <p:cNvPr id="4" name="スライド番号プレースホルダー 3"/>
          <p:cNvSpPr>
            <a:spLocks noGrp="1"/>
          </p:cNvSpPr>
          <p:nvPr>
            <p:ph type="sldNum" sz="quarter" idx="5"/>
          </p:nvPr>
        </p:nvSpPr>
        <p:spPr/>
        <p:txBody>
          <a:bodyPr/>
          <a:lstStyle/>
          <a:p>
            <a:fld id="{83883AB7-CF85-4B0B-9BA8-87D65D4F8B97}" type="slidenum">
              <a:rPr kumimoji="1" lang="ja-JP" altLang="en-US" smtClean="0"/>
              <a:t>9</a:t>
            </a:fld>
            <a:endParaRPr kumimoji="1" lang="ja-JP" altLang="en-US"/>
          </a:p>
        </p:txBody>
      </p:sp>
    </p:spTree>
    <p:extLst>
      <p:ext uri="{BB962C8B-B14F-4D97-AF65-F5344CB8AC3E}">
        <p14:creationId xmlns:p14="http://schemas.microsoft.com/office/powerpoint/2010/main" val="18442818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28E80666-FB37-4B36-9149-507F3B0178E3}" type="datetimeFigureOut">
              <a:rPr lang="en-US" smtClean="0"/>
              <a:pPr/>
              <a:t>4/11/2022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E63A33-8271-4DD0-9C48-789913D7C115}" type="slidenum">
              <a:rPr lang="en-US" smtClean="0"/>
              <a:pPr/>
              <a:t>‹#›</a:t>
            </a:fld>
            <a:endParaRPr lang="en-US"/>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ja-JP" altLang="en-US"/>
              <a:t>マスター タイトルの書式設定</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28E80666-FB37-4B36-9149-507F3B0178E3}" type="datetimeFigureOut">
              <a:rPr lang="en-US" smtClean="0"/>
              <a:pPr/>
              <a:t>4/11/2022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E63A33-8271-4DD0-9C48-789913D7C11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8E80666-FB37-4B36-9149-507F3B0178E3}" type="datetimeFigureOut">
              <a:rPr lang="en-US" smtClean="0"/>
              <a:pPr/>
              <a:t>4/11/2022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E63A33-8271-4DD0-9C48-789913D7C11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8E80666-FB37-4B36-9149-507F3B0178E3}" type="datetimeFigureOut">
              <a:rPr lang="en-US" smtClean="0"/>
              <a:pPr/>
              <a:t>4/11/2022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E63A33-8271-4DD0-9C48-789913D7C115}" type="slidenum">
              <a:rPr lang="en-US" smtClean="0"/>
              <a:pPr/>
              <a:t>‹#›</a:t>
            </a:fld>
            <a:endParaRPr lang="en-US"/>
          </a:p>
        </p:txBody>
      </p:sp>
      <p:sp>
        <p:nvSpPr>
          <p:cNvPr id="8" name="Title 7"/>
          <p:cNvSpPr>
            <a:spLocks noGrp="1"/>
          </p:cNvSpPr>
          <p:nvPr>
            <p:ph type="title"/>
          </p:nvPr>
        </p:nvSpPr>
        <p:spPr/>
        <p:txBody>
          <a:bodyPr/>
          <a:lstStyle/>
          <a:p>
            <a:r>
              <a:rPr lang="ja-JP" altLang="en-US"/>
              <a:t>マスター タイトルの書式設定</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28E80666-FB37-4B36-9149-507F3B0178E3}" type="datetimeFigureOut">
              <a:rPr lang="en-US" smtClean="0"/>
              <a:pPr/>
              <a:t>4/11/2022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E63A33-8271-4DD0-9C48-789913D7C11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28E80666-FB37-4B36-9149-507F3B0178E3}" type="datetimeFigureOut">
              <a:rPr lang="en-US" smtClean="0"/>
              <a:pPr/>
              <a:t>4/11/2022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E63A33-8271-4DD0-9C48-789913D7C115}" type="slidenum">
              <a:rPr lang="en-US" smtClean="0"/>
              <a:pPr/>
              <a:t>‹#›</a:t>
            </a:fld>
            <a:endParaRPr lang="en-US"/>
          </a:p>
        </p:txBody>
      </p:sp>
      <p:sp>
        <p:nvSpPr>
          <p:cNvPr id="8" name="Title 7"/>
          <p:cNvSpPr>
            <a:spLocks noGrp="1"/>
          </p:cNvSpPr>
          <p:nvPr>
            <p:ph type="title"/>
          </p:nvPr>
        </p:nvSpPr>
        <p:spPr/>
        <p:txBody>
          <a:bodyPr/>
          <a:lstStyle/>
          <a:p>
            <a:r>
              <a:rPr lang="ja-JP" altLang="en-US"/>
              <a:t>マスター タイトルの書式設定</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ja-JP" altLang="en-US"/>
              <a:t>マスター テキストの書式設定</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28E80666-FB37-4B36-9149-507F3B0178E3}" type="datetimeFigureOut">
              <a:rPr lang="en-US" smtClean="0"/>
              <a:pPr/>
              <a:t>4/11/2022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7E63A33-8271-4DD0-9C48-789913D7C115}" type="slidenum">
              <a:rPr lang="en-US" smtClean="0"/>
              <a:pPr/>
              <a:t>‹#›</a:t>
            </a:fld>
            <a:endParaRPr lang="en-US"/>
          </a:p>
        </p:txBody>
      </p:sp>
      <p:sp>
        <p:nvSpPr>
          <p:cNvPr id="10" name="Title 9"/>
          <p:cNvSpPr>
            <a:spLocks noGrp="1"/>
          </p:cNvSpPr>
          <p:nvPr>
            <p:ph type="title"/>
          </p:nvPr>
        </p:nvSpPr>
        <p:spPr/>
        <p:txBody>
          <a:bodyPr/>
          <a:lstStyle/>
          <a:p>
            <a:r>
              <a:rPr lang="ja-JP" altLang="en-US"/>
              <a:t>マスター タイトルの書式設定</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28E80666-FB37-4B36-9149-507F3B0178E3}" type="datetimeFigureOut">
              <a:rPr lang="en-US" smtClean="0"/>
              <a:pPr/>
              <a:t>4/11/2022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7E63A33-8271-4DD0-9C48-789913D7C11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E80666-FB37-4B36-9149-507F3B0178E3}" type="datetimeFigureOut">
              <a:rPr lang="en-US" smtClean="0"/>
              <a:pPr/>
              <a:t>4/11/2022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7E63A33-8271-4DD0-9C48-789913D7C11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ja-JP" altLang="en-US"/>
              <a:t>マスター タイトルの書式設定</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8E80666-FB37-4B36-9149-507F3B0178E3}" type="datetimeFigureOut">
              <a:rPr lang="en-US" smtClean="0"/>
              <a:pPr/>
              <a:t>4/11/2022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E63A33-8271-4DD0-9C48-789913D7C11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プレースホルダーまでドラッグするかアイコンをクリックして図を追加</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8E80666-FB37-4B36-9149-507F3B0178E3}" type="datetimeFigureOut">
              <a:rPr lang="en-US" smtClean="0"/>
              <a:pPr/>
              <a:t>4/11/2022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E63A33-8271-4DD0-9C48-789913D7C115}" type="slidenum">
              <a:rPr lang="en-US" smtClean="0"/>
              <a:pPr/>
              <a:t>‹#›</a:t>
            </a:fld>
            <a:endParaRPr lang="en-US"/>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ja-JP" altLang="en-US"/>
              <a:t>マスター タイトルの書式設定</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28E80666-FB37-4B36-9149-507F3B0178E3}" type="datetimeFigureOut">
              <a:rPr lang="en-US" smtClean="0"/>
              <a:pPr/>
              <a:t>4/11/2022</a:t>
            </a:fld>
            <a:endParaRPr lang="en-US" dirty="0"/>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D7E63A33-8271-4DD0-9C48-789913D7C115}"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kumimoji="1"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2.jpeg"/><Relationship Id="rId5" Type="http://schemas.openxmlformats.org/officeDocument/2006/relationships/image" Target="../media/image12.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369170" y="392987"/>
            <a:ext cx="8396212" cy="6024858"/>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bg1"/>
              </a:solidFill>
            </a:endParaRPr>
          </a:p>
        </p:txBody>
      </p:sp>
      <p:pic>
        <p:nvPicPr>
          <p:cNvPr id="5" name="図 4" descr="01_D5A_1203.psd"/>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410094" y="479290"/>
            <a:ext cx="4358901" cy="5301026"/>
          </a:xfrm>
          <a:prstGeom prst="rect">
            <a:avLst/>
          </a:prstGeom>
        </p:spPr>
      </p:pic>
      <p:sp>
        <p:nvSpPr>
          <p:cNvPr id="6" name="テキスト ボックス 5"/>
          <p:cNvSpPr txBox="1"/>
          <p:nvPr/>
        </p:nvSpPr>
        <p:spPr>
          <a:xfrm>
            <a:off x="831470" y="594755"/>
            <a:ext cx="7614359" cy="646331"/>
          </a:xfrm>
          <a:prstGeom prst="rect">
            <a:avLst/>
          </a:prstGeom>
          <a:noFill/>
        </p:spPr>
        <p:txBody>
          <a:bodyPr wrap="square" rtlCol="0">
            <a:spAutoFit/>
          </a:bodyPr>
          <a:lstStyle/>
          <a:p>
            <a:pPr algn="ctr"/>
            <a:r>
              <a:rPr lang="en-US" altLang="ja-JP" dirty="0">
                <a:solidFill>
                  <a:srgbClr val="FFFFFF"/>
                </a:solidFill>
                <a:latin typeface="A-OTF じゅん Pro 201"/>
                <a:ea typeface="A-OTF じゅん Pro 201"/>
                <a:cs typeface="A-OTF じゅん Pro 201"/>
              </a:rPr>
              <a:t>JICA</a:t>
            </a:r>
            <a:r>
              <a:rPr lang="ja-JP" altLang="en-US" dirty="0">
                <a:solidFill>
                  <a:srgbClr val="FFFFFF"/>
                </a:solidFill>
                <a:latin typeface="A-OTF じゅん Pro 201"/>
                <a:ea typeface="A-OTF じゅん Pro 201"/>
                <a:cs typeface="A-OTF じゅん Pro 201"/>
              </a:rPr>
              <a:t>で学ぶ世界の課題</a:t>
            </a:r>
          </a:p>
          <a:p>
            <a:pPr algn="ctr"/>
            <a:r>
              <a:rPr lang="ja-JP" altLang="en-US" dirty="0">
                <a:solidFill>
                  <a:srgbClr val="FFFFFF"/>
                </a:solidFill>
                <a:latin typeface="A-OTF じゅん Pro 201"/>
                <a:ea typeface="A-OTF じゅん Pro 201"/>
                <a:cs typeface="A-OTF じゅん Pro 201"/>
              </a:rPr>
              <a:t>～</a:t>
            </a:r>
            <a:r>
              <a:rPr lang="en-US" altLang="ja-JP" dirty="0">
                <a:solidFill>
                  <a:srgbClr val="FFFFFF"/>
                </a:solidFill>
                <a:latin typeface="A-OTF じゅん Pro 201"/>
                <a:ea typeface="A-OTF じゅん Pro 201"/>
                <a:cs typeface="A-OTF じゅん Pro 201"/>
              </a:rPr>
              <a:t>JICA</a:t>
            </a:r>
            <a:r>
              <a:rPr lang="ja-JP" altLang="en-US" dirty="0">
                <a:solidFill>
                  <a:srgbClr val="FFFFFF"/>
                </a:solidFill>
                <a:latin typeface="A-OTF じゅん Pro 201"/>
                <a:ea typeface="A-OTF じゅん Pro 201"/>
                <a:cs typeface="A-OTF じゅん Pro 201"/>
              </a:rPr>
              <a:t>広報誌を活用して～</a:t>
            </a:r>
            <a:endParaRPr kumimoji="1" lang="ja-JP" altLang="en-US" dirty="0">
              <a:solidFill>
                <a:srgbClr val="FFFFFF"/>
              </a:solidFill>
              <a:latin typeface="A-OTF じゅん Pro 201"/>
              <a:ea typeface="A-OTF じゅん Pro 201"/>
              <a:cs typeface="A-OTF じゅん Pro 201"/>
            </a:endParaRPr>
          </a:p>
        </p:txBody>
      </p:sp>
      <p:sp>
        <p:nvSpPr>
          <p:cNvPr id="7" name="テキスト ボックス 6"/>
          <p:cNvSpPr txBox="1"/>
          <p:nvPr/>
        </p:nvSpPr>
        <p:spPr>
          <a:xfrm>
            <a:off x="564859" y="1334245"/>
            <a:ext cx="8343282" cy="1015663"/>
          </a:xfrm>
          <a:prstGeom prst="rect">
            <a:avLst/>
          </a:prstGeom>
          <a:noFill/>
        </p:spPr>
        <p:txBody>
          <a:bodyPr wrap="square" rtlCol="0">
            <a:spAutoFit/>
          </a:bodyPr>
          <a:lstStyle/>
          <a:p>
            <a:pPr algn="ctr"/>
            <a:r>
              <a:rPr kumimoji="1" lang="ja-JP" altLang="en-US" sz="6000" spc="-300" dirty="0">
                <a:ln w="31550" cmpd="sng">
                  <a:solidFill>
                    <a:srgbClr val="000000"/>
                  </a:solidFill>
                  <a:prstDash val="solid"/>
                </a:ln>
                <a:solidFill>
                  <a:srgbClr val="FFFFFF"/>
                </a:solidFill>
                <a:effectLst>
                  <a:outerShdw blurRad="41275" dist="12700" dir="12000000" algn="tl" rotWithShape="0">
                    <a:srgbClr val="000000">
                      <a:alpha val="40000"/>
                    </a:srgbClr>
                  </a:outerShdw>
                </a:effectLst>
                <a:latin typeface="A-OTF 新ゴ Pro B"/>
                <a:ea typeface="A-OTF 新ゴ Pro B"/>
                <a:cs typeface="A-OTF 新ゴ Pro B"/>
              </a:rPr>
              <a:t>栄養について学ぼう！</a:t>
            </a:r>
          </a:p>
        </p:txBody>
      </p:sp>
      <p:pic>
        <p:nvPicPr>
          <p:cNvPr id="8" name="図 7" descr="新ロゴ日本語カラー背景白（高解像度）.jp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0657" y="2"/>
            <a:ext cx="428736" cy="376928"/>
          </a:xfrm>
          <a:prstGeom prst="rect">
            <a:avLst/>
          </a:prstGeom>
        </p:spPr>
      </p:pic>
      <p:pic>
        <p:nvPicPr>
          <p:cNvPr id="9" name="図 8" descr="chikyuhiroba01.psd"/>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3751754" y="5755658"/>
            <a:ext cx="1788665" cy="612868"/>
          </a:xfrm>
          <a:prstGeom prst="rect">
            <a:avLst/>
          </a:prstGeom>
        </p:spPr>
      </p:pic>
      <p:sp>
        <p:nvSpPr>
          <p:cNvPr id="10" name="コンテンツ プレースホルダー 2"/>
          <p:cNvSpPr txBox="1">
            <a:spLocks/>
          </p:cNvSpPr>
          <p:nvPr/>
        </p:nvSpPr>
        <p:spPr>
          <a:xfrm>
            <a:off x="5406574" y="5515431"/>
            <a:ext cx="1487714" cy="308428"/>
          </a:xfrm>
          <a:prstGeom prst="rect">
            <a:avLst/>
          </a:prstGeom>
        </p:spPr>
        <p:txBody>
          <a:bodyPr>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9pPr>
          </a:lstStyle>
          <a:p>
            <a:pPr marL="45720" indent="0">
              <a:buFont typeface="Georgia" pitchFamily="18" charset="0"/>
              <a:buNone/>
            </a:pPr>
            <a:r>
              <a:rPr lang="en-US" altLang="ja-JP" sz="800" b="1" dirty="0" err="1"/>
              <a:t>Photo:JICA</a:t>
            </a:r>
            <a:r>
              <a:rPr lang="en-US" altLang="ja-JP" sz="800" b="1" dirty="0"/>
              <a:t>/Yusuke Abe</a:t>
            </a:r>
            <a:endParaRPr lang="ja-JP" altLang="en-US" sz="800" dirty="0"/>
          </a:p>
        </p:txBody>
      </p:sp>
    </p:spTree>
    <p:extLst>
      <p:ext uri="{BB962C8B-B14F-4D97-AF65-F5344CB8AC3E}">
        <p14:creationId xmlns:p14="http://schemas.microsoft.com/office/powerpoint/2010/main" val="9212853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454780" y="431515"/>
            <a:ext cx="8270270" cy="6093123"/>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pic>
        <p:nvPicPr>
          <p:cNvPr id="5" name="図 4" descr="p13_05_キャッサバスープ EPP Isahafa.psd"/>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54780" y="443844"/>
            <a:ext cx="8270270" cy="6093124"/>
          </a:xfrm>
          <a:prstGeom prst="rect">
            <a:avLst/>
          </a:prstGeom>
        </p:spPr>
      </p:pic>
      <p:sp>
        <p:nvSpPr>
          <p:cNvPr id="6" name="コンテンツ プレースホルダー 2"/>
          <p:cNvSpPr txBox="1">
            <a:spLocks/>
          </p:cNvSpPr>
          <p:nvPr/>
        </p:nvSpPr>
        <p:spPr>
          <a:xfrm>
            <a:off x="7414380" y="6144378"/>
            <a:ext cx="1149048" cy="430937"/>
          </a:xfrm>
          <a:prstGeom prst="rect">
            <a:avLst/>
          </a:prstGeom>
        </p:spPr>
        <p:txBody>
          <a:bodyPr>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9pPr>
          </a:lstStyle>
          <a:p>
            <a:pPr marL="45720" indent="0">
              <a:buFont typeface="Georgia" pitchFamily="18" charset="0"/>
              <a:buNone/>
            </a:pPr>
            <a:r>
              <a:rPr lang="en-US" altLang="ja-JP" sz="1400" b="1" dirty="0" err="1"/>
              <a:t>Photo:JICA</a:t>
            </a:r>
            <a:endParaRPr lang="ja-JP" altLang="en-US" sz="1400" dirty="0"/>
          </a:p>
        </p:txBody>
      </p:sp>
      <p:pic>
        <p:nvPicPr>
          <p:cNvPr id="7" name="図 6" descr="新ロゴ日本語カラー背景白（高解像度）.jp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0657" y="2"/>
            <a:ext cx="428736" cy="376928"/>
          </a:xfrm>
          <a:prstGeom prst="rect">
            <a:avLst/>
          </a:prstGeom>
        </p:spPr>
      </p:pic>
    </p:spTree>
    <p:extLst>
      <p:ext uri="{BB962C8B-B14F-4D97-AF65-F5344CB8AC3E}">
        <p14:creationId xmlns:p14="http://schemas.microsoft.com/office/powerpoint/2010/main" val="31056232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454780" y="419186"/>
            <a:ext cx="8270270" cy="6105452"/>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pic>
        <p:nvPicPr>
          <p:cNvPr id="5" name="図 4" descr="sdg_poster_ja.pdf"/>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25352" y="965657"/>
            <a:ext cx="8566593" cy="5976314"/>
          </a:xfrm>
          <a:prstGeom prst="rect">
            <a:avLst/>
          </a:prstGeom>
        </p:spPr>
      </p:pic>
      <p:sp>
        <p:nvSpPr>
          <p:cNvPr id="6" name="テキスト ボックス 5"/>
          <p:cNvSpPr txBox="1"/>
          <p:nvPr/>
        </p:nvSpPr>
        <p:spPr>
          <a:xfrm>
            <a:off x="2183015" y="640311"/>
            <a:ext cx="5121691" cy="707886"/>
          </a:xfrm>
          <a:prstGeom prst="rect">
            <a:avLst/>
          </a:prstGeom>
          <a:noFill/>
        </p:spPr>
        <p:txBody>
          <a:bodyPr wrap="square" rtlCol="0">
            <a:spAutoFit/>
          </a:bodyPr>
          <a:lstStyle/>
          <a:p>
            <a:r>
              <a:rPr kumimoji="1" lang="ja-JP" altLang="en-US" sz="4000" dirty="0">
                <a:solidFill>
                  <a:srgbClr val="FF0000"/>
                </a:solidFill>
                <a:latin typeface="A-OTF じゅん Pro 501"/>
                <a:ea typeface="A-OTF じゅん Pro 501"/>
                <a:cs typeface="A-OTF じゅん Pro 501"/>
              </a:rPr>
              <a:t>栄養の課題と</a:t>
            </a:r>
            <a:r>
              <a:rPr kumimoji="1" lang="en-US" altLang="ja-JP" sz="4000" dirty="0">
                <a:solidFill>
                  <a:srgbClr val="FF0000"/>
                </a:solidFill>
                <a:latin typeface="A-OTF じゅん Pro 501"/>
                <a:ea typeface="A-OTF じゅん Pro 501"/>
                <a:cs typeface="A-OTF じゅん Pro 501"/>
              </a:rPr>
              <a:t>SDGs</a:t>
            </a:r>
            <a:endParaRPr kumimoji="1" lang="ja-JP" altLang="en-US" sz="4000" dirty="0">
              <a:solidFill>
                <a:srgbClr val="FF0000"/>
              </a:solidFill>
              <a:latin typeface="A-OTF じゅん Pro 501"/>
              <a:ea typeface="A-OTF じゅん Pro 501"/>
              <a:cs typeface="A-OTF じゅん Pro 501"/>
            </a:endParaRPr>
          </a:p>
        </p:txBody>
      </p:sp>
      <p:pic>
        <p:nvPicPr>
          <p:cNvPr id="7" name="図 6" descr="新ロゴ日本語カラー背景白（高解像度）.jp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0657" y="2"/>
            <a:ext cx="428736" cy="376928"/>
          </a:xfrm>
          <a:prstGeom prst="rect">
            <a:avLst/>
          </a:prstGeom>
        </p:spPr>
      </p:pic>
    </p:spTree>
    <p:extLst>
      <p:ext uri="{BB962C8B-B14F-4D97-AF65-F5344CB8AC3E}">
        <p14:creationId xmlns:p14="http://schemas.microsoft.com/office/powerpoint/2010/main" val="34646553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454780" y="327837"/>
            <a:ext cx="8270270" cy="619680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pic>
        <p:nvPicPr>
          <p:cNvPr id="5" name="図 4" descr="07_D5A_1861_キリヌキ.psd"/>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865860" y="136448"/>
            <a:ext cx="4261485" cy="6392228"/>
          </a:xfrm>
          <a:prstGeom prst="rect">
            <a:avLst/>
          </a:prstGeom>
        </p:spPr>
      </p:pic>
      <p:sp>
        <p:nvSpPr>
          <p:cNvPr id="8" name="角丸四角形吹き出し 7"/>
          <p:cNvSpPr/>
          <p:nvPr/>
        </p:nvSpPr>
        <p:spPr>
          <a:xfrm rot="16200000" flipH="1">
            <a:off x="1285458" y="981670"/>
            <a:ext cx="4450421" cy="5531003"/>
          </a:xfrm>
          <a:prstGeom prst="wedgeRoundRectCallout">
            <a:avLst/>
          </a:prstGeom>
          <a:solidFill>
            <a:schemeClr val="accent5">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1007546" y="1689895"/>
            <a:ext cx="5381679" cy="3934410"/>
          </a:xfrm>
          <a:prstGeom prst="rect">
            <a:avLst/>
          </a:prstGeom>
          <a:noFill/>
        </p:spPr>
        <p:txBody>
          <a:bodyPr wrap="square" spcCol="1800000" rtlCol="0">
            <a:spAutoFit/>
          </a:bodyPr>
          <a:lstStyle/>
          <a:p>
            <a:pPr>
              <a:lnSpc>
                <a:spcPct val="150000"/>
              </a:lnSpc>
            </a:pPr>
            <a:r>
              <a:rPr kumimoji="1" lang="en-US" altLang="ja-JP" sz="2800" dirty="0">
                <a:solidFill>
                  <a:srgbClr val="0000FF"/>
                </a:solidFill>
              </a:rPr>
              <a:t>●</a:t>
            </a:r>
            <a:r>
              <a:rPr kumimoji="1" lang="ja-JP" altLang="en-US" sz="2800" dirty="0">
                <a:solidFill>
                  <a:srgbClr val="0000FF"/>
                </a:solidFill>
              </a:rPr>
              <a:t>栄養不良に関心を持って！</a:t>
            </a:r>
            <a:endParaRPr kumimoji="1" lang="en-US" altLang="ja-JP" sz="2800" dirty="0">
              <a:solidFill>
                <a:srgbClr val="0000FF"/>
              </a:solidFill>
            </a:endParaRPr>
          </a:p>
          <a:p>
            <a:pPr>
              <a:lnSpc>
                <a:spcPct val="150000"/>
              </a:lnSpc>
            </a:pPr>
            <a:r>
              <a:rPr kumimoji="1" lang="en-US" altLang="ja-JP" sz="2800" dirty="0">
                <a:solidFill>
                  <a:srgbClr val="0000FF"/>
                </a:solidFill>
              </a:rPr>
              <a:t>●</a:t>
            </a:r>
            <a:r>
              <a:rPr kumimoji="1" lang="ja-JP" altLang="en-US" sz="2800" dirty="0">
                <a:solidFill>
                  <a:srgbClr val="0000FF"/>
                </a:solidFill>
              </a:rPr>
              <a:t>まずは、できる範囲の事から</a:t>
            </a:r>
            <a:endParaRPr kumimoji="1" lang="en-US" altLang="ja-JP" sz="2800" dirty="0">
              <a:solidFill>
                <a:srgbClr val="0000FF"/>
              </a:solidFill>
            </a:endParaRPr>
          </a:p>
          <a:p>
            <a:pPr>
              <a:lnSpc>
                <a:spcPct val="150000"/>
              </a:lnSpc>
            </a:pPr>
            <a:r>
              <a:rPr kumimoji="1" lang="en-US" altLang="ja-JP" sz="2800" dirty="0">
                <a:solidFill>
                  <a:srgbClr val="0000FF"/>
                </a:solidFill>
              </a:rPr>
              <a:t>●</a:t>
            </a:r>
            <a:r>
              <a:rPr kumimoji="1" lang="ja-JP" altLang="en-US" sz="2800" dirty="0">
                <a:solidFill>
                  <a:srgbClr val="0000FF"/>
                </a:solidFill>
              </a:rPr>
              <a:t>国際協力に決まったやり方や</a:t>
            </a:r>
            <a:endParaRPr kumimoji="1" lang="en-US" altLang="ja-JP" sz="2800" dirty="0">
              <a:solidFill>
                <a:srgbClr val="0000FF"/>
              </a:solidFill>
            </a:endParaRPr>
          </a:p>
          <a:p>
            <a:pPr>
              <a:lnSpc>
                <a:spcPct val="150000"/>
              </a:lnSpc>
            </a:pPr>
            <a:r>
              <a:rPr kumimoji="1" lang="en-US" altLang="ja-JP" sz="2800" dirty="0">
                <a:solidFill>
                  <a:srgbClr val="0000FF"/>
                </a:solidFill>
              </a:rPr>
              <a:t>  </a:t>
            </a:r>
            <a:r>
              <a:rPr kumimoji="1" lang="ja-JP" altLang="en-US" sz="2800" dirty="0">
                <a:solidFill>
                  <a:srgbClr val="0000FF"/>
                </a:solidFill>
              </a:rPr>
              <a:t>資格はない</a:t>
            </a:r>
            <a:endParaRPr kumimoji="1" lang="en-US" altLang="ja-JP" sz="2800" dirty="0">
              <a:solidFill>
                <a:srgbClr val="0000FF"/>
              </a:solidFill>
            </a:endParaRPr>
          </a:p>
          <a:p>
            <a:pPr>
              <a:lnSpc>
                <a:spcPct val="150000"/>
              </a:lnSpc>
            </a:pPr>
            <a:r>
              <a:rPr kumimoji="1" lang="en-US" altLang="ja-JP" sz="2800" dirty="0">
                <a:solidFill>
                  <a:srgbClr val="0000FF"/>
                </a:solidFill>
              </a:rPr>
              <a:t>●</a:t>
            </a:r>
            <a:r>
              <a:rPr kumimoji="1" lang="ja-JP" altLang="en-US" sz="2800" dirty="0">
                <a:solidFill>
                  <a:srgbClr val="0000FF"/>
                </a:solidFill>
              </a:rPr>
              <a:t>すでに活動している人との</a:t>
            </a:r>
            <a:endParaRPr kumimoji="1" lang="en-US" altLang="ja-JP" sz="2800" dirty="0">
              <a:solidFill>
                <a:srgbClr val="0000FF"/>
              </a:solidFill>
            </a:endParaRPr>
          </a:p>
          <a:p>
            <a:pPr>
              <a:lnSpc>
                <a:spcPct val="150000"/>
              </a:lnSpc>
            </a:pPr>
            <a:r>
              <a:rPr kumimoji="1" lang="ja-JP" altLang="ja-JP" sz="2800" dirty="0">
                <a:solidFill>
                  <a:srgbClr val="0000FF"/>
                </a:solidFill>
              </a:rPr>
              <a:t>　</a:t>
            </a:r>
            <a:r>
              <a:rPr kumimoji="1" lang="ja-JP" altLang="en-US" sz="2800" dirty="0">
                <a:solidFill>
                  <a:srgbClr val="0000FF"/>
                </a:solidFill>
              </a:rPr>
              <a:t>つながりを持つことも</a:t>
            </a:r>
          </a:p>
        </p:txBody>
      </p:sp>
      <p:sp>
        <p:nvSpPr>
          <p:cNvPr id="11" name="テキスト ボックス 10"/>
          <p:cNvSpPr txBox="1"/>
          <p:nvPr/>
        </p:nvSpPr>
        <p:spPr>
          <a:xfrm>
            <a:off x="2183015" y="640311"/>
            <a:ext cx="5121691" cy="707886"/>
          </a:xfrm>
          <a:prstGeom prst="rect">
            <a:avLst/>
          </a:prstGeom>
          <a:noFill/>
        </p:spPr>
        <p:txBody>
          <a:bodyPr wrap="square" rtlCol="0">
            <a:spAutoFit/>
          </a:bodyPr>
          <a:lstStyle/>
          <a:p>
            <a:r>
              <a:rPr kumimoji="1" lang="ja-JP" altLang="en-US" sz="4000" dirty="0">
                <a:solidFill>
                  <a:srgbClr val="FF0000"/>
                </a:solidFill>
                <a:latin typeface="A-OTF じゅん Pro 501"/>
                <a:ea typeface="A-OTF じゅん Pro 501"/>
                <a:cs typeface="A-OTF じゅん Pro 501"/>
              </a:rPr>
              <a:t>中高生のみなさんへ</a:t>
            </a:r>
          </a:p>
        </p:txBody>
      </p:sp>
      <p:sp>
        <p:nvSpPr>
          <p:cNvPr id="7" name="コンテンツ プレースホルダー 2"/>
          <p:cNvSpPr txBox="1">
            <a:spLocks/>
          </p:cNvSpPr>
          <p:nvPr/>
        </p:nvSpPr>
        <p:spPr>
          <a:xfrm>
            <a:off x="5733143" y="6120190"/>
            <a:ext cx="1330476" cy="380257"/>
          </a:xfrm>
          <a:prstGeom prst="rect">
            <a:avLst/>
          </a:prstGeom>
        </p:spPr>
        <p:txBody>
          <a:bodyPr>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9pPr>
          </a:lstStyle>
          <a:p>
            <a:pPr marL="45720" indent="0">
              <a:buFont typeface="Georgia" pitchFamily="18" charset="0"/>
              <a:buNone/>
            </a:pPr>
            <a:r>
              <a:rPr lang="en-US" altLang="ja-JP" sz="1400" b="1" dirty="0" err="1"/>
              <a:t>Photo:JICA</a:t>
            </a:r>
            <a:endParaRPr lang="ja-JP" altLang="en-US" sz="1400" dirty="0"/>
          </a:p>
        </p:txBody>
      </p:sp>
      <p:pic>
        <p:nvPicPr>
          <p:cNvPr id="10" name="図 9" descr="新ロゴ日本語カラー背景白（高解像度）.jp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0657" y="2"/>
            <a:ext cx="428736" cy="376928"/>
          </a:xfrm>
          <a:prstGeom prst="rect">
            <a:avLst/>
          </a:prstGeom>
        </p:spPr>
      </p:pic>
    </p:spTree>
    <p:extLst>
      <p:ext uri="{BB962C8B-B14F-4D97-AF65-F5344CB8AC3E}">
        <p14:creationId xmlns:p14="http://schemas.microsoft.com/office/powerpoint/2010/main" val="27500732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356840" y="405316"/>
            <a:ext cx="8396212" cy="6024858"/>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pic>
        <p:nvPicPr>
          <p:cNvPr id="6" name="図 5" descr="imag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9392" y="3419719"/>
            <a:ext cx="8275159" cy="2727041"/>
          </a:xfrm>
          <a:prstGeom prst="rect">
            <a:avLst/>
          </a:prstGeom>
        </p:spPr>
      </p:pic>
      <p:cxnSp>
        <p:nvCxnSpPr>
          <p:cNvPr id="7" name="直線コネクタ 6"/>
          <p:cNvCxnSpPr/>
          <p:nvPr/>
        </p:nvCxnSpPr>
        <p:spPr>
          <a:xfrm flipV="1">
            <a:off x="3253530" y="2582069"/>
            <a:ext cx="0" cy="326410"/>
          </a:xfrm>
          <a:prstGeom prst="line">
            <a:avLst/>
          </a:prstGeom>
        </p:spPr>
        <p:style>
          <a:lnRef idx="3">
            <a:schemeClr val="dk1"/>
          </a:lnRef>
          <a:fillRef idx="0">
            <a:schemeClr val="dk1"/>
          </a:fillRef>
          <a:effectRef idx="2">
            <a:schemeClr val="dk1"/>
          </a:effectRef>
          <a:fontRef idx="minor">
            <a:schemeClr val="tx1"/>
          </a:fontRef>
        </p:style>
      </p:cxnSp>
      <p:sp>
        <p:nvSpPr>
          <p:cNvPr id="8" name="正方形/長方形 7"/>
          <p:cNvSpPr/>
          <p:nvPr/>
        </p:nvSpPr>
        <p:spPr>
          <a:xfrm>
            <a:off x="2508366" y="2908477"/>
            <a:ext cx="1574290" cy="605706"/>
          </a:xfrm>
          <a:prstGeom prst="rect">
            <a:avLst/>
          </a:prstGeom>
          <a:solidFill>
            <a:schemeClr val="bg1"/>
          </a:solidFill>
          <a:ln w="28575" cmpd="sng">
            <a:solidFill>
              <a:schemeClr val="accent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a:off x="6055764" y="2908480"/>
            <a:ext cx="1679243" cy="628750"/>
          </a:xfrm>
          <a:prstGeom prst="rect">
            <a:avLst/>
          </a:prstGeom>
          <a:solidFill>
            <a:schemeClr val="bg1"/>
          </a:solidFill>
          <a:ln w="28575" cmpd="sng">
            <a:solidFill>
              <a:schemeClr val="accent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2802231" y="3029388"/>
            <a:ext cx="1112498" cy="400110"/>
          </a:xfrm>
          <a:prstGeom prst="rect">
            <a:avLst/>
          </a:prstGeom>
          <a:noFill/>
        </p:spPr>
        <p:txBody>
          <a:bodyPr wrap="square" rtlCol="0">
            <a:spAutoFit/>
          </a:bodyPr>
          <a:lstStyle/>
          <a:p>
            <a:r>
              <a:rPr kumimoji="1" lang="ja-JP" altLang="en-US" sz="2000" dirty="0"/>
              <a:t>低栄養</a:t>
            </a:r>
          </a:p>
        </p:txBody>
      </p:sp>
      <p:sp>
        <p:nvSpPr>
          <p:cNvPr id="15" name="テキスト ボックス 14"/>
          <p:cNvSpPr txBox="1"/>
          <p:nvPr/>
        </p:nvSpPr>
        <p:spPr>
          <a:xfrm>
            <a:off x="6444088" y="3044980"/>
            <a:ext cx="1070516" cy="400110"/>
          </a:xfrm>
          <a:prstGeom prst="rect">
            <a:avLst/>
          </a:prstGeom>
          <a:noFill/>
        </p:spPr>
        <p:txBody>
          <a:bodyPr wrap="square" rtlCol="0">
            <a:spAutoFit/>
          </a:bodyPr>
          <a:lstStyle/>
          <a:p>
            <a:r>
              <a:rPr kumimoji="1" lang="ja-JP" altLang="en-US" sz="2000" dirty="0"/>
              <a:t>過栄養</a:t>
            </a:r>
          </a:p>
        </p:txBody>
      </p:sp>
      <p:cxnSp>
        <p:nvCxnSpPr>
          <p:cNvPr id="16" name="直線コネクタ 15"/>
          <p:cNvCxnSpPr/>
          <p:nvPr/>
        </p:nvCxnSpPr>
        <p:spPr>
          <a:xfrm flipV="1">
            <a:off x="6905882" y="2582069"/>
            <a:ext cx="0" cy="326408"/>
          </a:xfrm>
          <a:prstGeom prst="line">
            <a:avLst/>
          </a:prstGeom>
        </p:spPr>
        <p:style>
          <a:lnRef idx="3">
            <a:schemeClr val="dk1"/>
          </a:lnRef>
          <a:fillRef idx="0">
            <a:schemeClr val="dk1"/>
          </a:fillRef>
          <a:effectRef idx="2">
            <a:schemeClr val="dk1"/>
          </a:effectRef>
          <a:fontRef idx="minor">
            <a:schemeClr val="tx1"/>
          </a:fontRef>
        </p:style>
      </p:cxnSp>
      <p:cxnSp>
        <p:nvCxnSpPr>
          <p:cNvPr id="17" name="直線コネクタ 16"/>
          <p:cNvCxnSpPr/>
          <p:nvPr/>
        </p:nvCxnSpPr>
        <p:spPr>
          <a:xfrm flipH="1">
            <a:off x="3253530" y="2582069"/>
            <a:ext cx="3652352" cy="0"/>
          </a:xfrm>
          <a:prstGeom prst="line">
            <a:avLst/>
          </a:prstGeom>
        </p:spPr>
        <p:style>
          <a:lnRef idx="3">
            <a:schemeClr val="dk1"/>
          </a:lnRef>
          <a:fillRef idx="0">
            <a:schemeClr val="dk1"/>
          </a:fillRef>
          <a:effectRef idx="2">
            <a:schemeClr val="dk1"/>
          </a:effectRef>
          <a:fontRef idx="minor">
            <a:schemeClr val="tx1"/>
          </a:fontRef>
        </p:style>
      </p:cxnSp>
      <p:cxnSp>
        <p:nvCxnSpPr>
          <p:cNvPr id="18" name="直線コネクタ 17"/>
          <p:cNvCxnSpPr/>
          <p:nvPr/>
        </p:nvCxnSpPr>
        <p:spPr>
          <a:xfrm flipV="1">
            <a:off x="5121687" y="2109737"/>
            <a:ext cx="0" cy="472332"/>
          </a:xfrm>
          <a:prstGeom prst="line">
            <a:avLst/>
          </a:prstGeom>
        </p:spPr>
        <p:style>
          <a:lnRef idx="3">
            <a:schemeClr val="dk1"/>
          </a:lnRef>
          <a:fillRef idx="0">
            <a:schemeClr val="dk1"/>
          </a:fillRef>
          <a:effectRef idx="2">
            <a:schemeClr val="dk1"/>
          </a:effectRef>
          <a:fontRef idx="minor">
            <a:schemeClr val="tx1"/>
          </a:fontRef>
        </p:style>
      </p:cxnSp>
      <p:sp>
        <p:nvSpPr>
          <p:cNvPr id="19" name="正方形/長方形 18"/>
          <p:cNvSpPr/>
          <p:nvPr/>
        </p:nvSpPr>
        <p:spPr>
          <a:xfrm>
            <a:off x="4334545" y="1496976"/>
            <a:ext cx="1621774" cy="628750"/>
          </a:xfrm>
          <a:prstGeom prst="rect">
            <a:avLst/>
          </a:prstGeom>
          <a:solidFill>
            <a:schemeClr val="bg1"/>
          </a:solidFill>
          <a:ln w="28575" cmpd="sng">
            <a:solidFill>
              <a:schemeClr val="accent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0" name="テキスト ボックス 19"/>
          <p:cNvSpPr txBox="1"/>
          <p:nvPr/>
        </p:nvSpPr>
        <p:spPr>
          <a:xfrm>
            <a:off x="4512961" y="1612484"/>
            <a:ext cx="1443358" cy="400110"/>
          </a:xfrm>
          <a:prstGeom prst="rect">
            <a:avLst/>
          </a:prstGeom>
          <a:noFill/>
        </p:spPr>
        <p:txBody>
          <a:bodyPr wrap="square" rtlCol="0">
            <a:spAutoFit/>
          </a:bodyPr>
          <a:lstStyle/>
          <a:p>
            <a:r>
              <a:rPr kumimoji="1" lang="ja-JP" altLang="en-US" sz="2000" dirty="0"/>
              <a:t>栄養不良</a:t>
            </a:r>
          </a:p>
        </p:txBody>
      </p:sp>
      <p:sp>
        <p:nvSpPr>
          <p:cNvPr id="32" name="テキスト ボックス 31"/>
          <p:cNvSpPr txBox="1"/>
          <p:nvPr/>
        </p:nvSpPr>
        <p:spPr>
          <a:xfrm>
            <a:off x="745165" y="755734"/>
            <a:ext cx="3767796" cy="707886"/>
          </a:xfrm>
          <a:prstGeom prst="rect">
            <a:avLst/>
          </a:prstGeom>
          <a:noFill/>
        </p:spPr>
        <p:txBody>
          <a:bodyPr wrap="square" rtlCol="0">
            <a:spAutoFit/>
          </a:bodyPr>
          <a:lstStyle/>
          <a:p>
            <a:r>
              <a:rPr kumimoji="1" lang="ja-JP" altLang="en-US" sz="4000" dirty="0">
                <a:solidFill>
                  <a:srgbClr val="FF0000"/>
                </a:solidFill>
                <a:latin typeface="A-OTF じゅん Pro 501"/>
                <a:ea typeface="A-OTF じゅん Pro 501"/>
                <a:cs typeface="A-OTF じゅん Pro 501"/>
              </a:rPr>
              <a:t>栄養不良って？</a:t>
            </a:r>
          </a:p>
        </p:txBody>
      </p:sp>
      <p:sp>
        <p:nvSpPr>
          <p:cNvPr id="21" name="コンテンツ プレースホルダー 2"/>
          <p:cNvSpPr txBox="1">
            <a:spLocks/>
          </p:cNvSpPr>
          <p:nvPr/>
        </p:nvSpPr>
        <p:spPr>
          <a:xfrm>
            <a:off x="7378095" y="5999238"/>
            <a:ext cx="1149048" cy="430937"/>
          </a:xfrm>
          <a:prstGeom prst="rect">
            <a:avLst/>
          </a:prstGeom>
        </p:spPr>
        <p:txBody>
          <a:bodyPr>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9pPr>
          </a:lstStyle>
          <a:p>
            <a:pPr marL="45720" indent="0">
              <a:buFont typeface="Georgia" pitchFamily="18" charset="0"/>
              <a:buNone/>
            </a:pPr>
            <a:r>
              <a:rPr lang="en-US" altLang="ja-JP" sz="1400" b="1" dirty="0" err="1"/>
              <a:t>Photo:JICA</a:t>
            </a:r>
            <a:endParaRPr lang="ja-JP" altLang="en-US" sz="1400" dirty="0"/>
          </a:p>
        </p:txBody>
      </p:sp>
      <p:pic>
        <p:nvPicPr>
          <p:cNvPr id="2" name="図 1" descr="新ロゴ日本語カラー背景白（高解像度）.jp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0657" y="2"/>
            <a:ext cx="428736" cy="376928"/>
          </a:xfrm>
          <a:prstGeom prst="rect">
            <a:avLst/>
          </a:prstGeom>
        </p:spPr>
      </p:pic>
    </p:spTree>
    <p:extLst>
      <p:ext uri="{BB962C8B-B14F-4D97-AF65-F5344CB8AC3E}">
        <p14:creationId xmlns:p14="http://schemas.microsoft.com/office/powerpoint/2010/main" val="34374045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454780" y="376930"/>
            <a:ext cx="8270270" cy="6147708"/>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pic>
        <p:nvPicPr>
          <p:cNvPr id="6" name="図 5" descr="01_D5A_1203.psd"/>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58836" y="575962"/>
            <a:ext cx="3992914" cy="5744844"/>
          </a:xfrm>
          <a:prstGeom prst="rect">
            <a:avLst/>
          </a:prstGeom>
        </p:spPr>
      </p:pic>
      <p:pic>
        <p:nvPicPr>
          <p:cNvPr id="7" name="図 6" descr="eiyo2019.2.psd"/>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706758" y="575962"/>
            <a:ext cx="4009422" cy="5744844"/>
          </a:xfrm>
          <a:prstGeom prst="rect">
            <a:avLst/>
          </a:prstGeom>
        </p:spPr>
      </p:pic>
      <p:sp>
        <p:nvSpPr>
          <p:cNvPr id="5" name="テキスト ボックス 4"/>
          <p:cNvSpPr txBox="1"/>
          <p:nvPr/>
        </p:nvSpPr>
        <p:spPr>
          <a:xfrm>
            <a:off x="520267" y="633872"/>
            <a:ext cx="882535" cy="584776"/>
          </a:xfrm>
          <a:prstGeom prst="rect">
            <a:avLst/>
          </a:prstGeom>
          <a:noFill/>
        </p:spPr>
        <p:txBody>
          <a:bodyPr wrap="square" rtlCol="0">
            <a:spAutoFit/>
          </a:bodyPr>
          <a:lstStyle/>
          <a:p>
            <a:r>
              <a:rPr kumimoji="1" lang="en-US" altLang="ja-JP" sz="3200" dirty="0">
                <a:solidFill>
                  <a:schemeClr val="bg1"/>
                </a:solidFill>
                <a:latin typeface="A-OTF じゅん Pro 501"/>
                <a:ea typeface="A-OTF じゅん Pro 501"/>
                <a:cs typeface="A-OTF じゅん Pro 501"/>
              </a:rPr>
              <a:t>①</a:t>
            </a:r>
            <a:endParaRPr kumimoji="1" lang="ja-JP" altLang="en-US" sz="3200" dirty="0">
              <a:solidFill>
                <a:schemeClr val="bg1"/>
              </a:solidFill>
              <a:latin typeface="A-OTF じゅん Pro 501"/>
              <a:ea typeface="A-OTF じゅん Pro 501"/>
              <a:cs typeface="A-OTF じゅん Pro 501"/>
            </a:endParaRPr>
          </a:p>
        </p:txBody>
      </p:sp>
      <p:sp>
        <p:nvSpPr>
          <p:cNvPr id="8" name="テキスト ボックス 7"/>
          <p:cNvSpPr txBox="1"/>
          <p:nvPr/>
        </p:nvSpPr>
        <p:spPr>
          <a:xfrm>
            <a:off x="4706758" y="604336"/>
            <a:ext cx="638624" cy="584776"/>
          </a:xfrm>
          <a:prstGeom prst="rect">
            <a:avLst/>
          </a:prstGeom>
          <a:noFill/>
        </p:spPr>
        <p:txBody>
          <a:bodyPr wrap="square" rtlCol="0">
            <a:spAutoFit/>
          </a:bodyPr>
          <a:lstStyle/>
          <a:p>
            <a:r>
              <a:rPr kumimoji="1" lang="en-US" altLang="ja-JP" sz="3200" dirty="0">
                <a:solidFill>
                  <a:schemeClr val="bg1"/>
                </a:solidFill>
                <a:latin typeface="A-OTF じゅん Pro 501"/>
                <a:ea typeface="A-OTF じゅん Pro 501"/>
                <a:cs typeface="A-OTF じゅん Pro 501"/>
              </a:rPr>
              <a:t>②</a:t>
            </a:r>
            <a:endParaRPr kumimoji="1" lang="ja-JP" altLang="en-US" sz="3200" dirty="0">
              <a:solidFill>
                <a:schemeClr val="bg1"/>
              </a:solidFill>
              <a:latin typeface="A-OTF じゅん Pro 501"/>
              <a:ea typeface="A-OTF じゅん Pro 501"/>
              <a:cs typeface="A-OTF じゅん Pro 501"/>
            </a:endParaRPr>
          </a:p>
        </p:txBody>
      </p:sp>
      <p:sp>
        <p:nvSpPr>
          <p:cNvPr id="9" name="コンテンツ プレースホルダー 2"/>
          <p:cNvSpPr>
            <a:spLocks noGrp="1"/>
          </p:cNvSpPr>
          <p:nvPr>
            <p:ph sz="quarter" idx="13"/>
          </p:nvPr>
        </p:nvSpPr>
        <p:spPr>
          <a:xfrm>
            <a:off x="2478419" y="6032982"/>
            <a:ext cx="2056191" cy="314477"/>
          </a:xfrm>
        </p:spPr>
        <p:txBody>
          <a:bodyPr>
            <a:normAutofit fontScale="92500"/>
          </a:bodyPr>
          <a:lstStyle/>
          <a:p>
            <a:pPr marL="45720" indent="0">
              <a:buNone/>
            </a:pPr>
            <a:r>
              <a:rPr lang="en-US" altLang="ja-JP" sz="1400" b="1" dirty="0" err="1"/>
              <a:t>Photo:JICA</a:t>
            </a:r>
            <a:r>
              <a:rPr lang="en-US" altLang="ja-JP" sz="1400" b="1" dirty="0"/>
              <a:t>/Yusuke Abe</a:t>
            </a:r>
            <a:endParaRPr kumimoji="1" lang="ja-JP" altLang="en-US" sz="1400" dirty="0"/>
          </a:p>
        </p:txBody>
      </p:sp>
      <p:sp>
        <p:nvSpPr>
          <p:cNvPr id="10" name="コンテンツ プレースホルダー 2"/>
          <p:cNvSpPr txBox="1">
            <a:spLocks/>
          </p:cNvSpPr>
          <p:nvPr/>
        </p:nvSpPr>
        <p:spPr>
          <a:xfrm>
            <a:off x="7523238" y="6003446"/>
            <a:ext cx="1201811" cy="343976"/>
          </a:xfrm>
          <a:prstGeom prst="rect">
            <a:avLst/>
          </a:prstGeom>
        </p:spPr>
        <p:txBody>
          <a:bodyPr>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9pPr>
          </a:lstStyle>
          <a:p>
            <a:pPr marL="45720" indent="0">
              <a:buFont typeface="Georgia" pitchFamily="18" charset="0"/>
              <a:buNone/>
            </a:pPr>
            <a:r>
              <a:rPr lang="en-US" altLang="ja-JP" sz="1400" b="1" dirty="0" err="1"/>
              <a:t>Photo:JICA</a:t>
            </a:r>
            <a:endParaRPr lang="ja-JP" altLang="en-US" sz="1400" dirty="0"/>
          </a:p>
        </p:txBody>
      </p:sp>
      <p:pic>
        <p:nvPicPr>
          <p:cNvPr id="11" name="図 10" descr="新ロゴ日本語カラー背景白（高解像度）.jp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0657" y="2"/>
            <a:ext cx="428736" cy="376928"/>
          </a:xfrm>
          <a:prstGeom prst="rect">
            <a:avLst/>
          </a:prstGeom>
        </p:spPr>
      </p:pic>
    </p:spTree>
    <p:extLst>
      <p:ext uri="{BB962C8B-B14F-4D97-AF65-F5344CB8AC3E}">
        <p14:creationId xmlns:p14="http://schemas.microsoft.com/office/powerpoint/2010/main" val="4836966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482782" y="423355"/>
            <a:ext cx="8270270" cy="6076625"/>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pic>
        <p:nvPicPr>
          <p:cNvPr id="5" name="図 4" descr="11_190304_Community_Activ_BP_Tampala-001.psd"/>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51724" y="411026"/>
            <a:ext cx="8305790" cy="6093123"/>
          </a:xfrm>
          <a:prstGeom prst="rect">
            <a:avLst/>
          </a:prstGeom>
        </p:spPr>
      </p:pic>
      <p:sp>
        <p:nvSpPr>
          <p:cNvPr id="6" name="コンテンツ プレースホルダー 2"/>
          <p:cNvSpPr txBox="1">
            <a:spLocks/>
          </p:cNvSpPr>
          <p:nvPr/>
        </p:nvSpPr>
        <p:spPr>
          <a:xfrm>
            <a:off x="7378095" y="6120190"/>
            <a:ext cx="1149048" cy="309985"/>
          </a:xfrm>
          <a:prstGeom prst="rect">
            <a:avLst/>
          </a:prstGeom>
        </p:spPr>
        <p:txBody>
          <a:bodyPr>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9pPr>
          </a:lstStyle>
          <a:p>
            <a:pPr marL="45720" indent="0">
              <a:buFont typeface="Georgia" pitchFamily="18" charset="0"/>
              <a:buNone/>
            </a:pPr>
            <a:r>
              <a:rPr lang="en-US" altLang="ja-JP" sz="1400" b="1" dirty="0" err="1">
                <a:solidFill>
                  <a:srgbClr val="FFFFFF"/>
                </a:solidFill>
              </a:rPr>
              <a:t>Photo:JICA</a:t>
            </a:r>
            <a:endParaRPr lang="ja-JP" altLang="en-US" sz="1400" dirty="0">
              <a:solidFill>
                <a:srgbClr val="FFFFFF"/>
              </a:solidFill>
            </a:endParaRPr>
          </a:p>
        </p:txBody>
      </p:sp>
      <p:pic>
        <p:nvPicPr>
          <p:cNvPr id="7" name="図 6" descr="新ロゴ日本語カラー背景白（高解像度）.jp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0657" y="2"/>
            <a:ext cx="428736" cy="376928"/>
          </a:xfrm>
          <a:prstGeom prst="rect">
            <a:avLst/>
          </a:prstGeom>
        </p:spPr>
      </p:pic>
    </p:spTree>
    <p:extLst>
      <p:ext uri="{BB962C8B-B14F-4D97-AF65-F5344CB8AC3E}">
        <p14:creationId xmlns:p14="http://schemas.microsoft.com/office/powerpoint/2010/main" val="21766573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454780" y="327837"/>
            <a:ext cx="8270270" cy="619680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pic>
        <p:nvPicPr>
          <p:cNvPr id="3" name="図 2" descr="pixta_1819480_L.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84661" y="472140"/>
            <a:ext cx="7577563" cy="5050987"/>
          </a:xfrm>
          <a:prstGeom prst="rect">
            <a:avLst/>
          </a:prstGeom>
        </p:spPr>
      </p:pic>
      <p:sp>
        <p:nvSpPr>
          <p:cNvPr id="13" name="コンテンツ プレースホルダー 2"/>
          <p:cNvSpPr txBox="1">
            <a:spLocks/>
          </p:cNvSpPr>
          <p:nvPr/>
        </p:nvSpPr>
        <p:spPr>
          <a:xfrm>
            <a:off x="7523238" y="6180662"/>
            <a:ext cx="1201811" cy="343976"/>
          </a:xfrm>
          <a:prstGeom prst="rect">
            <a:avLst/>
          </a:prstGeom>
        </p:spPr>
        <p:txBody>
          <a:bodyPr>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9pPr>
          </a:lstStyle>
          <a:p>
            <a:pPr marL="45720" indent="0">
              <a:buFont typeface="Georgia" pitchFamily="18" charset="0"/>
              <a:buNone/>
            </a:pPr>
            <a:r>
              <a:rPr lang="en-US" altLang="ja-JP" sz="1400" b="1" dirty="0" err="1"/>
              <a:t>Photo:PIXA</a:t>
            </a:r>
            <a:endParaRPr lang="ja-JP" altLang="en-US" sz="1400" dirty="0"/>
          </a:p>
        </p:txBody>
      </p:sp>
      <p:pic>
        <p:nvPicPr>
          <p:cNvPr id="10" name="図 9" descr="32626870.ps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26572" y="1425101"/>
            <a:ext cx="5084383" cy="5287759"/>
          </a:xfrm>
          <a:prstGeom prst="rect">
            <a:avLst/>
          </a:prstGeom>
        </p:spPr>
      </p:pic>
      <p:pic>
        <p:nvPicPr>
          <p:cNvPr id="6" name="図 5" descr="新ロゴ日本語カラー背景白（高解像度）.jp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0657" y="2"/>
            <a:ext cx="428736" cy="376928"/>
          </a:xfrm>
          <a:prstGeom prst="rect">
            <a:avLst/>
          </a:prstGeom>
        </p:spPr>
      </p:pic>
    </p:spTree>
    <p:extLst>
      <p:ext uri="{BB962C8B-B14F-4D97-AF65-F5344CB8AC3E}">
        <p14:creationId xmlns:p14="http://schemas.microsoft.com/office/powerpoint/2010/main" val="15607937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454780" y="431515"/>
            <a:ext cx="8270270" cy="6080794"/>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pic>
        <p:nvPicPr>
          <p:cNvPr id="7" name="図 6" descr="06C_D5A_1647.psd"/>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577903" y="431515"/>
            <a:ext cx="4147147" cy="6104713"/>
          </a:xfrm>
          <a:prstGeom prst="rect">
            <a:avLst/>
          </a:prstGeom>
        </p:spPr>
      </p:pic>
      <p:pic>
        <p:nvPicPr>
          <p:cNvPr id="8" name="図 7" descr="06B_D5A_2323_キリヌキ.jp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46985" y="431515"/>
            <a:ext cx="4418397" cy="6091290"/>
          </a:xfrm>
          <a:prstGeom prst="rect">
            <a:avLst/>
          </a:prstGeom>
        </p:spPr>
      </p:pic>
      <p:sp>
        <p:nvSpPr>
          <p:cNvPr id="6" name="コンテンツ プレースホルダー 2"/>
          <p:cNvSpPr txBox="1">
            <a:spLocks/>
          </p:cNvSpPr>
          <p:nvPr/>
        </p:nvSpPr>
        <p:spPr>
          <a:xfrm>
            <a:off x="2685143" y="6168333"/>
            <a:ext cx="2056191" cy="314477"/>
          </a:xfrm>
          <a:prstGeom prst="rect">
            <a:avLst/>
          </a:prstGeom>
        </p:spPr>
        <p:txBody>
          <a:bodyPr vert="horz" lIns="91440" tIns="45720" rIns="91440" bIns="45720" rtlCol="0">
            <a:normAutofit fontScale="92500"/>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9pPr>
          </a:lstStyle>
          <a:p>
            <a:pPr marL="45720" indent="0">
              <a:buFont typeface="Georgia" pitchFamily="18" charset="0"/>
              <a:buNone/>
            </a:pPr>
            <a:r>
              <a:rPr lang="en-US" altLang="ja-JP" sz="1400" b="1"/>
              <a:t>Photo:JICA/Yusuke Abe</a:t>
            </a:r>
            <a:endParaRPr lang="ja-JP" altLang="en-US" sz="1400" dirty="0"/>
          </a:p>
        </p:txBody>
      </p:sp>
      <p:pic>
        <p:nvPicPr>
          <p:cNvPr id="9" name="図 8" descr="新ロゴ日本語カラー背景白（高解像度）.jp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0657" y="2"/>
            <a:ext cx="428736" cy="376928"/>
          </a:xfrm>
          <a:prstGeom prst="rect">
            <a:avLst/>
          </a:prstGeom>
        </p:spPr>
      </p:pic>
    </p:spTree>
    <p:extLst>
      <p:ext uri="{BB962C8B-B14F-4D97-AF65-F5344CB8AC3E}">
        <p14:creationId xmlns:p14="http://schemas.microsoft.com/office/powerpoint/2010/main" val="25744199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454780" y="443844"/>
            <a:ext cx="8270270" cy="6093123"/>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pic>
        <p:nvPicPr>
          <p:cNvPr id="5" name="図 4" descr="06A_D5A_1712.psd"/>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54780" y="443844"/>
            <a:ext cx="8270269" cy="6105452"/>
          </a:xfrm>
          <a:prstGeom prst="rect">
            <a:avLst/>
          </a:prstGeom>
        </p:spPr>
      </p:pic>
      <p:sp>
        <p:nvSpPr>
          <p:cNvPr id="6" name="コンテンツ プレースホルダー 2"/>
          <p:cNvSpPr>
            <a:spLocks noGrp="1"/>
          </p:cNvSpPr>
          <p:nvPr>
            <p:ph sz="quarter" idx="13"/>
          </p:nvPr>
        </p:nvSpPr>
        <p:spPr>
          <a:xfrm>
            <a:off x="6555619" y="6192991"/>
            <a:ext cx="1971524" cy="314477"/>
          </a:xfrm>
        </p:spPr>
        <p:txBody>
          <a:bodyPr>
            <a:normAutofit fontScale="85000" lnSpcReduction="10000"/>
          </a:bodyPr>
          <a:lstStyle/>
          <a:p>
            <a:pPr marL="45720" indent="0">
              <a:buNone/>
            </a:pPr>
            <a:r>
              <a:rPr lang="en-US" altLang="ja-JP" sz="1400" b="1" dirty="0" err="1">
                <a:solidFill>
                  <a:schemeClr val="bg1"/>
                </a:solidFill>
              </a:rPr>
              <a:t>Photo:JICA</a:t>
            </a:r>
            <a:r>
              <a:rPr lang="en-US" altLang="ja-JP" sz="1400" b="1" dirty="0">
                <a:solidFill>
                  <a:schemeClr val="bg1"/>
                </a:solidFill>
              </a:rPr>
              <a:t>/Yusuke Abe</a:t>
            </a:r>
            <a:endParaRPr kumimoji="1" lang="ja-JP" altLang="en-US" sz="1400" dirty="0">
              <a:solidFill>
                <a:schemeClr val="bg1"/>
              </a:solidFill>
            </a:endParaRPr>
          </a:p>
        </p:txBody>
      </p:sp>
      <p:pic>
        <p:nvPicPr>
          <p:cNvPr id="10" name="図 9" descr="新ロゴ日本語カラー背景白（高解像度）.jp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0657" y="2"/>
            <a:ext cx="428736" cy="376928"/>
          </a:xfrm>
          <a:prstGeom prst="rect">
            <a:avLst/>
          </a:prstGeom>
        </p:spPr>
      </p:pic>
    </p:spTree>
    <p:extLst>
      <p:ext uri="{BB962C8B-B14F-4D97-AF65-F5344CB8AC3E}">
        <p14:creationId xmlns:p14="http://schemas.microsoft.com/office/powerpoint/2010/main" val="34388389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454780" y="456173"/>
            <a:ext cx="8270270" cy="605613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pic>
        <p:nvPicPr>
          <p:cNvPr id="13" name="sakurai_pre01.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1039031" y="1744001"/>
            <a:ext cx="7187401" cy="4049240"/>
          </a:xfrm>
          <a:prstGeom prst="rect">
            <a:avLst/>
          </a:prstGeom>
        </p:spPr>
      </p:pic>
      <p:sp>
        <p:nvSpPr>
          <p:cNvPr id="14" name="テキスト ボックス 13"/>
          <p:cNvSpPr txBox="1"/>
          <p:nvPr/>
        </p:nvSpPr>
        <p:spPr>
          <a:xfrm>
            <a:off x="1007545" y="914464"/>
            <a:ext cx="7420153" cy="707886"/>
          </a:xfrm>
          <a:prstGeom prst="rect">
            <a:avLst/>
          </a:prstGeom>
          <a:noFill/>
        </p:spPr>
        <p:txBody>
          <a:bodyPr wrap="square" rtlCol="0">
            <a:spAutoFit/>
          </a:bodyPr>
          <a:lstStyle/>
          <a:p>
            <a:r>
              <a:rPr kumimoji="1" lang="ja-JP" altLang="en-US" sz="4000" dirty="0">
                <a:solidFill>
                  <a:srgbClr val="FF0000"/>
                </a:solidFill>
                <a:latin typeface="A-OTF じゅん Pro 501"/>
                <a:ea typeface="A-OTF じゅん Pro 501"/>
                <a:cs typeface="A-OTF じゅん Pro 501"/>
              </a:rPr>
              <a:t>海外で活動する栄養専門家の話</a:t>
            </a:r>
          </a:p>
        </p:txBody>
      </p:sp>
      <p:pic>
        <p:nvPicPr>
          <p:cNvPr id="5" name="図 4" descr="新ロゴ日本語カラー背景白（高解像度）.jpg"/>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10657" y="2"/>
            <a:ext cx="428736" cy="376928"/>
          </a:xfrm>
          <a:prstGeom prst="rect">
            <a:avLst/>
          </a:prstGeom>
        </p:spPr>
      </p:pic>
    </p:spTree>
    <p:extLst>
      <p:ext uri="{BB962C8B-B14F-4D97-AF65-F5344CB8AC3E}">
        <p14:creationId xmlns:p14="http://schemas.microsoft.com/office/powerpoint/2010/main" val="182281180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13"/>
                                        </p:tgtEl>
                                      </p:cBhvr>
                                    </p:cmd>
                                  </p:childTnLst>
                                </p:cTn>
                              </p:par>
                            </p:childTnLst>
                          </p:cTn>
                        </p:par>
                      </p:childTnLst>
                    </p:cTn>
                  </p:par>
                </p:childTnLst>
              </p:cTn>
              <p:nextCondLst>
                <p:cond evt="onClick" delay="0">
                  <p:tgtEl>
                    <p:spTgt spid="13"/>
                  </p:tgtEl>
                </p:cond>
              </p:nextCondLst>
            </p:seq>
            <p:video>
              <p:cMediaNode vol="80000">
                <p:cTn id="7" fill="hold" display="0">
                  <p:stCondLst>
                    <p:cond delay="indefinite"/>
                  </p:stCondLst>
                </p:cTn>
                <p:tgtEl>
                  <p:spTgt spid="13"/>
                </p:tgtEl>
              </p:cMediaNode>
            </p:vide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454780" y="468503"/>
            <a:ext cx="8270270" cy="605613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4" name="角丸四角形 13"/>
          <p:cNvSpPr/>
          <p:nvPr/>
        </p:nvSpPr>
        <p:spPr>
          <a:xfrm>
            <a:off x="4733450" y="1457459"/>
            <a:ext cx="3882006" cy="1053413"/>
          </a:xfrm>
          <a:prstGeom prst="roundRect">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5" name="角丸四角形 14"/>
          <p:cNvSpPr/>
          <p:nvPr/>
        </p:nvSpPr>
        <p:spPr>
          <a:xfrm>
            <a:off x="512504" y="1457459"/>
            <a:ext cx="3917888" cy="865819"/>
          </a:xfrm>
          <a:prstGeom prst="round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6" name="テキスト ボックス 15"/>
          <p:cNvSpPr txBox="1"/>
          <p:nvPr/>
        </p:nvSpPr>
        <p:spPr>
          <a:xfrm>
            <a:off x="1890496" y="1545591"/>
            <a:ext cx="1573007" cy="523220"/>
          </a:xfrm>
          <a:prstGeom prst="rect">
            <a:avLst/>
          </a:prstGeom>
          <a:noFill/>
        </p:spPr>
        <p:txBody>
          <a:bodyPr wrap="square" rtlCol="0">
            <a:spAutoFit/>
          </a:bodyPr>
          <a:lstStyle/>
          <a:p>
            <a:r>
              <a:rPr kumimoji="1" lang="ja-JP" altLang="en-US" sz="2800" dirty="0">
                <a:solidFill>
                  <a:schemeClr val="bg1"/>
                </a:solidFill>
              </a:rPr>
              <a:t>近代食</a:t>
            </a:r>
          </a:p>
        </p:txBody>
      </p:sp>
      <p:sp>
        <p:nvSpPr>
          <p:cNvPr id="17" name="テキスト ボックス 16"/>
          <p:cNvSpPr txBox="1"/>
          <p:nvPr/>
        </p:nvSpPr>
        <p:spPr>
          <a:xfrm>
            <a:off x="5931228" y="1558457"/>
            <a:ext cx="1269951" cy="523220"/>
          </a:xfrm>
          <a:prstGeom prst="rect">
            <a:avLst/>
          </a:prstGeom>
          <a:noFill/>
        </p:spPr>
        <p:txBody>
          <a:bodyPr wrap="square" rtlCol="0">
            <a:spAutoFit/>
          </a:bodyPr>
          <a:lstStyle/>
          <a:p>
            <a:r>
              <a:rPr kumimoji="1" lang="ja-JP" altLang="en-US" sz="2800" dirty="0">
                <a:solidFill>
                  <a:schemeClr val="bg1"/>
                </a:solidFill>
              </a:rPr>
              <a:t>伝統食</a:t>
            </a:r>
          </a:p>
        </p:txBody>
      </p:sp>
      <p:pic>
        <p:nvPicPr>
          <p:cNvPr id="11" name="図 10" descr="2a_ソロモン諸島の近代の食事(不健康)2019.2.psd"/>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54783" y="2244407"/>
            <a:ext cx="4069281" cy="3051961"/>
          </a:xfrm>
          <a:prstGeom prst="rect">
            <a:avLst/>
          </a:prstGeom>
        </p:spPr>
      </p:pic>
      <p:pic>
        <p:nvPicPr>
          <p:cNvPr id="12" name="図 11" descr="2b_ソロモン諸島の伝統料理(健康)2019.6.psd"/>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513568" y="2157827"/>
            <a:ext cx="4211482" cy="3158612"/>
          </a:xfrm>
          <a:prstGeom prst="rect">
            <a:avLst/>
          </a:prstGeom>
        </p:spPr>
      </p:pic>
      <p:sp>
        <p:nvSpPr>
          <p:cNvPr id="9" name="コンテンツ プレースホルダー 2"/>
          <p:cNvSpPr txBox="1">
            <a:spLocks/>
          </p:cNvSpPr>
          <p:nvPr/>
        </p:nvSpPr>
        <p:spPr>
          <a:xfrm>
            <a:off x="7499047" y="5418667"/>
            <a:ext cx="1116409" cy="411237"/>
          </a:xfrm>
          <a:prstGeom prst="rect">
            <a:avLst/>
          </a:prstGeom>
        </p:spPr>
        <p:txBody>
          <a:bodyPr>
            <a:normAutofit fontScale="92500"/>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9pPr>
          </a:lstStyle>
          <a:p>
            <a:pPr marL="45720" indent="0">
              <a:buFont typeface="Georgia" pitchFamily="18" charset="0"/>
              <a:buNone/>
            </a:pPr>
            <a:r>
              <a:rPr lang="en-US" altLang="ja-JP" sz="1400" b="1" dirty="0" err="1"/>
              <a:t>Photo:JICA</a:t>
            </a:r>
            <a:endParaRPr lang="ja-JP" altLang="en-US" sz="1400" dirty="0"/>
          </a:p>
        </p:txBody>
      </p:sp>
      <p:pic>
        <p:nvPicPr>
          <p:cNvPr id="13" name="図 12" descr="新ロゴ日本語カラー背景白（高解像度）.jp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0657" y="2"/>
            <a:ext cx="428736" cy="376928"/>
          </a:xfrm>
          <a:prstGeom prst="rect">
            <a:avLst/>
          </a:prstGeom>
        </p:spPr>
      </p:pic>
    </p:spTree>
    <p:extLst>
      <p:ext uri="{BB962C8B-B14F-4D97-AF65-F5344CB8AC3E}">
        <p14:creationId xmlns:p14="http://schemas.microsoft.com/office/powerpoint/2010/main" val="1695184165"/>
      </p:ext>
    </p:extLst>
  </p:cSld>
  <p:clrMapOvr>
    <a:masterClrMapping/>
  </p:clrMapOvr>
</p:sld>
</file>

<file path=ppt/theme/theme1.xml><?xml version="1.0" encoding="utf-8"?>
<a:theme xmlns:a="http://schemas.openxmlformats.org/drawingml/2006/main" name="スリップストリーム">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ＭＳ ゴシック"/>
        <a:font script="Hang" typeface="HY그래픽B"/>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ＭＳ ゴシック"/>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スリップストリーム.thmx</Template>
  <TotalTime>1054</TotalTime>
  <Words>3592</Words>
  <Application>Microsoft Office PowerPoint</Application>
  <PresentationFormat>画面に合わせる (4:3)</PresentationFormat>
  <Paragraphs>278</Paragraphs>
  <Slides>12</Slides>
  <Notes>12</Notes>
  <HiddenSlides>0</HiddenSlides>
  <MMClips>1</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12</vt:i4>
      </vt:variant>
    </vt:vector>
  </HeadingPairs>
  <TitlesOfParts>
    <vt:vector size="20" baseType="lpstr">
      <vt:lpstr>A-OTF じゅん Pro 201</vt:lpstr>
      <vt:lpstr>A-OTF じゅん Pro 501</vt:lpstr>
      <vt:lpstr>A-OTF 新ゴ Pro B</vt:lpstr>
      <vt:lpstr>ＭＳ ゴシック</vt:lpstr>
      <vt:lpstr>游ゴシック</vt:lpstr>
      <vt:lpstr>Georgia</vt:lpstr>
      <vt:lpstr>Trebuchet MS</vt:lpstr>
      <vt:lpstr>スリップストリーム</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オフィス・イディオム</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栄養_教材_web</dc:title>
  <dc:creator>山崎 充貴</dc:creator>
  <cp:lastModifiedBy>冨高</cp:lastModifiedBy>
  <cp:revision>97</cp:revision>
  <dcterms:created xsi:type="dcterms:W3CDTF">2021-01-26T10:20:21Z</dcterms:created>
  <dcterms:modified xsi:type="dcterms:W3CDTF">2022-04-11T08:15:16Z</dcterms:modified>
</cp:coreProperties>
</file>