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3"/>
  </p:notesMasterIdLst>
  <p:sldIdLst>
    <p:sldId id="4439" r:id="rId2"/>
    <p:sldId id="4427" r:id="rId3"/>
    <p:sldId id="4434" r:id="rId4"/>
    <p:sldId id="4435" r:id="rId5"/>
    <p:sldId id="4425" r:id="rId6"/>
    <p:sldId id="4437" r:id="rId7"/>
    <p:sldId id="4428" r:id="rId8"/>
    <p:sldId id="4426" r:id="rId9"/>
    <p:sldId id="4436" r:id="rId10"/>
    <p:sldId id="4432" r:id="rId11"/>
    <p:sldId id="443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C1C"/>
    <a:srgbClr val="FF9900"/>
    <a:srgbClr val="F6F8A0"/>
    <a:srgbClr val="42BA97"/>
    <a:srgbClr val="AF3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11" autoAdjust="0"/>
    <p:restoredTop sz="93040" autoAdjust="0"/>
  </p:normalViewPr>
  <p:slideViewPr>
    <p:cSldViewPr snapToGrid="0">
      <p:cViewPr varScale="1">
        <p:scale>
          <a:sx n="78" d="100"/>
          <a:sy n="78" d="100"/>
        </p:scale>
        <p:origin x="8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862F2-EB99-415B-8A66-29897C5D6784}" type="datetimeFigureOut">
              <a:rPr kumimoji="1" lang="ja-JP" altLang="en-US" smtClean="0"/>
              <a:t>2022/12/12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Master Text Formatting</a:t>
            </a:r>
          </a:p>
          <a:p>
            <a:pPr lvl="1"/>
            <a:r>
              <a:rPr kumimoji="1" lang="en-US" altLang="ja-JP"/>
              <a:t>Second </a:t>
            </a:r>
            <a:r>
              <a:rPr kumimoji="1" lang="ja-JP" altLang="en-US"/>
              <a:t>level</a:t>
            </a:r>
          </a:p>
          <a:p>
            <a:pPr lvl="2"/>
            <a:r>
              <a:rPr kumimoji="1" lang="en-US" altLang="ja-JP"/>
              <a:t>Third </a:t>
            </a:r>
            <a:r>
              <a:rPr kumimoji="1" lang="ja-JP" altLang="en-US"/>
              <a:t>level</a:t>
            </a:r>
          </a:p>
          <a:p>
            <a:pPr lvl="3"/>
            <a:r>
              <a:rPr kumimoji="1" lang="en-US" altLang="ja-JP"/>
              <a:t>Fourth </a:t>
            </a:r>
            <a:r>
              <a:rPr kumimoji="1" lang="ja-JP" altLang="en-US"/>
              <a:t>level</a:t>
            </a:r>
          </a:p>
          <a:p>
            <a:pPr lvl="4"/>
            <a:r>
              <a:rPr kumimoji="1" lang="en-US" altLang="ja-JP"/>
              <a:t>Fifth </a:t>
            </a:r>
            <a:r>
              <a:rPr kumimoji="1" lang="ja-JP" altLang="en-US"/>
              <a:t>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C8C92-17DD-4B9E-948C-A193719EAF7B}" type="slidenum">
              <a:rPr kumimoji="1" lang="ja-JP" altLang="en-US" smtClean="0"/>
              <a:t>‹#›</a:t>
            </a:fld>
            <a:endParaRPr kumimoji="1" lang="ja-JP" altLang="en-US"/>
          </a:p>
        </p:txBody>
      </p:sp>
    </p:spTree>
    <p:extLst>
      <p:ext uri="{BB962C8B-B14F-4D97-AF65-F5344CB8AC3E}">
        <p14:creationId xmlns:p14="http://schemas.microsoft.com/office/powerpoint/2010/main" val="295501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2</a:t>
            </a:fld>
            <a:endParaRPr kumimoji="1" lang="ja-JP" altLang="en-US"/>
          </a:p>
        </p:txBody>
      </p:sp>
    </p:spTree>
    <p:extLst>
      <p:ext uri="{BB962C8B-B14F-4D97-AF65-F5344CB8AC3E}">
        <p14:creationId xmlns:p14="http://schemas.microsoft.com/office/powerpoint/2010/main" val="136121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11</a:t>
            </a:fld>
            <a:endParaRPr kumimoji="1" lang="ja-JP" altLang="en-US"/>
          </a:p>
        </p:txBody>
      </p:sp>
    </p:spTree>
    <p:extLst>
      <p:ext uri="{BB962C8B-B14F-4D97-AF65-F5344CB8AC3E}">
        <p14:creationId xmlns:p14="http://schemas.microsoft.com/office/powerpoint/2010/main" val="344058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3</a:t>
            </a:fld>
            <a:endParaRPr kumimoji="1" lang="ja-JP" altLang="en-US"/>
          </a:p>
        </p:txBody>
      </p:sp>
    </p:spTree>
    <p:extLst>
      <p:ext uri="{BB962C8B-B14F-4D97-AF65-F5344CB8AC3E}">
        <p14:creationId xmlns:p14="http://schemas.microsoft.com/office/powerpoint/2010/main" val="286255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4</a:t>
            </a:fld>
            <a:endParaRPr kumimoji="1" lang="ja-JP" altLang="en-US"/>
          </a:p>
        </p:txBody>
      </p:sp>
    </p:spTree>
    <p:extLst>
      <p:ext uri="{BB962C8B-B14F-4D97-AF65-F5344CB8AC3E}">
        <p14:creationId xmlns:p14="http://schemas.microsoft.com/office/powerpoint/2010/main" val="346902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5</a:t>
            </a:fld>
            <a:endParaRPr kumimoji="1" lang="ja-JP" altLang="en-US"/>
          </a:p>
        </p:txBody>
      </p:sp>
    </p:spTree>
    <p:extLst>
      <p:ext uri="{BB962C8B-B14F-4D97-AF65-F5344CB8AC3E}">
        <p14:creationId xmlns:p14="http://schemas.microsoft.com/office/powerpoint/2010/main" val="177447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6</a:t>
            </a:fld>
            <a:endParaRPr kumimoji="1" lang="ja-JP" altLang="en-US"/>
          </a:p>
        </p:txBody>
      </p:sp>
    </p:spTree>
    <p:extLst>
      <p:ext uri="{BB962C8B-B14F-4D97-AF65-F5344CB8AC3E}">
        <p14:creationId xmlns:p14="http://schemas.microsoft.com/office/powerpoint/2010/main" val="325867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7</a:t>
            </a:fld>
            <a:endParaRPr kumimoji="1" lang="ja-JP" altLang="en-US"/>
          </a:p>
        </p:txBody>
      </p:sp>
    </p:spTree>
    <p:extLst>
      <p:ext uri="{BB962C8B-B14F-4D97-AF65-F5344CB8AC3E}">
        <p14:creationId xmlns:p14="http://schemas.microsoft.com/office/powerpoint/2010/main" val="364925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8</a:t>
            </a:fld>
            <a:endParaRPr kumimoji="1" lang="ja-JP" altLang="en-US"/>
          </a:p>
        </p:txBody>
      </p:sp>
    </p:spTree>
    <p:extLst>
      <p:ext uri="{BB962C8B-B14F-4D97-AF65-F5344CB8AC3E}">
        <p14:creationId xmlns:p14="http://schemas.microsoft.com/office/powerpoint/2010/main" val="170162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9</a:t>
            </a:fld>
            <a:endParaRPr kumimoji="1" lang="ja-JP" altLang="en-US"/>
          </a:p>
        </p:txBody>
      </p:sp>
    </p:spTree>
    <p:extLst>
      <p:ext uri="{BB962C8B-B14F-4D97-AF65-F5344CB8AC3E}">
        <p14:creationId xmlns:p14="http://schemas.microsoft.com/office/powerpoint/2010/main" val="345798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C8C92-17DD-4B9E-948C-A193719EAF7B}" type="slidenum">
              <a:rPr kumimoji="1" lang="ja-JP" altLang="en-US" smtClean="0"/>
              <a:t>10</a:t>
            </a:fld>
            <a:endParaRPr kumimoji="1" lang="ja-JP" altLang="en-US"/>
          </a:p>
        </p:txBody>
      </p:sp>
    </p:spTree>
    <p:extLst>
      <p:ext uri="{BB962C8B-B14F-4D97-AF65-F5344CB8AC3E}">
        <p14:creationId xmlns:p14="http://schemas.microsoft.com/office/powerpoint/2010/main" val="149557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003262B-1D65-48BB-A3C0-31C84700AAB9}" type="datetime1">
              <a:rPr kumimoji="1" lang="ja-JP" altLang="en-US" smtClean="0"/>
              <a:t>2022/12/12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14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EF9105-C994-44A2-BC7A-9122A5DEE10F}" type="datetime1">
              <a:rPr kumimoji="1" lang="ja-JP" altLang="en-US" smtClean="0"/>
              <a:t>2022/12/12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132854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484036-1F31-420D-8B95-D183FD829E19}" type="datetime1">
              <a:rPr kumimoji="1" lang="ja-JP" altLang="en-US" smtClean="0"/>
              <a:t>2022/12/12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324789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4F6C2A-2417-4FD1-8F83-4AE18CF86085}" type="datetime1">
              <a:rPr kumimoji="1" lang="ja-JP" altLang="en-US" smtClean="0"/>
              <a:t>2022/12/12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42233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22FCBB-FE68-45FA-9A80-48D8ECBE3892}" type="datetime1">
              <a:rPr kumimoji="1" lang="ja-JP" altLang="en-US" smtClean="0"/>
              <a:t>2022/12/12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16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88E893-71DD-40F8-AFD0-E608A3291B3F}" type="datetime1">
              <a:rPr kumimoji="1" lang="ja-JP" altLang="en-US" smtClean="0"/>
              <a:t>2022/12/12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126361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00D89C-6290-4868-BB6A-D87504D23CBF}" type="datetime1">
              <a:rPr kumimoji="1" lang="ja-JP" altLang="en-US" smtClean="0"/>
              <a:t>2022/12/12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260223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547850D-E7A9-499C-B517-99D5CFD894B8}" type="datetime1">
              <a:rPr kumimoji="1" lang="ja-JP" altLang="en-US" smtClean="0"/>
              <a:t>2022/12/12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245978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5D33AF-4975-4F84-BD5C-DE43B40B51AA}" type="datetime1">
              <a:rPr kumimoji="1" lang="ja-JP" altLang="en-US" smtClean="0"/>
              <a:t>2022/12/12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287173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CE30F-EC48-40CF-B2AB-73CAC52C01D4}" type="datetime1">
              <a:rPr kumimoji="1" lang="ja-JP" altLang="en-US" smtClean="0"/>
              <a:t>2022/12/12</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325703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9D8234-B602-4EEB-8D42-85D85C084823}" type="datetime1">
              <a:rPr kumimoji="1" lang="ja-JP" altLang="en-US" smtClean="0"/>
              <a:t>2022/12/12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A743C-0556-482D-9191-72A91B668324}" type="slidenum">
              <a:rPr kumimoji="1" lang="ja-JP" altLang="en-US" smtClean="0"/>
              <a:t>‹#›</a:t>
            </a:fld>
            <a:endParaRPr kumimoji="1" lang="ja-JP" altLang="en-US"/>
          </a:p>
        </p:txBody>
      </p:sp>
    </p:spTree>
    <p:extLst>
      <p:ext uri="{BB962C8B-B14F-4D97-AF65-F5344CB8AC3E}">
        <p14:creationId xmlns:p14="http://schemas.microsoft.com/office/powerpoint/2010/main" val="417033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Master Title Formatting </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Master Text Formatting</a:t>
            </a:r>
          </a:p>
          <a:p>
            <a:pPr lvl="1"/>
            <a:r>
              <a:rPr lang="en-US" altLang="ja-JP"/>
              <a:t>Second </a:t>
            </a:r>
            <a:r>
              <a:rPr lang="ja-JP" altLang="en-US"/>
              <a:t>level</a:t>
            </a:r>
          </a:p>
          <a:p>
            <a:pPr lvl="2"/>
            <a:r>
              <a:rPr lang="en-US" altLang="ja-JP"/>
              <a:t>Third </a:t>
            </a:r>
            <a:r>
              <a:rPr lang="ja-JP" altLang="en-US"/>
              <a:t>level</a:t>
            </a:r>
          </a:p>
          <a:p>
            <a:pPr lvl="3"/>
            <a:r>
              <a:rPr lang="en-US" altLang="ja-JP"/>
              <a:t>Fourth </a:t>
            </a:r>
            <a:r>
              <a:rPr lang="ja-JP" altLang="en-US"/>
              <a:t>level</a:t>
            </a:r>
          </a:p>
          <a:p>
            <a:pPr lvl="4"/>
            <a:r>
              <a:rPr lang="en-US" altLang="ja-JP"/>
              <a:t>Fifth </a:t>
            </a:r>
            <a:r>
              <a:rPr lang="ja-JP" altLang="en-US"/>
              <a:t>level </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97CB00-413E-4E39-B283-DCD7AA66D0A7}" type="datetime1">
              <a:rPr kumimoji="1" lang="ja-JP" altLang="en-US" smtClean="0"/>
              <a:t>2022/12/12</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43A743C-0556-482D-9191-72A91B668324}"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8689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hyperlink" Target="http://www.lersha.com/" TargetMode="External"/><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guzo.tech/" TargetMode="External"/><Relationship Id="rId5" Type="http://schemas.openxmlformats.org/officeDocument/2006/relationships/image" Target="../media/image19.png"/><Relationship Id="rId10" Type="http://schemas.openxmlformats.org/officeDocument/2006/relationships/hyperlink" Target="anabi.co" TargetMode="External"/><Relationship Id="rId4" Type="http://schemas.openxmlformats.org/officeDocument/2006/relationships/image" Target="../media/image18.png"/><Relationship Id="rId9" Type="http://schemas.openxmlformats.org/officeDocument/2006/relationships/hyperlink" Target="http://www.eshiexpress.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eraswork@africa118.com" TargetMode="External"/><Relationship Id="rId13"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Taskmoby.com" TargetMode="External"/><Relationship Id="rId12"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zafreepaper.com/" TargetMode="External"/><Relationship Id="rId11" Type="http://schemas.openxmlformats.org/officeDocument/2006/relationships/image" Target="../media/image8.png"/><Relationship Id="rId5" Type="http://schemas.openxmlformats.org/officeDocument/2006/relationships/image" Target="../media/image19.png"/><Relationship Id="rId10" Type="http://schemas.openxmlformats.org/officeDocument/2006/relationships/hyperlink" Target="http://www.omishtu.melkamtechnology.com/" TargetMode="External"/><Relationship Id="rId4" Type="http://schemas.openxmlformats.org/officeDocument/2006/relationships/image" Target="../media/image18.png"/><Relationship Id="rId9" Type="http://schemas.openxmlformats.org/officeDocument/2006/relationships/hyperlink" Target="Hulugra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C1FBCBF9-5BB9-6A2C-6786-CBB26292A4CD}"/>
              </a:ext>
            </a:extLst>
          </p:cNvPr>
          <p:cNvPicPr>
            <a:picLocks noChangeAspect="1"/>
          </p:cNvPicPr>
          <p:nvPr/>
        </p:nvPicPr>
        <p:blipFill rotWithShape="1">
          <a:blip r:embed="rId2"/>
          <a:srcRect l="8930" t="38326" r="70142" b="43340"/>
          <a:stretch/>
        </p:blipFill>
        <p:spPr>
          <a:xfrm>
            <a:off x="9212548" y="1773708"/>
            <a:ext cx="2141252" cy="1328312"/>
          </a:xfrm>
          <a:prstGeom prst="rect">
            <a:avLst/>
          </a:prstGeom>
        </p:spPr>
      </p:pic>
      <p:sp>
        <p:nvSpPr>
          <p:cNvPr id="2" name="スライド番号プレースホルダー 1">
            <a:extLst>
              <a:ext uri="{FF2B5EF4-FFF2-40B4-BE49-F238E27FC236}">
                <a16:creationId xmlns:a16="http://schemas.microsoft.com/office/drawing/2014/main" id="{84BADBB8-7C96-6FCC-B8F4-94DB798196E9}"/>
              </a:ext>
            </a:extLst>
          </p:cNvPr>
          <p:cNvSpPr>
            <a:spLocks noGrp="1"/>
          </p:cNvSpPr>
          <p:nvPr>
            <p:ph type="sldNum" sz="quarter" idx="12"/>
          </p:nvPr>
        </p:nvSpPr>
        <p:spPr>
          <a:xfrm>
            <a:off x="9900458" y="6459785"/>
            <a:ext cx="1312025" cy="365125"/>
          </a:xfrm>
        </p:spPr>
        <p:txBody>
          <a:bodyPr>
            <a:normAutofit/>
          </a:bodyPr>
          <a:lstStyle/>
          <a:p>
            <a:pPr>
              <a:spcAft>
                <a:spcPts val="600"/>
              </a:spcAft>
            </a:pPr>
            <a:fld id="{D43A743C-0556-482D-9191-72A91B668324}" type="slidenum">
              <a:rPr kumimoji="1" lang="ja-JP" altLang="en-US" smtClean="0"/>
              <a:pPr>
                <a:spcAft>
                  <a:spcPts val="600"/>
                </a:spcAft>
              </a:pPr>
              <a:t>1</a:t>
            </a:fld>
            <a:endParaRPr kumimoji="1" lang="ja-JP" altLang="en-US"/>
          </a:p>
        </p:txBody>
      </p:sp>
      <p:pic>
        <p:nvPicPr>
          <p:cNvPr id="5" name="Picture 1" descr="ロゴ, 会社名&#10;&#10;自動的に生成された説明">
            <a:extLst>
              <a:ext uri="{FF2B5EF4-FFF2-40B4-BE49-F238E27FC236}">
                <a16:creationId xmlns:a16="http://schemas.microsoft.com/office/drawing/2014/main" id="{C4BEC218-825E-D264-7FCC-405F012695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87596" y="3764703"/>
            <a:ext cx="1204815" cy="1204815"/>
          </a:xfrm>
          <a:prstGeom prst="rect">
            <a:avLst/>
          </a:prstGeom>
          <a:noFill/>
          <a:ln>
            <a:noFill/>
          </a:ln>
        </p:spPr>
      </p:pic>
      <p:pic>
        <p:nvPicPr>
          <p:cNvPr id="6" name="図 5">
            <a:extLst>
              <a:ext uri="{FF2B5EF4-FFF2-40B4-BE49-F238E27FC236}">
                <a16:creationId xmlns:a16="http://schemas.microsoft.com/office/drawing/2014/main" id="{DC0E6BCA-2B5E-AC24-EA10-93FAEE2D0A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857" y="800814"/>
            <a:ext cx="1797391" cy="1797391"/>
          </a:xfrm>
          <a:prstGeom prst="rect">
            <a:avLst/>
          </a:prstGeom>
          <a:noFill/>
          <a:ln>
            <a:noFill/>
          </a:ln>
        </p:spPr>
      </p:pic>
      <p:sp>
        <p:nvSpPr>
          <p:cNvPr id="7" name="テキスト ボックス 6">
            <a:extLst>
              <a:ext uri="{FF2B5EF4-FFF2-40B4-BE49-F238E27FC236}">
                <a16:creationId xmlns:a16="http://schemas.microsoft.com/office/drawing/2014/main" id="{DDFCD39F-0A88-6532-ABF6-B9855EB6E17C}"/>
              </a:ext>
            </a:extLst>
          </p:cNvPr>
          <p:cNvSpPr txBox="1"/>
          <p:nvPr/>
        </p:nvSpPr>
        <p:spPr>
          <a:xfrm>
            <a:off x="9275362" y="3128549"/>
            <a:ext cx="2739404" cy="646331"/>
          </a:xfrm>
          <a:prstGeom prst="rect">
            <a:avLst/>
          </a:prstGeom>
          <a:noFill/>
        </p:spPr>
        <p:txBody>
          <a:bodyPr wrap="none" rtlCol="0">
            <a:spAutoFit/>
          </a:bodyPr>
          <a:lstStyle/>
          <a:p>
            <a:r>
              <a:rPr lang="en-US" altLang="ja-JP" b="1" dirty="0">
                <a:latin typeface="Meiryo" panose="020B0604030504040204" pitchFamily="34" charset="-128"/>
                <a:ea typeface="Meiryo" panose="020B0604030504040204" pitchFamily="34" charset="-128"/>
              </a:rPr>
              <a:t>Green </a:t>
            </a:r>
            <a:r>
              <a:rPr lang="en-US" altLang="ja-JP" b="1" dirty="0" err="1">
                <a:latin typeface="Meiryo" panose="020B0604030504040204" pitchFamily="34" charset="-128"/>
                <a:ea typeface="Meiryo" panose="020B0604030504040204" pitchFamily="34" charset="-128"/>
              </a:rPr>
              <a:t>Agro</a:t>
            </a:r>
            <a:r>
              <a:rPr lang="en-US" altLang="ja-JP" b="1" dirty="0">
                <a:latin typeface="Meiryo" panose="020B0604030504040204" pitchFamily="34" charset="-128"/>
                <a:ea typeface="Meiryo" panose="020B0604030504040204" pitchFamily="34" charset="-128"/>
              </a:rPr>
              <a:t> Solution </a:t>
            </a:r>
          </a:p>
          <a:p>
            <a:r>
              <a:rPr lang="en-US" altLang="ja-JP" b="1" dirty="0">
                <a:latin typeface="Meiryo" panose="020B0604030504040204" pitchFamily="34" charset="-128"/>
                <a:ea typeface="Meiryo" panose="020B0604030504040204" pitchFamily="34" charset="-128"/>
              </a:rPr>
              <a:t>PLC - </a:t>
            </a:r>
            <a:r>
              <a:rPr lang="en-US" altLang="ja-JP" b="1" dirty="0" err="1">
                <a:latin typeface="Meiryo" panose="020B0604030504040204" pitchFamily="34" charset="-128"/>
                <a:ea typeface="Meiryo" panose="020B0604030504040204" pitchFamily="34" charset="-128"/>
              </a:rPr>
              <a:t>Lersha</a:t>
            </a:r>
            <a:r>
              <a:rPr lang="en-US" altLang="ja-JP" b="1" dirty="0">
                <a:latin typeface="Meiryo" panose="020B0604030504040204" pitchFamily="34" charset="-128"/>
                <a:ea typeface="Meiryo" panose="020B0604030504040204" pitchFamily="34" charset="-128"/>
              </a:rPr>
              <a:t> </a:t>
            </a:r>
            <a:endParaRPr lang="ja-JP" altLang="ja-JP" b="1"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89B3A964-2594-74B6-1396-D090CC6C297D}"/>
              </a:ext>
            </a:extLst>
          </p:cNvPr>
          <p:cNvSpPr txBox="1"/>
          <p:nvPr/>
        </p:nvSpPr>
        <p:spPr>
          <a:xfrm>
            <a:off x="3590897" y="5739761"/>
            <a:ext cx="1872820" cy="369332"/>
          </a:xfrm>
          <a:prstGeom prst="rect">
            <a:avLst/>
          </a:prstGeom>
          <a:noFill/>
        </p:spPr>
        <p:txBody>
          <a:bodyPr wrap="none" rtlCol="0">
            <a:spAutoFit/>
          </a:bodyPr>
          <a:lstStyle/>
          <a:p>
            <a:r>
              <a:rPr lang="en-US" altLang="ja-JP" b="1" dirty="0" err="1">
                <a:latin typeface="Meiryo" panose="020B0604030504040204" pitchFamily="34" charset="-128"/>
                <a:ea typeface="Meiryo" panose="020B0604030504040204" pitchFamily="34" charset="-128"/>
              </a:rPr>
              <a:t>Zafree</a:t>
            </a:r>
            <a:r>
              <a:rPr lang="en-US" altLang="ja-JP" b="1" dirty="0">
                <a:latin typeface="Meiryo" panose="020B0604030504040204" pitchFamily="34" charset="-128"/>
                <a:ea typeface="Meiryo" panose="020B0604030504040204" pitchFamily="34" charset="-128"/>
              </a:rPr>
              <a:t> Papers</a:t>
            </a:r>
            <a:endParaRPr lang="ja-JP" altLang="en-US" b="1"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254CA5F6-1459-C9AD-5D72-8F09E6970E54}"/>
              </a:ext>
            </a:extLst>
          </p:cNvPr>
          <p:cNvPicPr>
            <a:picLocks noChangeAspect="1"/>
          </p:cNvPicPr>
          <p:nvPr/>
        </p:nvPicPr>
        <p:blipFill rotWithShape="1">
          <a:blip r:embed="rId5"/>
          <a:srcRect l="77031" t="74259" r="7938" b="6412"/>
          <a:stretch/>
        </p:blipFill>
        <p:spPr>
          <a:xfrm>
            <a:off x="9918804" y="1182524"/>
            <a:ext cx="1078611" cy="907904"/>
          </a:xfrm>
          <a:prstGeom prst="rect">
            <a:avLst/>
          </a:prstGeom>
        </p:spPr>
      </p:pic>
      <p:sp>
        <p:nvSpPr>
          <p:cNvPr id="10" name="TextBox 7">
            <a:extLst>
              <a:ext uri="{FF2B5EF4-FFF2-40B4-BE49-F238E27FC236}">
                <a16:creationId xmlns:a16="http://schemas.microsoft.com/office/drawing/2014/main" id="{2C06F567-9528-22CE-6371-0F984A3C094F}"/>
              </a:ext>
            </a:extLst>
          </p:cNvPr>
          <p:cNvSpPr txBox="1"/>
          <p:nvPr/>
        </p:nvSpPr>
        <p:spPr>
          <a:xfrm>
            <a:off x="6119133" y="3169451"/>
            <a:ext cx="3153860" cy="369332"/>
          </a:xfrm>
          <a:prstGeom prst="rect">
            <a:avLst/>
          </a:prstGeom>
          <a:noFill/>
        </p:spPr>
        <p:txBody>
          <a:bodyPr wrap="square" rtlCol="0">
            <a:spAutoFit/>
          </a:bodyPr>
          <a:lstStyle/>
          <a:p>
            <a:r>
              <a:rPr lang="en-US" altLang="ja-JP" b="1" dirty="0" err="1">
                <a:latin typeface="Meiryo" panose="020B0604030504040204" pitchFamily="34" charset="-128"/>
                <a:ea typeface="Meiryo" panose="020B0604030504040204" pitchFamily="34" charset="-128"/>
              </a:rPr>
              <a:t>Guzo</a:t>
            </a:r>
            <a:r>
              <a:rPr lang="en-US" altLang="ja-JP" b="1" dirty="0">
                <a:latin typeface="Meiryo" panose="020B0604030504040204" pitchFamily="34" charset="-128"/>
                <a:ea typeface="Meiryo" panose="020B0604030504040204" pitchFamily="34" charset="-128"/>
              </a:rPr>
              <a:t> Technologies PLC</a:t>
            </a:r>
            <a:endParaRPr lang="ja-JP" altLang="ja-JP" b="1" dirty="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CF68E8D-63FA-9152-D8B9-E14C434A5688}"/>
              </a:ext>
            </a:extLst>
          </p:cNvPr>
          <p:cNvSpPr txBox="1"/>
          <p:nvPr/>
        </p:nvSpPr>
        <p:spPr>
          <a:xfrm>
            <a:off x="9851917" y="5836101"/>
            <a:ext cx="1409104" cy="646331"/>
          </a:xfrm>
          <a:prstGeom prst="rect">
            <a:avLst/>
          </a:prstGeom>
          <a:noFill/>
        </p:spPr>
        <p:txBody>
          <a:bodyPr wrap="none" rtlCol="0">
            <a:spAutoFit/>
          </a:bodyPr>
          <a:lstStyle/>
          <a:p>
            <a:r>
              <a:rPr lang="en-US" altLang="ja-JP" b="1" dirty="0" err="1">
                <a:latin typeface="Meiryo" panose="020B0604030504040204" pitchFamily="34" charset="-128"/>
                <a:ea typeface="Meiryo" panose="020B0604030504040204" pitchFamily="34" charset="-128"/>
              </a:rPr>
              <a:t>Taskmoby</a:t>
            </a:r>
            <a:endParaRPr lang="ja-JP" altLang="ja-JP" b="1" dirty="0">
              <a:latin typeface="Meiryo" panose="020B0604030504040204" pitchFamily="34" charset="-128"/>
              <a:ea typeface="Meiryo" panose="020B0604030504040204" pitchFamily="34" charset="-128"/>
            </a:endParaRPr>
          </a:p>
          <a:p>
            <a:endParaRPr kumimoji="1" lang="ja-JP" altLang="en-US" dirty="0"/>
          </a:p>
        </p:txBody>
      </p:sp>
      <p:pic>
        <p:nvPicPr>
          <p:cNvPr id="12" name="図 11">
            <a:extLst>
              <a:ext uri="{FF2B5EF4-FFF2-40B4-BE49-F238E27FC236}">
                <a16:creationId xmlns:a16="http://schemas.microsoft.com/office/drawing/2014/main" id="{400434B5-573D-4D3F-BF90-8627AE7FD7E3}"/>
              </a:ext>
            </a:extLst>
          </p:cNvPr>
          <p:cNvPicPr>
            <a:picLocks noChangeAspect="1"/>
          </p:cNvPicPr>
          <p:nvPr/>
        </p:nvPicPr>
        <p:blipFill rotWithShape="1">
          <a:blip r:embed="rId6"/>
          <a:srcRect l="82125" t="51708" r="3211" b="38333"/>
          <a:stretch/>
        </p:blipFill>
        <p:spPr>
          <a:xfrm>
            <a:off x="3830713" y="3847508"/>
            <a:ext cx="1546624" cy="687521"/>
          </a:xfrm>
          <a:prstGeom prst="rect">
            <a:avLst/>
          </a:prstGeom>
        </p:spPr>
      </p:pic>
      <p:sp>
        <p:nvSpPr>
          <p:cNvPr id="13" name="テキスト ボックス 12">
            <a:extLst>
              <a:ext uri="{FF2B5EF4-FFF2-40B4-BE49-F238E27FC236}">
                <a16:creationId xmlns:a16="http://schemas.microsoft.com/office/drawing/2014/main" id="{E36FBEB9-83DD-73C2-B02A-65982A11F935}"/>
              </a:ext>
            </a:extLst>
          </p:cNvPr>
          <p:cNvSpPr txBox="1"/>
          <p:nvPr/>
        </p:nvSpPr>
        <p:spPr>
          <a:xfrm>
            <a:off x="3532556" y="3149454"/>
            <a:ext cx="1723549" cy="369332"/>
          </a:xfrm>
          <a:prstGeom prst="rect">
            <a:avLst/>
          </a:prstGeom>
          <a:noFill/>
        </p:spPr>
        <p:txBody>
          <a:bodyPr wrap="none" rtlCol="0">
            <a:spAutoFit/>
          </a:bodyPr>
          <a:lstStyle/>
          <a:p>
            <a:r>
              <a:rPr lang="en-US" altLang="ja-JP" b="1" dirty="0" err="1">
                <a:latin typeface="Meiryo" panose="020B0604030504040204" pitchFamily="34" charset="-128"/>
                <a:ea typeface="Meiryo" panose="020B0604030504040204" pitchFamily="34" charset="-128"/>
              </a:rPr>
              <a:t>Eshi</a:t>
            </a:r>
            <a:r>
              <a:rPr lang="en-US" altLang="ja-JP" b="1" dirty="0">
                <a:latin typeface="Meiryo" panose="020B0604030504040204" pitchFamily="34" charset="-128"/>
                <a:ea typeface="Meiryo" panose="020B0604030504040204" pitchFamily="34" charset="-128"/>
              </a:rPr>
              <a:t> Express</a:t>
            </a:r>
            <a:endParaRPr lang="ja-JP" altLang="en-US" b="1" dirty="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704EB1AC-8153-A4D0-97D2-4811D3B0218B}"/>
              </a:ext>
            </a:extLst>
          </p:cNvPr>
          <p:cNvSpPr txBox="1"/>
          <p:nvPr/>
        </p:nvSpPr>
        <p:spPr>
          <a:xfrm>
            <a:off x="416543" y="3010955"/>
            <a:ext cx="2082558" cy="646331"/>
          </a:xfrm>
          <a:prstGeom prst="rect">
            <a:avLst/>
          </a:prstGeom>
          <a:noFill/>
        </p:spPr>
        <p:txBody>
          <a:bodyPr wrap="none" rtlCol="0">
            <a:spAutoFit/>
          </a:bodyPr>
          <a:lstStyle/>
          <a:p>
            <a:r>
              <a:rPr lang="en-US" altLang="ja-JP" b="1" dirty="0" err="1">
                <a:latin typeface="Meiryo" panose="020B0604030504040204" pitchFamily="34" charset="-128"/>
                <a:ea typeface="Meiryo" panose="020B0604030504040204" pitchFamily="34" charset="-128"/>
              </a:rPr>
              <a:t>Anabi</a:t>
            </a:r>
            <a:r>
              <a:rPr lang="en-US" altLang="ja-JP" b="1" dirty="0">
                <a:latin typeface="Meiryo" panose="020B0604030504040204" pitchFamily="34" charset="-128"/>
                <a:ea typeface="Meiryo" panose="020B0604030504040204" pitchFamily="34" charset="-128"/>
              </a:rPr>
              <a:t> </a:t>
            </a:r>
            <a:r>
              <a:rPr lang="en-US" altLang="ja-JP" b="1" dirty="0" err="1">
                <a:latin typeface="Meiryo" panose="020B0604030504040204" pitchFamily="34" charset="-128"/>
                <a:ea typeface="Meiryo" panose="020B0604030504040204" pitchFamily="34" charset="-128"/>
              </a:rPr>
              <a:t>Agritech</a:t>
            </a:r>
            <a:r>
              <a:rPr lang="en-US" altLang="ja-JP" b="1" dirty="0">
                <a:latin typeface="Meiryo" panose="020B0604030504040204" pitchFamily="34" charset="-128"/>
                <a:ea typeface="Meiryo" panose="020B0604030504040204" pitchFamily="34" charset="-128"/>
              </a:rPr>
              <a:t> </a:t>
            </a:r>
          </a:p>
          <a:p>
            <a:r>
              <a:rPr lang="en-US" altLang="ja-JP" b="1" dirty="0">
                <a:latin typeface="Meiryo" panose="020B0604030504040204" pitchFamily="34" charset="-128"/>
                <a:ea typeface="Meiryo" panose="020B0604030504040204" pitchFamily="34" charset="-128"/>
              </a:rPr>
              <a:t>Solutions</a:t>
            </a:r>
            <a:r>
              <a:rPr lang="ja-JP" altLang="en-US" b="1" dirty="0">
                <a:latin typeface="Meiryo" panose="020B0604030504040204" pitchFamily="34" charset="-128"/>
                <a:ea typeface="Meiryo" panose="020B0604030504040204" pitchFamily="34" charset="-128"/>
              </a:rPr>
              <a:t> </a:t>
            </a:r>
            <a:r>
              <a:rPr lang="en-US" altLang="ja-JP" b="1" dirty="0">
                <a:latin typeface="Meiryo" panose="020B0604030504040204" pitchFamily="34" charset="-128"/>
                <a:ea typeface="Meiryo" panose="020B0604030504040204" pitchFamily="34" charset="-128"/>
              </a:rPr>
              <a:t>PLC </a:t>
            </a:r>
            <a:endParaRPr lang="ja-JP" altLang="en-US" b="1"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6BF10A17-B908-A13D-CE2A-5ED8B9FC3960}"/>
              </a:ext>
            </a:extLst>
          </p:cNvPr>
          <p:cNvSpPr txBox="1"/>
          <p:nvPr/>
        </p:nvSpPr>
        <p:spPr>
          <a:xfrm>
            <a:off x="6372579" y="5641921"/>
            <a:ext cx="2573397" cy="646331"/>
          </a:xfrm>
          <a:prstGeom prst="rect">
            <a:avLst/>
          </a:prstGeom>
          <a:noFill/>
        </p:spPr>
        <p:txBody>
          <a:bodyPr wrap="none" rtlCol="0">
            <a:spAutoFit/>
          </a:bodyPr>
          <a:lstStyle/>
          <a:p>
            <a:r>
              <a:rPr lang="en-US" altLang="ja-JP" b="1" dirty="0" err="1">
                <a:latin typeface="Meiryo" panose="020B0604030504040204" pitchFamily="34" charset="-128"/>
                <a:ea typeface="Meiryo" panose="020B0604030504040204" pitchFamily="34" charset="-128"/>
              </a:rPr>
              <a:t>Omishtu</a:t>
            </a:r>
            <a:r>
              <a:rPr lang="en-US" altLang="ja-JP" b="1" dirty="0">
                <a:latin typeface="Meiryo" panose="020B0604030504040204" pitchFamily="34" charset="-128"/>
                <a:ea typeface="Meiryo" panose="020B0604030504040204" pitchFamily="34" charset="-128"/>
              </a:rPr>
              <a:t>-Joy </a:t>
            </a:r>
          </a:p>
          <a:p>
            <a:r>
              <a:rPr lang="en-US" altLang="ja-JP" b="1" dirty="0" err="1">
                <a:latin typeface="Meiryo" panose="020B0604030504040204" pitchFamily="34" charset="-128"/>
                <a:ea typeface="Meiryo" panose="020B0604030504040204" pitchFamily="34" charset="-128"/>
              </a:rPr>
              <a:t>Agtech</a:t>
            </a:r>
            <a:r>
              <a:rPr lang="en-US" altLang="ja-JP" b="1" dirty="0">
                <a:latin typeface="Meiryo" panose="020B0604030504040204" pitchFamily="34" charset="-128"/>
                <a:ea typeface="Meiryo" panose="020B0604030504040204" pitchFamily="34" charset="-128"/>
              </a:rPr>
              <a:t> Engineering</a:t>
            </a:r>
            <a:endParaRPr lang="ja-JP" altLang="en-US" b="1" dirty="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61A26589-368E-AE91-A562-0AEB800C430A}"/>
              </a:ext>
            </a:extLst>
          </p:cNvPr>
          <p:cNvSpPr txBox="1"/>
          <p:nvPr/>
        </p:nvSpPr>
        <p:spPr>
          <a:xfrm>
            <a:off x="386534" y="5785928"/>
            <a:ext cx="2566985" cy="646331"/>
          </a:xfrm>
          <a:prstGeom prst="rect">
            <a:avLst/>
          </a:prstGeom>
          <a:noFill/>
        </p:spPr>
        <p:txBody>
          <a:bodyPr wrap="none" rtlCol="0">
            <a:spAutoFit/>
          </a:bodyPr>
          <a:lstStyle/>
          <a:p>
            <a:r>
              <a:rPr lang="en-US" altLang="ja-JP" b="1" dirty="0" err="1">
                <a:latin typeface="Meiryo" panose="020B0604030504040204" pitchFamily="34" charset="-128"/>
                <a:ea typeface="Meiryo" panose="020B0604030504040204" pitchFamily="34" charset="-128"/>
              </a:rPr>
              <a:t>Hulugram</a:t>
            </a:r>
            <a:r>
              <a:rPr lang="en-US" altLang="ja-JP" b="1" dirty="0">
                <a:latin typeface="Meiryo" panose="020B0604030504040204" pitchFamily="34" charset="-128"/>
                <a:ea typeface="Meiryo" panose="020B0604030504040204" pitchFamily="34" charset="-128"/>
              </a:rPr>
              <a:t> (Infinity </a:t>
            </a:r>
          </a:p>
          <a:p>
            <a:r>
              <a:rPr lang="en-US" altLang="ja-JP" b="1" dirty="0">
                <a:latin typeface="Meiryo" panose="020B0604030504040204" pitchFamily="34" charset="-128"/>
                <a:ea typeface="Meiryo" panose="020B0604030504040204" pitchFamily="34" charset="-128"/>
              </a:rPr>
              <a:t>Technology PLC)</a:t>
            </a:r>
            <a:endParaRPr lang="ja-JP" altLang="en-US" b="1" dirty="0">
              <a:latin typeface="Meiryo" panose="020B0604030504040204" pitchFamily="34" charset="-128"/>
              <a:ea typeface="Meiryo" panose="020B0604030504040204" pitchFamily="34" charset="-128"/>
            </a:endParaRPr>
          </a:p>
        </p:txBody>
      </p:sp>
      <p:pic>
        <p:nvPicPr>
          <p:cNvPr id="17" name="図 16">
            <a:extLst>
              <a:ext uri="{FF2B5EF4-FFF2-40B4-BE49-F238E27FC236}">
                <a16:creationId xmlns:a16="http://schemas.microsoft.com/office/drawing/2014/main" id="{7529929A-491A-3CCE-3F00-5A0BC6370457}"/>
              </a:ext>
            </a:extLst>
          </p:cNvPr>
          <p:cNvPicPr>
            <a:picLocks noChangeAspect="1"/>
          </p:cNvPicPr>
          <p:nvPr/>
        </p:nvPicPr>
        <p:blipFill rotWithShape="1">
          <a:blip r:embed="rId7"/>
          <a:srcRect l="19070" t="24652" r="21203" b="41864"/>
          <a:stretch/>
        </p:blipFill>
        <p:spPr>
          <a:xfrm>
            <a:off x="735276" y="1296478"/>
            <a:ext cx="1743729" cy="639028"/>
          </a:xfrm>
          <a:prstGeom prst="rect">
            <a:avLst/>
          </a:prstGeom>
        </p:spPr>
      </p:pic>
      <p:sp>
        <p:nvSpPr>
          <p:cNvPr id="18" name="スライド番号プレースホルダー 32">
            <a:extLst>
              <a:ext uri="{FF2B5EF4-FFF2-40B4-BE49-F238E27FC236}">
                <a16:creationId xmlns:a16="http://schemas.microsoft.com/office/drawing/2014/main" id="{BC4896B0-4633-829B-1EBE-170E3582D2A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F6345-EA56-44C0-940A-64800B412B65}" type="slidenum">
              <a:rPr kumimoji="1" lang="ja-JP" altLang="en-US" smtClean="0"/>
              <a:pPr/>
              <a:t>1</a:t>
            </a:fld>
            <a:endParaRPr kumimoji="1" lang="ja-JP" altLang="en-US"/>
          </a:p>
        </p:txBody>
      </p:sp>
      <p:pic>
        <p:nvPicPr>
          <p:cNvPr id="19" name="図 18">
            <a:extLst>
              <a:ext uri="{FF2B5EF4-FFF2-40B4-BE49-F238E27FC236}">
                <a16:creationId xmlns:a16="http://schemas.microsoft.com/office/drawing/2014/main" id="{ADBA2EDA-8948-2F05-48BC-991366FC3CB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8433" y="706219"/>
            <a:ext cx="1819545" cy="1819545"/>
          </a:xfrm>
          <a:prstGeom prst="rect">
            <a:avLst/>
          </a:prstGeom>
          <a:noFill/>
          <a:ln>
            <a:noFill/>
          </a:ln>
        </p:spPr>
      </p:pic>
      <p:pic>
        <p:nvPicPr>
          <p:cNvPr id="20" name="Picture 2" descr="アイコン&#10;&#10;自動的に生成された説明">
            <a:extLst>
              <a:ext uri="{FF2B5EF4-FFF2-40B4-BE49-F238E27FC236}">
                <a16:creationId xmlns:a16="http://schemas.microsoft.com/office/drawing/2014/main" id="{FC0C16C2-61BD-7A81-C0B6-23D46F6D76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759" y="3675664"/>
            <a:ext cx="1124030" cy="1124030"/>
          </a:xfrm>
          <a:prstGeom prst="rect">
            <a:avLst/>
          </a:prstGeom>
        </p:spPr>
      </p:pic>
      <p:pic>
        <p:nvPicPr>
          <p:cNvPr id="21" name="Picture 1" descr="ロゴ, 会社名&#10;&#10;自動的に生成された説明">
            <a:extLst>
              <a:ext uri="{FF2B5EF4-FFF2-40B4-BE49-F238E27FC236}">
                <a16:creationId xmlns:a16="http://schemas.microsoft.com/office/drawing/2014/main" id="{67B64FAC-B640-AF80-9FAA-4B8EDA0BFC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4230" y="3694654"/>
            <a:ext cx="1488380" cy="892386"/>
          </a:xfrm>
          <a:prstGeom prst="rect">
            <a:avLst/>
          </a:prstGeom>
        </p:spPr>
      </p:pic>
      <p:cxnSp>
        <p:nvCxnSpPr>
          <p:cNvPr id="22" name="直線コネクタ 21">
            <a:extLst>
              <a:ext uri="{FF2B5EF4-FFF2-40B4-BE49-F238E27FC236}">
                <a16:creationId xmlns:a16="http://schemas.microsoft.com/office/drawing/2014/main" id="{A82FF6E6-4C03-6D97-5E4B-CF822E5BF12D}"/>
              </a:ext>
            </a:extLst>
          </p:cNvPr>
          <p:cNvCxnSpPr>
            <a:cxnSpLocks/>
          </p:cNvCxnSpPr>
          <p:nvPr/>
        </p:nvCxnSpPr>
        <p:spPr>
          <a:xfrm flipV="1">
            <a:off x="719183" y="1114425"/>
            <a:ext cx="1070129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350">
            <a:extLst>
              <a:ext uri="{FF2B5EF4-FFF2-40B4-BE49-F238E27FC236}">
                <a16:creationId xmlns:a16="http://schemas.microsoft.com/office/drawing/2014/main" id="{FE96BEE3-416E-8143-44F7-338CB3981428}"/>
              </a:ext>
            </a:extLst>
          </p:cNvPr>
          <p:cNvSpPr txBox="1"/>
          <p:nvPr/>
        </p:nvSpPr>
        <p:spPr>
          <a:xfrm>
            <a:off x="649700" y="203508"/>
            <a:ext cx="10262139" cy="1323439"/>
          </a:xfrm>
          <a:prstGeom prst="rect">
            <a:avLst/>
          </a:prstGeom>
          <a:noFill/>
        </p:spPr>
        <p:txBody>
          <a:bodyPr wrap="square" rtlCol="0">
            <a:spAutoFit/>
          </a:bodyPr>
          <a:lstStyle/>
          <a:p>
            <a:pPr algn="ctr"/>
            <a:r>
              <a:rPr lang="en-US" altLang="ja-JP" sz="4000" b="1" dirty="0">
                <a:solidFill>
                  <a:schemeClr val="tx2"/>
                </a:solidFill>
                <a:latin typeface="Poppins" pitchFamily="2" charset="77"/>
                <a:cs typeface="Poppins" pitchFamily="2" charset="77"/>
              </a:rPr>
              <a:t>8 startups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sp>
        <p:nvSpPr>
          <p:cNvPr id="25" name="Oval 25">
            <a:extLst>
              <a:ext uri="{FF2B5EF4-FFF2-40B4-BE49-F238E27FC236}">
                <a16:creationId xmlns:a16="http://schemas.microsoft.com/office/drawing/2014/main" id="{7C8AA84D-16E7-16E2-27DC-730578DCDAEF}"/>
              </a:ext>
            </a:extLst>
          </p:cNvPr>
          <p:cNvSpPr/>
          <p:nvPr/>
        </p:nvSpPr>
        <p:spPr>
          <a:xfrm flipH="1">
            <a:off x="141064" y="1345565"/>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Poppins Medium" pitchFamily="2" charset="77"/>
                <a:cs typeface="Poppins Medium" pitchFamily="2" charset="77"/>
              </a:rPr>
              <a:t>01</a:t>
            </a:r>
          </a:p>
        </p:txBody>
      </p:sp>
      <p:sp>
        <p:nvSpPr>
          <p:cNvPr id="26" name="Oval 25">
            <a:extLst>
              <a:ext uri="{FF2B5EF4-FFF2-40B4-BE49-F238E27FC236}">
                <a16:creationId xmlns:a16="http://schemas.microsoft.com/office/drawing/2014/main" id="{7F0AC63F-8DAE-6666-DE3F-EC8778CD81D5}"/>
              </a:ext>
            </a:extLst>
          </p:cNvPr>
          <p:cNvSpPr/>
          <p:nvPr/>
        </p:nvSpPr>
        <p:spPr>
          <a:xfrm flipH="1">
            <a:off x="3368276" y="1352749"/>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Poppins Medium" pitchFamily="2" charset="77"/>
                <a:cs typeface="Poppins Medium" pitchFamily="2" charset="77"/>
              </a:rPr>
              <a:t>02</a:t>
            </a:r>
          </a:p>
        </p:txBody>
      </p:sp>
      <p:sp>
        <p:nvSpPr>
          <p:cNvPr id="27" name="Oval 25">
            <a:extLst>
              <a:ext uri="{FF2B5EF4-FFF2-40B4-BE49-F238E27FC236}">
                <a16:creationId xmlns:a16="http://schemas.microsoft.com/office/drawing/2014/main" id="{EEC4CD89-8EC4-58DE-3C74-E45C67868FC6}"/>
              </a:ext>
            </a:extLst>
          </p:cNvPr>
          <p:cNvSpPr/>
          <p:nvPr/>
        </p:nvSpPr>
        <p:spPr>
          <a:xfrm flipH="1">
            <a:off x="5998408" y="1296479"/>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Poppins Medium" pitchFamily="2" charset="77"/>
                <a:cs typeface="Poppins Medium" pitchFamily="2" charset="77"/>
              </a:rPr>
              <a:t>03</a:t>
            </a:r>
          </a:p>
        </p:txBody>
      </p:sp>
      <p:sp>
        <p:nvSpPr>
          <p:cNvPr id="28" name="Oval 25">
            <a:extLst>
              <a:ext uri="{FF2B5EF4-FFF2-40B4-BE49-F238E27FC236}">
                <a16:creationId xmlns:a16="http://schemas.microsoft.com/office/drawing/2014/main" id="{B86BED27-D827-2153-7081-4206721D18D8}"/>
              </a:ext>
            </a:extLst>
          </p:cNvPr>
          <p:cNvSpPr/>
          <p:nvPr/>
        </p:nvSpPr>
        <p:spPr>
          <a:xfrm flipH="1">
            <a:off x="9225620" y="1296478"/>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Poppins Medium" pitchFamily="2" charset="77"/>
                <a:cs typeface="Poppins Medium" pitchFamily="2" charset="77"/>
              </a:rPr>
              <a:t>04</a:t>
            </a:r>
          </a:p>
        </p:txBody>
      </p:sp>
      <p:sp>
        <p:nvSpPr>
          <p:cNvPr id="29" name="Oval 25">
            <a:extLst>
              <a:ext uri="{FF2B5EF4-FFF2-40B4-BE49-F238E27FC236}">
                <a16:creationId xmlns:a16="http://schemas.microsoft.com/office/drawing/2014/main" id="{C545E0EE-2D8C-3337-15DF-CC49B774506E}"/>
              </a:ext>
            </a:extLst>
          </p:cNvPr>
          <p:cNvSpPr/>
          <p:nvPr/>
        </p:nvSpPr>
        <p:spPr>
          <a:xfrm flipH="1">
            <a:off x="94865" y="3922476"/>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Poppins Medium" pitchFamily="2" charset="77"/>
                <a:cs typeface="Poppins Medium" pitchFamily="2" charset="77"/>
              </a:rPr>
              <a:t>05</a:t>
            </a:r>
          </a:p>
        </p:txBody>
      </p:sp>
      <p:sp>
        <p:nvSpPr>
          <p:cNvPr id="30" name="Oval 25">
            <a:extLst>
              <a:ext uri="{FF2B5EF4-FFF2-40B4-BE49-F238E27FC236}">
                <a16:creationId xmlns:a16="http://schemas.microsoft.com/office/drawing/2014/main" id="{378A3C13-4310-728D-8162-41692DFA1A81}"/>
              </a:ext>
            </a:extLst>
          </p:cNvPr>
          <p:cNvSpPr/>
          <p:nvPr/>
        </p:nvSpPr>
        <p:spPr>
          <a:xfrm flipH="1">
            <a:off x="3322077" y="3929660"/>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Poppins Medium" pitchFamily="2" charset="77"/>
                <a:cs typeface="Poppins Medium" pitchFamily="2" charset="77"/>
              </a:rPr>
              <a:t>06</a:t>
            </a:r>
          </a:p>
        </p:txBody>
      </p:sp>
      <p:sp>
        <p:nvSpPr>
          <p:cNvPr id="31" name="Oval 25">
            <a:extLst>
              <a:ext uri="{FF2B5EF4-FFF2-40B4-BE49-F238E27FC236}">
                <a16:creationId xmlns:a16="http://schemas.microsoft.com/office/drawing/2014/main" id="{28CA9733-A49F-20EA-67AE-3BEBBC2A1B0B}"/>
              </a:ext>
            </a:extLst>
          </p:cNvPr>
          <p:cNvSpPr/>
          <p:nvPr/>
        </p:nvSpPr>
        <p:spPr>
          <a:xfrm flipH="1">
            <a:off x="5952209" y="3873390"/>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Poppins Medium" pitchFamily="2" charset="77"/>
                <a:cs typeface="Poppins Medium" pitchFamily="2" charset="77"/>
              </a:rPr>
              <a:t>07</a:t>
            </a:r>
          </a:p>
        </p:txBody>
      </p:sp>
      <p:sp>
        <p:nvSpPr>
          <p:cNvPr id="32" name="Oval 25">
            <a:extLst>
              <a:ext uri="{FF2B5EF4-FFF2-40B4-BE49-F238E27FC236}">
                <a16:creationId xmlns:a16="http://schemas.microsoft.com/office/drawing/2014/main" id="{583D9FF3-B478-FE42-4D79-95E5CE193EDB}"/>
              </a:ext>
            </a:extLst>
          </p:cNvPr>
          <p:cNvSpPr/>
          <p:nvPr/>
        </p:nvSpPr>
        <p:spPr>
          <a:xfrm flipH="1">
            <a:off x="9179421" y="3873389"/>
            <a:ext cx="508636" cy="4609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Poppins Medium" pitchFamily="2" charset="77"/>
                <a:cs typeface="Poppins Medium" pitchFamily="2" charset="77"/>
              </a:rPr>
              <a:t>08</a:t>
            </a:r>
          </a:p>
        </p:txBody>
      </p:sp>
      <p:pic>
        <p:nvPicPr>
          <p:cNvPr id="3" name="Google Shape;161;ga51493c400_0_0">
            <a:extLst>
              <a:ext uri="{FF2B5EF4-FFF2-40B4-BE49-F238E27FC236}">
                <a16:creationId xmlns:a16="http://schemas.microsoft.com/office/drawing/2014/main" id="{5E4BA9BC-24A2-DB7F-96B1-580AD1AA0EDB}"/>
              </a:ext>
            </a:extLst>
          </p:cNvPr>
          <p:cNvPicPr preferRelativeResize="0"/>
          <p:nvPr/>
        </p:nvPicPr>
        <p:blipFill rotWithShape="1">
          <a:blip r:embed="rId11">
            <a:alphaModFix/>
          </a:blip>
          <a:srcRect b="38152"/>
          <a:stretch/>
        </p:blipFill>
        <p:spPr>
          <a:xfrm>
            <a:off x="643191" y="2051462"/>
            <a:ext cx="1517081" cy="930962"/>
          </a:xfrm>
          <a:prstGeom prst="rect">
            <a:avLst/>
          </a:prstGeom>
          <a:noFill/>
          <a:ln>
            <a:noFill/>
          </a:ln>
        </p:spPr>
      </p:pic>
      <p:pic>
        <p:nvPicPr>
          <p:cNvPr id="4" name="図 3">
            <a:extLst>
              <a:ext uri="{FF2B5EF4-FFF2-40B4-BE49-F238E27FC236}">
                <a16:creationId xmlns:a16="http://schemas.microsoft.com/office/drawing/2014/main" id="{D6828876-7B0D-7C80-0D18-5292910EAA47}"/>
              </a:ext>
            </a:extLst>
          </p:cNvPr>
          <p:cNvPicPr>
            <a:picLocks noChangeAspect="1"/>
          </p:cNvPicPr>
          <p:nvPr/>
        </p:nvPicPr>
        <p:blipFill rotWithShape="1">
          <a:blip r:embed="rId12"/>
          <a:srcRect l="36245" t="47026" r="15471" b="18391"/>
          <a:stretch/>
        </p:blipFill>
        <p:spPr>
          <a:xfrm>
            <a:off x="3618945" y="2173758"/>
            <a:ext cx="1900446" cy="853961"/>
          </a:xfrm>
          <a:prstGeom prst="rect">
            <a:avLst/>
          </a:prstGeom>
        </p:spPr>
      </p:pic>
      <p:pic>
        <p:nvPicPr>
          <p:cNvPr id="24" name="図 23">
            <a:extLst>
              <a:ext uri="{FF2B5EF4-FFF2-40B4-BE49-F238E27FC236}">
                <a16:creationId xmlns:a16="http://schemas.microsoft.com/office/drawing/2014/main" id="{74694608-93B6-0209-F1B5-F78C0AB5E3FF}"/>
              </a:ext>
            </a:extLst>
          </p:cNvPr>
          <p:cNvPicPr>
            <a:picLocks noChangeAspect="1"/>
          </p:cNvPicPr>
          <p:nvPr/>
        </p:nvPicPr>
        <p:blipFill rotWithShape="1">
          <a:blip r:embed="rId13"/>
          <a:srcRect l="48463" t="44040" r="16172" b="23904"/>
          <a:stretch/>
        </p:blipFill>
        <p:spPr>
          <a:xfrm>
            <a:off x="6498090" y="2136004"/>
            <a:ext cx="1884924" cy="1041840"/>
          </a:xfrm>
          <a:prstGeom prst="rect">
            <a:avLst/>
          </a:prstGeom>
        </p:spPr>
      </p:pic>
      <p:pic>
        <p:nvPicPr>
          <p:cNvPr id="34" name="図 33">
            <a:extLst>
              <a:ext uri="{FF2B5EF4-FFF2-40B4-BE49-F238E27FC236}">
                <a16:creationId xmlns:a16="http://schemas.microsoft.com/office/drawing/2014/main" id="{0A698D1E-9302-EED6-F7F5-E7A5D2A95EB4}"/>
              </a:ext>
            </a:extLst>
          </p:cNvPr>
          <p:cNvPicPr>
            <a:picLocks noChangeAspect="1"/>
          </p:cNvPicPr>
          <p:nvPr/>
        </p:nvPicPr>
        <p:blipFill rotWithShape="1">
          <a:blip r:embed="rId14"/>
          <a:srcRect l="58677" t="26309" r="11691" b="11107"/>
          <a:stretch/>
        </p:blipFill>
        <p:spPr>
          <a:xfrm>
            <a:off x="1080767" y="4726273"/>
            <a:ext cx="880952" cy="1107461"/>
          </a:xfrm>
          <a:prstGeom prst="rect">
            <a:avLst/>
          </a:prstGeom>
        </p:spPr>
      </p:pic>
      <p:pic>
        <p:nvPicPr>
          <p:cNvPr id="35" name="Google Shape;18;p1">
            <a:extLst>
              <a:ext uri="{FF2B5EF4-FFF2-40B4-BE49-F238E27FC236}">
                <a16:creationId xmlns:a16="http://schemas.microsoft.com/office/drawing/2014/main" id="{21D59B74-1F7C-14A0-D43A-5456697BE91B}"/>
              </a:ext>
            </a:extLst>
          </p:cNvPr>
          <p:cNvPicPr preferRelativeResize="0"/>
          <p:nvPr/>
        </p:nvPicPr>
        <p:blipFill rotWithShape="1">
          <a:blip r:embed="rId15">
            <a:alphaModFix/>
          </a:blip>
          <a:srcRect t="16270"/>
          <a:stretch/>
        </p:blipFill>
        <p:spPr>
          <a:xfrm>
            <a:off x="3862626" y="4823320"/>
            <a:ext cx="1410397" cy="852165"/>
          </a:xfrm>
          <a:prstGeom prst="rect">
            <a:avLst/>
          </a:prstGeom>
          <a:noFill/>
          <a:ln>
            <a:noFill/>
          </a:ln>
        </p:spPr>
      </p:pic>
      <p:pic>
        <p:nvPicPr>
          <p:cNvPr id="36" name="図 35">
            <a:extLst>
              <a:ext uri="{FF2B5EF4-FFF2-40B4-BE49-F238E27FC236}">
                <a16:creationId xmlns:a16="http://schemas.microsoft.com/office/drawing/2014/main" id="{368C7949-C8A6-5C3D-5595-DA1B02026DAB}"/>
              </a:ext>
            </a:extLst>
          </p:cNvPr>
          <p:cNvPicPr>
            <a:picLocks noChangeAspect="1"/>
          </p:cNvPicPr>
          <p:nvPr/>
        </p:nvPicPr>
        <p:blipFill rotWithShape="1">
          <a:blip r:embed="rId16"/>
          <a:srcRect l="50000" t="65761" r="32534" b="12909"/>
          <a:stretch/>
        </p:blipFill>
        <p:spPr>
          <a:xfrm>
            <a:off x="6316572" y="4685909"/>
            <a:ext cx="1204814" cy="1041841"/>
          </a:xfrm>
          <a:prstGeom prst="rect">
            <a:avLst/>
          </a:prstGeom>
        </p:spPr>
      </p:pic>
      <p:pic>
        <p:nvPicPr>
          <p:cNvPr id="37" name="図 36">
            <a:extLst>
              <a:ext uri="{FF2B5EF4-FFF2-40B4-BE49-F238E27FC236}">
                <a16:creationId xmlns:a16="http://schemas.microsoft.com/office/drawing/2014/main" id="{078D65CA-E943-5AED-7A6F-14281A2DB782}"/>
              </a:ext>
            </a:extLst>
          </p:cNvPr>
          <p:cNvPicPr>
            <a:picLocks noChangeAspect="1"/>
          </p:cNvPicPr>
          <p:nvPr/>
        </p:nvPicPr>
        <p:blipFill rotWithShape="1">
          <a:blip r:embed="rId17"/>
          <a:srcRect l="18214" t="41777" r="65106" b="13770"/>
          <a:stretch/>
        </p:blipFill>
        <p:spPr>
          <a:xfrm>
            <a:off x="7696063" y="4685910"/>
            <a:ext cx="590799" cy="1006812"/>
          </a:xfrm>
          <a:prstGeom prst="rect">
            <a:avLst/>
          </a:prstGeom>
        </p:spPr>
      </p:pic>
      <p:pic>
        <p:nvPicPr>
          <p:cNvPr id="38" name="図 37">
            <a:extLst>
              <a:ext uri="{FF2B5EF4-FFF2-40B4-BE49-F238E27FC236}">
                <a16:creationId xmlns:a16="http://schemas.microsoft.com/office/drawing/2014/main" id="{70F596E1-A1E8-9D61-C8AE-A6E2FD1E6811}"/>
              </a:ext>
            </a:extLst>
          </p:cNvPr>
          <p:cNvPicPr>
            <a:picLocks noChangeAspect="1"/>
          </p:cNvPicPr>
          <p:nvPr/>
        </p:nvPicPr>
        <p:blipFill rotWithShape="1">
          <a:blip r:embed="rId18"/>
          <a:srcRect l="53968" t="33952" r="9437" b="16000"/>
          <a:stretch/>
        </p:blipFill>
        <p:spPr>
          <a:xfrm>
            <a:off x="9900458" y="4830723"/>
            <a:ext cx="1233921" cy="1004460"/>
          </a:xfrm>
          <a:prstGeom prst="rect">
            <a:avLst/>
          </a:prstGeom>
        </p:spPr>
      </p:pic>
    </p:spTree>
    <p:extLst>
      <p:ext uri="{BB962C8B-B14F-4D97-AF65-F5344CB8AC3E}">
        <p14:creationId xmlns:p14="http://schemas.microsoft.com/office/powerpoint/2010/main" val="428069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B94DADB-6465-6238-ECDC-66221A2B50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077"/>
          <a:stretch/>
        </p:blipFill>
        <p:spPr bwMode="auto">
          <a:xfrm>
            <a:off x="-88098" y="3363055"/>
            <a:ext cx="1887662" cy="1414298"/>
          </a:xfrm>
          <a:prstGeom prst="rect">
            <a:avLst/>
          </a:prstGeom>
          <a:noFill/>
          <a:ln>
            <a:noFill/>
          </a:ln>
        </p:spPr>
      </p:pic>
      <p:cxnSp>
        <p:nvCxnSpPr>
          <p:cNvPr id="14" name="直線コネクタ 13">
            <a:extLst>
              <a:ext uri="{FF2B5EF4-FFF2-40B4-BE49-F238E27FC236}">
                <a16:creationId xmlns:a16="http://schemas.microsoft.com/office/drawing/2014/main" id="{32902F09-EE2E-44A9-8BD9-0BE1ED7FAE40}"/>
              </a:ext>
            </a:extLst>
          </p:cNvPr>
          <p:cNvCxnSpPr>
            <a:cxnSpLocks/>
          </p:cNvCxnSpPr>
          <p:nvPr/>
        </p:nvCxnSpPr>
        <p:spPr>
          <a:xfrm flipV="1">
            <a:off x="719183" y="1114425"/>
            <a:ext cx="10701292"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4"/>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10</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707886"/>
          </a:xfrm>
          <a:prstGeom prst="rect">
            <a:avLst/>
          </a:prstGeom>
          <a:noFill/>
        </p:spPr>
        <p:txBody>
          <a:bodyPr wrap="square" rtlCol="0">
            <a:spAutoFit/>
          </a:bodyPr>
          <a:lstStyle/>
          <a:p>
            <a:pPr algn="ctr"/>
            <a:r>
              <a:rPr lang="en-US" altLang="ja-JP" sz="4000" b="1" dirty="0">
                <a:solidFill>
                  <a:schemeClr val="tx2"/>
                </a:solidFill>
                <a:latin typeface="Poppins" pitchFamily="2" charset="77"/>
                <a:cs typeface="Poppins" pitchFamily="2" charset="77"/>
              </a:rPr>
              <a:t>The first </a:t>
            </a:r>
            <a:r>
              <a:rPr lang="en-US" altLang="ja-JP" sz="4000" b="1" dirty="0" err="1">
                <a:solidFill>
                  <a:schemeClr val="tx2"/>
                </a:solidFill>
                <a:latin typeface="Poppins" pitchFamily="2" charset="77"/>
                <a:cs typeface="Poppins" pitchFamily="2" charset="77"/>
              </a:rPr>
              <a:t>grosp</a:t>
            </a:r>
            <a:endParaRPr lang="en-US" altLang="ja-JP" sz="4000" b="1" dirty="0">
              <a:solidFill>
                <a:schemeClr val="tx2"/>
              </a:solidFill>
              <a:latin typeface="Poppins" pitchFamily="2" charset="77"/>
              <a:cs typeface="Poppins" pitchFamily="2" charset="77"/>
            </a:endParaRPr>
          </a:p>
        </p:txBody>
      </p:sp>
      <p:pic>
        <p:nvPicPr>
          <p:cNvPr id="7" name="図 6">
            <a:extLst>
              <a:ext uri="{FF2B5EF4-FFF2-40B4-BE49-F238E27FC236}">
                <a16:creationId xmlns:a16="http://schemas.microsoft.com/office/drawing/2014/main" id="{8FE89ACC-BD9A-4415-014E-BADD0309134A}"/>
              </a:ext>
            </a:extLst>
          </p:cNvPr>
          <p:cNvPicPr>
            <a:picLocks noChangeAspect="1"/>
          </p:cNvPicPr>
          <p:nvPr/>
        </p:nvPicPr>
        <p:blipFill rotWithShape="1">
          <a:blip r:embed="rId6"/>
          <a:srcRect l="77031" t="74259" r="7938" b="6412"/>
          <a:stretch/>
        </p:blipFill>
        <p:spPr>
          <a:xfrm>
            <a:off x="6090620" y="3765623"/>
            <a:ext cx="1238773" cy="1042718"/>
          </a:xfrm>
          <a:prstGeom prst="rect">
            <a:avLst/>
          </a:prstGeom>
        </p:spPr>
      </p:pic>
      <p:pic>
        <p:nvPicPr>
          <p:cNvPr id="11" name="図 10">
            <a:extLst>
              <a:ext uri="{FF2B5EF4-FFF2-40B4-BE49-F238E27FC236}">
                <a16:creationId xmlns:a16="http://schemas.microsoft.com/office/drawing/2014/main" id="{083A8B0A-C42B-A75C-5D2A-5D7603B11632}"/>
              </a:ext>
            </a:extLst>
          </p:cNvPr>
          <p:cNvPicPr>
            <a:picLocks noChangeAspect="1"/>
          </p:cNvPicPr>
          <p:nvPr/>
        </p:nvPicPr>
        <p:blipFill rotWithShape="1">
          <a:blip r:embed="rId7"/>
          <a:srcRect l="19070" t="24652" r="21203" b="41864"/>
          <a:stretch/>
        </p:blipFill>
        <p:spPr>
          <a:xfrm>
            <a:off x="123092" y="1181045"/>
            <a:ext cx="1511096" cy="553774"/>
          </a:xfrm>
          <a:prstGeom prst="rect">
            <a:avLst/>
          </a:prstGeom>
        </p:spPr>
      </p:pic>
      <p:sp>
        <p:nvSpPr>
          <p:cNvPr id="2" name="Rectangle 2">
            <a:extLst>
              <a:ext uri="{FF2B5EF4-FFF2-40B4-BE49-F238E27FC236}">
                <a16:creationId xmlns:a16="http://schemas.microsoft.com/office/drawing/2014/main" id="{B6650EC8-1758-0DF6-67F1-2A73B6E195C8}"/>
              </a:ext>
            </a:extLst>
          </p:cNvPr>
          <p:cNvSpPr>
            <a:spLocks noChangeArrowheads="1"/>
          </p:cNvSpPr>
          <p:nvPr/>
        </p:nvSpPr>
        <p:spPr bwMode="auto">
          <a:xfrm>
            <a:off x="6030437" y="4636885"/>
            <a:ext cx="61879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１</a:t>
            </a:r>
            <a:r>
              <a:rPr kumimoji="0" lang="ja-JP"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設立年</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2018</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Arial" panose="020B0604020202020204" pitchFamily="34" charset="0"/>
              </a:rPr>
              <a:t>２</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ホームページ</a:t>
            </a:r>
            <a:r>
              <a:rPr lang="ja-JP" altLang="en-US" sz="2000" dirty="0">
                <a:latin typeface="Meiryo UI" panose="020B0604030504040204" pitchFamily="50" charset="-128"/>
                <a:ea typeface="Meiryo UI" panose="020B0604030504040204" pitchFamily="50" charset="-128"/>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hlinkClick r:id="rId8"/>
              </a:rPr>
              <a:t>www.lersha.com </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Arial" panose="020B0604020202020204" pitchFamily="34" charset="0"/>
              </a:rPr>
              <a:t>３</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CEO</a:t>
            </a:r>
            <a:r>
              <a:rPr lang="ja-JP" altLang="en-US" sz="2000" dirty="0">
                <a:latin typeface="Meiryo UI" panose="020B0604030504040204" pitchFamily="50" charset="-128"/>
                <a:ea typeface="Meiryo UI" panose="020B0604030504040204" pitchFamily="50" charset="-128"/>
              </a:rPr>
              <a:t>：</a:t>
            </a:r>
            <a:r>
              <a:rPr kumimoji="0" lang="en-US" altLang="ja-JP" sz="20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Abrhame</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 </a:t>
            </a:r>
            <a:r>
              <a:rPr kumimoji="0" lang="en-US" altLang="ja-JP" sz="20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Endrias</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（アブラハム・エンドリアス</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Arial" panose="020B0604020202020204" pitchFamily="34" charset="0"/>
              </a:rPr>
              <a:t>４</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メールアドレス</a:t>
            </a:r>
            <a:r>
              <a:rPr lang="ja-JP" altLang="en-US" sz="2000" dirty="0">
                <a:latin typeface="Meiryo UI" panose="020B0604030504040204" pitchFamily="50" charset="-128"/>
                <a:ea typeface="Meiryo UI" panose="020B0604030504040204" pitchFamily="50" charset="-128"/>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abrhame.endrias@lersha.com </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Arial" panose="020B0604020202020204" pitchFamily="34" charset="0"/>
              </a:rPr>
              <a:t>５</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従業員数</a:t>
            </a:r>
            <a:r>
              <a:rPr lang="ja-JP" altLang="en-US" sz="2000" dirty="0">
                <a:latin typeface="Meiryo UI" panose="020B0604030504040204" pitchFamily="50" charset="-128"/>
                <a:ea typeface="Meiryo UI" panose="020B0604030504040204" pitchFamily="50" charset="-128"/>
              </a:rPr>
              <a:t>：</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51</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名</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763ADA8D-62D5-C565-D352-1E38DA572867}"/>
              </a:ext>
            </a:extLst>
          </p:cNvPr>
          <p:cNvSpPr>
            <a:spLocks noChangeArrowheads="1"/>
          </p:cNvSpPr>
          <p:nvPr/>
        </p:nvSpPr>
        <p:spPr bwMode="auto">
          <a:xfrm>
            <a:off x="5988881" y="1939430"/>
            <a:ext cx="617691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設立年</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2017</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年</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２ホームページ：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hlinkClick r:id="rId9"/>
              </a:rPr>
              <a:t>www.eshiexpress.com</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CEO</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Tigabu</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 Haile</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（ティガブ・ハイレ）</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tigabu@eshiexpress.com</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５従業員数：</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フルタイム：</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22</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名、パートタイム：</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150</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名</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Rectangle 2">
            <a:extLst>
              <a:ext uri="{FF2B5EF4-FFF2-40B4-BE49-F238E27FC236}">
                <a16:creationId xmlns:a16="http://schemas.microsoft.com/office/drawing/2014/main" id="{B8290DAF-5FE2-B279-F3CD-5DF97785D856}"/>
              </a:ext>
            </a:extLst>
          </p:cNvPr>
          <p:cNvSpPr>
            <a:spLocks noChangeArrowheads="1"/>
          </p:cNvSpPr>
          <p:nvPr/>
        </p:nvSpPr>
        <p:spPr bwMode="auto">
          <a:xfrm>
            <a:off x="123657" y="1954643"/>
            <a:ext cx="546297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設立年</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年</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２ホームページ：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hlinkClick r:id="rId10" action="ppaction://hlinkfile"/>
              </a:rPr>
              <a:t>anabi.co </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CEO</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Abiye</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Tadeos</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（アビエ・タデオス）</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abiye.tadeos@gmail.com </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５従業員数：</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名</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Rectangle 2">
            <a:extLst>
              <a:ext uri="{FF2B5EF4-FFF2-40B4-BE49-F238E27FC236}">
                <a16:creationId xmlns:a16="http://schemas.microsoft.com/office/drawing/2014/main" id="{9F913956-4C47-F47B-CC95-7C06EE191DF0}"/>
              </a:ext>
            </a:extLst>
          </p:cNvPr>
          <p:cNvSpPr>
            <a:spLocks noChangeArrowheads="1"/>
          </p:cNvSpPr>
          <p:nvPr/>
        </p:nvSpPr>
        <p:spPr bwMode="auto">
          <a:xfrm>
            <a:off x="26205" y="4667081"/>
            <a:ext cx="560602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設立年</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2019</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年</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２ホームページ：　</a:t>
            </a:r>
            <a:r>
              <a:rPr lang="en-US" altLang="ja-JP" sz="2000" dirty="0">
                <a:solidFill>
                  <a:srgbClr val="6EAC1C"/>
                </a:solidFill>
                <a:latin typeface="Meiryo UI" panose="020B0604030504040204" pitchFamily="50" charset="-128"/>
                <a:ea typeface="Meiryo UI" panose="020B0604030504040204" pitchFamily="50" charset="-128"/>
                <a:cs typeface="Times New Roman" panose="02020603050405020304" pitchFamily="18" charset="0"/>
                <a:hlinkClick r:id="rId11">
                  <a:extLst>
                    <a:ext uri="{A12FA001-AC4F-418D-AE19-62706E023703}">
                      <ahyp:hlinkClr xmlns:ahyp="http://schemas.microsoft.com/office/drawing/2018/hyperlinkcolor" val="tx"/>
                    </a:ext>
                  </a:extLst>
                </a:hlinkClick>
              </a:rPr>
              <a:t>https://guzo.tech</a:t>
            </a:r>
            <a:endParaRPr lang="en-US" altLang="ja-JP" sz="2000" dirty="0">
              <a:solidFill>
                <a:srgbClr val="6EAC1C"/>
              </a:solidFill>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CEO: Daniel Getachew</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（ダニエル・ゲタチュー）</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contact@guzo.tech</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５従業員数：</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11</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人以上</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D8B6DFEC-9DEF-4FE0-3811-1847C972659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03153" y="638320"/>
            <a:ext cx="1866750" cy="1866750"/>
          </a:xfrm>
          <a:prstGeom prst="rect">
            <a:avLst/>
          </a:prstGeom>
          <a:noFill/>
          <a:ln>
            <a:noFill/>
          </a:ln>
        </p:spPr>
      </p:pic>
    </p:spTree>
    <p:extLst>
      <p:ext uri="{BB962C8B-B14F-4D97-AF65-F5344CB8AC3E}">
        <p14:creationId xmlns:p14="http://schemas.microsoft.com/office/powerpoint/2010/main" val="288621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0"/>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0" name="Picture 1" descr="ロゴ, 会社名&#10;&#10;自動的に生成された説明">
            <a:extLst>
              <a:ext uri="{FF2B5EF4-FFF2-40B4-BE49-F238E27FC236}">
                <a16:creationId xmlns:a16="http://schemas.microsoft.com/office/drawing/2014/main" id="{1FF247D5-E70F-F8B1-A03D-F303EB1B2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4633" y="3756628"/>
            <a:ext cx="1036215" cy="1036215"/>
          </a:xfrm>
          <a:prstGeom prst="rect">
            <a:avLst/>
          </a:prstGeom>
          <a:noFill/>
          <a:ln>
            <a:noFill/>
          </a:ln>
        </p:spPr>
      </p:pic>
      <p:cxnSp>
        <p:nvCxnSpPr>
          <p:cNvPr id="14" name="直線コネクタ 13">
            <a:extLst>
              <a:ext uri="{FF2B5EF4-FFF2-40B4-BE49-F238E27FC236}">
                <a16:creationId xmlns:a16="http://schemas.microsoft.com/office/drawing/2014/main" id="{32902F09-EE2E-44A9-8BD9-0BE1ED7FAE40}"/>
              </a:ext>
            </a:extLst>
          </p:cNvPr>
          <p:cNvCxnSpPr>
            <a:cxnSpLocks/>
          </p:cNvCxnSpPr>
          <p:nvPr/>
        </p:nvCxnSpPr>
        <p:spPr>
          <a:xfrm flipV="1">
            <a:off x="719183" y="1114425"/>
            <a:ext cx="10701292"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4"/>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11</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1323439"/>
          </a:xfrm>
          <a:prstGeom prst="rect">
            <a:avLst/>
          </a:prstGeom>
          <a:noFill/>
        </p:spPr>
        <p:txBody>
          <a:bodyPr wrap="square" rtlCol="0">
            <a:spAutoFit/>
          </a:bodyPr>
          <a:lstStyle/>
          <a:p>
            <a:pPr algn="ctr"/>
            <a:r>
              <a:rPr lang="en-US" altLang="ja-JP" sz="4000" b="1" dirty="0">
                <a:solidFill>
                  <a:schemeClr val="tx2"/>
                </a:solidFill>
                <a:latin typeface="Poppins" pitchFamily="2" charset="77"/>
                <a:cs typeface="Poppins" pitchFamily="2" charset="77"/>
              </a:rPr>
              <a:t>The second group</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sp>
        <p:nvSpPr>
          <p:cNvPr id="6" name="Rectangle 2">
            <a:extLst>
              <a:ext uri="{FF2B5EF4-FFF2-40B4-BE49-F238E27FC236}">
                <a16:creationId xmlns:a16="http://schemas.microsoft.com/office/drawing/2014/main" id="{763ADA8D-62D5-C565-D352-1E38DA572867}"/>
              </a:ext>
            </a:extLst>
          </p:cNvPr>
          <p:cNvSpPr>
            <a:spLocks noChangeArrowheads="1"/>
          </p:cNvSpPr>
          <p:nvPr/>
        </p:nvSpPr>
        <p:spPr bwMode="auto">
          <a:xfrm>
            <a:off x="6222233" y="2129922"/>
            <a:ext cx="617691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設立年</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2017</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年</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２ホームページ：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hlinkClick r:id="rId6"/>
              </a:rPr>
              <a:t>www.zafreepaper.com</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CEO</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Bethelhem</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Dejene</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（ベテルヘム・デジェン）</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betelhem.fikre.b@gmail.com</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５従業員数：</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8</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名</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Rectangle 2">
            <a:extLst>
              <a:ext uri="{FF2B5EF4-FFF2-40B4-BE49-F238E27FC236}">
                <a16:creationId xmlns:a16="http://schemas.microsoft.com/office/drawing/2014/main" id="{9F913956-4C47-F47B-CC95-7C06EE191DF0}"/>
              </a:ext>
            </a:extLst>
          </p:cNvPr>
          <p:cNvSpPr>
            <a:spLocks noChangeArrowheads="1"/>
          </p:cNvSpPr>
          <p:nvPr/>
        </p:nvSpPr>
        <p:spPr bwMode="auto">
          <a:xfrm>
            <a:off x="6200461" y="4611486"/>
            <a:ext cx="54132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設立年</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2019</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年</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２ホームページ：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hlinkClick r:id="rId7" action="ppaction://hlinkfile"/>
              </a:rPr>
              <a:t>Taskmoby.com</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CEO</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Ezana</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dirty="0" err="1">
                <a:latin typeface="Meiryo UI" panose="020B0604030504040204" pitchFamily="50" charset="-128"/>
                <a:ea typeface="Meiryo UI" panose="020B0604030504040204" pitchFamily="50" charset="-128"/>
                <a:cs typeface="Times New Roman" panose="02020603050405020304" pitchFamily="18" charset="0"/>
              </a:rPr>
              <a:t>Raswork</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（エザナ・ラズワーク）</a:t>
            </a: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hlinkClick r:id="rId8">
                  <a:extLst>
                    <a:ext uri="{A12FA001-AC4F-418D-AE19-62706E023703}">
                      <ahyp:hlinkClr xmlns:ahyp="http://schemas.microsoft.com/office/drawing/2018/hyperlinkcolor" val="tx"/>
                    </a:ext>
                  </a:extLst>
                </a:hlinkClick>
              </a:rPr>
              <a:t>eraswork@africa118.com</a:t>
            </a:r>
            <a:endParaRPr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５従業員数：</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10</a:t>
            </a:r>
            <a:r>
              <a:rPr lang="ja-JP" altLang="ja-JP" sz="2000" dirty="0">
                <a:latin typeface="Meiryo UI" panose="020B0604030504040204" pitchFamily="50" charset="-128"/>
                <a:ea typeface="Meiryo UI" panose="020B0604030504040204" pitchFamily="50" charset="-128"/>
                <a:cs typeface="Times New Roman" panose="02020603050405020304" pitchFamily="18" charset="0"/>
              </a:rPr>
              <a:t>名以上</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Rectangle 2">
            <a:extLst>
              <a:ext uri="{FF2B5EF4-FFF2-40B4-BE49-F238E27FC236}">
                <a16:creationId xmlns:a16="http://schemas.microsoft.com/office/drawing/2014/main" id="{9C3F86D1-CC83-A4A3-79AD-D97606128AD5}"/>
              </a:ext>
            </a:extLst>
          </p:cNvPr>
          <p:cNvSpPr>
            <a:spLocks noChangeArrowheads="1"/>
          </p:cNvSpPr>
          <p:nvPr/>
        </p:nvSpPr>
        <p:spPr bwMode="auto">
          <a:xfrm>
            <a:off x="45315" y="2181703"/>
            <a:ext cx="617691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dirty="0">
                <a:latin typeface="Meiryo UI" panose="020B0604030504040204" pitchFamily="50" charset="-128"/>
                <a:ea typeface="Meiryo UI" panose="020B0604030504040204" pitchFamily="50" charset="-128"/>
                <a:cs typeface="Times New Roman" panose="02020603050405020304" pitchFamily="18" charset="0"/>
              </a:rPr>
              <a:t>設立年</a:t>
            </a:r>
            <a:r>
              <a:rPr lang="ja-JP" altLang="en-US" dirty="0">
                <a:latin typeface="Meiryo UI" panose="020B0604030504040204" pitchFamily="50" charset="-128"/>
                <a:ea typeface="Meiryo UI" panose="020B0604030504040204" pitchFamily="50" charset="-128"/>
                <a:cs typeface="Times New Roman" panose="02020603050405020304" pitchFamily="18" charset="0"/>
              </a:rPr>
              <a:t>：</a:t>
            </a:r>
            <a:r>
              <a:rPr lang="en-US" altLang="ja-JP"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dirty="0">
                <a:latin typeface="Meiryo UI" panose="020B0604030504040204" pitchFamily="50" charset="-128"/>
                <a:ea typeface="Meiryo UI" panose="020B0604030504040204" pitchFamily="50" charset="-128"/>
                <a:cs typeface="Times New Roman" panose="02020603050405020304" pitchFamily="18" charset="0"/>
              </a:rPr>
              <a:t>年</a:t>
            </a: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２ホームページ：　</a:t>
            </a:r>
            <a:r>
              <a:rPr lang="en-US" altLang="ja-JP" dirty="0">
                <a:latin typeface="Meiryo UI" panose="020B0604030504040204" pitchFamily="50" charset="-128"/>
                <a:ea typeface="Meiryo UI" panose="020B0604030504040204" pitchFamily="50" charset="-128"/>
                <a:cs typeface="Times New Roman" panose="02020603050405020304" pitchFamily="18" charset="0"/>
                <a:hlinkClick r:id="rId9" action="ppaction://hlinkfile"/>
              </a:rPr>
              <a:t>Hulugram.org</a:t>
            </a:r>
            <a:endParaRPr lang="ja-JP"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dirty="0">
                <a:latin typeface="Meiryo UI" panose="020B0604030504040204" pitchFamily="50" charset="-128"/>
                <a:ea typeface="Meiryo UI" panose="020B0604030504040204" pitchFamily="50" charset="-128"/>
                <a:cs typeface="Times New Roman" panose="02020603050405020304" pitchFamily="18" charset="0"/>
              </a:rPr>
              <a:t>CEO</a:t>
            </a:r>
            <a:r>
              <a:rPr lang="ja-JP" altLang="en-US" dirty="0">
                <a:latin typeface="Meiryo UI" panose="020B0604030504040204" pitchFamily="50" charset="-128"/>
                <a:ea typeface="Meiryo UI" panose="020B0604030504040204" pitchFamily="50" charset="-128"/>
                <a:cs typeface="Times New Roman" panose="02020603050405020304" pitchFamily="18" charset="0"/>
              </a:rPr>
              <a:t>：</a:t>
            </a:r>
            <a:r>
              <a:rPr lang="en-US" altLang="ja-JP" dirty="0" err="1">
                <a:latin typeface="Meiryo UI" panose="020B0604030504040204" pitchFamily="50" charset="-128"/>
                <a:ea typeface="Meiryo UI" panose="020B0604030504040204" pitchFamily="50" charset="-128"/>
                <a:cs typeface="Times New Roman" panose="02020603050405020304" pitchFamily="18" charset="0"/>
              </a:rPr>
              <a:t>Leoul</a:t>
            </a:r>
            <a:r>
              <a:rPr lang="en-US" altLang="ja-JP"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dirty="0" err="1">
                <a:latin typeface="Meiryo UI" panose="020B0604030504040204" pitchFamily="50" charset="-128"/>
                <a:ea typeface="Meiryo UI" panose="020B0604030504040204" pitchFamily="50" charset="-128"/>
                <a:cs typeface="Times New Roman" panose="02020603050405020304" pitchFamily="18" charset="0"/>
              </a:rPr>
              <a:t>Mekonnen</a:t>
            </a:r>
            <a:r>
              <a:rPr lang="en-US" altLang="ja-JP"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dirty="0" err="1">
                <a:latin typeface="Meiryo UI" panose="020B0604030504040204" pitchFamily="50" charset="-128"/>
                <a:ea typeface="Meiryo UI" panose="020B0604030504040204" pitchFamily="50" charset="-128"/>
                <a:cs typeface="Times New Roman" panose="02020603050405020304" pitchFamily="18" charset="0"/>
              </a:rPr>
              <a:t>Tsehay</a:t>
            </a:r>
            <a:r>
              <a:rPr lang="ja-JP" altLang="ja-JP" dirty="0">
                <a:latin typeface="Meiryo UI" panose="020B0604030504040204" pitchFamily="50" charset="-128"/>
                <a:ea typeface="Meiryo UI" panose="020B0604030504040204" pitchFamily="50" charset="-128"/>
                <a:cs typeface="Times New Roman" panose="02020603050405020304" pitchFamily="18" charset="0"/>
              </a:rPr>
              <a:t>（ルール・メコネン・ツェイ）</a:t>
            </a:r>
            <a:endParaRPr lang="ja-JP" altLang="en-US"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dirty="0">
                <a:latin typeface="Meiryo UI" panose="020B0604030504040204" pitchFamily="50" charset="-128"/>
                <a:ea typeface="Meiryo UI" panose="020B0604030504040204" pitchFamily="50" charset="-128"/>
                <a:cs typeface="Times New Roman" panose="02020603050405020304" pitchFamily="18" charset="0"/>
              </a:rPr>
              <a:t>leoul@hulugram.org</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５従業員数：</a:t>
            </a:r>
            <a:r>
              <a:rPr lang="en-US" altLang="ja-JP" dirty="0">
                <a:latin typeface="Meiryo UI" panose="020B0604030504040204" pitchFamily="50" charset="-128"/>
                <a:ea typeface="Meiryo UI" panose="020B0604030504040204" pitchFamily="50" charset="-128"/>
                <a:cs typeface="Times New Roman" panose="02020603050405020304" pitchFamily="18" charset="0"/>
              </a:rPr>
              <a:t>8</a:t>
            </a:r>
            <a:r>
              <a:rPr lang="ja-JP" altLang="en-US" dirty="0">
                <a:latin typeface="Meiryo UI" panose="020B0604030504040204" pitchFamily="50" charset="-128"/>
                <a:ea typeface="Meiryo UI" panose="020B0604030504040204" pitchFamily="50" charset="-128"/>
                <a:cs typeface="Times New Roman" panose="02020603050405020304" pitchFamily="18" charset="0"/>
              </a:rPr>
              <a:t>名</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Rectangle 2">
            <a:extLst>
              <a:ext uri="{FF2B5EF4-FFF2-40B4-BE49-F238E27FC236}">
                <a16:creationId xmlns:a16="http://schemas.microsoft.com/office/drawing/2014/main" id="{E8CE345A-D94E-B014-8391-C93AD0F00161}"/>
              </a:ext>
            </a:extLst>
          </p:cNvPr>
          <p:cNvSpPr>
            <a:spLocks noChangeArrowheads="1"/>
          </p:cNvSpPr>
          <p:nvPr/>
        </p:nvSpPr>
        <p:spPr bwMode="auto">
          <a:xfrm>
            <a:off x="45315" y="4631914"/>
            <a:ext cx="617691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１</a:t>
            </a: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設立年</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dirty="0">
                <a:latin typeface="Meiryo UI" panose="020B0604030504040204" pitchFamily="50" charset="-128"/>
                <a:ea typeface="Meiryo UI" panose="020B0604030504040204" pitchFamily="50" charset="-128"/>
                <a:cs typeface="Times New Roman" panose="02020603050405020304" pitchFamily="18" charset="0"/>
              </a:rPr>
              <a:t>年</a:t>
            </a:r>
          </a:p>
          <a:p>
            <a:pPr defTabSz="914400" eaLnBrk="0" fontAlgn="base" hangingPunct="0">
              <a:spcBef>
                <a:spcPct val="0"/>
              </a:spcBef>
              <a:spcAft>
                <a:spcPct val="0"/>
              </a:spcAf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２ホームページ：</a:t>
            </a:r>
            <a:r>
              <a:rPr lang="en-US" altLang="ja-JP" dirty="0">
                <a:latin typeface="Meiryo UI" panose="020B0604030504040204" pitchFamily="50" charset="-128"/>
                <a:ea typeface="Meiryo UI" panose="020B0604030504040204" pitchFamily="50" charset="-128"/>
                <a:cs typeface="Times New Roman" panose="02020603050405020304" pitchFamily="18" charset="0"/>
                <a:hlinkClick r:id="rId10"/>
              </a:rPr>
              <a:t>www.omishtu.melkamtechnology.com</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３</a:t>
            </a:r>
            <a:r>
              <a:rPr lang="en-US" altLang="ja-JP" dirty="0">
                <a:latin typeface="Meiryo UI" panose="020B0604030504040204" pitchFamily="50" charset="-128"/>
                <a:ea typeface="Meiryo UI" panose="020B0604030504040204" pitchFamily="50" charset="-128"/>
                <a:cs typeface="Times New Roman" panose="02020603050405020304" pitchFamily="18" charset="0"/>
              </a:rPr>
              <a:t>CEO</a:t>
            </a:r>
            <a:r>
              <a:rPr lang="ja-JP" altLang="en-US" dirty="0">
                <a:latin typeface="Meiryo UI" panose="020B0604030504040204" pitchFamily="50" charset="-128"/>
                <a:ea typeface="Meiryo UI" panose="020B0604030504040204" pitchFamily="50" charset="-128"/>
                <a:cs typeface="Times New Roman" panose="02020603050405020304" pitchFamily="18" charset="0"/>
              </a:rPr>
              <a:t>：</a:t>
            </a:r>
            <a:r>
              <a:rPr lang="en-US" altLang="ja-JP" dirty="0" err="1">
                <a:latin typeface="Meiryo UI" panose="020B0604030504040204" pitchFamily="50" charset="-128"/>
                <a:ea typeface="Meiryo UI" panose="020B0604030504040204" pitchFamily="50" charset="-128"/>
                <a:cs typeface="Times New Roman" panose="02020603050405020304" pitchFamily="18" charset="0"/>
              </a:rPr>
              <a:t>Tigabu</a:t>
            </a:r>
            <a:r>
              <a:rPr lang="en-US" altLang="ja-JP"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dirty="0" err="1">
                <a:latin typeface="Meiryo UI" panose="020B0604030504040204" pitchFamily="50" charset="-128"/>
                <a:ea typeface="Meiryo UI" panose="020B0604030504040204" pitchFamily="50" charset="-128"/>
                <a:cs typeface="Times New Roman" panose="02020603050405020304" pitchFamily="18" charset="0"/>
              </a:rPr>
              <a:t>Abriham</a:t>
            </a:r>
            <a:r>
              <a:rPr lang="en-US" altLang="ja-JP"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dirty="0" err="1">
                <a:latin typeface="Meiryo UI" panose="020B0604030504040204" pitchFamily="50" charset="-128"/>
                <a:ea typeface="Meiryo UI" panose="020B0604030504040204" pitchFamily="50" charset="-128"/>
                <a:cs typeface="Times New Roman" panose="02020603050405020304" pitchFamily="18" charset="0"/>
              </a:rPr>
              <a:t>Sumamo</a:t>
            </a:r>
            <a:r>
              <a:rPr lang="ja-JP" altLang="ja-JP" dirty="0">
                <a:latin typeface="Meiryo UI" panose="020B0604030504040204" pitchFamily="50" charset="-128"/>
                <a:ea typeface="Meiryo UI" panose="020B0604030504040204" pitchFamily="50" charset="-128"/>
                <a:cs typeface="Times New Roman" panose="02020603050405020304" pitchFamily="18" charset="0"/>
              </a:rPr>
              <a:t>（ティガブ・アブリアム・スマモ）</a:t>
            </a:r>
            <a:endParaRPr lang="ja-JP" altLang="en-US" dirty="0">
              <a:latin typeface="Meiryo UI" panose="020B0604030504040204" pitchFamily="50" charset="-128"/>
              <a:ea typeface="Meiryo UI" panose="020B0604030504040204" pitchFamily="50" charset="-128"/>
              <a:cs typeface="Times New Roman" panose="02020603050405020304" pitchFamily="18" charset="0"/>
            </a:endParaRPr>
          </a:p>
          <a:p>
            <a:pPr defTabSz="914400" eaLnBrk="0" fontAlgn="base" hangingPunct="0">
              <a:spcBef>
                <a:spcPct val="0"/>
              </a:spcBef>
              <a:spcAft>
                <a:spcPct val="0"/>
              </a:spcAf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４メールアドレス：　</a:t>
            </a:r>
            <a:r>
              <a:rPr lang="en-US" altLang="ja-JP" dirty="0">
                <a:latin typeface="Meiryo UI" panose="020B0604030504040204" pitchFamily="50" charset="-128"/>
                <a:ea typeface="Meiryo UI" panose="020B0604030504040204" pitchFamily="50" charset="-128"/>
                <a:cs typeface="Times New Roman" panose="02020603050405020304" pitchFamily="18" charset="0"/>
              </a:rPr>
              <a:t>omishtujoy@gmail.com </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cs typeface="Times New Roman" panose="02020603050405020304" pitchFamily="18" charset="0"/>
              </a:rPr>
              <a:t>５従業員数：</a:t>
            </a:r>
            <a:r>
              <a:rPr lang="en-US" altLang="ja-JP"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dirty="0">
                <a:latin typeface="Meiryo UI" panose="020B0604030504040204" pitchFamily="50" charset="-128"/>
                <a:ea typeface="Meiryo UI" panose="020B0604030504040204" pitchFamily="50" charset="-128"/>
                <a:cs typeface="Times New Roman" panose="02020603050405020304" pitchFamily="18" charset="0"/>
              </a:rPr>
              <a:t>名</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Picture 2" descr="アイコン&#10;&#10;自動的に生成された説明">
            <a:extLst>
              <a:ext uri="{FF2B5EF4-FFF2-40B4-BE49-F238E27FC236}">
                <a16:creationId xmlns:a16="http://schemas.microsoft.com/office/drawing/2014/main" id="{2945ACAA-9189-39F6-A4EF-A11EDD8CEE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064" y="1147083"/>
            <a:ext cx="1259111" cy="1259111"/>
          </a:xfrm>
          <a:prstGeom prst="rect">
            <a:avLst/>
          </a:prstGeom>
        </p:spPr>
      </p:pic>
      <p:pic>
        <p:nvPicPr>
          <p:cNvPr id="10" name="Picture 1" descr="ロゴ, 会社名&#10;&#10;自動的に生成された説明">
            <a:extLst>
              <a:ext uri="{FF2B5EF4-FFF2-40B4-BE49-F238E27FC236}">
                <a16:creationId xmlns:a16="http://schemas.microsoft.com/office/drawing/2014/main" id="{4E6AF95B-FE21-4C4B-C8E0-860FA019AB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5352" y="3919574"/>
            <a:ext cx="1259111" cy="754924"/>
          </a:xfrm>
          <a:prstGeom prst="rect">
            <a:avLst/>
          </a:prstGeom>
        </p:spPr>
      </p:pic>
      <p:pic>
        <p:nvPicPr>
          <p:cNvPr id="19" name="図 18">
            <a:extLst>
              <a:ext uri="{FF2B5EF4-FFF2-40B4-BE49-F238E27FC236}">
                <a16:creationId xmlns:a16="http://schemas.microsoft.com/office/drawing/2014/main" id="{34835544-6617-5DA8-6B75-84AEECF5123F}"/>
              </a:ext>
            </a:extLst>
          </p:cNvPr>
          <p:cNvPicPr>
            <a:picLocks noChangeAspect="1"/>
          </p:cNvPicPr>
          <p:nvPr/>
        </p:nvPicPr>
        <p:blipFill rotWithShape="1">
          <a:blip r:embed="rId13"/>
          <a:srcRect l="82125" t="51708" r="3211" b="38333"/>
          <a:stretch/>
        </p:blipFill>
        <p:spPr>
          <a:xfrm>
            <a:off x="6248404" y="1415950"/>
            <a:ext cx="1564459" cy="695449"/>
          </a:xfrm>
          <a:prstGeom prst="rect">
            <a:avLst/>
          </a:prstGeom>
        </p:spPr>
      </p:pic>
    </p:spTree>
    <p:extLst>
      <p:ext uri="{BB962C8B-B14F-4D97-AF65-F5344CB8AC3E}">
        <p14:creationId xmlns:p14="http://schemas.microsoft.com/office/powerpoint/2010/main" val="275772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374090" y="41109"/>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2</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1938992"/>
          </a:xfrm>
          <a:prstGeom prst="rect">
            <a:avLst/>
          </a:prstGeom>
          <a:noFill/>
        </p:spPr>
        <p:txBody>
          <a:bodyPr wrap="square" rtlCol="0">
            <a:spAutoFit/>
          </a:bodyPr>
          <a:lstStyle/>
          <a:p>
            <a:pPr algn="ctr"/>
            <a:r>
              <a:rPr lang="en-US" altLang="ja-JP" sz="4000" b="1" dirty="0" err="1">
                <a:solidFill>
                  <a:schemeClr val="tx2"/>
                </a:solidFill>
                <a:latin typeface="Poppins" pitchFamily="2" charset="77"/>
                <a:cs typeface="Poppins" pitchFamily="2" charset="77"/>
              </a:rPr>
              <a:t>Anabi</a:t>
            </a:r>
            <a:r>
              <a:rPr lang="en-US" altLang="ja-JP" sz="4000" b="1" dirty="0">
                <a:solidFill>
                  <a:schemeClr val="tx2"/>
                </a:solidFill>
                <a:latin typeface="Poppins" pitchFamily="2" charset="77"/>
                <a:cs typeface="Poppins" pitchFamily="2" charset="77"/>
              </a:rPr>
              <a:t> </a:t>
            </a:r>
            <a:r>
              <a:rPr lang="en-US" altLang="ja-JP" sz="4000" b="1" dirty="0" err="1">
                <a:solidFill>
                  <a:schemeClr val="tx2"/>
                </a:solidFill>
                <a:latin typeface="Poppins" pitchFamily="2" charset="77"/>
                <a:cs typeface="Poppins" pitchFamily="2" charset="77"/>
              </a:rPr>
              <a:t>Agritech</a:t>
            </a:r>
            <a:r>
              <a:rPr lang="en-US" altLang="ja-JP" sz="4000" b="1" dirty="0">
                <a:solidFill>
                  <a:schemeClr val="tx2"/>
                </a:solidFill>
                <a:latin typeface="Poppins" pitchFamily="2" charset="77"/>
                <a:cs typeface="Poppins" pitchFamily="2" charset="77"/>
              </a:rPr>
              <a:t> Solutions</a:t>
            </a:r>
            <a:r>
              <a:rPr lang="ja-JP" altLang="en-US" sz="4000" b="1" dirty="0">
                <a:solidFill>
                  <a:schemeClr val="tx2"/>
                </a:solidFill>
                <a:latin typeface="Poppins" pitchFamily="2" charset="77"/>
                <a:cs typeface="Poppins" pitchFamily="2" charset="77"/>
              </a:rPr>
              <a:t> </a:t>
            </a:r>
            <a:r>
              <a:rPr lang="en-US" altLang="ja-JP" sz="4000" b="1" dirty="0">
                <a:solidFill>
                  <a:schemeClr val="tx2"/>
                </a:solidFill>
                <a:latin typeface="Poppins" pitchFamily="2" charset="77"/>
                <a:cs typeface="Poppins" pitchFamily="2" charset="77"/>
              </a:rPr>
              <a:t>PLC </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pic>
        <p:nvPicPr>
          <p:cNvPr id="11" name="図 10">
            <a:extLst>
              <a:ext uri="{FF2B5EF4-FFF2-40B4-BE49-F238E27FC236}">
                <a16:creationId xmlns:a16="http://schemas.microsoft.com/office/drawing/2014/main" id="{083A8B0A-C42B-A75C-5D2A-5D7603B11632}"/>
              </a:ext>
            </a:extLst>
          </p:cNvPr>
          <p:cNvPicPr>
            <a:picLocks noChangeAspect="1"/>
          </p:cNvPicPr>
          <p:nvPr/>
        </p:nvPicPr>
        <p:blipFill rotWithShape="1">
          <a:blip r:embed="rId5"/>
          <a:srcRect l="19070" t="24652" r="21203" b="41864"/>
          <a:stretch/>
        </p:blipFill>
        <p:spPr>
          <a:xfrm>
            <a:off x="9676884" y="278465"/>
            <a:ext cx="2083488" cy="763540"/>
          </a:xfrm>
          <a:prstGeom prst="rect">
            <a:avLst/>
          </a:prstGeom>
        </p:spPr>
      </p:pic>
      <p:sp>
        <p:nvSpPr>
          <p:cNvPr id="6" name="テキスト ボックス 5">
            <a:extLst>
              <a:ext uri="{FF2B5EF4-FFF2-40B4-BE49-F238E27FC236}">
                <a16:creationId xmlns:a16="http://schemas.microsoft.com/office/drawing/2014/main" id="{0431E093-6DAE-A823-8376-8AE99D3677BF}"/>
              </a:ext>
            </a:extLst>
          </p:cNvPr>
          <p:cNvSpPr txBox="1"/>
          <p:nvPr/>
        </p:nvSpPr>
        <p:spPr>
          <a:xfrm>
            <a:off x="98398" y="4541346"/>
            <a:ext cx="11995204" cy="1384995"/>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IoT</a:t>
            </a:r>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ソリューションを活用したスマート養蜂箱で、蜂の巣モニタリング＆農家の意思決定の支援を行う。</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・はちみつ生産の課題である受粉の不足と飼料化の解決促進を目指す。</a:t>
            </a:r>
          </a:p>
        </p:txBody>
      </p:sp>
      <p:sp>
        <p:nvSpPr>
          <p:cNvPr id="20" name="四角形: 角を丸くする 19">
            <a:extLst>
              <a:ext uri="{FF2B5EF4-FFF2-40B4-BE49-F238E27FC236}">
                <a16:creationId xmlns:a16="http://schemas.microsoft.com/office/drawing/2014/main" id="{99A8907C-86B1-47D2-DEA0-A3C354F767B5}"/>
              </a:ext>
            </a:extLst>
          </p:cNvPr>
          <p:cNvSpPr/>
          <p:nvPr/>
        </p:nvSpPr>
        <p:spPr>
          <a:xfrm>
            <a:off x="226711" y="127936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54FE0B2-1F69-5035-658A-6926DAB16D9B}"/>
              </a:ext>
            </a:extLst>
          </p:cNvPr>
          <p:cNvSpPr txBox="1"/>
          <p:nvPr/>
        </p:nvSpPr>
        <p:spPr>
          <a:xfrm>
            <a:off x="374090" y="134119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23" name="テキスト ボックス 22">
            <a:extLst>
              <a:ext uri="{FF2B5EF4-FFF2-40B4-BE49-F238E27FC236}">
                <a16:creationId xmlns:a16="http://schemas.microsoft.com/office/drawing/2014/main" id="{0F1D5EF7-1D5E-D51E-69E1-9A7229FA5036}"/>
              </a:ext>
            </a:extLst>
          </p:cNvPr>
          <p:cNvSpPr txBox="1"/>
          <p:nvPr/>
        </p:nvSpPr>
        <p:spPr>
          <a:xfrm>
            <a:off x="196796" y="2228031"/>
            <a:ext cx="8591203" cy="954107"/>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・世界の食糧生産の ⅔はミツバチの受粉に依存している。</a:t>
            </a:r>
          </a:p>
          <a:p>
            <a:r>
              <a:rPr lang="ja-JP" altLang="en-US" sz="2800" dirty="0">
                <a:latin typeface="Meiryo UI" panose="020B0604030504040204" pitchFamily="50" charset="-128"/>
                <a:ea typeface="Meiryo UI" panose="020B0604030504040204" pitchFamily="50" charset="-128"/>
              </a:rPr>
              <a:t>・管理されているミツバチの巣の50％がミツバチを失っている。</a:t>
            </a:r>
          </a:p>
        </p:txBody>
      </p:sp>
      <p:pic>
        <p:nvPicPr>
          <p:cNvPr id="24" name="Google Shape;161;ga51493c400_0_0">
            <a:extLst>
              <a:ext uri="{FF2B5EF4-FFF2-40B4-BE49-F238E27FC236}">
                <a16:creationId xmlns:a16="http://schemas.microsoft.com/office/drawing/2014/main" id="{E43F0E28-BF56-4B4C-F392-1E281A81A9CD}"/>
              </a:ext>
            </a:extLst>
          </p:cNvPr>
          <p:cNvPicPr preferRelativeResize="0"/>
          <p:nvPr/>
        </p:nvPicPr>
        <p:blipFill rotWithShape="1">
          <a:blip r:embed="rId6">
            <a:alphaModFix/>
          </a:blip>
          <a:srcRect/>
          <a:stretch/>
        </p:blipFill>
        <p:spPr>
          <a:xfrm>
            <a:off x="9062246" y="1279360"/>
            <a:ext cx="2480054" cy="3084808"/>
          </a:xfrm>
          <a:prstGeom prst="rect">
            <a:avLst/>
          </a:prstGeom>
          <a:noFill/>
          <a:ln>
            <a:noFill/>
          </a:ln>
        </p:spPr>
      </p:pic>
      <p:sp>
        <p:nvSpPr>
          <p:cNvPr id="25" name="四角形: 角を丸くする 24">
            <a:extLst>
              <a:ext uri="{FF2B5EF4-FFF2-40B4-BE49-F238E27FC236}">
                <a16:creationId xmlns:a16="http://schemas.microsoft.com/office/drawing/2014/main" id="{DBB1AA7C-2CD0-F65D-E860-3777B2BB6B94}"/>
              </a:ext>
            </a:extLst>
          </p:cNvPr>
          <p:cNvSpPr/>
          <p:nvPr/>
        </p:nvSpPr>
        <p:spPr>
          <a:xfrm>
            <a:off x="226711" y="372023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02B5EFFC-136F-5316-741A-C1FE43E40FA3}"/>
              </a:ext>
            </a:extLst>
          </p:cNvPr>
          <p:cNvSpPr txBox="1"/>
          <p:nvPr/>
        </p:nvSpPr>
        <p:spPr>
          <a:xfrm>
            <a:off x="581356" y="379306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2" name="楕円 1">
            <a:extLst>
              <a:ext uri="{FF2B5EF4-FFF2-40B4-BE49-F238E27FC236}">
                <a16:creationId xmlns:a16="http://schemas.microsoft.com/office/drawing/2014/main" id="{AE3A27CD-FE14-C811-F5F8-8DFF51762309}"/>
              </a:ext>
            </a:extLst>
          </p:cNvPr>
          <p:cNvSpPr/>
          <p:nvPr/>
        </p:nvSpPr>
        <p:spPr>
          <a:xfrm>
            <a:off x="32238" y="41109"/>
            <a:ext cx="1922129" cy="360459"/>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Agri-tech</a:t>
            </a:r>
            <a:endParaRPr kumimoji="1" lang="ja-JP" altLang="en-US" b="1" dirty="0">
              <a:solidFill>
                <a:schemeClr val="tx1"/>
              </a:solidFill>
            </a:endParaRPr>
          </a:p>
        </p:txBody>
      </p:sp>
      <p:sp>
        <p:nvSpPr>
          <p:cNvPr id="4" name="テキスト ボックス 3">
            <a:extLst>
              <a:ext uri="{FF2B5EF4-FFF2-40B4-BE49-F238E27FC236}">
                <a16:creationId xmlns:a16="http://schemas.microsoft.com/office/drawing/2014/main" id="{FDB2B8DE-8FBC-BD3D-5E77-2183C2954A3E}"/>
              </a:ext>
            </a:extLst>
          </p:cNvPr>
          <p:cNvSpPr txBox="1"/>
          <p:nvPr/>
        </p:nvSpPr>
        <p:spPr>
          <a:xfrm>
            <a:off x="1854144" y="132907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7" name="テキスト ボックス 6">
            <a:extLst>
              <a:ext uri="{FF2B5EF4-FFF2-40B4-BE49-F238E27FC236}">
                <a16:creationId xmlns:a16="http://schemas.microsoft.com/office/drawing/2014/main" id="{35471F0C-39C3-E482-2B05-B331B8FC42AC}"/>
              </a:ext>
            </a:extLst>
          </p:cNvPr>
          <p:cNvSpPr txBox="1"/>
          <p:nvPr/>
        </p:nvSpPr>
        <p:spPr>
          <a:xfrm>
            <a:off x="4149040" y="3075686"/>
            <a:ext cx="4955528" cy="923330"/>
          </a:xfrm>
          <a:prstGeom prst="rect">
            <a:avLst/>
          </a:prstGeom>
          <a:noFill/>
        </p:spPr>
        <p:txBody>
          <a:bodyPr wrap="square">
            <a:spAutoFit/>
          </a:bodyPr>
          <a:lstStyle/>
          <a:p>
            <a:r>
              <a:rPr lang="ja-JP" altLang="en-US" dirty="0"/>
              <a:t>∙ ⅔ of the world's food production depends on </a:t>
            </a:r>
            <a:r>
              <a:rPr lang="en-US" altLang="ja-JP" dirty="0"/>
              <a:t>-</a:t>
            </a:r>
            <a:r>
              <a:rPr lang="ja-JP" altLang="en-US" dirty="0"/>
              <a:t>pollination by honeybees.</a:t>
            </a:r>
          </a:p>
          <a:p>
            <a:r>
              <a:rPr lang="ja-JP" altLang="en-US" dirty="0"/>
              <a:t>∙ 50% of managed honey bee hives are losing bees.</a:t>
            </a:r>
          </a:p>
        </p:txBody>
      </p:sp>
      <p:sp>
        <p:nvSpPr>
          <p:cNvPr id="9" name="テキスト ボックス 8">
            <a:extLst>
              <a:ext uri="{FF2B5EF4-FFF2-40B4-BE49-F238E27FC236}">
                <a16:creationId xmlns:a16="http://schemas.microsoft.com/office/drawing/2014/main" id="{C404A3A3-52F6-348F-EE38-0D173DA40A03}"/>
              </a:ext>
            </a:extLst>
          </p:cNvPr>
          <p:cNvSpPr txBox="1"/>
          <p:nvPr/>
        </p:nvSpPr>
        <p:spPr>
          <a:xfrm>
            <a:off x="3293864" y="5049177"/>
            <a:ext cx="8947117" cy="369332"/>
          </a:xfrm>
          <a:prstGeom prst="rect">
            <a:avLst/>
          </a:prstGeom>
          <a:noFill/>
        </p:spPr>
        <p:txBody>
          <a:bodyPr wrap="square">
            <a:spAutoFit/>
          </a:bodyPr>
          <a:lstStyle/>
          <a:p>
            <a:r>
              <a:rPr lang="ja-JP" altLang="en-US" dirty="0"/>
              <a:t>Smart apiary box using I</a:t>
            </a:r>
            <a:r>
              <a:rPr lang="en-US" altLang="ja-JP" dirty="0"/>
              <a:t>o</a:t>
            </a:r>
            <a:r>
              <a:rPr lang="ja-JP" altLang="en-US" dirty="0"/>
              <a:t>T + AI solutions for hive monitoring &amp; decision support for farmers.</a:t>
            </a:r>
          </a:p>
        </p:txBody>
      </p:sp>
      <p:sp>
        <p:nvSpPr>
          <p:cNvPr id="12" name="テキスト ボックス 11">
            <a:extLst>
              <a:ext uri="{FF2B5EF4-FFF2-40B4-BE49-F238E27FC236}">
                <a16:creationId xmlns:a16="http://schemas.microsoft.com/office/drawing/2014/main" id="{A4994FA2-A45D-47F4-DA05-3592324BCD52}"/>
              </a:ext>
            </a:extLst>
          </p:cNvPr>
          <p:cNvSpPr txBox="1"/>
          <p:nvPr/>
        </p:nvSpPr>
        <p:spPr>
          <a:xfrm>
            <a:off x="292254" y="5857561"/>
            <a:ext cx="10262138" cy="369332"/>
          </a:xfrm>
          <a:prstGeom prst="rect">
            <a:avLst/>
          </a:prstGeom>
          <a:noFill/>
        </p:spPr>
        <p:txBody>
          <a:bodyPr wrap="square">
            <a:spAutoFit/>
          </a:bodyPr>
          <a:lstStyle/>
          <a:p>
            <a:r>
              <a:rPr lang="ja-JP" altLang="en-US" dirty="0"/>
              <a:t>∙ Aiming to promote solutions to the challenges of honey production</a:t>
            </a:r>
            <a:r>
              <a:rPr lang="en-US" altLang="ja-JP" dirty="0"/>
              <a:t>;</a:t>
            </a:r>
            <a:r>
              <a:rPr lang="ja-JP" altLang="en-US" dirty="0"/>
              <a:t> lack of pollination and forage.</a:t>
            </a:r>
          </a:p>
        </p:txBody>
      </p:sp>
    </p:spTree>
    <p:extLst>
      <p:ext uri="{BB962C8B-B14F-4D97-AF65-F5344CB8AC3E}">
        <p14:creationId xmlns:p14="http://schemas.microsoft.com/office/powerpoint/2010/main" val="224411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3</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1938992"/>
          </a:xfrm>
          <a:prstGeom prst="rect">
            <a:avLst/>
          </a:prstGeom>
          <a:noFill/>
        </p:spPr>
        <p:txBody>
          <a:bodyPr wrap="square" rtlCol="0">
            <a:spAutoFit/>
          </a:bodyPr>
          <a:lstStyle/>
          <a:p>
            <a:pPr algn="ctr"/>
            <a:r>
              <a:rPr lang="en-US" altLang="ja-JP" sz="4000" b="1" dirty="0" err="1">
                <a:solidFill>
                  <a:schemeClr val="tx2"/>
                </a:solidFill>
                <a:latin typeface="Poppins" pitchFamily="2" charset="77"/>
                <a:cs typeface="Poppins" pitchFamily="2" charset="77"/>
              </a:rPr>
              <a:t>Eshi</a:t>
            </a:r>
            <a:r>
              <a:rPr lang="en-US" altLang="ja-JP" sz="4000" b="1" dirty="0">
                <a:solidFill>
                  <a:schemeClr val="tx2"/>
                </a:solidFill>
                <a:latin typeface="Poppins" pitchFamily="2" charset="77"/>
                <a:cs typeface="Poppins" pitchFamily="2" charset="77"/>
              </a:rPr>
              <a:t> Express</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sp>
        <p:nvSpPr>
          <p:cNvPr id="20" name="テキスト ボックス 19">
            <a:extLst>
              <a:ext uri="{FF2B5EF4-FFF2-40B4-BE49-F238E27FC236}">
                <a16:creationId xmlns:a16="http://schemas.microsoft.com/office/drawing/2014/main" id="{48200DFF-0B97-0FDD-30B8-CB28935F8185}"/>
              </a:ext>
            </a:extLst>
          </p:cNvPr>
          <p:cNvSpPr txBox="1"/>
          <p:nvPr/>
        </p:nvSpPr>
        <p:spPr>
          <a:xfrm>
            <a:off x="29535" y="2100188"/>
            <a:ext cx="10262139" cy="1569660"/>
          </a:xfrm>
          <a:prstGeom prst="rect">
            <a:avLst/>
          </a:prstGeom>
          <a:noFill/>
        </p:spPr>
        <p:txBody>
          <a:bodyPr wrap="square">
            <a:spAutoFit/>
          </a:bodyPr>
          <a:lstStyle>
            <a:defPPr>
              <a:defRPr lang="en-US"/>
            </a:defPPr>
            <a:lvl1pPr>
              <a:defRPr sz="2800">
                <a:latin typeface="Meiryo UI" panose="020B0604030504040204" pitchFamily="50" charset="-128"/>
                <a:ea typeface="Meiryo UI" panose="020B0604030504040204" pitchFamily="50" charset="-128"/>
              </a:defRPr>
            </a:lvl1pPr>
          </a:lstStyle>
          <a:p>
            <a:r>
              <a:rPr lang="ja-JP" altLang="en-US" sz="2400" dirty="0"/>
              <a:t>・物流が非効率で、企業のビジネスに悪影響を与えている</a:t>
            </a:r>
            <a:endParaRPr lang="en-US" altLang="ja-JP" sz="2400" dirty="0"/>
          </a:p>
          <a:p>
            <a:r>
              <a:rPr lang="ja-JP" altLang="en-US" sz="2400" dirty="0"/>
              <a:t>・</a:t>
            </a:r>
            <a:r>
              <a:rPr lang="ja-JP" altLang="ja-JP" sz="2400" dirty="0"/>
              <a:t>エチオピアでは輸送費が</a:t>
            </a:r>
            <a:r>
              <a:rPr lang="ja-JP" altLang="en-US" sz="2400" dirty="0"/>
              <a:t>とても高く</a:t>
            </a:r>
            <a:r>
              <a:rPr lang="ja-JP" altLang="ja-JP" sz="2400" dirty="0"/>
              <a:t>物価の</a:t>
            </a:r>
            <a:r>
              <a:rPr lang="en-US" altLang="ja-JP" sz="2400" dirty="0"/>
              <a:t>53</a:t>
            </a:r>
            <a:r>
              <a:rPr lang="ja-JP" altLang="ja-JP" sz="2400" dirty="0"/>
              <a:t>％を占める（欧米では</a:t>
            </a:r>
            <a:r>
              <a:rPr lang="en-US" altLang="ja-JP" sz="2400" dirty="0"/>
              <a:t>16</a:t>
            </a:r>
            <a:r>
              <a:rPr lang="ja-JP" altLang="ja-JP" sz="2400" dirty="0"/>
              <a:t>％程度）</a:t>
            </a:r>
            <a:endParaRPr lang="en-US" altLang="ja-JP" sz="2400" dirty="0"/>
          </a:p>
          <a:p>
            <a:r>
              <a:rPr lang="ja-JP" altLang="en-US" sz="2400" dirty="0"/>
              <a:t>・失業率が高い</a:t>
            </a:r>
            <a:endParaRPr lang="en-US" altLang="ja-JP" sz="2400" dirty="0"/>
          </a:p>
          <a:p>
            <a:endParaRPr lang="ja-JP" altLang="en-US" sz="2400" dirty="0"/>
          </a:p>
        </p:txBody>
      </p:sp>
      <p:sp>
        <p:nvSpPr>
          <p:cNvPr id="21" name="テキスト ボックス 20">
            <a:extLst>
              <a:ext uri="{FF2B5EF4-FFF2-40B4-BE49-F238E27FC236}">
                <a16:creationId xmlns:a16="http://schemas.microsoft.com/office/drawing/2014/main" id="{9E59071E-B67E-AEE7-130D-5CAC71B53366}"/>
              </a:ext>
            </a:extLst>
          </p:cNvPr>
          <p:cNvSpPr txBox="1"/>
          <p:nvPr/>
        </p:nvSpPr>
        <p:spPr>
          <a:xfrm>
            <a:off x="29535" y="4259579"/>
            <a:ext cx="12178649"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エチオピア初である中小企業向けの柔軟な物流ビジネスを、バイク・自転車・公共交通機関を活用して実現。柔軟な配送時間や手間のかからない物流サービス</a:t>
            </a:r>
            <a:r>
              <a:rPr lang="ja-JP" altLang="en-US" sz="2400" dirty="0">
                <a:latin typeface="Meiryo UI" panose="020B0604030504040204" pitchFamily="50" charset="-128"/>
                <a:ea typeface="Meiryo UI" panose="020B0604030504040204" pitchFamily="50" charset="-128"/>
              </a:rPr>
              <a:t>で</a:t>
            </a:r>
            <a:r>
              <a:rPr lang="ja-JP" altLang="ja-JP" sz="2400" dirty="0">
                <a:latin typeface="Meiryo UI" panose="020B0604030504040204" pitchFamily="50" charset="-128"/>
                <a:ea typeface="Meiryo UI" panose="020B0604030504040204" pitchFamily="50" charset="-128"/>
              </a:rPr>
              <a:t>、中小企業の成長を後押しする。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運搬者として約</a:t>
            </a:r>
            <a:r>
              <a:rPr lang="en-US" altLang="ja-JP" sz="2400" dirty="0">
                <a:latin typeface="Meiryo UI" panose="020B0604030504040204" pitchFamily="50" charset="-128"/>
                <a:ea typeface="Meiryo UI" panose="020B0604030504040204" pitchFamily="50" charset="-128"/>
              </a:rPr>
              <a:t>200</a:t>
            </a:r>
            <a:r>
              <a:rPr lang="ja-JP" altLang="ja-JP" sz="2400" dirty="0">
                <a:latin typeface="Meiryo UI" panose="020B0604030504040204" pitchFamily="50" charset="-128"/>
                <a:ea typeface="Meiryo UI" panose="020B0604030504040204" pitchFamily="50" charset="-128"/>
              </a:rPr>
              <a:t>名にわたる若者を既に雇用し、多くの雇用機会を生み出している。</a:t>
            </a:r>
            <a:endParaRPr lang="ja-JP" altLang="en-US" sz="2400" dirty="0">
              <a:latin typeface="Meiryo UI" panose="020B0604030504040204" pitchFamily="50" charset="-128"/>
              <a:ea typeface="Meiryo UI" panose="020B0604030504040204" pitchFamily="50" charset="-128"/>
            </a:endParaRPr>
          </a:p>
        </p:txBody>
      </p:sp>
      <p:sp>
        <p:nvSpPr>
          <p:cNvPr id="2" name="楕円 1">
            <a:extLst>
              <a:ext uri="{FF2B5EF4-FFF2-40B4-BE49-F238E27FC236}">
                <a16:creationId xmlns:a16="http://schemas.microsoft.com/office/drawing/2014/main" id="{498C9FA2-EF89-E798-66E1-921776F141E9}"/>
              </a:ext>
            </a:extLst>
          </p:cNvPr>
          <p:cNvSpPr/>
          <p:nvPr/>
        </p:nvSpPr>
        <p:spPr>
          <a:xfrm>
            <a:off x="32238" y="41109"/>
            <a:ext cx="1922129" cy="360459"/>
          </a:xfrm>
          <a:prstGeom prst="ellipse">
            <a:avLst/>
          </a:prstGeom>
          <a:solidFill>
            <a:srgbClr val="F6F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Mobility</a:t>
            </a:r>
            <a:endParaRPr kumimoji="1" lang="ja-JP" altLang="en-US" b="1" dirty="0">
              <a:solidFill>
                <a:schemeClr val="tx1"/>
              </a:solidFill>
            </a:endParaRPr>
          </a:p>
        </p:txBody>
      </p:sp>
      <p:pic>
        <p:nvPicPr>
          <p:cNvPr id="4" name="図 3">
            <a:extLst>
              <a:ext uri="{FF2B5EF4-FFF2-40B4-BE49-F238E27FC236}">
                <a16:creationId xmlns:a16="http://schemas.microsoft.com/office/drawing/2014/main" id="{D2AD51B7-2CB0-EF76-65B6-448356F1A3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9989" y="-531612"/>
            <a:ext cx="2201368" cy="2201368"/>
          </a:xfrm>
          <a:prstGeom prst="rect">
            <a:avLst/>
          </a:prstGeom>
          <a:noFill/>
          <a:ln>
            <a:noFill/>
          </a:ln>
        </p:spPr>
      </p:pic>
      <p:sp>
        <p:nvSpPr>
          <p:cNvPr id="7" name="四角形: 角を丸くする 6">
            <a:extLst>
              <a:ext uri="{FF2B5EF4-FFF2-40B4-BE49-F238E27FC236}">
                <a16:creationId xmlns:a16="http://schemas.microsoft.com/office/drawing/2014/main" id="{3BF5C1B2-9693-6117-2087-5609B25B01F6}"/>
              </a:ext>
            </a:extLst>
          </p:cNvPr>
          <p:cNvSpPr/>
          <p:nvPr/>
        </p:nvSpPr>
        <p:spPr>
          <a:xfrm>
            <a:off x="226711" y="127936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57F2445E-2334-48B5-3F0C-FCDCB206E18D}"/>
              </a:ext>
            </a:extLst>
          </p:cNvPr>
          <p:cNvSpPr txBox="1"/>
          <p:nvPr/>
        </p:nvSpPr>
        <p:spPr>
          <a:xfrm>
            <a:off x="374090" y="134119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10" name="四角形: 角を丸くする 9">
            <a:extLst>
              <a:ext uri="{FF2B5EF4-FFF2-40B4-BE49-F238E27FC236}">
                <a16:creationId xmlns:a16="http://schemas.microsoft.com/office/drawing/2014/main" id="{5AC011C2-D16E-845A-06CC-D4BA5FEC2D8A}"/>
              </a:ext>
            </a:extLst>
          </p:cNvPr>
          <p:cNvSpPr/>
          <p:nvPr/>
        </p:nvSpPr>
        <p:spPr>
          <a:xfrm>
            <a:off x="213961" y="3500124"/>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23F80981-14B7-BC40-0C98-912EAE1923BB}"/>
              </a:ext>
            </a:extLst>
          </p:cNvPr>
          <p:cNvSpPr txBox="1"/>
          <p:nvPr/>
        </p:nvSpPr>
        <p:spPr>
          <a:xfrm>
            <a:off x="568606" y="3572959"/>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12" name="テキスト ボックス 11">
            <a:extLst>
              <a:ext uri="{FF2B5EF4-FFF2-40B4-BE49-F238E27FC236}">
                <a16:creationId xmlns:a16="http://schemas.microsoft.com/office/drawing/2014/main" id="{F8691B35-6B9F-0FD1-B044-A1E18B95A5E0}"/>
              </a:ext>
            </a:extLst>
          </p:cNvPr>
          <p:cNvSpPr txBox="1"/>
          <p:nvPr/>
        </p:nvSpPr>
        <p:spPr>
          <a:xfrm>
            <a:off x="1854144" y="132907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19" name="テキスト ボックス 18">
            <a:extLst>
              <a:ext uri="{FF2B5EF4-FFF2-40B4-BE49-F238E27FC236}">
                <a16:creationId xmlns:a16="http://schemas.microsoft.com/office/drawing/2014/main" id="{326378C4-D210-BC53-C3F3-AB104BA0C688}"/>
              </a:ext>
            </a:extLst>
          </p:cNvPr>
          <p:cNvSpPr txBox="1"/>
          <p:nvPr/>
        </p:nvSpPr>
        <p:spPr>
          <a:xfrm>
            <a:off x="4058418" y="2916215"/>
            <a:ext cx="8328489" cy="1754326"/>
          </a:xfrm>
          <a:prstGeom prst="rect">
            <a:avLst/>
          </a:prstGeom>
          <a:noFill/>
        </p:spPr>
        <p:txBody>
          <a:bodyPr wrap="square">
            <a:spAutoFit/>
          </a:bodyPr>
          <a:lstStyle/>
          <a:p>
            <a:r>
              <a:rPr lang="ja-JP" altLang="en-US" dirty="0"/>
              <a:t>∙ Logistics is inefficient and has a negative impact on business.</a:t>
            </a:r>
          </a:p>
          <a:p>
            <a:r>
              <a:rPr lang="ja-JP" altLang="en-US" dirty="0"/>
              <a:t>∙ Transportation costs are very high in Ethiopia, accounting for 53% of the cost of living (compared to about 16% in the U.S. and Europe).</a:t>
            </a:r>
          </a:p>
          <a:p>
            <a:r>
              <a:rPr lang="ja-JP" altLang="en-US" dirty="0"/>
              <a:t>∙ Unemployment rate is high.</a:t>
            </a:r>
          </a:p>
          <a:p>
            <a:endParaRPr lang="ja-JP" altLang="en-US" dirty="0"/>
          </a:p>
          <a:p>
            <a:endParaRPr lang="ja-JP" altLang="en-US" dirty="0"/>
          </a:p>
        </p:txBody>
      </p:sp>
      <p:sp>
        <p:nvSpPr>
          <p:cNvPr id="26" name="テキスト ボックス 25">
            <a:extLst>
              <a:ext uri="{FF2B5EF4-FFF2-40B4-BE49-F238E27FC236}">
                <a16:creationId xmlns:a16="http://schemas.microsoft.com/office/drawing/2014/main" id="{95BA2CD5-DD18-8FDC-BB76-9A2A752A8777}"/>
              </a:ext>
            </a:extLst>
          </p:cNvPr>
          <p:cNvSpPr txBox="1"/>
          <p:nvPr/>
        </p:nvSpPr>
        <p:spPr>
          <a:xfrm>
            <a:off x="29535" y="5423258"/>
            <a:ext cx="12566162" cy="1200329"/>
          </a:xfrm>
          <a:prstGeom prst="rect">
            <a:avLst/>
          </a:prstGeom>
          <a:noFill/>
        </p:spPr>
        <p:txBody>
          <a:bodyPr wrap="square">
            <a:spAutoFit/>
          </a:bodyPr>
          <a:lstStyle/>
          <a:p>
            <a:r>
              <a:rPr lang="ja-JP" altLang="en-US" dirty="0"/>
              <a:t>∙ </a:t>
            </a:r>
            <a:r>
              <a:rPr lang="en-US" altLang="ja-JP" dirty="0"/>
              <a:t>Ethiopia's first flexible logistics business for small and medium enterprises (SMEs), utilizing motorcycles, bicycles, and public transportation. They encourage the growth of SMEs with flexible delivery times and hassle-free logistics services.</a:t>
            </a:r>
          </a:p>
          <a:p>
            <a:r>
              <a:rPr lang="ja-JP" altLang="en-US" dirty="0"/>
              <a:t>∙ </a:t>
            </a:r>
            <a:r>
              <a:rPr lang="en-US" altLang="ja-JP" dirty="0"/>
              <a:t>They has already employed about 200 young people as transporters, creating many job opportunities.</a:t>
            </a:r>
          </a:p>
          <a:p>
            <a:endParaRPr lang="ja-JP" altLang="en-US" dirty="0"/>
          </a:p>
        </p:txBody>
      </p:sp>
      <p:pic>
        <p:nvPicPr>
          <p:cNvPr id="6" name="図 5">
            <a:extLst>
              <a:ext uri="{FF2B5EF4-FFF2-40B4-BE49-F238E27FC236}">
                <a16:creationId xmlns:a16="http://schemas.microsoft.com/office/drawing/2014/main" id="{17CA7E7B-655E-823D-15C1-84386BE52CA2}"/>
              </a:ext>
            </a:extLst>
          </p:cNvPr>
          <p:cNvPicPr>
            <a:picLocks noChangeAspect="1"/>
          </p:cNvPicPr>
          <p:nvPr/>
        </p:nvPicPr>
        <p:blipFill rotWithShape="1">
          <a:blip r:embed="rId6"/>
          <a:srcRect l="36245" t="47026" r="15471" b="18391"/>
          <a:stretch/>
        </p:blipFill>
        <p:spPr>
          <a:xfrm>
            <a:off x="7460636" y="1064373"/>
            <a:ext cx="2927926" cy="1315657"/>
          </a:xfrm>
          <a:prstGeom prst="rect">
            <a:avLst/>
          </a:prstGeom>
        </p:spPr>
      </p:pic>
    </p:spTree>
    <p:extLst>
      <p:ext uri="{BB962C8B-B14F-4D97-AF65-F5344CB8AC3E}">
        <p14:creationId xmlns:p14="http://schemas.microsoft.com/office/powerpoint/2010/main" val="47167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4</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1938992"/>
          </a:xfrm>
          <a:prstGeom prst="rect">
            <a:avLst/>
          </a:prstGeom>
          <a:noFill/>
        </p:spPr>
        <p:txBody>
          <a:bodyPr wrap="square" rtlCol="0">
            <a:spAutoFit/>
          </a:bodyPr>
          <a:lstStyle/>
          <a:p>
            <a:pPr algn="ctr"/>
            <a:r>
              <a:rPr lang="en-US" altLang="ja-JP" sz="4000" b="1" dirty="0" err="1">
                <a:solidFill>
                  <a:schemeClr val="tx2"/>
                </a:solidFill>
                <a:latin typeface="Poppins" pitchFamily="2" charset="77"/>
                <a:cs typeface="Poppins" pitchFamily="2" charset="77"/>
              </a:rPr>
              <a:t>Guzo</a:t>
            </a:r>
            <a:r>
              <a:rPr lang="en-US" altLang="ja-JP" sz="4000" b="1" dirty="0">
                <a:solidFill>
                  <a:schemeClr val="tx2"/>
                </a:solidFill>
                <a:latin typeface="Poppins" pitchFamily="2" charset="77"/>
                <a:cs typeface="Poppins" pitchFamily="2" charset="77"/>
              </a:rPr>
              <a:t> Technologies PLC</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sp>
        <p:nvSpPr>
          <p:cNvPr id="20" name="テキスト ボックス 19">
            <a:extLst>
              <a:ext uri="{FF2B5EF4-FFF2-40B4-BE49-F238E27FC236}">
                <a16:creationId xmlns:a16="http://schemas.microsoft.com/office/drawing/2014/main" id="{48200DFF-0B97-0FDD-30B8-CB28935F8185}"/>
              </a:ext>
            </a:extLst>
          </p:cNvPr>
          <p:cNvSpPr txBox="1"/>
          <p:nvPr/>
        </p:nvSpPr>
        <p:spPr>
          <a:xfrm>
            <a:off x="5020" y="1926250"/>
            <a:ext cx="8712260" cy="1569660"/>
          </a:xfrm>
          <a:prstGeom prst="rect">
            <a:avLst/>
          </a:prstGeom>
          <a:noFill/>
        </p:spPr>
        <p:txBody>
          <a:bodyPr wrap="square">
            <a:spAutoFit/>
          </a:bodyPr>
          <a:lstStyle>
            <a:defPPr>
              <a:defRPr lang="en-US"/>
            </a:defPPr>
            <a:lvl1pPr>
              <a:defRPr sz="2800">
                <a:latin typeface="Meiryo UI" panose="020B0604030504040204" pitchFamily="50" charset="-128"/>
                <a:ea typeface="Meiryo UI" panose="020B0604030504040204" pitchFamily="50" charset="-128"/>
              </a:defRPr>
            </a:lvl1pPr>
          </a:lstStyle>
          <a:p>
            <a:r>
              <a:rPr lang="ja-JP" altLang="en-US" sz="2400" dirty="0"/>
              <a:t>・</a:t>
            </a:r>
            <a:r>
              <a:rPr lang="en-US" altLang="ja-JP" sz="2400" dirty="0"/>
              <a:t> </a:t>
            </a:r>
            <a:r>
              <a:rPr lang="en-US" altLang="ja-JP" sz="2400" dirty="0">
                <a:latin typeface="Meiryo UI" panose="020B0604030504040204" pitchFamily="50" charset="-128"/>
                <a:ea typeface="Meiryo UI" panose="020B0604030504040204" pitchFamily="50" charset="-128"/>
              </a:rPr>
              <a:t>Internet of Things(IoT)</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XR</a:t>
            </a:r>
            <a:r>
              <a:rPr lang="ja-JP" altLang="en-US" sz="2400" dirty="0">
                <a:latin typeface="Meiryo UI" panose="020B0604030504040204" pitchFamily="50" charset="-128"/>
                <a:ea typeface="Meiryo UI" panose="020B0604030504040204" pitchFamily="50" charset="-128"/>
              </a:rPr>
              <a:t>（拡張現実）製品・</a:t>
            </a:r>
            <a:r>
              <a:rPr lang="ja-JP" altLang="en-US" sz="2400" dirty="0"/>
              <a:t>サービスが</a:t>
            </a:r>
            <a:endParaRPr lang="en-US" altLang="ja-JP" sz="2400" dirty="0"/>
          </a:p>
          <a:p>
            <a:r>
              <a:rPr lang="ja-JP" altLang="en-US" sz="2400" dirty="0"/>
              <a:t>　エチオピアにほとんど存在しない。</a:t>
            </a:r>
            <a:endParaRPr lang="en-US" altLang="ja-JP" sz="2400" dirty="0"/>
          </a:p>
          <a:p>
            <a:r>
              <a:rPr lang="ja-JP" altLang="en-US" sz="2400" dirty="0"/>
              <a:t>・コロナと治安悪化で、世界遺産の保護・観光の活性化が課題。</a:t>
            </a:r>
            <a:endParaRPr lang="en-US" altLang="ja-JP" sz="2400" dirty="0"/>
          </a:p>
          <a:p>
            <a:endParaRPr lang="ja-JP" altLang="en-US" sz="2400" dirty="0"/>
          </a:p>
        </p:txBody>
      </p:sp>
      <p:sp>
        <p:nvSpPr>
          <p:cNvPr id="21" name="テキスト ボックス 20">
            <a:extLst>
              <a:ext uri="{FF2B5EF4-FFF2-40B4-BE49-F238E27FC236}">
                <a16:creationId xmlns:a16="http://schemas.microsoft.com/office/drawing/2014/main" id="{9E59071E-B67E-AEE7-130D-5CAC71B53366}"/>
              </a:ext>
            </a:extLst>
          </p:cNvPr>
          <p:cNvSpPr txBox="1"/>
          <p:nvPr/>
        </p:nvSpPr>
        <p:spPr>
          <a:xfrm>
            <a:off x="165420" y="4385488"/>
            <a:ext cx="12178649"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・エチオピアの</a:t>
            </a:r>
            <a:r>
              <a:rPr lang="en-US" altLang="ja-JP" sz="2400" dirty="0">
                <a:latin typeface="Meiryo UI" panose="020B0604030504040204" pitchFamily="50" charset="-128"/>
                <a:ea typeface="Meiryo UI" panose="020B0604030504040204" pitchFamily="50" charset="-128"/>
              </a:rPr>
              <a:t>IoT</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XR</a:t>
            </a:r>
            <a:r>
              <a:rPr lang="ja-JP" altLang="en-US" sz="2400" dirty="0">
                <a:latin typeface="Meiryo UI" panose="020B0604030504040204" pitchFamily="50" charset="-128"/>
                <a:ea typeface="Meiryo UI" panose="020B0604030504040204" pitchFamily="50" charset="-128"/>
              </a:rPr>
              <a:t>（拡張現実）製品のプロトタイピングを行うスタートアップ企業。</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・没入型体験を構築するリーディングテクノロジーソリューションを活用し、</a:t>
            </a:r>
            <a:r>
              <a:rPr lang="ja-JP" altLang="ja-JP" sz="2400" dirty="0">
                <a:latin typeface="Meiryo UI" panose="020B0604030504040204" pitchFamily="50" charset="-128"/>
                <a:ea typeface="Meiryo UI" panose="020B0604030504040204" pitchFamily="50" charset="-128"/>
              </a:rPr>
              <a:t>エチオピアの文化遺産をゲーム化</a:t>
            </a:r>
            <a:r>
              <a:rPr lang="ja-JP" altLang="en-US" sz="2400" dirty="0">
                <a:latin typeface="Meiryo UI" panose="020B0604030504040204" pitchFamily="50" charset="-128"/>
                <a:ea typeface="Meiryo UI" panose="020B0604030504040204" pitchFamily="50" charset="-128"/>
              </a:rPr>
              <a:t>したり、展示会を設計したりしている。</a:t>
            </a:r>
          </a:p>
        </p:txBody>
      </p:sp>
      <p:sp>
        <p:nvSpPr>
          <p:cNvPr id="2" name="楕円 1">
            <a:extLst>
              <a:ext uri="{FF2B5EF4-FFF2-40B4-BE49-F238E27FC236}">
                <a16:creationId xmlns:a16="http://schemas.microsoft.com/office/drawing/2014/main" id="{498C9FA2-EF89-E798-66E1-921776F141E9}"/>
              </a:ext>
            </a:extLst>
          </p:cNvPr>
          <p:cNvSpPr/>
          <p:nvPr/>
        </p:nvSpPr>
        <p:spPr>
          <a:xfrm>
            <a:off x="32238" y="41109"/>
            <a:ext cx="1922129" cy="3604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IoT &amp; XR</a:t>
            </a:r>
            <a:endParaRPr kumimoji="1" lang="ja-JP" altLang="en-US" b="1" dirty="0">
              <a:solidFill>
                <a:schemeClr val="tx1"/>
              </a:solidFill>
            </a:endParaRPr>
          </a:p>
        </p:txBody>
      </p:sp>
      <p:pic>
        <p:nvPicPr>
          <p:cNvPr id="5" name="図 4">
            <a:extLst>
              <a:ext uri="{FF2B5EF4-FFF2-40B4-BE49-F238E27FC236}">
                <a16:creationId xmlns:a16="http://schemas.microsoft.com/office/drawing/2014/main" id="{2AE6AD42-A293-B58E-AF8A-C5AF8099B1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077"/>
          <a:stretch/>
        </p:blipFill>
        <p:spPr bwMode="auto">
          <a:xfrm>
            <a:off x="9355703" y="-160762"/>
            <a:ext cx="1922130" cy="1440122"/>
          </a:xfrm>
          <a:prstGeom prst="rect">
            <a:avLst/>
          </a:prstGeom>
          <a:noFill/>
          <a:ln>
            <a:noFill/>
          </a:ln>
        </p:spPr>
      </p:pic>
      <p:pic>
        <p:nvPicPr>
          <p:cNvPr id="7" name="図 6">
            <a:extLst>
              <a:ext uri="{FF2B5EF4-FFF2-40B4-BE49-F238E27FC236}">
                <a16:creationId xmlns:a16="http://schemas.microsoft.com/office/drawing/2014/main" id="{7A26C14D-C269-F8A5-3900-A152885B4A1F}"/>
              </a:ext>
            </a:extLst>
          </p:cNvPr>
          <p:cNvPicPr>
            <a:picLocks noChangeAspect="1"/>
          </p:cNvPicPr>
          <p:nvPr/>
        </p:nvPicPr>
        <p:blipFill rotWithShape="1">
          <a:blip r:embed="rId6"/>
          <a:srcRect l="48463" t="44040" r="16172" b="23904"/>
          <a:stretch/>
        </p:blipFill>
        <p:spPr>
          <a:xfrm>
            <a:off x="8396909" y="1323296"/>
            <a:ext cx="3540215" cy="1956757"/>
          </a:xfrm>
          <a:prstGeom prst="rect">
            <a:avLst/>
          </a:prstGeom>
        </p:spPr>
      </p:pic>
      <p:sp>
        <p:nvSpPr>
          <p:cNvPr id="8" name="四角形: 角を丸くする 7">
            <a:extLst>
              <a:ext uri="{FF2B5EF4-FFF2-40B4-BE49-F238E27FC236}">
                <a16:creationId xmlns:a16="http://schemas.microsoft.com/office/drawing/2014/main" id="{6BFA54A7-F1ED-4023-6049-0AA1D6AA7849}"/>
              </a:ext>
            </a:extLst>
          </p:cNvPr>
          <p:cNvSpPr/>
          <p:nvPr/>
        </p:nvSpPr>
        <p:spPr>
          <a:xfrm>
            <a:off x="226711" y="127936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E3798626-98C5-A59F-C372-03E3D9CBCC72}"/>
              </a:ext>
            </a:extLst>
          </p:cNvPr>
          <p:cNvSpPr txBox="1"/>
          <p:nvPr/>
        </p:nvSpPr>
        <p:spPr>
          <a:xfrm>
            <a:off x="374090" y="134119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10" name="四角形: 角を丸くする 9">
            <a:extLst>
              <a:ext uri="{FF2B5EF4-FFF2-40B4-BE49-F238E27FC236}">
                <a16:creationId xmlns:a16="http://schemas.microsoft.com/office/drawing/2014/main" id="{F9767964-ADCA-AB54-6061-6729D938D91D}"/>
              </a:ext>
            </a:extLst>
          </p:cNvPr>
          <p:cNvSpPr/>
          <p:nvPr/>
        </p:nvSpPr>
        <p:spPr>
          <a:xfrm>
            <a:off x="226711" y="353735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C270A6A5-E04E-0BA9-F752-71FC67C0A69E}"/>
              </a:ext>
            </a:extLst>
          </p:cNvPr>
          <p:cNvSpPr txBox="1"/>
          <p:nvPr/>
        </p:nvSpPr>
        <p:spPr>
          <a:xfrm>
            <a:off x="581356" y="361018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12" name="テキスト ボックス 11">
            <a:extLst>
              <a:ext uri="{FF2B5EF4-FFF2-40B4-BE49-F238E27FC236}">
                <a16:creationId xmlns:a16="http://schemas.microsoft.com/office/drawing/2014/main" id="{B5EC3C19-CF2F-369D-E235-2AC712FC6B07}"/>
              </a:ext>
            </a:extLst>
          </p:cNvPr>
          <p:cNvSpPr txBox="1"/>
          <p:nvPr/>
        </p:nvSpPr>
        <p:spPr>
          <a:xfrm>
            <a:off x="1854144" y="132907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19" name="テキスト ボックス 18">
            <a:extLst>
              <a:ext uri="{FF2B5EF4-FFF2-40B4-BE49-F238E27FC236}">
                <a16:creationId xmlns:a16="http://schemas.microsoft.com/office/drawing/2014/main" id="{8C189D6E-9B85-7A58-BCC7-5D0D2A6035EA}"/>
              </a:ext>
            </a:extLst>
          </p:cNvPr>
          <p:cNvSpPr txBox="1"/>
          <p:nvPr/>
        </p:nvSpPr>
        <p:spPr>
          <a:xfrm>
            <a:off x="4039736" y="3199512"/>
            <a:ext cx="8152263" cy="1200329"/>
          </a:xfrm>
          <a:prstGeom prst="rect">
            <a:avLst/>
          </a:prstGeom>
          <a:noFill/>
        </p:spPr>
        <p:txBody>
          <a:bodyPr wrap="square">
            <a:spAutoFit/>
          </a:bodyPr>
          <a:lstStyle/>
          <a:p>
            <a:r>
              <a:rPr lang="ja-JP" altLang="en-US" dirty="0"/>
              <a:t>∙ Internet of Things (IoT) and Augmented Reality (XR) product industries and services do not exist much in Ethiopia.</a:t>
            </a:r>
          </a:p>
          <a:p>
            <a:r>
              <a:rPr lang="ja-JP" altLang="en-US" dirty="0"/>
              <a:t>∙ </a:t>
            </a:r>
            <a:r>
              <a:rPr lang="en-US" altLang="ja-JP" dirty="0"/>
              <a:t>COVID-19</a:t>
            </a:r>
            <a:r>
              <a:rPr lang="ja-JP" altLang="en-US" dirty="0"/>
              <a:t> and deteriorating security conditions make protection of World Heritage sites and revitalization of tourism a challenge.</a:t>
            </a:r>
          </a:p>
        </p:txBody>
      </p:sp>
      <p:sp>
        <p:nvSpPr>
          <p:cNvPr id="26" name="テキスト ボックス 25">
            <a:extLst>
              <a:ext uri="{FF2B5EF4-FFF2-40B4-BE49-F238E27FC236}">
                <a16:creationId xmlns:a16="http://schemas.microsoft.com/office/drawing/2014/main" id="{592D323E-DCD8-3491-E5A4-7EBB9BC3AE6C}"/>
              </a:ext>
            </a:extLst>
          </p:cNvPr>
          <p:cNvSpPr txBox="1"/>
          <p:nvPr/>
        </p:nvSpPr>
        <p:spPr>
          <a:xfrm>
            <a:off x="60563" y="5477597"/>
            <a:ext cx="12388362" cy="1477328"/>
          </a:xfrm>
          <a:prstGeom prst="rect">
            <a:avLst/>
          </a:prstGeom>
          <a:noFill/>
        </p:spPr>
        <p:txBody>
          <a:bodyPr wrap="square">
            <a:spAutoFit/>
          </a:bodyPr>
          <a:lstStyle/>
          <a:p>
            <a:r>
              <a:rPr lang="ja-JP" altLang="en-US" dirty="0"/>
              <a:t>∙ A leading IoT and XR product prototyping company in Ethiopia.</a:t>
            </a:r>
          </a:p>
          <a:p>
            <a:r>
              <a:rPr lang="ja-JP" altLang="en-US" dirty="0"/>
              <a:t>∙ The</a:t>
            </a:r>
            <a:r>
              <a:rPr lang="en-US" altLang="ja-JP" dirty="0"/>
              <a:t>y are</a:t>
            </a:r>
            <a:r>
              <a:rPr lang="ja-JP" altLang="en-US" dirty="0"/>
              <a:t> leveraging leading technology solutions to build and immersive experiences, turning Ethiopia's cultural heritage into games and designing exhibitions.</a:t>
            </a:r>
          </a:p>
          <a:p>
            <a:endParaRPr lang="ja-JP" altLang="en-US" dirty="0"/>
          </a:p>
          <a:p>
            <a:endParaRPr lang="ja-JP" altLang="en-US" dirty="0"/>
          </a:p>
        </p:txBody>
      </p:sp>
    </p:spTree>
    <p:extLst>
      <p:ext uri="{BB962C8B-B14F-4D97-AF65-F5344CB8AC3E}">
        <p14:creationId xmlns:p14="http://schemas.microsoft.com/office/powerpoint/2010/main" val="6401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383404" y="2035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7D083EEB-6DDD-A87D-6A37-5F3B366A3DD8}"/>
              </a:ext>
            </a:extLst>
          </p:cNvPr>
          <p:cNvPicPr>
            <a:picLocks noChangeAspect="1"/>
          </p:cNvPicPr>
          <p:nvPr/>
        </p:nvPicPr>
        <p:blipFill rotWithShape="1">
          <a:blip r:embed="rId3"/>
          <a:srcRect l="8930" t="38326" r="70142" b="43340"/>
          <a:stretch/>
        </p:blipFill>
        <p:spPr>
          <a:xfrm>
            <a:off x="7988193" y="562963"/>
            <a:ext cx="4239502" cy="2629948"/>
          </a:xfrm>
          <a:prstGeom prst="rect">
            <a:avLst/>
          </a:prstGeom>
        </p:spPr>
      </p:pic>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4"/>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5</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1" y="203508"/>
            <a:ext cx="10562782" cy="1323439"/>
          </a:xfrm>
          <a:prstGeom prst="rect">
            <a:avLst/>
          </a:prstGeom>
          <a:noFill/>
        </p:spPr>
        <p:txBody>
          <a:bodyPr wrap="square" rtlCol="0">
            <a:spAutoFit/>
          </a:bodyPr>
          <a:lstStyle/>
          <a:p>
            <a:pPr algn="ctr"/>
            <a:r>
              <a:rPr lang="en-US" altLang="ja-JP" sz="4000" b="1" dirty="0">
                <a:solidFill>
                  <a:schemeClr val="tx2"/>
                </a:solidFill>
                <a:latin typeface="Poppins" pitchFamily="2" charset="77"/>
                <a:cs typeface="Poppins" pitchFamily="2" charset="77"/>
              </a:rPr>
              <a:t>Green </a:t>
            </a:r>
            <a:r>
              <a:rPr lang="en-US" altLang="ja-JP" sz="4000" b="1" dirty="0" err="1">
                <a:solidFill>
                  <a:schemeClr val="tx2"/>
                </a:solidFill>
                <a:latin typeface="Poppins" pitchFamily="2" charset="77"/>
                <a:cs typeface="Poppins" pitchFamily="2" charset="77"/>
              </a:rPr>
              <a:t>Agro</a:t>
            </a:r>
            <a:r>
              <a:rPr lang="en-US" altLang="ja-JP" sz="4000" b="1" dirty="0">
                <a:solidFill>
                  <a:schemeClr val="tx2"/>
                </a:solidFill>
                <a:latin typeface="Poppins" pitchFamily="2" charset="77"/>
                <a:cs typeface="Poppins" pitchFamily="2" charset="77"/>
              </a:rPr>
              <a:t> Solution PLC - </a:t>
            </a:r>
            <a:r>
              <a:rPr lang="en-US" altLang="ja-JP" sz="4000" b="1" dirty="0" err="1">
                <a:solidFill>
                  <a:schemeClr val="tx2"/>
                </a:solidFill>
                <a:latin typeface="Poppins" pitchFamily="2" charset="77"/>
                <a:cs typeface="Poppins" pitchFamily="2" charset="77"/>
              </a:rPr>
              <a:t>Lersha</a:t>
            </a: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pic>
        <p:nvPicPr>
          <p:cNvPr id="7" name="図 6">
            <a:extLst>
              <a:ext uri="{FF2B5EF4-FFF2-40B4-BE49-F238E27FC236}">
                <a16:creationId xmlns:a16="http://schemas.microsoft.com/office/drawing/2014/main" id="{8FE89ACC-BD9A-4415-014E-BADD0309134A}"/>
              </a:ext>
            </a:extLst>
          </p:cNvPr>
          <p:cNvPicPr>
            <a:picLocks noChangeAspect="1"/>
          </p:cNvPicPr>
          <p:nvPr/>
        </p:nvPicPr>
        <p:blipFill rotWithShape="1">
          <a:blip r:embed="rId6"/>
          <a:srcRect l="77031" t="74259" r="7938" b="6412"/>
          <a:stretch/>
        </p:blipFill>
        <p:spPr>
          <a:xfrm>
            <a:off x="10233795" y="60208"/>
            <a:ext cx="1574800" cy="1325563"/>
          </a:xfrm>
          <a:prstGeom prst="rect">
            <a:avLst/>
          </a:prstGeom>
        </p:spPr>
      </p:pic>
      <p:sp>
        <p:nvSpPr>
          <p:cNvPr id="20" name="テキスト ボックス 19">
            <a:extLst>
              <a:ext uri="{FF2B5EF4-FFF2-40B4-BE49-F238E27FC236}">
                <a16:creationId xmlns:a16="http://schemas.microsoft.com/office/drawing/2014/main" id="{47043121-09BA-EF8C-210C-E2EAC9F97BB4}"/>
              </a:ext>
            </a:extLst>
          </p:cNvPr>
          <p:cNvSpPr txBox="1"/>
          <p:nvPr/>
        </p:nvSpPr>
        <p:spPr>
          <a:xfrm>
            <a:off x="44587" y="4237538"/>
            <a:ext cx="12204837" cy="1261884"/>
          </a:xfrm>
          <a:prstGeom prst="rect">
            <a:avLst/>
          </a:prstGeom>
          <a:noFill/>
          <a:ln>
            <a:noFill/>
          </a:ln>
        </p:spPr>
        <p:txBody>
          <a:bodyPr wrap="square">
            <a:spAutoFit/>
          </a:bodyPr>
          <a:lstStyle/>
          <a:p>
            <a:r>
              <a:rPr lang="ja-JP" altLang="en-US" sz="28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71,000</a:t>
            </a:r>
            <a:r>
              <a:rPr lang="ja-JP" altLang="en-US" sz="2400" dirty="0">
                <a:latin typeface="Meiryo UI" panose="020B0604030504040204" pitchFamily="50" charset="-128"/>
                <a:ea typeface="Meiryo UI" panose="020B0604030504040204" pitchFamily="50" charset="-128"/>
              </a:rPr>
              <a:t>人の零細農家に既にリーチ</a:t>
            </a:r>
            <a:r>
              <a:rPr lang="ja-JP" altLang="ja-JP" sz="2400" dirty="0">
                <a:latin typeface="Meiryo UI" panose="020B0604030504040204" pitchFamily="50" charset="-128"/>
                <a:ea typeface="Meiryo UI" panose="020B0604030504040204" pitchFamily="50" charset="-128"/>
              </a:rPr>
              <a:t>に</a:t>
            </a:r>
            <a:r>
              <a:rPr lang="ja-JP" altLang="en-US" sz="2400" dirty="0">
                <a:latin typeface="Meiryo UI" panose="020B0604030504040204" pitchFamily="50" charset="-128"/>
                <a:ea typeface="Meiryo UI" panose="020B0604030504040204" pitchFamily="50" charset="-128"/>
              </a:rPr>
              <a:t>するデジタルプラットフォームのビジネスを展開。エチオピアの</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つの地方に拡大、現在</a:t>
            </a:r>
            <a:r>
              <a:rPr lang="en-US" altLang="ja-JP" sz="2400" dirty="0">
                <a:latin typeface="Meiryo UI" panose="020B0604030504040204" pitchFamily="50" charset="-128"/>
                <a:ea typeface="Meiryo UI" panose="020B0604030504040204" pitchFamily="50" charset="-128"/>
              </a:rPr>
              <a:t>642</a:t>
            </a:r>
            <a:r>
              <a:rPr lang="ja-JP" altLang="en-US" sz="2400" dirty="0">
                <a:latin typeface="Meiryo UI" panose="020B0604030504040204" pitchFamily="50" charset="-128"/>
                <a:ea typeface="Meiryo UI" panose="020B0604030504040204" pitchFamily="50" charset="-128"/>
              </a:rPr>
              <a:t>人のエージェントを雇用。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農作物投入や機械化サービスのアクセス機会を促進</a:t>
            </a:r>
            <a:r>
              <a:rPr lang="ja-JP" altLang="en-US" sz="2400" dirty="0">
                <a:latin typeface="Meiryo UI" panose="020B0604030504040204" pitchFamily="50" charset="-128"/>
                <a:ea typeface="Meiryo UI" panose="020B0604030504040204" pitchFamily="50" charset="-128"/>
              </a:rPr>
              <a:t>し、農家の生産性を向上させる</a:t>
            </a:r>
            <a:r>
              <a:rPr lang="ja-JP" altLang="ja-JP" sz="2400" dirty="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57D3609-D1EE-B4E6-588C-91C58816BBB6}"/>
              </a:ext>
            </a:extLst>
          </p:cNvPr>
          <p:cNvSpPr txBox="1"/>
          <p:nvPr/>
        </p:nvSpPr>
        <p:spPr>
          <a:xfrm>
            <a:off x="44587" y="2035108"/>
            <a:ext cx="8353410" cy="1200329"/>
          </a:xfrm>
          <a:prstGeom prst="rect">
            <a:avLst/>
          </a:prstGeom>
          <a:noFill/>
        </p:spPr>
        <p:txBody>
          <a:bodyPr wrap="square">
            <a:spAutoFit/>
          </a:bodyPr>
          <a:lstStyle/>
          <a:p>
            <a:pPr indent="66675" algn="just"/>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農家が農作物投入や機械化サービスにアクセスできず、農作業の生産性を低下させる原因となってい</a:t>
            </a:r>
            <a:r>
              <a:rPr lang="ja-JP" altLang="en-US" sz="2400" dirty="0">
                <a:latin typeface="Meiryo UI" panose="020B0604030504040204" pitchFamily="50" charset="-128"/>
                <a:ea typeface="Meiryo UI" panose="020B0604030504040204" pitchFamily="50" charset="-128"/>
              </a:rPr>
              <a:t>る</a:t>
            </a:r>
            <a:r>
              <a:rPr lang="ja-JP" altLang="ja-JP" sz="2400"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農学部出身の若者が農業に従事する機会が少ない</a:t>
            </a:r>
            <a:endParaRPr lang="ja-JP" altLang="en-US" sz="2400" dirty="0">
              <a:latin typeface="Meiryo UI" panose="020B0604030504040204" pitchFamily="50" charset="-128"/>
              <a:ea typeface="Meiryo UI" panose="020B0604030504040204" pitchFamily="50" charset="-128"/>
            </a:endParaRPr>
          </a:p>
        </p:txBody>
      </p:sp>
      <p:sp>
        <p:nvSpPr>
          <p:cNvPr id="2" name="楕円 1">
            <a:extLst>
              <a:ext uri="{FF2B5EF4-FFF2-40B4-BE49-F238E27FC236}">
                <a16:creationId xmlns:a16="http://schemas.microsoft.com/office/drawing/2014/main" id="{681E26C6-B00F-672C-875B-28296B656CB1}"/>
              </a:ext>
            </a:extLst>
          </p:cNvPr>
          <p:cNvSpPr/>
          <p:nvPr/>
        </p:nvSpPr>
        <p:spPr>
          <a:xfrm>
            <a:off x="32238" y="41109"/>
            <a:ext cx="1922129" cy="360459"/>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Agri-tech</a:t>
            </a:r>
            <a:endParaRPr kumimoji="1" lang="ja-JP" altLang="en-US" b="1" dirty="0">
              <a:solidFill>
                <a:schemeClr val="tx1"/>
              </a:solidFill>
            </a:endParaRPr>
          </a:p>
        </p:txBody>
      </p:sp>
      <p:sp>
        <p:nvSpPr>
          <p:cNvPr id="4" name="四角形: 角を丸くする 3">
            <a:extLst>
              <a:ext uri="{FF2B5EF4-FFF2-40B4-BE49-F238E27FC236}">
                <a16:creationId xmlns:a16="http://schemas.microsoft.com/office/drawing/2014/main" id="{96404043-A2D8-838F-3646-A3EEE2B9CF8C}"/>
              </a:ext>
            </a:extLst>
          </p:cNvPr>
          <p:cNvSpPr/>
          <p:nvPr/>
        </p:nvSpPr>
        <p:spPr>
          <a:xfrm>
            <a:off x="226711" y="127936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67C12AE6-A4FC-00C1-AF3C-4E068578FD4C}"/>
              </a:ext>
            </a:extLst>
          </p:cNvPr>
          <p:cNvSpPr txBox="1"/>
          <p:nvPr/>
        </p:nvSpPr>
        <p:spPr>
          <a:xfrm>
            <a:off x="374090" y="134119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6" name="四角形: 角を丸くする 5">
            <a:extLst>
              <a:ext uri="{FF2B5EF4-FFF2-40B4-BE49-F238E27FC236}">
                <a16:creationId xmlns:a16="http://schemas.microsoft.com/office/drawing/2014/main" id="{A2CAB596-7131-3B01-B40B-8A5F1693FFFB}"/>
              </a:ext>
            </a:extLst>
          </p:cNvPr>
          <p:cNvSpPr/>
          <p:nvPr/>
        </p:nvSpPr>
        <p:spPr>
          <a:xfrm>
            <a:off x="226711" y="353735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E32D1DC-2E0A-BA0F-CBAB-F6864E61B9E9}"/>
              </a:ext>
            </a:extLst>
          </p:cNvPr>
          <p:cNvSpPr txBox="1"/>
          <p:nvPr/>
        </p:nvSpPr>
        <p:spPr>
          <a:xfrm>
            <a:off x="581356" y="361018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9" name="テキスト ボックス 8">
            <a:extLst>
              <a:ext uri="{FF2B5EF4-FFF2-40B4-BE49-F238E27FC236}">
                <a16:creationId xmlns:a16="http://schemas.microsoft.com/office/drawing/2014/main" id="{2576512D-AC0F-BA4D-9783-6264FAE9FDF6}"/>
              </a:ext>
            </a:extLst>
          </p:cNvPr>
          <p:cNvSpPr txBox="1"/>
          <p:nvPr/>
        </p:nvSpPr>
        <p:spPr>
          <a:xfrm>
            <a:off x="1854144" y="132907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11" name="テキスト ボックス 10">
            <a:extLst>
              <a:ext uri="{FF2B5EF4-FFF2-40B4-BE49-F238E27FC236}">
                <a16:creationId xmlns:a16="http://schemas.microsoft.com/office/drawing/2014/main" id="{231B79B7-3B6A-B684-AB9A-CF7983ED6517}"/>
              </a:ext>
            </a:extLst>
          </p:cNvPr>
          <p:cNvSpPr txBox="1"/>
          <p:nvPr/>
        </p:nvSpPr>
        <p:spPr>
          <a:xfrm>
            <a:off x="4196431" y="3129232"/>
            <a:ext cx="8062308" cy="1200329"/>
          </a:xfrm>
          <a:prstGeom prst="rect">
            <a:avLst/>
          </a:prstGeom>
          <a:noFill/>
        </p:spPr>
        <p:txBody>
          <a:bodyPr wrap="square">
            <a:spAutoFit/>
          </a:bodyPr>
          <a:lstStyle/>
          <a:p>
            <a:r>
              <a:rPr lang="ja-JP" altLang="en-US" dirty="0"/>
              <a:t>∙ The lack of access to crop inputs and mechanization services by farmers is a cause of low productivity in agricultural work.</a:t>
            </a:r>
          </a:p>
          <a:p>
            <a:r>
              <a:rPr lang="ja-JP" altLang="en-US" dirty="0"/>
              <a:t>∙ Few opportunities for young people with agricultural backgrounds to engage in agriculture.</a:t>
            </a:r>
          </a:p>
        </p:txBody>
      </p:sp>
      <p:sp>
        <p:nvSpPr>
          <p:cNvPr id="12" name="テキスト ボックス 11">
            <a:extLst>
              <a:ext uri="{FF2B5EF4-FFF2-40B4-BE49-F238E27FC236}">
                <a16:creationId xmlns:a16="http://schemas.microsoft.com/office/drawing/2014/main" id="{7DF47C31-6CFB-05EA-9390-0813EF2CB136}"/>
              </a:ext>
            </a:extLst>
          </p:cNvPr>
          <p:cNvSpPr txBox="1"/>
          <p:nvPr/>
        </p:nvSpPr>
        <p:spPr>
          <a:xfrm>
            <a:off x="270585" y="5384512"/>
            <a:ext cx="11988154" cy="923330"/>
          </a:xfrm>
          <a:prstGeom prst="rect">
            <a:avLst/>
          </a:prstGeom>
          <a:noFill/>
        </p:spPr>
        <p:txBody>
          <a:bodyPr wrap="square">
            <a:spAutoFit/>
          </a:bodyPr>
          <a:lstStyle/>
          <a:p>
            <a:r>
              <a:rPr lang="ja-JP" altLang="en-US" dirty="0"/>
              <a:t>∙ </a:t>
            </a:r>
            <a:r>
              <a:rPr lang="en-US" altLang="ja-JP" dirty="0"/>
              <a:t>A</a:t>
            </a:r>
            <a:r>
              <a:rPr lang="ja-JP" altLang="en-US" dirty="0"/>
              <a:t> digital platform business that already reaches 71,000 smallholder farmers. Expanding to 5 rural regions of Ethiopia, currently employing 642 agents.</a:t>
            </a:r>
          </a:p>
          <a:p>
            <a:r>
              <a:rPr lang="ja-JP" altLang="en-US" dirty="0"/>
              <a:t>∙ Facilitating access opportunities for crop inputs and mechanization services to increase farmers' productivity.</a:t>
            </a:r>
          </a:p>
        </p:txBody>
      </p:sp>
    </p:spTree>
    <p:extLst>
      <p:ext uri="{BB962C8B-B14F-4D97-AF65-F5344CB8AC3E}">
        <p14:creationId xmlns:p14="http://schemas.microsoft.com/office/powerpoint/2010/main" val="77119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1938992"/>
          </a:xfrm>
          <a:prstGeom prst="rect">
            <a:avLst/>
          </a:prstGeom>
          <a:noFill/>
        </p:spPr>
        <p:txBody>
          <a:bodyPr wrap="square" rtlCol="0">
            <a:spAutoFit/>
          </a:bodyPr>
          <a:lstStyle/>
          <a:p>
            <a:pPr algn="ctr"/>
            <a:r>
              <a:rPr lang="en-US" altLang="ja-JP" sz="4000" b="1" dirty="0">
                <a:solidFill>
                  <a:schemeClr val="tx2"/>
                </a:solidFill>
                <a:latin typeface="Poppins" pitchFamily="2" charset="77"/>
                <a:cs typeface="Poppins" pitchFamily="2" charset="77"/>
              </a:rPr>
              <a:t>Infinity Technology PLC</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sp>
        <p:nvSpPr>
          <p:cNvPr id="20" name="テキスト ボックス 19">
            <a:extLst>
              <a:ext uri="{FF2B5EF4-FFF2-40B4-BE49-F238E27FC236}">
                <a16:creationId xmlns:a16="http://schemas.microsoft.com/office/drawing/2014/main" id="{48200DFF-0B97-0FDD-30B8-CB28935F8185}"/>
              </a:ext>
            </a:extLst>
          </p:cNvPr>
          <p:cNvSpPr txBox="1"/>
          <p:nvPr/>
        </p:nvSpPr>
        <p:spPr>
          <a:xfrm>
            <a:off x="5020" y="1606210"/>
            <a:ext cx="9093260" cy="1200329"/>
          </a:xfrm>
          <a:prstGeom prst="rect">
            <a:avLst/>
          </a:prstGeom>
          <a:noFill/>
        </p:spPr>
        <p:txBody>
          <a:bodyPr wrap="square">
            <a:spAutoFit/>
          </a:bodyPr>
          <a:lstStyle>
            <a:defPPr>
              <a:defRPr lang="en-US"/>
            </a:defPPr>
            <a:lvl1pPr>
              <a:defRPr sz="2800">
                <a:latin typeface="Meiryo UI" panose="020B0604030504040204" pitchFamily="50" charset="-128"/>
                <a:ea typeface="Meiryo UI" panose="020B0604030504040204" pitchFamily="50" charset="-128"/>
              </a:defRPr>
            </a:lvl1pPr>
          </a:lstStyle>
          <a:p>
            <a:pPr algn="just"/>
            <a:r>
              <a:rPr lang="ja-JP" altLang="en-US" sz="2400" dirty="0"/>
              <a:t>・エチオピアで主に使われている</a:t>
            </a:r>
            <a:r>
              <a:rPr lang="en-US" altLang="ja-JP" sz="2400" dirty="0"/>
              <a:t>SNS (Telegram) </a:t>
            </a:r>
            <a:r>
              <a:rPr lang="ja-JP" altLang="en-US" sz="2400" dirty="0"/>
              <a:t>はチャット機能しかなく、</a:t>
            </a:r>
            <a:r>
              <a:rPr lang="ja-JP" altLang="ja-JP" sz="2400" dirty="0"/>
              <a:t>ネット販売</a:t>
            </a:r>
            <a:r>
              <a:rPr lang="ja-JP" altLang="en-US" sz="2400" dirty="0"/>
              <a:t>、モバイルマネー、他アプリとの連携ができず、機能が少なく不便。</a:t>
            </a:r>
            <a:endParaRPr lang="en-US" altLang="ja-JP" sz="2400" dirty="0"/>
          </a:p>
          <a:p>
            <a:pPr algn="just"/>
            <a:r>
              <a:rPr lang="ja-JP" altLang="en-US" sz="2400" dirty="0"/>
              <a:t>・</a:t>
            </a:r>
            <a:r>
              <a:rPr lang="ja-JP" altLang="ja-JP" sz="2400" dirty="0"/>
              <a:t>機能が各アプリに分散し、ネットでの非生産的な活動につながっている</a:t>
            </a:r>
          </a:p>
        </p:txBody>
      </p:sp>
      <p:sp>
        <p:nvSpPr>
          <p:cNvPr id="21" name="テキスト ボックス 20">
            <a:extLst>
              <a:ext uri="{FF2B5EF4-FFF2-40B4-BE49-F238E27FC236}">
                <a16:creationId xmlns:a16="http://schemas.microsoft.com/office/drawing/2014/main" id="{9E59071E-B67E-AEE7-130D-5CAC71B53366}"/>
              </a:ext>
            </a:extLst>
          </p:cNvPr>
          <p:cNvSpPr txBox="1"/>
          <p:nvPr/>
        </p:nvSpPr>
        <p:spPr>
          <a:xfrm>
            <a:off x="0" y="4105868"/>
            <a:ext cx="12178649" cy="1569660"/>
          </a:xfrm>
          <a:prstGeom prst="rect">
            <a:avLst/>
          </a:prstGeom>
          <a:noFill/>
        </p:spPr>
        <p:txBody>
          <a:bodyPr wrap="square">
            <a:spAutoFit/>
          </a:bodyPr>
          <a:lstStyle/>
          <a:p>
            <a:pPr algn="just"/>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LINE</a:t>
            </a:r>
            <a:r>
              <a:rPr lang="ja-JP" altLang="ja-JP" sz="2400" dirty="0">
                <a:latin typeface="Meiryo UI" panose="020B0604030504040204" pitchFamily="50" charset="-128"/>
                <a:ea typeface="Meiryo UI" panose="020B0604030504040204" pitchFamily="50" charset="-128"/>
              </a:rPr>
              <a:t>に似たチャットベースのソーシャル・エンゲージメント・プラットフォーム</a:t>
            </a:r>
            <a:r>
              <a:rPr lang="ja-JP" altLang="en-US" sz="2400" dirty="0">
                <a:latin typeface="Meiryo UI" panose="020B0604030504040204" pitchFamily="50" charset="-128"/>
                <a:ea typeface="Meiryo UI" panose="020B0604030504040204" pitchFamily="50" charset="-128"/>
              </a:rPr>
              <a:t>を提供。</a:t>
            </a:r>
            <a:endParaRPr lang="en-US" altLang="ja-JP" sz="2400" dirty="0">
              <a:latin typeface="Meiryo UI" panose="020B0604030504040204" pitchFamily="50" charset="-128"/>
              <a:ea typeface="Meiryo UI" panose="020B0604030504040204" pitchFamily="50" charset="-128"/>
            </a:endParaRPr>
          </a:p>
          <a:p>
            <a:pPr algn="just"/>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アプリ１つで、コミュニケーションだけでなく、乗り物の呼び出し、ショッピング、請求書払い、モバイルマネー、他社のアプリケーション利用が可能となる。</a:t>
            </a:r>
            <a:endParaRPr lang="en-US" altLang="ja-JP" sz="2400" dirty="0">
              <a:latin typeface="Meiryo UI" panose="020B0604030504040204" pitchFamily="50" charset="-128"/>
              <a:ea typeface="Meiryo UI" panose="020B0604030504040204" pitchFamily="50" charset="-128"/>
            </a:endParaRPr>
          </a:p>
          <a:p>
            <a:pPr algn="just"/>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2028</a:t>
            </a:r>
            <a:r>
              <a:rPr lang="ja-JP" altLang="en-US" sz="2400" dirty="0">
                <a:latin typeface="Meiryo UI" panose="020B0604030504040204" pitchFamily="50" charset="-128"/>
                <a:ea typeface="Meiryo UI" panose="020B0604030504040204" pitchFamily="50" charset="-128"/>
              </a:rPr>
              <a:t>年までに</a:t>
            </a:r>
            <a:r>
              <a:rPr lang="en-US" altLang="ja-JP" sz="2400" dirty="0">
                <a:latin typeface="Meiryo UI" panose="020B0604030504040204" pitchFamily="50" charset="-128"/>
                <a:ea typeface="Meiryo UI" panose="020B0604030504040204" pitchFamily="50" charset="-128"/>
              </a:rPr>
              <a:t>3000</a:t>
            </a:r>
            <a:r>
              <a:rPr lang="ja-JP" altLang="ja-JP" sz="2400" dirty="0">
                <a:latin typeface="Meiryo UI" panose="020B0604030504040204" pitchFamily="50" charset="-128"/>
                <a:ea typeface="Meiryo UI" panose="020B0604030504040204" pitchFamily="50" charset="-128"/>
              </a:rPr>
              <a:t>万人のインターネットユーザーをつな</a:t>
            </a:r>
            <a:r>
              <a:rPr lang="ja-JP" altLang="en-US" sz="2400" dirty="0">
                <a:latin typeface="Meiryo UI" panose="020B0604030504040204" pitchFamily="50" charset="-128"/>
                <a:ea typeface="Meiryo UI" panose="020B0604030504040204" pitchFamily="50" charset="-128"/>
              </a:rPr>
              <a:t>ぐことが目標。</a:t>
            </a:r>
            <a:endParaRPr lang="ja-JP" altLang="ja-JP" sz="2400" dirty="0">
              <a:latin typeface="Meiryo UI" panose="020B0604030504040204" pitchFamily="50" charset="-128"/>
              <a:ea typeface="Meiryo UI" panose="020B0604030504040204" pitchFamily="50" charset="-128"/>
            </a:endParaRPr>
          </a:p>
        </p:txBody>
      </p:sp>
      <p:sp>
        <p:nvSpPr>
          <p:cNvPr id="2" name="楕円 1">
            <a:extLst>
              <a:ext uri="{FF2B5EF4-FFF2-40B4-BE49-F238E27FC236}">
                <a16:creationId xmlns:a16="http://schemas.microsoft.com/office/drawing/2014/main" id="{498C9FA2-EF89-E798-66E1-921776F141E9}"/>
              </a:ext>
            </a:extLst>
          </p:cNvPr>
          <p:cNvSpPr/>
          <p:nvPr/>
        </p:nvSpPr>
        <p:spPr>
          <a:xfrm>
            <a:off x="32238" y="41109"/>
            <a:ext cx="1922129" cy="36045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ICT</a:t>
            </a:r>
            <a:endParaRPr kumimoji="1" lang="ja-JP" altLang="en-US" b="1" dirty="0">
              <a:solidFill>
                <a:schemeClr val="tx1"/>
              </a:solidFill>
            </a:endParaRPr>
          </a:p>
        </p:txBody>
      </p:sp>
      <p:pic>
        <p:nvPicPr>
          <p:cNvPr id="5" name="Picture 2" descr="アイコン&#10;&#10;自動的に生成された説明">
            <a:extLst>
              <a:ext uri="{FF2B5EF4-FFF2-40B4-BE49-F238E27FC236}">
                <a16:creationId xmlns:a16="http://schemas.microsoft.com/office/drawing/2014/main" id="{A6CE91BE-F47E-B7C0-D237-AD47DC88C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073" y="-213094"/>
            <a:ext cx="1745344" cy="1745344"/>
          </a:xfrm>
          <a:prstGeom prst="rect">
            <a:avLst/>
          </a:prstGeom>
        </p:spPr>
      </p:pic>
      <p:sp>
        <p:nvSpPr>
          <p:cNvPr id="4" name="四角形: 角を丸くする 3">
            <a:extLst>
              <a:ext uri="{FF2B5EF4-FFF2-40B4-BE49-F238E27FC236}">
                <a16:creationId xmlns:a16="http://schemas.microsoft.com/office/drawing/2014/main" id="{51445023-1BAB-FE68-4DDA-566279BC747F}"/>
              </a:ext>
            </a:extLst>
          </p:cNvPr>
          <p:cNvSpPr/>
          <p:nvPr/>
        </p:nvSpPr>
        <p:spPr>
          <a:xfrm>
            <a:off x="150511" y="95932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D556C840-B04C-B1E2-5C82-7593F681089A}"/>
              </a:ext>
            </a:extLst>
          </p:cNvPr>
          <p:cNvSpPr txBox="1"/>
          <p:nvPr/>
        </p:nvSpPr>
        <p:spPr>
          <a:xfrm>
            <a:off x="297890" y="102115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7" name="四角形: 角を丸くする 6">
            <a:extLst>
              <a:ext uri="{FF2B5EF4-FFF2-40B4-BE49-F238E27FC236}">
                <a16:creationId xmlns:a16="http://schemas.microsoft.com/office/drawing/2014/main" id="{38E0E323-FD98-FC91-F7C1-B3C111960AF5}"/>
              </a:ext>
            </a:extLst>
          </p:cNvPr>
          <p:cNvSpPr/>
          <p:nvPr/>
        </p:nvSpPr>
        <p:spPr>
          <a:xfrm>
            <a:off x="150511" y="336971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E6D5983B-E9EC-D941-38C4-32C2418BDA58}"/>
              </a:ext>
            </a:extLst>
          </p:cNvPr>
          <p:cNvSpPr txBox="1"/>
          <p:nvPr/>
        </p:nvSpPr>
        <p:spPr>
          <a:xfrm>
            <a:off x="505156" y="344254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9" name="テキスト ボックス 8">
            <a:extLst>
              <a:ext uri="{FF2B5EF4-FFF2-40B4-BE49-F238E27FC236}">
                <a16:creationId xmlns:a16="http://schemas.microsoft.com/office/drawing/2014/main" id="{C79D77C1-2501-0FA3-C029-78B6D3C99B3D}"/>
              </a:ext>
            </a:extLst>
          </p:cNvPr>
          <p:cNvSpPr txBox="1"/>
          <p:nvPr/>
        </p:nvSpPr>
        <p:spPr>
          <a:xfrm>
            <a:off x="1777944" y="100903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11" name="テキスト ボックス 10">
            <a:extLst>
              <a:ext uri="{FF2B5EF4-FFF2-40B4-BE49-F238E27FC236}">
                <a16:creationId xmlns:a16="http://schemas.microsoft.com/office/drawing/2014/main" id="{C2B42B68-18CA-2EE5-34F6-B527D8A91783}"/>
              </a:ext>
            </a:extLst>
          </p:cNvPr>
          <p:cNvSpPr txBox="1"/>
          <p:nvPr/>
        </p:nvSpPr>
        <p:spPr>
          <a:xfrm>
            <a:off x="4056913" y="2781296"/>
            <a:ext cx="5837956" cy="923330"/>
          </a:xfrm>
          <a:prstGeom prst="rect">
            <a:avLst/>
          </a:prstGeom>
          <a:noFill/>
        </p:spPr>
        <p:txBody>
          <a:bodyPr wrap="square">
            <a:spAutoFit/>
          </a:bodyPr>
          <a:lstStyle/>
          <a:p>
            <a:r>
              <a:rPr lang="ja-JP" altLang="en-US" dirty="0"/>
              <a:t>∙ </a:t>
            </a:r>
            <a:r>
              <a:rPr lang="en-US" altLang="ja-JP" dirty="0"/>
              <a:t>Applications </a:t>
            </a:r>
            <a:r>
              <a:rPr lang="ja-JP" altLang="en-US" dirty="0"/>
              <a:t>mainly used in Ethiopia only has a chat function and cannot be linked to online sales, mobile money </a:t>
            </a:r>
            <a:r>
              <a:rPr lang="en-US" altLang="ja-JP" dirty="0"/>
              <a:t>etc.</a:t>
            </a:r>
            <a:r>
              <a:rPr lang="ja-JP" altLang="en-US" dirty="0"/>
              <a:t> making it inconvenient and lacking in functionality.</a:t>
            </a:r>
          </a:p>
        </p:txBody>
      </p:sp>
      <p:sp>
        <p:nvSpPr>
          <p:cNvPr id="14" name="テキスト ボックス 13">
            <a:extLst>
              <a:ext uri="{FF2B5EF4-FFF2-40B4-BE49-F238E27FC236}">
                <a16:creationId xmlns:a16="http://schemas.microsoft.com/office/drawing/2014/main" id="{D9813B72-75E1-E013-D959-965E2E2F22F5}"/>
              </a:ext>
            </a:extLst>
          </p:cNvPr>
          <p:cNvSpPr txBox="1"/>
          <p:nvPr/>
        </p:nvSpPr>
        <p:spPr>
          <a:xfrm>
            <a:off x="100817" y="5636209"/>
            <a:ext cx="12041489" cy="646331"/>
          </a:xfrm>
          <a:prstGeom prst="rect">
            <a:avLst/>
          </a:prstGeom>
          <a:noFill/>
        </p:spPr>
        <p:txBody>
          <a:bodyPr wrap="square">
            <a:spAutoFit/>
          </a:bodyPr>
          <a:lstStyle/>
          <a:p>
            <a:r>
              <a:rPr lang="ja-JP" altLang="en-US" dirty="0"/>
              <a:t>∙ With a single app, users can not only communicate, but also call rides, shop, pay bills, use mobile money </a:t>
            </a:r>
            <a:r>
              <a:rPr lang="en-US" altLang="ja-JP" dirty="0"/>
              <a:t>etc.</a:t>
            </a:r>
          </a:p>
          <a:p>
            <a:r>
              <a:rPr lang="ja-JP" altLang="en-US" dirty="0"/>
              <a:t>∙ </a:t>
            </a:r>
            <a:r>
              <a:rPr lang="en-US" altLang="ja-JP" dirty="0"/>
              <a:t>The goal is to connect 30 million Internet users by 2028.</a:t>
            </a:r>
            <a:endParaRPr lang="ja-JP" altLang="en-US" dirty="0"/>
          </a:p>
        </p:txBody>
      </p:sp>
      <p:pic>
        <p:nvPicPr>
          <p:cNvPr id="18" name="図 17">
            <a:extLst>
              <a:ext uri="{FF2B5EF4-FFF2-40B4-BE49-F238E27FC236}">
                <a16:creationId xmlns:a16="http://schemas.microsoft.com/office/drawing/2014/main" id="{EDBC30F6-6A75-F7D0-9B01-C1E2EDD9F7C0}"/>
              </a:ext>
            </a:extLst>
          </p:cNvPr>
          <p:cNvPicPr>
            <a:picLocks noChangeAspect="1"/>
          </p:cNvPicPr>
          <p:nvPr/>
        </p:nvPicPr>
        <p:blipFill rotWithShape="1">
          <a:blip r:embed="rId6"/>
          <a:srcRect l="58677" t="26309" r="11691"/>
          <a:stretch/>
        </p:blipFill>
        <p:spPr>
          <a:xfrm>
            <a:off x="9827100" y="1370289"/>
            <a:ext cx="1859744" cy="2752846"/>
          </a:xfrm>
          <a:prstGeom prst="rect">
            <a:avLst/>
          </a:prstGeom>
        </p:spPr>
      </p:pic>
    </p:spTree>
    <p:extLst>
      <p:ext uri="{BB962C8B-B14F-4D97-AF65-F5344CB8AC3E}">
        <p14:creationId xmlns:p14="http://schemas.microsoft.com/office/powerpoint/2010/main" val="203497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7</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81588"/>
            <a:ext cx="10262139" cy="2554545"/>
          </a:xfrm>
          <a:prstGeom prst="rect">
            <a:avLst/>
          </a:prstGeom>
          <a:noFill/>
        </p:spPr>
        <p:txBody>
          <a:bodyPr wrap="square" rtlCol="0">
            <a:spAutoFit/>
          </a:bodyPr>
          <a:lstStyle/>
          <a:p>
            <a:pPr algn="ctr"/>
            <a:r>
              <a:rPr lang="en-US" altLang="ja-JP" sz="4000" b="1" dirty="0">
                <a:solidFill>
                  <a:schemeClr val="tx2"/>
                </a:solidFill>
                <a:latin typeface="Poppins" pitchFamily="2" charset="77"/>
                <a:cs typeface="Poppins" pitchFamily="2" charset="77"/>
              </a:rPr>
              <a:t>Leading Edge</a:t>
            </a:r>
            <a:r>
              <a:rPr lang="ja-JP" altLang="en-US" sz="4000" b="1" dirty="0">
                <a:solidFill>
                  <a:schemeClr val="tx2"/>
                </a:solidFill>
                <a:latin typeface="Poppins" pitchFamily="2" charset="77"/>
                <a:cs typeface="Poppins" pitchFamily="2" charset="77"/>
              </a:rPr>
              <a:t> </a:t>
            </a:r>
            <a:r>
              <a:rPr lang="en-US" altLang="ja-JP" sz="4000" b="1" dirty="0">
                <a:solidFill>
                  <a:schemeClr val="tx2"/>
                </a:solidFill>
                <a:latin typeface="Poppins" pitchFamily="2" charset="77"/>
                <a:cs typeface="Poppins" pitchFamily="2" charset="77"/>
              </a:rPr>
              <a:t>Trading PLC</a:t>
            </a:r>
          </a:p>
          <a:p>
            <a:pPr algn="ctr"/>
            <a:r>
              <a:rPr lang="en-US" altLang="ja-JP" sz="4000" b="1" dirty="0" err="1">
                <a:solidFill>
                  <a:schemeClr val="tx2"/>
                </a:solidFill>
                <a:latin typeface="Poppins" pitchFamily="2" charset="77"/>
                <a:cs typeface="Poppins" pitchFamily="2" charset="77"/>
              </a:rPr>
              <a:t>Zafree</a:t>
            </a:r>
            <a:r>
              <a:rPr lang="en-US" altLang="ja-JP" sz="4000" b="1" dirty="0">
                <a:solidFill>
                  <a:schemeClr val="tx2"/>
                </a:solidFill>
                <a:latin typeface="Poppins" pitchFamily="2" charset="77"/>
                <a:cs typeface="Poppins" pitchFamily="2" charset="77"/>
              </a:rPr>
              <a:t> Papers</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pic>
        <p:nvPicPr>
          <p:cNvPr id="8" name="図 7">
            <a:extLst>
              <a:ext uri="{FF2B5EF4-FFF2-40B4-BE49-F238E27FC236}">
                <a16:creationId xmlns:a16="http://schemas.microsoft.com/office/drawing/2014/main" id="{19BE284B-7F58-EB5B-BE62-66550C6CE265}"/>
              </a:ext>
            </a:extLst>
          </p:cNvPr>
          <p:cNvPicPr>
            <a:picLocks noChangeAspect="1"/>
          </p:cNvPicPr>
          <p:nvPr/>
        </p:nvPicPr>
        <p:blipFill rotWithShape="1">
          <a:blip r:embed="rId5"/>
          <a:srcRect l="82125" t="51708" r="3211" b="38333"/>
          <a:stretch/>
        </p:blipFill>
        <p:spPr>
          <a:xfrm>
            <a:off x="9417806" y="69108"/>
            <a:ext cx="2124494" cy="944402"/>
          </a:xfrm>
          <a:prstGeom prst="rect">
            <a:avLst/>
          </a:prstGeom>
        </p:spPr>
      </p:pic>
      <p:sp>
        <p:nvSpPr>
          <p:cNvPr id="20" name="テキスト ボックス 19">
            <a:extLst>
              <a:ext uri="{FF2B5EF4-FFF2-40B4-BE49-F238E27FC236}">
                <a16:creationId xmlns:a16="http://schemas.microsoft.com/office/drawing/2014/main" id="{48200DFF-0B97-0FDD-30B8-CB28935F8185}"/>
              </a:ext>
            </a:extLst>
          </p:cNvPr>
          <p:cNvSpPr txBox="1"/>
          <p:nvPr/>
        </p:nvSpPr>
        <p:spPr>
          <a:xfrm>
            <a:off x="5020" y="1926250"/>
            <a:ext cx="8712260" cy="1446550"/>
          </a:xfrm>
          <a:prstGeom prst="rect">
            <a:avLst/>
          </a:prstGeom>
          <a:noFill/>
        </p:spPr>
        <p:txBody>
          <a:bodyPr wrap="square">
            <a:spAutoFit/>
          </a:bodyPr>
          <a:lstStyle>
            <a:defPPr>
              <a:defRPr lang="en-US"/>
            </a:defPPr>
            <a:lvl1pPr>
              <a:defRPr sz="2800">
                <a:latin typeface="Meiryo UI" panose="020B0604030504040204" pitchFamily="50" charset="-128"/>
                <a:ea typeface="Meiryo UI" panose="020B0604030504040204" pitchFamily="50" charset="-128"/>
              </a:defRPr>
            </a:lvl1pPr>
          </a:lstStyle>
          <a:p>
            <a:r>
              <a:rPr lang="ja-JP" altLang="en-US" sz="2200" dirty="0"/>
              <a:t>・紙を作るためだけに、年間</a:t>
            </a:r>
            <a:r>
              <a:rPr lang="en-US" altLang="ja-JP" sz="2200" dirty="0"/>
              <a:t>40</a:t>
            </a:r>
            <a:r>
              <a:rPr lang="ja-JP" altLang="en-US" sz="2200" dirty="0"/>
              <a:t>億本の木が伐採されている</a:t>
            </a:r>
            <a:endParaRPr lang="en-US" altLang="ja-JP" sz="2200" dirty="0"/>
          </a:p>
          <a:p>
            <a:r>
              <a:rPr lang="ja-JP" altLang="en-US" sz="2200" dirty="0"/>
              <a:t>・</a:t>
            </a:r>
            <a:r>
              <a:rPr lang="ja-JP" altLang="ja-JP" sz="2200" dirty="0"/>
              <a:t>エチオピア</a:t>
            </a:r>
            <a:r>
              <a:rPr lang="ja-JP" altLang="en-US" sz="2200" dirty="0"/>
              <a:t>の</a:t>
            </a:r>
            <a:r>
              <a:rPr lang="ja-JP" altLang="ja-JP" sz="2200" dirty="0"/>
              <a:t>製紙会社は、外貨不足、資金不足、原材料を国外から輸送するための高い物流コストなどの課題を抱えており、エチオピア国内で製紙は高く低品質なものとなっている。</a:t>
            </a:r>
            <a:endParaRPr lang="ja-JP" altLang="en-US" sz="2200" dirty="0"/>
          </a:p>
        </p:txBody>
      </p:sp>
      <p:sp>
        <p:nvSpPr>
          <p:cNvPr id="21" name="テキスト ボックス 20">
            <a:extLst>
              <a:ext uri="{FF2B5EF4-FFF2-40B4-BE49-F238E27FC236}">
                <a16:creationId xmlns:a16="http://schemas.microsoft.com/office/drawing/2014/main" id="{9E59071E-B67E-AEE7-130D-5CAC71B53366}"/>
              </a:ext>
            </a:extLst>
          </p:cNvPr>
          <p:cNvSpPr txBox="1"/>
          <p:nvPr/>
        </p:nvSpPr>
        <p:spPr>
          <a:xfrm>
            <a:off x="32238" y="4435240"/>
            <a:ext cx="12178649" cy="1107996"/>
          </a:xfrm>
          <a:prstGeom prst="rect">
            <a:avLst/>
          </a:prstGeom>
          <a:noFill/>
        </p:spPr>
        <p:txBody>
          <a:bodyPr wrap="square">
            <a:spAutoFit/>
          </a:bodyPr>
          <a:lstStyle/>
          <a:p>
            <a:r>
              <a:rPr lang="ja-JP" altLang="en-US" sz="2200" dirty="0">
                <a:latin typeface="Meiryo UI" panose="020B0604030504040204" pitchFamily="50" charset="-128"/>
                <a:ea typeface="Meiryo UI" panose="020B0604030504040204" pitchFamily="50" charset="-128"/>
              </a:rPr>
              <a:t>・農業廃棄物を利用して</a:t>
            </a:r>
            <a:r>
              <a:rPr lang="en-US" altLang="ja-JP" sz="2200" dirty="0">
                <a:latin typeface="Meiryo UI" panose="020B0604030504040204" pitchFamily="50" charset="-128"/>
                <a:ea typeface="Meiryo UI" panose="020B0604030504040204" pitchFamily="50" charset="-128"/>
              </a:rPr>
              <a:t>100</a:t>
            </a:r>
            <a:r>
              <a:rPr lang="ja-JP" altLang="en-US" sz="2200" dirty="0">
                <a:latin typeface="Meiryo UI" panose="020B0604030504040204" pitchFamily="50" charset="-128"/>
                <a:ea typeface="Meiryo UI" panose="020B0604030504040204" pitchFamily="50" charset="-128"/>
              </a:rPr>
              <a:t>％無木材のパルプ、紙、紙製品（全く木材を使用しない無漂白紙パルプ）を製造し、クリーンテックの紙ソリューションを展開する。</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・森林破壊の解決策を提示するとともに、低品質かつ高価格な製紙業界のあり方を変えることを目標とする。</a:t>
            </a:r>
          </a:p>
        </p:txBody>
      </p:sp>
      <p:pic>
        <p:nvPicPr>
          <p:cNvPr id="22" name="Google Shape;18;p1">
            <a:extLst>
              <a:ext uri="{FF2B5EF4-FFF2-40B4-BE49-F238E27FC236}">
                <a16:creationId xmlns:a16="http://schemas.microsoft.com/office/drawing/2014/main" id="{7562A0FC-666E-C10E-1712-CDD35775360B}"/>
              </a:ext>
            </a:extLst>
          </p:cNvPr>
          <p:cNvPicPr preferRelativeResize="0"/>
          <p:nvPr/>
        </p:nvPicPr>
        <p:blipFill rotWithShape="1">
          <a:blip r:embed="rId6">
            <a:alphaModFix/>
          </a:blip>
          <a:srcRect t="16270"/>
          <a:stretch/>
        </p:blipFill>
        <p:spPr>
          <a:xfrm>
            <a:off x="8736903" y="1522069"/>
            <a:ext cx="2882661" cy="1726652"/>
          </a:xfrm>
          <a:prstGeom prst="rect">
            <a:avLst/>
          </a:prstGeom>
          <a:noFill/>
          <a:ln>
            <a:noFill/>
          </a:ln>
        </p:spPr>
      </p:pic>
      <p:sp>
        <p:nvSpPr>
          <p:cNvPr id="2" name="楕円 1">
            <a:extLst>
              <a:ext uri="{FF2B5EF4-FFF2-40B4-BE49-F238E27FC236}">
                <a16:creationId xmlns:a16="http://schemas.microsoft.com/office/drawing/2014/main" id="{498C9FA2-EF89-E798-66E1-921776F141E9}"/>
              </a:ext>
            </a:extLst>
          </p:cNvPr>
          <p:cNvSpPr/>
          <p:nvPr/>
        </p:nvSpPr>
        <p:spPr>
          <a:xfrm>
            <a:off x="32238" y="41109"/>
            <a:ext cx="1982300" cy="40180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Environment</a:t>
            </a:r>
            <a:endParaRPr kumimoji="1" lang="ja-JP" altLang="en-US" b="1" dirty="0">
              <a:solidFill>
                <a:schemeClr val="tx1"/>
              </a:solidFill>
            </a:endParaRPr>
          </a:p>
        </p:txBody>
      </p:sp>
      <p:sp>
        <p:nvSpPr>
          <p:cNvPr id="4" name="四角形: 角を丸くする 3">
            <a:extLst>
              <a:ext uri="{FF2B5EF4-FFF2-40B4-BE49-F238E27FC236}">
                <a16:creationId xmlns:a16="http://schemas.microsoft.com/office/drawing/2014/main" id="{B426D230-A61E-6B99-6EFB-5629DB6C6CF8}"/>
              </a:ext>
            </a:extLst>
          </p:cNvPr>
          <p:cNvSpPr/>
          <p:nvPr/>
        </p:nvSpPr>
        <p:spPr>
          <a:xfrm>
            <a:off x="135271" y="127936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F60AF305-5032-8F23-7138-C58809814564}"/>
              </a:ext>
            </a:extLst>
          </p:cNvPr>
          <p:cNvSpPr txBox="1"/>
          <p:nvPr/>
        </p:nvSpPr>
        <p:spPr>
          <a:xfrm>
            <a:off x="282650" y="134119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6" name="四角形: 角を丸くする 5">
            <a:extLst>
              <a:ext uri="{FF2B5EF4-FFF2-40B4-BE49-F238E27FC236}">
                <a16:creationId xmlns:a16="http://schemas.microsoft.com/office/drawing/2014/main" id="{E3BD6C50-CDC8-6B50-55DB-BBD2437EE48C}"/>
              </a:ext>
            </a:extLst>
          </p:cNvPr>
          <p:cNvSpPr/>
          <p:nvPr/>
        </p:nvSpPr>
        <p:spPr>
          <a:xfrm>
            <a:off x="120031" y="372023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8EE780AD-C320-CCEB-56BB-C12F4A84D3FE}"/>
              </a:ext>
            </a:extLst>
          </p:cNvPr>
          <p:cNvSpPr txBox="1"/>
          <p:nvPr/>
        </p:nvSpPr>
        <p:spPr>
          <a:xfrm>
            <a:off x="474676" y="379306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9" name="テキスト ボックス 8">
            <a:extLst>
              <a:ext uri="{FF2B5EF4-FFF2-40B4-BE49-F238E27FC236}">
                <a16:creationId xmlns:a16="http://schemas.microsoft.com/office/drawing/2014/main" id="{B528CA50-3B75-1537-8723-958BBEE65625}"/>
              </a:ext>
            </a:extLst>
          </p:cNvPr>
          <p:cNvSpPr txBox="1"/>
          <p:nvPr/>
        </p:nvSpPr>
        <p:spPr>
          <a:xfrm>
            <a:off x="1762704" y="132907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11" name="テキスト ボックス 10">
            <a:extLst>
              <a:ext uri="{FF2B5EF4-FFF2-40B4-BE49-F238E27FC236}">
                <a16:creationId xmlns:a16="http://schemas.microsoft.com/office/drawing/2014/main" id="{358A77E0-4D7B-4667-D760-EE42F55875D3}"/>
              </a:ext>
            </a:extLst>
          </p:cNvPr>
          <p:cNvSpPr txBox="1"/>
          <p:nvPr/>
        </p:nvSpPr>
        <p:spPr>
          <a:xfrm>
            <a:off x="4066044" y="3166348"/>
            <a:ext cx="8209350" cy="1200329"/>
          </a:xfrm>
          <a:prstGeom prst="rect">
            <a:avLst/>
          </a:prstGeom>
          <a:noFill/>
        </p:spPr>
        <p:txBody>
          <a:bodyPr wrap="square">
            <a:spAutoFit/>
          </a:bodyPr>
          <a:lstStyle/>
          <a:p>
            <a:r>
              <a:rPr lang="en-US" altLang="ja-JP" dirty="0"/>
              <a:t>∙ Four billion trees are cut down annually just to make paper.</a:t>
            </a:r>
          </a:p>
          <a:p>
            <a:r>
              <a:rPr lang="en-US" altLang="ja-JP" dirty="0"/>
              <a:t>∙ Ethiopian paper companies face challenges such as lack of foreign currency, lack of funds, and high logistics costs to transport raw materials from outside the country, making paper production in Ethiopia expensive and of low quality.</a:t>
            </a:r>
          </a:p>
        </p:txBody>
      </p:sp>
      <p:sp>
        <p:nvSpPr>
          <p:cNvPr id="14" name="テキスト ボックス 13">
            <a:extLst>
              <a:ext uri="{FF2B5EF4-FFF2-40B4-BE49-F238E27FC236}">
                <a16:creationId xmlns:a16="http://schemas.microsoft.com/office/drawing/2014/main" id="{32EAF187-0C82-482F-AC84-B2683C29349F}"/>
              </a:ext>
            </a:extLst>
          </p:cNvPr>
          <p:cNvSpPr txBox="1"/>
          <p:nvPr/>
        </p:nvSpPr>
        <p:spPr>
          <a:xfrm>
            <a:off x="96746" y="5562218"/>
            <a:ext cx="12178648" cy="646331"/>
          </a:xfrm>
          <a:prstGeom prst="rect">
            <a:avLst/>
          </a:prstGeom>
          <a:noFill/>
        </p:spPr>
        <p:txBody>
          <a:bodyPr wrap="square">
            <a:spAutoFit/>
          </a:bodyPr>
          <a:lstStyle/>
          <a:p>
            <a:r>
              <a:rPr lang="ja-JP" altLang="en-US" dirty="0"/>
              <a:t>∙ </a:t>
            </a:r>
            <a:r>
              <a:rPr lang="en-US" altLang="ja-JP" dirty="0"/>
              <a:t>They produce 100% wood-free pulp, paper, and paper products using agricultural waste.</a:t>
            </a:r>
          </a:p>
          <a:p>
            <a:r>
              <a:rPr lang="ja-JP" altLang="en-US" dirty="0"/>
              <a:t>∙ </a:t>
            </a:r>
            <a:r>
              <a:rPr lang="en-US" altLang="ja-JP" dirty="0"/>
              <a:t>The goal is to provide a solution to deforestation and to change the low quality and high price of the paper industry.</a:t>
            </a:r>
          </a:p>
        </p:txBody>
      </p:sp>
    </p:spTree>
    <p:extLst>
      <p:ext uri="{BB962C8B-B14F-4D97-AF65-F5344CB8AC3E}">
        <p14:creationId xmlns:p14="http://schemas.microsoft.com/office/powerpoint/2010/main" val="99650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8</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74948"/>
            <a:ext cx="10262139" cy="1938992"/>
          </a:xfrm>
          <a:prstGeom prst="rect">
            <a:avLst/>
          </a:prstGeom>
          <a:noFill/>
        </p:spPr>
        <p:txBody>
          <a:bodyPr wrap="square" rtlCol="0">
            <a:spAutoFit/>
          </a:bodyPr>
          <a:lstStyle/>
          <a:p>
            <a:pPr algn="ctr"/>
            <a:r>
              <a:rPr lang="en-US" altLang="ja-JP" sz="4000" b="1" dirty="0" err="1">
                <a:solidFill>
                  <a:schemeClr val="tx2"/>
                </a:solidFill>
                <a:latin typeface="Poppins" pitchFamily="2" charset="77"/>
                <a:cs typeface="Poppins" pitchFamily="2" charset="77"/>
              </a:rPr>
              <a:t>Omishtu</a:t>
            </a:r>
            <a:r>
              <a:rPr lang="en-US" altLang="ja-JP" sz="4000" b="1" dirty="0">
                <a:solidFill>
                  <a:schemeClr val="tx2"/>
                </a:solidFill>
                <a:latin typeface="Poppins" pitchFamily="2" charset="77"/>
                <a:cs typeface="Poppins" pitchFamily="2" charset="77"/>
              </a:rPr>
              <a:t>-Joy </a:t>
            </a:r>
            <a:r>
              <a:rPr lang="en-US" altLang="ja-JP" sz="4000" b="1" dirty="0" err="1">
                <a:solidFill>
                  <a:schemeClr val="tx2"/>
                </a:solidFill>
                <a:latin typeface="Poppins" pitchFamily="2" charset="77"/>
                <a:cs typeface="Poppins" pitchFamily="2" charset="77"/>
              </a:rPr>
              <a:t>Agtech</a:t>
            </a:r>
            <a:r>
              <a:rPr lang="en-US" altLang="ja-JP" sz="4000" b="1" dirty="0">
                <a:solidFill>
                  <a:schemeClr val="tx2"/>
                </a:solidFill>
                <a:latin typeface="Poppins" pitchFamily="2" charset="77"/>
                <a:cs typeface="Poppins" pitchFamily="2" charset="77"/>
              </a:rPr>
              <a:t> Engineering</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pic>
        <p:nvPicPr>
          <p:cNvPr id="12" name="Picture 1" descr="ロゴ, 会社名&#10;&#10;自動的に生成された説明">
            <a:extLst>
              <a:ext uri="{FF2B5EF4-FFF2-40B4-BE49-F238E27FC236}">
                <a16:creationId xmlns:a16="http://schemas.microsoft.com/office/drawing/2014/main" id="{63C6814D-334A-3AF9-34E1-4D0E66047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3128" y="259948"/>
            <a:ext cx="1702302" cy="1020647"/>
          </a:xfrm>
          <a:prstGeom prst="rect">
            <a:avLst/>
          </a:prstGeom>
        </p:spPr>
      </p:pic>
      <p:sp>
        <p:nvSpPr>
          <p:cNvPr id="6" name="テキスト ボックス 5">
            <a:extLst>
              <a:ext uri="{FF2B5EF4-FFF2-40B4-BE49-F238E27FC236}">
                <a16:creationId xmlns:a16="http://schemas.microsoft.com/office/drawing/2014/main" id="{34C6D797-3AE8-E61F-EC1F-7AEAF3D63602}"/>
              </a:ext>
            </a:extLst>
          </p:cNvPr>
          <p:cNvSpPr txBox="1"/>
          <p:nvPr/>
        </p:nvSpPr>
        <p:spPr>
          <a:xfrm>
            <a:off x="232976" y="4150714"/>
            <a:ext cx="11274814"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・土壌を検査することによって適切な作物と肥料を見つけることができる土壌検査装置の製造を活用し、農民はアプリケーションで情報を得ることが可能。</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・農民への土壌と作物のマッチングに関するコンサルティングサービスの提供を行う。</a:t>
            </a:r>
          </a:p>
        </p:txBody>
      </p:sp>
      <p:sp>
        <p:nvSpPr>
          <p:cNvPr id="23" name="テキスト ボックス 22">
            <a:extLst>
              <a:ext uri="{FF2B5EF4-FFF2-40B4-BE49-F238E27FC236}">
                <a16:creationId xmlns:a16="http://schemas.microsoft.com/office/drawing/2014/main" id="{4C73E940-D37D-29FB-911D-EDFC66417B46}"/>
              </a:ext>
            </a:extLst>
          </p:cNvPr>
          <p:cNvSpPr txBox="1"/>
          <p:nvPr/>
        </p:nvSpPr>
        <p:spPr>
          <a:xfrm>
            <a:off x="150511" y="1877913"/>
            <a:ext cx="8978249"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作物の選択ミスや、作物と土壌の相性が悪いことが、農業の生産性を低下させる要因となっている</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市場とのつながり</a:t>
            </a:r>
            <a:r>
              <a:rPr lang="ja-JP" altLang="en-US" sz="2400" dirty="0">
                <a:latin typeface="Meiryo UI" panose="020B0604030504040204" pitchFamily="50" charset="-128"/>
                <a:ea typeface="Meiryo UI" panose="020B0604030504040204" pitchFamily="50" charset="-128"/>
              </a:rPr>
              <a:t>が</a:t>
            </a:r>
            <a:r>
              <a:rPr lang="ja-JP" altLang="ja-JP" sz="2400" dirty="0">
                <a:latin typeface="Meiryo UI" panose="020B0604030504040204" pitchFamily="50" charset="-128"/>
                <a:ea typeface="Meiryo UI" panose="020B0604030504040204" pitchFamily="50" charset="-128"/>
              </a:rPr>
              <a:t>弱く、改良</a:t>
            </a:r>
            <a:r>
              <a:rPr lang="ja-JP" altLang="en-US" sz="2400" dirty="0">
                <a:latin typeface="Meiryo UI" panose="020B0604030504040204" pitchFamily="50" charset="-128"/>
                <a:ea typeface="Meiryo UI" panose="020B0604030504040204" pitchFamily="50" charset="-128"/>
              </a:rPr>
              <a:t>した</a:t>
            </a:r>
            <a:r>
              <a:rPr lang="ja-JP" altLang="ja-JP" sz="2400" dirty="0">
                <a:latin typeface="Meiryo UI" panose="020B0604030504040204" pitchFamily="50" charset="-128"/>
                <a:ea typeface="Meiryo UI" panose="020B0604030504040204" pitchFamily="50" charset="-128"/>
              </a:rPr>
              <a:t>種子、肥料、農薬の使用</a:t>
            </a:r>
            <a:r>
              <a:rPr lang="ja-JP" altLang="en-US" sz="2400" dirty="0">
                <a:latin typeface="Meiryo UI" panose="020B0604030504040204" pitchFamily="50" charset="-128"/>
                <a:ea typeface="Meiryo UI" panose="020B0604030504040204" pitchFamily="50" charset="-128"/>
              </a:rPr>
              <a:t>が</a:t>
            </a:r>
            <a:r>
              <a:rPr lang="ja-JP" altLang="ja-JP" sz="2400" dirty="0">
                <a:latin typeface="Meiryo UI" panose="020B0604030504040204" pitchFamily="50" charset="-128"/>
                <a:ea typeface="Meiryo UI" panose="020B0604030504040204" pitchFamily="50" charset="-128"/>
              </a:rPr>
              <a:t>限定的。</a:t>
            </a:r>
            <a:endParaRPr lang="ja-JP" altLang="en-US" sz="24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D29E9354-07CB-123A-14A2-77540C639BEA}"/>
              </a:ext>
            </a:extLst>
          </p:cNvPr>
          <p:cNvPicPr>
            <a:picLocks noChangeAspect="1"/>
          </p:cNvPicPr>
          <p:nvPr/>
        </p:nvPicPr>
        <p:blipFill rotWithShape="1">
          <a:blip r:embed="rId6"/>
          <a:srcRect l="50000" t="65761" r="32534" b="12909"/>
          <a:stretch/>
        </p:blipFill>
        <p:spPr>
          <a:xfrm>
            <a:off x="9014808" y="1490778"/>
            <a:ext cx="1916427" cy="1657195"/>
          </a:xfrm>
          <a:prstGeom prst="rect">
            <a:avLst/>
          </a:prstGeom>
        </p:spPr>
      </p:pic>
      <p:pic>
        <p:nvPicPr>
          <p:cNvPr id="28" name="図 27">
            <a:extLst>
              <a:ext uri="{FF2B5EF4-FFF2-40B4-BE49-F238E27FC236}">
                <a16:creationId xmlns:a16="http://schemas.microsoft.com/office/drawing/2014/main" id="{7105622F-2AE7-3C42-25AF-2754ABEEF641}"/>
              </a:ext>
            </a:extLst>
          </p:cNvPr>
          <p:cNvPicPr>
            <a:picLocks noChangeAspect="1"/>
          </p:cNvPicPr>
          <p:nvPr/>
        </p:nvPicPr>
        <p:blipFill rotWithShape="1">
          <a:blip r:embed="rId7"/>
          <a:srcRect l="18214" t="41777" r="65106" b="13770"/>
          <a:stretch/>
        </p:blipFill>
        <p:spPr>
          <a:xfrm>
            <a:off x="10986579" y="1490778"/>
            <a:ext cx="972445" cy="1657195"/>
          </a:xfrm>
          <a:prstGeom prst="rect">
            <a:avLst/>
          </a:prstGeom>
        </p:spPr>
      </p:pic>
      <p:sp>
        <p:nvSpPr>
          <p:cNvPr id="4" name="楕円 3">
            <a:extLst>
              <a:ext uri="{FF2B5EF4-FFF2-40B4-BE49-F238E27FC236}">
                <a16:creationId xmlns:a16="http://schemas.microsoft.com/office/drawing/2014/main" id="{49ED9333-A936-814D-5FA8-D49B81907AE7}"/>
              </a:ext>
            </a:extLst>
          </p:cNvPr>
          <p:cNvSpPr/>
          <p:nvPr/>
        </p:nvSpPr>
        <p:spPr>
          <a:xfrm>
            <a:off x="32238" y="41109"/>
            <a:ext cx="1922129" cy="360459"/>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Agri-tech</a:t>
            </a:r>
            <a:endParaRPr kumimoji="1" lang="ja-JP" altLang="en-US" b="1" dirty="0">
              <a:solidFill>
                <a:schemeClr val="tx1"/>
              </a:solidFill>
            </a:endParaRPr>
          </a:p>
        </p:txBody>
      </p:sp>
      <p:sp>
        <p:nvSpPr>
          <p:cNvPr id="5" name="四角形: 角を丸くする 4">
            <a:extLst>
              <a:ext uri="{FF2B5EF4-FFF2-40B4-BE49-F238E27FC236}">
                <a16:creationId xmlns:a16="http://schemas.microsoft.com/office/drawing/2014/main" id="{DBB6C697-1234-6AEC-40DD-DA9D5F965A7B}"/>
              </a:ext>
            </a:extLst>
          </p:cNvPr>
          <p:cNvSpPr/>
          <p:nvPr/>
        </p:nvSpPr>
        <p:spPr>
          <a:xfrm>
            <a:off x="89551" y="120316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74E9E52D-80F7-036A-4886-D7A2F9F6F40B}"/>
              </a:ext>
            </a:extLst>
          </p:cNvPr>
          <p:cNvSpPr txBox="1"/>
          <p:nvPr/>
        </p:nvSpPr>
        <p:spPr>
          <a:xfrm>
            <a:off x="236930" y="126499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8" name="四角形: 角を丸くする 7">
            <a:extLst>
              <a:ext uri="{FF2B5EF4-FFF2-40B4-BE49-F238E27FC236}">
                <a16:creationId xmlns:a16="http://schemas.microsoft.com/office/drawing/2014/main" id="{24CFBE84-F843-0156-518A-467E9190DE85}"/>
              </a:ext>
            </a:extLst>
          </p:cNvPr>
          <p:cNvSpPr/>
          <p:nvPr/>
        </p:nvSpPr>
        <p:spPr>
          <a:xfrm>
            <a:off x="150511" y="334113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149B1A2-74B4-7351-F28D-9022C371CDA6}"/>
              </a:ext>
            </a:extLst>
          </p:cNvPr>
          <p:cNvSpPr txBox="1"/>
          <p:nvPr/>
        </p:nvSpPr>
        <p:spPr>
          <a:xfrm>
            <a:off x="505156" y="341396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10" name="テキスト ボックス 9">
            <a:extLst>
              <a:ext uri="{FF2B5EF4-FFF2-40B4-BE49-F238E27FC236}">
                <a16:creationId xmlns:a16="http://schemas.microsoft.com/office/drawing/2014/main" id="{79EA8F24-477F-7661-3F8B-5F133B72B6AB}"/>
              </a:ext>
            </a:extLst>
          </p:cNvPr>
          <p:cNvSpPr txBox="1"/>
          <p:nvPr/>
        </p:nvSpPr>
        <p:spPr>
          <a:xfrm>
            <a:off x="1716984" y="125287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11" name="テキスト ボックス 10">
            <a:extLst>
              <a:ext uri="{FF2B5EF4-FFF2-40B4-BE49-F238E27FC236}">
                <a16:creationId xmlns:a16="http://schemas.microsoft.com/office/drawing/2014/main" id="{FF37B374-1FEA-472C-CF75-17FCB28CE5F7}"/>
              </a:ext>
            </a:extLst>
          </p:cNvPr>
          <p:cNvSpPr txBox="1"/>
          <p:nvPr/>
        </p:nvSpPr>
        <p:spPr>
          <a:xfrm>
            <a:off x="4050362" y="3157524"/>
            <a:ext cx="8164483" cy="923330"/>
          </a:xfrm>
          <a:prstGeom prst="rect">
            <a:avLst/>
          </a:prstGeom>
          <a:noFill/>
        </p:spPr>
        <p:txBody>
          <a:bodyPr wrap="square">
            <a:spAutoFit/>
          </a:bodyPr>
          <a:lstStyle/>
          <a:p>
            <a:r>
              <a:rPr lang="ja-JP" altLang="en-US" dirty="0"/>
              <a:t>∙ Crop selection errors and poor crop-soil compatibility contribute to low agricultural productivity.</a:t>
            </a:r>
          </a:p>
          <a:p>
            <a:r>
              <a:rPr lang="ja-JP" altLang="en-US" dirty="0"/>
              <a:t>∙ Weak market linkages and limited use of improved seeds, fertilizers, and pesticides.</a:t>
            </a:r>
          </a:p>
        </p:txBody>
      </p:sp>
      <p:sp>
        <p:nvSpPr>
          <p:cNvPr id="16" name="テキスト ボックス 15">
            <a:extLst>
              <a:ext uri="{FF2B5EF4-FFF2-40B4-BE49-F238E27FC236}">
                <a16:creationId xmlns:a16="http://schemas.microsoft.com/office/drawing/2014/main" id="{E58F6935-99F3-A689-32FB-3222CC99CF0B}"/>
              </a:ext>
            </a:extLst>
          </p:cNvPr>
          <p:cNvSpPr txBox="1"/>
          <p:nvPr/>
        </p:nvSpPr>
        <p:spPr>
          <a:xfrm>
            <a:off x="89551" y="5346506"/>
            <a:ext cx="12248382" cy="923330"/>
          </a:xfrm>
          <a:prstGeom prst="rect">
            <a:avLst/>
          </a:prstGeom>
          <a:noFill/>
        </p:spPr>
        <p:txBody>
          <a:bodyPr wrap="square">
            <a:spAutoFit/>
          </a:bodyPr>
          <a:lstStyle/>
          <a:p>
            <a:r>
              <a:rPr lang="ja-JP" altLang="en-US" dirty="0"/>
              <a:t>∙ Leverage the manufacture of soil testing equipment that can find the right crop and fertilizer by testing the soil, and farmers can get the information in their applications.</a:t>
            </a:r>
          </a:p>
          <a:p>
            <a:r>
              <a:rPr lang="ja-JP" altLang="en-US" dirty="0"/>
              <a:t>∙ Provide consulting services to farmers on soil and crop matching.</a:t>
            </a:r>
          </a:p>
        </p:txBody>
      </p:sp>
    </p:spTree>
    <p:extLst>
      <p:ext uri="{BB962C8B-B14F-4D97-AF65-F5344CB8AC3E}">
        <p14:creationId xmlns:p14="http://schemas.microsoft.com/office/powerpoint/2010/main" val="264266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21465AF-D3B3-4054-AB95-F4C7913F8FCB}"/>
              </a:ext>
            </a:extLst>
          </p:cNvPr>
          <p:cNvSpPr/>
          <p:nvPr/>
        </p:nvSpPr>
        <p:spPr>
          <a:xfrm>
            <a:off x="552813" y="60208"/>
            <a:ext cx="11086374" cy="59125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080C2F5-8611-40EB-B7E8-A1669DBDA992}"/>
              </a:ext>
            </a:extLst>
          </p:cNvPr>
          <p:cNvPicPr>
            <a:picLocks noChangeAspect="1"/>
          </p:cNvPicPr>
          <p:nvPr/>
        </p:nvPicPr>
        <p:blipFill>
          <a:blip r:embed="rId3"/>
          <a:stretch>
            <a:fillRect/>
          </a:stretch>
        </p:blipFill>
        <p:spPr>
          <a:xfrm>
            <a:off x="11341277" y="6307842"/>
            <a:ext cx="621248" cy="559123"/>
          </a:xfrm>
          <a:prstGeom prst="rect">
            <a:avLst/>
          </a:prstGeom>
        </p:spPr>
      </p:pic>
      <p:sp>
        <p:nvSpPr>
          <p:cNvPr id="3" name="スライド番号プレースホルダー 2">
            <a:extLst>
              <a:ext uri="{FF2B5EF4-FFF2-40B4-BE49-F238E27FC236}">
                <a16:creationId xmlns:a16="http://schemas.microsoft.com/office/drawing/2014/main" id="{FDBB2509-8D57-4B11-A9D8-42002B320489}"/>
              </a:ext>
            </a:extLst>
          </p:cNvPr>
          <p:cNvSpPr>
            <a:spLocks noGrp="1"/>
          </p:cNvSpPr>
          <p:nvPr>
            <p:ph type="sldNum" sz="quarter" idx="12"/>
          </p:nvPr>
        </p:nvSpPr>
        <p:spPr/>
        <p:txBody>
          <a:bodyPr/>
          <a:lstStyle/>
          <a:p>
            <a:fld id="{D43A743C-0556-482D-9191-72A91B668324}" type="slidenum">
              <a:rPr kumimoji="1" lang="ja-JP" altLang="en-US" smtClean="0">
                <a:latin typeface="Meiryo UI" panose="020B0604030504040204" pitchFamily="50" charset="-128"/>
                <a:ea typeface="Meiryo UI" panose="020B0604030504040204" pitchFamily="50" charset="-128"/>
              </a:rPr>
              <a:t>9</a:t>
            </a:fld>
            <a:endParaRPr kumimoji="1" lang="ja-JP" altLang="en-US">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16BCAB38-8E38-9612-2676-4A73E63977AC}"/>
              </a:ext>
            </a:extLst>
          </p:cNvPr>
          <p:cNvGrpSpPr/>
          <p:nvPr/>
        </p:nvGrpSpPr>
        <p:grpSpPr>
          <a:xfrm>
            <a:off x="979517" y="6307842"/>
            <a:ext cx="621248" cy="549100"/>
            <a:chOff x="-2700934" y="1688907"/>
            <a:chExt cx="2543821" cy="2349624"/>
          </a:xfrm>
        </p:grpSpPr>
        <p:sp>
          <p:nvSpPr>
            <p:cNvPr id="29" name="正方形/長方形 28">
              <a:extLst>
                <a:ext uri="{FF2B5EF4-FFF2-40B4-BE49-F238E27FC236}">
                  <a16:creationId xmlns:a16="http://schemas.microsoft.com/office/drawing/2014/main" id="{0A7A2B85-C224-07BA-EEF9-8E6F15D2E1CD}"/>
                </a:ext>
              </a:extLst>
            </p:cNvPr>
            <p:cNvSpPr/>
            <p:nvPr/>
          </p:nvSpPr>
          <p:spPr>
            <a:xfrm>
              <a:off x="-2700934" y="1688907"/>
              <a:ext cx="2487371" cy="2349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27" name="図 26" descr="ロゴ&#10;&#10;自動的に生成された説明">
              <a:extLst>
                <a:ext uri="{FF2B5EF4-FFF2-40B4-BE49-F238E27FC236}">
                  <a16:creationId xmlns:a16="http://schemas.microsoft.com/office/drawing/2014/main" id="{D877DD7D-F806-975D-D1B8-FFA9AD942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4484" y="1688907"/>
              <a:ext cx="2487371" cy="2349624"/>
            </a:xfrm>
            <a:prstGeom prst="rect">
              <a:avLst/>
            </a:prstGeom>
            <a:noFill/>
            <a:ln>
              <a:noFill/>
            </a:ln>
          </p:spPr>
        </p:pic>
      </p:grpSp>
      <p:sp>
        <p:nvSpPr>
          <p:cNvPr id="17" name="CuadroTexto 350">
            <a:extLst>
              <a:ext uri="{FF2B5EF4-FFF2-40B4-BE49-F238E27FC236}">
                <a16:creationId xmlns:a16="http://schemas.microsoft.com/office/drawing/2014/main" id="{CF5776BF-ECAD-F0CD-FDA9-08342E04D17A}"/>
              </a:ext>
            </a:extLst>
          </p:cNvPr>
          <p:cNvSpPr txBox="1"/>
          <p:nvPr/>
        </p:nvSpPr>
        <p:spPr>
          <a:xfrm>
            <a:off x="649700" y="203508"/>
            <a:ext cx="10262139" cy="1938992"/>
          </a:xfrm>
          <a:prstGeom prst="rect">
            <a:avLst/>
          </a:prstGeom>
          <a:noFill/>
        </p:spPr>
        <p:txBody>
          <a:bodyPr wrap="square" rtlCol="0">
            <a:spAutoFit/>
          </a:bodyPr>
          <a:lstStyle/>
          <a:p>
            <a:pPr algn="ctr"/>
            <a:r>
              <a:rPr lang="en-US" altLang="ja-JP" sz="4000" b="1" dirty="0" err="1">
                <a:solidFill>
                  <a:schemeClr val="tx2"/>
                </a:solidFill>
                <a:latin typeface="Poppins" pitchFamily="2" charset="77"/>
                <a:cs typeface="Poppins" pitchFamily="2" charset="77"/>
              </a:rPr>
              <a:t>Taskmoby</a:t>
            </a:r>
            <a:endParaRPr lang="ja-JP" altLang="en-US" sz="4000" b="1" dirty="0">
              <a:solidFill>
                <a:schemeClr val="tx2"/>
              </a:solidFill>
              <a:latin typeface="Poppins" pitchFamily="2" charset="77"/>
              <a:cs typeface="Poppins" pitchFamily="2" charset="77"/>
            </a:endParaRPr>
          </a:p>
          <a:p>
            <a:pPr algn="ctr"/>
            <a:r>
              <a:rPr lang="en-US" altLang="ja-JP" sz="4000" b="1" dirty="0">
                <a:solidFill>
                  <a:schemeClr val="tx2"/>
                </a:solidFill>
                <a:latin typeface="Poppins" pitchFamily="2" charset="77"/>
                <a:cs typeface="Poppins" pitchFamily="2" charset="77"/>
              </a:rPr>
              <a:t> </a:t>
            </a:r>
            <a:endParaRPr lang="ja-JP" altLang="ja-JP" sz="4000" b="1" dirty="0">
              <a:solidFill>
                <a:schemeClr val="tx2"/>
              </a:solidFill>
              <a:latin typeface="Poppins" pitchFamily="2" charset="77"/>
              <a:cs typeface="Poppins" pitchFamily="2" charset="77"/>
            </a:endParaRPr>
          </a:p>
          <a:p>
            <a:pPr algn="ctr"/>
            <a:endParaRPr lang="en-US" altLang="ja-JP" sz="4000" b="1" dirty="0">
              <a:solidFill>
                <a:schemeClr val="tx2"/>
              </a:solidFill>
              <a:latin typeface="Poppins" pitchFamily="2" charset="77"/>
              <a:cs typeface="Poppins" pitchFamily="2" charset="77"/>
            </a:endParaRPr>
          </a:p>
        </p:txBody>
      </p:sp>
      <p:sp>
        <p:nvSpPr>
          <p:cNvPr id="20" name="テキスト ボックス 19">
            <a:extLst>
              <a:ext uri="{FF2B5EF4-FFF2-40B4-BE49-F238E27FC236}">
                <a16:creationId xmlns:a16="http://schemas.microsoft.com/office/drawing/2014/main" id="{48200DFF-0B97-0FDD-30B8-CB28935F8185}"/>
              </a:ext>
            </a:extLst>
          </p:cNvPr>
          <p:cNvSpPr txBox="1"/>
          <p:nvPr/>
        </p:nvSpPr>
        <p:spPr>
          <a:xfrm>
            <a:off x="74762" y="1836109"/>
            <a:ext cx="8712260" cy="1569660"/>
          </a:xfrm>
          <a:prstGeom prst="rect">
            <a:avLst/>
          </a:prstGeom>
          <a:noFill/>
        </p:spPr>
        <p:txBody>
          <a:bodyPr wrap="square">
            <a:spAutoFit/>
          </a:bodyPr>
          <a:lstStyle>
            <a:defPPr>
              <a:defRPr lang="en-US"/>
            </a:defPPr>
            <a:lvl1pPr>
              <a:defRPr sz="2800">
                <a:latin typeface="Meiryo UI" panose="020B0604030504040204" pitchFamily="50" charset="-128"/>
                <a:ea typeface="Meiryo UI" panose="020B0604030504040204" pitchFamily="50" charset="-128"/>
              </a:defRPr>
            </a:lvl1pPr>
          </a:lstStyle>
          <a:p>
            <a:pPr algn="just"/>
            <a:r>
              <a:rPr lang="ja-JP" altLang="en-US" sz="2400" dirty="0"/>
              <a:t>・</a:t>
            </a:r>
            <a:r>
              <a:rPr lang="ja-JP" altLang="ja-JP" sz="2400" dirty="0"/>
              <a:t>失業率が高く</a:t>
            </a:r>
            <a:r>
              <a:rPr lang="ja-JP" altLang="en-US" sz="2400" dirty="0"/>
              <a:t>、</a:t>
            </a:r>
            <a:r>
              <a:rPr lang="ja-JP" altLang="ja-JP" sz="2400" dirty="0"/>
              <a:t>人口の</a:t>
            </a:r>
            <a:r>
              <a:rPr lang="en-US" altLang="ja-JP" sz="2400" dirty="0"/>
              <a:t>53%</a:t>
            </a:r>
            <a:r>
              <a:rPr lang="ja-JP" altLang="en-US" sz="2400" dirty="0"/>
              <a:t>の人は雇用を得られていない。</a:t>
            </a:r>
            <a:endParaRPr lang="en-US" altLang="ja-JP" sz="2400" dirty="0"/>
          </a:p>
          <a:p>
            <a:pPr algn="just"/>
            <a:r>
              <a:rPr lang="ja-JP" altLang="en-US" sz="2400" dirty="0"/>
              <a:t>・</a:t>
            </a:r>
            <a:r>
              <a:rPr lang="ja-JP" altLang="ja-JP" sz="2400" dirty="0"/>
              <a:t>顧客と修理技術者や子育て・家事代行などのサービスを求めたことのあるユーザーの</a:t>
            </a:r>
            <a:r>
              <a:rPr lang="en-US" altLang="ja-JP" sz="2400" dirty="0"/>
              <a:t>78%</a:t>
            </a:r>
            <a:r>
              <a:rPr lang="ja-JP" altLang="ja-JP" sz="2400" dirty="0"/>
              <a:t>が信頼できるプロバイダを見つけられな</a:t>
            </a:r>
            <a:r>
              <a:rPr lang="ja-JP" altLang="en-US" sz="2400" dirty="0"/>
              <a:t>い。</a:t>
            </a:r>
            <a:endParaRPr lang="en-US" altLang="ja-JP" sz="2400" dirty="0"/>
          </a:p>
          <a:p>
            <a:pPr algn="just"/>
            <a:endParaRPr lang="ja-JP" altLang="ja-JP" sz="2400" dirty="0"/>
          </a:p>
        </p:txBody>
      </p:sp>
      <p:sp>
        <p:nvSpPr>
          <p:cNvPr id="21" name="テキスト ボックス 20">
            <a:extLst>
              <a:ext uri="{FF2B5EF4-FFF2-40B4-BE49-F238E27FC236}">
                <a16:creationId xmlns:a16="http://schemas.microsoft.com/office/drawing/2014/main" id="{9E59071E-B67E-AEE7-130D-5CAC71B53366}"/>
              </a:ext>
            </a:extLst>
          </p:cNvPr>
          <p:cNvSpPr txBox="1"/>
          <p:nvPr/>
        </p:nvSpPr>
        <p:spPr>
          <a:xfrm>
            <a:off x="32238" y="3929456"/>
            <a:ext cx="12178649" cy="1569660"/>
          </a:xfrm>
          <a:prstGeom prst="rect">
            <a:avLst/>
          </a:prstGeom>
          <a:noFill/>
        </p:spPr>
        <p:txBody>
          <a:bodyPr wrap="square">
            <a:spAutoFit/>
          </a:bodyPr>
          <a:lstStyle/>
          <a:p>
            <a:pPr algn="just"/>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モバイルアプリと専用コールセンターを活用し、顧客と修理技術者や子育て・家事代行などのホームサービス事業者をつなぐ、エチオピア初のデジタルマーケット環境を提供。</a:t>
            </a:r>
            <a:endParaRPr lang="en-US" altLang="ja-JP" sz="2400" dirty="0">
              <a:latin typeface="Meiryo UI" panose="020B0604030504040204" pitchFamily="50" charset="-128"/>
              <a:ea typeface="Meiryo UI" panose="020B0604030504040204" pitchFamily="50" charset="-128"/>
            </a:endParaRPr>
          </a:p>
          <a:p>
            <a:pPr algn="just"/>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登録ユーザー数</a:t>
            </a:r>
            <a:r>
              <a:rPr lang="en-US" altLang="ja-JP" sz="2400" dirty="0">
                <a:latin typeface="Meiryo UI" panose="020B0604030504040204" pitchFamily="50" charset="-128"/>
                <a:ea typeface="Meiryo UI" panose="020B0604030504040204" pitchFamily="50" charset="-128"/>
              </a:rPr>
              <a:t>30,000</a:t>
            </a:r>
            <a:r>
              <a:rPr lang="ja-JP" altLang="ja-JP" sz="2400" dirty="0">
                <a:latin typeface="Meiryo UI" panose="020B0604030504040204" pitchFamily="50" charset="-128"/>
                <a:ea typeface="Meiryo UI" panose="020B0604030504040204" pitchFamily="50" charset="-128"/>
              </a:rPr>
              <a:t>人以上</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3,500</a:t>
            </a:r>
            <a:r>
              <a:rPr lang="ja-JP" altLang="ja-JP" sz="2400" dirty="0">
                <a:latin typeface="Meiryo UI" panose="020B0604030504040204" pitchFamily="50" charset="-128"/>
                <a:ea typeface="Meiryo UI" panose="020B0604030504040204" pitchFamily="50" charset="-128"/>
              </a:rPr>
              <a:t>社のサービスプロバイダーが登録</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algn="just"/>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失業中の多くの若者や女性にトレーニングを実施し、エチオピアの雇用創出に貢献する。</a:t>
            </a:r>
          </a:p>
        </p:txBody>
      </p:sp>
      <p:sp>
        <p:nvSpPr>
          <p:cNvPr id="2" name="楕円 1">
            <a:extLst>
              <a:ext uri="{FF2B5EF4-FFF2-40B4-BE49-F238E27FC236}">
                <a16:creationId xmlns:a16="http://schemas.microsoft.com/office/drawing/2014/main" id="{498C9FA2-EF89-E798-66E1-921776F141E9}"/>
              </a:ext>
            </a:extLst>
          </p:cNvPr>
          <p:cNvSpPr/>
          <p:nvPr/>
        </p:nvSpPr>
        <p:spPr>
          <a:xfrm>
            <a:off x="32238" y="41109"/>
            <a:ext cx="2468075" cy="3975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Human</a:t>
            </a:r>
            <a:r>
              <a:rPr kumimoji="1" lang="ja-JP" altLang="en-US" b="1" dirty="0">
                <a:solidFill>
                  <a:schemeClr val="tx1"/>
                </a:solidFill>
              </a:rPr>
              <a:t> </a:t>
            </a:r>
            <a:r>
              <a:rPr kumimoji="1" lang="en-US" altLang="ja-JP" b="1" dirty="0">
                <a:solidFill>
                  <a:schemeClr val="tx1"/>
                </a:solidFill>
              </a:rPr>
              <a:t>resource</a:t>
            </a:r>
            <a:endParaRPr kumimoji="1" lang="ja-JP" altLang="en-US" b="1" dirty="0">
              <a:solidFill>
                <a:schemeClr val="tx1"/>
              </a:solidFill>
            </a:endParaRPr>
          </a:p>
        </p:txBody>
      </p:sp>
      <p:pic>
        <p:nvPicPr>
          <p:cNvPr id="6" name="Picture 1" descr="ロゴ, 会社名&#10;&#10;自動的に生成された説明">
            <a:extLst>
              <a:ext uri="{FF2B5EF4-FFF2-40B4-BE49-F238E27FC236}">
                <a16:creationId xmlns:a16="http://schemas.microsoft.com/office/drawing/2014/main" id="{88E0A7A3-3E4A-57CC-626D-A54FFA4499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40573" y="-244386"/>
            <a:ext cx="1684400" cy="1684400"/>
          </a:xfrm>
          <a:prstGeom prst="rect">
            <a:avLst/>
          </a:prstGeom>
          <a:noFill/>
          <a:ln>
            <a:noFill/>
          </a:ln>
        </p:spPr>
      </p:pic>
      <p:sp>
        <p:nvSpPr>
          <p:cNvPr id="7" name="四角形: 角を丸くする 6">
            <a:extLst>
              <a:ext uri="{FF2B5EF4-FFF2-40B4-BE49-F238E27FC236}">
                <a16:creationId xmlns:a16="http://schemas.microsoft.com/office/drawing/2014/main" id="{A9B39B6E-0D09-AB82-480F-4FB6F4A0D1DD}"/>
              </a:ext>
            </a:extLst>
          </p:cNvPr>
          <p:cNvSpPr/>
          <p:nvPr/>
        </p:nvSpPr>
        <p:spPr>
          <a:xfrm>
            <a:off x="226711" y="1111720"/>
            <a:ext cx="3813026" cy="66889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466931A-70C1-5B04-C792-264CF6465403}"/>
              </a:ext>
            </a:extLst>
          </p:cNvPr>
          <p:cNvSpPr txBox="1"/>
          <p:nvPr/>
        </p:nvSpPr>
        <p:spPr>
          <a:xfrm>
            <a:off x="374090" y="1173555"/>
            <a:ext cx="1627369" cy="523220"/>
          </a:xfrm>
          <a:prstGeom prst="rect">
            <a:avLst/>
          </a:prstGeom>
          <a:noFill/>
        </p:spPr>
        <p:txBody>
          <a:bodyPr wrap="none" rtlCol="0">
            <a:spAutoFit/>
          </a:bodyPr>
          <a:lstStyle/>
          <a:p>
            <a:r>
              <a:rPr kumimoji="1" lang="ja-JP" altLang="en-US" sz="2800" b="1" dirty="0">
                <a:solidFill>
                  <a:schemeClr val="bg1"/>
                </a:solidFill>
              </a:rPr>
              <a:t>社会課題</a:t>
            </a:r>
          </a:p>
        </p:txBody>
      </p:sp>
      <p:sp>
        <p:nvSpPr>
          <p:cNvPr id="9" name="四角形: 角を丸くする 8">
            <a:extLst>
              <a:ext uri="{FF2B5EF4-FFF2-40B4-BE49-F238E27FC236}">
                <a16:creationId xmlns:a16="http://schemas.microsoft.com/office/drawing/2014/main" id="{3C847A76-6B93-18BE-13EE-E2AE5BF9E98F}"/>
              </a:ext>
            </a:extLst>
          </p:cNvPr>
          <p:cNvSpPr/>
          <p:nvPr/>
        </p:nvSpPr>
        <p:spPr>
          <a:xfrm>
            <a:off x="226711" y="3247791"/>
            <a:ext cx="3813026" cy="66889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95F099D3-B7F8-012F-F387-ABF45298745C}"/>
              </a:ext>
            </a:extLst>
          </p:cNvPr>
          <p:cNvSpPr txBox="1"/>
          <p:nvPr/>
        </p:nvSpPr>
        <p:spPr>
          <a:xfrm>
            <a:off x="581356" y="3320626"/>
            <a:ext cx="3103735" cy="523220"/>
          </a:xfrm>
          <a:prstGeom prst="rect">
            <a:avLst/>
          </a:prstGeom>
          <a:noFill/>
        </p:spPr>
        <p:txBody>
          <a:bodyPr wrap="none" rtlCol="0">
            <a:spAutoFit/>
          </a:bodyPr>
          <a:lstStyle/>
          <a:p>
            <a:r>
              <a:rPr kumimoji="1" lang="ja-JP" altLang="en-US" sz="2800" b="1" dirty="0">
                <a:solidFill>
                  <a:schemeClr val="bg1"/>
                </a:solidFill>
              </a:rPr>
              <a:t>解決方法</a:t>
            </a:r>
            <a:r>
              <a:rPr kumimoji="1" lang="en-US" altLang="ja-JP" sz="2800" b="1" dirty="0">
                <a:solidFill>
                  <a:schemeClr val="bg1"/>
                </a:solidFill>
              </a:rPr>
              <a:t>/ Solution</a:t>
            </a:r>
            <a:endParaRPr kumimoji="1" lang="ja-JP" altLang="en-US" sz="2800" b="1" dirty="0">
              <a:solidFill>
                <a:schemeClr val="bg1"/>
              </a:solidFill>
            </a:endParaRPr>
          </a:p>
        </p:txBody>
      </p:sp>
      <p:sp>
        <p:nvSpPr>
          <p:cNvPr id="11" name="テキスト ボックス 10">
            <a:extLst>
              <a:ext uri="{FF2B5EF4-FFF2-40B4-BE49-F238E27FC236}">
                <a16:creationId xmlns:a16="http://schemas.microsoft.com/office/drawing/2014/main" id="{D3D9D8B7-29CD-897C-63A5-9964A8D2DBAB}"/>
              </a:ext>
            </a:extLst>
          </p:cNvPr>
          <p:cNvSpPr txBox="1"/>
          <p:nvPr/>
        </p:nvSpPr>
        <p:spPr>
          <a:xfrm>
            <a:off x="1854144" y="1161430"/>
            <a:ext cx="2034531" cy="523220"/>
          </a:xfrm>
          <a:prstGeom prst="rect">
            <a:avLst/>
          </a:prstGeom>
          <a:noFill/>
        </p:spPr>
        <p:txBody>
          <a:bodyPr wrap="none" rtlCol="0">
            <a:spAutoFit/>
          </a:bodyPr>
          <a:lstStyle/>
          <a:p>
            <a:r>
              <a:rPr kumimoji="1" lang="en-US" altLang="ja-JP" sz="2800" b="1" dirty="0">
                <a:solidFill>
                  <a:schemeClr val="bg1"/>
                </a:solidFill>
              </a:rPr>
              <a:t>/Social issue</a:t>
            </a:r>
            <a:endParaRPr kumimoji="1" lang="ja-JP" altLang="en-US" sz="2800" b="1" dirty="0">
              <a:solidFill>
                <a:schemeClr val="bg1"/>
              </a:solidFill>
            </a:endParaRPr>
          </a:p>
        </p:txBody>
      </p:sp>
      <p:sp>
        <p:nvSpPr>
          <p:cNvPr id="5" name="テキスト ボックス 4">
            <a:extLst>
              <a:ext uri="{FF2B5EF4-FFF2-40B4-BE49-F238E27FC236}">
                <a16:creationId xmlns:a16="http://schemas.microsoft.com/office/drawing/2014/main" id="{D0BC8A93-9A95-AAA4-83E0-C00CC5B77355}"/>
              </a:ext>
            </a:extLst>
          </p:cNvPr>
          <p:cNvSpPr txBox="1"/>
          <p:nvPr/>
        </p:nvSpPr>
        <p:spPr>
          <a:xfrm>
            <a:off x="4090405" y="2980743"/>
            <a:ext cx="8123720" cy="923330"/>
          </a:xfrm>
          <a:prstGeom prst="rect">
            <a:avLst/>
          </a:prstGeom>
          <a:noFill/>
        </p:spPr>
        <p:txBody>
          <a:bodyPr wrap="square">
            <a:spAutoFit/>
          </a:bodyPr>
          <a:lstStyle/>
          <a:p>
            <a:r>
              <a:rPr lang="ja-JP" altLang="en-US" dirty="0"/>
              <a:t>∙ Unemployment is high, with 53% of the population without employment.</a:t>
            </a:r>
          </a:p>
          <a:p>
            <a:r>
              <a:rPr lang="ja-JP" altLang="en-US" dirty="0"/>
              <a:t>∙ 78% of users who have sought services such as customer and repair technicians, child care and housekeeping services cannot find a reliable provider.</a:t>
            </a:r>
          </a:p>
        </p:txBody>
      </p:sp>
      <p:sp>
        <p:nvSpPr>
          <p:cNvPr id="14" name="テキスト ボックス 13">
            <a:extLst>
              <a:ext uri="{FF2B5EF4-FFF2-40B4-BE49-F238E27FC236}">
                <a16:creationId xmlns:a16="http://schemas.microsoft.com/office/drawing/2014/main" id="{5482D970-BBF7-5495-5947-E1243ED927AF}"/>
              </a:ext>
            </a:extLst>
          </p:cNvPr>
          <p:cNvSpPr txBox="1"/>
          <p:nvPr/>
        </p:nvSpPr>
        <p:spPr>
          <a:xfrm>
            <a:off x="32238" y="5372572"/>
            <a:ext cx="12238690" cy="1200329"/>
          </a:xfrm>
          <a:prstGeom prst="rect">
            <a:avLst/>
          </a:prstGeom>
          <a:noFill/>
        </p:spPr>
        <p:txBody>
          <a:bodyPr wrap="square">
            <a:spAutoFit/>
          </a:bodyPr>
          <a:lstStyle/>
          <a:p>
            <a:r>
              <a:rPr lang="ja-JP" altLang="en-US" dirty="0"/>
              <a:t>∙ The first digital market environment in Ethiopia that connects customers with home service providers such as repair technicians, childcare and housekeeping services through a mobile app and a dedicated call center. </a:t>
            </a:r>
          </a:p>
          <a:p>
            <a:r>
              <a:rPr lang="ja-JP" altLang="en-US" dirty="0"/>
              <a:t>∙ The</a:t>
            </a:r>
            <a:r>
              <a:rPr lang="en-US" altLang="ja-JP" dirty="0"/>
              <a:t>y </a:t>
            </a:r>
            <a:r>
              <a:rPr lang="ja-JP" altLang="en-US" dirty="0"/>
              <a:t>contribute to job creation in Ethiopia by providing training to a large number of unemployed youth and women.</a:t>
            </a:r>
          </a:p>
          <a:p>
            <a:endParaRPr lang="ja-JP" altLang="en-US" dirty="0"/>
          </a:p>
        </p:txBody>
      </p:sp>
      <p:pic>
        <p:nvPicPr>
          <p:cNvPr id="18" name="図 17">
            <a:extLst>
              <a:ext uri="{FF2B5EF4-FFF2-40B4-BE49-F238E27FC236}">
                <a16:creationId xmlns:a16="http://schemas.microsoft.com/office/drawing/2014/main" id="{22FA2CE0-3877-0024-424C-155A21C307EC}"/>
              </a:ext>
            </a:extLst>
          </p:cNvPr>
          <p:cNvPicPr>
            <a:picLocks noChangeAspect="1"/>
          </p:cNvPicPr>
          <p:nvPr/>
        </p:nvPicPr>
        <p:blipFill rotWithShape="1">
          <a:blip r:embed="rId6"/>
          <a:srcRect l="53968" t="33952" r="9437" b="16000"/>
          <a:stretch/>
        </p:blipFill>
        <p:spPr>
          <a:xfrm>
            <a:off x="8976879" y="1167984"/>
            <a:ext cx="2270760" cy="1848488"/>
          </a:xfrm>
          <a:prstGeom prst="rect">
            <a:avLst/>
          </a:prstGeom>
        </p:spPr>
      </p:pic>
    </p:spTree>
    <p:extLst>
      <p:ext uri="{BB962C8B-B14F-4D97-AF65-F5344CB8AC3E}">
        <p14:creationId xmlns:p14="http://schemas.microsoft.com/office/powerpoint/2010/main" val="3904819690"/>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rgbClr val="C00000"/>
        </a:solidFill>
        <a:ln>
          <a:solidFill>
            <a:srgbClr val="AF3003"/>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29146</TotalTime>
  <Words>1979</Words>
  <Application>Microsoft Office PowerPoint</Application>
  <PresentationFormat>ワイド画面</PresentationFormat>
  <Paragraphs>201</Paragraphs>
  <Slides>11</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Meiryo UI</vt:lpstr>
      <vt:lpstr>Meiryo</vt:lpstr>
      <vt:lpstr>游ゴシック</vt:lpstr>
      <vt:lpstr>Calibri</vt:lpstr>
      <vt:lpstr>Calibri Light</vt:lpstr>
      <vt:lpstr>Poppins</vt:lpstr>
      <vt:lpstr>Poppins Medium</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原祥子</dc:creator>
  <cp:lastModifiedBy>原 祥子</cp:lastModifiedBy>
  <cp:revision>1941</cp:revision>
  <cp:lastPrinted>2022-08-16T00:52:18Z</cp:lastPrinted>
  <dcterms:created xsi:type="dcterms:W3CDTF">2019-08-02T05:48:49Z</dcterms:created>
  <dcterms:modified xsi:type="dcterms:W3CDTF">2022-12-12T20:33:58Z</dcterms:modified>
</cp:coreProperties>
</file>