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21"/>
  </p:notesMasterIdLst>
  <p:handoutMasterIdLst>
    <p:handoutMasterId r:id="rId22"/>
  </p:handoutMasterIdLst>
  <p:sldIdLst>
    <p:sldId id="256" r:id="rId2"/>
    <p:sldId id="266" r:id="rId3"/>
    <p:sldId id="265" r:id="rId4"/>
    <p:sldId id="301" r:id="rId5"/>
    <p:sldId id="263" r:id="rId6"/>
    <p:sldId id="264" r:id="rId7"/>
    <p:sldId id="302" r:id="rId8"/>
    <p:sldId id="300" r:id="rId9"/>
    <p:sldId id="293" r:id="rId10"/>
    <p:sldId id="303" r:id="rId11"/>
    <p:sldId id="267" r:id="rId12"/>
    <p:sldId id="268" r:id="rId13"/>
    <p:sldId id="269" r:id="rId14"/>
    <p:sldId id="270" r:id="rId15"/>
    <p:sldId id="271" r:id="rId16"/>
    <p:sldId id="272" r:id="rId17"/>
    <p:sldId id="273" r:id="rId18"/>
    <p:sldId id="274" r:id="rId19"/>
    <p:sldId id="304" r:id="rId20"/>
  </p:sldIdLst>
  <p:sldSz cx="9144000" cy="6858000" type="letter"/>
  <p:notesSz cx="7104063" cy="10234613"/>
  <p:custDataLst>
    <p:tags r:id="rId23"/>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66FFFF"/>
    <a:srgbClr val="2F87BC"/>
    <a:srgbClr val="CCFF66"/>
    <a:srgbClr val="FF5050"/>
    <a:srgbClr val="969696"/>
    <a:srgbClr val="C0C0C0"/>
    <a:srgbClr val="DDDDDD"/>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72738" autoAdjust="0"/>
  </p:normalViewPr>
  <p:slideViewPr>
    <p:cSldViewPr snapToGrid="0">
      <p:cViewPr varScale="1">
        <p:scale>
          <a:sx n="79" d="100"/>
          <a:sy n="79" d="100"/>
        </p:scale>
        <p:origin x="2064" y="90"/>
      </p:cViewPr>
      <p:guideLst>
        <p:guide orient="horz" pos="2160"/>
        <p:guide pos="2880"/>
      </p:guideLst>
    </p:cSldViewPr>
  </p:slideViewPr>
  <p:outlineViewPr>
    <p:cViewPr>
      <p:scale>
        <a:sx n="33" d="100"/>
        <a:sy n="33" d="100"/>
      </p:scale>
      <p:origin x="0" y="-13242"/>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5" d="100"/>
          <a:sy n="75" d="100"/>
        </p:scale>
        <p:origin x="3954" y="60"/>
      </p:cViewPr>
      <p:guideLst>
        <p:guide orient="horz" pos="3224"/>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5" name="Rectangle 3"/>
          <p:cNvSpPr>
            <a:spLocks noGrp="1" noChangeArrowheads="1"/>
          </p:cNvSpPr>
          <p:nvPr>
            <p:ph type="dt" sz="quarter" idx="1"/>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endParaRPr lang="en-US"/>
          </a:p>
        </p:txBody>
      </p:sp>
      <p:sp>
        <p:nvSpPr>
          <p:cNvPr id="79876" name="Rectangle 4"/>
          <p:cNvSpPr>
            <a:spLocks noGrp="1" noChangeArrowheads="1"/>
          </p:cNvSpPr>
          <p:nvPr>
            <p:ph type="ftr" sz="quarter" idx="2"/>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7" name="Rectangle 5"/>
          <p:cNvSpPr>
            <a:spLocks noGrp="1" noChangeArrowheads="1"/>
          </p:cNvSpPr>
          <p:nvPr>
            <p:ph type="sldNum" sz="quarter" idx="3"/>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fld id="{37E471BB-86AF-4526-99AE-2724C0863BC4}" type="slidenum">
              <a:rPr lang="en-US"/>
              <a:pPr>
                <a:defRPr/>
              </a:pPr>
              <a:t>‹#›</a:t>
            </a:fld>
            <a:endParaRPr lang="en-US"/>
          </a:p>
        </p:txBody>
      </p:sp>
    </p:spTree>
    <p:extLst>
      <p:ext uri="{BB962C8B-B14F-4D97-AF65-F5344CB8AC3E}">
        <p14:creationId xmlns:p14="http://schemas.microsoft.com/office/powerpoint/2010/main" val="2622485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025636" y="0"/>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defRPr sz="1300">
                <a:latin typeface="Times New Roman" pitchFamily="18"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995363" y="768350"/>
            <a:ext cx="5113337"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7209" y="4861441"/>
            <a:ext cx="5209646"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025636" y="9722882"/>
            <a:ext cx="3078427"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defRPr sz="1300">
                <a:latin typeface="Times New Roman" pitchFamily="18" charset="0"/>
              </a:defRPr>
            </a:lvl1pPr>
          </a:lstStyle>
          <a:p>
            <a:pPr>
              <a:defRPr/>
            </a:pPr>
            <a:fld id="{3F424083-4411-40F4-AB8C-A1F69994D9CB}" type="slidenum">
              <a:rPr lang="en-US"/>
              <a:pPr>
                <a:defRPr/>
              </a:pPr>
              <a:t>‹#›</a:t>
            </a:fld>
            <a:endParaRPr lang="en-US"/>
          </a:p>
        </p:txBody>
      </p:sp>
    </p:spTree>
    <p:extLst>
      <p:ext uri="{BB962C8B-B14F-4D97-AF65-F5344CB8AC3E}">
        <p14:creationId xmlns:p14="http://schemas.microsoft.com/office/powerpoint/2010/main" val="638557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8CCE65D-D9F1-4BE8-B1C7-47D61F3E948A}" type="slidenum">
              <a:rPr lang="en-US" smtClean="0">
                <a:latin typeface="Times New Roman" pitchFamily="18" charset="0"/>
              </a:rPr>
              <a:pPr/>
              <a:t>1</a:t>
            </a:fld>
            <a:endParaRPr lang="en-US">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947209" y="4861441"/>
            <a:ext cx="5209646" cy="4605576"/>
          </a:xfrm>
          <a:noFill/>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1-1</a:t>
            </a:r>
            <a:r>
              <a:rPr lang="en-US" altLang="ja-JP" b="1" dirty="0">
                <a:latin typeface="Arial" panose="020B0604020202020204" pitchFamily="34" charset="0"/>
                <a:ea typeface="Yu Mincho" panose="02020400000000000000" pitchFamily="18" charset="-128"/>
                <a:cs typeface="Arial" panose="020B0604020202020204" pitchFamily="34" charset="0"/>
              </a:rPr>
              <a:t>—</a:t>
            </a:r>
            <a:r>
              <a:rPr lang="en-US" b="1" dirty="0">
                <a:latin typeface="Arial" panose="020B0604020202020204" pitchFamily="34" charset="0"/>
                <a:ea typeface="Yu Mincho" panose="02020400000000000000" pitchFamily="18" charset="-128"/>
                <a:cs typeface="Arial" panose="020B0604020202020204" pitchFamily="34" charset="0"/>
              </a:rPr>
              <a:t>Triggers and Cravings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begins with an overview of addiction and dependence.</a:t>
            </a: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then focuses on the development of addiction and cravings and the relationship of environmental and internal triggers for craving.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Understanding this process allows both patients and families to view substance use disorders in a new, more understandable way and to see what is behind much of the advice given to patients in treatment.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short, triggers lead to cravings, and cravings lead to using drugs or drinking alcohol.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Common sense suggests that being around people, places, or situations that have resulted in past substance use can increase the chances of using or drinking again.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influence that triggers have on the brain makes the advice to avoid triggers more than just a good idea; there is no other reliable way to avoid cravings and relapse.</a:t>
            </a:r>
            <a:endParaRPr lang="en-PH" dirty="0">
              <a:ea typeface="Yu Mincho" panose="02020400000000000000" pitchFamily="18" charset="-128"/>
              <a:cs typeface="Times New Roman" panose="02020603050405020304" pitchFamily="18" charset="0"/>
            </a:endParaRPr>
          </a:p>
          <a:p>
            <a:endParaRPr lang="en-US" b="1"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1-10—Question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Ask participants what are positives and negatives of Shabu use. </a:t>
            </a:r>
          </a:p>
          <a:p>
            <a:pPr marL="371532"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Highlight the differences between when they start using and after a long-term continuous use.</a:t>
            </a:r>
            <a:endParaRPr lang="ja-JP" altLang="en-US" sz="1300"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10</a:t>
            </a:fld>
            <a:endParaRPr lang="en-US"/>
          </a:p>
        </p:txBody>
      </p:sp>
    </p:spTree>
    <p:extLst>
      <p:ext uri="{BB962C8B-B14F-4D97-AF65-F5344CB8AC3E}">
        <p14:creationId xmlns:p14="http://schemas.microsoft.com/office/powerpoint/2010/main" val="1299862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1B778B9-173C-413A-B945-11AE97040946}" type="slidenum">
              <a:rPr lang="en-US" smtClean="0">
                <a:latin typeface="Times New Roman" pitchFamily="18" charset="0"/>
              </a:rPr>
              <a:pPr/>
              <a:t>11</a:t>
            </a:fld>
            <a:endParaRPr lang="en-US">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947209" y="4861442"/>
            <a:ext cx="5209646" cy="2313449"/>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1-11—Positives and Negatives of Shabu Use (Introductory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Shabu (or another drug or alcohol) use is relatively infrequent during the introductory phase of the process of addiction.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Use may be limited to a few times a year, by chance, or on special occasions.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positives of drug or alcohol use appear to outweigh the negatives. </a:t>
            </a:r>
          </a:p>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A118277-D75E-4972-A2E2-55615B9A5006}" type="slidenum">
              <a:rPr lang="en-US" smtClean="0">
                <a:latin typeface="Times New Roman" pitchFamily="18" charset="0"/>
              </a:rPr>
              <a:pPr/>
              <a:t>12</a:t>
            </a:fld>
            <a:endParaRPr lang="en-US">
              <a:latin typeface="Times New Roman"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947209" y="4861442"/>
            <a:ext cx="5209646" cy="1567175"/>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1-12—Conditioning Process During Addiction (Introductory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Unknowingly, persons who use drugs or alcohol are conditioning their brains every time they use, but they experience only a mild association between people, places, or events and drug or alcohol use.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CAED64EA-6FA0-4B28-8020-1E315AE3BDA0}" type="slidenum">
              <a:rPr lang="en-US" smtClean="0">
                <a:latin typeface="Times New Roman" pitchFamily="18" charset="0"/>
              </a:rPr>
              <a:pPr/>
              <a:t>13</a:t>
            </a:fld>
            <a:endParaRPr lang="en-US">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1-13—Development of Obsessive Thinking (Introductory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this phase, drug or alcohol use is only one small component of a person’s overall thought process. </a:t>
            </a:r>
          </a:p>
          <a:p>
            <a:endParaRPr lang="en-US" b="1" u="sng"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66D96481-0BEE-4489-8AFA-E480A5139CBE}" type="slidenum">
              <a:rPr lang="en-US" smtClean="0">
                <a:latin typeface="Times New Roman" pitchFamily="18" charset="0"/>
              </a:rPr>
              <a:pPr/>
              <a:t>14</a:t>
            </a:fld>
            <a:endParaRPr lang="en-US">
              <a:latin typeface="Times New Roman" pitchFamily="18" charset="0"/>
            </a:endParaRPr>
          </a:p>
        </p:txBody>
      </p:sp>
      <p:sp>
        <p:nvSpPr>
          <p:cNvPr id="45059" name="Rectangle 1026"/>
          <p:cNvSpPr>
            <a:spLocks noGrp="1" noRot="1" noChangeAspect="1" noChangeArrowheads="1" noTextEdit="1"/>
          </p:cNvSpPr>
          <p:nvPr>
            <p:ph type="sldImg"/>
          </p:nvPr>
        </p:nvSpPr>
        <p:spPr>
          <a:ln/>
        </p:spPr>
      </p:sp>
      <p:sp>
        <p:nvSpPr>
          <p:cNvPr id="45060" name="Rectangle 1027"/>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1-14—Development of Craving Response (Introductory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craving response is the combined experiences of drug or alcohol triggers activating the limbic system and the continuing thoughts about using drugs or alcohol associated with these triggers.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this introductory phase, the limbic system is activated directly by Shabu and physiological arousal increases.</a:t>
            </a:r>
          </a:p>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B1E73BED-244D-476B-A69F-58DCEBD4F40A}" type="slidenum">
              <a:rPr lang="en-US" smtClean="0">
                <a:latin typeface="Times New Roman" pitchFamily="18" charset="0"/>
              </a:rPr>
              <a:pPr/>
              <a:t>15</a:t>
            </a:fld>
            <a:endParaRPr lang="en-US">
              <a:latin typeface="Times New Roman"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1-15—Positives and Negatives of Shabu Use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the maintenance phase of the addictive process, the frequency of drug or alcohol use increases to perhaps monthly or weekly.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scales begin to lean away from the positives. </a:t>
            </a:r>
          </a:p>
          <a:p>
            <a:endParaRPr lang="en-US" b="1" u="sng"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C0ABE6E7-2580-4655-97A6-D80AFDC1D3E0}" type="slidenum">
              <a:rPr lang="en-US" smtClean="0">
                <a:latin typeface="Times New Roman" pitchFamily="18" charset="0"/>
              </a:rPr>
              <a:pPr/>
              <a:t>16</a:t>
            </a:fld>
            <a:endParaRPr lang="en-US">
              <a:latin typeface="Times New Roman"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1-16—Conditioning Process During Addiction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Conditioning is progressing. The people, places, and things associated with drug and alcohol use have become triggers.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Exposure to these triggers causes thoughts about drug and alcohol use.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thoughts produce moderate physiological reactions leading to a drive to find and use drugs and alcohol. </a:t>
            </a:r>
          </a:p>
          <a:p>
            <a:endParaRPr lang="en-US" b="1" u="sng"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C559B4A-B54E-4DEF-ADF9-A5CD8705C07B}" type="slidenum">
              <a:rPr lang="en-US" smtClean="0">
                <a:latin typeface="Times New Roman" pitchFamily="18" charset="0"/>
              </a:rPr>
              <a:pPr/>
              <a:t>17</a:t>
            </a:fld>
            <a:endParaRPr lang="en-US">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1-17—Development of Obsessive Thinking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Thoughts of drug and alcohol use occur more frequently.</a:t>
            </a:r>
          </a:p>
          <a:p>
            <a:endParaRPr lang="en-US" b="1" u="sng"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740398C-547C-4223-988C-A4BDACF89DFB}" type="slidenum">
              <a:rPr lang="en-US" smtClean="0">
                <a:latin typeface="Times New Roman" pitchFamily="18" charset="0"/>
              </a:rPr>
              <a:pPr/>
              <a:t>18</a:t>
            </a:fld>
            <a:endParaRPr lang="en-US">
              <a:latin typeface="Times New Roman"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1-18—Development of Craving Response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 mild physiological arousal occurs in situations closely associated with drug and alcohol use.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As the person encounters drug and alcohol triggers, the limbic system is activated, and drug and alcohol cravings occur.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When drugs and alcohol finally are ingested, a concurrent physiological state occurs. </a:t>
            </a:r>
          </a:p>
          <a:p>
            <a:endParaRPr lang="en-US" b="1" u="sng"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D5B8DBF-52FE-4CD8-BB6E-2B647F2EA7E7}" type="slidenum">
              <a:rPr lang="en-US" smtClean="0">
                <a:latin typeface="Times New Roman" pitchFamily="18" charset="0"/>
              </a:rPr>
              <a:pPr/>
              <a:t>19</a:t>
            </a:fld>
            <a:endParaRPr lang="en-US">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1-19—Addictive Process (Review)</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Today, we have learned about the introductory phase and maintenance phase of the addictive process.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next session looks at the disenchantment phase and disaster phase in the additive process. </a:t>
            </a:r>
            <a:endParaRPr lang="en-US" dirty="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589181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53FC9B9A-026F-43D8-9D8F-714458F36404}" type="slidenum">
              <a:rPr lang="en-US" smtClean="0">
                <a:latin typeface="Times New Roman" pitchFamily="18" charset="0"/>
              </a:rPr>
              <a:pPr/>
              <a:t>2</a:t>
            </a:fld>
            <a:endParaRPr lang="en-US">
              <a:latin typeface="Times New Roman"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47209" y="4861441"/>
            <a:ext cx="5209646" cy="5104513"/>
          </a:xfrm>
          <a:noFill/>
        </p:spPr>
        <p:txBody>
          <a:bodyPr>
            <a:normAutofit/>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1-2—Changes in the Brain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Addiction is a neurobehavioral disorder. To understand what this means, we must look at two important areas of the brain: the prefrontal cortex and the limbic system.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a healthy brain, the prefrontal cortex, or outside portion of the brain, is responsible for rational thinking. It is the decisionmaker, the onboard computer of the human being.</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Underneath the cortex is a much older, more primitive part of the brain’s anatomy, the limbic system.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To a greater or lesser degree this lower part of the brain is involved in all forms of addiction. It is where the pleasure and reward system is located and where most, if not all, survival mecha­nisms originate.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Pleasure is a powerful biological force for survival. If you do something pleasurable, the brain is wired in such a way that you tend to do it again.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Unlike the cortex, the limbic system is not </a:t>
            </a:r>
            <a:r>
              <a:rPr lang="en-PH">
                <a:ea typeface="Yu Mincho" panose="02020400000000000000" pitchFamily="18" charset="-128"/>
                <a:cs typeface="Times New Roman" panose="02020603050405020304" pitchFamily="18" charset="0"/>
              </a:rPr>
              <a:t>under conscious or voluntary </a:t>
            </a:r>
            <a:r>
              <a:rPr lang="en-PH" dirty="0">
                <a:ea typeface="Yu Mincho" panose="02020400000000000000" pitchFamily="18" charset="-128"/>
                <a:cs typeface="Times New Roman" panose="02020603050405020304" pitchFamily="18" charset="0"/>
              </a:rPr>
              <a:t>control. The powerful effects of drugs and alcohol on this and other parts of the brain can lead to addictive use, lessening normal, rational restraints on behavior.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Prolonged drug use changes the brain in fundamental and long-lasting ways. These changes are a major component of the addiction itself.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Accepting addiction as a complicated relationship between the brain and behavior is a step toward recovery.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1F3916E0-FC95-47D0-884D-D1E57E252980}" type="slidenum">
              <a:rPr lang="en-US" smtClean="0">
                <a:latin typeface="Times New Roman" pitchFamily="18" charset="0"/>
              </a:rPr>
              <a:pPr/>
              <a:t>3</a:t>
            </a:fld>
            <a:endParaRPr lang="en-US">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47209" y="4861441"/>
            <a:ext cx="5209646" cy="4946730"/>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1-3—Conditioning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The part of the brain affected by mood-altering substances is the same part of the brain that makes us seek food when we are hungry and water when we are thirsty and is responsible for our sexual drive. </a:t>
            </a: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Hunger, thirst, sexual desire, and the need for nurturing are natural cravings. Satisfying these cravings promotes our survival as individuals and as a species. When a craving is not satisfied (e.g., when a person has not eaten for a long time), satisfying the craving overpowers all other concerns. </a:t>
            </a: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When long-term drug or alcohol use occurs, the brain can become rewired and adapt to these substances as if survival depends on them. </a:t>
            </a: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There is a demonstration that reflects the power of drugs on the brain and behavior: </a:t>
            </a:r>
          </a:p>
          <a:p>
            <a:pPr marL="866908" lvl="1" indent="-371532">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If you release a caged mouse and it has the option to run into a well-lighted area or a dark area, it always will run into the dark. </a:t>
            </a:r>
          </a:p>
          <a:p>
            <a:pPr marL="866908" lvl="1" indent="-371532">
              <a:lnSpc>
                <a:spcPct val="107000"/>
              </a:lnSpc>
              <a:spcAft>
                <a:spcPts val="0"/>
              </a:spcAft>
              <a:buFont typeface="Wingdings" panose="05000000000000000000" pitchFamily="2" charset="2"/>
              <a:buChar char=""/>
            </a:pPr>
            <a:r>
              <a:rPr lang="en-PH" altLang="ja-JP" sz="1100" dirty="0">
                <a:ea typeface="Yu Mincho" panose="02020400000000000000" pitchFamily="18" charset="-128"/>
                <a:cs typeface="Times New Roman" panose="02020603050405020304" pitchFamily="18" charset="0"/>
              </a:rPr>
              <a:t>Mice and other small rodents have been conditioned to seek out the dark automatically, because darkness protects them from predators. This ingrained survival mechanism evolved over millions of years in this species. </a:t>
            </a:r>
            <a:endParaRPr lang="ja-JP" altLang="ja-JP" sz="1100" dirty="0">
              <a:ea typeface="Yu Mincho" panose="02020400000000000000" pitchFamily="18" charset="-128"/>
              <a:cs typeface="Times New Roman" panose="02020603050405020304" pitchFamily="18" charset="0"/>
            </a:endParaRPr>
          </a:p>
          <a:p>
            <a:pPr marL="866908" lvl="1" indent="-371532">
              <a:lnSpc>
                <a:spcPct val="107000"/>
              </a:lnSpc>
              <a:spcAft>
                <a:spcPts val="867"/>
              </a:spcAft>
              <a:buFont typeface="Wingdings" panose="05000000000000000000" pitchFamily="2" charset="2"/>
              <a:buChar char=""/>
            </a:pPr>
            <a:r>
              <a:rPr lang="en-PH" altLang="ja-JP" sz="1100" dirty="0">
                <a:ea typeface="Yu Mincho" panose="02020400000000000000" pitchFamily="18" charset="-128"/>
                <a:cs typeface="Times New Roman" panose="02020603050405020304" pitchFamily="18" charset="0"/>
              </a:rPr>
              <a:t>If the mouse is given doses of cocaine in the lighted area, the mouse will go into the lighted area each time it is released from its cage. This classic experiment demonstrates “conditioned place preference,” reversing the conditioning that took place over millions of years. </a:t>
            </a:r>
            <a:endParaRPr lang="en-US" sz="1100" b="1" u="sng" dirty="0">
              <a:cs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1-4—Question</a:t>
            </a: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to give some examples of “conditioning”. </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4</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6E783610-A24B-4572-8642-395B46ABEB2A}" type="slidenum">
              <a:rPr lang="en-US" smtClean="0">
                <a:latin typeface="Times New Roman" pitchFamily="18" charset="0"/>
              </a:rPr>
              <a:pPr/>
              <a:t>5</a:t>
            </a:fld>
            <a:endParaRPr lang="en-US">
              <a:latin typeface="Times New Roman"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1-5—Pavlov</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To understand the relationship of triggers to craving, it is important to understand a bit about a process called conditioning.</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I.P. Pavlov, a Russian scientist, received the Nobel Prize for a series of experiments he conducted on the physical processes of digestion.</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experiments were continued by some of his students, and the conclusions from these experiments became known as the principles of classical conditioning.</a:t>
            </a:r>
          </a:p>
          <a:p>
            <a:endParaRPr lang="en-US" b="1" u="sng"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1671D77-B9C2-45F9-BDF3-17EA8293ABD9}" type="slidenum">
              <a:rPr lang="en-US" smtClean="0">
                <a:latin typeface="Times New Roman" pitchFamily="18" charset="0"/>
              </a:rPr>
              <a:pPr/>
              <a:t>6</a:t>
            </a:fld>
            <a:endParaRPr lang="en-US">
              <a:latin typeface="Times New Roman" pitchFamily="18" charset="0"/>
            </a:endParaRPr>
          </a:p>
        </p:txBody>
      </p:sp>
      <p:sp>
        <p:nvSpPr>
          <p:cNvPr id="38915" name="Rectangle 2"/>
          <p:cNvSpPr>
            <a:spLocks noGrp="1" noRot="1" noChangeAspect="1" noChangeArrowheads="1" noTextEdit="1"/>
          </p:cNvSpPr>
          <p:nvPr>
            <p:ph type="sldImg"/>
          </p:nvPr>
        </p:nvSpPr>
        <p:spPr>
          <a:xfrm>
            <a:off x="954088" y="777875"/>
            <a:ext cx="5116512" cy="3838575"/>
          </a:xfrm>
          <a:ln/>
        </p:spPr>
      </p:sp>
      <p:sp>
        <p:nvSpPr>
          <p:cNvPr id="38916" name="Rectangle 3"/>
          <p:cNvSpPr>
            <a:spLocks noGrp="1" noChangeArrowheads="1"/>
          </p:cNvSpPr>
          <p:nvPr>
            <p:ph type="body" idx="1"/>
          </p:nvPr>
        </p:nvSpPr>
        <p:spPr>
          <a:xfrm>
            <a:off x="947209" y="4765492"/>
            <a:ext cx="5209646" cy="5200463"/>
          </a:xfrm>
          <a:noFill/>
        </p:spPr>
        <p:txBody>
          <a:bodyPr>
            <a:normAutofit fontScale="85000" lnSpcReduction="10000"/>
          </a:bodyPr>
          <a:lstStyle/>
          <a:p>
            <a:pPr>
              <a:lnSpc>
                <a:spcPct val="107000"/>
              </a:lnSpc>
              <a:spcAft>
                <a:spcPts val="867"/>
              </a:spcAft>
            </a:pPr>
            <a:r>
              <a:rPr lang="en-PH" sz="1500" b="1" dirty="0">
                <a:latin typeface="Arial" panose="020B0604020202020204" pitchFamily="34" charset="0"/>
                <a:ea typeface="Yu Mincho" panose="02020400000000000000" pitchFamily="18" charset="-128"/>
                <a:cs typeface="Arial" panose="020B0604020202020204" pitchFamily="34" charset="0"/>
              </a:rPr>
              <a:t>Slide 1-6—Pavlov’s Dog </a:t>
            </a:r>
            <a:endParaRPr lang="en-PH" sz="1500"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Pavlov would feed the dogs and ring a bell at the same time.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dogs saw and smelled the food that then stimulated, or triggered, a part of their brain, causing them to produce saliva and secrete stomach acid in anticipation of eating.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a relatively short time, Pavlov and his colleagues rang the bell without the presence of food, and the dogs still produced saliva and stomach acid as if food were present.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dogs connected the sound of the bell, the trigger, with anticipation of eating and responded (involuntarily) physically to the powerful trigger, or stimulus, of the bell.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Once a dog had been conditioned in this way, no matter how smart or well trained the dog was, it continued to produce fluids at the sound of the bell. It had no choice; the only way that Pavlov’s dogs could avoid drooling was by avoiding the bell.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dogs had developed a conditioned response to the bell.</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human brain responds in much the same way to conditioned drug and alcohol triggers that produce cravings.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Drugs and alcohol produce changes in the brain, which result in feelings of pleasure. Events that people experience or surroundings that people are in when they use are like Pavlov’s bell; they cause people to experience cravings (like the dogs’ physical response to the bell, salivat­ing) even when they are not using. The brain may even trigger physical reactions that are simi­lar to those initially created by the drug itself.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For example, if participants were to think about sucking on a lemon, they probably would pucker their lips without even meaning to. This response is based on their experiences of tasting a lemon in the past.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This sort of response to drug triggers occurs regardless of whether a person intends to use. The dependent person can prevent his or her brain’s reaction only by avoiding triggers.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Triggers and cravings are hallmarks of addiction.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lnSpc>
                <a:spcPct val="9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1-7—Question</a:t>
            </a:r>
          </a:p>
          <a:p>
            <a:pPr marL="371532"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Ask participants the following questions:</a:t>
            </a:r>
          </a:p>
          <a:p>
            <a:pPr marL="866908" lvl="1"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What is “addiction”? How do you define it?</a:t>
            </a:r>
          </a:p>
          <a:p>
            <a:pPr marL="866908" lvl="1"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Is “addiction” a disease?</a:t>
            </a:r>
          </a:p>
          <a:p>
            <a:pPr marL="866908" lvl="1" indent="-371532">
              <a:lnSpc>
                <a:spcPct val="107000"/>
              </a:lnSpc>
              <a:spcAft>
                <a:spcPts val="0"/>
              </a:spcAft>
              <a:buFont typeface="Wingdings" panose="05000000000000000000" pitchFamily="2" charset="2"/>
              <a:buChar char=""/>
            </a:pPr>
            <a:r>
              <a:rPr lang="en-US" altLang="ja-JP" sz="1300" dirty="0">
                <a:ea typeface="Yu Mincho" panose="02020400000000000000" pitchFamily="18" charset="-128"/>
                <a:cs typeface="Times New Roman" panose="02020603050405020304" pitchFamily="18" charset="0"/>
              </a:rPr>
              <a:t>What are some of the behaviors characterized by drug addiction?</a:t>
            </a:r>
            <a:endParaRPr lang="ja-JP" altLang="en-US" sz="1300" dirty="0">
              <a:ea typeface="Yu Mincho" panose="02020400000000000000" pitchFamily="18" charset="-128"/>
              <a:cs typeface="Times New Roman" panose="02020603050405020304" pitchFamily="18" charset="0"/>
            </a:endParaRPr>
          </a:p>
          <a:p>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7</a:t>
            </a:fld>
            <a:endParaRPr lang="en-US"/>
          </a:p>
        </p:txBody>
      </p:sp>
    </p:spTree>
    <p:extLst>
      <p:ext uri="{BB962C8B-B14F-4D97-AF65-F5344CB8AC3E}">
        <p14:creationId xmlns:p14="http://schemas.microsoft.com/office/powerpoint/2010/main" val="4178942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A19E19A-F8B9-4A6B-8E70-2501BA71BD62}" type="slidenum">
              <a:rPr lang="en-US" smtClean="0">
                <a:latin typeface="Times New Roman" pitchFamily="18" charset="0"/>
              </a:rPr>
              <a:pPr/>
              <a:t>8</a:t>
            </a:fld>
            <a:endParaRPr lang="en-US">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47209" y="4744169"/>
            <a:ext cx="5209646" cy="5138629"/>
          </a:xfrm>
          <a:noFill/>
        </p:spPr>
        <p:txBody>
          <a:bodyPr>
            <a:normAutofit/>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1-8—A Definition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slide shows a definition of addiction developed by the American Society of Addiction Medicine.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“Primary” means that addiction is not just a symptom of another disease or disorder; it is a disease in and of itself.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“Chronic” means that the disease continues over time and can be treated but not cured. Examples of other chronic diseases include diabetes and heart disease.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definition states that genetic, psychosocial, and environmental factors may influence the development and manifestations (symptoms) of the disease.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“Genetic” means that some people are born with certain susceptibilities to becoming addicted to drugs or alcohol.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“Psychosocial and environmental factors” means that a person’s emotional, mental, and social life as well as his or her family, peers, living situation, employment or school situation, and other life circumstances can affect whether addiction develops and how it develops.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psychosocial and environmental factors are important to consider when looking at a person’s triggers for drug or alcohol use. </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D5B8DBF-52FE-4CD8-BB6E-2B647F2EA7E7}" type="slidenum">
              <a:rPr lang="en-US" smtClean="0">
                <a:latin typeface="Times New Roman" pitchFamily="18" charset="0"/>
              </a:rPr>
              <a:pPr/>
              <a:t>9</a:t>
            </a:fld>
            <a:endParaRPr lang="en-US">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1-9—The Addictive Process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rest of this session looks at the process of developing addiction over time, focusing on craving and the triggering of craving.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process of addiction can be looked at in terms of four phases: the introductory phase, the maintenance phase, the disenchantment phase, and the disaster phase.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each phase, people experience increasing levels of obsessive thinking, craving responses, use, and consequences resulting from their substance.</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Although the slides are methamphetamine specific, the process of addiction is virtually the same for other addictive drugs and alcohol. </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63"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9" name="Rectangle 4"/>
          <p:cNvSpPr>
            <a:spLocks noGrp="1" noChangeArrowheads="1"/>
          </p:cNvSpPr>
          <p:nvPr>
            <p:ph type="sldNum" sz="quarter" idx="10"/>
          </p:nvPr>
        </p:nvSpPr>
        <p:spPr/>
        <p:txBody>
          <a:bodyPr/>
          <a:lstStyle>
            <a:lvl1pPr>
              <a:defRPr/>
            </a:lvl1pPr>
          </a:lstStyle>
          <a:p>
            <a:pPr>
              <a:defRPr/>
            </a:pPr>
            <a:r>
              <a:rPr lang="en-US"/>
              <a:t>1-</a:t>
            </a:r>
            <a:fld id="{74573B70-EA5E-40CA-B788-869486C3CAC4}" type="slidenum">
              <a:rPr lang="en-US"/>
              <a:pPr>
                <a:defRPr/>
              </a:pPr>
              <a:t>‹#›</a:t>
            </a:fld>
            <a:endParaRPr lang="en-US"/>
          </a:p>
        </p:txBody>
      </p:sp>
    </p:spTree>
    <p:extLst>
      <p:ext uri="{BB962C8B-B14F-4D97-AF65-F5344CB8AC3E}">
        <p14:creationId xmlns:p14="http://schemas.microsoft.com/office/powerpoint/2010/main" val="1118741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9B19C707-1A07-4330-BE14-3DBD3FE3B83E}" type="slidenum">
              <a:rPr lang="en-US"/>
              <a:pPr>
                <a:defRPr/>
              </a:pPr>
              <a:t>‹#›</a:t>
            </a:fld>
            <a:endParaRPr lang="en-US"/>
          </a:p>
        </p:txBody>
      </p:sp>
    </p:spTree>
    <p:extLst>
      <p:ext uri="{BB962C8B-B14F-4D97-AF65-F5344CB8AC3E}">
        <p14:creationId xmlns:p14="http://schemas.microsoft.com/office/powerpoint/2010/main" val="3668465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5361D298-B06F-4EDF-BC34-261EEE452EAE}" type="slidenum">
              <a:rPr lang="en-US"/>
              <a:pPr>
                <a:defRPr/>
              </a:pPr>
              <a:t>‹#›</a:t>
            </a:fld>
            <a:endParaRPr lang="en-US"/>
          </a:p>
        </p:txBody>
      </p:sp>
    </p:spTree>
    <p:extLst>
      <p:ext uri="{BB962C8B-B14F-4D97-AF65-F5344CB8AC3E}">
        <p14:creationId xmlns:p14="http://schemas.microsoft.com/office/powerpoint/2010/main" val="1471046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043AFC80-4E57-42F4-B61E-3031CF9AB43E}" type="slidenum">
              <a:rPr lang="en-US"/>
              <a:pPr>
                <a:defRPr/>
              </a:pPr>
              <a:t>‹#›</a:t>
            </a:fld>
            <a:endParaRPr lang="en-US"/>
          </a:p>
        </p:txBody>
      </p:sp>
    </p:spTree>
    <p:extLst>
      <p:ext uri="{BB962C8B-B14F-4D97-AF65-F5344CB8AC3E}">
        <p14:creationId xmlns:p14="http://schemas.microsoft.com/office/powerpoint/2010/main" val="2243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D34E258C-3369-4E22-A924-85534044A968}" type="slidenum">
              <a:rPr lang="en-US"/>
              <a:pPr>
                <a:defRPr/>
              </a:pPr>
              <a:t>‹#›</a:t>
            </a:fld>
            <a:endParaRPr lang="en-US"/>
          </a:p>
        </p:txBody>
      </p:sp>
    </p:spTree>
    <p:extLst>
      <p:ext uri="{BB962C8B-B14F-4D97-AF65-F5344CB8AC3E}">
        <p14:creationId xmlns:p14="http://schemas.microsoft.com/office/powerpoint/2010/main" val="24675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8B629F4D-8DC4-4D18-B12B-3A8F4DDCAFEC}" type="slidenum">
              <a:rPr lang="en-US"/>
              <a:pPr>
                <a:defRPr/>
              </a:pPr>
              <a:t>‹#›</a:t>
            </a:fld>
            <a:endParaRPr lang="en-US"/>
          </a:p>
        </p:txBody>
      </p:sp>
    </p:spTree>
    <p:extLst>
      <p:ext uri="{BB962C8B-B14F-4D97-AF65-F5344CB8AC3E}">
        <p14:creationId xmlns:p14="http://schemas.microsoft.com/office/powerpoint/2010/main" val="618944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51F7DDED-ACBE-40B9-8371-3EAA7C1FF417}" type="slidenum">
              <a:rPr lang="en-US"/>
              <a:pPr>
                <a:defRPr/>
              </a:pPr>
              <a:t>‹#›</a:t>
            </a:fld>
            <a:endParaRPr lang="en-US"/>
          </a:p>
        </p:txBody>
      </p:sp>
    </p:spTree>
    <p:extLst>
      <p:ext uri="{BB962C8B-B14F-4D97-AF65-F5344CB8AC3E}">
        <p14:creationId xmlns:p14="http://schemas.microsoft.com/office/powerpoint/2010/main" val="402517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a:spLocks noGrp="1" noChangeArrowheads="1"/>
          </p:cNvSpPr>
          <p:nvPr>
            <p:ph type="sldNum" sz="quarter" idx="11"/>
          </p:nvPr>
        </p:nvSpPr>
        <p:spPr>
          <a:ln/>
        </p:spPr>
        <p:txBody>
          <a:bodyPr/>
          <a:lstStyle>
            <a:lvl1pPr>
              <a:defRPr/>
            </a:lvl1pPr>
          </a:lstStyle>
          <a:p>
            <a:pPr>
              <a:defRPr/>
            </a:pPr>
            <a:r>
              <a:rPr lang="en-US"/>
              <a:t>1-</a:t>
            </a:r>
            <a:fld id="{9E44184F-9390-4949-A73C-BCB2A546FD4D}" type="slidenum">
              <a:rPr lang="en-US"/>
              <a:pPr>
                <a:defRPr/>
              </a:pPr>
              <a:t>‹#›</a:t>
            </a:fld>
            <a:endParaRPr lang="en-US"/>
          </a:p>
        </p:txBody>
      </p:sp>
    </p:spTree>
    <p:extLst>
      <p:ext uri="{BB962C8B-B14F-4D97-AF65-F5344CB8AC3E}">
        <p14:creationId xmlns:p14="http://schemas.microsoft.com/office/powerpoint/2010/main" val="5229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7"/>
          <p:cNvSpPr>
            <a:spLocks noGrp="1" noChangeArrowheads="1"/>
          </p:cNvSpPr>
          <p:nvPr>
            <p:ph type="sldNum" sz="quarter" idx="11"/>
          </p:nvPr>
        </p:nvSpPr>
        <p:spPr>
          <a:ln/>
        </p:spPr>
        <p:txBody>
          <a:bodyPr/>
          <a:lstStyle>
            <a:lvl1pPr>
              <a:defRPr/>
            </a:lvl1pPr>
          </a:lstStyle>
          <a:p>
            <a:pPr>
              <a:defRPr/>
            </a:pPr>
            <a:r>
              <a:rPr lang="en-US"/>
              <a:t>1-</a:t>
            </a:r>
            <a:fld id="{43529229-BF69-41AC-B055-4F962323152D}" type="slidenum">
              <a:rPr lang="en-US"/>
              <a:pPr>
                <a:defRPr/>
              </a:pPr>
              <a:t>‹#›</a:t>
            </a:fld>
            <a:endParaRPr lang="en-US"/>
          </a:p>
        </p:txBody>
      </p:sp>
    </p:spTree>
    <p:extLst>
      <p:ext uri="{BB962C8B-B14F-4D97-AF65-F5344CB8AC3E}">
        <p14:creationId xmlns:p14="http://schemas.microsoft.com/office/powerpoint/2010/main" val="1276223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r>
              <a:rPr lang="en-US"/>
              <a:t>1-</a:t>
            </a:r>
            <a:fld id="{096669E4-E156-47E1-8E06-BECD7C507824}" type="slidenum">
              <a:rPr lang="en-US"/>
              <a:pPr>
                <a:defRPr/>
              </a:pPr>
              <a:t>‹#›</a:t>
            </a:fld>
            <a:endParaRPr lang="en-US"/>
          </a:p>
        </p:txBody>
      </p:sp>
    </p:spTree>
    <p:extLst>
      <p:ext uri="{BB962C8B-B14F-4D97-AF65-F5344CB8AC3E}">
        <p14:creationId xmlns:p14="http://schemas.microsoft.com/office/powerpoint/2010/main" val="2818665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53B93775-A250-4DC6-AB43-5D3DD6134950}" type="slidenum">
              <a:rPr lang="en-US"/>
              <a:pPr>
                <a:defRPr/>
              </a:pPr>
              <a:t>‹#›</a:t>
            </a:fld>
            <a:endParaRPr lang="en-US"/>
          </a:p>
        </p:txBody>
      </p:sp>
    </p:spTree>
    <p:extLst>
      <p:ext uri="{BB962C8B-B14F-4D97-AF65-F5344CB8AC3E}">
        <p14:creationId xmlns:p14="http://schemas.microsoft.com/office/powerpoint/2010/main" val="346990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5FFB84BE-48EC-4012-AE76-494BAB8BD0AA}" type="slidenum">
              <a:rPr lang="en-US"/>
              <a:pPr>
                <a:defRPr/>
              </a:pPr>
              <a:t>‹#›</a:t>
            </a:fld>
            <a:endParaRPr lang="en-US"/>
          </a:p>
        </p:txBody>
      </p:sp>
    </p:spTree>
    <p:extLst>
      <p:ext uri="{BB962C8B-B14F-4D97-AF65-F5344CB8AC3E}">
        <p14:creationId xmlns:p14="http://schemas.microsoft.com/office/powerpoint/2010/main" val="2416239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324600"/>
            <a:ext cx="9144000" cy="533400"/>
          </a:xfrm>
          <a:prstGeom prst="rect">
            <a:avLst/>
          </a:prstGeom>
          <a:gradFill rotWithShape="1">
            <a:gsLst>
              <a:gs pos="0">
                <a:schemeClr val="bg1"/>
              </a:gs>
              <a:gs pos="100000">
                <a:srgbClr val="66FFFF"/>
              </a:gs>
            </a:gsLst>
            <a:lin ang="5400000" scaled="1"/>
          </a:gradFill>
          <a:ln>
            <a:noFill/>
          </a:ln>
          <a:effectLst/>
        </p:spPr>
        <p:txBody>
          <a:bodyPr wrap="none" anchor="ctr"/>
          <a:lstStyle/>
          <a:p>
            <a:endParaRPr lang="en-US"/>
          </a:p>
        </p:txBody>
      </p:sp>
      <p:sp>
        <p:nvSpPr>
          <p:cNvPr id="1027" name="Rectangle 3"/>
          <p:cNvSpPr>
            <a:spLocks noChangeArrowheads="1"/>
          </p:cNvSpPr>
          <p:nvPr/>
        </p:nvSpPr>
        <p:spPr bwMode="auto">
          <a:xfrm>
            <a:off x="1" y="0"/>
            <a:ext cx="9144000" cy="533400"/>
          </a:xfrm>
          <a:prstGeom prst="rect">
            <a:avLst/>
          </a:prstGeom>
          <a:gradFill rotWithShape="1">
            <a:gsLst>
              <a:gs pos="0">
                <a:srgbClr val="66FFFF"/>
              </a:gs>
              <a:gs pos="100000">
                <a:schemeClr val="bg1"/>
              </a:gs>
            </a:gsLst>
            <a:lin ang="5400000" scaled="1"/>
          </a:gradFill>
          <a:ln>
            <a:noFill/>
          </a:ln>
          <a:effectLst/>
        </p:spPr>
        <p:txBody>
          <a:bodyPr wrap="none" anchor="ctr"/>
          <a:lstStyle/>
          <a:p>
            <a:endParaRPr lang="en-US"/>
          </a:p>
        </p:txBody>
      </p:sp>
      <p:sp>
        <p:nvSpPr>
          <p:cNvPr id="1028"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2343"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r>
              <a:rPr lang="en-US"/>
              <a:t>1-</a:t>
            </a:r>
            <a:fld id="{F3829C31-196B-48DF-BA3B-25EFB98A151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989574" y="1822727"/>
            <a:ext cx="7154426" cy="2723105"/>
          </a:xfrm>
          <a:gradFill>
            <a:gsLst>
              <a:gs pos="0">
                <a:schemeClr val="bg1"/>
              </a:gs>
              <a:gs pos="50000">
                <a:srgbClr val="66FFFF">
                  <a:alpha val="49804"/>
                </a:srgbClr>
              </a:gs>
              <a:gs pos="100000">
                <a:schemeClr val="bg1"/>
              </a:gs>
            </a:gsLst>
            <a:lin ang="5400000" scaled="0"/>
          </a:gradFill>
        </p:spPr>
        <p:txBody>
          <a:bodyPr/>
          <a:lstStyle/>
          <a:p>
            <a:pPr marL="90488" algn="l" eaLnBrk="1" hangingPunct="1"/>
            <a:r>
              <a:rPr lang="en-US" sz="4800" b="1" dirty="0">
                <a:solidFill>
                  <a:schemeClr val="tx1"/>
                </a:solidFill>
              </a:rPr>
              <a:t>Session 1:</a:t>
            </a:r>
            <a:br>
              <a:rPr lang="en-US" sz="4400" b="1" dirty="0">
                <a:solidFill>
                  <a:schemeClr val="tx1"/>
                </a:solidFill>
              </a:rPr>
            </a:br>
            <a:r>
              <a:rPr lang="en-US" sz="4400" b="1" dirty="0">
                <a:solidFill>
                  <a:schemeClr val="tx1"/>
                </a:solidFill>
              </a:rPr>
              <a:t>Triggers and Cravings </a:t>
            </a:r>
            <a:r>
              <a:rPr lang="en-US" altLang="ja-JP" sz="4400" b="1" dirty="0">
                <a:solidFill>
                  <a:schemeClr val="tx1"/>
                </a:solidFill>
              </a:rPr>
              <a:t>(1)</a:t>
            </a:r>
            <a:endParaRPr lang="en-US" sz="3200" b="1" i="1" dirty="0">
              <a:solidFill>
                <a:schemeClr val="tx1"/>
              </a:solidFill>
            </a:endParaRPr>
          </a:p>
        </p:txBody>
      </p:sp>
      <p:sp>
        <p:nvSpPr>
          <p:cNvPr id="3075" name="Slide Number Placeholder 1"/>
          <p:cNvSpPr>
            <a:spLocks noGrp="1"/>
          </p:cNvSpPr>
          <p:nvPr>
            <p:ph type="sldNum"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C2A63F4B-E486-403F-BE4C-C16063207050}" type="slidenum">
              <a:rPr lang="en-US" smtClean="0"/>
              <a:pPr eaLnBrk="1" hangingPunct="1"/>
              <a:t>1</a:t>
            </a:fld>
            <a:endParaRPr lang="en-US"/>
          </a:p>
        </p:txBody>
      </p:sp>
      <p:sp>
        <p:nvSpPr>
          <p:cNvPr id="2" name="Rectangle 1">
            <a:extLst>
              <a:ext uri="{FF2B5EF4-FFF2-40B4-BE49-F238E27FC236}">
                <a16:creationId xmlns:a16="http://schemas.microsoft.com/office/drawing/2014/main" id="{FE7600AB-1ECF-4765-A15D-4994447B98B7}"/>
              </a:ext>
            </a:extLst>
          </p:cNvPr>
          <p:cNvSpPr/>
          <p:nvPr/>
        </p:nvSpPr>
        <p:spPr>
          <a:xfrm>
            <a:off x="1989574" y="1622672"/>
            <a:ext cx="7154426" cy="400110"/>
          </a:xfrm>
          <a:prstGeom prst="rect">
            <a:avLst/>
          </a:prstGeom>
        </p:spPr>
        <p:txBody>
          <a:bodyPr wrap="square">
            <a:spAutoFit/>
          </a:bodyPr>
          <a:lstStyle/>
          <a:p>
            <a:pPr marL="90488"/>
            <a:r>
              <a:rPr lang="en-US" altLang="ja-JP" sz="2000" b="1" dirty="0">
                <a:solidFill>
                  <a:schemeClr val="tx1">
                    <a:lumMod val="50000"/>
                    <a:lumOff val="50000"/>
                  </a:schemeClr>
                </a:solidFill>
              </a:rPr>
              <a:t>Psycho-Education for Patients and Family Members</a:t>
            </a:r>
            <a:endParaRPr lang="ja-JP" altLang="en-US" sz="2000"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14739"/>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07079"/>
            <a:ext cx="7696200" cy="3082331"/>
          </a:xfrm>
        </p:spPr>
        <p:txBody>
          <a:bodyPr/>
          <a:lstStyle/>
          <a:p>
            <a:pPr>
              <a:buClrTx/>
            </a:pPr>
            <a:r>
              <a:rPr kumimoji="1" lang="en-US" altLang="ja-JP" sz="3600" i="1" dirty="0"/>
              <a:t>What are positives and negatives of Shabu use?</a:t>
            </a:r>
          </a:p>
          <a:p>
            <a:pPr lvl="1">
              <a:buClrTx/>
            </a:pPr>
            <a:r>
              <a:rPr kumimoji="1" lang="en-US" altLang="ja-JP" sz="3600" i="1" dirty="0"/>
              <a:t>When you start using?</a:t>
            </a:r>
          </a:p>
          <a:p>
            <a:pPr lvl="1">
              <a:buClrTx/>
            </a:pPr>
            <a:r>
              <a:rPr kumimoji="1" lang="en-US" altLang="ja-JP" sz="3600" i="1" dirty="0"/>
              <a:t>After a long-term continuous use?</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10</a:t>
            </a:fld>
            <a:endParaRPr lang="en-US"/>
          </a:p>
        </p:txBody>
      </p:sp>
    </p:spTree>
    <p:extLst>
      <p:ext uri="{BB962C8B-B14F-4D97-AF65-F5344CB8AC3E}">
        <p14:creationId xmlns:p14="http://schemas.microsoft.com/office/powerpoint/2010/main" val="3561119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Scale showing positives outweigh negatives at introductory phas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60100" y="4087874"/>
            <a:ext cx="669607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2"/>
          <p:cNvSpPr>
            <a:spLocks noGrp="1" noChangeArrowheads="1"/>
          </p:cNvSpPr>
          <p:nvPr>
            <p:ph type="title"/>
          </p:nvPr>
        </p:nvSpPr>
        <p:spPr>
          <a:xfrm>
            <a:off x="666300" y="316400"/>
            <a:ext cx="7889875" cy="792776"/>
          </a:xfrm>
        </p:spPr>
        <p:txBody>
          <a:bodyPr/>
          <a:lstStyle/>
          <a:p>
            <a:pPr algn="ctr" eaLnBrk="1" hangingPunct="1"/>
            <a:r>
              <a:rPr lang="en-US" sz="3200" b="1" dirty="0"/>
              <a:t>Addictive Process - </a:t>
            </a:r>
            <a:r>
              <a:rPr lang="en-US" sz="2800" b="1" i="1" dirty="0">
                <a:solidFill>
                  <a:schemeClr val="tx1"/>
                </a:solidFill>
              </a:rPr>
              <a:t>Introductory Phase</a:t>
            </a:r>
          </a:p>
        </p:txBody>
      </p:sp>
      <p:sp>
        <p:nvSpPr>
          <p:cNvPr id="10244" name="Text Placeholder 6"/>
          <p:cNvSpPr>
            <a:spLocks noGrp="1"/>
          </p:cNvSpPr>
          <p:nvPr>
            <p:ph type="body" idx="1"/>
          </p:nvPr>
        </p:nvSpPr>
        <p:spPr>
          <a:xfrm>
            <a:off x="1198440" y="1010465"/>
            <a:ext cx="6893170" cy="639762"/>
          </a:xfrm>
        </p:spPr>
        <p:txBody>
          <a:bodyPr/>
          <a:lstStyle/>
          <a:p>
            <a:pPr algn="ctr" eaLnBrk="1" hangingPunct="1"/>
            <a:r>
              <a:rPr lang="en-US" b="0" u="sng" dirty="0"/>
              <a:t>Positives and Negatives of </a:t>
            </a:r>
            <a:r>
              <a:rPr lang="en-US" b="0" u="sng" dirty="0" err="1"/>
              <a:t>Shabu</a:t>
            </a:r>
            <a:r>
              <a:rPr lang="en-US" b="0" u="sng" dirty="0"/>
              <a:t> Use</a:t>
            </a:r>
          </a:p>
        </p:txBody>
      </p:sp>
      <p:sp>
        <p:nvSpPr>
          <p:cNvPr id="8" name="Content Placeholder 7"/>
          <p:cNvSpPr>
            <a:spLocks noGrp="1"/>
          </p:cNvSpPr>
          <p:nvPr>
            <p:ph sz="half" idx="2"/>
          </p:nvPr>
        </p:nvSpPr>
        <p:spPr>
          <a:xfrm>
            <a:off x="756158" y="2055476"/>
            <a:ext cx="3775075" cy="3476303"/>
          </a:xfrm>
        </p:spPr>
        <p:txBody>
          <a:bodyPr/>
          <a:lstStyle/>
          <a:p>
            <a:pPr eaLnBrk="1" hangingPunct="1">
              <a:spcBef>
                <a:spcPts val="300"/>
              </a:spcBef>
              <a:buClrTx/>
              <a:defRPr/>
            </a:pPr>
            <a:r>
              <a:rPr lang="en-US" sz="1800" dirty="0"/>
              <a:t>Relief from</a:t>
            </a:r>
          </a:p>
          <a:p>
            <a:pPr lvl="1" eaLnBrk="1" hangingPunct="1">
              <a:spcBef>
                <a:spcPts val="300"/>
              </a:spcBef>
              <a:buClrTx/>
              <a:defRPr/>
            </a:pPr>
            <a:r>
              <a:rPr lang="en-US" sz="1400" dirty="0"/>
              <a:t>Depression</a:t>
            </a:r>
          </a:p>
          <a:p>
            <a:pPr lvl="1" eaLnBrk="1" hangingPunct="1">
              <a:spcBef>
                <a:spcPts val="300"/>
              </a:spcBef>
              <a:buClrTx/>
              <a:defRPr/>
            </a:pPr>
            <a:r>
              <a:rPr lang="en-US" sz="1400" dirty="0"/>
              <a:t>Anxiety</a:t>
            </a:r>
          </a:p>
          <a:p>
            <a:pPr lvl="1" eaLnBrk="1" hangingPunct="1">
              <a:spcBef>
                <a:spcPts val="300"/>
              </a:spcBef>
              <a:buClrTx/>
              <a:defRPr/>
            </a:pPr>
            <a:r>
              <a:rPr lang="en-US" sz="1400" dirty="0"/>
              <a:t>Loneliness</a:t>
            </a:r>
          </a:p>
          <a:p>
            <a:pPr lvl="1" eaLnBrk="1" hangingPunct="1">
              <a:spcBef>
                <a:spcPts val="300"/>
              </a:spcBef>
              <a:buClrTx/>
              <a:defRPr/>
            </a:pPr>
            <a:r>
              <a:rPr lang="en-US" sz="1400" dirty="0"/>
              <a:t>Insomnia</a:t>
            </a:r>
          </a:p>
          <a:p>
            <a:pPr eaLnBrk="1" hangingPunct="1">
              <a:spcBef>
                <a:spcPts val="300"/>
              </a:spcBef>
              <a:buClrTx/>
              <a:defRPr/>
            </a:pPr>
            <a:r>
              <a:rPr lang="en-US" sz="1800" dirty="0"/>
              <a:t>Euphoria</a:t>
            </a:r>
          </a:p>
          <a:p>
            <a:pPr eaLnBrk="1" hangingPunct="1">
              <a:spcBef>
                <a:spcPts val="300"/>
              </a:spcBef>
              <a:buClrTx/>
              <a:defRPr/>
            </a:pPr>
            <a:r>
              <a:rPr lang="en-US" sz="1800" dirty="0"/>
              <a:t>Increased status</a:t>
            </a:r>
          </a:p>
          <a:p>
            <a:pPr eaLnBrk="1" hangingPunct="1">
              <a:spcBef>
                <a:spcPts val="300"/>
              </a:spcBef>
              <a:buClrTx/>
              <a:defRPr/>
            </a:pPr>
            <a:r>
              <a:rPr lang="en-US" sz="1800" dirty="0"/>
              <a:t>Increased energy</a:t>
            </a:r>
          </a:p>
          <a:p>
            <a:pPr eaLnBrk="1" hangingPunct="1">
              <a:spcBef>
                <a:spcPts val="300"/>
              </a:spcBef>
              <a:buClrTx/>
              <a:defRPr/>
            </a:pPr>
            <a:r>
              <a:rPr lang="en-US" sz="1800" dirty="0"/>
              <a:t>Increased sexual/social confidence</a:t>
            </a:r>
          </a:p>
          <a:p>
            <a:pPr eaLnBrk="1" hangingPunct="1">
              <a:spcBef>
                <a:spcPts val="300"/>
              </a:spcBef>
              <a:buClrTx/>
              <a:defRPr/>
            </a:pPr>
            <a:r>
              <a:rPr lang="en-US" sz="1800" dirty="0"/>
              <a:t>Increased work output</a:t>
            </a:r>
          </a:p>
          <a:p>
            <a:pPr eaLnBrk="1" hangingPunct="1">
              <a:spcBef>
                <a:spcPts val="300"/>
              </a:spcBef>
              <a:buClrTx/>
              <a:defRPr/>
            </a:pPr>
            <a:r>
              <a:rPr lang="en-US" sz="1800" dirty="0"/>
              <a:t>Increased thinking ability</a:t>
            </a:r>
            <a:endParaRPr lang="en-US" sz="1800" u="sng" dirty="0"/>
          </a:p>
          <a:p>
            <a:pPr eaLnBrk="1" hangingPunct="1">
              <a:defRPr/>
            </a:pPr>
            <a:endParaRPr lang="en-US" dirty="0"/>
          </a:p>
        </p:txBody>
      </p:sp>
      <p:sp>
        <p:nvSpPr>
          <p:cNvPr id="10" name="Content Placeholder 9"/>
          <p:cNvSpPr>
            <a:spLocks noGrp="1"/>
          </p:cNvSpPr>
          <p:nvPr>
            <p:ph sz="quarter" idx="4"/>
          </p:nvPr>
        </p:nvSpPr>
        <p:spPr>
          <a:xfrm>
            <a:off x="5657088" y="3024476"/>
            <a:ext cx="3029712" cy="1055399"/>
          </a:xfrm>
        </p:spPr>
        <p:txBody>
          <a:bodyPr/>
          <a:lstStyle/>
          <a:p>
            <a:pPr>
              <a:buClrTx/>
              <a:defRPr/>
            </a:pPr>
            <a:r>
              <a:rPr lang="en-US" sz="1800" dirty="0"/>
              <a:t>Illegal</a:t>
            </a:r>
          </a:p>
          <a:p>
            <a:pPr>
              <a:buClrTx/>
              <a:defRPr/>
            </a:pPr>
            <a:r>
              <a:rPr lang="en-US" sz="1800" dirty="0"/>
              <a:t>May be expensive</a:t>
            </a:r>
          </a:p>
          <a:p>
            <a:pPr>
              <a:buClrTx/>
              <a:defRPr/>
            </a:pPr>
            <a:r>
              <a:rPr lang="en-US" sz="1800" dirty="0"/>
              <a:t>May cause missing work</a:t>
            </a:r>
          </a:p>
          <a:p>
            <a:pPr eaLnBrk="1" hangingPunct="1">
              <a:defRPr/>
            </a:pPr>
            <a:endParaRPr lang="en-US" dirty="0"/>
          </a:p>
        </p:txBody>
      </p:sp>
      <p:sp>
        <p:nvSpPr>
          <p:cNvPr id="10248"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A076912B-3079-4CB0-B7B5-81798505E112}" type="slidenum">
              <a:rPr lang="en-US" smtClean="0"/>
              <a:pPr eaLnBrk="1" hangingPunct="1"/>
              <a:t>11</a:t>
            </a:fld>
            <a:endParaRPr lang="en-US"/>
          </a:p>
        </p:txBody>
      </p:sp>
      <p:sp>
        <p:nvSpPr>
          <p:cNvPr id="2" name="Rectangle: Rounded Corners 1">
            <a:extLst>
              <a:ext uri="{FF2B5EF4-FFF2-40B4-BE49-F238E27FC236}">
                <a16:creationId xmlns:a16="http://schemas.microsoft.com/office/drawing/2014/main" id="{2D3903EE-7849-414D-86AD-7C21BF594DAA}"/>
              </a:ext>
            </a:extLst>
          </p:cNvPr>
          <p:cNvSpPr/>
          <p:nvPr/>
        </p:nvSpPr>
        <p:spPr bwMode="auto">
          <a:xfrm>
            <a:off x="497392" y="1951230"/>
            <a:ext cx="4046033" cy="3633510"/>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3" name="Rectangle 2">
            <a:extLst>
              <a:ext uri="{FF2B5EF4-FFF2-40B4-BE49-F238E27FC236}">
                <a16:creationId xmlns:a16="http://schemas.microsoft.com/office/drawing/2014/main" id="{5F9A5B11-F164-4728-A3EC-F77B0F9F78E3}"/>
              </a:ext>
            </a:extLst>
          </p:cNvPr>
          <p:cNvSpPr/>
          <p:nvPr/>
        </p:nvSpPr>
        <p:spPr>
          <a:xfrm>
            <a:off x="734176" y="1727834"/>
            <a:ext cx="1309975"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Positives</a:t>
            </a:r>
          </a:p>
        </p:txBody>
      </p:sp>
      <p:sp>
        <p:nvSpPr>
          <p:cNvPr id="11" name="Rectangle: Rounded Corners 10">
            <a:extLst>
              <a:ext uri="{FF2B5EF4-FFF2-40B4-BE49-F238E27FC236}">
                <a16:creationId xmlns:a16="http://schemas.microsoft.com/office/drawing/2014/main" id="{E4B29728-B790-4B8F-92E7-35B2653BFB01}"/>
              </a:ext>
            </a:extLst>
          </p:cNvPr>
          <p:cNvSpPr/>
          <p:nvPr/>
        </p:nvSpPr>
        <p:spPr bwMode="auto">
          <a:xfrm>
            <a:off x="5556738" y="2924740"/>
            <a:ext cx="3404700" cy="1224094"/>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B215DD91-09D3-4B92-9747-0FD4D581A21F}"/>
              </a:ext>
            </a:extLst>
          </p:cNvPr>
          <p:cNvSpPr/>
          <p:nvPr/>
        </p:nvSpPr>
        <p:spPr>
          <a:xfrm>
            <a:off x="7427583" y="2668995"/>
            <a:ext cx="1396536"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Negatives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25488" y="5479122"/>
            <a:ext cx="7696200" cy="650852"/>
          </a:xfrm>
        </p:spPr>
        <p:txBody>
          <a:bodyPr/>
          <a:lstStyle/>
          <a:p>
            <a:pPr algn="ctr" eaLnBrk="1" hangingPunct="1"/>
            <a:br>
              <a:rPr lang="en-US" sz="2800" b="1" dirty="0">
                <a:solidFill>
                  <a:srgbClr val="FF0000"/>
                </a:solidFill>
              </a:rPr>
            </a:br>
            <a:r>
              <a:rPr lang="en-US" sz="2400" i="1" dirty="0">
                <a:solidFill>
                  <a:srgbClr val="FF0000"/>
                </a:solidFill>
              </a:rPr>
              <a:t>Strength of Conditioned Connection: </a:t>
            </a:r>
            <a:r>
              <a:rPr lang="en-US" sz="2400" i="1" u="sng" dirty="0">
                <a:solidFill>
                  <a:srgbClr val="FF0000"/>
                </a:solidFill>
              </a:rPr>
              <a:t>Mild</a:t>
            </a:r>
            <a:br>
              <a:rPr lang="en-US" sz="2400" i="1" dirty="0">
                <a:solidFill>
                  <a:srgbClr val="FF0000"/>
                </a:solidFill>
              </a:rPr>
            </a:br>
            <a:endParaRPr lang="en-US" sz="2400" i="1" dirty="0">
              <a:solidFill>
                <a:srgbClr val="FF0000"/>
              </a:solidFill>
            </a:endParaRPr>
          </a:p>
        </p:txBody>
      </p:sp>
      <p:sp>
        <p:nvSpPr>
          <p:cNvPr id="6" name="Content Placeholder 5"/>
          <p:cNvSpPr>
            <a:spLocks noGrp="1"/>
          </p:cNvSpPr>
          <p:nvPr>
            <p:ph sz="half" idx="1"/>
          </p:nvPr>
        </p:nvSpPr>
        <p:spPr>
          <a:xfrm>
            <a:off x="924503" y="2365510"/>
            <a:ext cx="2769674" cy="2681906"/>
          </a:xfrm>
          <a:ln>
            <a:solidFill>
              <a:schemeClr val="tx1"/>
            </a:solidFill>
          </a:ln>
        </p:spPr>
        <p:txBody>
          <a:bodyPr/>
          <a:lstStyle/>
          <a:p>
            <a:pPr marL="0" indent="0" eaLnBrk="1" hangingPunct="1">
              <a:spcBef>
                <a:spcPct val="50000"/>
              </a:spcBef>
              <a:buNone/>
              <a:defRPr/>
            </a:pPr>
            <a:r>
              <a:rPr lang="en-US" b="1" i="1" dirty="0"/>
              <a:t>Triggers</a:t>
            </a:r>
          </a:p>
          <a:p>
            <a:pPr eaLnBrk="1" hangingPunct="1">
              <a:spcBef>
                <a:spcPts val="1200"/>
              </a:spcBef>
              <a:buClrTx/>
              <a:buFontTx/>
              <a:buChar char="•"/>
              <a:defRPr/>
            </a:pPr>
            <a:r>
              <a:rPr lang="en-US" dirty="0"/>
              <a:t>Parties</a:t>
            </a:r>
          </a:p>
          <a:p>
            <a:pPr eaLnBrk="1" hangingPunct="1">
              <a:spcBef>
                <a:spcPts val="1200"/>
              </a:spcBef>
              <a:buClrTx/>
              <a:buFontTx/>
              <a:buChar char="•"/>
              <a:defRPr/>
            </a:pPr>
            <a:r>
              <a:rPr lang="en-US" dirty="0"/>
              <a:t>Special occasions</a:t>
            </a:r>
          </a:p>
          <a:p>
            <a:pPr eaLnBrk="1" hangingPunct="1">
              <a:spcBef>
                <a:spcPts val="1200"/>
              </a:spcBef>
              <a:buClrTx/>
              <a:buFontTx/>
              <a:buChar char="•"/>
              <a:defRPr/>
            </a:pPr>
            <a:r>
              <a:rPr lang="en-US" dirty="0"/>
              <a:t>Other events</a:t>
            </a:r>
          </a:p>
        </p:txBody>
      </p:sp>
      <p:sp>
        <p:nvSpPr>
          <p:cNvPr id="7" name="Content Placeholder 6"/>
          <p:cNvSpPr>
            <a:spLocks noGrp="1"/>
          </p:cNvSpPr>
          <p:nvPr>
            <p:ph sz="half" idx="2"/>
          </p:nvPr>
        </p:nvSpPr>
        <p:spPr>
          <a:xfrm>
            <a:off x="4922719" y="2365510"/>
            <a:ext cx="3452290" cy="2681906"/>
          </a:xfrm>
          <a:ln>
            <a:solidFill>
              <a:schemeClr val="tx1"/>
            </a:solidFill>
          </a:ln>
        </p:spPr>
        <p:txBody>
          <a:bodyPr/>
          <a:lstStyle/>
          <a:p>
            <a:pPr marL="0" indent="0" eaLnBrk="1" hangingPunct="1">
              <a:spcBef>
                <a:spcPct val="50000"/>
              </a:spcBef>
              <a:buFont typeface="Wingdings" pitchFamily="2" charset="2"/>
              <a:buNone/>
              <a:defRPr/>
            </a:pPr>
            <a:r>
              <a:rPr lang="en-US" b="1" i="1" dirty="0"/>
              <a:t>Responses</a:t>
            </a:r>
          </a:p>
          <a:p>
            <a:pPr eaLnBrk="1" hangingPunct="1">
              <a:spcBef>
                <a:spcPts val="1200"/>
              </a:spcBef>
              <a:buClrTx/>
              <a:buFontTx/>
              <a:buChar char="•"/>
              <a:defRPr/>
            </a:pPr>
            <a:r>
              <a:rPr lang="en-US" dirty="0"/>
              <a:t>Pleasant thoughts about </a:t>
            </a:r>
            <a:r>
              <a:rPr lang="en-US" dirty="0" err="1"/>
              <a:t>Shabu</a:t>
            </a:r>
            <a:endParaRPr lang="en-US" dirty="0"/>
          </a:p>
          <a:p>
            <a:pPr eaLnBrk="1" hangingPunct="1">
              <a:spcBef>
                <a:spcPts val="1200"/>
              </a:spcBef>
              <a:buClrTx/>
              <a:buFontTx/>
              <a:buChar char="•"/>
              <a:defRPr/>
            </a:pPr>
            <a:r>
              <a:rPr lang="en-US" dirty="0"/>
              <a:t>Use but not frequent</a:t>
            </a:r>
          </a:p>
          <a:p>
            <a:pPr marL="0" indent="0" eaLnBrk="1" hangingPunct="1">
              <a:buFont typeface="Wingdings" pitchFamily="2" charset="2"/>
              <a:buNone/>
              <a:defRPr/>
            </a:pPr>
            <a:endParaRPr lang="en-US" dirty="0"/>
          </a:p>
        </p:txBody>
      </p:sp>
      <p:sp>
        <p:nvSpPr>
          <p:cNvPr id="11269" name="AutoShape 6" descr="Arrow leading from Triggers to Responses: Mild"/>
          <p:cNvSpPr>
            <a:spLocks noChangeArrowheads="1"/>
          </p:cNvSpPr>
          <p:nvPr/>
        </p:nvSpPr>
        <p:spPr bwMode="auto">
          <a:xfrm>
            <a:off x="3816096" y="3190484"/>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1271" name="Slide Number Placeholder 10"/>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90F9646-85CA-478A-8A9C-FC93D49DF502}" type="slidenum">
              <a:rPr lang="en-US" smtClean="0"/>
              <a:pPr eaLnBrk="1" hangingPunct="1"/>
              <a:t>12</a:t>
            </a:fld>
            <a:endParaRPr lang="en-US"/>
          </a:p>
        </p:txBody>
      </p:sp>
      <p:sp>
        <p:nvSpPr>
          <p:cNvPr id="8" name="Rectangle 2">
            <a:extLst>
              <a:ext uri="{FF2B5EF4-FFF2-40B4-BE49-F238E27FC236}">
                <a16:creationId xmlns:a16="http://schemas.microsoft.com/office/drawing/2014/main" id="{3AD817B1-5E95-4047-8F59-E59A4DBF9189}"/>
              </a:ext>
            </a:extLst>
          </p:cNvPr>
          <p:cNvSpPr txBox="1">
            <a:spLocks noChangeArrowheads="1"/>
          </p:cNvSpPr>
          <p:nvPr/>
        </p:nvSpPr>
        <p:spPr bwMode="auto">
          <a:xfrm>
            <a:off x="627062" y="249410"/>
            <a:ext cx="7889875" cy="792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sz="2800" b="1" i="1" kern="0" dirty="0">
                <a:solidFill>
                  <a:schemeClr val="tx1"/>
                </a:solidFill>
              </a:rPr>
              <a:t>Introductory Phase</a:t>
            </a:r>
          </a:p>
        </p:txBody>
      </p:sp>
      <p:sp>
        <p:nvSpPr>
          <p:cNvPr id="2" name="Rectangle 1">
            <a:extLst>
              <a:ext uri="{FF2B5EF4-FFF2-40B4-BE49-F238E27FC236}">
                <a16:creationId xmlns:a16="http://schemas.microsoft.com/office/drawing/2014/main" id="{3CC3D7E6-438C-4AA2-BB5D-4784C603F2E5}"/>
              </a:ext>
            </a:extLst>
          </p:cNvPr>
          <p:cNvSpPr/>
          <p:nvPr/>
        </p:nvSpPr>
        <p:spPr>
          <a:xfrm>
            <a:off x="1858435" y="1242182"/>
            <a:ext cx="5427127" cy="461665"/>
          </a:xfrm>
          <a:prstGeom prst="rect">
            <a:avLst/>
          </a:prstGeom>
        </p:spPr>
        <p:txBody>
          <a:bodyPr wrap="none">
            <a:spAutoFit/>
          </a:bodyPr>
          <a:lstStyle/>
          <a:p>
            <a:r>
              <a:rPr lang="en-US" altLang="ja-JP" sz="2400" u="sng" dirty="0"/>
              <a:t>Conditioning Process During Addiction</a:t>
            </a:r>
            <a:endParaRPr lang="ja-JP" altLang="en-US" sz="2400"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701059" y="864986"/>
            <a:ext cx="7772400" cy="690118"/>
          </a:xfrm>
        </p:spPr>
        <p:txBody>
          <a:bodyPr/>
          <a:lstStyle/>
          <a:p>
            <a:pPr algn="ctr" eaLnBrk="1" hangingPunct="1"/>
            <a:r>
              <a:rPr lang="en-US" sz="2400" u="sng" dirty="0"/>
              <a:t>Development of Obsessive Thinking</a:t>
            </a:r>
            <a:endParaRPr lang="en-US" sz="2800" b="1" dirty="0"/>
          </a:p>
        </p:txBody>
      </p:sp>
      <p:sp>
        <p:nvSpPr>
          <p:cNvPr id="12294"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47F463B2-B1F4-4EAA-982C-88224E58AED3}" type="slidenum">
              <a:rPr lang="en-US" smtClean="0"/>
              <a:pPr eaLnBrk="1" hangingPunct="1"/>
              <a:t>13</a:t>
            </a:fld>
            <a:endParaRPr lang="en-US"/>
          </a:p>
        </p:txBody>
      </p:sp>
      <p:pic>
        <p:nvPicPr>
          <p:cNvPr id="3" name="Picture 2">
            <a:extLst>
              <a:ext uri="{FF2B5EF4-FFF2-40B4-BE49-F238E27FC236}">
                <a16:creationId xmlns:a16="http://schemas.microsoft.com/office/drawing/2014/main" id="{DAA84A09-06B8-423A-94DF-F1DE25A164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58397"/>
            <a:ext cx="4834221" cy="5034455"/>
          </a:xfrm>
          <a:prstGeom prst="rect">
            <a:avLst/>
          </a:prstGeom>
        </p:spPr>
      </p:pic>
      <p:sp>
        <p:nvSpPr>
          <p:cNvPr id="4" name="TextBox 3">
            <a:extLst>
              <a:ext uri="{FF2B5EF4-FFF2-40B4-BE49-F238E27FC236}">
                <a16:creationId xmlns:a16="http://schemas.microsoft.com/office/drawing/2014/main" id="{3CBD488C-42BF-4B8F-A9B9-C32F5A99E6EE}"/>
              </a:ext>
            </a:extLst>
          </p:cNvPr>
          <p:cNvSpPr txBox="1"/>
          <p:nvPr/>
        </p:nvSpPr>
        <p:spPr>
          <a:xfrm>
            <a:off x="3877133" y="1887485"/>
            <a:ext cx="904672" cy="369332"/>
          </a:xfrm>
          <a:prstGeom prst="rect">
            <a:avLst/>
          </a:prstGeom>
          <a:noFill/>
        </p:spPr>
        <p:txBody>
          <a:bodyPr wrap="square" rtlCol="0">
            <a:spAutoFit/>
          </a:bodyPr>
          <a:lstStyle/>
          <a:p>
            <a:r>
              <a:rPr lang="en-PH" b="1" dirty="0"/>
              <a:t>Food</a:t>
            </a:r>
          </a:p>
        </p:txBody>
      </p:sp>
      <p:sp>
        <p:nvSpPr>
          <p:cNvPr id="8" name="TextBox 7">
            <a:extLst>
              <a:ext uri="{FF2B5EF4-FFF2-40B4-BE49-F238E27FC236}">
                <a16:creationId xmlns:a16="http://schemas.microsoft.com/office/drawing/2014/main" id="{80675FF2-80F9-43B1-A546-91FC8A12DBE2}"/>
              </a:ext>
            </a:extLst>
          </p:cNvPr>
          <p:cNvSpPr txBox="1"/>
          <p:nvPr/>
        </p:nvSpPr>
        <p:spPr>
          <a:xfrm>
            <a:off x="4571999" y="2256817"/>
            <a:ext cx="1050587" cy="369332"/>
          </a:xfrm>
          <a:prstGeom prst="rect">
            <a:avLst/>
          </a:prstGeom>
          <a:noFill/>
        </p:spPr>
        <p:txBody>
          <a:bodyPr wrap="square" rtlCol="0">
            <a:spAutoFit/>
          </a:bodyPr>
          <a:lstStyle/>
          <a:p>
            <a:r>
              <a:rPr lang="en-PH" b="1" dirty="0"/>
              <a:t>School</a:t>
            </a:r>
          </a:p>
        </p:txBody>
      </p:sp>
      <p:sp>
        <p:nvSpPr>
          <p:cNvPr id="9" name="TextBox 8">
            <a:extLst>
              <a:ext uri="{FF2B5EF4-FFF2-40B4-BE49-F238E27FC236}">
                <a16:creationId xmlns:a16="http://schemas.microsoft.com/office/drawing/2014/main" id="{31F70BD6-E316-43FD-8AF5-83E7015B5983}"/>
              </a:ext>
            </a:extLst>
          </p:cNvPr>
          <p:cNvSpPr txBox="1"/>
          <p:nvPr/>
        </p:nvSpPr>
        <p:spPr>
          <a:xfrm>
            <a:off x="3944711" y="2776014"/>
            <a:ext cx="821327" cy="369332"/>
          </a:xfrm>
          <a:prstGeom prst="rect">
            <a:avLst/>
          </a:prstGeom>
          <a:noFill/>
        </p:spPr>
        <p:txBody>
          <a:bodyPr wrap="square" rtlCol="0">
            <a:spAutoFit/>
          </a:bodyPr>
          <a:lstStyle/>
          <a:p>
            <a:r>
              <a:rPr lang="en-PH" b="1" dirty="0"/>
              <a:t>TV</a:t>
            </a:r>
          </a:p>
        </p:txBody>
      </p:sp>
      <p:sp>
        <p:nvSpPr>
          <p:cNvPr id="10" name="TextBox 9">
            <a:extLst>
              <a:ext uri="{FF2B5EF4-FFF2-40B4-BE49-F238E27FC236}">
                <a16:creationId xmlns:a16="http://schemas.microsoft.com/office/drawing/2014/main" id="{B6948B3F-7F1B-47D3-BCD8-3279CE0F469D}"/>
              </a:ext>
            </a:extLst>
          </p:cNvPr>
          <p:cNvSpPr txBox="1"/>
          <p:nvPr/>
        </p:nvSpPr>
        <p:spPr>
          <a:xfrm>
            <a:off x="3068335" y="2406682"/>
            <a:ext cx="1050586" cy="369332"/>
          </a:xfrm>
          <a:prstGeom prst="rect">
            <a:avLst/>
          </a:prstGeom>
          <a:noFill/>
        </p:spPr>
        <p:txBody>
          <a:bodyPr wrap="square" rtlCol="0">
            <a:spAutoFit/>
          </a:bodyPr>
          <a:lstStyle/>
          <a:p>
            <a:r>
              <a:rPr lang="en-PH" b="1" dirty="0"/>
              <a:t>Sports</a:t>
            </a:r>
          </a:p>
        </p:txBody>
      </p:sp>
      <p:sp>
        <p:nvSpPr>
          <p:cNvPr id="11" name="TextBox 10">
            <a:extLst>
              <a:ext uri="{FF2B5EF4-FFF2-40B4-BE49-F238E27FC236}">
                <a16:creationId xmlns:a16="http://schemas.microsoft.com/office/drawing/2014/main" id="{0CF00796-2FE7-4EAB-AE18-2512797B6431}"/>
              </a:ext>
            </a:extLst>
          </p:cNvPr>
          <p:cNvSpPr txBox="1"/>
          <p:nvPr/>
        </p:nvSpPr>
        <p:spPr>
          <a:xfrm>
            <a:off x="4569790" y="2923729"/>
            <a:ext cx="1152729" cy="369332"/>
          </a:xfrm>
          <a:prstGeom prst="rect">
            <a:avLst/>
          </a:prstGeom>
          <a:noFill/>
        </p:spPr>
        <p:txBody>
          <a:bodyPr wrap="square" rtlCol="0">
            <a:spAutoFit/>
          </a:bodyPr>
          <a:lstStyle/>
          <a:p>
            <a:r>
              <a:rPr lang="en-PH" b="1" dirty="0"/>
              <a:t>Hobbies</a:t>
            </a:r>
          </a:p>
        </p:txBody>
      </p:sp>
      <p:sp>
        <p:nvSpPr>
          <p:cNvPr id="12" name="TextBox 11">
            <a:extLst>
              <a:ext uri="{FF2B5EF4-FFF2-40B4-BE49-F238E27FC236}">
                <a16:creationId xmlns:a16="http://schemas.microsoft.com/office/drawing/2014/main" id="{01EC8A9D-C6B5-4D57-B3C0-33E9DC7D6894}"/>
              </a:ext>
            </a:extLst>
          </p:cNvPr>
          <p:cNvSpPr txBox="1"/>
          <p:nvPr/>
        </p:nvSpPr>
        <p:spPr>
          <a:xfrm>
            <a:off x="3753104" y="3372395"/>
            <a:ext cx="1152729" cy="369332"/>
          </a:xfrm>
          <a:prstGeom prst="rect">
            <a:avLst/>
          </a:prstGeom>
          <a:noFill/>
        </p:spPr>
        <p:txBody>
          <a:bodyPr wrap="square" rtlCol="0">
            <a:spAutoFit/>
          </a:bodyPr>
          <a:lstStyle/>
          <a:p>
            <a:r>
              <a:rPr lang="en-PH" b="1" dirty="0"/>
              <a:t>Job</a:t>
            </a:r>
          </a:p>
        </p:txBody>
      </p:sp>
      <p:sp>
        <p:nvSpPr>
          <p:cNvPr id="13" name="TextBox 12">
            <a:extLst>
              <a:ext uri="{FF2B5EF4-FFF2-40B4-BE49-F238E27FC236}">
                <a16:creationId xmlns:a16="http://schemas.microsoft.com/office/drawing/2014/main" id="{91638C97-A3D3-4D55-A5ED-EDE12F2D5811}"/>
              </a:ext>
            </a:extLst>
          </p:cNvPr>
          <p:cNvSpPr txBox="1"/>
          <p:nvPr/>
        </p:nvSpPr>
        <p:spPr>
          <a:xfrm>
            <a:off x="2610101" y="3108395"/>
            <a:ext cx="1267032" cy="369332"/>
          </a:xfrm>
          <a:prstGeom prst="rect">
            <a:avLst/>
          </a:prstGeom>
          <a:noFill/>
        </p:spPr>
        <p:txBody>
          <a:bodyPr wrap="square" rtlCol="0">
            <a:spAutoFit/>
          </a:bodyPr>
          <a:lstStyle/>
          <a:p>
            <a:r>
              <a:rPr lang="en-PH" b="1" dirty="0"/>
              <a:t>Girlfriend</a:t>
            </a:r>
          </a:p>
        </p:txBody>
      </p:sp>
      <p:sp>
        <p:nvSpPr>
          <p:cNvPr id="14" name="TextBox 13">
            <a:extLst>
              <a:ext uri="{FF2B5EF4-FFF2-40B4-BE49-F238E27FC236}">
                <a16:creationId xmlns:a16="http://schemas.microsoft.com/office/drawing/2014/main" id="{1B26F6A8-DD45-4CA2-AE87-6DF2A50BCF2A}"/>
              </a:ext>
            </a:extLst>
          </p:cNvPr>
          <p:cNvSpPr txBox="1"/>
          <p:nvPr/>
        </p:nvSpPr>
        <p:spPr>
          <a:xfrm>
            <a:off x="2966192" y="3839606"/>
            <a:ext cx="1152729" cy="369332"/>
          </a:xfrm>
          <a:prstGeom prst="rect">
            <a:avLst/>
          </a:prstGeom>
          <a:noFill/>
        </p:spPr>
        <p:txBody>
          <a:bodyPr wrap="square" rtlCol="0">
            <a:spAutoFit/>
          </a:bodyPr>
          <a:lstStyle/>
          <a:p>
            <a:r>
              <a:rPr lang="en-PH" b="1" dirty="0"/>
              <a:t>Family</a:t>
            </a:r>
          </a:p>
        </p:txBody>
      </p:sp>
      <p:sp>
        <p:nvSpPr>
          <p:cNvPr id="15" name="TextBox 14">
            <a:extLst>
              <a:ext uri="{FF2B5EF4-FFF2-40B4-BE49-F238E27FC236}">
                <a16:creationId xmlns:a16="http://schemas.microsoft.com/office/drawing/2014/main" id="{B0329456-B9F1-4C86-971E-DA83E43DA2CC}"/>
              </a:ext>
            </a:extLst>
          </p:cNvPr>
          <p:cNvSpPr txBox="1"/>
          <p:nvPr/>
        </p:nvSpPr>
        <p:spPr>
          <a:xfrm>
            <a:off x="3434530" y="4380015"/>
            <a:ext cx="1152729" cy="369332"/>
          </a:xfrm>
          <a:prstGeom prst="rect">
            <a:avLst/>
          </a:prstGeom>
          <a:noFill/>
        </p:spPr>
        <p:txBody>
          <a:bodyPr wrap="square" rtlCol="0">
            <a:spAutoFit/>
          </a:bodyPr>
          <a:lstStyle/>
          <a:p>
            <a:r>
              <a:rPr lang="en-PH" b="1" dirty="0"/>
              <a:t>Exercise</a:t>
            </a:r>
          </a:p>
        </p:txBody>
      </p:sp>
      <p:sp>
        <p:nvSpPr>
          <p:cNvPr id="16" name="TextBox 15">
            <a:extLst>
              <a:ext uri="{FF2B5EF4-FFF2-40B4-BE49-F238E27FC236}">
                <a16:creationId xmlns:a16="http://schemas.microsoft.com/office/drawing/2014/main" id="{49D54449-EC5B-45A9-9EE7-0ECA85863917}"/>
              </a:ext>
            </a:extLst>
          </p:cNvPr>
          <p:cNvSpPr txBox="1"/>
          <p:nvPr/>
        </p:nvSpPr>
        <p:spPr>
          <a:xfrm>
            <a:off x="4647003" y="4061905"/>
            <a:ext cx="1152729" cy="369332"/>
          </a:xfrm>
          <a:prstGeom prst="rect">
            <a:avLst/>
          </a:prstGeom>
          <a:noFill/>
        </p:spPr>
        <p:txBody>
          <a:bodyPr wrap="square" rtlCol="0">
            <a:spAutoFit/>
          </a:bodyPr>
          <a:lstStyle/>
          <a:p>
            <a:r>
              <a:rPr lang="en-PH" b="1" dirty="0"/>
              <a:t>Parties</a:t>
            </a:r>
          </a:p>
        </p:txBody>
      </p:sp>
      <p:sp>
        <p:nvSpPr>
          <p:cNvPr id="17" name="TextBox 16">
            <a:extLst>
              <a:ext uri="{FF2B5EF4-FFF2-40B4-BE49-F238E27FC236}">
                <a16:creationId xmlns:a16="http://schemas.microsoft.com/office/drawing/2014/main" id="{6B4B3B7D-060B-42D5-A339-2D49B9D5935A}"/>
              </a:ext>
            </a:extLst>
          </p:cNvPr>
          <p:cNvSpPr txBox="1"/>
          <p:nvPr/>
        </p:nvSpPr>
        <p:spPr>
          <a:xfrm>
            <a:off x="4833616" y="346726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Rectangle 2">
            <a:extLst>
              <a:ext uri="{FF2B5EF4-FFF2-40B4-BE49-F238E27FC236}">
                <a16:creationId xmlns:a16="http://schemas.microsoft.com/office/drawing/2014/main" id="{F467BDCA-5B30-49A2-8282-02231723AB6C}"/>
              </a:ext>
            </a:extLst>
          </p:cNvPr>
          <p:cNvSpPr txBox="1">
            <a:spLocks noChangeArrowheads="1"/>
          </p:cNvSpPr>
          <p:nvPr/>
        </p:nvSpPr>
        <p:spPr bwMode="auto">
          <a:xfrm>
            <a:off x="624852" y="255064"/>
            <a:ext cx="7889875" cy="6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sz="2800" b="1" i="1" kern="0" dirty="0">
                <a:solidFill>
                  <a:schemeClr val="tx1"/>
                </a:solidFill>
              </a:rPr>
              <a:t>Introductory Phase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895350" y="1023118"/>
            <a:ext cx="7696200" cy="55348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ctr" eaLnBrk="1" hangingPunct="1"/>
            <a:r>
              <a:rPr lang="en-US" sz="2400" u="sng" dirty="0"/>
              <a:t>Development of Craving Response</a:t>
            </a:r>
          </a:p>
        </p:txBody>
      </p:sp>
      <p:sp>
        <p:nvSpPr>
          <p:cNvPr id="13316"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F3543157-3350-44BD-BEF9-EE0BDB8C0CC0}" type="slidenum">
              <a:rPr lang="en-US" smtClean="0"/>
              <a:pPr eaLnBrk="1" hangingPunct="1"/>
              <a:t>14</a:t>
            </a:fld>
            <a:endParaRPr lang="en-US"/>
          </a:p>
        </p:txBody>
      </p:sp>
      <p:sp>
        <p:nvSpPr>
          <p:cNvPr id="2" name="TextBox 1">
            <a:extLst>
              <a:ext uri="{FF2B5EF4-FFF2-40B4-BE49-F238E27FC236}">
                <a16:creationId xmlns:a16="http://schemas.microsoft.com/office/drawing/2014/main" id="{577ED33C-C742-4CA8-BAEC-9312EA703CC3}"/>
              </a:ext>
            </a:extLst>
          </p:cNvPr>
          <p:cNvSpPr txBox="1"/>
          <p:nvPr/>
        </p:nvSpPr>
        <p:spPr>
          <a:xfrm>
            <a:off x="1008839" y="1939805"/>
            <a:ext cx="1692207" cy="830997"/>
          </a:xfrm>
          <a:prstGeom prst="rect">
            <a:avLst/>
          </a:prstGeom>
          <a:noFill/>
        </p:spPr>
        <p:txBody>
          <a:bodyPr wrap="square" rtlCol="0">
            <a:spAutoFit/>
          </a:bodyPr>
          <a:lstStyle/>
          <a:p>
            <a:r>
              <a:rPr lang="en-PH" sz="2400" b="1" dirty="0">
                <a:solidFill>
                  <a:schemeClr val="accent6">
                    <a:lumMod val="60000"/>
                    <a:lumOff val="40000"/>
                  </a:schemeClr>
                </a:solidFill>
              </a:rPr>
              <a:t>Entering Using Site</a:t>
            </a:r>
          </a:p>
        </p:txBody>
      </p:sp>
      <p:sp>
        <p:nvSpPr>
          <p:cNvPr id="6" name="TextBox 5">
            <a:extLst>
              <a:ext uri="{FF2B5EF4-FFF2-40B4-BE49-F238E27FC236}">
                <a16:creationId xmlns:a16="http://schemas.microsoft.com/office/drawing/2014/main" id="{22C5CAF4-CA3D-47E2-9AA3-9E3EFCA833CE}"/>
              </a:ext>
            </a:extLst>
          </p:cNvPr>
          <p:cNvSpPr txBox="1"/>
          <p:nvPr/>
        </p:nvSpPr>
        <p:spPr>
          <a:xfrm>
            <a:off x="3322184" y="2176762"/>
            <a:ext cx="2272830" cy="461665"/>
          </a:xfrm>
          <a:prstGeom prst="rect">
            <a:avLst/>
          </a:prstGeom>
          <a:noFill/>
        </p:spPr>
        <p:txBody>
          <a:bodyPr wrap="square" rtlCol="0">
            <a:spAutoFit/>
          </a:bodyPr>
          <a:lstStyle/>
          <a:p>
            <a:r>
              <a:rPr lang="en-PH" sz="2400" b="1" dirty="0">
                <a:solidFill>
                  <a:schemeClr val="accent6">
                    <a:lumMod val="60000"/>
                    <a:lumOff val="40000"/>
                  </a:schemeClr>
                </a:solidFill>
              </a:rPr>
              <a:t>Use of </a:t>
            </a:r>
            <a:r>
              <a:rPr lang="en-PH" sz="2400" b="1" dirty="0" err="1">
                <a:solidFill>
                  <a:schemeClr val="accent6">
                    <a:lumMod val="60000"/>
                    <a:lumOff val="40000"/>
                  </a:schemeClr>
                </a:solidFill>
              </a:rPr>
              <a:t>Shabu</a:t>
            </a:r>
            <a:endParaRPr lang="en-PH" sz="2400" b="1" dirty="0">
              <a:solidFill>
                <a:schemeClr val="accent6">
                  <a:lumMod val="60000"/>
                  <a:lumOff val="40000"/>
                </a:schemeClr>
              </a:solidFill>
            </a:endParaRPr>
          </a:p>
        </p:txBody>
      </p:sp>
      <p:sp>
        <p:nvSpPr>
          <p:cNvPr id="7" name="TextBox 6">
            <a:extLst>
              <a:ext uri="{FF2B5EF4-FFF2-40B4-BE49-F238E27FC236}">
                <a16:creationId xmlns:a16="http://schemas.microsoft.com/office/drawing/2014/main" id="{A9EDF97E-A460-43E3-93C6-30EDBABBF3F0}"/>
              </a:ext>
            </a:extLst>
          </p:cNvPr>
          <p:cNvSpPr txBox="1"/>
          <p:nvPr/>
        </p:nvSpPr>
        <p:spPr>
          <a:xfrm>
            <a:off x="6096998" y="2179738"/>
            <a:ext cx="2417729" cy="461665"/>
          </a:xfrm>
          <a:prstGeom prst="rect">
            <a:avLst/>
          </a:prstGeom>
          <a:noFill/>
        </p:spPr>
        <p:txBody>
          <a:bodyPr wrap="square" rtlCol="0">
            <a:spAutoFit/>
          </a:bodyPr>
          <a:lstStyle/>
          <a:p>
            <a:r>
              <a:rPr lang="en-PH" sz="2400" b="1" dirty="0" err="1">
                <a:solidFill>
                  <a:schemeClr val="accent6">
                    <a:lumMod val="60000"/>
                    <a:lumOff val="40000"/>
                  </a:schemeClr>
                </a:solidFill>
              </a:rPr>
              <a:t>Shabu</a:t>
            </a:r>
            <a:r>
              <a:rPr lang="en-PH" sz="2400" b="1" dirty="0">
                <a:solidFill>
                  <a:schemeClr val="accent6">
                    <a:lumMod val="60000"/>
                    <a:lumOff val="40000"/>
                  </a:schemeClr>
                </a:solidFill>
              </a:rPr>
              <a:t> Effects</a:t>
            </a:r>
          </a:p>
        </p:txBody>
      </p:sp>
      <p:sp>
        <p:nvSpPr>
          <p:cNvPr id="8" name="TextBox 7">
            <a:extLst>
              <a:ext uri="{FF2B5EF4-FFF2-40B4-BE49-F238E27FC236}">
                <a16:creationId xmlns:a16="http://schemas.microsoft.com/office/drawing/2014/main" id="{02AE6A08-A987-4378-B8C7-9614CC228CBE}"/>
              </a:ext>
            </a:extLst>
          </p:cNvPr>
          <p:cNvSpPr txBox="1"/>
          <p:nvPr/>
        </p:nvSpPr>
        <p:spPr>
          <a:xfrm>
            <a:off x="5609414" y="2770094"/>
            <a:ext cx="2982136" cy="1938992"/>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400" b="1" dirty="0"/>
              <a:t>Heart/pulse rate</a:t>
            </a:r>
          </a:p>
          <a:p>
            <a:pPr marL="342900" indent="-342900">
              <a:buFont typeface="Arial" panose="020B0604020202020204" pitchFamily="34" charset="0"/>
              <a:buChar char="↑"/>
            </a:pPr>
            <a:r>
              <a:rPr lang="en-PH" sz="2400" b="1" dirty="0"/>
              <a:t>Respiration</a:t>
            </a:r>
          </a:p>
          <a:p>
            <a:pPr marL="342900" indent="-342900">
              <a:buFont typeface="Arial" panose="020B0604020202020204" pitchFamily="34" charset="0"/>
              <a:buChar char="↑"/>
            </a:pPr>
            <a:r>
              <a:rPr lang="en-PH" sz="2400" b="1" dirty="0"/>
              <a:t>Adrenaline</a:t>
            </a:r>
          </a:p>
          <a:p>
            <a:pPr marL="342900" indent="-342900">
              <a:buFont typeface="Arial" panose="020B0604020202020204" pitchFamily="34" charset="0"/>
              <a:buChar char="↑"/>
            </a:pPr>
            <a:r>
              <a:rPr lang="en-PH" sz="2400" b="1" dirty="0"/>
              <a:t>Energy</a:t>
            </a:r>
          </a:p>
          <a:p>
            <a:pPr marL="342900" indent="-342900">
              <a:buFont typeface="Arial" panose="020B0604020202020204" pitchFamily="34" charset="0"/>
              <a:buChar char="↑"/>
            </a:pPr>
            <a:r>
              <a:rPr lang="en-PH" sz="2400" b="1" dirty="0" err="1"/>
              <a:t>Shabu</a:t>
            </a:r>
            <a:r>
              <a:rPr lang="en-PH" sz="2400" b="1" dirty="0"/>
              <a:t> taste</a:t>
            </a:r>
          </a:p>
        </p:txBody>
      </p:sp>
      <p:sp>
        <p:nvSpPr>
          <p:cNvPr id="3" name="Arrow: Right 2">
            <a:extLst>
              <a:ext uri="{FF2B5EF4-FFF2-40B4-BE49-F238E27FC236}">
                <a16:creationId xmlns:a16="http://schemas.microsoft.com/office/drawing/2014/main" id="{3A36856A-DFAD-48BA-B8E3-7C6A2D1AF6D7}"/>
              </a:ext>
            </a:extLst>
          </p:cNvPr>
          <p:cNvSpPr/>
          <p:nvPr/>
        </p:nvSpPr>
        <p:spPr bwMode="auto">
          <a:xfrm>
            <a:off x="2688430" y="2305453"/>
            <a:ext cx="603115" cy="204281"/>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1" name="Arrow: Right 10">
            <a:extLst>
              <a:ext uri="{FF2B5EF4-FFF2-40B4-BE49-F238E27FC236}">
                <a16:creationId xmlns:a16="http://schemas.microsoft.com/office/drawing/2014/main" id="{A6FEC81E-AB33-446E-BB62-170DB800646A}"/>
              </a:ext>
            </a:extLst>
          </p:cNvPr>
          <p:cNvSpPr/>
          <p:nvPr/>
        </p:nvSpPr>
        <p:spPr bwMode="auto">
          <a:xfrm>
            <a:off x="5484399" y="2305453"/>
            <a:ext cx="603115" cy="204281"/>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pic>
        <p:nvPicPr>
          <p:cNvPr id="5" name="Picture 4">
            <a:extLst>
              <a:ext uri="{FF2B5EF4-FFF2-40B4-BE49-F238E27FC236}">
                <a16:creationId xmlns:a16="http://schemas.microsoft.com/office/drawing/2014/main" id="{F948ED22-9844-4393-8DD4-8AD9DC391A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3692" y="2770094"/>
            <a:ext cx="2905862" cy="2313027"/>
          </a:xfrm>
          <a:prstGeom prst="rect">
            <a:avLst/>
          </a:prstGeom>
        </p:spPr>
      </p:pic>
      <p:sp>
        <p:nvSpPr>
          <p:cNvPr id="12" name="Rectangle 2">
            <a:extLst>
              <a:ext uri="{FF2B5EF4-FFF2-40B4-BE49-F238E27FC236}">
                <a16:creationId xmlns:a16="http://schemas.microsoft.com/office/drawing/2014/main" id="{73C5AA7D-5835-4A78-85CA-FC2E4A883D87}"/>
              </a:ext>
            </a:extLst>
          </p:cNvPr>
          <p:cNvSpPr txBox="1">
            <a:spLocks noChangeArrowheads="1"/>
          </p:cNvSpPr>
          <p:nvPr/>
        </p:nvSpPr>
        <p:spPr bwMode="auto">
          <a:xfrm>
            <a:off x="624852" y="255064"/>
            <a:ext cx="7889875" cy="6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sz="2800" b="1" i="1" kern="0" dirty="0">
                <a:solidFill>
                  <a:schemeClr val="tx1"/>
                </a:solidFill>
              </a:rPr>
              <a:t>Introductory Phase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2" name="Picture 1" descr="Scale showing positives outweigh the negative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8762" y="4205214"/>
            <a:ext cx="6086475"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p:cNvSpPr>
            <a:spLocks noGrp="1"/>
          </p:cNvSpPr>
          <p:nvPr>
            <p:ph sz="half" idx="2"/>
          </p:nvPr>
        </p:nvSpPr>
        <p:spPr>
          <a:xfrm>
            <a:off x="5044706" y="2313336"/>
            <a:ext cx="3538462" cy="2105152"/>
          </a:xfrm>
        </p:spPr>
        <p:txBody>
          <a:bodyPr/>
          <a:lstStyle/>
          <a:p>
            <a:pPr eaLnBrk="1" hangingPunct="1">
              <a:buClrTx/>
              <a:defRPr/>
            </a:pPr>
            <a:r>
              <a:rPr lang="en-US" sz="2000" dirty="0"/>
              <a:t>Employment/school disruptions</a:t>
            </a:r>
          </a:p>
          <a:p>
            <a:pPr eaLnBrk="1" hangingPunct="1">
              <a:buClrTx/>
              <a:defRPr/>
            </a:pPr>
            <a:r>
              <a:rPr lang="en-US" sz="2000" dirty="0"/>
              <a:t>Relationship concerns</a:t>
            </a:r>
          </a:p>
          <a:p>
            <a:pPr eaLnBrk="1" hangingPunct="1">
              <a:buClrTx/>
              <a:defRPr/>
            </a:pPr>
            <a:r>
              <a:rPr lang="en-US" sz="2000" dirty="0"/>
              <a:t>Financial problems</a:t>
            </a:r>
          </a:p>
          <a:p>
            <a:pPr eaLnBrk="1" hangingPunct="1">
              <a:buClrTx/>
              <a:defRPr/>
            </a:pPr>
            <a:r>
              <a:rPr lang="en-US" sz="2000" dirty="0"/>
              <a:t>Beginnings of physiological dependence</a:t>
            </a:r>
          </a:p>
          <a:p>
            <a:pPr eaLnBrk="1" hangingPunct="1">
              <a:defRPr/>
            </a:pPr>
            <a:endParaRPr lang="en-US" sz="2400" dirty="0"/>
          </a:p>
        </p:txBody>
      </p:sp>
      <p:sp>
        <p:nvSpPr>
          <p:cNvPr id="14340"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D605FCD5-181E-43E8-AAE2-BD80FAB6AB1C}" type="slidenum">
              <a:rPr lang="en-US" smtClean="0"/>
              <a:pPr eaLnBrk="1" hangingPunct="1"/>
              <a:t>15</a:t>
            </a:fld>
            <a:endParaRPr lang="en-US"/>
          </a:p>
        </p:txBody>
      </p:sp>
      <p:sp>
        <p:nvSpPr>
          <p:cNvPr id="14341" name="Rectangle 1047"/>
          <p:cNvSpPr>
            <a:spLocks noGrp="1" noChangeArrowheads="1"/>
          </p:cNvSpPr>
          <p:nvPr>
            <p:ph type="title"/>
          </p:nvPr>
        </p:nvSpPr>
        <p:spPr>
          <a:xfrm>
            <a:off x="723900" y="279112"/>
            <a:ext cx="7696200" cy="645336"/>
          </a:xfrm>
        </p:spPr>
        <p:txBody>
          <a:bodyPr/>
          <a:lstStyle/>
          <a:p>
            <a:pPr algn="ctr" eaLnBrk="1" hangingPunct="1"/>
            <a:r>
              <a:rPr lang="en-US" sz="3200" b="1" dirty="0"/>
              <a:t>Addictive Process - </a:t>
            </a:r>
            <a:r>
              <a:rPr lang="en-US" sz="2800" b="1" i="1" dirty="0"/>
              <a:t>Maintenance Phase</a:t>
            </a:r>
          </a:p>
        </p:txBody>
      </p:sp>
      <p:sp>
        <p:nvSpPr>
          <p:cNvPr id="14343" name="Content Placeholder 2" descr="Scale showing positivies outweigh negatives at maintenance phase"/>
          <p:cNvSpPr>
            <a:spLocks noGrp="1"/>
          </p:cNvSpPr>
          <p:nvPr>
            <p:ph sz="half" idx="1"/>
          </p:nvPr>
        </p:nvSpPr>
        <p:spPr>
          <a:xfrm>
            <a:off x="835692" y="3223098"/>
            <a:ext cx="3020994" cy="1949105"/>
          </a:xfrm>
        </p:spPr>
        <p:txBody>
          <a:bodyPr/>
          <a:lstStyle/>
          <a:p>
            <a:pPr eaLnBrk="1" hangingPunct="1">
              <a:buClrTx/>
            </a:pPr>
            <a:r>
              <a:rPr lang="en-US" sz="2000" dirty="0"/>
              <a:t>Depression relief</a:t>
            </a:r>
          </a:p>
          <a:p>
            <a:pPr eaLnBrk="1" hangingPunct="1">
              <a:buClrTx/>
            </a:pPr>
            <a:r>
              <a:rPr lang="en-US" sz="2000" dirty="0"/>
              <a:t>Confidence boost</a:t>
            </a:r>
          </a:p>
          <a:p>
            <a:pPr eaLnBrk="1" hangingPunct="1">
              <a:buClrTx/>
            </a:pPr>
            <a:r>
              <a:rPr lang="en-US" sz="2000" dirty="0"/>
              <a:t>Boredom relief</a:t>
            </a:r>
          </a:p>
          <a:p>
            <a:pPr eaLnBrk="1" hangingPunct="1">
              <a:buClrTx/>
            </a:pPr>
            <a:r>
              <a:rPr lang="en-US" sz="2000" dirty="0"/>
              <a:t>Sexual enhancement</a:t>
            </a:r>
          </a:p>
          <a:p>
            <a:pPr eaLnBrk="1" hangingPunct="1">
              <a:buClrTx/>
            </a:pPr>
            <a:r>
              <a:rPr lang="en-US" sz="2000" dirty="0"/>
              <a:t>Social lubricant</a:t>
            </a:r>
            <a:endParaRPr lang="en-US" sz="3200" dirty="0"/>
          </a:p>
          <a:p>
            <a:pPr marL="0" indent="0" eaLnBrk="1" hangingPunct="1">
              <a:buFont typeface="Wingdings" pitchFamily="2" charset="2"/>
              <a:buNone/>
            </a:pPr>
            <a:endParaRPr lang="en-US" sz="2000" dirty="0"/>
          </a:p>
        </p:txBody>
      </p:sp>
      <p:sp>
        <p:nvSpPr>
          <p:cNvPr id="7" name="Text Placeholder 6">
            <a:extLst>
              <a:ext uri="{FF2B5EF4-FFF2-40B4-BE49-F238E27FC236}">
                <a16:creationId xmlns:a16="http://schemas.microsoft.com/office/drawing/2014/main" id="{6EA74340-EC7A-4F84-BE2F-38ACBED8ED31}"/>
              </a:ext>
            </a:extLst>
          </p:cNvPr>
          <p:cNvSpPr txBox="1">
            <a:spLocks/>
          </p:cNvSpPr>
          <p:nvPr/>
        </p:nvSpPr>
        <p:spPr bwMode="auto">
          <a:xfrm>
            <a:off x="1198440" y="1011947"/>
            <a:ext cx="6893170" cy="585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eaLnBrk="1" hangingPunct="1">
              <a:buNone/>
            </a:pPr>
            <a:r>
              <a:rPr lang="en-US" sz="2400" u="sng" kern="0" dirty="0"/>
              <a:t>Positives and Negatives of </a:t>
            </a:r>
            <a:r>
              <a:rPr lang="en-US" sz="2400" u="sng" kern="0" dirty="0" err="1"/>
              <a:t>Shabu</a:t>
            </a:r>
            <a:r>
              <a:rPr lang="en-US" sz="2400" u="sng" kern="0" dirty="0"/>
              <a:t> Use</a:t>
            </a:r>
          </a:p>
        </p:txBody>
      </p:sp>
      <p:sp>
        <p:nvSpPr>
          <p:cNvPr id="8" name="Rectangle: Rounded Corners 7">
            <a:extLst>
              <a:ext uri="{FF2B5EF4-FFF2-40B4-BE49-F238E27FC236}">
                <a16:creationId xmlns:a16="http://schemas.microsoft.com/office/drawing/2014/main" id="{A9C7FF1E-9A2E-4B6D-819A-4BF87CA230E2}"/>
              </a:ext>
            </a:extLst>
          </p:cNvPr>
          <p:cNvSpPr/>
          <p:nvPr/>
        </p:nvSpPr>
        <p:spPr bwMode="auto">
          <a:xfrm>
            <a:off x="786986" y="3058837"/>
            <a:ext cx="3069700" cy="2091936"/>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B6EBE4BB-2767-49A4-9CD4-EC42C54BB1ED}"/>
              </a:ext>
            </a:extLst>
          </p:cNvPr>
          <p:cNvSpPr/>
          <p:nvPr/>
        </p:nvSpPr>
        <p:spPr>
          <a:xfrm>
            <a:off x="1028099" y="2838134"/>
            <a:ext cx="1309975"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Positives</a:t>
            </a:r>
          </a:p>
        </p:txBody>
      </p:sp>
      <p:sp>
        <p:nvSpPr>
          <p:cNvPr id="10" name="Rectangle: Rounded Corners 9">
            <a:extLst>
              <a:ext uri="{FF2B5EF4-FFF2-40B4-BE49-F238E27FC236}">
                <a16:creationId xmlns:a16="http://schemas.microsoft.com/office/drawing/2014/main" id="{38A0BE36-8A17-4386-B275-DFB44C368F98}"/>
              </a:ext>
            </a:extLst>
          </p:cNvPr>
          <p:cNvSpPr/>
          <p:nvPr/>
        </p:nvSpPr>
        <p:spPr bwMode="auto">
          <a:xfrm>
            <a:off x="5008130" y="2185447"/>
            <a:ext cx="3623806" cy="2257425"/>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1537B537-A2BF-4351-8E27-EC3C2F4D8E23}"/>
              </a:ext>
            </a:extLst>
          </p:cNvPr>
          <p:cNvSpPr/>
          <p:nvPr/>
        </p:nvSpPr>
        <p:spPr>
          <a:xfrm>
            <a:off x="7023564" y="1927994"/>
            <a:ext cx="1396536"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a:t>Negatives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7126" y="2113484"/>
            <a:ext cx="2713038" cy="2966466"/>
          </a:xfrm>
          <a:ln>
            <a:solidFill>
              <a:schemeClr val="tx1"/>
            </a:solidFill>
          </a:ln>
        </p:spPr>
        <p:txBody>
          <a:bodyPr/>
          <a:lstStyle/>
          <a:p>
            <a:pPr marL="0" indent="0" eaLnBrk="1" hangingPunct="1">
              <a:buFont typeface="Wingdings" pitchFamily="2" charset="2"/>
              <a:buNone/>
              <a:defRPr/>
            </a:pPr>
            <a:r>
              <a:rPr lang="en-US" sz="2200" b="1" i="1" dirty="0"/>
              <a:t>Triggers</a:t>
            </a:r>
          </a:p>
          <a:p>
            <a:pPr eaLnBrk="1" hangingPunct="1">
              <a:buClrTx/>
              <a:buFontTx/>
              <a:buChar char="•"/>
              <a:defRPr/>
            </a:pPr>
            <a:r>
              <a:rPr lang="en-US" sz="2200" dirty="0"/>
              <a:t>Parties</a:t>
            </a:r>
          </a:p>
          <a:p>
            <a:pPr eaLnBrk="1" hangingPunct="1">
              <a:buClrTx/>
              <a:buFontTx/>
              <a:buChar char="•"/>
              <a:defRPr/>
            </a:pPr>
            <a:r>
              <a:rPr lang="en-US" sz="2200" dirty="0"/>
              <a:t>Friday nights</a:t>
            </a:r>
          </a:p>
          <a:p>
            <a:pPr eaLnBrk="1" hangingPunct="1">
              <a:buClrTx/>
              <a:buFontTx/>
              <a:buChar char="•"/>
              <a:defRPr/>
            </a:pPr>
            <a:r>
              <a:rPr lang="en-US" sz="2200" dirty="0"/>
              <a:t>Friends</a:t>
            </a:r>
          </a:p>
          <a:p>
            <a:pPr eaLnBrk="1" hangingPunct="1">
              <a:buClrTx/>
              <a:buFontTx/>
              <a:buChar char="•"/>
              <a:defRPr/>
            </a:pPr>
            <a:r>
              <a:rPr lang="en-US" sz="2200" dirty="0"/>
              <a:t>Alcohol</a:t>
            </a:r>
          </a:p>
          <a:p>
            <a:pPr eaLnBrk="1" hangingPunct="1">
              <a:buClrTx/>
              <a:buFontTx/>
              <a:buChar char="•"/>
              <a:defRPr/>
            </a:pPr>
            <a:r>
              <a:rPr lang="en-US" sz="2200" dirty="0"/>
              <a:t>“Good times”</a:t>
            </a:r>
          </a:p>
          <a:p>
            <a:pPr eaLnBrk="1" hangingPunct="1">
              <a:buClrTx/>
              <a:buFontTx/>
              <a:buChar char="•"/>
              <a:defRPr/>
            </a:pPr>
            <a:r>
              <a:rPr lang="en-US" sz="2200" dirty="0"/>
              <a:t>Sexual situations</a:t>
            </a:r>
          </a:p>
          <a:p>
            <a:pPr eaLnBrk="1" hangingPunct="1">
              <a:defRPr/>
            </a:pPr>
            <a:endParaRPr lang="en-US" sz="2200" dirty="0"/>
          </a:p>
        </p:txBody>
      </p:sp>
      <p:sp>
        <p:nvSpPr>
          <p:cNvPr id="4" name="Content Placeholder 3"/>
          <p:cNvSpPr>
            <a:spLocks noGrp="1"/>
          </p:cNvSpPr>
          <p:nvPr>
            <p:ph sz="half" idx="2"/>
          </p:nvPr>
        </p:nvSpPr>
        <p:spPr>
          <a:xfrm>
            <a:off x="4771866" y="2113484"/>
            <a:ext cx="3806825" cy="3197122"/>
          </a:xfrm>
          <a:ln>
            <a:solidFill>
              <a:schemeClr val="tx1"/>
            </a:solidFill>
          </a:ln>
        </p:spPr>
        <p:txBody>
          <a:bodyPr/>
          <a:lstStyle/>
          <a:p>
            <a:pPr marL="0" indent="0" eaLnBrk="1" hangingPunct="1">
              <a:buFont typeface="Wingdings" pitchFamily="2" charset="2"/>
              <a:buNone/>
              <a:defRPr/>
            </a:pPr>
            <a:r>
              <a:rPr lang="en-US" sz="2200" b="1" i="1" dirty="0"/>
              <a:t>Responses</a:t>
            </a:r>
          </a:p>
          <a:p>
            <a:pPr eaLnBrk="1" hangingPunct="1">
              <a:buClrTx/>
              <a:buFontTx/>
              <a:buChar char="•"/>
              <a:defRPr/>
            </a:pPr>
            <a:r>
              <a:rPr lang="en-US" sz="2200" dirty="0"/>
              <a:t>Thoughts of </a:t>
            </a:r>
            <a:r>
              <a:rPr lang="en-US" sz="2200" dirty="0" err="1"/>
              <a:t>Shabu</a:t>
            </a:r>
            <a:endParaRPr lang="en-US" sz="2200" dirty="0"/>
          </a:p>
          <a:p>
            <a:pPr eaLnBrk="1" hangingPunct="1">
              <a:buClrTx/>
              <a:buFontTx/>
              <a:buChar char="•"/>
              <a:defRPr/>
            </a:pPr>
            <a:r>
              <a:rPr lang="en-US" sz="2200" dirty="0"/>
              <a:t>Eager anticipation </a:t>
            </a:r>
            <a:br>
              <a:rPr lang="en-US" sz="2200" dirty="0"/>
            </a:br>
            <a:r>
              <a:rPr lang="en-US" sz="2200" dirty="0"/>
              <a:t>of </a:t>
            </a:r>
            <a:r>
              <a:rPr lang="en-US" sz="2200" dirty="0" err="1"/>
              <a:t>Shabu</a:t>
            </a:r>
            <a:r>
              <a:rPr lang="en-US" sz="2200" dirty="0"/>
              <a:t> use</a:t>
            </a:r>
          </a:p>
          <a:p>
            <a:pPr eaLnBrk="1" hangingPunct="1">
              <a:buClrTx/>
              <a:buFontTx/>
              <a:buChar char="•"/>
              <a:defRPr/>
            </a:pPr>
            <a:r>
              <a:rPr lang="en-US" sz="2200" dirty="0"/>
              <a:t>Mild physiological arousal</a:t>
            </a:r>
          </a:p>
          <a:p>
            <a:pPr eaLnBrk="1" hangingPunct="1">
              <a:buClrTx/>
              <a:buFontTx/>
              <a:buChar char="•"/>
              <a:defRPr/>
            </a:pPr>
            <a:r>
              <a:rPr lang="en-US" sz="2200" dirty="0"/>
              <a:t>Cravings occur as use approaches</a:t>
            </a:r>
          </a:p>
          <a:p>
            <a:pPr eaLnBrk="1" hangingPunct="1">
              <a:buClrTx/>
              <a:buFontTx/>
              <a:buChar char="•"/>
              <a:defRPr/>
            </a:pPr>
            <a:r>
              <a:rPr lang="en-US" sz="2200" dirty="0"/>
              <a:t>Occasional use</a:t>
            </a:r>
          </a:p>
          <a:p>
            <a:pPr eaLnBrk="1" hangingPunct="1">
              <a:defRPr/>
            </a:pPr>
            <a:endParaRPr lang="en-US" sz="2200" dirty="0"/>
          </a:p>
        </p:txBody>
      </p:sp>
      <p:sp>
        <p:nvSpPr>
          <p:cNvPr id="15365"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98BEB116-9EBC-4890-B0E3-24DC9ED2C79E}" type="slidenum">
              <a:rPr lang="en-US" smtClean="0"/>
              <a:pPr eaLnBrk="1" hangingPunct="1"/>
              <a:t>16</a:t>
            </a:fld>
            <a:endParaRPr lang="en-US"/>
          </a:p>
        </p:txBody>
      </p:sp>
      <p:sp>
        <p:nvSpPr>
          <p:cNvPr id="15367" name="AutoShape 7" descr="Arrow showing triggers leading to responses"/>
          <p:cNvSpPr>
            <a:spLocks noChangeArrowheads="1"/>
          </p:cNvSpPr>
          <p:nvPr/>
        </p:nvSpPr>
        <p:spPr bwMode="auto">
          <a:xfrm>
            <a:off x="3487452" y="2899569"/>
            <a:ext cx="1137126" cy="1058862"/>
          </a:xfrm>
          <a:prstGeom prst="rightArrow">
            <a:avLst>
              <a:gd name="adj1" fmla="val 50000"/>
              <a:gd name="adj2" fmla="val 40517"/>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7" name="Rectangle 1047">
            <a:extLst>
              <a:ext uri="{FF2B5EF4-FFF2-40B4-BE49-F238E27FC236}">
                <a16:creationId xmlns:a16="http://schemas.microsoft.com/office/drawing/2014/main" id="{32836B74-BA00-4C53-BE30-1A19D42CB86A}"/>
              </a:ext>
            </a:extLst>
          </p:cNvPr>
          <p:cNvSpPr txBox="1">
            <a:spLocks noChangeArrowheads="1"/>
          </p:cNvSpPr>
          <p:nvPr/>
        </p:nvSpPr>
        <p:spPr bwMode="auto">
          <a:xfrm>
            <a:off x="723900" y="279112"/>
            <a:ext cx="7696200"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sz="2800" b="1" i="1" kern="0" dirty="0"/>
              <a:t>Maintenance Phase</a:t>
            </a:r>
          </a:p>
        </p:txBody>
      </p:sp>
      <p:sp>
        <p:nvSpPr>
          <p:cNvPr id="8" name="Rectangle 2">
            <a:extLst>
              <a:ext uri="{FF2B5EF4-FFF2-40B4-BE49-F238E27FC236}">
                <a16:creationId xmlns:a16="http://schemas.microsoft.com/office/drawing/2014/main" id="{8B014752-1FF7-4212-9A04-C3E93C4A676A}"/>
              </a:ext>
            </a:extLst>
          </p:cNvPr>
          <p:cNvSpPr txBox="1">
            <a:spLocks noChangeArrowheads="1"/>
          </p:cNvSpPr>
          <p:nvPr/>
        </p:nvSpPr>
        <p:spPr bwMode="auto">
          <a:xfrm>
            <a:off x="723900" y="5797510"/>
            <a:ext cx="7696200" cy="65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i="1" kern="0" dirty="0">
                <a:solidFill>
                  <a:srgbClr val="FF0000"/>
                </a:solidFill>
              </a:rPr>
              <a:t>Strength of Conditioned Connection: </a:t>
            </a:r>
            <a:r>
              <a:rPr lang="en-US" sz="2400" i="1" u="sng" kern="0" dirty="0">
                <a:solidFill>
                  <a:srgbClr val="FF0000"/>
                </a:solidFill>
              </a:rPr>
              <a:t>Moderate</a:t>
            </a:r>
            <a:endParaRPr lang="en-US" sz="2400" i="1" kern="0" dirty="0">
              <a:solidFill>
                <a:srgbClr val="FF0000"/>
              </a:solidFill>
            </a:endParaRPr>
          </a:p>
        </p:txBody>
      </p:sp>
      <p:sp>
        <p:nvSpPr>
          <p:cNvPr id="9" name="Rectangle 8">
            <a:extLst>
              <a:ext uri="{FF2B5EF4-FFF2-40B4-BE49-F238E27FC236}">
                <a16:creationId xmlns:a16="http://schemas.microsoft.com/office/drawing/2014/main" id="{7D03BC8E-8CD8-4C09-80BA-4A24B994DAB7}"/>
              </a:ext>
            </a:extLst>
          </p:cNvPr>
          <p:cNvSpPr/>
          <p:nvPr/>
        </p:nvSpPr>
        <p:spPr>
          <a:xfrm>
            <a:off x="1858435" y="1242182"/>
            <a:ext cx="5427127" cy="461665"/>
          </a:xfrm>
          <a:prstGeom prst="rect">
            <a:avLst/>
          </a:prstGeom>
        </p:spPr>
        <p:txBody>
          <a:bodyPr wrap="none">
            <a:spAutoFit/>
          </a:bodyPr>
          <a:lstStyle/>
          <a:p>
            <a:r>
              <a:rPr lang="en-US" altLang="ja-JP" sz="2400" u="sng" dirty="0"/>
              <a:t>Conditioning Process During Addiction</a:t>
            </a:r>
            <a:endParaRPr lang="ja-JP" altLang="en-US" sz="2400" u="sn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3DF7EE8B-0542-47A1-9381-1193389BFA23}" type="slidenum">
              <a:rPr lang="en-US" smtClean="0"/>
              <a:pPr eaLnBrk="1" hangingPunct="1"/>
              <a:t>17</a:t>
            </a:fld>
            <a:endParaRPr lang="en-US"/>
          </a:p>
        </p:txBody>
      </p:sp>
      <p:pic>
        <p:nvPicPr>
          <p:cNvPr id="5" name="Picture 4">
            <a:extLst>
              <a:ext uri="{FF2B5EF4-FFF2-40B4-BE49-F238E27FC236}">
                <a16:creationId xmlns:a16="http://schemas.microsoft.com/office/drawing/2014/main" id="{3B8216A0-0B43-4C1E-9200-5E32431457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48348"/>
            <a:ext cx="4834221" cy="5034455"/>
          </a:xfrm>
          <a:prstGeom prst="rect">
            <a:avLst/>
          </a:prstGeom>
        </p:spPr>
      </p:pic>
      <p:sp>
        <p:nvSpPr>
          <p:cNvPr id="6" name="TextBox 5">
            <a:extLst>
              <a:ext uri="{FF2B5EF4-FFF2-40B4-BE49-F238E27FC236}">
                <a16:creationId xmlns:a16="http://schemas.microsoft.com/office/drawing/2014/main" id="{2517A357-84FB-47BC-BB61-79135606F342}"/>
              </a:ext>
            </a:extLst>
          </p:cNvPr>
          <p:cNvSpPr txBox="1"/>
          <p:nvPr/>
        </p:nvSpPr>
        <p:spPr>
          <a:xfrm>
            <a:off x="3877133" y="1887485"/>
            <a:ext cx="904672" cy="369332"/>
          </a:xfrm>
          <a:prstGeom prst="rect">
            <a:avLst/>
          </a:prstGeom>
          <a:noFill/>
        </p:spPr>
        <p:txBody>
          <a:bodyPr wrap="square" rtlCol="0">
            <a:spAutoFit/>
          </a:bodyPr>
          <a:lstStyle/>
          <a:p>
            <a:r>
              <a:rPr lang="en-PH" b="1" dirty="0"/>
              <a:t>Food</a:t>
            </a:r>
          </a:p>
        </p:txBody>
      </p:sp>
      <p:sp>
        <p:nvSpPr>
          <p:cNvPr id="7" name="TextBox 6">
            <a:extLst>
              <a:ext uri="{FF2B5EF4-FFF2-40B4-BE49-F238E27FC236}">
                <a16:creationId xmlns:a16="http://schemas.microsoft.com/office/drawing/2014/main" id="{CFC556A8-4587-49BE-8D96-D1BAEC668EC3}"/>
              </a:ext>
            </a:extLst>
          </p:cNvPr>
          <p:cNvSpPr txBox="1"/>
          <p:nvPr/>
        </p:nvSpPr>
        <p:spPr>
          <a:xfrm>
            <a:off x="4571999" y="2256817"/>
            <a:ext cx="1050587" cy="369332"/>
          </a:xfrm>
          <a:prstGeom prst="rect">
            <a:avLst/>
          </a:prstGeom>
          <a:noFill/>
        </p:spPr>
        <p:txBody>
          <a:bodyPr wrap="square" rtlCol="0">
            <a:spAutoFit/>
          </a:bodyPr>
          <a:lstStyle/>
          <a:p>
            <a:r>
              <a:rPr lang="en-PH" b="1" dirty="0"/>
              <a:t>School</a:t>
            </a:r>
          </a:p>
        </p:txBody>
      </p:sp>
      <p:sp>
        <p:nvSpPr>
          <p:cNvPr id="8" name="TextBox 7">
            <a:extLst>
              <a:ext uri="{FF2B5EF4-FFF2-40B4-BE49-F238E27FC236}">
                <a16:creationId xmlns:a16="http://schemas.microsoft.com/office/drawing/2014/main" id="{22203E6F-EAF3-4F01-A473-0AAB1FEB4206}"/>
              </a:ext>
            </a:extLst>
          </p:cNvPr>
          <p:cNvSpPr txBox="1"/>
          <p:nvPr/>
        </p:nvSpPr>
        <p:spPr>
          <a:xfrm>
            <a:off x="3944711" y="2776014"/>
            <a:ext cx="821327" cy="369332"/>
          </a:xfrm>
          <a:prstGeom prst="rect">
            <a:avLst/>
          </a:prstGeom>
          <a:noFill/>
        </p:spPr>
        <p:txBody>
          <a:bodyPr wrap="square" rtlCol="0">
            <a:spAutoFit/>
          </a:bodyPr>
          <a:lstStyle/>
          <a:p>
            <a:r>
              <a:rPr lang="en-PH" b="1" dirty="0"/>
              <a:t>TV</a:t>
            </a:r>
          </a:p>
        </p:txBody>
      </p:sp>
      <p:sp>
        <p:nvSpPr>
          <p:cNvPr id="10" name="TextBox 9">
            <a:extLst>
              <a:ext uri="{FF2B5EF4-FFF2-40B4-BE49-F238E27FC236}">
                <a16:creationId xmlns:a16="http://schemas.microsoft.com/office/drawing/2014/main" id="{2D80EAAF-5144-4C03-8578-732E7FF36202}"/>
              </a:ext>
            </a:extLst>
          </p:cNvPr>
          <p:cNvSpPr txBox="1"/>
          <p:nvPr/>
        </p:nvSpPr>
        <p:spPr>
          <a:xfrm>
            <a:off x="4569790" y="2923729"/>
            <a:ext cx="1152729" cy="369332"/>
          </a:xfrm>
          <a:prstGeom prst="rect">
            <a:avLst/>
          </a:prstGeom>
          <a:noFill/>
        </p:spPr>
        <p:txBody>
          <a:bodyPr wrap="square" rtlCol="0">
            <a:spAutoFit/>
          </a:bodyPr>
          <a:lstStyle/>
          <a:p>
            <a:r>
              <a:rPr lang="en-PH" b="1" dirty="0"/>
              <a:t>Hobbies</a:t>
            </a:r>
          </a:p>
        </p:txBody>
      </p:sp>
      <p:sp>
        <p:nvSpPr>
          <p:cNvPr id="11" name="TextBox 10">
            <a:extLst>
              <a:ext uri="{FF2B5EF4-FFF2-40B4-BE49-F238E27FC236}">
                <a16:creationId xmlns:a16="http://schemas.microsoft.com/office/drawing/2014/main" id="{14915687-73FF-4B91-8AEF-3748F17A1A71}"/>
              </a:ext>
            </a:extLst>
          </p:cNvPr>
          <p:cNvSpPr txBox="1"/>
          <p:nvPr/>
        </p:nvSpPr>
        <p:spPr>
          <a:xfrm>
            <a:off x="3753104" y="3372395"/>
            <a:ext cx="1152729" cy="369332"/>
          </a:xfrm>
          <a:prstGeom prst="rect">
            <a:avLst/>
          </a:prstGeom>
          <a:noFill/>
        </p:spPr>
        <p:txBody>
          <a:bodyPr wrap="square" rtlCol="0">
            <a:spAutoFit/>
          </a:bodyPr>
          <a:lstStyle/>
          <a:p>
            <a:r>
              <a:rPr lang="en-PH" b="1" dirty="0"/>
              <a:t>Job</a:t>
            </a:r>
          </a:p>
        </p:txBody>
      </p:sp>
      <p:sp>
        <p:nvSpPr>
          <p:cNvPr id="12" name="TextBox 11">
            <a:extLst>
              <a:ext uri="{FF2B5EF4-FFF2-40B4-BE49-F238E27FC236}">
                <a16:creationId xmlns:a16="http://schemas.microsoft.com/office/drawing/2014/main" id="{18F45B98-7EAE-40E7-824C-156E93CA39A2}"/>
              </a:ext>
            </a:extLst>
          </p:cNvPr>
          <p:cNvSpPr txBox="1"/>
          <p:nvPr/>
        </p:nvSpPr>
        <p:spPr>
          <a:xfrm>
            <a:off x="2610101" y="3108395"/>
            <a:ext cx="1267032" cy="369332"/>
          </a:xfrm>
          <a:prstGeom prst="rect">
            <a:avLst/>
          </a:prstGeom>
          <a:noFill/>
        </p:spPr>
        <p:txBody>
          <a:bodyPr wrap="square" rtlCol="0">
            <a:spAutoFit/>
          </a:bodyPr>
          <a:lstStyle/>
          <a:p>
            <a:r>
              <a:rPr lang="en-PH" b="1" dirty="0"/>
              <a:t>Girlfriend</a:t>
            </a:r>
          </a:p>
        </p:txBody>
      </p:sp>
      <p:sp>
        <p:nvSpPr>
          <p:cNvPr id="13" name="TextBox 12">
            <a:extLst>
              <a:ext uri="{FF2B5EF4-FFF2-40B4-BE49-F238E27FC236}">
                <a16:creationId xmlns:a16="http://schemas.microsoft.com/office/drawing/2014/main" id="{3C034050-143A-461D-AAFC-B73880D77A74}"/>
              </a:ext>
            </a:extLst>
          </p:cNvPr>
          <p:cNvSpPr txBox="1"/>
          <p:nvPr/>
        </p:nvSpPr>
        <p:spPr>
          <a:xfrm>
            <a:off x="2966192" y="3839606"/>
            <a:ext cx="1152729" cy="369332"/>
          </a:xfrm>
          <a:prstGeom prst="rect">
            <a:avLst/>
          </a:prstGeom>
          <a:noFill/>
        </p:spPr>
        <p:txBody>
          <a:bodyPr wrap="square" rtlCol="0">
            <a:spAutoFit/>
          </a:bodyPr>
          <a:lstStyle/>
          <a:p>
            <a:r>
              <a:rPr lang="en-PH" b="1" dirty="0"/>
              <a:t>Family</a:t>
            </a:r>
          </a:p>
        </p:txBody>
      </p:sp>
      <p:sp>
        <p:nvSpPr>
          <p:cNvPr id="14" name="TextBox 13">
            <a:extLst>
              <a:ext uri="{FF2B5EF4-FFF2-40B4-BE49-F238E27FC236}">
                <a16:creationId xmlns:a16="http://schemas.microsoft.com/office/drawing/2014/main" id="{6E20856A-40EA-4D79-A057-EAD61A53E438}"/>
              </a:ext>
            </a:extLst>
          </p:cNvPr>
          <p:cNvSpPr txBox="1"/>
          <p:nvPr/>
        </p:nvSpPr>
        <p:spPr>
          <a:xfrm>
            <a:off x="3434530" y="4246571"/>
            <a:ext cx="1152729" cy="369332"/>
          </a:xfrm>
          <a:prstGeom prst="rect">
            <a:avLst/>
          </a:prstGeom>
          <a:noFill/>
        </p:spPr>
        <p:txBody>
          <a:bodyPr wrap="square" rtlCol="0">
            <a:spAutoFit/>
          </a:bodyPr>
          <a:lstStyle/>
          <a:p>
            <a:r>
              <a:rPr lang="en-PH" b="1" dirty="0"/>
              <a:t>Exercise</a:t>
            </a:r>
          </a:p>
        </p:txBody>
      </p:sp>
      <p:sp>
        <p:nvSpPr>
          <p:cNvPr id="15" name="TextBox 14">
            <a:extLst>
              <a:ext uri="{FF2B5EF4-FFF2-40B4-BE49-F238E27FC236}">
                <a16:creationId xmlns:a16="http://schemas.microsoft.com/office/drawing/2014/main" id="{0B39CAB0-870E-47B1-B314-85F096DBDFC6}"/>
              </a:ext>
            </a:extLst>
          </p:cNvPr>
          <p:cNvSpPr txBox="1"/>
          <p:nvPr/>
        </p:nvSpPr>
        <p:spPr>
          <a:xfrm>
            <a:off x="4647003" y="4061905"/>
            <a:ext cx="1152729" cy="369332"/>
          </a:xfrm>
          <a:prstGeom prst="rect">
            <a:avLst/>
          </a:prstGeom>
          <a:noFill/>
        </p:spPr>
        <p:txBody>
          <a:bodyPr wrap="square" rtlCol="0">
            <a:spAutoFit/>
          </a:bodyPr>
          <a:lstStyle/>
          <a:p>
            <a:r>
              <a:rPr lang="en-PH" b="1" dirty="0"/>
              <a:t>Parties</a:t>
            </a:r>
          </a:p>
        </p:txBody>
      </p:sp>
      <p:sp>
        <p:nvSpPr>
          <p:cNvPr id="16" name="TextBox 15">
            <a:extLst>
              <a:ext uri="{FF2B5EF4-FFF2-40B4-BE49-F238E27FC236}">
                <a16:creationId xmlns:a16="http://schemas.microsoft.com/office/drawing/2014/main" id="{A22478A7-EE3A-43CD-BF39-5D92BBACB7D9}"/>
              </a:ext>
            </a:extLst>
          </p:cNvPr>
          <p:cNvSpPr txBox="1"/>
          <p:nvPr/>
        </p:nvSpPr>
        <p:spPr>
          <a:xfrm>
            <a:off x="4833616" y="346726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7" name="TextBox 16">
            <a:extLst>
              <a:ext uri="{FF2B5EF4-FFF2-40B4-BE49-F238E27FC236}">
                <a16:creationId xmlns:a16="http://schemas.microsoft.com/office/drawing/2014/main" id="{29ED2510-C6E0-43AD-9563-5B52DFB2E4E5}"/>
              </a:ext>
            </a:extLst>
          </p:cNvPr>
          <p:cNvSpPr txBox="1"/>
          <p:nvPr/>
        </p:nvSpPr>
        <p:spPr>
          <a:xfrm>
            <a:off x="2979459" y="245583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Rectangle 1047">
            <a:extLst>
              <a:ext uri="{FF2B5EF4-FFF2-40B4-BE49-F238E27FC236}">
                <a16:creationId xmlns:a16="http://schemas.microsoft.com/office/drawing/2014/main" id="{E030A1CE-D2CC-4881-A00B-DE5E5BB50B83}"/>
              </a:ext>
            </a:extLst>
          </p:cNvPr>
          <p:cNvSpPr txBox="1">
            <a:spLocks noChangeArrowheads="1"/>
          </p:cNvSpPr>
          <p:nvPr/>
        </p:nvSpPr>
        <p:spPr bwMode="auto">
          <a:xfrm>
            <a:off x="723900" y="279112"/>
            <a:ext cx="7696200"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sz="2800" b="1" i="1" kern="0" dirty="0"/>
              <a:t>Maintenance Phase</a:t>
            </a:r>
          </a:p>
        </p:txBody>
      </p:sp>
      <p:sp>
        <p:nvSpPr>
          <p:cNvPr id="19" name="Rectangle 2">
            <a:extLst>
              <a:ext uri="{FF2B5EF4-FFF2-40B4-BE49-F238E27FC236}">
                <a16:creationId xmlns:a16="http://schemas.microsoft.com/office/drawing/2014/main" id="{08E4241B-309F-4927-9130-4ECDEB92BE26}"/>
              </a:ext>
            </a:extLst>
          </p:cNvPr>
          <p:cNvSpPr>
            <a:spLocks noGrp="1" noChangeArrowheads="1"/>
          </p:cNvSpPr>
          <p:nvPr>
            <p:ph type="title"/>
          </p:nvPr>
        </p:nvSpPr>
        <p:spPr>
          <a:xfrm>
            <a:off x="701059" y="864986"/>
            <a:ext cx="7772400" cy="690118"/>
          </a:xfrm>
        </p:spPr>
        <p:txBody>
          <a:bodyPr/>
          <a:lstStyle/>
          <a:p>
            <a:pPr algn="ctr" eaLnBrk="1" hangingPunct="1"/>
            <a:r>
              <a:rPr lang="en-US" sz="2400" u="sng" dirty="0"/>
              <a:t>Development of Obsessive Thinking</a:t>
            </a:r>
            <a:endParaRPr lang="en-US" sz="28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17E7A66B-3652-4A41-895D-B78389B02651}" type="slidenum">
              <a:rPr lang="en-US" smtClean="0"/>
              <a:pPr eaLnBrk="1" hangingPunct="1"/>
              <a:t>18</a:t>
            </a:fld>
            <a:endParaRPr lang="en-US"/>
          </a:p>
        </p:txBody>
      </p:sp>
      <p:sp>
        <p:nvSpPr>
          <p:cNvPr id="5" name="TextBox 4">
            <a:extLst>
              <a:ext uri="{FF2B5EF4-FFF2-40B4-BE49-F238E27FC236}">
                <a16:creationId xmlns:a16="http://schemas.microsoft.com/office/drawing/2014/main" id="{C02FC748-FB0E-41BD-AA20-1F8145719D27}"/>
              </a:ext>
            </a:extLst>
          </p:cNvPr>
          <p:cNvSpPr txBox="1"/>
          <p:nvPr/>
        </p:nvSpPr>
        <p:spPr>
          <a:xfrm>
            <a:off x="623955" y="1998170"/>
            <a:ext cx="1692207" cy="830997"/>
          </a:xfrm>
          <a:prstGeom prst="rect">
            <a:avLst/>
          </a:prstGeom>
          <a:noFill/>
        </p:spPr>
        <p:txBody>
          <a:bodyPr wrap="square" rtlCol="0">
            <a:spAutoFit/>
          </a:bodyPr>
          <a:lstStyle/>
          <a:p>
            <a:r>
              <a:rPr lang="en-PH" sz="2400" b="1" dirty="0">
                <a:solidFill>
                  <a:schemeClr val="accent6">
                    <a:lumMod val="60000"/>
                    <a:lumOff val="40000"/>
                  </a:schemeClr>
                </a:solidFill>
              </a:rPr>
              <a:t>Entering Using Site</a:t>
            </a:r>
          </a:p>
        </p:txBody>
      </p:sp>
      <p:sp>
        <p:nvSpPr>
          <p:cNvPr id="6" name="TextBox 5">
            <a:extLst>
              <a:ext uri="{FF2B5EF4-FFF2-40B4-BE49-F238E27FC236}">
                <a16:creationId xmlns:a16="http://schemas.microsoft.com/office/drawing/2014/main" id="{8D47C3E6-3ABF-4EEE-B2DB-CBD304C6003F}"/>
              </a:ext>
            </a:extLst>
          </p:cNvPr>
          <p:cNvSpPr txBox="1"/>
          <p:nvPr/>
        </p:nvSpPr>
        <p:spPr>
          <a:xfrm>
            <a:off x="2720299" y="1998170"/>
            <a:ext cx="2249927" cy="830997"/>
          </a:xfrm>
          <a:prstGeom prst="rect">
            <a:avLst/>
          </a:prstGeom>
          <a:noFill/>
        </p:spPr>
        <p:txBody>
          <a:bodyPr wrap="square" rtlCol="0">
            <a:spAutoFit/>
          </a:bodyPr>
          <a:lstStyle/>
          <a:p>
            <a:r>
              <a:rPr lang="en-PH" sz="2400" b="1" dirty="0">
                <a:solidFill>
                  <a:schemeClr val="accent6">
                    <a:lumMod val="60000"/>
                    <a:lumOff val="40000"/>
                  </a:schemeClr>
                </a:solidFill>
              </a:rPr>
              <a:t>Physiological Response</a:t>
            </a:r>
          </a:p>
        </p:txBody>
      </p:sp>
      <p:sp>
        <p:nvSpPr>
          <p:cNvPr id="7" name="TextBox 6">
            <a:extLst>
              <a:ext uri="{FF2B5EF4-FFF2-40B4-BE49-F238E27FC236}">
                <a16:creationId xmlns:a16="http://schemas.microsoft.com/office/drawing/2014/main" id="{F921F046-8D56-49AC-95F8-E5EC18A5537B}"/>
              </a:ext>
            </a:extLst>
          </p:cNvPr>
          <p:cNvSpPr txBox="1"/>
          <p:nvPr/>
        </p:nvSpPr>
        <p:spPr>
          <a:xfrm>
            <a:off x="5052928" y="2002170"/>
            <a:ext cx="1692207" cy="830997"/>
          </a:xfrm>
          <a:prstGeom prst="rect">
            <a:avLst/>
          </a:prstGeom>
          <a:noFill/>
        </p:spPr>
        <p:txBody>
          <a:bodyPr wrap="square" rtlCol="0">
            <a:spAutoFit/>
          </a:bodyPr>
          <a:lstStyle/>
          <a:p>
            <a:pPr algn="ctr"/>
            <a:r>
              <a:rPr lang="en-PH" sz="2400" b="1" dirty="0">
                <a:solidFill>
                  <a:schemeClr val="accent6">
                    <a:lumMod val="60000"/>
                    <a:lumOff val="40000"/>
                  </a:schemeClr>
                </a:solidFill>
              </a:rPr>
              <a:t>Use of </a:t>
            </a:r>
            <a:r>
              <a:rPr lang="en-PH" sz="2400" b="1" dirty="0" err="1">
                <a:solidFill>
                  <a:schemeClr val="accent6">
                    <a:lumMod val="60000"/>
                    <a:lumOff val="40000"/>
                  </a:schemeClr>
                </a:solidFill>
              </a:rPr>
              <a:t>Shabu</a:t>
            </a:r>
            <a:endParaRPr lang="en-PH" sz="2400" b="1" dirty="0">
              <a:solidFill>
                <a:schemeClr val="accent6">
                  <a:lumMod val="60000"/>
                  <a:lumOff val="40000"/>
                </a:schemeClr>
              </a:solidFill>
            </a:endParaRPr>
          </a:p>
        </p:txBody>
      </p:sp>
      <p:sp>
        <p:nvSpPr>
          <p:cNvPr id="8" name="TextBox 7">
            <a:extLst>
              <a:ext uri="{FF2B5EF4-FFF2-40B4-BE49-F238E27FC236}">
                <a16:creationId xmlns:a16="http://schemas.microsoft.com/office/drawing/2014/main" id="{11F5E8C1-3E86-430E-AFAD-D77B2F4933E2}"/>
              </a:ext>
            </a:extLst>
          </p:cNvPr>
          <p:cNvSpPr txBox="1"/>
          <p:nvPr/>
        </p:nvSpPr>
        <p:spPr>
          <a:xfrm>
            <a:off x="6827837" y="1998170"/>
            <a:ext cx="1692207" cy="830997"/>
          </a:xfrm>
          <a:prstGeom prst="rect">
            <a:avLst/>
          </a:prstGeom>
          <a:noFill/>
        </p:spPr>
        <p:txBody>
          <a:bodyPr wrap="square" rtlCol="0">
            <a:spAutoFit/>
          </a:bodyPr>
          <a:lstStyle/>
          <a:p>
            <a:pPr algn="ctr"/>
            <a:r>
              <a:rPr lang="en-PH" sz="2400" b="1" dirty="0" err="1">
                <a:solidFill>
                  <a:schemeClr val="accent6">
                    <a:lumMod val="60000"/>
                    <a:lumOff val="40000"/>
                  </a:schemeClr>
                </a:solidFill>
              </a:rPr>
              <a:t>Shabu</a:t>
            </a:r>
            <a:r>
              <a:rPr lang="en-PH" sz="2400" b="1" dirty="0">
                <a:solidFill>
                  <a:schemeClr val="accent6">
                    <a:lumMod val="60000"/>
                    <a:lumOff val="40000"/>
                  </a:schemeClr>
                </a:solidFill>
              </a:rPr>
              <a:t> Effects</a:t>
            </a:r>
          </a:p>
        </p:txBody>
      </p:sp>
      <p:sp>
        <p:nvSpPr>
          <p:cNvPr id="9" name="Arrow: Right 8">
            <a:extLst>
              <a:ext uri="{FF2B5EF4-FFF2-40B4-BE49-F238E27FC236}">
                <a16:creationId xmlns:a16="http://schemas.microsoft.com/office/drawing/2014/main" id="{9233AAC8-65E7-499B-B9D6-5527632F9B51}"/>
              </a:ext>
            </a:extLst>
          </p:cNvPr>
          <p:cNvSpPr/>
          <p:nvPr/>
        </p:nvSpPr>
        <p:spPr bwMode="auto">
          <a:xfrm>
            <a:off x="2216674" y="2334638"/>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Arrow: Right 9">
            <a:extLst>
              <a:ext uri="{FF2B5EF4-FFF2-40B4-BE49-F238E27FC236}">
                <a16:creationId xmlns:a16="http://schemas.microsoft.com/office/drawing/2014/main" id="{FEE84A6F-9D66-4B23-8701-E2BFE49B1F00}"/>
              </a:ext>
            </a:extLst>
          </p:cNvPr>
          <p:cNvSpPr/>
          <p:nvPr/>
        </p:nvSpPr>
        <p:spPr bwMode="auto">
          <a:xfrm>
            <a:off x="4870737" y="2334638"/>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1" name="Arrow: Right 10">
            <a:extLst>
              <a:ext uri="{FF2B5EF4-FFF2-40B4-BE49-F238E27FC236}">
                <a16:creationId xmlns:a16="http://schemas.microsoft.com/office/drawing/2014/main" id="{D55D38E5-3663-4D06-951A-6BAE59BAF90E}"/>
              </a:ext>
            </a:extLst>
          </p:cNvPr>
          <p:cNvSpPr/>
          <p:nvPr/>
        </p:nvSpPr>
        <p:spPr bwMode="auto">
          <a:xfrm>
            <a:off x="6534673" y="2334638"/>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2" name="TextBox 11">
            <a:extLst>
              <a:ext uri="{FF2B5EF4-FFF2-40B4-BE49-F238E27FC236}">
                <a16:creationId xmlns:a16="http://schemas.microsoft.com/office/drawing/2014/main" id="{EA894B43-5209-4F67-89C4-BF47A9063BEB}"/>
              </a:ext>
            </a:extLst>
          </p:cNvPr>
          <p:cNvSpPr txBox="1"/>
          <p:nvPr/>
        </p:nvSpPr>
        <p:spPr>
          <a:xfrm>
            <a:off x="2537559" y="2966563"/>
            <a:ext cx="2432667" cy="2308324"/>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400" b="1" dirty="0"/>
              <a:t>Heart</a:t>
            </a:r>
          </a:p>
          <a:p>
            <a:pPr marL="342900" indent="-342900">
              <a:buFont typeface="Arial" panose="020B0604020202020204" pitchFamily="34" charset="0"/>
              <a:buChar char="↑"/>
            </a:pPr>
            <a:r>
              <a:rPr lang="en-PH" sz="2400" b="1" dirty="0"/>
              <a:t>Breathing</a:t>
            </a:r>
          </a:p>
          <a:p>
            <a:pPr marL="342900" indent="-342900">
              <a:buFont typeface="Arial" panose="020B0604020202020204" pitchFamily="34" charset="0"/>
              <a:buChar char="↑"/>
            </a:pPr>
            <a:r>
              <a:rPr lang="en-PH" sz="2400" b="1" dirty="0"/>
              <a:t>Adrenaline effects</a:t>
            </a:r>
          </a:p>
          <a:p>
            <a:pPr marL="342900" indent="-342900">
              <a:buFont typeface="Arial" panose="020B0604020202020204" pitchFamily="34" charset="0"/>
              <a:buChar char="↑"/>
            </a:pPr>
            <a:r>
              <a:rPr lang="en-PH" sz="2400" b="1" dirty="0"/>
              <a:t>Energy</a:t>
            </a:r>
          </a:p>
          <a:p>
            <a:pPr marL="342900" indent="-342900">
              <a:buFont typeface="Arial" panose="020B0604020202020204" pitchFamily="34" charset="0"/>
              <a:buChar char="↑"/>
            </a:pPr>
            <a:r>
              <a:rPr lang="en-PH" sz="2400" b="1" dirty="0" err="1"/>
              <a:t>Shabu</a:t>
            </a:r>
            <a:r>
              <a:rPr lang="en-PH" sz="2400" b="1" dirty="0"/>
              <a:t> taste</a:t>
            </a:r>
          </a:p>
        </p:txBody>
      </p:sp>
      <p:sp>
        <p:nvSpPr>
          <p:cNvPr id="13" name="TextBox 12">
            <a:extLst>
              <a:ext uri="{FF2B5EF4-FFF2-40B4-BE49-F238E27FC236}">
                <a16:creationId xmlns:a16="http://schemas.microsoft.com/office/drawing/2014/main" id="{85B819C9-F99E-474B-A4DD-D553D40D9D41}"/>
              </a:ext>
            </a:extLst>
          </p:cNvPr>
          <p:cNvSpPr txBox="1"/>
          <p:nvPr/>
        </p:nvSpPr>
        <p:spPr>
          <a:xfrm>
            <a:off x="6827837" y="2966563"/>
            <a:ext cx="1815425" cy="1569660"/>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400" b="1" dirty="0"/>
              <a:t>Heart</a:t>
            </a:r>
          </a:p>
          <a:p>
            <a:pPr marL="342900" indent="-342900">
              <a:buFont typeface="Arial" panose="020B0604020202020204" pitchFamily="34" charset="0"/>
              <a:buChar char="↑"/>
            </a:pPr>
            <a:r>
              <a:rPr lang="en-PH" sz="2400" b="1" dirty="0"/>
              <a:t>Blood pressure</a:t>
            </a:r>
          </a:p>
          <a:p>
            <a:pPr marL="342900" indent="-342900">
              <a:buFont typeface="Arial" panose="020B0604020202020204" pitchFamily="34" charset="0"/>
              <a:buChar char="↑"/>
            </a:pPr>
            <a:r>
              <a:rPr lang="en-PH" sz="2400" b="1" dirty="0"/>
              <a:t>Energy</a:t>
            </a:r>
          </a:p>
        </p:txBody>
      </p:sp>
      <p:pic>
        <p:nvPicPr>
          <p:cNvPr id="14" name="Picture 13">
            <a:extLst>
              <a:ext uri="{FF2B5EF4-FFF2-40B4-BE49-F238E27FC236}">
                <a16:creationId xmlns:a16="http://schemas.microsoft.com/office/drawing/2014/main" id="{16164917-9D62-4011-A931-003BD3B95C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153" y="2969279"/>
            <a:ext cx="2181334" cy="1736313"/>
          </a:xfrm>
          <a:prstGeom prst="rect">
            <a:avLst/>
          </a:prstGeom>
        </p:spPr>
      </p:pic>
      <p:sp>
        <p:nvSpPr>
          <p:cNvPr id="15" name="Rectangle 1047">
            <a:extLst>
              <a:ext uri="{FF2B5EF4-FFF2-40B4-BE49-F238E27FC236}">
                <a16:creationId xmlns:a16="http://schemas.microsoft.com/office/drawing/2014/main" id="{A3EA6F26-4CCB-41B8-9850-46CE2A98264A}"/>
              </a:ext>
            </a:extLst>
          </p:cNvPr>
          <p:cNvSpPr txBox="1">
            <a:spLocks noChangeArrowheads="1"/>
          </p:cNvSpPr>
          <p:nvPr/>
        </p:nvSpPr>
        <p:spPr bwMode="auto">
          <a:xfrm>
            <a:off x="723900" y="311944"/>
            <a:ext cx="7696200"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3200" b="1" kern="0" dirty="0"/>
              <a:t>Addictive Process - </a:t>
            </a:r>
            <a:r>
              <a:rPr lang="en-US" sz="2800" b="1" i="1" kern="0" dirty="0"/>
              <a:t>Maintenance Phase</a:t>
            </a:r>
          </a:p>
        </p:txBody>
      </p:sp>
      <p:sp>
        <p:nvSpPr>
          <p:cNvPr id="16" name="Rectangle 2">
            <a:extLst>
              <a:ext uri="{FF2B5EF4-FFF2-40B4-BE49-F238E27FC236}">
                <a16:creationId xmlns:a16="http://schemas.microsoft.com/office/drawing/2014/main" id="{CBB1EE7E-9803-42FC-92B0-CE0A527EE459}"/>
              </a:ext>
            </a:extLst>
          </p:cNvPr>
          <p:cNvSpPr txBox="1">
            <a:spLocks noChangeArrowheads="1"/>
          </p:cNvSpPr>
          <p:nvPr/>
        </p:nvSpPr>
        <p:spPr bwMode="auto">
          <a:xfrm>
            <a:off x="723900" y="1027336"/>
            <a:ext cx="7696200" cy="553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u="sng" kern="0" dirty="0"/>
              <a:t>Development of Craving Response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95350" y="592835"/>
            <a:ext cx="7696200" cy="1143000"/>
          </a:xfrm>
        </p:spPr>
        <p:txBody>
          <a:bodyPr/>
          <a:lstStyle/>
          <a:p>
            <a:pPr eaLnBrk="1" hangingPunct="1"/>
            <a:r>
              <a:rPr lang="en-US" b="1" dirty="0"/>
              <a:t>The Addictive Process</a:t>
            </a:r>
          </a:p>
        </p:txBody>
      </p:sp>
      <p:sp>
        <p:nvSpPr>
          <p:cNvPr id="9220" name="Rectangle 3"/>
          <p:cNvSpPr>
            <a:spLocks noGrp="1" noChangeArrowheads="1"/>
          </p:cNvSpPr>
          <p:nvPr>
            <p:ph type="body" idx="1"/>
          </p:nvPr>
        </p:nvSpPr>
        <p:spPr>
          <a:xfrm>
            <a:off x="895350" y="1965961"/>
            <a:ext cx="7696200" cy="2959607"/>
          </a:xfrm>
        </p:spPr>
        <p:txBody>
          <a:bodyPr/>
          <a:lstStyle/>
          <a:p>
            <a:pPr marL="514350" indent="-514350" eaLnBrk="1" hangingPunct="1">
              <a:buClrTx/>
              <a:buFont typeface="+mj-lt"/>
              <a:buAutoNum type="arabicPeriod"/>
            </a:pPr>
            <a:r>
              <a:rPr lang="en-US" sz="3600" dirty="0"/>
              <a:t>Introductory phase</a:t>
            </a:r>
          </a:p>
          <a:p>
            <a:pPr marL="514350" indent="-514350" eaLnBrk="1" hangingPunct="1">
              <a:buClrTx/>
              <a:buFont typeface="+mj-lt"/>
              <a:buAutoNum type="arabicPeriod"/>
            </a:pPr>
            <a:r>
              <a:rPr lang="en-US" sz="3600" dirty="0"/>
              <a:t>Maintenance phase</a:t>
            </a:r>
          </a:p>
          <a:p>
            <a:pPr marL="514350" indent="-514350" eaLnBrk="1" hangingPunct="1">
              <a:buClrTx/>
              <a:buFont typeface="+mj-lt"/>
              <a:buAutoNum type="arabicPeriod"/>
            </a:pPr>
            <a:r>
              <a:rPr lang="en-US" sz="3600" dirty="0"/>
              <a:t>Disenchantment phase</a:t>
            </a:r>
          </a:p>
          <a:p>
            <a:pPr marL="514350" indent="-514350" eaLnBrk="1" hangingPunct="1">
              <a:buClrTx/>
              <a:buFont typeface="+mj-lt"/>
              <a:buAutoNum type="arabicPeriod"/>
            </a:pPr>
            <a:r>
              <a:rPr lang="en-US" sz="3600" dirty="0"/>
              <a:t>Disaster phase</a:t>
            </a:r>
          </a:p>
        </p:txBody>
      </p:sp>
      <p:sp>
        <p:nvSpPr>
          <p:cNvPr id="9221"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45C1801-6C93-42FE-8D7E-DB09EDE5B2EB}" type="slidenum">
              <a:rPr lang="en-US" smtClean="0"/>
              <a:pPr eaLnBrk="1" hangingPunct="1"/>
              <a:t>19</a:t>
            </a:fld>
            <a:endParaRPr lang="en-US"/>
          </a:p>
        </p:txBody>
      </p:sp>
      <p:sp>
        <p:nvSpPr>
          <p:cNvPr id="2" name="TextBox 1">
            <a:extLst>
              <a:ext uri="{FF2B5EF4-FFF2-40B4-BE49-F238E27FC236}">
                <a16:creationId xmlns:a16="http://schemas.microsoft.com/office/drawing/2014/main" id="{80262F89-83BE-4DE6-98D4-D8AE17B33857}"/>
              </a:ext>
            </a:extLst>
          </p:cNvPr>
          <p:cNvSpPr txBox="1"/>
          <p:nvPr/>
        </p:nvSpPr>
        <p:spPr>
          <a:xfrm>
            <a:off x="792861" y="3304032"/>
            <a:ext cx="6034977" cy="1267968"/>
          </a:xfrm>
          <a:prstGeom prst="rect">
            <a:avLst/>
          </a:prstGeom>
          <a:noFill/>
          <a:ln w="38100">
            <a:solidFill>
              <a:srgbClr val="FF0000"/>
            </a:solidFill>
            <a:prstDash val="sysDot"/>
            <a:extLst>
              <a:ext uri="{C807C97D-BFC1-408E-A445-0C87EB9F89A2}">
                <ask:lineSketchStyleProps xmlns:ask="http://schemas.microsoft.com/office/drawing/2018/sketchyshapes" sd="1219033472">
                  <a:custGeom>
                    <a:avLst/>
                    <a:gdLst>
                      <a:gd name="connsiteX0" fmla="*/ 0 w 7834122"/>
                      <a:gd name="connsiteY0" fmla="*/ 0 h 1143000"/>
                      <a:gd name="connsiteX1" fmla="*/ 481239 w 7834122"/>
                      <a:gd name="connsiteY1" fmla="*/ 0 h 1143000"/>
                      <a:gd name="connsiteX2" fmla="*/ 805795 w 7834122"/>
                      <a:gd name="connsiteY2" fmla="*/ 0 h 1143000"/>
                      <a:gd name="connsiteX3" fmla="*/ 1522058 w 7834122"/>
                      <a:gd name="connsiteY3" fmla="*/ 0 h 1143000"/>
                      <a:gd name="connsiteX4" fmla="*/ 2003297 w 7834122"/>
                      <a:gd name="connsiteY4" fmla="*/ 0 h 1143000"/>
                      <a:gd name="connsiteX5" fmla="*/ 2484536 w 7834122"/>
                      <a:gd name="connsiteY5" fmla="*/ 0 h 1143000"/>
                      <a:gd name="connsiteX6" fmla="*/ 3200798 w 7834122"/>
                      <a:gd name="connsiteY6" fmla="*/ 0 h 1143000"/>
                      <a:gd name="connsiteX7" fmla="*/ 3603696 w 7834122"/>
                      <a:gd name="connsiteY7" fmla="*/ 0 h 1143000"/>
                      <a:gd name="connsiteX8" fmla="*/ 4319959 w 7834122"/>
                      <a:gd name="connsiteY8" fmla="*/ 0 h 1143000"/>
                      <a:gd name="connsiteX9" fmla="*/ 5036221 w 7834122"/>
                      <a:gd name="connsiteY9" fmla="*/ 0 h 1143000"/>
                      <a:gd name="connsiteX10" fmla="*/ 5595801 w 7834122"/>
                      <a:gd name="connsiteY10" fmla="*/ 0 h 1143000"/>
                      <a:gd name="connsiteX11" fmla="*/ 6312064 w 7834122"/>
                      <a:gd name="connsiteY11" fmla="*/ 0 h 1143000"/>
                      <a:gd name="connsiteX12" fmla="*/ 6793303 w 7834122"/>
                      <a:gd name="connsiteY12" fmla="*/ 0 h 1143000"/>
                      <a:gd name="connsiteX13" fmla="*/ 7274542 w 7834122"/>
                      <a:gd name="connsiteY13" fmla="*/ 0 h 1143000"/>
                      <a:gd name="connsiteX14" fmla="*/ 7834122 w 7834122"/>
                      <a:gd name="connsiteY14" fmla="*/ 0 h 1143000"/>
                      <a:gd name="connsiteX15" fmla="*/ 7834122 w 7834122"/>
                      <a:gd name="connsiteY15" fmla="*/ 560070 h 1143000"/>
                      <a:gd name="connsiteX16" fmla="*/ 7834122 w 7834122"/>
                      <a:gd name="connsiteY16" fmla="*/ 1143000 h 1143000"/>
                      <a:gd name="connsiteX17" fmla="*/ 7196201 w 7834122"/>
                      <a:gd name="connsiteY17" fmla="*/ 1143000 h 1143000"/>
                      <a:gd name="connsiteX18" fmla="*/ 6636620 w 7834122"/>
                      <a:gd name="connsiteY18" fmla="*/ 1143000 h 1143000"/>
                      <a:gd name="connsiteX19" fmla="*/ 6312064 w 7834122"/>
                      <a:gd name="connsiteY19" fmla="*/ 1143000 h 1143000"/>
                      <a:gd name="connsiteX20" fmla="*/ 5909166 w 7834122"/>
                      <a:gd name="connsiteY20" fmla="*/ 1143000 h 1143000"/>
                      <a:gd name="connsiteX21" fmla="*/ 5192904 w 7834122"/>
                      <a:gd name="connsiteY21" fmla="*/ 1143000 h 1143000"/>
                      <a:gd name="connsiteX22" fmla="*/ 4633324 w 7834122"/>
                      <a:gd name="connsiteY22" fmla="*/ 1143000 h 1143000"/>
                      <a:gd name="connsiteX23" fmla="*/ 4230426 w 7834122"/>
                      <a:gd name="connsiteY23" fmla="*/ 1143000 h 1143000"/>
                      <a:gd name="connsiteX24" fmla="*/ 3670846 w 7834122"/>
                      <a:gd name="connsiteY24" fmla="*/ 1143000 h 1143000"/>
                      <a:gd name="connsiteX25" fmla="*/ 3346289 w 7834122"/>
                      <a:gd name="connsiteY25" fmla="*/ 1143000 h 1143000"/>
                      <a:gd name="connsiteX26" fmla="*/ 3021733 w 7834122"/>
                      <a:gd name="connsiteY26" fmla="*/ 1143000 h 1143000"/>
                      <a:gd name="connsiteX27" fmla="*/ 2462153 w 7834122"/>
                      <a:gd name="connsiteY27" fmla="*/ 1143000 h 1143000"/>
                      <a:gd name="connsiteX28" fmla="*/ 2059255 w 7834122"/>
                      <a:gd name="connsiteY28" fmla="*/ 1143000 h 1143000"/>
                      <a:gd name="connsiteX29" fmla="*/ 1421334 w 7834122"/>
                      <a:gd name="connsiteY29" fmla="*/ 1143000 h 1143000"/>
                      <a:gd name="connsiteX30" fmla="*/ 1018436 w 7834122"/>
                      <a:gd name="connsiteY30" fmla="*/ 1143000 h 1143000"/>
                      <a:gd name="connsiteX31" fmla="*/ 0 w 7834122"/>
                      <a:gd name="connsiteY31" fmla="*/ 1143000 h 1143000"/>
                      <a:gd name="connsiteX32" fmla="*/ 0 w 7834122"/>
                      <a:gd name="connsiteY32" fmla="*/ 605790 h 1143000"/>
                      <a:gd name="connsiteX33" fmla="*/ 0 w 7834122"/>
                      <a:gd name="connsiteY33" fmla="*/ 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834122" h="1143000" extrusionOk="0">
                        <a:moveTo>
                          <a:pt x="0" y="0"/>
                        </a:moveTo>
                        <a:cubicBezTo>
                          <a:pt x="176019" y="-16759"/>
                          <a:pt x="313037" y="39465"/>
                          <a:pt x="481239" y="0"/>
                        </a:cubicBezTo>
                        <a:cubicBezTo>
                          <a:pt x="649441" y="-39465"/>
                          <a:pt x="735371" y="16589"/>
                          <a:pt x="805795" y="0"/>
                        </a:cubicBezTo>
                        <a:cubicBezTo>
                          <a:pt x="876219" y="-16589"/>
                          <a:pt x="1289799" y="45704"/>
                          <a:pt x="1522058" y="0"/>
                        </a:cubicBezTo>
                        <a:cubicBezTo>
                          <a:pt x="1754317" y="-45704"/>
                          <a:pt x="1803550" y="6307"/>
                          <a:pt x="2003297" y="0"/>
                        </a:cubicBezTo>
                        <a:cubicBezTo>
                          <a:pt x="2203044" y="-6307"/>
                          <a:pt x="2328957" y="14570"/>
                          <a:pt x="2484536" y="0"/>
                        </a:cubicBezTo>
                        <a:cubicBezTo>
                          <a:pt x="2640115" y="-14570"/>
                          <a:pt x="3032758" y="49145"/>
                          <a:pt x="3200798" y="0"/>
                        </a:cubicBezTo>
                        <a:cubicBezTo>
                          <a:pt x="3368838" y="-49145"/>
                          <a:pt x="3440589" y="22888"/>
                          <a:pt x="3603696" y="0"/>
                        </a:cubicBezTo>
                        <a:cubicBezTo>
                          <a:pt x="3766803" y="-22888"/>
                          <a:pt x="4071516" y="61206"/>
                          <a:pt x="4319959" y="0"/>
                        </a:cubicBezTo>
                        <a:cubicBezTo>
                          <a:pt x="4568402" y="-61206"/>
                          <a:pt x="4730724" y="75321"/>
                          <a:pt x="5036221" y="0"/>
                        </a:cubicBezTo>
                        <a:cubicBezTo>
                          <a:pt x="5341718" y="-75321"/>
                          <a:pt x="5442686" y="58069"/>
                          <a:pt x="5595801" y="0"/>
                        </a:cubicBezTo>
                        <a:cubicBezTo>
                          <a:pt x="5748916" y="-58069"/>
                          <a:pt x="6077171" y="62334"/>
                          <a:pt x="6312064" y="0"/>
                        </a:cubicBezTo>
                        <a:cubicBezTo>
                          <a:pt x="6546957" y="-62334"/>
                          <a:pt x="6616324" y="53837"/>
                          <a:pt x="6793303" y="0"/>
                        </a:cubicBezTo>
                        <a:cubicBezTo>
                          <a:pt x="6970282" y="-53837"/>
                          <a:pt x="7149331" y="21969"/>
                          <a:pt x="7274542" y="0"/>
                        </a:cubicBezTo>
                        <a:cubicBezTo>
                          <a:pt x="7399753" y="-21969"/>
                          <a:pt x="7613319" y="13641"/>
                          <a:pt x="7834122" y="0"/>
                        </a:cubicBezTo>
                        <a:cubicBezTo>
                          <a:pt x="7859157" y="247403"/>
                          <a:pt x="7826273" y="388256"/>
                          <a:pt x="7834122" y="560070"/>
                        </a:cubicBezTo>
                        <a:cubicBezTo>
                          <a:pt x="7841971" y="731884"/>
                          <a:pt x="7822617" y="899426"/>
                          <a:pt x="7834122" y="1143000"/>
                        </a:cubicBezTo>
                        <a:cubicBezTo>
                          <a:pt x="7562544" y="1205071"/>
                          <a:pt x="7484086" y="1079144"/>
                          <a:pt x="7196201" y="1143000"/>
                        </a:cubicBezTo>
                        <a:cubicBezTo>
                          <a:pt x="6908316" y="1206856"/>
                          <a:pt x="6790758" y="1080428"/>
                          <a:pt x="6636620" y="1143000"/>
                        </a:cubicBezTo>
                        <a:cubicBezTo>
                          <a:pt x="6482482" y="1205572"/>
                          <a:pt x="6402922" y="1107938"/>
                          <a:pt x="6312064" y="1143000"/>
                        </a:cubicBezTo>
                        <a:cubicBezTo>
                          <a:pt x="6221206" y="1178062"/>
                          <a:pt x="5996598" y="1126521"/>
                          <a:pt x="5909166" y="1143000"/>
                        </a:cubicBezTo>
                        <a:cubicBezTo>
                          <a:pt x="5821734" y="1159479"/>
                          <a:pt x="5465245" y="1118243"/>
                          <a:pt x="5192904" y="1143000"/>
                        </a:cubicBezTo>
                        <a:cubicBezTo>
                          <a:pt x="4920563" y="1167757"/>
                          <a:pt x="4862867" y="1079214"/>
                          <a:pt x="4633324" y="1143000"/>
                        </a:cubicBezTo>
                        <a:cubicBezTo>
                          <a:pt x="4403781" y="1206786"/>
                          <a:pt x="4408269" y="1106092"/>
                          <a:pt x="4230426" y="1143000"/>
                        </a:cubicBezTo>
                        <a:cubicBezTo>
                          <a:pt x="4052583" y="1179908"/>
                          <a:pt x="3785377" y="1117685"/>
                          <a:pt x="3670846" y="1143000"/>
                        </a:cubicBezTo>
                        <a:cubicBezTo>
                          <a:pt x="3556315" y="1168315"/>
                          <a:pt x="3448333" y="1123211"/>
                          <a:pt x="3346289" y="1143000"/>
                        </a:cubicBezTo>
                        <a:cubicBezTo>
                          <a:pt x="3244245" y="1162789"/>
                          <a:pt x="3168579" y="1118282"/>
                          <a:pt x="3021733" y="1143000"/>
                        </a:cubicBezTo>
                        <a:cubicBezTo>
                          <a:pt x="2874887" y="1167718"/>
                          <a:pt x="2650556" y="1132563"/>
                          <a:pt x="2462153" y="1143000"/>
                        </a:cubicBezTo>
                        <a:cubicBezTo>
                          <a:pt x="2273750" y="1153437"/>
                          <a:pt x="2173930" y="1135613"/>
                          <a:pt x="2059255" y="1143000"/>
                        </a:cubicBezTo>
                        <a:cubicBezTo>
                          <a:pt x="1944580" y="1150387"/>
                          <a:pt x="1716603" y="1099523"/>
                          <a:pt x="1421334" y="1143000"/>
                        </a:cubicBezTo>
                        <a:cubicBezTo>
                          <a:pt x="1126065" y="1186477"/>
                          <a:pt x="1164319" y="1094993"/>
                          <a:pt x="1018436" y="1143000"/>
                        </a:cubicBezTo>
                        <a:cubicBezTo>
                          <a:pt x="872553" y="1191007"/>
                          <a:pt x="278961" y="1023834"/>
                          <a:pt x="0" y="1143000"/>
                        </a:cubicBezTo>
                        <a:cubicBezTo>
                          <a:pt x="-3670" y="1021277"/>
                          <a:pt x="22982" y="868359"/>
                          <a:pt x="0" y="605790"/>
                        </a:cubicBezTo>
                        <a:cubicBezTo>
                          <a:pt x="-22982" y="343221"/>
                          <a:pt x="51541" y="300004"/>
                          <a:pt x="0" y="0"/>
                        </a:cubicBezTo>
                        <a:close/>
                      </a:path>
                    </a:pathLst>
                  </a:custGeom>
                  <ask:type>
                    <ask:lineSketchNone/>
                  </ask:type>
                </ask:lineSketchStyleProps>
              </a:ext>
            </a:extLst>
          </a:ln>
        </p:spPr>
        <p:txBody>
          <a:bodyPr wrap="square" rtlCol="0">
            <a:spAutoFit/>
          </a:bodyPr>
          <a:lstStyle/>
          <a:p>
            <a:endParaRPr kumimoji="1" lang="ja-JP" altLang="en-US" dirty="0"/>
          </a:p>
        </p:txBody>
      </p:sp>
      <p:sp>
        <p:nvSpPr>
          <p:cNvPr id="3" name="TextBox 2">
            <a:extLst>
              <a:ext uri="{FF2B5EF4-FFF2-40B4-BE49-F238E27FC236}">
                <a16:creationId xmlns:a16="http://schemas.microsoft.com/office/drawing/2014/main" id="{CCB58CB5-963E-4DFF-938E-78737964C7BF}"/>
              </a:ext>
            </a:extLst>
          </p:cNvPr>
          <p:cNvSpPr txBox="1"/>
          <p:nvPr/>
        </p:nvSpPr>
        <p:spPr>
          <a:xfrm>
            <a:off x="2167302" y="4572000"/>
            <a:ext cx="4809395" cy="461665"/>
          </a:xfrm>
          <a:prstGeom prst="rect">
            <a:avLst/>
          </a:prstGeom>
          <a:noFill/>
        </p:spPr>
        <p:txBody>
          <a:bodyPr wrap="square" rtlCol="0">
            <a:spAutoFit/>
          </a:bodyPr>
          <a:lstStyle/>
          <a:p>
            <a:r>
              <a:rPr kumimoji="1" lang="en-US" altLang="ja-JP" sz="2400" i="1" dirty="0">
                <a:solidFill>
                  <a:srgbClr val="FF0000"/>
                </a:solidFill>
              </a:rPr>
              <a:t>To be covered in the next session</a:t>
            </a:r>
            <a:endParaRPr kumimoji="1" lang="ja-JP" altLang="en-US" sz="2400" i="1" dirty="0">
              <a:solidFill>
                <a:srgbClr val="FF0000"/>
              </a:solidFill>
            </a:endParaRPr>
          </a:p>
        </p:txBody>
      </p:sp>
    </p:spTree>
    <p:extLst>
      <p:ext uri="{BB962C8B-B14F-4D97-AF65-F5344CB8AC3E}">
        <p14:creationId xmlns:p14="http://schemas.microsoft.com/office/powerpoint/2010/main" val="3799898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lnSpc>
                <a:spcPct val="130000"/>
              </a:lnSpc>
            </a:pPr>
            <a:r>
              <a:rPr lang="en-US" sz="3200" b="1" dirty="0"/>
              <a:t>Changes in the Brain</a:t>
            </a:r>
            <a:endParaRPr lang="en-US" sz="2800" b="1" i="1" dirty="0"/>
          </a:p>
        </p:txBody>
      </p:sp>
      <p:sp>
        <p:nvSpPr>
          <p:cNvPr id="4101"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1-</a:t>
            </a:r>
            <a:fld id="{74EC12C0-BFCA-4F6C-9BD1-3E0ABAAA6636}" type="slidenum">
              <a:rPr lang="en-US" smtClean="0"/>
              <a:pPr eaLnBrk="1" hangingPunct="1"/>
              <a:t>2</a:t>
            </a:fld>
            <a:endParaRPr lang="en-US" dirty="0"/>
          </a:p>
        </p:txBody>
      </p:sp>
      <p:sp>
        <p:nvSpPr>
          <p:cNvPr id="2" name="TextBox 1">
            <a:extLst>
              <a:ext uri="{FF2B5EF4-FFF2-40B4-BE49-F238E27FC236}">
                <a16:creationId xmlns:a16="http://schemas.microsoft.com/office/drawing/2014/main" id="{C8C9EF90-CCB7-471F-961C-4CCCE1AB0162}"/>
              </a:ext>
            </a:extLst>
          </p:cNvPr>
          <p:cNvSpPr txBox="1"/>
          <p:nvPr/>
        </p:nvSpPr>
        <p:spPr>
          <a:xfrm>
            <a:off x="1254868" y="5582671"/>
            <a:ext cx="7432029" cy="461665"/>
          </a:xfrm>
          <a:prstGeom prst="rect">
            <a:avLst/>
          </a:prstGeom>
          <a:noFill/>
        </p:spPr>
        <p:txBody>
          <a:bodyPr wrap="square" rtlCol="0">
            <a:spAutoFit/>
          </a:bodyPr>
          <a:lstStyle/>
          <a:p>
            <a:pPr algn="ctr"/>
            <a:r>
              <a:rPr kumimoji="1" lang="en-US" altLang="ja-JP" sz="2400" i="1" dirty="0">
                <a:solidFill>
                  <a:srgbClr val="FF0000"/>
                </a:solidFill>
              </a:rPr>
              <a:t>The mechanism of addiction is biological phenomena.</a:t>
            </a:r>
            <a:endParaRPr kumimoji="1" lang="ja-JP" altLang="en-US" sz="2400" i="1" dirty="0">
              <a:solidFill>
                <a:srgbClr val="FF0000"/>
              </a:solidFill>
            </a:endParaRPr>
          </a:p>
        </p:txBody>
      </p:sp>
      <p:pic>
        <p:nvPicPr>
          <p:cNvPr id="4" name="Picture 3" descr="A close up of a logo&#10;&#10;Description automatically generated">
            <a:extLst>
              <a:ext uri="{FF2B5EF4-FFF2-40B4-BE49-F238E27FC236}">
                <a16:creationId xmlns:a16="http://schemas.microsoft.com/office/drawing/2014/main" id="{60853926-5F76-4601-B05B-87D80E0737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3024" y="1638145"/>
            <a:ext cx="3817951" cy="3581710"/>
          </a:xfrm>
          <a:prstGeom prst="rect">
            <a:avLst/>
          </a:prstGeom>
        </p:spPr>
      </p:pic>
      <p:sp>
        <p:nvSpPr>
          <p:cNvPr id="5" name="TextBox 4">
            <a:extLst>
              <a:ext uri="{FF2B5EF4-FFF2-40B4-BE49-F238E27FC236}">
                <a16:creationId xmlns:a16="http://schemas.microsoft.com/office/drawing/2014/main" id="{91EB0D28-260A-49DC-A32C-6EF6398046C1}"/>
              </a:ext>
            </a:extLst>
          </p:cNvPr>
          <p:cNvSpPr txBox="1"/>
          <p:nvPr/>
        </p:nvSpPr>
        <p:spPr>
          <a:xfrm>
            <a:off x="633984" y="1556426"/>
            <a:ext cx="2537233" cy="461665"/>
          </a:xfrm>
          <a:prstGeom prst="rect">
            <a:avLst/>
          </a:prstGeom>
          <a:noFill/>
        </p:spPr>
        <p:txBody>
          <a:bodyPr wrap="square" rtlCol="0">
            <a:spAutoFit/>
          </a:bodyPr>
          <a:lstStyle/>
          <a:p>
            <a:r>
              <a:rPr lang="en-PH" sz="2400" dirty="0"/>
              <a:t>Prefrontal Cortex</a:t>
            </a:r>
          </a:p>
        </p:txBody>
      </p:sp>
      <p:sp>
        <p:nvSpPr>
          <p:cNvPr id="9" name="TextBox 8">
            <a:extLst>
              <a:ext uri="{FF2B5EF4-FFF2-40B4-BE49-F238E27FC236}">
                <a16:creationId xmlns:a16="http://schemas.microsoft.com/office/drawing/2014/main" id="{91B18F1E-035D-4851-976F-351A43EC9C40}"/>
              </a:ext>
            </a:extLst>
          </p:cNvPr>
          <p:cNvSpPr txBox="1"/>
          <p:nvPr/>
        </p:nvSpPr>
        <p:spPr>
          <a:xfrm>
            <a:off x="6319737" y="1893492"/>
            <a:ext cx="2271813" cy="461665"/>
          </a:xfrm>
          <a:prstGeom prst="rect">
            <a:avLst/>
          </a:prstGeom>
          <a:noFill/>
        </p:spPr>
        <p:txBody>
          <a:bodyPr wrap="square" rtlCol="0">
            <a:spAutoFit/>
          </a:bodyPr>
          <a:lstStyle/>
          <a:p>
            <a:r>
              <a:rPr lang="en-PH" sz="2400" dirty="0"/>
              <a:t>Limbic System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838200" y="431800"/>
            <a:ext cx="7696200" cy="1143000"/>
          </a:xfrm>
        </p:spPr>
        <p:txBody>
          <a:bodyPr/>
          <a:lstStyle/>
          <a:p>
            <a:pPr eaLnBrk="1" hangingPunct="1"/>
            <a:r>
              <a:rPr lang="en-US" sz="3200" b="1" dirty="0"/>
              <a:t>Conditioning</a:t>
            </a:r>
          </a:p>
        </p:txBody>
      </p:sp>
      <p:pic>
        <p:nvPicPr>
          <p:cNvPr id="5124" name="Picture 8" descr="Mouse eating chee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2250" y="3617913"/>
            <a:ext cx="2286000" cy="242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5"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CF8DCD72-38A2-47D2-866D-D1DC77EBE025}" type="slidenum">
              <a:rPr lang="en-US" smtClean="0"/>
              <a:pPr eaLnBrk="1" hangingPunct="1"/>
              <a:t>3</a:t>
            </a:fld>
            <a:endParaRPr lang="en-US"/>
          </a:p>
        </p:txBody>
      </p:sp>
      <p:pic>
        <p:nvPicPr>
          <p:cNvPr id="5126" name="Picture 1" descr="Blcak box on the left and white box on the right"/>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574800"/>
            <a:ext cx="748665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14739"/>
            <a:ext cx="7696200" cy="1143000"/>
          </a:xfrm>
        </p:spPr>
        <p:txBody>
          <a:bodyPr/>
          <a:lstStyle/>
          <a:p>
            <a:r>
              <a:rPr kumimoji="1" lang="en-US" altLang="ja-JP" u="sng" dirty="0"/>
              <a:t>Question</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07079"/>
            <a:ext cx="7696200" cy="3082331"/>
          </a:xfrm>
        </p:spPr>
        <p:txBody>
          <a:bodyPr/>
          <a:lstStyle/>
          <a:p>
            <a:pPr>
              <a:buClrTx/>
            </a:pPr>
            <a:r>
              <a:rPr kumimoji="1" lang="en-US" altLang="ja-JP" sz="3600" i="1" dirty="0"/>
              <a:t>Please give an example of “conditioning”.</a:t>
            </a:r>
            <a:endParaRPr kumimoji="1" lang="ja-JP" altLang="en-US"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4</a:t>
            </a:fld>
            <a:endParaRPr lang="en-US"/>
          </a:p>
        </p:txBody>
      </p:sp>
    </p:spTree>
    <p:extLst>
      <p:ext uri="{BB962C8B-B14F-4D97-AF65-F5344CB8AC3E}">
        <p14:creationId xmlns:p14="http://schemas.microsoft.com/office/powerpoint/2010/main" val="403552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4" descr="Photo of I.P. Pavlo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52825" y="1631950"/>
            <a:ext cx="2508250" cy="3825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184275" y="4937125"/>
            <a:ext cx="7696200" cy="1143000"/>
          </a:xfrm>
          <a:solidFill>
            <a:schemeClr val="bg1"/>
          </a:solidFill>
        </p:spPr>
        <p:txBody>
          <a:bodyPr/>
          <a:lstStyle/>
          <a:p>
            <a:pPr>
              <a:defRPr/>
            </a:pPr>
            <a:r>
              <a:rPr lang="en-US" sz="4800" b="1" kern="1200" dirty="0">
                <a:solidFill>
                  <a:srgbClr val="000000"/>
                </a:solidFill>
                <a:ea typeface="+mn-ea"/>
                <a:cs typeface="+mn-cs"/>
              </a:rPr>
              <a:t>I.P. Pavlov (1849</a:t>
            </a:r>
            <a:r>
              <a:rPr lang="en-US" sz="4800" b="1" kern="1200" dirty="0">
                <a:solidFill>
                  <a:srgbClr val="000000"/>
                </a:solidFill>
                <a:ea typeface="+mn-ea"/>
                <a:cs typeface="Arial"/>
              </a:rPr>
              <a:t>–</a:t>
            </a:r>
            <a:r>
              <a:rPr lang="en-US" sz="4800" b="1" kern="1200" dirty="0">
                <a:solidFill>
                  <a:srgbClr val="000000"/>
                </a:solidFill>
                <a:ea typeface="+mn-ea"/>
                <a:cs typeface="+mn-cs"/>
              </a:rPr>
              <a:t>1936)</a:t>
            </a:r>
            <a:br>
              <a:rPr lang="en-US" dirty="0"/>
            </a:br>
            <a:endParaRPr lang="en-US" dirty="0"/>
          </a:p>
        </p:txBody>
      </p:sp>
      <p:sp>
        <p:nvSpPr>
          <p:cNvPr id="6149"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243B0E7D-C9FF-4245-9222-4C986B8FDA18}" type="slidenum">
              <a:rPr lang="en-US" smtClean="0"/>
              <a:pPr eaLnBrk="1" hangingPunct="1"/>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15" descr="dog food"/>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4778375" y="3176588"/>
            <a:ext cx="1349375" cy="149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2" name="Picture 4" descr="Do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1875" y="2089150"/>
            <a:ext cx="3349625" cy="1774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17" descr="Bell"/>
          <p:cNvPicPr>
            <a:picLocks noGrp="1" noChangeAspect="1" noChangeArrowheads="1"/>
          </p:cNvPicPr>
          <p:nvPr>
            <p:ph sz="half" idx="4294967295"/>
          </p:nvPr>
        </p:nvPicPr>
        <p:blipFill>
          <a:blip r:embed="rId5" cstate="print">
            <a:extLst>
              <a:ext uri="{28A0092B-C50C-407E-A947-70E740481C1C}">
                <a14:useLocalDpi xmlns:a14="http://schemas.microsoft.com/office/drawing/2010/main" val="0"/>
              </a:ext>
            </a:extLst>
          </a:blip>
          <a:srcRect/>
          <a:stretch>
            <a:fillRect/>
          </a:stretch>
        </p:blipFill>
        <p:spPr>
          <a:xfrm>
            <a:off x="7011988" y="1893888"/>
            <a:ext cx="1141412" cy="2017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a:xfrm>
            <a:off x="1122363" y="4710113"/>
            <a:ext cx="7696200" cy="1143000"/>
          </a:xfrm>
        </p:spPr>
        <p:txBody>
          <a:bodyPr/>
          <a:lstStyle/>
          <a:p>
            <a:pPr algn="ctr">
              <a:defRPr/>
            </a:pPr>
            <a:r>
              <a:rPr lang="en-US" sz="4000" b="1" kern="1200" dirty="0">
                <a:solidFill>
                  <a:srgbClr val="000000"/>
                </a:solidFill>
                <a:ea typeface="+mn-ea"/>
                <a:cs typeface="+mn-cs"/>
              </a:rPr>
              <a:t>Pavlov’s Dog</a:t>
            </a:r>
            <a:br>
              <a:rPr lang="en-US" dirty="0"/>
            </a:br>
            <a:endParaRPr lang="en-US" dirty="0"/>
          </a:p>
        </p:txBody>
      </p:sp>
      <p:sp>
        <p:nvSpPr>
          <p:cNvPr id="7175"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8B7A3425-3E83-4B3D-9D5B-F75AE616CAFD}" type="slidenum">
              <a:rPr lang="en-US" smtClean="0"/>
              <a:pPr eaLnBrk="1" hangingPunct="1"/>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883091"/>
            <a:ext cx="7696200" cy="1143000"/>
          </a:xfrm>
        </p:spPr>
        <p:txBody>
          <a:bodyPr/>
          <a:lstStyle/>
          <a:p>
            <a:r>
              <a:rPr kumimoji="1" lang="en-US" altLang="ja-JP" u="sng" dirty="0"/>
              <a:t>Questions</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026091"/>
            <a:ext cx="7696200" cy="3082331"/>
          </a:xfrm>
        </p:spPr>
        <p:txBody>
          <a:bodyPr/>
          <a:lstStyle/>
          <a:p>
            <a:pPr>
              <a:buClrTx/>
            </a:pPr>
            <a:r>
              <a:rPr kumimoji="1" lang="en-US" altLang="ja-JP" sz="3600" i="1" dirty="0"/>
              <a:t>What is “addiction”? How do you define it?</a:t>
            </a:r>
          </a:p>
          <a:p>
            <a:pPr>
              <a:buClrTx/>
            </a:pPr>
            <a:r>
              <a:rPr kumimoji="1" lang="en-US" altLang="ja-JP" sz="3600" i="1" dirty="0"/>
              <a:t>Is “addiction” a disease?</a:t>
            </a:r>
          </a:p>
          <a:p>
            <a:pPr>
              <a:buClrTx/>
            </a:pPr>
            <a:r>
              <a:rPr kumimoji="1" lang="en-US" altLang="ja-JP" sz="3600" i="1" dirty="0"/>
              <a:t>What are some of the behaviors characterized by drug addiction?</a:t>
            </a:r>
            <a:endParaRPr kumimoji="1" lang="ja-JP" altLang="en-US"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7</a:t>
            </a:fld>
            <a:endParaRPr lang="en-US"/>
          </a:p>
        </p:txBody>
      </p:sp>
    </p:spTree>
    <p:extLst>
      <p:ext uri="{BB962C8B-B14F-4D97-AF65-F5344CB8AC3E}">
        <p14:creationId xmlns:p14="http://schemas.microsoft.com/office/powerpoint/2010/main" val="463808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895350" y="438912"/>
            <a:ext cx="7696200" cy="748267"/>
          </a:xfrm>
        </p:spPr>
        <p:txBody>
          <a:bodyPr/>
          <a:lstStyle/>
          <a:p>
            <a:pPr eaLnBrk="1" hangingPunct="1">
              <a:lnSpc>
                <a:spcPct val="130000"/>
              </a:lnSpc>
            </a:pPr>
            <a:r>
              <a:rPr lang="en-US" sz="3200" b="1" dirty="0"/>
              <a:t>A Definition of Addiction</a:t>
            </a:r>
            <a:endParaRPr lang="en-US" sz="2800" b="1" i="1" dirty="0"/>
          </a:p>
        </p:txBody>
      </p:sp>
      <p:sp>
        <p:nvSpPr>
          <p:cNvPr id="8196" name="Content Placeholder 1"/>
          <p:cNvSpPr>
            <a:spLocks noGrp="1"/>
          </p:cNvSpPr>
          <p:nvPr>
            <p:ph idx="1"/>
          </p:nvPr>
        </p:nvSpPr>
        <p:spPr>
          <a:xfrm>
            <a:off x="895350" y="1223925"/>
            <a:ext cx="7696200" cy="4525962"/>
          </a:xfrm>
        </p:spPr>
        <p:txBody>
          <a:bodyPr/>
          <a:lstStyle/>
          <a:p>
            <a:pPr eaLnBrk="1" hangingPunct="1">
              <a:buClrTx/>
            </a:pPr>
            <a:r>
              <a:rPr lang="en-US" dirty="0"/>
              <a:t>A primary, chronic, neuro-biologic disease with genetic, psychosocial, and environmental factors influencing its development and manifestations. </a:t>
            </a:r>
          </a:p>
          <a:p>
            <a:pPr eaLnBrk="1" hangingPunct="1">
              <a:buClrTx/>
            </a:pPr>
            <a:r>
              <a:rPr lang="en-US" dirty="0"/>
              <a:t>Addiction is characterized by behaviors that include one or more of the following: impaired control over drug use, compulsive use, continued use despite harm, and craving.</a:t>
            </a:r>
          </a:p>
          <a:p>
            <a:pPr marL="800100" lvl="2" indent="0" eaLnBrk="1" hangingPunct="1">
              <a:spcBef>
                <a:spcPts val="1200"/>
              </a:spcBef>
              <a:buNone/>
            </a:pPr>
            <a:r>
              <a:rPr lang="en-US" sz="1600" dirty="0"/>
              <a:t>Graham, A.W.; Schultz, T.K.; Mayo-Smith, M.F.; </a:t>
            </a:r>
            <a:r>
              <a:rPr lang="en-US" sz="1600" dirty="0" err="1"/>
              <a:t>Ries</a:t>
            </a:r>
            <a:r>
              <a:rPr lang="en-US" sz="1600" dirty="0"/>
              <a:t>, R.K.; and Wilford, B.B. eds. </a:t>
            </a:r>
            <a:r>
              <a:rPr lang="en-US" sz="1600" i="1" dirty="0"/>
              <a:t>Principles of Addiction Medicine</a:t>
            </a:r>
            <a:r>
              <a:rPr lang="en-US" sz="1600" dirty="0"/>
              <a:t>, Third Edition. Chevy Chase, MD: American Society of Addiction Medicine, Inc., 2003.</a:t>
            </a:r>
          </a:p>
          <a:p>
            <a:pPr marL="0" indent="0" eaLnBrk="1" hangingPunct="1">
              <a:buFont typeface="Wingdings" pitchFamily="2" charset="2"/>
              <a:buNone/>
            </a:pPr>
            <a:endParaRPr lang="en-US" dirty="0"/>
          </a:p>
        </p:txBody>
      </p:sp>
      <p:sp>
        <p:nvSpPr>
          <p:cNvPr id="8197"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D75DA68F-0E0D-4E80-B544-8EBFB9D93F30}" type="slidenum">
              <a:rPr lang="en-US" smtClean="0"/>
              <a:pPr eaLnBrk="1" hangingPunct="1"/>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95350" y="592835"/>
            <a:ext cx="7696200" cy="1143000"/>
          </a:xfrm>
        </p:spPr>
        <p:txBody>
          <a:bodyPr/>
          <a:lstStyle/>
          <a:p>
            <a:pPr eaLnBrk="1" hangingPunct="1"/>
            <a:r>
              <a:rPr lang="en-US" b="1" dirty="0"/>
              <a:t>The Addictive Process</a:t>
            </a:r>
          </a:p>
        </p:txBody>
      </p:sp>
      <p:sp>
        <p:nvSpPr>
          <p:cNvPr id="9220" name="Rectangle 3"/>
          <p:cNvSpPr>
            <a:spLocks noGrp="1" noChangeArrowheads="1"/>
          </p:cNvSpPr>
          <p:nvPr>
            <p:ph type="body" idx="1"/>
          </p:nvPr>
        </p:nvSpPr>
        <p:spPr>
          <a:xfrm>
            <a:off x="895350" y="1965961"/>
            <a:ext cx="7696200" cy="3727704"/>
          </a:xfrm>
        </p:spPr>
        <p:txBody>
          <a:bodyPr/>
          <a:lstStyle/>
          <a:p>
            <a:pPr marL="514350" indent="-514350" eaLnBrk="1" hangingPunct="1">
              <a:buClrTx/>
              <a:buFont typeface="+mj-lt"/>
              <a:buAutoNum type="arabicPeriod"/>
            </a:pPr>
            <a:r>
              <a:rPr lang="en-US" sz="3600" dirty="0"/>
              <a:t>Introductory phase</a:t>
            </a:r>
          </a:p>
          <a:p>
            <a:pPr marL="514350" indent="-514350" eaLnBrk="1" hangingPunct="1">
              <a:buClrTx/>
              <a:buFont typeface="+mj-lt"/>
              <a:buAutoNum type="arabicPeriod"/>
            </a:pPr>
            <a:r>
              <a:rPr lang="en-US" sz="3600" dirty="0"/>
              <a:t>Maintenance phase</a:t>
            </a:r>
          </a:p>
          <a:p>
            <a:pPr marL="514350" indent="-514350" eaLnBrk="1" hangingPunct="1">
              <a:buClrTx/>
              <a:buFont typeface="+mj-lt"/>
              <a:buAutoNum type="arabicPeriod"/>
            </a:pPr>
            <a:r>
              <a:rPr lang="en-US" sz="3600" dirty="0"/>
              <a:t>Disenchantment phase</a:t>
            </a:r>
          </a:p>
          <a:p>
            <a:pPr marL="514350" indent="-514350" eaLnBrk="1" hangingPunct="1">
              <a:buClrTx/>
              <a:buFont typeface="+mj-lt"/>
              <a:buAutoNum type="arabicPeriod"/>
            </a:pPr>
            <a:r>
              <a:rPr lang="en-US" sz="3600" dirty="0"/>
              <a:t>Disaster phase</a:t>
            </a:r>
          </a:p>
        </p:txBody>
      </p:sp>
      <p:sp>
        <p:nvSpPr>
          <p:cNvPr id="9221"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45C1801-6C93-42FE-8D7E-DB09EDE5B2EB}" type="slidenum">
              <a:rPr lang="en-US" smtClean="0"/>
              <a:pPr eaLnBrk="1" hangingPunct="1"/>
              <a:t>9</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  Session 1: Triggers and Cravings  &amp;quot;&quot;/&gt;&lt;property id=&quot;20307&quot; value=&quot;256&quot;/&gt;&lt;/object&gt;&lt;object type=&quot;3&quot; unique_id=&quot;10004&quot;&gt;&lt;property id=&quot;20148&quot; value=&quot;5&quot;/&gt;&lt;property id=&quot;20300&quot; value=&quot;Slide 2 - &amp;quot;Changes in the Brain &amp;quot;&quot;/&gt;&lt;property id=&quot;20307&quot; value=&quot;266&quot;/&gt;&lt;/object&gt;&lt;object type=&quot;3&quot; unique_id=&quot;10005&quot;&gt;&lt;property id=&quot;20148&quot; value=&quot;5&quot;/&gt;&lt;property id=&quot;20300&quot; value=&quot;Slide 3 - &amp;quot;Conditioning&amp;quot;&quot;/&gt;&lt;property id=&quot;20307&quot; value=&quot;265&quot;/&gt;&lt;/object&gt;&lt;object type=&quot;3&quot; unique_id=&quot;10006&quot;&gt;&lt;property id=&quot;20148&quot; value=&quot;5&quot;/&gt;&lt;property id=&quot;20300&quot; value=&quot;Slide 4 - &amp;quot;I.P. Pavlov (1849–1936) &amp;quot;&quot;/&gt;&lt;property id=&quot;20307&quot; value=&quot;263&quot;/&gt;&lt;/object&gt;&lt;object type=&quot;3&quot; unique_id=&quot;10007&quot;&gt;&lt;property id=&quot;20148&quot; value=&quot;5&quot;/&gt;&lt;property id=&quot;20300&quot; value=&quot;Slide 5 - &amp;quot;Pavlov’s Dog &amp;quot;&quot;/&gt;&lt;property id=&quot;20307&quot; value=&quot;264&quot;/&gt;&lt;/object&gt;&lt;object type=&quot;3&quot; unique_id=&quot;10008&quot;&gt;&lt;property id=&quot;20148&quot; value=&quot;5&quot;/&gt;&lt;property id=&quot;20300&quot; value=&quot;Slide 6 - &amp;quot;A Definition of Addiction American Society of Addiction Medicine&amp;quot;&quot;/&gt;&lt;property id=&quot;20307&quot; value=&quot;299&quot;/&gt;&lt;/object&gt;&lt;object type=&quot;3&quot; unique_id=&quot;10009&quot;&gt;&lt;property id=&quot;20148&quot; value=&quot;5&quot;/&gt;&lt;property id=&quot;20300&quot; value=&quot;Slide 7 - &amp;quot;The Addictive Process&amp;quot;&quot;/&gt;&lt;property id=&quot;20307&quot; value=&quot;293&quot;/&gt;&lt;/object&gt;&lt;object type=&quot;3&quot; unique_id=&quot;10010&quot;&gt;&lt;property id=&quot;20148&quot; value=&quot;5&quot;/&gt;&lt;property id=&quot;20300&quot; value=&quot;Slide 8 - &amp;quot;Addictive Process Introductory Phase&amp;quot;&quot;/&gt;&lt;property id=&quot;20307&quot; value=&quot;267&quot;/&gt;&lt;/object&gt;&lt;object type=&quot;3&quot; unique_id=&quot;10011&quot;&gt;&lt;property id=&quot;20148&quot; value=&quot;5&quot;/&gt;&lt;property id=&quot;20300&quot; value=&quot;Slide 9 - &amp;quot;Conditioning Process During Addiction Introductory Phase Strength of Conditioned Connection: Mild &amp;quot;&quot;/&gt;&lt;property id=&quot;20307&quot; value=&quot;268&quot;/&gt;&lt;/object&gt;&lt;object type=&quot;3&quot; unique_id=&quot;10012&quot;&gt;&lt;property id=&quot;20148&quot; value=&quot;5&quot;/&gt;&lt;property id=&quot;20300&quot; value=&quot;Slide 10 - &amp;quot;Development of Obsessive Thinking Introductory Phase&amp;quot;&quot;/&gt;&lt;property id=&quot;20307&quot; value=&quot;269&quot;/&gt;&lt;/object&gt;&lt;object type=&quot;3&quot; unique_id=&quot;10013&quot;&gt;&lt;property id=&quot;20148&quot; value=&quot;5&quot;/&gt;&lt;property id=&quot;20300&quot; value=&quot;Slide 11 - &amp;quot;Development of Craving Response Introductory Phase&amp;quot;&quot;/&gt;&lt;property id=&quot;20307&quot; value=&quot;270&quot;/&gt;&lt;/object&gt;&lt;object type=&quot;3&quot; unique_id=&quot;10014&quot;&gt;&lt;property id=&quot;20148&quot; value=&quot;5&quot;/&gt;&lt;property id=&quot;20300&quot; value=&quot;Slide 12 - &amp;quot;Addictive Process Maintenance Phase&amp;quot;&quot;/&gt;&lt;property id=&quot;20307&quot; value=&quot;271&quot;/&gt;&lt;/object&gt;&lt;object type=&quot;3&quot; unique_id=&quot;10015&quot;&gt;&lt;property id=&quot;20148&quot; value=&quot;5&quot;/&gt;&lt;property id=&quot;20300&quot; value=&quot;Slide 13 - &amp;quot;Conditioning Process During Addiction Maintenance Phase  Strength of Conditioned Connection: Moderate&amp;quot;&quot;/&gt;&lt;property id=&quot;20307&quot; value=&quot;272&quot;/&gt;&lt;/object&gt;&lt;object type=&quot;3&quot; unique_id=&quot;10016&quot;&gt;&lt;property id=&quot;20148&quot; value=&quot;5&quot;/&gt;&lt;property id=&quot;20300&quot; value=&quot;Slide 14 - &amp;quot;Development of Obsessive Thinking Maintenance Phase&amp;quot;&quot;/&gt;&lt;property id=&quot;20307&quot; value=&quot;273&quot;/&gt;&lt;/object&gt;&lt;object type=&quot;3&quot; unique_id=&quot;10017&quot;&gt;&lt;property id=&quot;20148&quot; value=&quot;5&quot;/&gt;&lt;property id=&quot;20300&quot; value=&quot;Slide 15 - &amp;quot;Development of Craving Response Maintenance Phase&amp;quot;&quot;/&gt;&lt;property id=&quot;20307&quot; value=&quot;274&quot;/&gt;&lt;/object&gt;&lt;object type=&quot;3&quot; unique_id=&quot;10018&quot;&gt;&lt;property id=&quot;20148&quot; value=&quot;5&quot;/&gt;&lt;property id=&quot;20300&quot; value=&quot;Slide 16 - &amp;quot;Addictive Process Disenchantment Phase&amp;quot;&quot;/&gt;&lt;property id=&quot;20307&quot; value=&quot;275&quot;/&gt;&lt;/object&gt;&lt;object type=&quot;3&quot; unique_id=&quot;10019&quot;&gt;&lt;property id=&quot;20148&quot; value=&quot;5&quot;/&gt;&lt;property id=&quot;20300&quot; value=&quot;Slide 17 - &amp;quot;Conditioning Process During Addiction Disenchantment Phase  Strength of Conditioned Connection: Strong&amp;quot;&quot;/&gt;&lt;property id=&quot;20307&quot; value=&quot;276&quot;/&gt;&lt;/object&gt;&lt;object type=&quot;3&quot; unique_id=&quot;10020&quot;&gt;&lt;property id=&quot;20148&quot; value=&quot;5&quot;/&gt;&lt;property id=&quot;20300&quot; value=&quot;Slide 18 - &amp;quot;Development of Obsessive Thinking Disenchantment Phase&amp;quot;&quot;/&gt;&lt;property id=&quot;20307&quot; value=&quot;277&quot;/&gt;&lt;/object&gt;&lt;object type=&quot;3&quot; unique_id=&quot;10021&quot;&gt;&lt;property id=&quot;20148&quot; value=&quot;5&quot;/&gt;&lt;property id=&quot;20300&quot; value=&quot;Slide 19 - &amp;quot;Development of Craving Response Disenchantment Phase&amp;quot;&quot;/&gt;&lt;property id=&quot;20307&quot; value=&quot;278&quot;/&gt;&lt;/object&gt;&lt;object type=&quot;3&quot; unique_id=&quot;10022&quot;&gt;&lt;property id=&quot;20148&quot; value=&quot;5&quot;/&gt;&lt;property id=&quot;20300&quot; value=&quot;Slide 20 - &amp;quot;Addictive Process  Disaster Phase&amp;quot;&quot;/&gt;&lt;property id=&quot;20307&quot; value=&quot;279&quot;/&gt;&lt;/object&gt;&lt;object type=&quot;3&quot; unique_id=&quot;10023&quot;&gt;&lt;property id=&quot;20148&quot; value=&quot;5&quot;/&gt;&lt;property id=&quot;20300&quot; value=&quot;Slide 21 - &amp;quot;Conditioning Process During Addiction Disaster Phase  Strength of Conditioned Connection: &amp;amp;#x09;&amp;amp;#x09;&amp;amp;#x09;&amp;amp;#x09;&amp;amp;#x09;OVERPOWERING&amp;quot;&quot;/&gt;&lt;property id=&quot;20307&quot; value=&quot;280&quot;/&gt;&lt;/object&gt;&lt;object type=&quot;3&quot; unique_id=&quot;10024&quot;&gt;&lt;property id=&quot;20148&quot; value=&quot;5&quot;/&gt;&lt;property id=&quot;20300&quot; value=&quot;Slide 22 - &amp;quot;Development of Obsessive Thinking Disaster Phase&amp;quot;&quot;/&gt;&lt;property id=&quot;20307&quot; value=&quot;281&quot;/&gt;&lt;/object&gt;&lt;object type=&quot;3&quot; unique_id=&quot;10025&quot;&gt;&lt;property id=&quot;20148&quot; value=&quot;5&quot;/&gt;&lt;property id=&quot;20300&quot; value=&quot;Slide 23 - &amp;quot;Development of Craving Response Disaster Phase&amp;quot;&quot;/&gt;&lt;property id=&quot;20307&quot; value=&quot;282&quot;/&gt;&lt;/object&gt;&lt;object type=&quot;3&quot; unique_id=&quot;10026&quot;&gt;&lt;property id=&quot;20148&quot; value=&quot;5&quot;/&gt;&lt;property id=&quot;20300&quot; value=&quot;Slide 24 - &amp;quot;All Downhill&amp;quot;&quot;/&gt;&lt;property id=&quot;20307&quot; value=&quot;291&quot;/&gt;&lt;/object&gt;&lt;object type=&quot;3&quot; unique_id=&quot;10027&quot;&gt;&lt;property id=&quot;20148&quot; value=&quot;5&quot;/&gt;&lt;property id=&quot;20300&quot; value=&quot;Slide 25 - &amp;quot;All Downhill, but with Interruption&amp;quot;&quot;/&gt;&lt;property id=&quot;20307&quot; value=&quot;294&quot;/&gt;&lt;/object&gt;&lt;object type=&quot;3&quot; unique_id=&quot;10028&quot;&gt;&lt;property id=&quot;20148&quot; value=&quot;5&quot;/&gt;&lt;property id=&quot;20300&quot; value=&quot;Slide 26 - &amp;quot;Thought Stopping&amp;quot;&quot;/&gt;&lt;property id=&quot;20307&quot; value=&quot;292&quot;/&gt;&lt;/object&gt;&lt;object type=&quot;3&quot; unique_id=&quot;10029&quot;&gt;&lt;property id=&quot;20148&quot; value=&quot;5&quot;/&gt;&lt;property id=&quot;20300&quot; value=&quot;Slide 27 - &amp;quot;Thought Stopping&amp;quot;&quot;/&gt;&lt;property id=&quot;20307&quot; value=&quot;295&quot;/&gt;&lt;/object&gt;&lt;object type=&quot;3&quot; unique_id=&quot;10030&quot;&gt;&lt;property id=&quot;20148&quot; value=&quot;5&quot;/&gt;&lt;property id=&quot;20300&quot; value=&quot;Slide 28 - &amp;quot;Thought Stopping  Rubberband Snap &amp;quot;&quot;/&gt;&lt;property id=&quot;20307&quot; value=&quot;296&quot;/&gt;&lt;/object&gt;&lt;object type=&quot;3&quot; unique_id=&quot;10031&quot;&gt;&lt;property id=&quot;20148&quot; value=&quot;5&quot;/&gt;&lt;property id=&quot;20300&quot; value=&quot;Slide 29 - &amp;quot;Thought Stopping&amp;quot;&quot;/&gt;&lt;property id=&quot;20307&quot; value=&quot;297&quot;/&gt;&lt;/object&gt;&lt;object type=&quot;3&quot; unique_id=&quot;10032&quot;&gt;&lt;property id=&quot;20148&quot; value=&quot;5&quot;/&gt;&lt;property id=&quot;20300&quot; value=&quot;Slide 30 - &amp;quot;Thought Stopping  &amp;amp;#x09;&amp;amp;#x09;&amp;amp;#x09;Calling Someone  &amp;quot;&quot;/&gt;&lt;property id=&quot;20307&quot; value=&quot;298&quot;/&gt;&lt;/object&gt;&lt;/object&gt;&lt;object type=&quot;8&quot; unique_id=&quot;10064&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0</TotalTime>
  <Words>2438</Words>
  <Application>Microsoft Office PowerPoint</Application>
  <PresentationFormat>Letter Paper (8.5x11 in)</PresentationFormat>
  <Paragraphs>269</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Times New Roman</vt:lpstr>
      <vt:lpstr>Wingdings</vt:lpstr>
      <vt:lpstr>Matrix Family Ed Slides</vt:lpstr>
      <vt:lpstr>Session 1: Triggers and Cravings (1)</vt:lpstr>
      <vt:lpstr>Changes in the Brain</vt:lpstr>
      <vt:lpstr>Conditioning</vt:lpstr>
      <vt:lpstr>Question:</vt:lpstr>
      <vt:lpstr>I.P. Pavlov (1849–1936) </vt:lpstr>
      <vt:lpstr>Pavlov’s Dog </vt:lpstr>
      <vt:lpstr>Questions:</vt:lpstr>
      <vt:lpstr>A Definition of Addiction</vt:lpstr>
      <vt:lpstr>The Addictive Process</vt:lpstr>
      <vt:lpstr>Question:</vt:lpstr>
      <vt:lpstr>Addictive Process - Introductory Phase</vt:lpstr>
      <vt:lpstr> Strength of Conditioned Connection: Mild </vt:lpstr>
      <vt:lpstr>Development of Obsessive Thinking</vt:lpstr>
      <vt:lpstr>Development of Craving Response</vt:lpstr>
      <vt:lpstr>Addictive Process - Maintenance Phase</vt:lpstr>
      <vt:lpstr>PowerPoint Presentation</vt:lpstr>
      <vt:lpstr>Development of Obsessive Thinking</vt:lpstr>
      <vt:lpstr>PowerPoint Presentation</vt:lpstr>
      <vt:lpstr>The Addictive Process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Triggers and Cravings</dc:title>
  <dc:subject>Methamphetamine Family Education</dc:subject>
  <dc:creator>JICA/DOH IntERlaPP</dc:creator>
  <cp:keywords>Meth, Family education, substance abuse, Matrix</cp:keywords>
  <cp:lastModifiedBy/>
  <cp:revision>1</cp:revision>
  <dcterms:created xsi:type="dcterms:W3CDTF">2012-10-01T16:59:43Z</dcterms:created>
  <dcterms:modified xsi:type="dcterms:W3CDTF">2019-10-08T06:12:45Z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