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22"/>
  </p:notesMasterIdLst>
  <p:handoutMasterIdLst>
    <p:handoutMasterId r:id="rId23"/>
  </p:handoutMasterIdLst>
  <p:sldIdLst>
    <p:sldId id="256" r:id="rId2"/>
    <p:sldId id="304" r:id="rId3"/>
    <p:sldId id="302" r:id="rId4"/>
    <p:sldId id="275" r:id="rId5"/>
    <p:sldId id="276" r:id="rId6"/>
    <p:sldId id="277" r:id="rId7"/>
    <p:sldId id="278" r:id="rId8"/>
    <p:sldId id="279" r:id="rId9"/>
    <p:sldId id="280" r:id="rId10"/>
    <p:sldId id="281" r:id="rId11"/>
    <p:sldId id="282" r:id="rId12"/>
    <p:sldId id="305" r:id="rId13"/>
    <p:sldId id="291" r:id="rId14"/>
    <p:sldId id="294" r:id="rId15"/>
    <p:sldId id="292" r:id="rId16"/>
    <p:sldId id="295" r:id="rId17"/>
    <p:sldId id="296" r:id="rId18"/>
    <p:sldId id="297" r:id="rId19"/>
    <p:sldId id="298" r:id="rId20"/>
    <p:sldId id="306" r:id="rId21"/>
  </p:sldIdLst>
  <p:sldSz cx="9144000" cy="6858000" type="letter"/>
  <p:notesSz cx="7104063" cy="10234613"/>
  <p:custDataLst>
    <p:tags r:id="rId2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FF66"/>
    <a:srgbClr val="FF5050"/>
    <a:srgbClr val="969696"/>
    <a:srgbClr val="C0C0C0"/>
    <a:srgbClr val="DDDDDD"/>
    <a:srgbClr val="B2B2B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72268" autoAdjust="0"/>
  </p:normalViewPr>
  <p:slideViewPr>
    <p:cSldViewPr snapToGrid="0">
      <p:cViewPr varScale="1">
        <p:scale>
          <a:sx n="79" d="100"/>
          <a:sy n="79" d="100"/>
        </p:scale>
        <p:origin x="2064" y="78"/>
      </p:cViewPr>
      <p:guideLst>
        <p:guide orient="horz" pos="2160"/>
        <p:guide pos="2880"/>
      </p:guideLst>
    </p:cSldViewPr>
  </p:slideViewPr>
  <p:outlineViewPr>
    <p:cViewPr>
      <p:scale>
        <a:sx n="33" d="100"/>
        <a:sy n="33" d="100"/>
      </p:scale>
      <p:origin x="0" y="-13242"/>
    </p:cViewPr>
  </p:outlineViewPr>
  <p:notesTextViewPr>
    <p:cViewPr>
      <p:scale>
        <a:sx n="100" d="100"/>
        <a:sy n="100" d="100"/>
      </p:scale>
      <p:origin x="0" y="0"/>
    </p:cViewPr>
  </p:notesTextViewPr>
  <p:sorterViewPr>
    <p:cViewPr>
      <p:scale>
        <a:sx n="100" d="100"/>
        <a:sy n="100" d="100"/>
      </p:scale>
      <p:origin x="0" y="-1968"/>
    </p:cViewPr>
  </p:sorterViewPr>
  <p:notesViewPr>
    <p:cSldViewPr snapToGrid="0">
      <p:cViewPr varScale="1">
        <p:scale>
          <a:sx n="75" d="100"/>
          <a:sy n="75" d="100"/>
        </p:scale>
        <p:origin x="3954" y="60"/>
      </p:cViewPr>
      <p:guideLst>
        <p:guide orient="horz" pos="3224"/>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eaLnBrk="0" hangingPunct="0">
              <a:spcBef>
                <a:spcPct val="50000"/>
              </a:spcBef>
              <a:defRPr sz="1300" b="1">
                <a:latin typeface="Times New Roman" pitchFamily="18" charset="0"/>
              </a:defRPr>
            </a:lvl1pPr>
          </a:lstStyle>
          <a:p>
            <a:pPr>
              <a:defRPr/>
            </a:pPr>
            <a:endParaRPr lang="en-US"/>
          </a:p>
        </p:txBody>
      </p:sp>
      <p:sp>
        <p:nvSpPr>
          <p:cNvPr id="79875" name="Rectangle 3"/>
          <p:cNvSpPr>
            <a:spLocks noGrp="1" noChangeArrowheads="1"/>
          </p:cNvSpPr>
          <p:nvPr>
            <p:ph type="dt" sz="quarter" idx="1"/>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lgn="r" eaLnBrk="0" hangingPunct="0">
              <a:spcBef>
                <a:spcPct val="50000"/>
              </a:spcBef>
              <a:defRPr sz="1300" b="1">
                <a:latin typeface="Times New Roman" pitchFamily="18" charset="0"/>
              </a:defRPr>
            </a:lvl1pPr>
          </a:lstStyle>
          <a:p>
            <a:pPr>
              <a:defRPr/>
            </a:pPr>
            <a:endParaRPr lang="en-US"/>
          </a:p>
        </p:txBody>
      </p:sp>
      <p:sp>
        <p:nvSpPr>
          <p:cNvPr id="79876" name="Rectangle 4"/>
          <p:cNvSpPr>
            <a:spLocks noGrp="1" noChangeArrowheads="1"/>
          </p:cNvSpPr>
          <p:nvPr>
            <p:ph type="ftr" sz="quarter" idx="2"/>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eaLnBrk="0" hangingPunct="0">
              <a:spcBef>
                <a:spcPct val="50000"/>
              </a:spcBef>
              <a:defRPr sz="1300" b="1">
                <a:latin typeface="Times New Roman" pitchFamily="18" charset="0"/>
              </a:defRPr>
            </a:lvl1pPr>
          </a:lstStyle>
          <a:p>
            <a:pPr>
              <a:defRPr/>
            </a:pPr>
            <a:endParaRPr lang="en-US"/>
          </a:p>
        </p:txBody>
      </p:sp>
      <p:sp>
        <p:nvSpPr>
          <p:cNvPr id="79877" name="Rectangle 5"/>
          <p:cNvSpPr>
            <a:spLocks noGrp="1" noChangeArrowheads="1"/>
          </p:cNvSpPr>
          <p:nvPr>
            <p:ph type="sldNum" sz="quarter" idx="3"/>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lgn="r" eaLnBrk="0" hangingPunct="0">
              <a:spcBef>
                <a:spcPct val="50000"/>
              </a:spcBef>
              <a:defRPr sz="1300" b="1">
                <a:latin typeface="Times New Roman" pitchFamily="18" charset="0"/>
              </a:defRPr>
            </a:lvl1pPr>
          </a:lstStyle>
          <a:p>
            <a:pPr>
              <a:defRPr/>
            </a:pPr>
            <a:fld id="{37E471BB-86AF-4526-99AE-2724C0863BC4}" type="slidenum">
              <a:rPr lang="en-US"/>
              <a:pPr>
                <a:defRPr/>
              </a:pPr>
              <a:t>‹#›</a:t>
            </a:fld>
            <a:endParaRPr lang="en-US"/>
          </a:p>
        </p:txBody>
      </p:sp>
    </p:spTree>
    <p:extLst>
      <p:ext uri="{BB962C8B-B14F-4D97-AF65-F5344CB8AC3E}">
        <p14:creationId xmlns:p14="http://schemas.microsoft.com/office/powerpoint/2010/main" val="2622485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eaLnBrk="0" hangingPunct="0">
              <a:defRPr sz="130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lgn="r" eaLnBrk="0" hangingPunct="0">
              <a:defRPr sz="1300">
                <a:latin typeface="Times New Roman" pitchFamily="18"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995363" y="768350"/>
            <a:ext cx="5113337"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47209" y="4861441"/>
            <a:ext cx="5209646"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eaLnBrk="0" hangingPunct="0">
              <a:defRPr sz="130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lgn="r" eaLnBrk="0" hangingPunct="0">
              <a:defRPr sz="1300">
                <a:latin typeface="Times New Roman" pitchFamily="18" charset="0"/>
              </a:defRPr>
            </a:lvl1pPr>
          </a:lstStyle>
          <a:p>
            <a:pPr>
              <a:defRPr/>
            </a:pPr>
            <a:fld id="{3F424083-4411-40F4-AB8C-A1F69994D9CB}" type="slidenum">
              <a:rPr lang="en-US"/>
              <a:pPr>
                <a:defRPr/>
              </a:pPr>
              <a:t>‹#›</a:t>
            </a:fld>
            <a:endParaRPr lang="en-US"/>
          </a:p>
        </p:txBody>
      </p:sp>
    </p:spTree>
    <p:extLst>
      <p:ext uri="{BB962C8B-B14F-4D97-AF65-F5344CB8AC3E}">
        <p14:creationId xmlns:p14="http://schemas.microsoft.com/office/powerpoint/2010/main" val="6385572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88CCE65D-D9F1-4BE8-B1C7-47D61F3E948A}" type="slidenum">
              <a:rPr lang="en-US" smtClean="0">
                <a:latin typeface="Times New Roman" pitchFamily="18" charset="0"/>
              </a:rPr>
              <a:pPr/>
              <a:t>1</a:t>
            </a:fld>
            <a:endParaRPr lang="en-US">
              <a:latin typeface="Times New Roman"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2-1</a:t>
            </a:r>
            <a:r>
              <a:rPr lang="en-US" altLang="ja-JP" b="1" dirty="0">
                <a:latin typeface="Arial" panose="020B0604020202020204" pitchFamily="34" charset="0"/>
                <a:ea typeface="Yu Mincho" panose="02020400000000000000" pitchFamily="18" charset="-128"/>
                <a:cs typeface="Arial" panose="020B0604020202020204" pitchFamily="34" charset="0"/>
              </a:rPr>
              <a:t>—</a:t>
            </a:r>
            <a:r>
              <a:rPr lang="en-US" b="1" dirty="0">
                <a:latin typeface="Arial" panose="020B0604020202020204" pitchFamily="34" charset="0"/>
                <a:ea typeface="Yu Mincho" panose="02020400000000000000" pitchFamily="18" charset="-128"/>
                <a:cs typeface="Arial" panose="020B0604020202020204" pitchFamily="34" charset="0"/>
              </a:rPr>
              <a:t>Triggers and Cravings (2) </a:t>
            </a:r>
            <a:endParaRPr lang="en-PH" b="1"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altLang="ja-JP" dirty="0">
                <a:ea typeface="Yu Mincho" panose="02020400000000000000" pitchFamily="18" charset="-128"/>
                <a:cs typeface="Times New Roman" panose="02020603050405020304" pitchFamily="18" charset="0"/>
              </a:rPr>
              <a:t>In the last session, we have learned about the conditioning and the addictive process. </a:t>
            </a:r>
          </a:p>
          <a:p>
            <a:pPr marL="371532" indent="-371532">
              <a:lnSpc>
                <a:spcPct val="107000"/>
              </a:lnSpc>
              <a:spcAft>
                <a:spcPts val="0"/>
              </a:spcAft>
              <a:buFont typeface="Wingdings" panose="05000000000000000000" pitchFamily="2" charset="2"/>
              <a:buChar char=""/>
            </a:pPr>
            <a:r>
              <a:rPr lang="en-PH" altLang="ja-JP" dirty="0">
                <a:ea typeface="Yu Mincho" panose="02020400000000000000" pitchFamily="18" charset="-128"/>
                <a:cs typeface="Times New Roman" panose="02020603050405020304" pitchFamily="18" charset="0"/>
              </a:rPr>
              <a:t>This session continues to look at the additive process and then gives you techniques to stop cravings.</a:t>
            </a:r>
            <a:endParaRPr lang="en-US" altLang="ja-JP"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126D4CCC-A029-4D25-ACC2-B9124683FD98}" type="slidenum">
              <a:rPr lang="en-US" smtClean="0">
                <a:latin typeface="Times New Roman" pitchFamily="18" charset="0"/>
              </a:rPr>
              <a:pPr/>
              <a:t>10</a:t>
            </a:fld>
            <a:endParaRPr lang="en-US">
              <a:latin typeface="Times New Roman" pitchFamily="18"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a:lnSpc>
                <a:spcPct val="107000"/>
              </a:lnSpc>
              <a:spcAft>
                <a:spcPts val="867"/>
              </a:spcAft>
            </a:pPr>
            <a:r>
              <a:rPr lang="en-PH" sz="1300" b="1" dirty="0">
                <a:latin typeface="Arial" panose="020B0604020202020204" pitchFamily="34" charset="0"/>
                <a:ea typeface="Yu Mincho" panose="02020400000000000000" pitchFamily="18" charset="-128"/>
                <a:cs typeface="Arial" panose="020B0604020202020204" pitchFamily="34" charset="0"/>
              </a:rPr>
              <a:t>Slide 2-10—Development of Obsessive Thinking (Disaster Phase) </a:t>
            </a:r>
            <a:endParaRPr lang="en-PH" sz="1300"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867"/>
              </a:spcAft>
              <a:buFont typeface="Wingdings" panose="05000000000000000000" pitchFamily="2" charset="2"/>
              <a:buChar char=""/>
            </a:pPr>
            <a:r>
              <a:rPr lang="en-PH" sz="1300" dirty="0">
                <a:ea typeface="Yu Mincho" panose="02020400000000000000" pitchFamily="18" charset="-128"/>
                <a:cs typeface="Times New Roman" panose="02020603050405020304" pitchFamily="18" charset="0"/>
              </a:rPr>
              <a:t>Thoughts of drug and alcohol use dominate the person’s consciousness.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275E6426-C85D-45AA-9529-303ECC6562D6}" type="slidenum">
              <a:rPr lang="en-US" smtClean="0">
                <a:latin typeface="Times New Roman" pitchFamily="18" charset="0"/>
              </a:rPr>
              <a:pPr/>
              <a:t>11</a:t>
            </a:fld>
            <a:endParaRPr lang="en-US">
              <a:latin typeface="Times New Roman"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2-11—Development of Craving Response (Disaster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the disaster phase, cravings can create powerful physiological effects that even can begin to mimic the initial physiological effects of actually ingesting the drug.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2-12—Question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altLang="ja-JP" sz="1300" dirty="0">
                <a:ea typeface="Yu Mincho" panose="02020400000000000000" pitchFamily="18" charset="-128"/>
                <a:cs typeface="Times New Roman" panose="02020603050405020304" pitchFamily="18" charset="0"/>
              </a:rPr>
              <a:t>Ask participants about the order of the occurrence of the following three events: Thought, Craving, and Trigger.</a:t>
            </a:r>
            <a:endParaRPr kumimoji="1" lang="ja-JP" altLang="en-US" dirty="0"/>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12</a:t>
            </a:fld>
            <a:endParaRPr lang="en-US"/>
          </a:p>
        </p:txBody>
      </p:sp>
    </p:spTree>
    <p:extLst>
      <p:ext uri="{BB962C8B-B14F-4D97-AF65-F5344CB8AC3E}">
        <p14:creationId xmlns:p14="http://schemas.microsoft.com/office/powerpoint/2010/main" val="20705467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4EBAB19-BCB2-406F-95DA-E415F2DB9C07}" type="slidenum">
              <a:rPr lang="en-US" smtClean="0">
                <a:latin typeface="Times New Roman" pitchFamily="18" charset="0"/>
              </a:rPr>
              <a:pPr/>
              <a:t>13</a:t>
            </a:fld>
            <a:endParaRPr lang="en-US">
              <a:latin typeface="Times New Roman" pitchFamily="18"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a:lnSpc>
                <a:spcPct val="107000"/>
              </a:lnSpc>
              <a:spcAft>
                <a:spcPts val="867"/>
              </a:spcAft>
            </a:pPr>
            <a:r>
              <a:rPr lang="en-PH" sz="1300" b="1" dirty="0">
                <a:latin typeface="Arial" panose="020B0604020202020204" pitchFamily="34" charset="0"/>
                <a:ea typeface="Yu Mincho" panose="02020400000000000000" pitchFamily="18" charset="-128"/>
                <a:cs typeface="Arial" panose="020B0604020202020204" pitchFamily="34" charset="0"/>
              </a:rPr>
              <a:t>Slide 2-13—Trigger–Thought–Craving–Use </a:t>
            </a:r>
            <a:endParaRPr lang="en-PH" sz="1300"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sz="1300" dirty="0">
                <a:ea typeface="Yu Mincho" panose="02020400000000000000" pitchFamily="18" charset="-128"/>
                <a:cs typeface="Times New Roman" panose="02020603050405020304" pitchFamily="18" charset="0"/>
              </a:rPr>
              <a:t>Craving can be activated by external triggers. </a:t>
            </a:r>
          </a:p>
          <a:p>
            <a:pPr marL="371532" indent="-371532">
              <a:lnSpc>
                <a:spcPct val="107000"/>
              </a:lnSpc>
              <a:spcAft>
                <a:spcPts val="867"/>
              </a:spcAft>
              <a:buFont typeface="Wingdings" panose="05000000000000000000" pitchFamily="2" charset="2"/>
              <a:buChar char=""/>
            </a:pPr>
            <a:r>
              <a:rPr lang="en-PH" sz="1300" dirty="0">
                <a:ea typeface="Yu Mincho" panose="02020400000000000000" pitchFamily="18" charset="-128"/>
                <a:cs typeface="Times New Roman" panose="02020603050405020304" pitchFamily="18" charset="0"/>
              </a:rPr>
              <a:t>Triggers can cause thoughts, which can turn into cravings and lead to use. </a:t>
            </a:r>
          </a:p>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2B344932-0C79-4FE2-8B06-B92D46B4C83D}" type="slidenum">
              <a:rPr lang="en-US" smtClean="0">
                <a:latin typeface="Times New Roman" pitchFamily="18" charset="0"/>
              </a:rPr>
              <a:pPr/>
              <a:t>14</a:t>
            </a:fld>
            <a:endParaRPr lang="en-US">
              <a:latin typeface="Times New Roman"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a:lnSpc>
                <a:spcPct val="107000"/>
              </a:lnSpc>
              <a:spcAft>
                <a:spcPts val="867"/>
              </a:spcAft>
            </a:pPr>
            <a:r>
              <a:rPr lang="en-PH" sz="1300" b="1" dirty="0">
                <a:latin typeface="Arial" panose="020B0604020202020204" pitchFamily="34" charset="0"/>
                <a:ea typeface="Yu Mincho" panose="02020400000000000000" pitchFamily="18" charset="-128"/>
                <a:cs typeface="Arial" panose="020B0604020202020204" pitchFamily="34" charset="0"/>
              </a:rPr>
              <a:t>Slide 2-14—Interruption </a:t>
            </a:r>
            <a:endParaRPr lang="en-PH" sz="1300"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sz="1300" dirty="0">
                <a:ea typeface="Yu Mincho" panose="02020400000000000000" pitchFamily="18" charset="-128"/>
                <a:cs typeface="Times New Roman" panose="02020603050405020304" pitchFamily="18" charset="0"/>
              </a:rPr>
              <a:t>The earlier this chain of events is interrupted, the more likely relapse will be avoided. </a:t>
            </a:r>
          </a:p>
          <a:p>
            <a:pPr marL="371532" indent="-371532">
              <a:lnSpc>
                <a:spcPct val="107000"/>
              </a:lnSpc>
              <a:spcAft>
                <a:spcPts val="867"/>
              </a:spcAft>
              <a:buFont typeface="Wingdings" panose="05000000000000000000" pitchFamily="2" charset="2"/>
              <a:buChar char=""/>
            </a:pPr>
            <a:r>
              <a:rPr lang="en-PH" sz="1300" dirty="0">
                <a:ea typeface="Yu Mincho" panose="02020400000000000000" pitchFamily="18" charset="-128"/>
                <a:cs typeface="Times New Roman" panose="02020603050405020304" pitchFamily="18" charset="0"/>
              </a:rPr>
              <a:t>An effective technique for coping with triggers and cravings is thought stopping.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A40C5F13-3897-4701-955E-76B7328AF71C}" type="slidenum">
              <a:rPr lang="en-US" smtClean="0">
                <a:latin typeface="Times New Roman" pitchFamily="18" charset="0"/>
              </a:rPr>
              <a:pPr/>
              <a:t>15</a:t>
            </a:fld>
            <a:endParaRPr lang="en-US">
              <a:latin typeface="Times New Roman" pitchFamily="18"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xfrm>
            <a:off x="947209" y="4861441"/>
            <a:ext cx="5209646" cy="5277222"/>
          </a:xfrm>
          <a:noFill/>
        </p:spPr>
        <p:txBody>
          <a:bodyPr>
            <a:normAutofit/>
          </a:bodyPr>
          <a:lstStyle/>
          <a:p>
            <a:pPr>
              <a:lnSpc>
                <a:spcPct val="107000"/>
              </a:lnSpc>
              <a:spcAft>
                <a:spcPts val="867"/>
              </a:spcAft>
            </a:pPr>
            <a:r>
              <a:rPr lang="en-PH" b="1" dirty="0">
                <a:effectLst/>
                <a:latin typeface="Arial" panose="020B0604020202020204" pitchFamily="34" charset="0"/>
                <a:ea typeface="Yu Mincho" panose="02020400000000000000" pitchFamily="18" charset="-128"/>
                <a:cs typeface="Arial" panose="020B0604020202020204" pitchFamily="34" charset="0"/>
              </a:rPr>
              <a:t>Slide 2-15—Thought Stopping </a:t>
            </a:r>
            <a:endParaRPr lang="en-PH" dirty="0">
              <a:effectLst/>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Thought stopping interrupts the usual process that culminates in using or drinking. </a:t>
            </a: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The usual reaction to thoughts about using “argue” with the developing thought/craving. The argument usually results in the addiction winning. </a:t>
            </a: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Arguing precedes negotiation, compromise, justification, and, possibly, relapse. </a:t>
            </a: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Thought stopping ends this process before relapse begins, usually stopping cravings in their tracks. </a:t>
            </a: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If thought stopping works, but the thoughts frequently keep coming back, people in recovery may have to change their immediate environments or engage in tasks that require full concentration. </a:t>
            </a: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Thought stopping techniques include</a:t>
            </a:r>
          </a:p>
          <a:p>
            <a:pPr marL="866908" lvl="1"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Visualization</a:t>
            </a:r>
          </a:p>
          <a:p>
            <a:pPr marL="866908" lvl="1"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Relaxation </a:t>
            </a:r>
          </a:p>
          <a:p>
            <a:pPr marL="866908" lvl="1"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Rubber-band snap </a:t>
            </a:r>
          </a:p>
          <a:p>
            <a:pPr marL="866908" lvl="1" indent="-371532">
              <a:lnSpc>
                <a:spcPct val="107000"/>
              </a:lnSpc>
              <a:spcAft>
                <a:spcPts val="867"/>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Calling someone</a:t>
            </a:r>
          </a:p>
          <a:p>
            <a:endParaRPr lang="en-US" sz="1500" b="1" u="sng"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7FBB3356-5DAD-4345-B41E-B72AE57BB043}" type="slidenum">
              <a:rPr lang="en-US" smtClean="0">
                <a:latin typeface="Times New Roman" pitchFamily="18" charset="0"/>
              </a:rPr>
              <a:pPr/>
              <a:t>16</a:t>
            </a:fld>
            <a:endParaRPr lang="en-US">
              <a:latin typeface="Times New Roman" pitchFamily="18"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2-16—Visualization</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When people experience thoughts of using drugs or alcohol, they can visualize a switch or lever and imagine actually moving it from ON to OFF to stop the drug- or alcohol-using thoughts.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It is important to have another thought ready to replace the drug- or alcohol-using thoughts.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It should be a pleasurable or meaningful thought and one that does not involve drug or alcohol use. </a:t>
            </a:r>
          </a:p>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830F776C-656E-4209-857F-56E8DBF2DCDF}" type="slidenum">
              <a:rPr lang="en-US" smtClean="0">
                <a:latin typeface="Times New Roman" pitchFamily="18" charset="0"/>
              </a:rPr>
              <a:pPr/>
              <a:t>17</a:t>
            </a:fld>
            <a:endParaRPr lang="en-US">
              <a:latin typeface="Times New Roman" pitchFamily="18"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2-17—Rubber-band Snap</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rubber-band behavioral technique helps people in recovery “snap” their attention away from thoughts of using drugs or alcohol.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who are addicted simply put a rubber-band loosely around their wrists.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When a craving or using thought occurs, people snap the rubber-band lightly against their wrists and say “NO” (either aloud or not, depending on the situation) to the drug- or alcohol-using thought.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As with visualization, people need to have another thought ready to replace the drug- and alcohol-using thoughts.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This technique works best if people leave the rubber-band on all the time.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E4229418-1699-4F45-A291-3D6E926BD11B}" type="slidenum">
              <a:rPr lang="en-US" smtClean="0">
                <a:latin typeface="Times New Roman" pitchFamily="18" charset="0"/>
              </a:rPr>
              <a:pPr/>
              <a:t>18</a:t>
            </a:fld>
            <a:endParaRPr lang="en-US">
              <a:latin typeface="Times New Roman" pitchFamily="18"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2-18—Relaxation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Cravings often create feelings of hollowness, heaviness, and cramping in the stomach.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These feelings often can be relieved by breathing in deeply (filling the lungs with air) and slowly breathing out three times in a row and by focusing on relaxing the body as much as possible for a few minutes.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This process can be repeated as often as necessary whenever the feelings return.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386B70A3-0DD0-4116-B217-3BC168B68247}" type="slidenum">
              <a:rPr lang="en-US" smtClean="0">
                <a:latin typeface="Times New Roman" pitchFamily="18" charset="0"/>
              </a:rPr>
              <a:pPr/>
              <a:t>19</a:t>
            </a:fld>
            <a:endParaRPr lang="en-US">
              <a:latin typeface="Times New Roman" pitchFamily="18"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2-19—Calling Someone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Talking to another person provides an outlet for feelings and allows people to “hear” their own thinking process.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Recovering people should carry the phone numbers of supportive people with them always, so they can call whenever support is needed.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D5B8DBF-52FE-4CD8-BB6E-2B647F2EA7E7}" type="slidenum">
              <a:rPr lang="en-US" smtClean="0">
                <a:latin typeface="Times New Roman" pitchFamily="18" charset="0"/>
              </a:rPr>
              <a:pPr/>
              <a:t>2</a:t>
            </a:fld>
            <a:endParaRPr lang="en-US">
              <a:latin typeface="Times New Roman"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2-2—Addictive Process (Review)</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We already have learned about the conditioning and the introductory/maintenance phases of the addictive process.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This session covers the disenchantment phase and disaster phase in the additive process. </a:t>
            </a:r>
          </a:p>
        </p:txBody>
      </p:sp>
    </p:spTree>
    <p:extLst>
      <p:ext uri="{BB962C8B-B14F-4D97-AF65-F5344CB8AC3E}">
        <p14:creationId xmlns:p14="http://schemas.microsoft.com/office/powerpoint/2010/main" val="5891810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2-20—Question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altLang="ja-JP" sz="1300" dirty="0">
                <a:ea typeface="Yu Mincho" panose="02020400000000000000" pitchFamily="18" charset="-128"/>
                <a:cs typeface="Times New Roman" panose="02020603050405020304" pitchFamily="18" charset="0"/>
              </a:rPr>
              <a:t>Ask participants about other possible ways to stop the thought of using.</a:t>
            </a:r>
            <a:endParaRPr kumimoji="1" lang="ja-JP" altLang="en-US" dirty="0"/>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20</a:t>
            </a:fld>
            <a:endParaRPr lang="en-US"/>
          </a:p>
        </p:txBody>
      </p:sp>
    </p:spTree>
    <p:extLst>
      <p:ext uri="{BB962C8B-B14F-4D97-AF65-F5344CB8AC3E}">
        <p14:creationId xmlns:p14="http://schemas.microsoft.com/office/powerpoint/2010/main" val="2086297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2-3—Question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spcAft>
                <a:spcPts val="0"/>
              </a:spcAft>
              <a:buFont typeface="Wingdings" panose="05000000000000000000" pitchFamily="2" charset="2"/>
              <a:buChar char=""/>
            </a:pPr>
            <a:r>
              <a:rPr lang="en-US" altLang="ja-JP" sz="1300" dirty="0">
                <a:ea typeface="Yu Mincho" panose="02020400000000000000" pitchFamily="18" charset="-128"/>
                <a:cs typeface="Times New Roman" panose="02020603050405020304" pitchFamily="18" charset="0"/>
              </a:rPr>
              <a:t>Ask participants how the balance between positives and negatives change Shabu is continuously used beyond the maintenance phase.</a:t>
            </a:r>
            <a:endParaRPr kumimoji="1" lang="ja-JP" altLang="en-US" dirty="0"/>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4178942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A421A71A-54A3-4E0D-9AED-BF948D2DE26C}" type="slidenum">
              <a:rPr lang="en-US" smtClean="0">
                <a:latin typeface="Times New Roman" pitchFamily="18" charset="0"/>
              </a:rPr>
              <a:pPr/>
              <a:t>4</a:t>
            </a:fld>
            <a:endParaRPr lang="en-US">
              <a:latin typeface="Times New Roman"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2-4—Positives and Negatives of Shabu Use (Disenchantment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the disenchantment phase, the scales tip from the positive to the negative.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consequences of drug and alcohol use are severe, and the person’s life becomes unmanageable.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At this point the rational decision is to stop using, but the cortex part of the brain is no longer in control.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Thinking, evaluating, and decision making may appear to be happening, but behavior is not always based on rational thinking.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may resolve sincerely to quit using yet may find themselves out of control at the first thought of drugs and alcohol, at the first encounter with someone they used with, at the availability of cash, or with other potent triggers.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6191F162-2234-4B49-979F-2A9D0F1B8571}" type="slidenum">
              <a:rPr lang="en-US" smtClean="0">
                <a:latin typeface="Times New Roman" pitchFamily="18" charset="0"/>
              </a:rPr>
              <a:pPr/>
              <a:t>5</a:t>
            </a:fld>
            <a:endParaRPr lang="en-US">
              <a:latin typeface="Times New Roman" pitchFamily="18"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a:lnSpc>
                <a:spcPct val="107000"/>
              </a:lnSpc>
              <a:spcAft>
                <a:spcPts val="867"/>
              </a:spcAft>
            </a:pPr>
            <a:r>
              <a:rPr lang="en-US" dirty="0">
                <a:latin typeface="Arial" panose="020B0604020202020204" pitchFamily="34" charset="0"/>
                <a:cs typeface="Arial" panose="020B0604020202020204" pitchFamily="34" charset="0"/>
              </a:rPr>
              <a:t> </a:t>
            </a:r>
            <a:r>
              <a:rPr lang="en-PH" sz="1300" b="1" dirty="0">
                <a:latin typeface="Arial" panose="020B0604020202020204" pitchFamily="34" charset="0"/>
                <a:ea typeface="Yu Mincho" panose="02020400000000000000" pitchFamily="18" charset="-128"/>
                <a:cs typeface="Arial" panose="020B0604020202020204" pitchFamily="34" charset="0"/>
              </a:rPr>
              <a:t>Slide 2-5—Conditioning Process During Addiction (Disenchantment Phase) </a:t>
            </a:r>
            <a:endParaRPr lang="en-PH" sz="1300"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sz="1300" dirty="0">
                <a:ea typeface="Yu Mincho" panose="02020400000000000000" pitchFamily="18" charset="-128"/>
                <a:cs typeface="Times New Roman" panose="02020603050405020304" pitchFamily="18" charset="0"/>
              </a:rPr>
              <a:t>At this point people usually cross the line into addiction, continuing to use in spite of serious negative physical and social consequences. </a:t>
            </a:r>
          </a:p>
          <a:p>
            <a:pPr marL="371532" indent="-371532">
              <a:lnSpc>
                <a:spcPct val="107000"/>
              </a:lnSpc>
              <a:spcAft>
                <a:spcPts val="867"/>
              </a:spcAft>
              <a:buFont typeface="Wingdings" panose="05000000000000000000" pitchFamily="2" charset="2"/>
              <a:buChar char=""/>
            </a:pPr>
            <a:r>
              <a:rPr lang="en-PH" sz="1300" dirty="0">
                <a:ea typeface="Yu Mincho" panose="02020400000000000000" pitchFamily="18" charset="-128"/>
                <a:cs typeface="Times New Roman" panose="02020603050405020304" pitchFamily="18" charset="0"/>
              </a:rPr>
              <a:t>Triggers in this phase produce a strong physiological response that drives people to acquire and use drugs and alcohol.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420118D8-9057-4733-9A30-2A8143311168}" type="slidenum">
              <a:rPr lang="en-US" smtClean="0">
                <a:latin typeface="Times New Roman" pitchFamily="18" charset="0"/>
              </a:rPr>
              <a:pPr/>
              <a:t>6</a:t>
            </a:fld>
            <a:endParaRPr lang="en-US">
              <a:latin typeface="Times New Roman" pitchFamily="18"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2-6—Development of Obsessive Thinking (Disenchantment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the disenchantment phase, the frequency of drug and alcohol thinking increases, crowding out most thoughts about other aspects of life. </a:t>
            </a:r>
          </a:p>
          <a:p>
            <a:endParaRPr lang="en-US" b="1" u="sng"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EBAAE893-0854-4DB1-A45A-D4025A3D69FD}" type="slidenum">
              <a:rPr lang="en-US" smtClean="0">
                <a:latin typeface="Times New Roman" pitchFamily="18" charset="0"/>
              </a:rPr>
              <a:pPr/>
              <a:t>7</a:t>
            </a:fld>
            <a:endParaRPr lang="en-US">
              <a:latin typeface="Times New Roman"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2-7—Development of Craving Response (Disenchantment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this phase, the craving response is powerful.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feel an overpowering physical reaction in situations further and further removed from drugs or alcohol.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craving response is almost as powerful as the actual physical reaction to drugs and alcohol.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281AD3AA-0718-49B1-93F2-1BF421520D87}" type="slidenum">
              <a:rPr lang="en-US" smtClean="0">
                <a:latin typeface="Times New Roman" pitchFamily="18" charset="0"/>
              </a:rPr>
              <a:pPr/>
              <a:t>8</a:t>
            </a:fld>
            <a:endParaRPr lang="en-US">
              <a:latin typeface="Times New Roman"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2-8—Positives and Negatives of </a:t>
            </a:r>
            <a:r>
              <a:rPr lang="en-PH" b="1" dirty="0" err="1">
                <a:latin typeface="Arial" panose="020B0604020202020204" pitchFamily="34" charset="0"/>
                <a:ea typeface="Yu Mincho" panose="02020400000000000000" pitchFamily="18" charset="-128"/>
                <a:cs typeface="Arial" panose="020B0604020202020204" pitchFamily="34" charset="0"/>
              </a:rPr>
              <a:t>Shabu</a:t>
            </a:r>
            <a:r>
              <a:rPr lang="en-PH" b="1" dirty="0">
                <a:latin typeface="Arial" panose="020B0604020202020204" pitchFamily="34" charset="0"/>
                <a:ea typeface="Yu Mincho" panose="02020400000000000000" pitchFamily="18" charset="-128"/>
                <a:cs typeface="Arial" panose="020B0604020202020204" pitchFamily="34" charset="0"/>
              </a:rPr>
              <a:t> Use (Disaster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the disaster phase, the drug and alcohol use is often automatic.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cannot restrain themselves from using drugs or alcohol.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People’s behavior in the phase is much like the behavior of addicted laboratory animals that use drugs until they die.</a:t>
            </a:r>
          </a:p>
          <a:p>
            <a:endParaRPr lang="en-US" b="1" u="sng"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3A59263-44E2-4EEA-9DC5-39D7AE37DC8F}" type="slidenum">
              <a:rPr lang="en-US" smtClean="0">
                <a:latin typeface="Times New Roman" pitchFamily="18" charset="0"/>
              </a:rPr>
              <a:pPr/>
              <a:t>9</a:t>
            </a:fld>
            <a:endParaRPr lang="en-US">
              <a:latin typeface="Times New Roman" pitchFamily="18"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2-9—Conditioning Process During Addiction (Disaster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this phase, addicted persons are using either daily or in binges, which most likely are interrupted only by physical collapse, hospitalization, or arrest.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constant overpowering craving from the limbic system overwhelms the cortex.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3363" name="Rectangle 3"/>
          <p:cNvSpPr>
            <a:spLocks noGrp="1" noChangeArrowheads="1"/>
          </p:cNvSpPr>
          <p:nvPr>
            <p:ph type="ctrTitle"/>
          </p:nvPr>
        </p:nvSpPr>
        <p:spPr>
          <a:xfrm>
            <a:off x="1382713" y="1295400"/>
            <a:ext cx="6934200" cy="1470025"/>
          </a:xfrm>
        </p:spPr>
        <p:txBody>
          <a:bodyPr/>
          <a:lstStyle>
            <a:lvl1pPr algn="ctr">
              <a:defRPr/>
            </a:lvl1pPr>
          </a:lstStyle>
          <a:p>
            <a:pPr lvl="0"/>
            <a:r>
              <a:rPr lang="en-US" noProof="0"/>
              <a:t>Click to edit Master title style</a:t>
            </a:r>
          </a:p>
        </p:txBody>
      </p:sp>
      <p:sp>
        <p:nvSpPr>
          <p:cNvPr id="9" name="Rectangle 4"/>
          <p:cNvSpPr>
            <a:spLocks noGrp="1" noChangeArrowheads="1"/>
          </p:cNvSpPr>
          <p:nvPr>
            <p:ph type="sldNum" sz="quarter" idx="10"/>
          </p:nvPr>
        </p:nvSpPr>
        <p:spPr/>
        <p:txBody>
          <a:bodyPr/>
          <a:lstStyle>
            <a:lvl1pPr>
              <a:defRPr/>
            </a:lvl1pPr>
          </a:lstStyle>
          <a:p>
            <a:pPr>
              <a:defRPr/>
            </a:pPr>
            <a:r>
              <a:rPr lang="en-US" dirty="0"/>
              <a:t>2-</a:t>
            </a:r>
            <a:fld id="{74573B70-EA5E-40CA-B788-869486C3CAC4}" type="slidenum">
              <a:rPr lang="en-US" smtClean="0"/>
              <a:pPr>
                <a:defRPr/>
              </a:pPr>
              <a:t>‹#›</a:t>
            </a:fld>
            <a:endParaRPr lang="en-US" dirty="0"/>
          </a:p>
        </p:txBody>
      </p:sp>
    </p:spTree>
    <p:extLst>
      <p:ext uri="{BB962C8B-B14F-4D97-AF65-F5344CB8AC3E}">
        <p14:creationId xmlns:p14="http://schemas.microsoft.com/office/powerpoint/2010/main" val="1118741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dirty="0"/>
              <a:t>2-</a:t>
            </a:r>
            <a:fld id="{9B19C707-1A07-4330-BE14-3DBD3FE3B83E}" type="slidenum">
              <a:rPr lang="en-US" smtClean="0"/>
              <a:pPr>
                <a:defRPr/>
              </a:pPr>
              <a:t>‹#›</a:t>
            </a:fld>
            <a:endParaRPr lang="en-US" dirty="0"/>
          </a:p>
        </p:txBody>
      </p:sp>
    </p:spTree>
    <p:extLst>
      <p:ext uri="{BB962C8B-B14F-4D97-AF65-F5344CB8AC3E}">
        <p14:creationId xmlns:p14="http://schemas.microsoft.com/office/powerpoint/2010/main" val="3668465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dirty="0"/>
              <a:t>2-</a:t>
            </a:r>
            <a:fld id="{5361D298-B06F-4EDF-BC34-261EEE452EAE}" type="slidenum">
              <a:rPr lang="en-US" smtClean="0"/>
              <a:pPr>
                <a:defRPr/>
              </a:pPr>
              <a:t>‹#›</a:t>
            </a:fld>
            <a:endParaRPr lang="en-US" dirty="0"/>
          </a:p>
        </p:txBody>
      </p:sp>
    </p:spTree>
    <p:extLst>
      <p:ext uri="{BB962C8B-B14F-4D97-AF65-F5344CB8AC3E}">
        <p14:creationId xmlns:p14="http://schemas.microsoft.com/office/powerpoint/2010/main" val="14710460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p:spPr>
        <p:txBody>
          <a:bodyPr/>
          <a:lstStyle/>
          <a:p>
            <a:r>
              <a:rPr lang="en-US"/>
              <a:t>Click to edit Master title style</a:t>
            </a:r>
          </a:p>
        </p:txBody>
      </p:sp>
      <p:sp>
        <p:nvSpPr>
          <p:cNvPr id="3" name="Text Placeholder 2"/>
          <p:cNvSpPr>
            <a:spLocks noGrp="1"/>
          </p:cNvSpPr>
          <p:nvPr>
            <p:ph type="body" sz="half" idx="1"/>
          </p:nvPr>
        </p:nvSpPr>
        <p:spPr>
          <a:xfrm>
            <a:off x="8953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dirty="0"/>
              <a:t>2-</a:t>
            </a:r>
            <a:fld id="{043AFC80-4E57-42F4-B61E-3031CF9AB43E}" type="slidenum">
              <a:rPr lang="en-US" smtClean="0"/>
              <a:pPr>
                <a:defRPr/>
              </a:pPr>
              <a:t>‹#›</a:t>
            </a:fld>
            <a:endParaRPr lang="en-US" dirty="0"/>
          </a:p>
        </p:txBody>
      </p:sp>
    </p:spTree>
    <p:extLst>
      <p:ext uri="{BB962C8B-B14F-4D97-AF65-F5344CB8AC3E}">
        <p14:creationId xmlns:p14="http://schemas.microsoft.com/office/powerpoint/2010/main" val="2243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dirty="0"/>
              <a:t>2-</a:t>
            </a:r>
            <a:fld id="{D34E258C-3369-4E22-A924-85534044A968}" type="slidenum">
              <a:rPr lang="en-US" smtClean="0"/>
              <a:pPr>
                <a:defRPr/>
              </a:pPr>
              <a:t>‹#›</a:t>
            </a:fld>
            <a:endParaRPr lang="en-US" dirty="0"/>
          </a:p>
        </p:txBody>
      </p:sp>
    </p:spTree>
    <p:extLst>
      <p:ext uri="{BB962C8B-B14F-4D97-AF65-F5344CB8AC3E}">
        <p14:creationId xmlns:p14="http://schemas.microsoft.com/office/powerpoint/2010/main" val="246751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dirty="0"/>
              <a:t>2-</a:t>
            </a:r>
            <a:fld id="{8B629F4D-8DC4-4D18-B12B-3A8F4DDCAFEC}" type="slidenum">
              <a:rPr lang="en-US" smtClean="0"/>
              <a:pPr>
                <a:defRPr/>
              </a:pPr>
              <a:t>‹#›</a:t>
            </a:fld>
            <a:endParaRPr lang="en-US" dirty="0"/>
          </a:p>
        </p:txBody>
      </p:sp>
    </p:spTree>
    <p:extLst>
      <p:ext uri="{BB962C8B-B14F-4D97-AF65-F5344CB8AC3E}">
        <p14:creationId xmlns:p14="http://schemas.microsoft.com/office/powerpoint/2010/main" val="618944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dirty="0"/>
              <a:t>2-</a:t>
            </a:r>
            <a:fld id="{51F7DDED-ACBE-40B9-8371-3EAA7C1FF417}" type="slidenum">
              <a:rPr lang="en-US" smtClean="0"/>
              <a:pPr>
                <a:defRPr/>
              </a:pPr>
              <a:t>‹#›</a:t>
            </a:fld>
            <a:endParaRPr lang="en-US" dirty="0"/>
          </a:p>
        </p:txBody>
      </p:sp>
    </p:spTree>
    <p:extLst>
      <p:ext uri="{BB962C8B-B14F-4D97-AF65-F5344CB8AC3E}">
        <p14:creationId xmlns:p14="http://schemas.microsoft.com/office/powerpoint/2010/main" val="402517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a:spLocks noGrp="1" noChangeArrowheads="1"/>
          </p:cNvSpPr>
          <p:nvPr>
            <p:ph type="sldNum" sz="quarter" idx="11"/>
          </p:nvPr>
        </p:nvSpPr>
        <p:spPr>
          <a:ln/>
        </p:spPr>
        <p:txBody>
          <a:bodyPr/>
          <a:lstStyle>
            <a:lvl1pPr>
              <a:defRPr/>
            </a:lvl1pPr>
          </a:lstStyle>
          <a:p>
            <a:pPr>
              <a:defRPr/>
            </a:pPr>
            <a:r>
              <a:rPr lang="en-US" dirty="0"/>
              <a:t>2-</a:t>
            </a:r>
            <a:fld id="{9E44184F-9390-4949-A73C-BCB2A546FD4D}" type="slidenum">
              <a:rPr lang="en-US" smtClean="0"/>
              <a:pPr>
                <a:defRPr/>
              </a:pPr>
              <a:t>‹#›</a:t>
            </a:fld>
            <a:endParaRPr lang="en-US" dirty="0"/>
          </a:p>
        </p:txBody>
      </p:sp>
    </p:spTree>
    <p:extLst>
      <p:ext uri="{BB962C8B-B14F-4D97-AF65-F5344CB8AC3E}">
        <p14:creationId xmlns:p14="http://schemas.microsoft.com/office/powerpoint/2010/main" val="52291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7"/>
          <p:cNvSpPr>
            <a:spLocks noGrp="1" noChangeArrowheads="1"/>
          </p:cNvSpPr>
          <p:nvPr>
            <p:ph type="sldNum" sz="quarter" idx="11"/>
          </p:nvPr>
        </p:nvSpPr>
        <p:spPr>
          <a:ln/>
        </p:spPr>
        <p:txBody>
          <a:bodyPr/>
          <a:lstStyle>
            <a:lvl1pPr>
              <a:defRPr/>
            </a:lvl1pPr>
          </a:lstStyle>
          <a:p>
            <a:pPr>
              <a:defRPr/>
            </a:pPr>
            <a:r>
              <a:rPr lang="en-US" dirty="0"/>
              <a:t>2-</a:t>
            </a:r>
            <a:fld id="{43529229-BF69-41AC-B055-4F962323152D}" type="slidenum">
              <a:rPr lang="en-US" smtClean="0"/>
              <a:pPr>
                <a:defRPr/>
              </a:pPr>
              <a:t>‹#›</a:t>
            </a:fld>
            <a:endParaRPr lang="en-US" dirty="0"/>
          </a:p>
        </p:txBody>
      </p:sp>
    </p:spTree>
    <p:extLst>
      <p:ext uri="{BB962C8B-B14F-4D97-AF65-F5344CB8AC3E}">
        <p14:creationId xmlns:p14="http://schemas.microsoft.com/office/powerpoint/2010/main" val="1276223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7"/>
          <p:cNvSpPr>
            <a:spLocks noGrp="1" noChangeArrowheads="1"/>
          </p:cNvSpPr>
          <p:nvPr>
            <p:ph type="sldNum" sz="quarter" idx="11"/>
          </p:nvPr>
        </p:nvSpPr>
        <p:spPr>
          <a:ln/>
        </p:spPr>
        <p:txBody>
          <a:bodyPr/>
          <a:lstStyle>
            <a:lvl1pPr>
              <a:defRPr/>
            </a:lvl1pPr>
          </a:lstStyle>
          <a:p>
            <a:pPr>
              <a:defRPr/>
            </a:pPr>
            <a:r>
              <a:rPr lang="en-US" dirty="0"/>
              <a:t>2-</a:t>
            </a:r>
            <a:fld id="{096669E4-E156-47E1-8E06-BECD7C507824}" type="slidenum">
              <a:rPr lang="en-US" smtClean="0"/>
              <a:pPr>
                <a:defRPr/>
              </a:pPr>
              <a:t>‹#›</a:t>
            </a:fld>
            <a:endParaRPr lang="en-US" dirty="0"/>
          </a:p>
        </p:txBody>
      </p:sp>
    </p:spTree>
    <p:extLst>
      <p:ext uri="{BB962C8B-B14F-4D97-AF65-F5344CB8AC3E}">
        <p14:creationId xmlns:p14="http://schemas.microsoft.com/office/powerpoint/2010/main" val="2818665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dirty="0"/>
              <a:t>2-</a:t>
            </a:r>
            <a:fld id="{53B93775-A250-4DC6-AB43-5D3DD6134950}" type="slidenum">
              <a:rPr lang="en-US" smtClean="0"/>
              <a:pPr>
                <a:defRPr/>
              </a:pPr>
              <a:t>‹#›</a:t>
            </a:fld>
            <a:endParaRPr lang="en-US" dirty="0"/>
          </a:p>
        </p:txBody>
      </p:sp>
    </p:spTree>
    <p:extLst>
      <p:ext uri="{BB962C8B-B14F-4D97-AF65-F5344CB8AC3E}">
        <p14:creationId xmlns:p14="http://schemas.microsoft.com/office/powerpoint/2010/main" val="3469909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dirty="0"/>
              <a:t>2-</a:t>
            </a:r>
            <a:fld id="{5FFB84BE-48EC-4012-AE76-494BAB8BD0AA}" type="slidenum">
              <a:rPr lang="en-US" smtClean="0"/>
              <a:pPr>
                <a:defRPr/>
              </a:pPr>
              <a:t>‹#›</a:t>
            </a:fld>
            <a:endParaRPr lang="en-US" dirty="0"/>
          </a:p>
        </p:txBody>
      </p:sp>
    </p:spTree>
    <p:extLst>
      <p:ext uri="{BB962C8B-B14F-4D97-AF65-F5344CB8AC3E}">
        <p14:creationId xmlns:p14="http://schemas.microsoft.com/office/powerpoint/2010/main" val="2416239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324600"/>
            <a:ext cx="9144000" cy="533400"/>
          </a:xfrm>
          <a:prstGeom prst="rect">
            <a:avLst/>
          </a:prstGeom>
          <a:gradFill rotWithShape="1">
            <a:gsLst>
              <a:gs pos="0">
                <a:schemeClr val="bg1"/>
              </a:gs>
              <a:gs pos="100000">
                <a:srgbClr val="FF0000"/>
              </a:gs>
            </a:gsLst>
            <a:lin ang="5400000" scaled="1"/>
          </a:gradFill>
          <a:ln>
            <a:noFill/>
          </a:ln>
          <a:effectLst/>
        </p:spPr>
        <p:txBody>
          <a:bodyPr wrap="none" anchor="ctr"/>
          <a:lstStyle/>
          <a:p>
            <a:endParaRPr lang="en-US"/>
          </a:p>
        </p:txBody>
      </p:sp>
      <p:sp>
        <p:nvSpPr>
          <p:cNvPr id="1027" name="Rectangle 3"/>
          <p:cNvSpPr>
            <a:spLocks noChangeArrowheads="1"/>
          </p:cNvSpPr>
          <p:nvPr/>
        </p:nvSpPr>
        <p:spPr bwMode="auto">
          <a:xfrm>
            <a:off x="1" y="0"/>
            <a:ext cx="9144000" cy="533400"/>
          </a:xfrm>
          <a:prstGeom prst="rect">
            <a:avLst/>
          </a:prstGeom>
          <a:gradFill rotWithShape="1">
            <a:gsLst>
              <a:gs pos="0">
                <a:srgbClr val="FF0000"/>
              </a:gs>
              <a:gs pos="100000">
                <a:schemeClr val="bg1"/>
              </a:gs>
            </a:gsLst>
            <a:lin ang="5400000" scaled="1"/>
          </a:gradFill>
          <a:ln>
            <a:noFill/>
          </a:ln>
          <a:effectLst/>
        </p:spPr>
        <p:txBody>
          <a:bodyPr wrap="none" anchor="ctr"/>
          <a:lstStyle/>
          <a:p>
            <a:endParaRPr lang="en-US" dirty="0"/>
          </a:p>
        </p:txBody>
      </p:sp>
      <p:sp>
        <p:nvSpPr>
          <p:cNvPr id="1028"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2343"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pPr>
              <a:defRPr/>
            </a:pPr>
            <a:r>
              <a:rPr lang="en-US" dirty="0"/>
              <a:t>2-</a:t>
            </a:r>
            <a:fld id="{F3829C31-196B-48DF-BA3B-25EFB98A151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5200"/>
        </a:buClr>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lr>
          <a:srgbClr val="2B85BB"/>
        </a:buClr>
        <a:buChar char="•"/>
        <a:defRPr sz="2800">
          <a:solidFill>
            <a:schemeClr val="tx1"/>
          </a:solidFill>
          <a:latin typeface="+mn-lt"/>
        </a:defRPr>
      </a:lvl3pPr>
      <a:lvl4pPr marL="1600200" indent="-228600" algn="l" rtl="0" eaLnBrk="0" fontAlgn="base" hangingPunct="0">
        <a:spcBef>
          <a:spcPct val="20000"/>
        </a:spcBef>
        <a:spcAft>
          <a:spcPct val="0"/>
        </a:spcAft>
        <a:buChar char="–"/>
        <a:defRPr sz="2800">
          <a:solidFill>
            <a:schemeClr val="tx1"/>
          </a:solidFill>
          <a:latin typeface="+mn-lt"/>
        </a:defRPr>
      </a:lvl4pPr>
      <a:lvl5pPr marL="2057400" indent="-228600" algn="l" rtl="0" eaLnBrk="0" fontAlgn="base" hangingPunct="0">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8CC5B48D-5E4C-41AE-B760-C1CAC6CF1A92}"/>
              </a:ext>
            </a:extLst>
          </p:cNvPr>
          <p:cNvSpPr txBox="1">
            <a:spLocks noChangeArrowheads="1"/>
          </p:cNvSpPr>
          <p:nvPr/>
        </p:nvSpPr>
        <p:spPr bwMode="auto">
          <a:xfrm>
            <a:off x="1989574" y="1822727"/>
            <a:ext cx="7154426" cy="2723105"/>
          </a:xfrm>
          <a:prstGeom prst="rect">
            <a:avLst/>
          </a:prstGeom>
          <a:gradFill>
            <a:gsLst>
              <a:gs pos="0">
                <a:schemeClr val="bg1"/>
              </a:gs>
              <a:gs pos="50000">
                <a:srgbClr val="FF0000">
                  <a:alpha val="5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eaLnBrk="1" hangingPunct="1"/>
            <a:r>
              <a:rPr lang="en-US" sz="4800" b="1" kern="0" dirty="0">
                <a:solidFill>
                  <a:schemeClr val="tx1"/>
                </a:solidFill>
              </a:rPr>
              <a:t>Session 2:</a:t>
            </a:r>
            <a:br>
              <a:rPr lang="en-US" sz="4400" b="1" kern="0" dirty="0">
                <a:solidFill>
                  <a:schemeClr val="tx1"/>
                </a:solidFill>
              </a:rPr>
            </a:br>
            <a:r>
              <a:rPr lang="en-US" sz="4400" b="1" kern="0" dirty="0">
                <a:solidFill>
                  <a:schemeClr val="tx1"/>
                </a:solidFill>
              </a:rPr>
              <a:t>Triggers and Cravings </a:t>
            </a:r>
            <a:r>
              <a:rPr lang="en-US" altLang="ja-JP" sz="4400" b="1" kern="0" dirty="0">
                <a:solidFill>
                  <a:schemeClr val="tx1"/>
                </a:solidFill>
              </a:rPr>
              <a:t>(2)</a:t>
            </a:r>
            <a:endParaRPr lang="en-US" sz="3200" b="1" i="1" kern="0" dirty="0">
              <a:solidFill>
                <a:schemeClr val="tx1"/>
              </a:solidFill>
            </a:endParaRPr>
          </a:p>
        </p:txBody>
      </p:sp>
      <p:sp>
        <p:nvSpPr>
          <p:cNvPr id="5" name="Rectangle 4">
            <a:extLst>
              <a:ext uri="{FF2B5EF4-FFF2-40B4-BE49-F238E27FC236}">
                <a16:creationId xmlns:a16="http://schemas.microsoft.com/office/drawing/2014/main" id="{FAECDB6C-519D-4B81-9B77-FAA4E1C90DD8}"/>
              </a:ext>
            </a:extLst>
          </p:cNvPr>
          <p:cNvSpPr/>
          <p:nvPr/>
        </p:nvSpPr>
        <p:spPr>
          <a:xfrm>
            <a:off x="1989574" y="1622672"/>
            <a:ext cx="7154426" cy="400110"/>
          </a:xfrm>
          <a:prstGeom prst="rect">
            <a:avLst/>
          </a:prstGeom>
        </p:spPr>
        <p:txBody>
          <a:bodyPr wrap="square">
            <a:spAutoFit/>
          </a:bodyPr>
          <a:lstStyle/>
          <a:p>
            <a:pPr marL="90488"/>
            <a:r>
              <a:rPr lang="en-US" altLang="ja-JP" sz="2000" b="1" dirty="0">
                <a:solidFill>
                  <a:schemeClr val="tx1">
                    <a:lumMod val="50000"/>
                    <a:lumOff val="50000"/>
                  </a:schemeClr>
                </a:solidFill>
              </a:rPr>
              <a:t>Psycho-Education for Patients and Family Members</a:t>
            </a:r>
            <a:endParaRPr lang="ja-JP" altLang="en-US" sz="2000" dirty="0">
              <a:solidFill>
                <a:schemeClr val="tx1">
                  <a:lumMod val="50000"/>
                  <a:lumOff val="50000"/>
                </a:schemeClr>
              </a:solidFill>
            </a:endParaRPr>
          </a:p>
        </p:txBody>
      </p:sp>
      <p:sp>
        <p:nvSpPr>
          <p:cNvPr id="3" name="Slide Number Placeholder 2">
            <a:extLst>
              <a:ext uri="{FF2B5EF4-FFF2-40B4-BE49-F238E27FC236}">
                <a16:creationId xmlns:a16="http://schemas.microsoft.com/office/drawing/2014/main" id="{26E4CA83-E165-47CD-8342-D43D445569C3}"/>
              </a:ext>
            </a:extLst>
          </p:cNvPr>
          <p:cNvSpPr>
            <a:spLocks noGrp="1"/>
          </p:cNvSpPr>
          <p:nvPr>
            <p:ph type="sldNum" sz="quarter" idx="10"/>
          </p:nvPr>
        </p:nvSpPr>
        <p:spPr/>
        <p:txBody>
          <a:bodyPr/>
          <a:lstStyle/>
          <a:p>
            <a:pPr>
              <a:defRPr/>
            </a:pPr>
            <a:r>
              <a:rPr lang="en-US"/>
              <a:t>2-</a:t>
            </a:r>
            <a:fld id="{74573B70-EA5E-40CA-B788-869486C3CAC4}" type="slidenum">
              <a:rPr lang="en-US" smtClean="0"/>
              <a:pPr>
                <a:defRPr/>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FCEA0D5-077D-43CF-9178-B1CC543B86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2359" y="1448348"/>
            <a:ext cx="4834221" cy="5034455"/>
          </a:xfrm>
          <a:prstGeom prst="rect">
            <a:avLst/>
          </a:prstGeom>
        </p:spPr>
      </p:pic>
      <p:sp>
        <p:nvSpPr>
          <p:cNvPr id="12" name="TextBox 11">
            <a:extLst>
              <a:ext uri="{FF2B5EF4-FFF2-40B4-BE49-F238E27FC236}">
                <a16:creationId xmlns:a16="http://schemas.microsoft.com/office/drawing/2014/main" id="{599F8B75-20B7-4620-B3DF-CA6A8747961A}"/>
              </a:ext>
            </a:extLst>
          </p:cNvPr>
          <p:cNvSpPr txBox="1"/>
          <p:nvPr/>
        </p:nvSpPr>
        <p:spPr>
          <a:xfrm>
            <a:off x="4833616" y="346726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3" name="TextBox 12">
            <a:extLst>
              <a:ext uri="{FF2B5EF4-FFF2-40B4-BE49-F238E27FC236}">
                <a16:creationId xmlns:a16="http://schemas.microsoft.com/office/drawing/2014/main" id="{38A966D2-FDA8-417B-A3D3-59E44AAE3816}"/>
              </a:ext>
            </a:extLst>
          </p:cNvPr>
          <p:cNvSpPr txBox="1"/>
          <p:nvPr/>
        </p:nvSpPr>
        <p:spPr>
          <a:xfrm>
            <a:off x="2979459" y="245583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4" name="TextBox 13">
            <a:extLst>
              <a:ext uri="{FF2B5EF4-FFF2-40B4-BE49-F238E27FC236}">
                <a16:creationId xmlns:a16="http://schemas.microsoft.com/office/drawing/2014/main" id="{C4264B09-D6A0-4C23-9D71-22B94C178B28}"/>
              </a:ext>
            </a:extLst>
          </p:cNvPr>
          <p:cNvSpPr txBox="1"/>
          <p:nvPr/>
        </p:nvSpPr>
        <p:spPr>
          <a:xfrm>
            <a:off x="4833615" y="2800615"/>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5" name="TextBox 14">
            <a:extLst>
              <a:ext uri="{FF2B5EF4-FFF2-40B4-BE49-F238E27FC236}">
                <a16:creationId xmlns:a16="http://schemas.microsoft.com/office/drawing/2014/main" id="{08D1BD24-EE7D-4420-9E81-02B58AF4967F}"/>
              </a:ext>
            </a:extLst>
          </p:cNvPr>
          <p:cNvSpPr txBox="1"/>
          <p:nvPr/>
        </p:nvSpPr>
        <p:spPr>
          <a:xfrm>
            <a:off x="4556378" y="2286928"/>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6" name="TextBox 15">
            <a:extLst>
              <a:ext uri="{FF2B5EF4-FFF2-40B4-BE49-F238E27FC236}">
                <a16:creationId xmlns:a16="http://schemas.microsoft.com/office/drawing/2014/main" id="{A45E6BF2-1954-4AB4-8A23-8F5A2D76D4EC}"/>
              </a:ext>
            </a:extLst>
          </p:cNvPr>
          <p:cNvSpPr txBox="1"/>
          <p:nvPr/>
        </p:nvSpPr>
        <p:spPr>
          <a:xfrm>
            <a:off x="3494274" y="4344450"/>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8" name="TextBox 17">
            <a:extLst>
              <a:ext uri="{FF2B5EF4-FFF2-40B4-BE49-F238E27FC236}">
                <a16:creationId xmlns:a16="http://schemas.microsoft.com/office/drawing/2014/main" id="{AEF8D3B2-9BA6-486E-A6F0-5943B4E34D15}"/>
              </a:ext>
            </a:extLst>
          </p:cNvPr>
          <p:cNvSpPr txBox="1"/>
          <p:nvPr/>
        </p:nvSpPr>
        <p:spPr>
          <a:xfrm>
            <a:off x="3813095" y="1991884"/>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9" name="TextBox 18">
            <a:extLst>
              <a:ext uri="{FF2B5EF4-FFF2-40B4-BE49-F238E27FC236}">
                <a16:creationId xmlns:a16="http://schemas.microsoft.com/office/drawing/2014/main" id="{43B0D073-F3CB-4A4B-850E-6C1DC136F38C}"/>
              </a:ext>
            </a:extLst>
          </p:cNvPr>
          <p:cNvSpPr txBox="1"/>
          <p:nvPr/>
        </p:nvSpPr>
        <p:spPr>
          <a:xfrm>
            <a:off x="3813095" y="2730761"/>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0" name="TextBox 19">
            <a:extLst>
              <a:ext uri="{FF2B5EF4-FFF2-40B4-BE49-F238E27FC236}">
                <a16:creationId xmlns:a16="http://schemas.microsoft.com/office/drawing/2014/main" id="{EB4B13C5-72E7-4BAC-9BBA-FE06BAD73D4E}"/>
              </a:ext>
            </a:extLst>
          </p:cNvPr>
          <p:cNvSpPr txBox="1"/>
          <p:nvPr/>
        </p:nvSpPr>
        <p:spPr>
          <a:xfrm>
            <a:off x="2917909" y="3148117"/>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1" name="TextBox 20">
            <a:extLst>
              <a:ext uri="{FF2B5EF4-FFF2-40B4-BE49-F238E27FC236}">
                <a16:creationId xmlns:a16="http://schemas.microsoft.com/office/drawing/2014/main" id="{1C15A093-D591-48A1-AD96-187BD1CED1B2}"/>
              </a:ext>
            </a:extLst>
          </p:cNvPr>
          <p:cNvSpPr txBox="1"/>
          <p:nvPr/>
        </p:nvSpPr>
        <p:spPr>
          <a:xfrm>
            <a:off x="2817479" y="3727872"/>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2" name="TextBox 21">
            <a:extLst>
              <a:ext uri="{FF2B5EF4-FFF2-40B4-BE49-F238E27FC236}">
                <a16:creationId xmlns:a16="http://schemas.microsoft.com/office/drawing/2014/main" id="{97CF089C-E868-4B2C-B766-122F25078548}"/>
              </a:ext>
            </a:extLst>
          </p:cNvPr>
          <p:cNvSpPr txBox="1"/>
          <p:nvPr/>
        </p:nvSpPr>
        <p:spPr>
          <a:xfrm>
            <a:off x="3825548" y="3557312"/>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3" name="TextBox 22">
            <a:extLst>
              <a:ext uri="{FF2B5EF4-FFF2-40B4-BE49-F238E27FC236}">
                <a16:creationId xmlns:a16="http://schemas.microsoft.com/office/drawing/2014/main" id="{F7E9E1CC-E541-4751-AFF5-8632EC277A8F}"/>
              </a:ext>
            </a:extLst>
          </p:cNvPr>
          <p:cNvSpPr txBox="1"/>
          <p:nvPr/>
        </p:nvSpPr>
        <p:spPr>
          <a:xfrm>
            <a:off x="4833614" y="4115884"/>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3" name="Slide Number Placeholder 2">
            <a:extLst>
              <a:ext uri="{FF2B5EF4-FFF2-40B4-BE49-F238E27FC236}">
                <a16:creationId xmlns:a16="http://schemas.microsoft.com/office/drawing/2014/main" id="{5B0E5F98-8377-4452-8BC3-43AF1A2DED15}"/>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10</a:t>
            </a:fld>
            <a:endParaRPr lang="en-US" dirty="0"/>
          </a:p>
        </p:txBody>
      </p:sp>
      <p:sp>
        <p:nvSpPr>
          <p:cNvPr id="17" name="Rectangle 1047">
            <a:extLst>
              <a:ext uri="{FF2B5EF4-FFF2-40B4-BE49-F238E27FC236}">
                <a16:creationId xmlns:a16="http://schemas.microsoft.com/office/drawing/2014/main" id="{702B24C6-9ACF-4E21-BD4F-B3C2379F6394}"/>
              </a:ext>
            </a:extLst>
          </p:cNvPr>
          <p:cNvSpPr txBox="1">
            <a:spLocks noChangeArrowheads="1"/>
          </p:cNvSpPr>
          <p:nvPr/>
        </p:nvSpPr>
        <p:spPr bwMode="auto">
          <a:xfrm>
            <a:off x="647001" y="296392"/>
            <a:ext cx="8025815"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altLang="ja-JP" sz="2800" b="1" i="1" dirty="0"/>
              <a:t>Disaster Phase</a:t>
            </a:r>
            <a:endParaRPr lang="en-US" sz="2800" b="1" i="1" kern="0" dirty="0"/>
          </a:p>
        </p:txBody>
      </p:sp>
      <p:sp>
        <p:nvSpPr>
          <p:cNvPr id="24" name="Rectangle 2">
            <a:extLst>
              <a:ext uri="{FF2B5EF4-FFF2-40B4-BE49-F238E27FC236}">
                <a16:creationId xmlns:a16="http://schemas.microsoft.com/office/drawing/2014/main" id="{93E26BBE-5E19-4799-B62D-D54AA1865D44}"/>
              </a:ext>
            </a:extLst>
          </p:cNvPr>
          <p:cNvSpPr>
            <a:spLocks noGrp="1" noChangeArrowheads="1"/>
          </p:cNvSpPr>
          <p:nvPr>
            <p:ph type="title"/>
          </p:nvPr>
        </p:nvSpPr>
        <p:spPr>
          <a:xfrm>
            <a:off x="701059" y="864986"/>
            <a:ext cx="7772400" cy="690118"/>
          </a:xfrm>
        </p:spPr>
        <p:txBody>
          <a:bodyPr/>
          <a:lstStyle/>
          <a:p>
            <a:pPr algn="ctr" eaLnBrk="1" hangingPunct="1"/>
            <a:r>
              <a:rPr lang="en-US" sz="2400" u="sng" dirty="0"/>
              <a:t>Development of Obsessive Thinking</a:t>
            </a:r>
            <a:endParaRPr lang="en-US" sz="28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F77CC28-7C2F-4B14-A019-C98BF4563611}"/>
              </a:ext>
            </a:extLst>
          </p:cNvPr>
          <p:cNvSpPr txBox="1"/>
          <p:nvPr/>
        </p:nvSpPr>
        <p:spPr>
          <a:xfrm>
            <a:off x="5162261" y="2137938"/>
            <a:ext cx="3190670" cy="707886"/>
          </a:xfrm>
          <a:prstGeom prst="rect">
            <a:avLst/>
          </a:prstGeom>
          <a:noFill/>
        </p:spPr>
        <p:txBody>
          <a:bodyPr wrap="square" rtlCol="0">
            <a:spAutoFit/>
          </a:bodyPr>
          <a:lstStyle/>
          <a:p>
            <a:pPr algn="ctr"/>
            <a:r>
              <a:rPr lang="en-PH" sz="2000" b="1" dirty="0">
                <a:solidFill>
                  <a:schemeClr val="accent6">
                    <a:lumMod val="60000"/>
                    <a:lumOff val="40000"/>
                  </a:schemeClr>
                </a:solidFill>
              </a:rPr>
              <a:t>Powerful Physiological Response</a:t>
            </a:r>
          </a:p>
        </p:txBody>
      </p:sp>
      <p:pic>
        <p:nvPicPr>
          <p:cNvPr id="3" name="Picture 2">
            <a:extLst>
              <a:ext uri="{FF2B5EF4-FFF2-40B4-BE49-F238E27FC236}">
                <a16:creationId xmlns:a16="http://schemas.microsoft.com/office/drawing/2014/main" id="{D12A844F-6805-489E-A21F-29ACF54D5F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3925" y="2684097"/>
            <a:ext cx="3177815" cy="2545301"/>
          </a:xfrm>
          <a:prstGeom prst="rect">
            <a:avLst/>
          </a:prstGeom>
        </p:spPr>
      </p:pic>
      <p:sp>
        <p:nvSpPr>
          <p:cNvPr id="9" name="TextBox 8">
            <a:extLst>
              <a:ext uri="{FF2B5EF4-FFF2-40B4-BE49-F238E27FC236}">
                <a16:creationId xmlns:a16="http://schemas.microsoft.com/office/drawing/2014/main" id="{733B573E-A094-4A63-AF61-5EB5982614CA}"/>
              </a:ext>
            </a:extLst>
          </p:cNvPr>
          <p:cNvSpPr txBox="1"/>
          <p:nvPr/>
        </p:nvSpPr>
        <p:spPr>
          <a:xfrm>
            <a:off x="5385047" y="3000019"/>
            <a:ext cx="2885581" cy="1323439"/>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2000" b="1" dirty="0"/>
              <a:t>Heart rate</a:t>
            </a:r>
          </a:p>
          <a:p>
            <a:pPr marL="342900" indent="-342900">
              <a:buFont typeface="Arial" panose="020B0604020202020204" pitchFamily="34" charset="0"/>
              <a:buChar char="↑"/>
            </a:pPr>
            <a:r>
              <a:rPr lang="en-PH" sz="2000" b="1" dirty="0"/>
              <a:t>Breathing rate</a:t>
            </a:r>
          </a:p>
          <a:p>
            <a:pPr marL="342900" indent="-342900">
              <a:buFont typeface="Arial" panose="020B0604020202020204" pitchFamily="34" charset="0"/>
              <a:buChar char="↑"/>
            </a:pPr>
            <a:r>
              <a:rPr lang="en-PH" sz="2000" b="1" dirty="0"/>
              <a:t>Energy</a:t>
            </a:r>
          </a:p>
          <a:p>
            <a:pPr marL="342900" indent="-342900">
              <a:buFont typeface="Arial" panose="020B0604020202020204" pitchFamily="34" charset="0"/>
              <a:buChar char="↑"/>
            </a:pPr>
            <a:r>
              <a:rPr lang="en-PH" sz="2000" b="1" dirty="0"/>
              <a:t>Adrenaline effects</a:t>
            </a:r>
          </a:p>
        </p:txBody>
      </p:sp>
      <p:sp>
        <p:nvSpPr>
          <p:cNvPr id="7" name="Slide Number Placeholder 6">
            <a:extLst>
              <a:ext uri="{FF2B5EF4-FFF2-40B4-BE49-F238E27FC236}">
                <a16:creationId xmlns:a16="http://schemas.microsoft.com/office/drawing/2014/main" id="{61A034C8-DF04-4157-8C3D-BF94420E80FE}"/>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11</a:t>
            </a:fld>
            <a:endParaRPr lang="en-US" dirty="0"/>
          </a:p>
        </p:txBody>
      </p:sp>
      <p:sp>
        <p:nvSpPr>
          <p:cNvPr id="10" name="Rectangle 1047">
            <a:extLst>
              <a:ext uri="{FF2B5EF4-FFF2-40B4-BE49-F238E27FC236}">
                <a16:creationId xmlns:a16="http://schemas.microsoft.com/office/drawing/2014/main" id="{42FA830D-AB14-4E23-8691-1B6024CE42D2}"/>
              </a:ext>
            </a:extLst>
          </p:cNvPr>
          <p:cNvSpPr txBox="1">
            <a:spLocks noChangeArrowheads="1"/>
          </p:cNvSpPr>
          <p:nvPr/>
        </p:nvSpPr>
        <p:spPr bwMode="auto">
          <a:xfrm>
            <a:off x="647001" y="296392"/>
            <a:ext cx="8025815"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altLang="ja-JP" sz="2800" b="1" i="1" dirty="0"/>
              <a:t>Disaster Phase</a:t>
            </a:r>
            <a:endParaRPr lang="en-US" sz="2800" b="1" i="1" kern="0" dirty="0"/>
          </a:p>
        </p:txBody>
      </p:sp>
      <p:sp>
        <p:nvSpPr>
          <p:cNvPr id="11" name="Rectangle 2">
            <a:extLst>
              <a:ext uri="{FF2B5EF4-FFF2-40B4-BE49-F238E27FC236}">
                <a16:creationId xmlns:a16="http://schemas.microsoft.com/office/drawing/2014/main" id="{FA17DB52-F61B-4298-866E-63D2F710A755}"/>
              </a:ext>
            </a:extLst>
          </p:cNvPr>
          <p:cNvSpPr txBox="1">
            <a:spLocks noChangeArrowheads="1"/>
          </p:cNvSpPr>
          <p:nvPr/>
        </p:nvSpPr>
        <p:spPr bwMode="auto">
          <a:xfrm>
            <a:off x="723900" y="1027336"/>
            <a:ext cx="7696200" cy="553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400" u="sng" kern="0" dirty="0"/>
              <a:t>Development of Craving Response</a:t>
            </a:r>
          </a:p>
        </p:txBody>
      </p:sp>
      <p:sp>
        <p:nvSpPr>
          <p:cNvPr id="12" name="Arrow: Right 11">
            <a:extLst>
              <a:ext uri="{FF2B5EF4-FFF2-40B4-BE49-F238E27FC236}">
                <a16:creationId xmlns:a16="http://schemas.microsoft.com/office/drawing/2014/main" id="{7F1B34C6-35CB-438A-9C69-32F178712905}"/>
              </a:ext>
            </a:extLst>
          </p:cNvPr>
          <p:cNvSpPr/>
          <p:nvPr/>
        </p:nvSpPr>
        <p:spPr bwMode="auto">
          <a:xfrm>
            <a:off x="4351425" y="2401296"/>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40BE2397-0B35-4F35-AC8E-899819168EAD}"/>
              </a:ext>
            </a:extLst>
          </p:cNvPr>
          <p:cNvSpPr txBox="1"/>
          <p:nvPr/>
        </p:nvSpPr>
        <p:spPr>
          <a:xfrm>
            <a:off x="597381" y="2137938"/>
            <a:ext cx="3384359" cy="707886"/>
          </a:xfrm>
          <a:prstGeom prst="rect">
            <a:avLst/>
          </a:prstGeom>
          <a:noFill/>
        </p:spPr>
        <p:txBody>
          <a:bodyPr wrap="square" rtlCol="0">
            <a:spAutoFit/>
          </a:bodyPr>
          <a:lstStyle/>
          <a:p>
            <a:pPr algn="ctr"/>
            <a:r>
              <a:rPr lang="en-PH" sz="2000" b="1" dirty="0">
                <a:solidFill>
                  <a:schemeClr val="accent6">
                    <a:lumMod val="60000"/>
                    <a:lumOff val="40000"/>
                  </a:schemeClr>
                </a:solidFill>
              </a:rPr>
              <a:t>Thoughts of </a:t>
            </a:r>
            <a:r>
              <a:rPr lang="en-PH" sz="2000" b="1" dirty="0" err="1">
                <a:solidFill>
                  <a:schemeClr val="accent6">
                    <a:lumMod val="60000"/>
                    <a:lumOff val="40000"/>
                  </a:schemeClr>
                </a:solidFill>
              </a:rPr>
              <a:t>Shabu</a:t>
            </a:r>
            <a:r>
              <a:rPr lang="en-PH" sz="2000" b="1" dirty="0">
                <a:solidFill>
                  <a:schemeClr val="accent6">
                    <a:lumMod val="60000"/>
                    <a:lumOff val="40000"/>
                  </a:schemeClr>
                </a:solidFill>
              </a:rPr>
              <a:t>-Using Place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722858"/>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815198"/>
            <a:ext cx="7696200" cy="3082331"/>
          </a:xfrm>
        </p:spPr>
        <p:txBody>
          <a:bodyPr/>
          <a:lstStyle/>
          <a:p>
            <a:pPr>
              <a:buClrTx/>
            </a:pPr>
            <a:r>
              <a:rPr kumimoji="1" lang="en-US" altLang="ja-JP" sz="3600" i="1" dirty="0"/>
              <a:t>Prior to using substance, in what order do the following three events occur? </a:t>
            </a:r>
          </a:p>
          <a:p>
            <a:pPr lvl="1">
              <a:buClrTx/>
            </a:pPr>
            <a:r>
              <a:rPr kumimoji="1" lang="en-US" altLang="ja-JP" sz="3600" i="1" dirty="0"/>
              <a:t>Thought</a:t>
            </a:r>
          </a:p>
          <a:p>
            <a:pPr lvl="1">
              <a:buClrTx/>
            </a:pPr>
            <a:r>
              <a:rPr kumimoji="1" lang="en-US" altLang="ja-JP" sz="3600" i="1" dirty="0"/>
              <a:t>Craving</a:t>
            </a:r>
          </a:p>
          <a:p>
            <a:pPr lvl="1">
              <a:buClrTx/>
            </a:pPr>
            <a:r>
              <a:rPr kumimoji="1" lang="en-US" altLang="ja-JP" sz="3600" i="1" dirty="0"/>
              <a:t>Trigger</a:t>
            </a:r>
            <a:endParaRPr kumimoji="1" lang="ja-JP" altLang="en-US" sz="3600" i="1" dirty="0"/>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12</a:t>
            </a:fld>
            <a:endParaRPr lang="en-US"/>
          </a:p>
        </p:txBody>
      </p:sp>
    </p:spTree>
    <p:extLst>
      <p:ext uri="{BB962C8B-B14F-4D97-AF65-F5344CB8AC3E}">
        <p14:creationId xmlns:p14="http://schemas.microsoft.com/office/powerpoint/2010/main" val="2878360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7B04AF12-E1CC-4AEC-8EAE-716BD620B5EB}"/>
              </a:ext>
            </a:extLst>
          </p:cNvPr>
          <p:cNvCxnSpPr/>
          <p:nvPr/>
        </p:nvCxnSpPr>
        <p:spPr bwMode="auto">
          <a:xfrm>
            <a:off x="432880" y="525293"/>
            <a:ext cx="8278239" cy="5573949"/>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TextBox 3">
            <a:extLst>
              <a:ext uri="{FF2B5EF4-FFF2-40B4-BE49-F238E27FC236}">
                <a16:creationId xmlns:a16="http://schemas.microsoft.com/office/drawing/2014/main" id="{66BC3BCE-CE23-4A7E-B508-3D3DDAAA8477}"/>
              </a:ext>
            </a:extLst>
          </p:cNvPr>
          <p:cNvSpPr txBox="1"/>
          <p:nvPr/>
        </p:nvSpPr>
        <p:spPr>
          <a:xfrm rot="2053649">
            <a:off x="957431" y="1605513"/>
            <a:ext cx="1308371" cy="523220"/>
          </a:xfrm>
          <a:prstGeom prst="rect">
            <a:avLst/>
          </a:prstGeom>
          <a:noFill/>
          <a:ln>
            <a:solidFill>
              <a:schemeClr val="tx1"/>
            </a:solidFill>
          </a:ln>
        </p:spPr>
        <p:txBody>
          <a:bodyPr wrap="square" rtlCol="0">
            <a:spAutoFit/>
          </a:bodyPr>
          <a:lstStyle/>
          <a:p>
            <a:pPr algn="ctr"/>
            <a:r>
              <a:rPr lang="en-PH" sz="2800" dirty="0"/>
              <a:t>Trigger</a:t>
            </a:r>
          </a:p>
        </p:txBody>
      </p:sp>
      <p:sp>
        <p:nvSpPr>
          <p:cNvPr id="31" name="TextBox 30">
            <a:extLst>
              <a:ext uri="{FF2B5EF4-FFF2-40B4-BE49-F238E27FC236}">
                <a16:creationId xmlns:a16="http://schemas.microsoft.com/office/drawing/2014/main" id="{913337E9-B532-452F-9CC6-18E399027A70}"/>
              </a:ext>
            </a:extLst>
          </p:cNvPr>
          <p:cNvSpPr txBox="1"/>
          <p:nvPr/>
        </p:nvSpPr>
        <p:spPr>
          <a:xfrm rot="2022681">
            <a:off x="2723621" y="2876276"/>
            <a:ext cx="1621790" cy="523220"/>
          </a:xfrm>
          <a:prstGeom prst="rect">
            <a:avLst/>
          </a:prstGeom>
          <a:noFill/>
          <a:ln>
            <a:solidFill>
              <a:schemeClr val="tx1"/>
            </a:solidFill>
          </a:ln>
        </p:spPr>
        <p:txBody>
          <a:bodyPr wrap="square" rtlCol="0">
            <a:spAutoFit/>
          </a:bodyPr>
          <a:lstStyle/>
          <a:p>
            <a:pPr algn="ctr"/>
            <a:r>
              <a:rPr lang="en-PH" sz="2800" dirty="0"/>
              <a:t>Thought</a:t>
            </a:r>
          </a:p>
        </p:txBody>
      </p:sp>
      <p:sp>
        <p:nvSpPr>
          <p:cNvPr id="32" name="TextBox 31">
            <a:extLst>
              <a:ext uri="{FF2B5EF4-FFF2-40B4-BE49-F238E27FC236}">
                <a16:creationId xmlns:a16="http://schemas.microsoft.com/office/drawing/2014/main" id="{C8A2B3FC-B555-42BE-84E1-76AB46143643}"/>
              </a:ext>
            </a:extLst>
          </p:cNvPr>
          <p:cNvSpPr txBox="1"/>
          <p:nvPr/>
        </p:nvSpPr>
        <p:spPr>
          <a:xfrm rot="2030187">
            <a:off x="4792522" y="4184430"/>
            <a:ext cx="1469943" cy="523220"/>
          </a:xfrm>
          <a:prstGeom prst="rect">
            <a:avLst/>
          </a:prstGeom>
          <a:noFill/>
          <a:ln>
            <a:solidFill>
              <a:schemeClr val="tx1"/>
            </a:solidFill>
          </a:ln>
        </p:spPr>
        <p:txBody>
          <a:bodyPr wrap="square" rtlCol="0">
            <a:spAutoFit/>
          </a:bodyPr>
          <a:lstStyle/>
          <a:p>
            <a:pPr algn="ctr"/>
            <a:r>
              <a:rPr lang="en-PH" sz="2800" dirty="0"/>
              <a:t>Craving</a:t>
            </a:r>
          </a:p>
        </p:txBody>
      </p:sp>
      <p:sp>
        <p:nvSpPr>
          <p:cNvPr id="33" name="TextBox 32">
            <a:extLst>
              <a:ext uri="{FF2B5EF4-FFF2-40B4-BE49-F238E27FC236}">
                <a16:creationId xmlns:a16="http://schemas.microsoft.com/office/drawing/2014/main" id="{9AAD402A-EF47-450E-AE86-F6D936462F2C}"/>
              </a:ext>
            </a:extLst>
          </p:cNvPr>
          <p:cNvSpPr txBox="1"/>
          <p:nvPr/>
        </p:nvSpPr>
        <p:spPr>
          <a:xfrm rot="2029369">
            <a:off x="6742158" y="5392454"/>
            <a:ext cx="1308371" cy="523220"/>
          </a:xfrm>
          <a:prstGeom prst="rect">
            <a:avLst/>
          </a:prstGeom>
          <a:noFill/>
          <a:ln>
            <a:solidFill>
              <a:schemeClr val="tx1"/>
            </a:solidFill>
          </a:ln>
        </p:spPr>
        <p:txBody>
          <a:bodyPr wrap="square" rtlCol="0">
            <a:spAutoFit/>
          </a:bodyPr>
          <a:lstStyle/>
          <a:p>
            <a:pPr algn="ctr"/>
            <a:r>
              <a:rPr lang="en-PH" sz="2800" dirty="0"/>
              <a:t>Use</a:t>
            </a:r>
          </a:p>
        </p:txBody>
      </p:sp>
      <p:sp>
        <p:nvSpPr>
          <p:cNvPr id="34" name="Arrow: Right 33">
            <a:extLst>
              <a:ext uri="{FF2B5EF4-FFF2-40B4-BE49-F238E27FC236}">
                <a16:creationId xmlns:a16="http://schemas.microsoft.com/office/drawing/2014/main" id="{855CC627-16F9-47C2-A0EA-DAE63BCAF6AA}"/>
              </a:ext>
            </a:extLst>
          </p:cNvPr>
          <p:cNvSpPr/>
          <p:nvPr/>
        </p:nvSpPr>
        <p:spPr>
          <a:xfrm rot="2013867">
            <a:off x="1230409" y="717626"/>
            <a:ext cx="911625" cy="372778"/>
          </a:xfrm>
          <a:prstGeom prst="rightArrow">
            <a:avLst/>
          </a:prstGeom>
          <a:solidFill>
            <a:srgbClr val="FF000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35" name="Oval 34">
            <a:extLst>
              <a:ext uri="{FF2B5EF4-FFF2-40B4-BE49-F238E27FC236}">
                <a16:creationId xmlns:a16="http://schemas.microsoft.com/office/drawing/2014/main" id="{6A93A644-759F-49BE-960B-4E931CCFD0EA}"/>
              </a:ext>
            </a:extLst>
          </p:cNvPr>
          <p:cNvSpPr/>
          <p:nvPr/>
        </p:nvSpPr>
        <p:spPr>
          <a:xfrm>
            <a:off x="2165013" y="1049487"/>
            <a:ext cx="549768" cy="523694"/>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pic>
        <p:nvPicPr>
          <p:cNvPr id="36" name="Graphic 415" descr="Head with gears">
            <a:extLst>
              <a:ext uri="{FF2B5EF4-FFF2-40B4-BE49-F238E27FC236}">
                <a16:creationId xmlns:a16="http://schemas.microsoft.com/office/drawing/2014/main" id="{96C41136-3B65-4662-856C-E1A1E8098F8F}"/>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35541" y="1591618"/>
            <a:ext cx="1136459" cy="1168538"/>
          </a:xfrm>
          <a:prstGeom prst="rect">
            <a:avLst/>
          </a:prstGeom>
        </p:spPr>
      </p:pic>
      <p:cxnSp>
        <p:nvCxnSpPr>
          <p:cNvPr id="27" name="Straight Connector 26">
            <a:extLst>
              <a:ext uri="{FF2B5EF4-FFF2-40B4-BE49-F238E27FC236}">
                <a16:creationId xmlns:a16="http://schemas.microsoft.com/office/drawing/2014/main" id="{2FFEAD37-CF90-43D7-91FD-543C3259A6F5}"/>
              </a:ext>
            </a:extLst>
          </p:cNvPr>
          <p:cNvCxnSpPr/>
          <p:nvPr/>
        </p:nvCxnSpPr>
        <p:spPr bwMode="auto">
          <a:xfrm flipH="1" flipV="1">
            <a:off x="5108902" y="3271834"/>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Connector 41">
            <a:extLst>
              <a:ext uri="{FF2B5EF4-FFF2-40B4-BE49-F238E27FC236}">
                <a16:creationId xmlns:a16="http://schemas.microsoft.com/office/drawing/2014/main" id="{76B92971-C7D6-45AF-86DF-1CDF8B281B39}"/>
              </a:ext>
            </a:extLst>
          </p:cNvPr>
          <p:cNvCxnSpPr/>
          <p:nvPr/>
        </p:nvCxnSpPr>
        <p:spPr bwMode="auto">
          <a:xfrm flipH="1" flipV="1">
            <a:off x="5111506" y="3339982"/>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7DE5963-41FE-4A1A-875D-DC931469AFF8}"/>
              </a:ext>
            </a:extLst>
          </p:cNvPr>
          <p:cNvCxnSpPr/>
          <p:nvPr/>
        </p:nvCxnSpPr>
        <p:spPr bwMode="auto">
          <a:xfrm flipH="1" flipV="1">
            <a:off x="4984386" y="2983709"/>
            <a:ext cx="890999" cy="629070"/>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43">
            <a:extLst>
              <a:ext uri="{FF2B5EF4-FFF2-40B4-BE49-F238E27FC236}">
                <a16:creationId xmlns:a16="http://schemas.microsoft.com/office/drawing/2014/main" id="{20028315-3930-4C5C-B7E3-96DCE2C93AAE}"/>
              </a:ext>
            </a:extLst>
          </p:cNvPr>
          <p:cNvCxnSpPr/>
          <p:nvPr/>
        </p:nvCxnSpPr>
        <p:spPr bwMode="auto">
          <a:xfrm flipH="1" flipV="1">
            <a:off x="4950510" y="2909206"/>
            <a:ext cx="985932" cy="674814"/>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4B6818AE-9795-4C4A-9ED2-C9D39483D729}"/>
              </a:ext>
            </a:extLst>
          </p:cNvPr>
          <p:cNvCxnSpPr/>
          <p:nvPr/>
        </p:nvCxnSpPr>
        <p:spPr bwMode="auto">
          <a:xfrm flipH="1" flipV="1">
            <a:off x="5354577" y="2920053"/>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B686909F-E51C-459E-AF01-261A1717CE24}"/>
              </a:ext>
            </a:extLst>
          </p:cNvPr>
          <p:cNvCxnSpPr/>
          <p:nvPr/>
        </p:nvCxnSpPr>
        <p:spPr bwMode="auto">
          <a:xfrm flipH="1" flipV="1">
            <a:off x="5321656" y="2948757"/>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0" name="Graphic 313" descr="Run">
            <a:extLst>
              <a:ext uri="{FF2B5EF4-FFF2-40B4-BE49-F238E27FC236}">
                <a16:creationId xmlns:a16="http://schemas.microsoft.com/office/drawing/2014/main" id="{33AD619F-DB12-4D91-B370-18D31E4616BE}"/>
              </a:ext>
            </a:extLst>
          </p:cNvPr>
          <p:cNvGrpSpPr/>
          <p:nvPr/>
        </p:nvGrpSpPr>
        <p:grpSpPr>
          <a:xfrm rot="6680517" flipH="1">
            <a:off x="7386474" y="4217824"/>
            <a:ext cx="1050273" cy="1124293"/>
            <a:chOff x="7236768" y="4402343"/>
            <a:chExt cx="638473" cy="679781"/>
          </a:xfrm>
          <a:solidFill>
            <a:srgbClr val="FF0000"/>
          </a:solidFill>
        </p:grpSpPr>
        <p:sp>
          <p:nvSpPr>
            <p:cNvPr id="41" name="Freeform: Shape 40">
              <a:extLst>
                <a:ext uri="{FF2B5EF4-FFF2-40B4-BE49-F238E27FC236}">
                  <a16:creationId xmlns:a16="http://schemas.microsoft.com/office/drawing/2014/main" id="{F82448C2-83BF-425C-880F-A7648CA84060}"/>
                </a:ext>
              </a:extLst>
            </p:cNvPr>
            <p:cNvSpPr/>
            <p:nvPr/>
          </p:nvSpPr>
          <p:spPr>
            <a:xfrm>
              <a:off x="7628365" y="4402343"/>
              <a:ext cx="136208" cy="126471"/>
            </a:xfrm>
            <a:custGeom>
              <a:avLst/>
              <a:gdLst>
                <a:gd name="connsiteX0" fmla="*/ 136207 w 136207"/>
                <a:gd name="connsiteY0" fmla="*/ 63235 h 126470"/>
                <a:gd name="connsiteX1" fmla="*/ 68104 w 136207"/>
                <a:gd name="connsiteY1" fmla="*/ 126471 h 126470"/>
                <a:gd name="connsiteX2" fmla="*/ 0 w 136207"/>
                <a:gd name="connsiteY2" fmla="*/ 63235 h 126470"/>
                <a:gd name="connsiteX3" fmla="*/ 68104 w 136207"/>
                <a:gd name="connsiteY3" fmla="*/ 0 h 126470"/>
                <a:gd name="connsiteX4" fmla="*/ 136207 w 136207"/>
                <a:gd name="connsiteY4" fmla="*/ 63235 h 1264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207" h="126470">
                  <a:moveTo>
                    <a:pt x="136207" y="63235"/>
                  </a:moveTo>
                  <a:cubicBezTo>
                    <a:pt x="136207" y="98159"/>
                    <a:pt x="105716" y="126471"/>
                    <a:pt x="68104" y="126471"/>
                  </a:cubicBezTo>
                  <a:cubicBezTo>
                    <a:pt x="30491" y="126471"/>
                    <a:pt x="0" y="98159"/>
                    <a:pt x="0" y="63235"/>
                  </a:cubicBezTo>
                  <a:cubicBezTo>
                    <a:pt x="0" y="28311"/>
                    <a:pt x="30491" y="0"/>
                    <a:pt x="68104" y="0"/>
                  </a:cubicBezTo>
                  <a:cubicBezTo>
                    <a:pt x="105716" y="0"/>
                    <a:pt x="136207" y="28311"/>
                    <a:pt x="136207" y="63235"/>
                  </a:cubicBezTo>
                  <a:close/>
                </a:path>
              </a:pathLst>
            </a:custGeom>
            <a:grpFill/>
            <a:ln w="8434" cap="flat">
              <a:noFill/>
              <a:prstDash val="solid"/>
              <a:miter/>
            </a:ln>
          </p:spPr>
          <p:txBody>
            <a:bodyPr rtlCol="0" anchor="ctr"/>
            <a:lstStyle/>
            <a:p>
              <a:endParaRPr lang="en-PH"/>
            </a:p>
          </p:txBody>
        </p:sp>
        <p:sp>
          <p:nvSpPr>
            <p:cNvPr id="47" name="Freeform: Shape 46">
              <a:extLst>
                <a:ext uri="{FF2B5EF4-FFF2-40B4-BE49-F238E27FC236}">
                  <a16:creationId xmlns:a16="http://schemas.microsoft.com/office/drawing/2014/main" id="{268B58BA-E799-4711-991A-BDFDA98DA12C}"/>
                </a:ext>
              </a:extLst>
            </p:cNvPr>
            <p:cNvSpPr/>
            <p:nvPr/>
          </p:nvSpPr>
          <p:spPr>
            <a:xfrm>
              <a:off x="7236768" y="4536718"/>
              <a:ext cx="638473" cy="545405"/>
            </a:xfrm>
            <a:custGeom>
              <a:avLst/>
              <a:gdLst>
                <a:gd name="connsiteX0" fmla="*/ 624852 w 638472"/>
                <a:gd name="connsiteY0" fmla="*/ 15809 h 545405"/>
                <a:gd name="connsiteX1" fmla="*/ 578882 w 638472"/>
                <a:gd name="connsiteY1" fmla="*/ 29246 h 545405"/>
                <a:gd name="connsiteX2" fmla="*/ 549086 w 638472"/>
                <a:gd name="connsiteY2" fmla="*/ 81416 h 545405"/>
                <a:gd name="connsiteX3" fmla="*/ 417987 w 638472"/>
                <a:gd name="connsiteY3" fmla="*/ 4743 h 545405"/>
                <a:gd name="connsiteX4" fmla="*/ 400110 w 638472"/>
                <a:gd name="connsiteY4" fmla="*/ 0 h 545405"/>
                <a:gd name="connsiteX5" fmla="*/ 255389 w 638472"/>
                <a:gd name="connsiteY5" fmla="*/ 0 h 545405"/>
                <a:gd name="connsiteX6" fmla="*/ 225594 w 638472"/>
                <a:gd name="connsiteY6" fmla="*/ 16599 h 545405"/>
                <a:gd name="connsiteX7" fmla="*/ 170259 w 638472"/>
                <a:gd name="connsiteY7" fmla="*/ 111452 h 545405"/>
                <a:gd name="connsiteX8" fmla="*/ 183880 w 638472"/>
                <a:gd name="connsiteY8" fmla="*/ 154136 h 545405"/>
                <a:gd name="connsiteX9" fmla="*/ 200055 w 638472"/>
                <a:gd name="connsiteY9" fmla="*/ 158089 h 545405"/>
                <a:gd name="connsiteX10" fmla="*/ 229850 w 638472"/>
                <a:gd name="connsiteY10" fmla="*/ 141489 h 545405"/>
                <a:gd name="connsiteX11" fmla="*/ 275820 w 638472"/>
                <a:gd name="connsiteY11" fmla="*/ 63235 h 545405"/>
                <a:gd name="connsiteX12" fmla="*/ 326047 w 638472"/>
                <a:gd name="connsiteY12" fmla="*/ 63235 h 545405"/>
                <a:gd name="connsiteX13" fmla="*/ 175367 w 638472"/>
                <a:gd name="connsiteY13" fmla="*/ 324082 h 545405"/>
                <a:gd name="connsiteX14" fmla="*/ 34052 w 638472"/>
                <a:gd name="connsiteY14" fmla="*/ 324082 h 545405"/>
                <a:gd name="connsiteX15" fmla="*/ 0 w 638472"/>
                <a:gd name="connsiteY15" fmla="*/ 355699 h 545405"/>
                <a:gd name="connsiteX16" fmla="*/ 34052 w 638472"/>
                <a:gd name="connsiteY16" fmla="*/ 387317 h 545405"/>
                <a:gd name="connsiteX17" fmla="*/ 195798 w 638472"/>
                <a:gd name="connsiteY17" fmla="*/ 387317 h 545405"/>
                <a:gd name="connsiteX18" fmla="*/ 225594 w 638472"/>
                <a:gd name="connsiteY18" fmla="*/ 370718 h 545405"/>
                <a:gd name="connsiteX19" fmla="*/ 285184 w 638472"/>
                <a:gd name="connsiteY19" fmla="*/ 268751 h 545405"/>
                <a:gd name="connsiteX20" fmla="*/ 383084 w 638472"/>
                <a:gd name="connsiteY20" fmla="*/ 353328 h 545405"/>
                <a:gd name="connsiteX21" fmla="*/ 375422 w 638472"/>
                <a:gd name="connsiteY21" fmla="*/ 512207 h 545405"/>
                <a:gd name="connsiteX22" fmla="*/ 406920 w 638472"/>
                <a:gd name="connsiteY22" fmla="*/ 545406 h 545405"/>
                <a:gd name="connsiteX23" fmla="*/ 408623 w 638472"/>
                <a:gd name="connsiteY23" fmla="*/ 545406 h 545405"/>
                <a:gd name="connsiteX24" fmla="*/ 442674 w 638472"/>
                <a:gd name="connsiteY24" fmla="*/ 515369 h 545405"/>
                <a:gd name="connsiteX25" fmla="*/ 451187 w 638472"/>
                <a:gd name="connsiteY25" fmla="*/ 341471 h 545405"/>
                <a:gd name="connsiteX26" fmla="*/ 440121 w 638472"/>
                <a:gd name="connsiteY26" fmla="*/ 316968 h 545405"/>
                <a:gd name="connsiteX27" fmla="*/ 357545 w 638472"/>
                <a:gd name="connsiteY27" fmla="*/ 245828 h 545405"/>
                <a:gd name="connsiteX28" fmla="*/ 444377 w 638472"/>
                <a:gd name="connsiteY28" fmla="*/ 95644 h 545405"/>
                <a:gd name="connsiteX29" fmla="*/ 543127 w 638472"/>
                <a:gd name="connsiteY29" fmla="*/ 153346 h 545405"/>
                <a:gd name="connsiteX30" fmla="*/ 570369 w 638472"/>
                <a:gd name="connsiteY30" fmla="*/ 157298 h 545405"/>
                <a:gd name="connsiteX31" fmla="*/ 591651 w 638472"/>
                <a:gd name="connsiteY31" fmla="*/ 141489 h 545405"/>
                <a:gd name="connsiteX32" fmla="*/ 638473 w 638472"/>
                <a:gd name="connsiteY32" fmla="*/ 58493 h 545405"/>
                <a:gd name="connsiteX33" fmla="*/ 624852 w 638472"/>
                <a:gd name="connsiteY33" fmla="*/ 15809 h 5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638472" h="545405">
                  <a:moveTo>
                    <a:pt x="624852" y="15809"/>
                  </a:moveTo>
                  <a:cubicBezTo>
                    <a:pt x="607826" y="7904"/>
                    <a:pt x="587395" y="13438"/>
                    <a:pt x="578882" y="29246"/>
                  </a:cubicBezTo>
                  <a:lnTo>
                    <a:pt x="549086" y="81416"/>
                  </a:lnTo>
                  <a:lnTo>
                    <a:pt x="417987" y="4743"/>
                  </a:lnTo>
                  <a:cubicBezTo>
                    <a:pt x="412879" y="1581"/>
                    <a:pt x="406920" y="0"/>
                    <a:pt x="400110" y="0"/>
                  </a:cubicBezTo>
                  <a:lnTo>
                    <a:pt x="255389" y="0"/>
                  </a:lnTo>
                  <a:cubicBezTo>
                    <a:pt x="242620" y="0"/>
                    <a:pt x="231553" y="6324"/>
                    <a:pt x="225594" y="16599"/>
                  </a:cubicBezTo>
                  <a:lnTo>
                    <a:pt x="170259" y="111452"/>
                  </a:lnTo>
                  <a:cubicBezTo>
                    <a:pt x="160895" y="126471"/>
                    <a:pt x="167705" y="146232"/>
                    <a:pt x="183880" y="154136"/>
                  </a:cubicBezTo>
                  <a:cubicBezTo>
                    <a:pt x="188988" y="156508"/>
                    <a:pt x="194947" y="158089"/>
                    <a:pt x="200055" y="158089"/>
                  </a:cubicBezTo>
                  <a:cubicBezTo>
                    <a:pt x="211973" y="158089"/>
                    <a:pt x="223891" y="151765"/>
                    <a:pt x="229850" y="141489"/>
                  </a:cubicBezTo>
                  <a:lnTo>
                    <a:pt x="275820" y="63235"/>
                  </a:lnTo>
                  <a:lnTo>
                    <a:pt x="326047" y="63235"/>
                  </a:lnTo>
                  <a:lnTo>
                    <a:pt x="175367" y="324082"/>
                  </a:lnTo>
                  <a:lnTo>
                    <a:pt x="34052" y="324082"/>
                  </a:lnTo>
                  <a:cubicBezTo>
                    <a:pt x="15323" y="324082"/>
                    <a:pt x="0" y="338310"/>
                    <a:pt x="0" y="355699"/>
                  </a:cubicBezTo>
                  <a:cubicBezTo>
                    <a:pt x="0" y="373089"/>
                    <a:pt x="15323" y="387317"/>
                    <a:pt x="34052" y="387317"/>
                  </a:cubicBezTo>
                  <a:lnTo>
                    <a:pt x="195798" y="387317"/>
                  </a:lnTo>
                  <a:cubicBezTo>
                    <a:pt x="208568" y="387317"/>
                    <a:pt x="219635" y="380993"/>
                    <a:pt x="225594" y="370718"/>
                  </a:cubicBezTo>
                  <a:lnTo>
                    <a:pt x="285184" y="268751"/>
                  </a:lnTo>
                  <a:lnTo>
                    <a:pt x="383084" y="353328"/>
                  </a:lnTo>
                  <a:lnTo>
                    <a:pt x="375422" y="512207"/>
                  </a:lnTo>
                  <a:cubicBezTo>
                    <a:pt x="373719" y="529597"/>
                    <a:pt x="388191" y="544615"/>
                    <a:pt x="406920" y="545406"/>
                  </a:cubicBezTo>
                  <a:cubicBezTo>
                    <a:pt x="407771" y="545406"/>
                    <a:pt x="407771" y="545406"/>
                    <a:pt x="408623" y="545406"/>
                  </a:cubicBezTo>
                  <a:cubicBezTo>
                    <a:pt x="426500" y="545406"/>
                    <a:pt x="441823" y="531968"/>
                    <a:pt x="442674" y="515369"/>
                  </a:cubicBezTo>
                  <a:lnTo>
                    <a:pt x="451187" y="341471"/>
                  </a:lnTo>
                  <a:cubicBezTo>
                    <a:pt x="452039" y="331986"/>
                    <a:pt x="447782" y="323291"/>
                    <a:pt x="440121" y="316968"/>
                  </a:cubicBezTo>
                  <a:lnTo>
                    <a:pt x="357545" y="245828"/>
                  </a:lnTo>
                  <a:lnTo>
                    <a:pt x="444377" y="95644"/>
                  </a:lnTo>
                  <a:lnTo>
                    <a:pt x="543127" y="153346"/>
                  </a:lnTo>
                  <a:cubicBezTo>
                    <a:pt x="550789" y="158089"/>
                    <a:pt x="561005" y="159669"/>
                    <a:pt x="570369" y="157298"/>
                  </a:cubicBezTo>
                  <a:cubicBezTo>
                    <a:pt x="579733" y="154927"/>
                    <a:pt x="587395" y="149394"/>
                    <a:pt x="591651" y="141489"/>
                  </a:cubicBezTo>
                  <a:lnTo>
                    <a:pt x="638473" y="58493"/>
                  </a:lnTo>
                  <a:cubicBezTo>
                    <a:pt x="647837" y="43474"/>
                    <a:pt x="641878" y="24504"/>
                    <a:pt x="624852" y="15809"/>
                  </a:cubicBezTo>
                  <a:close/>
                </a:path>
              </a:pathLst>
            </a:custGeom>
            <a:grpFill/>
            <a:ln w="8434" cap="flat">
              <a:noFill/>
              <a:prstDash val="solid"/>
              <a:miter/>
            </a:ln>
          </p:spPr>
          <p:txBody>
            <a:bodyPr rtlCol="0" anchor="ctr"/>
            <a:lstStyle/>
            <a:p>
              <a:endParaRPr lang="en-PH"/>
            </a:p>
          </p:txBody>
        </p:sp>
      </p:grpSp>
      <p:sp>
        <p:nvSpPr>
          <p:cNvPr id="21" name="Oval 20">
            <a:extLst>
              <a:ext uri="{FF2B5EF4-FFF2-40B4-BE49-F238E27FC236}">
                <a16:creationId xmlns:a16="http://schemas.microsoft.com/office/drawing/2014/main" id="{B520400F-2B26-4627-AF99-31AC5627BE64}"/>
              </a:ext>
            </a:extLst>
          </p:cNvPr>
          <p:cNvSpPr/>
          <p:nvPr/>
        </p:nvSpPr>
        <p:spPr>
          <a:xfrm>
            <a:off x="5676603" y="3091258"/>
            <a:ext cx="1219310" cy="1162945"/>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sp>
        <p:nvSpPr>
          <p:cNvPr id="22" name="Arrow: Right 21">
            <a:extLst>
              <a:ext uri="{FF2B5EF4-FFF2-40B4-BE49-F238E27FC236}">
                <a16:creationId xmlns:a16="http://schemas.microsoft.com/office/drawing/2014/main" id="{17CB8EAC-FF2B-4233-8EC0-A558258BF584}"/>
              </a:ext>
            </a:extLst>
          </p:cNvPr>
          <p:cNvSpPr/>
          <p:nvPr/>
        </p:nvSpPr>
        <p:spPr>
          <a:xfrm rot="2013867">
            <a:off x="2189347" y="2331817"/>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23" name="Arrow: Right 22">
            <a:extLst>
              <a:ext uri="{FF2B5EF4-FFF2-40B4-BE49-F238E27FC236}">
                <a16:creationId xmlns:a16="http://schemas.microsoft.com/office/drawing/2014/main" id="{EF1CC1E1-9102-45AE-BCC8-2CB82BB51747}"/>
              </a:ext>
            </a:extLst>
          </p:cNvPr>
          <p:cNvSpPr/>
          <p:nvPr/>
        </p:nvSpPr>
        <p:spPr>
          <a:xfrm rot="2013867">
            <a:off x="4287096" y="3748436"/>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24" name="Arrow: Right 23">
            <a:extLst>
              <a:ext uri="{FF2B5EF4-FFF2-40B4-BE49-F238E27FC236}">
                <a16:creationId xmlns:a16="http://schemas.microsoft.com/office/drawing/2014/main" id="{823B3600-5EC2-4F8A-8C9E-935FB1877CBA}"/>
              </a:ext>
            </a:extLst>
          </p:cNvPr>
          <p:cNvSpPr/>
          <p:nvPr/>
        </p:nvSpPr>
        <p:spPr>
          <a:xfrm rot="2013867">
            <a:off x="6188568" y="4992568"/>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5" name="Slide Number Placeholder 4">
            <a:extLst>
              <a:ext uri="{FF2B5EF4-FFF2-40B4-BE49-F238E27FC236}">
                <a16:creationId xmlns:a16="http://schemas.microsoft.com/office/drawing/2014/main" id="{E891EC85-37F1-4367-876B-D7BC85B9A542}"/>
              </a:ext>
            </a:extLst>
          </p:cNvPr>
          <p:cNvSpPr>
            <a:spLocks noGrp="1"/>
          </p:cNvSpPr>
          <p:nvPr>
            <p:ph type="sldNum" sz="quarter" idx="11"/>
          </p:nvPr>
        </p:nvSpPr>
        <p:spPr/>
        <p:txBody>
          <a:bodyPr/>
          <a:lstStyle/>
          <a:p>
            <a:pPr>
              <a:defRPr/>
            </a:pPr>
            <a:r>
              <a:rPr lang="en-US"/>
              <a:t>2-</a:t>
            </a:r>
            <a:fld id="{096669E4-E156-47E1-8E06-BECD7C507824}"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1">
            <a:extLst>
              <a:ext uri="{FF2B5EF4-FFF2-40B4-BE49-F238E27FC236}">
                <a16:creationId xmlns:a16="http://schemas.microsoft.com/office/drawing/2014/main" id="{05D3EEC9-0C79-442C-8288-C48546320E12}"/>
              </a:ext>
            </a:extLst>
          </p:cNvPr>
          <p:cNvSpPr txBox="1">
            <a:spLocks/>
          </p:cNvSpPr>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spcBef>
                <a:spcPct val="0"/>
              </a:spcBef>
              <a:spcAft>
                <a:spcPct val="0"/>
              </a:spcAft>
              <a:defRPr sz="1000"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t>1-</a:t>
            </a:r>
            <a:fld id="{2B538162-A710-41A7-9B68-D77DCFFC661D}" type="slidenum">
              <a:rPr lang="en-US" smtClean="0"/>
              <a:pPr eaLnBrk="1" hangingPunct="1"/>
              <a:t>14</a:t>
            </a:fld>
            <a:endParaRPr lang="en-US"/>
          </a:p>
        </p:txBody>
      </p:sp>
      <p:sp>
        <p:nvSpPr>
          <p:cNvPr id="25" name="Flowchart: Merge 24">
            <a:extLst>
              <a:ext uri="{FF2B5EF4-FFF2-40B4-BE49-F238E27FC236}">
                <a16:creationId xmlns:a16="http://schemas.microsoft.com/office/drawing/2014/main" id="{642C640E-49D6-41AD-A90D-46511EF14D32}"/>
              </a:ext>
            </a:extLst>
          </p:cNvPr>
          <p:cNvSpPr/>
          <p:nvPr/>
        </p:nvSpPr>
        <p:spPr>
          <a:xfrm rot="1556664">
            <a:off x="4412518" y="2031767"/>
            <a:ext cx="148366" cy="2532953"/>
          </a:xfrm>
          <a:prstGeom prst="flowChartMerg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26" name="Text Box 244">
            <a:extLst>
              <a:ext uri="{FF2B5EF4-FFF2-40B4-BE49-F238E27FC236}">
                <a16:creationId xmlns:a16="http://schemas.microsoft.com/office/drawing/2014/main" id="{5430A9E8-5296-431B-8CBF-9247248E0072}"/>
              </a:ext>
            </a:extLst>
          </p:cNvPr>
          <p:cNvSpPr txBox="1"/>
          <p:nvPr/>
        </p:nvSpPr>
        <p:spPr>
          <a:xfrm>
            <a:off x="4950510" y="1465572"/>
            <a:ext cx="1914897" cy="783235"/>
          </a:xfrm>
          <a:prstGeom prst="rect">
            <a:avLst/>
          </a:prstGeom>
          <a:solidFill>
            <a:schemeClr val="accent2"/>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PH" sz="4400" kern="100" dirty="0">
                <a:solidFill>
                  <a:schemeClr val="bg1"/>
                </a:solidFill>
                <a:effectLst/>
                <a:latin typeface="+mj-lt"/>
                <a:ea typeface="MS Mincho" panose="02020609040205080304" pitchFamily="49" charset="-128"/>
                <a:cs typeface="MS PGothic" panose="020B0600070205080204" pitchFamily="34" charset="-128"/>
              </a:rPr>
              <a:t>STOP!</a:t>
            </a:r>
          </a:p>
        </p:txBody>
      </p:sp>
      <p:cxnSp>
        <p:nvCxnSpPr>
          <p:cNvPr id="27" name="Straight Connector 26">
            <a:extLst>
              <a:ext uri="{FF2B5EF4-FFF2-40B4-BE49-F238E27FC236}">
                <a16:creationId xmlns:a16="http://schemas.microsoft.com/office/drawing/2014/main" id="{CDC41829-BFC0-41CB-B93D-1C72AE7119DE}"/>
              </a:ext>
            </a:extLst>
          </p:cNvPr>
          <p:cNvCxnSpPr/>
          <p:nvPr/>
        </p:nvCxnSpPr>
        <p:spPr bwMode="auto">
          <a:xfrm>
            <a:off x="432880" y="525293"/>
            <a:ext cx="8278239" cy="5573949"/>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a:extLst>
              <a:ext uri="{FF2B5EF4-FFF2-40B4-BE49-F238E27FC236}">
                <a16:creationId xmlns:a16="http://schemas.microsoft.com/office/drawing/2014/main" id="{E3BF93A9-7C45-4C08-B01D-19E238915294}"/>
              </a:ext>
            </a:extLst>
          </p:cNvPr>
          <p:cNvSpPr txBox="1"/>
          <p:nvPr/>
        </p:nvSpPr>
        <p:spPr>
          <a:xfrm rot="2053649">
            <a:off x="957431" y="1605513"/>
            <a:ext cx="1308371" cy="523220"/>
          </a:xfrm>
          <a:prstGeom prst="rect">
            <a:avLst/>
          </a:prstGeom>
          <a:noFill/>
          <a:ln>
            <a:solidFill>
              <a:schemeClr val="tx1"/>
            </a:solidFill>
          </a:ln>
        </p:spPr>
        <p:txBody>
          <a:bodyPr wrap="square" rtlCol="0">
            <a:spAutoFit/>
          </a:bodyPr>
          <a:lstStyle/>
          <a:p>
            <a:pPr algn="ctr"/>
            <a:r>
              <a:rPr lang="en-PH" sz="2800" dirty="0"/>
              <a:t>Trigger</a:t>
            </a:r>
          </a:p>
        </p:txBody>
      </p:sp>
      <p:sp>
        <p:nvSpPr>
          <p:cNvPr id="29" name="TextBox 28">
            <a:extLst>
              <a:ext uri="{FF2B5EF4-FFF2-40B4-BE49-F238E27FC236}">
                <a16:creationId xmlns:a16="http://schemas.microsoft.com/office/drawing/2014/main" id="{A753346B-BEA9-48B7-9746-6DC064317E70}"/>
              </a:ext>
            </a:extLst>
          </p:cNvPr>
          <p:cNvSpPr txBox="1"/>
          <p:nvPr/>
        </p:nvSpPr>
        <p:spPr>
          <a:xfrm rot="2022681">
            <a:off x="2723621" y="2876276"/>
            <a:ext cx="1621790" cy="523220"/>
          </a:xfrm>
          <a:prstGeom prst="rect">
            <a:avLst/>
          </a:prstGeom>
          <a:noFill/>
          <a:ln>
            <a:solidFill>
              <a:schemeClr val="tx1"/>
            </a:solidFill>
          </a:ln>
        </p:spPr>
        <p:txBody>
          <a:bodyPr wrap="square" rtlCol="0">
            <a:spAutoFit/>
          </a:bodyPr>
          <a:lstStyle/>
          <a:p>
            <a:pPr algn="ctr"/>
            <a:r>
              <a:rPr lang="en-PH" sz="2800" dirty="0"/>
              <a:t>Thought</a:t>
            </a:r>
          </a:p>
        </p:txBody>
      </p:sp>
      <p:sp>
        <p:nvSpPr>
          <p:cNvPr id="30" name="TextBox 29">
            <a:extLst>
              <a:ext uri="{FF2B5EF4-FFF2-40B4-BE49-F238E27FC236}">
                <a16:creationId xmlns:a16="http://schemas.microsoft.com/office/drawing/2014/main" id="{B566AF67-5C6B-426B-9B71-938B0CCA6B53}"/>
              </a:ext>
            </a:extLst>
          </p:cNvPr>
          <p:cNvSpPr txBox="1"/>
          <p:nvPr/>
        </p:nvSpPr>
        <p:spPr>
          <a:xfrm rot="2030187">
            <a:off x="4792522" y="4184430"/>
            <a:ext cx="1469943" cy="523220"/>
          </a:xfrm>
          <a:prstGeom prst="rect">
            <a:avLst/>
          </a:prstGeom>
          <a:noFill/>
          <a:ln>
            <a:solidFill>
              <a:schemeClr val="tx1"/>
            </a:solidFill>
          </a:ln>
        </p:spPr>
        <p:txBody>
          <a:bodyPr wrap="square" rtlCol="0">
            <a:spAutoFit/>
          </a:bodyPr>
          <a:lstStyle/>
          <a:p>
            <a:pPr algn="ctr"/>
            <a:r>
              <a:rPr lang="en-PH" sz="2800" dirty="0"/>
              <a:t>Craving</a:t>
            </a:r>
          </a:p>
        </p:txBody>
      </p:sp>
      <p:sp>
        <p:nvSpPr>
          <p:cNvPr id="31" name="TextBox 30">
            <a:extLst>
              <a:ext uri="{FF2B5EF4-FFF2-40B4-BE49-F238E27FC236}">
                <a16:creationId xmlns:a16="http://schemas.microsoft.com/office/drawing/2014/main" id="{97675AB2-44AD-4A91-B3DF-063AC98DB4BF}"/>
              </a:ext>
            </a:extLst>
          </p:cNvPr>
          <p:cNvSpPr txBox="1"/>
          <p:nvPr/>
        </p:nvSpPr>
        <p:spPr>
          <a:xfrm rot="2029369">
            <a:off x="6742158" y="5392454"/>
            <a:ext cx="1308371" cy="523220"/>
          </a:xfrm>
          <a:prstGeom prst="rect">
            <a:avLst/>
          </a:prstGeom>
          <a:noFill/>
          <a:ln>
            <a:solidFill>
              <a:schemeClr val="tx1"/>
            </a:solidFill>
          </a:ln>
        </p:spPr>
        <p:txBody>
          <a:bodyPr wrap="square" rtlCol="0">
            <a:spAutoFit/>
          </a:bodyPr>
          <a:lstStyle/>
          <a:p>
            <a:pPr algn="ctr"/>
            <a:r>
              <a:rPr lang="en-PH" sz="2800" dirty="0"/>
              <a:t>Use</a:t>
            </a:r>
          </a:p>
        </p:txBody>
      </p:sp>
      <p:sp>
        <p:nvSpPr>
          <p:cNvPr id="32" name="Arrow: Right 31">
            <a:extLst>
              <a:ext uri="{FF2B5EF4-FFF2-40B4-BE49-F238E27FC236}">
                <a16:creationId xmlns:a16="http://schemas.microsoft.com/office/drawing/2014/main" id="{081B5B2F-B61B-431E-AD3D-1056635869AD}"/>
              </a:ext>
            </a:extLst>
          </p:cNvPr>
          <p:cNvSpPr/>
          <p:nvPr/>
        </p:nvSpPr>
        <p:spPr>
          <a:xfrm rot="2013867">
            <a:off x="1230409" y="717626"/>
            <a:ext cx="911625" cy="372778"/>
          </a:xfrm>
          <a:prstGeom prst="rightArrow">
            <a:avLst/>
          </a:prstGeom>
          <a:solidFill>
            <a:srgbClr val="FF000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33" name="Oval 32">
            <a:extLst>
              <a:ext uri="{FF2B5EF4-FFF2-40B4-BE49-F238E27FC236}">
                <a16:creationId xmlns:a16="http://schemas.microsoft.com/office/drawing/2014/main" id="{8C36441C-824E-452C-85A4-990B79EFC149}"/>
              </a:ext>
            </a:extLst>
          </p:cNvPr>
          <p:cNvSpPr/>
          <p:nvPr/>
        </p:nvSpPr>
        <p:spPr>
          <a:xfrm>
            <a:off x="2165013" y="1049487"/>
            <a:ext cx="549768" cy="523694"/>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pic>
        <p:nvPicPr>
          <p:cNvPr id="34" name="Graphic 415" descr="Head with gears">
            <a:extLst>
              <a:ext uri="{FF2B5EF4-FFF2-40B4-BE49-F238E27FC236}">
                <a16:creationId xmlns:a16="http://schemas.microsoft.com/office/drawing/2014/main" id="{FAC8B623-DC45-4A97-BEF6-6CC11166070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35541" y="1591618"/>
            <a:ext cx="1136459" cy="1168538"/>
          </a:xfrm>
          <a:prstGeom prst="rect">
            <a:avLst/>
          </a:prstGeom>
        </p:spPr>
      </p:pic>
      <p:cxnSp>
        <p:nvCxnSpPr>
          <p:cNvPr id="35" name="Straight Connector 34">
            <a:extLst>
              <a:ext uri="{FF2B5EF4-FFF2-40B4-BE49-F238E27FC236}">
                <a16:creationId xmlns:a16="http://schemas.microsoft.com/office/drawing/2014/main" id="{E2F46092-9AA4-4F10-A3FE-862BD51E47DE}"/>
              </a:ext>
            </a:extLst>
          </p:cNvPr>
          <p:cNvCxnSpPr/>
          <p:nvPr/>
        </p:nvCxnSpPr>
        <p:spPr bwMode="auto">
          <a:xfrm flipH="1" flipV="1">
            <a:off x="5108902" y="3271834"/>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CF25936B-36B8-4A4C-AD71-78D69F565FC7}"/>
              </a:ext>
            </a:extLst>
          </p:cNvPr>
          <p:cNvCxnSpPr/>
          <p:nvPr/>
        </p:nvCxnSpPr>
        <p:spPr bwMode="auto">
          <a:xfrm flipH="1" flipV="1">
            <a:off x="5111506" y="3339982"/>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a:extLst>
              <a:ext uri="{FF2B5EF4-FFF2-40B4-BE49-F238E27FC236}">
                <a16:creationId xmlns:a16="http://schemas.microsoft.com/office/drawing/2014/main" id="{1F8E9C92-CAEC-4B11-931A-C7C92D7B3418}"/>
              </a:ext>
            </a:extLst>
          </p:cNvPr>
          <p:cNvCxnSpPr/>
          <p:nvPr/>
        </p:nvCxnSpPr>
        <p:spPr bwMode="auto">
          <a:xfrm flipH="1" flipV="1">
            <a:off x="4984386" y="2983709"/>
            <a:ext cx="890999" cy="629070"/>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Connector 37">
            <a:extLst>
              <a:ext uri="{FF2B5EF4-FFF2-40B4-BE49-F238E27FC236}">
                <a16:creationId xmlns:a16="http://schemas.microsoft.com/office/drawing/2014/main" id="{6FF5848C-5C9F-45F5-998E-7CF0F8203C1F}"/>
              </a:ext>
            </a:extLst>
          </p:cNvPr>
          <p:cNvCxnSpPr/>
          <p:nvPr/>
        </p:nvCxnSpPr>
        <p:spPr bwMode="auto">
          <a:xfrm flipH="1" flipV="1">
            <a:off x="4950510" y="2909206"/>
            <a:ext cx="985932" cy="674814"/>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Connector 38">
            <a:extLst>
              <a:ext uri="{FF2B5EF4-FFF2-40B4-BE49-F238E27FC236}">
                <a16:creationId xmlns:a16="http://schemas.microsoft.com/office/drawing/2014/main" id="{2FAD8A03-2D5C-4730-AFA5-BB6C24DA185C}"/>
              </a:ext>
            </a:extLst>
          </p:cNvPr>
          <p:cNvCxnSpPr/>
          <p:nvPr/>
        </p:nvCxnSpPr>
        <p:spPr bwMode="auto">
          <a:xfrm flipH="1" flipV="1">
            <a:off x="5354577" y="2920053"/>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D117C365-28BC-4331-9F74-AEB3EE9E2437}"/>
              </a:ext>
            </a:extLst>
          </p:cNvPr>
          <p:cNvCxnSpPr/>
          <p:nvPr/>
        </p:nvCxnSpPr>
        <p:spPr bwMode="auto">
          <a:xfrm flipH="1" flipV="1">
            <a:off x="5321656" y="2948757"/>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1" name="Graphic 313" descr="Run">
            <a:extLst>
              <a:ext uri="{FF2B5EF4-FFF2-40B4-BE49-F238E27FC236}">
                <a16:creationId xmlns:a16="http://schemas.microsoft.com/office/drawing/2014/main" id="{667BAB62-1C3E-4620-8134-D07B2D9127C6}"/>
              </a:ext>
            </a:extLst>
          </p:cNvPr>
          <p:cNvGrpSpPr/>
          <p:nvPr/>
        </p:nvGrpSpPr>
        <p:grpSpPr>
          <a:xfrm rot="6680517" flipH="1">
            <a:off x="7386474" y="4217824"/>
            <a:ext cx="1050273" cy="1124293"/>
            <a:chOff x="7236768" y="4402343"/>
            <a:chExt cx="638473" cy="679781"/>
          </a:xfrm>
          <a:solidFill>
            <a:srgbClr val="FF0000"/>
          </a:solidFill>
        </p:grpSpPr>
        <p:sp>
          <p:nvSpPr>
            <p:cNvPr id="42" name="Freeform: Shape 41">
              <a:extLst>
                <a:ext uri="{FF2B5EF4-FFF2-40B4-BE49-F238E27FC236}">
                  <a16:creationId xmlns:a16="http://schemas.microsoft.com/office/drawing/2014/main" id="{5EA99DBA-465B-47E8-949A-87411EEC5D89}"/>
                </a:ext>
              </a:extLst>
            </p:cNvPr>
            <p:cNvSpPr/>
            <p:nvPr/>
          </p:nvSpPr>
          <p:spPr>
            <a:xfrm>
              <a:off x="7628365" y="4402343"/>
              <a:ext cx="136208" cy="126471"/>
            </a:xfrm>
            <a:custGeom>
              <a:avLst/>
              <a:gdLst>
                <a:gd name="connsiteX0" fmla="*/ 136207 w 136207"/>
                <a:gd name="connsiteY0" fmla="*/ 63235 h 126470"/>
                <a:gd name="connsiteX1" fmla="*/ 68104 w 136207"/>
                <a:gd name="connsiteY1" fmla="*/ 126471 h 126470"/>
                <a:gd name="connsiteX2" fmla="*/ 0 w 136207"/>
                <a:gd name="connsiteY2" fmla="*/ 63235 h 126470"/>
                <a:gd name="connsiteX3" fmla="*/ 68104 w 136207"/>
                <a:gd name="connsiteY3" fmla="*/ 0 h 126470"/>
                <a:gd name="connsiteX4" fmla="*/ 136207 w 136207"/>
                <a:gd name="connsiteY4" fmla="*/ 63235 h 1264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207" h="126470">
                  <a:moveTo>
                    <a:pt x="136207" y="63235"/>
                  </a:moveTo>
                  <a:cubicBezTo>
                    <a:pt x="136207" y="98159"/>
                    <a:pt x="105716" y="126471"/>
                    <a:pt x="68104" y="126471"/>
                  </a:cubicBezTo>
                  <a:cubicBezTo>
                    <a:pt x="30491" y="126471"/>
                    <a:pt x="0" y="98159"/>
                    <a:pt x="0" y="63235"/>
                  </a:cubicBezTo>
                  <a:cubicBezTo>
                    <a:pt x="0" y="28311"/>
                    <a:pt x="30491" y="0"/>
                    <a:pt x="68104" y="0"/>
                  </a:cubicBezTo>
                  <a:cubicBezTo>
                    <a:pt x="105716" y="0"/>
                    <a:pt x="136207" y="28311"/>
                    <a:pt x="136207" y="63235"/>
                  </a:cubicBezTo>
                  <a:close/>
                </a:path>
              </a:pathLst>
            </a:custGeom>
            <a:grpFill/>
            <a:ln w="8434" cap="flat">
              <a:noFill/>
              <a:prstDash val="solid"/>
              <a:miter/>
            </a:ln>
          </p:spPr>
          <p:txBody>
            <a:bodyPr rtlCol="0" anchor="ctr"/>
            <a:lstStyle/>
            <a:p>
              <a:endParaRPr lang="en-PH"/>
            </a:p>
          </p:txBody>
        </p:sp>
        <p:sp>
          <p:nvSpPr>
            <p:cNvPr id="43" name="Freeform: Shape 42">
              <a:extLst>
                <a:ext uri="{FF2B5EF4-FFF2-40B4-BE49-F238E27FC236}">
                  <a16:creationId xmlns:a16="http://schemas.microsoft.com/office/drawing/2014/main" id="{1F0792FE-E389-45E7-9AC2-A55337D0EAAC}"/>
                </a:ext>
              </a:extLst>
            </p:cNvPr>
            <p:cNvSpPr/>
            <p:nvPr/>
          </p:nvSpPr>
          <p:spPr>
            <a:xfrm>
              <a:off x="7236768" y="4536718"/>
              <a:ext cx="638473" cy="545405"/>
            </a:xfrm>
            <a:custGeom>
              <a:avLst/>
              <a:gdLst>
                <a:gd name="connsiteX0" fmla="*/ 624852 w 638472"/>
                <a:gd name="connsiteY0" fmla="*/ 15809 h 545405"/>
                <a:gd name="connsiteX1" fmla="*/ 578882 w 638472"/>
                <a:gd name="connsiteY1" fmla="*/ 29246 h 545405"/>
                <a:gd name="connsiteX2" fmla="*/ 549086 w 638472"/>
                <a:gd name="connsiteY2" fmla="*/ 81416 h 545405"/>
                <a:gd name="connsiteX3" fmla="*/ 417987 w 638472"/>
                <a:gd name="connsiteY3" fmla="*/ 4743 h 545405"/>
                <a:gd name="connsiteX4" fmla="*/ 400110 w 638472"/>
                <a:gd name="connsiteY4" fmla="*/ 0 h 545405"/>
                <a:gd name="connsiteX5" fmla="*/ 255389 w 638472"/>
                <a:gd name="connsiteY5" fmla="*/ 0 h 545405"/>
                <a:gd name="connsiteX6" fmla="*/ 225594 w 638472"/>
                <a:gd name="connsiteY6" fmla="*/ 16599 h 545405"/>
                <a:gd name="connsiteX7" fmla="*/ 170259 w 638472"/>
                <a:gd name="connsiteY7" fmla="*/ 111452 h 545405"/>
                <a:gd name="connsiteX8" fmla="*/ 183880 w 638472"/>
                <a:gd name="connsiteY8" fmla="*/ 154136 h 545405"/>
                <a:gd name="connsiteX9" fmla="*/ 200055 w 638472"/>
                <a:gd name="connsiteY9" fmla="*/ 158089 h 545405"/>
                <a:gd name="connsiteX10" fmla="*/ 229850 w 638472"/>
                <a:gd name="connsiteY10" fmla="*/ 141489 h 545405"/>
                <a:gd name="connsiteX11" fmla="*/ 275820 w 638472"/>
                <a:gd name="connsiteY11" fmla="*/ 63235 h 545405"/>
                <a:gd name="connsiteX12" fmla="*/ 326047 w 638472"/>
                <a:gd name="connsiteY12" fmla="*/ 63235 h 545405"/>
                <a:gd name="connsiteX13" fmla="*/ 175367 w 638472"/>
                <a:gd name="connsiteY13" fmla="*/ 324082 h 545405"/>
                <a:gd name="connsiteX14" fmla="*/ 34052 w 638472"/>
                <a:gd name="connsiteY14" fmla="*/ 324082 h 545405"/>
                <a:gd name="connsiteX15" fmla="*/ 0 w 638472"/>
                <a:gd name="connsiteY15" fmla="*/ 355699 h 545405"/>
                <a:gd name="connsiteX16" fmla="*/ 34052 w 638472"/>
                <a:gd name="connsiteY16" fmla="*/ 387317 h 545405"/>
                <a:gd name="connsiteX17" fmla="*/ 195798 w 638472"/>
                <a:gd name="connsiteY17" fmla="*/ 387317 h 545405"/>
                <a:gd name="connsiteX18" fmla="*/ 225594 w 638472"/>
                <a:gd name="connsiteY18" fmla="*/ 370718 h 545405"/>
                <a:gd name="connsiteX19" fmla="*/ 285184 w 638472"/>
                <a:gd name="connsiteY19" fmla="*/ 268751 h 545405"/>
                <a:gd name="connsiteX20" fmla="*/ 383084 w 638472"/>
                <a:gd name="connsiteY20" fmla="*/ 353328 h 545405"/>
                <a:gd name="connsiteX21" fmla="*/ 375422 w 638472"/>
                <a:gd name="connsiteY21" fmla="*/ 512207 h 545405"/>
                <a:gd name="connsiteX22" fmla="*/ 406920 w 638472"/>
                <a:gd name="connsiteY22" fmla="*/ 545406 h 545405"/>
                <a:gd name="connsiteX23" fmla="*/ 408623 w 638472"/>
                <a:gd name="connsiteY23" fmla="*/ 545406 h 545405"/>
                <a:gd name="connsiteX24" fmla="*/ 442674 w 638472"/>
                <a:gd name="connsiteY24" fmla="*/ 515369 h 545405"/>
                <a:gd name="connsiteX25" fmla="*/ 451187 w 638472"/>
                <a:gd name="connsiteY25" fmla="*/ 341471 h 545405"/>
                <a:gd name="connsiteX26" fmla="*/ 440121 w 638472"/>
                <a:gd name="connsiteY26" fmla="*/ 316968 h 545405"/>
                <a:gd name="connsiteX27" fmla="*/ 357545 w 638472"/>
                <a:gd name="connsiteY27" fmla="*/ 245828 h 545405"/>
                <a:gd name="connsiteX28" fmla="*/ 444377 w 638472"/>
                <a:gd name="connsiteY28" fmla="*/ 95644 h 545405"/>
                <a:gd name="connsiteX29" fmla="*/ 543127 w 638472"/>
                <a:gd name="connsiteY29" fmla="*/ 153346 h 545405"/>
                <a:gd name="connsiteX30" fmla="*/ 570369 w 638472"/>
                <a:gd name="connsiteY30" fmla="*/ 157298 h 545405"/>
                <a:gd name="connsiteX31" fmla="*/ 591651 w 638472"/>
                <a:gd name="connsiteY31" fmla="*/ 141489 h 545405"/>
                <a:gd name="connsiteX32" fmla="*/ 638473 w 638472"/>
                <a:gd name="connsiteY32" fmla="*/ 58493 h 545405"/>
                <a:gd name="connsiteX33" fmla="*/ 624852 w 638472"/>
                <a:gd name="connsiteY33" fmla="*/ 15809 h 5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638472" h="545405">
                  <a:moveTo>
                    <a:pt x="624852" y="15809"/>
                  </a:moveTo>
                  <a:cubicBezTo>
                    <a:pt x="607826" y="7904"/>
                    <a:pt x="587395" y="13438"/>
                    <a:pt x="578882" y="29246"/>
                  </a:cubicBezTo>
                  <a:lnTo>
                    <a:pt x="549086" y="81416"/>
                  </a:lnTo>
                  <a:lnTo>
                    <a:pt x="417987" y="4743"/>
                  </a:lnTo>
                  <a:cubicBezTo>
                    <a:pt x="412879" y="1581"/>
                    <a:pt x="406920" y="0"/>
                    <a:pt x="400110" y="0"/>
                  </a:cubicBezTo>
                  <a:lnTo>
                    <a:pt x="255389" y="0"/>
                  </a:lnTo>
                  <a:cubicBezTo>
                    <a:pt x="242620" y="0"/>
                    <a:pt x="231553" y="6324"/>
                    <a:pt x="225594" y="16599"/>
                  </a:cubicBezTo>
                  <a:lnTo>
                    <a:pt x="170259" y="111452"/>
                  </a:lnTo>
                  <a:cubicBezTo>
                    <a:pt x="160895" y="126471"/>
                    <a:pt x="167705" y="146232"/>
                    <a:pt x="183880" y="154136"/>
                  </a:cubicBezTo>
                  <a:cubicBezTo>
                    <a:pt x="188988" y="156508"/>
                    <a:pt x="194947" y="158089"/>
                    <a:pt x="200055" y="158089"/>
                  </a:cubicBezTo>
                  <a:cubicBezTo>
                    <a:pt x="211973" y="158089"/>
                    <a:pt x="223891" y="151765"/>
                    <a:pt x="229850" y="141489"/>
                  </a:cubicBezTo>
                  <a:lnTo>
                    <a:pt x="275820" y="63235"/>
                  </a:lnTo>
                  <a:lnTo>
                    <a:pt x="326047" y="63235"/>
                  </a:lnTo>
                  <a:lnTo>
                    <a:pt x="175367" y="324082"/>
                  </a:lnTo>
                  <a:lnTo>
                    <a:pt x="34052" y="324082"/>
                  </a:lnTo>
                  <a:cubicBezTo>
                    <a:pt x="15323" y="324082"/>
                    <a:pt x="0" y="338310"/>
                    <a:pt x="0" y="355699"/>
                  </a:cubicBezTo>
                  <a:cubicBezTo>
                    <a:pt x="0" y="373089"/>
                    <a:pt x="15323" y="387317"/>
                    <a:pt x="34052" y="387317"/>
                  </a:cubicBezTo>
                  <a:lnTo>
                    <a:pt x="195798" y="387317"/>
                  </a:lnTo>
                  <a:cubicBezTo>
                    <a:pt x="208568" y="387317"/>
                    <a:pt x="219635" y="380993"/>
                    <a:pt x="225594" y="370718"/>
                  </a:cubicBezTo>
                  <a:lnTo>
                    <a:pt x="285184" y="268751"/>
                  </a:lnTo>
                  <a:lnTo>
                    <a:pt x="383084" y="353328"/>
                  </a:lnTo>
                  <a:lnTo>
                    <a:pt x="375422" y="512207"/>
                  </a:lnTo>
                  <a:cubicBezTo>
                    <a:pt x="373719" y="529597"/>
                    <a:pt x="388191" y="544615"/>
                    <a:pt x="406920" y="545406"/>
                  </a:cubicBezTo>
                  <a:cubicBezTo>
                    <a:pt x="407771" y="545406"/>
                    <a:pt x="407771" y="545406"/>
                    <a:pt x="408623" y="545406"/>
                  </a:cubicBezTo>
                  <a:cubicBezTo>
                    <a:pt x="426500" y="545406"/>
                    <a:pt x="441823" y="531968"/>
                    <a:pt x="442674" y="515369"/>
                  </a:cubicBezTo>
                  <a:lnTo>
                    <a:pt x="451187" y="341471"/>
                  </a:lnTo>
                  <a:cubicBezTo>
                    <a:pt x="452039" y="331986"/>
                    <a:pt x="447782" y="323291"/>
                    <a:pt x="440121" y="316968"/>
                  </a:cubicBezTo>
                  <a:lnTo>
                    <a:pt x="357545" y="245828"/>
                  </a:lnTo>
                  <a:lnTo>
                    <a:pt x="444377" y="95644"/>
                  </a:lnTo>
                  <a:lnTo>
                    <a:pt x="543127" y="153346"/>
                  </a:lnTo>
                  <a:cubicBezTo>
                    <a:pt x="550789" y="158089"/>
                    <a:pt x="561005" y="159669"/>
                    <a:pt x="570369" y="157298"/>
                  </a:cubicBezTo>
                  <a:cubicBezTo>
                    <a:pt x="579733" y="154927"/>
                    <a:pt x="587395" y="149394"/>
                    <a:pt x="591651" y="141489"/>
                  </a:cubicBezTo>
                  <a:lnTo>
                    <a:pt x="638473" y="58493"/>
                  </a:lnTo>
                  <a:cubicBezTo>
                    <a:pt x="647837" y="43474"/>
                    <a:pt x="641878" y="24504"/>
                    <a:pt x="624852" y="15809"/>
                  </a:cubicBezTo>
                  <a:close/>
                </a:path>
              </a:pathLst>
            </a:custGeom>
            <a:grpFill/>
            <a:ln w="8434" cap="flat">
              <a:noFill/>
              <a:prstDash val="solid"/>
              <a:miter/>
            </a:ln>
          </p:spPr>
          <p:txBody>
            <a:bodyPr rtlCol="0" anchor="ctr"/>
            <a:lstStyle/>
            <a:p>
              <a:endParaRPr lang="en-PH"/>
            </a:p>
          </p:txBody>
        </p:sp>
      </p:grpSp>
      <p:sp>
        <p:nvSpPr>
          <p:cNvPr id="44" name="Oval 43">
            <a:extLst>
              <a:ext uri="{FF2B5EF4-FFF2-40B4-BE49-F238E27FC236}">
                <a16:creationId xmlns:a16="http://schemas.microsoft.com/office/drawing/2014/main" id="{6A9D4778-5D89-49F2-BFAB-6A7863EA7BE2}"/>
              </a:ext>
            </a:extLst>
          </p:cNvPr>
          <p:cNvSpPr/>
          <p:nvPr/>
        </p:nvSpPr>
        <p:spPr>
          <a:xfrm>
            <a:off x="5676603" y="3091258"/>
            <a:ext cx="1219310" cy="1162945"/>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sp>
        <p:nvSpPr>
          <p:cNvPr id="45" name="Arrow: Right 44">
            <a:extLst>
              <a:ext uri="{FF2B5EF4-FFF2-40B4-BE49-F238E27FC236}">
                <a16:creationId xmlns:a16="http://schemas.microsoft.com/office/drawing/2014/main" id="{5EC45E31-9C96-46DC-B91A-6D6F4D1C0B9F}"/>
              </a:ext>
            </a:extLst>
          </p:cNvPr>
          <p:cNvSpPr/>
          <p:nvPr/>
        </p:nvSpPr>
        <p:spPr>
          <a:xfrm rot="2013867">
            <a:off x="2189347" y="2331817"/>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46" name="Arrow: Right 45">
            <a:extLst>
              <a:ext uri="{FF2B5EF4-FFF2-40B4-BE49-F238E27FC236}">
                <a16:creationId xmlns:a16="http://schemas.microsoft.com/office/drawing/2014/main" id="{08431C75-C0B6-44D0-BC62-A2836DC38BC4}"/>
              </a:ext>
            </a:extLst>
          </p:cNvPr>
          <p:cNvSpPr/>
          <p:nvPr/>
        </p:nvSpPr>
        <p:spPr>
          <a:xfrm rot="2013867">
            <a:off x="4287096" y="3748436"/>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47" name="Arrow: Right 46">
            <a:extLst>
              <a:ext uri="{FF2B5EF4-FFF2-40B4-BE49-F238E27FC236}">
                <a16:creationId xmlns:a16="http://schemas.microsoft.com/office/drawing/2014/main" id="{F236AB3B-83BD-4374-BA36-B94B1D68A751}"/>
              </a:ext>
            </a:extLst>
          </p:cNvPr>
          <p:cNvSpPr/>
          <p:nvPr/>
        </p:nvSpPr>
        <p:spPr>
          <a:xfrm rot="2013867">
            <a:off x="6188568" y="4992568"/>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3" name="Slide Number Placeholder 2">
            <a:extLst>
              <a:ext uri="{FF2B5EF4-FFF2-40B4-BE49-F238E27FC236}">
                <a16:creationId xmlns:a16="http://schemas.microsoft.com/office/drawing/2014/main" id="{44507FD9-6DAC-4B30-9DEB-178D152E5229}"/>
              </a:ext>
            </a:extLst>
          </p:cNvPr>
          <p:cNvSpPr>
            <a:spLocks noGrp="1"/>
          </p:cNvSpPr>
          <p:nvPr>
            <p:ph type="sldNum" sz="quarter" idx="11"/>
          </p:nvPr>
        </p:nvSpPr>
        <p:spPr/>
        <p:txBody>
          <a:bodyPr/>
          <a:lstStyle/>
          <a:p>
            <a:pPr>
              <a:defRPr/>
            </a:pPr>
            <a:r>
              <a:rPr lang="en-US"/>
              <a:t>2-</a:t>
            </a:r>
            <a:fld id="{096669E4-E156-47E1-8E06-BECD7C507824}" type="slidenum">
              <a:rPr lang="en-US" smtClean="0"/>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050"/>
          <p:cNvSpPr>
            <a:spLocks noGrp="1" noChangeArrowheads="1"/>
          </p:cNvSpPr>
          <p:nvPr>
            <p:ph type="title"/>
          </p:nvPr>
        </p:nvSpPr>
        <p:spPr>
          <a:xfrm>
            <a:off x="965689" y="560195"/>
            <a:ext cx="7696200" cy="1143000"/>
          </a:xfrm>
        </p:spPr>
        <p:txBody>
          <a:bodyPr/>
          <a:lstStyle/>
          <a:p>
            <a:pPr eaLnBrk="1" hangingPunct="1"/>
            <a:r>
              <a:rPr lang="en-US" b="1" dirty="0"/>
              <a:t>Thought Stopping</a:t>
            </a:r>
            <a:endParaRPr lang="en-US" dirty="0"/>
          </a:p>
        </p:txBody>
      </p:sp>
      <p:sp>
        <p:nvSpPr>
          <p:cNvPr id="28676" name="Rectangle 1034"/>
          <p:cNvSpPr>
            <a:spLocks noGrp="1" noChangeArrowheads="1"/>
          </p:cNvSpPr>
          <p:nvPr>
            <p:ph type="body" idx="1"/>
          </p:nvPr>
        </p:nvSpPr>
        <p:spPr>
          <a:xfrm>
            <a:off x="895350" y="1703195"/>
            <a:ext cx="7696200" cy="2690445"/>
          </a:xfrm>
        </p:spPr>
        <p:txBody>
          <a:bodyPr/>
          <a:lstStyle/>
          <a:p>
            <a:pPr eaLnBrk="1" hangingPunct="1">
              <a:buClrTx/>
            </a:pPr>
            <a:r>
              <a:rPr lang="en-US" sz="3600" dirty="0"/>
              <a:t>Visualization</a:t>
            </a:r>
          </a:p>
          <a:p>
            <a:pPr eaLnBrk="1" hangingPunct="1">
              <a:buClrTx/>
            </a:pPr>
            <a:r>
              <a:rPr lang="en-US" sz="3600" dirty="0"/>
              <a:t>Rubber band snap</a:t>
            </a:r>
          </a:p>
          <a:p>
            <a:pPr eaLnBrk="1" hangingPunct="1">
              <a:buClrTx/>
            </a:pPr>
            <a:r>
              <a:rPr lang="en-US" sz="3600" dirty="0"/>
              <a:t>Relaxation</a:t>
            </a:r>
          </a:p>
          <a:p>
            <a:pPr eaLnBrk="1" hangingPunct="1">
              <a:buClrTx/>
            </a:pPr>
            <a:r>
              <a:rPr lang="en-US" sz="3600" dirty="0"/>
              <a:t>Calling someone</a:t>
            </a:r>
          </a:p>
        </p:txBody>
      </p:sp>
      <p:sp>
        <p:nvSpPr>
          <p:cNvPr id="3" name="Slide Number Placeholder 2">
            <a:extLst>
              <a:ext uri="{FF2B5EF4-FFF2-40B4-BE49-F238E27FC236}">
                <a16:creationId xmlns:a16="http://schemas.microsoft.com/office/drawing/2014/main" id="{1F729C8B-9A4B-4D36-A655-220E081364D8}"/>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pPr eaLnBrk="1" hangingPunct="1"/>
            <a:r>
              <a:rPr lang="en-US" sz="3200" b="1"/>
              <a:t>Thought Stopping</a:t>
            </a:r>
            <a:endParaRPr lang="en-US" sz="3200"/>
          </a:p>
        </p:txBody>
      </p:sp>
      <p:sp>
        <p:nvSpPr>
          <p:cNvPr id="29700" name="Rectangle 3"/>
          <p:cNvSpPr>
            <a:spLocks noGrp="1" noChangeArrowheads="1"/>
          </p:cNvSpPr>
          <p:nvPr>
            <p:ph type="body" idx="1"/>
          </p:nvPr>
        </p:nvSpPr>
        <p:spPr>
          <a:xfrm>
            <a:off x="1535113" y="3032125"/>
            <a:ext cx="3962400" cy="2727325"/>
          </a:xfrm>
        </p:spPr>
        <p:txBody>
          <a:bodyPr/>
          <a:lstStyle/>
          <a:p>
            <a:pPr eaLnBrk="1" hangingPunct="1">
              <a:buFont typeface="Wingdings" pitchFamily="2" charset="2"/>
              <a:buNone/>
            </a:pPr>
            <a:r>
              <a:rPr lang="en-US" sz="4800" i="1" dirty="0"/>
              <a:t>Visualization</a:t>
            </a:r>
          </a:p>
        </p:txBody>
      </p:sp>
      <p:pic>
        <p:nvPicPr>
          <p:cNvPr id="29701" name="Picture 8" descr="Lightswitch in the on position"/>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5819775" y="1884363"/>
            <a:ext cx="1435100" cy="363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 name="Slide Number Placeholder 2">
            <a:extLst>
              <a:ext uri="{FF2B5EF4-FFF2-40B4-BE49-F238E27FC236}">
                <a16:creationId xmlns:a16="http://schemas.microsoft.com/office/drawing/2014/main" id="{98D1DF14-21C8-42E8-9546-7795D394AA15}"/>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3" name="Picture 26" descr="Hands with rubberband on one wrist about to be snapped"/>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3068638" y="2012950"/>
            <a:ext cx="4913312" cy="3967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24" name="Rectangle 2"/>
          <p:cNvSpPr>
            <a:spLocks noGrp="1" noChangeArrowheads="1"/>
          </p:cNvSpPr>
          <p:nvPr>
            <p:ph type="title"/>
          </p:nvPr>
        </p:nvSpPr>
        <p:spPr>
          <a:xfrm>
            <a:off x="845108" y="1240632"/>
            <a:ext cx="7696200" cy="1143000"/>
          </a:xfrm>
        </p:spPr>
        <p:txBody>
          <a:bodyPr/>
          <a:lstStyle/>
          <a:p>
            <a:pPr eaLnBrk="1" hangingPunct="1"/>
            <a:r>
              <a:rPr lang="en-US" sz="3200" b="1" dirty="0"/>
              <a:t>Thought Stopping</a:t>
            </a:r>
            <a:br>
              <a:rPr lang="en-US" sz="3200" b="1" dirty="0"/>
            </a:br>
            <a:br>
              <a:rPr lang="en-US" sz="3200" b="1" dirty="0"/>
            </a:br>
            <a:br>
              <a:rPr lang="en-US" sz="3200" b="1" dirty="0"/>
            </a:br>
            <a:r>
              <a:rPr lang="en-US" sz="3200" b="1" dirty="0"/>
              <a:t>    </a:t>
            </a:r>
            <a:r>
              <a:rPr lang="en-US" sz="4400" i="1" dirty="0"/>
              <a:t>Rubber-band</a:t>
            </a:r>
            <a:r>
              <a:rPr lang="en-US" sz="4400" b="1" dirty="0"/>
              <a:t> </a:t>
            </a:r>
            <a:r>
              <a:rPr lang="en-US" sz="4400" i="1" dirty="0"/>
              <a:t>Snap</a:t>
            </a:r>
            <a:br>
              <a:rPr lang="en-US" sz="2000" i="1" dirty="0"/>
            </a:br>
            <a:endParaRPr lang="en-US" sz="2000" i="1" dirty="0">
              <a:solidFill>
                <a:schemeClr val="tx1"/>
              </a:solidFill>
            </a:endParaRPr>
          </a:p>
        </p:txBody>
      </p:sp>
      <p:sp>
        <p:nvSpPr>
          <p:cNvPr id="3" name="Slide Number Placeholder 2">
            <a:extLst>
              <a:ext uri="{FF2B5EF4-FFF2-40B4-BE49-F238E27FC236}">
                <a16:creationId xmlns:a16="http://schemas.microsoft.com/office/drawing/2014/main" id="{95687923-F670-4F1C-AE04-C9F8AF62E812}"/>
              </a:ext>
            </a:extLst>
          </p:cNvPr>
          <p:cNvSpPr>
            <a:spLocks noGrp="1"/>
          </p:cNvSpPr>
          <p:nvPr>
            <p:ph type="sldNum" sz="quarter" idx="11"/>
          </p:nvPr>
        </p:nvSpPr>
        <p:spPr/>
        <p:txBody>
          <a:bodyPr/>
          <a:lstStyle/>
          <a:p>
            <a:pPr>
              <a:defRPr/>
            </a:pPr>
            <a:r>
              <a:rPr lang="en-US"/>
              <a:t>2-</a:t>
            </a:r>
            <a:fld id="{043AFC80-4E57-42F4-B61E-3031CF9AB43E}"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pPr eaLnBrk="1" hangingPunct="1"/>
            <a:r>
              <a:rPr lang="en-US" sz="3200" b="1"/>
              <a:t>Thought Stopping</a:t>
            </a:r>
            <a:endParaRPr lang="en-US" sz="3200" i="1">
              <a:solidFill>
                <a:schemeClr val="tx1"/>
              </a:solidFill>
            </a:endParaRPr>
          </a:p>
        </p:txBody>
      </p:sp>
      <p:sp>
        <p:nvSpPr>
          <p:cNvPr id="31748" name="Rectangle 3"/>
          <p:cNvSpPr>
            <a:spLocks noGrp="1" noChangeArrowheads="1"/>
          </p:cNvSpPr>
          <p:nvPr>
            <p:ph type="body" idx="1"/>
          </p:nvPr>
        </p:nvSpPr>
        <p:spPr>
          <a:xfrm>
            <a:off x="1536700" y="2819400"/>
            <a:ext cx="3822700" cy="911225"/>
          </a:xfrm>
        </p:spPr>
        <p:txBody>
          <a:bodyPr/>
          <a:lstStyle/>
          <a:p>
            <a:pPr eaLnBrk="1" hangingPunct="1">
              <a:buFont typeface="Wingdings" pitchFamily="2" charset="2"/>
              <a:buNone/>
            </a:pPr>
            <a:r>
              <a:rPr lang="en-US" sz="4800" i="1" dirty="0"/>
              <a:t>Relaxation</a:t>
            </a:r>
          </a:p>
        </p:txBody>
      </p:sp>
      <p:pic>
        <p:nvPicPr>
          <p:cNvPr id="31749" name="Picture 4" descr="Person relaxing"/>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5527675" y="2290763"/>
            <a:ext cx="2274888" cy="3032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 name="Slide Number Placeholder 2">
            <a:extLst>
              <a:ext uri="{FF2B5EF4-FFF2-40B4-BE49-F238E27FC236}">
                <a16:creationId xmlns:a16="http://schemas.microsoft.com/office/drawing/2014/main" id="{39497001-A0A9-4C62-9808-9A088AB95124}"/>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1" name="Picture 14" descr="telephone"/>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798638" y="1839913"/>
            <a:ext cx="2165350" cy="3822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2772" name="Rectangle 2"/>
          <p:cNvSpPr>
            <a:spLocks noGrp="1" noChangeArrowheads="1"/>
          </p:cNvSpPr>
          <p:nvPr>
            <p:ph type="title"/>
          </p:nvPr>
        </p:nvSpPr>
        <p:spPr>
          <a:xfrm>
            <a:off x="723900" y="1839913"/>
            <a:ext cx="7696200" cy="1143000"/>
          </a:xfrm>
        </p:spPr>
        <p:txBody>
          <a:bodyPr/>
          <a:lstStyle/>
          <a:p>
            <a:pPr eaLnBrk="1" hangingPunct="1"/>
            <a:r>
              <a:rPr lang="en-US" sz="3200" b="1" dirty="0"/>
              <a:t>Thought Stopping</a:t>
            </a:r>
            <a:br>
              <a:rPr lang="en-US" sz="3200" b="1" dirty="0"/>
            </a:br>
            <a:br>
              <a:rPr lang="en-US" sz="3200" b="1" dirty="0"/>
            </a:br>
            <a:br>
              <a:rPr lang="en-US" sz="3200" b="1" dirty="0"/>
            </a:br>
            <a:br>
              <a:rPr lang="en-US" sz="3200" b="1" dirty="0"/>
            </a:br>
            <a:r>
              <a:rPr lang="en-US" sz="3200" b="1" dirty="0"/>
              <a:t>			   </a:t>
            </a:r>
            <a:r>
              <a:rPr lang="en-US" sz="4000" i="1" dirty="0"/>
              <a:t>Calling Someone</a:t>
            </a:r>
            <a:br>
              <a:rPr lang="en-US" sz="3200" i="1" dirty="0"/>
            </a:br>
            <a:br>
              <a:rPr lang="en-US" sz="3200" dirty="0"/>
            </a:br>
            <a:endParaRPr lang="en-US" sz="4000" i="1" dirty="0">
              <a:solidFill>
                <a:schemeClr val="tx1"/>
              </a:solidFill>
            </a:endParaRPr>
          </a:p>
        </p:txBody>
      </p:sp>
      <p:sp>
        <p:nvSpPr>
          <p:cNvPr id="3" name="Slide Number Placeholder 2">
            <a:extLst>
              <a:ext uri="{FF2B5EF4-FFF2-40B4-BE49-F238E27FC236}">
                <a16:creationId xmlns:a16="http://schemas.microsoft.com/office/drawing/2014/main" id="{884DB573-6326-4141-9135-9BA4EAC65737}"/>
              </a:ext>
            </a:extLst>
          </p:cNvPr>
          <p:cNvSpPr>
            <a:spLocks noGrp="1"/>
          </p:cNvSpPr>
          <p:nvPr>
            <p:ph type="sldNum" sz="quarter" idx="11"/>
          </p:nvPr>
        </p:nvSpPr>
        <p:spPr/>
        <p:txBody>
          <a:bodyPr/>
          <a:lstStyle/>
          <a:p>
            <a:pPr>
              <a:defRPr/>
            </a:pPr>
            <a:r>
              <a:rPr lang="en-US"/>
              <a:t>2-</a:t>
            </a:r>
            <a:fld id="{043AFC80-4E57-42F4-B61E-3031CF9AB43E}" type="slidenum">
              <a:rPr lang="en-US" smtClean="0"/>
              <a:pPr>
                <a:defRPr/>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895350" y="592835"/>
            <a:ext cx="7696200" cy="1143000"/>
          </a:xfrm>
        </p:spPr>
        <p:txBody>
          <a:bodyPr/>
          <a:lstStyle/>
          <a:p>
            <a:pPr eaLnBrk="1" hangingPunct="1"/>
            <a:r>
              <a:rPr lang="en-US" b="1" dirty="0"/>
              <a:t>The Addictive Process</a:t>
            </a:r>
          </a:p>
        </p:txBody>
      </p:sp>
      <p:sp>
        <p:nvSpPr>
          <p:cNvPr id="9220" name="Rectangle 3"/>
          <p:cNvSpPr>
            <a:spLocks noGrp="1" noChangeArrowheads="1"/>
          </p:cNvSpPr>
          <p:nvPr>
            <p:ph type="body" idx="1"/>
          </p:nvPr>
        </p:nvSpPr>
        <p:spPr>
          <a:xfrm>
            <a:off x="895350" y="1965961"/>
            <a:ext cx="7696200" cy="2959607"/>
          </a:xfrm>
        </p:spPr>
        <p:txBody>
          <a:bodyPr/>
          <a:lstStyle/>
          <a:p>
            <a:pPr marL="514350" indent="-514350" eaLnBrk="1" hangingPunct="1">
              <a:buClrTx/>
              <a:buFont typeface="+mj-lt"/>
              <a:buAutoNum type="arabicPeriod"/>
            </a:pPr>
            <a:r>
              <a:rPr lang="en-US" sz="3600" dirty="0"/>
              <a:t>Introductory phase</a:t>
            </a:r>
          </a:p>
          <a:p>
            <a:pPr marL="514350" indent="-514350" eaLnBrk="1" hangingPunct="1">
              <a:buClrTx/>
              <a:buFont typeface="+mj-lt"/>
              <a:buAutoNum type="arabicPeriod"/>
            </a:pPr>
            <a:r>
              <a:rPr lang="en-US" sz="3600" dirty="0"/>
              <a:t>Maintenance phase</a:t>
            </a:r>
          </a:p>
          <a:p>
            <a:pPr marL="514350" indent="-514350" eaLnBrk="1" hangingPunct="1">
              <a:buClrTx/>
              <a:buFont typeface="+mj-lt"/>
              <a:buAutoNum type="arabicPeriod"/>
            </a:pPr>
            <a:r>
              <a:rPr lang="en-US" sz="3600" dirty="0"/>
              <a:t>Disenchantment phase</a:t>
            </a:r>
          </a:p>
          <a:p>
            <a:pPr marL="514350" indent="-514350" eaLnBrk="1" hangingPunct="1">
              <a:buClrTx/>
              <a:buFont typeface="+mj-lt"/>
              <a:buAutoNum type="arabicPeriod"/>
            </a:pPr>
            <a:r>
              <a:rPr lang="en-US" sz="3600" dirty="0"/>
              <a:t>Disaster phase</a:t>
            </a:r>
          </a:p>
        </p:txBody>
      </p:sp>
      <p:sp>
        <p:nvSpPr>
          <p:cNvPr id="9221"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745C1801-6C93-42FE-8D7E-DB09EDE5B2EB}" type="slidenum">
              <a:rPr lang="en-US" smtClean="0"/>
              <a:pPr eaLnBrk="1" hangingPunct="1"/>
              <a:t>2</a:t>
            </a:fld>
            <a:endParaRPr lang="en-US"/>
          </a:p>
        </p:txBody>
      </p:sp>
      <p:sp>
        <p:nvSpPr>
          <p:cNvPr id="2" name="TextBox 1">
            <a:extLst>
              <a:ext uri="{FF2B5EF4-FFF2-40B4-BE49-F238E27FC236}">
                <a16:creationId xmlns:a16="http://schemas.microsoft.com/office/drawing/2014/main" id="{80262F89-83BE-4DE6-98D4-D8AE17B33857}"/>
              </a:ext>
            </a:extLst>
          </p:cNvPr>
          <p:cNvSpPr txBox="1"/>
          <p:nvPr/>
        </p:nvSpPr>
        <p:spPr>
          <a:xfrm>
            <a:off x="792861" y="3304032"/>
            <a:ext cx="6034977" cy="1267968"/>
          </a:xfrm>
          <a:prstGeom prst="rect">
            <a:avLst/>
          </a:prstGeom>
          <a:noFill/>
          <a:ln w="38100">
            <a:solidFill>
              <a:srgbClr val="FF0000"/>
            </a:solidFill>
            <a:prstDash val="sysDot"/>
            <a:extLst>
              <a:ext uri="{C807C97D-BFC1-408E-A445-0C87EB9F89A2}">
                <ask:lineSketchStyleProps xmlns:ask="http://schemas.microsoft.com/office/drawing/2018/sketchyshapes" sd="1219033472">
                  <a:custGeom>
                    <a:avLst/>
                    <a:gdLst>
                      <a:gd name="connsiteX0" fmla="*/ 0 w 7834122"/>
                      <a:gd name="connsiteY0" fmla="*/ 0 h 1143000"/>
                      <a:gd name="connsiteX1" fmla="*/ 481239 w 7834122"/>
                      <a:gd name="connsiteY1" fmla="*/ 0 h 1143000"/>
                      <a:gd name="connsiteX2" fmla="*/ 805795 w 7834122"/>
                      <a:gd name="connsiteY2" fmla="*/ 0 h 1143000"/>
                      <a:gd name="connsiteX3" fmla="*/ 1522058 w 7834122"/>
                      <a:gd name="connsiteY3" fmla="*/ 0 h 1143000"/>
                      <a:gd name="connsiteX4" fmla="*/ 2003297 w 7834122"/>
                      <a:gd name="connsiteY4" fmla="*/ 0 h 1143000"/>
                      <a:gd name="connsiteX5" fmla="*/ 2484536 w 7834122"/>
                      <a:gd name="connsiteY5" fmla="*/ 0 h 1143000"/>
                      <a:gd name="connsiteX6" fmla="*/ 3200798 w 7834122"/>
                      <a:gd name="connsiteY6" fmla="*/ 0 h 1143000"/>
                      <a:gd name="connsiteX7" fmla="*/ 3603696 w 7834122"/>
                      <a:gd name="connsiteY7" fmla="*/ 0 h 1143000"/>
                      <a:gd name="connsiteX8" fmla="*/ 4319959 w 7834122"/>
                      <a:gd name="connsiteY8" fmla="*/ 0 h 1143000"/>
                      <a:gd name="connsiteX9" fmla="*/ 5036221 w 7834122"/>
                      <a:gd name="connsiteY9" fmla="*/ 0 h 1143000"/>
                      <a:gd name="connsiteX10" fmla="*/ 5595801 w 7834122"/>
                      <a:gd name="connsiteY10" fmla="*/ 0 h 1143000"/>
                      <a:gd name="connsiteX11" fmla="*/ 6312064 w 7834122"/>
                      <a:gd name="connsiteY11" fmla="*/ 0 h 1143000"/>
                      <a:gd name="connsiteX12" fmla="*/ 6793303 w 7834122"/>
                      <a:gd name="connsiteY12" fmla="*/ 0 h 1143000"/>
                      <a:gd name="connsiteX13" fmla="*/ 7274542 w 7834122"/>
                      <a:gd name="connsiteY13" fmla="*/ 0 h 1143000"/>
                      <a:gd name="connsiteX14" fmla="*/ 7834122 w 7834122"/>
                      <a:gd name="connsiteY14" fmla="*/ 0 h 1143000"/>
                      <a:gd name="connsiteX15" fmla="*/ 7834122 w 7834122"/>
                      <a:gd name="connsiteY15" fmla="*/ 560070 h 1143000"/>
                      <a:gd name="connsiteX16" fmla="*/ 7834122 w 7834122"/>
                      <a:gd name="connsiteY16" fmla="*/ 1143000 h 1143000"/>
                      <a:gd name="connsiteX17" fmla="*/ 7196201 w 7834122"/>
                      <a:gd name="connsiteY17" fmla="*/ 1143000 h 1143000"/>
                      <a:gd name="connsiteX18" fmla="*/ 6636620 w 7834122"/>
                      <a:gd name="connsiteY18" fmla="*/ 1143000 h 1143000"/>
                      <a:gd name="connsiteX19" fmla="*/ 6312064 w 7834122"/>
                      <a:gd name="connsiteY19" fmla="*/ 1143000 h 1143000"/>
                      <a:gd name="connsiteX20" fmla="*/ 5909166 w 7834122"/>
                      <a:gd name="connsiteY20" fmla="*/ 1143000 h 1143000"/>
                      <a:gd name="connsiteX21" fmla="*/ 5192904 w 7834122"/>
                      <a:gd name="connsiteY21" fmla="*/ 1143000 h 1143000"/>
                      <a:gd name="connsiteX22" fmla="*/ 4633324 w 7834122"/>
                      <a:gd name="connsiteY22" fmla="*/ 1143000 h 1143000"/>
                      <a:gd name="connsiteX23" fmla="*/ 4230426 w 7834122"/>
                      <a:gd name="connsiteY23" fmla="*/ 1143000 h 1143000"/>
                      <a:gd name="connsiteX24" fmla="*/ 3670846 w 7834122"/>
                      <a:gd name="connsiteY24" fmla="*/ 1143000 h 1143000"/>
                      <a:gd name="connsiteX25" fmla="*/ 3346289 w 7834122"/>
                      <a:gd name="connsiteY25" fmla="*/ 1143000 h 1143000"/>
                      <a:gd name="connsiteX26" fmla="*/ 3021733 w 7834122"/>
                      <a:gd name="connsiteY26" fmla="*/ 1143000 h 1143000"/>
                      <a:gd name="connsiteX27" fmla="*/ 2462153 w 7834122"/>
                      <a:gd name="connsiteY27" fmla="*/ 1143000 h 1143000"/>
                      <a:gd name="connsiteX28" fmla="*/ 2059255 w 7834122"/>
                      <a:gd name="connsiteY28" fmla="*/ 1143000 h 1143000"/>
                      <a:gd name="connsiteX29" fmla="*/ 1421334 w 7834122"/>
                      <a:gd name="connsiteY29" fmla="*/ 1143000 h 1143000"/>
                      <a:gd name="connsiteX30" fmla="*/ 1018436 w 7834122"/>
                      <a:gd name="connsiteY30" fmla="*/ 1143000 h 1143000"/>
                      <a:gd name="connsiteX31" fmla="*/ 0 w 7834122"/>
                      <a:gd name="connsiteY31" fmla="*/ 1143000 h 1143000"/>
                      <a:gd name="connsiteX32" fmla="*/ 0 w 7834122"/>
                      <a:gd name="connsiteY32" fmla="*/ 605790 h 1143000"/>
                      <a:gd name="connsiteX33" fmla="*/ 0 w 7834122"/>
                      <a:gd name="connsiteY33" fmla="*/ 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7834122" h="1143000" extrusionOk="0">
                        <a:moveTo>
                          <a:pt x="0" y="0"/>
                        </a:moveTo>
                        <a:cubicBezTo>
                          <a:pt x="176019" y="-16759"/>
                          <a:pt x="313037" y="39465"/>
                          <a:pt x="481239" y="0"/>
                        </a:cubicBezTo>
                        <a:cubicBezTo>
                          <a:pt x="649441" y="-39465"/>
                          <a:pt x="735371" y="16589"/>
                          <a:pt x="805795" y="0"/>
                        </a:cubicBezTo>
                        <a:cubicBezTo>
                          <a:pt x="876219" y="-16589"/>
                          <a:pt x="1289799" y="45704"/>
                          <a:pt x="1522058" y="0"/>
                        </a:cubicBezTo>
                        <a:cubicBezTo>
                          <a:pt x="1754317" y="-45704"/>
                          <a:pt x="1803550" y="6307"/>
                          <a:pt x="2003297" y="0"/>
                        </a:cubicBezTo>
                        <a:cubicBezTo>
                          <a:pt x="2203044" y="-6307"/>
                          <a:pt x="2328957" y="14570"/>
                          <a:pt x="2484536" y="0"/>
                        </a:cubicBezTo>
                        <a:cubicBezTo>
                          <a:pt x="2640115" y="-14570"/>
                          <a:pt x="3032758" y="49145"/>
                          <a:pt x="3200798" y="0"/>
                        </a:cubicBezTo>
                        <a:cubicBezTo>
                          <a:pt x="3368838" y="-49145"/>
                          <a:pt x="3440589" y="22888"/>
                          <a:pt x="3603696" y="0"/>
                        </a:cubicBezTo>
                        <a:cubicBezTo>
                          <a:pt x="3766803" y="-22888"/>
                          <a:pt x="4071516" y="61206"/>
                          <a:pt x="4319959" y="0"/>
                        </a:cubicBezTo>
                        <a:cubicBezTo>
                          <a:pt x="4568402" y="-61206"/>
                          <a:pt x="4730724" y="75321"/>
                          <a:pt x="5036221" y="0"/>
                        </a:cubicBezTo>
                        <a:cubicBezTo>
                          <a:pt x="5341718" y="-75321"/>
                          <a:pt x="5442686" y="58069"/>
                          <a:pt x="5595801" y="0"/>
                        </a:cubicBezTo>
                        <a:cubicBezTo>
                          <a:pt x="5748916" y="-58069"/>
                          <a:pt x="6077171" y="62334"/>
                          <a:pt x="6312064" y="0"/>
                        </a:cubicBezTo>
                        <a:cubicBezTo>
                          <a:pt x="6546957" y="-62334"/>
                          <a:pt x="6616324" y="53837"/>
                          <a:pt x="6793303" y="0"/>
                        </a:cubicBezTo>
                        <a:cubicBezTo>
                          <a:pt x="6970282" y="-53837"/>
                          <a:pt x="7149331" y="21969"/>
                          <a:pt x="7274542" y="0"/>
                        </a:cubicBezTo>
                        <a:cubicBezTo>
                          <a:pt x="7399753" y="-21969"/>
                          <a:pt x="7613319" y="13641"/>
                          <a:pt x="7834122" y="0"/>
                        </a:cubicBezTo>
                        <a:cubicBezTo>
                          <a:pt x="7859157" y="247403"/>
                          <a:pt x="7826273" y="388256"/>
                          <a:pt x="7834122" y="560070"/>
                        </a:cubicBezTo>
                        <a:cubicBezTo>
                          <a:pt x="7841971" y="731884"/>
                          <a:pt x="7822617" y="899426"/>
                          <a:pt x="7834122" y="1143000"/>
                        </a:cubicBezTo>
                        <a:cubicBezTo>
                          <a:pt x="7562544" y="1205071"/>
                          <a:pt x="7484086" y="1079144"/>
                          <a:pt x="7196201" y="1143000"/>
                        </a:cubicBezTo>
                        <a:cubicBezTo>
                          <a:pt x="6908316" y="1206856"/>
                          <a:pt x="6790758" y="1080428"/>
                          <a:pt x="6636620" y="1143000"/>
                        </a:cubicBezTo>
                        <a:cubicBezTo>
                          <a:pt x="6482482" y="1205572"/>
                          <a:pt x="6402922" y="1107938"/>
                          <a:pt x="6312064" y="1143000"/>
                        </a:cubicBezTo>
                        <a:cubicBezTo>
                          <a:pt x="6221206" y="1178062"/>
                          <a:pt x="5996598" y="1126521"/>
                          <a:pt x="5909166" y="1143000"/>
                        </a:cubicBezTo>
                        <a:cubicBezTo>
                          <a:pt x="5821734" y="1159479"/>
                          <a:pt x="5465245" y="1118243"/>
                          <a:pt x="5192904" y="1143000"/>
                        </a:cubicBezTo>
                        <a:cubicBezTo>
                          <a:pt x="4920563" y="1167757"/>
                          <a:pt x="4862867" y="1079214"/>
                          <a:pt x="4633324" y="1143000"/>
                        </a:cubicBezTo>
                        <a:cubicBezTo>
                          <a:pt x="4403781" y="1206786"/>
                          <a:pt x="4408269" y="1106092"/>
                          <a:pt x="4230426" y="1143000"/>
                        </a:cubicBezTo>
                        <a:cubicBezTo>
                          <a:pt x="4052583" y="1179908"/>
                          <a:pt x="3785377" y="1117685"/>
                          <a:pt x="3670846" y="1143000"/>
                        </a:cubicBezTo>
                        <a:cubicBezTo>
                          <a:pt x="3556315" y="1168315"/>
                          <a:pt x="3448333" y="1123211"/>
                          <a:pt x="3346289" y="1143000"/>
                        </a:cubicBezTo>
                        <a:cubicBezTo>
                          <a:pt x="3244245" y="1162789"/>
                          <a:pt x="3168579" y="1118282"/>
                          <a:pt x="3021733" y="1143000"/>
                        </a:cubicBezTo>
                        <a:cubicBezTo>
                          <a:pt x="2874887" y="1167718"/>
                          <a:pt x="2650556" y="1132563"/>
                          <a:pt x="2462153" y="1143000"/>
                        </a:cubicBezTo>
                        <a:cubicBezTo>
                          <a:pt x="2273750" y="1153437"/>
                          <a:pt x="2173930" y="1135613"/>
                          <a:pt x="2059255" y="1143000"/>
                        </a:cubicBezTo>
                        <a:cubicBezTo>
                          <a:pt x="1944580" y="1150387"/>
                          <a:pt x="1716603" y="1099523"/>
                          <a:pt x="1421334" y="1143000"/>
                        </a:cubicBezTo>
                        <a:cubicBezTo>
                          <a:pt x="1126065" y="1186477"/>
                          <a:pt x="1164319" y="1094993"/>
                          <a:pt x="1018436" y="1143000"/>
                        </a:cubicBezTo>
                        <a:cubicBezTo>
                          <a:pt x="872553" y="1191007"/>
                          <a:pt x="278961" y="1023834"/>
                          <a:pt x="0" y="1143000"/>
                        </a:cubicBezTo>
                        <a:cubicBezTo>
                          <a:pt x="-3670" y="1021277"/>
                          <a:pt x="22982" y="868359"/>
                          <a:pt x="0" y="605790"/>
                        </a:cubicBezTo>
                        <a:cubicBezTo>
                          <a:pt x="-22982" y="343221"/>
                          <a:pt x="51541" y="300004"/>
                          <a:pt x="0" y="0"/>
                        </a:cubicBezTo>
                        <a:close/>
                      </a:path>
                    </a:pathLst>
                  </a:custGeom>
                  <ask:type>
                    <ask:lineSketchNone/>
                  </ask:type>
                </ask:lineSketchStyleProps>
              </a:ext>
            </a:extLst>
          </a:ln>
        </p:spPr>
        <p:txBody>
          <a:bodyPr wrap="square" rtlCol="0">
            <a:spAutoFit/>
          </a:bodyPr>
          <a:lstStyle/>
          <a:p>
            <a:endParaRPr kumimoji="1" lang="ja-JP" altLang="en-US" dirty="0"/>
          </a:p>
        </p:txBody>
      </p:sp>
      <p:sp>
        <p:nvSpPr>
          <p:cNvPr id="3" name="TextBox 2">
            <a:extLst>
              <a:ext uri="{FF2B5EF4-FFF2-40B4-BE49-F238E27FC236}">
                <a16:creationId xmlns:a16="http://schemas.microsoft.com/office/drawing/2014/main" id="{CCB58CB5-963E-4DFF-938E-78737964C7BF}"/>
              </a:ext>
            </a:extLst>
          </p:cNvPr>
          <p:cNvSpPr txBox="1"/>
          <p:nvPr/>
        </p:nvSpPr>
        <p:spPr>
          <a:xfrm>
            <a:off x="3438506" y="4572000"/>
            <a:ext cx="3416441" cy="523220"/>
          </a:xfrm>
          <a:prstGeom prst="rect">
            <a:avLst/>
          </a:prstGeom>
          <a:noFill/>
        </p:spPr>
        <p:txBody>
          <a:bodyPr wrap="square" rtlCol="0">
            <a:spAutoFit/>
          </a:bodyPr>
          <a:lstStyle/>
          <a:p>
            <a:r>
              <a:rPr kumimoji="1" lang="en-US" altLang="ja-JP" sz="2800" i="1" dirty="0">
                <a:solidFill>
                  <a:srgbClr val="FF0000"/>
                </a:solidFill>
              </a:rPr>
              <a:t>To be covered today</a:t>
            </a:r>
            <a:endParaRPr kumimoji="1" lang="ja-JP" altLang="en-US" sz="2800" i="1" dirty="0">
              <a:solidFill>
                <a:srgbClr val="FF0000"/>
              </a:solidFill>
            </a:endParaRPr>
          </a:p>
        </p:txBody>
      </p:sp>
    </p:spTree>
    <p:extLst>
      <p:ext uri="{BB962C8B-B14F-4D97-AF65-F5344CB8AC3E}">
        <p14:creationId xmlns:p14="http://schemas.microsoft.com/office/powerpoint/2010/main" val="3799898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08057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23574"/>
            <a:ext cx="7696200" cy="1769250"/>
          </a:xfrm>
        </p:spPr>
        <p:txBody>
          <a:bodyPr/>
          <a:lstStyle/>
          <a:p>
            <a:pPr>
              <a:buClrTx/>
            </a:pPr>
            <a:r>
              <a:rPr kumimoji="1" lang="en-US" altLang="ja-JP" sz="3600" i="1" dirty="0"/>
              <a:t>What are other possible ways to stop the thought of using? </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20</a:t>
            </a:fld>
            <a:endParaRPr lang="en-US"/>
          </a:p>
        </p:txBody>
      </p:sp>
    </p:spTree>
    <p:extLst>
      <p:ext uri="{BB962C8B-B14F-4D97-AF65-F5344CB8AC3E}">
        <p14:creationId xmlns:p14="http://schemas.microsoft.com/office/powerpoint/2010/main" val="4052905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14739"/>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07079"/>
            <a:ext cx="7696200" cy="3082331"/>
          </a:xfrm>
        </p:spPr>
        <p:txBody>
          <a:bodyPr/>
          <a:lstStyle/>
          <a:p>
            <a:pPr>
              <a:buClrTx/>
            </a:pPr>
            <a:r>
              <a:rPr kumimoji="1" lang="en-US" altLang="ja-JP" sz="3600" i="1" dirty="0"/>
              <a:t>How does the balance between positives and negatives change if Shabu is continuously used beyond the maintenance phase?</a:t>
            </a:r>
            <a:endParaRPr kumimoji="1" lang="ja-JP" altLang="en-US" sz="3600" i="1" dirty="0"/>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3</a:t>
            </a:fld>
            <a:endParaRPr lang="en-US"/>
          </a:p>
        </p:txBody>
      </p:sp>
    </p:spTree>
    <p:extLst>
      <p:ext uri="{BB962C8B-B14F-4D97-AF65-F5344CB8AC3E}">
        <p14:creationId xmlns:p14="http://schemas.microsoft.com/office/powerpoint/2010/main" val="463808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5" descr="Scale showing negatives are now outweighing positives at the disenchantment phase"/>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5147" y="4146550"/>
            <a:ext cx="7629525" cy="231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p:cNvSpPr>
            <a:spLocks noGrp="1"/>
          </p:cNvSpPr>
          <p:nvPr>
            <p:ph sz="half" idx="1"/>
          </p:nvPr>
        </p:nvSpPr>
        <p:spPr>
          <a:xfrm>
            <a:off x="786985" y="2793189"/>
            <a:ext cx="3069700" cy="1557446"/>
          </a:xfrm>
        </p:spPr>
        <p:txBody>
          <a:bodyPr/>
          <a:lstStyle/>
          <a:p>
            <a:pPr>
              <a:buClrTx/>
              <a:defRPr/>
            </a:pPr>
            <a:r>
              <a:rPr lang="en-US" sz="2000" dirty="0"/>
              <a:t>Sociability</a:t>
            </a:r>
          </a:p>
          <a:p>
            <a:pPr>
              <a:buClrTx/>
              <a:defRPr/>
            </a:pPr>
            <a:r>
              <a:rPr lang="en-US" sz="2000" dirty="0"/>
              <a:t>Occasional euphoria</a:t>
            </a:r>
          </a:p>
          <a:p>
            <a:pPr>
              <a:buClrTx/>
              <a:defRPr/>
            </a:pPr>
            <a:r>
              <a:rPr lang="en-US" sz="2000" dirty="0"/>
              <a:t>Relief from fatigue</a:t>
            </a:r>
          </a:p>
          <a:p>
            <a:pPr>
              <a:buClrTx/>
              <a:defRPr/>
            </a:pPr>
            <a:r>
              <a:rPr lang="en-US" sz="2000" dirty="0"/>
              <a:t>Relief from stress</a:t>
            </a:r>
          </a:p>
        </p:txBody>
      </p:sp>
      <p:sp>
        <p:nvSpPr>
          <p:cNvPr id="3" name="Content Placeholder 2"/>
          <p:cNvSpPr>
            <a:spLocks noGrp="1"/>
          </p:cNvSpPr>
          <p:nvPr>
            <p:ph sz="half" idx="2"/>
          </p:nvPr>
        </p:nvSpPr>
        <p:spPr>
          <a:xfrm>
            <a:off x="5216530" y="2485792"/>
            <a:ext cx="3523847" cy="2287175"/>
          </a:xfrm>
        </p:spPr>
        <p:txBody>
          <a:bodyPr/>
          <a:lstStyle/>
          <a:p>
            <a:pPr>
              <a:buClrTx/>
              <a:defRPr/>
            </a:pPr>
            <a:r>
              <a:rPr lang="en-US" sz="2000" dirty="0"/>
              <a:t>Withdrawal depression</a:t>
            </a:r>
          </a:p>
          <a:p>
            <a:pPr>
              <a:buClrTx/>
              <a:defRPr/>
            </a:pPr>
            <a:r>
              <a:rPr lang="en-US" sz="2000" dirty="0"/>
              <a:t>Paranoia</a:t>
            </a:r>
          </a:p>
          <a:p>
            <a:pPr>
              <a:buClrTx/>
              <a:defRPr/>
            </a:pPr>
            <a:r>
              <a:rPr lang="en-US" sz="2000" dirty="0"/>
              <a:t>Tweaking</a:t>
            </a:r>
          </a:p>
          <a:p>
            <a:pPr>
              <a:buClrTx/>
              <a:defRPr/>
            </a:pPr>
            <a:r>
              <a:rPr lang="en-US" sz="2000" dirty="0"/>
              <a:t>Relationship disruptions</a:t>
            </a:r>
          </a:p>
          <a:p>
            <a:pPr>
              <a:buClrTx/>
              <a:defRPr/>
            </a:pPr>
            <a:r>
              <a:rPr lang="en-US" sz="2000" dirty="0"/>
              <a:t>Family distress</a:t>
            </a:r>
          </a:p>
          <a:p>
            <a:pPr>
              <a:buClrTx/>
              <a:defRPr/>
            </a:pPr>
            <a:r>
              <a:rPr lang="en-US" sz="2000" dirty="0"/>
              <a:t>Impending job loss</a:t>
            </a:r>
          </a:p>
          <a:p>
            <a:pPr>
              <a:defRPr/>
            </a:pPr>
            <a:endParaRPr lang="en-US" sz="2000" dirty="0"/>
          </a:p>
        </p:txBody>
      </p:sp>
      <p:sp>
        <p:nvSpPr>
          <p:cNvPr id="5" name="Slide Number Placeholder 4">
            <a:extLst>
              <a:ext uri="{FF2B5EF4-FFF2-40B4-BE49-F238E27FC236}">
                <a16:creationId xmlns:a16="http://schemas.microsoft.com/office/drawing/2014/main" id="{85B10F08-B742-47B2-8193-16C4B1993BE5}"/>
              </a:ext>
            </a:extLst>
          </p:cNvPr>
          <p:cNvSpPr>
            <a:spLocks noGrp="1"/>
          </p:cNvSpPr>
          <p:nvPr>
            <p:ph type="sldNum" sz="quarter" idx="11"/>
          </p:nvPr>
        </p:nvSpPr>
        <p:spPr/>
        <p:txBody>
          <a:bodyPr/>
          <a:lstStyle/>
          <a:p>
            <a:pPr>
              <a:defRPr/>
            </a:pPr>
            <a:r>
              <a:rPr lang="en-US"/>
              <a:t>2-</a:t>
            </a:r>
            <a:fld id="{51F7DDED-ACBE-40B9-8371-3EAA7C1FF417}" type="slidenum">
              <a:rPr lang="en-US" smtClean="0"/>
              <a:pPr>
                <a:defRPr/>
              </a:pPr>
              <a:t>4</a:t>
            </a:fld>
            <a:endParaRPr lang="en-US" dirty="0"/>
          </a:p>
        </p:txBody>
      </p:sp>
      <p:sp>
        <p:nvSpPr>
          <p:cNvPr id="7" name="Rectangle: Rounded Corners 6">
            <a:extLst>
              <a:ext uri="{FF2B5EF4-FFF2-40B4-BE49-F238E27FC236}">
                <a16:creationId xmlns:a16="http://schemas.microsoft.com/office/drawing/2014/main" id="{165F41FF-8905-4014-B898-7CF93FFD2177}"/>
              </a:ext>
            </a:extLst>
          </p:cNvPr>
          <p:cNvSpPr/>
          <p:nvPr/>
        </p:nvSpPr>
        <p:spPr bwMode="auto">
          <a:xfrm>
            <a:off x="714562" y="2642715"/>
            <a:ext cx="2973183" cy="1657679"/>
          </a:xfrm>
          <a:prstGeom prst="roundRect">
            <a:avLst>
              <a:gd name="adj" fmla="val 1633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8" name="Rectangle 7">
            <a:extLst>
              <a:ext uri="{FF2B5EF4-FFF2-40B4-BE49-F238E27FC236}">
                <a16:creationId xmlns:a16="http://schemas.microsoft.com/office/drawing/2014/main" id="{83CD1477-16CA-481F-9F1A-71DDD80E9ED3}"/>
              </a:ext>
            </a:extLst>
          </p:cNvPr>
          <p:cNvSpPr/>
          <p:nvPr/>
        </p:nvSpPr>
        <p:spPr>
          <a:xfrm>
            <a:off x="915483" y="2413175"/>
            <a:ext cx="1309975"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a:t>Positives</a:t>
            </a:r>
          </a:p>
        </p:txBody>
      </p:sp>
      <p:sp>
        <p:nvSpPr>
          <p:cNvPr id="9" name="Rectangle: Rounded Corners 8">
            <a:extLst>
              <a:ext uri="{FF2B5EF4-FFF2-40B4-BE49-F238E27FC236}">
                <a16:creationId xmlns:a16="http://schemas.microsoft.com/office/drawing/2014/main" id="{87F7B9D4-59C4-4575-965F-400ECC246078}"/>
              </a:ext>
            </a:extLst>
          </p:cNvPr>
          <p:cNvSpPr/>
          <p:nvPr/>
        </p:nvSpPr>
        <p:spPr bwMode="auto">
          <a:xfrm>
            <a:off x="5081404" y="2327941"/>
            <a:ext cx="3523847" cy="2445026"/>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10" name="Rectangle 9">
            <a:extLst>
              <a:ext uri="{FF2B5EF4-FFF2-40B4-BE49-F238E27FC236}">
                <a16:creationId xmlns:a16="http://schemas.microsoft.com/office/drawing/2014/main" id="{3E76DD8F-E0FA-4A23-B964-34ACC7DA8C38}"/>
              </a:ext>
            </a:extLst>
          </p:cNvPr>
          <p:cNvSpPr/>
          <p:nvPr/>
        </p:nvSpPr>
        <p:spPr>
          <a:xfrm>
            <a:off x="6978453" y="2085682"/>
            <a:ext cx="1396536"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a:t>Negatives</a:t>
            </a:r>
          </a:p>
        </p:txBody>
      </p:sp>
      <p:sp>
        <p:nvSpPr>
          <p:cNvPr id="11" name="Rectangle 1047">
            <a:extLst>
              <a:ext uri="{FF2B5EF4-FFF2-40B4-BE49-F238E27FC236}">
                <a16:creationId xmlns:a16="http://schemas.microsoft.com/office/drawing/2014/main" id="{9DBFF167-F6F8-4363-B312-6AD6513CA190}"/>
              </a:ext>
            </a:extLst>
          </p:cNvPr>
          <p:cNvSpPr txBox="1">
            <a:spLocks noChangeArrowheads="1"/>
          </p:cNvSpPr>
          <p:nvPr/>
        </p:nvSpPr>
        <p:spPr bwMode="auto">
          <a:xfrm>
            <a:off x="647001" y="396875"/>
            <a:ext cx="8025815"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altLang="ja-JP" sz="2800" b="1" i="1" dirty="0"/>
              <a:t>Disenchantment Phase</a:t>
            </a:r>
            <a:endParaRPr lang="en-US" sz="2800" b="1" i="1" kern="0" dirty="0"/>
          </a:p>
        </p:txBody>
      </p:sp>
      <p:sp>
        <p:nvSpPr>
          <p:cNvPr id="13" name="Text Placeholder 6">
            <a:extLst>
              <a:ext uri="{FF2B5EF4-FFF2-40B4-BE49-F238E27FC236}">
                <a16:creationId xmlns:a16="http://schemas.microsoft.com/office/drawing/2014/main" id="{A7E0B3FA-5CE7-4597-BAF6-E123BB37B701}"/>
              </a:ext>
            </a:extLst>
          </p:cNvPr>
          <p:cNvSpPr txBox="1">
            <a:spLocks/>
          </p:cNvSpPr>
          <p:nvPr/>
        </p:nvSpPr>
        <p:spPr bwMode="auto">
          <a:xfrm>
            <a:off x="1213323" y="1186170"/>
            <a:ext cx="6893170" cy="585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5200"/>
              </a:buClr>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Clr>
                <a:srgbClr val="2B85BB"/>
              </a:buClr>
              <a:buChar char="•"/>
              <a:defRPr sz="2000">
                <a:solidFill>
                  <a:schemeClr val="tx1"/>
                </a:solidFill>
                <a:latin typeface="+mn-lt"/>
              </a:defRPr>
            </a:lvl3pPr>
            <a:lvl4pPr marL="1600200" indent="-228600" algn="l" rtl="0" eaLnBrk="0" fontAlgn="base" hangingPunct="0">
              <a:spcBef>
                <a:spcPct val="20000"/>
              </a:spcBef>
              <a:spcAft>
                <a:spcPct val="0"/>
              </a:spcAft>
              <a:buChar char="–"/>
              <a:defRPr sz="18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algn="ctr" eaLnBrk="1" hangingPunct="1">
              <a:buNone/>
            </a:pPr>
            <a:r>
              <a:rPr lang="en-US" sz="2400" u="sng" kern="0" dirty="0"/>
              <a:t>Positives and Negatives of Shabu Use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68363" y="1646433"/>
            <a:ext cx="2628463" cy="4040938"/>
          </a:xfrm>
          <a:ln>
            <a:solidFill>
              <a:schemeClr val="tx1"/>
            </a:solidFill>
          </a:ln>
        </p:spPr>
        <p:txBody>
          <a:bodyPr/>
          <a:lstStyle/>
          <a:p>
            <a:pPr marL="0" indent="0">
              <a:buFont typeface="Wingdings" pitchFamily="2" charset="2"/>
              <a:buNone/>
              <a:defRPr/>
            </a:pPr>
            <a:r>
              <a:rPr lang="en-US" sz="2400" b="1" i="1" dirty="0"/>
              <a:t>Triggers</a:t>
            </a:r>
          </a:p>
          <a:p>
            <a:pPr>
              <a:buClrTx/>
              <a:buFontTx/>
              <a:buChar char="•"/>
              <a:defRPr/>
            </a:pPr>
            <a:r>
              <a:rPr lang="en-US" sz="2400" dirty="0"/>
              <a:t>Fatigue</a:t>
            </a:r>
          </a:p>
          <a:p>
            <a:pPr>
              <a:buClrTx/>
              <a:buFontTx/>
              <a:buChar char="•"/>
              <a:defRPr/>
            </a:pPr>
            <a:r>
              <a:rPr lang="en-US" sz="2400" dirty="0"/>
              <a:t>All friends</a:t>
            </a:r>
          </a:p>
          <a:p>
            <a:pPr>
              <a:buClrTx/>
              <a:buFontTx/>
              <a:buChar char="•"/>
              <a:defRPr/>
            </a:pPr>
            <a:r>
              <a:rPr lang="en-US" sz="2400" dirty="0"/>
              <a:t>Stress</a:t>
            </a:r>
          </a:p>
          <a:p>
            <a:pPr>
              <a:buClrTx/>
              <a:buFontTx/>
              <a:buChar char="•"/>
              <a:defRPr/>
            </a:pPr>
            <a:r>
              <a:rPr lang="en-US" sz="2400" dirty="0"/>
              <a:t>Boredom</a:t>
            </a:r>
          </a:p>
          <a:p>
            <a:pPr>
              <a:buClrTx/>
              <a:buFontTx/>
              <a:buChar char="•"/>
              <a:defRPr/>
            </a:pPr>
            <a:r>
              <a:rPr lang="en-US" sz="2400" dirty="0"/>
              <a:t>Anxiety</a:t>
            </a:r>
          </a:p>
          <a:p>
            <a:pPr>
              <a:buClrTx/>
              <a:buFontTx/>
              <a:buChar char="•"/>
              <a:defRPr/>
            </a:pPr>
            <a:r>
              <a:rPr lang="en-US" sz="2400" dirty="0"/>
              <a:t>Free time</a:t>
            </a:r>
          </a:p>
          <a:p>
            <a:pPr>
              <a:buClrTx/>
              <a:buFontTx/>
              <a:buChar char="•"/>
              <a:defRPr/>
            </a:pPr>
            <a:r>
              <a:rPr lang="en-US" sz="2400" dirty="0"/>
              <a:t>Sexual arousal</a:t>
            </a:r>
          </a:p>
          <a:p>
            <a:pPr>
              <a:buClrTx/>
              <a:buFontTx/>
              <a:buChar char="•"/>
              <a:defRPr/>
            </a:pPr>
            <a:r>
              <a:rPr lang="en-US" sz="2400" dirty="0"/>
              <a:t>Loneliness</a:t>
            </a:r>
          </a:p>
        </p:txBody>
      </p:sp>
      <p:sp>
        <p:nvSpPr>
          <p:cNvPr id="3" name="Content Placeholder 2"/>
          <p:cNvSpPr>
            <a:spLocks noGrp="1"/>
          </p:cNvSpPr>
          <p:nvPr>
            <p:ph sz="half" idx="2"/>
          </p:nvPr>
        </p:nvSpPr>
        <p:spPr>
          <a:xfrm>
            <a:off x="5111419" y="1646433"/>
            <a:ext cx="3308681" cy="4040938"/>
          </a:xfrm>
          <a:ln>
            <a:solidFill>
              <a:schemeClr val="tx1"/>
            </a:solidFill>
          </a:ln>
        </p:spPr>
        <p:txBody>
          <a:bodyPr/>
          <a:lstStyle/>
          <a:p>
            <a:pPr marL="0" indent="0">
              <a:buFont typeface="Wingdings" pitchFamily="2" charset="2"/>
              <a:buNone/>
              <a:defRPr/>
            </a:pPr>
            <a:r>
              <a:rPr lang="en-US" sz="2400" b="1" i="1" dirty="0"/>
              <a:t>Responses</a:t>
            </a:r>
          </a:p>
          <a:p>
            <a:pPr>
              <a:buClrTx/>
              <a:buFontTx/>
              <a:buChar char="•"/>
              <a:defRPr/>
            </a:pPr>
            <a:r>
              <a:rPr lang="en-US" sz="2400" dirty="0"/>
              <a:t>Continual thoughts </a:t>
            </a:r>
            <a:br>
              <a:rPr lang="en-US" sz="2400" dirty="0"/>
            </a:br>
            <a:r>
              <a:rPr lang="en-US" sz="2400" dirty="0"/>
              <a:t>of Shabu</a:t>
            </a:r>
          </a:p>
          <a:p>
            <a:pPr>
              <a:buClrTx/>
              <a:buFontTx/>
              <a:buChar char="•"/>
              <a:defRPr/>
            </a:pPr>
            <a:r>
              <a:rPr lang="en-US" sz="2400" dirty="0"/>
              <a:t>Strong physiological arousal</a:t>
            </a:r>
          </a:p>
          <a:p>
            <a:pPr>
              <a:buClrTx/>
              <a:buFontTx/>
              <a:buChar char="•"/>
              <a:defRPr/>
            </a:pPr>
            <a:r>
              <a:rPr lang="en-US" sz="2400" dirty="0"/>
              <a:t>Psychological dependency</a:t>
            </a:r>
          </a:p>
          <a:p>
            <a:pPr>
              <a:buClrTx/>
              <a:buFontTx/>
              <a:buChar char="•"/>
              <a:defRPr/>
            </a:pPr>
            <a:r>
              <a:rPr lang="en-US" sz="2400" dirty="0"/>
              <a:t>Strong cravings</a:t>
            </a:r>
          </a:p>
          <a:p>
            <a:pPr>
              <a:buClrTx/>
              <a:buFontTx/>
              <a:buChar char="•"/>
              <a:defRPr/>
            </a:pPr>
            <a:r>
              <a:rPr lang="en-US" sz="2400" dirty="0"/>
              <a:t>Frequent use</a:t>
            </a:r>
          </a:p>
          <a:p>
            <a:pPr>
              <a:defRPr/>
            </a:pPr>
            <a:endParaRPr lang="en-US" sz="2400" dirty="0"/>
          </a:p>
        </p:txBody>
      </p:sp>
      <p:sp>
        <p:nvSpPr>
          <p:cNvPr id="19463" name="AutoShape 7" descr="Arrow showing triggers leading to responses in the Disenchantment phase - strong conditioned connection"/>
          <p:cNvSpPr>
            <a:spLocks noChangeArrowheads="1"/>
          </p:cNvSpPr>
          <p:nvPr/>
        </p:nvSpPr>
        <p:spPr bwMode="auto">
          <a:xfrm>
            <a:off x="3641289" y="3141439"/>
            <a:ext cx="1320974" cy="1050925"/>
          </a:xfrm>
          <a:prstGeom prst="rightArrow">
            <a:avLst>
              <a:gd name="adj1" fmla="val 50000"/>
              <a:gd name="adj2" fmla="val 43542"/>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en-US"/>
          </a:p>
        </p:txBody>
      </p:sp>
      <p:sp>
        <p:nvSpPr>
          <p:cNvPr id="5" name="Slide Number Placeholder 4">
            <a:extLst>
              <a:ext uri="{FF2B5EF4-FFF2-40B4-BE49-F238E27FC236}">
                <a16:creationId xmlns:a16="http://schemas.microsoft.com/office/drawing/2014/main" id="{0E984BD2-612E-4532-84B0-B697C9E65178}"/>
              </a:ext>
            </a:extLst>
          </p:cNvPr>
          <p:cNvSpPr>
            <a:spLocks noGrp="1"/>
          </p:cNvSpPr>
          <p:nvPr>
            <p:ph type="sldNum" sz="quarter" idx="11"/>
          </p:nvPr>
        </p:nvSpPr>
        <p:spPr/>
        <p:txBody>
          <a:bodyPr/>
          <a:lstStyle/>
          <a:p>
            <a:pPr>
              <a:defRPr/>
            </a:pPr>
            <a:r>
              <a:rPr lang="en-US"/>
              <a:t>2-</a:t>
            </a:r>
            <a:fld id="{51F7DDED-ACBE-40B9-8371-3EAA7C1FF417}" type="slidenum">
              <a:rPr lang="en-US" smtClean="0"/>
              <a:pPr>
                <a:defRPr/>
              </a:pPr>
              <a:t>5</a:t>
            </a:fld>
            <a:endParaRPr lang="en-US" dirty="0"/>
          </a:p>
        </p:txBody>
      </p:sp>
      <p:sp>
        <p:nvSpPr>
          <p:cNvPr id="7" name="Rectangle 1047">
            <a:extLst>
              <a:ext uri="{FF2B5EF4-FFF2-40B4-BE49-F238E27FC236}">
                <a16:creationId xmlns:a16="http://schemas.microsoft.com/office/drawing/2014/main" id="{FFB79D0A-2D89-4FF6-B2B4-B2AAC71E53A4}"/>
              </a:ext>
            </a:extLst>
          </p:cNvPr>
          <p:cNvSpPr txBox="1">
            <a:spLocks noChangeArrowheads="1"/>
          </p:cNvSpPr>
          <p:nvPr/>
        </p:nvSpPr>
        <p:spPr bwMode="auto">
          <a:xfrm>
            <a:off x="647001" y="396875"/>
            <a:ext cx="8025815"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altLang="ja-JP" sz="2800" b="1" i="1" dirty="0"/>
              <a:t>Disenchantment Phase</a:t>
            </a:r>
            <a:endParaRPr lang="en-US" sz="2800" b="1" i="1" kern="0" dirty="0"/>
          </a:p>
        </p:txBody>
      </p:sp>
      <p:sp>
        <p:nvSpPr>
          <p:cNvPr id="9" name="Rectangle 8">
            <a:extLst>
              <a:ext uri="{FF2B5EF4-FFF2-40B4-BE49-F238E27FC236}">
                <a16:creationId xmlns:a16="http://schemas.microsoft.com/office/drawing/2014/main" id="{6E9F289D-9E0F-4D54-822F-1D939D4D39D3}"/>
              </a:ext>
            </a:extLst>
          </p:cNvPr>
          <p:cNvSpPr/>
          <p:nvPr/>
        </p:nvSpPr>
        <p:spPr>
          <a:xfrm>
            <a:off x="1858435" y="1021125"/>
            <a:ext cx="5427127" cy="461665"/>
          </a:xfrm>
          <a:prstGeom prst="rect">
            <a:avLst/>
          </a:prstGeom>
        </p:spPr>
        <p:txBody>
          <a:bodyPr wrap="none">
            <a:spAutoFit/>
          </a:bodyPr>
          <a:lstStyle/>
          <a:p>
            <a:r>
              <a:rPr lang="en-US" altLang="ja-JP" sz="2400" u="sng" dirty="0"/>
              <a:t>Conditioning Process During Addiction</a:t>
            </a:r>
            <a:endParaRPr lang="ja-JP" altLang="en-US" sz="2400" u="sng" dirty="0"/>
          </a:p>
        </p:txBody>
      </p:sp>
      <p:sp>
        <p:nvSpPr>
          <p:cNvPr id="10" name="Rectangle 2">
            <a:extLst>
              <a:ext uri="{FF2B5EF4-FFF2-40B4-BE49-F238E27FC236}">
                <a16:creationId xmlns:a16="http://schemas.microsoft.com/office/drawing/2014/main" id="{2A0C3284-8C93-4DE9-AFA6-CDE8A66EB49C}"/>
              </a:ext>
            </a:extLst>
          </p:cNvPr>
          <p:cNvSpPr txBox="1">
            <a:spLocks noChangeArrowheads="1"/>
          </p:cNvSpPr>
          <p:nvPr/>
        </p:nvSpPr>
        <p:spPr bwMode="auto">
          <a:xfrm>
            <a:off x="723900" y="5730898"/>
            <a:ext cx="7696200" cy="650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400" i="1" kern="0" dirty="0">
                <a:solidFill>
                  <a:srgbClr val="FF0000"/>
                </a:solidFill>
              </a:rPr>
              <a:t>Strength of Conditioned Connection: </a:t>
            </a:r>
            <a:r>
              <a:rPr lang="en-US" sz="2400" i="1" u="sng" kern="0" dirty="0">
                <a:solidFill>
                  <a:srgbClr val="FF0000"/>
                </a:solidFill>
              </a:rPr>
              <a:t>Strong</a:t>
            </a:r>
            <a:endParaRPr lang="en-US" sz="2400" i="1" kern="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F0EF4451-D8C6-4E56-AEC7-6995618B51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2359" y="1448348"/>
            <a:ext cx="4834221" cy="5034455"/>
          </a:xfrm>
          <a:prstGeom prst="rect">
            <a:avLst/>
          </a:prstGeom>
        </p:spPr>
      </p:pic>
      <p:sp>
        <p:nvSpPr>
          <p:cNvPr id="5" name="TextBox 4">
            <a:extLst>
              <a:ext uri="{FF2B5EF4-FFF2-40B4-BE49-F238E27FC236}">
                <a16:creationId xmlns:a16="http://schemas.microsoft.com/office/drawing/2014/main" id="{D5ED6BEC-64C6-4717-A51E-CC06AF91F8B6}"/>
              </a:ext>
            </a:extLst>
          </p:cNvPr>
          <p:cNvSpPr txBox="1"/>
          <p:nvPr/>
        </p:nvSpPr>
        <p:spPr>
          <a:xfrm>
            <a:off x="3877133" y="1887485"/>
            <a:ext cx="904672" cy="369332"/>
          </a:xfrm>
          <a:prstGeom prst="rect">
            <a:avLst/>
          </a:prstGeom>
          <a:noFill/>
        </p:spPr>
        <p:txBody>
          <a:bodyPr wrap="square" rtlCol="0">
            <a:spAutoFit/>
          </a:bodyPr>
          <a:lstStyle/>
          <a:p>
            <a:r>
              <a:rPr lang="en-PH" b="1" dirty="0"/>
              <a:t>Food</a:t>
            </a:r>
          </a:p>
        </p:txBody>
      </p:sp>
      <p:sp>
        <p:nvSpPr>
          <p:cNvPr id="7" name="TextBox 6">
            <a:extLst>
              <a:ext uri="{FF2B5EF4-FFF2-40B4-BE49-F238E27FC236}">
                <a16:creationId xmlns:a16="http://schemas.microsoft.com/office/drawing/2014/main" id="{F782B1AD-945F-47C4-956F-A9D1949ED7DD}"/>
              </a:ext>
            </a:extLst>
          </p:cNvPr>
          <p:cNvSpPr txBox="1"/>
          <p:nvPr/>
        </p:nvSpPr>
        <p:spPr>
          <a:xfrm>
            <a:off x="3944711" y="2776014"/>
            <a:ext cx="821327" cy="369332"/>
          </a:xfrm>
          <a:prstGeom prst="rect">
            <a:avLst/>
          </a:prstGeom>
          <a:noFill/>
        </p:spPr>
        <p:txBody>
          <a:bodyPr wrap="square" rtlCol="0">
            <a:spAutoFit/>
          </a:bodyPr>
          <a:lstStyle/>
          <a:p>
            <a:r>
              <a:rPr lang="en-PH" b="1" dirty="0"/>
              <a:t>TV</a:t>
            </a:r>
          </a:p>
        </p:txBody>
      </p:sp>
      <p:sp>
        <p:nvSpPr>
          <p:cNvPr id="9" name="TextBox 8">
            <a:extLst>
              <a:ext uri="{FF2B5EF4-FFF2-40B4-BE49-F238E27FC236}">
                <a16:creationId xmlns:a16="http://schemas.microsoft.com/office/drawing/2014/main" id="{16AD74ED-BFAD-473B-9C44-D2950FA61426}"/>
              </a:ext>
            </a:extLst>
          </p:cNvPr>
          <p:cNvSpPr txBox="1"/>
          <p:nvPr/>
        </p:nvSpPr>
        <p:spPr>
          <a:xfrm>
            <a:off x="3753104" y="3372395"/>
            <a:ext cx="1152729" cy="369332"/>
          </a:xfrm>
          <a:prstGeom prst="rect">
            <a:avLst/>
          </a:prstGeom>
          <a:noFill/>
        </p:spPr>
        <p:txBody>
          <a:bodyPr wrap="square" rtlCol="0">
            <a:spAutoFit/>
          </a:bodyPr>
          <a:lstStyle/>
          <a:p>
            <a:r>
              <a:rPr lang="en-PH" b="1" dirty="0"/>
              <a:t>Job</a:t>
            </a:r>
          </a:p>
        </p:txBody>
      </p:sp>
      <p:sp>
        <p:nvSpPr>
          <p:cNvPr id="10" name="TextBox 9">
            <a:extLst>
              <a:ext uri="{FF2B5EF4-FFF2-40B4-BE49-F238E27FC236}">
                <a16:creationId xmlns:a16="http://schemas.microsoft.com/office/drawing/2014/main" id="{0A496DC9-7818-4DB0-9D26-44E0F41B6BB3}"/>
              </a:ext>
            </a:extLst>
          </p:cNvPr>
          <p:cNvSpPr txBox="1"/>
          <p:nvPr/>
        </p:nvSpPr>
        <p:spPr>
          <a:xfrm>
            <a:off x="2610101" y="3108395"/>
            <a:ext cx="1267032" cy="369332"/>
          </a:xfrm>
          <a:prstGeom prst="rect">
            <a:avLst/>
          </a:prstGeom>
          <a:noFill/>
        </p:spPr>
        <p:txBody>
          <a:bodyPr wrap="square" rtlCol="0">
            <a:spAutoFit/>
          </a:bodyPr>
          <a:lstStyle/>
          <a:p>
            <a:r>
              <a:rPr lang="en-PH" b="1" dirty="0"/>
              <a:t>Girlfriend</a:t>
            </a:r>
          </a:p>
        </p:txBody>
      </p:sp>
      <p:sp>
        <p:nvSpPr>
          <p:cNvPr id="11" name="TextBox 10">
            <a:extLst>
              <a:ext uri="{FF2B5EF4-FFF2-40B4-BE49-F238E27FC236}">
                <a16:creationId xmlns:a16="http://schemas.microsoft.com/office/drawing/2014/main" id="{58EDB144-948E-4CB1-A99F-4E4788267815}"/>
              </a:ext>
            </a:extLst>
          </p:cNvPr>
          <p:cNvSpPr txBox="1"/>
          <p:nvPr/>
        </p:nvSpPr>
        <p:spPr>
          <a:xfrm>
            <a:off x="2966192" y="3839606"/>
            <a:ext cx="1152729" cy="369332"/>
          </a:xfrm>
          <a:prstGeom prst="rect">
            <a:avLst/>
          </a:prstGeom>
          <a:noFill/>
        </p:spPr>
        <p:txBody>
          <a:bodyPr wrap="square" rtlCol="0">
            <a:spAutoFit/>
          </a:bodyPr>
          <a:lstStyle/>
          <a:p>
            <a:r>
              <a:rPr lang="en-PH" b="1" dirty="0"/>
              <a:t>Family</a:t>
            </a:r>
          </a:p>
        </p:txBody>
      </p:sp>
      <p:sp>
        <p:nvSpPr>
          <p:cNvPr id="13" name="TextBox 12">
            <a:extLst>
              <a:ext uri="{FF2B5EF4-FFF2-40B4-BE49-F238E27FC236}">
                <a16:creationId xmlns:a16="http://schemas.microsoft.com/office/drawing/2014/main" id="{929372E0-EDDA-4465-8998-5E26C5B7CAA6}"/>
              </a:ext>
            </a:extLst>
          </p:cNvPr>
          <p:cNvSpPr txBox="1"/>
          <p:nvPr/>
        </p:nvSpPr>
        <p:spPr>
          <a:xfrm>
            <a:off x="4647003" y="4061905"/>
            <a:ext cx="1152729" cy="369332"/>
          </a:xfrm>
          <a:prstGeom prst="rect">
            <a:avLst/>
          </a:prstGeom>
          <a:noFill/>
        </p:spPr>
        <p:txBody>
          <a:bodyPr wrap="square" rtlCol="0">
            <a:spAutoFit/>
          </a:bodyPr>
          <a:lstStyle/>
          <a:p>
            <a:r>
              <a:rPr lang="en-PH" b="1" dirty="0"/>
              <a:t>Parties</a:t>
            </a:r>
          </a:p>
        </p:txBody>
      </p:sp>
      <p:sp>
        <p:nvSpPr>
          <p:cNvPr id="14" name="TextBox 13">
            <a:extLst>
              <a:ext uri="{FF2B5EF4-FFF2-40B4-BE49-F238E27FC236}">
                <a16:creationId xmlns:a16="http://schemas.microsoft.com/office/drawing/2014/main" id="{AB119708-74BA-4E69-B852-CF48A7775F36}"/>
              </a:ext>
            </a:extLst>
          </p:cNvPr>
          <p:cNvSpPr txBox="1"/>
          <p:nvPr/>
        </p:nvSpPr>
        <p:spPr>
          <a:xfrm>
            <a:off x="4833616" y="346726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5" name="TextBox 14">
            <a:extLst>
              <a:ext uri="{FF2B5EF4-FFF2-40B4-BE49-F238E27FC236}">
                <a16:creationId xmlns:a16="http://schemas.microsoft.com/office/drawing/2014/main" id="{399994DD-B364-45F1-AB1D-7DF19360C7F7}"/>
              </a:ext>
            </a:extLst>
          </p:cNvPr>
          <p:cNvSpPr txBox="1"/>
          <p:nvPr/>
        </p:nvSpPr>
        <p:spPr>
          <a:xfrm>
            <a:off x="2979459" y="245583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7" name="TextBox 16">
            <a:extLst>
              <a:ext uri="{FF2B5EF4-FFF2-40B4-BE49-F238E27FC236}">
                <a16:creationId xmlns:a16="http://schemas.microsoft.com/office/drawing/2014/main" id="{2DF8A71E-C449-4A57-A21B-BECE196DFA2D}"/>
              </a:ext>
            </a:extLst>
          </p:cNvPr>
          <p:cNvSpPr txBox="1"/>
          <p:nvPr/>
        </p:nvSpPr>
        <p:spPr>
          <a:xfrm>
            <a:off x="4833615" y="2800615"/>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8" name="TextBox 17">
            <a:extLst>
              <a:ext uri="{FF2B5EF4-FFF2-40B4-BE49-F238E27FC236}">
                <a16:creationId xmlns:a16="http://schemas.microsoft.com/office/drawing/2014/main" id="{5CA7BFFF-94AB-4D04-8D95-04427DE844F2}"/>
              </a:ext>
            </a:extLst>
          </p:cNvPr>
          <p:cNvSpPr txBox="1"/>
          <p:nvPr/>
        </p:nvSpPr>
        <p:spPr>
          <a:xfrm>
            <a:off x="4556378" y="2286928"/>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9" name="TextBox 18">
            <a:extLst>
              <a:ext uri="{FF2B5EF4-FFF2-40B4-BE49-F238E27FC236}">
                <a16:creationId xmlns:a16="http://schemas.microsoft.com/office/drawing/2014/main" id="{37AABF3D-4A9F-4859-B547-04BEED93849C}"/>
              </a:ext>
            </a:extLst>
          </p:cNvPr>
          <p:cNvSpPr txBox="1"/>
          <p:nvPr/>
        </p:nvSpPr>
        <p:spPr>
          <a:xfrm>
            <a:off x="3494274" y="4344450"/>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0" name="TextBox 19">
            <a:extLst>
              <a:ext uri="{FF2B5EF4-FFF2-40B4-BE49-F238E27FC236}">
                <a16:creationId xmlns:a16="http://schemas.microsoft.com/office/drawing/2014/main" id="{18D15147-A083-4CC2-9FAB-70A5D636BFCA}"/>
              </a:ext>
            </a:extLst>
          </p:cNvPr>
          <p:cNvSpPr txBox="1"/>
          <p:nvPr/>
        </p:nvSpPr>
        <p:spPr>
          <a:xfrm>
            <a:off x="4257250" y="4903022"/>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3" name="Slide Number Placeholder 2">
            <a:extLst>
              <a:ext uri="{FF2B5EF4-FFF2-40B4-BE49-F238E27FC236}">
                <a16:creationId xmlns:a16="http://schemas.microsoft.com/office/drawing/2014/main" id="{A9379106-86F1-438F-993C-DEE4DF134827}"/>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6</a:t>
            </a:fld>
            <a:endParaRPr lang="en-US" dirty="0"/>
          </a:p>
        </p:txBody>
      </p:sp>
      <p:sp>
        <p:nvSpPr>
          <p:cNvPr id="21" name="Rectangle 2">
            <a:extLst>
              <a:ext uri="{FF2B5EF4-FFF2-40B4-BE49-F238E27FC236}">
                <a16:creationId xmlns:a16="http://schemas.microsoft.com/office/drawing/2014/main" id="{30195D8C-2B60-4012-9801-A0B039EAF397}"/>
              </a:ext>
            </a:extLst>
          </p:cNvPr>
          <p:cNvSpPr txBox="1">
            <a:spLocks noChangeArrowheads="1"/>
          </p:cNvSpPr>
          <p:nvPr/>
        </p:nvSpPr>
        <p:spPr bwMode="auto">
          <a:xfrm>
            <a:off x="701059" y="864986"/>
            <a:ext cx="7772400" cy="6901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400" u="sng" kern="0"/>
              <a:t>Development of Obsessive Thinking</a:t>
            </a:r>
            <a:endParaRPr lang="en-US" sz="2800" b="1" kern="0" dirty="0"/>
          </a:p>
        </p:txBody>
      </p:sp>
      <p:sp>
        <p:nvSpPr>
          <p:cNvPr id="22" name="Rectangle 1047">
            <a:extLst>
              <a:ext uri="{FF2B5EF4-FFF2-40B4-BE49-F238E27FC236}">
                <a16:creationId xmlns:a16="http://schemas.microsoft.com/office/drawing/2014/main" id="{5D0575AD-0A5F-482A-819B-3A78F4F0DDB9}"/>
              </a:ext>
            </a:extLst>
          </p:cNvPr>
          <p:cNvSpPr txBox="1">
            <a:spLocks noChangeArrowheads="1"/>
          </p:cNvSpPr>
          <p:nvPr/>
        </p:nvSpPr>
        <p:spPr bwMode="auto">
          <a:xfrm>
            <a:off x="647001" y="396875"/>
            <a:ext cx="8025815"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altLang="ja-JP" sz="2800" b="1" i="1" dirty="0"/>
              <a:t>Disenchantment Phase</a:t>
            </a:r>
            <a:endParaRPr lang="en-US" sz="2800" b="1" i="1" kern="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2E01CF5-C3AA-473E-8CA0-487DC4B21DBC}"/>
              </a:ext>
            </a:extLst>
          </p:cNvPr>
          <p:cNvSpPr txBox="1"/>
          <p:nvPr/>
        </p:nvSpPr>
        <p:spPr>
          <a:xfrm>
            <a:off x="524467" y="1807922"/>
            <a:ext cx="1692207" cy="707886"/>
          </a:xfrm>
          <a:prstGeom prst="rect">
            <a:avLst/>
          </a:prstGeom>
          <a:noFill/>
        </p:spPr>
        <p:txBody>
          <a:bodyPr wrap="square" rtlCol="0">
            <a:spAutoFit/>
          </a:bodyPr>
          <a:lstStyle/>
          <a:p>
            <a:pPr algn="ctr"/>
            <a:r>
              <a:rPr lang="en-PH" sz="2000" b="1" dirty="0">
                <a:solidFill>
                  <a:schemeClr val="accent6">
                    <a:lumMod val="60000"/>
                    <a:lumOff val="40000"/>
                  </a:schemeClr>
                </a:solidFill>
              </a:rPr>
              <a:t>Thinking of Using</a:t>
            </a:r>
          </a:p>
        </p:txBody>
      </p:sp>
      <p:sp>
        <p:nvSpPr>
          <p:cNvPr id="6" name="Arrow: Right 5">
            <a:extLst>
              <a:ext uri="{FF2B5EF4-FFF2-40B4-BE49-F238E27FC236}">
                <a16:creationId xmlns:a16="http://schemas.microsoft.com/office/drawing/2014/main" id="{B3555139-B968-438A-A40F-94D139A2C36F}"/>
              </a:ext>
            </a:extLst>
          </p:cNvPr>
          <p:cNvSpPr/>
          <p:nvPr/>
        </p:nvSpPr>
        <p:spPr bwMode="auto">
          <a:xfrm>
            <a:off x="2216674" y="2071280"/>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7" name="TextBox 6">
            <a:extLst>
              <a:ext uri="{FF2B5EF4-FFF2-40B4-BE49-F238E27FC236}">
                <a16:creationId xmlns:a16="http://schemas.microsoft.com/office/drawing/2014/main" id="{37B1011F-0C02-42F3-90F0-5EAED00BA76F}"/>
              </a:ext>
            </a:extLst>
          </p:cNvPr>
          <p:cNvSpPr txBox="1"/>
          <p:nvPr/>
        </p:nvSpPr>
        <p:spPr>
          <a:xfrm>
            <a:off x="2812744" y="1783801"/>
            <a:ext cx="2571547" cy="707886"/>
          </a:xfrm>
          <a:prstGeom prst="rect">
            <a:avLst/>
          </a:prstGeom>
          <a:noFill/>
        </p:spPr>
        <p:txBody>
          <a:bodyPr wrap="square" rtlCol="0">
            <a:spAutoFit/>
          </a:bodyPr>
          <a:lstStyle/>
          <a:p>
            <a:pPr algn="ctr"/>
            <a:r>
              <a:rPr lang="en-PH" sz="2000" b="1" dirty="0">
                <a:solidFill>
                  <a:schemeClr val="accent6">
                    <a:lumMod val="60000"/>
                    <a:lumOff val="40000"/>
                  </a:schemeClr>
                </a:solidFill>
              </a:rPr>
              <a:t>Mild Physiological Response</a:t>
            </a:r>
          </a:p>
        </p:txBody>
      </p:sp>
      <p:sp>
        <p:nvSpPr>
          <p:cNvPr id="9" name="Arrow: Right 8">
            <a:extLst>
              <a:ext uri="{FF2B5EF4-FFF2-40B4-BE49-F238E27FC236}">
                <a16:creationId xmlns:a16="http://schemas.microsoft.com/office/drawing/2014/main" id="{996B5331-203F-4A7A-BE32-884D1E6F273F}"/>
              </a:ext>
            </a:extLst>
          </p:cNvPr>
          <p:cNvSpPr/>
          <p:nvPr/>
        </p:nvSpPr>
        <p:spPr bwMode="auto">
          <a:xfrm>
            <a:off x="5476736" y="2068725"/>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0" name="TextBox 9">
            <a:extLst>
              <a:ext uri="{FF2B5EF4-FFF2-40B4-BE49-F238E27FC236}">
                <a16:creationId xmlns:a16="http://schemas.microsoft.com/office/drawing/2014/main" id="{90D84371-048F-4C22-964F-3CDAB570F6A2}"/>
              </a:ext>
            </a:extLst>
          </p:cNvPr>
          <p:cNvSpPr txBox="1"/>
          <p:nvPr/>
        </p:nvSpPr>
        <p:spPr>
          <a:xfrm>
            <a:off x="1399512" y="4070328"/>
            <a:ext cx="1855429" cy="1015663"/>
          </a:xfrm>
          <a:prstGeom prst="rect">
            <a:avLst/>
          </a:prstGeom>
          <a:noFill/>
        </p:spPr>
        <p:txBody>
          <a:bodyPr wrap="square" rtlCol="0">
            <a:spAutoFit/>
          </a:bodyPr>
          <a:lstStyle/>
          <a:p>
            <a:pPr algn="ctr"/>
            <a:r>
              <a:rPr lang="en-PH" sz="2000" b="1" dirty="0">
                <a:solidFill>
                  <a:schemeClr val="accent6">
                    <a:lumMod val="60000"/>
                    <a:lumOff val="40000"/>
                  </a:schemeClr>
                </a:solidFill>
              </a:rPr>
              <a:t>Powerful Physiological Response</a:t>
            </a:r>
          </a:p>
        </p:txBody>
      </p:sp>
      <p:sp>
        <p:nvSpPr>
          <p:cNvPr id="11" name="TextBox 10">
            <a:extLst>
              <a:ext uri="{FF2B5EF4-FFF2-40B4-BE49-F238E27FC236}">
                <a16:creationId xmlns:a16="http://schemas.microsoft.com/office/drawing/2014/main" id="{B87D4647-B972-49CE-8B26-8DF3F833B12A}"/>
              </a:ext>
            </a:extLst>
          </p:cNvPr>
          <p:cNvSpPr txBox="1"/>
          <p:nvPr/>
        </p:nvSpPr>
        <p:spPr>
          <a:xfrm>
            <a:off x="3873231" y="4241723"/>
            <a:ext cx="1692207" cy="707886"/>
          </a:xfrm>
          <a:prstGeom prst="rect">
            <a:avLst/>
          </a:prstGeom>
          <a:noFill/>
        </p:spPr>
        <p:txBody>
          <a:bodyPr wrap="square" rtlCol="0">
            <a:spAutoFit/>
          </a:bodyPr>
          <a:lstStyle/>
          <a:p>
            <a:pPr algn="ctr"/>
            <a:r>
              <a:rPr lang="en-PH" sz="2000" b="1" dirty="0">
                <a:solidFill>
                  <a:schemeClr val="accent6">
                    <a:lumMod val="60000"/>
                    <a:lumOff val="40000"/>
                  </a:schemeClr>
                </a:solidFill>
              </a:rPr>
              <a:t>Use of </a:t>
            </a:r>
            <a:r>
              <a:rPr lang="en-PH" sz="2000" b="1" dirty="0" err="1">
                <a:solidFill>
                  <a:schemeClr val="accent6">
                    <a:lumMod val="60000"/>
                    <a:lumOff val="40000"/>
                  </a:schemeClr>
                </a:solidFill>
              </a:rPr>
              <a:t>Shabu</a:t>
            </a:r>
            <a:endParaRPr lang="en-PH" sz="2000" b="1" dirty="0">
              <a:solidFill>
                <a:schemeClr val="accent6">
                  <a:lumMod val="60000"/>
                  <a:lumOff val="40000"/>
                </a:schemeClr>
              </a:solidFill>
            </a:endParaRPr>
          </a:p>
        </p:txBody>
      </p:sp>
      <p:sp>
        <p:nvSpPr>
          <p:cNvPr id="12" name="TextBox 11">
            <a:extLst>
              <a:ext uri="{FF2B5EF4-FFF2-40B4-BE49-F238E27FC236}">
                <a16:creationId xmlns:a16="http://schemas.microsoft.com/office/drawing/2014/main" id="{1268E9BD-D138-4018-98F3-34559805C0E1}"/>
              </a:ext>
            </a:extLst>
          </p:cNvPr>
          <p:cNvSpPr txBox="1"/>
          <p:nvPr/>
        </p:nvSpPr>
        <p:spPr>
          <a:xfrm>
            <a:off x="6209113" y="4224216"/>
            <a:ext cx="1692207" cy="707886"/>
          </a:xfrm>
          <a:prstGeom prst="rect">
            <a:avLst/>
          </a:prstGeom>
          <a:noFill/>
        </p:spPr>
        <p:txBody>
          <a:bodyPr wrap="square" rtlCol="0">
            <a:spAutoFit/>
          </a:bodyPr>
          <a:lstStyle/>
          <a:p>
            <a:pPr algn="ctr"/>
            <a:r>
              <a:rPr lang="en-PH" sz="2000" b="1" dirty="0" err="1">
                <a:solidFill>
                  <a:schemeClr val="accent6">
                    <a:lumMod val="60000"/>
                    <a:lumOff val="40000"/>
                  </a:schemeClr>
                </a:solidFill>
              </a:rPr>
              <a:t>Shabu</a:t>
            </a:r>
            <a:r>
              <a:rPr lang="en-PH" sz="2000" b="1" dirty="0">
                <a:solidFill>
                  <a:schemeClr val="accent6">
                    <a:lumMod val="60000"/>
                    <a:lumOff val="40000"/>
                  </a:schemeClr>
                </a:solidFill>
              </a:rPr>
              <a:t> Effects</a:t>
            </a:r>
          </a:p>
        </p:txBody>
      </p:sp>
      <p:sp>
        <p:nvSpPr>
          <p:cNvPr id="13" name="Arrow: Right 12">
            <a:extLst>
              <a:ext uri="{FF2B5EF4-FFF2-40B4-BE49-F238E27FC236}">
                <a16:creationId xmlns:a16="http://schemas.microsoft.com/office/drawing/2014/main" id="{68077947-D643-4077-B1BA-C7D601FC8832}"/>
              </a:ext>
            </a:extLst>
          </p:cNvPr>
          <p:cNvSpPr/>
          <p:nvPr/>
        </p:nvSpPr>
        <p:spPr bwMode="auto">
          <a:xfrm>
            <a:off x="3621418" y="4505081"/>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4" name="Arrow: Right 13">
            <a:extLst>
              <a:ext uri="{FF2B5EF4-FFF2-40B4-BE49-F238E27FC236}">
                <a16:creationId xmlns:a16="http://schemas.microsoft.com/office/drawing/2014/main" id="{F8D339C7-E1A8-412C-A973-8F4B4F23D2D7}"/>
              </a:ext>
            </a:extLst>
          </p:cNvPr>
          <p:cNvSpPr/>
          <p:nvPr/>
        </p:nvSpPr>
        <p:spPr bwMode="auto">
          <a:xfrm>
            <a:off x="5478232" y="4505081"/>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pic>
        <p:nvPicPr>
          <p:cNvPr id="3" name="Picture 2">
            <a:extLst>
              <a:ext uri="{FF2B5EF4-FFF2-40B4-BE49-F238E27FC236}">
                <a16:creationId xmlns:a16="http://schemas.microsoft.com/office/drawing/2014/main" id="{EF79E201-78F0-43B8-B50E-E5DACCC9D5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696" y="2492171"/>
            <a:ext cx="1844200" cy="1211685"/>
          </a:xfrm>
          <a:prstGeom prst="rect">
            <a:avLst/>
          </a:prstGeom>
        </p:spPr>
      </p:pic>
      <p:pic>
        <p:nvPicPr>
          <p:cNvPr id="15" name="Picture 14">
            <a:extLst>
              <a:ext uri="{FF2B5EF4-FFF2-40B4-BE49-F238E27FC236}">
                <a16:creationId xmlns:a16="http://schemas.microsoft.com/office/drawing/2014/main" id="{A8F1D172-C516-4356-9AC8-2844FED71F7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69490" y="2388803"/>
            <a:ext cx="1916918" cy="1525841"/>
          </a:xfrm>
          <a:prstGeom prst="rect">
            <a:avLst/>
          </a:prstGeom>
        </p:spPr>
      </p:pic>
      <p:sp>
        <p:nvSpPr>
          <p:cNvPr id="19" name="TextBox 18">
            <a:extLst>
              <a:ext uri="{FF2B5EF4-FFF2-40B4-BE49-F238E27FC236}">
                <a16:creationId xmlns:a16="http://schemas.microsoft.com/office/drawing/2014/main" id="{F9B23F4D-A0BB-45CD-BCDF-3F78B540F3F4}"/>
              </a:ext>
            </a:extLst>
          </p:cNvPr>
          <p:cNvSpPr txBox="1"/>
          <p:nvPr/>
        </p:nvSpPr>
        <p:spPr>
          <a:xfrm>
            <a:off x="2942337" y="2510123"/>
            <a:ext cx="2313733" cy="1077218"/>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1600" b="1" dirty="0"/>
              <a:t>Heart rate</a:t>
            </a:r>
          </a:p>
          <a:p>
            <a:pPr marL="342900" indent="-342900">
              <a:buFont typeface="Arial" panose="020B0604020202020204" pitchFamily="34" charset="0"/>
              <a:buChar char="↑"/>
            </a:pPr>
            <a:r>
              <a:rPr lang="en-PH" sz="1600" b="1" dirty="0"/>
              <a:t>Breathing rate</a:t>
            </a:r>
          </a:p>
          <a:p>
            <a:pPr marL="342900" indent="-342900">
              <a:buFont typeface="Arial" panose="020B0604020202020204" pitchFamily="34" charset="0"/>
              <a:buChar char="↑"/>
            </a:pPr>
            <a:r>
              <a:rPr lang="en-PH" sz="1600" b="1" dirty="0"/>
              <a:t>Energy</a:t>
            </a:r>
          </a:p>
          <a:p>
            <a:pPr marL="342900" indent="-342900">
              <a:buFont typeface="Arial" panose="020B0604020202020204" pitchFamily="34" charset="0"/>
              <a:buChar char="↑"/>
            </a:pPr>
            <a:r>
              <a:rPr lang="en-PH" sz="1600" b="1" dirty="0"/>
              <a:t>Adrenaline effects</a:t>
            </a:r>
          </a:p>
        </p:txBody>
      </p:sp>
      <p:sp>
        <p:nvSpPr>
          <p:cNvPr id="20" name="TextBox 19">
            <a:extLst>
              <a:ext uri="{FF2B5EF4-FFF2-40B4-BE49-F238E27FC236}">
                <a16:creationId xmlns:a16="http://schemas.microsoft.com/office/drawing/2014/main" id="{F7426027-F3CE-4820-8AAD-3EA10834407D}"/>
              </a:ext>
            </a:extLst>
          </p:cNvPr>
          <p:cNvSpPr txBox="1"/>
          <p:nvPr/>
        </p:nvSpPr>
        <p:spPr>
          <a:xfrm>
            <a:off x="1170359" y="5030369"/>
            <a:ext cx="2313733" cy="1077218"/>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1600" b="1" dirty="0"/>
              <a:t>Heart rate</a:t>
            </a:r>
          </a:p>
          <a:p>
            <a:pPr marL="342900" indent="-342900">
              <a:buFont typeface="Arial" panose="020B0604020202020204" pitchFamily="34" charset="0"/>
              <a:buChar char="↑"/>
            </a:pPr>
            <a:r>
              <a:rPr lang="en-PH" sz="1600" b="1" dirty="0"/>
              <a:t>Breathing rate</a:t>
            </a:r>
          </a:p>
          <a:p>
            <a:pPr marL="342900" indent="-342900">
              <a:buFont typeface="Arial" panose="020B0604020202020204" pitchFamily="34" charset="0"/>
              <a:buChar char="↑"/>
            </a:pPr>
            <a:r>
              <a:rPr lang="en-PH" sz="1600" b="1" dirty="0"/>
              <a:t>Energy</a:t>
            </a:r>
          </a:p>
          <a:p>
            <a:pPr marL="342900" indent="-342900">
              <a:buFont typeface="Arial" panose="020B0604020202020204" pitchFamily="34" charset="0"/>
              <a:buChar char="↑"/>
            </a:pPr>
            <a:r>
              <a:rPr lang="en-PH" sz="1600" b="1" dirty="0"/>
              <a:t>Adrenaline effects</a:t>
            </a:r>
          </a:p>
        </p:txBody>
      </p:sp>
      <p:sp>
        <p:nvSpPr>
          <p:cNvPr id="21" name="TextBox 20">
            <a:extLst>
              <a:ext uri="{FF2B5EF4-FFF2-40B4-BE49-F238E27FC236}">
                <a16:creationId xmlns:a16="http://schemas.microsoft.com/office/drawing/2014/main" id="{71C09718-CF61-42AA-ACDC-EF657D535582}"/>
              </a:ext>
            </a:extLst>
          </p:cNvPr>
          <p:cNvSpPr txBox="1"/>
          <p:nvPr/>
        </p:nvSpPr>
        <p:spPr>
          <a:xfrm>
            <a:off x="5961149" y="4903240"/>
            <a:ext cx="2133599" cy="830997"/>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1600" b="1" dirty="0"/>
              <a:t>Heart</a:t>
            </a:r>
          </a:p>
          <a:p>
            <a:pPr marL="342900" indent="-342900">
              <a:buFont typeface="Arial" panose="020B0604020202020204" pitchFamily="34" charset="0"/>
              <a:buChar char="↑"/>
            </a:pPr>
            <a:r>
              <a:rPr lang="en-PH" sz="1600" b="1" dirty="0"/>
              <a:t>Blood pressure</a:t>
            </a:r>
          </a:p>
          <a:p>
            <a:pPr marL="342900" indent="-342900">
              <a:buFont typeface="Arial" panose="020B0604020202020204" pitchFamily="34" charset="0"/>
              <a:buChar char="↑"/>
            </a:pPr>
            <a:r>
              <a:rPr lang="en-PH" sz="1600" b="1" dirty="0"/>
              <a:t>Energy</a:t>
            </a:r>
          </a:p>
        </p:txBody>
      </p:sp>
      <p:sp>
        <p:nvSpPr>
          <p:cNvPr id="4" name="Slide Number Placeholder 3">
            <a:extLst>
              <a:ext uri="{FF2B5EF4-FFF2-40B4-BE49-F238E27FC236}">
                <a16:creationId xmlns:a16="http://schemas.microsoft.com/office/drawing/2014/main" id="{30BF1A84-EBCB-4112-8685-6B8475DB9435}"/>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7</a:t>
            </a:fld>
            <a:endParaRPr lang="en-US" dirty="0"/>
          </a:p>
        </p:txBody>
      </p:sp>
      <p:sp>
        <p:nvSpPr>
          <p:cNvPr id="22" name="Rectangle 1047">
            <a:extLst>
              <a:ext uri="{FF2B5EF4-FFF2-40B4-BE49-F238E27FC236}">
                <a16:creationId xmlns:a16="http://schemas.microsoft.com/office/drawing/2014/main" id="{E3839CD5-F6B7-4BD5-BB2E-5880EB8A6F3C}"/>
              </a:ext>
            </a:extLst>
          </p:cNvPr>
          <p:cNvSpPr txBox="1">
            <a:spLocks noChangeArrowheads="1"/>
          </p:cNvSpPr>
          <p:nvPr/>
        </p:nvSpPr>
        <p:spPr bwMode="auto">
          <a:xfrm>
            <a:off x="647001" y="396875"/>
            <a:ext cx="8025815"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altLang="ja-JP" sz="2800" b="1" i="1" dirty="0"/>
              <a:t>Disenchantment Phase</a:t>
            </a:r>
            <a:endParaRPr lang="en-US" sz="2800" b="1" i="1" kern="0" dirty="0"/>
          </a:p>
        </p:txBody>
      </p:sp>
      <p:sp>
        <p:nvSpPr>
          <p:cNvPr id="23" name="Rectangle 2">
            <a:extLst>
              <a:ext uri="{FF2B5EF4-FFF2-40B4-BE49-F238E27FC236}">
                <a16:creationId xmlns:a16="http://schemas.microsoft.com/office/drawing/2014/main" id="{8C6553FB-F58C-47B4-AC83-7C265304A5BD}"/>
              </a:ext>
            </a:extLst>
          </p:cNvPr>
          <p:cNvSpPr txBox="1">
            <a:spLocks noChangeArrowheads="1"/>
          </p:cNvSpPr>
          <p:nvPr/>
        </p:nvSpPr>
        <p:spPr bwMode="auto">
          <a:xfrm>
            <a:off x="723900" y="1027336"/>
            <a:ext cx="7696200" cy="553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400" u="sng" kern="0" dirty="0"/>
              <a:t>Development of Craving Response</a:t>
            </a:r>
          </a:p>
        </p:txBody>
      </p:sp>
      <p:sp>
        <p:nvSpPr>
          <p:cNvPr id="8" name="TextBox 7">
            <a:extLst>
              <a:ext uri="{FF2B5EF4-FFF2-40B4-BE49-F238E27FC236}">
                <a16:creationId xmlns:a16="http://schemas.microsoft.com/office/drawing/2014/main" id="{9CBE2F85-87BD-4C2C-BDF8-278BB09759D1}"/>
              </a:ext>
            </a:extLst>
          </p:cNvPr>
          <p:cNvSpPr txBox="1"/>
          <p:nvPr/>
        </p:nvSpPr>
        <p:spPr>
          <a:xfrm>
            <a:off x="6025612" y="1807922"/>
            <a:ext cx="2004675" cy="707886"/>
          </a:xfrm>
          <a:prstGeom prst="rect">
            <a:avLst/>
          </a:prstGeom>
          <a:noFill/>
        </p:spPr>
        <p:txBody>
          <a:bodyPr wrap="square" rtlCol="0">
            <a:spAutoFit/>
          </a:bodyPr>
          <a:lstStyle/>
          <a:p>
            <a:pPr algn="ctr"/>
            <a:r>
              <a:rPr lang="en-PH" sz="2000" b="1" dirty="0">
                <a:solidFill>
                  <a:schemeClr val="accent6">
                    <a:lumMod val="60000"/>
                    <a:lumOff val="40000"/>
                  </a:schemeClr>
                </a:solidFill>
              </a:rPr>
              <a:t>Entering Using Site</a:t>
            </a:r>
          </a:p>
        </p:txBody>
      </p:sp>
      <p:sp>
        <p:nvSpPr>
          <p:cNvPr id="24" name="Arrow: Right 23">
            <a:extLst>
              <a:ext uri="{FF2B5EF4-FFF2-40B4-BE49-F238E27FC236}">
                <a16:creationId xmlns:a16="http://schemas.microsoft.com/office/drawing/2014/main" id="{A030736C-9491-4B57-A367-1540BC37A463}"/>
              </a:ext>
            </a:extLst>
          </p:cNvPr>
          <p:cNvSpPr/>
          <p:nvPr/>
        </p:nvSpPr>
        <p:spPr bwMode="auto">
          <a:xfrm>
            <a:off x="8030287" y="2047159"/>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25" name="Arrow: Right 24">
            <a:extLst>
              <a:ext uri="{FF2B5EF4-FFF2-40B4-BE49-F238E27FC236}">
                <a16:creationId xmlns:a16="http://schemas.microsoft.com/office/drawing/2014/main" id="{D1817659-785E-4CB6-B247-888E6F9F336D}"/>
              </a:ext>
            </a:extLst>
          </p:cNvPr>
          <p:cNvSpPr/>
          <p:nvPr/>
        </p:nvSpPr>
        <p:spPr bwMode="auto">
          <a:xfrm>
            <a:off x="678738" y="4505081"/>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5" descr="Scale showing that in disaster phase, negatives very much outweigh the positive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86455" y="3749675"/>
            <a:ext cx="8086725" cy="260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p:cNvSpPr>
            <a:spLocks noGrp="1"/>
          </p:cNvSpPr>
          <p:nvPr>
            <p:ph sz="half" idx="1"/>
          </p:nvPr>
        </p:nvSpPr>
        <p:spPr>
          <a:xfrm>
            <a:off x="837766" y="2616212"/>
            <a:ext cx="3121284" cy="1095353"/>
          </a:xfrm>
        </p:spPr>
        <p:txBody>
          <a:bodyPr/>
          <a:lstStyle/>
          <a:p>
            <a:pPr>
              <a:buClrTx/>
              <a:defRPr/>
            </a:pPr>
            <a:r>
              <a:rPr lang="en-US" sz="2000" dirty="0"/>
              <a:t>Relief from fatigue</a:t>
            </a:r>
          </a:p>
          <a:p>
            <a:pPr>
              <a:buClrTx/>
              <a:defRPr/>
            </a:pPr>
            <a:r>
              <a:rPr lang="en-US" sz="2000" dirty="0"/>
              <a:t>Relief from stress</a:t>
            </a:r>
          </a:p>
          <a:p>
            <a:pPr>
              <a:buClrTx/>
              <a:defRPr/>
            </a:pPr>
            <a:r>
              <a:rPr lang="en-US" sz="2000" dirty="0"/>
              <a:t>Relief from depression</a:t>
            </a:r>
          </a:p>
        </p:txBody>
      </p:sp>
      <p:sp>
        <p:nvSpPr>
          <p:cNvPr id="3" name="Content Placeholder 2"/>
          <p:cNvSpPr>
            <a:spLocks noGrp="1"/>
          </p:cNvSpPr>
          <p:nvPr>
            <p:ph sz="half" idx="2"/>
          </p:nvPr>
        </p:nvSpPr>
        <p:spPr>
          <a:xfrm>
            <a:off x="5801361" y="2355327"/>
            <a:ext cx="2729690" cy="2600325"/>
          </a:xfrm>
        </p:spPr>
        <p:txBody>
          <a:bodyPr/>
          <a:lstStyle/>
          <a:p>
            <a:pPr>
              <a:buClrTx/>
              <a:defRPr/>
            </a:pPr>
            <a:r>
              <a:rPr lang="en-US" sz="2000" dirty="0"/>
              <a:t>Weight loss</a:t>
            </a:r>
          </a:p>
          <a:p>
            <a:pPr>
              <a:buClrTx/>
              <a:defRPr/>
            </a:pPr>
            <a:r>
              <a:rPr lang="en-US" sz="2000" dirty="0"/>
              <a:t>Paranoia</a:t>
            </a:r>
          </a:p>
          <a:p>
            <a:pPr>
              <a:buClrTx/>
              <a:defRPr/>
            </a:pPr>
            <a:r>
              <a:rPr lang="en-US" sz="2000" dirty="0"/>
              <a:t>Loss of family</a:t>
            </a:r>
          </a:p>
          <a:p>
            <a:pPr>
              <a:buClrTx/>
              <a:defRPr/>
            </a:pPr>
            <a:r>
              <a:rPr lang="en-US" sz="2000" dirty="0"/>
              <a:t>Seizures</a:t>
            </a:r>
          </a:p>
          <a:p>
            <a:pPr>
              <a:buClrTx/>
              <a:defRPr/>
            </a:pPr>
            <a:r>
              <a:rPr lang="en-US" sz="2000" dirty="0"/>
              <a:t>Severe depression</a:t>
            </a:r>
          </a:p>
          <a:p>
            <a:pPr>
              <a:buClrTx/>
              <a:defRPr/>
            </a:pPr>
            <a:r>
              <a:rPr lang="en-US" sz="2000" dirty="0"/>
              <a:t>Unemployment</a:t>
            </a:r>
          </a:p>
          <a:p>
            <a:pPr>
              <a:buClrTx/>
              <a:defRPr/>
            </a:pPr>
            <a:r>
              <a:rPr lang="en-US" sz="2000" dirty="0"/>
              <a:t>Bankruptcy</a:t>
            </a:r>
          </a:p>
        </p:txBody>
      </p:sp>
      <p:sp>
        <p:nvSpPr>
          <p:cNvPr id="5" name="Slide Number Placeholder 4">
            <a:extLst>
              <a:ext uri="{FF2B5EF4-FFF2-40B4-BE49-F238E27FC236}">
                <a16:creationId xmlns:a16="http://schemas.microsoft.com/office/drawing/2014/main" id="{70C49323-43FD-4BCD-8928-D55BFC80DFD1}"/>
              </a:ext>
            </a:extLst>
          </p:cNvPr>
          <p:cNvSpPr>
            <a:spLocks noGrp="1"/>
          </p:cNvSpPr>
          <p:nvPr>
            <p:ph type="sldNum" sz="quarter" idx="11"/>
          </p:nvPr>
        </p:nvSpPr>
        <p:spPr/>
        <p:txBody>
          <a:bodyPr/>
          <a:lstStyle/>
          <a:p>
            <a:pPr>
              <a:defRPr/>
            </a:pPr>
            <a:r>
              <a:rPr lang="en-US"/>
              <a:t>2-</a:t>
            </a:r>
            <a:fld id="{51F7DDED-ACBE-40B9-8371-3EAA7C1FF417}" type="slidenum">
              <a:rPr lang="en-US" smtClean="0"/>
              <a:pPr>
                <a:defRPr/>
              </a:pPr>
              <a:t>8</a:t>
            </a:fld>
            <a:endParaRPr lang="en-US" dirty="0"/>
          </a:p>
        </p:txBody>
      </p:sp>
      <p:sp>
        <p:nvSpPr>
          <p:cNvPr id="7" name="Rectangle 1047">
            <a:extLst>
              <a:ext uri="{FF2B5EF4-FFF2-40B4-BE49-F238E27FC236}">
                <a16:creationId xmlns:a16="http://schemas.microsoft.com/office/drawing/2014/main" id="{B1A58DED-7778-4B91-B1DD-141F5509B8D7}"/>
              </a:ext>
            </a:extLst>
          </p:cNvPr>
          <p:cNvSpPr txBox="1">
            <a:spLocks noChangeArrowheads="1"/>
          </p:cNvSpPr>
          <p:nvPr/>
        </p:nvSpPr>
        <p:spPr bwMode="auto">
          <a:xfrm>
            <a:off x="647001" y="396875"/>
            <a:ext cx="8025815"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altLang="ja-JP" sz="2800" b="1" i="1" dirty="0"/>
              <a:t>Disaster Phase</a:t>
            </a:r>
            <a:endParaRPr lang="en-US" sz="2800" b="1" i="1" kern="0" dirty="0"/>
          </a:p>
        </p:txBody>
      </p:sp>
      <p:sp>
        <p:nvSpPr>
          <p:cNvPr id="9" name="Text Placeholder 6">
            <a:extLst>
              <a:ext uri="{FF2B5EF4-FFF2-40B4-BE49-F238E27FC236}">
                <a16:creationId xmlns:a16="http://schemas.microsoft.com/office/drawing/2014/main" id="{D228C1B7-997C-4B94-BBDE-6BF956876F02}"/>
              </a:ext>
            </a:extLst>
          </p:cNvPr>
          <p:cNvSpPr txBox="1">
            <a:spLocks/>
          </p:cNvSpPr>
          <p:nvPr/>
        </p:nvSpPr>
        <p:spPr bwMode="auto">
          <a:xfrm>
            <a:off x="1125415" y="1042211"/>
            <a:ext cx="6893170"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5200"/>
              </a:buClr>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Clr>
                <a:srgbClr val="2B85BB"/>
              </a:buClr>
              <a:buChar char="•"/>
              <a:defRPr sz="2000">
                <a:solidFill>
                  <a:schemeClr val="tx1"/>
                </a:solidFill>
                <a:latin typeface="+mn-lt"/>
              </a:defRPr>
            </a:lvl3pPr>
            <a:lvl4pPr marL="1600200" indent="-228600" algn="l" rtl="0" eaLnBrk="0" fontAlgn="base" hangingPunct="0">
              <a:spcBef>
                <a:spcPct val="20000"/>
              </a:spcBef>
              <a:spcAft>
                <a:spcPct val="0"/>
              </a:spcAft>
              <a:buChar char="–"/>
              <a:defRPr sz="18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algn="ctr" eaLnBrk="1" hangingPunct="1">
              <a:buNone/>
            </a:pPr>
            <a:r>
              <a:rPr lang="en-US" sz="2400" u="sng" kern="0" dirty="0"/>
              <a:t>Positives and Negatives of Shabu Use</a:t>
            </a:r>
          </a:p>
        </p:txBody>
      </p:sp>
      <p:sp>
        <p:nvSpPr>
          <p:cNvPr id="10" name="Rectangle: Rounded Corners 9">
            <a:extLst>
              <a:ext uri="{FF2B5EF4-FFF2-40B4-BE49-F238E27FC236}">
                <a16:creationId xmlns:a16="http://schemas.microsoft.com/office/drawing/2014/main" id="{4C3E0B04-2C4D-464B-BB9D-F0D3AE6F3BD6}"/>
              </a:ext>
            </a:extLst>
          </p:cNvPr>
          <p:cNvSpPr/>
          <p:nvPr/>
        </p:nvSpPr>
        <p:spPr bwMode="auto">
          <a:xfrm>
            <a:off x="734175" y="2539214"/>
            <a:ext cx="3224875" cy="1210462"/>
          </a:xfrm>
          <a:prstGeom prst="roundRect">
            <a:avLst>
              <a:gd name="adj" fmla="val 1633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11" name="Rectangle 10">
            <a:extLst>
              <a:ext uri="{FF2B5EF4-FFF2-40B4-BE49-F238E27FC236}">
                <a16:creationId xmlns:a16="http://schemas.microsoft.com/office/drawing/2014/main" id="{E71835D4-0D77-49F7-B205-D92AED8BA3B8}"/>
              </a:ext>
            </a:extLst>
          </p:cNvPr>
          <p:cNvSpPr/>
          <p:nvPr/>
        </p:nvSpPr>
        <p:spPr>
          <a:xfrm>
            <a:off x="783015" y="2284423"/>
            <a:ext cx="1309975"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a:t>Positives</a:t>
            </a:r>
          </a:p>
        </p:txBody>
      </p:sp>
      <p:sp>
        <p:nvSpPr>
          <p:cNvPr id="13" name="Rectangle: Rounded Corners 12">
            <a:extLst>
              <a:ext uri="{FF2B5EF4-FFF2-40B4-BE49-F238E27FC236}">
                <a16:creationId xmlns:a16="http://schemas.microsoft.com/office/drawing/2014/main" id="{46D4637C-009D-43EC-B41F-2F4770664988}"/>
              </a:ext>
            </a:extLst>
          </p:cNvPr>
          <p:cNvSpPr/>
          <p:nvPr/>
        </p:nvSpPr>
        <p:spPr bwMode="auto">
          <a:xfrm>
            <a:off x="5707463" y="2284423"/>
            <a:ext cx="2843684" cy="2742135"/>
          </a:xfrm>
          <a:prstGeom prst="roundRect">
            <a:avLst>
              <a:gd name="adj" fmla="val 1633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Arial" charset="0"/>
            </a:endParaRPr>
          </a:p>
        </p:txBody>
      </p:sp>
      <p:sp>
        <p:nvSpPr>
          <p:cNvPr id="12" name="Rectangle 11">
            <a:extLst>
              <a:ext uri="{FF2B5EF4-FFF2-40B4-BE49-F238E27FC236}">
                <a16:creationId xmlns:a16="http://schemas.microsoft.com/office/drawing/2014/main" id="{8C0526FA-D44F-4F45-8865-0E353861F9F7}"/>
              </a:ext>
            </a:extLst>
          </p:cNvPr>
          <p:cNvSpPr/>
          <p:nvPr/>
        </p:nvSpPr>
        <p:spPr>
          <a:xfrm>
            <a:off x="6964449" y="2060875"/>
            <a:ext cx="1396536"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a:t>Negatives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95350" y="1995377"/>
            <a:ext cx="2330171" cy="2543297"/>
          </a:xfrm>
          <a:ln>
            <a:solidFill>
              <a:schemeClr val="tx1"/>
            </a:solidFill>
          </a:ln>
        </p:spPr>
        <p:txBody>
          <a:bodyPr/>
          <a:lstStyle/>
          <a:p>
            <a:pPr marL="0" indent="0">
              <a:buFont typeface="Wingdings" pitchFamily="2" charset="2"/>
              <a:buNone/>
              <a:defRPr/>
            </a:pPr>
            <a:r>
              <a:rPr lang="en-US" sz="2400" b="1" i="1" dirty="0"/>
              <a:t>Triggers</a:t>
            </a:r>
          </a:p>
          <a:p>
            <a:pPr>
              <a:buClrTx/>
              <a:buFontTx/>
              <a:buChar char="•"/>
              <a:defRPr/>
            </a:pPr>
            <a:r>
              <a:rPr lang="en-US" sz="2200" dirty="0"/>
              <a:t>Any emotion</a:t>
            </a:r>
          </a:p>
          <a:p>
            <a:pPr>
              <a:buClrTx/>
              <a:buFontTx/>
              <a:buChar char="•"/>
              <a:defRPr/>
            </a:pPr>
            <a:r>
              <a:rPr lang="en-US" sz="2200" dirty="0"/>
              <a:t>Day</a:t>
            </a:r>
          </a:p>
          <a:p>
            <a:pPr>
              <a:buClrTx/>
              <a:buFontTx/>
              <a:buChar char="•"/>
              <a:defRPr/>
            </a:pPr>
            <a:r>
              <a:rPr lang="en-US" sz="2200" dirty="0"/>
              <a:t>Night</a:t>
            </a:r>
          </a:p>
          <a:p>
            <a:pPr>
              <a:buClrTx/>
              <a:buFontTx/>
              <a:buChar char="•"/>
              <a:defRPr/>
            </a:pPr>
            <a:r>
              <a:rPr lang="en-US" sz="2200" dirty="0"/>
              <a:t>Work</a:t>
            </a:r>
          </a:p>
          <a:p>
            <a:pPr>
              <a:buClrTx/>
              <a:buFontTx/>
              <a:buChar char="•"/>
              <a:defRPr/>
            </a:pPr>
            <a:r>
              <a:rPr lang="en-US" sz="2200" dirty="0"/>
              <a:t>Free time</a:t>
            </a:r>
          </a:p>
        </p:txBody>
      </p:sp>
      <p:sp>
        <p:nvSpPr>
          <p:cNvPr id="3" name="Content Placeholder 2"/>
          <p:cNvSpPr>
            <a:spLocks noGrp="1"/>
          </p:cNvSpPr>
          <p:nvPr>
            <p:ph sz="half" idx="2"/>
          </p:nvPr>
        </p:nvSpPr>
        <p:spPr>
          <a:xfrm>
            <a:off x="4659908" y="1995377"/>
            <a:ext cx="3771900" cy="3501048"/>
          </a:xfrm>
          <a:ln>
            <a:solidFill>
              <a:schemeClr val="tx1"/>
            </a:solidFill>
          </a:ln>
        </p:spPr>
        <p:txBody>
          <a:bodyPr/>
          <a:lstStyle/>
          <a:p>
            <a:pPr marL="0" indent="0">
              <a:buFont typeface="Wingdings" pitchFamily="2" charset="2"/>
              <a:buNone/>
              <a:defRPr/>
            </a:pPr>
            <a:r>
              <a:rPr lang="en-US" sz="2400" b="1" i="1" dirty="0"/>
              <a:t>Responses</a:t>
            </a:r>
          </a:p>
          <a:p>
            <a:pPr>
              <a:buClrTx/>
              <a:buFontTx/>
              <a:buChar char="•"/>
              <a:defRPr/>
            </a:pPr>
            <a:r>
              <a:rPr lang="en-US" sz="2200" dirty="0"/>
              <a:t>Obsessive thoughts about Shabu</a:t>
            </a:r>
          </a:p>
          <a:p>
            <a:pPr>
              <a:buClrTx/>
              <a:buFontTx/>
              <a:buChar char="•"/>
              <a:defRPr/>
            </a:pPr>
            <a:r>
              <a:rPr lang="en-US" sz="2200" dirty="0"/>
              <a:t>Powerful autonomic response</a:t>
            </a:r>
          </a:p>
          <a:p>
            <a:pPr>
              <a:buClrTx/>
              <a:buFontTx/>
              <a:buChar char="•"/>
              <a:defRPr/>
            </a:pPr>
            <a:r>
              <a:rPr lang="en-US" sz="2200" dirty="0"/>
              <a:t>Powerful physiological dependence</a:t>
            </a:r>
          </a:p>
          <a:p>
            <a:pPr>
              <a:buClrTx/>
              <a:buFontTx/>
              <a:buChar char="•"/>
              <a:defRPr/>
            </a:pPr>
            <a:r>
              <a:rPr lang="en-US" sz="2200" dirty="0"/>
              <a:t>Automatic use</a:t>
            </a:r>
          </a:p>
          <a:p>
            <a:pPr>
              <a:buClrTx/>
              <a:buFontTx/>
              <a:buChar char="•"/>
              <a:defRPr/>
            </a:pPr>
            <a:r>
              <a:rPr lang="en-US" sz="2200" dirty="0"/>
              <a:t>Persistent paranoia</a:t>
            </a:r>
          </a:p>
          <a:p>
            <a:pPr>
              <a:defRPr/>
            </a:pPr>
            <a:endParaRPr lang="en-US" sz="2000" dirty="0"/>
          </a:p>
        </p:txBody>
      </p:sp>
      <p:sp>
        <p:nvSpPr>
          <p:cNvPr id="23559" name="AutoShape 7" descr="large arrow showing overpowering conditioned connection in disaster phase between triggers and responses"/>
          <p:cNvSpPr>
            <a:spLocks noChangeArrowheads="1"/>
          </p:cNvSpPr>
          <p:nvPr/>
        </p:nvSpPr>
        <p:spPr bwMode="auto">
          <a:xfrm>
            <a:off x="3437703" y="2772772"/>
            <a:ext cx="1134295" cy="1103539"/>
          </a:xfrm>
          <a:prstGeom prst="rightArrow">
            <a:avLst>
              <a:gd name="adj1" fmla="val 50000"/>
              <a:gd name="adj2" fmla="val 3215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en-US"/>
          </a:p>
        </p:txBody>
      </p:sp>
      <p:sp>
        <p:nvSpPr>
          <p:cNvPr id="5" name="Slide Number Placeholder 4">
            <a:extLst>
              <a:ext uri="{FF2B5EF4-FFF2-40B4-BE49-F238E27FC236}">
                <a16:creationId xmlns:a16="http://schemas.microsoft.com/office/drawing/2014/main" id="{AAA4AD8B-63B3-4D7C-94FD-2725D0CDBB25}"/>
              </a:ext>
            </a:extLst>
          </p:cNvPr>
          <p:cNvSpPr>
            <a:spLocks noGrp="1"/>
          </p:cNvSpPr>
          <p:nvPr>
            <p:ph type="sldNum" sz="quarter" idx="11"/>
          </p:nvPr>
        </p:nvSpPr>
        <p:spPr/>
        <p:txBody>
          <a:bodyPr/>
          <a:lstStyle/>
          <a:p>
            <a:pPr>
              <a:defRPr/>
            </a:pPr>
            <a:r>
              <a:rPr lang="en-US"/>
              <a:t>2-</a:t>
            </a:r>
            <a:fld id="{51F7DDED-ACBE-40B9-8371-3EAA7C1FF417}" type="slidenum">
              <a:rPr lang="en-US" smtClean="0"/>
              <a:pPr>
                <a:defRPr/>
              </a:pPr>
              <a:t>9</a:t>
            </a:fld>
            <a:endParaRPr lang="en-US" dirty="0"/>
          </a:p>
        </p:txBody>
      </p:sp>
      <p:sp>
        <p:nvSpPr>
          <p:cNvPr id="7" name="Rectangle 2">
            <a:extLst>
              <a:ext uri="{FF2B5EF4-FFF2-40B4-BE49-F238E27FC236}">
                <a16:creationId xmlns:a16="http://schemas.microsoft.com/office/drawing/2014/main" id="{B036F75E-22B3-40EF-BBF3-ECAF88E45DCF}"/>
              </a:ext>
            </a:extLst>
          </p:cNvPr>
          <p:cNvSpPr txBox="1">
            <a:spLocks noChangeArrowheads="1"/>
          </p:cNvSpPr>
          <p:nvPr/>
        </p:nvSpPr>
        <p:spPr bwMode="auto">
          <a:xfrm>
            <a:off x="562123" y="5578498"/>
            <a:ext cx="8019754" cy="650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br>
              <a:rPr lang="en-US" sz="2800" b="1" kern="0" dirty="0">
                <a:solidFill>
                  <a:srgbClr val="FF0000"/>
                </a:solidFill>
              </a:rPr>
            </a:br>
            <a:r>
              <a:rPr lang="en-US" sz="2400" i="1" kern="0" dirty="0">
                <a:solidFill>
                  <a:srgbClr val="FF0000"/>
                </a:solidFill>
              </a:rPr>
              <a:t>Strength of Conditioned Connection: </a:t>
            </a:r>
            <a:r>
              <a:rPr lang="en-US" sz="2400" b="1" i="1" u="sng" kern="0" dirty="0">
                <a:solidFill>
                  <a:srgbClr val="FF0000"/>
                </a:solidFill>
              </a:rPr>
              <a:t>OVERPOWERING</a:t>
            </a:r>
            <a:br>
              <a:rPr lang="en-US" sz="2400" i="1" kern="0" dirty="0">
                <a:solidFill>
                  <a:srgbClr val="FF0000"/>
                </a:solidFill>
              </a:rPr>
            </a:br>
            <a:endParaRPr lang="en-US" sz="2400" i="1" kern="0" dirty="0">
              <a:solidFill>
                <a:srgbClr val="FF0000"/>
              </a:solidFill>
            </a:endParaRPr>
          </a:p>
        </p:txBody>
      </p:sp>
      <p:sp>
        <p:nvSpPr>
          <p:cNvPr id="8" name="Rectangle 1047">
            <a:extLst>
              <a:ext uri="{FF2B5EF4-FFF2-40B4-BE49-F238E27FC236}">
                <a16:creationId xmlns:a16="http://schemas.microsoft.com/office/drawing/2014/main" id="{9D20CD8C-E4E5-4A0B-B8F0-F16743F6ECFB}"/>
              </a:ext>
            </a:extLst>
          </p:cNvPr>
          <p:cNvSpPr txBox="1">
            <a:spLocks noChangeArrowheads="1"/>
          </p:cNvSpPr>
          <p:nvPr/>
        </p:nvSpPr>
        <p:spPr bwMode="auto">
          <a:xfrm>
            <a:off x="647001" y="396875"/>
            <a:ext cx="8025815"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altLang="ja-JP" sz="2800" b="1" i="1" dirty="0"/>
              <a:t>Disaster Phase</a:t>
            </a:r>
            <a:endParaRPr lang="en-US" sz="2800" b="1" i="1" kern="0" dirty="0"/>
          </a:p>
        </p:txBody>
      </p:sp>
      <p:sp>
        <p:nvSpPr>
          <p:cNvPr id="10" name="Rectangle 9">
            <a:extLst>
              <a:ext uri="{FF2B5EF4-FFF2-40B4-BE49-F238E27FC236}">
                <a16:creationId xmlns:a16="http://schemas.microsoft.com/office/drawing/2014/main" id="{90ADC26E-7705-4A8E-8F76-33D257535834}"/>
              </a:ext>
            </a:extLst>
          </p:cNvPr>
          <p:cNvSpPr/>
          <p:nvPr/>
        </p:nvSpPr>
        <p:spPr>
          <a:xfrm>
            <a:off x="1858435" y="1242182"/>
            <a:ext cx="5427127" cy="461665"/>
          </a:xfrm>
          <a:prstGeom prst="rect">
            <a:avLst/>
          </a:prstGeom>
        </p:spPr>
        <p:txBody>
          <a:bodyPr wrap="none">
            <a:spAutoFit/>
          </a:bodyPr>
          <a:lstStyle/>
          <a:p>
            <a:r>
              <a:rPr lang="en-US" altLang="ja-JP" sz="2400" u="sng" dirty="0"/>
              <a:t>Conditioning Process During Addiction</a:t>
            </a:r>
            <a:endParaRPr lang="ja-JP" altLang="en-US" sz="2400" u="sng"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  Session 1: Triggers and Cravings  &amp;quot;&quot;/&gt;&lt;property id=&quot;20307&quot; value=&quot;256&quot;/&gt;&lt;/object&gt;&lt;object type=&quot;3&quot; unique_id=&quot;10004&quot;&gt;&lt;property id=&quot;20148&quot; value=&quot;5&quot;/&gt;&lt;property id=&quot;20300&quot; value=&quot;Slide 2 - &amp;quot;Changes in the Brain &amp;quot;&quot;/&gt;&lt;property id=&quot;20307&quot; value=&quot;266&quot;/&gt;&lt;/object&gt;&lt;object type=&quot;3&quot; unique_id=&quot;10005&quot;&gt;&lt;property id=&quot;20148&quot; value=&quot;5&quot;/&gt;&lt;property id=&quot;20300&quot; value=&quot;Slide 3 - &amp;quot;Conditioning&amp;quot;&quot;/&gt;&lt;property id=&quot;20307&quot; value=&quot;265&quot;/&gt;&lt;/object&gt;&lt;object type=&quot;3&quot; unique_id=&quot;10006&quot;&gt;&lt;property id=&quot;20148&quot; value=&quot;5&quot;/&gt;&lt;property id=&quot;20300&quot; value=&quot;Slide 4 - &amp;quot;I.P. Pavlov (1849–1936) &amp;quot;&quot;/&gt;&lt;property id=&quot;20307&quot; value=&quot;263&quot;/&gt;&lt;/object&gt;&lt;object type=&quot;3&quot; unique_id=&quot;10007&quot;&gt;&lt;property id=&quot;20148&quot; value=&quot;5&quot;/&gt;&lt;property id=&quot;20300&quot; value=&quot;Slide 5 - &amp;quot;Pavlov’s Dog &amp;quot;&quot;/&gt;&lt;property id=&quot;20307&quot; value=&quot;264&quot;/&gt;&lt;/object&gt;&lt;object type=&quot;3&quot; unique_id=&quot;10008&quot;&gt;&lt;property id=&quot;20148&quot; value=&quot;5&quot;/&gt;&lt;property id=&quot;20300&quot; value=&quot;Slide 6 - &amp;quot;A Definition of Addiction American Society of Addiction Medicine&amp;quot;&quot;/&gt;&lt;property id=&quot;20307&quot; value=&quot;299&quot;/&gt;&lt;/object&gt;&lt;object type=&quot;3&quot; unique_id=&quot;10009&quot;&gt;&lt;property id=&quot;20148&quot; value=&quot;5&quot;/&gt;&lt;property id=&quot;20300&quot; value=&quot;Slide 7 - &amp;quot;The Addictive Process&amp;quot;&quot;/&gt;&lt;property id=&quot;20307&quot; value=&quot;293&quot;/&gt;&lt;/object&gt;&lt;object type=&quot;3&quot; unique_id=&quot;10010&quot;&gt;&lt;property id=&quot;20148&quot; value=&quot;5&quot;/&gt;&lt;property id=&quot;20300&quot; value=&quot;Slide 8 - &amp;quot;Addictive Process Introductory Phase&amp;quot;&quot;/&gt;&lt;property id=&quot;20307&quot; value=&quot;267&quot;/&gt;&lt;/object&gt;&lt;object type=&quot;3&quot; unique_id=&quot;10011&quot;&gt;&lt;property id=&quot;20148&quot; value=&quot;5&quot;/&gt;&lt;property id=&quot;20300&quot; value=&quot;Slide 9 - &amp;quot;Conditioning Process During Addiction Introductory Phase Strength of Conditioned Connection: Mild &amp;quot;&quot;/&gt;&lt;property id=&quot;20307&quot; value=&quot;268&quot;/&gt;&lt;/object&gt;&lt;object type=&quot;3&quot; unique_id=&quot;10012&quot;&gt;&lt;property id=&quot;20148&quot; value=&quot;5&quot;/&gt;&lt;property id=&quot;20300&quot; value=&quot;Slide 10 - &amp;quot;Development of Obsessive Thinking Introductory Phase&amp;quot;&quot;/&gt;&lt;property id=&quot;20307&quot; value=&quot;269&quot;/&gt;&lt;/object&gt;&lt;object type=&quot;3&quot; unique_id=&quot;10013&quot;&gt;&lt;property id=&quot;20148&quot; value=&quot;5&quot;/&gt;&lt;property id=&quot;20300&quot; value=&quot;Slide 11 - &amp;quot;Development of Craving Response Introductory Phase&amp;quot;&quot;/&gt;&lt;property id=&quot;20307&quot; value=&quot;270&quot;/&gt;&lt;/object&gt;&lt;object type=&quot;3&quot; unique_id=&quot;10014&quot;&gt;&lt;property id=&quot;20148&quot; value=&quot;5&quot;/&gt;&lt;property id=&quot;20300&quot; value=&quot;Slide 12 - &amp;quot;Addictive Process Maintenance Phase&amp;quot;&quot;/&gt;&lt;property id=&quot;20307&quot; value=&quot;271&quot;/&gt;&lt;/object&gt;&lt;object type=&quot;3&quot; unique_id=&quot;10015&quot;&gt;&lt;property id=&quot;20148&quot; value=&quot;5&quot;/&gt;&lt;property id=&quot;20300&quot; value=&quot;Slide 13 - &amp;quot;Conditioning Process During Addiction Maintenance Phase  Strength of Conditioned Connection: Moderate&amp;quot;&quot;/&gt;&lt;property id=&quot;20307&quot; value=&quot;272&quot;/&gt;&lt;/object&gt;&lt;object type=&quot;3&quot; unique_id=&quot;10016&quot;&gt;&lt;property id=&quot;20148&quot; value=&quot;5&quot;/&gt;&lt;property id=&quot;20300&quot; value=&quot;Slide 14 - &amp;quot;Development of Obsessive Thinking Maintenance Phase&amp;quot;&quot;/&gt;&lt;property id=&quot;20307&quot; value=&quot;273&quot;/&gt;&lt;/object&gt;&lt;object type=&quot;3&quot; unique_id=&quot;10017&quot;&gt;&lt;property id=&quot;20148&quot; value=&quot;5&quot;/&gt;&lt;property id=&quot;20300&quot; value=&quot;Slide 15 - &amp;quot;Development of Craving Response Maintenance Phase&amp;quot;&quot;/&gt;&lt;property id=&quot;20307&quot; value=&quot;274&quot;/&gt;&lt;/object&gt;&lt;object type=&quot;3&quot; unique_id=&quot;10018&quot;&gt;&lt;property id=&quot;20148&quot; value=&quot;5&quot;/&gt;&lt;property id=&quot;20300&quot; value=&quot;Slide 16 - &amp;quot;Addictive Process Disenchantment Phase&amp;quot;&quot;/&gt;&lt;property id=&quot;20307&quot; value=&quot;275&quot;/&gt;&lt;/object&gt;&lt;object type=&quot;3&quot; unique_id=&quot;10019&quot;&gt;&lt;property id=&quot;20148&quot; value=&quot;5&quot;/&gt;&lt;property id=&quot;20300&quot; value=&quot;Slide 17 - &amp;quot;Conditioning Process During Addiction Disenchantment Phase  Strength of Conditioned Connection: Strong&amp;quot;&quot;/&gt;&lt;property id=&quot;20307&quot; value=&quot;276&quot;/&gt;&lt;/object&gt;&lt;object type=&quot;3&quot; unique_id=&quot;10020&quot;&gt;&lt;property id=&quot;20148&quot; value=&quot;5&quot;/&gt;&lt;property id=&quot;20300&quot; value=&quot;Slide 18 - &amp;quot;Development of Obsessive Thinking Disenchantment Phase&amp;quot;&quot;/&gt;&lt;property id=&quot;20307&quot; value=&quot;277&quot;/&gt;&lt;/object&gt;&lt;object type=&quot;3&quot; unique_id=&quot;10021&quot;&gt;&lt;property id=&quot;20148&quot; value=&quot;5&quot;/&gt;&lt;property id=&quot;20300&quot; value=&quot;Slide 19 - &amp;quot;Development of Craving Response Disenchantment Phase&amp;quot;&quot;/&gt;&lt;property id=&quot;20307&quot; value=&quot;278&quot;/&gt;&lt;/object&gt;&lt;object type=&quot;3&quot; unique_id=&quot;10022&quot;&gt;&lt;property id=&quot;20148&quot; value=&quot;5&quot;/&gt;&lt;property id=&quot;20300&quot; value=&quot;Slide 20 - &amp;quot;Addictive Process  Disaster Phase&amp;quot;&quot;/&gt;&lt;property id=&quot;20307&quot; value=&quot;279&quot;/&gt;&lt;/object&gt;&lt;object type=&quot;3&quot; unique_id=&quot;10023&quot;&gt;&lt;property id=&quot;20148&quot; value=&quot;5&quot;/&gt;&lt;property id=&quot;20300&quot; value=&quot;Slide 21 - &amp;quot;Conditioning Process During Addiction Disaster Phase  Strength of Conditioned Connection: &amp;amp;#x09;&amp;amp;#x09;&amp;amp;#x09;&amp;amp;#x09;&amp;amp;#x09;OVERPOWERING&amp;quot;&quot;/&gt;&lt;property id=&quot;20307&quot; value=&quot;280&quot;/&gt;&lt;/object&gt;&lt;object type=&quot;3&quot; unique_id=&quot;10024&quot;&gt;&lt;property id=&quot;20148&quot; value=&quot;5&quot;/&gt;&lt;property id=&quot;20300&quot; value=&quot;Slide 22 - &amp;quot;Development of Obsessive Thinking Disaster Phase&amp;quot;&quot;/&gt;&lt;property id=&quot;20307&quot; value=&quot;281&quot;/&gt;&lt;/object&gt;&lt;object type=&quot;3&quot; unique_id=&quot;10025&quot;&gt;&lt;property id=&quot;20148&quot; value=&quot;5&quot;/&gt;&lt;property id=&quot;20300&quot; value=&quot;Slide 23 - &amp;quot;Development of Craving Response Disaster Phase&amp;quot;&quot;/&gt;&lt;property id=&quot;20307&quot; value=&quot;282&quot;/&gt;&lt;/object&gt;&lt;object type=&quot;3&quot; unique_id=&quot;10026&quot;&gt;&lt;property id=&quot;20148&quot; value=&quot;5&quot;/&gt;&lt;property id=&quot;20300&quot; value=&quot;Slide 24 - &amp;quot;All Downhill&amp;quot;&quot;/&gt;&lt;property id=&quot;20307&quot; value=&quot;291&quot;/&gt;&lt;/object&gt;&lt;object type=&quot;3&quot; unique_id=&quot;10027&quot;&gt;&lt;property id=&quot;20148&quot; value=&quot;5&quot;/&gt;&lt;property id=&quot;20300&quot; value=&quot;Slide 25 - &amp;quot;All Downhill, but with Interruption&amp;quot;&quot;/&gt;&lt;property id=&quot;20307&quot; value=&quot;294&quot;/&gt;&lt;/object&gt;&lt;object type=&quot;3&quot; unique_id=&quot;10028&quot;&gt;&lt;property id=&quot;20148&quot; value=&quot;5&quot;/&gt;&lt;property id=&quot;20300&quot; value=&quot;Slide 26 - &amp;quot;Thought Stopping&amp;quot;&quot;/&gt;&lt;property id=&quot;20307&quot; value=&quot;292&quot;/&gt;&lt;/object&gt;&lt;object type=&quot;3&quot; unique_id=&quot;10029&quot;&gt;&lt;property id=&quot;20148&quot; value=&quot;5&quot;/&gt;&lt;property id=&quot;20300&quot; value=&quot;Slide 27 - &amp;quot;Thought Stopping&amp;quot;&quot;/&gt;&lt;property id=&quot;20307&quot; value=&quot;295&quot;/&gt;&lt;/object&gt;&lt;object type=&quot;3&quot; unique_id=&quot;10030&quot;&gt;&lt;property id=&quot;20148&quot; value=&quot;5&quot;/&gt;&lt;property id=&quot;20300&quot; value=&quot;Slide 28 - &amp;quot;Thought Stopping  Rubberband Snap &amp;quot;&quot;/&gt;&lt;property id=&quot;20307&quot; value=&quot;296&quot;/&gt;&lt;/object&gt;&lt;object type=&quot;3&quot; unique_id=&quot;10031&quot;&gt;&lt;property id=&quot;20148&quot; value=&quot;5&quot;/&gt;&lt;property id=&quot;20300&quot; value=&quot;Slide 29 - &amp;quot;Thought Stopping&amp;quot;&quot;/&gt;&lt;property id=&quot;20307&quot; value=&quot;297&quot;/&gt;&lt;/object&gt;&lt;object type=&quot;3&quot; unique_id=&quot;10032&quot;&gt;&lt;property id=&quot;20148&quot; value=&quot;5&quot;/&gt;&lt;property id=&quot;20300&quot; value=&quot;Slide 30 - &amp;quot;Thought Stopping  &amp;amp;#x09;&amp;amp;#x09;&amp;amp;#x09;Calling Someone  &amp;quot;&quot;/&gt;&lt;property id=&quot;20307&quot; value=&quot;298&quot;/&gt;&lt;/object&gt;&lt;/object&gt;&lt;object type=&quot;8&quot; unique_id=&quot;10064&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0</TotalTime>
  <Words>1478</Words>
  <Application>Microsoft Office PowerPoint</Application>
  <PresentationFormat>Letter Paper (8.5x11 in)</PresentationFormat>
  <Paragraphs>269</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Times New Roman</vt:lpstr>
      <vt:lpstr>Wingdings</vt:lpstr>
      <vt:lpstr>Matrix Family Ed Slides</vt:lpstr>
      <vt:lpstr>PowerPoint Presentation</vt:lpstr>
      <vt:lpstr>The Addictive Process</vt:lpstr>
      <vt:lpstr>Question:</vt:lpstr>
      <vt:lpstr>PowerPoint Presentation</vt:lpstr>
      <vt:lpstr>PowerPoint Presentation</vt:lpstr>
      <vt:lpstr>PowerPoint Presentation</vt:lpstr>
      <vt:lpstr>PowerPoint Presentation</vt:lpstr>
      <vt:lpstr>PowerPoint Presentation</vt:lpstr>
      <vt:lpstr>PowerPoint Presentation</vt:lpstr>
      <vt:lpstr>Development of Obsessive Thinking</vt:lpstr>
      <vt:lpstr>PowerPoint Presentation</vt:lpstr>
      <vt:lpstr>Question:</vt:lpstr>
      <vt:lpstr>PowerPoint Presentation</vt:lpstr>
      <vt:lpstr>PowerPoint Presentation</vt:lpstr>
      <vt:lpstr>Thought Stopping</vt:lpstr>
      <vt:lpstr>Thought Stopping</vt:lpstr>
      <vt:lpstr>Thought Stopping       Rubber-band Snap </vt:lpstr>
      <vt:lpstr>Thought Stopping</vt:lpstr>
      <vt:lpstr>Thought Stopping          Calling Someone  </vt:lpstr>
      <vt:lpstr>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1: Triggers and Cravings</dc:title>
  <dc:subject>Methamphetamine Family Education</dc:subject>
  <dc:creator>JICA/DOH IntERlaPP</dc:creator>
  <cp:keywords>Meth, Family education, substance abuse, Matrix</cp:keywords>
  <cp:lastModifiedBy/>
  <cp:revision>1</cp:revision>
  <dcterms:created xsi:type="dcterms:W3CDTF">2012-10-01T16:59:43Z</dcterms:created>
  <dcterms:modified xsi:type="dcterms:W3CDTF">2019-10-07T05:55:41Z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