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2" r:id="rId7"/>
    <p:sldId id="30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302" r:id="rId18"/>
    <p:sldId id="272" r:id="rId19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66745" autoAdjust="0"/>
  </p:normalViewPr>
  <p:slideViewPr>
    <p:cSldViewPr>
      <p:cViewPr varScale="1">
        <p:scale>
          <a:sx n="72" d="100"/>
          <a:sy n="72" d="100"/>
        </p:scale>
        <p:origin x="224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F45049-3386-4F1E-922C-1DF1F6587F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6776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0" hangingPunct="0"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3-1—Alcohol and Recovery (1) </a:t>
            </a:r>
            <a:endParaRPr lang="en-PH" b="1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indent="-342900" eaLnBrk="0" hangingPunct="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This session focuses on alcohol.</a:t>
            </a:r>
            <a:endParaRPr lang="en-PH" dirty="0">
              <a:latin typeface="Times New Roman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indent="-342900" eaLnBrk="0" hangingPunct="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Because alcohol is such a significant and pervasive part of the Philippine culture, not drinking presents a particular challenge for a person recovering from stimulant dependence. </a:t>
            </a:r>
            <a:endParaRPr lang="en-PH" dirty="0">
              <a:latin typeface="Times New Roman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indent="-342900" eaLnBrk="0" hangingPunct="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People in recovery must understand how alcohol can affect their bodies, behaviors, and recoveries. </a:t>
            </a:r>
            <a:endParaRPr lang="en-PH" dirty="0">
              <a:latin typeface="Times New Roman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indent="-342900" eaLnBrk="0" hangingPunct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Although many people use alcohol occasionally and without problems, alcohol is a powerful substance that can seriously damage people’s bodies and lives. </a:t>
            </a:r>
            <a:endParaRPr lang="en-PH" dirty="0">
              <a:latin typeface="Times New Roman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8040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3-10—Long-Term Effects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Heavy drinking can cause significant damage to organ systems in the body.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“Heavy” drinking can be defined as binge drinking on five or more occasions in the past month.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Binge drinking is drinking five or more drinks on one occasion at least once in the past month.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When alcohol is consumed, it enters the bloodstream and is distributed throughout the body.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Although heavy drinking is most commonly associated with liver damage, it also can affect the digestive, cardiovascular, immune, endocrine, and nervous systems.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0047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7000"/>
              </a:lnSpc>
              <a:spcBef>
                <a:spcPct val="300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3-11—</a:t>
            </a: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Long-Term Effects (</a:t>
            </a: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Liver)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liver is the primary site of alcohol metabolism (breaking down the alcohol into other chemicals and eliminating it from the body), yet a number of the chemicals produced by this process are toxic (poisonous) to the liver itself.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These toxins add up over time, leading to alcohol-induced liver damage.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This damage can take the form of either inflammation (alcoholic hepatitis) or scarring (cirrhosis).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Often both types of damage exist in the same person.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3135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3-12—</a:t>
            </a: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Long-Term Effects (</a:t>
            </a: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Digestive System)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Alcohol also affects the digestive system.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Excessive drinking has been shown to cause chronic inflammation of the esophagus (the passageway to the stomach), which can lead to esophageal cancer.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Enlarged blood vessels in the esophagus (esophageal varices) can be caused by liver disease.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These blood vessels can rupture; when this happens, it is often fatal.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Heavy alcohol use has been linked to pancreatitis (inflammation of the pancreas) and cancers in the throat, colon, and rectum.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9144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3-13—</a:t>
            </a: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Long-Term Effects (</a:t>
            </a: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Cardiovascular System)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Although moderate alcohol intake (one drink per day for women; two drinks for men) has been shown in some studies to be heart protective, heavy alcohol use is associated with serious heart disease: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It interferes with the pumping action of the heart, causing irregular and/or weak heartbeats.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It causes high blood pressure, which can increase the risk of stroke.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Blood platelets, involved in blood clotting, also are damaged, causing an increased risk of bleeding.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652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3-14—</a:t>
            </a: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Long-Term Effects (</a:t>
            </a: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Immune System)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Alcohol can seriously affect the body’s immune system (the system that protects the body from disease) by damaging white and red blood cells.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People who drink heavily experience more infectious diseases than do people who drink only moderately.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Alcohol can damage the immune system to a level where the immune system attacks the body. This can result in, or worsen, alcohol-induced organ damage such as alcoholic liver disease.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5980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3-15—</a:t>
            </a: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Long-Term Effects (</a:t>
            </a: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Endocrine System)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body’s endocrine system (the hormone-controlling system) can be damaged by long-term alcohol use.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balance of the hormones insulin and glucagon, which regulate blood sugar levels, is disrupted; diabetes is common among people who drink heavily.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Drinking alcohol can alter the release of reproductive hormones, growth hormone, and testosterone.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effects of alcohol on hormone systems include decreased testicle and ovary size and disrupted sperm and egg production.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Alcohol-induced changes in hormone concentrations are associated with sexual dysfunction in both men and women.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1972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3-16—</a:t>
            </a: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Long-Term Effects (</a:t>
            </a: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Nervous System)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Heavy use of alcohol may damage the nervous system. This damage may include </a:t>
            </a: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Peripheral neuropathy, resulting in numbness and tingling in the legs, arms, and/or hands </a:t>
            </a: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Wernicke’s syndrome, resulting in disordered eye movements, very poor balance, and difficulty walking </a:t>
            </a: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Korsakoff’s syndrome, resulting in severely affected memory, preventing new learning from taking place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 addition to these nervous system disorders, most people who drink heavily have some loss of mental function, reduced brain size, and changes in the function of brain cells.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772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914400" latinLnBrk="0">
              <a:lnSpc>
                <a:spcPct val="107000"/>
              </a:lnSpc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3-17—Question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Ask participants about possible behavioral problems caused by alcohol. </a:t>
            </a:r>
            <a:endParaRPr lang="ja-JP" altLang="en-US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424083-4411-40F4-AB8C-A1F69994D9C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4677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3-18—Behavioral Effects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Drinking can cause behavioral and physical problems. </a:t>
            </a: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Alcohol use is associated with domestic violence, child abuse, and assault. </a:t>
            </a: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Use is associated with all types of accidents. </a:t>
            </a: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more heavily a person drinks, the greater the potential for problems at home, at work, with friends, and even with strangers. These problems may include </a:t>
            </a:r>
          </a:p>
          <a:p>
            <a:pPr marL="1257300" lvl="2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Arguments with or separation from spouse and other family members</a:t>
            </a:r>
          </a:p>
          <a:p>
            <a:pPr marL="1257300" lvl="2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Strained relationships with colleagues </a:t>
            </a:r>
          </a:p>
          <a:p>
            <a:pPr marL="1257300" lvl="2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Absence from or lateness to work with increasing frequency </a:t>
            </a:r>
          </a:p>
          <a:p>
            <a:pPr marL="1257300" lvl="2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Loss of employment because of decreased productivity </a:t>
            </a:r>
          </a:p>
          <a:p>
            <a:pPr marL="1257300" lvl="2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Committing or being the victim of violence </a:t>
            </a: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Auto crashes and/or arrests for driving under the influence (DUI)</a:t>
            </a: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463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3-2—Alcohol in the Brain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Alcohol affects many chemical systems in the brain.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 delicate balance exists between chemical systems that stimulate and chemical systems that inhibit, or slow down, functions of the brain and body.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Alcohol interferes with and changes this delicate balance.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610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3-3—Adaptation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If people drink alcohol frequently and steadily, their brains adapt over time to the presence of alcohol.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They do this by producing naturally stimulating chemicals in larger quantities than normal.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As the brain and body adapt, the person can become dependent on alcohol to maintain a chemical balance.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If a person who is dependent on alcohol stops drinking all at once, the high level of stimulating chemicals can cause withdrawal symptoms because the depressant effect of alcohol is absent.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Withdrawal symptoms vary depending on how much alcohol and how long a person has been drinking.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9573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3-4—Withdrawal Symptoms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Withdrawal symptoms can include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Seizures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Tremors (shakiness)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Nausea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Auditory or visual hallucinations (hearing or seeing things that aren’t there)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Insomnia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Agitation (extreme nervousness and irritability)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Confusion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372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3-5—Delirium Tremens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Alcohol withdrawal can be life-threatening.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Delirium tremens (DTs) is a dangerous withdrawal condition.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Without treatment, as many as 1 out of every 20 people who develop its symptoms dies.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Symptoms of DTs include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Rapid heart rate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Tremors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Increased body temperature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Loss of ability to control muscle movement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Increased blood pressure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Altered mental status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Abnormally fast breathing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Hallucinations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Sweating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Cardiovascular collapse and death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654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3-6—Incidence by Gender and Age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 general, more men report being current drinkers than do women.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rate of alcohol dependence is also lower for women than it is for men.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incidence of heavy alcohol use is highest among young adults.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6958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914400" latinLnBrk="0">
              <a:lnSpc>
                <a:spcPct val="107000"/>
              </a:lnSpc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3-7—Question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Ask participants about the effects of alcohol to the body at the beginning, later, and after long-term drinking. </a:t>
            </a:r>
            <a:endParaRPr lang="ja-JP" altLang="en-US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424083-4411-40F4-AB8C-A1F69994D9C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2176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1688"/>
            <a:ext cx="5486400" cy="41148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3-8—Initial Effects of Alcohol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When people first begin to drink, they experience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Feelings of well-being or euphoria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Talkativeness and increased sociability 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Lowered inhibitions (people may do or say things they otherwise would not do or say)</a:t>
            </a: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8293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3-9—Later Effects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As people continue to drink, they begin to feel sedated and drowsy and may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Have trouble with balance</a:t>
            </a: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Vomit </a:t>
            </a: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Experience impaired peripheral vision (the ability to see to the sides)</a:t>
            </a: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Fall asleep</a:t>
            </a: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Experience delayed reaction time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Slur their words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Black out and not remember anything that happened for a period while under the influence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45049-3386-4F1E-922C-1DF1F6587FD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787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82713" y="1295400"/>
            <a:ext cx="69342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5DCA7E1A-B298-4FD2-A274-798FB32E6F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2-</a:t>
            </a:r>
            <a:fld id="{DBC26F43-50AF-4245-BE84-8034AFDA9D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447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74638"/>
            <a:ext cx="19240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5350" y="274638"/>
            <a:ext cx="56197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F0AD500E-BFDF-4D66-8274-05FC5D9164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8564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274638"/>
            <a:ext cx="7696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95350" y="1600200"/>
            <a:ext cx="37719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9650" y="1600200"/>
            <a:ext cx="37719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827838" y="6381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B5B78DA2-8970-4D1A-86DA-5A4F47ECE7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59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A013C532-CB30-4E01-9825-EA731F2DF7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87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51CB19CF-791D-424B-A781-BB309AEE6A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20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5350" y="1600200"/>
            <a:ext cx="37719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9650" y="1600200"/>
            <a:ext cx="37719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099F7237-6522-4873-BE88-8694513CD2C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802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CB7F79D8-8A0F-4E33-AECA-9E7D33EDFA5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630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B80B9D8F-0785-458E-89A2-AF93FB6E52F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654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523C970C-0B4D-4BA5-B05D-E63952E249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874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7272FFA7-16B3-4814-8362-60F8ED175C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09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3-</a:t>
            </a:r>
            <a:fld id="{2B065986-1DE1-495B-ABCB-ABD82F6FBD0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14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C000"/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" y="0"/>
            <a:ext cx="9144000" cy="533400"/>
          </a:xfrm>
          <a:prstGeom prst="rect">
            <a:avLst/>
          </a:prstGeom>
          <a:gradFill rotWithShape="1">
            <a:gsLst>
              <a:gs pos="0">
                <a:srgbClr val="FFC00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895350" y="274638"/>
            <a:ext cx="7696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5350" y="1600200"/>
            <a:ext cx="76962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27838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r>
              <a:rPr lang="en-US" dirty="0"/>
              <a:t>3-</a:t>
            </a:r>
            <a:fld id="{CF3B39EA-27B7-4609-A1DE-BF573FEE99E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2B85BB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5200"/>
        </a:buClr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2B85BB"/>
        </a:buClr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DF7B659-20EC-4650-8C6A-03F7D1A73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9574" y="1822727"/>
            <a:ext cx="7154426" cy="2723105"/>
          </a:xfrm>
          <a:prstGeom prst="rect">
            <a:avLst/>
          </a:prstGeom>
          <a:gradFill>
            <a:gsLst>
              <a:gs pos="0">
                <a:schemeClr val="bg1">
                  <a:alpha val="60000"/>
                </a:schemeClr>
              </a:gs>
              <a:gs pos="50000">
                <a:srgbClr val="FFC000"/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90488" algn="l"/>
            <a:r>
              <a:rPr lang="en-US" sz="4800" b="1" kern="0" dirty="0">
                <a:solidFill>
                  <a:schemeClr val="tx1"/>
                </a:solidFill>
              </a:rPr>
              <a:t>Session 3:</a:t>
            </a:r>
            <a:br>
              <a:rPr lang="en-US" sz="4400" b="1" kern="0" dirty="0">
                <a:solidFill>
                  <a:schemeClr val="tx1"/>
                </a:solidFill>
              </a:rPr>
            </a:br>
            <a:r>
              <a:rPr lang="en-US" sz="4400" b="1" kern="0" dirty="0">
                <a:solidFill>
                  <a:schemeClr val="tx1"/>
                </a:solidFill>
              </a:rPr>
              <a:t>Alcohol and Recovery (1)</a:t>
            </a:r>
            <a:endParaRPr lang="en-US" sz="3200" b="1" i="1" kern="0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89E7756-D484-4D8C-A64C-CB068F2B5B85}"/>
              </a:ext>
            </a:extLst>
          </p:cNvPr>
          <p:cNvSpPr/>
          <p:nvPr/>
        </p:nvSpPr>
        <p:spPr>
          <a:xfrm>
            <a:off x="1989574" y="1622672"/>
            <a:ext cx="71544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/>
            <a:r>
              <a:rPr lang="en-US" altLang="ja-JP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Psycho-Education for Patients and Family Members</a:t>
            </a:r>
            <a:endParaRPr lang="ja-JP" alt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803D7-2EEE-4EEF-A1C4-5EFC802D24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3-</a:t>
            </a:r>
            <a:fld id="{5DCA7E1A-B298-4FD2-A274-798FB32E6F11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609600"/>
            <a:ext cx="7696200" cy="808038"/>
          </a:xfrm>
        </p:spPr>
        <p:txBody>
          <a:bodyPr/>
          <a:lstStyle/>
          <a:p>
            <a:r>
              <a:rPr lang="en-US" b="1" dirty="0"/>
              <a:t>Long-Term Effects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dirty="0"/>
              <a:t>Heavy drinking over time damages the:</a:t>
            </a:r>
          </a:p>
          <a:p>
            <a:pPr>
              <a:buClrTx/>
            </a:pPr>
            <a:r>
              <a:rPr lang="en-US" dirty="0"/>
              <a:t>Liver </a:t>
            </a:r>
          </a:p>
          <a:p>
            <a:pPr>
              <a:buClrTx/>
            </a:pPr>
            <a:r>
              <a:rPr lang="en-US" dirty="0"/>
              <a:t>Digestive system</a:t>
            </a:r>
          </a:p>
          <a:p>
            <a:pPr>
              <a:buClrTx/>
            </a:pPr>
            <a:r>
              <a:rPr lang="en-US" dirty="0"/>
              <a:t>Cardiovascular system</a:t>
            </a:r>
          </a:p>
          <a:p>
            <a:pPr>
              <a:buClrTx/>
            </a:pPr>
            <a:r>
              <a:rPr lang="en-US" dirty="0"/>
              <a:t>Immune system</a:t>
            </a:r>
          </a:p>
          <a:p>
            <a:pPr>
              <a:buClrTx/>
            </a:pPr>
            <a:r>
              <a:rPr lang="en-US" dirty="0"/>
              <a:t>Endocrine system</a:t>
            </a:r>
          </a:p>
          <a:p>
            <a:pPr>
              <a:buClrTx/>
            </a:pPr>
            <a:r>
              <a:rPr lang="en-US" dirty="0"/>
              <a:t>Nervous system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BF30F87-7696-4140-A01E-1472E7B3CB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1365388"/>
            <a:ext cx="7696200" cy="723900"/>
          </a:xfrm>
        </p:spPr>
        <p:txBody>
          <a:bodyPr/>
          <a:lstStyle/>
          <a:p>
            <a:r>
              <a:rPr lang="en-US" sz="3200" u="sng" dirty="0"/>
              <a:t>Liver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2219877"/>
            <a:ext cx="7696200" cy="1447800"/>
          </a:xfrm>
        </p:spPr>
        <p:txBody>
          <a:bodyPr/>
          <a:lstStyle/>
          <a:p>
            <a:pPr>
              <a:buClrTx/>
            </a:pPr>
            <a:r>
              <a:rPr lang="en-US" sz="3200" dirty="0"/>
              <a:t>Alcoholic hepatitis</a:t>
            </a:r>
          </a:p>
          <a:p>
            <a:pPr>
              <a:buClrTx/>
            </a:pPr>
            <a:r>
              <a:rPr lang="en-US" sz="3200" dirty="0"/>
              <a:t>Cirrhosis</a:t>
            </a:r>
            <a:endParaRPr lang="en-US" sz="3200" b="1" dirty="0"/>
          </a:p>
          <a:p>
            <a:pPr algn="ctr">
              <a:buFont typeface="Wingdings" pitchFamily="2" charset="2"/>
              <a:buNone/>
            </a:pPr>
            <a:endParaRPr lang="en-US" sz="3200" b="1" dirty="0"/>
          </a:p>
          <a:p>
            <a:pPr algn="ctr">
              <a:buFont typeface="Wingdings" pitchFamily="2" charset="2"/>
              <a:buNone/>
            </a:pPr>
            <a:endParaRPr lang="en-US" sz="3200" b="1" dirty="0"/>
          </a:p>
        </p:txBody>
      </p:sp>
      <p:pic>
        <p:nvPicPr>
          <p:cNvPr id="28676" name="Picture 4" descr="Liver diagram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29200" y="1447800"/>
            <a:ext cx="3081338" cy="2879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DEE5BAD-D2ED-4083-81AD-687622353D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C6E3016C-61DA-4BFE-B0E0-3C388638B9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472" y="623128"/>
            <a:ext cx="7696200" cy="611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b="1" kern="0" dirty="0"/>
              <a:t>Long-Term Effects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1413151"/>
            <a:ext cx="7696200" cy="758549"/>
          </a:xfrm>
        </p:spPr>
        <p:txBody>
          <a:bodyPr/>
          <a:lstStyle/>
          <a:p>
            <a:r>
              <a:rPr lang="en-US" sz="3200" u="sng" dirty="0"/>
              <a:t>Digestive System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5411" y="2168249"/>
            <a:ext cx="7696200" cy="3276599"/>
          </a:xfrm>
        </p:spPr>
        <p:txBody>
          <a:bodyPr/>
          <a:lstStyle/>
          <a:p>
            <a:pPr>
              <a:buClrTx/>
            </a:pPr>
            <a:r>
              <a:rPr lang="en-US" dirty="0"/>
              <a:t>Inflammation of the esophagus </a:t>
            </a:r>
          </a:p>
          <a:p>
            <a:pPr>
              <a:buClrTx/>
            </a:pPr>
            <a:r>
              <a:rPr lang="en-US" dirty="0"/>
              <a:t>Esophageal cancer </a:t>
            </a:r>
          </a:p>
          <a:p>
            <a:pPr>
              <a:buClrTx/>
            </a:pPr>
            <a:r>
              <a:rPr lang="en-US" dirty="0"/>
              <a:t>Enlarged blood vessels in the esophagus (often fatal)</a:t>
            </a:r>
          </a:p>
          <a:p>
            <a:pPr>
              <a:buClrTx/>
            </a:pPr>
            <a:r>
              <a:rPr lang="en-US" dirty="0"/>
              <a:t>Pancreatitis </a:t>
            </a:r>
          </a:p>
          <a:p>
            <a:pPr>
              <a:buClrTx/>
            </a:pPr>
            <a:r>
              <a:rPr lang="en-US" dirty="0"/>
              <a:t>Cancers of the throat, colon, rectum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5958EE3-18E5-4405-8399-5C2F3F11A5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87ECE95-686E-4BD8-A8AE-1880AFE016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472" y="623128"/>
            <a:ext cx="7696200" cy="611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b="1" kern="0" dirty="0"/>
              <a:t>Long-Term Effects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1205948"/>
            <a:ext cx="7696200" cy="887413"/>
          </a:xfrm>
        </p:spPr>
        <p:txBody>
          <a:bodyPr/>
          <a:lstStyle/>
          <a:p>
            <a:r>
              <a:rPr lang="en-US" sz="3200" u="sng" dirty="0"/>
              <a:t>Cardiovascular System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2095500"/>
            <a:ext cx="7696200" cy="4030663"/>
          </a:xfrm>
        </p:spPr>
        <p:txBody>
          <a:bodyPr/>
          <a:lstStyle/>
          <a:p>
            <a:pPr>
              <a:buClrTx/>
            </a:pPr>
            <a:r>
              <a:rPr lang="en-US" dirty="0"/>
              <a:t>Serious heart disease</a:t>
            </a:r>
          </a:p>
          <a:p>
            <a:pPr>
              <a:buClrTx/>
            </a:pPr>
            <a:r>
              <a:rPr lang="en-US" dirty="0"/>
              <a:t>Irregular and/or weak heartbeats</a:t>
            </a:r>
          </a:p>
          <a:p>
            <a:pPr>
              <a:buClrTx/>
            </a:pPr>
            <a:r>
              <a:rPr lang="en-US" dirty="0"/>
              <a:t>High blood pressure</a:t>
            </a:r>
          </a:p>
          <a:p>
            <a:pPr>
              <a:buClrTx/>
            </a:pPr>
            <a:r>
              <a:rPr lang="en-US" dirty="0"/>
              <a:t>Increased risk of stroke</a:t>
            </a:r>
          </a:p>
          <a:p>
            <a:pPr>
              <a:buClrTx/>
            </a:pPr>
            <a:r>
              <a:rPr lang="en-US" dirty="0"/>
              <a:t>Damaged platelets/increased </a:t>
            </a:r>
            <a:br>
              <a:rPr lang="en-US" dirty="0"/>
            </a:br>
            <a:r>
              <a:rPr lang="en-US" dirty="0"/>
              <a:t>risk of bleeding</a:t>
            </a:r>
          </a:p>
        </p:txBody>
      </p:sp>
      <p:pic>
        <p:nvPicPr>
          <p:cNvPr id="33796" name="Picture 4" descr="Heart diagram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0" y="2590800"/>
            <a:ext cx="2528888" cy="3429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0D71A5E-24DB-4F68-8267-BC587581F9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CBBFED05-F3F3-4C4B-8382-41062AE6CD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472" y="623128"/>
            <a:ext cx="7696200" cy="611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b="1" kern="0" dirty="0"/>
              <a:t>Long-Term Effects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1389260"/>
            <a:ext cx="7696200" cy="794510"/>
          </a:xfrm>
        </p:spPr>
        <p:txBody>
          <a:bodyPr/>
          <a:lstStyle/>
          <a:p>
            <a:r>
              <a:rPr lang="en-US" sz="3200" u="sng" dirty="0"/>
              <a:t>Immune System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2350207"/>
            <a:ext cx="7696200" cy="2133600"/>
          </a:xfrm>
        </p:spPr>
        <p:txBody>
          <a:bodyPr/>
          <a:lstStyle/>
          <a:p>
            <a:pPr>
              <a:buClrTx/>
            </a:pPr>
            <a:r>
              <a:rPr lang="en-US" sz="3200" dirty="0"/>
              <a:t>Damaged white and red blood cells</a:t>
            </a:r>
          </a:p>
          <a:p>
            <a:pPr>
              <a:buClrTx/>
            </a:pPr>
            <a:r>
              <a:rPr lang="en-US" sz="3200" dirty="0"/>
              <a:t>Increased risk of infectious disease</a:t>
            </a:r>
          </a:p>
          <a:p>
            <a:pPr>
              <a:buClrTx/>
            </a:pPr>
            <a:r>
              <a:rPr lang="en-US" sz="3200" dirty="0"/>
              <a:t>Immune system attack on the body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E670D8A-4618-4BE1-BF1A-7F718DB2CD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ED61EF1-6F46-4CE8-82EE-9C3CF33A2B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472" y="623128"/>
            <a:ext cx="7696200" cy="611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b="1" kern="0" dirty="0"/>
              <a:t>Long-Term Effects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1282700"/>
            <a:ext cx="7696200" cy="792162"/>
          </a:xfrm>
        </p:spPr>
        <p:txBody>
          <a:bodyPr/>
          <a:lstStyle/>
          <a:p>
            <a:r>
              <a:rPr lang="en-US" sz="3200" u="sng" dirty="0"/>
              <a:t>Endocrine System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2179638"/>
            <a:ext cx="7696200" cy="3200400"/>
          </a:xfrm>
        </p:spPr>
        <p:txBody>
          <a:bodyPr/>
          <a:lstStyle/>
          <a:p>
            <a:pPr>
              <a:buClrTx/>
            </a:pPr>
            <a:r>
              <a:rPr lang="en-US" dirty="0"/>
              <a:t>Diabetes</a:t>
            </a:r>
          </a:p>
          <a:p>
            <a:pPr>
              <a:buClrTx/>
            </a:pPr>
            <a:r>
              <a:rPr lang="en-US" dirty="0"/>
              <a:t>Altered release of reproductive hormones, growth hormone, and testosterone</a:t>
            </a:r>
          </a:p>
          <a:p>
            <a:pPr>
              <a:buClrTx/>
            </a:pPr>
            <a:r>
              <a:rPr lang="en-US" dirty="0"/>
              <a:t>Decreased testicle and ovary size</a:t>
            </a:r>
          </a:p>
          <a:p>
            <a:pPr>
              <a:buClrTx/>
            </a:pPr>
            <a:r>
              <a:rPr lang="en-US" dirty="0"/>
              <a:t>Disrupted sperm and egg production</a:t>
            </a:r>
          </a:p>
          <a:p>
            <a:pPr>
              <a:buClrTx/>
            </a:pPr>
            <a:r>
              <a:rPr lang="en-US" dirty="0"/>
              <a:t>Sexual dysfunction in both men and women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0E0E9C6-C292-4212-A8A9-1A63F1127B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E87334A-B282-4A71-A19C-FE5F3C8AA7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566254"/>
            <a:ext cx="7696200" cy="611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b="1" kern="0" dirty="0"/>
              <a:t>Long-Term Effects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1344613"/>
            <a:ext cx="7696200" cy="539750"/>
          </a:xfrm>
        </p:spPr>
        <p:txBody>
          <a:bodyPr/>
          <a:lstStyle/>
          <a:p>
            <a:r>
              <a:rPr lang="en-US" sz="3200" u="sng" dirty="0"/>
              <a:t>Nervous System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2133600"/>
            <a:ext cx="7696200" cy="3992563"/>
          </a:xfrm>
        </p:spPr>
        <p:txBody>
          <a:bodyPr/>
          <a:lstStyle/>
          <a:p>
            <a:pPr>
              <a:buClrTx/>
            </a:pPr>
            <a:r>
              <a:rPr lang="en-US" dirty="0"/>
              <a:t>Peripheral neuropathy</a:t>
            </a:r>
          </a:p>
          <a:p>
            <a:pPr>
              <a:buClrTx/>
            </a:pPr>
            <a:r>
              <a:rPr lang="en-US" dirty="0"/>
              <a:t>Wernicke’s syndrome</a:t>
            </a:r>
          </a:p>
          <a:p>
            <a:pPr>
              <a:buClrTx/>
            </a:pPr>
            <a:r>
              <a:rPr lang="en-US" dirty="0"/>
              <a:t>Korsakoff’s syndrome</a:t>
            </a:r>
          </a:p>
          <a:p>
            <a:pPr>
              <a:buClrTx/>
            </a:pPr>
            <a:r>
              <a:rPr lang="en-US" dirty="0"/>
              <a:t>Loss of mental function</a:t>
            </a:r>
          </a:p>
          <a:p>
            <a:pPr>
              <a:buClrTx/>
            </a:pPr>
            <a:r>
              <a:rPr lang="en-US" dirty="0"/>
              <a:t>Reduced brain size</a:t>
            </a:r>
          </a:p>
          <a:p>
            <a:pPr>
              <a:buClrTx/>
            </a:pPr>
            <a:r>
              <a:rPr lang="en-US" dirty="0"/>
              <a:t>Changes in the function of brain cells </a:t>
            </a:r>
          </a:p>
        </p:txBody>
      </p:sp>
      <p:pic>
        <p:nvPicPr>
          <p:cNvPr id="37894" name="Picture 6" descr="Brain diagram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0" y="1676400"/>
            <a:ext cx="2571750" cy="2187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D9C435F-5363-4863-A790-EBEB2C8885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52CC9367-3D19-4DBA-A66B-A609A4BDF3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631549"/>
            <a:ext cx="7696200" cy="611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b="1" kern="0" dirty="0"/>
              <a:t>Long-Term Effects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16691-F8E0-4819-9770-36D8A22ED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264" y="1376624"/>
            <a:ext cx="7696200" cy="1143000"/>
          </a:xfrm>
        </p:spPr>
        <p:txBody>
          <a:bodyPr/>
          <a:lstStyle/>
          <a:p>
            <a:r>
              <a:rPr kumimoji="1" lang="en-US" altLang="ja-JP" u="sng" dirty="0"/>
              <a:t>Question</a:t>
            </a:r>
            <a:r>
              <a:rPr kumimoji="1" lang="en-US" altLang="ja-JP" dirty="0"/>
              <a:t>: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1151E-85A5-43B6-8131-75FFDD53D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264" y="2514600"/>
            <a:ext cx="7696200" cy="3082331"/>
          </a:xfrm>
        </p:spPr>
        <p:txBody>
          <a:bodyPr/>
          <a:lstStyle/>
          <a:p>
            <a:pPr>
              <a:buClrTx/>
            </a:pPr>
            <a:r>
              <a:rPr kumimoji="1" lang="en-US" altLang="ja-JP" sz="3600" i="1" dirty="0"/>
              <a:t>What are possible behavioral problems caused by alcohol?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C1C048-AAEB-4DDF-86AA-44A832CEB4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D34E258C-3369-4E22-A924-85534044A96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1675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Behavioral Effects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en-US" dirty="0"/>
              <a:t>Domestic violence and child abuse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Accidents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Family problems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Strained relationships with colleagues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Absence from or lateness to work 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Loss of employment because of decreased productivity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Committing or being the victim of violence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Driving under the influence and arrests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3902EB4-5583-4976-9392-B0C9491E38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1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Alcohol in the Brain</a:t>
            </a:r>
          </a:p>
        </p:txBody>
      </p:sp>
      <p:sp>
        <p:nvSpPr>
          <p:cNvPr id="6178" name="Rectangle 3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buClrTx/>
            </a:pPr>
            <a:r>
              <a:rPr lang="en-US" dirty="0"/>
              <a:t>Alcohol upsets a delicate balance between chemical systems that </a:t>
            </a:r>
            <a:r>
              <a:rPr lang="en-US" i="1" dirty="0"/>
              <a:t>stimulate</a:t>
            </a:r>
            <a:r>
              <a:rPr lang="en-US" dirty="0"/>
              <a:t> and chemical systems that </a:t>
            </a:r>
            <a:r>
              <a:rPr lang="en-US" i="1" dirty="0"/>
              <a:t>inhibit </a:t>
            </a:r>
            <a:r>
              <a:rPr lang="en-US" dirty="0"/>
              <a:t>functions of the brain and body.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  <p:pic>
        <p:nvPicPr>
          <p:cNvPr id="6170" name="Picture 26" descr="Scale out of balance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91000" y="2971800"/>
            <a:ext cx="4140200" cy="31638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A4F7585-06AA-41ED-8152-1B0A8BC85D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Adaptation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C00176-1589-4BAE-92E3-FD2F5A7C367A}"/>
              </a:ext>
            </a:extLst>
          </p:cNvPr>
          <p:cNvSpPr txBox="1"/>
          <p:nvPr/>
        </p:nvSpPr>
        <p:spPr>
          <a:xfrm>
            <a:off x="895350" y="2381108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3200" dirty="0"/>
              <a:t>Adaptation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AB5927-2B35-42F0-983F-389F42FC91A5}"/>
              </a:ext>
            </a:extLst>
          </p:cNvPr>
          <p:cNvSpPr txBox="1"/>
          <p:nvPr/>
        </p:nvSpPr>
        <p:spPr>
          <a:xfrm>
            <a:off x="895350" y="3622695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3200" dirty="0"/>
              <a:t>Absence</a:t>
            </a:r>
            <a:endParaRPr lang="en-PH" sz="2000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2F436741-A7C0-4242-8A1B-22689A265CAC}"/>
              </a:ext>
            </a:extLst>
          </p:cNvPr>
          <p:cNvSpPr/>
          <p:nvPr/>
        </p:nvSpPr>
        <p:spPr bwMode="auto">
          <a:xfrm>
            <a:off x="3124200" y="2616791"/>
            <a:ext cx="1295400" cy="238139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P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43EE357C-2444-4930-BF2A-CAD60835A4B1}"/>
              </a:ext>
            </a:extLst>
          </p:cNvPr>
          <p:cNvSpPr/>
          <p:nvPr/>
        </p:nvSpPr>
        <p:spPr bwMode="auto">
          <a:xfrm>
            <a:off x="3124200" y="3826925"/>
            <a:ext cx="1295400" cy="238139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P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70AA64-3804-4963-A8E8-D2D3E1495CAB}"/>
              </a:ext>
            </a:extLst>
          </p:cNvPr>
          <p:cNvSpPr txBox="1"/>
          <p:nvPr/>
        </p:nvSpPr>
        <p:spPr>
          <a:xfrm>
            <a:off x="4572000" y="2381108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3200" dirty="0"/>
              <a:t>Dependence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45988B5-5F1E-48E9-8499-5B2E99E36350}"/>
              </a:ext>
            </a:extLst>
          </p:cNvPr>
          <p:cNvSpPr txBox="1"/>
          <p:nvPr/>
        </p:nvSpPr>
        <p:spPr>
          <a:xfrm>
            <a:off x="4568650" y="3622695"/>
            <a:ext cx="42705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3200" dirty="0"/>
              <a:t>Withdrawal Symptoms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D47F2A3-C629-46B9-9C48-E85A2B05E7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Withdrawal Symptoms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1600201"/>
            <a:ext cx="7696200" cy="3733800"/>
          </a:xfrm>
        </p:spPr>
        <p:txBody>
          <a:bodyPr/>
          <a:lstStyle/>
          <a:p>
            <a:pPr>
              <a:buClrTx/>
            </a:pPr>
            <a:r>
              <a:rPr lang="en-US" dirty="0"/>
              <a:t>Seizures</a:t>
            </a:r>
          </a:p>
          <a:p>
            <a:pPr>
              <a:buClrTx/>
            </a:pPr>
            <a:r>
              <a:rPr lang="en-US" dirty="0"/>
              <a:t>Tremors </a:t>
            </a:r>
          </a:p>
          <a:p>
            <a:pPr>
              <a:buClrTx/>
            </a:pPr>
            <a:r>
              <a:rPr lang="en-US" dirty="0"/>
              <a:t>Nausea</a:t>
            </a:r>
          </a:p>
          <a:p>
            <a:pPr>
              <a:buClrTx/>
            </a:pPr>
            <a:r>
              <a:rPr lang="en-US" dirty="0"/>
              <a:t>Auditory or visual hallucinations </a:t>
            </a:r>
          </a:p>
          <a:p>
            <a:pPr>
              <a:buClrTx/>
            </a:pPr>
            <a:r>
              <a:rPr lang="en-US" dirty="0"/>
              <a:t>Insomnia</a:t>
            </a:r>
          </a:p>
          <a:p>
            <a:pPr>
              <a:buClrTx/>
            </a:pPr>
            <a:r>
              <a:rPr lang="en-US" dirty="0"/>
              <a:t>Agitation </a:t>
            </a:r>
          </a:p>
          <a:p>
            <a:pPr>
              <a:buClrTx/>
            </a:pPr>
            <a:r>
              <a:rPr lang="en-US" dirty="0"/>
              <a:t>Confusion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3C629E4-F3BA-4C4E-B433-40ED2DCD3B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Delirium Tremens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371600"/>
            <a:ext cx="7696200" cy="4525963"/>
          </a:xfrm>
        </p:spPr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en-US" sz="2600" dirty="0"/>
              <a:t>Rapid heart rate</a:t>
            </a:r>
          </a:p>
          <a:p>
            <a:pPr>
              <a:lnSpc>
                <a:spcPct val="90000"/>
              </a:lnSpc>
              <a:buClrTx/>
            </a:pPr>
            <a:r>
              <a:rPr lang="en-US" sz="2600" dirty="0"/>
              <a:t>Increased body temperature</a:t>
            </a:r>
          </a:p>
          <a:p>
            <a:pPr>
              <a:lnSpc>
                <a:spcPct val="90000"/>
              </a:lnSpc>
              <a:buClrTx/>
            </a:pPr>
            <a:r>
              <a:rPr lang="en-US" sz="2600" dirty="0"/>
              <a:t>Tremors</a:t>
            </a:r>
          </a:p>
          <a:p>
            <a:pPr>
              <a:lnSpc>
                <a:spcPct val="90000"/>
              </a:lnSpc>
              <a:buClrTx/>
            </a:pPr>
            <a:r>
              <a:rPr lang="en-US" sz="2600" dirty="0"/>
              <a:t>Loss of ability to control muscle movement</a:t>
            </a:r>
          </a:p>
          <a:p>
            <a:pPr>
              <a:lnSpc>
                <a:spcPct val="90000"/>
              </a:lnSpc>
              <a:buClrTx/>
            </a:pPr>
            <a:r>
              <a:rPr lang="en-US" sz="2600" dirty="0"/>
              <a:t>Increased blood pressure</a:t>
            </a:r>
          </a:p>
          <a:p>
            <a:pPr>
              <a:lnSpc>
                <a:spcPct val="90000"/>
              </a:lnSpc>
              <a:buClrTx/>
            </a:pPr>
            <a:r>
              <a:rPr lang="en-US" sz="2600" dirty="0"/>
              <a:t>Abnormally fast breathing</a:t>
            </a:r>
          </a:p>
          <a:p>
            <a:pPr>
              <a:lnSpc>
                <a:spcPct val="90000"/>
              </a:lnSpc>
              <a:buClrTx/>
            </a:pPr>
            <a:r>
              <a:rPr lang="en-US" sz="2600" dirty="0"/>
              <a:t>Sweating</a:t>
            </a:r>
          </a:p>
          <a:p>
            <a:pPr>
              <a:lnSpc>
                <a:spcPct val="90000"/>
              </a:lnSpc>
              <a:buClrTx/>
            </a:pPr>
            <a:r>
              <a:rPr lang="en-US" sz="2600" dirty="0"/>
              <a:t>Altered mental status</a:t>
            </a:r>
          </a:p>
          <a:p>
            <a:pPr>
              <a:lnSpc>
                <a:spcPct val="90000"/>
              </a:lnSpc>
              <a:buClrTx/>
            </a:pPr>
            <a:r>
              <a:rPr lang="en-US" sz="2600" dirty="0"/>
              <a:t>Hallucinations</a:t>
            </a:r>
          </a:p>
          <a:p>
            <a:pPr>
              <a:lnSpc>
                <a:spcPct val="90000"/>
              </a:lnSpc>
              <a:buClrTx/>
            </a:pPr>
            <a:r>
              <a:rPr lang="en-US" sz="2600" dirty="0"/>
              <a:t>Cardiovascular collapse and death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B37328B-526C-4B70-A50C-F2995D8505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Incidence by Gender and Age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1600200"/>
            <a:ext cx="7562850" cy="4525963"/>
          </a:xfrm>
        </p:spPr>
        <p:txBody>
          <a:bodyPr/>
          <a:lstStyle/>
          <a:p>
            <a:pPr>
              <a:buClrTx/>
            </a:pPr>
            <a:r>
              <a:rPr lang="en-US" dirty="0"/>
              <a:t>More men report being current drinkers than do women.</a:t>
            </a:r>
          </a:p>
          <a:p>
            <a:pPr>
              <a:buClrTx/>
            </a:pPr>
            <a:r>
              <a:rPr lang="en-US" dirty="0"/>
              <a:t>The rate of alcohol </a:t>
            </a:r>
            <a:r>
              <a:rPr lang="en-US" i="1" dirty="0"/>
              <a:t>dependence</a:t>
            </a:r>
            <a:r>
              <a:rPr lang="en-US" dirty="0"/>
              <a:t> is also lower for women than for men.</a:t>
            </a:r>
          </a:p>
          <a:p>
            <a:pPr>
              <a:buClrTx/>
            </a:pPr>
            <a:r>
              <a:rPr lang="en-US" dirty="0"/>
              <a:t>The incidence of heavy alcohol use is highest among young adults.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03EB4F0-16CC-4DAD-8EA3-7D191FFD13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16691-F8E0-4819-9770-36D8A22ED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15" y="762000"/>
            <a:ext cx="7696200" cy="1143000"/>
          </a:xfrm>
        </p:spPr>
        <p:txBody>
          <a:bodyPr/>
          <a:lstStyle/>
          <a:p>
            <a:r>
              <a:rPr kumimoji="1" lang="en-US" altLang="ja-JP" u="sng" dirty="0"/>
              <a:t>Question</a:t>
            </a:r>
            <a:r>
              <a:rPr kumimoji="1" lang="en-US" altLang="ja-JP" dirty="0"/>
              <a:t>: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1151E-85A5-43B6-8131-75FFDD53D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15" y="1794469"/>
            <a:ext cx="7696200" cy="3082331"/>
          </a:xfrm>
        </p:spPr>
        <p:txBody>
          <a:bodyPr/>
          <a:lstStyle/>
          <a:p>
            <a:pPr>
              <a:buClrTx/>
            </a:pPr>
            <a:r>
              <a:rPr kumimoji="1" lang="en-US" altLang="ja-JP" sz="3600" i="1" dirty="0"/>
              <a:t>What are the effects of alcohol to the body?</a:t>
            </a:r>
          </a:p>
          <a:p>
            <a:pPr lvl="1">
              <a:buClrTx/>
            </a:pPr>
            <a:r>
              <a:rPr kumimoji="1" lang="en-US" altLang="ja-JP" sz="3600" i="1" dirty="0"/>
              <a:t>At the beginning</a:t>
            </a:r>
          </a:p>
          <a:p>
            <a:pPr lvl="1">
              <a:buClrTx/>
            </a:pPr>
            <a:r>
              <a:rPr kumimoji="1" lang="en-US" altLang="ja-JP" sz="3600" i="1" dirty="0"/>
              <a:t>Later</a:t>
            </a:r>
          </a:p>
          <a:p>
            <a:pPr lvl="1">
              <a:buClrTx/>
            </a:pPr>
            <a:r>
              <a:rPr kumimoji="1" lang="en-US" altLang="ja-JP" sz="3600" i="1" dirty="0"/>
              <a:t>After long-term drinking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C1C048-AAEB-4DDF-86AA-44A832CEB4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D34E258C-3369-4E22-A924-85534044A96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527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Initial Effects of Alcohol</a:t>
            </a:r>
          </a:p>
        </p:txBody>
      </p:sp>
      <p:sp>
        <p:nvSpPr>
          <p:cNvPr id="25629" name="Rectangle 2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Tx/>
            </a:pPr>
            <a:r>
              <a:rPr lang="en-US" dirty="0"/>
              <a:t>Feelings of euphoria</a:t>
            </a:r>
          </a:p>
          <a:p>
            <a:pPr>
              <a:buClrTx/>
            </a:pPr>
            <a:r>
              <a:rPr lang="en-US" dirty="0"/>
              <a:t>Talkativeness, sociability</a:t>
            </a:r>
          </a:p>
          <a:p>
            <a:pPr>
              <a:buClrTx/>
            </a:pPr>
            <a:r>
              <a:rPr lang="en-US" dirty="0"/>
              <a:t>Lowered inhibitions</a:t>
            </a:r>
          </a:p>
        </p:txBody>
      </p:sp>
      <p:pic>
        <p:nvPicPr>
          <p:cNvPr id="25626" name="Picture 26" descr="Dancing, laughing, euphoria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14800" y="2743200"/>
            <a:ext cx="3986213" cy="3581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5B3353E-7271-4402-BA7B-C1CA407506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Later Effects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Tx/>
            </a:pPr>
            <a:r>
              <a:rPr lang="en-US" dirty="0"/>
              <a:t>Sedation and drowsiness</a:t>
            </a:r>
          </a:p>
          <a:p>
            <a:pPr>
              <a:buClrTx/>
            </a:pPr>
            <a:r>
              <a:rPr lang="en-US" dirty="0"/>
              <a:t>Trouble with balance</a:t>
            </a:r>
          </a:p>
          <a:p>
            <a:pPr>
              <a:buClrTx/>
            </a:pPr>
            <a:r>
              <a:rPr lang="en-US" dirty="0"/>
              <a:t>Impaired peripheral vision </a:t>
            </a:r>
          </a:p>
          <a:p>
            <a:pPr>
              <a:buClrTx/>
            </a:pPr>
            <a:r>
              <a:rPr lang="en-US" dirty="0"/>
              <a:t>Delayed reaction time </a:t>
            </a:r>
          </a:p>
          <a:p>
            <a:pPr>
              <a:buClrTx/>
            </a:pPr>
            <a:r>
              <a:rPr lang="en-US" dirty="0"/>
              <a:t>Slurring of words</a:t>
            </a:r>
          </a:p>
          <a:p>
            <a:pPr>
              <a:buClrTx/>
            </a:pPr>
            <a:r>
              <a:rPr lang="en-US" dirty="0"/>
              <a:t>Vomiting</a:t>
            </a:r>
          </a:p>
          <a:p>
            <a:pPr>
              <a:buClrTx/>
            </a:pPr>
            <a:r>
              <a:rPr lang="en-US" dirty="0"/>
              <a:t>Sleeping</a:t>
            </a:r>
          </a:p>
          <a:p>
            <a:pPr>
              <a:buClrTx/>
            </a:pPr>
            <a:r>
              <a:rPr lang="en-US" dirty="0"/>
              <a:t>Possible blackout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D0DBED0-3B35-4BC4-B97C-DD74E9B686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013C532-CB30-4E01-9825-EA731F2DF7EE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Session 2: Alcohol and Recovery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Alcohol in the Brain&amp;quot;&quot;/&gt;&lt;property id=&quot;20307&quot; value=&quot;257&quot;/&gt;&lt;/object&gt;&lt;object type=&quot;3&quot; unique_id=&quot;10005&quot;&gt;&lt;property id=&quot;20148&quot; value=&quot;5&quot;/&gt;&lt;property id=&quot;20300&quot; value=&quot;Slide 3 - &amp;quot;Adaptation&amp;quot;&quot;/&gt;&lt;property id=&quot;20307&quot; value=&quot;258&quot;/&gt;&lt;/object&gt;&lt;object type=&quot;3&quot; unique_id=&quot;10006&quot;&gt;&lt;property id=&quot;20148&quot; value=&quot;5&quot;/&gt;&lt;property id=&quot;20300&quot; value=&quot;Slide 4 - &amp;quot;Withdrawal Symptoms&amp;quot;&quot;/&gt;&lt;property id=&quot;20307&quot; value=&quot;259&quot;/&gt;&lt;/object&gt;&lt;object type=&quot;3&quot; unique_id=&quot;10007&quot;&gt;&lt;property id=&quot;20148&quot; value=&quot;5&quot;/&gt;&lt;property id=&quot;20300&quot; value=&quot;Slide 5 - &amp;quot;Delirium Tremens&amp;quot;&quot;/&gt;&lt;property id=&quot;20307&quot; value=&quot;260&quot;/&gt;&lt;/object&gt;&lt;object type=&quot;3&quot; unique_id=&quot;10008&quot;&gt;&lt;property id=&quot;20148&quot; value=&quot;5&quot;/&gt;&lt;property id=&quot;20300&quot; value=&quot;Slide 6 - &amp;quot;Incidence&amp;quot;&quot;/&gt;&lt;property id=&quot;20307&quot; value=&quot;261&quot;/&gt;&lt;/object&gt;&lt;object type=&quot;3&quot; unique_id=&quot;10009&quot;&gt;&lt;property id=&quot;20148&quot; value=&quot;5&quot;/&gt;&lt;property id=&quot;20300&quot; value=&quot;Slide 7 - &amp;quot;Incidence by Gender and Age&amp;quot;&quot;/&gt;&lt;property id=&quot;20307&quot; value=&quot;262&quot;/&gt;&lt;/object&gt;&lt;object type=&quot;3&quot; unique_id=&quot;10010&quot;&gt;&lt;property id=&quot;20148&quot; value=&quot;5&quot;/&gt;&lt;property id=&quot;20300&quot; value=&quot;Slide 8 - &amp;quot;Initial Effects of Alcohol&amp;quot;&quot;/&gt;&lt;property id=&quot;20307&quot; value=&quot;263&quot;/&gt;&lt;/object&gt;&lt;object type=&quot;3&quot; unique_id=&quot;10011&quot;&gt;&lt;property id=&quot;20148&quot; value=&quot;5&quot;/&gt;&lt;property id=&quot;20300&quot; value=&quot;Slide 9 - &amp;quot;Later Effects&amp;quot;&quot;/&gt;&lt;property id=&quot;20307&quot; value=&quot;264&quot;/&gt;&lt;/object&gt;&lt;object type=&quot;3&quot; unique_id=&quot;10012&quot;&gt;&lt;property id=&quot;20148&quot; value=&quot;5&quot;/&gt;&lt;property id=&quot;20300&quot; value=&quot;Slide 10 - &amp;quot;Long-Term Effects&amp;quot;&quot;/&gt;&lt;property id=&quot;20307&quot; value=&quot;265&quot;/&gt;&lt;/object&gt;&lt;object type=&quot;3&quot; unique_id=&quot;10013&quot;&gt;&lt;property id=&quot;20148&quot; value=&quot;5&quot;/&gt;&lt;property id=&quot;20300&quot; value=&quot;Slide 11 - &amp;quot;Liver&amp;quot;&quot;/&gt;&lt;property id=&quot;20307&quot; value=&quot;266&quot;/&gt;&lt;/object&gt;&lt;object type=&quot;3&quot; unique_id=&quot;10014&quot;&gt;&lt;property id=&quot;20148&quot; value=&quot;5&quot;/&gt;&lt;property id=&quot;20300&quot; value=&quot;Slide 12 - &amp;quot;Digestive System&amp;quot;&quot;/&gt;&lt;property id=&quot;20307&quot; value=&quot;267&quot;/&gt;&lt;/object&gt;&lt;object type=&quot;3&quot; unique_id=&quot;10015&quot;&gt;&lt;property id=&quot;20148&quot; value=&quot;5&quot;/&gt;&lt;property id=&quot;20300&quot; value=&quot;Slide 13 - &amp;quot;Cardiovascular System&amp;quot;&quot;/&gt;&lt;property id=&quot;20307&quot; value=&quot;268&quot;/&gt;&lt;/object&gt;&lt;object type=&quot;3&quot; unique_id=&quot;10016&quot;&gt;&lt;property id=&quot;20148&quot; value=&quot;5&quot;/&gt;&lt;property id=&quot;20300&quot; value=&quot;Slide 14 - &amp;quot;Immune System&amp;quot;&quot;/&gt;&lt;property id=&quot;20307&quot; value=&quot;269&quot;/&gt;&lt;/object&gt;&lt;object type=&quot;3&quot; unique_id=&quot;10017&quot;&gt;&lt;property id=&quot;20148&quot; value=&quot;5&quot;/&gt;&lt;property id=&quot;20300&quot; value=&quot;Slide 15 - &amp;quot;Endocrine System&amp;quot;&quot;/&gt;&lt;property id=&quot;20307&quot; value=&quot;270&quot;/&gt;&lt;/object&gt;&lt;object type=&quot;3&quot; unique_id=&quot;10018&quot;&gt;&lt;property id=&quot;20148&quot; value=&quot;5&quot;/&gt;&lt;property id=&quot;20300&quot; value=&quot;Slide 16 - &amp;quot;Nervous System&amp;quot;&quot;/&gt;&lt;property id=&quot;20307&quot; value=&quot;271&quot;/&gt;&lt;/object&gt;&lt;object type=&quot;3&quot; unique_id=&quot;10019&quot;&gt;&lt;property id=&quot;20148&quot; value=&quot;5&quot;/&gt;&lt;property id=&quot;20300&quot; value=&quot;Slide 17 - &amp;quot;Behavioral Effects&amp;quot;&quot;/&gt;&lt;property id=&quot;20307&quot; value=&quot;272&quot;/&gt;&lt;/object&gt;&lt;object type=&quot;3&quot; unique_id=&quot;10020&quot;&gt;&lt;property id=&quot;20148&quot; value=&quot;5&quot;/&gt;&lt;property id=&quot;20300&quot; value=&quot;Slide 18 - &amp;quot;Alcohol and Women&amp;quot;&quot;/&gt;&lt;property id=&quot;20307&quot; value=&quot;273&quot;/&gt;&lt;/object&gt;&lt;object type=&quot;3&quot; unique_id=&quot;10021&quot;&gt;&lt;property id=&quot;20148&quot; value=&quot;5&quot;/&gt;&lt;property id=&quot;20300&quot; value=&quot;Slide 19 - &amp;quot;Alcohol and Pregnancy&amp;quot;&quot;/&gt;&lt;property id=&quot;20307&quot; value=&quot;274&quot;/&gt;&lt;/object&gt;&lt;object type=&quot;3&quot; unique_id=&quot;10022&quot;&gt;&lt;property id=&quot;20148&quot; value=&quot;5&quot;/&gt;&lt;property id=&quot;20300&quot; value=&quot;Slide 20 - &amp;quot;Fetal Alcohol Spectrum Disorders&amp;quot;&quot;/&gt;&lt;property id=&quot;20307&quot; value=&quot;275&quot;/&gt;&lt;/object&gt;&lt;object type=&quot;3&quot; unique_id=&quot;10023&quot;&gt;&lt;property id=&quot;20148&quot; value=&quot;5&quot;/&gt;&lt;property id=&quot;20300&quot; value=&quot;Slide 21 - &amp;quot;Fetal Alcohol Spectrum Disorders Cognitive and Behavioral Impairments&amp;quot;&quot;/&gt;&lt;property id=&quot;20307&quot; value=&quot;276&quot;/&gt;&lt;/object&gt;&lt;object type=&quot;3&quot; unique_id=&quot;10024&quot;&gt;&lt;property id=&quot;20148&quot; value=&quot;5&quot;/&gt;&lt;property id=&quot;20300&quot; value=&quot;Slide 22 - &amp;quot;Fetal Alcohol Spectrum Disorders Craniofacial Features&amp;quot;&quot;/&gt;&lt;property id=&quot;20307&quot; value=&quot;278&quot;/&gt;&lt;/object&gt;&lt;object type=&quot;3&quot; unique_id=&quot;10025&quot;&gt;&lt;property id=&quot;20148&quot; value=&quot;5&quot;/&gt;&lt;property id=&quot;20300&quot; value=&quot;Slide 23 - &amp;quot;Total Abstinence&amp;quot;&quot;/&gt;&lt;property id=&quot;20307&quot; value=&quot;279&quot;/&gt;&lt;/object&gt;&lt;object type=&quot;3&quot; unique_id=&quot;10026&quot;&gt;&lt;property id=&quot;20148&quot; value=&quot;5&quot;/&gt;&lt;property id=&quot;20300&quot; value=&quot;Slide 24 - &amp;quot;Alcohol Triggers Are Everywhere&amp;quot;&quot;/&gt;&lt;property id=&quot;20307&quot; value=&quot;280&quot;/&gt;&lt;/object&gt;&lt;object type=&quot;3&quot; unique_id=&quot;10027&quot;&gt;&lt;property id=&quot;20148&quot; value=&quot;5&quot;/&gt;&lt;property id=&quot;20300&quot; value=&quot;Slide 25 - &amp;quot;Internal Triggers&amp;quot;&quot;/&gt;&lt;property id=&quot;20307&quot; value=&quot;281&quot;/&gt;&lt;/object&gt;&lt;object type=&quot;3&quot; unique_id=&quot;10028&quot;&gt;&lt;property id=&quot;20148&quot; value=&quot;5&quot;/&gt;&lt;property id=&quot;20300&quot; value=&quot;Slide 26 - &amp;quot;Relapse Warning&amp;quot;&quot;/&gt;&lt;property id=&quot;20307&quot; value=&quot;282&quot;/&gt;&lt;/object&gt;&lt;object type=&quot;3&quot; unique_id=&quot;10029&quot;&gt;&lt;property id=&quot;20148&quot; value=&quot;5&quot;/&gt;&lt;property id=&quot;20300&quot; value=&quot;Slide 27 - &amp;quot;Relapse&amp;quot;&quot;/&gt;&lt;property id=&quot;20307&quot; value=&quot;283&quot;/&gt;&lt;/object&gt;&lt;object type=&quot;3&quot; unique_id=&quot;10030&quot;&gt;&lt;property id=&quot;20148&quot; value=&quot;5&quot;/&gt;&lt;property id=&quot;20300&quot; value=&quot;Slide 28 - &amp;quot;Other Reasons for Abstaining&amp;quot;&quot;/&gt;&lt;property id=&quot;20307&quot; value=&quot;284&quot;/&gt;&lt;/object&gt;&lt;object type=&quot;3&quot; unique_id=&quot;10031&quot;&gt;&lt;property id=&quot;20148&quot; value=&quot;5&quot;/&gt;&lt;property id=&quot;20300&quot; value=&quot;Slide 29 - &amp;quot;Plan Not To Drink&amp;quot;&quot;/&gt;&lt;property id=&quot;20307&quot; value=&quot;285&quot;/&gt;&lt;/object&gt;&lt;object type=&quot;3&quot; unique_id=&quot;10032&quot;&gt;&lt;property id=&quot;20148&quot; value=&quot;5&quot;/&gt;&lt;property id=&quot;20300&quot; value=&quot;Slide 30 - &amp;quot;Plan To Cope&amp;quot;&quot;/&gt;&lt;property id=&quot;20307&quot; value=&quot;286&quot;/&gt;&lt;/object&gt;&lt;/object&gt;&lt;object type=&quot;8&quot; unique_id=&quot;10064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Matrix Family Ed Slides">
  <a:themeElements>
    <a:clrScheme name="Matrix Family Ed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atrix Family Ed Slid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atrix Family Ed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rix Family Ed Slid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rix Family Ed Slid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rix Family Ed Slid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rix Family Ed Slid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rix Family Ed Slid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Matrix Family Ed Slides</Template>
  <TotalTime>1452</TotalTime>
  <Words>1770</Words>
  <Application>Microsoft Office PowerPoint</Application>
  <PresentationFormat>On-screen Show (4:3)</PresentationFormat>
  <Paragraphs>253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Matrix Family Ed Slides</vt:lpstr>
      <vt:lpstr>PowerPoint Presentation</vt:lpstr>
      <vt:lpstr>Alcohol in the Brain</vt:lpstr>
      <vt:lpstr>Adaptation</vt:lpstr>
      <vt:lpstr>Withdrawal Symptoms</vt:lpstr>
      <vt:lpstr>Delirium Tremens</vt:lpstr>
      <vt:lpstr>Incidence by Gender and Age</vt:lpstr>
      <vt:lpstr>Question:</vt:lpstr>
      <vt:lpstr>Initial Effects of Alcohol</vt:lpstr>
      <vt:lpstr>Later Effects</vt:lpstr>
      <vt:lpstr>Long-Term Effects</vt:lpstr>
      <vt:lpstr>Liver</vt:lpstr>
      <vt:lpstr>Digestive System</vt:lpstr>
      <vt:lpstr>Cardiovascular System</vt:lpstr>
      <vt:lpstr>Immune System</vt:lpstr>
      <vt:lpstr>Endocrine System</vt:lpstr>
      <vt:lpstr>Nervous System</vt:lpstr>
      <vt:lpstr>Question:</vt:lpstr>
      <vt:lpstr>Behavioral Effects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2: Alcohol and Recovery</dc:title>
  <dc:subject>Alcohol and Recovery</dc:subject>
  <dc:creator>JICA/DOH IntERlaPP</dc:creator>
  <cp:keywords>Alcohol, Recovery, Substance Abuse, Methamphetamines, Family Education</cp:keywords>
  <cp:lastModifiedBy>Kanamori Shogo</cp:lastModifiedBy>
  <cp:revision>74</cp:revision>
  <dcterms:created xsi:type="dcterms:W3CDTF">2005-05-17T19:28:38Z</dcterms:created>
  <dcterms:modified xsi:type="dcterms:W3CDTF">2019-10-07T06:27:05Z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</Properties>
</file>