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sldIdLst>
    <p:sldId id="256" r:id="rId2"/>
    <p:sldId id="306" r:id="rId3"/>
    <p:sldId id="264" r:id="rId4"/>
    <p:sldId id="265" r:id="rId5"/>
    <p:sldId id="266" r:id="rId6"/>
    <p:sldId id="305" r:id="rId7"/>
    <p:sldId id="307" r:id="rId8"/>
    <p:sldId id="262" r:id="rId9"/>
    <p:sldId id="267" r:id="rId10"/>
    <p:sldId id="308" r:id="rId11"/>
    <p:sldId id="257" r:id="rId12"/>
    <p:sldId id="302" r:id="rId13"/>
    <p:sldId id="258" r:id="rId14"/>
    <p:sldId id="269" r:id="rId15"/>
    <p:sldId id="270" r:id="rId16"/>
    <p:sldId id="309" r:id="rId17"/>
    <p:sldId id="271" r:id="rId18"/>
    <p:sldId id="272" r:id="rId19"/>
    <p:sldId id="274" r:id="rId20"/>
    <p:sldId id="275" r:id="rId21"/>
  </p:sldIdLst>
  <p:sldSz cx="9144000" cy="6858000" type="screen4x3"/>
  <p:notesSz cx="6858000" cy="9144000"/>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0000"/>
    <a:srgbClr val="F9A5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33" autoAdjust="0"/>
  </p:normalViewPr>
  <p:slideViewPr>
    <p:cSldViewPr>
      <p:cViewPr varScale="1">
        <p:scale>
          <a:sx n="95" d="100"/>
          <a:sy n="95" d="100"/>
        </p:scale>
        <p:origin x="1584" y="78"/>
      </p:cViewPr>
      <p:guideLst>
        <p:guide orient="horz" pos="2160"/>
        <p:guide pos="2880"/>
      </p:guideLst>
    </p:cSldViewPr>
  </p:slideViewPr>
  <p:outlineViewPr>
    <p:cViewPr>
      <p:scale>
        <a:sx n="33" d="100"/>
        <a:sy n="33" d="100"/>
      </p:scale>
      <p:origin x="0" y="25380"/>
    </p:cViewPr>
  </p:outlineViewPr>
  <p:notesTextViewPr>
    <p:cViewPr>
      <p:scale>
        <a:sx n="100" d="100"/>
        <a:sy n="100" d="100"/>
      </p:scale>
      <p:origin x="0" y="0"/>
    </p:cViewPr>
  </p:notesTextViewPr>
  <p:notesViewPr>
    <p:cSldViewPr>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29579F-6032-4C13-839B-5C9CADF4640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12802088-37D4-4016-ADCF-694B11B79843}">
      <dgm:prSet phldrT="[Text]" custT="1"/>
      <dgm:spPr/>
      <dgm:t>
        <a:bodyPr/>
        <a:lstStyle/>
        <a:p>
          <a:r>
            <a:rPr kumimoji="1" lang="en-US" altLang="ja-JP" sz="3200" b="1" dirty="0"/>
            <a:t>Use</a:t>
          </a:r>
          <a:endParaRPr kumimoji="1" lang="ja-JP" altLang="en-US" sz="3200" b="1" dirty="0"/>
        </a:p>
      </dgm:t>
    </dgm:pt>
    <dgm:pt modelId="{829CF14C-A50F-4926-BC37-EBDFBFBFA3FC}" type="parTrans" cxnId="{2D252BED-A897-49B4-BD9D-431353B9F748}">
      <dgm:prSet/>
      <dgm:spPr/>
      <dgm:t>
        <a:bodyPr/>
        <a:lstStyle/>
        <a:p>
          <a:endParaRPr kumimoji="1" lang="ja-JP" altLang="en-US"/>
        </a:p>
      </dgm:t>
    </dgm:pt>
    <dgm:pt modelId="{E0C4B739-B784-4CC3-8D46-6EBCEEB9D6E8}" type="sibTrans" cxnId="{2D252BED-A897-49B4-BD9D-431353B9F748}">
      <dgm:prSet/>
      <dgm:spPr/>
      <dgm:t>
        <a:bodyPr/>
        <a:lstStyle/>
        <a:p>
          <a:endParaRPr kumimoji="1" lang="ja-JP" altLang="en-US"/>
        </a:p>
      </dgm:t>
    </dgm:pt>
    <dgm:pt modelId="{5C74C44E-CD5D-4783-9DC5-4EE963CB8EF5}">
      <dgm:prSet phldrT="[Text]" custT="1"/>
      <dgm:spPr/>
      <dgm:t>
        <a:bodyPr/>
        <a:lstStyle/>
        <a:p>
          <a:r>
            <a:rPr kumimoji="1" lang="en-US" altLang="ja-JP" sz="3200" b="1" dirty="0"/>
            <a:t>Depression</a:t>
          </a:r>
          <a:endParaRPr kumimoji="1" lang="ja-JP" altLang="en-US" sz="3200" b="1" dirty="0"/>
        </a:p>
      </dgm:t>
    </dgm:pt>
    <dgm:pt modelId="{9CAB7C6A-1DC5-4AC1-9661-D417852CB1D0}" type="parTrans" cxnId="{A7C86423-96FD-4269-A168-5BAA82041E16}">
      <dgm:prSet/>
      <dgm:spPr/>
      <dgm:t>
        <a:bodyPr/>
        <a:lstStyle/>
        <a:p>
          <a:endParaRPr kumimoji="1" lang="ja-JP" altLang="en-US"/>
        </a:p>
      </dgm:t>
    </dgm:pt>
    <dgm:pt modelId="{E9060EEA-94A2-49AB-882A-B68FCCCBD84C}" type="sibTrans" cxnId="{A7C86423-96FD-4269-A168-5BAA82041E16}">
      <dgm:prSet/>
      <dgm:spPr/>
      <dgm:t>
        <a:bodyPr/>
        <a:lstStyle/>
        <a:p>
          <a:endParaRPr kumimoji="1" lang="ja-JP" altLang="en-US"/>
        </a:p>
      </dgm:t>
    </dgm:pt>
    <dgm:pt modelId="{A32990E3-4377-489B-9CF7-F7CB429554F7}">
      <dgm:prSet phldrT="[Text]" custT="1"/>
      <dgm:spPr/>
      <dgm:t>
        <a:bodyPr/>
        <a:lstStyle/>
        <a:p>
          <a:r>
            <a:rPr kumimoji="1" lang="en-US" altLang="ja-JP" sz="3200" b="1" dirty="0"/>
            <a:t>Craving</a:t>
          </a:r>
          <a:endParaRPr kumimoji="1" lang="ja-JP" altLang="en-US" sz="3200" b="1" dirty="0"/>
        </a:p>
      </dgm:t>
    </dgm:pt>
    <dgm:pt modelId="{0CCFEC8F-9EFA-4573-A1B5-68ECDBBCAA86}" type="parTrans" cxnId="{5CCF522E-7EF4-4415-A1D4-033849EA1D5C}">
      <dgm:prSet/>
      <dgm:spPr/>
      <dgm:t>
        <a:bodyPr/>
        <a:lstStyle/>
        <a:p>
          <a:endParaRPr kumimoji="1" lang="ja-JP" altLang="en-US"/>
        </a:p>
      </dgm:t>
    </dgm:pt>
    <dgm:pt modelId="{7EFE01B8-CBEA-4A0D-B91E-E8A27B489739}" type="sibTrans" cxnId="{5CCF522E-7EF4-4415-A1D4-033849EA1D5C}">
      <dgm:prSet/>
      <dgm:spPr/>
      <dgm:t>
        <a:bodyPr/>
        <a:lstStyle/>
        <a:p>
          <a:endParaRPr kumimoji="1" lang="ja-JP" altLang="en-US"/>
        </a:p>
      </dgm:t>
    </dgm:pt>
    <dgm:pt modelId="{51ECAFC0-9B6D-4C33-9C8F-6950C34A8508}" type="pres">
      <dgm:prSet presAssocID="{C629579F-6032-4C13-839B-5C9CADF46400}" presName="cycle" presStyleCnt="0">
        <dgm:presLayoutVars>
          <dgm:dir/>
          <dgm:resizeHandles val="exact"/>
        </dgm:presLayoutVars>
      </dgm:prSet>
      <dgm:spPr/>
    </dgm:pt>
    <dgm:pt modelId="{8103EF69-C1E9-45B7-8BAF-B5D6FCCF3EE8}" type="pres">
      <dgm:prSet presAssocID="{12802088-37D4-4016-ADCF-694B11B79843}" presName="dummy" presStyleCnt="0"/>
      <dgm:spPr/>
    </dgm:pt>
    <dgm:pt modelId="{10BA069D-B63C-4D69-B6A8-31CA8B8F5D43}" type="pres">
      <dgm:prSet presAssocID="{12802088-37D4-4016-ADCF-694B11B79843}" presName="node" presStyleLbl="revTx" presStyleIdx="0" presStyleCnt="3">
        <dgm:presLayoutVars>
          <dgm:bulletEnabled val="1"/>
        </dgm:presLayoutVars>
      </dgm:prSet>
      <dgm:spPr/>
    </dgm:pt>
    <dgm:pt modelId="{FAD8D421-202B-497F-9B40-67C02AE99715}" type="pres">
      <dgm:prSet presAssocID="{E0C4B739-B784-4CC3-8D46-6EBCEEB9D6E8}" presName="sibTrans" presStyleLbl="node1" presStyleIdx="0" presStyleCnt="3"/>
      <dgm:spPr/>
    </dgm:pt>
    <dgm:pt modelId="{1C98B6BB-C110-4817-A168-76C10EE4347A}" type="pres">
      <dgm:prSet presAssocID="{5C74C44E-CD5D-4783-9DC5-4EE963CB8EF5}" presName="dummy" presStyleCnt="0"/>
      <dgm:spPr/>
    </dgm:pt>
    <dgm:pt modelId="{F8DEA585-E584-4448-840A-1876DC7C763F}" type="pres">
      <dgm:prSet presAssocID="{5C74C44E-CD5D-4783-9DC5-4EE963CB8EF5}" presName="node" presStyleLbl="revTx" presStyleIdx="1" presStyleCnt="3" custScaleX="145521" custRadScaleRad="107462" custRadScaleInc="0">
        <dgm:presLayoutVars>
          <dgm:bulletEnabled val="1"/>
        </dgm:presLayoutVars>
      </dgm:prSet>
      <dgm:spPr/>
    </dgm:pt>
    <dgm:pt modelId="{3CEB3C0A-3B89-4199-B8A3-F6F2DE51F79D}" type="pres">
      <dgm:prSet presAssocID="{E9060EEA-94A2-49AB-882A-B68FCCCBD84C}" presName="sibTrans" presStyleLbl="node1" presStyleIdx="1" presStyleCnt="3"/>
      <dgm:spPr/>
    </dgm:pt>
    <dgm:pt modelId="{CA06F5B8-F874-431E-A470-5600B62547DB}" type="pres">
      <dgm:prSet presAssocID="{A32990E3-4377-489B-9CF7-F7CB429554F7}" presName="dummy" presStyleCnt="0"/>
      <dgm:spPr/>
    </dgm:pt>
    <dgm:pt modelId="{B3ABB10E-BC33-4124-931D-E54F1FB0A6B3}" type="pres">
      <dgm:prSet presAssocID="{A32990E3-4377-489B-9CF7-F7CB429554F7}" presName="node" presStyleLbl="revTx" presStyleIdx="2" presStyleCnt="3">
        <dgm:presLayoutVars>
          <dgm:bulletEnabled val="1"/>
        </dgm:presLayoutVars>
      </dgm:prSet>
      <dgm:spPr/>
    </dgm:pt>
    <dgm:pt modelId="{A58FDD4B-0F77-4088-A5DC-FFED2CA87618}" type="pres">
      <dgm:prSet presAssocID="{7EFE01B8-CBEA-4A0D-B91E-E8A27B489739}" presName="sibTrans" presStyleLbl="node1" presStyleIdx="2" presStyleCnt="3"/>
      <dgm:spPr/>
    </dgm:pt>
  </dgm:ptLst>
  <dgm:cxnLst>
    <dgm:cxn modelId="{53D0C515-4A01-4ED1-B201-615330B804EC}" type="presOf" srcId="{E0C4B739-B784-4CC3-8D46-6EBCEEB9D6E8}" destId="{FAD8D421-202B-497F-9B40-67C02AE99715}" srcOrd="0" destOrd="0" presId="urn:microsoft.com/office/officeart/2005/8/layout/cycle1"/>
    <dgm:cxn modelId="{A7C86423-96FD-4269-A168-5BAA82041E16}" srcId="{C629579F-6032-4C13-839B-5C9CADF46400}" destId="{5C74C44E-CD5D-4783-9DC5-4EE963CB8EF5}" srcOrd="1" destOrd="0" parTransId="{9CAB7C6A-1DC5-4AC1-9661-D417852CB1D0}" sibTransId="{E9060EEA-94A2-49AB-882A-B68FCCCBD84C}"/>
    <dgm:cxn modelId="{5DE00627-9902-452E-8691-332F4B7DB6F2}" type="presOf" srcId="{E9060EEA-94A2-49AB-882A-B68FCCCBD84C}" destId="{3CEB3C0A-3B89-4199-B8A3-F6F2DE51F79D}" srcOrd="0" destOrd="0" presId="urn:microsoft.com/office/officeart/2005/8/layout/cycle1"/>
    <dgm:cxn modelId="{5CCF522E-7EF4-4415-A1D4-033849EA1D5C}" srcId="{C629579F-6032-4C13-839B-5C9CADF46400}" destId="{A32990E3-4377-489B-9CF7-F7CB429554F7}" srcOrd="2" destOrd="0" parTransId="{0CCFEC8F-9EFA-4573-A1B5-68ECDBBCAA86}" sibTransId="{7EFE01B8-CBEA-4A0D-B91E-E8A27B489739}"/>
    <dgm:cxn modelId="{F9F0A42E-661A-4F21-AEA6-E6FDA42B8A17}" type="presOf" srcId="{7EFE01B8-CBEA-4A0D-B91E-E8A27B489739}" destId="{A58FDD4B-0F77-4088-A5DC-FFED2CA87618}" srcOrd="0" destOrd="0" presId="urn:microsoft.com/office/officeart/2005/8/layout/cycle1"/>
    <dgm:cxn modelId="{30CAAF67-6D91-4CB6-BDCF-FFDE249285B8}" type="presOf" srcId="{5C74C44E-CD5D-4783-9DC5-4EE963CB8EF5}" destId="{F8DEA585-E584-4448-840A-1876DC7C763F}" srcOrd="0" destOrd="0" presId="urn:microsoft.com/office/officeart/2005/8/layout/cycle1"/>
    <dgm:cxn modelId="{DB867569-F225-41C2-98B1-DE64D3E4B259}" type="presOf" srcId="{A32990E3-4377-489B-9CF7-F7CB429554F7}" destId="{B3ABB10E-BC33-4124-931D-E54F1FB0A6B3}" srcOrd="0" destOrd="0" presId="urn:microsoft.com/office/officeart/2005/8/layout/cycle1"/>
    <dgm:cxn modelId="{47DEEACA-26D8-46DE-8126-3DDCD71C7499}" type="presOf" srcId="{12802088-37D4-4016-ADCF-694B11B79843}" destId="{10BA069D-B63C-4D69-B6A8-31CA8B8F5D43}" srcOrd="0" destOrd="0" presId="urn:microsoft.com/office/officeart/2005/8/layout/cycle1"/>
    <dgm:cxn modelId="{2D252BED-A897-49B4-BD9D-431353B9F748}" srcId="{C629579F-6032-4C13-839B-5C9CADF46400}" destId="{12802088-37D4-4016-ADCF-694B11B79843}" srcOrd="0" destOrd="0" parTransId="{829CF14C-A50F-4926-BC37-EBDFBFBFA3FC}" sibTransId="{E0C4B739-B784-4CC3-8D46-6EBCEEB9D6E8}"/>
    <dgm:cxn modelId="{962F52F9-927E-4B09-892D-74CDB65B95C6}" type="presOf" srcId="{C629579F-6032-4C13-839B-5C9CADF46400}" destId="{51ECAFC0-9B6D-4C33-9C8F-6950C34A8508}" srcOrd="0" destOrd="0" presId="urn:microsoft.com/office/officeart/2005/8/layout/cycle1"/>
    <dgm:cxn modelId="{9B15E59C-9667-4706-9CC5-097E4D036D05}" type="presParOf" srcId="{51ECAFC0-9B6D-4C33-9C8F-6950C34A8508}" destId="{8103EF69-C1E9-45B7-8BAF-B5D6FCCF3EE8}" srcOrd="0" destOrd="0" presId="urn:microsoft.com/office/officeart/2005/8/layout/cycle1"/>
    <dgm:cxn modelId="{B64FB323-1A28-47A8-B615-561F978C8285}" type="presParOf" srcId="{51ECAFC0-9B6D-4C33-9C8F-6950C34A8508}" destId="{10BA069D-B63C-4D69-B6A8-31CA8B8F5D43}" srcOrd="1" destOrd="0" presId="urn:microsoft.com/office/officeart/2005/8/layout/cycle1"/>
    <dgm:cxn modelId="{0F406404-E7A1-4797-856C-B83333F6569E}" type="presParOf" srcId="{51ECAFC0-9B6D-4C33-9C8F-6950C34A8508}" destId="{FAD8D421-202B-497F-9B40-67C02AE99715}" srcOrd="2" destOrd="0" presId="urn:microsoft.com/office/officeart/2005/8/layout/cycle1"/>
    <dgm:cxn modelId="{BC4E9DA4-78A2-450E-9487-04303F611D13}" type="presParOf" srcId="{51ECAFC0-9B6D-4C33-9C8F-6950C34A8508}" destId="{1C98B6BB-C110-4817-A168-76C10EE4347A}" srcOrd="3" destOrd="0" presId="urn:microsoft.com/office/officeart/2005/8/layout/cycle1"/>
    <dgm:cxn modelId="{2CDE9998-7DA5-4A6A-ADBC-F4323A162E79}" type="presParOf" srcId="{51ECAFC0-9B6D-4C33-9C8F-6950C34A8508}" destId="{F8DEA585-E584-4448-840A-1876DC7C763F}" srcOrd="4" destOrd="0" presId="urn:microsoft.com/office/officeart/2005/8/layout/cycle1"/>
    <dgm:cxn modelId="{34437D0A-4232-4388-8571-E88C5DE63E37}" type="presParOf" srcId="{51ECAFC0-9B6D-4C33-9C8F-6950C34A8508}" destId="{3CEB3C0A-3B89-4199-B8A3-F6F2DE51F79D}" srcOrd="5" destOrd="0" presId="urn:microsoft.com/office/officeart/2005/8/layout/cycle1"/>
    <dgm:cxn modelId="{BE72B5AC-67C5-47FB-A150-B8C08AF2CDF2}" type="presParOf" srcId="{51ECAFC0-9B6D-4C33-9C8F-6950C34A8508}" destId="{CA06F5B8-F874-431E-A470-5600B62547DB}" srcOrd="6" destOrd="0" presId="urn:microsoft.com/office/officeart/2005/8/layout/cycle1"/>
    <dgm:cxn modelId="{A417D5F8-E3AE-4AA9-A7E7-2319C91A16AF}" type="presParOf" srcId="{51ECAFC0-9B6D-4C33-9C8F-6950C34A8508}" destId="{B3ABB10E-BC33-4124-931D-E54F1FB0A6B3}" srcOrd="7" destOrd="0" presId="urn:microsoft.com/office/officeart/2005/8/layout/cycle1"/>
    <dgm:cxn modelId="{35085D28-3C69-4656-8C9B-E05D8B94E8B9}" type="presParOf" srcId="{51ECAFC0-9B6D-4C33-9C8F-6950C34A8508}" destId="{A58FDD4B-0F77-4088-A5DC-FFED2CA87618}"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A069D-B63C-4D69-B6A8-31CA8B8F5D43}">
      <dsp:nvSpPr>
        <dsp:cNvPr id="0" name=""/>
        <dsp:cNvSpPr/>
      </dsp:nvSpPr>
      <dsp:spPr>
        <a:xfrm>
          <a:off x="3786049" y="336056"/>
          <a:ext cx="1712714"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a:t>Use</a:t>
          </a:r>
          <a:endParaRPr kumimoji="1" lang="ja-JP" altLang="en-US" sz="3200" b="1" kern="1200" dirty="0"/>
        </a:p>
      </dsp:txBody>
      <dsp:txXfrm>
        <a:off x="3786049" y="336056"/>
        <a:ext cx="1712714" cy="1712714"/>
      </dsp:txXfrm>
    </dsp:sp>
    <dsp:sp modelId="{FAD8D421-202B-497F-9B40-67C02AE99715}">
      <dsp:nvSpPr>
        <dsp:cNvPr id="0" name=""/>
        <dsp:cNvSpPr/>
      </dsp:nvSpPr>
      <dsp:spPr>
        <a:xfrm>
          <a:off x="1173498" y="-1633"/>
          <a:ext cx="4053794" cy="4053794"/>
        </a:xfrm>
        <a:prstGeom prst="circularArrow">
          <a:avLst>
            <a:gd name="adj1" fmla="val 8239"/>
            <a:gd name="adj2" fmla="val 575284"/>
            <a:gd name="adj3" fmla="val 1917495"/>
            <a:gd name="adj4" fmla="val 48534"/>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EA585-E584-4448-840A-1876DC7C763F}">
      <dsp:nvSpPr>
        <dsp:cNvPr id="0" name=""/>
        <dsp:cNvSpPr/>
      </dsp:nvSpPr>
      <dsp:spPr>
        <a:xfrm>
          <a:off x="1954220" y="2833885"/>
          <a:ext cx="2492358"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a:t>Depression</a:t>
          </a:r>
          <a:endParaRPr kumimoji="1" lang="ja-JP" altLang="en-US" sz="3200" b="1" kern="1200" dirty="0"/>
        </a:p>
      </dsp:txBody>
      <dsp:txXfrm>
        <a:off x="1954220" y="2833885"/>
        <a:ext cx="2492358" cy="1712714"/>
      </dsp:txXfrm>
    </dsp:sp>
    <dsp:sp modelId="{3CEB3C0A-3B89-4199-B8A3-F6F2DE51F79D}">
      <dsp:nvSpPr>
        <dsp:cNvPr id="0" name=""/>
        <dsp:cNvSpPr/>
      </dsp:nvSpPr>
      <dsp:spPr>
        <a:xfrm>
          <a:off x="1173507" y="-1633"/>
          <a:ext cx="4053794" cy="4053794"/>
        </a:xfrm>
        <a:prstGeom prst="circularArrow">
          <a:avLst>
            <a:gd name="adj1" fmla="val 8239"/>
            <a:gd name="adj2" fmla="val 575284"/>
            <a:gd name="adj3" fmla="val 10176182"/>
            <a:gd name="adj4" fmla="val 8307221"/>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ABB10E-BC33-4124-931D-E54F1FB0A6B3}">
      <dsp:nvSpPr>
        <dsp:cNvPr id="0" name=""/>
        <dsp:cNvSpPr/>
      </dsp:nvSpPr>
      <dsp:spPr>
        <a:xfrm>
          <a:off x="902036" y="336056"/>
          <a:ext cx="1712714"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a:t>Craving</a:t>
          </a:r>
          <a:endParaRPr kumimoji="1" lang="ja-JP" altLang="en-US" sz="3200" b="1" kern="1200" dirty="0"/>
        </a:p>
      </dsp:txBody>
      <dsp:txXfrm>
        <a:off x="902036" y="336056"/>
        <a:ext cx="1712714" cy="1712714"/>
      </dsp:txXfrm>
    </dsp:sp>
    <dsp:sp modelId="{A58FDD4B-0F77-4088-A5DC-FFED2CA87618}">
      <dsp:nvSpPr>
        <dsp:cNvPr id="0" name=""/>
        <dsp:cNvSpPr/>
      </dsp:nvSpPr>
      <dsp:spPr>
        <a:xfrm>
          <a:off x="1173502" y="-1940"/>
          <a:ext cx="4053794" cy="4053794"/>
        </a:xfrm>
        <a:prstGeom prst="circularArrow">
          <a:avLst>
            <a:gd name="adj1" fmla="val 8239"/>
            <a:gd name="adj2" fmla="val 575284"/>
            <a:gd name="adj3" fmla="val 16860282"/>
            <a:gd name="adj4" fmla="val 14964434"/>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B31EB1-2622-494E-B032-C999DFA30D46}" type="slidenum">
              <a:rPr lang="en-US"/>
              <a:pPr/>
              <a:t>‹#›</a:t>
            </a:fld>
            <a:endParaRPr lang="en-US"/>
          </a:p>
        </p:txBody>
      </p:sp>
    </p:spTree>
    <p:extLst>
      <p:ext uri="{BB962C8B-B14F-4D97-AF65-F5344CB8AC3E}">
        <p14:creationId xmlns:p14="http://schemas.microsoft.com/office/powerpoint/2010/main" val="34627049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5-1—Methamphetamine and Cocaine </a:t>
            </a:r>
          </a:p>
          <a:p>
            <a:pPr marL="342900" lvl="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This session focuses on methamphetamine (Shabu) and cocaine. </a:t>
            </a:r>
            <a:endParaRPr lang="en-PH" dirty="0">
              <a:latin typeface="Times New Roman" pitchFamily="18" charset="0"/>
              <a:ea typeface="Yu Mincho" panose="02020400000000000000" pitchFamily="18" charset="-128"/>
              <a:cs typeface="Times New Roman" panose="02020603050405020304" pitchFamily="18" charset="0"/>
            </a:endParaRPr>
          </a:p>
          <a:p>
            <a:pPr marL="342900" lvl="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Both are highly addictive stimulant drugs that are similar in many ways, although there are significant differences as well. </a:t>
            </a:r>
            <a:endParaRPr lang="en-PH" dirty="0">
              <a:latin typeface="Times New Roman"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1B31EB1-2622-494E-B032-C999DFA30D46}" type="slidenum">
              <a:rPr lang="en-US" smtClean="0"/>
              <a:pPr/>
              <a:t>1</a:t>
            </a:fld>
            <a:endParaRPr lang="en-US"/>
          </a:p>
        </p:txBody>
      </p:sp>
    </p:spTree>
    <p:extLst>
      <p:ext uri="{BB962C8B-B14F-4D97-AF65-F5344CB8AC3E}">
        <p14:creationId xmlns:p14="http://schemas.microsoft.com/office/powerpoint/2010/main" val="301361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5-10—Methamphetamine (Shabu)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first stimulant drug we will discuss is Methamphetamine or Shabu, a synthetic drug that is manufactured from common chemicals.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10</a:t>
            </a:fld>
            <a:endParaRPr lang="en-US"/>
          </a:p>
        </p:txBody>
      </p:sp>
    </p:spTree>
    <p:extLst>
      <p:ext uri="{BB962C8B-B14F-4D97-AF65-F5344CB8AC3E}">
        <p14:creationId xmlns:p14="http://schemas.microsoft.com/office/powerpoint/2010/main" val="4251199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5-11—Popularity of 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According to the report of Dangerous Drug Board (DDB), the Shabu users in 2015 were 0.86 million of 1.1% of the population aged 10-69 in the Philippines.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Shabu users accounted for 96% of the patients admitted to the TRCs operated by DOH in 2017.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11</a:t>
            </a:fld>
            <a:endParaRPr lang="en-US"/>
          </a:p>
        </p:txBody>
      </p:sp>
    </p:spTree>
    <p:extLst>
      <p:ext uri="{BB962C8B-B14F-4D97-AF65-F5344CB8AC3E}">
        <p14:creationId xmlns:p14="http://schemas.microsoft.com/office/powerpoint/2010/main" val="4282668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5-12—Question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of the immediate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12</a:t>
            </a:fld>
            <a:endParaRPr lang="en-US"/>
          </a:p>
        </p:txBody>
      </p:sp>
    </p:spTree>
    <p:extLst>
      <p:ext uri="{BB962C8B-B14F-4D97-AF65-F5344CB8AC3E}">
        <p14:creationId xmlns:p14="http://schemas.microsoft.com/office/powerpoint/2010/main" val="3378467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5-13—Immediate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psychological effects of methamphetamine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Euphoria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Alertness or wakefulness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strength and renewed energy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invulnerability (feeling that nothing bad can happen to you)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confidence and competence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Intensified feelings of sexual desire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 feelings of boredom, loneliness, and shyness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13</a:t>
            </a:fld>
            <a:endParaRPr lang="en-US"/>
          </a:p>
        </p:txBody>
      </p:sp>
    </p:spTree>
    <p:extLst>
      <p:ext uri="{BB962C8B-B14F-4D97-AF65-F5344CB8AC3E}">
        <p14:creationId xmlns:p14="http://schemas.microsoft.com/office/powerpoint/2010/main" val="1803024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5-14—Immediate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physical effects of methamphetamine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Pupil size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Sensitivity to sound and stimulation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Blood pressure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Breathing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temperature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Appetite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Sleep</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80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Reaction time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14</a:t>
            </a:fld>
            <a:endParaRPr lang="en-US"/>
          </a:p>
        </p:txBody>
      </p:sp>
    </p:spTree>
    <p:extLst>
      <p:ext uri="{BB962C8B-B14F-4D97-AF65-F5344CB8AC3E}">
        <p14:creationId xmlns:p14="http://schemas.microsoft.com/office/powerpoint/2010/main" val="4059488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5-15—Toxic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effects may not sound bad, or they even may sound desirable.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However, Shabu can cause serious long-term psychological and physical damage (toxic effects).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many toxic effects go away in time, even after a person stops using Shabu, some effects can be permanent.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Most negative effects begin fairly soon with regular Shabu use.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15</a:t>
            </a:fld>
            <a:endParaRPr lang="en-US"/>
          </a:p>
        </p:txBody>
      </p:sp>
    </p:spTree>
    <p:extLst>
      <p:ext uri="{BB962C8B-B14F-4D97-AF65-F5344CB8AC3E}">
        <p14:creationId xmlns:p14="http://schemas.microsoft.com/office/powerpoint/2010/main" val="3342961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chronic or long-term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16</a:t>
            </a:fld>
            <a:endParaRPr lang="en-US"/>
          </a:p>
        </p:txBody>
      </p:sp>
    </p:spTree>
    <p:extLst>
      <p:ext uri="{BB962C8B-B14F-4D97-AF65-F5344CB8AC3E}">
        <p14:creationId xmlns:p14="http://schemas.microsoft.com/office/powerpoint/2010/main" val="3126079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5-17—Chronic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psychological effects (“chronic” means that these effects may begin later in a person’s use cycle and last a long time)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use include 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Confusion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concentrate and organize information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Mood swings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Irritability and anger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feel pleasure without the drug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Paranoia (persistent feelings that one is being watched, is being followed, or is about to be harmed)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Insomnia and fatigue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Anxiety and panic disorder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 when not using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called “crashing”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Reckless, unprotected sexual behavior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17</a:t>
            </a:fld>
            <a:endParaRPr lang="en-US"/>
          </a:p>
        </p:txBody>
      </p:sp>
    </p:spTree>
    <p:extLst>
      <p:ext uri="{BB962C8B-B14F-4D97-AF65-F5344CB8AC3E}">
        <p14:creationId xmlns:p14="http://schemas.microsoft.com/office/powerpoint/2010/main" val="3800102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5-18—Severe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psychological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Tactile hallucinations (the person feels as if things are crawling on him or her) or auditory hallucinations (the person hears things that aren’t there)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depression that can lead to suicidal thoughts or attempts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Episodes of sudden, violent behavior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memory loss that may be permanent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18</a:t>
            </a:fld>
            <a:endParaRPr lang="en-US"/>
          </a:p>
        </p:txBody>
      </p:sp>
    </p:spTree>
    <p:extLst>
      <p:ext uri="{BB962C8B-B14F-4D97-AF65-F5344CB8AC3E}">
        <p14:creationId xmlns:p14="http://schemas.microsoft.com/office/powerpoint/2010/main" val="2245683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5-19—Chronic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physical effects of use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Tremor (shakiness)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Weakness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Dry mouth</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Weight loss and malnutrition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 sweating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Only skin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Sores caused by oily skin and by the person picking at his or her skin, a common effect of Shabu use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Headaches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Severe problems with teeth and gums caused by teeth grinding, decreased blood flow to the mouth, and decreased saliva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19</a:t>
            </a:fld>
            <a:endParaRPr lang="en-US"/>
          </a:p>
        </p:txBody>
      </p:sp>
    </p:spTree>
    <p:extLst>
      <p:ext uri="{BB962C8B-B14F-4D97-AF65-F5344CB8AC3E}">
        <p14:creationId xmlns:p14="http://schemas.microsoft.com/office/powerpoint/2010/main" val="138246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5-2—Differences Between Cocaine and Methamphetamine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Cocaine and methamphetamine differ in that cocaine is processed out of the body much faster than is methamphetamine, so the effects, or high, of cocaine don’t last as long.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cocaine last for only 1 to 2 hours, whereas the effects of methamphetamine last 8 to 12 hours.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Withdrawal from methamphetamine also can last longer, and the symptoms of withdrawal may be more intense than those of cocaine withdrawal.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2</a:t>
            </a:fld>
            <a:endParaRPr lang="en-US"/>
          </a:p>
        </p:txBody>
      </p:sp>
    </p:spTree>
    <p:extLst>
      <p:ext uri="{BB962C8B-B14F-4D97-AF65-F5344CB8AC3E}">
        <p14:creationId xmlns:p14="http://schemas.microsoft.com/office/powerpoint/2010/main" val="4062813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5-20—Severe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physical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Seizures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 to small blood vessels in the brain, which can lead to stroke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Damaged brain cells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Irregular heartbeat that can cause sudden death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attack or chronic heart problems, including the breaking down of the heart muscle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Kidney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Liver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“Tweaking,” movements that a person can’t control that are repeated regularly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Infected skin sores that can cause severe scarring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20</a:t>
            </a:fld>
            <a:endParaRPr lang="en-US"/>
          </a:p>
        </p:txBody>
      </p:sp>
    </p:spTree>
    <p:extLst>
      <p:ext uri="{BB962C8B-B14F-4D97-AF65-F5344CB8AC3E}">
        <p14:creationId xmlns:p14="http://schemas.microsoft.com/office/powerpoint/2010/main" val="417104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5-3—Dopamine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both Shabu and cocaine are caused by the drugs’ effects on dopamine, a chemical that is always present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plays an important role 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movement</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Thinking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Motivation and reward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Pleasure responses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also plays an important role in addiction to any drug.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3</a:t>
            </a:fld>
            <a:endParaRPr lang="en-US"/>
          </a:p>
        </p:txBody>
      </p:sp>
    </p:spTree>
    <p:extLst>
      <p:ext uri="{BB962C8B-B14F-4D97-AF65-F5344CB8AC3E}">
        <p14:creationId xmlns:p14="http://schemas.microsoft.com/office/powerpoint/2010/main" val="3491543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5-4—Example of Dopamine’s Effect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engages in natural activities like eating, drinking, and sex, dopamine is released by cells in the brain and creates immediate (though short-lasting) feelings of pleasure by stimulating other cells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feelings reward the basic activities of eating, drinking, and sex and motivate people to repeat them, ensuring survival.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4</a:t>
            </a:fld>
            <a:endParaRPr lang="en-US"/>
          </a:p>
        </p:txBody>
      </p:sp>
    </p:spTree>
    <p:extLst>
      <p:ext uri="{BB962C8B-B14F-4D97-AF65-F5344CB8AC3E}">
        <p14:creationId xmlns:p14="http://schemas.microsoft.com/office/powerpoint/2010/main" val="3059704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5-5—Dopamine Imbalance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natural balance of dopamine is upset (by a drug, for example), a person can experience negative effects: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much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may produce nervousness, irritability, aggressiveness, fears that are not based on reality, and bizarre thoughts.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little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is associated with low mood, fatigue, and the tremors and the inability to control movement that are part of Parkinson’s disease.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5</a:t>
            </a:fld>
            <a:endParaRPr lang="en-US"/>
          </a:p>
        </p:txBody>
      </p:sp>
    </p:spTree>
    <p:extLst>
      <p:ext uri="{BB962C8B-B14F-4D97-AF65-F5344CB8AC3E}">
        <p14:creationId xmlns:p14="http://schemas.microsoft.com/office/powerpoint/2010/main" val="3581140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5-6—Dopamine and Stimulant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uses Shabu or cocaine, too much dopamine becomes available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each drug increases the amount of dopamine in the brain in a different way, many of the effects are the same.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first starts taking Shabu or cocaine, he or she will experience primarily pleasurable effects but will also experience some negative effects that are caused by too much dopamine.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6</a:t>
            </a:fld>
            <a:endParaRPr lang="en-US"/>
          </a:p>
        </p:txBody>
      </p:sp>
    </p:spTree>
    <p:extLst>
      <p:ext uri="{BB962C8B-B14F-4D97-AF65-F5344CB8AC3E}">
        <p14:creationId xmlns:p14="http://schemas.microsoft.com/office/powerpoint/2010/main" val="201422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5-7—Dopamine and Stimulant Use Over Time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a person continues to use Shabu or cocaine, the brain’s dopamine system becomes damaged.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the damage increases, the person will continue to experience some pleasurable effects but also will experience substantial negative effects from Shabu or cocaine.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7</a:t>
            </a:fld>
            <a:endParaRPr lang="en-US"/>
          </a:p>
        </p:txBody>
      </p:sp>
    </p:spTree>
    <p:extLst>
      <p:ext uri="{BB962C8B-B14F-4D97-AF65-F5344CB8AC3E}">
        <p14:creationId xmlns:p14="http://schemas.microsoft.com/office/powerpoint/2010/main" val="4071135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5-8—Use–Depression–Craving–Use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stimulant and euphoric effects of Shabu or cocaine wear off, dopamine levels may decrease to levels that are below normal, and the person experiences an abrupt drop in mood and energy levels.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Symptoms of fatigue and depression are common.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negative feelings often create a strong desire (craving) in the person to take the drug again.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Over time (often, very little time), this use–depression–craving–use cycle leads to addiction.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8</a:t>
            </a:fld>
            <a:endParaRPr lang="en-US"/>
          </a:p>
        </p:txBody>
      </p:sp>
    </p:spTree>
    <p:extLst>
      <p:ext uri="{BB962C8B-B14F-4D97-AF65-F5344CB8AC3E}">
        <p14:creationId xmlns:p14="http://schemas.microsoft.com/office/powerpoint/2010/main" val="3248407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5-9—Route of Administration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Both Shabu and cocaine are available in various forms that can be</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Injected </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Smoked </a:t>
            </a:r>
          </a:p>
          <a:p>
            <a:pPr marL="800100" lvl="1" indent="-342900">
              <a:lnSpc>
                <a:spcPct val="107000"/>
              </a:lnSpc>
              <a:spcAft>
                <a:spcPts val="80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Snorted</a:t>
            </a: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 a drug is taken influences </a:t>
            </a:r>
          </a:p>
          <a:p>
            <a:pPr marL="800100" lvl="1" indent="-342900" algn="l" rtl="0" fontAlgn="base">
              <a:lnSpc>
                <a:spcPct val="107000"/>
              </a:lnSpc>
              <a:spcBef>
                <a:spcPct val="30000"/>
              </a:spcBef>
              <a:spcAft>
                <a:spcPts val="0"/>
              </a:spcAft>
              <a:buFont typeface="Wingdings" panose="05000000000000000000" pitchFamily="2" charset="2"/>
              <a:buChar char=""/>
            </a:pPr>
            <a:r>
              <a:rPr lang="en-US"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rPr>
              <a:t>How quickly it produces an effect </a:t>
            </a:r>
            <a:endParaRPr lang="en-PH"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strength of the drug’s effects, both positive and negative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negative effects a person will experience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9</a:t>
            </a:fld>
            <a:endParaRPr lang="en-US"/>
          </a:p>
        </p:txBody>
      </p:sp>
    </p:spTree>
    <p:extLst>
      <p:ext uri="{BB962C8B-B14F-4D97-AF65-F5344CB8AC3E}">
        <p14:creationId xmlns:p14="http://schemas.microsoft.com/office/powerpoint/2010/main" val="364897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4755" name="Rectangle 3"/>
          <p:cNvSpPr>
            <a:spLocks noGrp="1" noChangeArrowheads="1"/>
          </p:cNvSpPr>
          <p:nvPr>
            <p:ph type="ctrTitle"/>
          </p:nvPr>
        </p:nvSpPr>
        <p:spPr>
          <a:xfrm>
            <a:off x="914400" y="1295400"/>
            <a:ext cx="7924800" cy="1470025"/>
          </a:xfrm>
        </p:spPr>
        <p:txBody>
          <a:bodyPr/>
          <a:lstStyle>
            <a:lvl1pPr algn="ctr">
              <a:defRPr sz="4400"/>
            </a:lvl1pPr>
          </a:lstStyle>
          <a:p>
            <a:pPr lvl="0"/>
            <a:r>
              <a:rPr lang="en-US" noProof="0"/>
              <a:t>Click to edit Master title style</a:t>
            </a:r>
          </a:p>
        </p:txBody>
      </p:sp>
      <p:sp>
        <p:nvSpPr>
          <p:cNvPr id="74756" name="Rectangle 4"/>
          <p:cNvSpPr>
            <a:spLocks noGrp="1" noChangeArrowheads="1"/>
          </p:cNvSpPr>
          <p:nvPr>
            <p:ph type="sldNum" sz="quarter" idx="4"/>
          </p:nvPr>
        </p:nvSpPr>
        <p:spPr/>
        <p:txBody>
          <a:bodyPr/>
          <a:lstStyle>
            <a:lvl1pPr>
              <a:defRPr/>
            </a:lvl1pPr>
          </a:lstStyle>
          <a:p>
            <a:r>
              <a:rPr lang="en-US" dirty="0"/>
              <a:t>5-</a:t>
            </a:r>
            <a:fld id="{59EEB10E-144D-47F1-A070-BEC62774191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F53395C0-C8AC-45AE-BDBA-879B78CD8296}" type="slidenum">
              <a:rPr lang="en-US" smtClean="0"/>
              <a:pPr/>
              <a:t>‹#›</a:t>
            </a:fld>
            <a:endParaRPr lang="en-US" dirty="0"/>
          </a:p>
        </p:txBody>
      </p:sp>
    </p:spTree>
    <p:extLst>
      <p:ext uri="{BB962C8B-B14F-4D97-AF65-F5344CB8AC3E}">
        <p14:creationId xmlns:p14="http://schemas.microsoft.com/office/powerpoint/2010/main" val="44164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94796BB0-648A-48E7-A375-A7DD66C5C790}" type="slidenum">
              <a:rPr lang="en-US" smtClean="0"/>
              <a:pPr/>
              <a:t>‹#›</a:t>
            </a:fld>
            <a:endParaRPr lang="en-US" dirty="0"/>
          </a:p>
        </p:txBody>
      </p:sp>
    </p:spTree>
    <p:extLst>
      <p:ext uri="{BB962C8B-B14F-4D97-AF65-F5344CB8AC3E}">
        <p14:creationId xmlns:p14="http://schemas.microsoft.com/office/powerpoint/2010/main" val="3736569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19650" y="1600200"/>
            <a:ext cx="37719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19650" y="3938588"/>
            <a:ext cx="37719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1"/>
          </p:nvPr>
        </p:nvSpPr>
        <p:spPr>
          <a:xfrm>
            <a:off x="6827838" y="6381750"/>
            <a:ext cx="2133600" cy="476250"/>
          </a:xfrm>
        </p:spPr>
        <p:txBody>
          <a:bodyPr/>
          <a:lstStyle>
            <a:lvl1pPr>
              <a:defRPr/>
            </a:lvl1pPr>
          </a:lstStyle>
          <a:p>
            <a:r>
              <a:rPr lang="en-US" dirty="0"/>
              <a:t>5-</a:t>
            </a:r>
            <a:fld id="{76A372EF-1D75-443B-9549-919169D4987D}" type="slidenum">
              <a:rPr lang="en-US" smtClean="0"/>
              <a:pPr/>
              <a:t>‹#›</a:t>
            </a:fld>
            <a:endParaRPr lang="en-US" dirty="0"/>
          </a:p>
        </p:txBody>
      </p:sp>
    </p:spTree>
    <p:extLst>
      <p:ext uri="{BB962C8B-B14F-4D97-AF65-F5344CB8AC3E}">
        <p14:creationId xmlns:p14="http://schemas.microsoft.com/office/powerpoint/2010/main" val="61583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EC105B58-B364-40F7-81C9-0BF7B0236E89}" type="slidenum">
              <a:rPr lang="en-US" smtClean="0"/>
              <a:pPr/>
              <a:t>‹#›</a:t>
            </a:fld>
            <a:endParaRPr lang="en-US" dirty="0"/>
          </a:p>
        </p:txBody>
      </p:sp>
    </p:spTree>
    <p:extLst>
      <p:ext uri="{BB962C8B-B14F-4D97-AF65-F5344CB8AC3E}">
        <p14:creationId xmlns:p14="http://schemas.microsoft.com/office/powerpoint/2010/main" val="231933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5-</a:t>
            </a:r>
            <a:fld id="{790F1827-3419-49B5-AFF5-FDEF406AB373}" type="slidenum">
              <a:rPr lang="en-US" smtClean="0"/>
              <a:pPr/>
              <a:t>‹#›</a:t>
            </a:fld>
            <a:endParaRPr lang="en-US" dirty="0"/>
          </a:p>
        </p:txBody>
      </p:sp>
    </p:spTree>
    <p:extLst>
      <p:ext uri="{BB962C8B-B14F-4D97-AF65-F5344CB8AC3E}">
        <p14:creationId xmlns:p14="http://schemas.microsoft.com/office/powerpoint/2010/main" val="505300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5-</a:t>
            </a:r>
            <a:fld id="{DD980218-10A2-40C4-BBDB-0D64C82B8271}" type="slidenum">
              <a:rPr lang="en-US" smtClean="0"/>
              <a:pPr/>
              <a:t>‹#›</a:t>
            </a:fld>
            <a:endParaRPr lang="en-US" dirty="0"/>
          </a:p>
        </p:txBody>
      </p:sp>
    </p:spTree>
    <p:extLst>
      <p:ext uri="{BB962C8B-B14F-4D97-AF65-F5344CB8AC3E}">
        <p14:creationId xmlns:p14="http://schemas.microsoft.com/office/powerpoint/2010/main" val="49485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5-</a:t>
            </a:r>
            <a:fld id="{074F5043-1117-44D6-A438-1F0EDE68CA98}" type="slidenum">
              <a:rPr lang="en-US" smtClean="0"/>
              <a:pPr/>
              <a:t>‹#›</a:t>
            </a:fld>
            <a:endParaRPr lang="en-US" dirty="0"/>
          </a:p>
        </p:txBody>
      </p:sp>
    </p:spTree>
    <p:extLst>
      <p:ext uri="{BB962C8B-B14F-4D97-AF65-F5344CB8AC3E}">
        <p14:creationId xmlns:p14="http://schemas.microsoft.com/office/powerpoint/2010/main" val="336695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5-</a:t>
            </a:r>
            <a:fld id="{971BFE9B-9BFF-47CE-91B6-6C9B49F26122}" type="slidenum">
              <a:rPr lang="en-US" smtClean="0"/>
              <a:pPr/>
              <a:t>‹#›</a:t>
            </a:fld>
            <a:endParaRPr lang="en-US" dirty="0"/>
          </a:p>
        </p:txBody>
      </p:sp>
    </p:spTree>
    <p:extLst>
      <p:ext uri="{BB962C8B-B14F-4D97-AF65-F5344CB8AC3E}">
        <p14:creationId xmlns:p14="http://schemas.microsoft.com/office/powerpoint/2010/main" val="2263660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5-</a:t>
            </a:r>
            <a:fld id="{4DA0064A-4E0D-4BB0-B9EB-9B809133AF13}" type="slidenum">
              <a:rPr lang="en-US" smtClean="0"/>
              <a:pPr/>
              <a:t>‹#›</a:t>
            </a:fld>
            <a:endParaRPr lang="en-US" dirty="0"/>
          </a:p>
        </p:txBody>
      </p:sp>
    </p:spTree>
    <p:extLst>
      <p:ext uri="{BB962C8B-B14F-4D97-AF65-F5344CB8AC3E}">
        <p14:creationId xmlns:p14="http://schemas.microsoft.com/office/powerpoint/2010/main" val="294733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CF4E8893-B593-4226-A0A2-DA35A3C5279B}" type="slidenum">
              <a:rPr lang="en-US" smtClean="0"/>
              <a:pPr/>
              <a:t>‹#›</a:t>
            </a:fld>
            <a:endParaRPr lang="en-US" dirty="0"/>
          </a:p>
        </p:txBody>
      </p:sp>
    </p:spTree>
    <p:extLst>
      <p:ext uri="{BB962C8B-B14F-4D97-AF65-F5344CB8AC3E}">
        <p14:creationId xmlns:p14="http://schemas.microsoft.com/office/powerpoint/2010/main" val="1397890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2F986D57-DD6D-4361-B180-0EAF6D50E05A}" type="slidenum">
              <a:rPr lang="en-US" smtClean="0"/>
              <a:pPr/>
              <a:t>‹#›</a:t>
            </a:fld>
            <a:endParaRPr lang="en-US" dirty="0"/>
          </a:p>
        </p:txBody>
      </p:sp>
    </p:spTree>
    <p:extLst>
      <p:ext uri="{BB962C8B-B14F-4D97-AF65-F5344CB8AC3E}">
        <p14:creationId xmlns:p14="http://schemas.microsoft.com/office/powerpoint/2010/main" val="358088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324600"/>
            <a:ext cx="9144000" cy="533400"/>
          </a:xfrm>
          <a:prstGeom prst="rect">
            <a:avLst/>
          </a:prstGeom>
          <a:gradFill rotWithShape="1">
            <a:gsLst>
              <a:gs pos="0">
                <a:schemeClr val="bg1"/>
              </a:gs>
              <a:gs pos="100000">
                <a:srgbClr val="CCFF99"/>
              </a:gs>
            </a:gsLst>
            <a:lin ang="5400000" scaled="1"/>
          </a:gradFill>
          <a:ln>
            <a:noFill/>
          </a:ln>
          <a:effectLst/>
        </p:spPr>
        <p:txBody>
          <a:bodyPr wrap="none" anchor="ctr"/>
          <a:lstStyle/>
          <a:p>
            <a:endParaRPr lang="en-US"/>
          </a:p>
        </p:txBody>
      </p:sp>
      <p:sp>
        <p:nvSpPr>
          <p:cNvPr id="73731" name="Rectangle 3"/>
          <p:cNvSpPr>
            <a:spLocks noChangeArrowheads="1"/>
          </p:cNvSpPr>
          <p:nvPr/>
        </p:nvSpPr>
        <p:spPr bwMode="auto">
          <a:xfrm>
            <a:off x="1" y="0"/>
            <a:ext cx="9144000" cy="533400"/>
          </a:xfrm>
          <a:prstGeom prst="rect">
            <a:avLst/>
          </a:prstGeom>
          <a:gradFill rotWithShape="1">
            <a:gsLst>
              <a:gs pos="0">
                <a:srgbClr val="CCFF99"/>
              </a:gs>
              <a:gs pos="100000">
                <a:schemeClr val="bg1"/>
              </a:gs>
            </a:gsLst>
            <a:lin ang="5400000" scaled="1"/>
          </a:gradFill>
          <a:ln>
            <a:noFill/>
          </a:ln>
          <a:effectLst/>
        </p:spPr>
        <p:txBody>
          <a:bodyPr wrap="none" anchor="ctr"/>
          <a:lstStyle/>
          <a:p>
            <a:endParaRPr lang="en-US" dirty="0"/>
          </a:p>
        </p:txBody>
      </p:sp>
      <p:sp>
        <p:nvSpPr>
          <p:cNvPr id="7373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373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373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5-</a:t>
            </a:r>
            <a:fld id="{C6CF2939-43EF-4508-A84E-0163CB38349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4"/>
          </p:nvPr>
        </p:nvSpPr>
        <p:spPr/>
        <p:txBody>
          <a:bodyPr/>
          <a:lstStyle/>
          <a:p>
            <a:r>
              <a:rPr lang="en-US"/>
              <a:t>4-</a:t>
            </a:r>
            <a:fld id="{807630DD-1D8F-4C63-A5E3-3DB470446F65}" type="slidenum">
              <a:rPr lang="en-US"/>
              <a:pPr/>
              <a:t>1</a:t>
            </a:fld>
            <a:endParaRPr lang="en-US"/>
          </a:p>
        </p:txBody>
      </p:sp>
      <p:sp>
        <p:nvSpPr>
          <p:cNvPr id="4" name="Rectangle 2">
            <a:extLst>
              <a:ext uri="{FF2B5EF4-FFF2-40B4-BE49-F238E27FC236}">
                <a16:creationId xmlns:a16="http://schemas.microsoft.com/office/drawing/2014/main" id="{4B8CD66C-7DAE-4014-8D79-2D6DC8615ED8}"/>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CCFF99">
                  <a:alpha val="6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5:</a:t>
            </a:r>
            <a:br>
              <a:rPr lang="en-US" sz="4400" b="1" kern="0" dirty="0">
                <a:solidFill>
                  <a:schemeClr val="tx1"/>
                </a:solidFill>
              </a:rPr>
            </a:br>
            <a:r>
              <a:rPr lang="en-US" sz="4400" b="1" kern="0" dirty="0">
                <a:solidFill>
                  <a:schemeClr val="tx1"/>
                </a:solidFill>
              </a:rPr>
              <a:t>Methamphetamine and Cocaine (1)</a:t>
            </a:r>
            <a:endParaRPr lang="en-US" sz="3200" b="1" i="1" kern="0" dirty="0">
              <a:solidFill>
                <a:schemeClr val="tx1"/>
              </a:solidFill>
            </a:endParaRPr>
          </a:p>
        </p:txBody>
      </p:sp>
      <p:sp>
        <p:nvSpPr>
          <p:cNvPr id="5" name="Rectangle 4">
            <a:extLst>
              <a:ext uri="{FF2B5EF4-FFF2-40B4-BE49-F238E27FC236}">
                <a16:creationId xmlns:a16="http://schemas.microsoft.com/office/drawing/2014/main" id="{40BB0ADD-3890-45F8-8066-440BEA65B001}"/>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r>
              <a:rPr lang="en-US"/>
              <a:t>4-</a:t>
            </a:r>
            <a:fld id="{9DC3F269-7982-4DD9-BF0D-70F24603EBD2}" type="slidenum">
              <a:rPr lang="en-US"/>
              <a:pPr/>
              <a:t>10</a:t>
            </a:fld>
            <a:endParaRPr lang="en-US"/>
          </a:p>
        </p:txBody>
      </p:sp>
      <p:sp>
        <p:nvSpPr>
          <p:cNvPr id="44037" name="Rectangle 5"/>
          <p:cNvSpPr>
            <a:spLocks noGrp="1" noChangeArrowheads="1"/>
          </p:cNvSpPr>
          <p:nvPr>
            <p:ph type="title"/>
          </p:nvPr>
        </p:nvSpPr>
        <p:spPr>
          <a:xfrm>
            <a:off x="533400" y="2514600"/>
            <a:ext cx="8077200" cy="1143000"/>
          </a:xfrm>
          <a:noFill/>
          <a:ln/>
        </p:spPr>
        <p:txBody>
          <a:bodyPr/>
          <a:lstStyle/>
          <a:p>
            <a:pPr algn="ctr"/>
            <a:r>
              <a:rPr lang="en-US" sz="4400" dirty="0"/>
              <a:t>Methamphetamine (Shabu)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6817E3D6-7155-4196-8487-BEF5F393266B}" type="slidenum">
              <a:rPr lang="en-US"/>
              <a:pPr/>
              <a:t>11</a:t>
            </a:fld>
            <a:endParaRPr lang="en-US"/>
          </a:p>
        </p:txBody>
      </p:sp>
      <p:sp>
        <p:nvSpPr>
          <p:cNvPr id="4098" name="Rectangle 2"/>
          <p:cNvSpPr>
            <a:spLocks noGrp="1" noChangeArrowheads="1"/>
          </p:cNvSpPr>
          <p:nvPr>
            <p:ph type="title"/>
          </p:nvPr>
        </p:nvSpPr>
        <p:spPr/>
        <p:txBody>
          <a:bodyPr/>
          <a:lstStyle/>
          <a:p>
            <a:r>
              <a:rPr lang="en-US" dirty="0"/>
              <a:t>Popularity of </a:t>
            </a:r>
            <a:r>
              <a:rPr lang="en-US" altLang="ja-JP" dirty="0" err="1"/>
              <a:t>Shabu</a:t>
            </a:r>
            <a:endParaRPr lang="en-US" dirty="0"/>
          </a:p>
        </p:txBody>
      </p:sp>
      <p:sp>
        <p:nvSpPr>
          <p:cNvPr id="4099" name="Rectangle 3"/>
          <p:cNvSpPr>
            <a:spLocks noGrp="1" noChangeArrowheads="1"/>
          </p:cNvSpPr>
          <p:nvPr>
            <p:ph type="body" idx="1"/>
          </p:nvPr>
        </p:nvSpPr>
        <p:spPr/>
        <p:txBody>
          <a:bodyPr/>
          <a:lstStyle/>
          <a:p>
            <a:pPr>
              <a:buClrTx/>
            </a:pPr>
            <a:r>
              <a:rPr lang="en-US" dirty="0" err="1"/>
              <a:t>Shabu</a:t>
            </a:r>
            <a:r>
              <a:rPr lang="en-US" dirty="0"/>
              <a:t> users in 2015 were 0.86 million or 1.1% of the population aged 10-69 years.</a:t>
            </a:r>
          </a:p>
          <a:p>
            <a:pPr>
              <a:buClrTx/>
            </a:pPr>
            <a:r>
              <a:rPr lang="en-US" dirty="0"/>
              <a:t>96% of the patients admitted to the DOH-TRCs were </a:t>
            </a:r>
            <a:r>
              <a:rPr lang="en-US" dirty="0" err="1"/>
              <a:t>Shabu</a:t>
            </a:r>
            <a:r>
              <a:rPr lang="en-US" dirty="0"/>
              <a:t> users </a:t>
            </a:r>
            <a:r>
              <a:rPr lang="en-US" altLang="ja-JP" dirty="0"/>
              <a:t>in 2017</a:t>
            </a:r>
            <a:r>
              <a:rPr 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a:t>What are some of the </a:t>
            </a:r>
            <a:r>
              <a:rPr kumimoji="1" lang="en-US" altLang="ja-JP" sz="3600" i="1" u="sng" dirty="0"/>
              <a:t>immediate</a:t>
            </a:r>
            <a:r>
              <a:rPr kumimoji="1" lang="en-US" altLang="ja-JP" sz="3600" i="1" dirty="0"/>
              <a:t> effects of Shabu?</a:t>
            </a:r>
          </a:p>
          <a:p>
            <a:pPr lvl="1">
              <a:buClrTx/>
            </a:pPr>
            <a:r>
              <a:rPr kumimoji="1" lang="en-US" altLang="ja-JP" sz="3600" i="1" dirty="0"/>
              <a:t>To your feelings and mental status</a:t>
            </a:r>
          </a:p>
          <a:p>
            <a:pPr lvl="1">
              <a:buClrTx/>
            </a:pPr>
            <a:r>
              <a:rPr kumimoji="1" lang="en-US" altLang="ja-JP" sz="3600" i="1" dirty="0"/>
              <a:t>To your body</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12</a:t>
            </a:fld>
            <a:endParaRPr lang="en-US"/>
          </a:p>
        </p:txBody>
      </p:sp>
    </p:spTree>
    <p:extLst>
      <p:ext uri="{BB962C8B-B14F-4D97-AF65-F5344CB8AC3E}">
        <p14:creationId xmlns:p14="http://schemas.microsoft.com/office/powerpoint/2010/main" val="2182294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r>
              <a:rPr lang="en-US"/>
              <a:t>4-</a:t>
            </a:r>
            <a:fld id="{9868B69B-E353-4E55-BE95-8F65C1608DFD}" type="slidenum">
              <a:rPr lang="en-US"/>
              <a:pPr/>
              <a:t>13</a:t>
            </a:fld>
            <a:endParaRPr lang="en-US"/>
          </a:p>
        </p:txBody>
      </p:sp>
      <p:sp>
        <p:nvSpPr>
          <p:cNvPr id="5122" name="Rectangle 2"/>
          <p:cNvSpPr>
            <a:spLocks noGrp="1" noChangeArrowheads="1"/>
          </p:cNvSpPr>
          <p:nvPr>
            <p:ph type="title"/>
          </p:nvPr>
        </p:nvSpPr>
        <p:spPr>
          <a:xfrm>
            <a:off x="758868" y="407779"/>
            <a:ext cx="7696200" cy="1143000"/>
          </a:xfrm>
        </p:spPr>
        <p:txBody>
          <a:bodyPr/>
          <a:lstStyle/>
          <a:p>
            <a:r>
              <a:rPr lang="en-US" dirty="0"/>
              <a:t>Immediate Psychological Effects</a:t>
            </a:r>
          </a:p>
        </p:txBody>
      </p:sp>
      <p:sp>
        <p:nvSpPr>
          <p:cNvPr id="5123" name="Rectangle 3"/>
          <p:cNvSpPr>
            <a:spLocks noGrp="1" noChangeArrowheads="1"/>
          </p:cNvSpPr>
          <p:nvPr>
            <p:ph type="body" idx="1"/>
          </p:nvPr>
        </p:nvSpPr>
        <p:spPr>
          <a:xfrm>
            <a:off x="758868" y="1600200"/>
            <a:ext cx="7970838" cy="3840162"/>
          </a:xfrm>
        </p:spPr>
        <p:txBody>
          <a:bodyPr/>
          <a:lstStyle/>
          <a:p>
            <a:pPr>
              <a:buClrTx/>
            </a:pPr>
            <a:r>
              <a:rPr lang="en-US" dirty="0"/>
              <a:t>Increased euphoria</a:t>
            </a:r>
          </a:p>
          <a:p>
            <a:pPr>
              <a:buClrTx/>
            </a:pPr>
            <a:r>
              <a:rPr lang="en-US" dirty="0"/>
              <a:t>Increased alertness or wakefulness</a:t>
            </a:r>
          </a:p>
          <a:p>
            <a:pPr>
              <a:buClrTx/>
            </a:pPr>
            <a:r>
              <a:rPr lang="en-US" dirty="0"/>
              <a:t>Increased feelings of strength/energy</a:t>
            </a:r>
          </a:p>
          <a:p>
            <a:pPr>
              <a:buClrTx/>
            </a:pPr>
            <a:r>
              <a:rPr lang="en-US" dirty="0"/>
              <a:t>Increased feelings of invulnerability</a:t>
            </a:r>
          </a:p>
          <a:p>
            <a:pPr>
              <a:buClrTx/>
            </a:pPr>
            <a:r>
              <a:rPr lang="en-US" dirty="0"/>
              <a:t>Increased feelings of confidence/competence</a:t>
            </a:r>
          </a:p>
          <a:p>
            <a:pPr>
              <a:buClrTx/>
            </a:pPr>
            <a:r>
              <a:rPr lang="en-US" dirty="0"/>
              <a:t>Increased feelings of sexual desire</a:t>
            </a:r>
          </a:p>
          <a:p>
            <a:pPr>
              <a:buClrTx/>
            </a:pPr>
            <a:r>
              <a:rPr lang="en-US" dirty="0"/>
              <a:t>Decreased boredom, loneliness, and shyness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274638"/>
            <a:ext cx="7772400" cy="1143000"/>
          </a:xfrm>
        </p:spPr>
        <p:txBody>
          <a:bodyPr/>
          <a:lstStyle/>
          <a:p>
            <a:r>
              <a:rPr lang="en-US" dirty="0"/>
              <a:t>Immediate Physical Effects</a:t>
            </a:r>
          </a:p>
        </p:txBody>
      </p:sp>
      <p:sp>
        <p:nvSpPr>
          <p:cNvPr id="22531" name="Rectangle 3"/>
          <p:cNvSpPr>
            <a:spLocks noGrp="1" noChangeArrowheads="1"/>
          </p:cNvSpPr>
          <p:nvPr>
            <p:ph sz="half" idx="2"/>
          </p:nvPr>
        </p:nvSpPr>
        <p:spPr>
          <a:xfrm>
            <a:off x="914400" y="1295400"/>
            <a:ext cx="6705600" cy="4683125"/>
          </a:xfrm>
        </p:spPr>
        <p:txBody>
          <a:bodyPr/>
          <a:lstStyle/>
          <a:p>
            <a:pPr>
              <a:buClrTx/>
            </a:pPr>
            <a:r>
              <a:rPr lang="en-US" dirty="0"/>
              <a:t>Increase of:</a:t>
            </a:r>
          </a:p>
          <a:p>
            <a:pPr lvl="1">
              <a:buClr>
                <a:srgbClr val="C00000"/>
              </a:buClr>
              <a:buSzPct val="125000"/>
              <a:buFont typeface="Arial" pitchFamily="34" charset="0"/>
              <a:buChar char="↑"/>
            </a:pPr>
            <a:r>
              <a:rPr lang="en-US" sz="2400" dirty="0"/>
              <a:t>Heart rate</a:t>
            </a:r>
          </a:p>
          <a:p>
            <a:pPr lvl="1">
              <a:buClr>
                <a:srgbClr val="C00000"/>
              </a:buClr>
              <a:buSzPct val="125000"/>
              <a:buFont typeface="Arial" pitchFamily="34" charset="0"/>
              <a:buChar char="↑"/>
            </a:pPr>
            <a:r>
              <a:rPr lang="en-US" sz="2400" dirty="0"/>
              <a:t>Blood pressure</a:t>
            </a:r>
          </a:p>
          <a:p>
            <a:pPr lvl="1">
              <a:buClr>
                <a:srgbClr val="C00000"/>
              </a:buClr>
              <a:buSzPct val="125000"/>
              <a:buFont typeface="Arial" pitchFamily="34" charset="0"/>
              <a:buChar char="↑"/>
            </a:pPr>
            <a:r>
              <a:rPr lang="en-US" sz="2400" dirty="0"/>
              <a:t>Pupil size</a:t>
            </a:r>
          </a:p>
          <a:p>
            <a:pPr lvl="1">
              <a:buClr>
                <a:srgbClr val="C00000"/>
              </a:buClr>
              <a:buSzPct val="125000"/>
              <a:buFont typeface="Arial" pitchFamily="34" charset="0"/>
              <a:buChar char="↑"/>
            </a:pPr>
            <a:r>
              <a:rPr lang="en-US" sz="2400" dirty="0"/>
              <a:t>Breathing rate</a:t>
            </a:r>
          </a:p>
          <a:p>
            <a:pPr lvl="1">
              <a:buClr>
                <a:srgbClr val="C00000"/>
              </a:buClr>
              <a:buSzPct val="125000"/>
              <a:buFont typeface="Arial" pitchFamily="34" charset="0"/>
              <a:buChar char="↑"/>
            </a:pPr>
            <a:r>
              <a:rPr lang="en-US" sz="2400" dirty="0"/>
              <a:t>Sound sensitivity </a:t>
            </a:r>
          </a:p>
          <a:p>
            <a:pPr lvl="1">
              <a:buClr>
                <a:srgbClr val="C00000"/>
              </a:buClr>
              <a:buSzPct val="125000"/>
              <a:buFont typeface="Arial" pitchFamily="34" charset="0"/>
              <a:buChar char="↑"/>
            </a:pPr>
            <a:r>
              <a:rPr lang="en-US" sz="2400" dirty="0"/>
              <a:t>Body temperature</a:t>
            </a:r>
          </a:p>
          <a:p>
            <a:pPr>
              <a:buClrTx/>
            </a:pPr>
            <a:r>
              <a:rPr lang="en-US" dirty="0"/>
              <a:t>Decrease of:</a:t>
            </a:r>
          </a:p>
          <a:p>
            <a:pPr lvl="1">
              <a:buClr>
                <a:schemeClr val="accent2"/>
              </a:buClr>
              <a:buSzPct val="125000"/>
              <a:buFont typeface="Arial" pitchFamily="34" charset="0"/>
              <a:buChar char="↓"/>
            </a:pPr>
            <a:r>
              <a:rPr lang="en-US" altLang="ja-JP" sz="2400" dirty="0"/>
              <a:t>Appetite		</a:t>
            </a:r>
          </a:p>
          <a:p>
            <a:pPr lvl="1">
              <a:buClr>
                <a:schemeClr val="accent2"/>
              </a:buClr>
              <a:buSzPct val="125000"/>
              <a:buFont typeface="Arial" pitchFamily="34" charset="0"/>
              <a:buChar char="↓"/>
            </a:pPr>
            <a:r>
              <a:rPr lang="en-US" altLang="ja-JP" sz="2400" dirty="0"/>
              <a:t>Sleep</a:t>
            </a:r>
          </a:p>
          <a:p>
            <a:pPr lvl="1">
              <a:buClr>
                <a:schemeClr val="accent2"/>
              </a:buClr>
              <a:buSzPct val="125000"/>
              <a:buFont typeface="Arial" pitchFamily="34" charset="0"/>
              <a:buChar char="↓"/>
            </a:pPr>
            <a:r>
              <a:rPr lang="en-US" altLang="ja-JP" sz="2400" dirty="0"/>
              <a:t>Reaction time</a:t>
            </a:r>
          </a:p>
        </p:txBody>
      </p:sp>
      <p:sp>
        <p:nvSpPr>
          <p:cNvPr id="5" name="Content Placeholder 4"/>
          <p:cNvSpPr>
            <a:spLocks noGrp="1"/>
          </p:cNvSpPr>
          <p:nvPr>
            <p:ph sz="quarter" idx="4"/>
          </p:nvPr>
        </p:nvSpPr>
        <p:spPr/>
        <p:txBody>
          <a:bodyPr/>
          <a:lstStyle/>
          <a:p>
            <a:pPr>
              <a:lnSpc>
                <a:spcPct val="125000"/>
              </a:lnSpc>
            </a:pPr>
            <a:endParaRPr lang="en-US" dirty="0"/>
          </a:p>
          <a:p>
            <a:endParaRPr lang="en-US" dirty="0"/>
          </a:p>
        </p:txBody>
      </p:sp>
      <p:sp>
        <p:nvSpPr>
          <p:cNvPr id="14" name="Slide Number Placeholder 4"/>
          <p:cNvSpPr>
            <a:spLocks noGrp="1"/>
          </p:cNvSpPr>
          <p:nvPr>
            <p:ph type="sldNum" sz="quarter" idx="11"/>
          </p:nvPr>
        </p:nvSpPr>
        <p:spPr/>
        <p:txBody>
          <a:bodyPr/>
          <a:lstStyle/>
          <a:p>
            <a:r>
              <a:rPr lang="en-US"/>
              <a:t>4-</a:t>
            </a:r>
            <a:fld id="{E00D3497-CB27-4FF2-94B9-7A58C2FA0436}"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r>
              <a:rPr lang="en-US"/>
              <a:t>4-</a:t>
            </a:r>
            <a:fld id="{967C4C65-EA51-4364-8083-E127250654AD}" type="slidenum">
              <a:rPr lang="en-US"/>
              <a:pPr/>
              <a:t>15</a:t>
            </a:fld>
            <a:endParaRPr lang="en-US"/>
          </a:p>
        </p:txBody>
      </p:sp>
      <p:sp>
        <p:nvSpPr>
          <p:cNvPr id="24578" name="Rectangle 2"/>
          <p:cNvSpPr>
            <a:spLocks noGrp="1" noChangeArrowheads="1"/>
          </p:cNvSpPr>
          <p:nvPr>
            <p:ph type="title"/>
          </p:nvPr>
        </p:nvSpPr>
        <p:spPr>
          <a:xfrm>
            <a:off x="895350" y="449263"/>
            <a:ext cx="7696200" cy="998537"/>
          </a:xfrm>
        </p:spPr>
        <p:txBody>
          <a:bodyPr/>
          <a:lstStyle/>
          <a:p>
            <a:r>
              <a:rPr lang="en-US" dirty="0"/>
              <a:t>Toxic Effects</a:t>
            </a:r>
          </a:p>
        </p:txBody>
      </p:sp>
      <p:sp>
        <p:nvSpPr>
          <p:cNvPr id="24579" name="Rectangle 3"/>
          <p:cNvSpPr>
            <a:spLocks noGrp="1" noChangeArrowheads="1"/>
          </p:cNvSpPr>
          <p:nvPr>
            <p:ph type="body" idx="1"/>
          </p:nvPr>
        </p:nvSpPr>
        <p:spPr>
          <a:xfrm>
            <a:off x="895350" y="1447800"/>
            <a:ext cx="7696200" cy="4525963"/>
          </a:xfrm>
        </p:spPr>
        <p:txBody>
          <a:bodyPr/>
          <a:lstStyle/>
          <a:p>
            <a:pPr>
              <a:buClrTx/>
            </a:pPr>
            <a:r>
              <a:rPr lang="en-US" dirty="0"/>
              <a:t>Methamphetamine can cause serious psychological and physical damage. </a:t>
            </a:r>
          </a:p>
          <a:p>
            <a:pPr>
              <a:buClrTx/>
            </a:pPr>
            <a:r>
              <a:rPr lang="en-US" dirty="0"/>
              <a:t>Negative effects begin fairly soon. </a:t>
            </a:r>
          </a:p>
        </p:txBody>
      </p:sp>
      <p:pic>
        <p:nvPicPr>
          <p:cNvPr id="24580" name="Picture 4" descr="Poison symbol"/>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a:stretch>
            <a:fillRect/>
          </a:stretch>
        </p:blipFill>
        <p:spPr>
          <a:xfrm>
            <a:off x="3048000" y="3192463"/>
            <a:ext cx="3390900" cy="2781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a:t>What are some of the </a:t>
            </a:r>
            <a:r>
              <a:rPr kumimoji="1" lang="en-US" altLang="ja-JP" sz="3600" i="1" u="sng" dirty="0"/>
              <a:t>chronic or long-term</a:t>
            </a:r>
            <a:r>
              <a:rPr kumimoji="1" lang="en-US" altLang="ja-JP" sz="3600" i="1" dirty="0"/>
              <a:t> effects of Shabu?</a:t>
            </a:r>
          </a:p>
          <a:p>
            <a:pPr lvl="1">
              <a:buClrTx/>
            </a:pPr>
            <a:r>
              <a:rPr kumimoji="1" lang="en-US" altLang="ja-JP" sz="3600" i="1" dirty="0"/>
              <a:t>To your feelings and mental status</a:t>
            </a:r>
          </a:p>
          <a:p>
            <a:pPr lvl="1">
              <a:buClrTx/>
            </a:pPr>
            <a:r>
              <a:rPr kumimoji="1" lang="en-US" altLang="ja-JP" sz="3600" i="1" dirty="0"/>
              <a:t>To your body</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16</a:t>
            </a:fld>
            <a:endParaRPr lang="en-US"/>
          </a:p>
        </p:txBody>
      </p:sp>
    </p:spTree>
    <p:extLst>
      <p:ext uri="{BB962C8B-B14F-4D97-AF65-F5344CB8AC3E}">
        <p14:creationId xmlns:p14="http://schemas.microsoft.com/office/powerpoint/2010/main" val="354394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024E19BB-7C73-4B1A-88F9-B71B2F5EB70C}" type="slidenum">
              <a:rPr lang="en-US"/>
              <a:pPr/>
              <a:t>17</a:t>
            </a:fld>
            <a:endParaRPr lang="en-US"/>
          </a:p>
        </p:txBody>
      </p:sp>
      <p:sp>
        <p:nvSpPr>
          <p:cNvPr id="27650" name="Rectangle 2"/>
          <p:cNvSpPr>
            <a:spLocks noGrp="1" noChangeArrowheads="1"/>
          </p:cNvSpPr>
          <p:nvPr>
            <p:ph type="title"/>
          </p:nvPr>
        </p:nvSpPr>
        <p:spPr>
          <a:xfrm>
            <a:off x="895350" y="274638"/>
            <a:ext cx="7696200" cy="868362"/>
          </a:xfrm>
        </p:spPr>
        <p:txBody>
          <a:bodyPr/>
          <a:lstStyle/>
          <a:p>
            <a:r>
              <a:rPr lang="en-US" dirty="0"/>
              <a:t>Chronic Psychological Effects</a:t>
            </a:r>
          </a:p>
        </p:txBody>
      </p:sp>
      <p:sp>
        <p:nvSpPr>
          <p:cNvPr id="27651" name="Rectangle 3"/>
          <p:cNvSpPr>
            <a:spLocks noGrp="1" noChangeArrowheads="1"/>
          </p:cNvSpPr>
          <p:nvPr>
            <p:ph type="body" idx="1"/>
          </p:nvPr>
        </p:nvSpPr>
        <p:spPr>
          <a:xfrm>
            <a:off x="895350" y="1143000"/>
            <a:ext cx="7943850" cy="5257800"/>
          </a:xfrm>
        </p:spPr>
        <p:txBody>
          <a:bodyPr/>
          <a:lstStyle/>
          <a:p>
            <a:pPr>
              <a:buClrTx/>
            </a:pPr>
            <a:r>
              <a:rPr lang="en-US" sz="2600" dirty="0"/>
              <a:t>Confusion</a:t>
            </a:r>
          </a:p>
          <a:p>
            <a:pPr>
              <a:buClrTx/>
            </a:pPr>
            <a:r>
              <a:rPr lang="en-US" sz="2600" dirty="0"/>
              <a:t>Loss of ability to concentrate and organize information</a:t>
            </a:r>
          </a:p>
          <a:p>
            <a:pPr>
              <a:buClrTx/>
            </a:pPr>
            <a:r>
              <a:rPr lang="en-US" sz="2600" dirty="0"/>
              <a:t>Loss of ability to feel pleasure without the drug</a:t>
            </a:r>
          </a:p>
          <a:p>
            <a:pPr>
              <a:buClrTx/>
            </a:pPr>
            <a:r>
              <a:rPr lang="en-US" sz="2600" dirty="0"/>
              <a:t>Paranoia</a:t>
            </a:r>
          </a:p>
          <a:p>
            <a:pPr>
              <a:buClrTx/>
            </a:pPr>
            <a:r>
              <a:rPr lang="en-US" sz="2600" dirty="0"/>
              <a:t>Insomnia and fatigue</a:t>
            </a:r>
          </a:p>
          <a:p>
            <a:pPr>
              <a:buClrTx/>
            </a:pPr>
            <a:r>
              <a:rPr lang="en-US" sz="2600" dirty="0"/>
              <a:t>Mood swings</a:t>
            </a:r>
          </a:p>
          <a:p>
            <a:pPr>
              <a:buClrTx/>
            </a:pPr>
            <a:r>
              <a:rPr lang="en-US" sz="2600" dirty="0"/>
              <a:t>Irritability and anger</a:t>
            </a:r>
          </a:p>
          <a:p>
            <a:pPr>
              <a:buClrTx/>
            </a:pPr>
            <a:r>
              <a:rPr lang="en-US" sz="2600" dirty="0"/>
              <a:t>Depression</a:t>
            </a:r>
          </a:p>
          <a:p>
            <a:pPr>
              <a:buClrTx/>
            </a:pPr>
            <a:r>
              <a:rPr lang="en-US" sz="2600" dirty="0"/>
              <a:t>Anxiety and panic disorder</a:t>
            </a:r>
          </a:p>
          <a:p>
            <a:pPr>
              <a:buClrTx/>
            </a:pPr>
            <a:r>
              <a:rPr lang="en-US" sz="2600" dirty="0"/>
              <a:t>Reckless, unprotected sexual behavior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69D5343E-2219-4369-A900-B20AF4D10423}" type="slidenum">
              <a:rPr lang="en-US"/>
              <a:pPr/>
              <a:t>18</a:t>
            </a:fld>
            <a:endParaRPr lang="en-US"/>
          </a:p>
        </p:txBody>
      </p:sp>
      <p:sp>
        <p:nvSpPr>
          <p:cNvPr id="28674" name="Rectangle 2"/>
          <p:cNvSpPr>
            <a:spLocks noGrp="1" noChangeArrowheads="1"/>
          </p:cNvSpPr>
          <p:nvPr>
            <p:ph type="title"/>
          </p:nvPr>
        </p:nvSpPr>
        <p:spPr>
          <a:xfrm>
            <a:off x="895350" y="685800"/>
            <a:ext cx="7696200" cy="944562"/>
          </a:xfrm>
        </p:spPr>
        <p:txBody>
          <a:bodyPr/>
          <a:lstStyle/>
          <a:p>
            <a:r>
              <a:rPr lang="en-US" dirty="0">
                <a:solidFill>
                  <a:schemeClr val="tx1"/>
                </a:solidFill>
              </a:rPr>
              <a:t>Severe</a:t>
            </a:r>
            <a:r>
              <a:rPr lang="en-US" dirty="0"/>
              <a:t> Psychological Effects</a:t>
            </a:r>
          </a:p>
        </p:txBody>
      </p:sp>
      <p:sp>
        <p:nvSpPr>
          <p:cNvPr id="28675" name="Rectangle 3"/>
          <p:cNvSpPr>
            <a:spLocks noGrp="1" noChangeArrowheads="1"/>
          </p:cNvSpPr>
          <p:nvPr>
            <p:ph type="body" idx="1"/>
          </p:nvPr>
        </p:nvSpPr>
        <p:spPr>
          <a:xfrm>
            <a:off x="895350" y="1905000"/>
            <a:ext cx="7696200" cy="2819399"/>
          </a:xfrm>
        </p:spPr>
        <p:txBody>
          <a:bodyPr/>
          <a:lstStyle/>
          <a:p>
            <a:pPr>
              <a:buClrTx/>
            </a:pPr>
            <a:r>
              <a:rPr lang="en-US" dirty="0"/>
              <a:t>Hallucinations</a:t>
            </a:r>
          </a:p>
          <a:p>
            <a:pPr>
              <a:buClrTx/>
            </a:pPr>
            <a:r>
              <a:rPr lang="en-US" dirty="0"/>
              <a:t>Severe depression that can lead to suicidal thoughts or attempts</a:t>
            </a:r>
          </a:p>
          <a:p>
            <a:pPr>
              <a:buClrTx/>
            </a:pPr>
            <a:r>
              <a:rPr lang="en-US" dirty="0"/>
              <a:t>Episodes of sudden, violent behavior</a:t>
            </a:r>
          </a:p>
          <a:p>
            <a:pPr>
              <a:buClrTx/>
            </a:pPr>
            <a:r>
              <a:rPr lang="en-US" dirty="0"/>
              <a:t>Severe memory loss that may be permanent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C8010329-A5A3-4DBB-A3F7-D20050C6A964}" type="slidenum">
              <a:rPr lang="en-US"/>
              <a:pPr/>
              <a:t>19</a:t>
            </a:fld>
            <a:endParaRPr lang="en-US"/>
          </a:p>
        </p:txBody>
      </p:sp>
      <p:sp>
        <p:nvSpPr>
          <p:cNvPr id="30722" name="Rectangle 2"/>
          <p:cNvSpPr>
            <a:spLocks noGrp="1" noChangeArrowheads="1"/>
          </p:cNvSpPr>
          <p:nvPr>
            <p:ph type="title"/>
          </p:nvPr>
        </p:nvSpPr>
        <p:spPr/>
        <p:txBody>
          <a:bodyPr/>
          <a:lstStyle/>
          <a:p>
            <a:r>
              <a:rPr lang="en-US"/>
              <a:t>Chronic Physical Effects </a:t>
            </a:r>
          </a:p>
        </p:txBody>
      </p:sp>
      <p:sp>
        <p:nvSpPr>
          <p:cNvPr id="30723" name="Rectangle 3"/>
          <p:cNvSpPr>
            <a:spLocks noGrp="1" noChangeArrowheads="1"/>
          </p:cNvSpPr>
          <p:nvPr>
            <p:ph type="body" idx="1"/>
          </p:nvPr>
        </p:nvSpPr>
        <p:spPr>
          <a:xfrm>
            <a:off x="1066800" y="1524000"/>
            <a:ext cx="7524750" cy="4525963"/>
          </a:xfrm>
        </p:spPr>
        <p:txBody>
          <a:bodyPr/>
          <a:lstStyle/>
          <a:p>
            <a:pPr>
              <a:lnSpc>
                <a:spcPct val="90000"/>
              </a:lnSpc>
              <a:buClrTx/>
            </a:pPr>
            <a:r>
              <a:rPr lang="en-US" dirty="0"/>
              <a:t>Tremor </a:t>
            </a:r>
          </a:p>
          <a:p>
            <a:pPr>
              <a:lnSpc>
                <a:spcPct val="90000"/>
              </a:lnSpc>
              <a:buClrTx/>
            </a:pPr>
            <a:r>
              <a:rPr lang="en-US" dirty="0"/>
              <a:t>Weakness</a:t>
            </a:r>
          </a:p>
          <a:p>
            <a:pPr>
              <a:lnSpc>
                <a:spcPct val="90000"/>
              </a:lnSpc>
              <a:buClrTx/>
            </a:pPr>
            <a:r>
              <a:rPr lang="en-US" dirty="0"/>
              <a:t>Dry mouth</a:t>
            </a:r>
          </a:p>
          <a:p>
            <a:pPr>
              <a:lnSpc>
                <a:spcPct val="90000"/>
              </a:lnSpc>
              <a:buClrTx/>
            </a:pPr>
            <a:r>
              <a:rPr lang="en-US" dirty="0"/>
              <a:t>Weight loss/malnutrition</a:t>
            </a:r>
          </a:p>
          <a:p>
            <a:pPr>
              <a:lnSpc>
                <a:spcPct val="90000"/>
              </a:lnSpc>
              <a:buClrTx/>
            </a:pPr>
            <a:r>
              <a:rPr lang="en-US" dirty="0"/>
              <a:t>Increased sweating</a:t>
            </a:r>
          </a:p>
          <a:p>
            <a:pPr>
              <a:lnSpc>
                <a:spcPct val="90000"/>
              </a:lnSpc>
              <a:buClrTx/>
            </a:pPr>
            <a:r>
              <a:rPr lang="en-US" dirty="0"/>
              <a:t>Oily skin</a:t>
            </a:r>
          </a:p>
          <a:p>
            <a:pPr>
              <a:lnSpc>
                <a:spcPct val="90000"/>
              </a:lnSpc>
              <a:buClrTx/>
            </a:pPr>
            <a:r>
              <a:rPr lang="en-US" dirty="0"/>
              <a:t>Sores</a:t>
            </a:r>
          </a:p>
          <a:p>
            <a:pPr>
              <a:lnSpc>
                <a:spcPct val="90000"/>
              </a:lnSpc>
              <a:buClrTx/>
            </a:pPr>
            <a:r>
              <a:rPr lang="en-US" dirty="0"/>
              <a:t>Headaches</a:t>
            </a:r>
          </a:p>
          <a:p>
            <a:pPr>
              <a:lnSpc>
                <a:spcPct val="90000"/>
              </a:lnSpc>
              <a:buClrTx/>
            </a:pPr>
            <a:r>
              <a:rPr lang="en-US" dirty="0"/>
              <a:t>Severe problems with teeth and gums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F58F2105-FB01-4DE4-92D9-55EFED9BD374}" type="slidenum">
              <a:rPr lang="en-US"/>
              <a:pPr/>
              <a:t>2</a:t>
            </a:fld>
            <a:endParaRPr lang="en-US"/>
          </a:p>
        </p:txBody>
      </p:sp>
      <p:sp>
        <p:nvSpPr>
          <p:cNvPr id="69634" name="Rectangle 2"/>
          <p:cNvSpPr>
            <a:spLocks noGrp="1" noChangeArrowheads="1"/>
          </p:cNvSpPr>
          <p:nvPr>
            <p:ph type="title"/>
          </p:nvPr>
        </p:nvSpPr>
        <p:spPr>
          <a:xfrm>
            <a:off x="878393" y="680244"/>
            <a:ext cx="7696200" cy="1143000"/>
          </a:xfrm>
        </p:spPr>
        <p:txBody>
          <a:bodyPr/>
          <a:lstStyle/>
          <a:p>
            <a:r>
              <a:rPr lang="en-US" dirty="0"/>
              <a:t>Differences Between Cocaine and Methamphetamine</a:t>
            </a:r>
          </a:p>
        </p:txBody>
      </p:sp>
      <p:sp>
        <p:nvSpPr>
          <p:cNvPr id="69635" name="Rectangle 3"/>
          <p:cNvSpPr>
            <a:spLocks noGrp="1" noChangeArrowheads="1"/>
          </p:cNvSpPr>
          <p:nvPr>
            <p:ph type="body" idx="1"/>
          </p:nvPr>
        </p:nvSpPr>
        <p:spPr>
          <a:xfrm>
            <a:off x="838200" y="2438400"/>
            <a:ext cx="7696200" cy="1570037"/>
          </a:xfrm>
        </p:spPr>
        <p:txBody>
          <a:bodyPr/>
          <a:lstStyle/>
          <a:p>
            <a:pPr>
              <a:buClrTx/>
            </a:pPr>
            <a:r>
              <a:rPr lang="en-US" dirty="0"/>
              <a:t>Cocaine effects: 1 to 2 hours.</a:t>
            </a:r>
          </a:p>
          <a:p>
            <a:pPr>
              <a:buClrTx/>
            </a:pPr>
            <a:r>
              <a:rPr lang="en-US" dirty="0"/>
              <a:t>Methamphetamine effects: 8 to 12 hours.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A44CD8F6-298B-4236-A0A8-821578324201}" type="slidenum">
              <a:rPr lang="en-US"/>
              <a:pPr/>
              <a:t>20</a:t>
            </a:fld>
            <a:endParaRPr lang="en-US"/>
          </a:p>
        </p:txBody>
      </p:sp>
      <p:sp>
        <p:nvSpPr>
          <p:cNvPr id="31746" name="Rectangle 2"/>
          <p:cNvSpPr>
            <a:spLocks noGrp="1" noChangeArrowheads="1"/>
          </p:cNvSpPr>
          <p:nvPr>
            <p:ph type="title"/>
          </p:nvPr>
        </p:nvSpPr>
        <p:spPr>
          <a:xfrm>
            <a:off x="895350" y="407989"/>
            <a:ext cx="7696200" cy="1143000"/>
          </a:xfrm>
        </p:spPr>
        <p:txBody>
          <a:bodyPr/>
          <a:lstStyle/>
          <a:p>
            <a:r>
              <a:rPr lang="en-US" dirty="0">
                <a:solidFill>
                  <a:schemeClr val="tx1"/>
                </a:solidFill>
              </a:rPr>
              <a:t>Severe</a:t>
            </a:r>
            <a:r>
              <a:rPr lang="en-US" dirty="0"/>
              <a:t> Physical Effects </a:t>
            </a:r>
          </a:p>
        </p:txBody>
      </p:sp>
      <p:sp>
        <p:nvSpPr>
          <p:cNvPr id="31747" name="Rectangle 3"/>
          <p:cNvSpPr>
            <a:spLocks noGrp="1" noChangeArrowheads="1"/>
          </p:cNvSpPr>
          <p:nvPr>
            <p:ph type="body" idx="1"/>
          </p:nvPr>
        </p:nvSpPr>
        <p:spPr>
          <a:xfrm>
            <a:off x="895350" y="1525868"/>
            <a:ext cx="7696200" cy="4525963"/>
          </a:xfrm>
        </p:spPr>
        <p:txBody>
          <a:bodyPr/>
          <a:lstStyle/>
          <a:p>
            <a:pPr>
              <a:lnSpc>
                <a:spcPct val="90000"/>
              </a:lnSpc>
              <a:buClrTx/>
            </a:pPr>
            <a:r>
              <a:rPr lang="en-US" dirty="0"/>
              <a:t>Seizures</a:t>
            </a:r>
          </a:p>
          <a:p>
            <a:pPr>
              <a:lnSpc>
                <a:spcPct val="90000"/>
              </a:lnSpc>
              <a:buClrTx/>
            </a:pPr>
            <a:r>
              <a:rPr lang="en-US" dirty="0"/>
              <a:t>Damaged blood vessels in the brain/stroke</a:t>
            </a:r>
          </a:p>
          <a:p>
            <a:pPr>
              <a:lnSpc>
                <a:spcPct val="90000"/>
              </a:lnSpc>
              <a:buClrTx/>
            </a:pPr>
            <a:r>
              <a:rPr lang="en-US" dirty="0"/>
              <a:t>Damaged brain cells</a:t>
            </a:r>
          </a:p>
          <a:p>
            <a:pPr>
              <a:lnSpc>
                <a:spcPct val="90000"/>
              </a:lnSpc>
              <a:buClrTx/>
            </a:pPr>
            <a:r>
              <a:rPr lang="en-US" dirty="0"/>
              <a:t>Irregular heartbeat/sudden death</a:t>
            </a:r>
          </a:p>
          <a:p>
            <a:pPr>
              <a:lnSpc>
                <a:spcPct val="90000"/>
              </a:lnSpc>
              <a:buClrTx/>
            </a:pPr>
            <a:r>
              <a:rPr lang="en-US" dirty="0"/>
              <a:t>Heart attack or chronic heart problems</a:t>
            </a:r>
          </a:p>
          <a:p>
            <a:pPr>
              <a:lnSpc>
                <a:spcPct val="90000"/>
              </a:lnSpc>
              <a:buClrTx/>
            </a:pPr>
            <a:r>
              <a:rPr lang="en-US" dirty="0"/>
              <a:t>Kidney failure</a:t>
            </a:r>
          </a:p>
          <a:p>
            <a:pPr>
              <a:lnSpc>
                <a:spcPct val="90000"/>
              </a:lnSpc>
              <a:buClrTx/>
            </a:pPr>
            <a:r>
              <a:rPr lang="en-US" dirty="0"/>
              <a:t>Liver failure</a:t>
            </a:r>
          </a:p>
          <a:p>
            <a:pPr>
              <a:lnSpc>
                <a:spcPct val="90000"/>
              </a:lnSpc>
              <a:buClrTx/>
            </a:pPr>
            <a:r>
              <a:rPr lang="en-US" dirty="0"/>
              <a:t>“Tweaking” </a:t>
            </a:r>
          </a:p>
          <a:p>
            <a:pPr>
              <a:lnSpc>
                <a:spcPct val="90000"/>
              </a:lnSpc>
              <a:buClrTx/>
            </a:pPr>
            <a:r>
              <a:rPr lang="en-US" dirty="0"/>
              <a:t>Infected skin sores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53F1696D-DDDC-426E-93CD-61F7760DE5A7}" type="slidenum">
              <a:rPr lang="en-US"/>
              <a:pPr/>
              <a:t>3</a:t>
            </a:fld>
            <a:endParaRPr lang="en-US"/>
          </a:p>
        </p:txBody>
      </p:sp>
      <p:sp>
        <p:nvSpPr>
          <p:cNvPr id="13314" name="Rectangle 2"/>
          <p:cNvSpPr>
            <a:spLocks noGrp="1" noChangeArrowheads="1"/>
          </p:cNvSpPr>
          <p:nvPr>
            <p:ph type="title"/>
          </p:nvPr>
        </p:nvSpPr>
        <p:spPr/>
        <p:txBody>
          <a:bodyPr/>
          <a:lstStyle/>
          <a:p>
            <a:r>
              <a:rPr lang="en-US" dirty="0"/>
              <a:t>Dopamine</a:t>
            </a:r>
          </a:p>
        </p:txBody>
      </p:sp>
      <p:sp>
        <p:nvSpPr>
          <p:cNvPr id="13318" name="Rectangle 6"/>
          <p:cNvSpPr>
            <a:spLocks noGrp="1" noChangeArrowheads="1"/>
          </p:cNvSpPr>
          <p:nvPr>
            <p:ph idx="1"/>
          </p:nvPr>
        </p:nvSpPr>
        <p:spPr/>
        <p:txBody>
          <a:bodyPr/>
          <a:lstStyle/>
          <a:p>
            <a:pPr>
              <a:buClrTx/>
            </a:pPr>
            <a:r>
              <a:rPr lang="en-US" dirty="0"/>
              <a:t>Is a chemical that is always present in the brain</a:t>
            </a:r>
          </a:p>
          <a:p>
            <a:pPr>
              <a:buClrTx/>
            </a:pPr>
            <a:r>
              <a:rPr lang="en-US" dirty="0"/>
              <a:t>Plays an important role in </a:t>
            </a:r>
          </a:p>
          <a:p>
            <a:pPr>
              <a:buFont typeface="Wingdings" pitchFamily="2" charset="2"/>
              <a:buNone/>
            </a:pPr>
            <a:r>
              <a:rPr lang="en-US" dirty="0"/>
              <a:t>	- Body movement</a:t>
            </a:r>
          </a:p>
          <a:p>
            <a:pPr>
              <a:buFont typeface="Wingdings" pitchFamily="2" charset="2"/>
              <a:buNone/>
            </a:pPr>
            <a:r>
              <a:rPr lang="en-US" dirty="0"/>
              <a:t>	- Thinking</a:t>
            </a:r>
          </a:p>
          <a:p>
            <a:pPr>
              <a:buFont typeface="Wingdings" pitchFamily="2" charset="2"/>
              <a:buNone/>
            </a:pPr>
            <a:r>
              <a:rPr lang="en-US" dirty="0"/>
              <a:t>	- Motivation and reward</a:t>
            </a:r>
          </a:p>
          <a:p>
            <a:pPr>
              <a:buFont typeface="Wingdings" pitchFamily="2" charset="2"/>
              <a:buNone/>
            </a:pPr>
            <a:r>
              <a:rPr lang="en-US" dirty="0"/>
              <a:t>	- Pleasure responses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r>
              <a:rPr lang="en-US"/>
              <a:t>4-</a:t>
            </a:r>
            <a:fld id="{EE1A4507-525D-48A7-B1BB-CE2D75A93B0D}" type="slidenum">
              <a:rPr lang="en-US"/>
              <a:pPr/>
              <a:t>4</a:t>
            </a:fld>
            <a:endParaRPr lang="en-US"/>
          </a:p>
        </p:txBody>
      </p:sp>
      <p:sp>
        <p:nvSpPr>
          <p:cNvPr id="14338" name="Rectangle 2"/>
          <p:cNvSpPr>
            <a:spLocks noGrp="1" noChangeArrowheads="1"/>
          </p:cNvSpPr>
          <p:nvPr>
            <p:ph type="title"/>
          </p:nvPr>
        </p:nvSpPr>
        <p:spPr/>
        <p:txBody>
          <a:bodyPr/>
          <a:lstStyle/>
          <a:p>
            <a:r>
              <a:rPr lang="en-US" dirty="0"/>
              <a:t>Example of Dopamine’s Effect</a:t>
            </a:r>
          </a:p>
        </p:txBody>
      </p:sp>
      <p:sp>
        <p:nvSpPr>
          <p:cNvPr id="2" name="TextBox 1">
            <a:extLst>
              <a:ext uri="{FF2B5EF4-FFF2-40B4-BE49-F238E27FC236}">
                <a16:creationId xmlns:a16="http://schemas.microsoft.com/office/drawing/2014/main" id="{08F71654-B9A6-47D5-BBCD-318249EE1763}"/>
              </a:ext>
            </a:extLst>
          </p:cNvPr>
          <p:cNvSpPr txBox="1"/>
          <p:nvPr/>
        </p:nvSpPr>
        <p:spPr>
          <a:xfrm>
            <a:off x="810662" y="2569308"/>
            <a:ext cx="1346844" cy="584775"/>
          </a:xfrm>
          <a:prstGeom prst="rect">
            <a:avLst/>
          </a:prstGeom>
          <a:noFill/>
        </p:spPr>
        <p:txBody>
          <a:bodyPr wrap="none" rtlCol="0">
            <a:spAutoFit/>
          </a:bodyPr>
          <a:lstStyle/>
          <a:p>
            <a:r>
              <a:rPr lang="en-PH" sz="3200" dirty="0"/>
              <a:t>Eating</a:t>
            </a:r>
          </a:p>
        </p:txBody>
      </p:sp>
      <p:sp>
        <p:nvSpPr>
          <p:cNvPr id="7" name="TextBox 6">
            <a:extLst>
              <a:ext uri="{FF2B5EF4-FFF2-40B4-BE49-F238E27FC236}">
                <a16:creationId xmlns:a16="http://schemas.microsoft.com/office/drawing/2014/main" id="{6C666C55-5199-489F-9474-8B173C5C1165}"/>
              </a:ext>
            </a:extLst>
          </p:cNvPr>
          <p:cNvSpPr txBox="1"/>
          <p:nvPr/>
        </p:nvSpPr>
        <p:spPr>
          <a:xfrm>
            <a:off x="2836172" y="2569306"/>
            <a:ext cx="2052165" cy="584775"/>
          </a:xfrm>
          <a:prstGeom prst="rect">
            <a:avLst/>
          </a:prstGeom>
          <a:noFill/>
        </p:spPr>
        <p:txBody>
          <a:bodyPr wrap="none" rtlCol="0">
            <a:spAutoFit/>
          </a:bodyPr>
          <a:lstStyle/>
          <a:p>
            <a:r>
              <a:rPr lang="en-PH" sz="3200" dirty="0"/>
              <a:t>Dopamine</a:t>
            </a:r>
          </a:p>
        </p:txBody>
      </p:sp>
      <p:sp>
        <p:nvSpPr>
          <p:cNvPr id="8" name="TextBox 7">
            <a:extLst>
              <a:ext uri="{FF2B5EF4-FFF2-40B4-BE49-F238E27FC236}">
                <a16:creationId xmlns:a16="http://schemas.microsoft.com/office/drawing/2014/main" id="{960ABEAE-A353-4160-BB8E-F890C8485426}"/>
              </a:ext>
            </a:extLst>
          </p:cNvPr>
          <p:cNvSpPr txBox="1"/>
          <p:nvPr/>
        </p:nvSpPr>
        <p:spPr>
          <a:xfrm>
            <a:off x="5914363" y="2569307"/>
            <a:ext cx="1802096" cy="584775"/>
          </a:xfrm>
          <a:prstGeom prst="rect">
            <a:avLst/>
          </a:prstGeom>
          <a:noFill/>
        </p:spPr>
        <p:txBody>
          <a:bodyPr wrap="none" rtlCol="0">
            <a:spAutoFit/>
          </a:bodyPr>
          <a:lstStyle/>
          <a:p>
            <a:r>
              <a:rPr lang="en-PH" sz="3200" dirty="0"/>
              <a:t>Pleasure</a:t>
            </a:r>
          </a:p>
        </p:txBody>
      </p:sp>
      <p:sp>
        <p:nvSpPr>
          <p:cNvPr id="9" name="Arrow: Right 8">
            <a:extLst>
              <a:ext uri="{FF2B5EF4-FFF2-40B4-BE49-F238E27FC236}">
                <a16:creationId xmlns:a16="http://schemas.microsoft.com/office/drawing/2014/main" id="{03458302-CE4F-48E6-B175-68AF10B79F89}"/>
              </a:ext>
            </a:extLst>
          </p:cNvPr>
          <p:cNvSpPr/>
          <p:nvPr/>
        </p:nvSpPr>
        <p:spPr bwMode="auto">
          <a:xfrm>
            <a:off x="2221906"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13" name="Arrow: Right 12">
            <a:extLst>
              <a:ext uri="{FF2B5EF4-FFF2-40B4-BE49-F238E27FC236}">
                <a16:creationId xmlns:a16="http://schemas.microsoft.com/office/drawing/2014/main" id="{306E7632-994B-4801-8381-472EBB1AF266}"/>
              </a:ext>
            </a:extLst>
          </p:cNvPr>
          <p:cNvSpPr/>
          <p:nvPr/>
        </p:nvSpPr>
        <p:spPr bwMode="auto">
          <a:xfrm>
            <a:off x="5345537"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4" name="Arrow: Right 13">
            <a:extLst>
              <a:ext uri="{FF2B5EF4-FFF2-40B4-BE49-F238E27FC236}">
                <a16:creationId xmlns:a16="http://schemas.microsoft.com/office/drawing/2014/main" id="{761D57F0-0FCE-4BD4-B4EA-B96F3C007C6E}"/>
              </a:ext>
            </a:extLst>
          </p:cNvPr>
          <p:cNvSpPr/>
          <p:nvPr/>
        </p:nvSpPr>
        <p:spPr bwMode="auto">
          <a:xfrm rot="5400000">
            <a:off x="6599238" y="3309772"/>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Arrow: Up 9">
            <a:extLst>
              <a:ext uri="{FF2B5EF4-FFF2-40B4-BE49-F238E27FC236}">
                <a16:creationId xmlns:a16="http://schemas.microsoft.com/office/drawing/2014/main" id="{C11D312D-836B-469F-8FA0-24B5C564CBF7}"/>
              </a:ext>
            </a:extLst>
          </p:cNvPr>
          <p:cNvSpPr/>
          <p:nvPr/>
        </p:nvSpPr>
        <p:spPr bwMode="auto">
          <a:xfrm>
            <a:off x="4743450" y="2494117"/>
            <a:ext cx="457200" cy="61162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6" name="TextBox 15">
            <a:extLst>
              <a:ext uri="{FF2B5EF4-FFF2-40B4-BE49-F238E27FC236}">
                <a16:creationId xmlns:a16="http://schemas.microsoft.com/office/drawing/2014/main" id="{C81EFF3C-0B49-4D38-8BA6-AF6B758113A5}"/>
              </a:ext>
            </a:extLst>
          </p:cNvPr>
          <p:cNvSpPr txBox="1"/>
          <p:nvPr/>
        </p:nvSpPr>
        <p:spPr>
          <a:xfrm>
            <a:off x="4572837" y="3687745"/>
            <a:ext cx="3681021" cy="1569660"/>
          </a:xfrm>
          <a:prstGeom prst="rect">
            <a:avLst/>
          </a:prstGeom>
          <a:noFill/>
        </p:spPr>
        <p:txBody>
          <a:bodyPr wrap="square" rtlCol="0">
            <a:spAutoFit/>
          </a:bodyPr>
          <a:lstStyle/>
          <a:p>
            <a:pPr algn="ctr"/>
            <a:r>
              <a:rPr lang="en-PH" sz="3200" dirty="0"/>
              <a:t>Motivation (</a:t>
            </a:r>
            <a:r>
              <a:rPr lang="en-PH" sz="3200" dirty="0">
                <a:solidFill>
                  <a:srgbClr val="FF0000"/>
                </a:solidFill>
              </a:rPr>
              <a:t>desire</a:t>
            </a:r>
            <a:r>
              <a:rPr lang="en-PH" sz="3200" dirty="0"/>
              <a:t>) to eat again </a:t>
            </a:r>
          </a:p>
          <a:p>
            <a:pPr algn="ctr"/>
            <a:r>
              <a:rPr lang="en-PH" sz="3200" dirty="0"/>
              <a:t>when hungry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F07501B8-92F7-4909-8277-271CE996C169}" type="slidenum">
              <a:rPr lang="en-US"/>
              <a:pPr/>
              <a:t>5</a:t>
            </a:fld>
            <a:endParaRPr lang="en-US"/>
          </a:p>
        </p:txBody>
      </p:sp>
      <p:sp>
        <p:nvSpPr>
          <p:cNvPr id="17410" name="Rectangle 2"/>
          <p:cNvSpPr>
            <a:spLocks noGrp="1" noChangeArrowheads="1"/>
          </p:cNvSpPr>
          <p:nvPr>
            <p:ph type="title"/>
          </p:nvPr>
        </p:nvSpPr>
        <p:spPr/>
        <p:txBody>
          <a:bodyPr/>
          <a:lstStyle/>
          <a:p>
            <a:r>
              <a:rPr lang="en-US" dirty="0"/>
              <a:t>Dopamine Imbalance</a:t>
            </a:r>
          </a:p>
        </p:txBody>
      </p:sp>
      <p:sp>
        <p:nvSpPr>
          <p:cNvPr id="17414" name="Rectangle 6"/>
          <p:cNvSpPr>
            <a:spLocks noGrp="1" noChangeArrowheads="1"/>
          </p:cNvSpPr>
          <p:nvPr>
            <p:ph idx="1"/>
          </p:nvPr>
        </p:nvSpPr>
        <p:spPr>
          <a:xfrm>
            <a:off x="895350" y="1600201"/>
            <a:ext cx="7696200" cy="3124200"/>
          </a:xfrm>
        </p:spPr>
        <p:txBody>
          <a:bodyPr/>
          <a:lstStyle/>
          <a:p>
            <a:pPr>
              <a:buClrTx/>
            </a:pPr>
            <a:r>
              <a:rPr lang="en-US" dirty="0"/>
              <a:t>Too </a:t>
            </a:r>
            <a:r>
              <a:rPr lang="en-US" i="1" dirty="0"/>
              <a:t>much</a:t>
            </a:r>
            <a:r>
              <a:rPr lang="en-US" dirty="0"/>
              <a:t> dopamine causes nervousness, irritability, aggressiveness, paranoia, and bizarre thoughts.</a:t>
            </a:r>
          </a:p>
          <a:p>
            <a:pPr>
              <a:buClrTx/>
            </a:pPr>
            <a:r>
              <a:rPr lang="en-US" dirty="0"/>
              <a:t>Too </a:t>
            </a:r>
            <a:r>
              <a:rPr lang="en-US" i="1" dirty="0"/>
              <a:t>little </a:t>
            </a:r>
            <a:r>
              <a:rPr lang="en-US" dirty="0"/>
              <a:t>dopamine causes low mood, fatigue, tremors, and problems with muscle control.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r>
              <a:rPr lang="en-US"/>
              <a:t>4-</a:t>
            </a:r>
            <a:fld id="{DC68E4D9-B1E8-41BB-ACB3-1507297D11D2}" type="slidenum">
              <a:rPr lang="en-US"/>
              <a:pPr/>
              <a:t>6</a:t>
            </a:fld>
            <a:endParaRPr lang="en-US"/>
          </a:p>
        </p:txBody>
      </p:sp>
      <p:sp>
        <p:nvSpPr>
          <p:cNvPr id="68610" name="Rectangle 2"/>
          <p:cNvSpPr>
            <a:spLocks noGrp="1" noChangeArrowheads="1"/>
          </p:cNvSpPr>
          <p:nvPr>
            <p:ph type="title"/>
          </p:nvPr>
        </p:nvSpPr>
        <p:spPr>
          <a:xfrm>
            <a:off x="952500" y="395796"/>
            <a:ext cx="7696200" cy="1143000"/>
          </a:xfrm>
        </p:spPr>
        <p:txBody>
          <a:bodyPr/>
          <a:lstStyle/>
          <a:p>
            <a:r>
              <a:rPr lang="en-US" dirty="0"/>
              <a:t>Dopamine and Stimulant Drugs</a:t>
            </a:r>
          </a:p>
        </p:txBody>
      </p:sp>
      <p:sp>
        <p:nvSpPr>
          <p:cNvPr id="5" name="TextBox 4">
            <a:extLst>
              <a:ext uri="{FF2B5EF4-FFF2-40B4-BE49-F238E27FC236}">
                <a16:creationId xmlns:a16="http://schemas.microsoft.com/office/drawing/2014/main" id="{6D234C1D-3EF0-4CD4-9CDC-02D10F4639D8}"/>
              </a:ext>
            </a:extLst>
          </p:cNvPr>
          <p:cNvSpPr txBox="1"/>
          <p:nvPr/>
        </p:nvSpPr>
        <p:spPr>
          <a:xfrm>
            <a:off x="838200" y="1713906"/>
            <a:ext cx="3060838" cy="1077218"/>
          </a:xfrm>
          <a:prstGeom prst="rect">
            <a:avLst/>
          </a:prstGeom>
          <a:noFill/>
        </p:spPr>
        <p:txBody>
          <a:bodyPr wrap="square" rtlCol="0">
            <a:spAutoFit/>
          </a:bodyPr>
          <a:lstStyle/>
          <a:p>
            <a:pPr algn="ctr"/>
            <a:r>
              <a:rPr lang="en-PH" sz="3200" dirty="0"/>
              <a:t>Shabu/cocaine Use</a:t>
            </a:r>
          </a:p>
        </p:txBody>
      </p:sp>
      <p:sp>
        <p:nvSpPr>
          <p:cNvPr id="7" name="Arrow: Up 6">
            <a:extLst>
              <a:ext uri="{FF2B5EF4-FFF2-40B4-BE49-F238E27FC236}">
                <a16:creationId xmlns:a16="http://schemas.microsoft.com/office/drawing/2014/main" id="{A97A6241-A953-42AB-8AE7-818A74FED651}"/>
              </a:ext>
            </a:extLst>
          </p:cNvPr>
          <p:cNvSpPr/>
          <p:nvPr/>
        </p:nvSpPr>
        <p:spPr bwMode="auto">
          <a:xfrm>
            <a:off x="6706293" y="1900381"/>
            <a:ext cx="457200" cy="552019"/>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A241C67C-E041-4678-91FB-097E46B395FD}"/>
              </a:ext>
            </a:extLst>
          </p:cNvPr>
          <p:cNvSpPr txBox="1"/>
          <p:nvPr/>
        </p:nvSpPr>
        <p:spPr>
          <a:xfrm>
            <a:off x="4684484" y="1888471"/>
            <a:ext cx="2052165" cy="584775"/>
          </a:xfrm>
          <a:prstGeom prst="rect">
            <a:avLst/>
          </a:prstGeom>
          <a:noFill/>
        </p:spPr>
        <p:txBody>
          <a:bodyPr wrap="none" rtlCol="0">
            <a:spAutoFit/>
          </a:bodyPr>
          <a:lstStyle/>
          <a:p>
            <a:r>
              <a:rPr lang="en-PH" sz="3200" dirty="0"/>
              <a:t>Dopamine</a:t>
            </a:r>
          </a:p>
        </p:txBody>
      </p:sp>
      <p:sp>
        <p:nvSpPr>
          <p:cNvPr id="9" name="TextBox 8">
            <a:extLst>
              <a:ext uri="{FF2B5EF4-FFF2-40B4-BE49-F238E27FC236}">
                <a16:creationId xmlns:a16="http://schemas.microsoft.com/office/drawing/2014/main" id="{D3A23162-45EA-481D-A730-72878F67B55D}"/>
              </a:ext>
            </a:extLst>
          </p:cNvPr>
          <p:cNvSpPr txBox="1"/>
          <p:nvPr/>
        </p:nvSpPr>
        <p:spPr>
          <a:xfrm>
            <a:off x="3104231" y="3411696"/>
            <a:ext cx="5212669" cy="1569660"/>
          </a:xfrm>
          <a:prstGeom prst="rect">
            <a:avLst/>
          </a:prstGeom>
          <a:noFill/>
        </p:spPr>
        <p:txBody>
          <a:bodyPr wrap="square" rtlCol="0">
            <a:spAutoFit/>
          </a:bodyPr>
          <a:lstStyle/>
          <a:p>
            <a:pPr algn="ctr"/>
            <a:r>
              <a:rPr lang="en-PH" sz="3200" dirty="0"/>
              <a:t>Mostly Pleasure</a:t>
            </a:r>
            <a:br>
              <a:rPr lang="en-PH" sz="3200" dirty="0"/>
            </a:br>
            <a:r>
              <a:rPr lang="en-PH" sz="3200" dirty="0">
                <a:solidFill>
                  <a:srgbClr val="FF0000"/>
                </a:solidFill>
              </a:rPr>
              <a:t>+</a:t>
            </a:r>
            <a:br>
              <a:rPr lang="en-PH" sz="3200" dirty="0">
                <a:solidFill>
                  <a:srgbClr val="FF0000"/>
                </a:solidFill>
              </a:rPr>
            </a:br>
            <a:r>
              <a:rPr lang="en-PH" sz="3200" dirty="0"/>
              <a:t>Some Negative Effects</a:t>
            </a:r>
          </a:p>
        </p:txBody>
      </p:sp>
      <p:sp>
        <p:nvSpPr>
          <p:cNvPr id="10" name="Arrow: Right 9">
            <a:extLst>
              <a:ext uri="{FF2B5EF4-FFF2-40B4-BE49-F238E27FC236}">
                <a16:creationId xmlns:a16="http://schemas.microsoft.com/office/drawing/2014/main" id="{1CD09DBE-ACF3-40C1-97E7-FD21B7503D9A}"/>
              </a:ext>
            </a:extLst>
          </p:cNvPr>
          <p:cNvSpPr/>
          <p:nvPr/>
        </p:nvSpPr>
        <p:spPr bwMode="auto">
          <a:xfrm>
            <a:off x="4002318" y="2128981"/>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A27D5217-4E26-4696-A1E2-CFC836EA724C}"/>
              </a:ext>
            </a:extLst>
          </p:cNvPr>
          <p:cNvSpPr/>
          <p:nvPr/>
        </p:nvSpPr>
        <p:spPr bwMode="auto">
          <a:xfrm rot="5400000">
            <a:off x="5481966" y="2874424"/>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52E3D51B-471A-4A6B-8B3E-078FC2D3AE92}" type="slidenum">
              <a:rPr lang="en-US"/>
              <a:pPr/>
              <a:t>7</a:t>
            </a:fld>
            <a:endParaRPr lang="en-US"/>
          </a:p>
        </p:txBody>
      </p:sp>
      <p:sp>
        <p:nvSpPr>
          <p:cNvPr id="70658" name="Rectangle 2"/>
          <p:cNvSpPr>
            <a:spLocks noGrp="1" noChangeArrowheads="1"/>
          </p:cNvSpPr>
          <p:nvPr>
            <p:ph type="title"/>
          </p:nvPr>
        </p:nvSpPr>
        <p:spPr>
          <a:xfrm>
            <a:off x="750469" y="294086"/>
            <a:ext cx="8248650" cy="1143000"/>
          </a:xfrm>
        </p:spPr>
        <p:txBody>
          <a:bodyPr/>
          <a:lstStyle/>
          <a:p>
            <a:r>
              <a:rPr lang="en-US" dirty="0"/>
              <a:t>Dopamine and Stimulant Use Over Time</a:t>
            </a:r>
          </a:p>
        </p:txBody>
      </p:sp>
      <p:sp>
        <p:nvSpPr>
          <p:cNvPr id="6" name="Arrow: Right 5">
            <a:extLst>
              <a:ext uri="{FF2B5EF4-FFF2-40B4-BE49-F238E27FC236}">
                <a16:creationId xmlns:a16="http://schemas.microsoft.com/office/drawing/2014/main" id="{7AEAD49E-6F3A-456B-8648-CE8BEF8AB012}"/>
              </a:ext>
            </a:extLst>
          </p:cNvPr>
          <p:cNvSpPr/>
          <p:nvPr/>
        </p:nvSpPr>
        <p:spPr bwMode="auto">
          <a:xfrm>
            <a:off x="3932283" y="217611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2" name="Rectangle 1">
            <a:extLst>
              <a:ext uri="{FF2B5EF4-FFF2-40B4-BE49-F238E27FC236}">
                <a16:creationId xmlns:a16="http://schemas.microsoft.com/office/drawing/2014/main" id="{E7BE2AC8-D7ED-4AE3-A18B-C1308F285DB9}"/>
              </a:ext>
            </a:extLst>
          </p:cNvPr>
          <p:cNvSpPr/>
          <p:nvPr/>
        </p:nvSpPr>
        <p:spPr>
          <a:xfrm>
            <a:off x="4395345" y="1699276"/>
            <a:ext cx="3654593" cy="1077218"/>
          </a:xfrm>
          <a:prstGeom prst="rect">
            <a:avLst/>
          </a:prstGeom>
        </p:spPr>
        <p:txBody>
          <a:bodyPr wrap="square">
            <a:spAutoFit/>
          </a:bodyPr>
          <a:lstStyle/>
          <a:p>
            <a:pPr algn="ctr"/>
            <a:r>
              <a:rPr lang="en-US" altLang="ja-JP" sz="3200" b="1" dirty="0">
                <a:solidFill>
                  <a:srgbClr val="FF0000"/>
                </a:solidFill>
              </a:rPr>
              <a:t>Damaged</a:t>
            </a:r>
            <a:r>
              <a:rPr lang="en-US" altLang="ja-JP" sz="3200" dirty="0"/>
              <a:t> dopamine system</a:t>
            </a:r>
            <a:endParaRPr lang="ja-JP" altLang="en-US" sz="3200" dirty="0"/>
          </a:p>
        </p:txBody>
      </p:sp>
      <p:sp>
        <p:nvSpPr>
          <p:cNvPr id="4" name="Rectangle 3">
            <a:extLst>
              <a:ext uri="{FF2B5EF4-FFF2-40B4-BE49-F238E27FC236}">
                <a16:creationId xmlns:a16="http://schemas.microsoft.com/office/drawing/2014/main" id="{F058FA85-2D13-4D3D-B0C9-EB005EBB8F34}"/>
              </a:ext>
            </a:extLst>
          </p:cNvPr>
          <p:cNvSpPr/>
          <p:nvPr/>
        </p:nvSpPr>
        <p:spPr>
          <a:xfrm>
            <a:off x="684569" y="1704330"/>
            <a:ext cx="3275347" cy="1077218"/>
          </a:xfrm>
          <a:prstGeom prst="rect">
            <a:avLst/>
          </a:prstGeom>
        </p:spPr>
        <p:txBody>
          <a:bodyPr wrap="square">
            <a:spAutoFit/>
          </a:bodyPr>
          <a:lstStyle/>
          <a:p>
            <a:pPr algn="ctr">
              <a:buFont typeface="Wingdings" pitchFamily="2" charset="2"/>
              <a:buNone/>
            </a:pPr>
            <a:r>
              <a:rPr lang="en-US" altLang="ja-JP" sz="3200" dirty="0"/>
              <a:t>Shabu/cocaine Use </a:t>
            </a:r>
            <a:r>
              <a:rPr lang="en-US" altLang="ja-JP" sz="3200" b="1" dirty="0"/>
              <a:t>Over Time</a:t>
            </a:r>
          </a:p>
        </p:txBody>
      </p:sp>
      <p:sp>
        <p:nvSpPr>
          <p:cNvPr id="11" name="TextBox 10">
            <a:extLst>
              <a:ext uri="{FF2B5EF4-FFF2-40B4-BE49-F238E27FC236}">
                <a16:creationId xmlns:a16="http://schemas.microsoft.com/office/drawing/2014/main" id="{9D6D2996-F8BB-435E-A543-2FDD6CA87EB9}"/>
              </a:ext>
            </a:extLst>
          </p:cNvPr>
          <p:cNvSpPr txBox="1"/>
          <p:nvPr/>
        </p:nvSpPr>
        <p:spPr>
          <a:xfrm>
            <a:off x="3610445" y="3472682"/>
            <a:ext cx="5212669" cy="1569660"/>
          </a:xfrm>
          <a:prstGeom prst="rect">
            <a:avLst/>
          </a:prstGeom>
          <a:noFill/>
        </p:spPr>
        <p:txBody>
          <a:bodyPr wrap="square" rtlCol="0">
            <a:spAutoFit/>
          </a:bodyPr>
          <a:lstStyle/>
          <a:p>
            <a:pPr algn="ctr"/>
            <a:r>
              <a:rPr lang="en-PH" sz="3200" dirty="0"/>
              <a:t>Some Pleasure</a:t>
            </a:r>
            <a:br>
              <a:rPr lang="en-PH" sz="3200" dirty="0"/>
            </a:br>
            <a:r>
              <a:rPr lang="en-PH" sz="3200" dirty="0">
                <a:solidFill>
                  <a:srgbClr val="FF0000"/>
                </a:solidFill>
              </a:rPr>
              <a:t>+</a:t>
            </a:r>
            <a:br>
              <a:rPr lang="en-PH" sz="3200" dirty="0">
                <a:solidFill>
                  <a:srgbClr val="FF0000"/>
                </a:solidFill>
              </a:rPr>
            </a:br>
            <a:r>
              <a:rPr lang="en-PH" sz="3200" b="1" dirty="0">
                <a:solidFill>
                  <a:srgbClr val="FF0000"/>
                </a:solidFill>
              </a:rPr>
              <a:t>Many</a:t>
            </a:r>
            <a:r>
              <a:rPr lang="en-PH" sz="3200" dirty="0"/>
              <a:t> Negative Effects</a:t>
            </a:r>
          </a:p>
        </p:txBody>
      </p:sp>
      <p:sp>
        <p:nvSpPr>
          <p:cNvPr id="12" name="Arrow: Right 11">
            <a:extLst>
              <a:ext uri="{FF2B5EF4-FFF2-40B4-BE49-F238E27FC236}">
                <a16:creationId xmlns:a16="http://schemas.microsoft.com/office/drawing/2014/main" id="{08D93C7F-0AEB-4219-B591-2595EA20E753}"/>
              </a:ext>
            </a:extLst>
          </p:cNvPr>
          <p:cNvSpPr/>
          <p:nvPr/>
        </p:nvSpPr>
        <p:spPr bwMode="auto">
          <a:xfrm rot="5400000">
            <a:off x="5988180" y="3063380"/>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r>
              <a:rPr lang="en-US"/>
              <a:t>4-</a:t>
            </a:r>
            <a:fld id="{DB9386D2-B930-4320-B1AF-33D2612133D6}" type="slidenum">
              <a:rPr lang="en-US"/>
              <a:pPr/>
              <a:t>8</a:t>
            </a:fld>
            <a:endParaRPr lang="en-US"/>
          </a:p>
        </p:txBody>
      </p:sp>
      <p:sp>
        <p:nvSpPr>
          <p:cNvPr id="14" name="TextBox 13">
            <a:extLst>
              <a:ext uri="{FF2B5EF4-FFF2-40B4-BE49-F238E27FC236}">
                <a16:creationId xmlns:a16="http://schemas.microsoft.com/office/drawing/2014/main" id="{7ACDCAFA-D6B7-4BE3-A97D-62D2ECE445C5}"/>
              </a:ext>
            </a:extLst>
          </p:cNvPr>
          <p:cNvSpPr txBox="1"/>
          <p:nvPr/>
        </p:nvSpPr>
        <p:spPr>
          <a:xfrm>
            <a:off x="2931967" y="5336599"/>
            <a:ext cx="3280065" cy="584775"/>
          </a:xfrm>
          <a:prstGeom prst="rect">
            <a:avLst/>
          </a:prstGeom>
          <a:noFill/>
        </p:spPr>
        <p:txBody>
          <a:bodyPr wrap="none" rtlCol="0">
            <a:spAutoFit/>
          </a:bodyPr>
          <a:lstStyle/>
          <a:p>
            <a:pPr algn="ctr"/>
            <a:r>
              <a:rPr lang="en-PH" sz="3200" b="1" dirty="0">
                <a:solidFill>
                  <a:srgbClr val="FF0000"/>
                </a:solidFill>
              </a:rPr>
              <a:t>Addiction Cycle</a:t>
            </a:r>
          </a:p>
        </p:txBody>
      </p:sp>
      <p:graphicFrame>
        <p:nvGraphicFramePr>
          <p:cNvPr id="5" name="Diagram 4">
            <a:extLst>
              <a:ext uri="{FF2B5EF4-FFF2-40B4-BE49-F238E27FC236}">
                <a16:creationId xmlns:a16="http://schemas.microsoft.com/office/drawing/2014/main" id="{4CC083F7-0E4A-4A1B-8DBC-F24B437D2A3C}"/>
              </a:ext>
            </a:extLst>
          </p:cNvPr>
          <p:cNvGraphicFramePr/>
          <p:nvPr>
            <p:extLst>
              <p:ext uri="{D42A27DB-BD31-4B8C-83A1-F6EECF244321}">
                <p14:modId xmlns:p14="http://schemas.microsoft.com/office/powerpoint/2010/main" val="257877410"/>
              </p:ext>
            </p:extLst>
          </p:nvPr>
        </p:nvGraphicFramePr>
        <p:xfrm>
          <a:off x="1371600" y="914400"/>
          <a:ext cx="6400800" cy="454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122B24A4-17F6-4902-B70E-426FCD3BF61B}" type="slidenum">
              <a:rPr lang="en-US"/>
              <a:pPr/>
              <a:t>9</a:t>
            </a:fld>
            <a:endParaRPr lang="en-US"/>
          </a:p>
        </p:txBody>
      </p:sp>
      <p:sp>
        <p:nvSpPr>
          <p:cNvPr id="19458" name="Rectangle 2"/>
          <p:cNvSpPr>
            <a:spLocks noGrp="1" noChangeArrowheads="1"/>
          </p:cNvSpPr>
          <p:nvPr>
            <p:ph type="title"/>
          </p:nvPr>
        </p:nvSpPr>
        <p:spPr>
          <a:xfrm>
            <a:off x="657225" y="228600"/>
            <a:ext cx="7696200" cy="787486"/>
          </a:xfrm>
        </p:spPr>
        <p:txBody>
          <a:bodyPr/>
          <a:lstStyle/>
          <a:p>
            <a:r>
              <a:rPr lang="en-US" dirty="0"/>
              <a:t>Route of Administration</a:t>
            </a:r>
          </a:p>
        </p:txBody>
      </p:sp>
      <p:sp>
        <p:nvSpPr>
          <p:cNvPr id="19459" name="Rectangle 3"/>
          <p:cNvSpPr>
            <a:spLocks noGrp="1" noChangeArrowheads="1"/>
          </p:cNvSpPr>
          <p:nvPr>
            <p:ph type="body" idx="1"/>
          </p:nvPr>
        </p:nvSpPr>
        <p:spPr>
          <a:xfrm>
            <a:off x="657225" y="1166018"/>
            <a:ext cx="7829550" cy="4525963"/>
          </a:xfrm>
        </p:spPr>
        <p:txBody>
          <a:bodyPr tIns="36000"/>
          <a:lstStyle/>
          <a:p>
            <a:pPr>
              <a:buFont typeface="Wingdings" pitchFamily="2" charset="2"/>
              <a:buNone/>
            </a:pPr>
            <a:r>
              <a:rPr lang="en-US" i="1" dirty="0"/>
              <a:t>Available forms of Shabu/cocaine:</a:t>
            </a:r>
          </a:p>
          <a:p>
            <a:pPr>
              <a:buClrTx/>
            </a:pPr>
            <a:r>
              <a:rPr lang="en-US" dirty="0"/>
              <a:t>Injected</a:t>
            </a:r>
          </a:p>
          <a:p>
            <a:pPr>
              <a:buClrTx/>
            </a:pPr>
            <a:r>
              <a:rPr lang="en-US" dirty="0"/>
              <a:t>Smoked</a:t>
            </a:r>
          </a:p>
          <a:p>
            <a:pPr>
              <a:buClrTx/>
            </a:pPr>
            <a:r>
              <a:rPr lang="en-US" dirty="0"/>
              <a:t>Snorted</a:t>
            </a:r>
          </a:p>
          <a:p>
            <a:pPr>
              <a:spcBef>
                <a:spcPts val="1800"/>
              </a:spcBef>
              <a:buFont typeface="Wingdings" pitchFamily="2" charset="2"/>
              <a:buNone/>
            </a:pPr>
            <a:r>
              <a:rPr lang="en-US" i="1" dirty="0"/>
              <a:t>How a drug is taken influences:</a:t>
            </a:r>
          </a:p>
          <a:p>
            <a:pPr>
              <a:buClrTx/>
            </a:pPr>
            <a:r>
              <a:rPr lang="en-US" dirty="0"/>
              <a:t>How quickly it produces an effect</a:t>
            </a:r>
          </a:p>
          <a:p>
            <a:pPr>
              <a:buClrTx/>
            </a:pPr>
            <a:r>
              <a:rPr lang="en-US" dirty="0"/>
              <a:t>The strength of the drug’s effects, both positive and negative</a:t>
            </a:r>
          </a:p>
          <a:p>
            <a:pPr>
              <a:buClrTx/>
            </a:pPr>
            <a:r>
              <a:rPr lang="en-US" dirty="0"/>
              <a:t>The kind of negative effects a person will experience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4: Methamphetamine  and Cocaine&amp;quot;&quot;/&gt;&lt;property id=&quot;20307&quot; value=&quot;256&quot;/&gt;&lt;/object&gt;&lt;object type=&quot;3&quot; unique_id=&quot;10004&quot;&gt;&lt;property id=&quot;20148&quot; value=&quot;5&quot;/&gt;&lt;property id=&quot;20300&quot; value=&quot;Slide 2 - &amp;quot;Differences Between Cocaine and Methamphetamine&amp;quot;&quot;/&gt;&lt;property id=&quot;20307&quot; value=&quot;306&quot;/&gt;&lt;/object&gt;&lt;object type=&quot;3&quot; unique_id=&quot;10005&quot;&gt;&lt;property id=&quot;20148&quot; value=&quot;5&quot;/&gt;&lt;property id=&quot;20300&quot; value=&quot;Slide 3 - &amp;quot;Dopamine&amp;quot;&quot;/&gt;&lt;property id=&quot;20307&quot; value=&quot;264&quot;/&gt;&lt;/object&gt;&lt;object type=&quot;3&quot; unique_id=&quot;10006&quot;&gt;&lt;property id=&quot;20148&quot; value=&quot;5&quot;/&gt;&lt;property id=&quot;20300&quot; value=&quot;Slide 4 - &amp;quot;Example of Dopamine’s Effect&amp;quot;&quot;/&gt;&lt;property id=&quot;20307&quot; value=&quot;265&quot;/&gt;&lt;/object&gt;&lt;object type=&quot;3&quot; unique_id=&quot;10007&quot;&gt;&lt;property id=&quot;20148&quot; value=&quot;5&quot;/&gt;&lt;property id=&quot;20300&quot; value=&quot;Slide 5 - &amp;quot;Dopamine Imbalance&amp;quot;&quot;/&gt;&lt;property id=&quot;20307&quot; value=&quot;266&quot;/&gt;&lt;/object&gt;&lt;object type=&quot;3&quot; unique_id=&quot;10008&quot;&gt;&lt;property id=&quot;20148&quot; value=&quot;5&quot;/&gt;&lt;property id=&quot;20300&quot; value=&quot;Slide 6 - &amp;quot;Dopamine and Stimulant Drugs&amp;quot;&quot;/&gt;&lt;property id=&quot;20307&quot; value=&quot;305&quot;/&gt;&lt;/object&gt;&lt;object type=&quot;3&quot; unique_id=&quot;10009&quot;&gt;&lt;property id=&quot;20148&quot; value=&quot;5&quot;/&gt;&lt;property id=&quot;20300&quot; value=&quot;Slide 7 - &amp;quot;Dopamine and Stimulant Use Over Time&amp;quot;&quot;/&gt;&lt;property id=&quot;20307&quot; value=&quot;307&quot;/&gt;&lt;/object&gt;&lt;object type=&quot;3&quot; unique_id=&quot;10010&quot;&gt;&lt;property id=&quot;20148&quot; value=&quot;5&quot;/&gt;&lt;property id=&quot;20300&quot; value=&quot;Slide 8 - &amp;quot;Cycle of Addiction&amp;quot;&quot;/&gt;&lt;property id=&quot;20307&quot; value=&quot;262&quot;/&gt;&lt;/object&gt;&lt;object type=&quot;3&quot; unique_id=&quot;10011&quot;&gt;&lt;property id=&quot;20148&quot; value=&quot;5&quot;/&gt;&lt;property id=&quot;20300&quot; value=&quot;Slide 9 - &amp;quot;Route of Administration&amp;quot;&quot;/&gt;&lt;property id=&quot;20307&quot; value=&quot;267&quot;/&gt;&lt;/object&gt;&lt;object type=&quot;3&quot; unique_id=&quot;10012&quot;&gt;&lt;property id=&quot;20148&quot; value=&quot;5&quot;/&gt;&lt;property id=&quot;20300&quot; value=&quot;Slide 10 - &amp;quot;Methamphetamine&amp;quot;&quot;/&gt;&lt;property id=&quot;20307&quot; value=&quot;287&quot;/&gt;&lt;/object&gt;&lt;object type=&quot;3&quot; unique_id=&quot;10013&quot;&gt;&lt;property id=&quot;20148&quot; value=&quot;5&quot;/&gt;&lt;property id=&quot;20300&quot; value=&quot;Slide 11 - &amp;quot;Street Names&amp;quot;&quot;/&gt;&lt;property id=&quot;20307&quot; value=&quot;261&quot;/&gt;&lt;/object&gt;&lt;object type=&quot;3&quot; unique_id=&quot;10014&quot;&gt;&lt;property id=&quot;20148&quot; value=&quot;5&quot;/&gt;&lt;property id=&quot;20300&quot; value=&quot;Slide 12 - &amp;quot;Popularity of Meth&amp;quot;&quot;/&gt;&lt;property id=&quot;20307&quot; value=&quot;257&quot;/&gt;&lt;/object&gt;&lt;object type=&quot;3&quot; unique_id=&quot;10015&quot;&gt;&lt;property id=&quot;20148&quot; value=&quot;5&quot;/&gt;&lt;property id=&quot;20300&quot; value=&quot;Slide 13 - &amp;quot;Who Uses Meth?&amp;quot;&quot;/&gt;&lt;property id=&quot;20307&quot; value=&quot;259&quot;/&gt;&lt;/object&gt;&lt;object type=&quot;3&quot; unique_id=&quot;10016&quot;&gt;&lt;property id=&quot;20148&quot; value=&quot;5&quot;/&gt;&lt;property id=&quot;20300&quot; value=&quot;Slide 14 - &amp;quot;Immediate Psychological Effects&amp;quot;&quot;/&gt;&lt;property id=&quot;20307&quot; value=&quot;258&quot;/&gt;&lt;/object&gt;&lt;object type=&quot;3&quot; unique_id=&quot;10017&quot;&gt;&lt;property id=&quot;20148&quot; value=&quot;5&quot;/&gt;&lt;property id=&quot;20300&quot; value=&quot;Slide 15 - &amp;quot;Immediate Physical Effects&amp;quot;&quot;/&gt;&lt;property id=&quot;20307&quot; value=&quot;269&quot;/&gt;&lt;/object&gt;&lt;object type=&quot;3&quot; unique_id=&quot;10018&quot;&gt;&lt;property id=&quot;20148&quot; value=&quot;5&quot;/&gt;&lt;property id=&quot;20300&quot; value=&quot;Slide 16 - &amp;quot;Toxic Effects&amp;quot;&quot;/&gt;&lt;property id=&quot;20307&quot; value=&quot;270&quot;/&gt;&lt;/object&gt;&lt;object type=&quot;3&quot; unique_id=&quot;10019&quot;&gt;&lt;property id=&quot;20148&quot; value=&quot;5&quot;/&gt;&lt;property id=&quot;20300&quot; value=&quot;Slide 17 - &amp;quot;Chronic Psychological Effects&amp;quot;&quot;/&gt;&lt;property id=&quot;20307&quot; value=&quot;271&quot;/&gt;&lt;/object&gt;&lt;object type=&quot;3&quot; unique_id=&quot;10020&quot;&gt;&lt;property id=&quot;20148&quot; value=&quot;5&quot;/&gt;&lt;property id=&quot;20300&quot; value=&quot;Slide 18 - &amp;quot;Severe Psychological Effects&amp;quot;&quot;/&gt;&lt;property id=&quot;20307&quot; value=&quot;272&quot;/&gt;&lt;/object&gt;&lt;object type=&quot;3&quot; unique_id=&quot;10021&quot;&gt;&lt;property id=&quot;20148&quot; value=&quot;5&quot;/&gt;&lt;property id=&quot;20300&quot; value=&quot;Slide 19 - &amp;quot;Chronic Physical Effects &amp;quot;&quot;/&gt;&lt;property id=&quot;20307&quot; value=&quot;274&quot;/&gt;&lt;/object&gt;&lt;object type=&quot;3&quot; unique_id=&quot;10022&quot;&gt;&lt;property id=&quot;20148&quot; value=&quot;5&quot;/&gt;&lt;property id=&quot;20300&quot; value=&quot;Slide 20 - &amp;quot;Severe Physical Effects &amp;quot;&quot;/&gt;&lt;property id=&quot;20307&quot; value=&quot;275&quot;/&gt;&lt;/object&gt;&lt;object type=&quot;3&quot; unique_id=&quot;10023&quot;&gt;&lt;property id=&quot;20148&quot; value=&quot;5&quot;/&gt;&lt;property id=&quot;20300&quot; value=&quot;Slide 21 - &amp;quot;Meth Is Not Just Meth&amp;quot;&quot;/&gt;&lt;property id=&quot;20307&quot; value=&quot;276&quot;/&gt;&lt;/object&gt;&lt;object type=&quot;3&quot; unique_id=&quot;10024&quot;&gt;&lt;property id=&quot;20148&quot; value=&quot;5&quot;/&gt;&lt;property id=&quot;20300&quot; value=&quot;Slide 22 - &amp;quot;Injecting Meth&amp;quot;&quot;/&gt;&lt;property id=&quot;20307&quot; value=&quot;277&quot;/&gt;&lt;/object&gt;&lt;object type=&quot;3&quot; unique_id=&quot;10025&quot;&gt;&lt;property id=&quot;20148&quot; value=&quot;5&quot;/&gt;&lt;property id=&quot;20300&quot; value=&quot;Slide 23 - &amp;quot;Snorting Meth&amp;quot;&quot;/&gt;&lt;property id=&quot;20307&quot; value=&quot;278&quot;/&gt;&lt;/object&gt;&lt;object type=&quot;3&quot; unique_id=&quot;10026&quot;&gt;&lt;property id=&quot;20148&quot; value=&quot;5&quot;/&gt;&lt;property id=&quot;20300&quot; value=&quot;Slide 24 - &amp;quot;Smoking Meth&amp;quot;&quot;/&gt;&lt;property id=&quot;20307&quot; value=&quot;279&quot;/&gt;&lt;/object&gt;&lt;object type=&quot;3&quot; unique_id=&quot;10027&quot;&gt;&lt;property id=&quot;20148&quot; value=&quot;5&quot;/&gt;&lt;property id=&quot;20300&quot; value=&quot;Slide 25 - &amp;quot;Meth Dose and Effects&amp;quot;&quot;/&gt;&lt;property id=&quot;20307&quot; value=&quot;263&quot;/&gt;&lt;/object&gt;&lt;object type=&quot;3&quot; unique_id=&quot;10028&quot;&gt;&lt;property id=&quot;20148&quot; value=&quot;5&quot;/&gt;&lt;property id=&quot;20300&quot; value=&quot;Slide 26 - &amp;quot;Pregnancy and Meth&amp;quot;&quot;/&gt;&lt;property id=&quot;20307&quot; value=&quot;280&quot;/&gt;&lt;/object&gt;&lt;object type=&quot;3&quot; unique_id=&quot;10029&quot;&gt;&lt;property id=&quot;20148&quot; value=&quot;5&quot;/&gt;&lt;property id=&quot;20300&quot; value=&quot;Slide 27 - &amp;quot;Other Effects on Children&amp;quot;&quot;/&gt;&lt;property id=&quot;20307&quot; value=&quot;284&quot;/&gt;&lt;/object&gt;&lt;object type=&quot;3&quot; unique_id=&quot;10030&quot;&gt;&lt;property id=&quot;20148&quot; value=&quot;5&quot;/&gt;&lt;property id=&quot;20300&quot; value=&quot;Slide 28 - &amp;quot;Other Problems With Meth Labs&amp;quot;&quot;/&gt;&lt;property id=&quot;20307&quot; value=&quot;285&quot;/&gt;&lt;/object&gt;&lt;object type=&quot;3&quot; unique_id=&quot;10031&quot;&gt;&lt;property id=&quot;20148&quot; value=&quot;5&quot;/&gt;&lt;property id=&quot;20300&quot; value=&quot;Slide 29 - &amp;quot;Cocaine&amp;quot;&quot;/&gt;&lt;property id=&quot;20307&quot; value=&quot;286&quot;/&gt;&lt;/object&gt;&lt;object type=&quot;3&quot; unique_id=&quot;10032&quot;&gt;&lt;property id=&quot;20148&quot; value=&quot;5&quot;/&gt;&lt;property id=&quot;20300&quot; value=&quot;Slide 30 - &amp;quot;Street Names&amp;quot;&quot;/&gt;&lt;property id=&quot;20307&quot; value=&quot;288&quot;/&gt;&lt;/object&gt;&lt;object type=&quot;3&quot; unique_id=&quot;10033&quot;&gt;&lt;property id=&quot;20148&quot; value=&quot;5&quot;/&gt;&lt;property id=&quot;20300&quot; value=&quot;Slide 31 - &amp;quot;Crack Cocaine&amp;quot;&quot;/&gt;&lt;property id=&quot;20307&quot; value=&quot;289&quot;/&gt;&lt;/object&gt;&lt;object type=&quot;3&quot; unique_id=&quot;10034&quot;&gt;&lt;property id=&quot;20148&quot; value=&quot;5&quot;/&gt;&lt;property id=&quot;20300&quot; value=&quot;Slide 32 - &amp;quot;Popularity of Cocaine&amp;quot;&quot;/&gt;&lt;property id=&quot;20307&quot; value=&quot;290&quot;/&gt;&lt;/object&gt;&lt;object type=&quot;3&quot; unique_id=&quot;10035&quot;&gt;&lt;property id=&quot;20148&quot; value=&quot;5&quot;/&gt;&lt;property id=&quot;20300&quot; value=&quot;Slide 33 - &amp;quot;Who Uses Cocaine?&amp;quot;&quot;/&gt;&lt;property id=&quot;20307&quot; value=&quot;291&quot;/&gt;&lt;/object&gt;&lt;object type=&quot;3&quot; unique_id=&quot;10036&quot;&gt;&lt;property id=&quot;20148&quot; value=&quot;5&quot;/&gt;&lt;property id=&quot;20300&quot; value=&quot;Slide 34 - &amp;quot;Immediate Psychological Effects&amp;quot;&quot;/&gt;&lt;property id=&quot;20307&quot; value=&quot;292&quot;/&gt;&lt;/object&gt;&lt;object type=&quot;3&quot; unique_id=&quot;10037&quot;&gt;&lt;property id=&quot;20148&quot; value=&quot;5&quot;/&gt;&lt;property id=&quot;20300&quot; value=&quot;Slide 35 - &amp;quot;Immediate Physical Effects        Constricted blood vessels&amp;quot;&quot;/&gt;&lt;property id=&quot;20307&quot; value=&quot;293&quot;/&gt;&lt;/object&gt;&lt;object type=&quot;3&quot; unique_id=&quot;10038&quot;&gt;&lt;property id=&quot;20148&quot; value=&quot;5&quot;/&gt;&lt;property id=&quot;20300&quot; value=&quot;Slide 36 - &amp;quot;Warning&amp;quot;&quot;/&gt;&lt;property id=&quot;20307&quot; value=&quot;294&quot;/&gt;&lt;/object&gt;&lt;object type=&quot;3&quot; unique_id=&quot;10039&quot;&gt;&lt;property id=&quot;20148&quot; value=&quot;5&quot;/&gt;&lt;property id=&quot;20300&quot; value=&quot;Slide 37 - &amp;quot;Chronic Psychological Effects&amp;quot;&quot;/&gt;&lt;property id=&quot;20307&quot; value=&quot;296&quot;/&gt;&lt;/object&gt;&lt;object type=&quot;3&quot; unique_id=&quot;10040&quot;&gt;&lt;property id=&quot;20148&quot; value=&quot;5&quot;/&gt;&lt;property id=&quot;20300&quot; value=&quot;Slide 38 - &amp;quot;Chronic Physical Effects&amp;quot;&quot;/&gt;&lt;property id=&quot;20307&quot; value=&quot;297&quot;/&gt;&lt;/object&gt;&lt;object type=&quot;3&quot; unique_id=&quot;10041&quot;&gt;&lt;property id=&quot;20148&quot; value=&quot;5&quot;/&gt;&lt;property id=&quot;20300&quot; value=&quot;Slide 39 - &amp;quot;Injecting Cocaine&amp;quot;&quot;/&gt;&lt;property id=&quot;20307&quot; value=&quot;298&quot;/&gt;&lt;/object&gt;&lt;object type=&quot;3&quot; unique_id=&quot;10042&quot;&gt;&lt;property id=&quot;20148&quot; value=&quot;5&quot;/&gt;&lt;property id=&quot;20300&quot; value=&quot;Slide 40 - &amp;quot;Snorting Cocaine&amp;quot;&quot;/&gt;&lt;property id=&quot;20307&quot; value=&quot;299&quot;/&gt;&lt;/object&gt;&lt;object type=&quot;3&quot; unique_id=&quot;10043&quot;&gt;&lt;property id=&quot;20148&quot; value=&quot;5&quot;/&gt;&lt;property id=&quot;20300&quot; value=&quot;Slide 41 - &amp;quot;Smoking Crack&amp;quot;&quot;/&gt;&lt;property id=&quot;20307&quot; value=&quot;300&quot;/&gt;&lt;/object&gt;&lt;object type=&quot;3&quot; unique_id=&quot;10044&quot;&gt;&lt;property id=&quot;20148&quot; value=&quot;5&quot;/&gt;&lt;property id=&quot;20300&quot; value=&quot;Slide 42 - &amp;quot;Cocaine Dose and Effects&amp;quot;&quot;/&gt;&lt;property id=&quot;20307&quot; value=&quot;302&quot;/&gt;&lt;/object&gt;&lt;object type=&quot;3&quot; unique_id=&quot;10045&quot;&gt;&lt;property id=&quot;20148&quot; value=&quot;5&quot;/&gt;&lt;property id=&quot;20300&quot; value=&quot;Slide 43 - &amp;quot;Pregnancy and Cocaine&amp;quot;&quot;/&gt;&lt;property id=&quot;20307&quot; value=&quot;303&quot;/&gt;&lt;/object&gt;&lt;object type=&quot;3&quot; unique_id=&quot;10046&quot;&gt;&lt;property id=&quot;20148&quot; value=&quot;5&quot;/&gt;&lt;property id=&quot;20300&quot; value=&quot;Slide 44 - &amp;quot;Cocaine–Exposed Children&amp;quot;&quot;/&gt;&lt;property id=&quot;20307&quot; value=&quot;304&quot;/&gt;&lt;/object&gt;&lt;/object&gt;&lt;object type=&quot;8&quot; unique_id=&quot;1009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3924</TotalTime>
  <Words>1776</Words>
  <Application>Microsoft Office PowerPoint</Application>
  <PresentationFormat>On-screen Show (4:3)</PresentationFormat>
  <Paragraphs>273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Matrix Family Ed Slides</vt:lpstr>
      <vt:lpstr>PowerPoint Presentation</vt:lpstr>
      <vt:lpstr>Differences Between Cocaine and Methamphetamine</vt:lpstr>
      <vt:lpstr>Dopamine</vt:lpstr>
      <vt:lpstr>Example of Dopamine’s Effect</vt:lpstr>
      <vt:lpstr>Dopamine Imbalance</vt:lpstr>
      <vt:lpstr>Dopamine and Stimulant Drugs</vt:lpstr>
      <vt:lpstr>Dopamine and Stimulant Use Over Time</vt:lpstr>
      <vt:lpstr>PowerPoint Presentation</vt:lpstr>
      <vt:lpstr>Route of Administration</vt:lpstr>
      <vt:lpstr>Methamphetamine (Shabu)</vt:lpstr>
      <vt:lpstr>Popularity of Shabu</vt:lpstr>
      <vt:lpstr>Question:</vt:lpstr>
      <vt:lpstr>Immediate Psychological Effects</vt:lpstr>
      <vt:lpstr>Immediate Physical Effects</vt:lpstr>
      <vt:lpstr>Toxic Effects</vt:lpstr>
      <vt:lpstr>Question:</vt:lpstr>
      <vt:lpstr>Chronic Psychological Effects</vt:lpstr>
      <vt:lpstr>Severe Psychological Effects</vt:lpstr>
      <vt:lpstr>Chronic Physical Effects </vt:lpstr>
      <vt:lpstr>Severe Physical Effects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4: Methamphetamine and Cocaine</dc:title>
  <dc:subject>Methamphetamine and cocaine</dc:subject>
  <dc:creator>JICA/DOH IntERlaPP</dc:creator>
  <cp:keywords>Methamphetamine, cocaine, substance abuse, family education</cp:keywords>
  <cp:lastModifiedBy>Kanamori Shogo</cp:lastModifiedBy>
  <cp:revision>111</cp:revision>
  <dcterms:created xsi:type="dcterms:W3CDTF">2005-03-31T16:25:36Z</dcterms:created>
  <dcterms:modified xsi:type="dcterms:W3CDTF">2020-08-20T02:28:38Z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