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2"/>
  </p:notesMasterIdLst>
  <p:handoutMasterIdLst>
    <p:handoutMasterId r:id="rId23"/>
  </p:handoutMasterIdLst>
  <p:sldIdLst>
    <p:sldId id="256" r:id="rId2"/>
    <p:sldId id="296" r:id="rId3"/>
    <p:sldId id="295" r:id="rId4"/>
    <p:sldId id="294" r:id="rId5"/>
    <p:sldId id="307" r:id="rId6"/>
    <p:sldId id="269" r:id="rId7"/>
    <p:sldId id="270" r:id="rId8"/>
    <p:sldId id="271" r:id="rId9"/>
    <p:sldId id="272" r:id="rId10"/>
    <p:sldId id="273" r:id="rId11"/>
    <p:sldId id="275" r:id="rId12"/>
    <p:sldId id="276" r:id="rId13"/>
    <p:sldId id="280" r:id="rId14"/>
    <p:sldId id="281" r:id="rId15"/>
    <p:sldId id="301" r:id="rId16"/>
    <p:sldId id="302" r:id="rId17"/>
    <p:sldId id="303" r:id="rId18"/>
    <p:sldId id="304" r:id="rId19"/>
    <p:sldId id="305" r:id="rId20"/>
    <p:sldId id="306" r:id="rId21"/>
  </p:sldIdLst>
  <p:sldSz cx="9144000" cy="6858000" type="screen4x3"/>
  <p:notesSz cx="7099300"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0033CC"/>
    <a:srgbClr val="ECD8A6"/>
    <a:srgbClr val="FF9900"/>
    <a:srgbClr val="336699"/>
    <a:srgbClr val="990000"/>
    <a:srgbClr val="B2B2B2"/>
    <a:srgbClr val="5F5F5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62632" autoAdjust="0"/>
  </p:normalViewPr>
  <p:slideViewPr>
    <p:cSldViewPr>
      <p:cViewPr varScale="1">
        <p:scale>
          <a:sx n="71" d="100"/>
          <a:sy n="71" d="100"/>
        </p:scale>
        <p:origin x="2352" y="72"/>
      </p:cViewPr>
      <p:guideLst>
        <p:guide orient="horz" pos="2160"/>
        <p:guide pos="2880"/>
      </p:guideLst>
    </p:cSldViewPr>
  </p:slideViewPr>
  <p:outlineViewPr>
    <p:cViewPr>
      <p:scale>
        <a:sx n="33" d="100"/>
        <a:sy n="33" d="100"/>
      </p:scale>
      <p:origin x="0" y="20454"/>
    </p:cViewPr>
  </p:outlineViewPr>
  <p:notesTextViewPr>
    <p:cViewPr>
      <p:scale>
        <a:sx n="75" d="100"/>
        <a:sy n="75" d="100"/>
      </p:scale>
      <p:origin x="0" y="0"/>
    </p:cViewPr>
  </p:notesTextViewPr>
  <p:sorterViewPr>
    <p:cViewPr>
      <p:scale>
        <a:sx n="75" d="100"/>
        <a:sy n="75" d="100"/>
      </p:scale>
      <p:origin x="0" y="0"/>
    </p:cViewPr>
  </p:sorterViewPr>
  <p:notesViewPr>
    <p:cSldViewPr>
      <p:cViewPr>
        <p:scale>
          <a:sx n="69" d="100"/>
          <a:sy n="69" d="100"/>
        </p:scale>
        <p:origin x="4092" y="276"/>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899"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a:latin typeface="Times New Roman" pitchFamily="18" charset="0"/>
              </a:defRPr>
            </a:lvl1pPr>
          </a:lstStyle>
          <a:p>
            <a:endParaRPr lang="en-US"/>
          </a:p>
        </p:txBody>
      </p:sp>
      <p:sp>
        <p:nvSpPr>
          <p:cNvPr id="80900"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901"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a:latin typeface="Times New Roman" pitchFamily="18" charset="0"/>
              </a:defRPr>
            </a:lvl1pPr>
          </a:lstStyle>
          <a:p>
            <a:fld id="{81117A44-374E-4052-A6F0-F760D51D0656}" type="slidenum">
              <a:rPr lang="en-US"/>
              <a:pPr/>
              <a:t>‹#›</a:t>
            </a:fld>
            <a:endParaRPr lang="en-US"/>
          </a:p>
        </p:txBody>
      </p:sp>
    </p:spTree>
    <p:extLst>
      <p:ext uri="{BB962C8B-B14F-4D97-AF65-F5344CB8AC3E}">
        <p14:creationId xmlns:p14="http://schemas.microsoft.com/office/powerpoint/2010/main" val="394083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3F14455C-091E-4976-88B7-C6EEF1B0B0DD}" type="slidenum">
              <a:rPr lang="en-US"/>
              <a:pPr/>
              <a:t>‹#›</a:t>
            </a:fld>
            <a:endParaRPr lang="en-US"/>
          </a:p>
        </p:txBody>
      </p:sp>
    </p:spTree>
    <p:extLst>
      <p:ext uri="{BB962C8B-B14F-4D97-AF65-F5344CB8AC3E}">
        <p14:creationId xmlns:p14="http://schemas.microsoft.com/office/powerpoint/2010/main" val="347165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231-E944-4705-B337-BC5B324CD68F}" type="slidenum">
              <a:rPr lang="en-US"/>
              <a:pPr/>
              <a:t>1</a:t>
            </a:fld>
            <a:endParaRPr 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8</a:t>
            </a:r>
            <a:r>
              <a:rPr lang="en-PH" b="1" dirty="0">
                <a:latin typeface="Arial" panose="020B0604020202020204" pitchFamily="34" charset="0"/>
                <a:ea typeface="Yu Mincho" panose="02020400000000000000" pitchFamily="18" charset="-128"/>
                <a:cs typeface="Arial" panose="020B0604020202020204" pitchFamily="34" charset="0"/>
              </a:rPr>
              <a:t>-1—Roadmap for Recovery</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We will continue to discuss the roadmap for recovery.</a:t>
            </a:r>
            <a:endParaRPr lang="en-US" b="1" u="sng"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29D8E3-6416-4043-B1A0-F9B9CF850ADD}" type="slidenum">
              <a:rPr lang="en-US"/>
              <a:pPr/>
              <a:t>10</a:t>
            </a:fld>
            <a:endParaRPr lang="en-US" dirty="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8-10—</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Emotional States)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reality for most recovering people is that any emotional state, positive or negative, can be a trigger if it has been associated with drug or alcohol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emotional states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Anxiety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Fatigue (or fear of becoming fatigued)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Depression</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Anger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Boredom</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Frustration</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Fear</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Loneliness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Concern about weight gain</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Sexual arousal, deprivation, or anxiety about performance </a:t>
            </a:r>
          </a:p>
          <a:p>
            <a:endParaRPr lang="en-US" b="1" u="sng"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C757C8-6636-44E0-9070-963FF1BA2FD8}" type="slidenum">
              <a:rPr lang="en-US"/>
              <a:pPr/>
              <a:t>11</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615950" y="4660106"/>
            <a:ext cx="5867400" cy="5132666"/>
          </a:xfrm>
        </p:spPr>
        <p:txBody>
          <a:bodyPr>
            <a:noAutofit/>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8-11—</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Thought Stopping) </a:t>
            </a:r>
            <a:endParaRPr lang="en-PH" dirty="0">
              <a:latin typeface="Arial" panose="020B0604020202020204" pitchFamily="34" charset="0"/>
              <a:ea typeface="Yu Mincho" panose="02020400000000000000" pitchFamily="18" charset="-128"/>
              <a:cs typeface="Arial" panose="020B0604020202020204" pitchFamily="34"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Thought-stopping techniques can be used to interrupt the trigger–thought–craving–use cycle.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first step in successfully using thought-stopping techniques is to recognize thoughts about using (“using thoughts”) as soon as they occur.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People new to recovery don’t always realize when they are having “using thoughts”, but they can learn to do so by consciously focusing on their thought processes.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Once people recognize a using thought, they can choose to interrupt the thought by using one of these thought-stopping techniques:</a:t>
            </a:r>
            <a:endParaRPr lang="en-PH" sz="900" dirty="0">
              <a:ea typeface="Yu Mincho" panose="02020400000000000000" pitchFamily="18" charset="-128"/>
              <a:cs typeface="Times New Roman" panose="02020603050405020304" pitchFamily="18" charset="0"/>
            </a:endParaRPr>
          </a:p>
          <a:p>
            <a:pPr marL="358775" lvl="1" indent="-163513">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Visualization </a:t>
            </a:r>
            <a:endParaRPr lang="en-PH" sz="900" dirty="0">
              <a:ea typeface="Yu Mincho" panose="02020400000000000000" pitchFamily="18" charset="-128"/>
              <a:cs typeface="Times New Roman" panose="02020603050405020304" pitchFamily="18" charset="0"/>
            </a:endParaRP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When people experience thoughts of using drugs or alcohol, they can visualize a switch or lever and imagine actually moving it from ON to OFF to stop the drug- or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It is important to have another thought ready to replace the drug- or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 thought should be a pleasurable one or one that is meaningful to the person and does not involve drug or alcohol use. </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Rubber band snap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 rubber band technique helps recovering people “snap” their attention away from thoughts of using drugs or alcohol.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People simply can put a rubber band loosely around their wrist.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When a craving or using thought occurs, people snap the rubber band lightly against their wrist and say “NO” (either aloud or not, depending on the situation) to the drug or alcohol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As with visualization, people need to have another thought ready to replace the drug- and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This technique works best if people leave the rubber band on all the time.</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Relaxation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Cravings often create feelings of hollowness, heaviness, and cramping in the stomach.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These feelings often can be relieved by breathing in deeply (filling the lungs with air) and slowly breathing out, repeating the process three times, and focusing on relaxing the body as much as possible for a few minutes.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This process can be repeated as often as the feelings return. </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Calling someone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Talking to others provides an outlet for feelings and allows people to “hear” their thought process.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People in recovery should carry the phone numbers of supportive people, including family members, with them so they can call someone whenever support is needed.</a:t>
            </a:r>
          </a:p>
          <a:p>
            <a:pPr marL="179388" indent="-179388">
              <a:lnSpc>
                <a:spcPct val="107000"/>
              </a:lnSpc>
              <a:spcAft>
                <a:spcPts val="0"/>
              </a:spcAft>
              <a:buFont typeface="Wingdings" panose="05000000000000000000" pitchFamily="2" charset="2"/>
              <a:buChar char=""/>
            </a:pPr>
            <a:r>
              <a:rPr lang="en-US" altLang="ja-JP" sz="900" dirty="0">
                <a:ea typeface="Yu Mincho" panose="02020400000000000000" pitchFamily="18" charset="-128"/>
                <a:cs typeface="Times New Roman" panose="02020603050405020304" pitchFamily="18" charset="0"/>
              </a:rPr>
              <a:t>People can also move to other places to keep anything associated with using out of their sight or to distract their thoughts of using.</a:t>
            </a:r>
            <a:endParaRPr lang="en-PH" altLang="ja-JP" sz="9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154232-AB6C-4F87-B1A1-7EBD02894BE4}" type="slidenum">
              <a:rPr lang="en-US"/>
              <a:pPr/>
              <a:t>12</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8-12—</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Non-trigger Activities)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thought stopping works, but the thoughts frequently keep coming back, people in recovery may have to change their immediate environments or engage in tasks that require full concentration.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few examples of non-trigger activities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Exercise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Meditation or prayer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12-Step/self-help group meetings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New recreational activity or hobby</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Activities in the person’s religion or spiritual community</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Eating or sleeping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Non–drug-oriented movies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Structured/monitored periods (time with family or friends who do not use, for example) </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in recovery should keep a list of such activities handy for times when they may be needed. </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BA2775-51E6-4B81-946F-5ECC81D00B26}" type="slidenum">
              <a:rPr lang="en-US"/>
              <a:pPr/>
              <a:t>13</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946574" y="4861441"/>
            <a:ext cx="5206153" cy="51326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8-13—Secondary Drugs and Alcohol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quite common for people in all stages of recovery to entertain at times the idea of using drugs other than those they consider to be their primary problem drug (called “secondary drugs”) or alcohol.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use of secondary drugs is a particular relapse risk because of the uncomfortable emotional states common to the stage and the tendency for decreasing supportive structure.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People in recovery may begin to tell themselves, “My problem is with Shabu; I’ve never had a problem with alcohol. I just need to relax a little.”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Using a secondary drug or alcohol is a bad idea and may lead quickly to relapse to using one’s primary drug in a number of ways:</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Cortical disinhibition. </a:t>
            </a:r>
            <a:r>
              <a:rPr lang="en-US" sz="900" dirty="0">
                <a:ea typeface="Yu Mincho" panose="02020400000000000000" pitchFamily="18" charset="-128"/>
                <a:cs typeface="Times New Roman" panose="02020603050405020304" pitchFamily="18" charset="0"/>
              </a:rPr>
              <a:t>Using a secondary drug or alcohol can cause the prefrontal cortex, the part of the human brain responsible for rational decision</a:t>
            </a:r>
            <a:r>
              <a:rPr lang="ja-JP" altLang="en-US" sz="900" dirty="0">
                <a:ea typeface="Yu Mincho" panose="02020400000000000000" pitchFamily="18" charset="-128"/>
                <a:cs typeface="Times New Roman" panose="02020603050405020304" pitchFamily="18" charset="0"/>
              </a:rPr>
              <a:t> </a:t>
            </a:r>
            <a:r>
              <a:rPr lang="en-US" sz="900" dirty="0">
                <a:ea typeface="Yu Mincho" panose="02020400000000000000" pitchFamily="18" charset="-128"/>
                <a:cs typeface="Times New Roman" panose="02020603050405020304" pitchFamily="18" charset="0"/>
              </a:rPr>
              <a:t>making, to become disinhibited (less active), thus paving the way for a return to the primary drug use. This effort is especially likely if secondary drug use exposes people to triggers associated with their use of the primary drug (buying from a dealer, for example).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Stimulant craving induction. </a:t>
            </a:r>
            <a:r>
              <a:rPr lang="en-US" sz="900" dirty="0">
                <a:ea typeface="Yu Mincho" panose="02020400000000000000" pitchFamily="18" charset="-128"/>
                <a:cs typeface="Times New Roman" panose="02020603050405020304" pitchFamily="18" charset="0"/>
              </a:rPr>
              <a:t>Studies at the Matrix Institute have shown that, if cocaine or amphetamines are the drugs of choice, a return to alcohol use will increase the risk of relapse to stimulants by 800 percent. A return to the use of marijuana will do the same by 300 percent. This result remains true even if the client was not addicted to alcohol or marijuana.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12-Step group philosophy conflict. </a:t>
            </a:r>
            <a:r>
              <a:rPr lang="en-US" sz="900" dirty="0">
                <a:ea typeface="Yu Mincho" panose="02020400000000000000" pitchFamily="18" charset="-128"/>
                <a:cs typeface="Times New Roman" panose="02020603050405020304" pitchFamily="18" charset="0"/>
              </a:rPr>
              <a:t>If people in recovery use a secondary drug or alcohol, they are unlikely to continue to attend 12-Step groups, groups that are vital to recovery, because using any illicit drug or alcohol is contrary to 12-Step group philosophy and people will be increasingly uncomfortable in meetings.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Abstinence violation effect. </a:t>
            </a:r>
            <a:r>
              <a:rPr lang="en-US" sz="900" dirty="0">
                <a:ea typeface="Yu Mincho" panose="02020400000000000000" pitchFamily="18" charset="-128"/>
                <a:cs typeface="Times New Roman" panose="02020603050405020304" pitchFamily="18" charset="0"/>
              </a:rPr>
              <a:t>There is a strong tendency for people to begin thinking, “Well, I’m drinking again; I might as well use a little Shabu, too.”</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Interference with new behaviors. </a:t>
            </a:r>
            <a:r>
              <a:rPr lang="en-US" sz="900" dirty="0">
                <a:ea typeface="Yu Mincho" panose="02020400000000000000" pitchFamily="18" charset="-128"/>
                <a:cs typeface="Times New Roman" panose="02020603050405020304" pitchFamily="18" charset="0"/>
              </a:rPr>
              <a:t>Using a secondary drug or alcohol to cope with problems or life stresses will interfere with learning new coping behaviors, which are necessary to ensure long-term recovery.</a:t>
            </a:r>
            <a:endParaRPr lang="en-PH" sz="9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6FDD6-0959-4C88-ABD8-06E4A8618CA6}" type="slidenum">
              <a:rPr lang="en-US"/>
              <a:pPr/>
              <a:t>14</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xfrm>
            <a:off x="946574" y="4861440"/>
            <a:ext cx="5206153" cy="5056465"/>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8-14—Relapse Justification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justification occurs when the addicted brain attempts to provide a seemingly rational reason (justification) for behavior that moves a person in recovery closer to a slip.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critical that people in recovery and their family members learn to recognize a relapse justification as soon as it arises.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Most relapse justifications are based on the faulty premise that people in recovery have no choice about whether to use drugs or remain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at some point, using does become inevitable (for example, once people are at their dealer’s house, they probably no longer have a choice; the craving is then in control), they can choose not to put themselves in risky situations.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thoughts gain power when they are not recognized or discussed openly.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justifications can take many forms: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Other people made me do it.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wasn’t my fault.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needed it for a specific purpose.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was an accident.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was testing myself.</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felt bad. </a:t>
            </a:r>
            <a:endParaRPr lang="en-PH" dirty="0">
              <a:ea typeface="Yu Mincho" panose="02020400000000000000" pitchFamily="18" charset="-128"/>
              <a:cs typeface="Times New Roman" panose="02020603050405020304" pitchFamily="18" charset="0"/>
            </a:endParaRPr>
          </a:p>
          <a:p>
            <a:pPr marL="247620" indent="-247620">
              <a:tabLst>
                <a:tab pos="185715" algn="l"/>
              </a:tabLst>
            </a:pPr>
            <a:endParaRPr lang="en-US" b="1" u="sng"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8-16—Question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16</a:t>
            </a:fld>
            <a:endParaRPr lang="en-US"/>
          </a:p>
        </p:txBody>
      </p:sp>
    </p:spTree>
    <p:extLst>
      <p:ext uri="{BB962C8B-B14F-4D97-AF65-F5344CB8AC3E}">
        <p14:creationId xmlns:p14="http://schemas.microsoft.com/office/powerpoint/2010/main" val="908964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17</a:t>
            </a:fld>
            <a:endParaRPr lang="en-US"/>
          </a:p>
        </p:txBody>
      </p:sp>
    </p:spTree>
    <p:extLst>
      <p:ext uri="{BB962C8B-B14F-4D97-AF65-F5344CB8AC3E}">
        <p14:creationId xmlns:p14="http://schemas.microsoft.com/office/powerpoint/2010/main" val="2206933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8-18—Question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18</a:t>
            </a:fld>
            <a:endParaRPr lang="en-US"/>
          </a:p>
        </p:txBody>
      </p:sp>
    </p:spTree>
    <p:extLst>
      <p:ext uri="{BB962C8B-B14F-4D97-AF65-F5344CB8AC3E}">
        <p14:creationId xmlns:p14="http://schemas.microsoft.com/office/powerpoint/2010/main" val="156469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8-19—Question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19</a:t>
            </a:fld>
            <a:endParaRPr lang="en-US"/>
          </a:p>
        </p:txBody>
      </p:sp>
    </p:spTree>
    <p:extLst>
      <p:ext uri="{BB962C8B-B14F-4D97-AF65-F5344CB8AC3E}">
        <p14:creationId xmlns:p14="http://schemas.microsoft.com/office/powerpoint/2010/main" val="321241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6574" y="4888706"/>
            <a:ext cx="5206153" cy="2548176"/>
          </a:xfrm>
        </p:spPr>
        <p:txBody>
          <a:bodyPr/>
          <a:lstStyle/>
          <a:p>
            <a:pPr>
              <a:lnSpc>
                <a:spcPts val="1305"/>
              </a:lnSpc>
              <a:spcAft>
                <a:spcPts val="800"/>
              </a:spcAft>
            </a:pPr>
            <a:r>
              <a:rPr lang="en-PH" altLang="ja-JP" b="1" dirty="0">
                <a:latin typeface="Arial" panose="020B0604020202020204" pitchFamily="34" charset="0"/>
                <a:ea typeface="Yu Mincho" panose="02020400000000000000" pitchFamily="18" charset="-128"/>
                <a:cs typeface="Arial" panose="020B0604020202020204" pitchFamily="34" charset="0"/>
              </a:rPr>
              <a:t>Slide 8-2—Triggers and Thought Stopping </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No matter how carefully people in recovery schedule their time, it is likely that they will encounter a person, place, situation, or emotional state that triggers thoughts about using.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People in recovery need to understand the concepts of triggers and thought stopping. Family members also need to understand this concept.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To people in recovery, the trigger–thought–craving–use sequence can feel as if all parts of the sequence happen simultaneously. However, they do not.</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Recovering people can learn to interrupt the sequence at any point. </a:t>
            </a:r>
            <a:endParaRPr lang="en-PH" altLang="ja-JP"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F14455C-091E-4976-88B7-C6EEF1B0B0DD}" type="slidenum">
              <a:rPr lang="en-US" smtClean="0"/>
              <a:pPr/>
              <a:t>2</a:t>
            </a:fld>
            <a:endParaRPr lang="en-US"/>
          </a:p>
        </p:txBody>
      </p:sp>
    </p:spTree>
    <p:extLst>
      <p:ext uri="{BB962C8B-B14F-4D97-AF65-F5344CB8AC3E}">
        <p14:creationId xmlns:p14="http://schemas.microsoft.com/office/powerpoint/2010/main" val="2197929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8-20—Question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20</a:t>
            </a:fld>
            <a:endParaRPr lang="en-US"/>
          </a:p>
        </p:txBody>
      </p:sp>
    </p:spTree>
    <p:extLst>
      <p:ext uri="{BB962C8B-B14F-4D97-AF65-F5344CB8AC3E}">
        <p14:creationId xmlns:p14="http://schemas.microsoft.com/office/powerpoint/2010/main" val="1036005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763" indent="-309524" eaLnBrk="0" hangingPunct="0">
              <a:defRPr>
                <a:solidFill>
                  <a:schemeClr val="tx1"/>
                </a:solidFill>
                <a:latin typeface="Arial" charset="0"/>
              </a:defRPr>
            </a:lvl2pPr>
            <a:lvl3pPr marL="1238098" indent="-247620" eaLnBrk="0" hangingPunct="0">
              <a:defRPr>
                <a:solidFill>
                  <a:schemeClr val="tx1"/>
                </a:solidFill>
                <a:latin typeface="Arial" charset="0"/>
              </a:defRPr>
            </a:lvl3pPr>
            <a:lvl4pPr marL="1733337" indent="-247620" eaLnBrk="0" hangingPunct="0">
              <a:defRPr>
                <a:solidFill>
                  <a:schemeClr val="tx1"/>
                </a:solidFill>
                <a:latin typeface="Arial" charset="0"/>
              </a:defRPr>
            </a:lvl4pPr>
            <a:lvl5pPr marL="2228576" indent="-247620" eaLnBrk="0" hangingPunct="0">
              <a:defRPr>
                <a:solidFill>
                  <a:schemeClr val="tx1"/>
                </a:solidFill>
                <a:latin typeface="Arial" charset="0"/>
              </a:defRPr>
            </a:lvl5pPr>
            <a:lvl6pPr marL="2723815" indent="-247620" eaLnBrk="0" fontAlgn="base" hangingPunct="0">
              <a:spcBef>
                <a:spcPct val="0"/>
              </a:spcBef>
              <a:spcAft>
                <a:spcPct val="0"/>
              </a:spcAft>
              <a:defRPr>
                <a:solidFill>
                  <a:schemeClr val="tx1"/>
                </a:solidFill>
                <a:latin typeface="Arial" charset="0"/>
              </a:defRPr>
            </a:lvl6pPr>
            <a:lvl7pPr marL="3219054" indent="-247620" eaLnBrk="0" fontAlgn="base" hangingPunct="0">
              <a:spcBef>
                <a:spcPct val="0"/>
              </a:spcBef>
              <a:spcAft>
                <a:spcPct val="0"/>
              </a:spcAft>
              <a:defRPr>
                <a:solidFill>
                  <a:schemeClr val="tx1"/>
                </a:solidFill>
                <a:latin typeface="Arial" charset="0"/>
              </a:defRPr>
            </a:lvl7pPr>
            <a:lvl8pPr marL="3714293" indent="-247620" eaLnBrk="0" fontAlgn="base" hangingPunct="0">
              <a:spcBef>
                <a:spcPct val="0"/>
              </a:spcBef>
              <a:spcAft>
                <a:spcPct val="0"/>
              </a:spcAft>
              <a:defRPr>
                <a:solidFill>
                  <a:schemeClr val="tx1"/>
                </a:solidFill>
                <a:latin typeface="Arial" charset="0"/>
              </a:defRPr>
            </a:lvl8pPr>
            <a:lvl9pPr marL="4209532" indent="-247620" eaLnBrk="0" fontAlgn="base" hangingPunct="0">
              <a:spcBef>
                <a:spcPct val="0"/>
              </a:spcBef>
              <a:spcAft>
                <a:spcPct val="0"/>
              </a:spcAft>
              <a:defRPr>
                <a:solidFill>
                  <a:schemeClr val="tx1"/>
                </a:solidFill>
                <a:latin typeface="Arial" charset="0"/>
              </a:defRPr>
            </a:lvl9pPr>
          </a:lstStyle>
          <a:p>
            <a:fld id="{2B344932-0C79-4FE2-8B06-B92D46B4C83D}" type="slidenum">
              <a:rPr lang="en-US" smtClean="0">
                <a:latin typeface="Times New Roman" pitchFamily="18" charset="0"/>
              </a:rPr>
              <a:pPr/>
              <a:t>3</a:t>
            </a:fld>
            <a:endParaRPr lang="en-US" dirty="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46573" y="4888706"/>
            <a:ext cx="5206153" cy="4191000"/>
          </a:xfrm>
          <a:noFill/>
        </p:spPr>
        <p:txBody>
          <a:bodyPr>
            <a:noAutofit/>
          </a:bodyPr>
          <a:lstStyle/>
          <a:p>
            <a:pPr marL="0" marR="0" lvl="0" indent="0" algn="l" defTabSz="914400" rtl="0" eaLnBrk="0" fontAlgn="base" latinLnBrk="0" hangingPunct="0">
              <a:lnSpc>
                <a:spcPts val="1305"/>
              </a:lnSpc>
              <a:spcBef>
                <a:spcPct val="30000"/>
              </a:spcBef>
              <a:spcAft>
                <a:spcPts val="800"/>
              </a:spcAft>
              <a:buClrTx/>
              <a:buSzTx/>
              <a:buFontTx/>
              <a:buNone/>
              <a:tabLst/>
              <a:defRPr/>
            </a:pPr>
            <a:r>
              <a:rPr lang="en-PH" b="1" dirty="0">
                <a:latin typeface="Arial" panose="020B0604020202020204" pitchFamily="34" charset="0"/>
                <a:ea typeface="Yu Mincho" panose="02020400000000000000" pitchFamily="18" charset="-128"/>
                <a:cs typeface="Arial" panose="020B0604020202020204" pitchFamily="34" charset="0"/>
              </a:rPr>
              <a:t>Slide 8-3—</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(Interruption of sequence)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Another way to envision this process is to see the trigger–thought–craving–use sequence as moving down a steep slide.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time to use thought stopping is right after one recognizes the first thought of using.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that point, the urge to use, as shown by the small circle moving toward the figure, is still rela­tively small and containable.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still is possible to stop this process when it reaches the craving stage, but then it is much more difficult. When a person is in the craving mode, the small circle has become enormous—a huge force that is nearly out of control.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may not want to use and may attempt to deflect the cravings, but more often than not, the cravings are so powerful that they propel the person into relapse.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first step toward learning to interrupt the trigger–thought–craving–use sequence is to under­stand what constitutes a trigger and to learn to recognize a trigger as quickly as possible.</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8-4—</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Types of Triggers)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can relate to</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Times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Places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Emotional states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Things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F14455C-091E-4976-88B7-C6EEF1B0B0DD}" type="slidenum">
              <a:rPr lang="en-US" smtClean="0"/>
              <a:pPr/>
              <a:t>4</a:t>
            </a:fld>
            <a:endParaRPr lang="en-US" dirty="0"/>
          </a:p>
        </p:txBody>
      </p:sp>
    </p:spTree>
    <p:extLst>
      <p:ext uri="{BB962C8B-B14F-4D97-AF65-F5344CB8AC3E}">
        <p14:creationId xmlns:p14="http://schemas.microsoft.com/office/powerpoint/2010/main" val="25603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for: (1) examples of the triggers in each of the five categories, and (2) strategies to avoid the trigger mentioned.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5</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348D76-54FF-4982-BFE1-3A08AFF24AAD}" type="slidenum">
              <a:rPr lang="en-US"/>
              <a:pPr/>
              <a:t>6</a:t>
            </a:fld>
            <a:endParaRPr lang="en-US" dirty="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8-6—</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People)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people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Friends or family members who use drugs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dealers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Absence of a significant other (loneliness)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Partners in drug-related sexual activity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Voices of friends who use drugs/dealers (for example, on phone calls)</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discussing drug use in a positive 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0D019D-9C75-4618-B685-0BF537EB11E8}" type="slidenum">
              <a:rPr lang="en-US"/>
              <a:pPr/>
              <a:t>7</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8-7—</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Places)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places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dealer’s home</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Bars and clubs</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Gambling areas</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Drug use neighborhoods</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Work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Some street corners </a:t>
            </a:r>
          </a:p>
          <a:p>
            <a:pPr marL="800100" lvl="1" indent="-342900">
              <a:lnSpc>
                <a:spcPct val="107000"/>
              </a:lnSpc>
              <a:spcAft>
                <a:spcPts val="800"/>
              </a:spcAft>
              <a:buFont typeface="Wingdings" panose="05000000000000000000" pitchFamily="2" charset="2"/>
              <a:buChar char=""/>
            </a:pPr>
            <a:r>
              <a:rPr lang="en-PH" i="1" dirty="0">
                <a:ea typeface="Yu Mincho" panose="02020400000000000000" pitchFamily="18" charset="-128"/>
                <a:cs typeface="Times New Roman" panose="02020603050405020304" pitchFamily="18" charset="0"/>
              </a:rPr>
              <a:t>Anyplace </a:t>
            </a:r>
            <a:r>
              <a:rPr lang="en-PH" dirty="0">
                <a:ea typeface="Yu Mincho" panose="02020400000000000000" pitchFamily="18" charset="-128"/>
                <a:cs typeface="Times New Roman" panose="02020603050405020304" pitchFamily="18" charset="0"/>
              </a:rPr>
              <a:t>associated with use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D8DE7-9199-4E59-A427-319E5A94D9DE}" type="slidenum">
              <a:rPr lang="en-US"/>
              <a:pPr/>
              <a:t>8</a:t>
            </a:fld>
            <a:endParaRPr lang="en-US" dirty="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8-8—</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Things)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objects or things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paraphernalia</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Money/ATMs</a:t>
            </a:r>
            <a:endParaRPr lang="en-PH" altLang="ja-JP"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Movies and TV shows about or depicting drug and alcohol use</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Sexually explicit magazines and movies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Certain music associated with using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Cigarette</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Gambling</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Using a drug other than the identified problem drug or drinking alcohol </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ED462D-F51C-419F-919F-0D79CC6374A4}" type="slidenum">
              <a:rPr lang="en-US"/>
              <a:pPr/>
              <a:t>9</a:t>
            </a:fld>
            <a:endParaRPr lang="en-US" dirty="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8-9—</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-Times)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particular times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Idle time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Stressful times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After work</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Holidays</a:t>
            </a:r>
            <a:endParaRPr lang="en-PH" altLang="ja-JP"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Birthdays, anniversaries, and other special occasions</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Paydays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Friday and Saturday nights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0595"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10596" name="Rectangle 4"/>
          <p:cNvSpPr>
            <a:spLocks noGrp="1" noChangeArrowheads="1"/>
          </p:cNvSpPr>
          <p:nvPr>
            <p:ph type="sldNum" sz="quarter" idx="4"/>
          </p:nvPr>
        </p:nvSpPr>
        <p:spPr/>
        <p:txBody>
          <a:bodyPr/>
          <a:lstStyle>
            <a:lvl1pPr>
              <a:defRPr/>
            </a:lvl1pPr>
          </a:lstStyle>
          <a:p>
            <a:r>
              <a:rPr lang="en-US" dirty="0"/>
              <a:t>8-</a:t>
            </a:r>
            <a:fld id="{9C0371CA-1837-40A3-9BB8-67AD66FF26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84F7C6B5-EB7D-413A-808C-EC6F5EFA26BE}" type="slidenum">
              <a:rPr lang="en-US" smtClean="0"/>
              <a:pPr/>
              <a:t>‹#›</a:t>
            </a:fld>
            <a:endParaRPr lang="en-US" dirty="0"/>
          </a:p>
        </p:txBody>
      </p:sp>
    </p:spTree>
    <p:extLst>
      <p:ext uri="{BB962C8B-B14F-4D97-AF65-F5344CB8AC3E}">
        <p14:creationId xmlns:p14="http://schemas.microsoft.com/office/powerpoint/2010/main" val="85382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9E1366FE-9B5F-4AC5-AC3F-3E6AC6AD2113}" type="slidenum">
              <a:rPr lang="en-US" smtClean="0"/>
              <a:pPr/>
              <a:t>‹#›</a:t>
            </a:fld>
            <a:endParaRPr lang="en-US" dirty="0"/>
          </a:p>
        </p:txBody>
      </p:sp>
    </p:spTree>
    <p:extLst>
      <p:ext uri="{BB962C8B-B14F-4D97-AF65-F5344CB8AC3E}">
        <p14:creationId xmlns:p14="http://schemas.microsoft.com/office/powerpoint/2010/main" val="65114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A469AEAF-452D-49F6-B6E3-B34C95A71E90}" type="slidenum">
              <a:rPr lang="en-US" smtClean="0"/>
              <a:pPr/>
              <a:t>‹#›</a:t>
            </a:fld>
            <a:endParaRPr lang="en-US" dirty="0"/>
          </a:p>
        </p:txBody>
      </p:sp>
    </p:spTree>
    <p:extLst>
      <p:ext uri="{BB962C8B-B14F-4D97-AF65-F5344CB8AC3E}">
        <p14:creationId xmlns:p14="http://schemas.microsoft.com/office/powerpoint/2010/main" val="38226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8-</a:t>
            </a:r>
            <a:fld id="{1DA64FCE-B7CD-4EFB-B069-135C8C7C4895}" type="slidenum">
              <a:rPr lang="en-US" smtClean="0"/>
              <a:pPr/>
              <a:t>‹#›</a:t>
            </a:fld>
            <a:endParaRPr lang="en-US" dirty="0"/>
          </a:p>
        </p:txBody>
      </p:sp>
    </p:spTree>
    <p:extLst>
      <p:ext uri="{BB962C8B-B14F-4D97-AF65-F5344CB8AC3E}">
        <p14:creationId xmlns:p14="http://schemas.microsoft.com/office/powerpoint/2010/main" val="42033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8-</a:t>
            </a:r>
            <a:fld id="{64BFBE99-7F4A-483C-9D8B-6689C3FC0EA5}" type="slidenum">
              <a:rPr lang="en-US" smtClean="0"/>
              <a:pPr/>
              <a:t>‹#›</a:t>
            </a:fld>
            <a:endParaRPr lang="en-US" dirty="0"/>
          </a:p>
        </p:txBody>
      </p:sp>
    </p:spTree>
    <p:extLst>
      <p:ext uri="{BB962C8B-B14F-4D97-AF65-F5344CB8AC3E}">
        <p14:creationId xmlns:p14="http://schemas.microsoft.com/office/powerpoint/2010/main" val="25596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8-</a:t>
            </a:r>
            <a:fld id="{16DD6EB8-EBB7-47EC-9915-5924F14A1DCA}" type="slidenum">
              <a:rPr lang="en-US" smtClean="0"/>
              <a:pPr/>
              <a:t>‹#›</a:t>
            </a:fld>
            <a:endParaRPr lang="en-US" dirty="0"/>
          </a:p>
        </p:txBody>
      </p:sp>
    </p:spTree>
    <p:extLst>
      <p:ext uri="{BB962C8B-B14F-4D97-AF65-F5344CB8AC3E}">
        <p14:creationId xmlns:p14="http://schemas.microsoft.com/office/powerpoint/2010/main" val="293577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8-</a:t>
            </a:r>
            <a:fld id="{0D7F5E27-C383-4FCF-8ABC-A7BCC77F8253}" type="slidenum">
              <a:rPr lang="en-US" smtClean="0"/>
              <a:pPr/>
              <a:t>‹#›</a:t>
            </a:fld>
            <a:endParaRPr lang="en-US" dirty="0"/>
          </a:p>
        </p:txBody>
      </p:sp>
    </p:spTree>
    <p:extLst>
      <p:ext uri="{BB962C8B-B14F-4D97-AF65-F5344CB8AC3E}">
        <p14:creationId xmlns:p14="http://schemas.microsoft.com/office/powerpoint/2010/main" val="20605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8-</a:t>
            </a:r>
            <a:fld id="{D767BB6B-FCC2-41BD-BEB5-B5FC3EC7AD46}" type="slidenum">
              <a:rPr lang="en-US" smtClean="0"/>
              <a:pPr/>
              <a:t>‹#›</a:t>
            </a:fld>
            <a:endParaRPr lang="en-US" dirty="0"/>
          </a:p>
        </p:txBody>
      </p:sp>
    </p:spTree>
    <p:extLst>
      <p:ext uri="{BB962C8B-B14F-4D97-AF65-F5344CB8AC3E}">
        <p14:creationId xmlns:p14="http://schemas.microsoft.com/office/powerpoint/2010/main" val="8702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8-</a:t>
            </a:r>
            <a:fld id="{061AB95D-35BC-4B05-81E3-61D1FAEFB66E}" type="slidenum">
              <a:rPr lang="en-US" smtClean="0"/>
              <a:pPr/>
              <a:t>‹#›</a:t>
            </a:fld>
            <a:endParaRPr lang="en-US" dirty="0"/>
          </a:p>
        </p:txBody>
      </p:sp>
    </p:spTree>
    <p:extLst>
      <p:ext uri="{BB962C8B-B14F-4D97-AF65-F5344CB8AC3E}">
        <p14:creationId xmlns:p14="http://schemas.microsoft.com/office/powerpoint/2010/main" val="29686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8-</a:t>
            </a:r>
            <a:fld id="{6653C46C-E86F-44BF-A9A2-2FD4233E209C}" type="slidenum">
              <a:rPr lang="en-US" smtClean="0"/>
              <a:pPr/>
              <a:t>‹#›</a:t>
            </a:fld>
            <a:endParaRPr lang="en-US" dirty="0"/>
          </a:p>
        </p:txBody>
      </p:sp>
    </p:spTree>
    <p:extLst>
      <p:ext uri="{BB962C8B-B14F-4D97-AF65-F5344CB8AC3E}">
        <p14:creationId xmlns:p14="http://schemas.microsoft.com/office/powerpoint/2010/main" val="299350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324600"/>
            <a:ext cx="9144000" cy="533400"/>
          </a:xfrm>
          <a:prstGeom prst="rect">
            <a:avLst/>
          </a:prstGeom>
          <a:gradFill rotWithShape="1">
            <a:gsLst>
              <a:gs pos="0">
                <a:schemeClr val="bg1"/>
              </a:gs>
              <a:gs pos="100000">
                <a:srgbClr val="FFCCCC"/>
              </a:gs>
            </a:gsLst>
            <a:lin ang="5400000" scaled="1"/>
          </a:gradFill>
          <a:ln>
            <a:noFill/>
          </a:ln>
          <a:effectLst/>
        </p:spPr>
        <p:txBody>
          <a:bodyPr wrap="none" anchor="ctr"/>
          <a:lstStyle/>
          <a:p>
            <a:endParaRPr lang="en-US"/>
          </a:p>
        </p:txBody>
      </p:sp>
      <p:sp>
        <p:nvSpPr>
          <p:cNvPr id="109571" name="Rectangle 3"/>
          <p:cNvSpPr>
            <a:spLocks noChangeArrowheads="1"/>
          </p:cNvSpPr>
          <p:nvPr/>
        </p:nvSpPr>
        <p:spPr bwMode="auto">
          <a:xfrm>
            <a:off x="1" y="0"/>
            <a:ext cx="9144000" cy="533400"/>
          </a:xfrm>
          <a:prstGeom prst="rect">
            <a:avLst/>
          </a:prstGeom>
          <a:gradFill rotWithShape="1">
            <a:gsLst>
              <a:gs pos="0">
                <a:srgbClr val="FFCCCC"/>
              </a:gs>
              <a:gs pos="100000">
                <a:schemeClr val="bg1"/>
              </a:gs>
            </a:gsLst>
            <a:lin ang="5400000" scaled="1"/>
          </a:gradFill>
          <a:ln>
            <a:noFill/>
          </a:ln>
          <a:effectLst/>
        </p:spPr>
        <p:txBody>
          <a:bodyPr wrap="none" anchor="ctr"/>
          <a:lstStyle/>
          <a:p>
            <a:endParaRPr lang="en-US" dirty="0"/>
          </a:p>
        </p:txBody>
      </p:sp>
      <p:sp>
        <p:nvSpPr>
          <p:cNvPr id="1095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95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8-</a:t>
            </a:r>
            <a:fld id="{EBE7045A-09F2-4714-AD21-79395AFF8A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756DF7CF-0747-4D9D-98D7-87A144C8B6D0}"/>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FFCCCC">
                  <a:alpha val="7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8:</a:t>
            </a:r>
            <a:br>
              <a:rPr lang="en-US" sz="4400" b="1" kern="0" dirty="0">
                <a:solidFill>
                  <a:schemeClr val="tx1"/>
                </a:solidFill>
              </a:rPr>
            </a:br>
            <a:r>
              <a:rPr lang="en-US" sz="4000" b="1" kern="0" dirty="0">
                <a:solidFill>
                  <a:schemeClr val="tx1"/>
                </a:solidFill>
              </a:rPr>
              <a:t>Roadmap for Recovery (2)</a:t>
            </a:r>
            <a:endParaRPr lang="en-US" sz="4000" b="1" i="1" kern="0" dirty="0">
              <a:solidFill>
                <a:schemeClr val="tx1"/>
              </a:solidFill>
            </a:endParaRPr>
          </a:p>
        </p:txBody>
      </p:sp>
      <p:sp>
        <p:nvSpPr>
          <p:cNvPr id="7" name="Rectangle 6">
            <a:extLst>
              <a:ext uri="{FF2B5EF4-FFF2-40B4-BE49-F238E27FC236}">
                <a16:creationId xmlns:a16="http://schemas.microsoft.com/office/drawing/2014/main" id="{4AD868DD-6722-4E2B-A6D0-D90E5CB9BCB8}"/>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4" name="Slide Number Placeholder 3">
            <a:extLst>
              <a:ext uri="{FF2B5EF4-FFF2-40B4-BE49-F238E27FC236}">
                <a16:creationId xmlns:a16="http://schemas.microsoft.com/office/drawing/2014/main" id="{028E3557-7D71-4BC1-BC5D-B2371E8103F3}"/>
              </a:ext>
            </a:extLst>
          </p:cNvPr>
          <p:cNvSpPr>
            <a:spLocks noGrp="1"/>
          </p:cNvSpPr>
          <p:nvPr>
            <p:ph type="sldNum" sz="quarter" idx="4"/>
          </p:nvPr>
        </p:nvSpPr>
        <p:spPr/>
        <p:txBody>
          <a:bodyPr/>
          <a:lstStyle/>
          <a:p>
            <a:r>
              <a:rPr lang="en-US"/>
              <a:t>8-</a:t>
            </a:r>
            <a:fld id="{9C0371CA-1837-40A3-9BB8-67AD66FF261B}"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60437" y="728638"/>
            <a:ext cx="7696200" cy="1143000"/>
          </a:xfrm>
        </p:spPr>
        <p:txBody>
          <a:bodyPr/>
          <a:lstStyle/>
          <a:p>
            <a:r>
              <a:rPr lang="en-US" sz="2800" u="sng" dirty="0"/>
              <a:t>Triggers - </a:t>
            </a:r>
            <a:r>
              <a:rPr lang="en-US" sz="2800" i="1" u="sng" dirty="0"/>
              <a:t>Emotional States</a:t>
            </a:r>
            <a:endParaRPr lang="en-US" sz="2800" u="sng" dirty="0"/>
          </a:p>
        </p:txBody>
      </p:sp>
      <p:sp>
        <p:nvSpPr>
          <p:cNvPr id="36877" name="Rectangle 13"/>
          <p:cNvSpPr>
            <a:spLocks noGrp="1" noChangeArrowheads="1"/>
          </p:cNvSpPr>
          <p:nvPr>
            <p:ph type="body" idx="1"/>
          </p:nvPr>
        </p:nvSpPr>
        <p:spPr/>
        <p:txBody>
          <a:bodyPr/>
          <a:lstStyle/>
          <a:p>
            <a:pPr>
              <a:lnSpc>
                <a:spcPct val="90000"/>
              </a:lnSpc>
              <a:buClrTx/>
            </a:pPr>
            <a:r>
              <a:rPr lang="en-US" dirty="0">
                <a:sym typeface="Wingdings" pitchFamily="2" charset="2"/>
              </a:rPr>
              <a:t>Anxiety</a:t>
            </a:r>
          </a:p>
          <a:p>
            <a:pPr>
              <a:lnSpc>
                <a:spcPct val="90000"/>
              </a:lnSpc>
              <a:buClrTx/>
            </a:pPr>
            <a:r>
              <a:rPr lang="en-US" altLang="ja-JP" dirty="0">
                <a:sym typeface="Wingdings" pitchFamily="2" charset="2"/>
              </a:rPr>
              <a:t>Fatigue</a:t>
            </a:r>
          </a:p>
          <a:p>
            <a:pPr>
              <a:lnSpc>
                <a:spcPct val="90000"/>
              </a:lnSpc>
              <a:buClrTx/>
            </a:pPr>
            <a:r>
              <a:rPr lang="en-US" dirty="0">
                <a:sym typeface="Wingdings" pitchFamily="2" charset="2"/>
              </a:rPr>
              <a:t>Depression</a:t>
            </a:r>
          </a:p>
          <a:p>
            <a:pPr>
              <a:lnSpc>
                <a:spcPct val="90000"/>
              </a:lnSpc>
              <a:buClrTx/>
            </a:pPr>
            <a:r>
              <a:rPr lang="en-US" altLang="ja-JP" dirty="0">
                <a:sym typeface="Wingdings" pitchFamily="2" charset="2"/>
              </a:rPr>
              <a:t>Anger	</a:t>
            </a:r>
          </a:p>
          <a:p>
            <a:pPr>
              <a:lnSpc>
                <a:spcPct val="90000"/>
              </a:lnSpc>
              <a:buClrTx/>
            </a:pPr>
            <a:r>
              <a:rPr lang="en-US" dirty="0">
                <a:sym typeface="Wingdings" pitchFamily="2" charset="2"/>
              </a:rPr>
              <a:t>Boredom</a:t>
            </a:r>
          </a:p>
          <a:p>
            <a:pPr>
              <a:lnSpc>
                <a:spcPct val="90000"/>
              </a:lnSpc>
              <a:buClrTx/>
            </a:pPr>
            <a:r>
              <a:rPr lang="en-US" altLang="ja-JP" dirty="0">
                <a:sym typeface="Wingdings" pitchFamily="2" charset="2"/>
              </a:rPr>
              <a:t>Frustration</a:t>
            </a:r>
          </a:p>
          <a:p>
            <a:pPr>
              <a:lnSpc>
                <a:spcPct val="90000"/>
              </a:lnSpc>
              <a:buClrTx/>
            </a:pPr>
            <a:r>
              <a:rPr lang="en-US" dirty="0">
                <a:sym typeface="Wingdings" pitchFamily="2" charset="2"/>
              </a:rPr>
              <a:t>Fear</a:t>
            </a:r>
          </a:p>
          <a:p>
            <a:pPr>
              <a:lnSpc>
                <a:spcPct val="90000"/>
              </a:lnSpc>
              <a:buClrTx/>
            </a:pPr>
            <a:r>
              <a:rPr lang="en-US" dirty="0">
                <a:sym typeface="Wingdings" pitchFamily="2" charset="2"/>
              </a:rPr>
              <a:t>Loneliness</a:t>
            </a:r>
          </a:p>
          <a:p>
            <a:pPr>
              <a:lnSpc>
                <a:spcPct val="90000"/>
              </a:lnSpc>
              <a:buClrTx/>
            </a:pPr>
            <a:r>
              <a:rPr lang="en-US" altLang="ja-JP" dirty="0">
                <a:sym typeface="Wingdings" pitchFamily="2" charset="2"/>
              </a:rPr>
              <a:t>Concern about weight gain</a:t>
            </a:r>
          </a:p>
          <a:p>
            <a:pPr>
              <a:lnSpc>
                <a:spcPct val="90000"/>
              </a:lnSpc>
              <a:buClrTx/>
            </a:pPr>
            <a:r>
              <a:rPr lang="en-US" dirty="0">
                <a:sym typeface="Wingdings" pitchFamily="2" charset="2"/>
              </a:rPr>
              <a:t>Sexual arousal </a:t>
            </a:r>
            <a:r>
              <a:rPr lang="en-US" i="1" dirty="0">
                <a:sym typeface="Wingdings" pitchFamily="2" charset="2"/>
              </a:rPr>
              <a:t>or</a:t>
            </a:r>
            <a:r>
              <a:rPr lang="en-US" dirty="0">
                <a:sym typeface="Wingdings" pitchFamily="2" charset="2"/>
              </a:rPr>
              <a:t> deprivation</a:t>
            </a:r>
          </a:p>
        </p:txBody>
      </p:sp>
      <p:pic>
        <p:nvPicPr>
          <p:cNvPr id="36875" name="Picture 11" descr="Man holding forehead"/>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029200" y="1871638"/>
            <a:ext cx="3154363" cy="2632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0C9DEFC0-539B-4B1B-92B7-B9916C9CDD2F}"/>
              </a:ext>
            </a:extLst>
          </p:cNvPr>
          <p:cNvSpPr>
            <a:spLocks noGrp="1"/>
          </p:cNvSpPr>
          <p:nvPr>
            <p:ph type="sldNum" sz="quarter" idx="11"/>
          </p:nvPr>
        </p:nvSpPr>
        <p:spPr/>
        <p:txBody>
          <a:bodyPr/>
          <a:lstStyle/>
          <a:p>
            <a:r>
              <a:rPr lang="en-US"/>
              <a:t>7-</a:t>
            </a:r>
            <a:fld id="{A469AEAF-452D-49F6-B6E3-B34C95A71E90}" type="slidenum">
              <a:rPr lang="en-US" smtClean="0"/>
              <a:pPr/>
              <a:t>10</a:t>
            </a:fld>
            <a:endParaRPr lang="en-US" dirty="0"/>
          </a:p>
        </p:txBody>
      </p:sp>
      <p:sp>
        <p:nvSpPr>
          <p:cNvPr id="6" name="Rectangle 2">
            <a:extLst>
              <a:ext uri="{FF2B5EF4-FFF2-40B4-BE49-F238E27FC236}">
                <a16:creationId xmlns:a16="http://schemas.microsoft.com/office/drawing/2014/main" id="{28486AEA-E25C-42AC-B667-9C71FC54A7E4}"/>
              </a:ext>
            </a:extLst>
          </p:cNvPr>
          <p:cNvSpPr txBox="1">
            <a:spLocks noChangeArrowheads="1"/>
          </p:cNvSpPr>
          <p:nvPr/>
        </p:nvSpPr>
        <p:spPr>
          <a:xfrm>
            <a:off x="960437" y="288209"/>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95350" y="1205631"/>
            <a:ext cx="7696200" cy="745361"/>
          </a:xfrm>
        </p:spPr>
        <p:txBody>
          <a:bodyPr/>
          <a:lstStyle/>
          <a:p>
            <a:r>
              <a:rPr lang="en-US" sz="2800" u="sng" dirty="0"/>
              <a:t>Thought Stopping</a:t>
            </a:r>
          </a:p>
        </p:txBody>
      </p:sp>
      <p:sp>
        <p:nvSpPr>
          <p:cNvPr id="40973" name="Rectangle 13"/>
          <p:cNvSpPr>
            <a:spLocks noGrp="1" noChangeArrowheads="1"/>
          </p:cNvSpPr>
          <p:nvPr>
            <p:ph type="body" idx="1"/>
          </p:nvPr>
        </p:nvSpPr>
        <p:spPr>
          <a:xfrm>
            <a:off x="895350" y="2090513"/>
            <a:ext cx="7696200" cy="3200400"/>
          </a:xfrm>
        </p:spPr>
        <p:txBody>
          <a:bodyPr/>
          <a:lstStyle/>
          <a:p>
            <a:pPr>
              <a:buClrTx/>
            </a:pPr>
            <a:r>
              <a:rPr lang="en-US" dirty="0"/>
              <a:t>Learn to recognize “using thoughts”</a:t>
            </a:r>
          </a:p>
          <a:p>
            <a:pPr>
              <a:buClrTx/>
            </a:pPr>
            <a:r>
              <a:rPr lang="en-US" dirty="0"/>
              <a:t>Apply thought-stopping techniques:</a:t>
            </a:r>
          </a:p>
          <a:p>
            <a:pPr lvl="1">
              <a:buClrTx/>
            </a:pPr>
            <a:r>
              <a:rPr lang="en-US" dirty="0"/>
              <a:t>Visualization</a:t>
            </a:r>
          </a:p>
          <a:p>
            <a:pPr lvl="1">
              <a:buClrTx/>
            </a:pPr>
            <a:r>
              <a:rPr lang="en-US" dirty="0"/>
              <a:t>Rubber band snap</a:t>
            </a:r>
          </a:p>
          <a:p>
            <a:pPr lvl="1">
              <a:buClrTx/>
            </a:pPr>
            <a:r>
              <a:rPr lang="en-US" dirty="0"/>
              <a:t>Relax</a:t>
            </a:r>
          </a:p>
          <a:p>
            <a:pPr lvl="1">
              <a:buClrTx/>
            </a:pPr>
            <a:r>
              <a:rPr lang="en-US" dirty="0"/>
              <a:t>Call someone</a:t>
            </a:r>
          </a:p>
          <a:p>
            <a:pPr>
              <a:buClrTx/>
            </a:pPr>
            <a:r>
              <a:rPr lang="en-US" dirty="0"/>
              <a:t>Move to other places</a:t>
            </a:r>
          </a:p>
        </p:txBody>
      </p:sp>
      <p:pic>
        <p:nvPicPr>
          <p:cNvPr id="40971" name="Picture 11" descr="Stop sign"/>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019800" y="3291429"/>
            <a:ext cx="2733675" cy="2400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587BE6E1-7C73-40F1-BCDE-3F47B7EF1616}"/>
              </a:ext>
            </a:extLst>
          </p:cNvPr>
          <p:cNvSpPr>
            <a:spLocks noGrp="1"/>
          </p:cNvSpPr>
          <p:nvPr>
            <p:ph type="sldNum" sz="quarter" idx="11"/>
          </p:nvPr>
        </p:nvSpPr>
        <p:spPr/>
        <p:txBody>
          <a:bodyPr/>
          <a:lstStyle/>
          <a:p>
            <a:r>
              <a:rPr lang="en-US"/>
              <a:t>7-</a:t>
            </a:r>
            <a:fld id="{A469AEAF-452D-49F6-B6E3-B34C95A71E90}" type="slidenum">
              <a:rPr lang="en-US" smtClean="0"/>
              <a:pPr/>
              <a:t>11</a:t>
            </a:fld>
            <a:endParaRPr lang="en-US" dirty="0"/>
          </a:p>
        </p:txBody>
      </p:sp>
      <p:sp>
        <p:nvSpPr>
          <p:cNvPr id="6" name="Rectangle 2">
            <a:extLst>
              <a:ext uri="{FF2B5EF4-FFF2-40B4-BE49-F238E27FC236}">
                <a16:creationId xmlns:a16="http://schemas.microsoft.com/office/drawing/2014/main" id="{1F9EDE9F-C8AD-4496-BD56-C24DA75D39D5}"/>
              </a:ext>
            </a:extLst>
          </p:cNvPr>
          <p:cNvSpPr txBox="1">
            <a:spLocks noChangeArrowheads="1"/>
          </p:cNvSpPr>
          <p:nvPr/>
        </p:nvSpPr>
        <p:spPr>
          <a:xfrm>
            <a:off x="895350" y="427055"/>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895350" y="1264659"/>
            <a:ext cx="7696200" cy="745360"/>
          </a:xfrm>
        </p:spPr>
        <p:txBody>
          <a:bodyPr/>
          <a:lstStyle/>
          <a:p>
            <a:r>
              <a:rPr lang="en-US" sz="2800" u="sng" dirty="0"/>
              <a:t>Non-trigger Activities</a:t>
            </a:r>
          </a:p>
        </p:txBody>
      </p:sp>
      <p:sp>
        <p:nvSpPr>
          <p:cNvPr id="43014" name="Rectangle 6"/>
          <p:cNvSpPr>
            <a:spLocks noGrp="1" noChangeArrowheads="1"/>
          </p:cNvSpPr>
          <p:nvPr>
            <p:ph type="body" idx="1"/>
          </p:nvPr>
        </p:nvSpPr>
        <p:spPr>
          <a:xfrm>
            <a:off x="895350" y="2010019"/>
            <a:ext cx="7696200" cy="4016131"/>
          </a:xfrm>
        </p:spPr>
        <p:txBody>
          <a:bodyPr/>
          <a:lstStyle/>
          <a:p>
            <a:pPr>
              <a:buClrTx/>
            </a:pPr>
            <a:r>
              <a:rPr lang="en-US" dirty="0"/>
              <a:t>Exercise</a:t>
            </a:r>
          </a:p>
          <a:p>
            <a:pPr>
              <a:buClrTx/>
            </a:pPr>
            <a:r>
              <a:rPr lang="en-US" dirty="0"/>
              <a:t>Meditation or prayer</a:t>
            </a:r>
          </a:p>
          <a:p>
            <a:pPr>
              <a:buClrTx/>
            </a:pPr>
            <a:r>
              <a:rPr lang="en-US" dirty="0"/>
              <a:t>12-Step/self-help group meetings</a:t>
            </a:r>
          </a:p>
          <a:p>
            <a:pPr>
              <a:buClrTx/>
            </a:pPr>
            <a:r>
              <a:rPr lang="en-US" dirty="0"/>
              <a:t>New recreation/hobby</a:t>
            </a:r>
          </a:p>
          <a:p>
            <a:pPr>
              <a:buClrTx/>
            </a:pPr>
            <a:r>
              <a:rPr lang="en-US" dirty="0"/>
              <a:t>Religious or spiritual activities</a:t>
            </a:r>
          </a:p>
          <a:p>
            <a:pPr>
              <a:buClrTx/>
            </a:pPr>
            <a:r>
              <a:rPr lang="en-US" dirty="0"/>
              <a:t>Eating/sleeping</a:t>
            </a:r>
          </a:p>
          <a:p>
            <a:pPr>
              <a:buClrTx/>
            </a:pPr>
            <a:r>
              <a:rPr lang="en-US" dirty="0"/>
              <a:t>Non–drug-oriented movies</a:t>
            </a:r>
          </a:p>
          <a:p>
            <a:pPr>
              <a:buClrTx/>
            </a:pPr>
            <a:r>
              <a:rPr lang="en-US" dirty="0"/>
              <a:t>Structured/monitored periods</a:t>
            </a:r>
          </a:p>
        </p:txBody>
      </p:sp>
      <p:pic>
        <p:nvPicPr>
          <p:cNvPr id="43012" name="Picture 4" descr="Woman in yoga position"/>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019800" y="3200400"/>
            <a:ext cx="2697163" cy="2825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F1E4A41A-5BA0-45BA-BCAE-4C1C54A996B4}"/>
              </a:ext>
            </a:extLst>
          </p:cNvPr>
          <p:cNvSpPr>
            <a:spLocks noGrp="1"/>
          </p:cNvSpPr>
          <p:nvPr>
            <p:ph type="sldNum" sz="quarter" idx="11"/>
          </p:nvPr>
        </p:nvSpPr>
        <p:spPr/>
        <p:txBody>
          <a:bodyPr/>
          <a:lstStyle/>
          <a:p>
            <a:r>
              <a:rPr lang="en-US"/>
              <a:t>7-</a:t>
            </a:r>
            <a:fld id="{A469AEAF-452D-49F6-B6E3-B34C95A71E90}" type="slidenum">
              <a:rPr lang="en-US" smtClean="0"/>
              <a:pPr/>
              <a:t>12</a:t>
            </a:fld>
            <a:endParaRPr lang="en-US" dirty="0"/>
          </a:p>
        </p:txBody>
      </p:sp>
      <p:sp>
        <p:nvSpPr>
          <p:cNvPr id="6" name="Rectangle 2">
            <a:extLst>
              <a:ext uri="{FF2B5EF4-FFF2-40B4-BE49-F238E27FC236}">
                <a16:creationId xmlns:a16="http://schemas.microsoft.com/office/drawing/2014/main" id="{B60D1B73-0050-4E4A-B57B-FE05BB155BEB}"/>
              </a:ext>
            </a:extLst>
          </p:cNvPr>
          <p:cNvSpPr txBox="1">
            <a:spLocks noChangeArrowheads="1"/>
          </p:cNvSpPr>
          <p:nvPr/>
        </p:nvSpPr>
        <p:spPr>
          <a:xfrm>
            <a:off x="895350" y="519299"/>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95350" y="550106"/>
            <a:ext cx="7696200" cy="792162"/>
          </a:xfrm>
        </p:spPr>
        <p:txBody>
          <a:bodyPr/>
          <a:lstStyle/>
          <a:p>
            <a:r>
              <a:rPr lang="en-US" sz="3200" b="1" dirty="0"/>
              <a:t>Secondary Drugs and Alcohol</a:t>
            </a:r>
          </a:p>
        </p:txBody>
      </p:sp>
      <p:sp>
        <p:nvSpPr>
          <p:cNvPr id="51206" name="Rectangle 6"/>
          <p:cNvSpPr>
            <a:spLocks noGrp="1" noChangeArrowheads="1"/>
          </p:cNvSpPr>
          <p:nvPr>
            <p:ph type="body" idx="1"/>
          </p:nvPr>
        </p:nvSpPr>
        <p:spPr/>
        <p:txBody>
          <a:bodyPr/>
          <a:lstStyle/>
          <a:p>
            <a:pPr marL="0" indent="0">
              <a:buFont typeface="Wingdings" pitchFamily="2" charset="2"/>
              <a:buNone/>
              <a:tabLst>
                <a:tab pos="342900" algn="l"/>
              </a:tabLst>
            </a:pPr>
            <a:r>
              <a:rPr lang="en-US" i="1" dirty="0">
                <a:solidFill>
                  <a:schemeClr val="tx2"/>
                </a:solidFill>
              </a:rPr>
              <a:t>Use of a secondary drug or alcohol may lead to relapse to Shabu through:</a:t>
            </a:r>
            <a:endParaRPr lang="en-US" i="1" dirty="0"/>
          </a:p>
          <a:p>
            <a:pPr>
              <a:buClrTx/>
              <a:tabLst>
                <a:tab pos="342900" algn="l"/>
              </a:tabLst>
            </a:pPr>
            <a:r>
              <a:rPr lang="en-US" dirty="0"/>
              <a:t>Cortical disinhibition (decreased function of a brain part)</a:t>
            </a:r>
          </a:p>
          <a:p>
            <a:pPr>
              <a:buClrTx/>
              <a:tabLst>
                <a:tab pos="342900" algn="l"/>
              </a:tabLst>
            </a:pPr>
            <a:r>
              <a:rPr lang="en-US" dirty="0"/>
              <a:t>Stimulant craving induction</a:t>
            </a:r>
          </a:p>
          <a:p>
            <a:pPr>
              <a:buClrTx/>
              <a:tabLst>
                <a:tab pos="342900" algn="l"/>
              </a:tabLst>
            </a:pPr>
            <a:r>
              <a:rPr lang="en-US" dirty="0"/>
              <a:t>12-Step philosophy conflict</a:t>
            </a:r>
          </a:p>
          <a:p>
            <a:pPr>
              <a:buClrTx/>
              <a:tabLst>
                <a:tab pos="342900" algn="l"/>
              </a:tabLst>
            </a:pPr>
            <a:r>
              <a:rPr lang="en-US" dirty="0"/>
              <a:t>Abstinence violation effect</a:t>
            </a:r>
          </a:p>
          <a:p>
            <a:pPr>
              <a:buClrTx/>
              <a:tabLst>
                <a:tab pos="342900" algn="l"/>
              </a:tabLst>
            </a:pPr>
            <a:r>
              <a:rPr lang="en-US" dirty="0"/>
              <a:t>Interference with new behaviors</a:t>
            </a:r>
          </a:p>
        </p:txBody>
      </p:sp>
      <p:sp>
        <p:nvSpPr>
          <p:cNvPr id="3" name="Slide Number Placeholder 2">
            <a:extLst>
              <a:ext uri="{FF2B5EF4-FFF2-40B4-BE49-F238E27FC236}">
                <a16:creationId xmlns:a16="http://schemas.microsoft.com/office/drawing/2014/main" id="{5946BE86-980E-4FDF-B3F3-4005DFFE87A7}"/>
              </a:ext>
            </a:extLst>
          </p:cNvPr>
          <p:cNvSpPr>
            <a:spLocks noGrp="1"/>
          </p:cNvSpPr>
          <p:nvPr>
            <p:ph type="sldNum" sz="quarter" idx="11"/>
          </p:nvPr>
        </p:nvSpPr>
        <p:spPr/>
        <p:txBody>
          <a:bodyPr/>
          <a:lstStyle/>
          <a:p>
            <a:r>
              <a:rPr lang="en-US"/>
              <a:t>8-</a:t>
            </a:r>
            <a:fld id="{A469AEAF-452D-49F6-B6E3-B34C95A71E90}"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6"/>
          <p:cNvSpPr>
            <a:spLocks noGrp="1" noChangeArrowheads="1"/>
          </p:cNvSpPr>
          <p:nvPr>
            <p:ph type="title"/>
          </p:nvPr>
        </p:nvSpPr>
        <p:spPr>
          <a:xfrm>
            <a:off x="895350" y="381000"/>
            <a:ext cx="7696200" cy="685801"/>
          </a:xfrm>
        </p:spPr>
        <p:txBody>
          <a:bodyPr/>
          <a:lstStyle/>
          <a:p>
            <a:r>
              <a:rPr lang="en-US" b="1" dirty="0"/>
              <a:t>Relapse Justification</a:t>
            </a:r>
            <a:endParaRPr lang="en-US" sz="4400" b="1" dirty="0"/>
          </a:p>
        </p:txBody>
      </p:sp>
      <p:sp>
        <p:nvSpPr>
          <p:cNvPr id="2" name="Content Placeholder 1"/>
          <p:cNvSpPr>
            <a:spLocks noGrp="1"/>
          </p:cNvSpPr>
          <p:nvPr>
            <p:ph idx="1"/>
          </p:nvPr>
        </p:nvSpPr>
        <p:spPr>
          <a:xfrm>
            <a:off x="895350" y="1219200"/>
            <a:ext cx="7696200" cy="3200400"/>
          </a:xfrm>
        </p:spPr>
        <p:txBody>
          <a:bodyPr/>
          <a:lstStyle/>
          <a:p>
            <a:pPr marL="0" lvl="1" indent="0">
              <a:buClr>
                <a:srgbClr val="2B85BB"/>
              </a:buClr>
              <a:buNone/>
            </a:pPr>
            <a:r>
              <a:rPr lang="en-US" i="1" dirty="0">
                <a:latin typeface="Arial" charset="0"/>
              </a:rPr>
              <a:t>The addicted brain attempts to provide a seemingly rational reason (justification) for behavior that moves a person in recovery closer to a slip.</a:t>
            </a:r>
          </a:p>
          <a:p>
            <a:pPr marL="342900" lvl="1" indent="-342900">
              <a:lnSpc>
                <a:spcPct val="107000"/>
              </a:lnSpc>
              <a:buClrTx/>
              <a:buFont typeface="Wingdings" pitchFamily="2" charset="2"/>
              <a:buChar char="§"/>
              <a:tabLst>
                <a:tab pos="342900" algn="l"/>
              </a:tabLst>
            </a:pPr>
            <a:r>
              <a:rPr lang="en-US" altLang="ja-JP" dirty="0">
                <a:ea typeface="+mn-ea"/>
                <a:cs typeface="+mn-cs"/>
              </a:rPr>
              <a:t>Other people made me do it.</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t>I needed it for a specific purpose.</a:t>
            </a:r>
            <a:endParaRPr lang="en-PH" altLang="ja-JP" dirty="0"/>
          </a:p>
          <a:p>
            <a:pPr marL="342900" lvl="1" indent="-342900">
              <a:lnSpc>
                <a:spcPct val="107000"/>
              </a:lnSpc>
              <a:buClrTx/>
              <a:buFont typeface="Wingdings" pitchFamily="2" charset="2"/>
              <a:buChar char="§"/>
              <a:tabLst>
                <a:tab pos="342900" algn="l"/>
              </a:tabLst>
            </a:pPr>
            <a:r>
              <a:rPr lang="en-US" altLang="ja-JP" dirty="0"/>
              <a:t>I was testing myself.</a:t>
            </a:r>
            <a:endParaRPr lang="en-PH" altLang="ja-JP" dirty="0"/>
          </a:p>
          <a:p>
            <a:pPr marL="342900" lvl="1" indent="-342900">
              <a:lnSpc>
                <a:spcPct val="107000"/>
              </a:lnSpc>
              <a:buClrTx/>
              <a:buFont typeface="Wingdings" pitchFamily="2" charset="2"/>
              <a:buChar char="§"/>
              <a:tabLst>
                <a:tab pos="342900" algn="l"/>
              </a:tabLst>
            </a:pPr>
            <a:r>
              <a:rPr lang="en-US" altLang="ja-JP" dirty="0">
                <a:ea typeface="+mn-ea"/>
                <a:cs typeface="+mn-cs"/>
              </a:rPr>
              <a:t>It wasn’t my fault. </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ea typeface="+mn-ea"/>
                <a:cs typeface="+mn-cs"/>
              </a:rPr>
              <a:t>It was an accident. </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ea typeface="+mn-ea"/>
                <a:cs typeface="+mn-cs"/>
              </a:rPr>
              <a:t>I felt bad. </a:t>
            </a:r>
            <a:endParaRPr lang="en-PH" altLang="ja-JP" dirty="0">
              <a:ea typeface="+mn-ea"/>
              <a:cs typeface="+mn-cs"/>
            </a:endParaRPr>
          </a:p>
          <a:p>
            <a:pPr marL="0" lvl="1" indent="0">
              <a:buClr>
                <a:srgbClr val="2B85BB"/>
              </a:buClr>
              <a:buNone/>
            </a:pPr>
            <a:endParaRPr lang="en-US" sz="2400" dirty="0">
              <a:solidFill>
                <a:srgbClr val="0033CC"/>
              </a:solidFill>
              <a:latin typeface="Arial" charset="0"/>
            </a:endParaRPr>
          </a:p>
        </p:txBody>
      </p:sp>
      <p:sp>
        <p:nvSpPr>
          <p:cNvPr id="4" name="Slide Number Placeholder 3">
            <a:extLst>
              <a:ext uri="{FF2B5EF4-FFF2-40B4-BE49-F238E27FC236}">
                <a16:creationId xmlns:a16="http://schemas.microsoft.com/office/drawing/2014/main" id="{06666AD7-1D04-46BB-ADF1-4345029B0C9E}"/>
              </a:ext>
            </a:extLst>
          </p:cNvPr>
          <p:cNvSpPr>
            <a:spLocks noGrp="1"/>
          </p:cNvSpPr>
          <p:nvPr>
            <p:ph type="sldNum" sz="quarter" idx="11"/>
          </p:nvPr>
        </p:nvSpPr>
        <p:spPr/>
        <p:txBody>
          <a:bodyPr/>
          <a:lstStyle/>
          <a:p>
            <a:r>
              <a:rPr lang="en-US"/>
              <a:t>8-</a:t>
            </a:r>
            <a:fld id="{A469AEAF-452D-49F6-B6E3-B34C95A71E9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Other people made me do it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15</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94660"/>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sz="2400" kern="0" dirty="0"/>
              <a:t>My wife used so …</a:t>
            </a:r>
          </a:p>
          <a:p>
            <a:pPr>
              <a:buClrTx/>
            </a:pPr>
            <a:r>
              <a:rPr lang="en-US" sz="2400" kern="0" dirty="0"/>
              <a:t>I was doing fine until he brought home …</a:t>
            </a:r>
          </a:p>
          <a:p>
            <a:pPr>
              <a:buClrTx/>
            </a:pPr>
            <a:r>
              <a:rPr lang="en-US" sz="2400" kern="0" dirty="0"/>
              <a:t>I went to the beach with my sister and …</a:t>
            </a:r>
          </a:p>
          <a:p>
            <a:pPr>
              <a:buClrTx/>
            </a:pPr>
            <a:r>
              <a:rPr lang="en-US" sz="2400" kern="0" dirty="0"/>
              <a:t>My brother came over for dinner and </a:t>
            </a:r>
            <a:br>
              <a:rPr lang="en-US" sz="2400" kern="0" dirty="0"/>
            </a:br>
            <a:r>
              <a:rPr lang="en-US" sz="2400" kern="0" dirty="0"/>
              <a:t>brought some …</a:t>
            </a:r>
          </a:p>
          <a:p>
            <a:pPr>
              <a:buClrTx/>
            </a:pPr>
            <a:r>
              <a:rPr lang="en-US" sz="2400" kern="0" dirty="0"/>
              <a:t>I wanted to see my friend just once more, and he offered me some …</a:t>
            </a:r>
          </a:p>
        </p:txBody>
      </p:sp>
    </p:spTree>
    <p:extLst>
      <p:ext uri="{BB962C8B-B14F-4D97-AF65-F5344CB8AC3E}">
        <p14:creationId xmlns:p14="http://schemas.microsoft.com/office/powerpoint/2010/main" val="4035527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 needed it for a specific purpose</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16</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87919"/>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altLang="ja-JP" sz="2400" dirty="0"/>
              <a:t>I was getting fat again and needed to control my weight, so I …</a:t>
            </a:r>
          </a:p>
          <a:p>
            <a:pPr>
              <a:buClrTx/>
            </a:pPr>
            <a:r>
              <a:rPr lang="en-US" altLang="ja-JP" sz="2400" dirty="0"/>
              <a:t>I couldn’t get the energy I needed without …</a:t>
            </a:r>
          </a:p>
          <a:p>
            <a:pPr>
              <a:buClrTx/>
            </a:pPr>
            <a:r>
              <a:rPr lang="en-US" altLang="ja-JP" sz="2400" dirty="0"/>
              <a:t>I can’t have fun without …</a:t>
            </a:r>
          </a:p>
          <a:p>
            <a:pPr>
              <a:buClrTx/>
            </a:pPr>
            <a:r>
              <a:rPr lang="en-US" altLang="ja-JP" sz="2400" dirty="0"/>
              <a:t>Life is too boring without …</a:t>
            </a:r>
          </a:p>
          <a:p>
            <a:pPr>
              <a:buClrTx/>
            </a:pPr>
            <a:r>
              <a:rPr lang="en-US" altLang="ja-JP" sz="2400" dirty="0"/>
              <a:t>I can’t be comfortable in social situations or meet people without …</a:t>
            </a:r>
          </a:p>
        </p:txBody>
      </p:sp>
    </p:spTree>
    <p:extLst>
      <p:ext uri="{BB962C8B-B14F-4D97-AF65-F5344CB8AC3E}">
        <p14:creationId xmlns:p14="http://schemas.microsoft.com/office/powerpoint/2010/main" val="1010195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 was testing myself</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17</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87919"/>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marL="339725" indent="-339725">
              <a:buClrTx/>
              <a:tabLst>
                <a:tab pos="342900" algn="l"/>
              </a:tabLst>
            </a:pPr>
            <a:r>
              <a:rPr lang="en-US" altLang="ja-JP" sz="2000" dirty="0"/>
              <a:t>	I wanted to see whether it would “work better” now that I’ve been clean awhile.</a:t>
            </a:r>
          </a:p>
          <a:p>
            <a:pPr marL="339725" indent="-339725">
              <a:buClrTx/>
              <a:tabLst>
                <a:tab pos="342900" algn="l"/>
              </a:tabLst>
            </a:pPr>
            <a:r>
              <a:rPr lang="en-US" altLang="ja-JP" sz="2000" dirty="0"/>
              <a:t>	I wanted to see my friends again, and I’m stronger now.</a:t>
            </a:r>
          </a:p>
          <a:p>
            <a:pPr marL="339725" indent="-339725">
              <a:buClrTx/>
              <a:tabLst>
                <a:tab pos="342900" algn="l"/>
              </a:tabLst>
            </a:pPr>
            <a:r>
              <a:rPr lang="en-US" altLang="ja-JP" sz="2000" dirty="0"/>
              <a:t>	I needed a little money and thought I could sell a little without using.</a:t>
            </a:r>
          </a:p>
          <a:p>
            <a:pPr marL="339725" indent="-339725">
              <a:buClrTx/>
              <a:tabLst>
                <a:tab pos="342900" algn="l"/>
              </a:tabLst>
            </a:pPr>
            <a:r>
              <a:rPr lang="en-US" altLang="ja-JP" sz="2000" dirty="0"/>
              <a:t>	I wanted to see whether I could use just a little and no more.</a:t>
            </a:r>
          </a:p>
          <a:p>
            <a:pPr marL="339725" indent="-339725">
              <a:buClrTx/>
              <a:tabLst>
                <a:tab pos="342900" algn="l"/>
              </a:tabLst>
            </a:pPr>
            <a:r>
              <a:rPr lang="en-US" altLang="ja-JP" sz="2000" dirty="0"/>
              <a:t>	I wanted to see whether I could be around it and say no.</a:t>
            </a:r>
          </a:p>
          <a:p>
            <a:pPr marL="339725" indent="-339725">
              <a:buClrTx/>
              <a:tabLst>
                <a:tab pos="342900" algn="l"/>
              </a:tabLst>
            </a:pPr>
            <a:r>
              <a:rPr lang="en-US" altLang="ja-JP" sz="2000" dirty="0"/>
              <a:t>	I thought I could drink without using.</a:t>
            </a:r>
          </a:p>
        </p:txBody>
      </p:sp>
    </p:spTree>
    <p:extLst>
      <p:ext uri="{BB962C8B-B14F-4D97-AF65-F5344CB8AC3E}">
        <p14:creationId xmlns:p14="http://schemas.microsoft.com/office/powerpoint/2010/main" val="3670371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It wasn’t my fault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18</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87919"/>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altLang="ja-JP" sz="2400" dirty="0"/>
              <a:t>It was right before my period, and I was depressed.</a:t>
            </a:r>
          </a:p>
          <a:p>
            <a:pPr>
              <a:buClrTx/>
            </a:pPr>
            <a:r>
              <a:rPr lang="en-US" altLang="ja-JP" sz="2400" dirty="0"/>
              <a:t>I had an argument with my spouse.</a:t>
            </a:r>
          </a:p>
          <a:p>
            <a:pPr>
              <a:buClrTx/>
            </a:pPr>
            <a:r>
              <a:rPr lang="en-US" altLang="ja-JP" sz="2400" dirty="0"/>
              <a:t>My parents were bugging me.</a:t>
            </a:r>
          </a:p>
          <a:p>
            <a:pPr>
              <a:buClrTx/>
            </a:pPr>
            <a:r>
              <a:rPr lang="en-US" altLang="ja-JP" sz="2400" dirty="0"/>
              <a:t>My partner was intimate with another person.</a:t>
            </a:r>
          </a:p>
          <a:p>
            <a:pPr>
              <a:buClrTx/>
            </a:pPr>
            <a:r>
              <a:rPr lang="en-US" altLang="ja-JP" sz="2400" dirty="0"/>
              <a:t>The weather was gloomy.</a:t>
            </a:r>
          </a:p>
          <a:p>
            <a:pPr>
              <a:buClrTx/>
            </a:pPr>
            <a:r>
              <a:rPr lang="en-US" altLang="ja-JP" sz="2400" dirty="0"/>
              <a:t>I was only going to take a hit and …</a:t>
            </a:r>
          </a:p>
        </p:txBody>
      </p:sp>
    </p:spTree>
    <p:extLst>
      <p:ext uri="{BB962C8B-B14F-4D97-AF65-F5344CB8AC3E}">
        <p14:creationId xmlns:p14="http://schemas.microsoft.com/office/powerpoint/2010/main" val="2362974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It was an accident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19</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2987919"/>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altLang="ja-JP" sz="2400" dirty="0"/>
              <a:t>I was in a bar, and someone offered me some Shabu.</a:t>
            </a:r>
          </a:p>
          <a:p>
            <a:pPr>
              <a:buClrTx/>
            </a:pPr>
            <a:r>
              <a:rPr lang="en-US" altLang="ja-JP" sz="2400" dirty="0"/>
              <a:t>I was at work, and someone offered …</a:t>
            </a:r>
          </a:p>
          <a:p>
            <a:pPr>
              <a:buClrTx/>
            </a:pPr>
            <a:r>
              <a:rPr lang="en-US" altLang="ja-JP" sz="2400" dirty="0"/>
              <a:t>I found some in my car.</a:t>
            </a:r>
          </a:p>
          <a:p>
            <a:pPr>
              <a:buClrTx/>
            </a:pPr>
            <a:r>
              <a:rPr lang="en-US" altLang="ja-JP" sz="2400" dirty="0"/>
              <a:t>I went to a movie about …</a:t>
            </a:r>
          </a:p>
          <a:p>
            <a:pPr>
              <a:buClrTx/>
            </a:pPr>
            <a:r>
              <a:rPr lang="en-US" altLang="ja-JP" sz="2400" dirty="0"/>
              <a:t>A friend called to see how I was doing. We were talking and decided to get together.</a:t>
            </a:r>
          </a:p>
        </p:txBody>
      </p:sp>
    </p:spTree>
    <p:extLst>
      <p:ext uri="{BB962C8B-B14F-4D97-AF65-F5344CB8AC3E}">
        <p14:creationId xmlns:p14="http://schemas.microsoft.com/office/powerpoint/2010/main" val="4274093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F7F7B6D-2984-44CB-BE12-BB0C08C61B59}"/>
              </a:ext>
            </a:extLst>
          </p:cNvPr>
          <p:cNvSpPr>
            <a:spLocks noGrp="1"/>
          </p:cNvSpPr>
          <p:nvPr>
            <p:ph type="sldNum" sz="quarter" idx="11"/>
          </p:nvPr>
        </p:nvSpPr>
        <p:spPr/>
        <p:txBody>
          <a:bodyPr/>
          <a:lstStyle/>
          <a:p>
            <a:r>
              <a:rPr lang="en-US"/>
              <a:t>8-</a:t>
            </a:r>
            <a:fld id="{A469AEAF-452D-49F6-B6E3-B34C95A71E90}" type="slidenum">
              <a:rPr lang="en-US" smtClean="0"/>
              <a:pPr/>
              <a:t>2</a:t>
            </a:fld>
            <a:endParaRPr lang="en-US" dirty="0"/>
          </a:p>
        </p:txBody>
      </p:sp>
      <p:sp>
        <p:nvSpPr>
          <p:cNvPr id="6" name="Rectangle 5">
            <a:extLst>
              <a:ext uri="{FF2B5EF4-FFF2-40B4-BE49-F238E27FC236}">
                <a16:creationId xmlns:a16="http://schemas.microsoft.com/office/drawing/2014/main" id="{4CA714AE-F305-48D3-BFA3-8B92316CA121}"/>
              </a:ext>
            </a:extLst>
          </p:cNvPr>
          <p:cNvSpPr/>
          <p:nvPr/>
        </p:nvSpPr>
        <p:spPr>
          <a:xfrm>
            <a:off x="-1600200" y="2148204"/>
            <a:ext cx="10744199" cy="5014596"/>
          </a:xfrm>
          <a:prstGeom prst="rect">
            <a:avLst/>
          </a:prstGeom>
        </p:spPr>
      </p:sp>
      <p:sp>
        <p:nvSpPr>
          <p:cNvPr id="7" name="矢印: 右 56">
            <a:extLst>
              <a:ext uri="{FF2B5EF4-FFF2-40B4-BE49-F238E27FC236}">
                <a16:creationId xmlns:a16="http://schemas.microsoft.com/office/drawing/2014/main" id="{4C2E6ED6-2EF0-421C-A340-BD9E10EA9C2C}"/>
              </a:ext>
            </a:extLst>
          </p:cNvPr>
          <p:cNvSpPr/>
          <p:nvPr/>
        </p:nvSpPr>
        <p:spPr>
          <a:xfrm>
            <a:off x="553000" y="3039668"/>
            <a:ext cx="1370501" cy="1342530"/>
          </a:xfrm>
          <a:prstGeom prst="rightArrow">
            <a:avLst>
              <a:gd name="adj1" fmla="val 50000"/>
              <a:gd name="adj2" fmla="val 27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kern="100" dirty="0">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Trigger</a:t>
            </a:r>
            <a:endParaRPr lang="ja-JP" sz="22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8" name="矢印: 右 60">
            <a:extLst>
              <a:ext uri="{FF2B5EF4-FFF2-40B4-BE49-F238E27FC236}">
                <a16:creationId xmlns:a16="http://schemas.microsoft.com/office/drawing/2014/main" id="{1236596C-AD75-4420-8F0C-62A11B1B2656}"/>
              </a:ext>
            </a:extLst>
          </p:cNvPr>
          <p:cNvSpPr/>
          <p:nvPr/>
        </p:nvSpPr>
        <p:spPr>
          <a:xfrm>
            <a:off x="3800296" y="4010652"/>
            <a:ext cx="1733454" cy="1268750"/>
          </a:xfrm>
          <a:prstGeom prst="rightArrow">
            <a:avLst>
              <a:gd name="adj1" fmla="val 64766"/>
              <a:gd name="adj2" fmla="val 2460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b="1" dirty="0">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Continued Thought</a:t>
            </a:r>
            <a:endParaRPr lang="ja-JP" sz="2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9" name="Freeform 22">
            <a:extLst>
              <a:ext uri="{FF2B5EF4-FFF2-40B4-BE49-F238E27FC236}">
                <a16:creationId xmlns:a16="http://schemas.microsoft.com/office/drawing/2014/main" id="{6FD416FF-B17B-4EB5-87CB-913817221F87}"/>
              </a:ext>
            </a:extLst>
          </p:cNvPr>
          <p:cNvSpPr>
            <a:spLocks/>
          </p:cNvSpPr>
          <p:nvPr/>
        </p:nvSpPr>
        <p:spPr bwMode="auto">
          <a:xfrm>
            <a:off x="3764222" y="2148204"/>
            <a:ext cx="1604263" cy="1688708"/>
          </a:xfrm>
          <a:custGeom>
            <a:avLst/>
            <a:gdLst>
              <a:gd name="T0" fmla="+- 0 4238 2601"/>
              <a:gd name="T1" fmla="*/ T0 w 2355"/>
              <a:gd name="T2" fmla="*/ 0 h 2315"/>
              <a:gd name="T3" fmla="+- 0 3317 2601"/>
              <a:gd name="T4" fmla="*/ T3 w 2355"/>
              <a:gd name="T5" fmla="*/ 0 h 2315"/>
              <a:gd name="T6" fmla="+- 0 2601 2601"/>
              <a:gd name="T7" fmla="*/ T6 w 2355"/>
              <a:gd name="T8" fmla="*/ 715 h 2315"/>
              <a:gd name="T9" fmla="+- 0 2603 2601"/>
              <a:gd name="T10" fmla="*/ T9 w 2355"/>
              <a:gd name="T11" fmla="*/ 1623 h 2315"/>
              <a:gd name="T12" fmla="+- 0 3319 2601"/>
              <a:gd name="T13" fmla="*/ T12 w 2355"/>
              <a:gd name="T14" fmla="*/ 2313 h 2315"/>
              <a:gd name="T15" fmla="+- 0 4241 2601"/>
              <a:gd name="T16" fmla="*/ T15 w 2355"/>
              <a:gd name="T17" fmla="*/ 2315 h 2315"/>
              <a:gd name="T18" fmla="+- 0 4956 2601"/>
              <a:gd name="T19" fmla="*/ T18 w 2355"/>
              <a:gd name="T20" fmla="*/ 1626 h 2315"/>
              <a:gd name="T21" fmla="+- 0 4954 2601"/>
              <a:gd name="T22" fmla="*/ T21 w 2355"/>
              <a:gd name="T23" fmla="*/ 716 h 2315"/>
              <a:gd name="T24" fmla="+- 0 4238 2601"/>
              <a:gd name="T25" fmla="*/ T24 w 2355"/>
              <a:gd name="T26" fmla="*/ 0 h 2315"/>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Lst>
            <a:rect l="0" t="0" r="r" b="b"/>
            <a:pathLst>
              <a:path w="2355" h="2315">
                <a:moveTo>
                  <a:pt x="1637" y="0"/>
                </a:moveTo>
                <a:lnTo>
                  <a:pt x="716" y="0"/>
                </a:lnTo>
                <a:lnTo>
                  <a:pt x="0" y="715"/>
                </a:lnTo>
                <a:lnTo>
                  <a:pt x="2" y="1623"/>
                </a:lnTo>
                <a:lnTo>
                  <a:pt x="718" y="2313"/>
                </a:lnTo>
                <a:lnTo>
                  <a:pt x="1640" y="2315"/>
                </a:lnTo>
                <a:lnTo>
                  <a:pt x="2355" y="1626"/>
                </a:lnTo>
                <a:lnTo>
                  <a:pt x="2353" y="716"/>
                </a:lnTo>
                <a:lnTo>
                  <a:pt x="1637" y="0"/>
                </a:lnTo>
                <a:close/>
              </a:path>
            </a:pathLst>
          </a:custGeom>
          <a:solidFill>
            <a:schemeClr val="accent6">
              <a:lumMod val="60000"/>
              <a:lumOff val="40000"/>
            </a:schemeClr>
          </a:solidFill>
          <a:ln w="38100" cmpd="dbl">
            <a:solidFill>
              <a:schemeClr val="tx1"/>
            </a:solidFill>
          </a:ln>
        </p:spPr>
        <p:txBody>
          <a:bodyPr rot="0" vert="horz" wrap="square" lIns="91440" tIns="45720" rIns="91440" bIns="45720" anchor="t" anchorCtr="0" upright="1">
            <a:noAutofit/>
          </a:bodyPr>
          <a:lstStyle/>
          <a:p>
            <a:pPr algn="ctr">
              <a:spcBef>
                <a:spcPts val="600"/>
              </a:spcBef>
              <a:spcAft>
                <a:spcPts val="0"/>
              </a:spcAft>
            </a:pPr>
            <a:endParaRPr lang="en-US" sz="1100" b="1" kern="100" dirty="0">
              <a:solidFill>
                <a:schemeClr val="bg1"/>
              </a:solidFill>
              <a:effectLst/>
              <a:latin typeface="Arial" panose="020B0604020202020204" pitchFamily="34" charset="0"/>
              <a:ea typeface="ＭＳ 明朝" panose="02020609040205080304" pitchFamily="17" charset="-128"/>
              <a:cs typeface="ＭＳ Ｐゴシック" panose="020B0600070205080204" pitchFamily="50" charset="-128"/>
            </a:endParaRPr>
          </a:p>
          <a:p>
            <a:pPr algn="ctr">
              <a:spcBef>
                <a:spcPts val="600"/>
              </a:spcBef>
              <a:spcAft>
                <a:spcPts val="0"/>
              </a:spcAft>
            </a:pPr>
            <a:endParaRPr lang="en-US" sz="200" b="1" kern="100" dirty="0">
              <a:solidFill>
                <a:schemeClr val="bg1"/>
              </a:solidFill>
              <a:effectLst/>
              <a:latin typeface="Arial" panose="020B0604020202020204" pitchFamily="34" charset="0"/>
              <a:ea typeface="ＭＳ 明朝" panose="02020609040205080304" pitchFamily="17" charset="-128"/>
              <a:cs typeface="ＭＳ Ｐゴシック" panose="020B0600070205080204" pitchFamily="50" charset="-128"/>
            </a:endParaRPr>
          </a:p>
          <a:p>
            <a:pPr algn="ctr">
              <a:spcBef>
                <a:spcPts val="600"/>
              </a:spcBef>
              <a:spcAft>
                <a:spcPts val="0"/>
              </a:spcAft>
            </a:pPr>
            <a:r>
              <a:rPr lang="en-US" sz="2000" b="1" kern="100" dirty="0">
                <a:solidFill>
                  <a:schemeClr val="bg1"/>
                </a:solidFill>
                <a:effectLst/>
                <a:latin typeface="Arial" panose="020B0604020202020204" pitchFamily="34" charset="0"/>
                <a:ea typeface="ＭＳ 明朝" panose="02020609040205080304" pitchFamily="17" charset="-128"/>
                <a:cs typeface="ＭＳ Ｐゴシック" panose="020B0600070205080204" pitchFamily="50" charset="-128"/>
              </a:rPr>
              <a:t>Thought-Stopping Techniques</a:t>
            </a:r>
            <a:endParaRPr lang="ja-JP" sz="2000" kern="100" dirty="0">
              <a:solidFill>
                <a:schemeClr val="bg1"/>
              </a:solidFill>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10" name="正方形/長方形 58">
            <a:extLst>
              <a:ext uri="{FF2B5EF4-FFF2-40B4-BE49-F238E27FC236}">
                <a16:creationId xmlns:a16="http://schemas.microsoft.com/office/drawing/2014/main" id="{2127AB4F-8907-44B0-B5B2-0EA2FABFE5F0}"/>
              </a:ext>
            </a:extLst>
          </p:cNvPr>
          <p:cNvSpPr/>
          <p:nvPr/>
        </p:nvSpPr>
        <p:spPr>
          <a:xfrm>
            <a:off x="1986341" y="3328686"/>
            <a:ext cx="1370501" cy="764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kern="100" dirty="0">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Thought</a:t>
            </a:r>
            <a:endParaRPr lang="ja-JP" sz="22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cxnSp>
        <p:nvCxnSpPr>
          <p:cNvPr id="11" name="直線矢印コネクタ 62">
            <a:extLst>
              <a:ext uri="{FF2B5EF4-FFF2-40B4-BE49-F238E27FC236}">
                <a16:creationId xmlns:a16="http://schemas.microsoft.com/office/drawing/2014/main" id="{105C1EBB-4B4B-494F-92A4-8C4D6CA2792E}"/>
              </a:ext>
            </a:extLst>
          </p:cNvPr>
          <p:cNvCxnSpPr>
            <a:cxnSpLocks/>
          </p:cNvCxnSpPr>
          <p:nvPr/>
        </p:nvCxnSpPr>
        <p:spPr>
          <a:xfrm flipV="1">
            <a:off x="3409364" y="3062308"/>
            <a:ext cx="327053" cy="26637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64">
            <a:extLst>
              <a:ext uri="{FF2B5EF4-FFF2-40B4-BE49-F238E27FC236}">
                <a16:creationId xmlns:a16="http://schemas.microsoft.com/office/drawing/2014/main" id="{1E8E46F0-FBA6-4FAC-807C-0648B92A443A}"/>
              </a:ext>
            </a:extLst>
          </p:cNvPr>
          <p:cNvCxnSpPr>
            <a:cxnSpLocks/>
          </p:cNvCxnSpPr>
          <p:nvPr/>
        </p:nvCxnSpPr>
        <p:spPr>
          <a:xfrm>
            <a:off x="3375204" y="4130830"/>
            <a:ext cx="361213" cy="286649"/>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矢印: 右 65">
            <a:extLst>
              <a:ext uri="{FF2B5EF4-FFF2-40B4-BE49-F238E27FC236}">
                <a16:creationId xmlns:a16="http://schemas.microsoft.com/office/drawing/2014/main" id="{22AC1C28-BF34-4517-AF5B-7400A68F63A7}"/>
              </a:ext>
            </a:extLst>
          </p:cNvPr>
          <p:cNvSpPr/>
          <p:nvPr/>
        </p:nvSpPr>
        <p:spPr>
          <a:xfrm>
            <a:off x="5574666" y="3973762"/>
            <a:ext cx="1604010" cy="1342530"/>
          </a:xfrm>
          <a:prstGeom prst="rightArrow">
            <a:avLst>
              <a:gd name="adj1" fmla="val 50000"/>
              <a:gd name="adj2" fmla="val 27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dirty="0">
                <a:solidFill>
                  <a:srgbClr val="000000"/>
                </a:solidFill>
                <a:effectLst/>
                <a:latin typeface="Arial" panose="020B0604020202020204" pitchFamily="34" charset="0"/>
                <a:ea typeface="ＭＳ Ｐゴシック" panose="020B0600070205080204" pitchFamily="50" charset="-128"/>
                <a:cs typeface="ＭＳ Ｐゴシック" panose="020B0600070205080204" pitchFamily="50" charset="-128"/>
              </a:rPr>
              <a:t>Cravings</a:t>
            </a:r>
            <a:endParaRPr lang="ja-JP" sz="2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 name="楕円 63">
            <a:extLst>
              <a:ext uri="{FF2B5EF4-FFF2-40B4-BE49-F238E27FC236}">
                <a16:creationId xmlns:a16="http://schemas.microsoft.com/office/drawing/2014/main" id="{FD42DA19-1A0A-4E88-902A-F9939A17E831}"/>
              </a:ext>
            </a:extLst>
          </p:cNvPr>
          <p:cNvSpPr/>
          <p:nvPr/>
        </p:nvSpPr>
        <p:spPr>
          <a:xfrm>
            <a:off x="7211761" y="4075919"/>
            <a:ext cx="1120485" cy="1159166"/>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kern="100" dirty="0">
                <a:effectLst/>
                <a:latin typeface="Arial" panose="020B0604020202020204" pitchFamily="34" charset="0"/>
                <a:ea typeface="ＭＳ 明朝" panose="02020609040205080304" pitchFamily="17" charset="-128"/>
                <a:cs typeface="ＭＳ Ｐゴシック" panose="020B0600070205080204" pitchFamily="50" charset="-128"/>
              </a:rPr>
              <a:t>USE</a:t>
            </a:r>
            <a:endParaRPr lang="ja-JP" sz="22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cxnSp>
        <p:nvCxnSpPr>
          <p:cNvPr id="15" name="直線矢印コネクタ 69">
            <a:extLst>
              <a:ext uri="{FF2B5EF4-FFF2-40B4-BE49-F238E27FC236}">
                <a16:creationId xmlns:a16="http://schemas.microsoft.com/office/drawing/2014/main" id="{1F55A05C-B95E-4392-8DDA-DA9064076CA0}"/>
              </a:ext>
            </a:extLst>
          </p:cNvPr>
          <p:cNvCxnSpPr>
            <a:cxnSpLocks/>
          </p:cNvCxnSpPr>
          <p:nvPr/>
        </p:nvCxnSpPr>
        <p:spPr>
          <a:xfrm flipV="1">
            <a:off x="5404559" y="2992558"/>
            <a:ext cx="310441" cy="1651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楕円 70">
            <a:extLst>
              <a:ext uri="{FF2B5EF4-FFF2-40B4-BE49-F238E27FC236}">
                <a16:creationId xmlns:a16="http://schemas.microsoft.com/office/drawing/2014/main" id="{D31681CD-9314-4E0F-982C-C3D8556688F8}"/>
              </a:ext>
            </a:extLst>
          </p:cNvPr>
          <p:cNvSpPr/>
          <p:nvPr/>
        </p:nvSpPr>
        <p:spPr>
          <a:xfrm>
            <a:off x="5723508" y="2595894"/>
            <a:ext cx="1306326" cy="82634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b="1" dirty="0">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STOP</a:t>
            </a:r>
            <a:endParaRPr lang="ja-JP" sz="2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17" name="直線矢印コネクタ 69">
            <a:extLst>
              <a:ext uri="{FF2B5EF4-FFF2-40B4-BE49-F238E27FC236}">
                <a16:creationId xmlns:a16="http://schemas.microsoft.com/office/drawing/2014/main" id="{986A59A4-D64B-492F-B920-CCBE586C6D23}"/>
              </a:ext>
            </a:extLst>
          </p:cNvPr>
          <p:cNvCxnSpPr>
            <a:cxnSpLocks/>
          </p:cNvCxnSpPr>
          <p:nvPr/>
        </p:nvCxnSpPr>
        <p:spPr>
          <a:xfrm>
            <a:off x="7029834" y="2992558"/>
            <a:ext cx="285366"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58">
            <a:extLst>
              <a:ext uri="{FF2B5EF4-FFF2-40B4-BE49-F238E27FC236}">
                <a16:creationId xmlns:a16="http://schemas.microsoft.com/office/drawing/2014/main" id="{C365410F-5FE7-4E70-B548-7C89CC3ED053}"/>
              </a:ext>
            </a:extLst>
          </p:cNvPr>
          <p:cNvSpPr/>
          <p:nvPr/>
        </p:nvSpPr>
        <p:spPr>
          <a:xfrm>
            <a:off x="7323105" y="2619187"/>
            <a:ext cx="1424342" cy="763252"/>
          </a:xfrm>
          <a:prstGeom prst="rect">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b="1" kern="100" dirty="0">
                <a:solidFill>
                  <a:srgbClr val="000000"/>
                </a:solidFill>
                <a:effectLst/>
                <a:latin typeface="Arial" panose="020B0604020202020204" pitchFamily="34" charset="0"/>
                <a:ea typeface="ＭＳ 明朝" panose="02020609040205080304" pitchFamily="17" charset="-128"/>
                <a:cs typeface="Times New Roman" panose="02020603050405020304" pitchFamily="18" charset="0"/>
              </a:rPr>
              <a:t>Recovery</a:t>
            </a:r>
            <a:endParaRPr lang="ja-JP" sz="20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20" name="Rectangle 2">
            <a:extLst>
              <a:ext uri="{FF2B5EF4-FFF2-40B4-BE49-F238E27FC236}">
                <a16:creationId xmlns:a16="http://schemas.microsoft.com/office/drawing/2014/main" id="{66E56596-00FB-4EDF-BC7E-7BB30DB70B30}"/>
              </a:ext>
            </a:extLst>
          </p:cNvPr>
          <p:cNvSpPr>
            <a:spLocks noGrp="1" noChangeArrowheads="1"/>
          </p:cNvSpPr>
          <p:nvPr>
            <p:ph type="title"/>
          </p:nvPr>
        </p:nvSpPr>
        <p:spPr>
          <a:xfrm>
            <a:off x="636046" y="513310"/>
            <a:ext cx="7696200" cy="866366"/>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sz="3200" b="1" dirty="0"/>
              <a:t>Triggers and Thought Stopping</a:t>
            </a:r>
          </a:p>
        </p:txBody>
      </p:sp>
    </p:spTree>
    <p:extLst>
      <p:ext uri="{BB962C8B-B14F-4D97-AF65-F5344CB8AC3E}">
        <p14:creationId xmlns:p14="http://schemas.microsoft.com/office/powerpoint/2010/main" val="1992118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600" i="1" dirty="0"/>
              <a:t>What are some other examples of relapse justification using “</a:t>
            </a:r>
            <a:r>
              <a:rPr kumimoji="1" lang="en-US" altLang="ja-JP" sz="3600" i="1" u="sng" dirty="0"/>
              <a:t>I felt bad</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20</a:t>
            </a:fld>
            <a:endParaRPr lang="en-US"/>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3124200"/>
            <a:ext cx="7696200" cy="28794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Examples:</a:t>
            </a:r>
          </a:p>
          <a:p>
            <a:pPr>
              <a:buClrTx/>
            </a:pPr>
            <a:r>
              <a:rPr lang="en-US" altLang="ja-JP" sz="2400" dirty="0"/>
              <a:t>Life is so boring I may as well use.</a:t>
            </a:r>
          </a:p>
          <a:p>
            <a:pPr>
              <a:buClrTx/>
            </a:pPr>
            <a:r>
              <a:rPr lang="en-US" altLang="ja-JP" sz="2400" dirty="0"/>
              <a:t>I was feeling depressed, so …</a:t>
            </a:r>
          </a:p>
          <a:p>
            <a:pPr>
              <a:buClrTx/>
            </a:pPr>
            <a:r>
              <a:rPr lang="en-US" altLang="ja-JP" sz="2400" dirty="0"/>
              <a:t>My job wasn’t going well and I was frustrated, so …</a:t>
            </a:r>
          </a:p>
          <a:p>
            <a:pPr>
              <a:buClrTx/>
            </a:pPr>
            <a:r>
              <a:rPr lang="en-US" altLang="ja-JP" sz="2400" dirty="0"/>
              <a:t>I was feeling sorry for myself, so I …</a:t>
            </a:r>
          </a:p>
          <a:p>
            <a:pPr>
              <a:buClrTx/>
            </a:pPr>
            <a:r>
              <a:rPr lang="en-US" altLang="ja-JP" sz="2400" dirty="0"/>
              <a:t>Recovery is just too hard.</a:t>
            </a:r>
          </a:p>
        </p:txBody>
      </p:sp>
    </p:spTree>
    <p:extLst>
      <p:ext uri="{BB962C8B-B14F-4D97-AF65-F5344CB8AC3E}">
        <p14:creationId xmlns:p14="http://schemas.microsoft.com/office/powerpoint/2010/main" val="66708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4348287A-346A-4E54-BC45-B35989A8674C}"/>
              </a:ext>
            </a:extLst>
          </p:cNvPr>
          <p:cNvGrpSpPr/>
          <p:nvPr/>
        </p:nvGrpSpPr>
        <p:grpSpPr>
          <a:xfrm>
            <a:off x="432880" y="1981200"/>
            <a:ext cx="8278239" cy="4118042"/>
            <a:chOff x="432880" y="525293"/>
            <a:chExt cx="8278239" cy="5573949"/>
          </a:xfrm>
        </p:grpSpPr>
        <p:sp>
          <p:nvSpPr>
            <p:cNvPr id="6" name="Flowchart: Merge 5">
              <a:extLst>
                <a:ext uri="{FF2B5EF4-FFF2-40B4-BE49-F238E27FC236}">
                  <a16:creationId xmlns:a16="http://schemas.microsoft.com/office/drawing/2014/main" id="{1D789876-0870-4E31-872D-5665B9D1CD74}"/>
                </a:ext>
              </a:extLst>
            </p:cNvPr>
            <p:cNvSpPr/>
            <p:nvPr/>
          </p:nvSpPr>
          <p:spPr>
            <a:xfrm rot="1556664">
              <a:off x="4412518" y="2031767"/>
              <a:ext cx="148366" cy="2532953"/>
            </a:xfrm>
            <a:prstGeom prst="flowChartMerg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7" name="Text Box 244">
              <a:extLst>
                <a:ext uri="{FF2B5EF4-FFF2-40B4-BE49-F238E27FC236}">
                  <a16:creationId xmlns:a16="http://schemas.microsoft.com/office/drawing/2014/main" id="{83B885D0-D8A8-49EE-B691-19B22DB83806}"/>
                </a:ext>
              </a:extLst>
            </p:cNvPr>
            <p:cNvSpPr txBox="1"/>
            <p:nvPr/>
          </p:nvSpPr>
          <p:spPr>
            <a:xfrm>
              <a:off x="4950510" y="1465572"/>
              <a:ext cx="1914897" cy="783235"/>
            </a:xfrm>
            <a:prstGeom prst="rect">
              <a:avLst/>
            </a:prstGeom>
            <a:solidFill>
              <a:schemeClr val="accent2"/>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PH" sz="3600" kern="100" dirty="0">
                  <a:solidFill>
                    <a:schemeClr val="bg1"/>
                  </a:solidFill>
                  <a:effectLst/>
                  <a:latin typeface="+mj-lt"/>
                  <a:ea typeface="MS Mincho" panose="02020609040205080304" pitchFamily="49" charset="-128"/>
                  <a:cs typeface="MS PGothic" panose="020B0600070205080204" pitchFamily="34" charset="-128"/>
                </a:rPr>
                <a:t>STOP!</a:t>
              </a:r>
            </a:p>
          </p:txBody>
        </p:sp>
        <p:cxnSp>
          <p:nvCxnSpPr>
            <p:cNvPr id="8" name="Straight Connector 7">
              <a:extLst>
                <a:ext uri="{FF2B5EF4-FFF2-40B4-BE49-F238E27FC236}">
                  <a16:creationId xmlns:a16="http://schemas.microsoft.com/office/drawing/2014/main" id="{0F13CF87-CBAD-41FC-9CD4-A715F7BA2F08}"/>
                </a:ext>
              </a:extLst>
            </p:cNvPr>
            <p:cNvCxnSpPr>
              <a:cxnSpLocks/>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a:extLst>
                <a:ext uri="{FF2B5EF4-FFF2-40B4-BE49-F238E27FC236}">
                  <a16:creationId xmlns:a16="http://schemas.microsoft.com/office/drawing/2014/main" id="{F4B831E6-408B-4052-B017-965DD4BFDE45}"/>
                </a:ext>
              </a:extLst>
            </p:cNvPr>
            <p:cNvSpPr txBox="1"/>
            <p:nvPr/>
          </p:nvSpPr>
          <p:spPr>
            <a:xfrm rot="1557939">
              <a:off x="957431" y="1554682"/>
              <a:ext cx="1308371" cy="624884"/>
            </a:xfrm>
            <a:prstGeom prst="rect">
              <a:avLst/>
            </a:prstGeom>
            <a:noFill/>
            <a:ln>
              <a:solidFill>
                <a:schemeClr val="tx1"/>
              </a:solidFill>
            </a:ln>
          </p:spPr>
          <p:txBody>
            <a:bodyPr wrap="square" rtlCol="0">
              <a:spAutoFit/>
            </a:bodyPr>
            <a:lstStyle/>
            <a:p>
              <a:pPr algn="ctr"/>
              <a:r>
                <a:rPr lang="en-PH" sz="2400" dirty="0"/>
                <a:t>Trigger</a:t>
              </a:r>
            </a:p>
          </p:txBody>
        </p:sp>
        <p:sp>
          <p:nvSpPr>
            <p:cNvPr id="10" name="TextBox 9">
              <a:extLst>
                <a:ext uri="{FF2B5EF4-FFF2-40B4-BE49-F238E27FC236}">
                  <a16:creationId xmlns:a16="http://schemas.microsoft.com/office/drawing/2014/main" id="{0106100B-DD4A-4231-B1F6-3214280B5E6D}"/>
                </a:ext>
              </a:extLst>
            </p:cNvPr>
            <p:cNvSpPr txBox="1"/>
            <p:nvPr/>
          </p:nvSpPr>
          <p:spPr>
            <a:xfrm rot="1573261">
              <a:off x="2723621" y="2825445"/>
              <a:ext cx="1621790" cy="624884"/>
            </a:xfrm>
            <a:prstGeom prst="rect">
              <a:avLst/>
            </a:prstGeom>
            <a:noFill/>
            <a:ln>
              <a:solidFill>
                <a:schemeClr val="tx1"/>
              </a:solidFill>
            </a:ln>
          </p:spPr>
          <p:txBody>
            <a:bodyPr wrap="square" rtlCol="0">
              <a:spAutoFit/>
            </a:bodyPr>
            <a:lstStyle/>
            <a:p>
              <a:pPr algn="ctr"/>
              <a:r>
                <a:rPr lang="en-PH" sz="2400" dirty="0"/>
                <a:t>Thought</a:t>
              </a:r>
            </a:p>
          </p:txBody>
        </p:sp>
        <p:sp>
          <p:nvSpPr>
            <p:cNvPr id="11" name="TextBox 10">
              <a:extLst>
                <a:ext uri="{FF2B5EF4-FFF2-40B4-BE49-F238E27FC236}">
                  <a16:creationId xmlns:a16="http://schemas.microsoft.com/office/drawing/2014/main" id="{40990578-18E8-4919-A8E2-7883F871455E}"/>
                </a:ext>
              </a:extLst>
            </p:cNvPr>
            <p:cNvSpPr txBox="1"/>
            <p:nvPr/>
          </p:nvSpPr>
          <p:spPr>
            <a:xfrm rot="1554759">
              <a:off x="4792522" y="4133599"/>
              <a:ext cx="1469943" cy="624884"/>
            </a:xfrm>
            <a:prstGeom prst="rect">
              <a:avLst/>
            </a:prstGeom>
            <a:noFill/>
            <a:ln>
              <a:solidFill>
                <a:schemeClr val="tx1"/>
              </a:solidFill>
            </a:ln>
          </p:spPr>
          <p:txBody>
            <a:bodyPr wrap="square" rtlCol="0">
              <a:spAutoFit/>
            </a:bodyPr>
            <a:lstStyle/>
            <a:p>
              <a:pPr algn="ctr"/>
              <a:r>
                <a:rPr lang="en-PH" sz="2400" dirty="0"/>
                <a:t>Craving</a:t>
              </a:r>
            </a:p>
          </p:txBody>
        </p:sp>
        <p:sp>
          <p:nvSpPr>
            <p:cNvPr id="12" name="TextBox 11">
              <a:extLst>
                <a:ext uri="{FF2B5EF4-FFF2-40B4-BE49-F238E27FC236}">
                  <a16:creationId xmlns:a16="http://schemas.microsoft.com/office/drawing/2014/main" id="{19CC3B83-493B-44BC-B806-DB87C2F40FC4}"/>
                </a:ext>
              </a:extLst>
            </p:cNvPr>
            <p:cNvSpPr txBox="1"/>
            <p:nvPr/>
          </p:nvSpPr>
          <p:spPr>
            <a:xfrm rot="1583009">
              <a:off x="6723447" y="5401997"/>
              <a:ext cx="1308371" cy="624884"/>
            </a:xfrm>
            <a:prstGeom prst="rect">
              <a:avLst/>
            </a:prstGeom>
            <a:noFill/>
            <a:ln>
              <a:solidFill>
                <a:schemeClr val="tx1"/>
              </a:solidFill>
            </a:ln>
          </p:spPr>
          <p:txBody>
            <a:bodyPr wrap="square" rtlCol="0">
              <a:spAutoFit/>
            </a:bodyPr>
            <a:lstStyle/>
            <a:p>
              <a:pPr algn="ctr"/>
              <a:r>
                <a:rPr lang="en-PH" sz="2400" dirty="0"/>
                <a:t>Use</a:t>
              </a:r>
            </a:p>
          </p:txBody>
        </p:sp>
        <p:sp>
          <p:nvSpPr>
            <p:cNvPr id="13" name="Arrow: Right 12">
              <a:extLst>
                <a:ext uri="{FF2B5EF4-FFF2-40B4-BE49-F238E27FC236}">
                  <a16:creationId xmlns:a16="http://schemas.microsoft.com/office/drawing/2014/main" id="{0A707677-3EA8-4E38-8505-E6DA55D93E1F}"/>
                </a:ext>
              </a:extLst>
            </p:cNvPr>
            <p:cNvSpPr/>
            <p:nvPr/>
          </p:nvSpPr>
          <p:spPr>
            <a:xfrm rot="1665512">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14" name="Oval 13">
              <a:extLst>
                <a:ext uri="{FF2B5EF4-FFF2-40B4-BE49-F238E27FC236}">
                  <a16:creationId xmlns:a16="http://schemas.microsoft.com/office/drawing/2014/main" id="{A300CECC-08B9-45C6-A410-BE12A6DBFC65}"/>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15" name="Graphic 415" descr="Head with gears">
              <a:extLst>
                <a:ext uri="{FF2B5EF4-FFF2-40B4-BE49-F238E27FC236}">
                  <a16:creationId xmlns:a16="http://schemas.microsoft.com/office/drawing/2014/main" id="{9885CCE7-A69A-439E-B174-BA2D6BA48D6C}"/>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8058" y="1588022"/>
              <a:ext cx="1136459" cy="1168538"/>
            </a:xfrm>
            <a:prstGeom prst="rect">
              <a:avLst/>
            </a:prstGeom>
          </p:spPr>
        </p:pic>
        <p:cxnSp>
          <p:nvCxnSpPr>
            <p:cNvPr id="16" name="Straight Connector 15">
              <a:extLst>
                <a:ext uri="{FF2B5EF4-FFF2-40B4-BE49-F238E27FC236}">
                  <a16:creationId xmlns:a16="http://schemas.microsoft.com/office/drawing/2014/main" id="{2C0BE0B9-CEA2-4A0E-87CA-45FC24620415}"/>
                </a:ext>
              </a:extLst>
            </p:cNvPr>
            <p:cNvCxnSpPr>
              <a:cxnSpLocks/>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97F3D176-F2DA-4A5D-8051-D16BFA3AF26C}"/>
                </a:ext>
              </a:extLst>
            </p:cNvPr>
            <p:cNvCxnSpPr>
              <a:cxnSpLocks/>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7F52458A-9AF8-48C4-ADA4-5D634E621104}"/>
                </a:ext>
              </a:extLst>
            </p:cNvPr>
            <p:cNvCxnSpPr>
              <a:cxnSpLocks/>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95305279-AFD7-4DFC-BCC8-B4F491C6C6EA}"/>
                </a:ext>
              </a:extLst>
            </p:cNvPr>
            <p:cNvCxnSpPr>
              <a:cxnSpLocks/>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2C7B438C-18CF-480B-BAFD-8445613B03BF}"/>
                </a:ext>
              </a:extLst>
            </p:cNvPr>
            <p:cNvCxnSpPr>
              <a:cxnSpLocks/>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a16="http://schemas.microsoft.com/office/drawing/2014/main" id="{B731B33F-034D-4794-B0C4-232ECFCAC13E}"/>
                </a:ext>
              </a:extLst>
            </p:cNvPr>
            <p:cNvCxnSpPr>
              <a:cxnSpLocks/>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2" name="Graphic 313" descr="Run">
              <a:extLst>
                <a:ext uri="{FF2B5EF4-FFF2-40B4-BE49-F238E27FC236}">
                  <a16:creationId xmlns:a16="http://schemas.microsoft.com/office/drawing/2014/main" id="{F0580DB7-262B-47E5-B694-B6EDDF7A46A9}"/>
                </a:ext>
              </a:extLst>
            </p:cNvPr>
            <p:cNvGrpSpPr/>
            <p:nvPr/>
          </p:nvGrpSpPr>
          <p:grpSpPr>
            <a:xfrm rot="6680517" flipH="1">
              <a:off x="7386474" y="4217824"/>
              <a:ext cx="1050273" cy="1124293"/>
              <a:chOff x="7236768" y="4402343"/>
              <a:chExt cx="638473" cy="679781"/>
            </a:xfrm>
            <a:solidFill>
              <a:srgbClr val="FF0000"/>
            </a:solidFill>
          </p:grpSpPr>
          <p:sp>
            <p:nvSpPr>
              <p:cNvPr id="23" name="Freeform: Shape 22">
                <a:extLst>
                  <a:ext uri="{FF2B5EF4-FFF2-40B4-BE49-F238E27FC236}">
                    <a16:creationId xmlns:a16="http://schemas.microsoft.com/office/drawing/2014/main" id="{2FB92AFF-D5BF-428B-B476-1440F94930DD}"/>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24" name="Freeform: Shape 23">
                <a:extLst>
                  <a:ext uri="{FF2B5EF4-FFF2-40B4-BE49-F238E27FC236}">
                    <a16:creationId xmlns:a16="http://schemas.microsoft.com/office/drawing/2014/main" id="{1CA1339D-3F36-47C6-A0D5-5C5FDE706DEB}"/>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25" name="Oval 24">
              <a:extLst>
                <a:ext uri="{FF2B5EF4-FFF2-40B4-BE49-F238E27FC236}">
                  <a16:creationId xmlns:a16="http://schemas.microsoft.com/office/drawing/2014/main" id="{DAC6E3F8-A969-44A8-B2FC-D43BF3A15EFC}"/>
                </a:ext>
              </a:extLst>
            </p:cNvPr>
            <p:cNvSpPr/>
            <p:nvPr/>
          </p:nvSpPr>
          <p:spPr>
            <a:xfrm>
              <a:off x="5650235" y="3070691"/>
              <a:ext cx="1219310" cy="1162946"/>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26" name="Arrow: Right 25">
              <a:extLst>
                <a:ext uri="{FF2B5EF4-FFF2-40B4-BE49-F238E27FC236}">
                  <a16:creationId xmlns:a16="http://schemas.microsoft.com/office/drawing/2014/main" id="{61D43F32-3573-43D6-8717-812D450D85CA}"/>
                </a:ext>
              </a:extLst>
            </p:cNvPr>
            <p:cNvSpPr/>
            <p:nvPr/>
          </p:nvSpPr>
          <p:spPr>
            <a:xfrm rot="1488923">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7" name="Arrow: Right 26">
              <a:extLst>
                <a:ext uri="{FF2B5EF4-FFF2-40B4-BE49-F238E27FC236}">
                  <a16:creationId xmlns:a16="http://schemas.microsoft.com/office/drawing/2014/main" id="{9F359930-9C53-47C9-9924-8860447A3EF4}"/>
                </a:ext>
              </a:extLst>
            </p:cNvPr>
            <p:cNvSpPr/>
            <p:nvPr/>
          </p:nvSpPr>
          <p:spPr>
            <a:xfrm rot="1534282">
              <a:off x="4328770" y="3786481"/>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dirty="0"/>
            </a:p>
          </p:txBody>
        </p:sp>
        <p:sp>
          <p:nvSpPr>
            <p:cNvPr id="28" name="Arrow: Right 27">
              <a:extLst>
                <a:ext uri="{FF2B5EF4-FFF2-40B4-BE49-F238E27FC236}">
                  <a16:creationId xmlns:a16="http://schemas.microsoft.com/office/drawing/2014/main" id="{A417B04D-6119-4C9D-8F8C-8CC16E387B36}"/>
                </a:ext>
              </a:extLst>
            </p:cNvPr>
            <p:cNvSpPr/>
            <p:nvPr/>
          </p:nvSpPr>
          <p:spPr>
            <a:xfrm rot="1464104">
              <a:off x="6188568" y="4992569"/>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grpSp>
      <p:sp>
        <p:nvSpPr>
          <p:cNvPr id="2" name="Slide Number Placeholder 1">
            <a:extLst>
              <a:ext uri="{FF2B5EF4-FFF2-40B4-BE49-F238E27FC236}">
                <a16:creationId xmlns:a16="http://schemas.microsoft.com/office/drawing/2014/main" id="{3B6444A1-3B67-4440-A3D3-9BC76AB37AE8}"/>
              </a:ext>
            </a:extLst>
          </p:cNvPr>
          <p:cNvSpPr>
            <a:spLocks noGrp="1"/>
          </p:cNvSpPr>
          <p:nvPr>
            <p:ph type="sldNum" sz="quarter" idx="11"/>
          </p:nvPr>
        </p:nvSpPr>
        <p:spPr/>
        <p:txBody>
          <a:bodyPr/>
          <a:lstStyle/>
          <a:p>
            <a:r>
              <a:rPr lang="en-US"/>
              <a:t>7-</a:t>
            </a:r>
            <a:fld id="{D767BB6B-FCC2-41BD-BEB5-B5FC3EC7AD46}" type="slidenum">
              <a:rPr lang="en-US" smtClean="0"/>
              <a:pPr/>
              <a:t>3</a:t>
            </a:fld>
            <a:endParaRPr lang="en-US" dirty="0"/>
          </a:p>
        </p:txBody>
      </p:sp>
      <p:sp>
        <p:nvSpPr>
          <p:cNvPr id="34" name="Rectangle 2">
            <a:extLst>
              <a:ext uri="{FF2B5EF4-FFF2-40B4-BE49-F238E27FC236}">
                <a16:creationId xmlns:a16="http://schemas.microsoft.com/office/drawing/2014/main" id="{885F4641-DC91-4F49-B2AD-D470D9240454}"/>
              </a:ext>
            </a:extLst>
          </p:cNvPr>
          <p:cNvSpPr txBox="1">
            <a:spLocks noChangeArrowheads="1"/>
          </p:cNvSpPr>
          <p:nvPr/>
        </p:nvSpPr>
        <p:spPr>
          <a:xfrm>
            <a:off x="638601" y="409098"/>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
        <p:nvSpPr>
          <p:cNvPr id="35" name="Rectangle 34">
            <a:extLst>
              <a:ext uri="{FF2B5EF4-FFF2-40B4-BE49-F238E27FC236}">
                <a16:creationId xmlns:a16="http://schemas.microsoft.com/office/drawing/2014/main" id="{F0788063-1448-4810-997D-F87D8C22B3F7}"/>
              </a:ext>
            </a:extLst>
          </p:cNvPr>
          <p:cNvSpPr/>
          <p:nvPr/>
        </p:nvSpPr>
        <p:spPr>
          <a:xfrm>
            <a:off x="638601" y="1336204"/>
            <a:ext cx="4065537" cy="299121"/>
          </a:xfrm>
          <a:prstGeom prst="rect">
            <a:avLst/>
          </a:prstGeom>
        </p:spPr>
        <p:txBody>
          <a:bodyPr wrap="none">
            <a:spAutoFit/>
          </a:bodyPr>
          <a:lstStyle/>
          <a:p>
            <a:pPr>
              <a:lnSpc>
                <a:spcPts val="1305"/>
              </a:lnSpc>
              <a:spcAft>
                <a:spcPts val="200"/>
              </a:spcAft>
            </a:pPr>
            <a:r>
              <a:rPr lang="en-PH" altLang="ja-JP" sz="2800" u="sng" dirty="0">
                <a:latin typeface="+mj-lt"/>
                <a:ea typeface="Yu Mincho" panose="02020400000000000000" pitchFamily="18" charset="-128"/>
                <a:cs typeface="Times New Roman" panose="02020603050405020304" pitchFamily="18" charset="0"/>
              </a:rPr>
              <a:t>Interruption of sequence</a:t>
            </a:r>
          </a:p>
        </p:txBody>
      </p:sp>
    </p:spTree>
    <p:extLst>
      <p:ext uri="{BB962C8B-B14F-4D97-AF65-F5344CB8AC3E}">
        <p14:creationId xmlns:p14="http://schemas.microsoft.com/office/powerpoint/2010/main" val="1326161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38601" y="1338227"/>
            <a:ext cx="7696200" cy="699294"/>
          </a:xfrm>
        </p:spPr>
        <p:txBody>
          <a:bodyPr/>
          <a:lstStyle/>
          <a:p>
            <a:r>
              <a:rPr lang="en-US" sz="2800" u="sng" dirty="0"/>
              <a:t>Types of Triggers</a:t>
            </a:r>
          </a:p>
        </p:txBody>
      </p:sp>
      <p:sp>
        <p:nvSpPr>
          <p:cNvPr id="92163" name="Rectangle 3"/>
          <p:cNvSpPr>
            <a:spLocks noGrp="1" noChangeArrowheads="1"/>
          </p:cNvSpPr>
          <p:nvPr>
            <p:ph type="body" idx="1"/>
          </p:nvPr>
        </p:nvSpPr>
        <p:spPr>
          <a:xfrm>
            <a:off x="638601" y="2228436"/>
            <a:ext cx="7696200" cy="3220279"/>
          </a:xfrm>
        </p:spPr>
        <p:txBody>
          <a:bodyPr/>
          <a:lstStyle/>
          <a:p>
            <a:pPr>
              <a:buFont typeface="Wingdings" pitchFamily="2" charset="2"/>
              <a:buNone/>
            </a:pPr>
            <a:r>
              <a:rPr lang="en-US" i="1" dirty="0"/>
              <a:t>Triggers can relate to:</a:t>
            </a:r>
          </a:p>
          <a:p>
            <a:pPr>
              <a:buClrTx/>
            </a:pPr>
            <a:r>
              <a:rPr lang="en-US" dirty="0"/>
              <a:t>People</a:t>
            </a:r>
          </a:p>
          <a:p>
            <a:pPr>
              <a:buClrTx/>
            </a:pPr>
            <a:r>
              <a:rPr lang="en-US" dirty="0"/>
              <a:t>Places</a:t>
            </a:r>
          </a:p>
          <a:p>
            <a:pPr>
              <a:buClrTx/>
            </a:pPr>
            <a:r>
              <a:rPr lang="en-US" dirty="0"/>
              <a:t>Things</a:t>
            </a:r>
          </a:p>
          <a:p>
            <a:pPr>
              <a:buClrTx/>
            </a:pPr>
            <a:r>
              <a:rPr lang="en-US" dirty="0"/>
              <a:t>Times</a:t>
            </a:r>
          </a:p>
          <a:p>
            <a:pPr>
              <a:buClrTx/>
            </a:pPr>
            <a:r>
              <a:rPr lang="en-US" dirty="0"/>
              <a:t>Emotional states</a:t>
            </a:r>
          </a:p>
        </p:txBody>
      </p:sp>
      <p:sp>
        <p:nvSpPr>
          <p:cNvPr id="2" name="Slide Number Placeholder 1">
            <a:extLst>
              <a:ext uri="{FF2B5EF4-FFF2-40B4-BE49-F238E27FC236}">
                <a16:creationId xmlns:a16="http://schemas.microsoft.com/office/drawing/2014/main" id="{6462D4ED-DC49-41DF-8132-0464AD0745D6}"/>
              </a:ext>
            </a:extLst>
          </p:cNvPr>
          <p:cNvSpPr>
            <a:spLocks noGrp="1"/>
          </p:cNvSpPr>
          <p:nvPr>
            <p:ph type="sldNum" sz="quarter" idx="11"/>
          </p:nvPr>
        </p:nvSpPr>
        <p:spPr/>
        <p:txBody>
          <a:bodyPr/>
          <a:lstStyle/>
          <a:p>
            <a:r>
              <a:rPr lang="en-US"/>
              <a:t>7-</a:t>
            </a:r>
            <a:fld id="{A469AEAF-452D-49F6-B6E3-B34C95A71E90}" type="slidenum">
              <a:rPr lang="en-US" smtClean="0"/>
              <a:pPr/>
              <a:t>4</a:t>
            </a:fld>
            <a:endParaRPr lang="en-US" dirty="0"/>
          </a:p>
        </p:txBody>
      </p:sp>
      <p:sp>
        <p:nvSpPr>
          <p:cNvPr id="5" name="Rectangle 2">
            <a:extLst>
              <a:ext uri="{FF2B5EF4-FFF2-40B4-BE49-F238E27FC236}">
                <a16:creationId xmlns:a16="http://schemas.microsoft.com/office/drawing/2014/main" id="{2A7FB5E4-1A1F-4AA3-90B2-93B9FC660098}"/>
              </a:ext>
            </a:extLst>
          </p:cNvPr>
          <p:cNvSpPr txBox="1">
            <a:spLocks noChangeArrowheads="1"/>
          </p:cNvSpPr>
          <p:nvPr/>
        </p:nvSpPr>
        <p:spPr>
          <a:xfrm>
            <a:off x="638601" y="550040"/>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838200"/>
            <a:ext cx="7696200" cy="762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752600"/>
            <a:ext cx="7696200" cy="2320331"/>
          </a:xfrm>
        </p:spPr>
        <p:txBody>
          <a:bodyPr/>
          <a:lstStyle/>
          <a:p>
            <a:pPr>
              <a:buClrTx/>
            </a:pPr>
            <a:r>
              <a:rPr kumimoji="1" lang="en-US" altLang="ja-JP" i="1" dirty="0"/>
              <a:t>What are examples of the triggers in each category that lead to the thought of using?</a:t>
            </a:r>
          </a:p>
          <a:p>
            <a:pPr lvl="1">
              <a:buClrTx/>
            </a:pPr>
            <a:r>
              <a:rPr kumimoji="1" lang="en-US" altLang="ja-JP" i="1" dirty="0"/>
              <a:t>People</a:t>
            </a:r>
          </a:p>
          <a:p>
            <a:pPr lvl="1">
              <a:buClrTx/>
            </a:pPr>
            <a:r>
              <a:rPr kumimoji="1" lang="en-US" altLang="ja-JP" i="1" dirty="0"/>
              <a:t>Places</a:t>
            </a:r>
          </a:p>
          <a:p>
            <a:pPr lvl="1">
              <a:buClrTx/>
            </a:pPr>
            <a:r>
              <a:rPr kumimoji="1" lang="en-US" altLang="ja-JP" i="1" dirty="0"/>
              <a:t>Things</a:t>
            </a:r>
          </a:p>
          <a:p>
            <a:pPr lvl="1">
              <a:buClrTx/>
            </a:pPr>
            <a:r>
              <a:rPr kumimoji="1" lang="en-US" altLang="ja-JP" i="1" dirty="0"/>
              <a:t>Times</a:t>
            </a:r>
          </a:p>
          <a:p>
            <a:pPr lvl="1">
              <a:buClrTx/>
            </a:pPr>
            <a:r>
              <a:rPr kumimoji="1" lang="en-US" altLang="ja-JP" i="1" dirty="0"/>
              <a:t>Emotional states</a:t>
            </a:r>
          </a:p>
          <a:p>
            <a:pPr marL="342900" lvl="1" indent="-342900">
              <a:buClrTx/>
              <a:buFont typeface="Wingdings" pitchFamily="2" charset="2"/>
              <a:buChar char="§"/>
            </a:pPr>
            <a:r>
              <a:rPr kumimoji="1" lang="en-US" altLang="ja-JP" i="1" dirty="0">
                <a:ea typeface="+mn-ea"/>
                <a:cs typeface="+mn-cs"/>
              </a:rPr>
              <a:t>What are strategies to avoid those triggers?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5</a:t>
            </a:fld>
            <a:endParaRPr lang="en-US"/>
          </a:p>
        </p:txBody>
      </p:sp>
    </p:spTree>
    <p:extLst>
      <p:ext uri="{BB962C8B-B14F-4D97-AF65-F5344CB8AC3E}">
        <p14:creationId xmlns:p14="http://schemas.microsoft.com/office/powerpoint/2010/main" val="78391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95350" y="1272955"/>
            <a:ext cx="7696200" cy="476250"/>
          </a:xfrm>
        </p:spPr>
        <p:txBody>
          <a:bodyPr/>
          <a:lstStyle/>
          <a:p>
            <a:r>
              <a:rPr lang="en-US" sz="2800" u="sng" dirty="0"/>
              <a:t>Triggers - </a:t>
            </a:r>
            <a:r>
              <a:rPr lang="en-US" sz="2800" i="1" u="sng" dirty="0"/>
              <a:t>People</a:t>
            </a:r>
            <a:endParaRPr lang="en-US" sz="2800" u="sng" dirty="0"/>
          </a:p>
        </p:txBody>
      </p:sp>
      <p:sp>
        <p:nvSpPr>
          <p:cNvPr id="28683" name="Rectangle 11"/>
          <p:cNvSpPr>
            <a:spLocks noGrp="1" noChangeArrowheads="1"/>
          </p:cNvSpPr>
          <p:nvPr>
            <p:ph type="body" idx="1"/>
          </p:nvPr>
        </p:nvSpPr>
        <p:spPr>
          <a:xfrm>
            <a:off x="895350" y="2017713"/>
            <a:ext cx="6191250" cy="3581400"/>
          </a:xfrm>
        </p:spPr>
        <p:txBody>
          <a:bodyPr/>
          <a:lstStyle/>
          <a:p>
            <a:pPr>
              <a:buClrTx/>
            </a:pPr>
            <a:r>
              <a:rPr lang="en-US" dirty="0"/>
              <a:t>Friends or family members who use drugs/dealers</a:t>
            </a:r>
          </a:p>
          <a:p>
            <a:pPr>
              <a:buClrTx/>
            </a:pPr>
            <a:r>
              <a:rPr lang="en-US" dirty="0"/>
              <a:t>Drug dealers</a:t>
            </a:r>
          </a:p>
          <a:p>
            <a:pPr>
              <a:buClrTx/>
            </a:pPr>
            <a:r>
              <a:rPr lang="en-US" dirty="0"/>
              <a:t>Absence of significant other (loneliness)</a:t>
            </a:r>
          </a:p>
          <a:p>
            <a:pPr>
              <a:buClrTx/>
            </a:pPr>
            <a:r>
              <a:rPr lang="en-US" dirty="0"/>
              <a:t>Partners in drug-related sexual activity</a:t>
            </a:r>
          </a:p>
          <a:p>
            <a:pPr>
              <a:buClrTx/>
            </a:pPr>
            <a:r>
              <a:rPr lang="en-US" dirty="0"/>
              <a:t>People discussing drug use</a:t>
            </a:r>
          </a:p>
        </p:txBody>
      </p:sp>
      <p:pic>
        <p:nvPicPr>
          <p:cNvPr id="28680" name="Picture 8" descr="Partying group of people"/>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827838" y="2829718"/>
            <a:ext cx="1663700" cy="3160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D33C6D29-6F35-476A-864D-2C94E2E4EA25}"/>
              </a:ext>
            </a:extLst>
          </p:cNvPr>
          <p:cNvSpPr>
            <a:spLocks noGrp="1"/>
          </p:cNvSpPr>
          <p:nvPr>
            <p:ph type="sldNum" sz="quarter" idx="11"/>
          </p:nvPr>
        </p:nvSpPr>
        <p:spPr/>
        <p:txBody>
          <a:bodyPr/>
          <a:lstStyle/>
          <a:p>
            <a:r>
              <a:rPr lang="en-US"/>
              <a:t>7-</a:t>
            </a:r>
            <a:fld id="{A469AEAF-452D-49F6-B6E3-B34C95A71E90}" type="slidenum">
              <a:rPr lang="en-US" smtClean="0"/>
              <a:pPr/>
              <a:t>6</a:t>
            </a:fld>
            <a:endParaRPr lang="en-US" dirty="0"/>
          </a:p>
        </p:txBody>
      </p:sp>
      <p:sp>
        <p:nvSpPr>
          <p:cNvPr id="6" name="Rectangle 2">
            <a:extLst>
              <a:ext uri="{FF2B5EF4-FFF2-40B4-BE49-F238E27FC236}">
                <a16:creationId xmlns:a16="http://schemas.microsoft.com/office/drawing/2014/main" id="{4A9CEF57-AFD9-4734-A72C-F9AECF5C7917}"/>
              </a:ext>
            </a:extLst>
          </p:cNvPr>
          <p:cNvSpPr txBox="1">
            <a:spLocks noChangeArrowheads="1"/>
          </p:cNvSpPr>
          <p:nvPr/>
        </p:nvSpPr>
        <p:spPr>
          <a:xfrm>
            <a:off x="895350" y="494889"/>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95350" y="1234492"/>
            <a:ext cx="7696200" cy="741152"/>
          </a:xfrm>
        </p:spPr>
        <p:txBody>
          <a:bodyPr/>
          <a:lstStyle/>
          <a:p>
            <a:r>
              <a:rPr lang="en-US" sz="2800" u="sng" dirty="0"/>
              <a:t>Triggers - </a:t>
            </a:r>
            <a:r>
              <a:rPr lang="en-US" sz="2800" i="1" u="sng" dirty="0"/>
              <a:t>Places</a:t>
            </a:r>
            <a:endParaRPr lang="en-US" sz="2800" u="sng" dirty="0"/>
          </a:p>
        </p:txBody>
      </p:sp>
      <p:sp>
        <p:nvSpPr>
          <p:cNvPr id="30732" name="Rectangle 12"/>
          <p:cNvSpPr>
            <a:spLocks noGrp="1" noChangeArrowheads="1"/>
          </p:cNvSpPr>
          <p:nvPr>
            <p:ph type="body" idx="1"/>
          </p:nvPr>
        </p:nvSpPr>
        <p:spPr>
          <a:xfrm>
            <a:off x="895350" y="2133600"/>
            <a:ext cx="7696200" cy="3886200"/>
          </a:xfrm>
        </p:spPr>
        <p:txBody>
          <a:bodyPr/>
          <a:lstStyle/>
          <a:p>
            <a:pPr>
              <a:buClrTx/>
            </a:pPr>
            <a:r>
              <a:rPr lang="en-US" dirty="0"/>
              <a:t>Drug dealer’s home</a:t>
            </a:r>
          </a:p>
          <a:p>
            <a:pPr>
              <a:buClrTx/>
            </a:pPr>
            <a:r>
              <a:rPr lang="en-US" dirty="0"/>
              <a:t>Bars and clubs</a:t>
            </a:r>
          </a:p>
          <a:p>
            <a:pPr>
              <a:buClrTx/>
            </a:pPr>
            <a:r>
              <a:rPr lang="en-US" dirty="0"/>
              <a:t>Gambling areas</a:t>
            </a:r>
          </a:p>
          <a:p>
            <a:pPr>
              <a:buClrTx/>
            </a:pPr>
            <a:r>
              <a:rPr lang="en-US" dirty="0"/>
              <a:t>Drug use neighborhoods</a:t>
            </a:r>
          </a:p>
          <a:p>
            <a:pPr>
              <a:buClrTx/>
            </a:pPr>
            <a:r>
              <a:rPr lang="en-US" dirty="0"/>
              <a:t>Work</a:t>
            </a:r>
          </a:p>
          <a:p>
            <a:pPr>
              <a:buClrTx/>
            </a:pPr>
            <a:r>
              <a:rPr lang="en-US" dirty="0"/>
              <a:t>Some street corners</a:t>
            </a:r>
          </a:p>
          <a:p>
            <a:pPr>
              <a:buClrTx/>
            </a:pPr>
            <a:r>
              <a:rPr lang="en-US" i="1" dirty="0"/>
              <a:t>Anyplace</a:t>
            </a:r>
            <a:r>
              <a:rPr lang="en-US" dirty="0"/>
              <a:t> associated with use</a:t>
            </a:r>
          </a:p>
        </p:txBody>
      </p:sp>
      <p:pic>
        <p:nvPicPr>
          <p:cNvPr id="30730" name="Picture 10" descr="building"/>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867400" y="2438400"/>
            <a:ext cx="2852737" cy="30178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675F2A2D-5547-4AB1-A6D0-33452F233870}"/>
              </a:ext>
            </a:extLst>
          </p:cNvPr>
          <p:cNvSpPr>
            <a:spLocks noGrp="1"/>
          </p:cNvSpPr>
          <p:nvPr>
            <p:ph type="sldNum" sz="quarter" idx="11"/>
          </p:nvPr>
        </p:nvSpPr>
        <p:spPr/>
        <p:txBody>
          <a:bodyPr/>
          <a:lstStyle/>
          <a:p>
            <a:r>
              <a:rPr lang="en-US"/>
              <a:t>7-</a:t>
            </a:r>
            <a:fld id="{A469AEAF-452D-49F6-B6E3-B34C95A71E90}" type="slidenum">
              <a:rPr lang="en-US" smtClean="0"/>
              <a:pPr/>
              <a:t>7</a:t>
            </a:fld>
            <a:endParaRPr lang="en-US" dirty="0"/>
          </a:p>
        </p:txBody>
      </p:sp>
      <p:sp>
        <p:nvSpPr>
          <p:cNvPr id="6" name="Rectangle 2">
            <a:extLst>
              <a:ext uri="{FF2B5EF4-FFF2-40B4-BE49-F238E27FC236}">
                <a16:creationId xmlns:a16="http://schemas.microsoft.com/office/drawing/2014/main" id="{F9EC4E59-DEFA-4E7E-81BB-C513F38A81B9}"/>
              </a:ext>
            </a:extLst>
          </p:cNvPr>
          <p:cNvSpPr txBox="1">
            <a:spLocks noChangeArrowheads="1"/>
          </p:cNvSpPr>
          <p:nvPr/>
        </p:nvSpPr>
        <p:spPr>
          <a:xfrm>
            <a:off x="895350" y="503925"/>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1140500"/>
            <a:ext cx="7696200" cy="789067"/>
          </a:xfrm>
        </p:spPr>
        <p:txBody>
          <a:bodyPr/>
          <a:lstStyle/>
          <a:p>
            <a:r>
              <a:rPr lang="en-US" sz="2800" u="sng" dirty="0"/>
              <a:t>Triggers - </a:t>
            </a:r>
            <a:r>
              <a:rPr lang="en-US" sz="2800" i="1" u="sng" dirty="0"/>
              <a:t>Things</a:t>
            </a:r>
            <a:endParaRPr lang="en-US" sz="2800" u="sng" dirty="0"/>
          </a:p>
        </p:txBody>
      </p:sp>
      <p:sp>
        <p:nvSpPr>
          <p:cNvPr id="32775" name="Rectangle 7"/>
          <p:cNvSpPr>
            <a:spLocks noGrp="1" noChangeArrowheads="1"/>
          </p:cNvSpPr>
          <p:nvPr>
            <p:ph type="body" idx="1"/>
          </p:nvPr>
        </p:nvSpPr>
        <p:spPr>
          <a:xfrm>
            <a:off x="914400" y="1865931"/>
            <a:ext cx="7696200" cy="4343400"/>
          </a:xfrm>
        </p:spPr>
        <p:txBody>
          <a:bodyPr/>
          <a:lstStyle/>
          <a:p>
            <a:pPr>
              <a:buClrTx/>
            </a:pPr>
            <a:r>
              <a:rPr lang="en-US" dirty="0"/>
              <a:t>Drug paraphernalia</a:t>
            </a:r>
          </a:p>
          <a:p>
            <a:pPr>
              <a:buClrTx/>
            </a:pPr>
            <a:r>
              <a:rPr lang="en-US" dirty="0"/>
              <a:t>Money/ATMs</a:t>
            </a:r>
          </a:p>
          <a:p>
            <a:pPr>
              <a:buClrTx/>
            </a:pPr>
            <a:r>
              <a:rPr lang="en-US" dirty="0"/>
              <a:t>Movies/TV shows about drugs and alcohol </a:t>
            </a:r>
          </a:p>
          <a:p>
            <a:pPr>
              <a:buClrTx/>
            </a:pPr>
            <a:r>
              <a:rPr lang="en-US" dirty="0"/>
              <a:t>Sexually explicit magazines/movies</a:t>
            </a:r>
          </a:p>
          <a:p>
            <a:pPr>
              <a:buClrTx/>
            </a:pPr>
            <a:r>
              <a:rPr lang="en-US" dirty="0"/>
              <a:t>Certain music</a:t>
            </a:r>
          </a:p>
          <a:p>
            <a:pPr>
              <a:buClrTx/>
            </a:pPr>
            <a:r>
              <a:rPr lang="en-US" dirty="0"/>
              <a:t>Cigarette</a:t>
            </a:r>
          </a:p>
          <a:p>
            <a:pPr>
              <a:buClrTx/>
            </a:pPr>
            <a:r>
              <a:rPr lang="en-US" dirty="0"/>
              <a:t>Gambling</a:t>
            </a:r>
          </a:p>
          <a:p>
            <a:pPr>
              <a:buClrTx/>
            </a:pPr>
            <a:r>
              <a:rPr lang="en-US" dirty="0"/>
              <a:t>Secondary drug or alcohol use</a:t>
            </a:r>
          </a:p>
        </p:txBody>
      </p:sp>
      <p:pic>
        <p:nvPicPr>
          <p:cNvPr id="32773" name="Picture 5" descr="ATM"/>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629400" y="3972759"/>
            <a:ext cx="1755775" cy="1911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5FB1CFD9-FED8-446B-B345-1425110D40D2}"/>
              </a:ext>
            </a:extLst>
          </p:cNvPr>
          <p:cNvSpPr>
            <a:spLocks noGrp="1"/>
          </p:cNvSpPr>
          <p:nvPr>
            <p:ph type="sldNum" sz="quarter" idx="11"/>
          </p:nvPr>
        </p:nvSpPr>
        <p:spPr/>
        <p:txBody>
          <a:bodyPr/>
          <a:lstStyle/>
          <a:p>
            <a:r>
              <a:rPr lang="en-US"/>
              <a:t>7-</a:t>
            </a:r>
            <a:fld id="{A469AEAF-452D-49F6-B6E3-B34C95A71E90}" type="slidenum">
              <a:rPr lang="en-US" smtClean="0"/>
              <a:pPr/>
              <a:t>8</a:t>
            </a:fld>
            <a:endParaRPr lang="en-US" dirty="0"/>
          </a:p>
        </p:txBody>
      </p:sp>
      <p:sp>
        <p:nvSpPr>
          <p:cNvPr id="6" name="Rectangle 2">
            <a:extLst>
              <a:ext uri="{FF2B5EF4-FFF2-40B4-BE49-F238E27FC236}">
                <a16:creationId xmlns:a16="http://schemas.microsoft.com/office/drawing/2014/main" id="{2B6E1F12-2413-4BCE-A831-39A9A3E59B40}"/>
              </a:ext>
            </a:extLst>
          </p:cNvPr>
          <p:cNvSpPr txBox="1">
            <a:spLocks noChangeArrowheads="1"/>
          </p:cNvSpPr>
          <p:nvPr/>
        </p:nvSpPr>
        <p:spPr>
          <a:xfrm>
            <a:off x="907708" y="465520"/>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95350" y="900907"/>
            <a:ext cx="7696200" cy="1143000"/>
          </a:xfrm>
        </p:spPr>
        <p:txBody>
          <a:bodyPr/>
          <a:lstStyle/>
          <a:p>
            <a:r>
              <a:rPr lang="en-US" sz="2800" u="sng" dirty="0"/>
              <a:t>Triggers - </a:t>
            </a:r>
            <a:r>
              <a:rPr lang="en-US" sz="2800" i="1" u="sng" dirty="0"/>
              <a:t>Times</a:t>
            </a:r>
            <a:endParaRPr lang="en-US" sz="2800" u="sng" dirty="0"/>
          </a:p>
        </p:txBody>
      </p:sp>
      <p:sp>
        <p:nvSpPr>
          <p:cNvPr id="34822" name="Rectangle 6"/>
          <p:cNvSpPr>
            <a:spLocks noGrp="1" noChangeArrowheads="1"/>
          </p:cNvSpPr>
          <p:nvPr>
            <p:ph type="body" idx="1"/>
          </p:nvPr>
        </p:nvSpPr>
        <p:spPr>
          <a:xfrm>
            <a:off x="895350" y="1905000"/>
            <a:ext cx="7696200" cy="3810000"/>
          </a:xfrm>
        </p:spPr>
        <p:txBody>
          <a:bodyPr/>
          <a:lstStyle/>
          <a:p>
            <a:pPr>
              <a:buClrTx/>
            </a:pPr>
            <a:r>
              <a:rPr lang="en-US" dirty="0"/>
              <a:t>Idle time</a:t>
            </a:r>
          </a:p>
          <a:p>
            <a:pPr>
              <a:buClrTx/>
            </a:pPr>
            <a:r>
              <a:rPr lang="en-US" dirty="0"/>
              <a:t>Stressful times</a:t>
            </a:r>
          </a:p>
          <a:p>
            <a:pPr>
              <a:buClrTx/>
            </a:pPr>
            <a:r>
              <a:rPr lang="en-US" dirty="0"/>
              <a:t>After work</a:t>
            </a:r>
          </a:p>
          <a:p>
            <a:pPr>
              <a:buClrTx/>
            </a:pPr>
            <a:r>
              <a:rPr lang="en-US" dirty="0"/>
              <a:t>Holidays</a:t>
            </a:r>
          </a:p>
          <a:p>
            <a:pPr>
              <a:buClrTx/>
            </a:pPr>
            <a:r>
              <a:rPr lang="en-US" dirty="0"/>
              <a:t>Birthdays/anniversaries</a:t>
            </a:r>
          </a:p>
          <a:p>
            <a:pPr>
              <a:buClrTx/>
            </a:pPr>
            <a:r>
              <a:rPr lang="en-US" dirty="0"/>
              <a:t>Paydays</a:t>
            </a:r>
          </a:p>
          <a:p>
            <a:pPr>
              <a:buClrTx/>
            </a:pPr>
            <a:r>
              <a:rPr lang="en-US" dirty="0"/>
              <a:t>Friday/Saturday nights</a:t>
            </a:r>
          </a:p>
        </p:txBody>
      </p:sp>
      <p:pic>
        <p:nvPicPr>
          <p:cNvPr id="34820" name="Picture 4" descr="Clock"/>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486400" y="1905000"/>
            <a:ext cx="2614613" cy="3087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08953745-3E90-48BF-86A4-5264E9D38E37}"/>
              </a:ext>
            </a:extLst>
          </p:cNvPr>
          <p:cNvSpPr>
            <a:spLocks noGrp="1"/>
          </p:cNvSpPr>
          <p:nvPr>
            <p:ph type="sldNum" sz="quarter" idx="11"/>
          </p:nvPr>
        </p:nvSpPr>
        <p:spPr/>
        <p:txBody>
          <a:bodyPr/>
          <a:lstStyle/>
          <a:p>
            <a:r>
              <a:rPr lang="en-US"/>
              <a:t>7-</a:t>
            </a:r>
            <a:fld id="{A469AEAF-452D-49F6-B6E3-B34C95A71E90}" type="slidenum">
              <a:rPr lang="en-US" smtClean="0"/>
              <a:pPr/>
              <a:t>9</a:t>
            </a:fld>
            <a:endParaRPr lang="en-US" dirty="0"/>
          </a:p>
        </p:txBody>
      </p:sp>
      <p:sp>
        <p:nvSpPr>
          <p:cNvPr id="6" name="Rectangle 2">
            <a:extLst>
              <a:ext uri="{FF2B5EF4-FFF2-40B4-BE49-F238E27FC236}">
                <a16:creationId xmlns:a16="http://schemas.microsoft.com/office/drawing/2014/main" id="{068A9D93-B3D0-470D-8B4F-4E035C84C6CD}"/>
              </a:ext>
            </a:extLst>
          </p:cNvPr>
          <p:cNvSpPr txBox="1">
            <a:spLocks noChangeArrowheads="1"/>
          </p:cNvSpPr>
          <p:nvPr/>
        </p:nvSpPr>
        <p:spPr>
          <a:xfrm>
            <a:off x="895350" y="492890"/>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Triggers and Thought Stopping</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5: Roadmap for Recovery&amp;quot;&quot;/&gt;&lt;property id=&quot;20307&quot; value=&quot;256&quot;/&gt;&lt;/object&gt;&lt;object type=&quot;3&quot; unique_id=&quot;10004&quot;&gt;&lt;property id=&quot;20148&quot; value=&quot;5&quot;/&gt;&lt;property id=&quot;20300&quot; value=&quot;Slide 2 - &amp;quot;Recovery Stages&amp;quot;&quot;/&gt;&lt;property id=&quot;20307&quot; value=&quot;257&quot;/&gt;&lt;/object&gt;&lt;object type=&quot;3&quot; unique_id=&quot;10005&quot;&gt;&lt;property id=&quot;20148&quot; value=&quot;5&quot;/&gt;&lt;property id=&quot;20300&quot; value=&quot;Slide 3 - &amp;quot;Stage 1: Withdrawal&amp;quot;&quot;/&gt;&lt;property id=&quot;20307&quot; value=&quot;259&quot;/&gt;&lt;/object&gt;&lt;object type=&quot;3&quot; unique_id=&quot;10006&quot;&gt;&lt;property id=&quot;20148&quot; value=&quot;5&quot;/&gt;&lt;property id=&quot;20300&quot; value=&quot;Slide 4 - &amp;quot;Withdrawal Relapse Risk Factors &amp;quot;&quot;/&gt;&lt;property id=&quot;20307&quot; value=&quot;263&quot;/&gt;&lt;/object&gt;&lt;object type=&quot;3&quot; unique_id=&quot;10007&quot;&gt;&lt;property id=&quot;20148&quot; value=&quot;5&quot;/&gt;&lt;property id=&quot;20300&quot; value=&quot;Slide 5 - &amp;quot;Withdrawal Structure&amp;quot;&quot;/&gt;&lt;property id=&quot;20307&quot; value=&quot;260&quot;/&gt;&lt;/object&gt;&lt;object type=&quot;3&quot; unique_id=&quot;10008&quot;&gt;&lt;property id=&quot;20148&quot; value=&quot;5&quot;/&gt;&lt;property id=&quot;20300&quot; value=&quot;Slide 6 - &amp;quot;Building Blocks of Structure&amp;quot;&quot;/&gt;&lt;property id=&quot;20307&quot; value=&quot;261&quot;/&gt;&lt;/object&gt;&lt;object type=&quot;3&quot; unique_id=&quot;10009&quot;&gt;&lt;property id=&quot;20148&quot; value=&quot;5&quot;/&gt;&lt;property id=&quot;20300&quot; value=&quot;Slide 7 - &amp;quot;Scheduling Pitfalls&amp;quot;&quot;/&gt;&lt;property id=&quot;20307&quot; value=&quot;262&quot;/&gt;&lt;/object&gt;&lt;object type=&quot;3&quot; unique_id=&quot;10010&quot;&gt;&lt;property id=&quot;20148&quot; value=&quot;5&quot;/&gt;&lt;property id=&quot;20300&quot; value=&quot;Slide 8 - &amp;quot;Stage 2: Early Abstinence &amp;quot;&quot;/&gt;&lt;property id=&quot;20307&quot; value=&quot;264&quot;/&gt;&lt;/object&gt;&lt;object type=&quot;3&quot; unique_id=&quot;10011&quot;&gt;&lt;property id=&quot;20148&quot; value=&quot;5&quot;/&gt;&lt;property id=&quot;20300&quot; value=&quot;Slide 9 - &amp;quot;Early Abstinence Relapse Risk Factors&amp;quot;&quot;/&gt;&lt;property id=&quot;20307&quot; value=&quot;277&quot;/&gt;&lt;/object&gt;&lt;object type=&quot;3&quot; unique_id=&quot;10012&quot;&gt;&lt;property id=&quot;20148&quot; value=&quot;5&quot;/&gt;&lt;property id=&quot;20300&quot; value=&quot;Slide 10 - &amp;quot;Early Abstinence Triggers and Thought Stopping&amp;quot;&quot;/&gt;&lt;property id=&quot;20307&quot; value=&quot;274&quot;/&gt;&lt;/object&gt;&lt;object type=&quot;3&quot; unique_id=&quot;10013&quot;&gt;&lt;property id=&quot;20148&quot; value=&quot;5&quot;/&gt;&lt;property id=&quot;20300&quot; value=&quot;Slide 11 - &amp;quot;All Downhill, but with Interruption&amp;quot;&quot;/&gt;&lt;property id=&quot;20307&quot; value=&quot;295&quot;/&gt;&lt;/object&gt;&lt;object type=&quot;3&quot; unique_id=&quot;10014&quot;&gt;&lt;property id=&quot;20148&quot; value=&quot;5&quot;/&gt;&lt;property id=&quot;20300&quot; value=&quot;Slide 12 - &amp;quot;Types of Triggers&amp;quot;&quot;/&gt;&lt;property id=&quot;20307&quot; value=&quot;294&quot;/&gt;&lt;/object&gt;&lt;object type=&quot;3&quot; unique_id=&quot;10015&quot;&gt;&lt;property id=&quot;20148&quot; value=&quot;5&quot;/&gt;&lt;property id=&quot;20300&quot; value=&quot;Slide 13 - &amp;quot;Triggers  People&amp;quot;&quot;/&gt;&lt;property id=&quot;20307&quot; value=&quot;269&quot;/&gt;&lt;/object&gt;&lt;object type=&quot;3&quot; unique_id=&quot;10016&quot;&gt;&lt;property id=&quot;20148&quot; value=&quot;5&quot;/&gt;&lt;property id=&quot;20300&quot; value=&quot;Slide 14 - &amp;quot;Triggers  Places&amp;quot;&quot;/&gt;&lt;property id=&quot;20307&quot; value=&quot;270&quot;/&gt;&lt;/object&gt;&lt;object type=&quot;3&quot; unique_id=&quot;10017&quot;&gt;&lt;property id=&quot;20148&quot; value=&quot;5&quot;/&gt;&lt;property id=&quot;20300&quot; value=&quot;Slide 15 - &amp;quot;Triggers  Things&amp;quot;&quot;/&gt;&lt;property id=&quot;20307&quot; value=&quot;271&quot;/&gt;&lt;/object&gt;&lt;object type=&quot;3&quot; unique_id=&quot;10018&quot;&gt;&lt;property id=&quot;20148&quot; value=&quot;5&quot;/&gt;&lt;property id=&quot;20300&quot; value=&quot;Slide 16 - &amp;quot;Triggers  Times&amp;quot;&quot;/&gt;&lt;property id=&quot;20307&quot; value=&quot;272&quot;/&gt;&lt;/object&gt;&lt;object type=&quot;3&quot; unique_id=&quot;10019&quot;&gt;&lt;property id=&quot;20148&quot; value=&quot;5&quot;/&gt;&lt;property id=&quot;20300&quot; value=&quot;Slide 17 - &amp;quot;Triggers  Emotional States&amp;quot;&quot;/&gt;&lt;property id=&quot;20307&quot; value=&quot;273&quot;/&gt;&lt;/object&gt;&lt;object type=&quot;3&quot; unique_id=&quot;10020&quot;&gt;&lt;property id=&quot;20148&quot; value=&quot;5&quot;/&gt;&lt;property id=&quot;20300&quot; value=&quot;Slide 18 - &amp;quot;Thought Stopping&amp;quot;&quot;/&gt;&lt;property id=&quot;20307&quot; value=&quot;275&quot;/&gt;&lt;/object&gt;&lt;object type=&quot;3&quot; unique_id=&quot;10021&quot;&gt;&lt;property id=&quot;20148&quot; value=&quot;5&quot;/&gt;&lt;property id=&quot;20300&quot; value=&quot;Slide 19 - &amp;quot;Nontrigger Activities&amp;quot;&quot;/&gt;&lt;property id=&quot;20307&quot; value=&quot;276&quot;/&gt;&lt;/object&gt;&lt;object type=&quot;3&quot; unique_id=&quot;10022&quot;&gt;&lt;property id=&quot;20148&quot; value=&quot;5&quot;/&gt;&lt;property id=&quot;20300&quot; value=&quot;Slide 20 - &amp;quot;Stage 3: Protracted Abstinence &amp;quot;&quot;/&gt;&lt;property id=&quot;20307&quot; value=&quot;278&quot;/&gt;&lt;/object&gt;&lt;object type=&quot;3&quot; unique_id=&quot;10023&quot;&gt;&lt;property id=&quot;20148&quot; value=&quot;5&quot;/&gt;&lt;property id=&quot;20300&quot; value=&quot;Slide 21 - &amp;quot;Protracted Abstinence Relapse Risk Factors&amp;quot;&quot;/&gt;&lt;property id=&quot;20307&quot; value=&quot;289&quot;/&gt;&lt;/object&gt;&lt;object type=&quot;3&quot; unique_id=&quot;10024&quot;&gt;&lt;property id=&quot;20148&quot; value=&quot;5&quot;/&gt;&lt;property id=&quot;20300&quot; value=&quot;Slide 22 - &amp;quot;Secondary Drugs and Alcohol&amp;quot;&quot;/&gt;&lt;property id=&quot;20307&quot; value=&quot;280&quot;/&gt;&lt;/object&gt;&lt;object type=&quot;3&quot; unique_id=&quot;10025&quot;&gt;&lt;property id=&quot;20148&quot; value=&quot;5&quot;/&gt;&lt;property id=&quot;20300&quot; value=&quot;Slide 23 - &amp;quot;Protracted Abstinence Relapse Justification&amp;quot;&quot;/&gt;&lt;property id=&quot;20307&quot; value=&quot;281&quot;/&gt;&lt;/object&gt;&lt;object type=&quot;3&quot; unique_id=&quot;10026&quot;&gt;&lt;property id=&quot;20148&quot; value=&quot;5&quot;/&gt;&lt;property id=&quot;20300&quot; value=&quot;Slide 24 - &amp;quot;Relapse Justification Other People Made Me Do It&amp;quot;&quot;/&gt;&lt;property id=&quot;20307&quot; value=&quot;282&quot;/&gt;&lt;/object&gt;&lt;object type=&quot;3&quot; unique_id=&quot;10027&quot;&gt;&lt;property id=&quot;20148&quot; value=&quot;5&quot;/&gt;&lt;property id=&quot;20300&quot; value=&quot;Slide 25 - &amp;quot;Relapse Justification  I Needed It for a Specific Purpose&amp;quot;&quot;/&gt;&lt;property id=&quot;20307&quot; value=&quot;283&quot;/&gt;&lt;/object&gt;&lt;object type=&quot;3&quot; unique_id=&quot;10028&quot;&gt;&lt;property id=&quot;20148&quot; value=&quot;5&quot;/&gt;&lt;property id=&quot;20300&quot; value=&quot;Slide 26 - &amp;quot;Relapse Justification  I Was Testing Myself&amp;quot;&quot;/&gt;&lt;property id=&quot;20307&quot; value=&quot;284&quot;/&gt;&lt;/object&gt;&lt;object type=&quot;3&quot; unique_id=&quot;10029&quot;&gt;&lt;property id=&quot;20148&quot; value=&quot;5&quot;/&gt;&lt;property id=&quot;20300&quot; value=&quot;Slide 27 - &amp;quot;Relapse Justification  It Wasn’t My Fault&amp;quot;&quot;/&gt;&lt;property id=&quot;20307&quot; value=&quot;285&quot;/&gt;&lt;/object&gt;&lt;object type=&quot;3&quot; unique_id=&quot;10030&quot;&gt;&lt;property id=&quot;20148&quot; value=&quot;5&quot;/&gt;&lt;property id=&quot;20300&quot; value=&quot;Slide 28 - &amp;quot;Relapse Justification  It Was an Accident&amp;quot;&quot;/&gt;&lt;property id=&quot;20307&quot; value=&quot;286&quot;/&gt;&lt;/object&gt;&lt;object type=&quot;3&quot; unique_id=&quot;10031&quot;&gt;&lt;property id=&quot;20148&quot; value=&quot;5&quot;/&gt;&lt;property id=&quot;20300&quot; value=&quot;Slide 29 - &amp;quot;Relapse Justification  I Felt Bad&amp;quot;&quot;/&gt;&lt;property id=&quot;20307&quot; value=&quot;287&quot;/&gt;&lt;/object&gt;&lt;object type=&quot;3&quot; unique_id=&quot;10032&quot;&gt;&lt;property id=&quot;20148&quot; value=&quot;5&quot;/&gt;&lt;property id=&quot;20300&quot; value=&quot;Slide 30 - &amp;quot;Stage 4: Adjustment and Resolution &amp;quot;&quot;/&gt;&lt;property id=&quot;20307&quot; value=&quot;290&quot;/&gt;&lt;/object&gt;&lt;object type=&quot;3&quot; unique_id=&quot;10033&quot;&gt;&lt;property id=&quot;20148&quot; value=&quot;5&quot;/&gt;&lt;property id=&quot;20300&quot; value=&quot;Slide 31 - &amp;quot;Adjustment and Resolution Relapse Risk Factors &amp;quot;&quot;/&gt;&lt;property id=&quot;20307&quot; value=&quot;292&quot;/&gt;&lt;/object&gt;&lt;object type=&quot;3&quot; unique_id=&quot;10034&quot;&gt;&lt;property id=&quot;20148&quot; value=&quot;5&quot;/&gt;&lt;property id=&quot;20300&quot; value=&quot;Slide 32 - &amp;quot;Adjustment and Resolution Balance&amp;quot;&quot;/&gt;&lt;property id=&quot;20307&quot; value=&quot;29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4578</TotalTime>
  <Words>2689</Words>
  <Application>Microsoft Office PowerPoint</Application>
  <PresentationFormat>On-screen Show (4:3)</PresentationFormat>
  <Paragraphs>357</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ＭＳ Ｐゴシック</vt:lpstr>
      <vt:lpstr>Arial</vt:lpstr>
      <vt:lpstr>Calibri</vt:lpstr>
      <vt:lpstr>Times New Roman</vt:lpstr>
      <vt:lpstr>Wingdings</vt:lpstr>
      <vt:lpstr>Matrix Family Ed Slides</vt:lpstr>
      <vt:lpstr>PowerPoint Presentation</vt:lpstr>
      <vt:lpstr>Triggers and Thought Stopping</vt:lpstr>
      <vt:lpstr>PowerPoint Presentation</vt:lpstr>
      <vt:lpstr>Types of Triggers</vt:lpstr>
      <vt:lpstr>Questions:</vt:lpstr>
      <vt:lpstr>Triggers - People</vt:lpstr>
      <vt:lpstr>Triggers - Places</vt:lpstr>
      <vt:lpstr>Triggers - Things</vt:lpstr>
      <vt:lpstr>Triggers - Times</vt:lpstr>
      <vt:lpstr>Triggers - Emotional States</vt:lpstr>
      <vt:lpstr>Thought Stopping</vt:lpstr>
      <vt:lpstr>Non-trigger Activities</vt:lpstr>
      <vt:lpstr>Secondary Drugs and Alcohol</vt:lpstr>
      <vt:lpstr>Relapse Justification</vt:lpstr>
      <vt:lpstr>Question:</vt:lpstr>
      <vt:lpstr>Question:</vt:lpstr>
      <vt:lpstr>Question:</vt:lpstr>
      <vt:lpstr>Question:</vt:lpstr>
      <vt:lpstr>Question:</vt:lpstr>
      <vt:lpstr>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5: Roadmap for Recovery</dc:title>
  <dc:subject>Recovery</dc:subject>
  <dc:creator>JICA/DOH IntERlaPP</dc:creator>
  <cp:keywords>Recovery, Meth, Matrix, Substance abuse</cp:keywords>
  <cp:lastModifiedBy>Kanamori Shogo</cp:lastModifiedBy>
  <cp:revision>217</cp:revision>
  <cp:lastPrinted>2018-09-18T03:08:07Z</cp:lastPrinted>
  <dcterms:created xsi:type="dcterms:W3CDTF">2000-01-09T19:39:51Z</dcterms:created>
  <dcterms:modified xsi:type="dcterms:W3CDTF">2019-10-08T03:40:46Z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