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2"/>
  </p:notesMasterIdLst>
  <p:handoutMasterIdLst>
    <p:handoutMasterId r:id="rId23"/>
  </p:handoutMasterIdLst>
  <p:sldIdLst>
    <p:sldId id="256" r:id="rId2"/>
    <p:sldId id="311" r:id="rId3"/>
    <p:sldId id="314" r:id="rId4"/>
    <p:sldId id="312" r:id="rId5"/>
    <p:sldId id="302" r:id="rId6"/>
    <p:sldId id="284" r:id="rId7"/>
    <p:sldId id="290" r:id="rId8"/>
    <p:sldId id="288" r:id="rId9"/>
    <p:sldId id="294" r:id="rId10"/>
    <p:sldId id="295" r:id="rId11"/>
    <p:sldId id="296" r:id="rId12"/>
    <p:sldId id="269" r:id="rId13"/>
    <p:sldId id="271" r:id="rId14"/>
    <p:sldId id="313" r:id="rId15"/>
    <p:sldId id="315" r:id="rId16"/>
    <p:sldId id="303" r:id="rId17"/>
    <p:sldId id="304" r:id="rId18"/>
    <p:sldId id="305" r:id="rId19"/>
    <p:sldId id="306" r:id="rId20"/>
    <p:sldId id="273" r:id="rId21"/>
  </p:sldIdLst>
  <p:sldSz cx="9144000" cy="6858000" type="screen4x3"/>
  <p:notesSz cx="7162800" cy="9448800"/>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76">
          <p15:clr>
            <a:srgbClr val="A4A3A4"/>
          </p15:clr>
        </p15:guide>
        <p15:guide id="2" pos="225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FFCC00"/>
    <a:srgbClr val="FC1F0E"/>
    <a:srgbClr val="E10C07"/>
    <a:srgbClr val="BA382E"/>
    <a:srgbClr val="935B55"/>
    <a:srgbClr val="4D4D4D"/>
    <a:srgbClr val="969696"/>
    <a:srgbClr val="777777"/>
    <a:srgbClr val="2B8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587" autoAdjust="0"/>
    <p:restoredTop sz="65570" autoAdjust="0"/>
  </p:normalViewPr>
  <p:slideViewPr>
    <p:cSldViewPr snapToGrid="0">
      <p:cViewPr varScale="1">
        <p:scale>
          <a:sx n="75" d="100"/>
          <a:sy n="75" d="100"/>
        </p:scale>
        <p:origin x="223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966"/>
    </p:cViewPr>
  </p:sorterViewPr>
  <p:notesViewPr>
    <p:cSldViewPr snapToGrid="0">
      <p:cViewPr varScale="1">
        <p:scale>
          <a:sx n="81" d="100"/>
          <a:sy n="81" d="100"/>
        </p:scale>
        <p:origin x="3822" y="102"/>
      </p:cViewPr>
      <p:guideLst>
        <p:guide orient="horz" pos="2976"/>
        <p:guide pos="225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95250"/>
            <a:ext cx="741363"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7" name="Rectangle 3"/>
          <p:cNvSpPr>
            <a:spLocks noGrp="1" noChangeArrowheads="1"/>
          </p:cNvSpPr>
          <p:nvPr>
            <p:ph type="dt" sz="quarter" idx="1"/>
          </p:nvPr>
        </p:nvSpPr>
        <p:spPr bwMode="auto">
          <a:xfrm>
            <a:off x="6259513" y="95250"/>
            <a:ext cx="903287"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108548" name="Rectangle 4"/>
          <p:cNvSpPr>
            <a:spLocks noGrp="1" noChangeArrowheads="1"/>
          </p:cNvSpPr>
          <p:nvPr>
            <p:ph type="ftr" sz="quarter" idx="2"/>
          </p:nvPr>
        </p:nvSpPr>
        <p:spPr bwMode="auto">
          <a:xfrm>
            <a:off x="0" y="9170988"/>
            <a:ext cx="682625"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9" name="Rectangle 5"/>
          <p:cNvSpPr>
            <a:spLocks noGrp="1" noChangeArrowheads="1"/>
          </p:cNvSpPr>
          <p:nvPr>
            <p:ph type="sldNum" sz="quarter" idx="3"/>
          </p:nvPr>
        </p:nvSpPr>
        <p:spPr bwMode="auto">
          <a:xfrm>
            <a:off x="6794500" y="9170988"/>
            <a:ext cx="368300"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5D523447-BBD0-41FB-A570-1EE7BAB76EB7}" type="slidenum">
              <a:rPr lang="en-US"/>
              <a:pPr/>
              <a:t>‹#›</a:t>
            </a:fld>
            <a:endParaRPr lang="en-US"/>
          </a:p>
        </p:txBody>
      </p:sp>
    </p:spTree>
    <p:extLst>
      <p:ext uri="{BB962C8B-B14F-4D97-AF65-F5344CB8AC3E}">
        <p14:creationId xmlns:p14="http://schemas.microsoft.com/office/powerpoint/2010/main" val="2484847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95250"/>
            <a:ext cx="741363"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47" name="Rectangle 3"/>
          <p:cNvSpPr>
            <a:spLocks noGrp="1" noChangeArrowheads="1"/>
          </p:cNvSpPr>
          <p:nvPr>
            <p:ph type="dt" idx="1"/>
          </p:nvPr>
        </p:nvSpPr>
        <p:spPr bwMode="auto">
          <a:xfrm>
            <a:off x="6259513" y="95250"/>
            <a:ext cx="903287" cy="2778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57348" name="Rectangle 4"/>
          <p:cNvSpPr>
            <a:spLocks noGrp="1" noRot="1" noChangeAspect="1" noChangeArrowheads="1" noTextEdit="1"/>
          </p:cNvSpPr>
          <p:nvPr>
            <p:ph type="sldImg" idx="2"/>
          </p:nvPr>
        </p:nvSpPr>
        <p:spPr bwMode="auto">
          <a:xfrm>
            <a:off x="1219200" y="709613"/>
            <a:ext cx="4724400" cy="35433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50" name="Rectangle 6"/>
          <p:cNvSpPr>
            <a:spLocks noGrp="1" noChangeArrowheads="1"/>
          </p:cNvSpPr>
          <p:nvPr>
            <p:ph type="ftr" sz="quarter" idx="4"/>
          </p:nvPr>
        </p:nvSpPr>
        <p:spPr bwMode="auto">
          <a:xfrm>
            <a:off x="0" y="9170988"/>
            <a:ext cx="682625"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51" name="Rectangle 7"/>
          <p:cNvSpPr>
            <a:spLocks noGrp="1" noChangeArrowheads="1"/>
          </p:cNvSpPr>
          <p:nvPr>
            <p:ph type="sldNum" sz="quarter" idx="5"/>
          </p:nvPr>
        </p:nvSpPr>
        <p:spPr bwMode="auto">
          <a:xfrm>
            <a:off x="6794500" y="9170988"/>
            <a:ext cx="368300" cy="2778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C493E18F-B64C-4347-BFB0-21733F6D2330}" type="slidenum">
              <a:rPr lang="en-US"/>
              <a:pPr/>
              <a:t>‹#›</a:t>
            </a:fld>
            <a:endParaRPr lang="en-US"/>
          </a:p>
        </p:txBody>
      </p:sp>
      <p:sp>
        <p:nvSpPr>
          <p:cNvPr id="57353" name="Line 9"/>
          <p:cNvSpPr>
            <a:spLocks noChangeShapeType="1"/>
          </p:cNvSpPr>
          <p:nvPr/>
        </p:nvSpPr>
        <p:spPr bwMode="auto">
          <a:xfrm>
            <a:off x="398463" y="8977313"/>
            <a:ext cx="66040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 name="Notes Placeholder 1">
            <a:extLst>
              <a:ext uri="{FF2B5EF4-FFF2-40B4-BE49-F238E27FC236}">
                <a16:creationId xmlns:a16="http://schemas.microsoft.com/office/drawing/2014/main" id="{060DF891-332E-4CA6-8C38-F2E191E9EA00}"/>
              </a:ext>
            </a:extLst>
          </p:cNvPr>
          <p:cNvSpPr>
            <a:spLocks noGrp="1"/>
          </p:cNvSpPr>
          <p:nvPr>
            <p:ph type="body" sz="quarter" idx="3"/>
          </p:nvPr>
        </p:nvSpPr>
        <p:spPr>
          <a:xfrm>
            <a:off x="715963" y="4546600"/>
            <a:ext cx="5730875" cy="3721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Tree>
    <p:extLst>
      <p:ext uri="{BB962C8B-B14F-4D97-AF65-F5344CB8AC3E}">
        <p14:creationId xmlns:p14="http://schemas.microsoft.com/office/powerpoint/2010/main" val="35487603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6337ED-3C7E-44B4-8729-4A4CB27863DC}" type="slidenum">
              <a:rPr lang="en-US"/>
              <a:pPr/>
              <a:t>1</a:t>
            </a:fld>
            <a:endParaRPr lang="en-US"/>
          </a:p>
        </p:txBody>
      </p:sp>
      <p:sp>
        <p:nvSpPr>
          <p:cNvPr id="67586" name="Rectangle 1026"/>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29258520-5A87-4C95-9BE1-D9B74B6D5427}"/>
              </a:ext>
            </a:extLst>
          </p:cNvPr>
          <p:cNvSpPr>
            <a:spLocks noGrp="1"/>
          </p:cNvSpPr>
          <p:nvPr>
            <p:ph type="body" idx="1"/>
          </p:nvPr>
        </p:nvSpPr>
        <p:spPr>
          <a:xfrm>
            <a:off x="715963" y="4546600"/>
            <a:ext cx="5730875" cy="3077210"/>
          </a:xfr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9</a:t>
            </a:r>
            <a:r>
              <a:rPr lang="en-US" b="1" dirty="0">
                <a:latin typeface="Arial" panose="020B0604020202020204" pitchFamily="34" charset="0"/>
                <a:ea typeface="Yu Mincho" panose="02020400000000000000" pitchFamily="18" charset="-128"/>
                <a:cs typeface="Arial" panose="020B0604020202020204" pitchFamily="34" charset="0"/>
              </a:rPr>
              <a:t>-1—Families and Recovery (1)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this session, we are going to talk about the people who are most important to you.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a family is coping with a loved one who abuses stimulants, life can be frustrating and chaotic. The person who is using can behave self-destructively; the family members can resort to desperate measures just to cope.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it’s hard for all involved to understand how they got to this point. How did things get this bad? Evaluating a situation when you are in the middle of it can be difficult.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this session we will look at how people become dependent on a substance and how they and their families recover from dependence. The hope is that by better understanding the processes of dependence and recovery, family members will be better able to provide support.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F0B301-7FFF-438B-BA54-AD4FF829C75B}" type="slidenum">
              <a:rPr lang="en-US"/>
              <a:pPr/>
              <a:t>10</a:t>
            </a:fld>
            <a:endParaRPr lang="en-US"/>
          </a:p>
        </p:txBody>
      </p:sp>
      <p:sp>
        <p:nvSpPr>
          <p:cNvPr id="7782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C5C04625-AAFB-4986-8647-ED24D7A5669F}"/>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9-10—Conditioning Process (Strong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the mental connection between Shabu and the pleasure it produces grows stronger, things other than the drug itself increasingly trigger craving, and the craving becomes stronger.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who continues using Shabu will feel a strong physical response to Shabu.</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the later stages of addiction, the mental connection between Shabu and the pleasure becomes strong and thinking about Shabu will set off powerful cravings. For a person who is dependent on Shabu, thinking about Shabu or about using Shabu produces a powerful arousal similar to actual effects of Shabu.</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initiate an automatic craving to use Shabu, and this feeling drives people to find and take Shabu.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943399-EAB0-4537-9A17-572B32038B81}" type="slidenum">
              <a:rPr lang="en-US"/>
              <a:pPr/>
              <a:t>11</a:t>
            </a:fld>
            <a:endParaRPr lang="en-US"/>
          </a:p>
        </p:txBody>
      </p:sp>
      <p:sp>
        <p:nvSpPr>
          <p:cNvPr id="8089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90208242-1FA5-489E-9D0F-0685E8EA8DE0}"/>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9-11—Conditioning Process (Overpowering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Soon, triggers proliferate, and the mental links between the triggers and drug use become over­powering. Addiction—the loss of rational control to the emotional part of the brain—has set 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the addiction becomes severe, the mental connection between Shabu and the pleasure becomes overpowering and people use either daily or in binges that are interrupted only by physical collapse.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rational brain is totally overwhelmed by the constant, powerful craving from the addicted brain. People who are addicted cannot be stronger than the conditioned response that has been forged in the brain.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2FC56B-C61E-4E19-8DD1-B712C60D23EB}" type="slidenum">
              <a:rPr lang="en-US"/>
              <a:pPr/>
              <a:t>12</a:t>
            </a:fld>
            <a:endParaRPr lang="en-US"/>
          </a:p>
        </p:txBody>
      </p:sp>
      <p:sp>
        <p:nvSpPr>
          <p:cNvPr id="7577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743EC9C2-E464-4029-8995-F2AC16E70C05}"/>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9-12—Development of Obsessive Thinking (Early Use)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a person starts using Shabu, very little time or thought is invested in it. Shabu use is just a small part of the person’s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the person keeps using, decisions about whether to use, where to get money to buy drugs, and how to conceal the evidence of using begin to take more time and thought.</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These thoughts of using intrude more and more because the links formed in the emotional part of the brain between Shabu and enjoyment have begun to exert their influence.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39295-8BCB-40C4-8A32-8F5DA175544F}" type="slidenum">
              <a:rPr lang="en-US"/>
              <a:pPr/>
              <a:t>13</a:t>
            </a:fld>
            <a:endParaRPr lang="en-US"/>
          </a:p>
        </p:txBody>
      </p:sp>
      <p:sp>
        <p:nvSpPr>
          <p:cNvPr id="8192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123588AE-ED68-4187-AA84-D2A3456D5ADA}"/>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9-13—Development of Obsessive Thinking (Continued Use)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With continued use, thoughts about Shabu crowd out other aspects of life. For the most part, the emotional part of the brain is given over to addiction and Shabu dominates the person’s thoughts.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using Shabu become so obsessed with Shabu that their relationships may begin to crum­ble. There is little room in their lives for a relationship with anyone or anything except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overwhelming preoccupation does not mean that family members mean less to people than Shabu does. It means that the brain changes caused by Shabu make the desire to use Shabu all but irresistible.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3731196"/>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9-14—Progressive Phases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Now we turn to the family members’ responses as they watch the person they care about become dependent on Shabu. We can trace family members’ responses through four progressive stages of addiction:</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Introductory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Disenchantment</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Maintenance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mj-lt"/>
              <a:buAutoNum type="arabicPeriod"/>
            </a:pPr>
            <a:r>
              <a:rPr lang="en-US" dirty="0">
                <a:ea typeface="Yu Mincho" panose="02020400000000000000" pitchFamily="18" charset="-128"/>
                <a:cs typeface="Times New Roman" panose="02020603050405020304" pitchFamily="18" charset="0"/>
              </a:rPr>
              <a:t>Disaster</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C493E18F-B64C-4347-BFB0-21733F6D2330}" type="slidenum">
              <a:rPr lang="en-US" smtClean="0"/>
              <a:pPr/>
              <a:t>14</a:t>
            </a:fld>
            <a:endParaRPr lang="en-US"/>
          </a:p>
        </p:txBody>
      </p:sp>
    </p:spTree>
    <p:extLst>
      <p:ext uri="{BB962C8B-B14F-4D97-AF65-F5344CB8AC3E}">
        <p14:creationId xmlns:p14="http://schemas.microsoft.com/office/powerpoint/2010/main" val="1291788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00"/>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9-15—Question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about typical responses to a Shabu using family member at the Introductory and Disaster phases of addiction. </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1C3F11-BAB6-4CCD-B54A-C3E0A341543F}" type="slidenum">
              <a:rPr lang="en-US"/>
              <a:pPr/>
              <a:t>16</a:t>
            </a:fld>
            <a:endParaRPr lang="en-US"/>
          </a:p>
        </p:txBody>
      </p:sp>
      <p:sp>
        <p:nvSpPr>
          <p:cNvPr id="10137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DDA38E8-AD81-471A-A823-461E5BB41A05}"/>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9-16—Family Members’ Response to Shabu Use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introductory phase of a person’s Shabu use, family members are probably not affected very much. They may be completely unaware of the Shabu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see behaviors that stem from occasional Shabu use but not associate them with a drug problem.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wonder why the person occasionally neglects responsibilities and fails to meet obligations.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07BDAE-A741-4AEE-9E8A-793A71975168}" type="slidenum">
              <a:rPr lang="en-US"/>
              <a:pPr/>
              <a:t>17</a:t>
            </a:fld>
            <a:endParaRPr lang="en-US"/>
          </a:p>
        </p:txBody>
      </p:sp>
      <p:sp>
        <p:nvSpPr>
          <p:cNvPr id="10342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383C779C-F78D-4900-A300-7C86B95121A1}"/>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9-17—Family Members’ Response to Shabu Use (Maintenance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during the maintenance phase of a person’s addiction, family members realize that a problem exists and attempt to solve it.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give financial assistance. They may make up excuses for thoughtless behavior that results from Shabu use. They even may try to take on all the responsibilities for earning money, taking care of the family, keeping up friendships, and maintaining the household.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These efforts help only temporarily because the real problem is the Shabu use and its consequences.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problems continue to mount as long as the Shabu use continues. Family members want to help, so they pick up the slack for their loved one who is using.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behavior does more harm than good. It helps the person stay addicted by covering up the consequences of Shabu use. Such activities give the person more time, energy, and money to continue using and cover up the fact that Shabu use must stop.</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1A25EB-76E6-4B38-963B-B13CE0412313}" type="slidenum">
              <a:rPr lang="en-US"/>
              <a:pPr/>
              <a:t>18</a:t>
            </a:fld>
            <a:endParaRPr lang="en-US"/>
          </a:p>
        </p:txBody>
      </p:sp>
      <p:sp>
        <p:nvSpPr>
          <p:cNvPr id="105474"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38C902C4-5E07-40A7-83C7-A10723BC7312}"/>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9-18—Family Members’ Response to Shabu Use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By the time the person reaches the disenchantment phase of addiction, family members often are angry and have given up trying to solve the problem.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Recognizing that none of the attempted solutions is working, family members try to ignore what is going 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they are unable to avoid being confronted with the consequences of the person’s behav­ior, family members tend to blame either the person who is using or themselves.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person’s dependence on Shabu makes all members in the family feel guilty and ashamed of what is happening and of their inability to control the situation.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61B72C-881A-4AC9-885C-A0E6D9A680C4}" type="slidenum">
              <a:rPr lang="en-US"/>
              <a:pPr/>
              <a:t>19</a:t>
            </a:fld>
            <a:endParaRPr lang="en-US"/>
          </a:p>
        </p:txBody>
      </p:sp>
      <p:sp>
        <p:nvSpPr>
          <p:cNvPr id="10752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2FC52E2D-8FA6-482E-A8F5-615258718028}"/>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9-19—Family Members’ Response to Shabu Use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disaster phase, family members often end up separating from the person who is using to save themselves. As a result of the emotional and physical separation, family members feel a sense of failure and hopelessness.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family members stay with the person, they learn to behave and think in ways that preserve the peace but often are not healthy for individual or family well-being.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Children in such an environment learn ways of behaving that can interfere with their ability to have healthy relationships later in life.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2" y="4546800"/>
            <a:ext cx="5730875" cy="2531745"/>
          </a:xfrm>
          <a:prstGeom prst="rect">
            <a:avLst/>
          </a:prstGeo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9-2—Who Makes Up a Family?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to think of family in the broadest possible terms.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includes immediate family and extended family, friends, mentors, partners, colleagues from work—all of these people are part of your family when it comes to treatment. If someone you are close to is supportive, that person is part of your family.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C493E18F-B64C-4347-BFB0-21733F6D2330}" type="slidenum">
              <a:rPr lang="en-US" smtClean="0"/>
              <a:pPr/>
              <a:t>2</a:t>
            </a:fld>
            <a:endParaRPr lang="en-US"/>
          </a:p>
        </p:txBody>
      </p:sp>
    </p:spTree>
    <p:extLst>
      <p:ext uri="{BB962C8B-B14F-4D97-AF65-F5344CB8AC3E}">
        <p14:creationId xmlns:p14="http://schemas.microsoft.com/office/powerpoint/2010/main" val="7120753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A6672A-8DF1-4A7F-BFE4-54A7BE1A767D}" type="slidenum">
              <a:rPr lang="en-US"/>
              <a:pPr/>
              <a:t>20</a:t>
            </a:fld>
            <a:endParaRPr lang="en-US"/>
          </a:p>
        </p:txBody>
      </p:sp>
      <p:sp>
        <p:nvSpPr>
          <p:cNvPr id="8704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187729E3-9DC8-4F09-9D39-4AC933C3ECBF}"/>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9-20—Benefits of Family Involvement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for family members to be involved in treatment. Studies show that treatment works better when at least one supportive family member is engaged in the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who participate in treatment have a better understanding of what the person in recovery is going through. They also learn about the stages of recovery so that they can antici­pate the difficulties the person in recovery will face and be aware of problems that may arise.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is responsible for quitting Shabu and working on recovery. But family members who have been interacting with the person in recovery during the progression of the drug dependence have been affected by the process and need to make changes of their own to undo the damage that has been done.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600"/>
            <a:ext cx="5730875" cy="1579880"/>
          </a:xfrm>
        </p:spPr>
        <p:txBody>
          <a:bodyPr/>
          <a:lstStyle/>
          <a:p>
            <a:pPr defTabSz="990752">
              <a:spcAft>
                <a:spcPts val="800"/>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9-3—Question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if the three statements are true or false (the answers are: 1-True, 2-False, 3-False).</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5963" y="4546800"/>
            <a:ext cx="5730875" cy="4252912"/>
          </a:xfrm>
          <a:prstGeom prst="rect">
            <a:avLst/>
          </a:prstGeo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9-4—What Is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is a complicated physical and emotional process that takes place in the brain. As a result of drug use, the brain changes and people engage in behavior that affects themselves and their families.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is a medical disorder. It is counterproductive to recovery to think of addiction as representing a personal failing, a lack of willpower, or a moral downfall.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C493E18F-B64C-4347-BFB0-21733F6D2330}" type="slidenum">
              <a:rPr lang="en-US" smtClean="0"/>
              <a:pPr/>
              <a:t>4</a:t>
            </a:fld>
            <a:endParaRPr lang="en-US"/>
          </a:p>
        </p:txBody>
      </p:sp>
    </p:spTree>
    <p:extLst>
      <p:ext uri="{BB962C8B-B14F-4D97-AF65-F5344CB8AC3E}">
        <p14:creationId xmlns:p14="http://schemas.microsoft.com/office/powerpoint/2010/main" val="1684109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2A1D89-5EEF-43CC-AA80-DF732EA86701}" type="slidenum">
              <a:rPr lang="en-US"/>
              <a:pPr/>
              <a:t>5</a:t>
            </a:fld>
            <a:endParaRPr lang="en-US"/>
          </a:p>
        </p:txBody>
      </p:sp>
      <p:sp>
        <p:nvSpPr>
          <p:cNvPr id="9830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7BB0685-D74F-4219-9D60-F6CA0A963943}"/>
              </a:ext>
            </a:extLst>
          </p:cNvPr>
          <p:cNvSpPr>
            <a:spLocks noGrp="1"/>
          </p:cNvSpPr>
          <p:nvPr>
            <p:ph type="body" idx="1"/>
          </p:nvPr>
        </p:nvSpPr>
        <p:spPr>
          <a:xfrm>
            <a:off x="715963" y="4546600"/>
            <a:ext cx="5730875" cy="4624388"/>
          </a:xfr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9-5—Development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development of addiction involves two different areas of the brain: the prefrontal cortex and the limbic system.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prefrontal cortex is the intelligent, rational, thinking part of the brain. It is the decisionmaker, the brain’s computer. The prefrontal cortex constantly directs our behavior and evaluates both the positives and negatives of any situation to make a decision.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limbic system is made up of smaller parts of the brain below the prefrontal cortex. The limbic system’s involvement in emotion and motivation drives addiction. Each dose of a sub­stance—especially stimulants—activates the limbic system. Eventually, the system becomes overactivated to the point where normal, rational restraints on behavior are lost.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One way to understand the process of addiction is as a struggle between the rational part of the brain (the prefrontal cortex) and the emotional part of the brain (the limbic system).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most people who use Shabu, the rational part of their brain keeps their Shabu use in check at first. However, with continued use, </a:t>
            </a:r>
            <a:r>
              <a:rPr lang="en-US" dirty="0" err="1">
                <a:ea typeface="Yu Mincho" panose="02020400000000000000" pitchFamily="18" charset="-128"/>
                <a:cs typeface="Times New Roman" panose="02020603050405020304" pitchFamily="18" charset="0"/>
              </a:rPr>
              <a:t>Shabu’s</a:t>
            </a:r>
            <a:r>
              <a:rPr lang="en-US" dirty="0">
                <a:ea typeface="Yu Mincho" panose="02020400000000000000" pitchFamily="18" charset="-128"/>
                <a:cs typeface="Times New Roman" panose="02020603050405020304" pitchFamily="18" charset="0"/>
              </a:rPr>
              <a:t> effects on the parts of the brain that govern emotion and motivation begin to override reason and clear thinking.</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6F47C8-300D-4A1C-BBE0-48800CE62424}" type="slidenum">
              <a:rPr lang="en-US"/>
              <a:pPr/>
              <a:t>6</a:t>
            </a:fld>
            <a:endParaRPr lang="en-US"/>
          </a:p>
        </p:txBody>
      </p:sp>
      <p:sp>
        <p:nvSpPr>
          <p:cNvPr id="6656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69F5DA4D-427B-4027-AC5C-F2744B8ABDA2}"/>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9-6—Development of the Craving Response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Craving is the physical and emotional desire for a drug.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Three separate processes converge to create a craving for a drug:</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cognitive process (at the prefrontal cortex)</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The conditioning process (at the limbic system)</a:t>
            </a:r>
            <a:endParaRPr lang="en-PH" altLang="ja-JP"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Obsessive thinking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cognitive process is how the rational part of the brain (the cortex) copes with substance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conditioning process is the involvement of the emotional part of the brain (the limbic system) in addiction.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Obsessive thinking is the struggle between the rational and emotional responses to substance use.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95E8DC-1580-44B6-A47D-0F2CEBE36891}" type="slidenum">
              <a:rPr lang="en-US"/>
              <a:pPr/>
              <a:t>7</a:t>
            </a:fld>
            <a:endParaRPr lang="en-US"/>
          </a:p>
        </p:txBody>
      </p:sp>
      <p:sp>
        <p:nvSpPr>
          <p:cNvPr id="73730"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A4AABCB0-5AA9-4412-82D9-D0F0BDD925F9}"/>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9-7—Cognitive Process (Beginning Stages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The cognitive process is taking place in the prefrontal cortex in the brain.</a:t>
            </a:r>
            <a:endParaRPr lang="en-US"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the beginning stages of addiction, Shabu use occurs occasionally, often at a party or on a special occasion.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Use gradually increases, but the rational part of the brain is in control and decides that using Shabu is justifiable because of the supposed benefits it provides.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positives seem to outweigh the negatives. The facts that Shabu is illegal and extra money is spent to buy it do not carry as much weight.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D6B8F9-A049-4ACE-B761-E064E9455091}" type="slidenum">
              <a:rPr lang="en-US"/>
              <a:pPr/>
              <a:t>8</a:t>
            </a:fld>
            <a:endParaRPr lang="en-US"/>
          </a:p>
        </p:txBody>
      </p:sp>
      <p:sp>
        <p:nvSpPr>
          <p:cNvPr id="7680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25AF8E31-9417-4EE7-B265-C22818EA1C2F}"/>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9-8—Cognitive Process (Disenchantment Stage of Addiction)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who continues to use Shabu eventually becomes disenchanted, as the negative consequences of Shabu use clearly outweigh the positives.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people are able to stop using when it becomes apparent that Shabu use is damaging their lives. Those who can’t stop are addicted.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powerful hunger for Shabu becomes stronger than the rational part of the brain.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rational decision not to use and willpower are not enough to deter the craving for Shabu that has taken root in the emotional part of the brain. The rational, decision-making process is severely impaired, and the addicted brain’s demands are imperative.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D86FE0-865A-42DF-9116-3FA6102A8199}" type="slidenum">
              <a:rPr lang="en-US"/>
              <a:pPr/>
              <a:t>9</a:t>
            </a:fld>
            <a:endParaRPr lang="en-US"/>
          </a:p>
        </p:txBody>
      </p:sp>
      <p:sp>
        <p:nvSpPr>
          <p:cNvPr id="74754"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801028B-E9B4-4996-A772-A730F3386299}"/>
              </a:ext>
            </a:extLst>
          </p:cNvPr>
          <p:cNvSpPr>
            <a:spLocks noGrp="1"/>
          </p:cNvSpPr>
          <p:nvPr>
            <p:ph type="body" idx="1"/>
          </p:nvPr>
        </p:nvSpPr>
        <p:spPr>
          <a:xfrm>
            <a:off x="715963" y="4546600"/>
            <a:ext cx="5730875" cy="4192587"/>
          </a:xfrm>
        </p:spPr>
        <p:txBody>
          <a:bodyPr>
            <a:normAutofit/>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9-9—Conditioning Process (Mild to Moderate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While the cognitive process is taking place in the prefrontal cortex, a parallel progression of events takes place in the limbic system of someone who is using Shabu. This is the conditioning process.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Conditioning is a type of learning that occurs by association. Every time people take Shabu, they strengthen a mental link between the drug and its pleasurable effects. This link conditions the brain to want more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first, Shabu use is so infrequent that there is no automatic response to the people, places, or situations associated with Shabu.</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Over time, this link becomes stronger and more general, so that not only taking Shabu, but think­ing of things associated with the drug (money, a dealer’s house, certain friends) can induce cravings for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first, purchasing and using the drug activate the brain’s emotional and motivational centers in the limbic system. This results in euphoria and physiological arousal: increased breathing and heart rate, adrenaline effects, and increased energy.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brain begins to form a mild to moderate mental connection between Shabu and pleasure.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6195" name="Rectangle 3"/>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36196" name="Rectangle 4"/>
          <p:cNvSpPr>
            <a:spLocks noGrp="1" noChangeArrowheads="1"/>
          </p:cNvSpPr>
          <p:nvPr>
            <p:ph type="sldNum" sz="quarter" idx="4"/>
          </p:nvPr>
        </p:nvSpPr>
        <p:spPr/>
        <p:txBody>
          <a:bodyPr/>
          <a:lstStyle>
            <a:lvl1pPr>
              <a:defRPr/>
            </a:lvl1pPr>
          </a:lstStyle>
          <a:p>
            <a:r>
              <a:rPr lang="en-US" dirty="0"/>
              <a:t>9-</a:t>
            </a:r>
            <a:fld id="{EB1683C5-58EE-4DE8-8E02-D6CA80D7F1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FCACCE78-6F6B-4894-B7AA-4CE4424C7C26}" type="slidenum">
              <a:rPr lang="en-US" smtClean="0"/>
              <a:pPr/>
              <a:t>‹#›</a:t>
            </a:fld>
            <a:endParaRPr lang="en-US" dirty="0"/>
          </a:p>
        </p:txBody>
      </p:sp>
    </p:spTree>
    <p:extLst>
      <p:ext uri="{BB962C8B-B14F-4D97-AF65-F5344CB8AC3E}">
        <p14:creationId xmlns:p14="http://schemas.microsoft.com/office/powerpoint/2010/main" val="386482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C7A6D3ED-F0F7-4E36-992E-C1584A0CC3E3}" type="slidenum">
              <a:rPr lang="en-US" smtClean="0"/>
              <a:pPr/>
              <a:t>‹#›</a:t>
            </a:fld>
            <a:endParaRPr lang="en-US" dirty="0"/>
          </a:p>
        </p:txBody>
      </p:sp>
    </p:spTree>
    <p:extLst>
      <p:ext uri="{BB962C8B-B14F-4D97-AF65-F5344CB8AC3E}">
        <p14:creationId xmlns:p14="http://schemas.microsoft.com/office/powerpoint/2010/main" val="141007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5384CC15-B33B-4B9A-A1A4-EA658A5D97A8}" type="slidenum">
              <a:rPr lang="en-US" smtClean="0"/>
              <a:pPr/>
              <a:t>‹#›</a:t>
            </a:fld>
            <a:endParaRPr lang="en-US" dirty="0"/>
          </a:p>
        </p:txBody>
      </p:sp>
    </p:spTree>
    <p:extLst>
      <p:ext uri="{BB962C8B-B14F-4D97-AF65-F5344CB8AC3E}">
        <p14:creationId xmlns:p14="http://schemas.microsoft.com/office/powerpoint/2010/main" val="39200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9-</a:t>
            </a:r>
            <a:fld id="{4DCE0E83-A658-4189-8F52-DD20343FEEB5}" type="slidenum">
              <a:rPr lang="en-US" smtClean="0"/>
              <a:pPr/>
              <a:t>‹#›</a:t>
            </a:fld>
            <a:endParaRPr lang="en-US" dirty="0"/>
          </a:p>
        </p:txBody>
      </p:sp>
    </p:spTree>
    <p:extLst>
      <p:ext uri="{BB962C8B-B14F-4D97-AF65-F5344CB8AC3E}">
        <p14:creationId xmlns:p14="http://schemas.microsoft.com/office/powerpoint/2010/main" val="32687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9-</a:t>
            </a:r>
            <a:fld id="{0FFDC158-39FC-4526-BFBB-89BF527BD6AE}" type="slidenum">
              <a:rPr lang="en-US" smtClean="0"/>
              <a:pPr/>
              <a:t>‹#›</a:t>
            </a:fld>
            <a:endParaRPr lang="en-US" dirty="0"/>
          </a:p>
        </p:txBody>
      </p:sp>
    </p:spTree>
    <p:extLst>
      <p:ext uri="{BB962C8B-B14F-4D97-AF65-F5344CB8AC3E}">
        <p14:creationId xmlns:p14="http://schemas.microsoft.com/office/powerpoint/2010/main" val="283145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9-</a:t>
            </a:r>
            <a:fld id="{EC5339F1-B42B-43F9-B4AC-3E8081EB8735}" type="slidenum">
              <a:rPr lang="en-US" smtClean="0"/>
              <a:pPr/>
              <a:t>‹#›</a:t>
            </a:fld>
            <a:endParaRPr lang="en-US" dirty="0"/>
          </a:p>
        </p:txBody>
      </p:sp>
    </p:spTree>
    <p:extLst>
      <p:ext uri="{BB962C8B-B14F-4D97-AF65-F5344CB8AC3E}">
        <p14:creationId xmlns:p14="http://schemas.microsoft.com/office/powerpoint/2010/main" val="126211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9-</a:t>
            </a:r>
            <a:fld id="{57CACBF6-C201-438F-BF4A-81C0525FC2C0}" type="slidenum">
              <a:rPr lang="en-US" smtClean="0"/>
              <a:pPr/>
              <a:t>‹#›</a:t>
            </a:fld>
            <a:endParaRPr lang="en-US" dirty="0"/>
          </a:p>
        </p:txBody>
      </p:sp>
    </p:spTree>
    <p:extLst>
      <p:ext uri="{BB962C8B-B14F-4D97-AF65-F5344CB8AC3E}">
        <p14:creationId xmlns:p14="http://schemas.microsoft.com/office/powerpoint/2010/main" val="215151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9-</a:t>
            </a:r>
            <a:fld id="{3576B245-842D-4729-9548-0BC2061B4E48}" type="slidenum">
              <a:rPr lang="en-US" smtClean="0"/>
              <a:pPr/>
              <a:t>‹#›</a:t>
            </a:fld>
            <a:endParaRPr lang="en-US" dirty="0"/>
          </a:p>
        </p:txBody>
      </p:sp>
    </p:spTree>
    <p:extLst>
      <p:ext uri="{BB962C8B-B14F-4D97-AF65-F5344CB8AC3E}">
        <p14:creationId xmlns:p14="http://schemas.microsoft.com/office/powerpoint/2010/main" val="287355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9-</a:t>
            </a:r>
            <a:fld id="{21A428D4-74B0-48BC-A9A5-5FA54BFCFDEE}" type="slidenum">
              <a:rPr lang="en-US" smtClean="0"/>
              <a:pPr/>
              <a:t>‹#›</a:t>
            </a:fld>
            <a:endParaRPr lang="en-US" dirty="0"/>
          </a:p>
        </p:txBody>
      </p:sp>
    </p:spTree>
    <p:extLst>
      <p:ext uri="{BB962C8B-B14F-4D97-AF65-F5344CB8AC3E}">
        <p14:creationId xmlns:p14="http://schemas.microsoft.com/office/powerpoint/2010/main" val="194109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9-</a:t>
            </a:r>
            <a:fld id="{517D8F9A-6F5E-4453-B54D-EA72C177DB13}" type="slidenum">
              <a:rPr lang="en-US" smtClean="0"/>
              <a:pPr/>
              <a:t>‹#›</a:t>
            </a:fld>
            <a:endParaRPr lang="en-US" dirty="0"/>
          </a:p>
        </p:txBody>
      </p:sp>
    </p:spTree>
    <p:extLst>
      <p:ext uri="{BB962C8B-B14F-4D97-AF65-F5344CB8AC3E}">
        <p14:creationId xmlns:p14="http://schemas.microsoft.com/office/powerpoint/2010/main" val="132789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0" y="6324600"/>
            <a:ext cx="9144000" cy="533400"/>
          </a:xfrm>
          <a:prstGeom prst="rect">
            <a:avLst/>
          </a:prstGeom>
          <a:gradFill rotWithShape="1">
            <a:gsLst>
              <a:gs pos="0">
                <a:schemeClr val="bg1"/>
              </a:gs>
              <a:gs pos="100000">
                <a:srgbClr val="996600"/>
              </a:gs>
            </a:gsLst>
            <a:lin ang="5400000" scaled="1"/>
          </a:gradFill>
          <a:ln>
            <a:noFill/>
          </a:ln>
          <a:effectLst/>
        </p:spPr>
        <p:txBody>
          <a:bodyPr wrap="none" anchor="ctr"/>
          <a:lstStyle/>
          <a:p>
            <a:endParaRPr lang="en-US"/>
          </a:p>
        </p:txBody>
      </p:sp>
      <p:sp>
        <p:nvSpPr>
          <p:cNvPr id="135171" name="Rectangle 3"/>
          <p:cNvSpPr>
            <a:spLocks noChangeArrowheads="1"/>
          </p:cNvSpPr>
          <p:nvPr/>
        </p:nvSpPr>
        <p:spPr bwMode="auto">
          <a:xfrm>
            <a:off x="1" y="0"/>
            <a:ext cx="9144000" cy="533400"/>
          </a:xfrm>
          <a:prstGeom prst="rect">
            <a:avLst/>
          </a:prstGeom>
          <a:gradFill rotWithShape="1">
            <a:gsLst>
              <a:gs pos="0">
                <a:srgbClr val="996600"/>
              </a:gs>
              <a:gs pos="100000">
                <a:schemeClr val="bg1"/>
              </a:gs>
            </a:gsLst>
            <a:lin ang="5400000" scaled="1"/>
          </a:gradFill>
          <a:ln>
            <a:noFill/>
          </a:ln>
          <a:effectLst/>
        </p:spPr>
        <p:txBody>
          <a:bodyPr wrap="none" anchor="ctr"/>
          <a:lstStyle/>
          <a:p>
            <a:endParaRPr lang="en-US"/>
          </a:p>
        </p:txBody>
      </p:sp>
      <p:sp>
        <p:nvSpPr>
          <p:cNvPr id="1351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51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51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9-</a:t>
            </a:r>
            <a:fld id="{7BFBF39D-91F6-4E94-BEA3-6487EF6422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0800508-FD43-4F71-A494-30EC126DE172}"/>
              </a:ext>
            </a:extLst>
          </p:cNvPr>
          <p:cNvSpPr txBox="1">
            <a:spLocks noChangeArrowheads="1"/>
          </p:cNvSpPr>
          <p:nvPr/>
        </p:nvSpPr>
        <p:spPr bwMode="auto">
          <a:xfrm>
            <a:off x="1989574" y="1822727"/>
            <a:ext cx="7154426" cy="2723105"/>
          </a:xfrm>
          <a:prstGeom prst="rect">
            <a:avLst/>
          </a:prstGeom>
          <a:gradFill>
            <a:gsLst>
              <a:gs pos="0">
                <a:schemeClr val="bg1"/>
              </a:gs>
              <a:gs pos="50000">
                <a:srgbClr val="996600">
                  <a:alpha val="5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a:solidFill>
                  <a:schemeClr val="tx1"/>
                </a:solidFill>
              </a:rPr>
              <a:t>Session 9:</a:t>
            </a:r>
            <a:br>
              <a:rPr lang="en-US" sz="4400" b="1" kern="0" dirty="0">
                <a:solidFill>
                  <a:schemeClr val="tx1"/>
                </a:solidFill>
              </a:rPr>
            </a:br>
            <a:r>
              <a:rPr lang="en-US" sz="4000" b="1" kern="0" dirty="0">
                <a:solidFill>
                  <a:schemeClr val="tx1"/>
                </a:solidFill>
              </a:rPr>
              <a:t>Families and Recovery (1)</a:t>
            </a:r>
            <a:endParaRPr lang="en-US" sz="3200" b="1" i="1" kern="0" dirty="0">
              <a:solidFill>
                <a:schemeClr val="tx1"/>
              </a:solidFill>
            </a:endParaRPr>
          </a:p>
        </p:txBody>
      </p:sp>
      <p:sp>
        <p:nvSpPr>
          <p:cNvPr id="5" name="Rectangle 4">
            <a:extLst>
              <a:ext uri="{FF2B5EF4-FFF2-40B4-BE49-F238E27FC236}">
                <a16:creationId xmlns:a16="http://schemas.microsoft.com/office/drawing/2014/main" id="{25450B59-5AE1-46C5-9771-21D910B7C363}"/>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4FD85766-84B4-4E92-86B0-275CD0032399}"/>
              </a:ext>
            </a:extLst>
          </p:cNvPr>
          <p:cNvSpPr>
            <a:spLocks noGrp="1"/>
          </p:cNvSpPr>
          <p:nvPr>
            <p:ph type="sldNum" sz="quarter" idx="4"/>
          </p:nvPr>
        </p:nvSpPr>
        <p:spPr/>
        <p:txBody>
          <a:bodyPr/>
          <a:lstStyle/>
          <a:p>
            <a:r>
              <a:rPr lang="en-US"/>
              <a:t>9-</a:t>
            </a:r>
            <a:fld id="{EB1683C5-58EE-4DE8-8E02-D6CA80D7F1B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7C810E9-0DF4-4859-A6FE-D53AF65485B7}"/>
              </a:ext>
            </a:extLst>
          </p:cNvPr>
          <p:cNvSpPr>
            <a:spLocks noGrp="1"/>
          </p:cNvSpPr>
          <p:nvPr>
            <p:ph type="sldNum" sz="quarter" idx="11"/>
          </p:nvPr>
        </p:nvSpPr>
        <p:spPr/>
        <p:txBody>
          <a:bodyPr/>
          <a:lstStyle/>
          <a:p>
            <a:r>
              <a:rPr lang="en-US"/>
              <a:t>9-</a:t>
            </a:r>
            <a:fld id="{EC5339F1-B42B-43F9-B4AC-3E8081EB8735}" type="slidenum">
              <a:rPr lang="en-US" smtClean="0"/>
              <a:pPr/>
              <a:t>10</a:t>
            </a:fld>
            <a:endParaRPr lang="en-US" dirty="0"/>
          </a:p>
        </p:txBody>
      </p:sp>
      <p:sp>
        <p:nvSpPr>
          <p:cNvPr id="9" name="Rectangle 8">
            <a:extLst>
              <a:ext uri="{FF2B5EF4-FFF2-40B4-BE49-F238E27FC236}">
                <a16:creationId xmlns:a16="http://schemas.microsoft.com/office/drawing/2014/main" id="{42463E06-3CC6-4E81-ABB6-E4D3CB6413B4}"/>
              </a:ext>
            </a:extLst>
          </p:cNvPr>
          <p:cNvSpPr/>
          <p:nvPr/>
        </p:nvSpPr>
        <p:spPr>
          <a:xfrm>
            <a:off x="1091250" y="1117449"/>
            <a:ext cx="4604146" cy="892552"/>
          </a:xfrm>
          <a:prstGeom prst="rect">
            <a:avLst/>
          </a:prstGeom>
        </p:spPr>
        <p:txBody>
          <a:bodyPr wrap="none">
            <a:spAutoFit/>
          </a:bodyPr>
          <a:lstStyle/>
          <a:p>
            <a:r>
              <a:rPr lang="en-US" altLang="ja-JP" sz="2800" u="sng" dirty="0"/>
              <a:t>Strong Mental Connection</a:t>
            </a:r>
          </a:p>
          <a:p>
            <a:r>
              <a:rPr lang="en-US" altLang="ja-JP" sz="2400" dirty="0"/>
              <a:t>(between Shabu and Pleasure)</a:t>
            </a:r>
            <a:endParaRPr lang="ja-JP" altLang="en-US" sz="2400" dirty="0"/>
          </a:p>
        </p:txBody>
      </p:sp>
      <p:sp>
        <p:nvSpPr>
          <p:cNvPr id="11" name="Rectangle 10">
            <a:extLst>
              <a:ext uri="{FF2B5EF4-FFF2-40B4-BE49-F238E27FC236}">
                <a16:creationId xmlns:a16="http://schemas.microsoft.com/office/drawing/2014/main" id="{535B65AE-1CBF-4462-A1B8-940652C0E54C}"/>
              </a:ext>
            </a:extLst>
          </p:cNvPr>
          <p:cNvSpPr/>
          <p:nvPr/>
        </p:nvSpPr>
        <p:spPr>
          <a:xfrm>
            <a:off x="1091250" y="514612"/>
            <a:ext cx="4418197" cy="584775"/>
          </a:xfrm>
          <a:prstGeom prst="rect">
            <a:avLst/>
          </a:prstGeom>
        </p:spPr>
        <p:txBody>
          <a:bodyPr wrap="none">
            <a:spAutoFit/>
          </a:bodyPr>
          <a:lstStyle/>
          <a:p>
            <a:r>
              <a:rPr lang="en-US" altLang="ja-JP" sz="3200" b="1" dirty="0"/>
              <a:t>Conditioning Process</a:t>
            </a:r>
            <a:endParaRPr lang="ja-JP" altLang="en-US" sz="3200" b="1" dirty="0"/>
          </a:p>
        </p:txBody>
      </p:sp>
      <p:sp>
        <p:nvSpPr>
          <p:cNvPr id="12" name="Content Placeholder 6">
            <a:extLst>
              <a:ext uri="{FF2B5EF4-FFF2-40B4-BE49-F238E27FC236}">
                <a16:creationId xmlns:a16="http://schemas.microsoft.com/office/drawing/2014/main" id="{E88C8EED-9321-44A3-8FBD-56351CDA5B9C}"/>
              </a:ext>
            </a:extLst>
          </p:cNvPr>
          <p:cNvSpPr txBox="1">
            <a:spLocks/>
          </p:cNvSpPr>
          <p:nvPr/>
        </p:nvSpPr>
        <p:spPr bwMode="auto">
          <a:xfrm>
            <a:off x="1063284" y="2227802"/>
            <a:ext cx="2999468" cy="3647219"/>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Triggers</a:t>
            </a:r>
          </a:p>
          <a:p>
            <a:pPr marL="342900" lvl="1" indent="-342900">
              <a:spcBef>
                <a:spcPts val="600"/>
              </a:spcBef>
              <a:buClrTx/>
              <a:buFontTx/>
              <a:buChar char="•"/>
              <a:defRPr/>
            </a:pPr>
            <a:r>
              <a:rPr lang="en-US" altLang="ja-JP" sz="2400" dirty="0"/>
              <a:t>Weekends</a:t>
            </a:r>
          </a:p>
          <a:p>
            <a:pPr marL="342900" lvl="1" indent="-342900">
              <a:spcBef>
                <a:spcPts val="600"/>
              </a:spcBef>
              <a:buClrTx/>
              <a:buFontTx/>
              <a:buChar char="•"/>
              <a:defRPr/>
            </a:pPr>
            <a:r>
              <a:rPr lang="en-US" altLang="ja-JP" sz="2400" dirty="0"/>
              <a:t>Friends</a:t>
            </a:r>
          </a:p>
          <a:p>
            <a:pPr marL="342900" lvl="1" indent="-342900">
              <a:spcBef>
                <a:spcPts val="600"/>
              </a:spcBef>
              <a:buClrTx/>
              <a:buFontTx/>
              <a:buChar char="•"/>
              <a:defRPr/>
            </a:pPr>
            <a:r>
              <a:rPr lang="en-US" altLang="ja-JP" sz="2400" dirty="0"/>
              <a:t>Stress</a:t>
            </a:r>
          </a:p>
          <a:p>
            <a:pPr marL="342900" lvl="1" indent="-342900">
              <a:spcBef>
                <a:spcPts val="600"/>
              </a:spcBef>
              <a:buClrTx/>
              <a:buFontTx/>
              <a:buChar char="•"/>
              <a:defRPr/>
            </a:pPr>
            <a:r>
              <a:rPr lang="en-US" altLang="ja-JP" sz="2400" dirty="0"/>
              <a:t>Boredom</a:t>
            </a:r>
          </a:p>
          <a:p>
            <a:pPr marL="342900" lvl="1" indent="-342900">
              <a:spcBef>
                <a:spcPts val="600"/>
              </a:spcBef>
              <a:buClrTx/>
              <a:buFontTx/>
              <a:buChar char="•"/>
              <a:defRPr/>
            </a:pPr>
            <a:r>
              <a:rPr lang="en-US" altLang="ja-JP" sz="2400" dirty="0"/>
              <a:t>Anxiety</a:t>
            </a:r>
          </a:p>
          <a:p>
            <a:pPr marL="342900" lvl="1" indent="-342900">
              <a:spcBef>
                <a:spcPts val="600"/>
              </a:spcBef>
              <a:buClrTx/>
              <a:buFontTx/>
              <a:buChar char="•"/>
              <a:defRPr/>
            </a:pPr>
            <a:r>
              <a:rPr lang="en-US" altLang="ja-JP" sz="2400" dirty="0"/>
              <a:t>Unemployment</a:t>
            </a:r>
          </a:p>
          <a:p>
            <a:pPr marL="342900" lvl="1" indent="-342900">
              <a:spcBef>
                <a:spcPts val="600"/>
              </a:spcBef>
              <a:buClrTx/>
              <a:buFontTx/>
              <a:buChar char="•"/>
              <a:defRPr/>
            </a:pPr>
            <a:r>
              <a:rPr lang="en-US" altLang="ja-JP" sz="2400" dirty="0"/>
              <a:t>Loneliness</a:t>
            </a:r>
          </a:p>
          <a:p>
            <a:pPr marL="0" indent="0">
              <a:buFont typeface="Wingdings" pitchFamily="2" charset="2"/>
              <a:buNone/>
              <a:defRPr/>
            </a:pPr>
            <a:endParaRPr lang="en-US" sz="2800" kern="0" dirty="0"/>
          </a:p>
        </p:txBody>
      </p:sp>
      <p:sp>
        <p:nvSpPr>
          <p:cNvPr id="13" name="AutoShape 6" descr="Arrow leading from Triggers to Responses: Mild">
            <a:extLst>
              <a:ext uri="{FF2B5EF4-FFF2-40B4-BE49-F238E27FC236}">
                <a16:creationId xmlns:a16="http://schemas.microsoft.com/office/drawing/2014/main" id="{308200D9-F779-4962-981B-747130C430C0}"/>
              </a:ext>
            </a:extLst>
          </p:cNvPr>
          <p:cNvSpPr>
            <a:spLocks noChangeArrowheads="1"/>
          </p:cNvSpPr>
          <p:nvPr/>
        </p:nvSpPr>
        <p:spPr bwMode="auto">
          <a:xfrm>
            <a:off x="4238480" y="3682056"/>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4" name="Content Placeholder 6">
            <a:extLst>
              <a:ext uri="{FF2B5EF4-FFF2-40B4-BE49-F238E27FC236}">
                <a16:creationId xmlns:a16="http://schemas.microsoft.com/office/drawing/2014/main" id="{A23D29B4-C967-4A6E-8799-F65812318CF3}"/>
              </a:ext>
            </a:extLst>
          </p:cNvPr>
          <p:cNvSpPr txBox="1">
            <a:spLocks/>
          </p:cNvSpPr>
          <p:nvPr/>
        </p:nvSpPr>
        <p:spPr bwMode="auto">
          <a:xfrm>
            <a:off x="5328103" y="2204793"/>
            <a:ext cx="2999469" cy="3765702"/>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Responses</a:t>
            </a:r>
          </a:p>
          <a:p>
            <a:pPr marL="342900" lvl="1" indent="-342900">
              <a:spcBef>
                <a:spcPts val="600"/>
              </a:spcBef>
              <a:buClrTx/>
              <a:buFontTx/>
              <a:buChar char="•"/>
              <a:defRPr/>
            </a:pPr>
            <a:r>
              <a:rPr lang="en-US" altLang="ja-JP" sz="2400" dirty="0"/>
              <a:t>Continual thoughts of Shabu</a:t>
            </a:r>
          </a:p>
          <a:p>
            <a:pPr marL="342900" lvl="1" indent="-342900">
              <a:spcBef>
                <a:spcPts val="600"/>
              </a:spcBef>
              <a:buClrTx/>
              <a:buFontTx/>
              <a:buChar char="•"/>
              <a:defRPr/>
            </a:pPr>
            <a:r>
              <a:rPr lang="en-US" altLang="ja-JP" sz="2400" dirty="0"/>
              <a:t>Strong physiological arousal</a:t>
            </a:r>
          </a:p>
          <a:p>
            <a:pPr marL="342900" lvl="1" indent="-342900">
              <a:spcBef>
                <a:spcPts val="600"/>
              </a:spcBef>
              <a:buClrTx/>
              <a:buFontTx/>
              <a:buChar char="•"/>
              <a:defRPr/>
            </a:pPr>
            <a:r>
              <a:rPr lang="en-US" altLang="ja-JP" sz="2400" dirty="0"/>
              <a:t>Strong cravings</a:t>
            </a:r>
          </a:p>
          <a:p>
            <a:pPr marL="342900" lvl="1" indent="-342900">
              <a:spcBef>
                <a:spcPts val="600"/>
              </a:spcBef>
              <a:buClrTx/>
              <a:buFontTx/>
              <a:buChar char="•"/>
              <a:defRPr/>
            </a:pPr>
            <a:r>
              <a:rPr lang="en-US" altLang="ja-JP" sz="2400" dirty="0"/>
              <a:t>Frequent use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A59CFE-2288-48C6-A3C2-C0A39D1997EB}"/>
              </a:ext>
            </a:extLst>
          </p:cNvPr>
          <p:cNvSpPr>
            <a:spLocks noGrp="1"/>
          </p:cNvSpPr>
          <p:nvPr>
            <p:ph type="sldNum" sz="quarter" idx="11"/>
          </p:nvPr>
        </p:nvSpPr>
        <p:spPr/>
        <p:txBody>
          <a:bodyPr/>
          <a:lstStyle/>
          <a:p>
            <a:r>
              <a:rPr lang="en-US"/>
              <a:t>9-</a:t>
            </a:r>
            <a:fld id="{EC5339F1-B42B-43F9-B4AC-3E8081EB8735}" type="slidenum">
              <a:rPr lang="en-US" smtClean="0"/>
              <a:pPr/>
              <a:t>11</a:t>
            </a:fld>
            <a:endParaRPr lang="en-US" dirty="0"/>
          </a:p>
        </p:txBody>
      </p:sp>
      <p:sp>
        <p:nvSpPr>
          <p:cNvPr id="9" name="Rectangle 8">
            <a:extLst>
              <a:ext uri="{FF2B5EF4-FFF2-40B4-BE49-F238E27FC236}">
                <a16:creationId xmlns:a16="http://schemas.microsoft.com/office/drawing/2014/main" id="{F1908A35-8E75-44BE-94C1-BEB03F09E2C8}"/>
              </a:ext>
            </a:extLst>
          </p:cNvPr>
          <p:cNvSpPr/>
          <p:nvPr/>
        </p:nvSpPr>
        <p:spPr>
          <a:xfrm>
            <a:off x="1091250" y="1117449"/>
            <a:ext cx="5525872" cy="892552"/>
          </a:xfrm>
          <a:prstGeom prst="rect">
            <a:avLst/>
          </a:prstGeom>
        </p:spPr>
        <p:txBody>
          <a:bodyPr wrap="none">
            <a:spAutoFit/>
          </a:bodyPr>
          <a:lstStyle/>
          <a:p>
            <a:r>
              <a:rPr lang="en-US" altLang="ja-JP" sz="2800" u="sng" dirty="0"/>
              <a:t>Overpowering Mental Connection</a:t>
            </a:r>
          </a:p>
          <a:p>
            <a:r>
              <a:rPr lang="en-US" altLang="ja-JP" sz="2400" dirty="0"/>
              <a:t>(between Shabu and Pleasure)</a:t>
            </a:r>
            <a:endParaRPr lang="ja-JP" altLang="en-US" sz="2400" dirty="0"/>
          </a:p>
        </p:txBody>
      </p:sp>
      <p:sp>
        <p:nvSpPr>
          <p:cNvPr id="10" name="Rectangle 9">
            <a:extLst>
              <a:ext uri="{FF2B5EF4-FFF2-40B4-BE49-F238E27FC236}">
                <a16:creationId xmlns:a16="http://schemas.microsoft.com/office/drawing/2014/main" id="{6B2911CA-4C53-4206-9571-B5AEDBAD6401}"/>
              </a:ext>
            </a:extLst>
          </p:cNvPr>
          <p:cNvSpPr/>
          <p:nvPr/>
        </p:nvSpPr>
        <p:spPr>
          <a:xfrm>
            <a:off x="1091250" y="514612"/>
            <a:ext cx="4418197" cy="584775"/>
          </a:xfrm>
          <a:prstGeom prst="rect">
            <a:avLst/>
          </a:prstGeom>
        </p:spPr>
        <p:txBody>
          <a:bodyPr wrap="none">
            <a:spAutoFit/>
          </a:bodyPr>
          <a:lstStyle/>
          <a:p>
            <a:r>
              <a:rPr lang="en-US" altLang="ja-JP" sz="3200" b="1" dirty="0"/>
              <a:t>Conditioning Process</a:t>
            </a:r>
            <a:endParaRPr lang="ja-JP" altLang="en-US" sz="3200" b="1" dirty="0"/>
          </a:p>
        </p:txBody>
      </p:sp>
      <p:sp>
        <p:nvSpPr>
          <p:cNvPr id="12" name="Content Placeholder 6">
            <a:extLst>
              <a:ext uri="{FF2B5EF4-FFF2-40B4-BE49-F238E27FC236}">
                <a16:creationId xmlns:a16="http://schemas.microsoft.com/office/drawing/2014/main" id="{74FABBC0-3E0E-47E7-BA03-7EE680619A59}"/>
              </a:ext>
            </a:extLst>
          </p:cNvPr>
          <p:cNvSpPr txBox="1">
            <a:spLocks/>
          </p:cNvSpPr>
          <p:nvPr/>
        </p:nvSpPr>
        <p:spPr bwMode="auto">
          <a:xfrm>
            <a:off x="1093534" y="2303443"/>
            <a:ext cx="2833007" cy="2806439"/>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Triggers</a:t>
            </a:r>
          </a:p>
          <a:p>
            <a:pPr marL="342900" lvl="1" indent="-342900">
              <a:spcBef>
                <a:spcPts val="600"/>
              </a:spcBef>
              <a:buClrTx/>
              <a:buFontTx/>
              <a:buChar char="•"/>
              <a:defRPr/>
            </a:pPr>
            <a:r>
              <a:rPr lang="en-US" altLang="ja-JP" sz="2400" dirty="0"/>
              <a:t>Any feeling</a:t>
            </a:r>
          </a:p>
          <a:p>
            <a:pPr marL="342900" lvl="1" indent="-342900">
              <a:spcBef>
                <a:spcPts val="600"/>
              </a:spcBef>
              <a:buClrTx/>
              <a:buFontTx/>
              <a:buChar char="•"/>
              <a:defRPr/>
            </a:pPr>
            <a:r>
              <a:rPr lang="en-US" altLang="ja-JP" sz="2400" dirty="0"/>
              <a:t>Day</a:t>
            </a:r>
          </a:p>
          <a:p>
            <a:pPr marL="342900" lvl="1" indent="-342900">
              <a:spcBef>
                <a:spcPts val="600"/>
              </a:spcBef>
              <a:buClrTx/>
              <a:buFontTx/>
              <a:buChar char="•"/>
              <a:defRPr/>
            </a:pPr>
            <a:r>
              <a:rPr lang="en-US" altLang="ja-JP" sz="2400" dirty="0"/>
              <a:t>Night</a:t>
            </a:r>
          </a:p>
          <a:p>
            <a:pPr marL="342900" lvl="1" indent="-342900">
              <a:spcBef>
                <a:spcPts val="600"/>
              </a:spcBef>
              <a:buClrTx/>
              <a:buFontTx/>
              <a:buChar char="•"/>
              <a:defRPr/>
            </a:pPr>
            <a:r>
              <a:rPr lang="en-US" altLang="ja-JP" sz="2400" dirty="0"/>
              <a:t>Unemployment</a:t>
            </a:r>
          </a:p>
          <a:p>
            <a:pPr marL="342900" lvl="1" indent="-342900">
              <a:spcBef>
                <a:spcPts val="600"/>
              </a:spcBef>
              <a:buClrTx/>
              <a:buFontTx/>
              <a:buChar char="•"/>
              <a:defRPr/>
            </a:pPr>
            <a:r>
              <a:rPr lang="en-US" altLang="ja-JP" sz="2400" dirty="0"/>
              <a:t>Work</a:t>
            </a:r>
          </a:p>
        </p:txBody>
      </p:sp>
      <p:sp>
        <p:nvSpPr>
          <p:cNvPr id="13" name="AutoShape 6" descr="Arrow leading from Triggers to Responses: Mild">
            <a:extLst>
              <a:ext uri="{FF2B5EF4-FFF2-40B4-BE49-F238E27FC236}">
                <a16:creationId xmlns:a16="http://schemas.microsoft.com/office/drawing/2014/main" id="{CEA0A968-3C28-4D26-94C2-13AC5DDCF6CE}"/>
              </a:ext>
            </a:extLst>
          </p:cNvPr>
          <p:cNvSpPr>
            <a:spLocks noChangeArrowheads="1"/>
          </p:cNvSpPr>
          <p:nvPr/>
        </p:nvSpPr>
        <p:spPr bwMode="auto">
          <a:xfrm>
            <a:off x="4096417" y="3760339"/>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4" name="Content Placeholder 6">
            <a:extLst>
              <a:ext uri="{FF2B5EF4-FFF2-40B4-BE49-F238E27FC236}">
                <a16:creationId xmlns:a16="http://schemas.microsoft.com/office/drawing/2014/main" id="{4608B629-82E3-4E4F-B821-A42622CC91E3}"/>
              </a:ext>
            </a:extLst>
          </p:cNvPr>
          <p:cNvSpPr txBox="1">
            <a:spLocks/>
          </p:cNvSpPr>
          <p:nvPr/>
        </p:nvSpPr>
        <p:spPr bwMode="auto">
          <a:xfrm>
            <a:off x="5217459" y="2241195"/>
            <a:ext cx="3025588" cy="3499356"/>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Responses</a:t>
            </a:r>
          </a:p>
          <a:p>
            <a:pPr marL="342900" lvl="1" indent="-342900">
              <a:spcBef>
                <a:spcPts val="600"/>
              </a:spcBef>
              <a:buClrTx/>
              <a:buFontTx/>
              <a:buChar char="•"/>
              <a:defRPr/>
            </a:pPr>
            <a:r>
              <a:rPr lang="en-US" altLang="ja-JP" sz="2400" dirty="0"/>
              <a:t>Obsessive thoughts about Shabu</a:t>
            </a:r>
          </a:p>
          <a:p>
            <a:pPr marL="342900" lvl="1" indent="-342900">
              <a:spcBef>
                <a:spcPts val="600"/>
              </a:spcBef>
              <a:buClrTx/>
              <a:buFontTx/>
              <a:buChar char="•"/>
              <a:defRPr/>
            </a:pPr>
            <a:r>
              <a:rPr lang="en-US" altLang="ja-JP" sz="2400" dirty="0"/>
              <a:t>Powerful response</a:t>
            </a:r>
          </a:p>
          <a:p>
            <a:pPr marL="342900" lvl="1" indent="-342900">
              <a:spcBef>
                <a:spcPts val="600"/>
              </a:spcBef>
              <a:buClrTx/>
              <a:buFontTx/>
              <a:buChar char="•"/>
              <a:defRPr/>
            </a:pPr>
            <a:r>
              <a:rPr lang="en-US" altLang="ja-JP" sz="2400" dirty="0"/>
              <a:t>Intense cravings</a:t>
            </a:r>
          </a:p>
          <a:p>
            <a:pPr marL="342900" lvl="1" indent="-342900">
              <a:spcBef>
                <a:spcPts val="600"/>
              </a:spcBef>
              <a:buClrTx/>
              <a:buFontTx/>
              <a:buChar char="•"/>
              <a:defRPr/>
            </a:pPr>
            <a:r>
              <a:rPr lang="en-US" altLang="ja-JP" sz="2400" dirty="0"/>
              <a:t>Automatic use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30" name="Rectangle 22"/>
          <p:cNvSpPr>
            <a:spLocks noGrp="1" noChangeArrowheads="1"/>
          </p:cNvSpPr>
          <p:nvPr>
            <p:ph type="title"/>
          </p:nvPr>
        </p:nvSpPr>
        <p:spPr>
          <a:xfrm>
            <a:off x="895350" y="450050"/>
            <a:ext cx="7696200" cy="745447"/>
          </a:xfrm>
        </p:spPr>
        <p:txBody>
          <a:bodyPr/>
          <a:lstStyle/>
          <a:p>
            <a:r>
              <a:rPr lang="en-US" dirty="0"/>
              <a:t>Development of Obsessive Thinking</a:t>
            </a:r>
            <a:endParaRPr lang="en-US" sz="2800" i="1" dirty="0"/>
          </a:p>
        </p:txBody>
      </p:sp>
      <p:pic>
        <p:nvPicPr>
          <p:cNvPr id="5" name="Picture 4">
            <a:extLst>
              <a:ext uri="{FF2B5EF4-FFF2-40B4-BE49-F238E27FC236}">
                <a16:creationId xmlns:a16="http://schemas.microsoft.com/office/drawing/2014/main" id="{EBA5B973-FD0C-46D3-9E4B-91BA634397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350" y="1585609"/>
            <a:ext cx="1798541" cy="4532686"/>
          </a:xfrm>
          <a:prstGeom prst="rect">
            <a:avLst/>
          </a:prstGeom>
        </p:spPr>
      </p:pic>
      <p:sp>
        <p:nvSpPr>
          <p:cNvPr id="6" name="Oval 5">
            <a:extLst>
              <a:ext uri="{FF2B5EF4-FFF2-40B4-BE49-F238E27FC236}">
                <a16:creationId xmlns:a16="http://schemas.microsoft.com/office/drawing/2014/main" id="{92343460-4CBC-4141-BFC2-76BF1B019189}"/>
              </a:ext>
            </a:extLst>
          </p:cNvPr>
          <p:cNvSpPr/>
          <p:nvPr/>
        </p:nvSpPr>
        <p:spPr bwMode="auto">
          <a:xfrm>
            <a:off x="2362480" y="4348263"/>
            <a:ext cx="331411" cy="306421"/>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9" name="Oval 8">
            <a:extLst>
              <a:ext uri="{FF2B5EF4-FFF2-40B4-BE49-F238E27FC236}">
                <a16:creationId xmlns:a16="http://schemas.microsoft.com/office/drawing/2014/main" id="{176DFD5A-7882-45C7-A659-C62CDE3EA14D}"/>
              </a:ext>
            </a:extLst>
          </p:cNvPr>
          <p:cNvSpPr/>
          <p:nvPr/>
        </p:nvSpPr>
        <p:spPr bwMode="auto">
          <a:xfrm>
            <a:off x="2693891" y="4012659"/>
            <a:ext cx="496781" cy="505840"/>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Oval 9">
            <a:extLst>
              <a:ext uri="{FF2B5EF4-FFF2-40B4-BE49-F238E27FC236}">
                <a16:creationId xmlns:a16="http://schemas.microsoft.com/office/drawing/2014/main" id="{053A6DED-BE21-4F1C-8970-A4BE8365A79A}"/>
              </a:ext>
            </a:extLst>
          </p:cNvPr>
          <p:cNvSpPr/>
          <p:nvPr/>
        </p:nvSpPr>
        <p:spPr bwMode="auto">
          <a:xfrm>
            <a:off x="3190672" y="3633278"/>
            <a:ext cx="749030" cy="714985"/>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Cloud 6">
            <a:extLst>
              <a:ext uri="{FF2B5EF4-FFF2-40B4-BE49-F238E27FC236}">
                <a16:creationId xmlns:a16="http://schemas.microsoft.com/office/drawing/2014/main" id="{165101A6-8DF9-428B-A189-D03C026CEE0B}"/>
              </a:ext>
            </a:extLst>
          </p:cNvPr>
          <p:cNvSpPr/>
          <p:nvPr/>
        </p:nvSpPr>
        <p:spPr bwMode="auto">
          <a:xfrm>
            <a:off x="3811411" y="1374987"/>
            <a:ext cx="5028530" cy="4435813"/>
          </a:xfrm>
          <a:prstGeom prst="cloud">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i="0" u="none" strike="noStrike" cap="none" normalizeH="0" baseline="0" dirty="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DBEEDA20-4947-40A9-8356-95B67FE16C55}"/>
              </a:ext>
            </a:extLst>
          </p:cNvPr>
          <p:cNvSpPr txBox="1"/>
          <p:nvPr/>
        </p:nvSpPr>
        <p:spPr>
          <a:xfrm>
            <a:off x="4663051" y="2295728"/>
            <a:ext cx="914400" cy="338554"/>
          </a:xfrm>
          <a:prstGeom prst="rect">
            <a:avLst/>
          </a:prstGeom>
          <a:noFill/>
        </p:spPr>
        <p:txBody>
          <a:bodyPr wrap="square" rtlCol="0">
            <a:spAutoFit/>
          </a:bodyPr>
          <a:lstStyle/>
          <a:p>
            <a:r>
              <a:rPr lang="en-PH" sz="1600" b="1" dirty="0">
                <a:solidFill>
                  <a:srgbClr val="FF0000"/>
                </a:solidFill>
              </a:rPr>
              <a:t>SHABU</a:t>
            </a:r>
          </a:p>
        </p:txBody>
      </p:sp>
      <p:sp>
        <p:nvSpPr>
          <p:cNvPr id="13" name="TextBox 12">
            <a:extLst>
              <a:ext uri="{FF2B5EF4-FFF2-40B4-BE49-F238E27FC236}">
                <a16:creationId xmlns:a16="http://schemas.microsoft.com/office/drawing/2014/main" id="{05EB2977-7062-44EE-8FCB-3508F84FF6AC}"/>
              </a:ext>
            </a:extLst>
          </p:cNvPr>
          <p:cNvSpPr txBox="1"/>
          <p:nvPr/>
        </p:nvSpPr>
        <p:spPr>
          <a:xfrm>
            <a:off x="5718479" y="2545871"/>
            <a:ext cx="1109359" cy="338554"/>
          </a:xfrm>
          <a:prstGeom prst="rect">
            <a:avLst/>
          </a:prstGeom>
          <a:noFill/>
        </p:spPr>
        <p:txBody>
          <a:bodyPr wrap="square" rtlCol="0">
            <a:spAutoFit/>
          </a:bodyPr>
          <a:lstStyle/>
          <a:p>
            <a:r>
              <a:rPr lang="en-PH" sz="1600" b="1" dirty="0"/>
              <a:t>SPORTS</a:t>
            </a:r>
          </a:p>
        </p:txBody>
      </p:sp>
      <p:sp>
        <p:nvSpPr>
          <p:cNvPr id="14" name="TextBox 13">
            <a:extLst>
              <a:ext uri="{FF2B5EF4-FFF2-40B4-BE49-F238E27FC236}">
                <a16:creationId xmlns:a16="http://schemas.microsoft.com/office/drawing/2014/main" id="{35691AB7-5D33-4A2B-A067-33291A77AAEE}"/>
              </a:ext>
            </a:extLst>
          </p:cNvPr>
          <p:cNvSpPr txBox="1"/>
          <p:nvPr/>
        </p:nvSpPr>
        <p:spPr>
          <a:xfrm>
            <a:off x="7034234" y="2634282"/>
            <a:ext cx="1109359" cy="338554"/>
          </a:xfrm>
          <a:prstGeom prst="rect">
            <a:avLst/>
          </a:prstGeom>
          <a:noFill/>
        </p:spPr>
        <p:txBody>
          <a:bodyPr wrap="square" rtlCol="0">
            <a:spAutoFit/>
          </a:bodyPr>
          <a:lstStyle/>
          <a:p>
            <a:r>
              <a:rPr lang="en-PH" sz="1600" b="1" dirty="0"/>
              <a:t>FOOD</a:t>
            </a:r>
          </a:p>
        </p:txBody>
      </p:sp>
      <p:sp>
        <p:nvSpPr>
          <p:cNvPr id="15" name="TextBox 14">
            <a:extLst>
              <a:ext uri="{FF2B5EF4-FFF2-40B4-BE49-F238E27FC236}">
                <a16:creationId xmlns:a16="http://schemas.microsoft.com/office/drawing/2014/main" id="{E29188B2-B687-4045-B79C-63F6235ECAD3}"/>
              </a:ext>
            </a:extLst>
          </p:cNvPr>
          <p:cNvSpPr txBox="1"/>
          <p:nvPr/>
        </p:nvSpPr>
        <p:spPr>
          <a:xfrm>
            <a:off x="7131713" y="1914030"/>
            <a:ext cx="914400" cy="338554"/>
          </a:xfrm>
          <a:prstGeom prst="rect">
            <a:avLst/>
          </a:prstGeom>
          <a:noFill/>
        </p:spPr>
        <p:txBody>
          <a:bodyPr wrap="square" rtlCol="0">
            <a:spAutoFit/>
          </a:bodyPr>
          <a:lstStyle/>
          <a:p>
            <a:r>
              <a:rPr lang="en-PH" sz="1600" b="1" dirty="0">
                <a:solidFill>
                  <a:srgbClr val="FF0000"/>
                </a:solidFill>
              </a:rPr>
              <a:t>SHABU</a:t>
            </a:r>
          </a:p>
        </p:txBody>
      </p:sp>
      <p:sp>
        <p:nvSpPr>
          <p:cNvPr id="16" name="TextBox 15">
            <a:extLst>
              <a:ext uri="{FF2B5EF4-FFF2-40B4-BE49-F238E27FC236}">
                <a16:creationId xmlns:a16="http://schemas.microsoft.com/office/drawing/2014/main" id="{6B7C8563-6F0A-48C9-97B1-7658822907D3}"/>
              </a:ext>
            </a:extLst>
          </p:cNvPr>
          <p:cNvSpPr txBox="1"/>
          <p:nvPr/>
        </p:nvSpPr>
        <p:spPr>
          <a:xfrm>
            <a:off x="5984012" y="3069382"/>
            <a:ext cx="1109359" cy="338554"/>
          </a:xfrm>
          <a:prstGeom prst="rect">
            <a:avLst/>
          </a:prstGeom>
          <a:noFill/>
        </p:spPr>
        <p:txBody>
          <a:bodyPr wrap="square" rtlCol="0">
            <a:spAutoFit/>
          </a:bodyPr>
          <a:lstStyle/>
          <a:p>
            <a:r>
              <a:rPr lang="en-PH" sz="1600" b="1" dirty="0"/>
              <a:t>FAMILY</a:t>
            </a:r>
          </a:p>
        </p:txBody>
      </p:sp>
      <p:sp>
        <p:nvSpPr>
          <p:cNvPr id="17" name="TextBox 16">
            <a:extLst>
              <a:ext uri="{FF2B5EF4-FFF2-40B4-BE49-F238E27FC236}">
                <a16:creationId xmlns:a16="http://schemas.microsoft.com/office/drawing/2014/main" id="{635798E8-C0F1-4A5E-8E56-37A267102370}"/>
              </a:ext>
            </a:extLst>
          </p:cNvPr>
          <p:cNvSpPr txBox="1"/>
          <p:nvPr/>
        </p:nvSpPr>
        <p:spPr>
          <a:xfrm>
            <a:off x="6494145" y="3999292"/>
            <a:ext cx="1275135" cy="338554"/>
          </a:xfrm>
          <a:prstGeom prst="rect">
            <a:avLst/>
          </a:prstGeom>
          <a:noFill/>
        </p:spPr>
        <p:txBody>
          <a:bodyPr wrap="square" rtlCol="0">
            <a:spAutoFit/>
          </a:bodyPr>
          <a:lstStyle/>
          <a:p>
            <a:r>
              <a:rPr lang="en-PH" sz="1600" b="1" dirty="0"/>
              <a:t>EXERCISE</a:t>
            </a:r>
          </a:p>
        </p:txBody>
      </p:sp>
      <p:sp>
        <p:nvSpPr>
          <p:cNvPr id="18" name="TextBox 17">
            <a:extLst>
              <a:ext uri="{FF2B5EF4-FFF2-40B4-BE49-F238E27FC236}">
                <a16:creationId xmlns:a16="http://schemas.microsoft.com/office/drawing/2014/main" id="{B5764F3B-9C1E-4BF6-8523-4F8058FD4924}"/>
              </a:ext>
            </a:extLst>
          </p:cNvPr>
          <p:cNvSpPr txBox="1"/>
          <p:nvPr/>
        </p:nvSpPr>
        <p:spPr>
          <a:xfrm>
            <a:off x="5624292" y="3592894"/>
            <a:ext cx="914400" cy="338554"/>
          </a:xfrm>
          <a:prstGeom prst="rect">
            <a:avLst/>
          </a:prstGeom>
          <a:noFill/>
        </p:spPr>
        <p:txBody>
          <a:bodyPr wrap="square" rtlCol="0">
            <a:spAutoFit/>
          </a:bodyPr>
          <a:lstStyle/>
          <a:p>
            <a:r>
              <a:rPr lang="en-PH" sz="1600" b="1" dirty="0">
                <a:solidFill>
                  <a:srgbClr val="FF0000"/>
                </a:solidFill>
              </a:rPr>
              <a:t>SHABU</a:t>
            </a:r>
          </a:p>
        </p:txBody>
      </p:sp>
      <p:sp>
        <p:nvSpPr>
          <p:cNvPr id="20" name="TextBox 19">
            <a:extLst>
              <a:ext uri="{FF2B5EF4-FFF2-40B4-BE49-F238E27FC236}">
                <a16:creationId xmlns:a16="http://schemas.microsoft.com/office/drawing/2014/main" id="{8FD6A17C-37B3-4A69-BFB1-169C26DDAA34}"/>
              </a:ext>
            </a:extLst>
          </p:cNvPr>
          <p:cNvSpPr txBox="1"/>
          <p:nvPr/>
        </p:nvSpPr>
        <p:spPr>
          <a:xfrm>
            <a:off x="7339958" y="3291178"/>
            <a:ext cx="1109359" cy="338554"/>
          </a:xfrm>
          <a:prstGeom prst="rect">
            <a:avLst/>
          </a:prstGeom>
          <a:noFill/>
        </p:spPr>
        <p:txBody>
          <a:bodyPr wrap="square" rtlCol="0">
            <a:spAutoFit/>
          </a:bodyPr>
          <a:lstStyle/>
          <a:p>
            <a:r>
              <a:rPr lang="en-PH" sz="1600" b="1" dirty="0"/>
              <a:t>WORK</a:t>
            </a:r>
          </a:p>
        </p:txBody>
      </p:sp>
      <p:sp>
        <p:nvSpPr>
          <p:cNvPr id="21" name="TextBox 20">
            <a:extLst>
              <a:ext uri="{FF2B5EF4-FFF2-40B4-BE49-F238E27FC236}">
                <a16:creationId xmlns:a16="http://schemas.microsoft.com/office/drawing/2014/main" id="{85CB82DA-FEC8-433E-B42D-B5E53F1696F8}"/>
              </a:ext>
            </a:extLst>
          </p:cNvPr>
          <p:cNvSpPr txBox="1"/>
          <p:nvPr/>
        </p:nvSpPr>
        <p:spPr>
          <a:xfrm>
            <a:off x="5635590" y="4659450"/>
            <a:ext cx="1457781" cy="338554"/>
          </a:xfrm>
          <a:prstGeom prst="rect">
            <a:avLst/>
          </a:prstGeom>
          <a:noFill/>
        </p:spPr>
        <p:txBody>
          <a:bodyPr wrap="square" rtlCol="0">
            <a:spAutoFit/>
          </a:bodyPr>
          <a:lstStyle/>
          <a:p>
            <a:r>
              <a:rPr lang="en-PH" sz="1600" b="1" dirty="0"/>
              <a:t>GIRLFRIEND</a:t>
            </a:r>
          </a:p>
        </p:txBody>
      </p:sp>
      <p:sp>
        <p:nvSpPr>
          <p:cNvPr id="22" name="TextBox 21">
            <a:extLst>
              <a:ext uri="{FF2B5EF4-FFF2-40B4-BE49-F238E27FC236}">
                <a16:creationId xmlns:a16="http://schemas.microsoft.com/office/drawing/2014/main" id="{FAAD55EA-FEE3-4E08-B740-E0CF0FB5BE0D}"/>
              </a:ext>
            </a:extLst>
          </p:cNvPr>
          <p:cNvSpPr txBox="1"/>
          <p:nvPr/>
        </p:nvSpPr>
        <p:spPr>
          <a:xfrm>
            <a:off x="4391360" y="4469930"/>
            <a:ext cx="1457781" cy="338554"/>
          </a:xfrm>
          <a:prstGeom prst="rect">
            <a:avLst/>
          </a:prstGeom>
          <a:noFill/>
        </p:spPr>
        <p:txBody>
          <a:bodyPr wrap="square" rtlCol="0">
            <a:spAutoFit/>
          </a:bodyPr>
          <a:lstStyle/>
          <a:p>
            <a:r>
              <a:rPr lang="en-PH" sz="1600" b="1" dirty="0"/>
              <a:t>ALCOHOL</a:t>
            </a:r>
          </a:p>
        </p:txBody>
      </p:sp>
      <p:sp>
        <p:nvSpPr>
          <p:cNvPr id="24" name="TextBox 23">
            <a:extLst>
              <a:ext uri="{FF2B5EF4-FFF2-40B4-BE49-F238E27FC236}">
                <a16:creationId xmlns:a16="http://schemas.microsoft.com/office/drawing/2014/main" id="{E8591C25-3BEF-41B1-AEE6-97FB22A3BC54}"/>
              </a:ext>
            </a:extLst>
          </p:cNvPr>
          <p:cNvSpPr txBox="1"/>
          <p:nvPr/>
        </p:nvSpPr>
        <p:spPr>
          <a:xfrm>
            <a:off x="4378481" y="3894115"/>
            <a:ext cx="1457781" cy="338554"/>
          </a:xfrm>
          <a:prstGeom prst="rect">
            <a:avLst/>
          </a:prstGeom>
          <a:noFill/>
        </p:spPr>
        <p:txBody>
          <a:bodyPr wrap="square" rtlCol="0">
            <a:spAutoFit/>
          </a:bodyPr>
          <a:lstStyle/>
          <a:p>
            <a:r>
              <a:rPr lang="en-PH" sz="1600" b="1" dirty="0"/>
              <a:t>SCHOOL</a:t>
            </a:r>
          </a:p>
        </p:txBody>
      </p:sp>
      <p:sp>
        <p:nvSpPr>
          <p:cNvPr id="25" name="TextBox 24">
            <a:extLst>
              <a:ext uri="{FF2B5EF4-FFF2-40B4-BE49-F238E27FC236}">
                <a16:creationId xmlns:a16="http://schemas.microsoft.com/office/drawing/2014/main" id="{659C94FB-6304-4CE3-9BB9-9612B8CE4736}"/>
              </a:ext>
            </a:extLst>
          </p:cNvPr>
          <p:cNvSpPr txBox="1"/>
          <p:nvPr/>
        </p:nvSpPr>
        <p:spPr>
          <a:xfrm>
            <a:off x="4205607" y="3193007"/>
            <a:ext cx="1457781" cy="338554"/>
          </a:xfrm>
          <a:prstGeom prst="rect">
            <a:avLst/>
          </a:prstGeom>
          <a:noFill/>
        </p:spPr>
        <p:txBody>
          <a:bodyPr wrap="square" rtlCol="0">
            <a:spAutoFit/>
          </a:bodyPr>
          <a:lstStyle/>
          <a:p>
            <a:r>
              <a:rPr lang="en-PH" sz="1600" b="1" dirty="0"/>
              <a:t>BOYFRIEND</a:t>
            </a:r>
          </a:p>
        </p:txBody>
      </p:sp>
      <p:sp>
        <p:nvSpPr>
          <p:cNvPr id="2" name="Slide Number Placeholder 1">
            <a:extLst>
              <a:ext uri="{FF2B5EF4-FFF2-40B4-BE49-F238E27FC236}">
                <a16:creationId xmlns:a16="http://schemas.microsoft.com/office/drawing/2014/main" id="{B20A9585-246C-416B-99CD-B2EB90700115}"/>
              </a:ext>
            </a:extLst>
          </p:cNvPr>
          <p:cNvSpPr>
            <a:spLocks noGrp="1"/>
          </p:cNvSpPr>
          <p:nvPr>
            <p:ph type="sldNum" sz="quarter" idx="11"/>
          </p:nvPr>
        </p:nvSpPr>
        <p:spPr/>
        <p:txBody>
          <a:bodyPr/>
          <a:lstStyle/>
          <a:p>
            <a:r>
              <a:rPr lang="en-US"/>
              <a:t>9-</a:t>
            </a:r>
            <a:fld id="{57CACBF6-C201-438F-BF4A-81C0525FC2C0}" type="slidenum">
              <a:rPr lang="en-US" smtClean="0"/>
              <a:pPr/>
              <a:t>12</a:t>
            </a:fld>
            <a:endParaRPr lang="en-US" dirty="0"/>
          </a:p>
        </p:txBody>
      </p:sp>
      <p:sp>
        <p:nvSpPr>
          <p:cNvPr id="3" name="Rectangle 2">
            <a:extLst>
              <a:ext uri="{FF2B5EF4-FFF2-40B4-BE49-F238E27FC236}">
                <a16:creationId xmlns:a16="http://schemas.microsoft.com/office/drawing/2014/main" id="{F69157CE-9877-4446-BA76-249CF68CAAC8}"/>
              </a:ext>
            </a:extLst>
          </p:cNvPr>
          <p:cNvSpPr/>
          <p:nvPr/>
        </p:nvSpPr>
        <p:spPr>
          <a:xfrm>
            <a:off x="895350" y="1269491"/>
            <a:ext cx="1742785" cy="523220"/>
          </a:xfrm>
          <a:prstGeom prst="rect">
            <a:avLst/>
          </a:prstGeom>
        </p:spPr>
        <p:txBody>
          <a:bodyPr wrap="none">
            <a:spAutoFit/>
          </a:bodyPr>
          <a:lstStyle/>
          <a:p>
            <a:r>
              <a:rPr lang="en-US" altLang="ja-JP" sz="2800" u="sng" dirty="0"/>
              <a:t>Early Use</a:t>
            </a:r>
            <a:endParaRPr lang="ja-JP" altLang="en-US" sz="2800"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5EE82B7C-D1D2-4F6F-ABEE-F0DCF3B80D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350" y="1585609"/>
            <a:ext cx="1798541" cy="4532686"/>
          </a:xfrm>
          <a:prstGeom prst="rect">
            <a:avLst/>
          </a:prstGeom>
        </p:spPr>
      </p:pic>
      <p:sp>
        <p:nvSpPr>
          <p:cNvPr id="19474" name="Rectangle 18"/>
          <p:cNvSpPr>
            <a:spLocks noGrp="1" noChangeArrowheads="1"/>
          </p:cNvSpPr>
          <p:nvPr>
            <p:ph type="title"/>
          </p:nvPr>
        </p:nvSpPr>
        <p:spPr>
          <a:xfrm>
            <a:off x="894327" y="506525"/>
            <a:ext cx="7696200" cy="628995"/>
          </a:xfrm>
        </p:spPr>
        <p:txBody>
          <a:bodyPr/>
          <a:lstStyle/>
          <a:p>
            <a:r>
              <a:rPr lang="en-US" dirty="0"/>
              <a:t>Development of Obsessive Thinking</a:t>
            </a:r>
            <a:endParaRPr lang="en-US" sz="2800" i="1" dirty="0"/>
          </a:p>
        </p:txBody>
      </p:sp>
      <p:sp>
        <p:nvSpPr>
          <p:cNvPr id="5" name="Oval 4">
            <a:extLst>
              <a:ext uri="{FF2B5EF4-FFF2-40B4-BE49-F238E27FC236}">
                <a16:creationId xmlns:a16="http://schemas.microsoft.com/office/drawing/2014/main" id="{FA587400-2572-449B-AC55-3BA6DE1E3ADE}"/>
              </a:ext>
            </a:extLst>
          </p:cNvPr>
          <p:cNvSpPr/>
          <p:nvPr/>
        </p:nvSpPr>
        <p:spPr bwMode="auto">
          <a:xfrm>
            <a:off x="2362480" y="4348263"/>
            <a:ext cx="331411" cy="306421"/>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6" name="Oval 5">
            <a:extLst>
              <a:ext uri="{FF2B5EF4-FFF2-40B4-BE49-F238E27FC236}">
                <a16:creationId xmlns:a16="http://schemas.microsoft.com/office/drawing/2014/main" id="{7352D8E5-CD7D-4874-92D7-CFA8DB9FAD70}"/>
              </a:ext>
            </a:extLst>
          </p:cNvPr>
          <p:cNvSpPr/>
          <p:nvPr/>
        </p:nvSpPr>
        <p:spPr bwMode="auto">
          <a:xfrm>
            <a:off x="2693891" y="4012659"/>
            <a:ext cx="496781" cy="505840"/>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Oval 6">
            <a:extLst>
              <a:ext uri="{FF2B5EF4-FFF2-40B4-BE49-F238E27FC236}">
                <a16:creationId xmlns:a16="http://schemas.microsoft.com/office/drawing/2014/main" id="{16E801A1-714B-4C55-8EC2-7677E2857A2F}"/>
              </a:ext>
            </a:extLst>
          </p:cNvPr>
          <p:cNvSpPr/>
          <p:nvPr/>
        </p:nvSpPr>
        <p:spPr bwMode="auto">
          <a:xfrm>
            <a:off x="3190672" y="3633278"/>
            <a:ext cx="749030" cy="714985"/>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8" name="Cloud 7">
            <a:extLst>
              <a:ext uri="{FF2B5EF4-FFF2-40B4-BE49-F238E27FC236}">
                <a16:creationId xmlns:a16="http://schemas.microsoft.com/office/drawing/2014/main" id="{7FE03C35-E59B-4C21-AD5B-E096F6746AF5}"/>
              </a:ext>
            </a:extLst>
          </p:cNvPr>
          <p:cNvSpPr/>
          <p:nvPr/>
        </p:nvSpPr>
        <p:spPr bwMode="auto">
          <a:xfrm>
            <a:off x="3811411" y="1208530"/>
            <a:ext cx="5028530" cy="4435813"/>
          </a:xfrm>
          <a:prstGeom prst="cloud">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i="0" u="none" strike="noStrike" cap="none" normalizeH="0" baseline="0" dirty="0">
              <a:ln>
                <a:noFill/>
              </a:ln>
              <a:solidFill>
                <a:schemeClr val="tx1"/>
              </a:solidFill>
              <a:effectLst/>
              <a:latin typeface="Arial" charset="0"/>
            </a:endParaRPr>
          </a:p>
        </p:txBody>
      </p:sp>
      <p:sp>
        <p:nvSpPr>
          <p:cNvPr id="9" name="TextBox 8">
            <a:extLst>
              <a:ext uri="{FF2B5EF4-FFF2-40B4-BE49-F238E27FC236}">
                <a16:creationId xmlns:a16="http://schemas.microsoft.com/office/drawing/2014/main" id="{7F0A874D-2FEE-4641-81A9-759AB0876C31}"/>
              </a:ext>
            </a:extLst>
          </p:cNvPr>
          <p:cNvSpPr txBox="1"/>
          <p:nvPr/>
        </p:nvSpPr>
        <p:spPr>
          <a:xfrm>
            <a:off x="6560751" y="3920421"/>
            <a:ext cx="914400" cy="338554"/>
          </a:xfrm>
          <a:prstGeom prst="rect">
            <a:avLst/>
          </a:prstGeom>
          <a:noFill/>
        </p:spPr>
        <p:txBody>
          <a:bodyPr wrap="square" rtlCol="0">
            <a:spAutoFit/>
          </a:bodyPr>
          <a:lstStyle/>
          <a:p>
            <a:r>
              <a:rPr lang="en-PH" sz="1600" b="1" dirty="0">
                <a:solidFill>
                  <a:srgbClr val="FF0000"/>
                </a:solidFill>
              </a:rPr>
              <a:t>SHABU</a:t>
            </a:r>
          </a:p>
        </p:txBody>
      </p:sp>
      <p:sp>
        <p:nvSpPr>
          <p:cNvPr id="12" name="TextBox 11">
            <a:extLst>
              <a:ext uri="{FF2B5EF4-FFF2-40B4-BE49-F238E27FC236}">
                <a16:creationId xmlns:a16="http://schemas.microsoft.com/office/drawing/2014/main" id="{E2D39A5F-CD78-48D2-B89C-E17AAEFB852B}"/>
              </a:ext>
            </a:extLst>
          </p:cNvPr>
          <p:cNvSpPr txBox="1"/>
          <p:nvPr/>
        </p:nvSpPr>
        <p:spPr>
          <a:xfrm>
            <a:off x="7131713" y="1914030"/>
            <a:ext cx="914400" cy="338554"/>
          </a:xfrm>
          <a:prstGeom prst="rect">
            <a:avLst/>
          </a:prstGeom>
          <a:noFill/>
        </p:spPr>
        <p:txBody>
          <a:bodyPr wrap="square" rtlCol="0">
            <a:spAutoFit/>
          </a:bodyPr>
          <a:lstStyle/>
          <a:p>
            <a:r>
              <a:rPr lang="en-PH" sz="1600" b="1" dirty="0">
                <a:solidFill>
                  <a:srgbClr val="FF0000"/>
                </a:solidFill>
              </a:rPr>
              <a:t>SHABU</a:t>
            </a:r>
          </a:p>
        </p:txBody>
      </p:sp>
      <p:sp>
        <p:nvSpPr>
          <p:cNvPr id="15" name="TextBox 14">
            <a:extLst>
              <a:ext uri="{FF2B5EF4-FFF2-40B4-BE49-F238E27FC236}">
                <a16:creationId xmlns:a16="http://schemas.microsoft.com/office/drawing/2014/main" id="{6C05F3C6-2AC3-445F-915A-0106616B15BC}"/>
              </a:ext>
            </a:extLst>
          </p:cNvPr>
          <p:cNvSpPr txBox="1"/>
          <p:nvPr/>
        </p:nvSpPr>
        <p:spPr>
          <a:xfrm>
            <a:off x="5624292" y="3592894"/>
            <a:ext cx="914400" cy="338554"/>
          </a:xfrm>
          <a:prstGeom prst="rect">
            <a:avLst/>
          </a:prstGeom>
          <a:noFill/>
        </p:spPr>
        <p:txBody>
          <a:bodyPr wrap="square" rtlCol="0">
            <a:spAutoFit/>
          </a:bodyPr>
          <a:lstStyle/>
          <a:p>
            <a:r>
              <a:rPr lang="en-PH" sz="1600" b="1" dirty="0">
                <a:solidFill>
                  <a:srgbClr val="FF0000"/>
                </a:solidFill>
              </a:rPr>
              <a:t>SHABU</a:t>
            </a:r>
          </a:p>
        </p:txBody>
      </p:sp>
      <p:sp>
        <p:nvSpPr>
          <p:cNvPr id="23" name="TextBox 22">
            <a:extLst>
              <a:ext uri="{FF2B5EF4-FFF2-40B4-BE49-F238E27FC236}">
                <a16:creationId xmlns:a16="http://schemas.microsoft.com/office/drawing/2014/main" id="{8E8E2FFD-4DE6-4256-B4E0-D5D9F618A465}"/>
              </a:ext>
            </a:extLst>
          </p:cNvPr>
          <p:cNvSpPr txBox="1"/>
          <p:nvPr/>
        </p:nvSpPr>
        <p:spPr>
          <a:xfrm>
            <a:off x="6058825" y="2219420"/>
            <a:ext cx="914400" cy="338554"/>
          </a:xfrm>
          <a:prstGeom prst="rect">
            <a:avLst/>
          </a:prstGeom>
          <a:noFill/>
        </p:spPr>
        <p:txBody>
          <a:bodyPr wrap="square" rtlCol="0">
            <a:spAutoFit/>
          </a:bodyPr>
          <a:lstStyle/>
          <a:p>
            <a:r>
              <a:rPr lang="en-PH" sz="1600" b="1" dirty="0">
                <a:solidFill>
                  <a:srgbClr val="FF0000"/>
                </a:solidFill>
              </a:rPr>
              <a:t>SHABU</a:t>
            </a:r>
          </a:p>
        </p:txBody>
      </p:sp>
      <p:sp>
        <p:nvSpPr>
          <p:cNvPr id="24" name="TextBox 23">
            <a:extLst>
              <a:ext uri="{FF2B5EF4-FFF2-40B4-BE49-F238E27FC236}">
                <a16:creationId xmlns:a16="http://schemas.microsoft.com/office/drawing/2014/main" id="{B6C7F444-DAC7-43AB-85E9-0070B0A011AB}"/>
              </a:ext>
            </a:extLst>
          </p:cNvPr>
          <p:cNvSpPr txBox="1"/>
          <p:nvPr/>
        </p:nvSpPr>
        <p:spPr>
          <a:xfrm>
            <a:off x="7366935" y="2525801"/>
            <a:ext cx="914400" cy="338554"/>
          </a:xfrm>
          <a:prstGeom prst="rect">
            <a:avLst/>
          </a:prstGeom>
          <a:noFill/>
        </p:spPr>
        <p:txBody>
          <a:bodyPr wrap="square" rtlCol="0">
            <a:spAutoFit/>
          </a:bodyPr>
          <a:lstStyle/>
          <a:p>
            <a:r>
              <a:rPr lang="en-PH" sz="1600" b="1" dirty="0">
                <a:solidFill>
                  <a:srgbClr val="FF0000"/>
                </a:solidFill>
              </a:rPr>
              <a:t>SHABU</a:t>
            </a:r>
          </a:p>
        </p:txBody>
      </p:sp>
      <p:sp>
        <p:nvSpPr>
          <p:cNvPr id="25" name="TextBox 24">
            <a:extLst>
              <a:ext uri="{FF2B5EF4-FFF2-40B4-BE49-F238E27FC236}">
                <a16:creationId xmlns:a16="http://schemas.microsoft.com/office/drawing/2014/main" id="{32014C2D-C0AF-4F19-A5B3-EC07E155C95D}"/>
              </a:ext>
            </a:extLst>
          </p:cNvPr>
          <p:cNvSpPr txBox="1"/>
          <p:nvPr/>
        </p:nvSpPr>
        <p:spPr>
          <a:xfrm>
            <a:off x="7334250" y="3183656"/>
            <a:ext cx="914400" cy="338554"/>
          </a:xfrm>
          <a:prstGeom prst="rect">
            <a:avLst/>
          </a:prstGeom>
          <a:noFill/>
        </p:spPr>
        <p:txBody>
          <a:bodyPr wrap="square" rtlCol="0">
            <a:spAutoFit/>
          </a:bodyPr>
          <a:lstStyle/>
          <a:p>
            <a:r>
              <a:rPr lang="en-PH" sz="1600" b="1" dirty="0">
                <a:solidFill>
                  <a:srgbClr val="FF0000"/>
                </a:solidFill>
              </a:rPr>
              <a:t>SHABU</a:t>
            </a:r>
          </a:p>
        </p:txBody>
      </p:sp>
      <p:sp>
        <p:nvSpPr>
          <p:cNvPr id="26" name="TextBox 25">
            <a:extLst>
              <a:ext uri="{FF2B5EF4-FFF2-40B4-BE49-F238E27FC236}">
                <a16:creationId xmlns:a16="http://schemas.microsoft.com/office/drawing/2014/main" id="{42EEFAF2-9233-4415-A37A-B2CC61C351B1}"/>
              </a:ext>
            </a:extLst>
          </p:cNvPr>
          <p:cNvSpPr txBox="1"/>
          <p:nvPr/>
        </p:nvSpPr>
        <p:spPr>
          <a:xfrm>
            <a:off x="6249867" y="2868346"/>
            <a:ext cx="914400" cy="338554"/>
          </a:xfrm>
          <a:prstGeom prst="rect">
            <a:avLst/>
          </a:prstGeom>
          <a:noFill/>
        </p:spPr>
        <p:txBody>
          <a:bodyPr wrap="square" rtlCol="0">
            <a:spAutoFit/>
          </a:bodyPr>
          <a:lstStyle/>
          <a:p>
            <a:r>
              <a:rPr lang="en-PH" sz="1600" b="1" dirty="0">
                <a:solidFill>
                  <a:srgbClr val="FF0000"/>
                </a:solidFill>
              </a:rPr>
              <a:t>SHABU</a:t>
            </a:r>
          </a:p>
        </p:txBody>
      </p:sp>
      <p:sp>
        <p:nvSpPr>
          <p:cNvPr id="27" name="TextBox 26">
            <a:extLst>
              <a:ext uri="{FF2B5EF4-FFF2-40B4-BE49-F238E27FC236}">
                <a16:creationId xmlns:a16="http://schemas.microsoft.com/office/drawing/2014/main" id="{283CDC82-4EC3-44DA-A664-AD30DA063480}"/>
              </a:ext>
            </a:extLst>
          </p:cNvPr>
          <p:cNvSpPr txBox="1"/>
          <p:nvPr/>
        </p:nvSpPr>
        <p:spPr>
          <a:xfrm>
            <a:off x="4805641" y="2289001"/>
            <a:ext cx="914400" cy="338554"/>
          </a:xfrm>
          <a:prstGeom prst="rect">
            <a:avLst/>
          </a:prstGeom>
          <a:noFill/>
        </p:spPr>
        <p:txBody>
          <a:bodyPr wrap="square" rtlCol="0">
            <a:spAutoFit/>
          </a:bodyPr>
          <a:lstStyle/>
          <a:p>
            <a:r>
              <a:rPr lang="en-PH" sz="1600" b="1" dirty="0">
                <a:solidFill>
                  <a:srgbClr val="FF0000"/>
                </a:solidFill>
              </a:rPr>
              <a:t>SHABU</a:t>
            </a:r>
          </a:p>
        </p:txBody>
      </p:sp>
      <p:sp>
        <p:nvSpPr>
          <p:cNvPr id="28" name="TextBox 27">
            <a:extLst>
              <a:ext uri="{FF2B5EF4-FFF2-40B4-BE49-F238E27FC236}">
                <a16:creationId xmlns:a16="http://schemas.microsoft.com/office/drawing/2014/main" id="{C8B43E45-AC26-4833-AA32-6AE2B345B01B}"/>
              </a:ext>
            </a:extLst>
          </p:cNvPr>
          <p:cNvSpPr txBox="1"/>
          <p:nvPr/>
        </p:nvSpPr>
        <p:spPr>
          <a:xfrm>
            <a:off x="6081492" y="4568383"/>
            <a:ext cx="914400" cy="338554"/>
          </a:xfrm>
          <a:prstGeom prst="rect">
            <a:avLst/>
          </a:prstGeom>
          <a:noFill/>
        </p:spPr>
        <p:txBody>
          <a:bodyPr wrap="square" rtlCol="0">
            <a:spAutoFit/>
          </a:bodyPr>
          <a:lstStyle/>
          <a:p>
            <a:r>
              <a:rPr lang="en-PH" sz="1600" b="1" dirty="0">
                <a:solidFill>
                  <a:srgbClr val="FF0000"/>
                </a:solidFill>
              </a:rPr>
              <a:t>SHABU</a:t>
            </a:r>
          </a:p>
        </p:txBody>
      </p:sp>
      <p:sp>
        <p:nvSpPr>
          <p:cNvPr id="29" name="TextBox 28">
            <a:extLst>
              <a:ext uri="{FF2B5EF4-FFF2-40B4-BE49-F238E27FC236}">
                <a16:creationId xmlns:a16="http://schemas.microsoft.com/office/drawing/2014/main" id="{333BE53C-CCE1-462B-A8AF-D6696C3ABF47}"/>
              </a:ext>
            </a:extLst>
          </p:cNvPr>
          <p:cNvSpPr txBox="1"/>
          <p:nvPr/>
        </p:nvSpPr>
        <p:spPr>
          <a:xfrm>
            <a:off x="4963127" y="4399106"/>
            <a:ext cx="914400" cy="338554"/>
          </a:xfrm>
          <a:prstGeom prst="rect">
            <a:avLst/>
          </a:prstGeom>
          <a:noFill/>
        </p:spPr>
        <p:txBody>
          <a:bodyPr wrap="square" rtlCol="0">
            <a:spAutoFit/>
          </a:bodyPr>
          <a:lstStyle/>
          <a:p>
            <a:r>
              <a:rPr lang="en-PH" sz="1600" b="1" dirty="0">
                <a:solidFill>
                  <a:srgbClr val="FF0000"/>
                </a:solidFill>
              </a:rPr>
              <a:t>SHABU</a:t>
            </a:r>
          </a:p>
        </p:txBody>
      </p:sp>
      <p:sp>
        <p:nvSpPr>
          <p:cNvPr id="30" name="TextBox 29">
            <a:extLst>
              <a:ext uri="{FF2B5EF4-FFF2-40B4-BE49-F238E27FC236}">
                <a16:creationId xmlns:a16="http://schemas.microsoft.com/office/drawing/2014/main" id="{F9FF1B88-33E1-44FC-9C7B-7F79151E9AD5}"/>
              </a:ext>
            </a:extLst>
          </p:cNvPr>
          <p:cNvSpPr txBox="1"/>
          <p:nvPr/>
        </p:nvSpPr>
        <p:spPr>
          <a:xfrm>
            <a:off x="4506772" y="3724801"/>
            <a:ext cx="914400" cy="338554"/>
          </a:xfrm>
          <a:prstGeom prst="rect">
            <a:avLst/>
          </a:prstGeom>
          <a:noFill/>
        </p:spPr>
        <p:txBody>
          <a:bodyPr wrap="square" rtlCol="0">
            <a:spAutoFit/>
          </a:bodyPr>
          <a:lstStyle/>
          <a:p>
            <a:r>
              <a:rPr lang="en-PH" sz="1600" b="1" dirty="0">
                <a:solidFill>
                  <a:srgbClr val="FF0000"/>
                </a:solidFill>
              </a:rPr>
              <a:t>SHABU</a:t>
            </a:r>
          </a:p>
        </p:txBody>
      </p:sp>
      <p:sp>
        <p:nvSpPr>
          <p:cNvPr id="31" name="TextBox 30">
            <a:extLst>
              <a:ext uri="{FF2B5EF4-FFF2-40B4-BE49-F238E27FC236}">
                <a16:creationId xmlns:a16="http://schemas.microsoft.com/office/drawing/2014/main" id="{0BFF1794-7911-443E-86D9-A40D7C66EDA2}"/>
              </a:ext>
            </a:extLst>
          </p:cNvPr>
          <p:cNvSpPr txBox="1"/>
          <p:nvPr/>
        </p:nvSpPr>
        <p:spPr>
          <a:xfrm>
            <a:off x="4709892" y="3030661"/>
            <a:ext cx="914400" cy="338554"/>
          </a:xfrm>
          <a:prstGeom prst="rect">
            <a:avLst/>
          </a:prstGeom>
          <a:noFill/>
        </p:spPr>
        <p:txBody>
          <a:bodyPr wrap="square" rtlCol="0">
            <a:spAutoFit/>
          </a:bodyPr>
          <a:lstStyle/>
          <a:p>
            <a:r>
              <a:rPr lang="en-PH" sz="1600" b="1" dirty="0">
                <a:solidFill>
                  <a:srgbClr val="FF0000"/>
                </a:solidFill>
              </a:rPr>
              <a:t>SHABU</a:t>
            </a:r>
          </a:p>
        </p:txBody>
      </p:sp>
      <p:sp>
        <p:nvSpPr>
          <p:cNvPr id="2" name="Slide Number Placeholder 1">
            <a:extLst>
              <a:ext uri="{FF2B5EF4-FFF2-40B4-BE49-F238E27FC236}">
                <a16:creationId xmlns:a16="http://schemas.microsoft.com/office/drawing/2014/main" id="{1E66A270-E1D4-4B8D-9788-EB9A61156039}"/>
              </a:ext>
            </a:extLst>
          </p:cNvPr>
          <p:cNvSpPr>
            <a:spLocks noGrp="1"/>
          </p:cNvSpPr>
          <p:nvPr>
            <p:ph type="sldNum" sz="quarter" idx="11"/>
          </p:nvPr>
        </p:nvSpPr>
        <p:spPr/>
        <p:txBody>
          <a:bodyPr/>
          <a:lstStyle/>
          <a:p>
            <a:r>
              <a:rPr lang="en-US"/>
              <a:t>9-</a:t>
            </a:r>
            <a:fld id="{57CACBF6-C201-438F-BF4A-81C0525FC2C0}" type="slidenum">
              <a:rPr lang="en-US" smtClean="0"/>
              <a:pPr/>
              <a:t>13</a:t>
            </a:fld>
            <a:endParaRPr lang="en-US" dirty="0"/>
          </a:p>
        </p:txBody>
      </p:sp>
      <p:sp>
        <p:nvSpPr>
          <p:cNvPr id="3" name="Rectangle 2">
            <a:extLst>
              <a:ext uri="{FF2B5EF4-FFF2-40B4-BE49-F238E27FC236}">
                <a16:creationId xmlns:a16="http://schemas.microsoft.com/office/drawing/2014/main" id="{C3A663E3-D21E-40D6-BB66-8E8542D224D9}"/>
              </a:ext>
            </a:extLst>
          </p:cNvPr>
          <p:cNvSpPr/>
          <p:nvPr/>
        </p:nvSpPr>
        <p:spPr>
          <a:xfrm>
            <a:off x="894327" y="1323999"/>
            <a:ext cx="2565126" cy="523220"/>
          </a:xfrm>
          <a:prstGeom prst="rect">
            <a:avLst/>
          </a:prstGeom>
        </p:spPr>
        <p:txBody>
          <a:bodyPr wrap="none">
            <a:spAutoFit/>
          </a:bodyPr>
          <a:lstStyle/>
          <a:p>
            <a:r>
              <a:rPr lang="en-US" altLang="ja-JP" sz="2800" u="sng" dirty="0"/>
              <a:t>Continued Use</a:t>
            </a:r>
            <a:endParaRPr lang="ja-JP" altLang="en-US" sz="2800"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895350" y="753035"/>
            <a:ext cx="7696200" cy="960438"/>
          </a:xfrm>
        </p:spPr>
        <p:txBody>
          <a:bodyPr/>
          <a:lstStyle/>
          <a:p>
            <a:r>
              <a:rPr lang="en-US" dirty="0"/>
              <a:t>Progressive Phases of Addiction</a:t>
            </a:r>
          </a:p>
        </p:txBody>
      </p:sp>
      <p:sp>
        <p:nvSpPr>
          <p:cNvPr id="129027" name="Rectangle 3"/>
          <p:cNvSpPr>
            <a:spLocks noGrp="1" noChangeArrowheads="1"/>
          </p:cNvSpPr>
          <p:nvPr>
            <p:ph type="body" idx="1"/>
          </p:nvPr>
        </p:nvSpPr>
        <p:spPr>
          <a:xfrm>
            <a:off x="895350" y="1869141"/>
            <a:ext cx="7696200" cy="2649071"/>
          </a:xfrm>
        </p:spPr>
        <p:txBody>
          <a:bodyPr/>
          <a:lstStyle/>
          <a:p>
            <a:pPr marL="514350" indent="-514350">
              <a:buClrTx/>
              <a:buFont typeface="+mj-lt"/>
              <a:buAutoNum type="arabicPeriod"/>
            </a:pPr>
            <a:r>
              <a:rPr lang="en-US" sz="3200" dirty="0"/>
              <a:t>Introductory</a:t>
            </a:r>
          </a:p>
          <a:p>
            <a:pPr marL="514350" indent="-514350">
              <a:buClrTx/>
              <a:buFont typeface="+mj-lt"/>
              <a:buAutoNum type="arabicPeriod"/>
            </a:pPr>
            <a:r>
              <a:rPr lang="en-US" sz="3200" dirty="0"/>
              <a:t>Maintenance</a:t>
            </a:r>
          </a:p>
          <a:p>
            <a:pPr marL="514350" indent="-514350">
              <a:buClrTx/>
              <a:buFont typeface="+mj-lt"/>
              <a:buAutoNum type="arabicPeriod"/>
            </a:pPr>
            <a:r>
              <a:rPr lang="en-US" sz="3200" dirty="0"/>
              <a:t>Disenchantment</a:t>
            </a:r>
          </a:p>
          <a:p>
            <a:pPr marL="514350" indent="-514350">
              <a:buClrTx/>
              <a:buFont typeface="+mj-lt"/>
              <a:buAutoNum type="arabicPeriod"/>
            </a:pPr>
            <a:r>
              <a:rPr lang="en-US" sz="3200" dirty="0"/>
              <a:t>Disaster</a:t>
            </a:r>
          </a:p>
        </p:txBody>
      </p:sp>
      <p:sp>
        <p:nvSpPr>
          <p:cNvPr id="2" name="Slide Number Placeholder 1">
            <a:extLst>
              <a:ext uri="{FF2B5EF4-FFF2-40B4-BE49-F238E27FC236}">
                <a16:creationId xmlns:a16="http://schemas.microsoft.com/office/drawing/2014/main" id="{6801082E-36CF-4DD5-8271-F85E89FBBAC7}"/>
              </a:ext>
            </a:extLst>
          </p:cNvPr>
          <p:cNvSpPr>
            <a:spLocks noGrp="1"/>
          </p:cNvSpPr>
          <p:nvPr>
            <p:ph type="sldNum" sz="quarter" idx="11"/>
          </p:nvPr>
        </p:nvSpPr>
        <p:spPr/>
        <p:txBody>
          <a:bodyPr/>
          <a:lstStyle/>
          <a:p>
            <a:r>
              <a:rPr lang="en-US"/>
              <a:t>9-</a:t>
            </a:r>
            <a:fld id="{5384CC15-B33B-4B9A-A1A4-EA658A5D97A8}"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425590"/>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440597"/>
            <a:ext cx="7696200" cy="3082331"/>
          </a:xfrm>
        </p:spPr>
        <p:txBody>
          <a:bodyPr/>
          <a:lstStyle/>
          <a:p>
            <a:pPr>
              <a:buClrTx/>
            </a:pPr>
            <a:r>
              <a:rPr kumimoji="1" lang="en-US" altLang="ja-JP" sz="3200" i="1" dirty="0"/>
              <a:t>What are typical responses to a Shabu using family member at the following addiction phases?</a:t>
            </a:r>
          </a:p>
          <a:p>
            <a:pPr lvl="1">
              <a:buClrTx/>
            </a:pPr>
            <a:r>
              <a:rPr kumimoji="1" lang="en-US" altLang="ja-JP" sz="3200" i="1" dirty="0"/>
              <a:t>When his/her family first becomes aware of the drug problem.</a:t>
            </a:r>
          </a:p>
          <a:p>
            <a:pPr lvl="1">
              <a:buClrTx/>
            </a:pPr>
            <a:r>
              <a:rPr kumimoji="1" lang="en-US" altLang="ja-JP" sz="3200" i="1" dirty="0"/>
              <a:t>After addiction progresses and he/she is totally overpowered by the drug.</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15</a:t>
            </a:fld>
            <a:endParaRPr lang="en-US"/>
          </a:p>
        </p:txBody>
      </p:sp>
    </p:spTree>
    <p:extLst>
      <p:ext uri="{BB962C8B-B14F-4D97-AF65-F5344CB8AC3E}">
        <p14:creationId xmlns:p14="http://schemas.microsoft.com/office/powerpoint/2010/main" val="2748473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8" name="Rectangle 6"/>
          <p:cNvSpPr>
            <a:spLocks noGrp="1" noChangeArrowheads="1"/>
          </p:cNvSpPr>
          <p:nvPr>
            <p:ph type="title"/>
          </p:nvPr>
        </p:nvSpPr>
        <p:spPr>
          <a:xfrm>
            <a:off x="895350" y="767685"/>
            <a:ext cx="7696200" cy="1143000"/>
          </a:xfrm>
        </p:spPr>
        <p:txBody>
          <a:bodyPr/>
          <a:lstStyle/>
          <a:p>
            <a:r>
              <a:rPr lang="en-US" dirty="0"/>
              <a:t>Family Members’ Response to </a:t>
            </a:r>
            <a:br>
              <a:rPr lang="en-US" dirty="0"/>
            </a:br>
            <a:r>
              <a:rPr lang="en-US" dirty="0"/>
              <a:t>Shabu Use</a:t>
            </a:r>
            <a:br>
              <a:rPr lang="en-US" sz="2800" dirty="0"/>
            </a:br>
            <a:endParaRPr lang="en-US" sz="2800" i="1" dirty="0"/>
          </a:p>
        </p:txBody>
      </p:sp>
      <p:sp>
        <p:nvSpPr>
          <p:cNvPr id="100360" name="Rectangle 8"/>
          <p:cNvSpPr>
            <a:spLocks noGrp="1" noChangeArrowheads="1"/>
          </p:cNvSpPr>
          <p:nvPr>
            <p:ph type="body" idx="1"/>
          </p:nvPr>
        </p:nvSpPr>
        <p:spPr>
          <a:xfrm>
            <a:off x="895350" y="2491069"/>
            <a:ext cx="7696200" cy="2712943"/>
          </a:xfrm>
          <a:noFill/>
          <a:ln/>
        </p:spPr>
        <p:txBody>
          <a:bodyPr/>
          <a:lstStyle/>
          <a:p>
            <a:pPr>
              <a:buClrTx/>
              <a:tabLst>
                <a:tab pos="808038" algn="l"/>
              </a:tabLst>
            </a:pPr>
            <a:r>
              <a:rPr lang="en-US" dirty="0"/>
              <a:t>Unaware of problem</a:t>
            </a:r>
          </a:p>
          <a:p>
            <a:pPr>
              <a:buClrTx/>
              <a:tabLst>
                <a:tab pos="808038" algn="l"/>
              </a:tabLst>
            </a:pPr>
            <a:r>
              <a:rPr lang="en-US" dirty="0"/>
              <a:t>Confusion regarding occasional odd behaviors</a:t>
            </a:r>
          </a:p>
          <a:p>
            <a:pPr>
              <a:buClrTx/>
              <a:tabLst>
                <a:tab pos="808038" algn="l"/>
              </a:tabLst>
            </a:pPr>
            <a:r>
              <a:rPr lang="en-US" dirty="0"/>
              <a:t>Concerned about occasional neglect of responsibilities</a:t>
            </a:r>
          </a:p>
        </p:txBody>
      </p:sp>
      <p:sp>
        <p:nvSpPr>
          <p:cNvPr id="2" name="Slide Number Placeholder 1">
            <a:extLst>
              <a:ext uri="{FF2B5EF4-FFF2-40B4-BE49-F238E27FC236}">
                <a16:creationId xmlns:a16="http://schemas.microsoft.com/office/drawing/2014/main" id="{7BA199A9-C03A-488D-9671-B5F80E057B13}"/>
              </a:ext>
            </a:extLst>
          </p:cNvPr>
          <p:cNvSpPr>
            <a:spLocks noGrp="1"/>
          </p:cNvSpPr>
          <p:nvPr>
            <p:ph type="sldNum" sz="quarter" idx="11"/>
          </p:nvPr>
        </p:nvSpPr>
        <p:spPr/>
        <p:txBody>
          <a:bodyPr/>
          <a:lstStyle/>
          <a:p>
            <a:r>
              <a:rPr lang="en-US"/>
              <a:t>9-</a:t>
            </a:r>
            <a:fld id="{5384CC15-B33B-4B9A-A1A4-EA658A5D97A8}" type="slidenum">
              <a:rPr lang="en-US" smtClean="0"/>
              <a:pPr/>
              <a:t>16</a:t>
            </a:fld>
            <a:endParaRPr lang="en-US" dirty="0"/>
          </a:p>
        </p:txBody>
      </p:sp>
      <p:sp>
        <p:nvSpPr>
          <p:cNvPr id="3" name="Rectangle 2">
            <a:extLst>
              <a:ext uri="{FF2B5EF4-FFF2-40B4-BE49-F238E27FC236}">
                <a16:creationId xmlns:a16="http://schemas.microsoft.com/office/drawing/2014/main" id="{AF46BA04-67AB-4CA1-8C56-BF5EFFC3B7C9}"/>
              </a:ext>
            </a:extLst>
          </p:cNvPr>
          <p:cNvSpPr/>
          <p:nvPr/>
        </p:nvSpPr>
        <p:spPr>
          <a:xfrm>
            <a:off x="895350" y="1761789"/>
            <a:ext cx="3203121" cy="523220"/>
          </a:xfrm>
          <a:prstGeom prst="rect">
            <a:avLst/>
          </a:prstGeom>
        </p:spPr>
        <p:txBody>
          <a:bodyPr wrap="none">
            <a:spAutoFit/>
          </a:bodyPr>
          <a:lstStyle/>
          <a:p>
            <a:r>
              <a:rPr lang="en-US" altLang="ja-JP" sz="2800" u="sng" dirty="0"/>
              <a:t>Introductory Phase</a:t>
            </a:r>
            <a:endParaRPr lang="ja-JP" altLang="en-US" sz="2800"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8" name="Rectangle 8"/>
          <p:cNvSpPr>
            <a:spLocks noGrp="1" noChangeArrowheads="1"/>
          </p:cNvSpPr>
          <p:nvPr>
            <p:ph type="title"/>
          </p:nvPr>
        </p:nvSpPr>
        <p:spPr>
          <a:xfrm>
            <a:off x="895350" y="560387"/>
            <a:ext cx="7696200" cy="1609725"/>
          </a:xfrm>
        </p:spPr>
        <p:txBody>
          <a:bodyPr/>
          <a:lstStyle/>
          <a:p>
            <a:r>
              <a:rPr lang="en-US" dirty="0"/>
              <a:t>Family Members’ Response to </a:t>
            </a:r>
            <a:br>
              <a:rPr lang="en-US" dirty="0"/>
            </a:br>
            <a:r>
              <a:rPr lang="en-US" dirty="0"/>
              <a:t>Shabu Use</a:t>
            </a:r>
            <a:br>
              <a:rPr lang="en-US" sz="2800" dirty="0"/>
            </a:br>
            <a:endParaRPr lang="en-US" sz="2800" i="1" dirty="0"/>
          </a:p>
        </p:txBody>
      </p:sp>
      <p:sp>
        <p:nvSpPr>
          <p:cNvPr id="102409" name="Rectangle 9"/>
          <p:cNvSpPr>
            <a:spLocks noGrp="1" noChangeArrowheads="1"/>
          </p:cNvSpPr>
          <p:nvPr>
            <p:ph type="body" idx="1"/>
          </p:nvPr>
        </p:nvSpPr>
        <p:spPr>
          <a:xfrm>
            <a:off x="894565" y="2600419"/>
            <a:ext cx="7042760" cy="2612902"/>
          </a:xfrm>
        </p:spPr>
        <p:txBody>
          <a:bodyPr/>
          <a:lstStyle/>
          <a:p>
            <a:pPr>
              <a:buClrTx/>
            </a:pPr>
            <a:r>
              <a:rPr lang="en-US" dirty="0"/>
              <a:t>Are aware of the problem</a:t>
            </a:r>
          </a:p>
          <a:p>
            <a:pPr>
              <a:buClrTx/>
            </a:pPr>
            <a:r>
              <a:rPr lang="en-US" dirty="0"/>
              <a:t>Attempt to solve the problem by themselves</a:t>
            </a:r>
          </a:p>
          <a:p>
            <a:pPr>
              <a:buClrTx/>
            </a:pPr>
            <a:r>
              <a:rPr lang="en-US" dirty="0"/>
              <a:t>Take on all responsibilities</a:t>
            </a:r>
          </a:p>
          <a:p>
            <a:pPr>
              <a:buClrTx/>
            </a:pPr>
            <a:r>
              <a:rPr lang="en-US" dirty="0"/>
              <a:t>Seek help from others</a:t>
            </a:r>
          </a:p>
        </p:txBody>
      </p:sp>
      <p:sp>
        <p:nvSpPr>
          <p:cNvPr id="2" name="Slide Number Placeholder 1">
            <a:extLst>
              <a:ext uri="{FF2B5EF4-FFF2-40B4-BE49-F238E27FC236}">
                <a16:creationId xmlns:a16="http://schemas.microsoft.com/office/drawing/2014/main" id="{8BE0E7C3-9F9C-4A0E-AE92-47FD009B1914}"/>
              </a:ext>
            </a:extLst>
          </p:cNvPr>
          <p:cNvSpPr>
            <a:spLocks noGrp="1"/>
          </p:cNvSpPr>
          <p:nvPr>
            <p:ph type="sldNum" sz="quarter" idx="11"/>
          </p:nvPr>
        </p:nvSpPr>
        <p:spPr/>
        <p:txBody>
          <a:bodyPr/>
          <a:lstStyle/>
          <a:p>
            <a:r>
              <a:rPr lang="en-US"/>
              <a:t>9-</a:t>
            </a:r>
            <a:fld id="{5384CC15-B33B-4B9A-A1A4-EA658A5D97A8}" type="slidenum">
              <a:rPr lang="en-US" smtClean="0"/>
              <a:pPr/>
              <a:t>17</a:t>
            </a:fld>
            <a:endParaRPr lang="en-US" dirty="0"/>
          </a:p>
        </p:txBody>
      </p:sp>
      <p:sp>
        <p:nvSpPr>
          <p:cNvPr id="3" name="Rectangle 2">
            <a:extLst>
              <a:ext uri="{FF2B5EF4-FFF2-40B4-BE49-F238E27FC236}">
                <a16:creationId xmlns:a16="http://schemas.microsoft.com/office/drawing/2014/main" id="{FEC0DDFB-D611-411E-AE6C-F3B7B06D2E31}"/>
              </a:ext>
            </a:extLst>
          </p:cNvPr>
          <p:cNvSpPr/>
          <p:nvPr/>
        </p:nvSpPr>
        <p:spPr>
          <a:xfrm>
            <a:off x="895350" y="1800781"/>
            <a:ext cx="3365024" cy="523220"/>
          </a:xfrm>
          <a:prstGeom prst="rect">
            <a:avLst/>
          </a:prstGeom>
        </p:spPr>
        <p:txBody>
          <a:bodyPr wrap="none">
            <a:spAutoFit/>
          </a:bodyPr>
          <a:lstStyle/>
          <a:p>
            <a:r>
              <a:rPr lang="en-US" altLang="ja-JP" sz="2800" u="sng" dirty="0"/>
              <a:t>Maintenance Phase</a:t>
            </a:r>
            <a:endParaRPr lang="ja-JP" altLang="en-US" sz="2800"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895350" y="617538"/>
            <a:ext cx="7696200" cy="1143000"/>
          </a:xfrm>
        </p:spPr>
        <p:txBody>
          <a:bodyPr/>
          <a:lstStyle/>
          <a:p>
            <a:r>
              <a:rPr lang="en-US" dirty="0"/>
              <a:t>Family Members’ Response to </a:t>
            </a:r>
            <a:br>
              <a:rPr lang="en-US" dirty="0"/>
            </a:br>
            <a:r>
              <a:rPr lang="en-US" dirty="0"/>
              <a:t>Shabu Use</a:t>
            </a:r>
            <a:endParaRPr lang="en-US" sz="2800" i="1" dirty="0"/>
          </a:p>
        </p:txBody>
      </p:sp>
      <p:sp>
        <p:nvSpPr>
          <p:cNvPr id="104455" name="Rectangle 7"/>
          <p:cNvSpPr>
            <a:spLocks noGrp="1" noChangeArrowheads="1"/>
          </p:cNvSpPr>
          <p:nvPr>
            <p:ph type="body" idx="1"/>
          </p:nvPr>
        </p:nvSpPr>
        <p:spPr>
          <a:xfrm>
            <a:off x="895350" y="2583094"/>
            <a:ext cx="7163428" cy="2687731"/>
          </a:xfrm>
        </p:spPr>
        <p:txBody>
          <a:bodyPr/>
          <a:lstStyle/>
          <a:p>
            <a:pPr>
              <a:buClrTx/>
            </a:pPr>
            <a:r>
              <a:rPr lang="en-US" dirty="0"/>
              <a:t>Avoidance of problem</a:t>
            </a:r>
          </a:p>
          <a:p>
            <a:pPr>
              <a:buClrTx/>
            </a:pPr>
            <a:r>
              <a:rPr lang="en-US" dirty="0"/>
              <a:t>Blaming the person who is using</a:t>
            </a:r>
          </a:p>
          <a:p>
            <a:pPr>
              <a:buClrTx/>
            </a:pPr>
            <a:r>
              <a:rPr lang="en-US" dirty="0"/>
              <a:t>Blaming selves</a:t>
            </a:r>
          </a:p>
          <a:p>
            <a:pPr>
              <a:buClrTx/>
            </a:pPr>
            <a:r>
              <a:rPr lang="en-US" dirty="0"/>
              <a:t>Guilt and shame</a:t>
            </a:r>
          </a:p>
          <a:p>
            <a:pPr>
              <a:buClrTx/>
            </a:pPr>
            <a:r>
              <a:rPr lang="en-US" dirty="0"/>
              <a:t>Mistrust</a:t>
            </a:r>
          </a:p>
        </p:txBody>
      </p:sp>
      <p:sp>
        <p:nvSpPr>
          <p:cNvPr id="2" name="Slide Number Placeholder 1">
            <a:extLst>
              <a:ext uri="{FF2B5EF4-FFF2-40B4-BE49-F238E27FC236}">
                <a16:creationId xmlns:a16="http://schemas.microsoft.com/office/drawing/2014/main" id="{C5968FE0-4D05-4D7F-BF3E-29255973E557}"/>
              </a:ext>
            </a:extLst>
          </p:cNvPr>
          <p:cNvSpPr>
            <a:spLocks noGrp="1"/>
          </p:cNvSpPr>
          <p:nvPr>
            <p:ph type="sldNum" sz="quarter" idx="11"/>
          </p:nvPr>
        </p:nvSpPr>
        <p:spPr/>
        <p:txBody>
          <a:bodyPr/>
          <a:lstStyle/>
          <a:p>
            <a:r>
              <a:rPr lang="en-US"/>
              <a:t>9-</a:t>
            </a:r>
            <a:fld id="{5384CC15-B33B-4B9A-A1A4-EA658A5D97A8}" type="slidenum">
              <a:rPr lang="en-US" smtClean="0"/>
              <a:pPr/>
              <a:t>18</a:t>
            </a:fld>
            <a:endParaRPr lang="en-US" dirty="0"/>
          </a:p>
        </p:txBody>
      </p:sp>
      <p:sp>
        <p:nvSpPr>
          <p:cNvPr id="3" name="Rectangle 2">
            <a:extLst>
              <a:ext uri="{FF2B5EF4-FFF2-40B4-BE49-F238E27FC236}">
                <a16:creationId xmlns:a16="http://schemas.microsoft.com/office/drawing/2014/main" id="{04A0A6D0-C122-4D46-8644-1EAE336D4517}"/>
              </a:ext>
            </a:extLst>
          </p:cNvPr>
          <p:cNvSpPr/>
          <p:nvPr/>
        </p:nvSpPr>
        <p:spPr>
          <a:xfrm>
            <a:off x="895350" y="1910206"/>
            <a:ext cx="3903633" cy="523220"/>
          </a:xfrm>
          <a:prstGeom prst="rect">
            <a:avLst/>
          </a:prstGeom>
        </p:spPr>
        <p:txBody>
          <a:bodyPr wrap="none">
            <a:spAutoFit/>
          </a:bodyPr>
          <a:lstStyle/>
          <a:p>
            <a:r>
              <a:rPr lang="en-US" altLang="ja-JP" sz="2800" u="sng" dirty="0"/>
              <a:t>Disenchantment Phase</a:t>
            </a:r>
            <a:endParaRPr lang="ja-JP" altLang="en-US" sz="2800" u="sn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895350" y="574675"/>
            <a:ext cx="7696200" cy="1143000"/>
          </a:xfrm>
        </p:spPr>
        <p:txBody>
          <a:bodyPr/>
          <a:lstStyle/>
          <a:p>
            <a:r>
              <a:rPr lang="en-US" dirty="0"/>
              <a:t>Family Members’ Response to </a:t>
            </a:r>
            <a:br>
              <a:rPr lang="en-US" dirty="0"/>
            </a:br>
            <a:r>
              <a:rPr lang="en-US" dirty="0"/>
              <a:t>Shabu Use</a:t>
            </a:r>
            <a:endParaRPr lang="en-US" sz="2800" i="1" dirty="0"/>
          </a:p>
        </p:txBody>
      </p:sp>
      <p:sp>
        <p:nvSpPr>
          <p:cNvPr id="106500" name="Rectangle 4"/>
          <p:cNvSpPr>
            <a:spLocks noGrp="1" noChangeArrowheads="1"/>
          </p:cNvSpPr>
          <p:nvPr>
            <p:ph type="body" idx="1"/>
          </p:nvPr>
        </p:nvSpPr>
        <p:spPr>
          <a:xfrm>
            <a:off x="895350" y="2551112"/>
            <a:ext cx="7324202" cy="2316723"/>
          </a:xfrm>
        </p:spPr>
        <p:txBody>
          <a:bodyPr/>
          <a:lstStyle/>
          <a:p>
            <a:pPr>
              <a:buClrTx/>
            </a:pPr>
            <a:r>
              <a:rPr lang="en-US" dirty="0"/>
              <a:t>Separation</a:t>
            </a:r>
          </a:p>
          <a:p>
            <a:pPr>
              <a:buClrTx/>
            </a:pPr>
            <a:r>
              <a:rPr lang="en-US" dirty="0"/>
              <a:t>Internalization of bad feelings</a:t>
            </a:r>
          </a:p>
          <a:p>
            <a:pPr>
              <a:buClrTx/>
            </a:pPr>
            <a:r>
              <a:rPr lang="en-US" dirty="0"/>
              <a:t>Resignation and hopelessness</a:t>
            </a:r>
          </a:p>
          <a:p>
            <a:pPr>
              <a:buClrTx/>
            </a:pPr>
            <a:r>
              <a:rPr lang="en-US" dirty="0"/>
              <a:t>Establishment of unhealthful family rules</a:t>
            </a:r>
          </a:p>
        </p:txBody>
      </p:sp>
      <p:sp>
        <p:nvSpPr>
          <p:cNvPr id="2" name="Slide Number Placeholder 1">
            <a:extLst>
              <a:ext uri="{FF2B5EF4-FFF2-40B4-BE49-F238E27FC236}">
                <a16:creationId xmlns:a16="http://schemas.microsoft.com/office/drawing/2014/main" id="{B3CA8E8C-2744-4757-82FE-1B1BE70DDB0C}"/>
              </a:ext>
            </a:extLst>
          </p:cNvPr>
          <p:cNvSpPr>
            <a:spLocks noGrp="1"/>
          </p:cNvSpPr>
          <p:nvPr>
            <p:ph type="sldNum" sz="quarter" idx="11"/>
          </p:nvPr>
        </p:nvSpPr>
        <p:spPr/>
        <p:txBody>
          <a:bodyPr/>
          <a:lstStyle/>
          <a:p>
            <a:r>
              <a:rPr lang="en-US"/>
              <a:t>9-</a:t>
            </a:r>
            <a:fld id="{5384CC15-B33B-4B9A-A1A4-EA658A5D97A8}" type="slidenum">
              <a:rPr lang="en-US" smtClean="0"/>
              <a:pPr/>
              <a:t>19</a:t>
            </a:fld>
            <a:endParaRPr lang="en-US" dirty="0"/>
          </a:p>
        </p:txBody>
      </p:sp>
      <p:sp>
        <p:nvSpPr>
          <p:cNvPr id="3" name="Rectangle 2">
            <a:extLst>
              <a:ext uri="{FF2B5EF4-FFF2-40B4-BE49-F238E27FC236}">
                <a16:creationId xmlns:a16="http://schemas.microsoft.com/office/drawing/2014/main" id="{DD85C085-AA68-40A1-89DC-0F137C5CBEE5}"/>
              </a:ext>
            </a:extLst>
          </p:cNvPr>
          <p:cNvSpPr/>
          <p:nvPr/>
        </p:nvSpPr>
        <p:spPr>
          <a:xfrm>
            <a:off x="895350" y="1872783"/>
            <a:ext cx="2622834" cy="523220"/>
          </a:xfrm>
          <a:prstGeom prst="rect">
            <a:avLst/>
          </a:prstGeom>
        </p:spPr>
        <p:txBody>
          <a:bodyPr wrap="none">
            <a:spAutoFit/>
          </a:bodyPr>
          <a:lstStyle/>
          <a:p>
            <a:r>
              <a:rPr lang="en-US" altLang="ja-JP" sz="2800" u="sng" dirty="0"/>
              <a:t>Disaster Phase</a:t>
            </a:r>
            <a:endParaRPr lang="ja-JP" altLang="en-US" sz="2800"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Grp="1" noChangeArrowheads="1"/>
          </p:cNvSpPr>
          <p:nvPr>
            <p:ph type="title"/>
          </p:nvPr>
        </p:nvSpPr>
        <p:spPr/>
        <p:txBody>
          <a:bodyPr/>
          <a:lstStyle/>
          <a:p>
            <a:r>
              <a:rPr lang="en-US" dirty="0"/>
              <a:t>Who Makes Up a Family?</a:t>
            </a:r>
          </a:p>
        </p:txBody>
      </p:sp>
      <p:sp>
        <p:nvSpPr>
          <p:cNvPr id="126981" name="Rectangle 5"/>
          <p:cNvSpPr>
            <a:spLocks noGrp="1" noChangeArrowheads="1"/>
          </p:cNvSpPr>
          <p:nvPr>
            <p:ph type="body" idx="1"/>
          </p:nvPr>
        </p:nvSpPr>
        <p:spPr>
          <a:xfrm>
            <a:off x="895350" y="1600200"/>
            <a:ext cx="7696200" cy="4128247"/>
          </a:xfrm>
        </p:spPr>
        <p:txBody>
          <a:bodyPr/>
          <a:lstStyle/>
          <a:p>
            <a:pPr>
              <a:buClrTx/>
            </a:pPr>
            <a:r>
              <a:rPr lang="en-US" dirty="0"/>
              <a:t>Members of your immediate family (parents, siblings, partner, children)</a:t>
            </a:r>
          </a:p>
          <a:p>
            <a:pPr>
              <a:buClrTx/>
            </a:pPr>
            <a:r>
              <a:rPr lang="en-US" dirty="0"/>
              <a:t>Extended family </a:t>
            </a:r>
          </a:p>
          <a:p>
            <a:pPr>
              <a:buClrTx/>
            </a:pPr>
            <a:r>
              <a:rPr lang="en-US" dirty="0"/>
              <a:t>Friends</a:t>
            </a:r>
          </a:p>
          <a:p>
            <a:pPr>
              <a:buClrTx/>
            </a:pPr>
            <a:r>
              <a:rPr lang="en-US" dirty="0"/>
              <a:t>Colleagues from work</a:t>
            </a:r>
          </a:p>
          <a:p>
            <a:pPr>
              <a:buClrTx/>
            </a:pPr>
            <a:r>
              <a:rPr lang="en-US" dirty="0"/>
              <a:t>Mentors</a:t>
            </a:r>
          </a:p>
          <a:p>
            <a:pPr>
              <a:buClrTx/>
            </a:pPr>
            <a:r>
              <a:rPr lang="en-US" dirty="0"/>
              <a:t>Anyone who will support recovery</a:t>
            </a:r>
          </a:p>
        </p:txBody>
      </p:sp>
      <p:sp>
        <p:nvSpPr>
          <p:cNvPr id="2" name="Slide Number Placeholder 1">
            <a:extLst>
              <a:ext uri="{FF2B5EF4-FFF2-40B4-BE49-F238E27FC236}">
                <a16:creationId xmlns:a16="http://schemas.microsoft.com/office/drawing/2014/main" id="{470C4C88-4183-4237-9029-D1DF3AB083A3}"/>
              </a:ext>
            </a:extLst>
          </p:cNvPr>
          <p:cNvSpPr>
            <a:spLocks noGrp="1"/>
          </p:cNvSpPr>
          <p:nvPr>
            <p:ph type="sldNum" sz="quarter" idx="11"/>
          </p:nvPr>
        </p:nvSpPr>
        <p:spPr/>
        <p:txBody>
          <a:bodyPr/>
          <a:lstStyle/>
          <a:p>
            <a:r>
              <a:rPr lang="en-US"/>
              <a:t>9-</a:t>
            </a:r>
            <a:fld id="{5384CC15-B33B-4B9A-A1A4-EA658A5D97A8}"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895350" y="329407"/>
            <a:ext cx="7696200" cy="1143000"/>
          </a:xfrm>
        </p:spPr>
        <p:txBody>
          <a:bodyPr/>
          <a:lstStyle/>
          <a:p>
            <a:r>
              <a:rPr lang="en-US" dirty="0"/>
              <a:t> Benefits of Family Involvement</a:t>
            </a:r>
          </a:p>
        </p:txBody>
      </p:sp>
      <p:sp>
        <p:nvSpPr>
          <p:cNvPr id="22531" name="Rectangle 3"/>
          <p:cNvSpPr>
            <a:spLocks noGrp="1" noChangeArrowheads="1"/>
          </p:cNvSpPr>
          <p:nvPr>
            <p:ph type="body" idx="1"/>
          </p:nvPr>
        </p:nvSpPr>
        <p:spPr>
          <a:xfrm>
            <a:off x="895350" y="1472407"/>
            <a:ext cx="7696200" cy="4525963"/>
          </a:xfrm>
        </p:spPr>
        <p:txBody>
          <a:bodyPr/>
          <a:lstStyle/>
          <a:p>
            <a:pPr>
              <a:buClrTx/>
            </a:pPr>
            <a:r>
              <a:rPr lang="en-US" dirty="0"/>
              <a:t>Participation by family members is associated with better treatment compliance and outcome.</a:t>
            </a:r>
          </a:p>
          <a:p>
            <a:pPr>
              <a:buClrTx/>
            </a:pPr>
            <a:r>
              <a:rPr lang="en-US" dirty="0"/>
              <a:t>Family members gain a clearer understanding of recovery.</a:t>
            </a:r>
          </a:p>
          <a:p>
            <a:pPr>
              <a:buClrTx/>
            </a:pPr>
            <a:r>
              <a:rPr lang="en-US" dirty="0"/>
              <a:t>Family members and the person in recovery understand their respective roles and goals.</a:t>
            </a:r>
          </a:p>
          <a:p>
            <a:pPr>
              <a:buClrTx/>
            </a:pPr>
            <a:r>
              <a:rPr lang="en-US" dirty="0"/>
              <a:t>Family members and the person in recovery get support in the recovery process.</a:t>
            </a:r>
          </a:p>
        </p:txBody>
      </p:sp>
      <p:sp>
        <p:nvSpPr>
          <p:cNvPr id="2" name="Slide Number Placeholder 1">
            <a:extLst>
              <a:ext uri="{FF2B5EF4-FFF2-40B4-BE49-F238E27FC236}">
                <a16:creationId xmlns:a16="http://schemas.microsoft.com/office/drawing/2014/main" id="{98B32401-CAA7-47DC-B7C3-6D09C2AA431B}"/>
              </a:ext>
            </a:extLst>
          </p:cNvPr>
          <p:cNvSpPr>
            <a:spLocks noGrp="1"/>
          </p:cNvSpPr>
          <p:nvPr>
            <p:ph type="sldNum" sz="quarter" idx="11"/>
          </p:nvPr>
        </p:nvSpPr>
        <p:spPr/>
        <p:txBody>
          <a:bodyPr/>
          <a:lstStyle/>
          <a:p>
            <a:r>
              <a:rPr lang="en-US"/>
              <a:t>9-</a:t>
            </a:r>
            <a:fld id="{5384CC15-B33B-4B9A-A1A4-EA658A5D97A8}" type="slidenum">
              <a:rPr lang="en-US" smtClean="0"/>
              <a:pPr/>
              <a:t>20</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376518"/>
            <a:ext cx="7696200" cy="724774"/>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18362" y="1101292"/>
            <a:ext cx="7696200" cy="3082331"/>
          </a:xfrm>
        </p:spPr>
        <p:txBody>
          <a:bodyPr/>
          <a:lstStyle/>
          <a:p>
            <a:pPr>
              <a:buClrTx/>
            </a:pPr>
            <a:r>
              <a:rPr kumimoji="1" lang="en-US" altLang="ja-JP" sz="3200" i="1" dirty="0"/>
              <a:t>Answer if the following statements are TRUE or FALSE.</a:t>
            </a:r>
          </a:p>
          <a:p>
            <a:pPr marL="971550" lvl="1" indent="-514350">
              <a:buClrTx/>
              <a:buFont typeface="+mj-lt"/>
              <a:buAutoNum type="arabicPeriod"/>
            </a:pPr>
            <a:r>
              <a:rPr kumimoji="1" lang="en-US" altLang="ja-JP" sz="3200" i="1" dirty="0"/>
              <a:t>Shabu is a chemical substance. Addiction is caused by responses of the body to the chemical. </a:t>
            </a:r>
          </a:p>
          <a:p>
            <a:pPr marL="971550" lvl="1" indent="-514350">
              <a:buClrTx/>
              <a:buFont typeface="+mj-lt"/>
              <a:buAutoNum type="arabicPeriod"/>
            </a:pPr>
            <a:r>
              <a:rPr kumimoji="1" lang="en-US" altLang="ja-JP" sz="3200" i="1" dirty="0"/>
              <a:t>Addiction is a form of wrongdoing and not a medical problem.</a:t>
            </a:r>
          </a:p>
          <a:p>
            <a:pPr marL="971550" lvl="1" indent="-514350">
              <a:buClrTx/>
              <a:buFont typeface="+mj-lt"/>
              <a:buAutoNum type="arabicPeriod"/>
            </a:pPr>
            <a:r>
              <a:rPr kumimoji="1" lang="en-US" altLang="ja-JP" sz="3200" i="1" dirty="0"/>
              <a:t>Addiction can be overcome by willpower.</a:t>
            </a:r>
          </a:p>
          <a:p>
            <a:pPr lvl="1">
              <a:buClrTx/>
            </a:pPr>
            <a:endParaRPr kumimoji="1" lang="en-US" altLang="ja-JP" sz="32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3561119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a:xfrm>
            <a:off x="895350" y="1761565"/>
            <a:ext cx="7696200" cy="3012141"/>
          </a:xfrm>
        </p:spPr>
        <p:txBody>
          <a:bodyPr/>
          <a:lstStyle/>
          <a:p>
            <a:pPr>
              <a:buClrTx/>
            </a:pPr>
            <a:r>
              <a:rPr lang="en-US" dirty="0"/>
              <a:t>Addiction is a physical and emotional response to chemicals we put in our bodies.</a:t>
            </a:r>
          </a:p>
          <a:p>
            <a:pPr>
              <a:buClrTx/>
            </a:pPr>
            <a:r>
              <a:rPr lang="en-US" dirty="0"/>
              <a:t>Addiction is a medical disorder.</a:t>
            </a:r>
          </a:p>
          <a:p>
            <a:pPr>
              <a:buClrTx/>
            </a:pPr>
            <a:r>
              <a:rPr lang="en-US" dirty="0"/>
              <a:t>It is not helpful to think of addiction in terms of morality and willpower.</a:t>
            </a:r>
          </a:p>
        </p:txBody>
      </p:sp>
      <p:sp>
        <p:nvSpPr>
          <p:cNvPr id="128004" name="Rectangle 4"/>
          <p:cNvSpPr>
            <a:spLocks noGrp="1" noChangeArrowheads="1"/>
          </p:cNvSpPr>
          <p:nvPr>
            <p:ph type="title"/>
          </p:nvPr>
        </p:nvSpPr>
        <p:spPr>
          <a:xfrm>
            <a:off x="895350" y="457200"/>
            <a:ext cx="7696200" cy="1143000"/>
          </a:xfrm>
        </p:spPr>
        <p:txBody>
          <a:bodyPr/>
          <a:lstStyle/>
          <a:p>
            <a:r>
              <a:rPr lang="en-US" dirty="0"/>
              <a:t>What Is Addiction?</a:t>
            </a:r>
          </a:p>
        </p:txBody>
      </p:sp>
      <p:sp>
        <p:nvSpPr>
          <p:cNvPr id="2" name="Slide Number Placeholder 1">
            <a:extLst>
              <a:ext uri="{FF2B5EF4-FFF2-40B4-BE49-F238E27FC236}">
                <a16:creationId xmlns:a16="http://schemas.microsoft.com/office/drawing/2014/main" id="{261EA507-6B92-4B8F-9859-A5D8FDF5231A}"/>
              </a:ext>
            </a:extLst>
          </p:cNvPr>
          <p:cNvSpPr>
            <a:spLocks noGrp="1"/>
          </p:cNvSpPr>
          <p:nvPr>
            <p:ph type="sldNum" sz="quarter" idx="11"/>
          </p:nvPr>
        </p:nvSpPr>
        <p:spPr/>
        <p:txBody>
          <a:bodyPr/>
          <a:lstStyle/>
          <a:p>
            <a:r>
              <a:rPr lang="en-US"/>
              <a:t>9-</a:t>
            </a:r>
            <a:fld id="{5384CC15-B33B-4B9A-A1A4-EA658A5D97A8}"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5"/>
          <p:cNvSpPr>
            <a:spLocks noGrp="1" noChangeArrowheads="1"/>
          </p:cNvSpPr>
          <p:nvPr>
            <p:ph type="title"/>
          </p:nvPr>
        </p:nvSpPr>
        <p:spPr>
          <a:xfrm>
            <a:off x="881903" y="416802"/>
            <a:ext cx="7696200" cy="1143000"/>
          </a:xfrm>
        </p:spPr>
        <p:txBody>
          <a:bodyPr/>
          <a:lstStyle/>
          <a:p>
            <a:r>
              <a:rPr lang="en-US" dirty="0"/>
              <a:t>Development of Addiction</a:t>
            </a:r>
          </a:p>
        </p:txBody>
      </p:sp>
      <p:pic>
        <p:nvPicPr>
          <p:cNvPr id="3" name="Picture 2" descr="A close up of a logo&#10;&#10;Description automatically generated">
            <a:extLst>
              <a:ext uri="{FF2B5EF4-FFF2-40B4-BE49-F238E27FC236}">
                <a16:creationId xmlns:a16="http://schemas.microsoft.com/office/drawing/2014/main" id="{378FCB78-E242-4473-B487-D3FCAC6671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8178" y="1946636"/>
            <a:ext cx="4727643" cy="4435114"/>
          </a:xfrm>
          <a:prstGeom prst="rect">
            <a:avLst/>
          </a:prstGeom>
        </p:spPr>
      </p:pic>
      <p:sp>
        <p:nvSpPr>
          <p:cNvPr id="4" name="TextBox 3">
            <a:extLst>
              <a:ext uri="{FF2B5EF4-FFF2-40B4-BE49-F238E27FC236}">
                <a16:creationId xmlns:a16="http://schemas.microsoft.com/office/drawing/2014/main" id="{E0E3A8B5-87AC-496F-99A5-CAA2632C5045}"/>
              </a:ext>
            </a:extLst>
          </p:cNvPr>
          <p:cNvSpPr txBox="1"/>
          <p:nvPr/>
        </p:nvSpPr>
        <p:spPr>
          <a:xfrm>
            <a:off x="497541" y="1946636"/>
            <a:ext cx="2791837" cy="461665"/>
          </a:xfrm>
          <a:prstGeom prst="rect">
            <a:avLst/>
          </a:prstGeom>
          <a:noFill/>
        </p:spPr>
        <p:txBody>
          <a:bodyPr wrap="square" rtlCol="0">
            <a:spAutoFit/>
          </a:bodyPr>
          <a:lstStyle/>
          <a:p>
            <a:r>
              <a:rPr lang="en-PH" sz="2400" dirty="0"/>
              <a:t>Prefrontal Cortex</a:t>
            </a:r>
          </a:p>
        </p:txBody>
      </p:sp>
      <p:sp>
        <p:nvSpPr>
          <p:cNvPr id="8" name="TextBox 7">
            <a:extLst>
              <a:ext uri="{FF2B5EF4-FFF2-40B4-BE49-F238E27FC236}">
                <a16:creationId xmlns:a16="http://schemas.microsoft.com/office/drawing/2014/main" id="{191C8A08-B745-4CE9-8357-5F323D64515A}"/>
              </a:ext>
            </a:extLst>
          </p:cNvPr>
          <p:cNvSpPr txBox="1"/>
          <p:nvPr/>
        </p:nvSpPr>
        <p:spPr>
          <a:xfrm>
            <a:off x="6565190" y="2211901"/>
            <a:ext cx="2396248" cy="461665"/>
          </a:xfrm>
          <a:prstGeom prst="rect">
            <a:avLst/>
          </a:prstGeom>
          <a:noFill/>
        </p:spPr>
        <p:txBody>
          <a:bodyPr wrap="square" rtlCol="0">
            <a:spAutoFit/>
          </a:bodyPr>
          <a:lstStyle/>
          <a:p>
            <a:r>
              <a:rPr lang="en-PH" sz="2400" dirty="0"/>
              <a:t>Limbic System</a:t>
            </a:r>
          </a:p>
        </p:txBody>
      </p:sp>
      <p:sp>
        <p:nvSpPr>
          <p:cNvPr id="2" name="Slide Number Placeholder 1">
            <a:extLst>
              <a:ext uri="{FF2B5EF4-FFF2-40B4-BE49-F238E27FC236}">
                <a16:creationId xmlns:a16="http://schemas.microsoft.com/office/drawing/2014/main" id="{8EDACF0F-3865-46F4-A7A7-D143DA2DA879}"/>
              </a:ext>
            </a:extLst>
          </p:cNvPr>
          <p:cNvSpPr>
            <a:spLocks noGrp="1"/>
          </p:cNvSpPr>
          <p:nvPr>
            <p:ph type="sldNum" sz="quarter" idx="11"/>
          </p:nvPr>
        </p:nvSpPr>
        <p:spPr/>
        <p:txBody>
          <a:bodyPr/>
          <a:lstStyle/>
          <a:p>
            <a:r>
              <a:rPr lang="en-US"/>
              <a:t>9-</a:t>
            </a:r>
            <a:fld id="{5384CC15-B33B-4B9A-A1A4-EA658A5D97A8}"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95350" y="490957"/>
            <a:ext cx="7696200" cy="892313"/>
          </a:xfrm>
        </p:spPr>
        <p:txBody>
          <a:bodyPr/>
          <a:lstStyle/>
          <a:p>
            <a:r>
              <a:rPr lang="en-US" dirty="0"/>
              <a:t>Development of the Craving Response</a:t>
            </a:r>
          </a:p>
        </p:txBody>
      </p:sp>
      <p:sp>
        <p:nvSpPr>
          <p:cNvPr id="34821" name="Rectangle 5"/>
          <p:cNvSpPr>
            <a:spLocks noGrp="1" noChangeArrowheads="1"/>
          </p:cNvSpPr>
          <p:nvPr>
            <p:ph idx="1"/>
          </p:nvPr>
        </p:nvSpPr>
        <p:spPr>
          <a:xfrm>
            <a:off x="895350" y="1505039"/>
            <a:ext cx="7696200" cy="1730141"/>
          </a:xfrm>
        </p:spPr>
        <p:txBody>
          <a:bodyPr/>
          <a:lstStyle/>
          <a:p>
            <a:pPr>
              <a:buClrTx/>
            </a:pPr>
            <a:r>
              <a:rPr lang="en-US" dirty="0"/>
              <a:t>Cognitive process—Prefrontal cortex </a:t>
            </a:r>
          </a:p>
          <a:p>
            <a:pPr>
              <a:buClrTx/>
            </a:pPr>
            <a:r>
              <a:rPr lang="en-US" dirty="0"/>
              <a:t>Conditioning process—Limbic system</a:t>
            </a:r>
          </a:p>
          <a:p>
            <a:pPr>
              <a:buClrTx/>
            </a:pPr>
            <a:r>
              <a:rPr lang="en-US" dirty="0"/>
              <a:t>Obsessive thinking</a:t>
            </a:r>
          </a:p>
        </p:txBody>
      </p:sp>
      <p:pic>
        <p:nvPicPr>
          <p:cNvPr id="7" name="Picture 6" descr="A close up of a logo&#10;&#10;Description automatically generated">
            <a:extLst>
              <a:ext uri="{FF2B5EF4-FFF2-40B4-BE49-F238E27FC236}">
                <a16:creationId xmlns:a16="http://schemas.microsoft.com/office/drawing/2014/main" id="{9531AFF5-027E-4DB6-B169-B97C267F50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5782" y="3506042"/>
            <a:ext cx="3042339" cy="2854090"/>
          </a:xfrm>
          <a:prstGeom prst="rect">
            <a:avLst/>
          </a:prstGeom>
        </p:spPr>
      </p:pic>
      <p:sp>
        <p:nvSpPr>
          <p:cNvPr id="8" name="TextBox 7">
            <a:extLst>
              <a:ext uri="{FF2B5EF4-FFF2-40B4-BE49-F238E27FC236}">
                <a16:creationId xmlns:a16="http://schemas.microsoft.com/office/drawing/2014/main" id="{98968193-5D81-4DE3-A7D5-2CCC077F9795}"/>
              </a:ext>
            </a:extLst>
          </p:cNvPr>
          <p:cNvSpPr txBox="1"/>
          <p:nvPr/>
        </p:nvSpPr>
        <p:spPr>
          <a:xfrm>
            <a:off x="3032465" y="3422766"/>
            <a:ext cx="2151529" cy="400110"/>
          </a:xfrm>
          <a:prstGeom prst="rect">
            <a:avLst/>
          </a:prstGeom>
          <a:noFill/>
        </p:spPr>
        <p:txBody>
          <a:bodyPr wrap="square" rtlCol="0">
            <a:spAutoFit/>
          </a:bodyPr>
          <a:lstStyle/>
          <a:p>
            <a:r>
              <a:rPr lang="en-PH" sz="2000" dirty="0"/>
              <a:t>Prefrontal Cortex</a:t>
            </a:r>
          </a:p>
        </p:txBody>
      </p:sp>
      <p:sp>
        <p:nvSpPr>
          <p:cNvPr id="9" name="TextBox 8">
            <a:extLst>
              <a:ext uri="{FF2B5EF4-FFF2-40B4-BE49-F238E27FC236}">
                <a16:creationId xmlns:a16="http://schemas.microsoft.com/office/drawing/2014/main" id="{A57B326B-EA81-48BD-BA25-ECAE12A202E5}"/>
              </a:ext>
            </a:extLst>
          </p:cNvPr>
          <p:cNvSpPr txBox="1"/>
          <p:nvPr/>
        </p:nvSpPr>
        <p:spPr>
          <a:xfrm>
            <a:off x="6989712" y="3591044"/>
            <a:ext cx="1971726" cy="400110"/>
          </a:xfrm>
          <a:prstGeom prst="rect">
            <a:avLst/>
          </a:prstGeom>
          <a:noFill/>
        </p:spPr>
        <p:txBody>
          <a:bodyPr wrap="square" rtlCol="0">
            <a:spAutoFit/>
          </a:bodyPr>
          <a:lstStyle/>
          <a:p>
            <a:r>
              <a:rPr lang="en-PH" sz="2000" dirty="0"/>
              <a:t>Limbic system</a:t>
            </a:r>
          </a:p>
        </p:txBody>
      </p:sp>
      <p:sp>
        <p:nvSpPr>
          <p:cNvPr id="2" name="Slide Number Placeholder 1">
            <a:extLst>
              <a:ext uri="{FF2B5EF4-FFF2-40B4-BE49-F238E27FC236}">
                <a16:creationId xmlns:a16="http://schemas.microsoft.com/office/drawing/2014/main" id="{33170F3C-7BC1-444E-B277-C18B65E7633C}"/>
              </a:ext>
            </a:extLst>
          </p:cNvPr>
          <p:cNvSpPr>
            <a:spLocks noGrp="1"/>
          </p:cNvSpPr>
          <p:nvPr>
            <p:ph type="sldNum" sz="quarter" idx="11"/>
          </p:nvPr>
        </p:nvSpPr>
        <p:spPr/>
        <p:txBody>
          <a:bodyPr/>
          <a:lstStyle/>
          <a:p>
            <a:r>
              <a:rPr lang="en-US"/>
              <a:t>9-</a:t>
            </a:r>
            <a:fld id="{5384CC15-B33B-4B9A-A1A4-EA658A5D97A8}"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descr="Scale showing positives outweigh negatives at introductory phase">
            <a:extLst>
              <a:ext uri="{FF2B5EF4-FFF2-40B4-BE49-F238E27FC236}">
                <a16:creationId xmlns:a16="http://schemas.microsoft.com/office/drawing/2014/main" id="{99F49AFE-6EE5-44AD-89B7-7B3D4A39E93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4566" y="3547878"/>
            <a:ext cx="7566026" cy="2431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Rectangle 2"/>
          <p:cNvSpPr>
            <a:spLocks noGrp="1" noChangeArrowheads="1"/>
          </p:cNvSpPr>
          <p:nvPr>
            <p:ph type="title"/>
          </p:nvPr>
        </p:nvSpPr>
        <p:spPr>
          <a:xfrm>
            <a:off x="895349" y="586331"/>
            <a:ext cx="7696200" cy="686561"/>
          </a:xfrm>
        </p:spPr>
        <p:txBody>
          <a:bodyPr/>
          <a:lstStyle/>
          <a:p>
            <a:r>
              <a:rPr lang="en-US" dirty="0"/>
              <a:t>Cognitive Process</a:t>
            </a:r>
          </a:p>
        </p:txBody>
      </p:sp>
      <p:sp>
        <p:nvSpPr>
          <p:cNvPr id="5" name="TextBox 4">
            <a:extLst>
              <a:ext uri="{FF2B5EF4-FFF2-40B4-BE49-F238E27FC236}">
                <a16:creationId xmlns:a16="http://schemas.microsoft.com/office/drawing/2014/main" id="{E87044E3-FE59-4514-B510-B8258C68C69A}"/>
              </a:ext>
            </a:extLst>
          </p:cNvPr>
          <p:cNvSpPr txBox="1"/>
          <p:nvPr/>
        </p:nvSpPr>
        <p:spPr>
          <a:xfrm>
            <a:off x="5546360" y="2555990"/>
            <a:ext cx="3073941" cy="1015663"/>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a:t>Employment disruption</a:t>
            </a:r>
          </a:p>
          <a:p>
            <a:pPr marL="285750" indent="-285750">
              <a:buFont typeface="Arial" panose="020B0604020202020204" pitchFamily="34" charset="0"/>
              <a:buChar char="•"/>
            </a:pPr>
            <a:r>
              <a:rPr lang="en-PH" sz="2000" dirty="0"/>
              <a:t>Relationship concerns</a:t>
            </a:r>
          </a:p>
          <a:p>
            <a:pPr marL="285750" indent="-285750">
              <a:buFont typeface="Arial" panose="020B0604020202020204" pitchFamily="34" charset="0"/>
              <a:buChar char="•"/>
            </a:pPr>
            <a:r>
              <a:rPr lang="en-PH" sz="2000" dirty="0"/>
              <a:t>Financial problems</a:t>
            </a:r>
          </a:p>
        </p:txBody>
      </p:sp>
      <p:sp>
        <p:nvSpPr>
          <p:cNvPr id="8" name="TextBox 7">
            <a:extLst>
              <a:ext uri="{FF2B5EF4-FFF2-40B4-BE49-F238E27FC236}">
                <a16:creationId xmlns:a16="http://schemas.microsoft.com/office/drawing/2014/main" id="{76FA92FE-D5B7-45A7-A552-8FFE411F1608}"/>
              </a:ext>
            </a:extLst>
          </p:cNvPr>
          <p:cNvSpPr txBox="1"/>
          <p:nvPr/>
        </p:nvSpPr>
        <p:spPr>
          <a:xfrm>
            <a:off x="563749" y="3695742"/>
            <a:ext cx="3073941" cy="1323439"/>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a:t>Depression relief</a:t>
            </a:r>
          </a:p>
          <a:p>
            <a:pPr marL="285750" indent="-285750">
              <a:buFont typeface="Arial" panose="020B0604020202020204" pitchFamily="34" charset="0"/>
              <a:buChar char="•"/>
            </a:pPr>
            <a:r>
              <a:rPr lang="en-PH" sz="2000" dirty="0"/>
              <a:t>Confidence boost</a:t>
            </a:r>
          </a:p>
          <a:p>
            <a:pPr marL="285750" indent="-285750">
              <a:buFont typeface="Arial" panose="020B0604020202020204" pitchFamily="34" charset="0"/>
              <a:buChar char="•"/>
            </a:pPr>
            <a:r>
              <a:rPr lang="en-PH" sz="2000" dirty="0"/>
              <a:t>Boredom relief</a:t>
            </a:r>
          </a:p>
          <a:p>
            <a:pPr marL="285750" indent="-285750">
              <a:buFont typeface="Arial" panose="020B0604020202020204" pitchFamily="34" charset="0"/>
              <a:buChar char="•"/>
            </a:pPr>
            <a:r>
              <a:rPr lang="en-PH" sz="2000" dirty="0"/>
              <a:t>Sexual enhancement</a:t>
            </a:r>
          </a:p>
        </p:txBody>
      </p:sp>
      <p:sp>
        <p:nvSpPr>
          <p:cNvPr id="9" name="TextBox 8">
            <a:extLst>
              <a:ext uri="{FF2B5EF4-FFF2-40B4-BE49-F238E27FC236}">
                <a16:creationId xmlns:a16="http://schemas.microsoft.com/office/drawing/2014/main" id="{5FDAE475-66EB-45C0-8101-19B6BF6E975E}"/>
              </a:ext>
            </a:extLst>
          </p:cNvPr>
          <p:cNvSpPr txBox="1"/>
          <p:nvPr/>
        </p:nvSpPr>
        <p:spPr>
          <a:xfrm>
            <a:off x="551878" y="3335973"/>
            <a:ext cx="2348012" cy="400110"/>
          </a:xfrm>
          <a:prstGeom prst="rect">
            <a:avLst/>
          </a:prstGeom>
          <a:noFill/>
        </p:spPr>
        <p:txBody>
          <a:bodyPr wrap="square" rtlCol="0">
            <a:spAutoFit/>
          </a:bodyPr>
          <a:lstStyle/>
          <a:p>
            <a:r>
              <a:rPr lang="en-PH" sz="2000" b="1" dirty="0"/>
              <a:t>Positive Aspects</a:t>
            </a:r>
          </a:p>
        </p:txBody>
      </p:sp>
      <p:sp>
        <p:nvSpPr>
          <p:cNvPr id="10" name="TextBox 9">
            <a:extLst>
              <a:ext uri="{FF2B5EF4-FFF2-40B4-BE49-F238E27FC236}">
                <a16:creationId xmlns:a16="http://schemas.microsoft.com/office/drawing/2014/main" id="{C51843B7-FCFA-4BF5-9513-65D84F4C3066}"/>
              </a:ext>
            </a:extLst>
          </p:cNvPr>
          <p:cNvSpPr txBox="1"/>
          <p:nvPr/>
        </p:nvSpPr>
        <p:spPr>
          <a:xfrm>
            <a:off x="5519466" y="2157050"/>
            <a:ext cx="2348012" cy="400110"/>
          </a:xfrm>
          <a:prstGeom prst="rect">
            <a:avLst/>
          </a:prstGeom>
          <a:noFill/>
        </p:spPr>
        <p:txBody>
          <a:bodyPr wrap="square" rtlCol="0">
            <a:spAutoFit/>
          </a:bodyPr>
          <a:lstStyle/>
          <a:p>
            <a:r>
              <a:rPr lang="en-PH" sz="2000" b="1" dirty="0"/>
              <a:t>Negative Aspects</a:t>
            </a:r>
          </a:p>
        </p:txBody>
      </p:sp>
      <p:sp>
        <p:nvSpPr>
          <p:cNvPr id="2" name="Slide Number Placeholder 1">
            <a:extLst>
              <a:ext uri="{FF2B5EF4-FFF2-40B4-BE49-F238E27FC236}">
                <a16:creationId xmlns:a16="http://schemas.microsoft.com/office/drawing/2014/main" id="{C5BCDDCA-6017-4999-948C-67F3CC18DAF2}"/>
              </a:ext>
            </a:extLst>
          </p:cNvPr>
          <p:cNvSpPr>
            <a:spLocks noGrp="1"/>
          </p:cNvSpPr>
          <p:nvPr>
            <p:ph type="sldNum" sz="quarter" idx="11"/>
          </p:nvPr>
        </p:nvSpPr>
        <p:spPr/>
        <p:txBody>
          <a:bodyPr/>
          <a:lstStyle/>
          <a:p>
            <a:r>
              <a:rPr lang="en-US"/>
              <a:t>9-</a:t>
            </a:r>
            <a:fld id="{57CACBF6-C201-438F-BF4A-81C0525FC2C0}" type="slidenum">
              <a:rPr lang="en-US" smtClean="0"/>
              <a:pPr/>
              <a:t>7</a:t>
            </a:fld>
            <a:endParaRPr lang="en-US" dirty="0"/>
          </a:p>
        </p:txBody>
      </p:sp>
      <p:sp>
        <p:nvSpPr>
          <p:cNvPr id="3" name="Rectangle 2">
            <a:extLst>
              <a:ext uri="{FF2B5EF4-FFF2-40B4-BE49-F238E27FC236}">
                <a16:creationId xmlns:a16="http://schemas.microsoft.com/office/drawing/2014/main" id="{1004ED2C-EFA1-4FE5-AD64-BDFF13420222}"/>
              </a:ext>
            </a:extLst>
          </p:cNvPr>
          <p:cNvSpPr/>
          <p:nvPr/>
        </p:nvSpPr>
        <p:spPr>
          <a:xfrm>
            <a:off x="895349" y="1262840"/>
            <a:ext cx="6285379" cy="523220"/>
          </a:xfrm>
          <a:prstGeom prst="rect">
            <a:avLst/>
          </a:prstGeom>
        </p:spPr>
        <p:txBody>
          <a:bodyPr wrap="square">
            <a:spAutoFit/>
          </a:bodyPr>
          <a:lstStyle/>
          <a:p>
            <a:r>
              <a:rPr lang="en-US" altLang="ja-JP" sz="2800" u="sng" dirty="0"/>
              <a:t>Beginning Stages of Addiction</a:t>
            </a:r>
            <a:endParaRPr lang="ja-JP" altLang="en-US" sz="2800"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5" descr="Scale showing that in disaster phase, negatives very much outweigh the positives.">
            <a:extLst>
              <a:ext uri="{FF2B5EF4-FFF2-40B4-BE49-F238E27FC236}">
                <a16:creationId xmlns:a16="http://schemas.microsoft.com/office/drawing/2014/main" id="{3F7784C9-2DE4-411C-B436-3132E838DA0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4713" y="3429000"/>
            <a:ext cx="8086725"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61" name="Rectangle 29"/>
          <p:cNvSpPr>
            <a:spLocks noGrp="1" noChangeArrowheads="1"/>
          </p:cNvSpPr>
          <p:nvPr>
            <p:ph type="title"/>
          </p:nvPr>
        </p:nvSpPr>
        <p:spPr>
          <a:xfrm>
            <a:off x="895350" y="443275"/>
            <a:ext cx="7696200" cy="554037"/>
          </a:xfrm>
        </p:spPr>
        <p:txBody>
          <a:bodyPr/>
          <a:lstStyle/>
          <a:p>
            <a:r>
              <a:rPr lang="en-US" dirty="0"/>
              <a:t>Cognitive Process</a:t>
            </a:r>
            <a:endParaRPr lang="en-US" sz="2800" i="1" dirty="0"/>
          </a:p>
        </p:txBody>
      </p:sp>
      <p:sp>
        <p:nvSpPr>
          <p:cNvPr id="7" name="TextBox 6">
            <a:extLst>
              <a:ext uri="{FF2B5EF4-FFF2-40B4-BE49-F238E27FC236}">
                <a16:creationId xmlns:a16="http://schemas.microsoft.com/office/drawing/2014/main" id="{F5EF008A-B059-4E07-9C4F-B388D6B09834}"/>
              </a:ext>
            </a:extLst>
          </p:cNvPr>
          <p:cNvSpPr txBox="1"/>
          <p:nvPr/>
        </p:nvSpPr>
        <p:spPr>
          <a:xfrm>
            <a:off x="5382521" y="2440922"/>
            <a:ext cx="3073941" cy="2246769"/>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a:t>Nosebleeds, infections</a:t>
            </a:r>
          </a:p>
          <a:p>
            <a:pPr marL="285750" indent="-285750">
              <a:buFont typeface="Arial" panose="020B0604020202020204" pitchFamily="34" charset="0"/>
              <a:buChar char="•"/>
            </a:pPr>
            <a:r>
              <a:rPr lang="en-PH" sz="2000" dirty="0"/>
              <a:t>Financial jeopardy</a:t>
            </a:r>
          </a:p>
          <a:p>
            <a:pPr marL="285750" indent="-285750">
              <a:buFont typeface="Arial" panose="020B0604020202020204" pitchFamily="34" charset="0"/>
              <a:buChar char="•"/>
            </a:pPr>
            <a:r>
              <a:rPr lang="en-PH" sz="2000" dirty="0"/>
              <a:t>Relationship disruption</a:t>
            </a:r>
          </a:p>
          <a:p>
            <a:pPr marL="285750" indent="-285750">
              <a:buFont typeface="Arial" panose="020B0604020202020204" pitchFamily="34" charset="0"/>
              <a:buChar char="•"/>
            </a:pPr>
            <a:r>
              <a:rPr lang="en-PH" sz="2000" dirty="0"/>
              <a:t>Family distress</a:t>
            </a:r>
          </a:p>
          <a:p>
            <a:pPr marL="285750" indent="-285750">
              <a:buFont typeface="Arial" panose="020B0604020202020204" pitchFamily="34" charset="0"/>
              <a:buChar char="•"/>
            </a:pPr>
            <a:r>
              <a:rPr lang="en-PH" sz="2000" dirty="0"/>
              <a:t>Impending job loss</a:t>
            </a:r>
          </a:p>
          <a:p>
            <a:pPr marL="285750" indent="-285750">
              <a:buFont typeface="Arial" panose="020B0604020202020204" pitchFamily="34" charset="0"/>
              <a:buChar char="•"/>
            </a:pPr>
            <a:r>
              <a:rPr lang="en-PH" sz="2000" dirty="0"/>
              <a:t>Conflict with law and legal issues</a:t>
            </a:r>
          </a:p>
        </p:txBody>
      </p:sp>
      <p:sp>
        <p:nvSpPr>
          <p:cNvPr id="8" name="TextBox 7">
            <a:extLst>
              <a:ext uri="{FF2B5EF4-FFF2-40B4-BE49-F238E27FC236}">
                <a16:creationId xmlns:a16="http://schemas.microsoft.com/office/drawing/2014/main" id="{288EA761-6236-419E-9AF4-831D445DB3E8}"/>
              </a:ext>
            </a:extLst>
          </p:cNvPr>
          <p:cNvSpPr txBox="1"/>
          <p:nvPr/>
        </p:nvSpPr>
        <p:spPr>
          <a:xfrm>
            <a:off x="592407" y="2376199"/>
            <a:ext cx="3073941" cy="1015663"/>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a:t>Social currency</a:t>
            </a:r>
          </a:p>
          <a:p>
            <a:pPr marL="285750" indent="-285750">
              <a:buFont typeface="Arial" panose="020B0604020202020204" pitchFamily="34" charset="0"/>
              <a:buChar char="•"/>
            </a:pPr>
            <a:r>
              <a:rPr lang="en-PH" sz="2000" dirty="0"/>
              <a:t>Occasional euphoria</a:t>
            </a:r>
          </a:p>
          <a:p>
            <a:pPr marL="285750" indent="-285750">
              <a:buFont typeface="Arial" panose="020B0604020202020204" pitchFamily="34" charset="0"/>
              <a:buChar char="•"/>
            </a:pPr>
            <a:r>
              <a:rPr lang="en-PH" sz="2000" dirty="0"/>
              <a:t>Relief from lethargy</a:t>
            </a:r>
          </a:p>
        </p:txBody>
      </p:sp>
      <p:sp>
        <p:nvSpPr>
          <p:cNvPr id="9" name="TextBox 8">
            <a:extLst>
              <a:ext uri="{FF2B5EF4-FFF2-40B4-BE49-F238E27FC236}">
                <a16:creationId xmlns:a16="http://schemas.microsoft.com/office/drawing/2014/main" id="{34FAB114-8282-433C-9A19-9A556C981088}"/>
              </a:ext>
            </a:extLst>
          </p:cNvPr>
          <p:cNvSpPr txBox="1"/>
          <p:nvPr/>
        </p:nvSpPr>
        <p:spPr>
          <a:xfrm>
            <a:off x="592407" y="1901311"/>
            <a:ext cx="2348012" cy="400110"/>
          </a:xfrm>
          <a:prstGeom prst="rect">
            <a:avLst/>
          </a:prstGeom>
          <a:noFill/>
        </p:spPr>
        <p:txBody>
          <a:bodyPr wrap="square" rtlCol="0">
            <a:spAutoFit/>
          </a:bodyPr>
          <a:lstStyle/>
          <a:p>
            <a:r>
              <a:rPr lang="en-PH" sz="2000" b="1" dirty="0"/>
              <a:t>Positive Aspects</a:t>
            </a:r>
          </a:p>
        </p:txBody>
      </p:sp>
      <p:sp>
        <p:nvSpPr>
          <p:cNvPr id="10" name="TextBox 9">
            <a:extLst>
              <a:ext uri="{FF2B5EF4-FFF2-40B4-BE49-F238E27FC236}">
                <a16:creationId xmlns:a16="http://schemas.microsoft.com/office/drawing/2014/main" id="{F683604B-32EE-4AB0-A024-C47BAE0113B2}"/>
              </a:ext>
            </a:extLst>
          </p:cNvPr>
          <p:cNvSpPr txBox="1"/>
          <p:nvPr/>
        </p:nvSpPr>
        <p:spPr>
          <a:xfrm>
            <a:off x="5382521" y="2040812"/>
            <a:ext cx="2348012" cy="400110"/>
          </a:xfrm>
          <a:prstGeom prst="rect">
            <a:avLst/>
          </a:prstGeom>
          <a:noFill/>
        </p:spPr>
        <p:txBody>
          <a:bodyPr wrap="square" rtlCol="0">
            <a:spAutoFit/>
          </a:bodyPr>
          <a:lstStyle/>
          <a:p>
            <a:r>
              <a:rPr lang="en-PH" sz="2000" b="1" dirty="0"/>
              <a:t>Negative Aspects</a:t>
            </a:r>
          </a:p>
        </p:txBody>
      </p:sp>
      <p:sp>
        <p:nvSpPr>
          <p:cNvPr id="2" name="Slide Number Placeholder 1">
            <a:extLst>
              <a:ext uri="{FF2B5EF4-FFF2-40B4-BE49-F238E27FC236}">
                <a16:creationId xmlns:a16="http://schemas.microsoft.com/office/drawing/2014/main" id="{77235C81-8212-4738-9627-9A696BD1BAF9}"/>
              </a:ext>
            </a:extLst>
          </p:cNvPr>
          <p:cNvSpPr>
            <a:spLocks noGrp="1"/>
          </p:cNvSpPr>
          <p:nvPr>
            <p:ph type="sldNum" sz="quarter" idx="11"/>
          </p:nvPr>
        </p:nvSpPr>
        <p:spPr/>
        <p:txBody>
          <a:bodyPr/>
          <a:lstStyle/>
          <a:p>
            <a:r>
              <a:rPr lang="en-US"/>
              <a:t>9-</a:t>
            </a:r>
            <a:fld id="{57CACBF6-C201-438F-BF4A-81C0525FC2C0}" type="slidenum">
              <a:rPr lang="en-US" smtClean="0"/>
              <a:pPr/>
              <a:t>8</a:t>
            </a:fld>
            <a:endParaRPr lang="en-US" dirty="0"/>
          </a:p>
        </p:txBody>
      </p:sp>
      <p:sp>
        <p:nvSpPr>
          <p:cNvPr id="3" name="Rectangle 2">
            <a:extLst>
              <a:ext uri="{FF2B5EF4-FFF2-40B4-BE49-F238E27FC236}">
                <a16:creationId xmlns:a16="http://schemas.microsoft.com/office/drawing/2014/main" id="{2F217CF2-FDA6-4854-96C7-F34510CE4506}"/>
              </a:ext>
            </a:extLst>
          </p:cNvPr>
          <p:cNvSpPr/>
          <p:nvPr/>
        </p:nvSpPr>
        <p:spPr>
          <a:xfrm>
            <a:off x="895350" y="1025666"/>
            <a:ext cx="5781776" cy="523220"/>
          </a:xfrm>
          <a:prstGeom prst="rect">
            <a:avLst/>
          </a:prstGeom>
        </p:spPr>
        <p:txBody>
          <a:bodyPr wrap="none">
            <a:spAutoFit/>
          </a:bodyPr>
          <a:lstStyle/>
          <a:p>
            <a:r>
              <a:rPr lang="en-US" altLang="ja-JP" sz="2800" u="sng" dirty="0"/>
              <a:t>Disenchantment Stage of Addiction</a:t>
            </a:r>
            <a:endParaRPr lang="ja-JP" altLang="en-US" sz="2800"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2202BC0-0584-46D1-8468-FCA46A66B1F7}"/>
              </a:ext>
            </a:extLst>
          </p:cNvPr>
          <p:cNvSpPr>
            <a:spLocks noGrp="1"/>
          </p:cNvSpPr>
          <p:nvPr>
            <p:ph type="sldNum" sz="quarter" idx="11"/>
          </p:nvPr>
        </p:nvSpPr>
        <p:spPr/>
        <p:txBody>
          <a:bodyPr/>
          <a:lstStyle/>
          <a:p>
            <a:r>
              <a:rPr lang="en-US"/>
              <a:t>9-</a:t>
            </a:r>
            <a:fld id="{EC5339F1-B42B-43F9-B4AC-3E8081EB8735}" type="slidenum">
              <a:rPr lang="en-US" smtClean="0"/>
              <a:pPr/>
              <a:t>9</a:t>
            </a:fld>
            <a:endParaRPr lang="en-US" dirty="0"/>
          </a:p>
        </p:txBody>
      </p:sp>
      <p:sp>
        <p:nvSpPr>
          <p:cNvPr id="7" name="Rectangle 6">
            <a:extLst>
              <a:ext uri="{FF2B5EF4-FFF2-40B4-BE49-F238E27FC236}">
                <a16:creationId xmlns:a16="http://schemas.microsoft.com/office/drawing/2014/main" id="{C561A6CA-293D-4303-964F-D62187441823}"/>
              </a:ext>
            </a:extLst>
          </p:cNvPr>
          <p:cNvSpPr/>
          <p:nvPr/>
        </p:nvSpPr>
        <p:spPr>
          <a:xfrm>
            <a:off x="1063285" y="1055894"/>
            <a:ext cx="7264288" cy="892552"/>
          </a:xfrm>
          <a:prstGeom prst="rect">
            <a:avLst/>
          </a:prstGeom>
        </p:spPr>
        <p:txBody>
          <a:bodyPr wrap="square">
            <a:spAutoFit/>
          </a:bodyPr>
          <a:lstStyle/>
          <a:p>
            <a:r>
              <a:rPr lang="en-US" altLang="ja-JP" sz="2800" u="sng" dirty="0"/>
              <a:t>Mild to Moderate Mental Connection</a:t>
            </a:r>
          </a:p>
          <a:p>
            <a:r>
              <a:rPr lang="en-US" altLang="ja-JP" sz="2400" dirty="0"/>
              <a:t>(between Shabu and Pleasure)</a:t>
            </a:r>
            <a:endParaRPr lang="ja-JP" altLang="en-US" sz="2400" dirty="0"/>
          </a:p>
        </p:txBody>
      </p:sp>
      <p:sp>
        <p:nvSpPr>
          <p:cNvPr id="8" name="Rectangle 7">
            <a:extLst>
              <a:ext uri="{FF2B5EF4-FFF2-40B4-BE49-F238E27FC236}">
                <a16:creationId xmlns:a16="http://schemas.microsoft.com/office/drawing/2014/main" id="{56E1C8E9-9478-4BD1-B6C7-B551CEBEC6C8}"/>
              </a:ext>
            </a:extLst>
          </p:cNvPr>
          <p:cNvSpPr/>
          <p:nvPr/>
        </p:nvSpPr>
        <p:spPr>
          <a:xfrm>
            <a:off x="1063284" y="398241"/>
            <a:ext cx="4418197" cy="584775"/>
          </a:xfrm>
          <a:prstGeom prst="rect">
            <a:avLst/>
          </a:prstGeom>
        </p:spPr>
        <p:txBody>
          <a:bodyPr wrap="none">
            <a:spAutoFit/>
          </a:bodyPr>
          <a:lstStyle/>
          <a:p>
            <a:r>
              <a:rPr lang="en-US" altLang="ja-JP" sz="3200" b="1" dirty="0"/>
              <a:t>Conditioning Process</a:t>
            </a:r>
            <a:endParaRPr lang="ja-JP" altLang="en-US" sz="3200" b="1" dirty="0"/>
          </a:p>
        </p:txBody>
      </p:sp>
      <p:sp>
        <p:nvSpPr>
          <p:cNvPr id="13" name="Content Placeholder 6">
            <a:extLst>
              <a:ext uri="{FF2B5EF4-FFF2-40B4-BE49-F238E27FC236}">
                <a16:creationId xmlns:a16="http://schemas.microsoft.com/office/drawing/2014/main" id="{208EF9A4-BAD8-4428-9AEE-A4C6BBA340E3}"/>
              </a:ext>
            </a:extLst>
          </p:cNvPr>
          <p:cNvSpPr txBox="1">
            <a:spLocks/>
          </p:cNvSpPr>
          <p:nvPr/>
        </p:nvSpPr>
        <p:spPr bwMode="auto">
          <a:xfrm>
            <a:off x="5328103" y="2093332"/>
            <a:ext cx="2999469" cy="4205085"/>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Responses</a:t>
            </a:r>
          </a:p>
          <a:p>
            <a:pPr marL="342900" lvl="1" indent="-342900">
              <a:spcBef>
                <a:spcPts val="600"/>
              </a:spcBef>
              <a:buClrTx/>
              <a:buFontTx/>
              <a:buChar char="•"/>
              <a:defRPr/>
            </a:pPr>
            <a:r>
              <a:rPr lang="en-US" altLang="ja-JP" sz="2400" dirty="0"/>
              <a:t>Thoughts of Shabu </a:t>
            </a:r>
          </a:p>
          <a:p>
            <a:pPr marL="342900" lvl="1" indent="-342900">
              <a:spcBef>
                <a:spcPts val="600"/>
              </a:spcBef>
              <a:buClrTx/>
              <a:buFontTx/>
              <a:buChar char="•"/>
              <a:defRPr/>
            </a:pPr>
            <a:r>
              <a:rPr lang="en-US" altLang="ja-JP" sz="2400" dirty="0"/>
              <a:t>Mild physiological arousal</a:t>
            </a:r>
          </a:p>
          <a:p>
            <a:pPr marL="342900" lvl="1" indent="-342900">
              <a:spcBef>
                <a:spcPts val="600"/>
              </a:spcBef>
              <a:buClrTx/>
              <a:buFontTx/>
              <a:buChar char="•"/>
              <a:defRPr/>
            </a:pPr>
            <a:r>
              <a:rPr lang="en-US" altLang="ja-JP" sz="2400" dirty="0"/>
              <a:t>Eager anticipation of use</a:t>
            </a:r>
          </a:p>
          <a:p>
            <a:pPr marL="342900" lvl="1" indent="-342900">
              <a:spcBef>
                <a:spcPts val="600"/>
              </a:spcBef>
              <a:buClrTx/>
              <a:buFontTx/>
              <a:buChar char="•"/>
              <a:defRPr/>
            </a:pPr>
            <a:r>
              <a:rPr lang="en-US" altLang="ja-JP" sz="2400" dirty="0"/>
              <a:t>Cravings as use   approaches</a:t>
            </a:r>
          </a:p>
          <a:p>
            <a:pPr marL="342900" lvl="1" indent="-342900">
              <a:spcBef>
                <a:spcPts val="600"/>
              </a:spcBef>
              <a:buClrTx/>
              <a:buFontTx/>
              <a:buChar char="•"/>
              <a:defRPr/>
            </a:pPr>
            <a:r>
              <a:rPr lang="en-US" altLang="ja-JP" sz="2400" dirty="0"/>
              <a:t>Occasional use</a:t>
            </a:r>
          </a:p>
          <a:p>
            <a:pPr marL="0" indent="0">
              <a:buFont typeface="Wingdings" pitchFamily="2" charset="2"/>
              <a:buNone/>
              <a:defRPr/>
            </a:pPr>
            <a:endParaRPr lang="en-US" sz="2800" kern="0" dirty="0"/>
          </a:p>
        </p:txBody>
      </p:sp>
      <p:sp>
        <p:nvSpPr>
          <p:cNvPr id="14" name="AutoShape 6" descr="Arrow leading from Triggers to Responses: Mild">
            <a:extLst>
              <a:ext uri="{FF2B5EF4-FFF2-40B4-BE49-F238E27FC236}">
                <a16:creationId xmlns:a16="http://schemas.microsoft.com/office/drawing/2014/main" id="{3F342E43-BD32-4695-9150-E660CB0F1C10}"/>
              </a:ext>
            </a:extLst>
          </p:cNvPr>
          <p:cNvSpPr>
            <a:spLocks noChangeArrowheads="1"/>
          </p:cNvSpPr>
          <p:nvPr/>
        </p:nvSpPr>
        <p:spPr bwMode="auto">
          <a:xfrm>
            <a:off x="4238480" y="3547586"/>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5" name="Content Placeholder 6">
            <a:extLst>
              <a:ext uri="{FF2B5EF4-FFF2-40B4-BE49-F238E27FC236}">
                <a16:creationId xmlns:a16="http://schemas.microsoft.com/office/drawing/2014/main" id="{0975AE2A-B4EA-4361-8B16-88EAF2294A29}"/>
              </a:ext>
            </a:extLst>
          </p:cNvPr>
          <p:cNvSpPr txBox="1">
            <a:spLocks/>
          </p:cNvSpPr>
          <p:nvPr/>
        </p:nvSpPr>
        <p:spPr bwMode="auto">
          <a:xfrm>
            <a:off x="1063284" y="2093332"/>
            <a:ext cx="2999468" cy="4092315"/>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a:t>Triggers</a:t>
            </a:r>
          </a:p>
          <a:p>
            <a:pPr marL="342900" lvl="1" indent="-342900">
              <a:spcBef>
                <a:spcPts val="600"/>
              </a:spcBef>
              <a:buClrTx/>
              <a:buFontTx/>
              <a:buChar char="•"/>
              <a:defRPr/>
            </a:pPr>
            <a:r>
              <a:rPr lang="en-US" altLang="ja-JP" sz="2400" dirty="0"/>
              <a:t>Parties</a:t>
            </a:r>
          </a:p>
          <a:p>
            <a:pPr marL="342900" lvl="1" indent="-342900">
              <a:spcBef>
                <a:spcPts val="600"/>
              </a:spcBef>
              <a:buClrTx/>
              <a:buFontTx/>
              <a:buChar char="•"/>
              <a:defRPr/>
            </a:pPr>
            <a:r>
              <a:rPr lang="en-US" altLang="ja-JP" sz="2400" dirty="0"/>
              <a:t>Friday nights</a:t>
            </a:r>
          </a:p>
          <a:p>
            <a:pPr marL="342900" lvl="1" indent="-342900">
              <a:spcBef>
                <a:spcPts val="600"/>
              </a:spcBef>
              <a:buClrTx/>
              <a:buFontTx/>
              <a:buChar char="•"/>
              <a:defRPr/>
            </a:pPr>
            <a:r>
              <a:rPr lang="en-US" altLang="ja-JP" sz="2400" dirty="0"/>
              <a:t>Friends</a:t>
            </a:r>
          </a:p>
          <a:p>
            <a:pPr marL="342900" lvl="1" indent="-342900">
              <a:spcBef>
                <a:spcPts val="600"/>
              </a:spcBef>
              <a:buClrTx/>
              <a:buFontTx/>
              <a:buChar char="•"/>
              <a:defRPr/>
            </a:pPr>
            <a:r>
              <a:rPr lang="en-US" altLang="ja-JP" sz="2400" dirty="0"/>
              <a:t>Extra money</a:t>
            </a:r>
          </a:p>
          <a:p>
            <a:pPr marL="342900" lvl="1" indent="-342900">
              <a:spcBef>
                <a:spcPts val="600"/>
              </a:spcBef>
              <a:buClrTx/>
              <a:buFontTx/>
              <a:buChar char="•"/>
              <a:defRPr/>
            </a:pPr>
            <a:r>
              <a:rPr lang="en-US" altLang="ja-JP" sz="2400" dirty="0"/>
              <a:t>Intimate situations</a:t>
            </a:r>
          </a:p>
          <a:p>
            <a:pPr marL="342900" lvl="1" indent="-342900">
              <a:spcBef>
                <a:spcPts val="600"/>
              </a:spcBef>
              <a:buClrTx/>
              <a:buFontTx/>
              <a:buChar char="•"/>
              <a:defRPr/>
            </a:pPr>
            <a:r>
              <a:rPr lang="en-US" altLang="ja-JP" sz="2400" dirty="0"/>
              <a:t>Depression</a:t>
            </a:r>
          </a:p>
          <a:p>
            <a:pPr marL="342900" lvl="1" indent="-342900">
              <a:spcBef>
                <a:spcPts val="600"/>
              </a:spcBef>
              <a:buClrTx/>
              <a:buFontTx/>
              <a:buChar char="•"/>
              <a:defRPr/>
            </a:pPr>
            <a:r>
              <a:rPr lang="en-US" altLang="ja-JP" sz="2400" dirty="0"/>
              <a:t>Paranoia</a:t>
            </a:r>
          </a:p>
          <a:p>
            <a:pPr marL="342900" lvl="1" indent="-342900">
              <a:spcBef>
                <a:spcPts val="600"/>
              </a:spcBef>
              <a:buClrTx/>
              <a:buFontTx/>
              <a:buChar char="•"/>
              <a:defRPr/>
            </a:pPr>
            <a:r>
              <a:rPr lang="en-US" altLang="ja-JP" sz="2400" dirty="0"/>
              <a:t>Weight gain</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8: Families in Recovery&amp;quot;&quot;/&gt;&lt;property id=&quot;20307&quot; value=&quot;256&quot;/&gt;&lt;/object&gt;&lt;object type=&quot;3&quot; unique_id=&quot;10004&quot;&gt;&lt;property id=&quot;20148&quot; value=&quot;5&quot;/&gt;&lt;property id=&quot;20300&quot; value=&quot;Slide 2 - &amp;quot;Who Makes Up a Family?&amp;quot;&quot;/&gt;&lt;property id=&quot;20307&quot; value=&quot;311&quot;/&gt;&lt;/object&gt;&lt;object type=&quot;3&quot; unique_id=&quot;10005&quot;&gt;&lt;property id=&quot;20148&quot; value=&quot;5&quot;/&gt;&lt;property id=&quot;20300&quot; value=&quot;Slide 3 - &amp;quot;What Is Addiction?&amp;quot;&quot;/&gt;&lt;property id=&quot;20307&quot; value=&quot;312&quot;/&gt;&lt;/object&gt;&lt;object type=&quot;3&quot; unique_id=&quot;10006&quot;&gt;&lt;property id=&quot;20148&quot; value=&quot;5&quot;/&gt;&lt;property id=&quot;20300&quot; value=&quot;Slide 4 - &amp;quot;Development of Addiction&amp;quot;&quot;/&gt;&lt;property id=&quot;20307&quot; value=&quot;302&quot;/&gt;&lt;/object&gt;&lt;object type=&quot;3&quot; unique_id=&quot;10007&quot;&gt;&lt;property id=&quot;20148&quot; value=&quot;5&quot;/&gt;&lt;property id=&quot;20300&quot; value=&quot;Slide 5 - &amp;quot;Development of the Craving Response&amp;quot;&quot;/&gt;&lt;property id=&quot;20307&quot; value=&quot;284&quot;/&gt;&lt;/object&gt;&lt;object type=&quot;3&quot; unique_id=&quot;10008&quot;&gt;&lt;property id=&quot;20148&quot; value=&quot;5&quot;/&gt;&lt;property id=&quot;20300&quot; value=&quot;Slide 6 - &amp;quot;Cognitive Process Beginning Stages of Addiction &amp;quot;&quot;/&gt;&lt;property id=&quot;20307&quot; value=&quot;290&quot;/&gt;&lt;/object&gt;&lt;object type=&quot;3&quot; unique_id=&quot;10009&quot;&gt;&lt;property id=&quot;20148&quot; value=&quot;5&quot;/&gt;&lt;property id=&quot;20300&quot; value=&quot;Slide 7 - &amp;quot;Cognitive Process Disenchantment&amp;quot;&quot;/&gt;&lt;property id=&quot;20307&quot; value=&quot;288&quot;/&gt;&lt;/object&gt;&lt;object type=&quot;3&quot; unique_id=&quot;10010&quot;&gt;&lt;property id=&quot;20148&quot; value=&quot;5&quot;/&gt;&lt;property id=&quot;20300&quot; value=&quot;Slide 8 - &amp;quot;Conditioning Process Mild Cravings  Strength of Conditioned Connection:  &amp;amp;#x09;&amp;amp;#x09;&amp;amp;#x09;&amp;amp;#x09;&amp;amp;#x09;Mild to Moderate  &amp;quot;&quot;/&gt;&lt;property id=&quot;20307&quot; value=&quot;294&quot;/&gt;&lt;/object&gt;&lt;object type=&quot;3&quot; unique_id=&quot;10011&quot;&gt;&lt;property id=&quot;20148&quot; value=&quot;5&quot;/&gt;&lt;property id=&quot;20300&quot; value=&quot;Slide 9 - &amp;quot;Conditioning Process Strong Cravings  Strength of Conditioned Connection: &amp;amp;#x09;&amp;amp;#x09;&amp;amp;#x09;&amp;amp;#x09;&amp;amp;#x09;&amp;amp;#x09;Strong &amp;quot;&quot;/&gt;&lt;property id=&quot;20307&quot; value=&quot;295&quot;/&gt;&lt;/object&gt;&lt;object type=&quot;3&quot; unique_id=&quot;10012&quot;&gt;&lt;property id=&quot;20148&quot; value=&quot;5&quot;/&gt;&lt;property id=&quot;20300&quot; value=&quot;Slide 10 - &amp;quot;Conditioning Process Overpowering Cravings  Strength of Conditioned Connection: &amp;amp;#x09;&amp;amp;#x09;Overpowering &amp;quot;&quot;/&gt;&lt;property id=&quot;20307&quot; value=&quot;296&quot;/&gt;&lt;/object&gt;&lt;object type=&quot;3&quot; unique_id=&quot;10013&quot;&gt;&lt;property id=&quot;20148&quot; value=&quot;5&quot;/&gt;&lt;property id=&quot;20300&quot; value=&quot;Slide 11 - &amp;quot;Development of Obsessive Thinking Early Use&amp;quot;&quot;/&gt;&lt;property id=&quot;20307&quot; value=&quot;269&quot;/&gt;&lt;/object&gt;&lt;object type=&quot;3&quot; unique_id=&quot;10014&quot;&gt;&lt;property id=&quot;20148&quot; value=&quot;5&quot;/&gt;&lt;property id=&quot;20300&quot; value=&quot;Slide 12 - &amp;quot;Development of Obsessive Thinking Continued Use&amp;quot;&quot;/&gt;&lt;property id=&quot;20307&quot; value=&quot;271&quot;/&gt;&lt;/object&gt;&lt;object type=&quot;3&quot; unique_id=&quot;10015&quot;&gt;&lt;property id=&quot;20148&quot; value=&quot;5&quot;/&gt;&lt;property id=&quot;20300&quot; value=&quot;Slide 13 - &amp;quot;Progressive Phases of Addiction&amp;quot;&quot;/&gt;&lt;property id=&quot;20307&quot; value=&quot;313&quot;/&gt;&lt;/object&gt;&lt;object type=&quot;3&quot; unique_id=&quot;10016&quot;&gt;&lt;property id=&quot;20148&quot; value=&quot;5&quot;/&gt;&lt;property id=&quot;20300&quot; value=&quot;Slide 14 - &amp;quot;Family Members’ Response to  Meth Use Introductory Phase&amp;quot;&quot;/&gt;&lt;property id=&quot;20307&quot; value=&quot;303&quot;/&gt;&lt;/object&gt;&lt;object type=&quot;3&quot; unique_id=&quot;10017&quot;&gt;&lt;property id=&quot;20148&quot; value=&quot;5&quot;/&gt;&lt;property id=&quot;20300&quot; value=&quot;Slide 15 - &amp;quot;Family Members’ Response to  Meth Use Maintenance Phase&amp;quot;&quot;/&gt;&lt;property id=&quot;20307&quot; value=&quot;304&quot;/&gt;&lt;/object&gt;&lt;object type=&quot;3&quot; unique_id=&quot;10018&quot;&gt;&lt;property id=&quot;20148&quot; value=&quot;5&quot;/&gt;&lt;property id=&quot;20300&quot; value=&quot;Slide 16 - &amp;quot;Family Members’ Response to  Meth Use Disenchantment Phase&amp;quot;&quot;/&gt;&lt;property id=&quot;20307&quot; value=&quot;305&quot;/&gt;&lt;/object&gt;&lt;object type=&quot;3&quot; unique_id=&quot;10019&quot;&gt;&lt;property id=&quot;20148&quot; value=&quot;5&quot;/&gt;&lt;property id=&quot;20300&quot; value=&quot;Slide 17 - &amp;quot;Family Members’ Response to  Meth Use Disaster Phase&amp;quot;&quot;/&gt;&lt;property id=&quot;20307&quot; value=&quot;306&quot;/&gt;&lt;/object&gt;&lt;object type=&quot;3&quot; unique_id=&quot;10020&quot;&gt;&lt;property id=&quot;20148&quot; value=&quot;5&quot;/&gt;&lt;property id=&quot;20300&quot; value=&quot;Slide 18 - &amp;quot; Benefits of Family Involvement&amp;quot;&quot;/&gt;&lt;property id=&quot;20307&quot; value=&quot;273&quot;/&gt;&lt;/object&gt;&lt;object type=&quot;3&quot; unique_id=&quot;10021&quot;&gt;&lt;property id=&quot;20148&quot; value=&quot;5&quot;/&gt;&lt;property id=&quot;20300&quot; value=&quot;Slide 19 - &amp;quot;Stages of Recovery&amp;quot;&quot;/&gt;&lt;property id=&quot;20307&quot; value=&quot;274&quot;/&gt;&lt;/object&gt;&lt;object type=&quot;3&quot; unique_id=&quot;10022&quot;&gt;&lt;property id=&quot;20148&quot; value=&quot;5&quot;/&gt;&lt;property id=&quot;20300&quot; value=&quot;Slide 20 - &amp;quot;Withdrawal&amp;quot;&quot;/&gt;&lt;property id=&quot;20307&quot; value=&quot;314&quot;/&gt;&lt;/object&gt;&lt;object type=&quot;3&quot; unique_id=&quot;10023&quot;&gt;&lt;property id=&quot;20148&quot; value=&quot;5&quot;/&gt;&lt;property id=&quot;20300&quot; value=&quot;Slide 21 - &amp;quot;Honeymoon&amp;quot;&quot;/&gt;&lt;property id=&quot;20307&quot; value=&quot;315&quot;/&gt;&lt;/object&gt;&lt;object type=&quot;3&quot; unique_id=&quot;10024&quot;&gt;&lt;property id=&quot;20148&quot; value=&quot;5&quot;/&gt;&lt;property id=&quot;20300&quot; value=&quot;Slide 22 - &amp;quot;The Wall&amp;quot;&quot;/&gt;&lt;property id=&quot;20307&quot; value=&quot;316&quot;/&gt;&lt;/object&gt;&lt;object type=&quot;3&quot; unique_id=&quot;10025&quot;&gt;&lt;property id=&quot;20148&quot; value=&quot;5&quot;/&gt;&lt;property id=&quot;20300&quot; value=&quot;Slide 23 - &amp;quot;Readjustment&amp;quot;&quot;/&gt;&lt;property id=&quot;20307&quot; value=&quot;317&quot;/&gt;&lt;/object&gt;&lt;object type=&quot;3&quot; unique_id=&quot;10026&quot;&gt;&lt;property id=&quot;20148&quot; value=&quot;5&quot;/&gt;&lt;property id=&quot;20300&quot; value=&quot;Slide 24 - &amp;quot;Goals for Withdrawal&amp;quot;&quot;/&gt;&lt;property id=&quot;20307&quot; value=&quot;275&quot;/&gt;&lt;/object&gt;&lt;object type=&quot;3&quot; unique_id=&quot;10027&quot;&gt;&lt;property id=&quot;20148&quot; value=&quot;5&quot;/&gt;&lt;property id=&quot;20300&quot; value=&quot;Slide 25 - &amp;quot;Goals for the Honeymoon&amp;quot;&quot;/&gt;&lt;property id=&quot;20307&quot; value=&quot;309&quot;/&gt;&lt;/object&gt;&lt;object type=&quot;3&quot; unique_id=&quot;10028&quot;&gt;&lt;property id=&quot;20148&quot; value=&quot;5&quot;/&gt;&lt;property id=&quot;20300&quot; value=&quot;Slide 26 - &amp;quot;Goals for the Wall&amp;quot;&quot;/&gt;&lt;property id=&quot;20307&quot; value=&quot;277&quot;/&gt;&lt;/object&gt;&lt;object type=&quot;3&quot; unique_id=&quot;10029&quot;&gt;&lt;property id=&quot;20148&quot; value=&quot;5&quot;/&gt;&lt;property id=&quot;20300&quot; value=&quot;Slide 27 - &amp;quot;Goals for Readjustment&amp;quot;&quot;/&gt;&lt;property id=&quot;20307&quot; value=&quot;279&quot;/&gt;&lt;/object&gt;&lt;object type=&quot;3&quot; unique_id=&quot;10030&quot;&gt;&lt;property id=&quot;20148&quot; value=&quot;5&quot;/&gt;&lt;property id=&quot;20300&quot; value=&quot;Slide 28 - &amp;quot;Key Relapse Issues for People  in Recovery&amp;quot;&quot;/&gt;&lt;property id=&quot;20307&quot; value=&quot;281&quot;/&gt;&lt;/object&gt;&lt;object type=&quot;3&quot; unique_id=&quot;10031&quot;&gt;&lt;property id=&quot;20148&quot; value=&quot;5&quot;/&gt;&lt;property id=&quot;20300&quot; value=&quot;Slide 29 - &amp;quot;Key Relapse Issues for Family Members&amp;quot;&quot;/&gt;&lt;property id=&quot;20307&quot; value=&quot;282&quot;/&gt;&lt;/object&gt;&lt;/object&gt;&lt;object type=&quot;8&quot; unique_id=&quot;1006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3868</TotalTime>
  <Words>2872</Words>
  <Application>Microsoft Office PowerPoint</Application>
  <PresentationFormat>On-screen Show (4:3)</PresentationFormat>
  <Paragraphs>298</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Times New Roman</vt:lpstr>
      <vt:lpstr>Wingdings</vt:lpstr>
      <vt:lpstr>Matrix Family Ed Slides</vt:lpstr>
      <vt:lpstr>PowerPoint Presentation</vt:lpstr>
      <vt:lpstr>Who Makes Up a Family?</vt:lpstr>
      <vt:lpstr>Question:</vt:lpstr>
      <vt:lpstr>What Is Addiction?</vt:lpstr>
      <vt:lpstr>Development of Addiction</vt:lpstr>
      <vt:lpstr>Development of the Craving Response</vt:lpstr>
      <vt:lpstr>Cognitive Process</vt:lpstr>
      <vt:lpstr>Cognitive Process</vt:lpstr>
      <vt:lpstr>PowerPoint Presentation</vt:lpstr>
      <vt:lpstr>PowerPoint Presentation</vt:lpstr>
      <vt:lpstr>PowerPoint Presentation</vt:lpstr>
      <vt:lpstr>Development of Obsessive Thinking</vt:lpstr>
      <vt:lpstr>Development of Obsessive Thinking</vt:lpstr>
      <vt:lpstr>Progressive Phases of Addiction</vt:lpstr>
      <vt:lpstr>Question:</vt:lpstr>
      <vt:lpstr>Family Members’ Response to  Shabu Use </vt:lpstr>
      <vt:lpstr>Family Members’ Response to  Shabu Use </vt:lpstr>
      <vt:lpstr>Family Members’ Response to  Shabu Use</vt:lpstr>
      <vt:lpstr>Family Members’ Response to  Shabu Use</vt:lpstr>
      <vt:lpstr> Benefits of Family Involvement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8: Families in Recovery</dc:title>
  <dc:subject>Families in recovery</dc:subject>
  <dc:creator>JICA/DOH IntERlaPP</dc:creator>
  <cp:keywords>Meth, substance abuse, Family recovery, Matrix</cp:keywords>
  <cp:lastModifiedBy>Kanamori Shogo</cp:lastModifiedBy>
  <cp:revision>319</cp:revision>
  <cp:lastPrinted>1999-02-06T17:51:32Z</cp:lastPrinted>
  <dcterms:created xsi:type="dcterms:W3CDTF">1998-11-16T06:24:38Z</dcterms:created>
  <dcterms:modified xsi:type="dcterms:W3CDTF">2019-10-09T06:19:59Z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