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11" r:id="rId4"/>
    <p:sldId id="258" r:id="rId5"/>
    <p:sldId id="261" r:id="rId6"/>
    <p:sldId id="274" r:id="rId7"/>
    <p:sldId id="264" r:id="rId8"/>
    <p:sldId id="265" r:id="rId9"/>
    <p:sldId id="266" r:id="rId10"/>
    <p:sldId id="267" r:id="rId11"/>
    <p:sldId id="268" r:id="rId12"/>
    <p:sldId id="269" r:id="rId13"/>
    <p:sldId id="270" r:id="rId14"/>
    <p:sldId id="271" r:id="rId15"/>
    <p:sldId id="275" r:id="rId16"/>
    <p:sldId id="273" r:id="rId17"/>
  </p:sldIdLst>
  <p:sldSz cx="9144000" cy="6858000" type="letter"/>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8000"/>
    <a:srgbClr val="008080"/>
    <a:srgbClr val="FF5050"/>
    <a:srgbClr val="969696"/>
    <a:srgbClr val="C0C0C0"/>
    <a:srgbClr val="DDDDDD"/>
    <a:srgbClr val="B2B2B2"/>
    <a:srgbClr val="FF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p:restoredLeft sz="34587" autoAdjust="0"/>
    <p:restoredTop sz="86385" autoAdjust="0"/>
  </p:normalViewPr>
  <p:slideViewPr>
    <p:cSldViewPr snapToGrid="0">
      <p:cViewPr varScale="1">
        <p:scale>
          <a:sx n="98" d="100"/>
          <a:sy n="98" d="100"/>
        </p:scale>
        <p:origin x="8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7" d="100"/>
          <a:sy n="87"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50000"/>
              </a:spcBef>
              <a:defRPr sz="1200" b="1">
                <a:latin typeface="Times New Roman" pitchFamily="18" charset="0"/>
              </a:defRPr>
            </a:lvl1pPr>
          </a:lstStyle>
          <a:p>
            <a:endParaRPr lang="en-US"/>
          </a:p>
        </p:txBody>
      </p:sp>
      <p:sp>
        <p:nvSpPr>
          <p:cNvPr id="798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50000"/>
              </a:spcBef>
              <a:defRPr sz="1200" b="1">
                <a:latin typeface="Times New Roman" pitchFamily="18" charset="0"/>
              </a:defRPr>
            </a:lvl1pPr>
          </a:lstStyle>
          <a:p>
            <a:endParaRPr lang="en-US"/>
          </a:p>
        </p:txBody>
      </p:sp>
      <p:sp>
        <p:nvSpPr>
          <p:cNvPr id="798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50000"/>
              </a:spcBef>
              <a:defRPr sz="1200" b="1">
                <a:latin typeface="Times New Roman" pitchFamily="18" charset="0"/>
              </a:defRPr>
            </a:lvl1pPr>
          </a:lstStyle>
          <a:p>
            <a:endParaRPr lang="en-US"/>
          </a:p>
        </p:txBody>
      </p:sp>
      <p:sp>
        <p:nvSpPr>
          <p:cNvPr id="798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50000"/>
              </a:spcBef>
              <a:defRPr sz="1200" b="1">
                <a:latin typeface="Times New Roman" pitchFamily="18" charset="0"/>
              </a:defRPr>
            </a:lvl1pPr>
          </a:lstStyle>
          <a:p>
            <a:fld id="{6DADACF2-A317-49AB-AA79-57F51F8AC862}" type="slidenum">
              <a:rPr lang="en-US"/>
              <a:pPr/>
              <a:t>‹#›</a:t>
            </a:fld>
            <a:endParaRPr lang="en-US"/>
          </a:p>
        </p:txBody>
      </p:sp>
    </p:spTree>
    <p:extLst>
      <p:ext uri="{BB962C8B-B14F-4D97-AF65-F5344CB8AC3E}">
        <p14:creationId xmlns:p14="http://schemas.microsoft.com/office/powerpoint/2010/main" val="342908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F4D80DD4-93B0-4712-B4BA-81348DF04AA1}" type="slidenum">
              <a:rPr lang="en-US"/>
              <a:pPr/>
              <a:t>‹#›</a:t>
            </a:fld>
            <a:endParaRPr lang="en-US"/>
          </a:p>
        </p:txBody>
      </p:sp>
    </p:spTree>
    <p:extLst>
      <p:ext uri="{BB962C8B-B14F-4D97-AF65-F5344CB8AC3E}">
        <p14:creationId xmlns:p14="http://schemas.microsoft.com/office/powerpoint/2010/main" val="154450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11</a:t>
            </a:r>
            <a:r>
              <a:rPr lang="en-PH" b="1" dirty="0">
                <a:latin typeface="Arial" panose="020B0604020202020204" pitchFamily="34" charset="0"/>
                <a:ea typeface="Yu Mincho" panose="02020400000000000000" pitchFamily="18" charset="-128"/>
                <a:cs typeface="Arial" panose="020B0604020202020204" pitchFamily="34" charset="0"/>
              </a:rPr>
              <a:t>-1—Marijuana</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marijuana, including what it is, the short- and long-term effects its use has on the mind and body, and the risks it poses to recovery.</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1</a:t>
            </a:fld>
            <a:endParaRPr lang="en-US"/>
          </a:p>
        </p:txBody>
      </p:sp>
    </p:spTree>
    <p:extLst>
      <p:ext uri="{BB962C8B-B14F-4D97-AF65-F5344CB8AC3E}">
        <p14:creationId xmlns:p14="http://schemas.microsoft.com/office/powerpoint/2010/main" val="4154607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11-10—Cancer Risks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smoke marijuana are exposed to lung damage just as people who smoke tobacco.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Regular use of marijuana can cause frequent chest colds, bronchitis, and emphysema.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smoke has five times more tar and carbon monoxide and up to 70 percent more carcinogens than does tobacco smoke.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Smoking marijuana may increase the risk of lung cancer more than does smoking tobacco.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suggest that smoking marijuana increases the chances of developing cancer of the head or neck.</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10</a:t>
            </a:fld>
            <a:endParaRPr lang="en-US"/>
          </a:p>
        </p:txBody>
      </p:sp>
    </p:spTree>
    <p:extLst>
      <p:ext uri="{BB962C8B-B14F-4D97-AF65-F5344CB8AC3E}">
        <p14:creationId xmlns:p14="http://schemas.microsoft.com/office/powerpoint/2010/main" val="2205765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11-11—Risk of Infection and Disease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THC, hampers the immune system’s ability to fight off infection and disease.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have shown that immune system cells exposed to marijuana ingredients have a reduced ability to prevent infections and tumors.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11</a:t>
            </a:fld>
            <a:endParaRPr lang="en-US"/>
          </a:p>
        </p:txBody>
      </p:sp>
    </p:spTree>
    <p:extLst>
      <p:ext uri="{BB962C8B-B14F-4D97-AF65-F5344CB8AC3E}">
        <p14:creationId xmlns:p14="http://schemas.microsoft.com/office/powerpoint/2010/main" val="17918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11-12—Marijuana and Driving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factor in many fatal car crashes in the world. Because it impairs balance, coordination, and decision making, marijuana is associated with all kinds of accidents.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Driving under the influence of marijuana is dangerous.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low doses of marijuana significantly reduce drivers’ performance on road tests. Combining marijuana with alcohol further impairs drivers’ abilities.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Drivers’ coordination and reaction time are impaired for several hours after the high from marijuana use has faded.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12</a:t>
            </a:fld>
            <a:endParaRPr lang="en-US"/>
          </a:p>
        </p:txBody>
      </p:sp>
    </p:spTree>
    <p:extLst>
      <p:ext uri="{BB962C8B-B14F-4D97-AF65-F5344CB8AC3E}">
        <p14:creationId xmlns:p14="http://schemas.microsoft.com/office/powerpoint/2010/main" val="1043450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11-13—Marijuana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woman who uses marijuana during pregnancy exposes her fetus to a variety of dangers.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Low birth weight and problems with neurological development have been linked to marijuana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Later in life, babies exposed to marijuana during pregnancy may have trouble concentrating, learning, and making decisions. These problems are compounded if the mother continues to use marijuana after the child is born.</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Breast-feeding mothers who use marijuana can pass THC to their babies. THC in breast milk is very concentrated and has been linked to problems with motor development in children.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13</a:t>
            </a:fld>
            <a:endParaRPr lang="en-US"/>
          </a:p>
        </p:txBody>
      </p:sp>
    </p:spTree>
    <p:extLst>
      <p:ext uri="{BB962C8B-B14F-4D97-AF65-F5344CB8AC3E}">
        <p14:creationId xmlns:p14="http://schemas.microsoft.com/office/powerpoint/2010/main" val="1043317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11-14—Marijuana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of the reasons people think of marijuana as a “safe” drug is that they think it is not addictive.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people may not develop physical dependence on marijuana, they can become psychologically addicted to marijuana. They cannot imagine living without the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means using a drug even though it interferes with family, school, work, and other important aspects of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those who are psychologically addicted, withdrawal from marijuana use can include cravings for the drug, anxiety, irritability and anger, and sleeplessness.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14</a:t>
            </a:fld>
            <a:endParaRPr lang="en-US"/>
          </a:p>
        </p:txBody>
      </p:sp>
    </p:spTree>
    <p:extLst>
      <p:ext uri="{BB962C8B-B14F-4D97-AF65-F5344CB8AC3E}">
        <p14:creationId xmlns:p14="http://schemas.microsoft.com/office/powerpoint/2010/main" val="1361251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11-15—Marijuana and Relapse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Research suggests that people recovering from Shabu or cocaine use who continue to use marijuana have relapse rates two to three times higher than people who abstain from marijuana.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15</a:t>
            </a:fld>
            <a:endParaRPr lang="en-US"/>
          </a:p>
        </p:txBody>
      </p:sp>
    </p:spTree>
    <p:extLst>
      <p:ext uri="{BB962C8B-B14F-4D97-AF65-F5344CB8AC3E}">
        <p14:creationId xmlns:p14="http://schemas.microsoft.com/office/powerpoint/2010/main" val="320484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11-16—Marijuana and Families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use marijuana as a way to cope with boredom, anxiety, and depression.</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Marijuana can be used to escape, rather than address, serious problems in a family.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addition to making recovery from Shabu harder, marijuana use can contribute to the deterioration of personal and family life. </a:t>
            </a:r>
          </a:p>
        </p:txBody>
      </p:sp>
      <p:sp>
        <p:nvSpPr>
          <p:cNvPr id="4" name="Slide Number Placeholder 3"/>
          <p:cNvSpPr>
            <a:spLocks noGrp="1"/>
          </p:cNvSpPr>
          <p:nvPr>
            <p:ph type="sldNum" sz="quarter" idx="5"/>
          </p:nvPr>
        </p:nvSpPr>
        <p:spPr/>
        <p:txBody>
          <a:bodyPr/>
          <a:lstStyle/>
          <a:p>
            <a:fld id="{F4D80DD4-93B0-4712-B4BA-81348DF04AA1}" type="slidenum">
              <a:rPr lang="en-US" smtClean="0"/>
              <a:pPr/>
              <a:t>16</a:t>
            </a:fld>
            <a:endParaRPr lang="en-US"/>
          </a:p>
        </p:txBody>
      </p:sp>
    </p:spTree>
    <p:extLst>
      <p:ext uri="{BB962C8B-B14F-4D97-AF65-F5344CB8AC3E}">
        <p14:creationId xmlns:p14="http://schemas.microsoft.com/office/powerpoint/2010/main" val="392464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This means that regard­less of why people are in treatment, they should abstain from all psychoactive substances.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treatment for abusing stimulants must give up alcohol and all illegal drugs, even drugs such as marijuana that many people believe are harmless, to ensure a successful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use of any substance can jeopardize recovery from stimulant dependence.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2</a:t>
            </a:fld>
            <a:endParaRPr lang="en-US"/>
          </a:p>
        </p:txBody>
      </p:sp>
    </p:spTree>
    <p:extLst>
      <p:ext uri="{BB962C8B-B14F-4D97-AF65-F5344CB8AC3E}">
        <p14:creationId xmlns:p14="http://schemas.microsoft.com/office/powerpoint/2010/main" val="202526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marijuana and if it is harmless.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11-4—Is Marijuana Harmless?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wrongly believe that marijuana is not dangerous, especially when compared with drugs such as Shabu, heroin, cocaine, crack, or club drugs.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the most widely used illegal drug in the world, which may contribute to the perception that it is harmless.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use poses significant health hazards. It affects nearly every organ system in the body.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addition to its physical effects, marijuana can have a profound impact on people’s education, employment, and personal life.</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4</a:t>
            </a:fld>
            <a:endParaRPr lang="en-US"/>
          </a:p>
        </p:txBody>
      </p:sp>
    </p:spTree>
    <p:extLst>
      <p:ext uri="{BB962C8B-B14F-4D97-AF65-F5344CB8AC3E}">
        <p14:creationId xmlns:p14="http://schemas.microsoft.com/office/powerpoint/2010/main" val="160956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11-5—What Is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greenish gray mixture of dried and shredded parts of the hemp plant, Cannabis sativa. The mixture may consist of leaves, stems, flowers, and seeds.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usually smoked in hand-rolled cigarettes or pipes. Sometimes cigars are sliced open, and the tobacco inside is replaced with marijuana.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Marijuana’s more concentrated forms are a resin called hashish and a black liquid called hash oil.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5</a:t>
            </a:fld>
            <a:endParaRPr lang="en-US"/>
          </a:p>
        </p:txBody>
      </p:sp>
    </p:spTree>
    <p:extLst>
      <p:ext uri="{BB962C8B-B14F-4D97-AF65-F5344CB8AC3E}">
        <p14:creationId xmlns:p14="http://schemas.microsoft.com/office/powerpoint/2010/main" val="126184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11-6—Medical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other countries, Marijuana has been used to treat: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Loss of vision due to glaucoma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Nausea experienced by patients receiving treatment for HIV/AIDS and cancer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Pain associated with multiple sclerosis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6</a:t>
            </a:fld>
            <a:endParaRPr lang="en-US"/>
          </a:p>
        </p:txBody>
      </p:sp>
    </p:spTree>
    <p:extLst>
      <p:ext uri="{BB962C8B-B14F-4D97-AF65-F5344CB8AC3E}">
        <p14:creationId xmlns:p14="http://schemas.microsoft.com/office/powerpoint/2010/main" val="4049599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11-7—Active Ingredient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is the tetrahydrocannabinol (THC).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is responsible for the effects that produce the marijuana high.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the past two decades, THC levels in marijuana have increased. Today’s marijuana contains three times as much THC as marijuana of 20 years ago, making it three times stronger.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7</a:t>
            </a:fld>
            <a:endParaRPr lang="en-US"/>
          </a:p>
        </p:txBody>
      </p:sp>
    </p:spTree>
    <p:extLst>
      <p:ext uri="{BB962C8B-B14F-4D97-AF65-F5344CB8AC3E}">
        <p14:creationId xmlns:p14="http://schemas.microsoft.com/office/powerpoint/2010/main" val="3864030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11-8—Short-Term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 immediate effects of marijuana can last from 1 to 3 hours.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someone smokes marijuana, THC rapidly goes from the lungs to the bloodstream to the brain. THC causes nerve cells in the brain to release the neurotransmitter dopamine.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release of dopamine is responsible for the person feeling “high,” a relaxed, euphoric feeling.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can also impair </a:t>
            </a:r>
            <a:r>
              <a:rPr lang="en-US" altLang="ja-JP" dirty="0">
                <a:ea typeface="Yu Mincho" panose="02020400000000000000" pitchFamily="18" charset="-128"/>
                <a:cs typeface="Times New Roman" panose="02020603050405020304" pitchFamily="18" charset="0"/>
              </a:rPr>
              <a:t>increase heart rate, </a:t>
            </a:r>
            <a:r>
              <a:rPr lang="en-US" dirty="0">
                <a:ea typeface="Yu Mincho" panose="02020400000000000000" pitchFamily="18" charset="-128"/>
                <a:cs typeface="Times New Roman" panose="02020603050405020304" pitchFamily="18" charset="0"/>
              </a:rPr>
              <a:t>disrupt balance and coordination, slow reaction time, distort perception, and panic.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the high subsides, a person may feel sleepy or depressed. Feelings of anxiety and distrust are common.</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8</a:t>
            </a:fld>
            <a:endParaRPr lang="en-US"/>
          </a:p>
        </p:txBody>
      </p:sp>
    </p:spTree>
    <p:extLst>
      <p:ext uri="{BB962C8B-B14F-4D97-AF65-F5344CB8AC3E}">
        <p14:creationId xmlns:p14="http://schemas.microsoft.com/office/powerpoint/2010/main" val="221067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11-9—Long-Term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can have long-term effects on memory and learning.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regularly have trouble learning and remembering even 30 days after they stop using the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Students who smoke marijuana regularly get lower grades in high school and college than those who don’t.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impairs so many skills that influence learning that people who use it regularly may be functioning at a reduced intellectual level all of the time.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Workers who use marijuana are more likely than their colleagues to have problems on the job, including accidents, absence, lateness, and job loss.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at least 300 days a year are more likely to be unemployed than those who use it less often or not at all.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9</a:t>
            </a:fld>
            <a:endParaRPr lang="en-US"/>
          </a:p>
        </p:txBody>
      </p:sp>
    </p:spTree>
    <p:extLst>
      <p:ext uri="{BB962C8B-B14F-4D97-AF65-F5344CB8AC3E}">
        <p14:creationId xmlns:p14="http://schemas.microsoft.com/office/powerpoint/2010/main" val="1442972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43366" name="Rectangle 6"/>
          <p:cNvSpPr>
            <a:spLocks noGrp="1" noChangeArrowheads="1"/>
          </p:cNvSpPr>
          <p:nvPr>
            <p:ph type="sldNum" sz="quarter" idx="4"/>
          </p:nvPr>
        </p:nvSpPr>
        <p:spPr/>
        <p:txBody>
          <a:bodyPr/>
          <a:lstStyle>
            <a:lvl1pPr>
              <a:defRPr/>
            </a:lvl1pPr>
          </a:lstStyle>
          <a:p>
            <a:r>
              <a:rPr lang="en-US" dirty="0"/>
              <a:t>11-</a:t>
            </a:r>
            <a:fld id="{70A0EB9C-A81F-4014-BBC4-5E6E00AF36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72047C8C-FCA4-4C79-975D-E69EFE005E5E}" type="slidenum">
              <a:rPr lang="en-US" smtClean="0"/>
              <a:pPr/>
              <a:t>‹#›</a:t>
            </a:fld>
            <a:endParaRPr lang="en-US" dirty="0"/>
          </a:p>
        </p:txBody>
      </p:sp>
    </p:spTree>
    <p:extLst>
      <p:ext uri="{BB962C8B-B14F-4D97-AF65-F5344CB8AC3E}">
        <p14:creationId xmlns:p14="http://schemas.microsoft.com/office/powerpoint/2010/main" val="768406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CACFDEAA-443B-42C8-A390-BCFF4BC3CDD5}" type="slidenum">
              <a:rPr lang="en-US" smtClean="0"/>
              <a:pPr/>
              <a:t>‹#›</a:t>
            </a:fld>
            <a:endParaRPr lang="en-US" dirty="0"/>
          </a:p>
        </p:txBody>
      </p:sp>
    </p:spTree>
    <p:extLst>
      <p:ext uri="{BB962C8B-B14F-4D97-AF65-F5344CB8AC3E}">
        <p14:creationId xmlns:p14="http://schemas.microsoft.com/office/powerpoint/2010/main" val="244190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3CFE0741-2E61-4E2C-A79D-8B4A689A151A}" type="slidenum">
              <a:rPr lang="en-US" smtClean="0"/>
              <a:pPr/>
              <a:t>‹#›</a:t>
            </a:fld>
            <a:endParaRPr lang="en-US" dirty="0"/>
          </a:p>
        </p:txBody>
      </p:sp>
    </p:spTree>
    <p:extLst>
      <p:ext uri="{BB962C8B-B14F-4D97-AF65-F5344CB8AC3E}">
        <p14:creationId xmlns:p14="http://schemas.microsoft.com/office/powerpoint/2010/main" val="112368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11-</a:t>
            </a:r>
            <a:fld id="{B821A865-542C-4833-80BD-788E74947F9F}" type="slidenum">
              <a:rPr lang="en-US" smtClean="0"/>
              <a:pPr/>
              <a:t>‹#›</a:t>
            </a:fld>
            <a:endParaRPr lang="en-US" dirty="0"/>
          </a:p>
        </p:txBody>
      </p:sp>
    </p:spTree>
    <p:extLst>
      <p:ext uri="{BB962C8B-B14F-4D97-AF65-F5344CB8AC3E}">
        <p14:creationId xmlns:p14="http://schemas.microsoft.com/office/powerpoint/2010/main" val="1748690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11-</a:t>
            </a:r>
            <a:fld id="{969A0DB3-E449-4A9C-AF99-4A4C290CA741}" type="slidenum">
              <a:rPr lang="en-US" smtClean="0"/>
              <a:pPr/>
              <a:t>‹#›</a:t>
            </a:fld>
            <a:endParaRPr lang="en-US" dirty="0"/>
          </a:p>
        </p:txBody>
      </p:sp>
    </p:spTree>
    <p:extLst>
      <p:ext uri="{BB962C8B-B14F-4D97-AF65-F5344CB8AC3E}">
        <p14:creationId xmlns:p14="http://schemas.microsoft.com/office/powerpoint/2010/main" val="230624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11-</a:t>
            </a:r>
            <a:fld id="{E3E8ADA0-BCE2-40F9-96FA-8C1A1AC55A9E}" type="slidenum">
              <a:rPr lang="en-US" smtClean="0"/>
              <a:pPr/>
              <a:t>‹#›</a:t>
            </a:fld>
            <a:endParaRPr lang="en-US" dirty="0"/>
          </a:p>
        </p:txBody>
      </p:sp>
    </p:spTree>
    <p:extLst>
      <p:ext uri="{BB962C8B-B14F-4D97-AF65-F5344CB8AC3E}">
        <p14:creationId xmlns:p14="http://schemas.microsoft.com/office/powerpoint/2010/main" val="4421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11-</a:t>
            </a:r>
            <a:fld id="{8DBC99BB-75E0-4830-91FB-3CCC1060B175}" type="slidenum">
              <a:rPr lang="en-US" smtClean="0"/>
              <a:pPr/>
              <a:t>‹#›</a:t>
            </a:fld>
            <a:endParaRPr lang="en-US" dirty="0"/>
          </a:p>
        </p:txBody>
      </p:sp>
    </p:spTree>
    <p:extLst>
      <p:ext uri="{BB962C8B-B14F-4D97-AF65-F5344CB8AC3E}">
        <p14:creationId xmlns:p14="http://schemas.microsoft.com/office/powerpoint/2010/main" val="138918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11-</a:t>
            </a:r>
            <a:fld id="{2500455D-8DDC-4A35-8D46-E822E4FCE253}" type="slidenum">
              <a:rPr lang="en-US" smtClean="0"/>
              <a:pPr/>
              <a:t>‹#›</a:t>
            </a:fld>
            <a:endParaRPr lang="en-US" dirty="0"/>
          </a:p>
        </p:txBody>
      </p:sp>
    </p:spTree>
    <p:extLst>
      <p:ext uri="{BB962C8B-B14F-4D97-AF65-F5344CB8AC3E}">
        <p14:creationId xmlns:p14="http://schemas.microsoft.com/office/powerpoint/2010/main" val="398000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2CAD31D-00EB-4B11-B9F5-0148A1D1B645}" type="slidenum">
              <a:rPr lang="en-US" smtClean="0"/>
              <a:pPr/>
              <a:t>‹#›</a:t>
            </a:fld>
            <a:endParaRPr lang="en-US" dirty="0"/>
          </a:p>
        </p:txBody>
      </p:sp>
    </p:spTree>
    <p:extLst>
      <p:ext uri="{BB962C8B-B14F-4D97-AF65-F5344CB8AC3E}">
        <p14:creationId xmlns:p14="http://schemas.microsoft.com/office/powerpoint/2010/main" val="29205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6CBFF4B-A54E-4645-AD08-EE3C270046E4}" type="slidenum">
              <a:rPr lang="en-US" smtClean="0"/>
              <a:pPr/>
              <a:t>‹#›</a:t>
            </a:fld>
            <a:endParaRPr lang="en-US" dirty="0"/>
          </a:p>
        </p:txBody>
      </p:sp>
    </p:spTree>
    <p:extLst>
      <p:ext uri="{BB962C8B-B14F-4D97-AF65-F5344CB8AC3E}">
        <p14:creationId xmlns:p14="http://schemas.microsoft.com/office/powerpoint/2010/main" val="107838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6324600"/>
            <a:ext cx="9144000" cy="533400"/>
          </a:xfrm>
          <a:prstGeom prst="rect">
            <a:avLst/>
          </a:prstGeom>
          <a:gradFill rotWithShape="1">
            <a:gsLst>
              <a:gs pos="0">
                <a:schemeClr val="bg1"/>
              </a:gs>
              <a:gs pos="100000">
                <a:srgbClr val="003300"/>
              </a:gs>
            </a:gsLst>
            <a:lin ang="5400000" scaled="1"/>
          </a:gradFill>
          <a:ln>
            <a:noFill/>
          </a:ln>
          <a:effectLst/>
        </p:spPr>
        <p:txBody>
          <a:bodyPr wrap="none" anchor="ctr"/>
          <a:lstStyle/>
          <a:p>
            <a:endParaRPr lang="en-US"/>
          </a:p>
        </p:txBody>
      </p:sp>
      <p:sp>
        <p:nvSpPr>
          <p:cNvPr id="142344" name="Rectangle 8"/>
          <p:cNvSpPr>
            <a:spLocks noChangeArrowheads="1"/>
          </p:cNvSpPr>
          <p:nvPr/>
        </p:nvSpPr>
        <p:spPr bwMode="auto">
          <a:xfrm>
            <a:off x="1" y="0"/>
            <a:ext cx="9144000" cy="533400"/>
          </a:xfrm>
          <a:prstGeom prst="rect">
            <a:avLst/>
          </a:prstGeom>
          <a:gradFill rotWithShape="1">
            <a:gsLst>
              <a:gs pos="0">
                <a:srgbClr val="003300"/>
              </a:gs>
              <a:gs pos="100000">
                <a:schemeClr val="bg1"/>
              </a:gs>
            </a:gsLst>
            <a:lin ang="5400000" scaled="1"/>
          </a:gradFill>
          <a:ln>
            <a:noFill/>
          </a:ln>
          <a:effectLst/>
        </p:spPr>
        <p:txBody>
          <a:bodyPr wrap="none" anchor="ctr"/>
          <a:lstStyle/>
          <a:p>
            <a:endParaRPr lang="en-US" dirty="0"/>
          </a:p>
        </p:txBody>
      </p:sp>
      <p:sp>
        <p:nvSpPr>
          <p:cNvPr id="142339" name="Rectangle 3"/>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2340" name="Rectangle 4"/>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2" name="Rectangle 6"/>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11-</a:t>
            </a:r>
            <a:fld id="{9A9AD4D0-F957-4711-BD7A-63396767DC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60271CE-989F-43A3-869E-B4FF99B69FC1}"/>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003300">
                  <a:alpha val="3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11: </a:t>
            </a:r>
            <a:r>
              <a:rPr lang="en-US" sz="4400" b="1" kern="0" dirty="0">
                <a:solidFill>
                  <a:schemeClr val="tx1"/>
                </a:solidFill>
              </a:rPr>
              <a:t>Marijuana</a:t>
            </a:r>
            <a:endParaRPr lang="en-US" sz="3200" b="1" i="1" kern="0" dirty="0">
              <a:solidFill>
                <a:schemeClr val="tx1"/>
              </a:solidFill>
            </a:endParaRPr>
          </a:p>
        </p:txBody>
      </p:sp>
      <p:sp>
        <p:nvSpPr>
          <p:cNvPr id="5" name="Rectangle 4">
            <a:extLst>
              <a:ext uri="{FF2B5EF4-FFF2-40B4-BE49-F238E27FC236}">
                <a16:creationId xmlns:a16="http://schemas.microsoft.com/office/drawing/2014/main" id="{59088F1D-41EC-48E5-99ED-4BE55DA4DE84}"/>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561BB37-902A-48A2-A425-CF3C583BF757}"/>
              </a:ext>
            </a:extLst>
          </p:cNvPr>
          <p:cNvSpPr>
            <a:spLocks noGrp="1"/>
          </p:cNvSpPr>
          <p:nvPr>
            <p:ph type="sldNum" sz="quarter" idx="4"/>
          </p:nvPr>
        </p:nvSpPr>
        <p:spPr/>
        <p:txBody>
          <a:bodyPr/>
          <a:lstStyle/>
          <a:p>
            <a:r>
              <a:rPr lang="en-US"/>
              <a:t>11-</a:t>
            </a:r>
            <a:fld id="{70A0EB9C-A81F-4014-BBC4-5E6E00AF369F}"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895350" y="457200"/>
            <a:ext cx="7696200" cy="1143000"/>
          </a:xfrm>
        </p:spPr>
        <p:txBody>
          <a:bodyPr/>
          <a:lstStyle/>
          <a:p>
            <a:r>
              <a:rPr lang="en-US" dirty="0"/>
              <a:t>Cancer Risks</a:t>
            </a:r>
          </a:p>
        </p:txBody>
      </p:sp>
      <p:sp>
        <p:nvSpPr>
          <p:cNvPr id="180227" name="Rectangle 3"/>
          <p:cNvSpPr>
            <a:spLocks noGrp="1" noChangeArrowheads="1"/>
          </p:cNvSpPr>
          <p:nvPr>
            <p:ph type="body" idx="1"/>
          </p:nvPr>
        </p:nvSpPr>
        <p:spPr>
          <a:xfrm>
            <a:off x="895350" y="1701209"/>
            <a:ext cx="7696200" cy="1727791"/>
          </a:xfrm>
        </p:spPr>
        <p:txBody>
          <a:bodyPr/>
          <a:lstStyle/>
          <a:p>
            <a:pPr>
              <a:buClrTx/>
            </a:pPr>
            <a:r>
              <a:rPr lang="en-US" dirty="0"/>
              <a:t>Puff for puff, smoking marijuana is more dangerous than smoking cigarettes.</a:t>
            </a:r>
          </a:p>
          <a:p>
            <a:pPr>
              <a:buClrTx/>
            </a:pPr>
            <a:r>
              <a:rPr lang="en-US" dirty="0"/>
              <a:t>Marijuana is linked to head and neck cancer.</a:t>
            </a:r>
          </a:p>
        </p:txBody>
      </p:sp>
      <p:sp>
        <p:nvSpPr>
          <p:cNvPr id="2" name="Slide Number Placeholder 1">
            <a:extLst>
              <a:ext uri="{FF2B5EF4-FFF2-40B4-BE49-F238E27FC236}">
                <a16:creationId xmlns:a16="http://schemas.microsoft.com/office/drawing/2014/main" id="{86EF04D3-29D8-4F16-BD66-8722719E57A5}"/>
              </a:ext>
            </a:extLst>
          </p:cNvPr>
          <p:cNvSpPr>
            <a:spLocks noGrp="1"/>
          </p:cNvSpPr>
          <p:nvPr>
            <p:ph type="sldNum" sz="quarter" idx="11"/>
          </p:nvPr>
        </p:nvSpPr>
        <p:spPr/>
        <p:txBody>
          <a:bodyPr/>
          <a:lstStyle/>
          <a:p>
            <a:r>
              <a:rPr lang="en-US"/>
              <a:t>11-</a:t>
            </a:r>
            <a:fld id="{3CFE0741-2E61-4E2C-A79D-8B4A689A151A}"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95350" y="627320"/>
            <a:ext cx="7696200" cy="822215"/>
          </a:xfrm>
        </p:spPr>
        <p:txBody>
          <a:bodyPr/>
          <a:lstStyle/>
          <a:p>
            <a:r>
              <a:rPr lang="en-US" dirty="0"/>
              <a:t>Risk of Infection and Disease</a:t>
            </a:r>
          </a:p>
        </p:txBody>
      </p:sp>
      <p:sp>
        <p:nvSpPr>
          <p:cNvPr id="181251" name="Rectangle 3"/>
          <p:cNvSpPr>
            <a:spLocks noGrp="1" noChangeArrowheads="1"/>
          </p:cNvSpPr>
          <p:nvPr>
            <p:ph type="body" idx="1"/>
          </p:nvPr>
        </p:nvSpPr>
        <p:spPr>
          <a:xfrm>
            <a:off x="895350" y="1727792"/>
            <a:ext cx="7696200" cy="2174358"/>
          </a:xfrm>
        </p:spPr>
        <p:txBody>
          <a:bodyPr/>
          <a:lstStyle/>
          <a:p>
            <a:pPr>
              <a:buClrTx/>
              <a:tabLst>
                <a:tab pos="342900" algn="l"/>
              </a:tabLst>
            </a:pPr>
            <a:r>
              <a:rPr lang="en-US" dirty="0"/>
              <a:t>THC makes it harder for the body to fight infection and disease.</a:t>
            </a:r>
          </a:p>
        </p:txBody>
      </p:sp>
      <p:sp>
        <p:nvSpPr>
          <p:cNvPr id="2" name="Slide Number Placeholder 1">
            <a:extLst>
              <a:ext uri="{FF2B5EF4-FFF2-40B4-BE49-F238E27FC236}">
                <a16:creationId xmlns:a16="http://schemas.microsoft.com/office/drawing/2014/main" id="{27870D18-02AF-4DF8-BA50-85292AE0C072}"/>
              </a:ext>
            </a:extLst>
          </p:cNvPr>
          <p:cNvSpPr>
            <a:spLocks noGrp="1"/>
          </p:cNvSpPr>
          <p:nvPr>
            <p:ph type="sldNum" sz="quarter" idx="11"/>
          </p:nvPr>
        </p:nvSpPr>
        <p:spPr/>
        <p:txBody>
          <a:bodyPr/>
          <a:lstStyle/>
          <a:p>
            <a:r>
              <a:rPr lang="en-US"/>
              <a:t>11-</a:t>
            </a:r>
            <a:fld id="{3CFE0741-2E61-4E2C-A79D-8B4A689A151A}"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895350" y="648586"/>
            <a:ext cx="7696200" cy="769052"/>
          </a:xfrm>
        </p:spPr>
        <p:txBody>
          <a:bodyPr/>
          <a:lstStyle/>
          <a:p>
            <a:r>
              <a:rPr lang="en-US" dirty="0"/>
              <a:t>Marijuana and Driving </a:t>
            </a:r>
          </a:p>
        </p:txBody>
      </p:sp>
      <p:sp>
        <p:nvSpPr>
          <p:cNvPr id="182275" name="Rectangle 3"/>
          <p:cNvSpPr>
            <a:spLocks noGrp="1" noChangeArrowheads="1"/>
          </p:cNvSpPr>
          <p:nvPr>
            <p:ph type="body" idx="1"/>
          </p:nvPr>
        </p:nvSpPr>
        <p:spPr>
          <a:xfrm>
            <a:off x="895350" y="1685261"/>
            <a:ext cx="7493738" cy="2099930"/>
          </a:xfrm>
        </p:spPr>
        <p:txBody>
          <a:bodyPr/>
          <a:lstStyle/>
          <a:p>
            <a:pPr>
              <a:buClrTx/>
            </a:pPr>
            <a:r>
              <a:rPr lang="en-US" dirty="0"/>
              <a:t>Marijuana is a factor in many fatal car crashes.</a:t>
            </a:r>
          </a:p>
          <a:p>
            <a:pPr>
              <a:buClrTx/>
            </a:pPr>
            <a:r>
              <a:rPr lang="en-US" dirty="0"/>
              <a:t>Driving ability is impaired for hours even after the high fades.</a:t>
            </a:r>
          </a:p>
        </p:txBody>
      </p:sp>
      <p:sp>
        <p:nvSpPr>
          <p:cNvPr id="2" name="Slide Number Placeholder 1">
            <a:extLst>
              <a:ext uri="{FF2B5EF4-FFF2-40B4-BE49-F238E27FC236}">
                <a16:creationId xmlns:a16="http://schemas.microsoft.com/office/drawing/2014/main" id="{E8158221-A33B-4A11-A9B0-7BEC7502972E}"/>
              </a:ext>
            </a:extLst>
          </p:cNvPr>
          <p:cNvSpPr>
            <a:spLocks noGrp="1"/>
          </p:cNvSpPr>
          <p:nvPr>
            <p:ph type="sldNum" sz="quarter" idx="11"/>
          </p:nvPr>
        </p:nvSpPr>
        <p:spPr/>
        <p:txBody>
          <a:bodyPr/>
          <a:lstStyle/>
          <a:p>
            <a:r>
              <a:rPr lang="en-US"/>
              <a:t>11-</a:t>
            </a:r>
            <a:fld id="{3CFE0741-2E61-4E2C-A79D-8B4A689A151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895350" y="542260"/>
            <a:ext cx="7696200" cy="875378"/>
          </a:xfrm>
        </p:spPr>
        <p:txBody>
          <a:bodyPr/>
          <a:lstStyle/>
          <a:p>
            <a:r>
              <a:rPr lang="en-US" dirty="0"/>
              <a:t>Marijuana and Pregnancy</a:t>
            </a:r>
          </a:p>
        </p:txBody>
      </p:sp>
      <p:sp>
        <p:nvSpPr>
          <p:cNvPr id="183299" name="Rectangle 3"/>
          <p:cNvSpPr>
            <a:spLocks noGrp="1" noChangeArrowheads="1"/>
          </p:cNvSpPr>
          <p:nvPr>
            <p:ph type="body" idx="1"/>
          </p:nvPr>
        </p:nvSpPr>
        <p:spPr>
          <a:xfrm>
            <a:off x="895350" y="1600201"/>
            <a:ext cx="7696200" cy="2865474"/>
          </a:xfrm>
        </p:spPr>
        <p:txBody>
          <a:bodyPr/>
          <a:lstStyle/>
          <a:p>
            <a:pPr>
              <a:buFont typeface="Wingdings" pitchFamily="2" charset="2"/>
              <a:buNone/>
            </a:pPr>
            <a:r>
              <a:rPr lang="en-US" i="1" dirty="0"/>
              <a:t>Using marijuana during pregnancy can cause:</a:t>
            </a:r>
          </a:p>
          <a:p>
            <a:pPr>
              <a:buClrTx/>
            </a:pPr>
            <a:r>
              <a:rPr lang="en-US" dirty="0"/>
              <a:t>Low birth weight </a:t>
            </a:r>
          </a:p>
          <a:p>
            <a:pPr>
              <a:buClrTx/>
            </a:pPr>
            <a:r>
              <a:rPr lang="en-US" dirty="0"/>
              <a:t>Problems with fetal brain and nerve development</a:t>
            </a:r>
          </a:p>
        </p:txBody>
      </p:sp>
      <p:sp>
        <p:nvSpPr>
          <p:cNvPr id="2" name="Slide Number Placeholder 1">
            <a:extLst>
              <a:ext uri="{FF2B5EF4-FFF2-40B4-BE49-F238E27FC236}">
                <a16:creationId xmlns:a16="http://schemas.microsoft.com/office/drawing/2014/main" id="{FAABBB12-F1D9-4452-946F-965DC3BADAD9}"/>
              </a:ext>
            </a:extLst>
          </p:cNvPr>
          <p:cNvSpPr>
            <a:spLocks noGrp="1"/>
          </p:cNvSpPr>
          <p:nvPr>
            <p:ph type="sldNum" sz="quarter" idx="11"/>
          </p:nvPr>
        </p:nvSpPr>
        <p:spPr/>
        <p:txBody>
          <a:bodyPr/>
          <a:lstStyle/>
          <a:p>
            <a:r>
              <a:rPr lang="en-US"/>
              <a:t>11-</a:t>
            </a:r>
            <a:fld id="{3CFE0741-2E61-4E2C-A79D-8B4A689A151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895350" y="396157"/>
            <a:ext cx="7696200" cy="907275"/>
          </a:xfrm>
        </p:spPr>
        <p:txBody>
          <a:bodyPr/>
          <a:lstStyle/>
          <a:p>
            <a:r>
              <a:rPr lang="en-US" dirty="0"/>
              <a:t>Marijuana Addiction</a:t>
            </a:r>
          </a:p>
        </p:txBody>
      </p:sp>
      <p:sp>
        <p:nvSpPr>
          <p:cNvPr id="184323" name="Rectangle 3"/>
          <p:cNvSpPr>
            <a:spLocks noGrp="1" noChangeArrowheads="1"/>
          </p:cNvSpPr>
          <p:nvPr>
            <p:ph type="body" idx="1"/>
          </p:nvPr>
        </p:nvSpPr>
        <p:spPr>
          <a:xfrm>
            <a:off x="895350" y="1303432"/>
            <a:ext cx="7696200" cy="4525963"/>
          </a:xfrm>
        </p:spPr>
        <p:txBody>
          <a:bodyPr/>
          <a:lstStyle/>
          <a:p>
            <a:pPr>
              <a:buClrTx/>
            </a:pPr>
            <a:r>
              <a:rPr lang="en-US" dirty="0"/>
              <a:t>People can be psychologically addicted to marijuana.</a:t>
            </a:r>
          </a:p>
          <a:p>
            <a:pPr>
              <a:buClrTx/>
            </a:pPr>
            <a:r>
              <a:rPr lang="en-US" dirty="0"/>
              <a:t>People who keep using marijuana even though it hurts their family, school, and work may be addicted.</a:t>
            </a:r>
          </a:p>
          <a:p>
            <a:pPr>
              <a:buClrTx/>
            </a:pPr>
            <a:r>
              <a:rPr lang="en-US" dirty="0"/>
              <a:t>Withdrawal can include </a:t>
            </a:r>
          </a:p>
          <a:p>
            <a:pPr lvl="1">
              <a:buClrTx/>
            </a:pPr>
            <a:r>
              <a:rPr lang="en-US" dirty="0"/>
              <a:t>Cravings </a:t>
            </a:r>
          </a:p>
          <a:p>
            <a:pPr lvl="1">
              <a:buClrTx/>
            </a:pPr>
            <a:r>
              <a:rPr lang="en-US" dirty="0"/>
              <a:t>Anxiety </a:t>
            </a:r>
          </a:p>
          <a:p>
            <a:pPr lvl="1">
              <a:buClrTx/>
            </a:pPr>
            <a:r>
              <a:rPr lang="en-US" dirty="0"/>
              <a:t>Irritability and anger</a:t>
            </a:r>
          </a:p>
          <a:p>
            <a:pPr lvl="1">
              <a:buClrTx/>
            </a:pPr>
            <a:r>
              <a:rPr lang="en-US" dirty="0"/>
              <a:t>Trouble sleeping</a:t>
            </a:r>
          </a:p>
        </p:txBody>
      </p:sp>
      <p:sp>
        <p:nvSpPr>
          <p:cNvPr id="2" name="Slide Number Placeholder 1">
            <a:extLst>
              <a:ext uri="{FF2B5EF4-FFF2-40B4-BE49-F238E27FC236}">
                <a16:creationId xmlns:a16="http://schemas.microsoft.com/office/drawing/2014/main" id="{EABE693E-DC38-4D6B-B1E5-EC20A44D3E26}"/>
              </a:ext>
            </a:extLst>
          </p:cNvPr>
          <p:cNvSpPr>
            <a:spLocks noGrp="1"/>
          </p:cNvSpPr>
          <p:nvPr>
            <p:ph type="sldNum" sz="quarter" idx="11"/>
          </p:nvPr>
        </p:nvSpPr>
        <p:spPr/>
        <p:txBody>
          <a:bodyPr/>
          <a:lstStyle/>
          <a:p>
            <a:r>
              <a:rPr lang="en-US"/>
              <a:t>11-</a:t>
            </a:r>
            <a:fld id="{3CFE0741-2E61-4E2C-A79D-8B4A689A151A}"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895350" y="808074"/>
            <a:ext cx="7696200" cy="715889"/>
          </a:xfrm>
        </p:spPr>
        <p:txBody>
          <a:bodyPr/>
          <a:lstStyle/>
          <a:p>
            <a:r>
              <a:rPr lang="en-US" dirty="0"/>
              <a:t>Marijuana and Relapse</a:t>
            </a:r>
          </a:p>
        </p:txBody>
      </p:sp>
      <p:sp>
        <p:nvSpPr>
          <p:cNvPr id="189443" name="Rectangle 3"/>
          <p:cNvSpPr>
            <a:spLocks noGrp="1" noChangeArrowheads="1"/>
          </p:cNvSpPr>
          <p:nvPr>
            <p:ph type="body" idx="1"/>
          </p:nvPr>
        </p:nvSpPr>
        <p:spPr>
          <a:xfrm>
            <a:off x="895350" y="1751715"/>
            <a:ext cx="7696200" cy="2097271"/>
          </a:xfrm>
        </p:spPr>
        <p:txBody>
          <a:bodyPr/>
          <a:lstStyle/>
          <a:p>
            <a:pPr marL="339725" indent="-339725">
              <a:buClrTx/>
              <a:tabLst>
                <a:tab pos="342900" algn="l"/>
              </a:tabLst>
            </a:pPr>
            <a:r>
              <a:rPr lang="en-US" dirty="0"/>
              <a:t>	People who use marijuana have relapse	rates to stimulants 2 to 3 times higher 	than </a:t>
            </a:r>
            <a:br>
              <a:rPr lang="en-US" dirty="0"/>
            </a:br>
            <a:r>
              <a:rPr lang="en-US" dirty="0"/>
              <a:t>	people who abstain from marijuana.</a:t>
            </a:r>
          </a:p>
        </p:txBody>
      </p:sp>
      <p:sp>
        <p:nvSpPr>
          <p:cNvPr id="2" name="Slide Number Placeholder 1">
            <a:extLst>
              <a:ext uri="{FF2B5EF4-FFF2-40B4-BE49-F238E27FC236}">
                <a16:creationId xmlns:a16="http://schemas.microsoft.com/office/drawing/2014/main" id="{1F0F055E-0F46-4510-8472-EB2C5A7FDC23}"/>
              </a:ext>
            </a:extLst>
          </p:cNvPr>
          <p:cNvSpPr>
            <a:spLocks noGrp="1"/>
          </p:cNvSpPr>
          <p:nvPr>
            <p:ph type="sldNum" sz="quarter" idx="11"/>
          </p:nvPr>
        </p:nvSpPr>
        <p:spPr/>
        <p:txBody>
          <a:bodyPr/>
          <a:lstStyle/>
          <a:p>
            <a:r>
              <a:rPr lang="en-US"/>
              <a:t>11-</a:t>
            </a:r>
            <a:fld id="{3CFE0741-2E61-4E2C-A79D-8B4A689A151A}"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895350" y="893135"/>
            <a:ext cx="7696200" cy="811582"/>
          </a:xfrm>
        </p:spPr>
        <p:txBody>
          <a:bodyPr/>
          <a:lstStyle/>
          <a:p>
            <a:r>
              <a:rPr lang="en-US" dirty="0"/>
              <a:t>Marijuana and Families</a:t>
            </a:r>
          </a:p>
        </p:txBody>
      </p:sp>
      <p:sp>
        <p:nvSpPr>
          <p:cNvPr id="186371" name="Rectangle 3"/>
          <p:cNvSpPr>
            <a:spLocks noGrp="1" noChangeArrowheads="1"/>
          </p:cNvSpPr>
          <p:nvPr>
            <p:ph type="body" idx="1"/>
          </p:nvPr>
        </p:nvSpPr>
        <p:spPr>
          <a:xfrm>
            <a:off x="895350" y="1972340"/>
            <a:ext cx="7696200" cy="2631558"/>
          </a:xfrm>
        </p:spPr>
        <p:txBody>
          <a:bodyPr/>
          <a:lstStyle/>
          <a:p>
            <a:pPr marL="339725" indent="-339725">
              <a:buClrTx/>
              <a:tabLst>
                <a:tab pos="342900" algn="l"/>
              </a:tabLst>
            </a:pPr>
            <a:r>
              <a:rPr lang="en-US" dirty="0"/>
              <a:t>	People may use marijuana as a way to avoid coping with important family problems.</a:t>
            </a:r>
          </a:p>
          <a:p>
            <a:pPr marL="339725" indent="-339725">
              <a:buClrTx/>
              <a:tabLst>
                <a:tab pos="342900" algn="l"/>
              </a:tabLst>
            </a:pPr>
            <a:r>
              <a:rPr lang="en-US" dirty="0"/>
              <a:t>Marijuana use can contribute to the deterioration of personal and family life.</a:t>
            </a:r>
          </a:p>
        </p:txBody>
      </p:sp>
      <p:sp>
        <p:nvSpPr>
          <p:cNvPr id="2" name="Slide Number Placeholder 1">
            <a:extLst>
              <a:ext uri="{FF2B5EF4-FFF2-40B4-BE49-F238E27FC236}">
                <a16:creationId xmlns:a16="http://schemas.microsoft.com/office/drawing/2014/main" id="{E91953FE-9FA1-4D03-8A47-85334425C095}"/>
              </a:ext>
            </a:extLst>
          </p:cNvPr>
          <p:cNvSpPr>
            <a:spLocks noGrp="1"/>
          </p:cNvSpPr>
          <p:nvPr>
            <p:ph type="sldNum" sz="quarter" idx="11"/>
          </p:nvPr>
        </p:nvSpPr>
        <p:spPr/>
        <p:txBody>
          <a:bodyPr/>
          <a:lstStyle/>
          <a:p>
            <a:r>
              <a:rPr lang="en-US"/>
              <a:t>11-</a:t>
            </a:r>
            <a:fld id="{3CFE0741-2E61-4E2C-A79D-8B4A689A151A}"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895350" y="753626"/>
            <a:ext cx="7696200" cy="664012"/>
          </a:xfrm>
        </p:spPr>
        <p:txBody>
          <a:bodyPr/>
          <a:lstStyle/>
          <a:p>
            <a:r>
              <a:rPr lang="en-US" dirty="0"/>
              <a:t>The Importance of Total Abstinence</a:t>
            </a:r>
          </a:p>
        </p:txBody>
      </p:sp>
      <p:sp>
        <p:nvSpPr>
          <p:cNvPr id="166915" name="Rectangle 3"/>
          <p:cNvSpPr>
            <a:spLocks noGrp="1" noChangeArrowheads="1"/>
          </p:cNvSpPr>
          <p:nvPr>
            <p:ph type="body" idx="1"/>
          </p:nvPr>
        </p:nvSpPr>
        <p:spPr>
          <a:xfrm>
            <a:off x="895350" y="1911699"/>
            <a:ext cx="7696200" cy="2429189"/>
          </a:xfrm>
        </p:spPr>
        <p:txBody>
          <a:bodyPr/>
          <a:lstStyle/>
          <a:p>
            <a:pPr marL="339725" indent="-339725">
              <a:buClrTx/>
              <a:tabLst>
                <a:tab pos="400050" algn="l"/>
              </a:tabLst>
            </a:pPr>
            <a:r>
              <a:rPr lang="en-US" dirty="0"/>
              <a:t>Abstinence from all substances that affect the brain—even alcohol and marijuana—greatly increases the chances of a successful recovery.</a:t>
            </a:r>
          </a:p>
        </p:txBody>
      </p:sp>
      <p:sp>
        <p:nvSpPr>
          <p:cNvPr id="2" name="Slide Number Placeholder 1">
            <a:extLst>
              <a:ext uri="{FF2B5EF4-FFF2-40B4-BE49-F238E27FC236}">
                <a16:creationId xmlns:a16="http://schemas.microsoft.com/office/drawing/2014/main" id="{6887DBE8-6346-4BA2-AA2F-E3D20C41B6E2}"/>
              </a:ext>
            </a:extLst>
          </p:cNvPr>
          <p:cNvSpPr>
            <a:spLocks noGrp="1"/>
          </p:cNvSpPr>
          <p:nvPr>
            <p:ph type="sldNum" sz="quarter" idx="11"/>
          </p:nvPr>
        </p:nvSpPr>
        <p:spPr/>
        <p:txBody>
          <a:bodyPr/>
          <a:lstStyle/>
          <a:p>
            <a:r>
              <a:rPr lang="en-US"/>
              <a:t>11-</a:t>
            </a:r>
            <a:fld id="{3CFE0741-2E61-4E2C-A79D-8B4A689A151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What do you know about Marijuana?</a:t>
            </a:r>
          </a:p>
          <a:p>
            <a:pPr>
              <a:buClrTx/>
            </a:pPr>
            <a:r>
              <a:rPr kumimoji="1" lang="en-US" altLang="ja-JP" sz="3600" i="1" dirty="0"/>
              <a:t>Is marijuana harmless?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895350" y="633046"/>
            <a:ext cx="7696200" cy="784592"/>
          </a:xfrm>
        </p:spPr>
        <p:txBody>
          <a:bodyPr/>
          <a:lstStyle/>
          <a:p>
            <a:r>
              <a:rPr lang="en-US" dirty="0"/>
              <a:t>Is Marijuana Harmless?</a:t>
            </a:r>
          </a:p>
        </p:txBody>
      </p:sp>
      <p:sp>
        <p:nvSpPr>
          <p:cNvPr id="171011" name="Rectangle 3"/>
          <p:cNvSpPr>
            <a:spLocks noGrp="1" noChangeArrowheads="1"/>
          </p:cNvSpPr>
          <p:nvPr>
            <p:ph type="body" idx="1"/>
          </p:nvPr>
        </p:nvSpPr>
        <p:spPr>
          <a:xfrm>
            <a:off x="895350" y="1670539"/>
            <a:ext cx="7696200" cy="3072284"/>
          </a:xfrm>
        </p:spPr>
        <p:txBody>
          <a:bodyPr/>
          <a:lstStyle/>
          <a:p>
            <a:pPr>
              <a:buClrTx/>
            </a:pPr>
            <a:r>
              <a:rPr lang="en-US" dirty="0"/>
              <a:t>Marijuana is the most widely used illegal drug in the world.</a:t>
            </a:r>
          </a:p>
          <a:p>
            <a:pPr>
              <a:buClrTx/>
            </a:pPr>
            <a:r>
              <a:rPr lang="en-US" dirty="0"/>
              <a:t>Marijuana use affects nearly every organ system in the body. It can have a profound impact on people’s education, employment, and personal life.</a:t>
            </a:r>
          </a:p>
        </p:txBody>
      </p:sp>
      <p:sp>
        <p:nvSpPr>
          <p:cNvPr id="2" name="Slide Number Placeholder 1">
            <a:extLst>
              <a:ext uri="{FF2B5EF4-FFF2-40B4-BE49-F238E27FC236}">
                <a16:creationId xmlns:a16="http://schemas.microsoft.com/office/drawing/2014/main" id="{9924A5BD-B711-4870-B49B-901B7FF68ECA}"/>
              </a:ext>
            </a:extLst>
          </p:cNvPr>
          <p:cNvSpPr>
            <a:spLocks noGrp="1"/>
          </p:cNvSpPr>
          <p:nvPr>
            <p:ph type="sldNum" sz="quarter" idx="11"/>
          </p:nvPr>
        </p:nvSpPr>
        <p:spPr/>
        <p:txBody>
          <a:bodyPr/>
          <a:lstStyle/>
          <a:p>
            <a:r>
              <a:rPr lang="en-US"/>
              <a:t>11-</a:t>
            </a:r>
            <a:fld id="{3CFE0741-2E61-4E2C-A79D-8B4A689A151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895350" y="1811216"/>
            <a:ext cx="7696200" cy="2479431"/>
          </a:xfrm>
        </p:spPr>
        <p:txBody>
          <a:bodyPr/>
          <a:lstStyle/>
          <a:p>
            <a:pPr>
              <a:buClrTx/>
            </a:pPr>
            <a:r>
              <a:rPr lang="en-US" dirty="0"/>
              <a:t>Marijuana is a greenish gray mixture of dried parts of the </a:t>
            </a:r>
            <a:r>
              <a:rPr lang="en-US" i="1" dirty="0"/>
              <a:t>Cannabis sativa</a:t>
            </a:r>
            <a:r>
              <a:rPr lang="en-US" dirty="0"/>
              <a:t> plant.</a:t>
            </a:r>
          </a:p>
          <a:p>
            <a:pPr>
              <a:buClrTx/>
            </a:pPr>
            <a:r>
              <a:rPr lang="en-US" dirty="0"/>
              <a:t>It is usually smoked.</a:t>
            </a:r>
          </a:p>
          <a:p>
            <a:pPr>
              <a:buClrTx/>
            </a:pPr>
            <a:r>
              <a:rPr lang="en-US" dirty="0"/>
              <a:t>Concentrated forms are called Hashish or Hash Oil</a:t>
            </a:r>
          </a:p>
        </p:txBody>
      </p:sp>
      <p:sp>
        <p:nvSpPr>
          <p:cNvPr id="174084" name="Rectangle 4"/>
          <p:cNvSpPr>
            <a:spLocks noGrp="1" noChangeArrowheads="1"/>
          </p:cNvSpPr>
          <p:nvPr>
            <p:ph type="title"/>
          </p:nvPr>
        </p:nvSpPr>
        <p:spPr>
          <a:xfrm>
            <a:off x="895350" y="638070"/>
            <a:ext cx="7696200" cy="889279"/>
          </a:xfrm>
        </p:spPr>
        <p:txBody>
          <a:bodyPr/>
          <a:lstStyle/>
          <a:p>
            <a:r>
              <a:rPr lang="en-US" dirty="0"/>
              <a:t>What Is Marijuana?</a:t>
            </a:r>
          </a:p>
        </p:txBody>
      </p:sp>
      <p:sp>
        <p:nvSpPr>
          <p:cNvPr id="2" name="Slide Number Placeholder 1">
            <a:extLst>
              <a:ext uri="{FF2B5EF4-FFF2-40B4-BE49-F238E27FC236}">
                <a16:creationId xmlns:a16="http://schemas.microsoft.com/office/drawing/2014/main" id="{B78785B6-326C-4F1E-998B-D374984CC3DE}"/>
              </a:ext>
            </a:extLst>
          </p:cNvPr>
          <p:cNvSpPr>
            <a:spLocks noGrp="1"/>
          </p:cNvSpPr>
          <p:nvPr>
            <p:ph type="sldNum" sz="quarter" idx="11"/>
          </p:nvPr>
        </p:nvSpPr>
        <p:spPr/>
        <p:txBody>
          <a:bodyPr/>
          <a:lstStyle/>
          <a:p>
            <a:r>
              <a:rPr lang="en-US"/>
              <a:t>11-</a:t>
            </a:r>
            <a:fld id="{3CFE0741-2E61-4E2C-A79D-8B4A689A151A}"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895350" y="825429"/>
            <a:ext cx="7696200" cy="672595"/>
          </a:xfrm>
        </p:spPr>
        <p:txBody>
          <a:bodyPr/>
          <a:lstStyle/>
          <a:p>
            <a:r>
              <a:rPr lang="en-US" dirty="0"/>
              <a:t>Medical Marijuana</a:t>
            </a:r>
          </a:p>
        </p:txBody>
      </p:sp>
      <p:sp>
        <p:nvSpPr>
          <p:cNvPr id="188419" name="Rectangle 3"/>
          <p:cNvSpPr>
            <a:spLocks noGrp="1" noChangeArrowheads="1"/>
          </p:cNvSpPr>
          <p:nvPr>
            <p:ph type="body" idx="1"/>
          </p:nvPr>
        </p:nvSpPr>
        <p:spPr>
          <a:xfrm>
            <a:off x="895350" y="1841360"/>
            <a:ext cx="7696200" cy="3444073"/>
          </a:xfrm>
        </p:spPr>
        <p:txBody>
          <a:bodyPr/>
          <a:lstStyle/>
          <a:p>
            <a:pPr>
              <a:buClrTx/>
            </a:pPr>
            <a:r>
              <a:rPr lang="en-US" dirty="0"/>
              <a:t>In other countries, Marijuana has been used for medical purposes to treat: </a:t>
            </a:r>
          </a:p>
          <a:p>
            <a:pPr lvl="1">
              <a:buClrTx/>
            </a:pPr>
            <a:r>
              <a:rPr lang="en-US" dirty="0"/>
              <a:t>Loss of vision from glaucoma</a:t>
            </a:r>
          </a:p>
          <a:p>
            <a:pPr lvl="1">
              <a:buClrTx/>
            </a:pPr>
            <a:r>
              <a:rPr lang="en-US" dirty="0"/>
              <a:t>Nausea that can come with AIDS and cancer treatments</a:t>
            </a:r>
          </a:p>
          <a:p>
            <a:pPr lvl="1">
              <a:buClrTx/>
            </a:pPr>
            <a:r>
              <a:rPr lang="en-US" dirty="0"/>
              <a:t>The pain of multiple sclerosis</a:t>
            </a:r>
          </a:p>
        </p:txBody>
      </p:sp>
      <p:sp>
        <p:nvSpPr>
          <p:cNvPr id="2" name="Slide Number Placeholder 1">
            <a:extLst>
              <a:ext uri="{FF2B5EF4-FFF2-40B4-BE49-F238E27FC236}">
                <a16:creationId xmlns:a16="http://schemas.microsoft.com/office/drawing/2014/main" id="{2F1EC134-4CEB-4B86-9766-AA545988946C}"/>
              </a:ext>
            </a:extLst>
          </p:cNvPr>
          <p:cNvSpPr>
            <a:spLocks noGrp="1"/>
          </p:cNvSpPr>
          <p:nvPr>
            <p:ph type="sldNum" sz="quarter" idx="11"/>
          </p:nvPr>
        </p:nvSpPr>
        <p:spPr/>
        <p:txBody>
          <a:bodyPr/>
          <a:lstStyle/>
          <a:p>
            <a:r>
              <a:rPr lang="en-US"/>
              <a:t>11-</a:t>
            </a:r>
            <a:fld id="{3CFE0741-2E61-4E2C-A79D-8B4A689A151A}"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895350" y="455508"/>
            <a:ext cx="7696200" cy="1143000"/>
          </a:xfrm>
        </p:spPr>
        <p:txBody>
          <a:bodyPr/>
          <a:lstStyle/>
          <a:p>
            <a:r>
              <a:rPr lang="en-US" dirty="0"/>
              <a:t>Active Ingredient</a:t>
            </a:r>
          </a:p>
        </p:txBody>
      </p:sp>
      <p:sp>
        <p:nvSpPr>
          <p:cNvPr id="177155" name="Rectangle 3"/>
          <p:cNvSpPr>
            <a:spLocks noGrp="1" noChangeArrowheads="1"/>
          </p:cNvSpPr>
          <p:nvPr>
            <p:ph type="body" idx="1"/>
          </p:nvPr>
        </p:nvSpPr>
        <p:spPr>
          <a:xfrm>
            <a:off x="895350" y="1651375"/>
            <a:ext cx="7696200" cy="2338754"/>
          </a:xfrm>
        </p:spPr>
        <p:txBody>
          <a:bodyPr/>
          <a:lstStyle/>
          <a:p>
            <a:pPr marL="282575" indent="-282575">
              <a:buClrTx/>
              <a:tabLst>
                <a:tab pos="342900" algn="l"/>
              </a:tabLst>
            </a:pPr>
            <a:r>
              <a:rPr lang="en-US" dirty="0"/>
              <a:t>Today’s marijuana has 3 times as much tetrahydrocannabinol (THC; the active ingredient) as marijuana of 20 years ago, making it more potent.</a:t>
            </a:r>
          </a:p>
        </p:txBody>
      </p:sp>
      <p:sp>
        <p:nvSpPr>
          <p:cNvPr id="2" name="Slide Number Placeholder 1">
            <a:extLst>
              <a:ext uri="{FF2B5EF4-FFF2-40B4-BE49-F238E27FC236}">
                <a16:creationId xmlns:a16="http://schemas.microsoft.com/office/drawing/2014/main" id="{C33DC437-DA0F-4F41-9C21-5D0556DAEDAA}"/>
              </a:ext>
            </a:extLst>
          </p:cNvPr>
          <p:cNvSpPr>
            <a:spLocks noGrp="1"/>
          </p:cNvSpPr>
          <p:nvPr>
            <p:ph type="sldNum" sz="quarter" idx="11"/>
          </p:nvPr>
        </p:nvSpPr>
        <p:spPr/>
        <p:txBody>
          <a:bodyPr/>
          <a:lstStyle/>
          <a:p>
            <a:r>
              <a:rPr lang="en-US"/>
              <a:t>11-</a:t>
            </a:r>
            <a:fld id="{3CFE0741-2E61-4E2C-A79D-8B4A689A151A}"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895350" y="435584"/>
            <a:ext cx="7696200" cy="925269"/>
          </a:xfrm>
        </p:spPr>
        <p:txBody>
          <a:bodyPr/>
          <a:lstStyle/>
          <a:p>
            <a:r>
              <a:rPr lang="en-US" dirty="0"/>
              <a:t>Short-Term Effects</a:t>
            </a:r>
          </a:p>
        </p:txBody>
      </p:sp>
      <p:sp>
        <p:nvSpPr>
          <p:cNvPr id="178179" name="Rectangle 3"/>
          <p:cNvSpPr>
            <a:spLocks noGrp="1" noChangeArrowheads="1"/>
          </p:cNvSpPr>
          <p:nvPr>
            <p:ph type="body" sz="half" idx="1"/>
          </p:nvPr>
        </p:nvSpPr>
        <p:spPr>
          <a:xfrm>
            <a:off x="895350" y="1470391"/>
            <a:ext cx="3837424" cy="4525963"/>
          </a:xfrm>
        </p:spPr>
        <p:txBody>
          <a:bodyPr/>
          <a:lstStyle/>
          <a:p>
            <a:pPr marL="0" indent="0">
              <a:buFont typeface="Wingdings" pitchFamily="2" charset="2"/>
              <a:buNone/>
              <a:tabLst>
                <a:tab pos="114300" algn="l"/>
                <a:tab pos="457200" algn="l"/>
              </a:tabLst>
            </a:pPr>
            <a:r>
              <a:rPr lang="en-US" u="sng" dirty="0"/>
              <a:t>While high (1-3 hours) </a:t>
            </a:r>
          </a:p>
          <a:p>
            <a:pPr>
              <a:buClrTx/>
              <a:tabLst>
                <a:tab pos="114300" algn="l"/>
                <a:tab pos="457200" algn="l"/>
              </a:tabLst>
            </a:pPr>
            <a:r>
              <a:rPr lang="en-US" sz="2800" dirty="0"/>
              <a:t>Relaxed, euphoric feelings</a:t>
            </a:r>
          </a:p>
          <a:p>
            <a:pPr marL="342900" lvl="1" indent="-342900">
              <a:buClrTx/>
              <a:buFont typeface="Wingdings" pitchFamily="2" charset="2"/>
              <a:buChar char="§"/>
              <a:tabLst>
                <a:tab pos="114300" algn="l"/>
                <a:tab pos="457200" algn="l"/>
              </a:tabLst>
            </a:pPr>
            <a:r>
              <a:rPr lang="en-US" sz="2800" dirty="0">
                <a:ea typeface="+mn-ea"/>
                <a:cs typeface="+mn-cs"/>
              </a:rPr>
              <a:t>Increased heart rate</a:t>
            </a:r>
          </a:p>
          <a:p>
            <a:pPr marL="342900" lvl="1" indent="-342900">
              <a:buClrTx/>
              <a:buFont typeface="Wingdings" pitchFamily="2" charset="2"/>
              <a:buChar char="§"/>
              <a:tabLst>
                <a:tab pos="114300" algn="l"/>
                <a:tab pos="457200" algn="l"/>
              </a:tabLst>
            </a:pPr>
            <a:r>
              <a:rPr lang="en-US" sz="2800" dirty="0">
                <a:ea typeface="+mn-ea"/>
                <a:cs typeface="+mn-cs"/>
              </a:rPr>
              <a:t>Poor balance and coordination </a:t>
            </a:r>
          </a:p>
          <a:p>
            <a:pPr marL="342900" lvl="1" indent="-342900">
              <a:buClrTx/>
              <a:buFont typeface="Wingdings" pitchFamily="2" charset="2"/>
              <a:buChar char="§"/>
              <a:tabLst>
                <a:tab pos="114300" algn="l"/>
                <a:tab pos="457200" algn="l"/>
              </a:tabLst>
            </a:pPr>
            <a:r>
              <a:rPr lang="en-US" sz="2800" dirty="0">
                <a:ea typeface="+mn-ea"/>
                <a:cs typeface="+mn-cs"/>
              </a:rPr>
              <a:t>Slow reaction time</a:t>
            </a:r>
          </a:p>
          <a:p>
            <a:pPr marL="342900" lvl="1" indent="-342900">
              <a:buClrTx/>
              <a:buFont typeface="Wingdings" pitchFamily="2" charset="2"/>
              <a:buChar char="§"/>
              <a:tabLst>
                <a:tab pos="114300" algn="l"/>
                <a:tab pos="457200" algn="l"/>
              </a:tabLst>
            </a:pPr>
            <a:r>
              <a:rPr lang="en-US" sz="2800" dirty="0">
                <a:ea typeface="+mn-ea"/>
                <a:cs typeface="+mn-cs"/>
              </a:rPr>
              <a:t>Disorientation</a:t>
            </a:r>
          </a:p>
          <a:p>
            <a:pPr marL="342900" lvl="1" indent="-342900">
              <a:buClrTx/>
              <a:buFont typeface="Wingdings" pitchFamily="2" charset="2"/>
              <a:buChar char="§"/>
              <a:tabLst>
                <a:tab pos="114300" algn="l"/>
                <a:tab pos="457200" algn="l"/>
              </a:tabLst>
            </a:pPr>
            <a:r>
              <a:rPr lang="en-US" sz="2800" dirty="0">
                <a:ea typeface="+mn-ea"/>
                <a:cs typeface="+mn-cs"/>
              </a:rPr>
              <a:t>Panic</a:t>
            </a:r>
          </a:p>
        </p:txBody>
      </p:sp>
      <p:sp>
        <p:nvSpPr>
          <p:cNvPr id="178180" name="Rectangle 4"/>
          <p:cNvSpPr>
            <a:spLocks noGrp="1" noChangeArrowheads="1"/>
          </p:cNvSpPr>
          <p:nvPr>
            <p:ph type="body" sz="half" idx="2"/>
          </p:nvPr>
        </p:nvSpPr>
        <p:spPr>
          <a:xfrm>
            <a:off x="5138738" y="1470391"/>
            <a:ext cx="3378200" cy="4525963"/>
          </a:xfrm>
        </p:spPr>
        <p:txBody>
          <a:bodyPr/>
          <a:lstStyle/>
          <a:p>
            <a:pPr marL="0" indent="0">
              <a:buFont typeface="Wingdings" pitchFamily="2" charset="2"/>
              <a:buNone/>
              <a:tabLst>
                <a:tab pos="457200" algn="l"/>
              </a:tabLst>
            </a:pPr>
            <a:r>
              <a:rPr lang="en-US" u="sng" dirty="0"/>
              <a:t>After high fades</a:t>
            </a:r>
          </a:p>
          <a:p>
            <a:pPr marL="342900" lvl="1" indent="-342900">
              <a:buClrTx/>
              <a:buFont typeface="Wingdings" pitchFamily="2" charset="2"/>
              <a:buChar char="§"/>
              <a:tabLst>
                <a:tab pos="114300" algn="l"/>
                <a:tab pos="457200" algn="l"/>
              </a:tabLst>
            </a:pPr>
            <a:r>
              <a:rPr lang="en-US" sz="2800" dirty="0">
                <a:ea typeface="+mn-ea"/>
                <a:cs typeface="+mn-cs"/>
              </a:rPr>
              <a:t>Sleepiness</a:t>
            </a:r>
          </a:p>
          <a:p>
            <a:pPr marL="342900" lvl="1" indent="-342900">
              <a:buClrTx/>
              <a:buFont typeface="Wingdings" pitchFamily="2" charset="2"/>
              <a:buChar char="§"/>
              <a:tabLst>
                <a:tab pos="114300" algn="l"/>
                <a:tab pos="457200" algn="l"/>
              </a:tabLst>
            </a:pPr>
            <a:r>
              <a:rPr lang="en-US" sz="2800" dirty="0">
                <a:ea typeface="+mn-ea"/>
                <a:cs typeface="+mn-cs"/>
              </a:rPr>
              <a:t>Depression</a:t>
            </a:r>
          </a:p>
          <a:p>
            <a:pPr marL="342900" lvl="1" indent="-342900">
              <a:buClrTx/>
              <a:buFont typeface="Wingdings" pitchFamily="2" charset="2"/>
              <a:buChar char="§"/>
              <a:tabLst>
                <a:tab pos="114300" algn="l"/>
                <a:tab pos="457200" algn="l"/>
              </a:tabLst>
            </a:pPr>
            <a:r>
              <a:rPr lang="en-US" sz="2800" dirty="0">
                <a:ea typeface="+mn-ea"/>
                <a:cs typeface="+mn-cs"/>
              </a:rPr>
              <a:t>Anxiety</a:t>
            </a:r>
          </a:p>
          <a:p>
            <a:pPr marL="342900" lvl="1" indent="-342900">
              <a:buClrTx/>
              <a:buFont typeface="Wingdings" pitchFamily="2" charset="2"/>
              <a:buChar char="§"/>
              <a:tabLst>
                <a:tab pos="114300" algn="l"/>
                <a:tab pos="457200" algn="l"/>
              </a:tabLst>
            </a:pPr>
            <a:r>
              <a:rPr lang="en-US" sz="2800" dirty="0">
                <a:ea typeface="+mn-ea"/>
                <a:cs typeface="+mn-cs"/>
              </a:rPr>
              <a:t>Distrust</a:t>
            </a:r>
          </a:p>
        </p:txBody>
      </p:sp>
      <p:sp>
        <p:nvSpPr>
          <p:cNvPr id="2" name="Slide Number Placeholder 1">
            <a:extLst>
              <a:ext uri="{FF2B5EF4-FFF2-40B4-BE49-F238E27FC236}">
                <a16:creationId xmlns:a16="http://schemas.microsoft.com/office/drawing/2014/main" id="{113DE57F-92BB-4983-A9A4-C1C0C55D9D94}"/>
              </a:ext>
            </a:extLst>
          </p:cNvPr>
          <p:cNvSpPr>
            <a:spLocks noGrp="1"/>
          </p:cNvSpPr>
          <p:nvPr>
            <p:ph type="sldNum" sz="quarter" idx="11"/>
          </p:nvPr>
        </p:nvSpPr>
        <p:spPr/>
        <p:txBody>
          <a:bodyPr/>
          <a:lstStyle/>
          <a:p>
            <a:r>
              <a:rPr lang="en-US"/>
              <a:t>11-</a:t>
            </a:r>
            <a:fld id="{969A0DB3-E449-4A9C-AF99-4A4C290CA74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895350" y="786809"/>
            <a:ext cx="7696200" cy="737154"/>
          </a:xfrm>
        </p:spPr>
        <p:txBody>
          <a:bodyPr/>
          <a:lstStyle/>
          <a:p>
            <a:r>
              <a:rPr lang="en-US" dirty="0"/>
              <a:t>Long-Term Effects</a:t>
            </a:r>
          </a:p>
        </p:txBody>
      </p:sp>
      <p:sp>
        <p:nvSpPr>
          <p:cNvPr id="179203" name="Rectangle 3"/>
          <p:cNvSpPr>
            <a:spLocks noGrp="1" noChangeArrowheads="1"/>
          </p:cNvSpPr>
          <p:nvPr>
            <p:ph type="body" idx="1"/>
          </p:nvPr>
        </p:nvSpPr>
        <p:spPr>
          <a:xfrm>
            <a:off x="895350" y="1864204"/>
            <a:ext cx="7696200" cy="2654633"/>
          </a:xfrm>
        </p:spPr>
        <p:txBody>
          <a:bodyPr/>
          <a:lstStyle/>
          <a:p>
            <a:pPr>
              <a:buClrTx/>
            </a:pPr>
            <a:r>
              <a:rPr lang="en-US" dirty="0"/>
              <a:t>Marijuana can impair learning and memory.</a:t>
            </a:r>
          </a:p>
          <a:p>
            <a:pPr>
              <a:buClrTx/>
            </a:pPr>
            <a:r>
              <a:rPr lang="en-US" dirty="0"/>
              <a:t>Lower grades and poor work performance can result.</a:t>
            </a:r>
          </a:p>
          <a:p>
            <a:pPr>
              <a:buClrTx/>
            </a:pPr>
            <a:r>
              <a:rPr lang="en-US" dirty="0"/>
              <a:t>Workers have problems more frequently, including accidents, absence, lateness, and job loss.</a:t>
            </a:r>
          </a:p>
        </p:txBody>
      </p:sp>
      <p:sp>
        <p:nvSpPr>
          <p:cNvPr id="2" name="Slide Number Placeholder 1">
            <a:extLst>
              <a:ext uri="{FF2B5EF4-FFF2-40B4-BE49-F238E27FC236}">
                <a16:creationId xmlns:a16="http://schemas.microsoft.com/office/drawing/2014/main" id="{D9803280-C1DF-4032-8631-C81DD093A53E}"/>
              </a:ext>
            </a:extLst>
          </p:cNvPr>
          <p:cNvSpPr>
            <a:spLocks noGrp="1"/>
          </p:cNvSpPr>
          <p:nvPr>
            <p:ph type="sldNum" sz="quarter" idx="11"/>
          </p:nvPr>
        </p:nvSpPr>
        <p:spPr/>
        <p:txBody>
          <a:bodyPr/>
          <a:lstStyle/>
          <a:p>
            <a:r>
              <a:rPr lang="en-US"/>
              <a:t>11-</a:t>
            </a:r>
            <a:fld id="{3CFE0741-2E61-4E2C-A79D-8B4A689A151A}"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10: Marijuana&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57&quot;/&gt;&lt;/object&gt;&lt;object type=&quot;3&quot; unique_id=&quot;10005&quot;&gt;&lt;property id=&quot;20148&quot; value=&quot;5&quot;/&gt;&lt;property id=&quot;20300&quot; value=&quot;Slide 3 - &amp;quot;Is Marijuana Harmless?&amp;quot;&quot;/&gt;&lt;property id=&quot;20307&quot; value=&quot;258&quot;/&gt;&lt;/object&gt;&lt;object type=&quot;3&quot; unique_id=&quot;10006&quot;&gt;&lt;property id=&quot;20148&quot; value=&quot;5&quot;/&gt;&lt;property id=&quot;20300&quot; value=&quot;Slide 4 - &amp;quot;Marijuana Prevalence&amp;quot;&quot;/&gt;&lt;property id=&quot;20307&quot; value=&quot;260&quot;/&gt;&lt;/object&gt;&lt;object type=&quot;3&quot; unique_id=&quot;10007&quot;&gt;&lt;property id=&quot;20148&quot; value=&quot;5&quot;/&gt;&lt;property id=&quot;20300&quot; value=&quot;Slide 5 - &amp;quot;What Is Marijuana?&amp;quot;&quot;/&gt;&lt;property id=&quot;20307&quot; value=&quot;261&quot;/&gt;&lt;/object&gt;&lt;object type=&quot;3&quot; unique_id=&quot;10008&quot;&gt;&lt;property id=&quot;20148&quot; value=&quot;5&quot;/&gt;&lt;property id=&quot;20300&quot; value=&quot;Slide 6 - &amp;quot;Street Names&amp;quot;&quot;/&gt;&lt;property id=&quot;20307&quot; value=&quot;262&quot;/&gt;&lt;/object&gt;&lt;object type=&quot;3&quot; unique_id=&quot;10009&quot;&gt;&lt;property id=&quot;20148&quot; value=&quot;5&quot;/&gt;&lt;property id=&quot;20300&quot; value=&quot;Slide 7 - &amp;quot;History&amp;quot;&quot;/&gt;&lt;property id=&quot;20307&quot; value=&quot;263&quot;/&gt;&lt;/object&gt;&lt;object type=&quot;3&quot; unique_id=&quot;10010&quot;&gt;&lt;property id=&quot;20148&quot; value=&quot;5&quot;/&gt;&lt;property id=&quot;20300&quot; value=&quot;Slide 8 - &amp;quot;Medical Marijuana&amp;quot;&quot;/&gt;&lt;property id=&quot;20307&quot; value=&quot;274&quot;/&gt;&lt;/object&gt;&lt;object type=&quot;3&quot; unique_id=&quot;10011&quot;&gt;&lt;property id=&quot;20148&quot; value=&quot;5&quot;/&gt;&lt;property id=&quot;20300&quot; value=&quot;Slide 9 - &amp;quot;Active Ingredient&amp;quot;&quot;/&gt;&lt;property id=&quot;20307&quot; value=&quot;264&quot;/&gt;&lt;/object&gt;&lt;object type=&quot;3&quot; unique_id=&quot;10012&quot;&gt;&lt;property id=&quot;20148&quot; value=&quot;5&quot;/&gt;&lt;property id=&quot;20300&quot; value=&quot;Slide 10 - &amp;quot;Short-Term Effects&amp;quot;&quot;/&gt;&lt;property id=&quot;20307&quot; value=&quot;265&quot;/&gt;&lt;/object&gt;&lt;object type=&quot;3&quot; unique_id=&quot;10013&quot;&gt;&lt;property id=&quot;20148&quot; value=&quot;5&quot;/&gt;&lt;property id=&quot;20300&quot; value=&quot;Slide 11 - &amp;quot;Long-Term Effects&amp;quot;&quot;/&gt;&lt;property id=&quot;20307&quot; value=&quot;266&quot;/&gt;&lt;/object&gt;&lt;object type=&quot;3&quot; unique_id=&quot;10014&quot;&gt;&lt;property id=&quot;20148&quot; value=&quot;5&quot;/&gt;&lt;property id=&quot;20300&quot; value=&quot;Slide 12 - &amp;quot;Cancer Risks&amp;quot;&quot;/&gt;&lt;property id=&quot;20307&quot; value=&quot;267&quot;/&gt;&lt;/object&gt;&lt;object type=&quot;3&quot; unique_id=&quot;10015&quot;&gt;&lt;property id=&quot;20148&quot; value=&quot;5&quot;/&gt;&lt;property id=&quot;20300&quot; value=&quot;Slide 13 - &amp;quot;Risk of Infection and Disease&amp;quot;&quot;/&gt;&lt;property id=&quot;20307&quot; value=&quot;268&quot;/&gt;&lt;/object&gt;&lt;object type=&quot;3&quot; unique_id=&quot;10016&quot;&gt;&lt;property id=&quot;20148&quot; value=&quot;5&quot;/&gt;&lt;property id=&quot;20300&quot; value=&quot;Slide 14 - &amp;quot;Marijuana and Driving &amp;quot;&quot;/&gt;&lt;property id=&quot;20307&quot; value=&quot;269&quot;/&gt;&lt;/object&gt;&lt;object type=&quot;3&quot; unique_id=&quot;10017&quot;&gt;&lt;property id=&quot;20148&quot; value=&quot;5&quot;/&gt;&lt;property id=&quot;20300&quot; value=&quot;Slide 15 - &amp;quot;Marijuana and Pregnancy&amp;quot;&quot;/&gt;&lt;property id=&quot;20307&quot; value=&quot;270&quot;/&gt;&lt;/object&gt;&lt;object type=&quot;3&quot; unique_id=&quot;10018&quot;&gt;&lt;property id=&quot;20148&quot; value=&quot;5&quot;/&gt;&lt;property id=&quot;20300&quot; value=&quot;Slide 16 - &amp;quot;Marijuana Addiction&amp;quot;&quot;/&gt;&lt;property id=&quot;20307&quot; value=&quot;271&quot;/&gt;&lt;/object&gt;&lt;object type=&quot;3&quot; unique_id=&quot;10019&quot;&gt;&lt;property id=&quot;20148&quot; value=&quot;5&quot;/&gt;&lt;property id=&quot;20300&quot; value=&quot;Slide 17 - &amp;quot;Marijuana and Other Drugs&amp;quot;&quot;/&gt;&lt;property id=&quot;20307&quot; value=&quot;272&quot;/&gt;&lt;/object&gt;&lt;object type=&quot;3&quot; unique_id=&quot;10020&quot;&gt;&lt;property id=&quot;20148&quot; value=&quot;5&quot;/&gt;&lt;property id=&quot;20300&quot; value=&quot;Slide 18 - &amp;quot;Marijuana and Relapse&amp;quot;&quot;/&gt;&lt;property id=&quot;20307&quot; value=&quot;275&quot;/&gt;&lt;/object&gt;&lt;object type=&quot;3&quot; unique_id=&quot;10021&quot;&gt;&lt;property id=&quot;20148&quot; value=&quot;5&quot;/&gt;&lt;property id=&quot;20300&quot; value=&quot;Slide 19 - &amp;quot;Marijuana and Families&amp;quot;&quot;/&gt;&lt;property id=&quot;20307&quot; value=&quot;273&quot;/&gt;&lt;/object&gt;&lt;/object&gt;&lt;object type=&quot;8&quot; unique_id=&quot;1004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1636</Words>
  <Application>Microsoft Office PowerPoint</Application>
  <PresentationFormat>Letter Paper (8.5x11 in)</PresentationFormat>
  <Paragraphs>164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The Importance of Total Abstinence</vt:lpstr>
      <vt:lpstr>Questions:</vt:lpstr>
      <vt:lpstr>Is Marijuana Harmless?</vt:lpstr>
      <vt:lpstr>What Is Marijuana?</vt:lpstr>
      <vt:lpstr>Medical Marijuana</vt:lpstr>
      <vt:lpstr>Active Ingredient</vt:lpstr>
      <vt:lpstr>Short-Term Effects</vt:lpstr>
      <vt:lpstr>Long-Term Effects</vt:lpstr>
      <vt:lpstr>Cancer Risks</vt:lpstr>
      <vt:lpstr>Risk of Infection and Disease</vt:lpstr>
      <vt:lpstr>Marijuana and Driving </vt:lpstr>
      <vt:lpstr>Marijuana and Pregnancy</vt:lpstr>
      <vt:lpstr>Marijuana Addiction</vt:lpstr>
      <vt:lpstr>Marijuana and Relapse</vt:lpstr>
      <vt:lpstr>Marijuana and Families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10: Marijuana</dc:title>
  <dc:subject>Marijuana</dc:subject>
  <dc:creator>JICA/DOH IntERlaPP</dc:creator>
  <cp:keywords>Marijuana, Meth, Substance abuse, Matrix</cp:keywords>
  <cp:lastModifiedBy/>
  <cp:revision>1</cp:revision>
  <dcterms:created xsi:type="dcterms:W3CDTF">2012-10-05T15:28:45Z</dcterms:created>
  <dcterms:modified xsi:type="dcterms:W3CDTF">2019-10-11T00:09:30Z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