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85" r:id="rId3"/>
    <p:sldId id="311" r:id="rId4"/>
    <p:sldId id="294" r:id="rId5"/>
    <p:sldId id="260" r:id="rId6"/>
    <p:sldId id="312" r:id="rId7"/>
    <p:sldId id="286" r:id="rId8"/>
    <p:sldId id="313" r:id="rId9"/>
    <p:sldId id="287" r:id="rId10"/>
    <p:sldId id="261" r:id="rId11"/>
    <p:sldId id="289" r:id="rId12"/>
    <p:sldId id="259" r:id="rId13"/>
    <p:sldId id="262" r:id="rId14"/>
    <p:sldId id="263" r:id="rId15"/>
    <p:sldId id="314" r:id="rId16"/>
    <p:sldId id="269" r:id="rId17"/>
    <p:sldId id="283" r:id="rId18"/>
  </p:sldIdLst>
  <p:sldSz cx="9144000" cy="6858000" type="screen4x3"/>
  <p:notesSz cx="7099300" cy="10234613"/>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4"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0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433" autoAdjust="0"/>
  </p:normalViewPr>
  <p:slideViewPr>
    <p:cSldViewPr>
      <p:cViewPr varScale="1">
        <p:scale>
          <a:sx n="95" d="100"/>
          <a:sy n="95" d="100"/>
        </p:scale>
        <p:origin x="2190" y="78"/>
      </p:cViewPr>
      <p:guideLst>
        <p:guide orient="horz" pos="2160"/>
        <p:guide pos="2880"/>
      </p:guideLst>
    </p:cSldViewPr>
  </p:slideViewPr>
  <p:outlineViewPr>
    <p:cViewPr>
      <p:scale>
        <a:sx n="33" d="100"/>
        <a:sy n="33" d="100"/>
      </p:scale>
      <p:origin x="0" y="1341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8" d="100"/>
          <a:sy n="108" d="100"/>
        </p:scale>
        <p:origin x="1200" y="-7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atin typeface="Times New Roman" pitchFamily="18" charset="0"/>
              </a:defRPr>
            </a:lvl1pPr>
          </a:lstStyle>
          <a:p>
            <a:endParaRPr lang="en-US"/>
          </a:p>
        </p:txBody>
      </p:sp>
      <p:sp>
        <p:nvSpPr>
          <p:cNvPr id="11267" name="Rectangle 3"/>
          <p:cNvSpPr>
            <a:spLocks noGrp="1" noChangeArrowheads="1"/>
          </p:cNvSpPr>
          <p:nvPr>
            <p:ph type="dt" sz="quarter"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atin typeface="Times New Roman" pitchFamily="18" charset="0"/>
              </a:defRPr>
            </a:lvl1pPr>
          </a:lstStyle>
          <a:p>
            <a:endParaRPr lang="en-US"/>
          </a:p>
        </p:txBody>
      </p:sp>
      <p:sp>
        <p:nvSpPr>
          <p:cNvPr id="11268"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atin typeface="Times New Roman" pitchFamily="18" charset="0"/>
              </a:defRPr>
            </a:lvl1pPr>
          </a:lstStyle>
          <a:p>
            <a:endParaRPr lang="en-US"/>
          </a:p>
        </p:txBody>
      </p:sp>
      <p:sp>
        <p:nvSpPr>
          <p:cNvPr id="11269" name="Rectangle 5"/>
          <p:cNvSpPr>
            <a:spLocks noGrp="1" noChangeArrowheads="1"/>
          </p:cNvSpPr>
          <p:nvPr>
            <p:ph type="sldNum" sz="quarter" idx="3"/>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atin typeface="Times New Roman" pitchFamily="18" charset="0"/>
              </a:defRPr>
            </a:lvl1pPr>
          </a:lstStyle>
          <a:p>
            <a:fld id="{54163C13-64B8-4C5B-9D45-C2583D0932F9}" type="slidenum">
              <a:rPr lang="en-US"/>
              <a:pPr/>
              <a:t>‹#›</a:t>
            </a:fld>
            <a:endParaRPr lang="en-US"/>
          </a:p>
        </p:txBody>
      </p:sp>
    </p:spTree>
    <p:extLst>
      <p:ext uri="{BB962C8B-B14F-4D97-AF65-F5344CB8AC3E}">
        <p14:creationId xmlns:p14="http://schemas.microsoft.com/office/powerpoint/2010/main" val="3783827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defRPr sz="1300">
                <a:latin typeface="Times New Roman" pitchFamily="18" charset="0"/>
              </a:defRPr>
            </a:lvl1pPr>
          </a:lstStyle>
          <a:p>
            <a:endParaRPr lang="en-US"/>
          </a:p>
        </p:txBody>
      </p:sp>
      <p:sp>
        <p:nvSpPr>
          <p:cNvPr id="12291" name="Rectangle 1027"/>
          <p:cNvSpPr>
            <a:spLocks noGrp="1" noChangeArrowheads="1"/>
          </p:cNvSpPr>
          <p:nvPr>
            <p:ph type="dt" idx="1"/>
          </p:nvPr>
        </p:nvSpPr>
        <p:spPr bwMode="auto">
          <a:xfrm>
            <a:off x="4022937"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atin typeface="Times New Roman" pitchFamily="18" charset="0"/>
              </a:defRPr>
            </a:lvl1pPr>
          </a:lstStyle>
          <a:p>
            <a:endParaRPr lang="en-US"/>
          </a:p>
        </p:txBody>
      </p:sp>
      <p:sp>
        <p:nvSpPr>
          <p:cNvPr id="12292" name="Rectangle 1028"/>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1029"/>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1030"/>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defRPr sz="1300">
                <a:latin typeface="Times New Roman" pitchFamily="18" charset="0"/>
              </a:defRPr>
            </a:lvl1pPr>
          </a:lstStyle>
          <a:p>
            <a:endParaRPr lang="en-US"/>
          </a:p>
        </p:txBody>
      </p:sp>
      <p:sp>
        <p:nvSpPr>
          <p:cNvPr id="12295" name="Rectangle 1031"/>
          <p:cNvSpPr>
            <a:spLocks noGrp="1" noChangeArrowheads="1"/>
          </p:cNvSpPr>
          <p:nvPr>
            <p:ph type="sldNum" sz="quarter" idx="5"/>
          </p:nvPr>
        </p:nvSpPr>
        <p:spPr bwMode="auto">
          <a:xfrm>
            <a:off x="4022937"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atin typeface="Times New Roman" pitchFamily="18" charset="0"/>
              </a:defRPr>
            </a:lvl1pPr>
          </a:lstStyle>
          <a:p>
            <a:fld id="{49A48551-4E8B-49B8-93F4-7EF883476D88}" type="slidenum">
              <a:rPr lang="en-US"/>
              <a:pPr/>
              <a:t>‹#›</a:t>
            </a:fld>
            <a:endParaRPr lang="en-US"/>
          </a:p>
        </p:txBody>
      </p:sp>
    </p:spTree>
    <p:extLst>
      <p:ext uri="{BB962C8B-B14F-4D97-AF65-F5344CB8AC3E}">
        <p14:creationId xmlns:p14="http://schemas.microsoft.com/office/powerpoint/2010/main" val="5847499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12-1—Opioids and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offers an overview of opioids and club drugs, including what they are, their effects on the body, and the risks they pose to recovery.</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1</a:t>
            </a:fld>
            <a:endParaRPr lang="en-US"/>
          </a:p>
        </p:txBody>
      </p:sp>
    </p:spTree>
    <p:extLst>
      <p:ext uri="{BB962C8B-B14F-4D97-AF65-F5344CB8AC3E}">
        <p14:creationId xmlns:p14="http://schemas.microsoft.com/office/powerpoint/2010/main" val="2659158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12-10—Withdrawal From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person who is dependent will go through withdrawal if opioids are discontinued suddenly.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Symptoms of withdrawal include restlessness, severe muscle and bone pain, insomnia, diarrhea, vomiting, and cold flashes.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Withdrawal can take up to a week to run its course. It is rarely fatal to healthy adults, but it can result in early labor or miscarriage in a woman who is pregnant. </a:t>
            </a: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10</a:t>
            </a:fld>
            <a:endParaRPr lang="en-US"/>
          </a:p>
        </p:txBody>
      </p:sp>
    </p:spTree>
    <p:extLst>
      <p:ext uri="{BB962C8B-B14F-4D97-AF65-F5344CB8AC3E}">
        <p14:creationId xmlns:p14="http://schemas.microsoft.com/office/powerpoint/2010/main" val="2030023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12-11—Abuse of Prescription Opioids</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Opioids are sometimes prescribed for medical use especially for pain management.</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main prescription opioids that people abuse in the Philippines are morphine, meperidine, and nalbuphine.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11</a:t>
            </a:fld>
            <a:endParaRPr lang="en-US"/>
          </a:p>
        </p:txBody>
      </p:sp>
    </p:spTree>
    <p:extLst>
      <p:ext uri="{BB962C8B-B14F-4D97-AF65-F5344CB8AC3E}">
        <p14:creationId xmlns:p14="http://schemas.microsoft.com/office/powerpoint/2010/main" val="93068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12-12—Heroin</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The main natural opioids that people abuse are heroin and morphine. We will focus on heroin in the next few slides.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Heroin is made from morphine, which is derived from poppy plants.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Pure heroin is a white powder. Heroin purchased on the street varies in color from white to dark brown and usually is mixed with other substances such as sugar, powdered milk, starch, or poisons such as strychnine. </a:t>
            </a:r>
          </a:p>
          <a:p>
            <a:pPr marL="371429" indent="-371429" defTabSz="990478">
              <a:lnSpc>
                <a:spcPct val="107000"/>
              </a:lnSpc>
              <a:spcAft>
                <a:spcPts val="867"/>
              </a:spcAft>
              <a:buFont typeface="Wingdings" panose="05000000000000000000" pitchFamily="2" charset="2"/>
              <a:buChar char=""/>
              <a:defRPr/>
            </a:pPr>
            <a:r>
              <a:rPr lang="en-PH" dirty="0">
                <a:ea typeface="Yu Mincho" panose="02020400000000000000" pitchFamily="18" charset="-128"/>
                <a:cs typeface="Times New Roman" panose="02020603050405020304" pitchFamily="18" charset="0"/>
              </a:rPr>
              <a:t>Heroin is smoked, snorted or injected. </a:t>
            </a:r>
            <a:r>
              <a:rPr lang="en-PH" altLang="ja-JP" dirty="0">
                <a:ea typeface="Yu Mincho" panose="02020400000000000000" pitchFamily="18" charset="-128"/>
                <a:cs typeface="Times New Roman" panose="02020603050405020304" pitchFamily="18" charset="0"/>
              </a:rPr>
              <a:t>Most people who use heroin regularly inject it. Those who start out smoking or snorting heroin often progress to injection because it provides a quicker and more intense rush. </a:t>
            </a:r>
          </a:p>
          <a:p>
            <a:pPr>
              <a:lnSpc>
                <a:spcPct val="107000"/>
              </a:lnSpc>
              <a:spcAft>
                <a:spcPts val="867"/>
              </a:spcAft>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12</a:t>
            </a:fld>
            <a:endParaRPr lang="en-US"/>
          </a:p>
        </p:txBody>
      </p:sp>
    </p:spTree>
    <p:extLst>
      <p:ext uri="{BB962C8B-B14F-4D97-AF65-F5344CB8AC3E}">
        <p14:creationId xmlns:p14="http://schemas.microsoft.com/office/powerpoint/2010/main" val="139916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12-13—Heroin (Dangers)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People who use heroin often become so focused on obtaining the drug that they neglect most other aspects of their lives.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Some experience weight loss, sickness, money problems, criminal activity, and housing and family problems.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An accidental overdose is a prominent danger with heroin.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13</a:t>
            </a:fld>
            <a:endParaRPr lang="en-US"/>
          </a:p>
        </p:txBody>
      </p:sp>
    </p:spTree>
    <p:extLst>
      <p:ext uri="{BB962C8B-B14F-4D97-AF65-F5344CB8AC3E}">
        <p14:creationId xmlns:p14="http://schemas.microsoft.com/office/powerpoint/2010/main" val="3096709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12-14—Heroin (Disease Risks)</a:t>
            </a:r>
            <a:r>
              <a:rPr lang="en-PH" b="1" dirty="0">
                <a:latin typeface="Calibri" panose="020F0502020204030204" pitchFamily="34" charset="0"/>
                <a:ea typeface="Yu Mincho" panose="02020400000000000000" pitchFamily="18" charset="-128"/>
                <a:cs typeface="Times New Roman" panose="02020603050405020304" pitchFamily="18" charset="0"/>
              </a:rPr>
              <a:t> </a:t>
            </a:r>
            <a:endParaRPr lang="en-PH" dirty="0">
              <a:latin typeface="Calibri" panose="020F0502020204030204" pitchFamily="34" charset="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Injection drug use is estimated to be a factor of HIV cases and hepatitis C cases.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Injecting heroin can lead to:</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Collapsed veins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Clogged blood vessels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Bacterial infections of the heart and blood vessels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Pneumonia</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Tuberculosis</a:t>
            </a:r>
          </a:p>
          <a:p>
            <a:pPr marL="680954" lvl="1" indent="-185715">
              <a:lnSpc>
                <a:spcPct val="107000"/>
              </a:lnSpc>
              <a:spcAft>
                <a:spcPts val="867"/>
              </a:spcAft>
              <a:buFontTx/>
              <a:buChar char="-"/>
            </a:pPr>
            <a:r>
              <a:rPr lang="en-PH" dirty="0">
                <a:ea typeface="Yu Mincho" panose="02020400000000000000" pitchFamily="18" charset="-128"/>
                <a:cs typeface="Times New Roman" panose="02020603050405020304" pitchFamily="18" charset="0"/>
              </a:rPr>
              <a:t>Liver or kidney disease</a:t>
            </a:r>
          </a:p>
        </p:txBody>
      </p:sp>
      <p:sp>
        <p:nvSpPr>
          <p:cNvPr id="4" name="Slide Number Placeholder 3"/>
          <p:cNvSpPr>
            <a:spLocks noGrp="1"/>
          </p:cNvSpPr>
          <p:nvPr>
            <p:ph type="sldNum" sz="quarter" idx="5"/>
          </p:nvPr>
        </p:nvSpPr>
        <p:spPr/>
        <p:txBody>
          <a:bodyPr/>
          <a:lstStyle/>
          <a:p>
            <a:fld id="{49A48551-4E8B-49B8-93F4-7EF883476D88}" type="slidenum">
              <a:rPr lang="en-US" smtClean="0"/>
              <a:pPr/>
              <a:t>14</a:t>
            </a:fld>
            <a:endParaRPr lang="en-US"/>
          </a:p>
        </p:txBody>
      </p:sp>
    </p:spTree>
    <p:extLst>
      <p:ext uri="{BB962C8B-B14F-4D97-AF65-F5344CB8AC3E}">
        <p14:creationId xmlns:p14="http://schemas.microsoft.com/office/powerpoint/2010/main" val="26370269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12-15—Question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club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3915273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12-16—What Are Club Drugs?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Club drugs include a wide variety of substances and are used primarily by young people at bars and dance parties; high school and college students show highest levels of use.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They include MDMA (or “</a:t>
            </a:r>
            <a:r>
              <a:rPr lang="en-PH" dirty="0" err="1">
                <a:ea typeface="Yu Mincho" panose="02020400000000000000" pitchFamily="18" charset="-128"/>
                <a:cs typeface="Times New Roman" panose="02020603050405020304" pitchFamily="18" charset="0"/>
              </a:rPr>
              <a:t>Ectasy</a:t>
            </a:r>
            <a:r>
              <a:rPr lang="en-PH" dirty="0">
                <a:ea typeface="Yu Mincho" panose="02020400000000000000" pitchFamily="18" charset="-128"/>
                <a:cs typeface="Times New Roman" panose="02020603050405020304" pitchFamily="18" charset="0"/>
              </a:rPr>
              <a:t>”), lysergic acid diethylamide (LSD), ketamine, gamma hydroxybutyrate (GHB), and Rohypnol, although some of these are not used in the Philippines. </a:t>
            </a:r>
          </a:p>
          <a:p>
            <a:pPr marL="371429" indent="-371429" defTabSz="990478">
              <a:lnSpc>
                <a:spcPct val="107000"/>
              </a:lnSpc>
              <a:spcAft>
                <a:spcPts val="867"/>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Many of which are mistakenly thought to be relatively safe. </a:t>
            </a:r>
          </a:p>
        </p:txBody>
      </p:sp>
      <p:sp>
        <p:nvSpPr>
          <p:cNvPr id="4" name="Slide Number Placeholder 3"/>
          <p:cNvSpPr>
            <a:spLocks noGrp="1"/>
          </p:cNvSpPr>
          <p:nvPr>
            <p:ph type="sldNum" sz="quarter" idx="5"/>
          </p:nvPr>
        </p:nvSpPr>
        <p:spPr/>
        <p:txBody>
          <a:bodyPr/>
          <a:lstStyle/>
          <a:p>
            <a:fld id="{49A48551-4E8B-49B8-93F4-7EF883476D88}" type="slidenum">
              <a:rPr lang="en-US" smtClean="0"/>
              <a:pPr/>
              <a:t>16</a:t>
            </a:fld>
            <a:endParaRPr lang="en-US"/>
          </a:p>
        </p:txBody>
      </p:sp>
    </p:spTree>
    <p:extLst>
      <p:ext uri="{BB962C8B-B14F-4D97-AF65-F5344CB8AC3E}">
        <p14:creationId xmlns:p14="http://schemas.microsoft.com/office/powerpoint/2010/main" val="3352696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61441"/>
            <a:ext cx="5206153" cy="5117307"/>
          </a:xfrm>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12-17—MDMA or </a:t>
            </a:r>
            <a:r>
              <a:rPr lang="en-PH" b="1">
                <a:latin typeface="Arial" panose="020B0604020202020204" pitchFamily="34" charset="0"/>
                <a:ea typeface="Yu Mincho" panose="02020400000000000000" pitchFamily="18" charset="-128"/>
                <a:cs typeface="Arial" panose="020B0604020202020204" pitchFamily="34" charset="0"/>
              </a:rPr>
              <a:t>“Ecstasy</a:t>
            </a:r>
            <a:r>
              <a:rPr lang="en-PH" b="1" dirty="0">
                <a:latin typeface="Arial" panose="020B0604020202020204" pitchFamily="34" charset="0"/>
                <a:ea typeface="Yu Mincho" panose="02020400000000000000" pitchFamily="18" charset="-128"/>
                <a:cs typeface="Arial" panose="020B0604020202020204" pitchFamily="34" charset="0"/>
              </a:rPr>
              <a:t>”</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physical effects of taking Ecstasy include increased heart rate and blood pressure, nausea, loss of appetite, jaw tightness, and compulsive chewing and teeth clenching. </a:t>
            </a:r>
          </a:p>
          <a:p>
            <a:pPr marL="371429" indent="-371429" defTabSz="990478">
              <a:lnSpc>
                <a:spcPct val="107000"/>
              </a:lnSpc>
              <a:spcAft>
                <a:spcPts val="0"/>
              </a:spcAft>
              <a:buFont typeface="Wingdings" panose="05000000000000000000" pitchFamily="2" charset="2"/>
              <a:buChar char=""/>
              <a:defRPr/>
            </a:pPr>
            <a:r>
              <a:rPr lang="en-PH" altLang="ja-JP" dirty="0">
                <a:ea typeface="Yu Mincho" panose="02020400000000000000" pitchFamily="18" charset="-128"/>
                <a:cs typeface="Times New Roman" panose="02020603050405020304" pitchFamily="18" charset="0"/>
              </a:rPr>
              <a:t>Ecstasy also produces increased energy, desire for visual stimulation, and heightened awareness of and response to sensory input.</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After getting an initial rush from taking Ecstasy, people experience calm, positive feelings that last 3 to 6 hours; this process is called “rolling.”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Ecstasy increases feelings of well-being and tolerance for others, many people mistakenly consider it a harmless drug.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can raise the body temperature to dangerous levels (as high as 42 degrees C); these high fevers lead to dehydration, which has killed people on Ecstasy.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Because dehydration is a known risk, people who have taken Ecstasy sometimes drink too much water, which can lead to a dangerous and potentially fatal condition called hyponatremia. </a:t>
            </a:r>
          </a:p>
          <a:p>
            <a:pPr marL="371429" indent="-371429">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Ecstasy is neurotoxic—it kills nerve cells in the brain. Studies in rats and monkeys have shown that even a few doses of Ecstasy cause damage that is not repaired 7 years later.</a:t>
            </a:r>
          </a:p>
        </p:txBody>
      </p:sp>
      <p:sp>
        <p:nvSpPr>
          <p:cNvPr id="4" name="Slide Number Placeholder 3"/>
          <p:cNvSpPr>
            <a:spLocks noGrp="1"/>
          </p:cNvSpPr>
          <p:nvPr>
            <p:ph type="sldNum" sz="quarter" idx="5"/>
          </p:nvPr>
        </p:nvSpPr>
        <p:spPr/>
        <p:txBody>
          <a:bodyPr/>
          <a:lstStyle/>
          <a:p>
            <a:fld id="{49A48551-4E8B-49B8-93F4-7EF883476D88}" type="slidenum">
              <a:rPr lang="en-US" smtClean="0"/>
              <a:pPr/>
              <a:t>17</a:t>
            </a:fld>
            <a:endParaRPr lang="en-US"/>
          </a:p>
        </p:txBody>
      </p:sp>
    </p:spTree>
    <p:extLst>
      <p:ext uri="{BB962C8B-B14F-4D97-AF65-F5344CB8AC3E}">
        <p14:creationId xmlns:p14="http://schemas.microsoft.com/office/powerpoint/2010/main" val="57661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12-2—The Importance of Total Abstinence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treatment to work, people in recovery should be totally abstinent. Abstaining from all psychoactive substances greatly increases the chances of a successful recovery.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people are in treatment for abusing stimulants, they must give up alcohol and all illegal drugs, includ­ing drugs such as marijuana that some people believe are harmless, to ensure a successful recovery.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2</a:t>
            </a:fld>
            <a:endParaRPr lang="en-US"/>
          </a:p>
        </p:txBody>
      </p:sp>
    </p:spTree>
    <p:extLst>
      <p:ext uri="{BB962C8B-B14F-4D97-AF65-F5344CB8AC3E}">
        <p14:creationId xmlns:p14="http://schemas.microsoft.com/office/powerpoint/2010/main" val="3756087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12-3—Questions</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anything they know about opioids and heroin.</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71897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12-4—What Are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There are natural opioids (e.g. heroin, morphine) and synthetic opioids (e.g. meperidine, oxycodone). National opioids can be made from natural sources (e.g., poppy plants).</a:t>
            </a:r>
          </a:p>
          <a:p>
            <a:pPr marL="371429" indent="-371429" defTabSz="990478">
              <a:lnSpc>
                <a:spcPct val="107000"/>
              </a:lnSpc>
              <a:spcAft>
                <a:spcPts val="0"/>
              </a:spcAft>
              <a:buFont typeface="Wingdings" panose="05000000000000000000" pitchFamily="2" charset="2"/>
              <a:buChar char=""/>
              <a:defRPr/>
            </a:pPr>
            <a:r>
              <a:rPr lang="en-US" altLang="ja-JP" dirty="0">
                <a:ea typeface="Yu Mincho" panose="02020400000000000000" pitchFamily="18" charset="-128"/>
                <a:cs typeface="Times New Roman" panose="02020603050405020304" pitchFamily="18" charset="0"/>
              </a:rPr>
              <a:t>Natural opioids (like morphine and heroin) and synthetic opioids (like meperidine and oxycodone) have similar effects. </a:t>
            </a:r>
            <a:endParaRPr lang="en-US"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are a group of drugs that act on the opiate receptors in the brain.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Opioids treat pain effectively because they dull sensation and relieve the anxiety that comes from anticipating pain.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abuse opioids because they provide a powerful feeling of euphoria or a “rush.”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9A48551-4E8B-49B8-93F4-7EF883476D88}" type="slidenum">
              <a:rPr lang="en-US" smtClean="0"/>
              <a:pPr/>
              <a:t>4</a:t>
            </a:fld>
            <a:endParaRPr lang="en-US"/>
          </a:p>
        </p:txBody>
      </p:sp>
    </p:spTree>
    <p:extLst>
      <p:ext uri="{BB962C8B-B14F-4D97-AF65-F5344CB8AC3E}">
        <p14:creationId xmlns:p14="http://schemas.microsoft.com/office/powerpoint/2010/main" val="3451344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12-5—Physical Effects of Opioids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Once opioids enter the brain, they take effect in a matter of minutes.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physical signs of opioid use are constricted pupils, flushing of the skin, and a heavy feeling in the limbs. People on heroin are described as “nodding” because they look as if they are about to fall asleep.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rush of euphoria is followed by a drowsy state. Breathing and heart rate slow during this time. Headaches and dizziness are common. These immediate effects fade a few hours after the drug is taken.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5</a:t>
            </a:fld>
            <a:endParaRPr lang="en-US"/>
          </a:p>
        </p:txBody>
      </p:sp>
    </p:spTree>
    <p:extLst>
      <p:ext uri="{BB962C8B-B14F-4D97-AF65-F5344CB8AC3E}">
        <p14:creationId xmlns:p14="http://schemas.microsoft.com/office/powerpoint/2010/main" val="1941770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12-6—Question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tolerance to drugs.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6</a:t>
            </a:fld>
            <a:endParaRPr lang="en-US"/>
          </a:p>
        </p:txBody>
      </p:sp>
    </p:spTree>
    <p:extLst>
      <p:ext uri="{BB962C8B-B14F-4D97-AF65-F5344CB8AC3E}">
        <p14:creationId xmlns:p14="http://schemas.microsoft.com/office/powerpoint/2010/main" val="89506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12-7—Opioids and Tolerance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people continue to use opioids, higher and higher doses are required to achieve the same effect. This is called “tolerance.”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Eventually, a person’s tolerance for opioids means that the drug is taken mainly to stave off withdrawal, not to get high. </a:t>
            </a:r>
            <a:endParaRPr lang="en-PH" dirty="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7</a:t>
            </a:fld>
            <a:endParaRPr lang="en-US"/>
          </a:p>
        </p:txBody>
      </p:sp>
    </p:spTree>
    <p:extLst>
      <p:ext uri="{BB962C8B-B14F-4D97-AF65-F5344CB8AC3E}">
        <p14:creationId xmlns:p14="http://schemas.microsoft.com/office/powerpoint/2010/main" val="483863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78">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12-8—Question</a:t>
            </a:r>
          </a:p>
          <a:p>
            <a:pPr marL="371429" indent="-371429">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about “dependence” and “addiction” and their differences.</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8</a:t>
            </a:fld>
            <a:endParaRPr lang="en-US"/>
          </a:p>
        </p:txBody>
      </p:sp>
    </p:spTree>
    <p:extLst>
      <p:ext uri="{BB962C8B-B14F-4D97-AF65-F5344CB8AC3E}">
        <p14:creationId xmlns:p14="http://schemas.microsoft.com/office/powerpoint/2010/main" val="91498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12-9—Dependence Versus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Repeated use of opioids can result in dependence and addiction.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PH" altLang="ja-JP" dirty="0">
                <a:ea typeface="Yu Mincho" panose="02020400000000000000" pitchFamily="18" charset="-128"/>
                <a:cs typeface="Times New Roman" panose="02020603050405020304" pitchFamily="18" charset="0"/>
              </a:rPr>
              <a:t>“Dependence” causes withdrawal symptoms when a drug use is stopped. </a:t>
            </a:r>
          </a:p>
          <a:p>
            <a:pPr marL="371429" indent="-371429">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characterized by craving for the drug and its compulsive use despite its harm.</a:t>
            </a:r>
            <a:endParaRPr lang="en-US" dirty="0">
              <a:ea typeface="Yu Mincho" panose="02020400000000000000" pitchFamily="18" charset="-128"/>
              <a:cs typeface="Times New Roman" panose="02020603050405020304" pitchFamily="18" charset="0"/>
            </a:endParaRPr>
          </a:p>
          <a:p>
            <a:pPr marL="371429" indent="-371429">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take opioids that have been prescribed by their doctors to treat pain may develop dependence but rarely become addicted. </a:t>
            </a:r>
            <a:endParaRPr lang="en-PH" dirty="0">
              <a:ea typeface="Yu Mincho" panose="02020400000000000000" pitchFamily="18" charset="-128"/>
              <a:cs typeface="Times New Roman" panose="02020603050405020304" pitchFamily="18" charset="0"/>
            </a:endParaRPr>
          </a:p>
          <a:p>
            <a:pPr marL="371429" indent="-371429">
              <a:lnSpc>
                <a:spcPct val="107000"/>
              </a:lnSpc>
              <a:spcAft>
                <a:spcPts val="867"/>
              </a:spcAft>
              <a:buFont typeface="Wingdings" panose="05000000000000000000" pitchFamily="2" charset="2"/>
              <a:buChar char=""/>
            </a:pPr>
            <a:endParaRPr lang="en-PH" dirty="0">
              <a:latin typeface="Calibri" panose="020F0502020204030204" pitchFamily="34" charset="0"/>
              <a:ea typeface="Yu Mincho" panose="02020400000000000000" pitchFamily="18" charset="-128"/>
              <a:cs typeface="Times New Roman" panose="02020603050405020304" pitchFamily="18" charset="0"/>
            </a:endParaRPr>
          </a:p>
          <a:p>
            <a:endParaRPr lang="en-PH" dirty="0"/>
          </a:p>
        </p:txBody>
      </p:sp>
      <p:sp>
        <p:nvSpPr>
          <p:cNvPr id="4" name="Slide Number Placeholder 3"/>
          <p:cNvSpPr>
            <a:spLocks noGrp="1"/>
          </p:cNvSpPr>
          <p:nvPr>
            <p:ph type="sldNum" sz="quarter" idx="5"/>
          </p:nvPr>
        </p:nvSpPr>
        <p:spPr/>
        <p:txBody>
          <a:bodyPr/>
          <a:lstStyle/>
          <a:p>
            <a:fld id="{49A48551-4E8B-49B8-93F4-7EF883476D88}" type="slidenum">
              <a:rPr lang="en-US" smtClean="0"/>
              <a:pPr/>
              <a:t>9</a:t>
            </a:fld>
            <a:endParaRPr lang="en-US"/>
          </a:p>
        </p:txBody>
      </p:sp>
    </p:spTree>
    <p:extLst>
      <p:ext uri="{BB962C8B-B14F-4D97-AF65-F5344CB8AC3E}">
        <p14:creationId xmlns:p14="http://schemas.microsoft.com/office/powerpoint/2010/main" val="361459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1987" name="Rectangle 3"/>
          <p:cNvSpPr>
            <a:spLocks noGrp="1" noChangeArrowheads="1"/>
          </p:cNvSpPr>
          <p:nvPr>
            <p:ph type="ctrTitle"/>
          </p:nvPr>
        </p:nvSpPr>
        <p:spPr>
          <a:xfrm>
            <a:off x="1382713" y="1295400"/>
            <a:ext cx="6934200" cy="1470025"/>
          </a:xfrm>
        </p:spPr>
        <p:txBody>
          <a:bodyPr/>
          <a:lstStyle>
            <a:lvl1pPr algn="ctr">
              <a:defRPr sz="4000" b="0"/>
            </a:lvl1pPr>
          </a:lstStyle>
          <a:p>
            <a:pPr lvl="0"/>
            <a:r>
              <a:rPr lang="en-US" noProof="0"/>
              <a:t>Click to edit Master title style</a:t>
            </a:r>
          </a:p>
        </p:txBody>
      </p:sp>
      <p:sp>
        <p:nvSpPr>
          <p:cNvPr id="41988" name="Rectangle 4"/>
          <p:cNvSpPr>
            <a:spLocks noGrp="1" noChangeArrowheads="1"/>
          </p:cNvSpPr>
          <p:nvPr>
            <p:ph type="sldNum" sz="quarter" idx="4"/>
          </p:nvPr>
        </p:nvSpPr>
        <p:spPr/>
        <p:txBody>
          <a:bodyPr/>
          <a:lstStyle>
            <a:lvl1pPr>
              <a:defRPr/>
            </a:lvl1pPr>
          </a:lstStyle>
          <a:p>
            <a:r>
              <a:rPr lang="en-US" dirty="0"/>
              <a:t>12-</a:t>
            </a:r>
            <a:fld id="{F983F489-2DB3-4BBF-AA0B-AF98796138C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DF98B243-4673-40F8-95A3-44C30FAEE078}" type="slidenum">
              <a:rPr lang="en-US" smtClean="0"/>
              <a:pPr/>
              <a:t>‹#›</a:t>
            </a:fld>
            <a:endParaRPr lang="en-US" dirty="0"/>
          </a:p>
        </p:txBody>
      </p:sp>
    </p:spTree>
    <p:extLst>
      <p:ext uri="{BB962C8B-B14F-4D97-AF65-F5344CB8AC3E}">
        <p14:creationId xmlns:p14="http://schemas.microsoft.com/office/powerpoint/2010/main" val="994225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4EA2A968-F5F5-4B57-885C-41D178CADD56}" type="slidenum">
              <a:rPr lang="en-US" smtClean="0"/>
              <a:pPr/>
              <a:t>‹#›</a:t>
            </a:fld>
            <a:endParaRPr lang="en-US" dirty="0"/>
          </a:p>
        </p:txBody>
      </p:sp>
    </p:spTree>
    <p:extLst>
      <p:ext uri="{BB962C8B-B14F-4D97-AF65-F5344CB8AC3E}">
        <p14:creationId xmlns:p14="http://schemas.microsoft.com/office/powerpoint/2010/main" val="383706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12-</a:t>
            </a:r>
            <a:fld id="{9DB5FF97-0113-4092-9C15-275952287C80}" type="slidenum">
              <a:rPr lang="en-US" smtClean="0"/>
              <a:pPr/>
              <a:t>‹#›</a:t>
            </a:fld>
            <a:endParaRPr lang="en-US" dirty="0"/>
          </a:p>
        </p:txBody>
      </p:sp>
    </p:spTree>
    <p:extLst>
      <p:ext uri="{BB962C8B-B14F-4D97-AF65-F5344CB8AC3E}">
        <p14:creationId xmlns:p14="http://schemas.microsoft.com/office/powerpoint/2010/main" val="1600522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12-</a:t>
            </a:r>
            <a:fld id="{AA270679-F265-4A39-9749-B49E8DA08FF9}" type="slidenum">
              <a:rPr lang="en-US" smtClean="0"/>
              <a:pPr/>
              <a:t>‹#›</a:t>
            </a:fld>
            <a:endParaRPr lang="en-US" dirty="0"/>
          </a:p>
        </p:txBody>
      </p:sp>
    </p:spTree>
    <p:extLst>
      <p:ext uri="{BB962C8B-B14F-4D97-AF65-F5344CB8AC3E}">
        <p14:creationId xmlns:p14="http://schemas.microsoft.com/office/powerpoint/2010/main" val="230383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12-</a:t>
            </a:r>
            <a:fld id="{9FC4A988-C6EF-4FCF-873C-D199A95856A0}" type="slidenum">
              <a:rPr lang="en-US" smtClean="0"/>
              <a:pPr/>
              <a:t>‹#›</a:t>
            </a:fld>
            <a:endParaRPr lang="en-US" dirty="0"/>
          </a:p>
        </p:txBody>
      </p:sp>
    </p:spTree>
    <p:extLst>
      <p:ext uri="{BB962C8B-B14F-4D97-AF65-F5344CB8AC3E}">
        <p14:creationId xmlns:p14="http://schemas.microsoft.com/office/powerpoint/2010/main" val="120696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12-</a:t>
            </a:r>
            <a:fld id="{BB3AA16B-E89D-4D13-BF5C-463E0C29B603}" type="slidenum">
              <a:rPr lang="en-US" smtClean="0"/>
              <a:pPr/>
              <a:t>‹#›</a:t>
            </a:fld>
            <a:endParaRPr lang="en-US" dirty="0"/>
          </a:p>
        </p:txBody>
      </p:sp>
    </p:spTree>
    <p:extLst>
      <p:ext uri="{BB962C8B-B14F-4D97-AF65-F5344CB8AC3E}">
        <p14:creationId xmlns:p14="http://schemas.microsoft.com/office/powerpoint/2010/main" val="37527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12-</a:t>
            </a:r>
            <a:fld id="{55DD8546-FB24-42C3-AC01-3AAA4AEE21D4}" type="slidenum">
              <a:rPr lang="en-US" smtClean="0"/>
              <a:pPr/>
              <a:t>‹#›</a:t>
            </a:fld>
            <a:endParaRPr lang="en-US" dirty="0"/>
          </a:p>
        </p:txBody>
      </p:sp>
    </p:spTree>
    <p:extLst>
      <p:ext uri="{BB962C8B-B14F-4D97-AF65-F5344CB8AC3E}">
        <p14:creationId xmlns:p14="http://schemas.microsoft.com/office/powerpoint/2010/main" val="76714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12-</a:t>
            </a:r>
            <a:fld id="{7F98C9B1-B162-42C6-8DDE-4B1A4F58B1EF}" type="slidenum">
              <a:rPr lang="en-US" smtClean="0"/>
              <a:pPr/>
              <a:t>‹#›</a:t>
            </a:fld>
            <a:endParaRPr lang="en-US" dirty="0"/>
          </a:p>
        </p:txBody>
      </p:sp>
    </p:spTree>
    <p:extLst>
      <p:ext uri="{BB962C8B-B14F-4D97-AF65-F5344CB8AC3E}">
        <p14:creationId xmlns:p14="http://schemas.microsoft.com/office/powerpoint/2010/main" val="355033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55A89B0-7AE6-4C65-96BD-7BA95C14292C}" type="slidenum">
              <a:rPr lang="en-US" smtClean="0"/>
              <a:pPr/>
              <a:t>‹#›</a:t>
            </a:fld>
            <a:endParaRPr lang="en-US" dirty="0"/>
          </a:p>
        </p:txBody>
      </p:sp>
    </p:spTree>
    <p:extLst>
      <p:ext uri="{BB962C8B-B14F-4D97-AF65-F5344CB8AC3E}">
        <p14:creationId xmlns:p14="http://schemas.microsoft.com/office/powerpoint/2010/main" val="112087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12-</a:t>
            </a:r>
            <a:fld id="{326E9F81-1372-4709-8F6D-27EBB9F7E7CA}" type="slidenum">
              <a:rPr lang="en-US" smtClean="0"/>
              <a:pPr/>
              <a:t>‹#›</a:t>
            </a:fld>
            <a:endParaRPr lang="en-US" dirty="0"/>
          </a:p>
        </p:txBody>
      </p:sp>
    </p:spTree>
    <p:extLst>
      <p:ext uri="{BB962C8B-B14F-4D97-AF65-F5344CB8AC3E}">
        <p14:creationId xmlns:p14="http://schemas.microsoft.com/office/powerpoint/2010/main" val="377833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6324600"/>
            <a:ext cx="9144000" cy="533400"/>
          </a:xfrm>
          <a:prstGeom prst="rect">
            <a:avLst/>
          </a:prstGeom>
          <a:gradFill rotWithShape="1">
            <a:gsLst>
              <a:gs pos="0">
                <a:schemeClr val="bg1"/>
              </a:gs>
              <a:gs pos="100000">
                <a:srgbClr val="993300"/>
              </a:gs>
            </a:gsLst>
            <a:lin ang="5400000" scaled="1"/>
          </a:gradFill>
          <a:ln>
            <a:noFill/>
          </a:ln>
          <a:effectLst/>
        </p:spPr>
        <p:txBody>
          <a:bodyPr wrap="none" anchor="ctr"/>
          <a:lstStyle/>
          <a:p>
            <a:endParaRPr lang="en-US"/>
          </a:p>
        </p:txBody>
      </p:sp>
      <p:sp>
        <p:nvSpPr>
          <p:cNvPr id="40963" name="Rectangle 3"/>
          <p:cNvSpPr>
            <a:spLocks noChangeArrowheads="1"/>
          </p:cNvSpPr>
          <p:nvPr/>
        </p:nvSpPr>
        <p:spPr bwMode="auto">
          <a:xfrm>
            <a:off x="1" y="0"/>
            <a:ext cx="9144000" cy="533400"/>
          </a:xfrm>
          <a:prstGeom prst="rect">
            <a:avLst/>
          </a:prstGeom>
          <a:gradFill rotWithShape="1">
            <a:gsLst>
              <a:gs pos="0">
                <a:srgbClr val="993300"/>
              </a:gs>
              <a:gs pos="100000">
                <a:schemeClr val="bg1"/>
              </a:gs>
            </a:gsLst>
            <a:lin ang="5400000" scaled="1"/>
          </a:gradFill>
          <a:ln>
            <a:noFill/>
          </a:ln>
          <a:effectLst/>
        </p:spPr>
        <p:txBody>
          <a:bodyPr wrap="none" anchor="ctr"/>
          <a:lstStyle/>
          <a:p>
            <a:endParaRPr lang="en-US" dirty="0"/>
          </a:p>
        </p:txBody>
      </p:sp>
      <p:sp>
        <p:nvSpPr>
          <p:cNvPr id="40964"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5"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0967"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12-</a:t>
            </a:r>
            <a:fld id="{CF016E57-9341-41D2-8667-F8DC437EECD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CBB143B-6006-41EA-81FF-0649F7121FB1}"/>
              </a:ext>
            </a:extLst>
          </p:cNvPr>
          <p:cNvSpPr txBox="1">
            <a:spLocks noChangeArrowheads="1"/>
          </p:cNvSpPr>
          <p:nvPr/>
        </p:nvSpPr>
        <p:spPr bwMode="auto">
          <a:xfrm>
            <a:off x="1828800" y="1822727"/>
            <a:ext cx="7315200" cy="2723105"/>
          </a:xfrm>
          <a:prstGeom prst="rect">
            <a:avLst/>
          </a:prstGeom>
          <a:gradFill>
            <a:gsLst>
              <a:gs pos="0">
                <a:schemeClr val="bg1"/>
              </a:gs>
              <a:gs pos="50000">
                <a:srgbClr val="993300">
                  <a:alpha val="6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12:</a:t>
            </a:r>
            <a:br>
              <a:rPr lang="en-US" sz="4800" b="1" kern="0" dirty="0">
                <a:solidFill>
                  <a:schemeClr val="tx1"/>
                </a:solidFill>
              </a:rPr>
            </a:br>
            <a:r>
              <a:rPr lang="en-US" sz="4400" b="1" kern="0" dirty="0">
                <a:solidFill>
                  <a:schemeClr val="tx1"/>
                </a:solidFill>
              </a:rPr>
              <a:t>Opioids at Club Drugs</a:t>
            </a:r>
            <a:endParaRPr lang="en-US" sz="3200" b="1" i="1" kern="0" dirty="0">
              <a:solidFill>
                <a:schemeClr val="tx1"/>
              </a:solidFill>
            </a:endParaRPr>
          </a:p>
        </p:txBody>
      </p:sp>
      <p:sp>
        <p:nvSpPr>
          <p:cNvPr id="5" name="Rectangle 4">
            <a:extLst>
              <a:ext uri="{FF2B5EF4-FFF2-40B4-BE49-F238E27FC236}">
                <a16:creationId xmlns:a16="http://schemas.microsoft.com/office/drawing/2014/main" id="{D7783BCE-1BDD-4E63-BDE0-48A8CA1B2932}"/>
              </a:ext>
            </a:extLst>
          </p:cNvPr>
          <p:cNvSpPr/>
          <p:nvPr/>
        </p:nvSpPr>
        <p:spPr>
          <a:xfrm>
            <a:off x="1828800" y="1600200"/>
            <a:ext cx="7315200"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2983BA02-1FB9-4A12-A4C5-62771C4F3EF5}"/>
              </a:ext>
            </a:extLst>
          </p:cNvPr>
          <p:cNvSpPr>
            <a:spLocks noGrp="1"/>
          </p:cNvSpPr>
          <p:nvPr>
            <p:ph type="sldNum" sz="quarter" idx="4"/>
          </p:nvPr>
        </p:nvSpPr>
        <p:spPr/>
        <p:txBody>
          <a:bodyPr/>
          <a:lstStyle/>
          <a:p>
            <a:r>
              <a:rPr lang="en-US"/>
              <a:t>12-</a:t>
            </a:r>
            <a:fld id="{F983F489-2DB3-4BBF-AA0B-AF98796138C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457200"/>
            <a:ext cx="7696200" cy="731838"/>
          </a:xfrm>
        </p:spPr>
        <p:txBody>
          <a:bodyPr/>
          <a:lstStyle/>
          <a:p>
            <a:pPr algn="ctr"/>
            <a:r>
              <a:rPr lang="en-US" i="1" dirty="0"/>
              <a:t>Withdrawal</a:t>
            </a:r>
            <a:r>
              <a:rPr lang="en-US" dirty="0"/>
              <a:t> </a:t>
            </a:r>
            <a:r>
              <a:rPr lang="en-US" dirty="0" err="1"/>
              <a:t>mula</a:t>
            </a:r>
            <a:r>
              <a:rPr lang="en-US" dirty="0"/>
              <a:t> </a:t>
            </a:r>
            <a:r>
              <a:rPr lang="en-US" dirty="0" err="1"/>
              <a:t>sa</a:t>
            </a:r>
            <a:r>
              <a:rPr lang="en-US" dirty="0"/>
              <a:t> Opioids</a:t>
            </a:r>
          </a:p>
        </p:txBody>
      </p:sp>
      <p:sp>
        <p:nvSpPr>
          <p:cNvPr id="7171" name="Rectangle 3"/>
          <p:cNvSpPr>
            <a:spLocks noGrp="1" noChangeArrowheads="1"/>
          </p:cNvSpPr>
          <p:nvPr>
            <p:ph type="body" idx="1"/>
          </p:nvPr>
        </p:nvSpPr>
        <p:spPr>
          <a:xfrm>
            <a:off x="381000" y="1295400"/>
            <a:ext cx="8210550" cy="5181600"/>
          </a:xfrm>
        </p:spPr>
        <p:txBody>
          <a:bodyPr/>
          <a:lstStyle/>
          <a:p>
            <a:pPr marL="339725" indent="-339725">
              <a:buClrTx/>
              <a:tabLst>
                <a:tab pos="342900" algn="l"/>
              </a:tabLst>
            </a:pPr>
            <a:r>
              <a:rPr lang="en-US" dirty="0"/>
              <a:t>Ang </a:t>
            </a:r>
            <a:r>
              <a:rPr lang="en-US" i="1" dirty="0"/>
              <a:t>withdrawal </a:t>
            </a:r>
            <a:r>
              <a:rPr lang="en-US" dirty="0"/>
              <a:t>ay </a:t>
            </a:r>
            <a:r>
              <a:rPr lang="en-US" dirty="0" err="1"/>
              <a:t>nagaganap</a:t>
            </a:r>
            <a:r>
              <a:rPr lang="en-US" dirty="0"/>
              <a:t> </a:t>
            </a:r>
            <a:r>
              <a:rPr lang="en-US" dirty="0" err="1"/>
              <a:t>kapag</a:t>
            </a:r>
            <a:r>
              <a:rPr lang="en-US" dirty="0"/>
              <a:t> ang </a:t>
            </a:r>
            <a:r>
              <a:rPr lang="en-US" dirty="0" err="1"/>
              <a:t>taong</a:t>
            </a:r>
            <a:r>
              <a:rPr lang="en-US" dirty="0"/>
              <a:t> </a:t>
            </a:r>
            <a:r>
              <a:rPr lang="en-US" dirty="0" err="1"/>
              <a:t>sugapa</a:t>
            </a:r>
            <a:r>
              <a:rPr lang="en-US" dirty="0"/>
              <a:t> </a:t>
            </a:r>
            <a:r>
              <a:rPr lang="en-US" dirty="0" err="1"/>
              <a:t>sa</a:t>
            </a:r>
            <a:r>
              <a:rPr lang="en-US" dirty="0"/>
              <a:t> opioids ay </a:t>
            </a:r>
            <a:r>
              <a:rPr lang="en-US" dirty="0" err="1"/>
              <a:t>biglaang</a:t>
            </a:r>
            <a:r>
              <a:rPr lang="en-US" dirty="0"/>
              <a:t> </a:t>
            </a:r>
            <a:r>
              <a:rPr lang="en-US" dirty="0" err="1"/>
              <a:t>tumigil</a:t>
            </a:r>
            <a:endParaRPr lang="en-US" dirty="0"/>
          </a:p>
          <a:p>
            <a:pPr marL="339725" indent="-339725">
              <a:buClrTx/>
              <a:tabLst>
                <a:tab pos="342900" algn="l"/>
              </a:tabLst>
            </a:pPr>
            <a:r>
              <a:rPr lang="en-US" dirty="0" err="1"/>
              <a:t>Mga</a:t>
            </a:r>
            <a:r>
              <a:rPr lang="en-US" dirty="0"/>
              <a:t> </a:t>
            </a:r>
            <a:r>
              <a:rPr lang="en-US" dirty="0" err="1"/>
              <a:t>sintomas</a:t>
            </a:r>
            <a:r>
              <a:rPr lang="en-US" dirty="0"/>
              <a:t> ng</a:t>
            </a:r>
            <a:r>
              <a:rPr lang="en-US" i="1" dirty="0"/>
              <a:t> withdrawal</a:t>
            </a:r>
            <a:r>
              <a:rPr lang="en-US" dirty="0"/>
              <a:t>: </a:t>
            </a:r>
            <a:r>
              <a:rPr lang="en-US" dirty="0" err="1"/>
              <a:t>Matinding</a:t>
            </a:r>
            <a:r>
              <a:rPr lang="en-US" dirty="0"/>
              <a:t> </a:t>
            </a:r>
            <a:r>
              <a:rPr lang="en-US" dirty="0" err="1"/>
              <a:t>pananakit</a:t>
            </a:r>
            <a:r>
              <a:rPr lang="en-US" dirty="0"/>
              <a:t> ng </a:t>
            </a:r>
            <a:r>
              <a:rPr lang="en-US" dirty="0" err="1"/>
              <a:t>kalamnan</a:t>
            </a:r>
            <a:r>
              <a:rPr lang="en-US" dirty="0"/>
              <a:t> at </a:t>
            </a:r>
            <a:r>
              <a:rPr lang="en-US" dirty="0" err="1"/>
              <a:t>buto</a:t>
            </a:r>
            <a:r>
              <a:rPr lang="en-US" dirty="0"/>
              <a:t>, </a:t>
            </a:r>
            <a:r>
              <a:rPr lang="en-US" dirty="0" err="1"/>
              <a:t>hirap</a:t>
            </a:r>
            <a:r>
              <a:rPr lang="en-US" dirty="0"/>
              <a:t> </a:t>
            </a:r>
            <a:r>
              <a:rPr lang="en-US" dirty="0" err="1"/>
              <a:t>sa</a:t>
            </a:r>
            <a:r>
              <a:rPr lang="en-US" dirty="0"/>
              <a:t> </a:t>
            </a:r>
            <a:r>
              <a:rPr lang="en-US" dirty="0" err="1"/>
              <a:t>pag-tulog</a:t>
            </a:r>
            <a:r>
              <a:rPr lang="en-US" dirty="0"/>
              <a:t>, </a:t>
            </a:r>
            <a:r>
              <a:rPr lang="en-US" dirty="0" err="1"/>
              <a:t>pagtatae</a:t>
            </a:r>
            <a:r>
              <a:rPr lang="en-US" dirty="0"/>
              <a:t>, </a:t>
            </a:r>
            <a:r>
              <a:rPr lang="en-US" dirty="0" err="1"/>
              <a:t>pagsusuka</a:t>
            </a:r>
            <a:r>
              <a:rPr lang="en-US" dirty="0"/>
              <a:t> at </a:t>
            </a:r>
            <a:r>
              <a:rPr lang="en-US" dirty="0" err="1"/>
              <a:t>panlalamig</a:t>
            </a:r>
            <a:r>
              <a:rPr lang="en-US" dirty="0"/>
              <a:t>.</a:t>
            </a:r>
          </a:p>
          <a:p>
            <a:pPr marL="339725" indent="-339725">
              <a:buClrTx/>
              <a:tabLst>
                <a:tab pos="342900" algn="l"/>
              </a:tabLst>
            </a:pPr>
            <a:r>
              <a:rPr lang="en-US" dirty="0"/>
              <a:t>Ang </a:t>
            </a:r>
            <a:r>
              <a:rPr lang="en-US" i="1" dirty="0"/>
              <a:t>withdrawal</a:t>
            </a:r>
            <a:r>
              <a:rPr lang="en-US" dirty="0"/>
              <a:t> ay </a:t>
            </a:r>
            <a:r>
              <a:rPr lang="en-US" dirty="0" err="1"/>
              <a:t>tinatayang</a:t>
            </a:r>
            <a:r>
              <a:rPr lang="en-US" dirty="0"/>
              <a:t> </a:t>
            </a:r>
            <a:r>
              <a:rPr lang="en-US" dirty="0" err="1"/>
              <a:t>umaabot</a:t>
            </a:r>
            <a:r>
              <a:rPr lang="en-US" dirty="0"/>
              <a:t> </a:t>
            </a:r>
            <a:r>
              <a:rPr lang="en-US" dirty="0" err="1"/>
              <a:t>nang</a:t>
            </a:r>
            <a:r>
              <a:rPr lang="en-US" dirty="0"/>
              <a:t> </a:t>
            </a:r>
            <a:r>
              <a:rPr lang="en-US" dirty="0" err="1"/>
              <a:t>hanggang</a:t>
            </a:r>
            <a:r>
              <a:rPr lang="en-US" dirty="0"/>
              <a:t> </a:t>
            </a:r>
            <a:r>
              <a:rPr lang="en-US" dirty="0" err="1"/>
              <a:t>isang</a:t>
            </a:r>
            <a:r>
              <a:rPr lang="en-US" dirty="0"/>
              <a:t> </a:t>
            </a:r>
            <a:r>
              <a:rPr lang="en-US" dirty="0" err="1"/>
              <a:t>linggo</a:t>
            </a:r>
            <a:r>
              <a:rPr lang="en-US" dirty="0"/>
              <a:t>.</a:t>
            </a:r>
          </a:p>
          <a:p>
            <a:pPr marL="339725" indent="-339725">
              <a:buClrTx/>
              <a:tabLst>
                <a:tab pos="342900" algn="l"/>
              </a:tabLst>
            </a:pPr>
            <a:r>
              <a:rPr lang="en-US" dirty="0"/>
              <a:t>Ang withdrawal </a:t>
            </a:r>
            <a:r>
              <a:rPr lang="en-US" dirty="0" err="1"/>
              <a:t>mula</a:t>
            </a:r>
            <a:r>
              <a:rPr lang="en-US" dirty="0"/>
              <a:t> </a:t>
            </a:r>
            <a:r>
              <a:rPr lang="en-US" dirty="0" err="1"/>
              <a:t>sa</a:t>
            </a:r>
            <a:r>
              <a:rPr lang="en-US" dirty="0"/>
              <a:t> </a:t>
            </a:r>
            <a:r>
              <a:rPr lang="en-US" dirty="0" err="1"/>
              <a:t>mga</a:t>
            </a:r>
            <a:r>
              <a:rPr lang="en-US" dirty="0"/>
              <a:t> opioids ay </a:t>
            </a:r>
            <a:r>
              <a:rPr lang="en-US" dirty="0" err="1"/>
              <a:t>maaaring</a:t>
            </a:r>
            <a:r>
              <a:rPr lang="en-US" dirty="0"/>
              <a:t> </a:t>
            </a:r>
            <a:r>
              <a:rPr lang="en-US" dirty="0" err="1"/>
              <a:t>makamamatay</a:t>
            </a:r>
            <a:r>
              <a:rPr lang="en-US" dirty="0"/>
              <a:t>, </a:t>
            </a:r>
            <a:r>
              <a:rPr lang="en-US" dirty="0" err="1"/>
              <a:t>ngunit</a:t>
            </a:r>
            <a:r>
              <a:rPr lang="en-US" dirty="0"/>
              <a:t> </a:t>
            </a:r>
            <a:r>
              <a:rPr lang="en-US" dirty="0" err="1"/>
              <a:t>bihira</a:t>
            </a:r>
            <a:r>
              <a:rPr lang="en-US" dirty="0"/>
              <a:t> ang </a:t>
            </a:r>
            <a:r>
              <a:rPr lang="en-US" dirty="0" err="1"/>
              <a:t>kamatayan</a:t>
            </a:r>
            <a:r>
              <a:rPr lang="en-US" dirty="0"/>
              <a:t> </a:t>
            </a:r>
            <a:r>
              <a:rPr lang="en-US" dirty="0" err="1"/>
              <a:t>sa</a:t>
            </a:r>
            <a:r>
              <a:rPr lang="en-US" dirty="0"/>
              <a:t> </a:t>
            </a:r>
            <a:r>
              <a:rPr lang="en-US" dirty="0" err="1"/>
              <a:t>mga</a:t>
            </a:r>
            <a:r>
              <a:rPr lang="en-US" dirty="0"/>
              <a:t> </a:t>
            </a:r>
            <a:r>
              <a:rPr lang="en-US" dirty="0" err="1"/>
              <a:t>malulusog</a:t>
            </a:r>
            <a:r>
              <a:rPr lang="en-US" dirty="0"/>
              <a:t> </a:t>
            </a:r>
            <a:r>
              <a:rPr lang="en-US" dirty="0" err="1"/>
              <a:t>na</a:t>
            </a:r>
            <a:r>
              <a:rPr lang="en-US" dirty="0"/>
              <a:t> adults.</a:t>
            </a:r>
          </a:p>
        </p:txBody>
      </p:sp>
      <p:sp>
        <p:nvSpPr>
          <p:cNvPr id="2" name="Slide Number Placeholder 1">
            <a:extLst>
              <a:ext uri="{FF2B5EF4-FFF2-40B4-BE49-F238E27FC236}">
                <a16:creationId xmlns:a16="http://schemas.microsoft.com/office/drawing/2014/main" id="{B4614C60-2492-4945-AFFB-8C776B6320BB}"/>
              </a:ext>
            </a:extLst>
          </p:cNvPr>
          <p:cNvSpPr>
            <a:spLocks noGrp="1"/>
          </p:cNvSpPr>
          <p:nvPr>
            <p:ph type="sldNum" sz="quarter" idx="11"/>
          </p:nvPr>
        </p:nvSpPr>
        <p:spPr/>
        <p:txBody>
          <a:bodyPr/>
          <a:lstStyle/>
          <a:p>
            <a:r>
              <a:rPr lang="en-US"/>
              <a:t>12-</a:t>
            </a:r>
            <a:fld id="{9DB5FF97-0113-4092-9C15-275952287C8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79520" y="461177"/>
            <a:ext cx="7696200" cy="1143000"/>
          </a:xfrm>
        </p:spPr>
        <p:txBody>
          <a:bodyPr/>
          <a:lstStyle/>
          <a:p>
            <a:pPr algn="ctr"/>
            <a:r>
              <a:rPr lang="en-US" dirty="0" err="1"/>
              <a:t>Pag-abuso</a:t>
            </a:r>
            <a:r>
              <a:rPr lang="en-US" dirty="0"/>
              <a:t> </a:t>
            </a:r>
            <a:r>
              <a:rPr lang="en-US" dirty="0" err="1"/>
              <a:t>sa</a:t>
            </a:r>
            <a:r>
              <a:rPr lang="en-US" dirty="0"/>
              <a:t> </a:t>
            </a:r>
            <a:r>
              <a:rPr lang="en-US" dirty="0" err="1"/>
              <a:t>Niresetang</a:t>
            </a:r>
            <a:r>
              <a:rPr lang="en-US" dirty="0"/>
              <a:t> Opioids</a:t>
            </a:r>
          </a:p>
        </p:txBody>
      </p:sp>
      <p:sp>
        <p:nvSpPr>
          <p:cNvPr id="46083" name="Rectangle 3"/>
          <p:cNvSpPr>
            <a:spLocks noGrp="1" noChangeArrowheads="1"/>
          </p:cNvSpPr>
          <p:nvPr>
            <p:ph type="body" idx="1"/>
          </p:nvPr>
        </p:nvSpPr>
        <p:spPr>
          <a:xfrm>
            <a:off x="679520" y="1579056"/>
            <a:ext cx="7784960" cy="4114800"/>
          </a:xfrm>
        </p:spPr>
        <p:txBody>
          <a:bodyPr/>
          <a:lstStyle/>
          <a:p>
            <a:pPr marL="0" lvl="1" indent="0">
              <a:buClrTx/>
              <a:buNone/>
              <a:tabLst>
                <a:tab pos="342900" algn="l"/>
              </a:tabLst>
            </a:pPr>
            <a:r>
              <a:rPr lang="en-US" i="1" dirty="0" err="1">
                <a:ea typeface="+mn-ea"/>
                <a:cs typeface="+mn-cs"/>
              </a:rPr>
              <a:t>Ang</a:t>
            </a:r>
            <a:r>
              <a:rPr lang="en-US" i="1" dirty="0">
                <a:ea typeface="+mn-ea"/>
                <a:cs typeface="+mn-cs"/>
              </a:rPr>
              <a:t> </a:t>
            </a:r>
            <a:r>
              <a:rPr lang="en-US" i="1" dirty="0" err="1">
                <a:ea typeface="+mn-ea"/>
                <a:cs typeface="+mn-cs"/>
              </a:rPr>
              <a:t>mga</a:t>
            </a:r>
            <a:r>
              <a:rPr lang="en-US" i="1" dirty="0">
                <a:ea typeface="+mn-ea"/>
                <a:cs typeface="+mn-cs"/>
              </a:rPr>
              <a:t> </a:t>
            </a:r>
            <a:r>
              <a:rPr lang="en-US" i="1" dirty="0" err="1">
                <a:ea typeface="+mn-ea"/>
                <a:cs typeface="+mn-cs"/>
              </a:rPr>
              <a:t>nangungunang</a:t>
            </a:r>
            <a:r>
              <a:rPr lang="en-US" i="1" dirty="0">
                <a:ea typeface="+mn-ea"/>
                <a:cs typeface="+mn-cs"/>
              </a:rPr>
              <a:t> </a:t>
            </a:r>
            <a:r>
              <a:rPr lang="en-US" i="1" dirty="0" err="1">
                <a:ea typeface="+mn-ea"/>
                <a:cs typeface="+mn-cs"/>
              </a:rPr>
              <a:t>niresetang</a:t>
            </a:r>
            <a:r>
              <a:rPr lang="en-US" i="1" dirty="0">
                <a:ea typeface="+mn-ea"/>
                <a:cs typeface="+mn-cs"/>
              </a:rPr>
              <a:t> opioids </a:t>
            </a:r>
            <a:r>
              <a:rPr lang="en-US" i="1" dirty="0" err="1">
                <a:ea typeface="+mn-ea"/>
                <a:cs typeface="+mn-cs"/>
              </a:rPr>
              <a:t>na</a:t>
            </a:r>
            <a:r>
              <a:rPr lang="en-US" i="1" dirty="0">
                <a:ea typeface="+mn-ea"/>
                <a:cs typeface="+mn-cs"/>
              </a:rPr>
              <a:t> </a:t>
            </a:r>
            <a:r>
              <a:rPr lang="en-US" i="1" dirty="0" err="1">
                <a:ea typeface="+mn-ea"/>
                <a:cs typeface="+mn-cs"/>
              </a:rPr>
              <a:t>inaabuso</a:t>
            </a:r>
            <a:r>
              <a:rPr lang="en-US" i="1" dirty="0">
                <a:ea typeface="+mn-ea"/>
                <a:cs typeface="+mn-cs"/>
              </a:rPr>
              <a:t> ng </a:t>
            </a:r>
            <a:r>
              <a:rPr lang="en-US" i="1" dirty="0" err="1">
                <a:ea typeface="+mn-ea"/>
                <a:cs typeface="+mn-cs"/>
              </a:rPr>
              <a:t>mga</a:t>
            </a:r>
            <a:r>
              <a:rPr lang="en-US" i="1" dirty="0">
                <a:ea typeface="+mn-ea"/>
                <a:cs typeface="+mn-cs"/>
              </a:rPr>
              <a:t> </a:t>
            </a:r>
            <a:r>
              <a:rPr lang="en-US" i="1" dirty="0" err="1">
                <a:ea typeface="+mn-ea"/>
                <a:cs typeface="+mn-cs"/>
              </a:rPr>
              <a:t>tao</a:t>
            </a:r>
            <a:r>
              <a:rPr lang="en-US" i="1" dirty="0">
                <a:ea typeface="+mn-ea"/>
                <a:cs typeface="+mn-cs"/>
              </a:rPr>
              <a:t> ay:</a:t>
            </a:r>
          </a:p>
          <a:p>
            <a:pPr marL="339725" lvl="1" indent="-339725">
              <a:buClrTx/>
              <a:buFont typeface="Wingdings" pitchFamily="2" charset="2"/>
              <a:buChar char="§"/>
              <a:tabLst>
                <a:tab pos="342900" algn="l"/>
              </a:tabLst>
            </a:pPr>
            <a:r>
              <a:rPr lang="en-US" dirty="0">
                <a:ea typeface="+mn-ea"/>
                <a:cs typeface="+mn-cs"/>
              </a:rPr>
              <a:t>Morphine</a:t>
            </a:r>
          </a:p>
          <a:p>
            <a:pPr marL="339725" lvl="1" indent="-339725">
              <a:buClrTx/>
              <a:buFont typeface="Wingdings" pitchFamily="2" charset="2"/>
              <a:buChar char="§"/>
              <a:tabLst>
                <a:tab pos="342900" algn="l"/>
              </a:tabLst>
            </a:pPr>
            <a:r>
              <a:rPr lang="en-US" dirty="0">
                <a:ea typeface="+mn-ea"/>
                <a:cs typeface="+mn-cs"/>
              </a:rPr>
              <a:t>Meperidine</a:t>
            </a:r>
          </a:p>
          <a:p>
            <a:pPr marL="339725" lvl="1" indent="-339725">
              <a:buClrTx/>
              <a:buFont typeface="Wingdings" pitchFamily="2" charset="2"/>
              <a:buChar char="§"/>
              <a:tabLst>
                <a:tab pos="342900" algn="l"/>
              </a:tabLst>
            </a:pPr>
            <a:r>
              <a:rPr lang="en-US" dirty="0">
                <a:ea typeface="+mn-ea"/>
                <a:cs typeface="+mn-cs"/>
              </a:rPr>
              <a:t>Nalbuphine (</a:t>
            </a:r>
            <a:r>
              <a:rPr lang="en-US" dirty="0" err="1">
                <a:ea typeface="+mn-ea"/>
                <a:cs typeface="+mn-cs"/>
              </a:rPr>
              <a:t>Nubain</a:t>
            </a:r>
            <a:r>
              <a:rPr lang="en-US" dirty="0">
                <a:ea typeface="+mn-ea"/>
                <a:cs typeface="+mn-cs"/>
              </a:rPr>
              <a:t>)</a:t>
            </a:r>
          </a:p>
        </p:txBody>
      </p:sp>
      <p:sp>
        <p:nvSpPr>
          <p:cNvPr id="2" name="Slide Number Placeholder 1">
            <a:extLst>
              <a:ext uri="{FF2B5EF4-FFF2-40B4-BE49-F238E27FC236}">
                <a16:creationId xmlns:a16="http://schemas.microsoft.com/office/drawing/2014/main" id="{6CFDB973-A87B-4EBE-B6CB-A64246CFA94F}"/>
              </a:ext>
            </a:extLst>
          </p:cNvPr>
          <p:cNvSpPr>
            <a:spLocks noGrp="1"/>
          </p:cNvSpPr>
          <p:nvPr>
            <p:ph type="sldNum" sz="quarter" idx="11"/>
          </p:nvPr>
        </p:nvSpPr>
        <p:spPr/>
        <p:txBody>
          <a:bodyPr/>
          <a:lstStyle/>
          <a:p>
            <a:r>
              <a:rPr lang="en-US"/>
              <a:t>12-</a:t>
            </a:r>
            <a:fld id="{9DB5FF97-0113-4092-9C15-275952287C8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85800"/>
            <a:ext cx="7696200" cy="952500"/>
          </a:xfrm>
        </p:spPr>
        <p:txBody>
          <a:bodyPr/>
          <a:lstStyle/>
          <a:p>
            <a:pPr algn="ctr"/>
            <a:r>
              <a:rPr lang="en-US" dirty="0"/>
              <a:t>Heroin</a:t>
            </a:r>
          </a:p>
        </p:txBody>
      </p:sp>
      <p:sp>
        <p:nvSpPr>
          <p:cNvPr id="5123" name="Rectangle 3"/>
          <p:cNvSpPr>
            <a:spLocks noGrp="1" noChangeArrowheads="1"/>
          </p:cNvSpPr>
          <p:nvPr>
            <p:ph type="body" idx="1"/>
          </p:nvPr>
        </p:nvSpPr>
        <p:spPr>
          <a:xfrm>
            <a:off x="685800" y="1828800"/>
            <a:ext cx="8001000" cy="3733800"/>
          </a:xfrm>
        </p:spPr>
        <p:txBody>
          <a:bodyPr/>
          <a:lstStyle/>
          <a:p>
            <a:pPr>
              <a:spcBef>
                <a:spcPct val="50000"/>
              </a:spcBef>
              <a:buClrTx/>
              <a:tabLst>
                <a:tab pos="342900" algn="l"/>
              </a:tabLst>
            </a:pPr>
            <a:r>
              <a:rPr lang="en-US" dirty="0"/>
              <a:t>Ang Heroin ay </a:t>
            </a:r>
            <a:r>
              <a:rPr lang="en-US" dirty="0" err="1"/>
              <a:t>kulay</a:t>
            </a:r>
            <a:r>
              <a:rPr lang="en-US" dirty="0"/>
              <a:t> </a:t>
            </a:r>
            <a:r>
              <a:rPr lang="en-US" dirty="0" err="1"/>
              <a:t>puti</a:t>
            </a:r>
            <a:r>
              <a:rPr lang="en-US" dirty="0"/>
              <a:t> </a:t>
            </a:r>
            <a:r>
              <a:rPr lang="en-US" dirty="0" err="1"/>
              <a:t>na</a:t>
            </a:r>
            <a:r>
              <a:rPr lang="en-US" dirty="0"/>
              <a:t> </a:t>
            </a:r>
            <a:r>
              <a:rPr lang="en-US" dirty="0" err="1"/>
              <a:t>pulbos</a:t>
            </a:r>
            <a:r>
              <a:rPr lang="en-US" dirty="0"/>
              <a:t>.</a:t>
            </a:r>
          </a:p>
          <a:p>
            <a:pPr>
              <a:spcBef>
                <a:spcPct val="50000"/>
              </a:spcBef>
              <a:buClrTx/>
              <a:tabLst>
                <a:tab pos="342900" algn="l"/>
              </a:tabLst>
            </a:pPr>
            <a:r>
              <a:rPr lang="en-US" dirty="0" err="1"/>
              <a:t>Madalas</a:t>
            </a:r>
            <a:r>
              <a:rPr lang="en-US" dirty="0"/>
              <a:t> </a:t>
            </a:r>
            <a:r>
              <a:rPr lang="en-US" dirty="0" err="1"/>
              <a:t>nitong</a:t>
            </a:r>
            <a:r>
              <a:rPr lang="en-US" dirty="0"/>
              <a:t> </a:t>
            </a:r>
            <a:r>
              <a:rPr lang="en-US" dirty="0" err="1"/>
              <a:t>kahalo</a:t>
            </a:r>
            <a:r>
              <a:rPr lang="en-US" dirty="0"/>
              <a:t> ang </a:t>
            </a:r>
            <a:r>
              <a:rPr lang="en-US" dirty="0" err="1"/>
              <a:t>ibang</a:t>
            </a:r>
            <a:r>
              <a:rPr lang="en-US" dirty="0"/>
              <a:t> </a:t>
            </a:r>
            <a:r>
              <a:rPr lang="en-US" dirty="0" err="1"/>
              <a:t>sangkap</a:t>
            </a:r>
            <a:r>
              <a:rPr lang="en-US" dirty="0"/>
              <a:t> (</a:t>
            </a:r>
            <a:r>
              <a:rPr lang="en-US" dirty="0" err="1"/>
              <a:t>asukal</a:t>
            </a:r>
            <a:r>
              <a:rPr lang="en-US" dirty="0"/>
              <a:t> at </a:t>
            </a:r>
            <a:r>
              <a:rPr lang="en-US" dirty="0" err="1"/>
              <a:t>arina</a:t>
            </a:r>
            <a:r>
              <a:rPr lang="en-US" dirty="0"/>
              <a:t>) at </a:t>
            </a:r>
            <a:r>
              <a:rPr lang="en-US" dirty="0" err="1"/>
              <a:t>maging</a:t>
            </a:r>
            <a:r>
              <a:rPr lang="en-US" dirty="0"/>
              <a:t> ang </a:t>
            </a:r>
            <a:r>
              <a:rPr lang="en-US" dirty="0" err="1"/>
              <a:t>lason</a:t>
            </a:r>
            <a:r>
              <a:rPr lang="en-US" dirty="0"/>
              <a:t> </a:t>
            </a:r>
            <a:r>
              <a:rPr lang="en-US" dirty="0" err="1"/>
              <a:t>na</a:t>
            </a:r>
            <a:r>
              <a:rPr lang="en-US" dirty="0"/>
              <a:t> (strychnine). </a:t>
            </a:r>
          </a:p>
          <a:p>
            <a:pPr>
              <a:spcBef>
                <a:spcPct val="50000"/>
              </a:spcBef>
              <a:buClrTx/>
              <a:tabLst>
                <a:tab pos="342900" algn="l"/>
              </a:tabLst>
            </a:pPr>
            <a:r>
              <a:rPr lang="en-US" dirty="0" err="1"/>
              <a:t>Madalas</a:t>
            </a:r>
            <a:r>
              <a:rPr lang="en-US" dirty="0"/>
              <a:t> </a:t>
            </a:r>
            <a:r>
              <a:rPr lang="en-US" dirty="0" err="1"/>
              <a:t>itong</a:t>
            </a:r>
            <a:r>
              <a:rPr lang="en-US" dirty="0"/>
              <a:t> hinihithit, </a:t>
            </a:r>
            <a:r>
              <a:rPr lang="en-US" dirty="0" err="1"/>
              <a:t>nilalanghap</a:t>
            </a:r>
            <a:r>
              <a:rPr lang="en-US" dirty="0"/>
              <a:t>, o </a:t>
            </a:r>
            <a:r>
              <a:rPr lang="en-US" dirty="0" err="1"/>
              <a:t>tinuturok</a:t>
            </a:r>
            <a:r>
              <a:rPr lang="en-US" dirty="0"/>
              <a:t>.</a:t>
            </a:r>
          </a:p>
          <a:p>
            <a:pPr>
              <a:spcBef>
                <a:spcPct val="50000"/>
              </a:spcBef>
              <a:buClrTx/>
              <a:tabLst>
                <a:tab pos="342900" algn="l"/>
              </a:tabLst>
            </a:pPr>
            <a:r>
              <a:rPr lang="en-US" dirty="0" err="1"/>
              <a:t>Nagsisimula</a:t>
            </a:r>
            <a:r>
              <a:rPr lang="en-US" dirty="0"/>
              <a:t> </a:t>
            </a:r>
            <a:r>
              <a:rPr lang="en-US" dirty="0" err="1"/>
              <a:t>sa</a:t>
            </a:r>
            <a:r>
              <a:rPr lang="en-US" dirty="0"/>
              <a:t> </a:t>
            </a:r>
            <a:r>
              <a:rPr lang="en-US" dirty="0" err="1"/>
              <a:t>paghithit</a:t>
            </a:r>
            <a:r>
              <a:rPr lang="en-US" dirty="0"/>
              <a:t> at </a:t>
            </a:r>
            <a:r>
              <a:rPr lang="en-US" dirty="0" err="1"/>
              <a:t>paglanghap</a:t>
            </a:r>
            <a:r>
              <a:rPr lang="en-US" dirty="0"/>
              <a:t> </a:t>
            </a:r>
            <a:r>
              <a:rPr lang="en-US" dirty="0" err="1"/>
              <a:t>na</a:t>
            </a:r>
            <a:r>
              <a:rPr lang="en-US" dirty="0"/>
              <a:t> </a:t>
            </a:r>
            <a:r>
              <a:rPr lang="en-US" dirty="0" err="1"/>
              <a:t>madalas</a:t>
            </a:r>
            <a:r>
              <a:rPr lang="en-US" dirty="0"/>
              <a:t> ay </a:t>
            </a:r>
            <a:r>
              <a:rPr lang="en-US" dirty="0" err="1"/>
              <a:t>humahantong</a:t>
            </a:r>
            <a:r>
              <a:rPr lang="en-US" dirty="0"/>
              <a:t> </a:t>
            </a:r>
            <a:r>
              <a:rPr lang="en-US" dirty="0" err="1"/>
              <a:t>sa</a:t>
            </a:r>
            <a:r>
              <a:rPr lang="en-US" dirty="0"/>
              <a:t> </a:t>
            </a:r>
            <a:r>
              <a:rPr lang="en-US" dirty="0" err="1"/>
              <a:t>pagtuturok</a:t>
            </a:r>
            <a:r>
              <a:rPr lang="en-US" dirty="0"/>
              <a:t> ng </a:t>
            </a:r>
            <a:r>
              <a:rPr lang="en-US" dirty="0" err="1"/>
              <a:t>droga</a:t>
            </a:r>
            <a:r>
              <a:rPr lang="en-US" dirty="0"/>
              <a:t>.</a:t>
            </a:r>
          </a:p>
        </p:txBody>
      </p:sp>
      <p:sp>
        <p:nvSpPr>
          <p:cNvPr id="2" name="Slide Number Placeholder 1">
            <a:extLst>
              <a:ext uri="{FF2B5EF4-FFF2-40B4-BE49-F238E27FC236}">
                <a16:creationId xmlns:a16="http://schemas.microsoft.com/office/drawing/2014/main" id="{03C7C504-F5CF-4EDB-B2D1-F3C3F7F53249}"/>
              </a:ext>
            </a:extLst>
          </p:cNvPr>
          <p:cNvSpPr>
            <a:spLocks noGrp="1"/>
          </p:cNvSpPr>
          <p:nvPr>
            <p:ph type="sldNum" sz="quarter" idx="11"/>
          </p:nvPr>
        </p:nvSpPr>
        <p:spPr/>
        <p:txBody>
          <a:bodyPr/>
          <a:lstStyle/>
          <a:p>
            <a:r>
              <a:rPr lang="en-US"/>
              <a:t>12-</a:t>
            </a:r>
            <a:fld id="{9DB5FF97-0113-4092-9C15-275952287C8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23900" y="525752"/>
            <a:ext cx="7696200" cy="715962"/>
          </a:xfrm>
        </p:spPr>
        <p:txBody>
          <a:bodyPr/>
          <a:lstStyle/>
          <a:p>
            <a:pPr algn="ctr"/>
            <a:r>
              <a:rPr lang="en-US" dirty="0"/>
              <a:t>Heroin</a:t>
            </a:r>
            <a:endParaRPr lang="en-US" sz="2800" i="1" dirty="0"/>
          </a:p>
        </p:txBody>
      </p:sp>
      <p:sp>
        <p:nvSpPr>
          <p:cNvPr id="8195" name="Rectangle 3"/>
          <p:cNvSpPr>
            <a:spLocks noGrp="1" noChangeArrowheads="1"/>
          </p:cNvSpPr>
          <p:nvPr>
            <p:ph type="body" idx="1"/>
          </p:nvPr>
        </p:nvSpPr>
        <p:spPr>
          <a:xfrm>
            <a:off x="408518" y="2141248"/>
            <a:ext cx="8326963" cy="4191000"/>
          </a:xfrm>
        </p:spPr>
        <p:txBody>
          <a:bodyPr/>
          <a:lstStyle/>
          <a:p>
            <a:pPr>
              <a:spcBef>
                <a:spcPct val="50000"/>
              </a:spcBef>
              <a:buClrTx/>
              <a:tabLst>
                <a:tab pos="342900" algn="l"/>
              </a:tabLst>
            </a:pPr>
            <a:r>
              <a:rPr lang="en-US" sz="2400" dirty="0"/>
              <a:t>Ang </a:t>
            </a:r>
            <a:r>
              <a:rPr lang="en-US" sz="2400" dirty="0" err="1"/>
              <a:t>hindi</a:t>
            </a:r>
            <a:r>
              <a:rPr lang="en-US" sz="2400" dirty="0"/>
              <a:t> </a:t>
            </a:r>
            <a:r>
              <a:rPr lang="en-US" sz="2400" dirty="0" err="1"/>
              <a:t>mapigilang</a:t>
            </a:r>
            <a:r>
              <a:rPr lang="en-US" sz="2400" dirty="0"/>
              <a:t> </a:t>
            </a:r>
            <a:r>
              <a:rPr lang="en-US" sz="2400" dirty="0" err="1"/>
              <a:t>pagnanais</a:t>
            </a:r>
            <a:r>
              <a:rPr lang="en-US" sz="2400" dirty="0"/>
              <a:t> </a:t>
            </a:r>
            <a:r>
              <a:rPr lang="en-US" sz="2400" dirty="0" err="1"/>
              <a:t>na</a:t>
            </a:r>
            <a:r>
              <a:rPr lang="en-US" sz="2400" dirty="0"/>
              <a:t> </a:t>
            </a:r>
            <a:r>
              <a:rPr lang="en-US" sz="2400" dirty="0" err="1"/>
              <a:t>bumili</a:t>
            </a:r>
            <a:r>
              <a:rPr lang="en-US" sz="2400" dirty="0"/>
              <a:t> at </a:t>
            </a:r>
            <a:r>
              <a:rPr lang="en-US" sz="2400" dirty="0" err="1"/>
              <a:t>gumamit</a:t>
            </a:r>
            <a:r>
              <a:rPr lang="en-US" sz="2400" dirty="0"/>
              <a:t> ng Heroin ay humahantong sa </a:t>
            </a:r>
            <a:r>
              <a:rPr lang="en-US" sz="2400" dirty="0" err="1"/>
              <a:t>kapabayaan</a:t>
            </a:r>
            <a:r>
              <a:rPr lang="en-US" sz="2400" dirty="0"/>
              <a:t> ng </a:t>
            </a:r>
            <a:r>
              <a:rPr lang="en-US" sz="2400" dirty="0" err="1"/>
              <a:t>tao</a:t>
            </a:r>
            <a:r>
              <a:rPr lang="en-US" sz="2400" dirty="0"/>
              <a:t> </a:t>
            </a:r>
            <a:r>
              <a:rPr lang="en-US" sz="2400" dirty="0" err="1"/>
              <a:t>sa</a:t>
            </a:r>
            <a:r>
              <a:rPr lang="en-US" sz="2400" dirty="0"/>
              <a:t> </a:t>
            </a:r>
            <a:r>
              <a:rPr lang="en-US" sz="2400" dirty="0" err="1"/>
              <a:t>mga</a:t>
            </a:r>
            <a:r>
              <a:rPr lang="en-US" sz="2400" dirty="0"/>
              <a:t> </a:t>
            </a:r>
            <a:r>
              <a:rPr lang="en-US" sz="2400" dirty="0" err="1"/>
              <a:t>aspeto</a:t>
            </a:r>
            <a:r>
              <a:rPr lang="en-US" sz="2400" dirty="0"/>
              <a:t> ng </a:t>
            </a:r>
            <a:r>
              <a:rPr lang="en-US" sz="2400" dirty="0" err="1"/>
              <a:t>kanyang</a:t>
            </a:r>
            <a:r>
              <a:rPr lang="en-US" sz="2400" dirty="0"/>
              <a:t> </a:t>
            </a:r>
            <a:r>
              <a:rPr lang="en-US" sz="2400" dirty="0" err="1"/>
              <a:t>buhay</a:t>
            </a:r>
            <a:r>
              <a:rPr lang="en-US" sz="2400" dirty="0"/>
              <a:t>.</a:t>
            </a:r>
          </a:p>
          <a:p>
            <a:pPr>
              <a:spcBef>
                <a:spcPct val="50000"/>
              </a:spcBef>
              <a:buClrTx/>
              <a:tabLst>
                <a:tab pos="342900" algn="l"/>
              </a:tabLst>
            </a:pPr>
            <a:r>
              <a:rPr lang="en-US" sz="2400" dirty="0"/>
              <a:t>Ang </a:t>
            </a:r>
            <a:r>
              <a:rPr lang="en-US" sz="2400" dirty="0" err="1"/>
              <a:t>kapabayaang</a:t>
            </a:r>
            <a:r>
              <a:rPr lang="en-US" sz="2400" dirty="0"/>
              <a:t> </a:t>
            </a:r>
            <a:r>
              <a:rPr lang="en-US" sz="2400" dirty="0" err="1"/>
              <a:t>ito</a:t>
            </a:r>
            <a:r>
              <a:rPr lang="en-US" sz="2400" dirty="0"/>
              <a:t> ay </a:t>
            </a:r>
            <a:r>
              <a:rPr lang="en-US" sz="2400" dirty="0" err="1"/>
              <a:t>humahantong</a:t>
            </a:r>
            <a:r>
              <a:rPr lang="en-US" sz="2400" dirty="0"/>
              <a:t> </a:t>
            </a:r>
            <a:r>
              <a:rPr lang="en-US" sz="2400" dirty="0" err="1"/>
              <a:t>sa</a:t>
            </a:r>
            <a:r>
              <a:rPr lang="en-US" sz="2400" dirty="0"/>
              <a:t> </a:t>
            </a:r>
            <a:r>
              <a:rPr lang="en-US" sz="2400" dirty="0" err="1"/>
              <a:t>pagbaba</a:t>
            </a:r>
            <a:r>
              <a:rPr lang="en-US" sz="2400" dirty="0"/>
              <a:t> ng </a:t>
            </a:r>
            <a:r>
              <a:rPr lang="en-US" sz="2400" dirty="0" err="1"/>
              <a:t>timbang</a:t>
            </a:r>
            <a:r>
              <a:rPr lang="en-US" sz="2400" dirty="0"/>
              <a:t>, </a:t>
            </a:r>
            <a:r>
              <a:rPr lang="en-US" sz="2400" dirty="0" err="1"/>
              <a:t>pagkakasakit</a:t>
            </a:r>
            <a:r>
              <a:rPr lang="en-US" sz="2400" dirty="0"/>
              <a:t>, </a:t>
            </a:r>
            <a:r>
              <a:rPr lang="en-US" sz="2400" dirty="0" err="1"/>
              <a:t>problema</a:t>
            </a:r>
            <a:r>
              <a:rPr lang="en-US" sz="2400" dirty="0"/>
              <a:t> </a:t>
            </a:r>
            <a:r>
              <a:rPr lang="en-US" sz="2400" dirty="0" err="1"/>
              <a:t>sa</a:t>
            </a:r>
            <a:r>
              <a:rPr lang="en-US" sz="2400" dirty="0"/>
              <a:t> </a:t>
            </a:r>
            <a:r>
              <a:rPr lang="en-US" sz="2400" dirty="0" err="1"/>
              <a:t>pera</a:t>
            </a:r>
            <a:r>
              <a:rPr lang="en-US" sz="2400" dirty="0"/>
              <a:t>, </a:t>
            </a:r>
            <a:r>
              <a:rPr lang="en-US" sz="2400" dirty="0" err="1"/>
              <a:t>mga</a:t>
            </a:r>
            <a:r>
              <a:rPr lang="en-US" sz="2400" dirty="0"/>
              <a:t> </a:t>
            </a:r>
            <a:r>
              <a:rPr lang="en-US" sz="2400" dirty="0" err="1"/>
              <a:t>kriminal</a:t>
            </a:r>
            <a:r>
              <a:rPr lang="en-US" sz="2400" dirty="0"/>
              <a:t> </a:t>
            </a:r>
            <a:r>
              <a:rPr lang="en-US" sz="2400" dirty="0" err="1"/>
              <a:t>na</a:t>
            </a:r>
            <a:r>
              <a:rPr lang="en-US" sz="2400" dirty="0"/>
              <a:t> </a:t>
            </a:r>
            <a:r>
              <a:rPr lang="en-US" sz="2400" dirty="0" err="1"/>
              <a:t>gawain</a:t>
            </a:r>
            <a:r>
              <a:rPr lang="en-US" sz="2400" dirty="0"/>
              <a:t>, at </a:t>
            </a:r>
            <a:r>
              <a:rPr lang="en-US" sz="2400" dirty="0" err="1"/>
              <a:t>problema</a:t>
            </a:r>
            <a:r>
              <a:rPr lang="en-US" sz="2400" dirty="0"/>
              <a:t> </a:t>
            </a:r>
            <a:r>
              <a:rPr lang="en-US" sz="2400" dirty="0" err="1"/>
              <a:t>sa</a:t>
            </a:r>
            <a:r>
              <a:rPr lang="en-US" sz="2400" dirty="0"/>
              <a:t> </a:t>
            </a:r>
            <a:r>
              <a:rPr lang="en-US" sz="2400" dirty="0" err="1"/>
              <a:t>tahanan</a:t>
            </a:r>
            <a:r>
              <a:rPr lang="en-US" sz="2400" dirty="0"/>
              <a:t> at </a:t>
            </a:r>
            <a:r>
              <a:rPr lang="en-US" sz="2400" dirty="0" err="1"/>
              <a:t>pamilya</a:t>
            </a:r>
            <a:r>
              <a:rPr lang="en-US" sz="2400" dirty="0"/>
              <a:t>. </a:t>
            </a:r>
          </a:p>
          <a:p>
            <a:pPr>
              <a:spcBef>
                <a:spcPct val="50000"/>
              </a:spcBef>
              <a:buClrTx/>
              <a:tabLst>
                <a:tab pos="342900" algn="l"/>
              </a:tabLst>
            </a:pPr>
            <a:r>
              <a:rPr lang="en-US" sz="2400" dirty="0"/>
              <a:t>Ang </a:t>
            </a:r>
            <a:r>
              <a:rPr lang="en-US" sz="2400" dirty="0" err="1"/>
              <a:t>labis</a:t>
            </a:r>
            <a:r>
              <a:rPr lang="en-US" sz="2400" dirty="0"/>
              <a:t> </a:t>
            </a:r>
            <a:r>
              <a:rPr lang="en-US" sz="2400" dirty="0" err="1"/>
              <a:t>na</a:t>
            </a:r>
            <a:r>
              <a:rPr lang="en-US" sz="2400" dirty="0"/>
              <a:t> </a:t>
            </a:r>
            <a:r>
              <a:rPr lang="en-US" sz="2400" dirty="0" err="1"/>
              <a:t>paggamit</a:t>
            </a:r>
            <a:r>
              <a:rPr lang="en-US" sz="2400" dirty="0"/>
              <a:t> o “Overdose” ay ang </a:t>
            </a:r>
            <a:r>
              <a:rPr lang="en-US" sz="2400" dirty="0" err="1"/>
              <a:t>madalas</a:t>
            </a:r>
            <a:r>
              <a:rPr lang="en-US" sz="2400" dirty="0"/>
              <a:t> </a:t>
            </a:r>
            <a:r>
              <a:rPr lang="en-US" sz="2400" dirty="0" err="1"/>
              <a:t>na</a:t>
            </a:r>
            <a:r>
              <a:rPr lang="en-US" sz="2400" dirty="0"/>
              <a:t> </a:t>
            </a:r>
            <a:r>
              <a:rPr lang="en-US" sz="2400" dirty="0" err="1"/>
              <a:t>pinagmumulan</a:t>
            </a:r>
            <a:r>
              <a:rPr lang="en-US" sz="2400" dirty="0"/>
              <a:t> ng </a:t>
            </a:r>
            <a:r>
              <a:rPr lang="en-US" sz="2400" dirty="0" err="1"/>
              <a:t>panganib</a:t>
            </a:r>
            <a:r>
              <a:rPr lang="en-US" sz="2400" dirty="0"/>
              <a:t> </a:t>
            </a:r>
            <a:r>
              <a:rPr lang="en-US" sz="2400" dirty="0" err="1"/>
              <a:t>na</a:t>
            </a:r>
            <a:r>
              <a:rPr lang="en-US" sz="2400" dirty="0"/>
              <a:t> </a:t>
            </a:r>
            <a:r>
              <a:rPr lang="en-US" sz="2400" dirty="0" err="1"/>
              <a:t>dulot</a:t>
            </a:r>
            <a:r>
              <a:rPr lang="en-US" sz="2400" dirty="0"/>
              <a:t> ng Heroin.</a:t>
            </a:r>
          </a:p>
          <a:p>
            <a:pPr marL="0" indent="0">
              <a:buFont typeface="Wingdings" pitchFamily="2" charset="2"/>
              <a:buNone/>
              <a:tabLst>
                <a:tab pos="342900" algn="l"/>
              </a:tabLst>
            </a:pPr>
            <a:endParaRPr lang="en-US" sz="2400" dirty="0"/>
          </a:p>
          <a:p>
            <a:pPr marL="0" indent="0">
              <a:tabLst>
                <a:tab pos="342900" algn="l"/>
              </a:tabLst>
            </a:pPr>
            <a:endParaRPr lang="en-US" sz="2400" dirty="0"/>
          </a:p>
        </p:txBody>
      </p:sp>
      <p:sp>
        <p:nvSpPr>
          <p:cNvPr id="2" name="Slide Number Placeholder 1">
            <a:extLst>
              <a:ext uri="{FF2B5EF4-FFF2-40B4-BE49-F238E27FC236}">
                <a16:creationId xmlns:a16="http://schemas.microsoft.com/office/drawing/2014/main" id="{20E75391-A381-4195-A579-2A95B25F4E2B}"/>
              </a:ext>
            </a:extLst>
          </p:cNvPr>
          <p:cNvSpPr>
            <a:spLocks noGrp="1"/>
          </p:cNvSpPr>
          <p:nvPr>
            <p:ph type="sldNum" sz="quarter" idx="11"/>
          </p:nvPr>
        </p:nvSpPr>
        <p:spPr/>
        <p:txBody>
          <a:bodyPr/>
          <a:lstStyle/>
          <a:p>
            <a:r>
              <a:rPr lang="en-US"/>
              <a:t>12-</a:t>
            </a:r>
            <a:fld id="{9DB5FF97-0113-4092-9C15-275952287C80}" type="slidenum">
              <a:rPr lang="en-US" smtClean="0"/>
              <a:pPr/>
              <a:t>13</a:t>
            </a:fld>
            <a:endParaRPr lang="en-US" dirty="0"/>
          </a:p>
        </p:txBody>
      </p:sp>
      <p:sp>
        <p:nvSpPr>
          <p:cNvPr id="3" name="Rectangle 2">
            <a:extLst>
              <a:ext uri="{FF2B5EF4-FFF2-40B4-BE49-F238E27FC236}">
                <a16:creationId xmlns:a16="http://schemas.microsoft.com/office/drawing/2014/main" id="{CFEC36DA-0668-4D6D-A394-E43DA4C007FD}"/>
              </a:ext>
            </a:extLst>
          </p:cNvPr>
          <p:cNvSpPr/>
          <p:nvPr/>
        </p:nvSpPr>
        <p:spPr>
          <a:xfrm>
            <a:off x="723900" y="1305580"/>
            <a:ext cx="2505814" cy="523220"/>
          </a:xfrm>
          <a:prstGeom prst="rect">
            <a:avLst/>
          </a:prstGeom>
        </p:spPr>
        <p:txBody>
          <a:bodyPr wrap="none">
            <a:spAutoFit/>
          </a:bodyPr>
          <a:lstStyle/>
          <a:p>
            <a:r>
              <a:rPr lang="en-US" altLang="ja-JP" sz="2800" u="sng" dirty="0" err="1"/>
              <a:t>Mga</a:t>
            </a:r>
            <a:r>
              <a:rPr lang="en-US" altLang="ja-JP" sz="2800" u="sng" dirty="0"/>
              <a:t> </a:t>
            </a:r>
            <a:r>
              <a:rPr lang="en-US" altLang="ja-JP" sz="2800" u="sng" dirty="0" err="1"/>
              <a:t>Panganib</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23900" y="421966"/>
            <a:ext cx="7696200" cy="779331"/>
          </a:xfrm>
        </p:spPr>
        <p:txBody>
          <a:bodyPr/>
          <a:lstStyle/>
          <a:p>
            <a:pPr algn="ctr"/>
            <a:r>
              <a:rPr lang="en-US" dirty="0"/>
              <a:t>Heroin</a:t>
            </a:r>
            <a:endParaRPr lang="en-US" sz="2800" i="1" dirty="0"/>
          </a:p>
        </p:txBody>
      </p:sp>
      <p:sp>
        <p:nvSpPr>
          <p:cNvPr id="9219" name="Rectangle 3"/>
          <p:cNvSpPr>
            <a:spLocks noGrp="1" noChangeArrowheads="1"/>
          </p:cNvSpPr>
          <p:nvPr>
            <p:ph type="body" idx="1"/>
          </p:nvPr>
        </p:nvSpPr>
        <p:spPr>
          <a:xfrm>
            <a:off x="723900" y="1779587"/>
            <a:ext cx="7696200" cy="4602163"/>
          </a:xfrm>
        </p:spPr>
        <p:txBody>
          <a:bodyPr/>
          <a:lstStyle/>
          <a:p>
            <a:pPr>
              <a:buClrTx/>
              <a:tabLst>
                <a:tab pos="342900" algn="l"/>
              </a:tabLst>
            </a:pPr>
            <a:r>
              <a:rPr lang="en-US" dirty="0"/>
              <a:t>Ang </a:t>
            </a:r>
            <a:r>
              <a:rPr lang="en-US" dirty="0" err="1"/>
              <a:t>pagtuturok</a:t>
            </a:r>
            <a:r>
              <a:rPr lang="en-US" dirty="0"/>
              <a:t> ng </a:t>
            </a:r>
            <a:r>
              <a:rPr lang="en-US" dirty="0" err="1"/>
              <a:t>droga</a:t>
            </a:r>
            <a:r>
              <a:rPr lang="en-US" dirty="0"/>
              <a:t> ay </a:t>
            </a:r>
            <a:r>
              <a:rPr lang="en-US" dirty="0" err="1"/>
              <a:t>isa</a:t>
            </a:r>
            <a:r>
              <a:rPr lang="en-US" dirty="0"/>
              <a:t> </a:t>
            </a:r>
            <a:r>
              <a:rPr lang="en-US" dirty="0" err="1"/>
              <a:t>sa</a:t>
            </a:r>
            <a:r>
              <a:rPr lang="en-US" dirty="0"/>
              <a:t> </a:t>
            </a:r>
            <a:r>
              <a:rPr lang="en-US" dirty="0" err="1"/>
              <a:t>mga</a:t>
            </a:r>
            <a:r>
              <a:rPr lang="en-US" dirty="0"/>
              <a:t> dahilan ng </a:t>
            </a:r>
            <a:r>
              <a:rPr lang="en-US" dirty="0" err="1"/>
              <a:t>pagkakaroon</a:t>
            </a:r>
            <a:r>
              <a:rPr lang="en-US" dirty="0"/>
              <a:t> ng </a:t>
            </a:r>
            <a:r>
              <a:rPr lang="en-US" dirty="0" err="1"/>
              <a:t>sakit</a:t>
            </a:r>
            <a:r>
              <a:rPr lang="en-US" dirty="0"/>
              <a:t> </a:t>
            </a:r>
            <a:r>
              <a:rPr lang="en-US" dirty="0" err="1"/>
              <a:t>na</a:t>
            </a:r>
            <a:r>
              <a:rPr lang="en-US" dirty="0"/>
              <a:t> HIV at ng Hepatitis C.</a:t>
            </a:r>
          </a:p>
          <a:p>
            <a:pPr>
              <a:buClrTx/>
              <a:tabLst>
                <a:tab pos="342900" algn="l"/>
              </a:tabLst>
            </a:pPr>
            <a:r>
              <a:rPr lang="en-US" dirty="0" err="1"/>
              <a:t>Ang</a:t>
            </a:r>
            <a:r>
              <a:rPr lang="en-US" dirty="0"/>
              <a:t> </a:t>
            </a:r>
            <a:r>
              <a:rPr lang="en-US" dirty="0" err="1"/>
              <a:t>pagtuturok</a:t>
            </a:r>
            <a:r>
              <a:rPr lang="en-US" dirty="0"/>
              <a:t> ng heroin ay </a:t>
            </a:r>
            <a:r>
              <a:rPr lang="en-US" dirty="0" err="1"/>
              <a:t>humahantong</a:t>
            </a:r>
            <a:r>
              <a:rPr lang="en-US" dirty="0"/>
              <a:t> </a:t>
            </a:r>
            <a:r>
              <a:rPr lang="en-US" dirty="0" err="1"/>
              <a:t>sa</a:t>
            </a:r>
            <a:r>
              <a:rPr lang="en-US" dirty="0"/>
              <a:t>:</a:t>
            </a:r>
          </a:p>
          <a:p>
            <a:pPr lvl="1">
              <a:buClrTx/>
              <a:tabLst>
                <a:tab pos="342900" algn="l"/>
              </a:tabLst>
            </a:pPr>
            <a:r>
              <a:rPr lang="en-US" sz="2400" dirty="0" err="1"/>
              <a:t>Pagkasira</a:t>
            </a:r>
            <a:r>
              <a:rPr lang="en-US" sz="2400" dirty="0"/>
              <a:t> ng </a:t>
            </a:r>
            <a:r>
              <a:rPr lang="en-US" sz="2400" dirty="0" err="1"/>
              <a:t>mga</a:t>
            </a:r>
            <a:r>
              <a:rPr lang="en-US" sz="2400" dirty="0"/>
              <a:t> </a:t>
            </a:r>
            <a:r>
              <a:rPr lang="en-US" sz="2400" dirty="0" err="1"/>
              <a:t>ugat</a:t>
            </a:r>
            <a:endParaRPr lang="en-US" sz="2400" dirty="0"/>
          </a:p>
          <a:p>
            <a:pPr lvl="1">
              <a:buClrTx/>
              <a:tabLst>
                <a:tab pos="342900" algn="l"/>
              </a:tabLst>
            </a:pPr>
            <a:r>
              <a:rPr lang="en-US" sz="2400" dirty="0" err="1"/>
              <a:t>Pagbabara sa</a:t>
            </a:r>
            <a:r>
              <a:rPr lang="en-US" sz="2400" dirty="0"/>
              <a:t> </a:t>
            </a:r>
            <a:r>
              <a:rPr lang="en-US" sz="2400" dirty="0" err="1"/>
              <a:t>daluyan</a:t>
            </a:r>
            <a:r>
              <a:rPr lang="en-US" sz="2400" dirty="0"/>
              <a:t> ng </a:t>
            </a:r>
            <a:r>
              <a:rPr lang="en-US" sz="2400" dirty="0" err="1"/>
              <a:t>dugo</a:t>
            </a:r>
            <a:endParaRPr lang="en-US" sz="2400" dirty="0"/>
          </a:p>
          <a:p>
            <a:pPr lvl="1">
              <a:buClrTx/>
              <a:tabLst>
                <a:tab pos="342900" algn="l"/>
              </a:tabLst>
            </a:pPr>
            <a:r>
              <a:rPr lang="en-US" sz="2400" dirty="0" err="1"/>
              <a:t>Impeksyon</a:t>
            </a:r>
            <a:r>
              <a:rPr lang="en-US" sz="2400" dirty="0"/>
              <a:t> </a:t>
            </a:r>
            <a:r>
              <a:rPr lang="en-US" sz="2400" dirty="0" err="1"/>
              <a:t>sa</a:t>
            </a:r>
            <a:r>
              <a:rPr lang="en-US" sz="2400" dirty="0"/>
              <a:t> </a:t>
            </a:r>
            <a:r>
              <a:rPr lang="en-US" sz="2400" dirty="0" err="1"/>
              <a:t>puso</a:t>
            </a:r>
            <a:r>
              <a:rPr lang="en-US" sz="2400" dirty="0"/>
              <a:t> at </a:t>
            </a:r>
            <a:r>
              <a:rPr lang="en-US" sz="2400" dirty="0" err="1"/>
              <a:t>daluyan</a:t>
            </a:r>
            <a:r>
              <a:rPr lang="en-US" sz="2400" dirty="0"/>
              <a:t> ng </a:t>
            </a:r>
            <a:r>
              <a:rPr lang="en-US" sz="2400" dirty="0" err="1"/>
              <a:t>dugo</a:t>
            </a:r>
            <a:endParaRPr lang="en-US" sz="2400" dirty="0"/>
          </a:p>
          <a:p>
            <a:pPr lvl="1">
              <a:buClrTx/>
              <a:tabLst>
                <a:tab pos="342900" algn="l"/>
              </a:tabLst>
            </a:pPr>
            <a:r>
              <a:rPr lang="en-US" sz="2400" dirty="0" err="1"/>
              <a:t>Pulmonya</a:t>
            </a:r>
            <a:endParaRPr lang="en-US" sz="2400" dirty="0"/>
          </a:p>
          <a:p>
            <a:pPr lvl="1">
              <a:buClrTx/>
              <a:tabLst>
                <a:tab pos="342900" algn="l"/>
              </a:tabLst>
            </a:pPr>
            <a:r>
              <a:rPr lang="en-US" sz="2400" dirty="0"/>
              <a:t>Tuberculosis</a:t>
            </a:r>
          </a:p>
          <a:p>
            <a:pPr lvl="1">
              <a:buClrTx/>
              <a:tabLst>
                <a:tab pos="342900" algn="l"/>
              </a:tabLst>
            </a:pPr>
            <a:r>
              <a:rPr lang="en-US" sz="2400" dirty="0" err="1"/>
              <a:t>Sakit</a:t>
            </a:r>
            <a:r>
              <a:rPr lang="en-US" sz="2400" dirty="0"/>
              <a:t> </a:t>
            </a:r>
            <a:r>
              <a:rPr lang="en-US" sz="2400" dirty="0" err="1"/>
              <a:t>sa</a:t>
            </a:r>
            <a:r>
              <a:rPr lang="en-US" sz="2400" dirty="0"/>
              <a:t> </a:t>
            </a:r>
            <a:r>
              <a:rPr lang="en-US" sz="2400" dirty="0" err="1"/>
              <a:t>atay</a:t>
            </a:r>
            <a:r>
              <a:rPr lang="en-US" sz="2400" dirty="0"/>
              <a:t> o </a:t>
            </a:r>
            <a:r>
              <a:rPr lang="en-US" sz="2400" dirty="0" err="1"/>
              <a:t>bato</a:t>
            </a:r>
            <a:endParaRPr lang="en-US" sz="2400" dirty="0"/>
          </a:p>
        </p:txBody>
      </p:sp>
      <p:sp>
        <p:nvSpPr>
          <p:cNvPr id="2" name="Slide Number Placeholder 1">
            <a:extLst>
              <a:ext uri="{FF2B5EF4-FFF2-40B4-BE49-F238E27FC236}">
                <a16:creationId xmlns:a16="http://schemas.microsoft.com/office/drawing/2014/main" id="{E92048A5-499F-4E65-A2E3-65AE38A22D22}"/>
              </a:ext>
            </a:extLst>
          </p:cNvPr>
          <p:cNvSpPr>
            <a:spLocks noGrp="1"/>
          </p:cNvSpPr>
          <p:nvPr>
            <p:ph type="sldNum" sz="quarter" idx="11"/>
          </p:nvPr>
        </p:nvSpPr>
        <p:spPr/>
        <p:txBody>
          <a:bodyPr/>
          <a:lstStyle/>
          <a:p>
            <a:r>
              <a:rPr lang="en-US"/>
              <a:t>12-</a:t>
            </a:r>
            <a:fld id="{9DB5FF97-0113-4092-9C15-275952287C80}" type="slidenum">
              <a:rPr lang="en-US" smtClean="0"/>
              <a:pPr/>
              <a:t>14</a:t>
            </a:fld>
            <a:endParaRPr lang="en-US" dirty="0"/>
          </a:p>
        </p:txBody>
      </p:sp>
      <p:sp>
        <p:nvSpPr>
          <p:cNvPr id="3" name="Rectangle 2">
            <a:extLst>
              <a:ext uri="{FF2B5EF4-FFF2-40B4-BE49-F238E27FC236}">
                <a16:creationId xmlns:a16="http://schemas.microsoft.com/office/drawing/2014/main" id="{16352447-9CE3-4C3E-9668-73F4E9E926A8}"/>
              </a:ext>
            </a:extLst>
          </p:cNvPr>
          <p:cNvSpPr/>
          <p:nvPr/>
        </p:nvSpPr>
        <p:spPr>
          <a:xfrm>
            <a:off x="723900" y="1233954"/>
            <a:ext cx="3103735" cy="523220"/>
          </a:xfrm>
          <a:prstGeom prst="rect">
            <a:avLst/>
          </a:prstGeom>
        </p:spPr>
        <p:txBody>
          <a:bodyPr wrap="none">
            <a:spAutoFit/>
          </a:bodyPr>
          <a:lstStyle/>
          <a:p>
            <a:r>
              <a:rPr lang="en-US" altLang="ja-JP" sz="2800" u="sng" dirty="0" err="1"/>
              <a:t>Panganib</a:t>
            </a:r>
            <a:r>
              <a:rPr lang="en-US" altLang="ja-JP" sz="2800" u="sng" dirty="0"/>
              <a:t> </a:t>
            </a:r>
            <a:r>
              <a:rPr lang="en-US" altLang="ja-JP" sz="2800" u="sng" dirty="0" err="1"/>
              <a:t>na</a:t>
            </a:r>
            <a:r>
              <a:rPr lang="en-US" altLang="ja-JP" sz="2800" u="sng" dirty="0"/>
              <a:t> </a:t>
            </a:r>
            <a:r>
              <a:rPr lang="en-US" altLang="ja-JP" sz="2800" u="sng" dirty="0" err="1"/>
              <a:t>Sakit</a:t>
            </a:r>
            <a:endParaRPr lang="ja-JP" altLang="en-US" sz="2800" u="sn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0"/>
            <a:ext cx="7696200" cy="1523999"/>
          </a:xfrm>
        </p:spPr>
        <p:txBody>
          <a:bodyPr/>
          <a:lstStyle/>
          <a:p>
            <a:pPr>
              <a:buClrTx/>
            </a:pPr>
            <a:r>
              <a:rPr kumimoji="1" lang="en-US" altLang="ja-JP" sz="3600" i="1" dirty="0" err="1"/>
              <a:t>Ano</a:t>
            </a:r>
            <a:r>
              <a:rPr kumimoji="1" lang="en-US" altLang="ja-JP" sz="3600" i="1" dirty="0"/>
              <a:t> ang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a:t>
            </a:r>
            <a:r>
              <a:rPr kumimoji="1" lang="en-US" altLang="ja-JP" sz="3600" i="1" dirty="0" err="1"/>
              <a:t>mga</a:t>
            </a:r>
            <a:r>
              <a:rPr kumimoji="1" lang="en-US" altLang="ja-JP" sz="3600" i="1" dirty="0"/>
              <a:t> “Club Drugs”?</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15</a:t>
            </a:fld>
            <a:endParaRPr lang="en-US" dirty="0"/>
          </a:p>
        </p:txBody>
      </p:sp>
    </p:spTree>
    <p:extLst>
      <p:ext uri="{BB962C8B-B14F-4D97-AF65-F5344CB8AC3E}">
        <p14:creationId xmlns:p14="http://schemas.microsoft.com/office/powerpoint/2010/main" val="227047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11162" y="313173"/>
            <a:ext cx="7696200" cy="869182"/>
          </a:xfrm>
        </p:spPr>
        <p:txBody>
          <a:bodyPr/>
          <a:lstStyle/>
          <a:p>
            <a:pPr algn="ctr"/>
            <a:r>
              <a:rPr lang="en-US" dirty="0" err="1"/>
              <a:t>Ano-ano</a:t>
            </a:r>
            <a:r>
              <a:rPr lang="en-US" dirty="0"/>
              <a:t> </a:t>
            </a:r>
            <a:r>
              <a:rPr lang="en-US" dirty="0" err="1"/>
              <a:t>ang</a:t>
            </a:r>
            <a:r>
              <a:rPr lang="en-US" dirty="0"/>
              <a:t> </a:t>
            </a:r>
            <a:r>
              <a:rPr lang="en-US" dirty="0" err="1"/>
              <a:t>mga</a:t>
            </a:r>
            <a:r>
              <a:rPr lang="en-US" dirty="0"/>
              <a:t> Club Drugs?</a:t>
            </a:r>
          </a:p>
        </p:txBody>
      </p:sp>
      <p:sp>
        <p:nvSpPr>
          <p:cNvPr id="18435" name="Rectangle 3"/>
          <p:cNvSpPr>
            <a:spLocks noGrp="1" noChangeArrowheads="1"/>
          </p:cNvSpPr>
          <p:nvPr>
            <p:ph type="body" idx="1"/>
          </p:nvPr>
        </p:nvSpPr>
        <p:spPr>
          <a:xfrm>
            <a:off x="411162" y="1182355"/>
            <a:ext cx="8351838" cy="5199395"/>
          </a:xfrm>
        </p:spPr>
        <p:txBody>
          <a:bodyPr/>
          <a:lstStyle/>
          <a:p>
            <a:pPr>
              <a:spcBef>
                <a:spcPct val="50000"/>
              </a:spcBef>
              <a:buClrTx/>
              <a:tabLst>
                <a:tab pos="342900" algn="l"/>
              </a:tabLst>
            </a:pPr>
            <a:r>
              <a:rPr lang="en-US" dirty="0" err="1"/>
              <a:t>Kasama</a:t>
            </a:r>
            <a:r>
              <a:rPr lang="en-US" dirty="0"/>
              <a:t> </a:t>
            </a:r>
            <a:r>
              <a:rPr lang="en-US" dirty="0" err="1"/>
              <a:t>sa</a:t>
            </a:r>
            <a:r>
              <a:rPr lang="en-US" dirty="0"/>
              <a:t> </a:t>
            </a:r>
            <a:r>
              <a:rPr lang="en-US" i="1" dirty="0"/>
              <a:t>club drugs </a:t>
            </a:r>
            <a:r>
              <a:rPr lang="en-US" dirty="0"/>
              <a:t>ay </a:t>
            </a:r>
            <a:r>
              <a:rPr lang="en-US" dirty="0" err="1"/>
              <a:t>ang</a:t>
            </a:r>
            <a:r>
              <a:rPr lang="en-US" dirty="0"/>
              <a:t> </a:t>
            </a:r>
            <a:r>
              <a:rPr lang="en-US" dirty="0" err="1"/>
              <a:t>mga</a:t>
            </a:r>
            <a:r>
              <a:rPr lang="en-US" dirty="0"/>
              <a:t> </a:t>
            </a:r>
            <a:r>
              <a:rPr lang="en-US" dirty="0" err="1"/>
              <a:t>drogang</a:t>
            </a:r>
            <a:r>
              <a:rPr lang="en-US" dirty="0"/>
              <a:t> </a:t>
            </a:r>
            <a:r>
              <a:rPr lang="en-US" dirty="0" err="1"/>
              <a:t>ginagamit</a:t>
            </a:r>
            <a:r>
              <a:rPr lang="en-US" dirty="0"/>
              <a:t> </a:t>
            </a:r>
            <a:r>
              <a:rPr lang="en-US" dirty="0" err="1"/>
              <a:t>sa</a:t>
            </a:r>
            <a:r>
              <a:rPr lang="en-US" dirty="0"/>
              <a:t> </a:t>
            </a:r>
            <a:r>
              <a:rPr lang="en-US" dirty="0" err="1"/>
              <a:t>inuman</a:t>
            </a:r>
            <a:r>
              <a:rPr lang="en-US" dirty="0"/>
              <a:t> at </a:t>
            </a:r>
            <a:r>
              <a:rPr lang="en-US" dirty="0" err="1"/>
              <a:t>mga</a:t>
            </a:r>
            <a:r>
              <a:rPr lang="en-US" dirty="0"/>
              <a:t> </a:t>
            </a:r>
            <a:r>
              <a:rPr lang="en-US" dirty="0" err="1"/>
              <a:t>kasiyahan</a:t>
            </a:r>
            <a:r>
              <a:rPr lang="en-US" dirty="0"/>
              <a:t>, </a:t>
            </a:r>
            <a:r>
              <a:rPr lang="en-US" dirty="0" err="1"/>
              <a:t>lalo</a:t>
            </a:r>
            <a:r>
              <a:rPr lang="en-US" dirty="0"/>
              <a:t> </a:t>
            </a:r>
            <a:r>
              <a:rPr lang="en-US" dirty="0" err="1"/>
              <a:t>na</a:t>
            </a:r>
            <a:r>
              <a:rPr lang="en-US" dirty="0"/>
              <a:t> ng </a:t>
            </a:r>
            <a:r>
              <a:rPr lang="en-US" dirty="0" err="1"/>
              <a:t>mga</a:t>
            </a:r>
            <a:r>
              <a:rPr lang="en-US" dirty="0"/>
              <a:t> </a:t>
            </a:r>
            <a:r>
              <a:rPr lang="en-US" dirty="0" err="1"/>
              <a:t>estudyante</a:t>
            </a:r>
            <a:r>
              <a:rPr lang="en-US" dirty="0"/>
              <a:t> </a:t>
            </a:r>
            <a:r>
              <a:rPr lang="en-US" dirty="0" err="1"/>
              <a:t>sa</a:t>
            </a:r>
            <a:r>
              <a:rPr lang="en-US" dirty="0"/>
              <a:t> </a:t>
            </a:r>
            <a:r>
              <a:rPr lang="en-US" dirty="0" err="1"/>
              <a:t>sekondarya</a:t>
            </a:r>
            <a:r>
              <a:rPr lang="en-US" dirty="0"/>
              <a:t> at </a:t>
            </a:r>
            <a:r>
              <a:rPr lang="en-US" dirty="0" err="1"/>
              <a:t>kolehiyo</a:t>
            </a:r>
            <a:r>
              <a:rPr lang="en-US" dirty="0"/>
              <a:t>.</a:t>
            </a:r>
          </a:p>
          <a:p>
            <a:pPr>
              <a:spcBef>
                <a:spcPct val="50000"/>
              </a:spcBef>
              <a:buClrTx/>
              <a:tabLst>
                <a:tab pos="342900" algn="l"/>
              </a:tabLst>
            </a:pPr>
            <a:r>
              <a:rPr lang="en-US" dirty="0" err="1"/>
              <a:t>Halimbawa</a:t>
            </a:r>
            <a:r>
              <a:rPr lang="en-US" dirty="0"/>
              <a:t> ng club drugs ay </a:t>
            </a:r>
            <a:r>
              <a:rPr lang="en-US" dirty="0" err="1"/>
              <a:t>ang</a:t>
            </a:r>
            <a:r>
              <a:rPr lang="en-US" dirty="0"/>
              <a:t>:</a:t>
            </a:r>
          </a:p>
          <a:p>
            <a:pPr lvl="1">
              <a:spcBef>
                <a:spcPts val="0"/>
              </a:spcBef>
              <a:buClrTx/>
              <a:tabLst>
                <a:tab pos="342900" algn="l"/>
              </a:tabLst>
            </a:pPr>
            <a:r>
              <a:rPr lang="en-US" altLang="ja-JP" dirty="0"/>
              <a:t>MDMA (“</a:t>
            </a:r>
            <a:r>
              <a:rPr lang="en-US" altLang="ja-JP" dirty="0" err="1"/>
              <a:t>Ectasy</a:t>
            </a:r>
            <a:r>
              <a:rPr lang="en-US" altLang="ja-JP" dirty="0"/>
              <a:t>”)</a:t>
            </a:r>
          </a:p>
          <a:p>
            <a:pPr lvl="1">
              <a:spcBef>
                <a:spcPts val="0"/>
              </a:spcBef>
              <a:buClrTx/>
              <a:tabLst>
                <a:tab pos="342900" algn="l"/>
              </a:tabLst>
            </a:pPr>
            <a:r>
              <a:rPr lang="en-US" altLang="ja-JP" dirty="0"/>
              <a:t>LSD</a:t>
            </a:r>
          </a:p>
          <a:p>
            <a:pPr lvl="1">
              <a:spcBef>
                <a:spcPts val="0"/>
              </a:spcBef>
              <a:buClrTx/>
              <a:tabLst>
                <a:tab pos="342900" algn="l"/>
              </a:tabLst>
            </a:pPr>
            <a:r>
              <a:rPr lang="en-US" altLang="ja-JP" dirty="0"/>
              <a:t>Ketamine</a:t>
            </a:r>
          </a:p>
          <a:p>
            <a:pPr lvl="1">
              <a:spcBef>
                <a:spcPts val="0"/>
              </a:spcBef>
              <a:buClrTx/>
              <a:tabLst>
                <a:tab pos="342900" algn="l"/>
              </a:tabLst>
            </a:pPr>
            <a:r>
              <a:rPr lang="en-US" altLang="ja-JP" dirty="0"/>
              <a:t>GHB</a:t>
            </a:r>
          </a:p>
          <a:p>
            <a:pPr lvl="1">
              <a:spcBef>
                <a:spcPts val="0"/>
              </a:spcBef>
              <a:buClrTx/>
              <a:tabLst>
                <a:tab pos="342900" algn="l"/>
              </a:tabLst>
            </a:pPr>
            <a:r>
              <a:rPr lang="en-US" altLang="ja-JP" dirty="0"/>
              <a:t>Rohypnol</a:t>
            </a:r>
            <a:endParaRPr lang="en-US" dirty="0"/>
          </a:p>
          <a:p>
            <a:pPr>
              <a:spcBef>
                <a:spcPct val="50000"/>
              </a:spcBef>
              <a:buClrTx/>
              <a:tabLst>
                <a:tab pos="342900" algn="l"/>
              </a:tabLst>
            </a:pPr>
            <a:r>
              <a:rPr lang="en-US" dirty="0" err="1"/>
              <a:t>Maraming</a:t>
            </a:r>
            <a:r>
              <a:rPr lang="en-US" dirty="0"/>
              <a:t> </a:t>
            </a:r>
            <a:r>
              <a:rPr lang="en-US" dirty="0" err="1"/>
              <a:t>tao</a:t>
            </a:r>
            <a:r>
              <a:rPr lang="en-US" dirty="0"/>
              <a:t> ang may </a:t>
            </a:r>
            <a:r>
              <a:rPr lang="en-US" dirty="0" err="1"/>
              <a:t>maling</a:t>
            </a:r>
            <a:r>
              <a:rPr lang="en-US" dirty="0"/>
              <a:t> </a:t>
            </a:r>
            <a:r>
              <a:rPr lang="en-US" dirty="0" err="1"/>
              <a:t>paniniwala</a:t>
            </a:r>
            <a:r>
              <a:rPr lang="en-US" dirty="0"/>
              <a:t> </a:t>
            </a:r>
            <a:r>
              <a:rPr lang="en-US" dirty="0" err="1"/>
              <a:t>na</a:t>
            </a:r>
            <a:r>
              <a:rPr lang="en-US" dirty="0"/>
              <a:t> ang </a:t>
            </a:r>
            <a:r>
              <a:rPr lang="en-US" dirty="0" err="1"/>
              <a:t>mga</a:t>
            </a:r>
            <a:r>
              <a:rPr lang="en-US" dirty="0"/>
              <a:t> club drugs ay </a:t>
            </a:r>
            <a:r>
              <a:rPr lang="en-US" dirty="0" err="1"/>
              <a:t>ligtas</a:t>
            </a:r>
            <a:r>
              <a:rPr lang="en-US" dirty="0"/>
              <a:t> </a:t>
            </a:r>
            <a:r>
              <a:rPr lang="en-US" dirty="0" err="1"/>
              <a:t>gamitin</a:t>
            </a:r>
            <a:r>
              <a:rPr lang="en-US" dirty="0"/>
              <a:t>.</a:t>
            </a:r>
          </a:p>
        </p:txBody>
      </p:sp>
      <p:sp>
        <p:nvSpPr>
          <p:cNvPr id="2" name="Slide Number Placeholder 1">
            <a:extLst>
              <a:ext uri="{FF2B5EF4-FFF2-40B4-BE49-F238E27FC236}">
                <a16:creationId xmlns:a16="http://schemas.microsoft.com/office/drawing/2014/main" id="{1D278033-F2DC-4E28-A45D-7BA086F5ED00}"/>
              </a:ext>
            </a:extLst>
          </p:cNvPr>
          <p:cNvSpPr>
            <a:spLocks noGrp="1"/>
          </p:cNvSpPr>
          <p:nvPr>
            <p:ph type="sldNum" sz="quarter" idx="11"/>
          </p:nvPr>
        </p:nvSpPr>
        <p:spPr/>
        <p:txBody>
          <a:bodyPr/>
          <a:lstStyle/>
          <a:p>
            <a:r>
              <a:rPr lang="en-US"/>
              <a:t>12-</a:t>
            </a:r>
            <a:fld id="{9DB5FF97-0113-4092-9C15-275952287C8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503238"/>
            <a:ext cx="7696200" cy="715962"/>
          </a:xfrm>
        </p:spPr>
        <p:txBody>
          <a:bodyPr/>
          <a:lstStyle/>
          <a:p>
            <a:pPr algn="ctr"/>
            <a:r>
              <a:rPr lang="en-US" dirty="0"/>
              <a:t>MDMA o “Ecstasy”</a:t>
            </a:r>
            <a:endParaRPr lang="en-US" sz="2800" i="1" dirty="0"/>
          </a:p>
        </p:txBody>
      </p:sp>
      <p:sp>
        <p:nvSpPr>
          <p:cNvPr id="32771" name="Rectangle 3"/>
          <p:cNvSpPr>
            <a:spLocks noGrp="1" noChangeArrowheads="1"/>
          </p:cNvSpPr>
          <p:nvPr>
            <p:ph type="body" idx="1"/>
          </p:nvPr>
        </p:nvSpPr>
        <p:spPr>
          <a:xfrm>
            <a:off x="457200" y="1325562"/>
            <a:ext cx="8077200" cy="5029200"/>
          </a:xfrm>
        </p:spPr>
        <p:txBody>
          <a:bodyPr/>
          <a:lstStyle/>
          <a:p>
            <a:pPr>
              <a:spcBef>
                <a:spcPct val="50000"/>
              </a:spcBef>
              <a:buClrTx/>
              <a:tabLst>
                <a:tab pos="342900" algn="l"/>
              </a:tabLst>
            </a:pPr>
            <a:r>
              <a:rPr lang="en-US" sz="2000" dirty="0"/>
              <a:t>Ang </a:t>
            </a:r>
            <a:r>
              <a:rPr lang="en-US" sz="2000" dirty="0" err="1"/>
              <a:t>Ectasy</a:t>
            </a:r>
            <a:r>
              <a:rPr lang="en-US" sz="2000" dirty="0"/>
              <a:t> ay </a:t>
            </a:r>
            <a:r>
              <a:rPr lang="en-US" sz="2000" dirty="0" err="1"/>
              <a:t>nagdudulot</a:t>
            </a:r>
            <a:r>
              <a:rPr lang="en-US" sz="2000" dirty="0"/>
              <a:t> ng </a:t>
            </a:r>
            <a:r>
              <a:rPr lang="en-US" sz="2000" dirty="0" err="1"/>
              <a:t>pagbilis</a:t>
            </a:r>
            <a:r>
              <a:rPr lang="en-US" sz="2000" dirty="0"/>
              <a:t> ng </a:t>
            </a:r>
            <a:r>
              <a:rPr lang="en-US" sz="2000" dirty="0" err="1"/>
              <a:t>tibok</a:t>
            </a:r>
            <a:r>
              <a:rPr lang="en-US" sz="2000" dirty="0"/>
              <a:t> ng </a:t>
            </a:r>
            <a:r>
              <a:rPr lang="en-US" sz="2000" dirty="0" err="1"/>
              <a:t>puso</a:t>
            </a:r>
            <a:r>
              <a:rPr lang="en-US" sz="2000" dirty="0"/>
              <a:t> at </a:t>
            </a:r>
            <a:r>
              <a:rPr lang="en-US" sz="2000" dirty="0" err="1"/>
              <a:t>presyon</a:t>
            </a:r>
            <a:r>
              <a:rPr lang="en-US" sz="2000" dirty="0"/>
              <a:t> ng </a:t>
            </a:r>
            <a:r>
              <a:rPr lang="en-US" sz="2000" dirty="0" err="1"/>
              <a:t>dugo</a:t>
            </a:r>
            <a:r>
              <a:rPr lang="en-US" sz="2000" dirty="0"/>
              <a:t>, </a:t>
            </a:r>
            <a:r>
              <a:rPr lang="en-US" sz="2000" dirty="0" err="1"/>
              <a:t>pagkahilo</a:t>
            </a:r>
            <a:r>
              <a:rPr lang="en-US" sz="2000" dirty="0"/>
              <a:t>, </a:t>
            </a:r>
            <a:r>
              <a:rPr lang="en-US" sz="2000" dirty="0" err="1"/>
              <a:t>kawalan</a:t>
            </a:r>
            <a:r>
              <a:rPr lang="en-US" sz="2000" dirty="0"/>
              <a:t> ng </a:t>
            </a:r>
            <a:r>
              <a:rPr lang="en-US" sz="2000" dirty="0" err="1"/>
              <a:t>ganang</a:t>
            </a:r>
            <a:r>
              <a:rPr lang="en-US" sz="2000" dirty="0"/>
              <a:t> </a:t>
            </a:r>
            <a:r>
              <a:rPr lang="en-US" sz="2000" dirty="0" err="1"/>
              <a:t>kumain</a:t>
            </a:r>
            <a:r>
              <a:rPr lang="en-US" sz="2000" dirty="0"/>
              <a:t> at </a:t>
            </a:r>
            <a:r>
              <a:rPr lang="en-US" sz="2000" dirty="0" err="1"/>
              <a:t>pagngingitngit</a:t>
            </a:r>
            <a:r>
              <a:rPr lang="en-US" sz="2000" dirty="0"/>
              <a:t> ng </a:t>
            </a:r>
            <a:r>
              <a:rPr lang="en-US" sz="2000" dirty="0" err="1"/>
              <a:t>ngipin</a:t>
            </a:r>
            <a:r>
              <a:rPr lang="en-US" sz="2000" dirty="0"/>
              <a:t>.</a:t>
            </a:r>
            <a:endParaRPr lang="en-US" sz="2000" i="1" dirty="0"/>
          </a:p>
          <a:p>
            <a:pPr>
              <a:spcBef>
                <a:spcPct val="50000"/>
              </a:spcBef>
              <a:buClrTx/>
              <a:tabLst>
                <a:tab pos="342900" algn="l"/>
              </a:tabLst>
            </a:pPr>
            <a:r>
              <a:rPr lang="en-US" sz="2000" dirty="0"/>
              <a:t>Ang </a:t>
            </a:r>
            <a:r>
              <a:rPr lang="en-US" sz="2000" dirty="0" err="1"/>
              <a:t>Ectasy</a:t>
            </a:r>
            <a:r>
              <a:rPr lang="en-US" sz="2000" dirty="0"/>
              <a:t> ay </a:t>
            </a:r>
            <a:r>
              <a:rPr lang="en-US" sz="2000" dirty="0" err="1"/>
              <a:t>nagdudulot</a:t>
            </a:r>
            <a:r>
              <a:rPr lang="en-US" sz="2000" dirty="0"/>
              <a:t> din ng </a:t>
            </a:r>
            <a:r>
              <a:rPr lang="en-US" sz="2000" dirty="0" err="1"/>
              <a:t>pagtaas</a:t>
            </a:r>
            <a:r>
              <a:rPr lang="en-US" sz="2000" dirty="0"/>
              <a:t> ng </a:t>
            </a:r>
            <a:r>
              <a:rPr lang="en-US" sz="2000" dirty="0" err="1"/>
              <a:t>enerhiya</a:t>
            </a:r>
            <a:r>
              <a:rPr lang="en-US" sz="2000" dirty="0"/>
              <a:t>, </a:t>
            </a:r>
            <a:r>
              <a:rPr lang="en-US" sz="2000" dirty="0" err="1"/>
              <a:t>pagnanais</a:t>
            </a:r>
            <a:r>
              <a:rPr lang="en-US" sz="2000" dirty="0"/>
              <a:t> ng </a:t>
            </a:r>
            <a:r>
              <a:rPr lang="en-US" sz="2000" dirty="0" err="1"/>
              <a:t>biswal</a:t>
            </a:r>
            <a:r>
              <a:rPr lang="en-US" sz="2000" dirty="0"/>
              <a:t> </a:t>
            </a:r>
            <a:r>
              <a:rPr lang="en-US" sz="2000" dirty="0" err="1"/>
              <a:t>na</a:t>
            </a:r>
            <a:r>
              <a:rPr lang="en-US" sz="2000" dirty="0"/>
              <a:t> </a:t>
            </a:r>
            <a:r>
              <a:rPr lang="en-US" sz="2000" dirty="0" err="1"/>
              <a:t>estimulasyon</a:t>
            </a:r>
            <a:r>
              <a:rPr lang="en-US" sz="2000" dirty="0"/>
              <a:t> at </a:t>
            </a:r>
            <a:r>
              <a:rPr lang="en-US" sz="2000" dirty="0" err="1"/>
              <a:t>mataas</a:t>
            </a:r>
            <a:r>
              <a:rPr lang="en-US" sz="2000" dirty="0"/>
              <a:t> </a:t>
            </a:r>
            <a:r>
              <a:rPr lang="en-US" sz="2000" dirty="0" err="1"/>
              <a:t>na</a:t>
            </a:r>
            <a:r>
              <a:rPr lang="en-US" sz="2000" dirty="0"/>
              <a:t> </a:t>
            </a:r>
            <a:r>
              <a:rPr lang="en-US" sz="2000" dirty="0" err="1"/>
              <a:t>kamalayan</a:t>
            </a:r>
            <a:r>
              <a:rPr lang="en-US" sz="2000" dirty="0"/>
              <a:t> at </a:t>
            </a:r>
            <a:r>
              <a:rPr lang="en-US" sz="2000" dirty="0" err="1"/>
              <a:t>pagtugon</a:t>
            </a:r>
            <a:r>
              <a:rPr lang="en-US" sz="2000" dirty="0"/>
              <a:t> </a:t>
            </a:r>
            <a:r>
              <a:rPr lang="en-US" sz="2000" dirty="0" err="1"/>
              <a:t>sa</a:t>
            </a:r>
            <a:r>
              <a:rPr lang="en-US" sz="2000" dirty="0"/>
              <a:t> </a:t>
            </a:r>
            <a:r>
              <a:rPr lang="en-US" sz="2000" dirty="0" err="1"/>
              <a:t>impormasyon</a:t>
            </a:r>
            <a:r>
              <a:rPr lang="en-US" sz="2000" dirty="0"/>
              <a:t> ng </a:t>
            </a:r>
            <a:r>
              <a:rPr lang="en-US" sz="2000" dirty="0" err="1"/>
              <a:t>pandama</a:t>
            </a:r>
            <a:r>
              <a:rPr lang="en-US" sz="2000" dirty="0"/>
              <a:t>.</a:t>
            </a:r>
          </a:p>
          <a:p>
            <a:pPr>
              <a:spcBef>
                <a:spcPct val="50000"/>
              </a:spcBef>
              <a:buClrTx/>
              <a:tabLst>
                <a:tab pos="342900" algn="l"/>
              </a:tabLst>
            </a:pPr>
            <a:r>
              <a:rPr lang="en-US" sz="2000" dirty="0" err="1"/>
              <a:t>Pagkaraan</a:t>
            </a:r>
            <a:r>
              <a:rPr lang="en-US" sz="2000" dirty="0"/>
              <a:t> ng </a:t>
            </a:r>
            <a:r>
              <a:rPr lang="en-US" sz="2000" dirty="0" err="1"/>
              <a:t>unang</a:t>
            </a:r>
            <a:r>
              <a:rPr lang="en-US" sz="2000" dirty="0"/>
              <a:t> </a:t>
            </a:r>
            <a:r>
              <a:rPr lang="en-US" sz="2000" dirty="0" err="1"/>
              <a:t>ragasa</a:t>
            </a:r>
            <a:r>
              <a:rPr lang="en-US" sz="2000" dirty="0"/>
              <a:t>, </a:t>
            </a:r>
            <a:r>
              <a:rPr lang="en-US" sz="2000" dirty="0" err="1"/>
              <a:t>nakararanas</a:t>
            </a:r>
            <a:r>
              <a:rPr lang="en-US" sz="2000" dirty="0"/>
              <a:t> ng </a:t>
            </a:r>
            <a:r>
              <a:rPr lang="en-US" sz="2000" dirty="0" err="1"/>
              <a:t>kalmado</a:t>
            </a:r>
            <a:r>
              <a:rPr lang="en-US" sz="2000" dirty="0"/>
              <a:t>, at </a:t>
            </a:r>
            <a:r>
              <a:rPr lang="en-US" sz="2000" dirty="0" err="1"/>
              <a:t>positibong</a:t>
            </a:r>
            <a:r>
              <a:rPr lang="en-US" sz="2000" dirty="0"/>
              <a:t> </a:t>
            </a:r>
            <a:r>
              <a:rPr lang="en-US" sz="2000" dirty="0" err="1"/>
              <a:t>pakiramdam</a:t>
            </a:r>
            <a:r>
              <a:rPr lang="en-US" sz="2000" dirty="0"/>
              <a:t> </a:t>
            </a:r>
            <a:r>
              <a:rPr lang="en-US" sz="2000" dirty="0" err="1"/>
              <a:t>na</a:t>
            </a:r>
            <a:r>
              <a:rPr lang="en-US" sz="2000" dirty="0"/>
              <a:t> </a:t>
            </a:r>
            <a:r>
              <a:rPr lang="en-US" sz="2000" dirty="0" err="1"/>
              <a:t>tumatagal</a:t>
            </a:r>
            <a:r>
              <a:rPr lang="en-US" sz="2000" dirty="0"/>
              <a:t> </a:t>
            </a:r>
            <a:r>
              <a:rPr lang="en-US" sz="2000" dirty="0" err="1"/>
              <a:t>nang</a:t>
            </a:r>
            <a:r>
              <a:rPr lang="en-US" sz="2000" dirty="0"/>
              <a:t> 3-6 </a:t>
            </a:r>
            <a:r>
              <a:rPr lang="en-US" sz="2000" dirty="0" err="1"/>
              <a:t>oras</a:t>
            </a:r>
            <a:endParaRPr lang="en-US" sz="2000" dirty="0"/>
          </a:p>
          <a:p>
            <a:pPr>
              <a:spcBef>
                <a:spcPct val="50000"/>
              </a:spcBef>
              <a:buClrTx/>
              <a:tabLst>
                <a:tab pos="342900" algn="l"/>
              </a:tabLst>
            </a:pPr>
            <a:r>
              <a:rPr lang="en-US" sz="2000" dirty="0" err="1"/>
              <a:t>Pinapataas</a:t>
            </a:r>
            <a:r>
              <a:rPr lang="en-US" sz="2000" dirty="0"/>
              <a:t> ng </a:t>
            </a:r>
            <a:r>
              <a:rPr lang="en-US" sz="2000" dirty="0" err="1"/>
              <a:t>Ectasy</a:t>
            </a:r>
            <a:r>
              <a:rPr lang="en-US" sz="2000" dirty="0"/>
              <a:t> ang </a:t>
            </a:r>
            <a:r>
              <a:rPr lang="en-US" sz="2000" dirty="0" err="1"/>
              <a:t>temperatura</a:t>
            </a:r>
            <a:r>
              <a:rPr lang="en-US" sz="2000" dirty="0"/>
              <a:t> ng </a:t>
            </a:r>
            <a:r>
              <a:rPr lang="en-US" sz="2000" dirty="0" err="1"/>
              <a:t>katawan</a:t>
            </a:r>
            <a:r>
              <a:rPr lang="en-US" sz="2000" dirty="0"/>
              <a:t> </a:t>
            </a:r>
            <a:r>
              <a:rPr lang="en-US" sz="2000" dirty="0" err="1"/>
              <a:t>sa</a:t>
            </a:r>
            <a:r>
              <a:rPr lang="en-US" sz="2000" dirty="0"/>
              <a:t> </a:t>
            </a:r>
            <a:r>
              <a:rPr lang="en-US" sz="2000" dirty="0" err="1"/>
              <a:t>peligrosong</a:t>
            </a:r>
            <a:r>
              <a:rPr lang="en-US" sz="2000" dirty="0"/>
              <a:t> </a:t>
            </a:r>
            <a:r>
              <a:rPr lang="en-US" sz="2000" dirty="0" err="1"/>
              <a:t>lebel</a:t>
            </a:r>
            <a:r>
              <a:rPr lang="en-US" sz="2000" dirty="0"/>
              <a:t> (42 degrees C).</a:t>
            </a:r>
          </a:p>
          <a:p>
            <a:pPr>
              <a:spcBef>
                <a:spcPct val="50000"/>
              </a:spcBef>
              <a:buClrTx/>
              <a:tabLst>
                <a:tab pos="342900" algn="l"/>
              </a:tabLst>
            </a:pPr>
            <a:r>
              <a:rPr lang="en-US" sz="2000" dirty="0" err="1">
                <a:cs typeface="Times New Roman" pitchFamily="18" charset="0"/>
              </a:rPr>
              <a:t>Pinapatay</a:t>
            </a:r>
            <a:r>
              <a:rPr lang="en-US" sz="2000" dirty="0">
                <a:cs typeface="Times New Roman" pitchFamily="18" charset="0"/>
              </a:rPr>
              <a:t> ng </a:t>
            </a:r>
            <a:r>
              <a:rPr lang="en-US" sz="2000" dirty="0" err="1">
                <a:cs typeface="Times New Roman" pitchFamily="18" charset="0"/>
              </a:rPr>
              <a:t>Ectasy</a:t>
            </a:r>
            <a:r>
              <a:rPr lang="en-US" sz="2000" dirty="0">
                <a:cs typeface="Times New Roman" pitchFamily="18" charset="0"/>
              </a:rPr>
              <a:t> ang </a:t>
            </a:r>
            <a:r>
              <a:rPr lang="en-US" sz="2000" dirty="0" err="1">
                <a:cs typeface="Times New Roman" pitchFamily="18" charset="0"/>
              </a:rPr>
              <a:t>mga</a:t>
            </a:r>
            <a:r>
              <a:rPr lang="en-US" sz="2000" dirty="0">
                <a:cs typeface="Times New Roman" pitchFamily="18" charset="0"/>
              </a:rPr>
              <a:t> “nerve cells”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utak</a:t>
            </a:r>
            <a:r>
              <a:rPr lang="en-US" sz="2000" dirty="0">
                <a:cs typeface="Times New Roman" pitchFamily="18" charset="0"/>
              </a:rPr>
              <a:t> ng </a:t>
            </a:r>
            <a:r>
              <a:rPr lang="en-US" sz="2000" dirty="0" err="1">
                <a:cs typeface="Times New Roman" pitchFamily="18" charset="0"/>
              </a:rPr>
              <a:t>isang</a:t>
            </a:r>
            <a:r>
              <a:rPr lang="en-US" sz="2000" dirty="0">
                <a:cs typeface="Times New Roman" pitchFamily="18" charset="0"/>
              </a:rPr>
              <a:t> </a:t>
            </a:r>
            <a:r>
              <a:rPr lang="en-US" sz="2000" dirty="0" err="1">
                <a:cs typeface="Times New Roman" pitchFamily="18" charset="0"/>
              </a:rPr>
              <a:t>tao</a:t>
            </a:r>
            <a:r>
              <a:rPr lang="en-US" sz="2000" dirty="0">
                <a:cs typeface="Times New Roman" pitchFamily="18" charset="0"/>
              </a:rPr>
              <a:t>. </a:t>
            </a:r>
          </a:p>
          <a:p>
            <a:pPr>
              <a:spcBef>
                <a:spcPct val="50000"/>
              </a:spcBef>
              <a:buClrTx/>
              <a:tabLst>
                <a:tab pos="342900" algn="l"/>
              </a:tabLst>
            </a:pPr>
            <a:r>
              <a:rPr lang="en-US" sz="2000" dirty="0" err="1">
                <a:cs typeface="Times New Roman" pitchFamily="18" charset="0"/>
              </a:rPr>
              <a:t>Ipinakikita</a:t>
            </a:r>
            <a:r>
              <a:rPr lang="en-US" sz="2000" dirty="0">
                <a:cs typeface="Times New Roman" pitchFamily="18" charset="0"/>
              </a:rPr>
              <a:t> ng </a:t>
            </a:r>
            <a:r>
              <a:rPr lang="en-US" sz="2000" dirty="0" err="1">
                <a:cs typeface="Times New Roman" pitchFamily="18" charset="0"/>
              </a:rPr>
              <a:t>mga</a:t>
            </a:r>
            <a:r>
              <a:rPr lang="en-US" sz="2000" dirty="0">
                <a:cs typeface="Times New Roman" pitchFamily="18" charset="0"/>
              </a:rPr>
              <a:t> </a:t>
            </a:r>
            <a:r>
              <a:rPr lang="en-US" sz="2000" dirty="0" err="1">
                <a:cs typeface="Times New Roman" pitchFamily="18" charset="0"/>
              </a:rPr>
              <a:t>pag-aaral</a:t>
            </a:r>
            <a:r>
              <a:rPr lang="en-US" sz="2000" dirty="0">
                <a:cs typeface="Times New Roman" pitchFamily="18" charset="0"/>
              </a:rPr>
              <a:t>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mga</a:t>
            </a:r>
            <a:r>
              <a:rPr lang="en-US" sz="2000" dirty="0">
                <a:cs typeface="Times New Roman" pitchFamily="18" charset="0"/>
              </a:rPr>
              <a:t> </a:t>
            </a:r>
            <a:r>
              <a:rPr lang="en-US" sz="2000" dirty="0" err="1">
                <a:cs typeface="Times New Roman" pitchFamily="18" charset="0"/>
              </a:rPr>
              <a:t>hayop</a:t>
            </a:r>
            <a:r>
              <a:rPr lang="en-US" sz="2000" dirty="0">
                <a:cs typeface="Times New Roman" pitchFamily="18" charset="0"/>
              </a:rPr>
              <a:t> </a:t>
            </a:r>
            <a:r>
              <a:rPr lang="en-US" sz="2000" dirty="0" err="1">
                <a:cs typeface="Times New Roman" pitchFamily="18" charset="0"/>
              </a:rPr>
              <a:t>na</a:t>
            </a:r>
            <a:r>
              <a:rPr lang="en-US" sz="2000" dirty="0">
                <a:cs typeface="Times New Roman" pitchFamily="18" charset="0"/>
              </a:rPr>
              <a:t> ang </a:t>
            </a:r>
            <a:r>
              <a:rPr lang="en-US" sz="2000" dirty="0" err="1">
                <a:cs typeface="Times New Roman" pitchFamily="18" charset="0"/>
              </a:rPr>
              <a:t>pinsala</a:t>
            </a:r>
            <a:r>
              <a:rPr lang="en-US" sz="2000" dirty="0">
                <a:cs typeface="Times New Roman" pitchFamily="18" charset="0"/>
              </a:rPr>
              <a:t> ay </a:t>
            </a:r>
            <a:r>
              <a:rPr lang="en-US" sz="2000" dirty="0" err="1">
                <a:cs typeface="Times New Roman" pitchFamily="18" charset="0"/>
              </a:rPr>
              <a:t>tinatayang</a:t>
            </a:r>
            <a:r>
              <a:rPr lang="en-US" sz="2000" dirty="0">
                <a:cs typeface="Times New Roman" pitchFamily="18" charset="0"/>
              </a:rPr>
              <a:t> </a:t>
            </a:r>
            <a:r>
              <a:rPr lang="en-US" sz="2000" dirty="0" err="1">
                <a:cs typeface="Times New Roman" pitchFamily="18" charset="0"/>
              </a:rPr>
              <a:t>nagtatagal</a:t>
            </a:r>
            <a:r>
              <a:rPr lang="en-US" sz="2000" dirty="0">
                <a:cs typeface="Times New Roman" pitchFamily="18" charset="0"/>
              </a:rPr>
              <a:t> at </a:t>
            </a:r>
            <a:r>
              <a:rPr lang="en-US" sz="2000" dirty="0" err="1">
                <a:cs typeface="Times New Roman" pitchFamily="18" charset="0"/>
              </a:rPr>
              <a:t>hindi</a:t>
            </a:r>
            <a:r>
              <a:rPr lang="en-US" sz="2000" dirty="0">
                <a:cs typeface="Times New Roman" pitchFamily="18" charset="0"/>
              </a:rPr>
              <a:t> </a:t>
            </a:r>
            <a:r>
              <a:rPr lang="en-US" sz="2000" dirty="0" err="1">
                <a:cs typeface="Times New Roman" pitchFamily="18" charset="0"/>
              </a:rPr>
              <a:t>nagagamot</a:t>
            </a:r>
            <a:r>
              <a:rPr lang="en-US" sz="2000" dirty="0">
                <a:cs typeface="Times New Roman" pitchFamily="18" charset="0"/>
              </a:rPr>
              <a:t> </a:t>
            </a:r>
            <a:r>
              <a:rPr lang="en-US" sz="2000" dirty="0" err="1">
                <a:cs typeface="Times New Roman" pitchFamily="18" charset="0"/>
              </a:rPr>
              <a:t>sa</a:t>
            </a:r>
            <a:r>
              <a:rPr lang="en-US" sz="2000" dirty="0">
                <a:cs typeface="Times New Roman" pitchFamily="18" charset="0"/>
              </a:rPr>
              <a:t> </a:t>
            </a:r>
            <a:r>
              <a:rPr lang="en-US" sz="2000" dirty="0" err="1">
                <a:cs typeface="Times New Roman" pitchFamily="18" charset="0"/>
              </a:rPr>
              <a:t>loob</a:t>
            </a:r>
            <a:r>
              <a:rPr lang="en-US" sz="2000" dirty="0">
                <a:cs typeface="Times New Roman" pitchFamily="18" charset="0"/>
              </a:rPr>
              <a:t> ng 7 </a:t>
            </a:r>
            <a:r>
              <a:rPr lang="en-US" sz="2000" dirty="0" err="1">
                <a:cs typeface="Times New Roman" pitchFamily="18" charset="0"/>
              </a:rPr>
              <a:t>taon</a:t>
            </a:r>
            <a:r>
              <a:rPr lang="en-US" sz="2000" dirty="0">
                <a:cs typeface="Times New Roman" pitchFamily="18" charset="0"/>
              </a:rPr>
              <a:t>.</a:t>
            </a:r>
            <a:endParaRPr lang="en-US" sz="2000" dirty="0"/>
          </a:p>
        </p:txBody>
      </p:sp>
      <p:sp>
        <p:nvSpPr>
          <p:cNvPr id="2" name="Slide Number Placeholder 1">
            <a:extLst>
              <a:ext uri="{FF2B5EF4-FFF2-40B4-BE49-F238E27FC236}">
                <a16:creationId xmlns:a16="http://schemas.microsoft.com/office/drawing/2014/main" id="{0B47EF15-B81E-44A0-A11E-2BBA65111151}"/>
              </a:ext>
            </a:extLst>
          </p:cNvPr>
          <p:cNvSpPr>
            <a:spLocks noGrp="1"/>
          </p:cNvSpPr>
          <p:nvPr>
            <p:ph type="sldNum" sz="quarter" idx="11"/>
          </p:nvPr>
        </p:nvSpPr>
        <p:spPr/>
        <p:txBody>
          <a:bodyPr/>
          <a:lstStyle/>
          <a:p>
            <a:r>
              <a:rPr lang="en-US"/>
              <a:t>12-</a:t>
            </a:r>
            <a:fld id="{9DB5FF97-0113-4092-9C15-275952287C80}"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9888" y="898525"/>
            <a:ext cx="8591550" cy="808038"/>
          </a:xfrm>
        </p:spPr>
        <p:txBody>
          <a:bodyPr/>
          <a:lstStyle/>
          <a:p>
            <a:pPr algn="ctr"/>
            <a:r>
              <a:rPr lang="en-US" dirty="0"/>
              <a:t>The Importance of Total Abstinence</a:t>
            </a:r>
          </a:p>
        </p:txBody>
      </p:sp>
      <p:sp>
        <p:nvSpPr>
          <p:cNvPr id="34819" name="Rectangle 3"/>
          <p:cNvSpPr>
            <a:spLocks noGrp="1" noChangeArrowheads="1"/>
          </p:cNvSpPr>
          <p:nvPr>
            <p:ph type="body" idx="1"/>
          </p:nvPr>
        </p:nvSpPr>
        <p:spPr>
          <a:xfrm>
            <a:off x="817563" y="1905000"/>
            <a:ext cx="7696200" cy="1676400"/>
          </a:xfrm>
        </p:spPr>
        <p:txBody>
          <a:bodyPr/>
          <a:lstStyle/>
          <a:p>
            <a:pPr marL="339725" indent="-339725">
              <a:buClrTx/>
              <a:tabLst>
                <a:tab pos="400050" algn="l"/>
              </a:tabLst>
            </a:pPr>
            <a:r>
              <a:rPr lang="en-US" dirty="0"/>
              <a:t>Ang “abstinence” </a:t>
            </a:r>
            <a:r>
              <a:rPr lang="en-US" dirty="0" err="1"/>
              <a:t>sa</a:t>
            </a:r>
            <a:r>
              <a:rPr lang="en-US" dirty="0"/>
              <a:t> </a:t>
            </a:r>
            <a:r>
              <a:rPr lang="en-US" dirty="0" err="1"/>
              <a:t>droga</a:t>
            </a:r>
            <a:r>
              <a:rPr lang="en-US" dirty="0"/>
              <a:t> o </a:t>
            </a:r>
            <a:r>
              <a:rPr lang="en-US" dirty="0" err="1"/>
              <a:t>kemikal</a:t>
            </a:r>
            <a:r>
              <a:rPr lang="en-US" dirty="0"/>
              <a:t> </a:t>
            </a:r>
            <a:r>
              <a:rPr lang="en-US" dirty="0" err="1"/>
              <a:t>na</a:t>
            </a:r>
            <a:r>
              <a:rPr lang="en-US" dirty="0"/>
              <a:t> </a:t>
            </a:r>
            <a:r>
              <a:rPr lang="en-US" dirty="0" err="1"/>
              <a:t>nakakaapekto</a:t>
            </a:r>
            <a:r>
              <a:rPr lang="en-US" dirty="0"/>
              <a:t> </a:t>
            </a:r>
            <a:r>
              <a:rPr lang="en-US" dirty="0" err="1"/>
              <a:t>sa</a:t>
            </a:r>
            <a:r>
              <a:rPr lang="en-US" dirty="0"/>
              <a:t> </a:t>
            </a:r>
            <a:r>
              <a:rPr lang="en-US" dirty="0" err="1"/>
              <a:t>utak</a:t>
            </a:r>
            <a:r>
              <a:rPr lang="en-US" dirty="0"/>
              <a:t> – </a:t>
            </a:r>
            <a:r>
              <a:rPr lang="en-US" dirty="0" err="1"/>
              <a:t>maging</a:t>
            </a:r>
            <a:r>
              <a:rPr lang="en-US" dirty="0"/>
              <a:t> </a:t>
            </a:r>
            <a:r>
              <a:rPr lang="en-US" dirty="0" err="1"/>
              <a:t>alak</a:t>
            </a:r>
            <a:r>
              <a:rPr lang="en-US" dirty="0"/>
              <a:t> at Marijuana ay </a:t>
            </a:r>
            <a:r>
              <a:rPr lang="en-US" dirty="0" err="1"/>
              <a:t>lubos</a:t>
            </a:r>
            <a:r>
              <a:rPr lang="en-US" dirty="0"/>
              <a:t> </a:t>
            </a:r>
            <a:r>
              <a:rPr lang="en-US" dirty="0" err="1"/>
              <a:t>na</a:t>
            </a:r>
            <a:r>
              <a:rPr lang="en-US" dirty="0"/>
              <a:t> </a:t>
            </a:r>
            <a:r>
              <a:rPr lang="en-US" dirty="0" err="1"/>
              <a:t>nakakapagpataas</a:t>
            </a:r>
            <a:r>
              <a:rPr lang="en-US" dirty="0"/>
              <a:t> ng </a:t>
            </a:r>
            <a:r>
              <a:rPr lang="en-US" dirty="0" err="1"/>
              <a:t>posibilidad</a:t>
            </a:r>
            <a:r>
              <a:rPr lang="en-US" dirty="0"/>
              <a:t> </a:t>
            </a:r>
            <a:r>
              <a:rPr lang="en-US" dirty="0" err="1"/>
              <a:t>na</a:t>
            </a:r>
            <a:r>
              <a:rPr lang="en-US" dirty="0"/>
              <a:t> </a:t>
            </a:r>
            <a:r>
              <a:rPr lang="en-US" dirty="0" err="1"/>
              <a:t>maging</a:t>
            </a:r>
            <a:r>
              <a:rPr lang="en-US" dirty="0"/>
              <a:t> </a:t>
            </a:r>
            <a:r>
              <a:rPr lang="en-US" dirty="0" err="1"/>
              <a:t>matagumpay</a:t>
            </a:r>
            <a:r>
              <a:rPr lang="en-US" dirty="0"/>
              <a:t> ang Recovery</a:t>
            </a:r>
          </a:p>
        </p:txBody>
      </p:sp>
      <p:sp>
        <p:nvSpPr>
          <p:cNvPr id="2" name="Slide Number Placeholder 1">
            <a:extLst>
              <a:ext uri="{FF2B5EF4-FFF2-40B4-BE49-F238E27FC236}">
                <a16:creationId xmlns:a16="http://schemas.microsoft.com/office/drawing/2014/main" id="{EA7B9C4E-B11F-432E-B2A8-85B7B7C2C435}"/>
              </a:ext>
            </a:extLst>
          </p:cNvPr>
          <p:cNvSpPr>
            <a:spLocks noGrp="1"/>
          </p:cNvSpPr>
          <p:nvPr>
            <p:ph type="sldNum" sz="quarter" idx="11"/>
          </p:nvPr>
        </p:nvSpPr>
        <p:spPr/>
        <p:txBody>
          <a:bodyPr/>
          <a:lstStyle/>
          <a:p>
            <a:r>
              <a:rPr lang="en-US"/>
              <a:t>12-</a:t>
            </a:r>
            <a:fld id="{9DB5FF97-0113-4092-9C15-275952287C80}"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554857" y="990600"/>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554857" y="2362200"/>
            <a:ext cx="8196315" cy="1523999"/>
          </a:xfrm>
        </p:spPr>
        <p:txBody>
          <a:bodyPr/>
          <a:lstStyle/>
          <a:p>
            <a:pPr>
              <a:buClrTx/>
            </a:pPr>
            <a:r>
              <a:rPr kumimoji="1" lang="en-US" altLang="ja-JP" sz="3600" i="1" dirty="0" err="1"/>
              <a:t>Ano</a:t>
            </a:r>
            <a:r>
              <a:rPr kumimoji="1" lang="en-US" altLang="ja-JP" sz="3600" i="1" dirty="0"/>
              <a:t> </a:t>
            </a:r>
            <a:r>
              <a:rPr kumimoji="1" lang="en-US" altLang="ja-JP" sz="3600" i="1" dirty="0" err="1"/>
              <a:t>ang</a:t>
            </a:r>
            <a:r>
              <a:rPr kumimoji="1" lang="en-US" altLang="ja-JP" sz="3600" i="1" dirty="0"/>
              <a:t>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opioids?</a:t>
            </a:r>
          </a:p>
          <a:p>
            <a:pPr>
              <a:buClrTx/>
            </a:pPr>
            <a:r>
              <a:rPr kumimoji="1" lang="en-US" altLang="ja-JP" sz="3600" i="1" dirty="0" err="1"/>
              <a:t>Ano</a:t>
            </a:r>
            <a:r>
              <a:rPr kumimoji="1" lang="en-US" altLang="ja-JP" sz="3600" i="1" dirty="0"/>
              <a:t> </a:t>
            </a:r>
            <a:r>
              <a:rPr kumimoji="1" lang="en-US" altLang="ja-JP" sz="3600" i="1" dirty="0" err="1"/>
              <a:t>ang</a:t>
            </a:r>
            <a:r>
              <a:rPr kumimoji="1" lang="en-US" altLang="ja-JP" sz="3600" i="1" dirty="0"/>
              <a:t> </a:t>
            </a:r>
            <a:r>
              <a:rPr kumimoji="1" lang="en-US" altLang="ja-JP" sz="3600" i="1" dirty="0" err="1"/>
              <a:t>alam</a:t>
            </a:r>
            <a:r>
              <a:rPr kumimoji="1" lang="en-US" altLang="ja-JP" sz="3600" i="1" dirty="0"/>
              <a:t> </a:t>
            </a:r>
            <a:r>
              <a:rPr kumimoji="1" lang="en-US" altLang="ja-JP" sz="3600" i="1" dirty="0" err="1"/>
              <a:t>mo</a:t>
            </a:r>
            <a:r>
              <a:rPr kumimoji="1" lang="en-US" altLang="ja-JP" sz="3600" i="1" dirty="0"/>
              <a:t> </a:t>
            </a:r>
            <a:r>
              <a:rPr kumimoji="1" lang="en-US" altLang="ja-JP" sz="3600" i="1" dirty="0" err="1"/>
              <a:t>tungkol</a:t>
            </a:r>
            <a:r>
              <a:rPr kumimoji="1" lang="en-US" altLang="ja-JP" sz="3600" i="1" dirty="0"/>
              <a:t> </a:t>
            </a:r>
            <a:r>
              <a:rPr kumimoji="1" lang="en-US" altLang="ja-JP" sz="3600" i="1" dirty="0" err="1"/>
              <a:t>sa</a:t>
            </a:r>
            <a:r>
              <a:rPr kumimoji="1" lang="en-US" altLang="ja-JP" sz="3600" i="1" dirty="0"/>
              <a:t> heroin?</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232949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533400"/>
            <a:ext cx="7696200" cy="662354"/>
          </a:xfrm>
        </p:spPr>
        <p:txBody>
          <a:bodyPr/>
          <a:lstStyle/>
          <a:p>
            <a:pPr algn="ctr"/>
            <a:r>
              <a:rPr lang="en-US" dirty="0" err="1"/>
              <a:t>Ano</a:t>
            </a:r>
            <a:r>
              <a:rPr lang="en-US" dirty="0"/>
              <a:t> ang </a:t>
            </a:r>
            <a:r>
              <a:rPr lang="en-US" dirty="0" err="1"/>
              <a:t>mga</a:t>
            </a:r>
            <a:r>
              <a:rPr lang="en-US" dirty="0"/>
              <a:t> Opioids?</a:t>
            </a:r>
          </a:p>
        </p:txBody>
      </p:sp>
      <p:sp>
        <p:nvSpPr>
          <p:cNvPr id="2" name="Content Placeholder 1"/>
          <p:cNvSpPr>
            <a:spLocks noGrp="1"/>
          </p:cNvSpPr>
          <p:nvPr>
            <p:ph idx="1"/>
          </p:nvPr>
        </p:nvSpPr>
        <p:spPr>
          <a:xfrm>
            <a:off x="304800" y="1371600"/>
            <a:ext cx="8610600" cy="5410200"/>
          </a:xfrm>
        </p:spPr>
        <p:txBody>
          <a:bodyPr/>
          <a:lstStyle/>
          <a:p>
            <a:pPr marL="282575" indent="-282575">
              <a:buClrTx/>
              <a:tabLst>
                <a:tab pos="339725" algn="l"/>
              </a:tabLst>
            </a:pPr>
            <a:r>
              <a:rPr lang="en-US" sz="2400" dirty="0" err="1"/>
              <a:t>Mga</a:t>
            </a:r>
            <a:r>
              <a:rPr lang="en-US" sz="2400" dirty="0"/>
              <a:t> </a:t>
            </a:r>
            <a:r>
              <a:rPr lang="en-US" sz="2400" dirty="0" err="1"/>
              <a:t>halimbawa</a:t>
            </a:r>
            <a:r>
              <a:rPr lang="en-US" sz="2400" dirty="0"/>
              <a:t> ng opioids ay:</a:t>
            </a:r>
          </a:p>
          <a:p>
            <a:pPr marL="682625" lvl="1" indent="-282575">
              <a:buClrTx/>
              <a:tabLst>
                <a:tab pos="339725" algn="l"/>
              </a:tabLst>
            </a:pPr>
            <a:r>
              <a:rPr lang="en-US" sz="2400" dirty="0"/>
              <a:t>Heroin (natural </a:t>
            </a:r>
            <a:r>
              <a:rPr lang="en-US" sz="2400" dirty="0" err="1"/>
              <a:t>na</a:t>
            </a:r>
            <a:r>
              <a:rPr lang="en-US" sz="2400" dirty="0"/>
              <a:t> opioid)</a:t>
            </a:r>
          </a:p>
          <a:p>
            <a:pPr marL="682625" lvl="1" indent="-282575">
              <a:buClrTx/>
              <a:tabLst>
                <a:tab pos="339725" algn="l"/>
              </a:tabLst>
            </a:pPr>
            <a:r>
              <a:rPr lang="en-US" sz="2400" dirty="0"/>
              <a:t>Morphine (natural </a:t>
            </a:r>
            <a:r>
              <a:rPr lang="en-US" sz="2400" dirty="0" err="1"/>
              <a:t>na</a:t>
            </a:r>
            <a:r>
              <a:rPr lang="en-US" sz="2400" dirty="0"/>
              <a:t> opioid)</a:t>
            </a:r>
          </a:p>
          <a:p>
            <a:pPr marL="682625" lvl="1" indent="-282575">
              <a:buClrTx/>
              <a:tabLst>
                <a:tab pos="339725" algn="l"/>
              </a:tabLst>
            </a:pPr>
            <a:r>
              <a:rPr lang="en-US" sz="2400" dirty="0"/>
              <a:t>Meperidine (processed opioid)</a:t>
            </a:r>
          </a:p>
          <a:p>
            <a:pPr marL="682625" lvl="1" indent="-282575">
              <a:buClrTx/>
              <a:tabLst>
                <a:tab pos="339725" algn="l"/>
              </a:tabLst>
            </a:pPr>
            <a:r>
              <a:rPr lang="en-US" sz="2400" dirty="0"/>
              <a:t>Oxycodone (processed opioid)</a:t>
            </a:r>
          </a:p>
          <a:p>
            <a:pPr marL="282575" indent="-282575">
              <a:buClrTx/>
              <a:tabLst>
                <a:tab pos="339725" algn="l"/>
              </a:tabLst>
            </a:pPr>
            <a:r>
              <a:rPr lang="en-US" sz="2400" dirty="0"/>
              <a:t>Ang opioids ay </a:t>
            </a:r>
            <a:r>
              <a:rPr lang="en-US" sz="2400" dirty="0" err="1"/>
              <a:t>grupo</a:t>
            </a:r>
            <a:r>
              <a:rPr lang="en-US" sz="2400" dirty="0"/>
              <a:t> ng </a:t>
            </a:r>
            <a:r>
              <a:rPr lang="en-US" sz="2400" dirty="0" err="1"/>
              <a:t>mga</a:t>
            </a:r>
            <a:r>
              <a:rPr lang="en-US" sz="2400" dirty="0"/>
              <a:t> </a:t>
            </a:r>
            <a:r>
              <a:rPr lang="en-US" sz="2400" dirty="0" err="1"/>
              <a:t>droga</a:t>
            </a:r>
            <a:r>
              <a:rPr lang="en-US" sz="2400" dirty="0"/>
              <a:t> </a:t>
            </a:r>
            <a:r>
              <a:rPr lang="en-US" sz="2400" dirty="0" err="1"/>
              <a:t>na</a:t>
            </a:r>
            <a:r>
              <a:rPr lang="en-US" sz="2400" dirty="0"/>
              <a:t> ang </a:t>
            </a:r>
            <a:r>
              <a:rPr lang="en-US" sz="2400" dirty="0" err="1"/>
              <a:t>aksyon</a:t>
            </a:r>
            <a:r>
              <a:rPr lang="en-US" sz="2400" dirty="0"/>
              <a:t> ay </a:t>
            </a:r>
            <a:r>
              <a:rPr lang="en-US" sz="2400" dirty="0" err="1"/>
              <a:t>sa</a:t>
            </a:r>
            <a:r>
              <a:rPr lang="en-US" sz="2400" dirty="0"/>
              <a:t> “</a:t>
            </a:r>
            <a:r>
              <a:rPr lang="en-US" sz="2400" dirty="0" err="1"/>
              <a:t>oipiate</a:t>
            </a:r>
            <a:r>
              <a:rPr lang="en-US" sz="2400" dirty="0"/>
              <a:t> receptors” </a:t>
            </a:r>
            <a:r>
              <a:rPr lang="en-US" sz="2400" dirty="0" err="1"/>
              <a:t>sa</a:t>
            </a:r>
            <a:r>
              <a:rPr lang="en-US" sz="2400" dirty="0"/>
              <a:t> </a:t>
            </a:r>
            <a:r>
              <a:rPr lang="en-US" sz="2400" dirty="0" err="1"/>
              <a:t>utak</a:t>
            </a:r>
            <a:r>
              <a:rPr lang="en-US" sz="2400" dirty="0"/>
              <a:t>.</a:t>
            </a:r>
          </a:p>
          <a:p>
            <a:pPr marL="282575" indent="-282575">
              <a:buClrTx/>
              <a:tabLst>
                <a:tab pos="282575" algn="l"/>
              </a:tabLst>
            </a:pPr>
            <a:r>
              <a:rPr lang="en-US" sz="2400" dirty="0"/>
              <a:t>Ang opioids ay </a:t>
            </a:r>
            <a:r>
              <a:rPr lang="en-US" sz="2400" dirty="0" err="1"/>
              <a:t>mabisang</a:t>
            </a:r>
            <a:r>
              <a:rPr lang="en-US" sz="2400" dirty="0"/>
              <a:t> </a:t>
            </a:r>
            <a:r>
              <a:rPr lang="en-US" sz="2400" dirty="0" err="1"/>
              <a:t>panggamot</a:t>
            </a:r>
            <a:r>
              <a:rPr lang="en-US" sz="2400" dirty="0"/>
              <a:t> or </a:t>
            </a:r>
            <a:r>
              <a:rPr lang="en-US" sz="2400" dirty="0" err="1"/>
              <a:t>pangtanggal</a:t>
            </a:r>
            <a:r>
              <a:rPr lang="en-US" sz="2400" dirty="0"/>
              <a:t> ng </a:t>
            </a:r>
            <a:r>
              <a:rPr lang="en-US" sz="2400" dirty="0" err="1"/>
              <a:t>kirot</a:t>
            </a:r>
            <a:r>
              <a:rPr lang="en-US" sz="2400" dirty="0"/>
              <a:t> o “pain” at </a:t>
            </a:r>
            <a:r>
              <a:rPr lang="en-US" sz="2400" dirty="0" err="1"/>
              <a:t>naiibsan</a:t>
            </a:r>
            <a:r>
              <a:rPr lang="en-US" sz="2400" dirty="0"/>
              <a:t> ang </a:t>
            </a:r>
            <a:r>
              <a:rPr lang="en-US" sz="2400" dirty="0" err="1"/>
              <a:t>pagkabalisa</a:t>
            </a:r>
            <a:r>
              <a:rPr lang="en-US" sz="2400" dirty="0"/>
              <a:t> </a:t>
            </a:r>
            <a:r>
              <a:rPr lang="en-US" sz="2400" dirty="0" err="1"/>
              <a:t>dulot</a:t>
            </a:r>
            <a:r>
              <a:rPr lang="en-US" sz="2400" dirty="0"/>
              <a:t> ng </a:t>
            </a:r>
            <a:r>
              <a:rPr lang="en-US" sz="2400" dirty="0" err="1"/>
              <a:t>kirot</a:t>
            </a:r>
            <a:r>
              <a:rPr lang="en-US" sz="2400" dirty="0"/>
              <a:t> o “pain”</a:t>
            </a:r>
          </a:p>
          <a:p>
            <a:pPr marL="282575" indent="-282575">
              <a:buClrTx/>
              <a:tabLst>
                <a:tab pos="282575" algn="l"/>
              </a:tabLst>
            </a:pPr>
            <a:r>
              <a:rPr lang="en-US" sz="2400" dirty="0"/>
              <a:t>Ang opioids </a:t>
            </a:r>
            <a:r>
              <a:rPr lang="en-US" sz="2400" dirty="0" err="1"/>
              <a:t>dahil</a:t>
            </a:r>
            <a:r>
              <a:rPr lang="en-US" sz="2400" dirty="0"/>
              <a:t> </a:t>
            </a:r>
            <a:r>
              <a:rPr lang="en-US" sz="2400" dirty="0" err="1"/>
              <a:t>nagdudulot</a:t>
            </a:r>
            <a:r>
              <a:rPr lang="en-US" sz="2400" dirty="0"/>
              <a:t> </a:t>
            </a:r>
            <a:r>
              <a:rPr lang="en-US" sz="2400" dirty="0" err="1"/>
              <a:t>ito</a:t>
            </a:r>
            <a:r>
              <a:rPr lang="en-US" sz="2400" dirty="0"/>
              <a:t> ng </a:t>
            </a:r>
            <a:r>
              <a:rPr lang="en-US" sz="2400" dirty="0" err="1"/>
              <a:t>pakiramdam</a:t>
            </a:r>
            <a:r>
              <a:rPr lang="en-US" sz="2400" dirty="0"/>
              <a:t> </a:t>
            </a:r>
            <a:r>
              <a:rPr lang="en-US" sz="2400" dirty="0" err="1"/>
              <a:t>na</a:t>
            </a:r>
            <a:r>
              <a:rPr lang="en-US" sz="2400" dirty="0"/>
              <a:t> </a:t>
            </a:r>
            <a:r>
              <a:rPr lang="en-US" sz="2400" dirty="0" err="1"/>
              <a:t>sobrang</a:t>
            </a:r>
            <a:r>
              <a:rPr lang="en-US" sz="2400" dirty="0"/>
              <a:t> </a:t>
            </a:r>
            <a:r>
              <a:rPr lang="en-US" sz="2400" dirty="0" err="1"/>
              <a:t>saya</a:t>
            </a:r>
            <a:r>
              <a:rPr lang="en-US" sz="2400" dirty="0"/>
              <a:t> (“rush”).</a:t>
            </a:r>
          </a:p>
          <a:p>
            <a:endParaRPr lang="en-US" sz="2400" dirty="0"/>
          </a:p>
        </p:txBody>
      </p:sp>
      <p:sp>
        <p:nvSpPr>
          <p:cNvPr id="3" name="Slide Number Placeholder 2">
            <a:extLst>
              <a:ext uri="{FF2B5EF4-FFF2-40B4-BE49-F238E27FC236}">
                <a16:creationId xmlns:a16="http://schemas.microsoft.com/office/drawing/2014/main" id="{8928C819-CDE5-4017-958C-7290572C07BE}"/>
              </a:ext>
            </a:extLst>
          </p:cNvPr>
          <p:cNvSpPr>
            <a:spLocks noGrp="1"/>
          </p:cNvSpPr>
          <p:nvPr>
            <p:ph type="sldNum" sz="quarter" idx="11"/>
          </p:nvPr>
        </p:nvSpPr>
        <p:spPr/>
        <p:txBody>
          <a:bodyPr/>
          <a:lstStyle/>
          <a:p>
            <a:r>
              <a:rPr lang="en-US" dirty="0"/>
              <a:t>12-</a:t>
            </a:r>
            <a:fld id="{9DB5FF97-0113-4092-9C15-275952287C8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665163"/>
            <a:ext cx="7696200" cy="868362"/>
          </a:xfrm>
        </p:spPr>
        <p:txBody>
          <a:bodyPr/>
          <a:lstStyle/>
          <a:p>
            <a:pPr algn="ctr"/>
            <a:r>
              <a:rPr lang="en-US" dirty="0" err="1"/>
              <a:t>Mga</a:t>
            </a:r>
            <a:r>
              <a:rPr lang="en-US" dirty="0"/>
              <a:t> </a:t>
            </a:r>
            <a:r>
              <a:rPr lang="en-US" dirty="0" err="1"/>
              <a:t>Epekto</a:t>
            </a:r>
            <a:r>
              <a:rPr lang="en-US" dirty="0"/>
              <a:t> ng Opioids </a:t>
            </a:r>
            <a:r>
              <a:rPr lang="en-US" dirty="0" err="1"/>
              <a:t>sa</a:t>
            </a:r>
            <a:r>
              <a:rPr lang="en-US" dirty="0"/>
              <a:t> </a:t>
            </a:r>
            <a:r>
              <a:rPr lang="en-US" dirty="0" err="1"/>
              <a:t>Katawan</a:t>
            </a:r>
            <a:endParaRPr lang="en-US" dirty="0"/>
          </a:p>
        </p:txBody>
      </p:sp>
      <p:sp>
        <p:nvSpPr>
          <p:cNvPr id="6147" name="Rectangle 3"/>
          <p:cNvSpPr>
            <a:spLocks noGrp="1" noChangeArrowheads="1"/>
          </p:cNvSpPr>
          <p:nvPr>
            <p:ph type="body" idx="1"/>
          </p:nvPr>
        </p:nvSpPr>
        <p:spPr>
          <a:xfrm>
            <a:off x="723900" y="1524000"/>
            <a:ext cx="7696200" cy="4857750"/>
          </a:xfrm>
        </p:spPr>
        <p:txBody>
          <a:bodyPr/>
          <a:lstStyle/>
          <a:p>
            <a:pPr>
              <a:buClrTx/>
              <a:tabLst>
                <a:tab pos="393700" algn="l"/>
                <a:tab pos="688975" algn="l"/>
              </a:tabLst>
            </a:pPr>
            <a:r>
              <a:rPr lang="en-US" dirty="0" err="1"/>
              <a:t>Ang</a:t>
            </a:r>
            <a:r>
              <a:rPr lang="en-US" dirty="0"/>
              <a:t> </a:t>
            </a:r>
            <a:r>
              <a:rPr lang="en-US" dirty="0" err="1"/>
              <a:t>paggamit</a:t>
            </a:r>
            <a:r>
              <a:rPr lang="en-US" dirty="0"/>
              <a:t> o </a:t>
            </a:r>
            <a:r>
              <a:rPr lang="en-US" dirty="0" err="1"/>
              <a:t>pagkonsumo</a:t>
            </a:r>
            <a:r>
              <a:rPr lang="en-US" dirty="0"/>
              <a:t> ng opioids ay </a:t>
            </a:r>
            <a:r>
              <a:rPr lang="en-US" dirty="0" err="1"/>
              <a:t>nagdudulot</a:t>
            </a:r>
            <a:r>
              <a:rPr lang="en-US" dirty="0"/>
              <a:t> ng</a:t>
            </a:r>
          </a:p>
          <a:p>
            <a:pPr marL="400050" lvl="1" indent="0">
              <a:buClrTx/>
              <a:tabLst>
                <a:tab pos="393700" algn="l"/>
                <a:tab pos="688975" algn="l"/>
              </a:tabLst>
            </a:pPr>
            <a:r>
              <a:rPr lang="en-US" dirty="0" err="1"/>
              <a:t>Pagliit</a:t>
            </a:r>
            <a:r>
              <a:rPr lang="en-US" dirty="0"/>
              <a:t> ng </a:t>
            </a:r>
            <a:r>
              <a:rPr lang="en-US" i="1" dirty="0"/>
              <a:t>pupil</a:t>
            </a:r>
          </a:p>
          <a:p>
            <a:pPr marL="400050" lvl="1" indent="0">
              <a:buClrTx/>
              <a:tabLst>
                <a:tab pos="393700" algn="l"/>
                <a:tab pos="688975" algn="l"/>
              </a:tabLst>
            </a:pPr>
            <a:r>
              <a:rPr lang="en-US" dirty="0" err="1"/>
              <a:t>Pamumula</a:t>
            </a:r>
            <a:r>
              <a:rPr lang="en-US" dirty="0"/>
              <a:t> ng </a:t>
            </a:r>
            <a:r>
              <a:rPr lang="en-US" dirty="0" err="1"/>
              <a:t>balat</a:t>
            </a:r>
            <a:endParaRPr lang="en-US" dirty="0"/>
          </a:p>
          <a:p>
            <a:pPr marL="400050" lvl="1" indent="0">
              <a:buClrTx/>
              <a:tabLst>
                <a:tab pos="393700" algn="l"/>
                <a:tab pos="688975" algn="l"/>
              </a:tabLst>
            </a:pPr>
            <a:r>
              <a:rPr lang="en-US" dirty="0" err="1"/>
              <a:t>Mabigat</a:t>
            </a:r>
            <a:r>
              <a:rPr lang="en-US" dirty="0"/>
              <a:t> </a:t>
            </a:r>
            <a:r>
              <a:rPr lang="en-US" dirty="0" err="1"/>
              <a:t>na</a:t>
            </a:r>
            <a:r>
              <a:rPr lang="en-US" dirty="0"/>
              <a:t> </a:t>
            </a:r>
            <a:r>
              <a:rPr lang="en-US" dirty="0" err="1"/>
              <a:t>pakiramdam</a:t>
            </a:r>
            <a:r>
              <a:rPr lang="en-US" dirty="0"/>
              <a:t> </a:t>
            </a:r>
            <a:r>
              <a:rPr lang="en-US" dirty="0" err="1"/>
              <a:t>sa</a:t>
            </a:r>
            <a:r>
              <a:rPr lang="en-US" dirty="0"/>
              <a:t> </a:t>
            </a:r>
            <a:r>
              <a:rPr lang="en-US" dirty="0" err="1"/>
              <a:t>mga</a:t>
            </a:r>
            <a:r>
              <a:rPr lang="en-US" dirty="0"/>
              <a:t> </a:t>
            </a:r>
            <a:r>
              <a:rPr lang="en-US" dirty="0" err="1"/>
              <a:t>binti’t</a:t>
            </a:r>
            <a:r>
              <a:rPr lang="en-US" dirty="0"/>
              <a:t> </a:t>
            </a:r>
            <a:r>
              <a:rPr lang="en-US" dirty="0" err="1"/>
              <a:t>braso</a:t>
            </a:r>
            <a:endParaRPr lang="en-US" dirty="0"/>
          </a:p>
          <a:p>
            <a:pPr>
              <a:buClrTx/>
              <a:tabLst>
                <a:tab pos="393700" algn="l"/>
                <a:tab pos="688975" algn="l"/>
              </a:tabLst>
            </a:pPr>
            <a:r>
              <a:rPr lang="en-US" dirty="0"/>
              <a:t>Ang “rush” ay </a:t>
            </a:r>
            <a:r>
              <a:rPr lang="en-US" dirty="0" err="1"/>
              <a:t>sinusundan</a:t>
            </a:r>
            <a:r>
              <a:rPr lang="en-US" dirty="0"/>
              <a:t> ng </a:t>
            </a:r>
            <a:r>
              <a:rPr lang="en-US" dirty="0" err="1"/>
              <a:t>pagkahilo</a:t>
            </a:r>
            <a:r>
              <a:rPr lang="en-US" dirty="0"/>
              <a:t>, </a:t>
            </a:r>
            <a:r>
              <a:rPr lang="en-US" dirty="0" err="1"/>
              <a:t>pagkaantok</a:t>
            </a:r>
            <a:r>
              <a:rPr lang="en-US" dirty="0"/>
              <a:t> </a:t>
            </a:r>
            <a:r>
              <a:rPr lang="en-US" dirty="0" err="1"/>
              <a:t>na</a:t>
            </a:r>
            <a:r>
              <a:rPr lang="en-US" dirty="0"/>
              <a:t> </a:t>
            </a:r>
            <a:r>
              <a:rPr lang="en-US" dirty="0" err="1"/>
              <a:t>tumatagal</a:t>
            </a:r>
            <a:r>
              <a:rPr lang="en-US" dirty="0"/>
              <a:t> </a:t>
            </a:r>
            <a:r>
              <a:rPr lang="en-US" dirty="0" err="1"/>
              <a:t>nang</a:t>
            </a:r>
            <a:r>
              <a:rPr lang="en-US" dirty="0"/>
              <a:t> </a:t>
            </a:r>
            <a:r>
              <a:rPr lang="en-US" dirty="0" err="1"/>
              <a:t>ilang</a:t>
            </a:r>
            <a:r>
              <a:rPr lang="en-US" dirty="0"/>
              <a:t> </a:t>
            </a:r>
            <a:r>
              <a:rPr lang="en-US" dirty="0" err="1"/>
              <a:t>oras</a:t>
            </a:r>
            <a:r>
              <a:rPr lang="en-US" dirty="0"/>
              <a:t>.</a:t>
            </a:r>
          </a:p>
          <a:p>
            <a:pPr>
              <a:buClrTx/>
              <a:tabLst>
                <a:tab pos="393700" algn="l"/>
                <a:tab pos="688975" algn="l"/>
              </a:tabLst>
            </a:pPr>
            <a:r>
              <a:rPr lang="en-US" dirty="0" err="1"/>
              <a:t>Ang</a:t>
            </a:r>
            <a:r>
              <a:rPr lang="en-US" dirty="0"/>
              <a:t> </a:t>
            </a:r>
            <a:r>
              <a:rPr lang="en-US" dirty="0" err="1"/>
              <a:t>paghinga</a:t>
            </a:r>
            <a:r>
              <a:rPr lang="en-US" dirty="0"/>
              <a:t> at </a:t>
            </a:r>
            <a:r>
              <a:rPr lang="en-US" dirty="0" err="1"/>
              <a:t>ang</a:t>
            </a:r>
            <a:r>
              <a:rPr lang="en-US" dirty="0"/>
              <a:t> </a:t>
            </a:r>
            <a:r>
              <a:rPr lang="en-US" dirty="0" err="1"/>
              <a:t>pulso</a:t>
            </a:r>
            <a:r>
              <a:rPr lang="en-US" dirty="0"/>
              <a:t> ay </a:t>
            </a:r>
            <a:r>
              <a:rPr lang="en-US" dirty="0" err="1"/>
              <a:t>bumabagal</a:t>
            </a:r>
            <a:r>
              <a:rPr lang="en-US" dirty="0"/>
              <a:t> </a:t>
            </a:r>
            <a:r>
              <a:rPr lang="en-US" dirty="0" err="1"/>
              <a:t>sa</a:t>
            </a:r>
            <a:r>
              <a:rPr lang="en-US" dirty="0"/>
              <a:t> </a:t>
            </a:r>
            <a:r>
              <a:rPr lang="en-US" dirty="0" err="1"/>
              <a:t>sandaling</a:t>
            </a:r>
            <a:r>
              <a:rPr lang="en-US" dirty="0"/>
              <a:t> </a:t>
            </a:r>
            <a:r>
              <a:rPr lang="en-US" dirty="0" err="1"/>
              <a:t>ito</a:t>
            </a:r>
            <a:r>
              <a:rPr lang="en-US" dirty="0"/>
              <a:t>.</a:t>
            </a:r>
          </a:p>
        </p:txBody>
      </p:sp>
      <p:sp>
        <p:nvSpPr>
          <p:cNvPr id="2" name="Slide Number Placeholder 1">
            <a:extLst>
              <a:ext uri="{FF2B5EF4-FFF2-40B4-BE49-F238E27FC236}">
                <a16:creationId xmlns:a16="http://schemas.microsoft.com/office/drawing/2014/main" id="{ECAE4AE0-A0BE-4245-9F7B-BBF4B03ECBCA}"/>
              </a:ext>
            </a:extLst>
          </p:cNvPr>
          <p:cNvSpPr>
            <a:spLocks noGrp="1"/>
          </p:cNvSpPr>
          <p:nvPr>
            <p:ph type="sldNum" sz="quarter" idx="11"/>
          </p:nvPr>
        </p:nvSpPr>
        <p:spPr/>
        <p:txBody>
          <a:bodyPr/>
          <a:lstStyle/>
          <a:p>
            <a:r>
              <a:rPr lang="en-US"/>
              <a:t>12-</a:t>
            </a:r>
            <a:fld id="{9DB5FF97-0113-4092-9C15-275952287C8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err="1"/>
              <a:t>Ano</a:t>
            </a:r>
            <a:r>
              <a:rPr kumimoji="1" lang="en-US" altLang="ja-JP" sz="3600" i="1" dirty="0"/>
              <a:t> ang ‘tolerance’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6</a:t>
            </a:fld>
            <a:endParaRPr lang="en-US" dirty="0"/>
          </a:p>
        </p:txBody>
      </p:sp>
    </p:spTree>
    <p:extLst>
      <p:ext uri="{BB962C8B-B14F-4D97-AF65-F5344CB8AC3E}">
        <p14:creationId xmlns:p14="http://schemas.microsoft.com/office/powerpoint/2010/main" val="2617205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38200" y="838200"/>
            <a:ext cx="7696200" cy="579438"/>
          </a:xfrm>
        </p:spPr>
        <p:txBody>
          <a:bodyPr/>
          <a:lstStyle/>
          <a:p>
            <a:pPr algn="ctr"/>
            <a:r>
              <a:rPr lang="en-US" dirty="0"/>
              <a:t>Opioids at Tolerance</a:t>
            </a:r>
          </a:p>
        </p:txBody>
      </p:sp>
      <p:sp>
        <p:nvSpPr>
          <p:cNvPr id="36867" name="Rectangle 3"/>
          <p:cNvSpPr>
            <a:spLocks noGrp="1" noChangeArrowheads="1"/>
          </p:cNvSpPr>
          <p:nvPr>
            <p:ph type="body" idx="1"/>
          </p:nvPr>
        </p:nvSpPr>
        <p:spPr>
          <a:xfrm>
            <a:off x="895350" y="1600200"/>
            <a:ext cx="7696200" cy="3352799"/>
          </a:xfrm>
        </p:spPr>
        <p:txBody>
          <a:bodyPr/>
          <a:lstStyle/>
          <a:p>
            <a:pPr marL="339725" indent="-339725">
              <a:buClrTx/>
              <a:tabLst>
                <a:tab pos="342900" algn="l"/>
              </a:tabLst>
            </a:pPr>
            <a:r>
              <a:rPr lang="en-US" dirty="0"/>
              <a:t>	</a:t>
            </a:r>
            <a:r>
              <a:rPr lang="en-US" dirty="0" err="1"/>
              <a:t>Pataas</a:t>
            </a:r>
            <a:r>
              <a:rPr lang="en-US" dirty="0"/>
              <a:t> ng </a:t>
            </a:r>
            <a:r>
              <a:rPr lang="en-US" dirty="0" err="1"/>
              <a:t>pataas</a:t>
            </a:r>
            <a:r>
              <a:rPr lang="en-US" dirty="0"/>
              <a:t> </a:t>
            </a:r>
            <a:r>
              <a:rPr lang="en-US" dirty="0" err="1"/>
              <a:t>na</a:t>
            </a:r>
            <a:r>
              <a:rPr lang="en-US" dirty="0"/>
              <a:t> </a:t>
            </a:r>
            <a:r>
              <a:rPr lang="en-US" dirty="0" err="1"/>
              <a:t>pagkunsumo</a:t>
            </a:r>
            <a:r>
              <a:rPr lang="en-US" dirty="0"/>
              <a:t> ang </a:t>
            </a:r>
            <a:r>
              <a:rPr lang="en-US" dirty="0" err="1"/>
              <a:t>kailangan</a:t>
            </a:r>
            <a:r>
              <a:rPr lang="en-US" dirty="0"/>
              <a:t> para </a:t>
            </a:r>
            <a:r>
              <a:rPr lang="en-US" dirty="0" err="1"/>
              <a:t>makamit</a:t>
            </a:r>
            <a:r>
              <a:rPr lang="en-US" dirty="0"/>
              <a:t> ang gusting </a:t>
            </a:r>
            <a:r>
              <a:rPr lang="en-US" dirty="0" err="1"/>
              <a:t>epekto</a:t>
            </a:r>
            <a:r>
              <a:rPr lang="en-US" dirty="0"/>
              <a:t> ng Opioids. Ito ay </a:t>
            </a:r>
            <a:r>
              <a:rPr lang="en-US" dirty="0" err="1"/>
              <a:t>tinatawag</a:t>
            </a:r>
            <a:r>
              <a:rPr lang="en-US" dirty="0"/>
              <a:t> </a:t>
            </a:r>
            <a:r>
              <a:rPr lang="en-US" dirty="0" err="1"/>
              <a:t>na</a:t>
            </a:r>
            <a:r>
              <a:rPr lang="en-US" dirty="0"/>
              <a:t> “Tolerance”.</a:t>
            </a:r>
          </a:p>
          <a:p>
            <a:pPr marL="339725" indent="-339725">
              <a:buClrTx/>
              <a:tabLst>
                <a:tab pos="342900" algn="l"/>
              </a:tabLst>
            </a:pPr>
            <a:r>
              <a:rPr lang="en-US" dirty="0"/>
              <a:t>	Sa </a:t>
            </a:r>
            <a:r>
              <a:rPr lang="en-US" dirty="0" err="1"/>
              <a:t>kalaunan</a:t>
            </a:r>
            <a:r>
              <a:rPr lang="en-US" dirty="0"/>
              <a:t>, ang </a:t>
            </a:r>
            <a:r>
              <a:rPr lang="en-US" dirty="0" err="1"/>
              <a:t>drogang</a:t>
            </a:r>
            <a:r>
              <a:rPr lang="en-US" dirty="0"/>
              <a:t> </a:t>
            </a:r>
            <a:r>
              <a:rPr lang="en-US" dirty="0" err="1"/>
              <a:t>ito</a:t>
            </a:r>
            <a:r>
              <a:rPr lang="en-US" dirty="0"/>
              <a:t> ay </a:t>
            </a:r>
            <a:r>
              <a:rPr lang="en-US" dirty="0" err="1"/>
              <a:t>kinokonsumo</a:t>
            </a:r>
            <a:r>
              <a:rPr lang="en-US" dirty="0"/>
              <a:t> para </a:t>
            </a:r>
            <a:r>
              <a:rPr lang="en-US" dirty="0" err="1"/>
              <a:t>lamang</a:t>
            </a:r>
            <a:r>
              <a:rPr lang="en-US" dirty="0"/>
              <a:t> </a:t>
            </a:r>
            <a:r>
              <a:rPr lang="en-US" dirty="0" err="1"/>
              <a:t>maiwasan</a:t>
            </a:r>
            <a:r>
              <a:rPr lang="en-US" dirty="0"/>
              <a:t> ang withdrawal, </a:t>
            </a:r>
            <a:r>
              <a:rPr lang="en-US" dirty="0" err="1"/>
              <a:t>hindi</a:t>
            </a:r>
            <a:r>
              <a:rPr lang="en-US" dirty="0"/>
              <a:t> </a:t>
            </a:r>
            <a:r>
              <a:rPr lang="en-US" dirty="0" err="1"/>
              <a:t>na</a:t>
            </a:r>
            <a:r>
              <a:rPr lang="en-US" dirty="0"/>
              <a:t> para </a:t>
            </a:r>
            <a:r>
              <a:rPr lang="en-US" dirty="0" err="1"/>
              <a:t>makaramdam</a:t>
            </a:r>
            <a:r>
              <a:rPr lang="en-US" dirty="0"/>
              <a:t> ng ‘</a:t>
            </a:r>
            <a:r>
              <a:rPr lang="en-US" dirty="0" err="1"/>
              <a:t>tama</a:t>
            </a:r>
            <a:r>
              <a:rPr lang="en-US" dirty="0"/>
              <a:t>’ o high.</a:t>
            </a:r>
          </a:p>
        </p:txBody>
      </p:sp>
      <p:sp>
        <p:nvSpPr>
          <p:cNvPr id="2" name="Slide Number Placeholder 1">
            <a:extLst>
              <a:ext uri="{FF2B5EF4-FFF2-40B4-BE49-F238E27FC236}">
                <a16:creationId xmlns:a16="http://schemas.microsoft.com/office/drawing/2014/main" id="{91DC02CC-ABD8-45ED-83E4-28DC7575E189}"/>
              </a:ext>
            </a:extLst>
          </p:cNvPr>
          <p:cNvSpPr>
            <a:spLocks noGrp="1"/>
          </p:cNvSpPr>
          <p:nvPr>
            <p:ph type="sldNum" sz="quarter" idx="11"/>
          </p:nvPr>
        </p:nvSpPr>
        <p:spPr/>
        <p:txBody>
          <a:bodyPr/>
          <a:lstStyle/>
          <a:p>
            <a:r>
              <a:rPr lang="en-US"/>
              <a:t>12-</a:t>
            </a:r>
            <a:fld id="{9DB5FF97-0113-4092-9C15-275952287C8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990600"/>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86001"/>
            <a:ext cx="7696200" cy="1219200"/>
          </a:xfrm>
        </p:spPr>
        <p:txBody>
          <a:bodyPr/>
          <a:lstStyle/>
          <a:p>
            <a:pPr>
              <a:buClrTx/>
            </a:pPr>
            <a:r>
              <a:rPr kumimoji="1" lang="en-US" altLang="ja-JP" sz="3600" i="1" dirty="0" err="1"/>
              <a:t>Ano</a:t>
            </a:r>
            <a:r>
              <a:rPr kumimoji="1" lang="en-US" altLang="ja-JP" sz="3600" i="1" dirty="0"/>
              <a:t> ang “</a:t>
            </a:r>
            <a:r>
              <a:rPr kumimoji="1" lang="en-US" altLang="ja-JP" sz="3600" i="1" dirty="0" err="1"/>
              <a:t>Pagkasugapa</a:t>
            </a:r>
            <a:r>
              <a:rPr kumimoji="1" lang="en-US" altLang="ja-JP" sz="3600" i="1" dirty="0"/>
              <a:t>/dependence” at “</a:t>
            </a:r>
            <a:r>
              <a:rPr kumimoji="1" lang="en-US" altLang="ja-JP" sz="3600" i="1" dirty="0" err="1"/>
              <a:t>pagkalulong</a:t>
            </a:r>
            <a:r>
              <a:rPr kumimoji="1" lang="en-US" altLang="ja-JP" sz="3600" i="1" dirty="0"/>
              <a:t>” o “addiction”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droga</a:t>
            </a:r>
            <a:r>
              <a:rPr kumimoji="1" lang="en-US" altLang="ja-JP" sz="3600" i="1" dirty="0"/>
              <a:t>? </a:t>
            </a:r>
            <a:r>
              <a:rPr kumimoji="1" lang="en-US" altLang="ja-JP" sz="3600" i="1" dirty="0" err="1"/>
              <a:t>Paano</a:t>
            </a:r>
            <a:r>
              <a:rPr kumimoji="1" lang="en-US" altLang="ja-JP" sz="3600" i="1" dirty="0"/>
              <a:t> </a:t>
            </a:r>
            <a:r>
              <a:rPr kumimoji="1" lang="en-US" altLang="ja-JP" sz="3600" i="1" dirty="0" err="1"/>
              <a:t>ito</a:t>
            </a:r>
            <a:r>
              <a:rPr kumimoji="1" lang="en-US" altLang="ja-JP" sz="3600" i="1" dirty="0"/>
              <a:t> </a:t>
            </a:r>
            <a:r>
              <a:rPr kumimoji="1" lang="en-US" altLang="ja-JP" sz="3600" i="1" dirty="0" err="1"/>
              <a:t>nagkakaiba</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12-</a:t>
            </a:r>
            <a:fld id="{D34E258C-3369-4E22-A924-85534044A968}" type="slidenum">
              <a:rPr lang="en-US" smtClean="0"/>
              <a:pPr>
                <a:defRPr/>
              </a:pPr>
              <a:t>8</a:t>
            </a:fld>
            <a:endParaRPr lang="en-US" dirty="0"/>
          </a:p>
        </p:txBody>
      </p:sp>
    </p:spTree>
    <p:extLst>
      <p:ext uri="{BB962C8B-B14F-4D97-AF65-F5344CB8AC3E}">
        <p14:creationId xmlns:p14="http://schemas.microsoft.com/office/powerpoint/2010/main" val="178640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548472"/>
            <a:ext cx="8115300" cy="685801"/>
          </a:xfrm>
        </p:spPr>
        <p:txBody>
          <a:bodyPr/>
          <a:lstStyle/>
          <a:p>
            <a:pPr algn="ctr"/>
            <a:r>
              <a:rPr lang="en-US" dirty="0" err="1"/>
              <a:t>Pagkasugapa</a:t>
            </a:r>
            <a:r>
              <a:rPr lang="en-US" dirty="0"/>
              <a:t> “dependence” at </a:t>
            </a:r>
            <a:r>
              <a:rPr lang="en-US" dirty="0" err="1"/>
              <a:t>Pagkalulong</a:t>
            </a:r>
            <a:r>
              <a:rPr lang="en-US" dirty="0"/>
              <a:t> o “addiction” </a:t>
            </a:r>
            <a:r>
              <a:rPr lang="en-US" dirty="0" err="1"/>
              <a:t>sa</a:t>
            </a:r>
            <a:r>
              <a:rPr lang="en-US" dirty="0"/>
              <a:t> Opioids</a:t>
            </a:r>
          </a:p>
        </p:txBody>
      </p:sp>
      <p:sp>
        <p:nvSpPr>
          <p:cNvPr id="37891" name="Rectangle 3"/>
          <p:cNvSpPr>
            <a:spLocks noGrp="1" noChangeArrowheads="1"/>
          </p:cNvSpPr>
          <p:nvPr>
            <p:ph type="body" idx="1"/>
          </p:nvPr>
        </p:nvSpPr>
        <p:spPr>
          <a:xfrm>
            <a:off x="609600" y="1524000"/>
            <a:ext cx="8115300" cy="4114800"/>
          </a:xfrm>
        </p:spPr>
        <p:txBody>
          <a:bodyPr/>
          <a:lstStyle/>
          <a:p>
            <a:pPr marL="339725" indent="-339725">
              <a:buClrTx/>
              <a:tabLst>
                <a:tab pos="342900" algn="l"/>
              </a:tabLst>
            </a:pPr>
            <a:r>
              <a:rPr lang="en-US" sz="2400" dirty="0"/>
              <a:t>Ang </a:t>
            </a:r>
            <a:r>
              <a:rPr lang="en-US" sz="2400" dirty="0" err="1"/>
              <a:t>paulit-ulit</a:t>
            </a:r>
            <a:r>
              <a:rPr lang="en-US" sz="2400" dirty="0"/>
              <a:t> </a:t>
            </a:r>
            <a:r>
              <a:rPr lang="en-US" sz="2400" dirty="0" err="1"/>
              <a:t>na</a:t>
            </a:r>
            <a:r>
              <a:rPr lang="en-US" sz="2400" dirty="0"/>
              <a:t> </a:t>
            </a:r>
            <a:r>
              <a:rPr lang="en-US" sz="2400" dirty="0" err="1"/>
              <a:t>paggamit</a:t>
            </a:r>
            <a:r>
              <a:rPr lang="en-US" sz="2400" dirty="0"/>
              <a:t> ng </a:t>
            </a:r>
            <a:r>
              <a:rPr lang="en-US" altLang="ja-JP" sz="2400" dirty="0"/>
              <a:t>Opioids ay </a:t>
            </a:r>
            <a:r>
              <a:rPr lang="en-US" altLang="ja-JP" sz="2400" dirty="0" err="1"/>
              <a:t>humahantong</a:t>
            </a:r>
            <a:r>
              <a:rPr lang="en-US" altLang="ja-JP" sz="2400" dirty="0"/>
              <a:t> </a:t>
            </a:r>
            <a:r>
              <a:rPr lang="en-US" altLang="ja-JP" sz="2400" dirty="0" err="1"/>
              <a:t>sa</a:t>
            </a:r>
            <a:r>
              <a:rPr lang="en-US" altLang="ja-JP" sz="2400" dirty="0"/>
              <a:t> </a:t>
            </a:r>
            <a:r>
              <a:rPr lang="en-US" altLang="ja-JP" sz="2400" dirty="0" err="1"/>
              <a:t>pagkasugapa</a:t>
            </a:r>
            <a:r>
              <a:rPr lang="en-US" altLang="ja-JP" sz="2400" dirty="0"/>
              <a:t>/dependence at </a:t>
            </a:r>
            <a:r>
              <a:rPr lang="en-US" altLang="ja-JP" sz="2400" dirty="0" err="1"/>
              <a:t>pagkalulong</a:t>
            </a:r>
            <a:r>
              <a:rPr lang="en-US" altLang="ja-JP" sz="2400" dirty="0"/>
              <a:t> o addiction.</a:t>
            </a:r>
          </a:p>
          <a:p>
            <a:pPr marL="339725" indent="-339725">
              <a:buClrTx/>
              <a:tabLst>
                <a:tab pos="342900" algn="l"/>
              </a:tabLst>
            </a:pPr>
            <a:r>
              <a:rPr lang="en-US" sz="2400" dirty="0"/>
              <a:t>Ang “</a:t>
            </a:r>
            <a:r>
              <a:rPr lang="en-US" sz="2400" dirty="0" err="1"/>
              <a:t>pagkasugapa</a:t>
            </a:r>
            <a:r>
              <a:rPr lang="en-US" sz="2400" dirty="0"/>
              <a:t>/dependence” ay </a:t>
            </a:r>
            <a:r>
              <a:rPr lang="en-US" sz="2400" dirty="0" err="1"/>
              <a:t>sanhi</a:t>
            </a:r>
            <a:r>
              <a:rPr lang="en-US" sz="2400" dirty="0"/>
              <a:t> o </a:t>
            </a:r>
            <a:r>
              <a:rPr lang="en-US" sz="2400" dirty="0" err="1"/>
              <a:t>pinagmumulan</a:t>
            </a:r>
            <a:r>
              <a:rPr lang="en-US" sz="2400" dirty="0"/>
              <a:t> ng withdrawal symptoms </a:t>
            </a:r>
            <a:r>
              <a:rPr lang="en-US" sz="2400" dirty="0" err="1"/>
              <a:t>kapag</a:t>
            </a:r>
            <a:r>
              <a:rPr lang="en-US" sz="2400" dirty="0"/>
              <a:t> </a:t>
            </a:r>
            <a:r>
              <a:rPr lang="en-US" sz="2400" dirty="0" err="1"/>
              <a:t>itinigil</a:t>
            </a:r>
            <a:r>
              <a:rPr lang="en-US" sz="2400" dirty="0"/>
              <a:t> ang </a:t>
            </a:r>
            <a:r>
              <a:rPr lang="en-US" sz="2400" dirty="0" err="1"/>
              <a:t>paggamit</a:t>
            </a:r>
            <a:r>
              <a:rPr lang="en-US" sz="2400" dirty="0"/>
              <a:t> ng </a:t>
            </a:r>
            <a:r>
              <a:rPr lang="en-US" sz="2400" dirty="0" err="1"/>
              <a:t>droga</a:t>
            </a:r>
            <a:r>
              <a:rPr lang="en-US" sz="2400" dirty="0"/>
              <a:t>.</a:t>
            </a:r>
          </a:p>
          <a:p>
            <a:pPr marL="339725" indent="-339725">
              <a:buClrTx/>
              <a:tabLst>
                <a:tab pos="342900" algn="l"/>
              </a:tabLst>
            </a:pPr>
            <a:r>
              <a:rPr lang="en-US" sz="2400" dirty="0"/>
              <a:t>Ang “</a:t>
            </a:r>
            <a:r>
              <a:rPr lang="en-US" sz="2400" dirty="0" err="1"/>
              <a:t>pagkalulong</a:t>
            </a:r>
            <a:r>
              <a:rPr lang="en-US" sz="2400" dirty="0"/>
              <a:t>” ay </a:t>
            </a:r>
            <a:r>
              <a:rPr lang="en-US" sz="2400" dirty="0" err="1"/>
              <a:t>nilalarawan</a:t>
            </a:r>
            <a:r>
              <a:rPr lang="en-US" sz="2400" dirty="0"/>
              <a:t> ng “cravings”/</a:t>
            </a:r>
            <a:r>
              <a:rPr lang="en-US" sz="2400" dirty="0" err="1"/>
              <a:t>giyang</a:t>
            </a:r>
            <a:r>
              <a:rPr lang="en-US" sz="2400" dirty="0"/>
              <a:t> </a:t>
            </a:r>
            <a:r>
              <a:rPr lang="en-US" sz="2400" dirty="0" err="1"/>
              <a:t>sa</a:t>
            </a:r>
            <a:r>
              <a:rPr lang="en-US" sz="2400" dirty="0"/>
              <a:t> </a:t>
            </a:r>
            <a:r>
              <a:rPr lang="en-US" sz="2400" dirty="0" err="1"/>
              <a:t>droga</a:t>
            </a:r>
            <a:r>
              <a:rPr lang="en-US" sz="2400" dirty="0"/>
              <a:t> at di </a:t>
            </a:r>
            <a:r>
              <a:rPr lang="en-US" sz="2400" dirty="0" err="1"/>
              <a:t>mapigilang</a:t>
            </a:r>
            <a:r>
              <a:rPr lang="en-US" sz="2400" dirty="0"/>
              <a:t> </a:t>
            </a:r>
            <a:r>
              <a:rPr lang="en-US" sz="2400" dirty="0" err="1"/>
              <a:t>paggamit</a:t>
            </a:r>
            <a:r>
              <a:rPr lang="en-US" sz="2400" dirty="0"/>
              <a:t> </a:t>
            </a:r>
            <a:r>
              <a:rPr lang="en-US" sz="2400" dirty="0" err="1"/>
              <a:t>nito</a:t>
            </a:r>
            <a:r>
              <a:rPr lang="en-US" sz="2400" dirty="0"/>
              <a:t> </a:t>
            </a:r>
            <a:r>
              <a:rPr lang="en-US" sz="2400" dirty="0" err="1"/>
              <a:t>sa</a:t>
            </a:r>
            <a:r>
              <a:rPr lang="en-US" sz="2400" dirty="0"/>
              <a:t> </a:t>
            </a:r>
            <a:r>
              <a:rPr lang="en-US" sz="2400" dirty="0" err="1"/>
              <a:t>kabila</a:t>
            </a:r>
            <a:r>
              <a:rPr lang="en-US" sz="2400" dirty="0"/>
              <a:t> ng </a:t>
            </a:r>
            <a:r>
              <a:rPr lang="en-US" sz="2400" dirty="0" err="1"/>
              <a:t>mga</a:t>
            </a:r>
            <a:r>
              <a:rPr lang="en-US" sz="2400" dirty="0"/>
              <a:t> </a:t>
            </a:r>
            <a:r>
              <a:rPr lang="en-US" sz="2400" dirty="0" err="1"/>
              <a:t>pinsalang</a:t>
            </a:r>
            <a:r>
              <a:rPr lang="en-US" sz="2400" dirty="0"/>
              <a:t> </a:t>
            </a:r>
            <a:r>
              <a:rPr lang="en-US" sz="2400" dirty="0" err="1"/>
              <a:t>dulot</a:t>
            </a:r>
            <a:r>
              <a:rPr lang="en-US" sz="2400" dirty="0"/>
              <a:t> </a:t>
            </a:r>
            <a:r>
              <a:rPr lang="en-US" sz="2400" dirty="0" err="1"/>
              <a:t>nito</a:t>
            </a:r>
            <a:r>
              <a:rPr lang="en-US" sz="2400" dirty="0"/>
              <a:t>.</a:t>
            </a:r>
          </a:p>
          <a:p>
            <a:pPr marL="339725" indent="-339725">
              <a:buClrTx/>
              <a:tabLst>
                <a:tab pos="342900" algn="l"/>
              </a:tabLst>
            </a:pPr>
            <a:r>
              <a:rPr lang="en-US" altLang="ja-JP" sz="2400" dirty="0"/>
              <a:t>Ang </a:t>
            </a:r>
            <a:r>
              <a:rPr lang="en-US" altLang="ja-JP" sz="2400" dirty="0" err="1"/>
              <a:t>mga</a:t>
            </a:r>
            <a:r>
              <a:rPr lang="en-US" altLang="ja-JP" sz="2400" dirty="0"/>
              <a:t> </a:t>
            </a:r>
            <a:r>
              <a:rPr lang="en-US" altLang="ja-JP" sz="2400" dirty="0" err="1"/>
              <a:t>taong</a:t>
            </a:r>
            <a:r>
              <a:rPr lang="en-US" altLang="ja-JP" sz="2400" dirty="0"/>
              <a:t> </a:t>
            </a:r>
            <a:r>
              <a:rPr lang="en-US" altLang="ja-JP" sz="2400" dirty="0" err="1"/>
              <a:t>gumagamit</a:t>
            </a:r>
            <a:r>
              <a:rPr lang="en-US" altLang="ja-JP" sz="2400" dirty="0"/>
              <a:t> ng opioids </a:t>
            </a:r>
            <a:r>
              <a:rPr lang="en-US" altLang="ja-JP" sz="2400" dirty="0" err="1"/>
              <a:t>na</a:t>
            </a:r>
            <a:r>
              <a:rPr lang="en-US" altLang="ja-JP" sz="2400" dirty="0"/>
              <a:t> </a:t>
            </a:r>
            <a:r>
              <a:rPr lang="en-US" altLang="ja-JP" sz="2400" dirty="0" err="1"/>
              <a:t>nireseta</a:t>
            </a:r>
            <a:r>
              <a:rPr lang="en-US" altLang="ja-JP" sz="2400" dirty="0"/>
              <a:t> </a:t>
            </a:r>
            <a:r>
              <a:rPr lang="en-US" altLang="ja-JP" sz="2400" dirty="0" err="1"/>
              <a:t>upang</a:t>
            </a:r>
            <a:r>
              <a:rPr lang="en-US" altLang="ja-JP" sz="2400" dirty="0"/>
              <a:t> </a:t>
            </a:r>
            <a:r>
              <a:rPr lang="en-US" altLang="ja-JP" sz="2400" dirty="0" err="1"/>
              <a:t>maibsan</a:t>
            </a:r>
            <a:r>
              <a:rPr lang="en-US" altLang="ja-JP" sz="2400" dirty="0"/>
              <a:t> ang </a:t>
            </a:r>
            <a:r>
              <a:rPr lang="en-US" altLang="ja-JP" sz="2400" dirty="0" err="1"/>
              <a:t>sakit</a:t>
            </a:r>
            <a:r>
              <a:rPr lang="en-US" altLang="ja-JP" sz="2400" dirty="0"/>
              <a:t>/”pain” ay </a:t>
            </a:r>
            <a:r>
              <a:rPr lang="en-US" altLang="ja-JP" sz="2400" dirty="0" err="1"/>
              <a:t>maaaring</a:t>
            </a:r>
            <a:r>
              <a:rPr lang="en-US" altLang="ja-JP" sz="2400" dirty="0"/>
              <a:t> </a:t>
            </a:r>
            <a:r>
              <a:rPr lang="en-US" altLang="ja-JP" sz="2400" dirty="0" err="1"/>
              <a:t>maging</a:t>
            </a:r>
            <a:r>
              <a:rPr lang="en-US" altLang="ja-JP" sz="2400" dirty="0"/>
              <a:t> </a:t>
            </a:r>
            <a:r>
              <a:rPr lang="en-US" altLang="ja-JP" sz="2400" dirty="0" err="1"/>
              <a:t>sugapa</a:t>
            </a:r>
            <a:r>
              <a:rPr lang="en-US" altLang="ja-JP" sz="2400" dirty="0"/>
              <a:t> </a:t>
            </a:r>
            <a:r>
              <a:rPr lang="en-US" altLang="ja-JP" sz="2400" dirty="0" err="1"/>
              <a:t>ngunit</a:t>
            </a:r>
            <a:r>
              <a:rPr lang="en-US" altLang="ja-JP" sz="2400" dirty="0"/>
              <a:t> </a:t>
            </a:r>
            <a:r>
              <a:rPr lang="en-US" altLang="ja-JP" sz="2400" dirty="0" err="1"/>
              <a:t>bihirang</a:t>
            </a:r>
            <a:r>
              <a:rPr lang="en-US" altLang="ja-JP" sz="2400" dirty="0"/>
              <a:t> </a:t>
            </a:r>
            <a:r>
              <a:rPr lang="en-US" altLang="ja-JP" sz="2400" dirty="0" err="1"/>
              <a:t>naaadik</a:t>
            </a:r>
            <a:endParaRPr lang="en-US" altLang="ja-JP" sz="2400" dirty="0"/>
          </a:p>
          <a:p>
            <a:pPr marL="0" indent="0">
              <a:buClrTx/>
              <a:buNone/>
              <a:tabLst>
                <a:tab pos="342900" algn="l"/>
              </a:tabLst>
            </a:pPr>
            <a:endParaRPr lang="en-US" dirty="0"/>
          </a:p>
        </p:txBody>
      </p:sp>
      <p:sp>
        <p:nvSpPr>
          <p:cNvPr id="2" name="Slide Number Placeholder 1">
            <a:extLst>
              <a:ext uri="{FF2B5EF4-FFF2-40B4-BE49-F238E27FC236}">
                <a16:creationId xmlns:a16="http://schemas.microsoft.com/office/drawing/2014/main" id="{4EA8BD76-E6D0-4351-A7B9-11EFAD1F64D1}"/>
              </a:ext>
            </a:extLst>
          </p:cNvPr>
          <p:cNvSpPr>
            <a:spLocks noGrp="1"/>
          </p:cNvSpPr>
          <p:nvPr>
            <p:ph type="sldNum" sz="quarter" idx="11"/>
          </p:nvPr>
        </p:nvSpPr>
        <p:spPr/>
        <p:txBody>
          <a:bodyPr/>
          <a:lstStyle/>
          <a:p>
            <a:r>
              <a:rPr lang="en-US"/>
              <a:t>12-</a:t>
            </a:r>
            <a:fld id="{9DB5FF97-0113-4092-9C15-275952287C80}" type="slidenum">
              <a:rPr lang="en-US" smtClean="0"/>
              <a:pPr/>
              <a:t>9</a:t>
            </a:fld>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7: Opioids and Club Drugs&amp;quot;&quot;/&gt;&lt;property id=&quot;20307&quot; value=&quot;256&quot;/&gt;&lt;/object&gt;&lt;object type=&quot;3&quot; unique_id=&quot;10004&quot;&gt;&lt;property id=&quot;20148&quot; value=&quot;5&quot;/&gt;&lt;property id=&quot;20300&quot; value=&quot;Slide 2 - &amp;quot;The Importance of Total Abstinence&amp;quot;&quot;/&gt;&lt;property id=&quot;20307&quot; value=&quot;285&quot;/&gt;&lt;/object&gt;&lt;object type=&quot;3&quot; unique_id=&quot;10005&quot;&gt;&lt;property id=&quot;20148&quot; value=&quot;5&quot;/&gt;&lt;property id=&quot;20300&quot; value=&quot;Slide 3 - &amp;quot;What Are Opioids?&amp;quot;&quot;/&gt;&lt;property id=&quot;20307&quot; value=&quot;294&quot;/&gt;&lt;/object&gt;&lt;object type=&quot;3&quot; unique_id=&quot;10006&quot;&gt;&lt;property id=&quot;20148&quot; value=&quot;5&quot;/&gt;&lt;property id=&quot;20300&quot; value=&quot;Slide 4 - &amp;quot;Physical Effects of Opioids&amp;quot;&quot;/&gt;&lt;property id=&quot;20307&quot; value=&quot;260&quot;/&gt;&lt;/object&gt;&lt;object type=&quot;3&quot; unique_id=&quot;10007&quot;&gt;&lt;property id=&quot;20148&quot; value=&quot;5&quot;/&gt;&lt;property id=&quot;20300&quot; value=&quot;Slide 5 - &amp;quot;Opioids and Tolerance&amp;quot;&quot;/&gt;&lt;property id=&quot;20307&quot; value=&quot;286&quot;/&gt;&lt;/object&gt;&lt;object type=&quot;3&quot; unique_id=&quot;10008&quot;&gt;&lt;property id=&quot;20148&quot; value=&quot;5&quot;/&gt;&lt;property id=&quot;20300&quot; value=&quot;Slide 6 - &amp;quot;Dependence Versus Addiction&amp;quot;&quot;/&gt;&lt;property id=&quot;20307&quot; value=&quot;287&quot;/&gt;&lt;/object&gt;&lt;object type=&quot;3&quot; unique_id=&quot;10009&quot;&gt;&lt;property id=&quot;20148&quot; value=&quot;5&quot;/&gt;&lt;property id=&quot;20300&quot; value=&quot;Slide 7 - &amp;quot;Withdrawal From Opioids&amp;quot;&quot;/&gt;&lt;property id=&quot;20307&quot; value=&quot;261&quot;/&gt;&lt;/object&gt;&lt;object type=&quot;3&quot; unique_id=&quot;10010&quot;&gt;&lt;property id=&quot;20148&quot; value=&quot;5&quot;/&gt;&lt;property id=&quot;20300&quot; value=&quot;Slide 8 - &amp;quot;Abuse of Prescription Opioids&amp;quot;&quot;/&gt;&lt;property id=&quot;20307&quot; value=&quot;289&quot;/&gt;&lt;/object&gt;&lt;object type=&quot;3&quot; unique_id=&quot;10011&quot;&gt;&lt;property id=&quot;20148&quot; value=&quot;5&quot;/&gt;&lt;property id=&quot;20300&quot; value=&quot;Slide 9 - &amp;quot;Oxycodone Use Patterns&amp;quot;&quot;/&gt;&lt;property id=&quot;20307&quot; value=&quot;290&quot;/&gt;&lt;/object&gt;&lt;object type=&quot;3&quot; unique_id=&quot;10012&quot;&gt;&lt;property id=&quot;20148&quot; value=&quot;5&quot;/&gt;&lt;property id=&quot;20300&quot; value=&quot;Slide 10 - &amp;quot;Oxycodone Facts&amp;quot;&quot;/&gt;&lt;property id=&quot;20307&quot; value=&quot;292&quot;/&gt;&lt;/object&gt;&lt;object type=&quot;3&quot; unique_id=&quot;10013&quot;&gt;&lt;property id=&quot;20148&quot; value=&quot;5&quot;/&gt;&lt;property id=&quot;20300&quot; value=&quot;Slide 11 - &amp;quot;Oxycodone Dangers&amp;quot;&quot;/&gt;&lt;property id=&quot;20307&quot; value=&quot;293&quot;/&gt;&lt;/object&gt;&lt;object type=&quot;3&quot; unique_id=&quot;10014&quot;&gt;&lt;property id=&quot;20148&quot; value=&quot;5&quot;/&gt;&lt;property id=&quot;20300&quot; value=&quot;Slide 12 - &amp;quot;Heroin Use Patterns&amp;quot;&quot;/&gt;&lt;property id=&quot;20307&quot; value=&quot;257&quot;/&gt;&lt;/object&gt;&lt;object type=&quot;3&quot; unique_id=&quot;10015&quot;&gt;&lt;property id=&quot;20148&quot; value=&quot;5&quot;/&gt;&lt;property id=&quot;20300&quot; value=&quot;Slide 13 - &amp;quot;Heroin Facts &amp;quot;&quot;/&gt;&lt;property id=&quot;20307&quot; value=&quot;259&quot;/&gt;&lt;/object&gt;&lt;object type=&quot;3&quot; unique_id=&quot;10016&quot;&gt;&lt;property id=&quot;20148&quot; value=&quot;5&quot;/&gt;&lt;property id=&quot;20300&quot; value=&quot;Slide 14 - &amp;quot;Heroin Dangers&amp;quot;&quot;/&gt;&lt;property id=&quot;20307&quot; value=&quot;262&quot;/&gt;&lt;/object&gt;&lt;object type=&quot;3&quot; unique_id=&quot;10017&quot;&gt;&lt;property id=&quot;20148&quot; value=&quot;5&quot;/&gt;&lt;property id=&quot;20300&quot; value=&quot;Slide 15 - &amp;quot;Heroin Disease Risks&amp;quot;&quot;/&gt;&lt;property id=&quot;20307&quot; value=&quot;263&quot;/&gt;&lt;/object&gt;&lt;object type=&quot;3&quot; unique_id=&quot;10018&quot;&gt;&lt;property id=&quot;20148&quot; value=&quot;5&quot;/&gt;&lt;property id=&quot;20300&quot; value=&quot;Slide 16 - &amp;quot;What Are Club Drugs?&amp;quot;&quot;/&gt;&lt;property id=&quot;20307&quot; value=&quot;269&quot;/&gt;&lt;/object&gt;&lt;object type=&quot;3&quot; unique_id=&quot;10019&quot;&gt;&lt;property id=&quot;20148&quot; value=&quot;5&quot;/&gt;&lt;property id=&quot;20300&quot; value=&quot;Slide 17 - &amp;quot;GHB Use Patterns &amp;quot;&quot;/&gt;&lt;property id=&quot;20307&quot; value=&quot;264&quot;/&gt;&lt;/object&gt;&lt;object type=&quot;3&quot; unique_id=&quot;10020&quot;&gt;&lt;property id=&quot;20148&quot; value=&quot;5&quot;/&gt;&lt;property id=&quot;20300&quot; value=&quot;Slide 18 - &amp;quot;GHB Facts &amp;quot;&quot;/&gt;&lt;property id=&quot;20307&quot; value=&quot;265&quot;/&gt;&lt;/object&gt;&lt;object type=&quot;3&quot; unique_id=&quot;10021&quot;&gt;&lt;property id=&quot;20148&quot; value=&quot;5&quot;/&gt;&lt;property id=&quot;20300&quot; value=&quot;Slide 19 - &amp;quot;GHB Physical Effects&amp;quot;&quot;/&gt;&lt;property id=&quot;20307&quot; value=&quot;266&quot;/&gt;&lt;/object&gt;&lt;object type=&quot;3&quot; unique_id=&quot;10022&quot;&gt;&lt;property id=&quot;20148&quot; value=&quot;5&quot;/&gt;&lt;property id=&quot;20300&quot; value=&quot;Slide 20 - &amp;quot;Rohypnol Use Patterns &amp;quot;&quot;/&gt;&lt;property id=&quot;20307&quot; value=&quot;268&quot;/&gt;&lt;/object&gt;&lt;object type=&quot;3&quot; unique_id=&quot;10023&quot;&gt;&lt;property id=&quot;20148&quot; value=&quot;5&quot;/&gt;&lt;property id=&quot;20300&quot; value=&quot;Slide 21 - &amp;quot;Rohypnol Facts &amp;quot;&quot;/&gt;&lt;property id=&quot;20307&quot; value=&quot;270&quot;/&gt;&lt;/object&gt;&lt;object type=&quot;3&quot; unique_id=&quot;10024&quot;&gt;&lt;property id=&quot;20148&quot; value=&quot;5&quot;/&gt;&lt;property id=&quot;20300&quot; value=&quot;Slide 22 - &amp;quot;Rohypnol Physical Effects &amp;quot;&quot;/&gt;&lt;property id=&quot;20307&quot; value=&quot;271&quot;/&gt;&lt;/object&gt;&lt;object type=&quot;3&quot; unique_id=&quot;10025&quot;&gt;&lt;property id=&quot;20148&quot; value=&quot;5&quot;/&gt;&lt;property id=&quot;20300&quot; value=&quot;Slide 23 - &amp;quot;Ketamine Use Patterns&amp;quot;&quot;/&gt;&lt;property id=&quot;20307&quot; value=&quot;273&quot;/&gt;&lt;/object&gt;&lt;object type=&quot;3&quot; unique_id=&quot;10026&quot;&gt;&lt;property id=&quot;20148&quot; value=&quot;5&quot;/&gt;&lt;property id=&quot;20300&quot; value=&quot;Slide 24 - &amp;quot;Ketamine Facts &amp;quot;&quot;/&gt;&lt;property id=&quot;20307&quot; value=&quot;274&quot;/&gt;&lt;/object&gt;&lt;object type=&quot;3&quot; unique_id=&quot;10027&quot;&gt;&lt;property id=&quot;20148&quot; value=&quot;5&quot;/&gt;&lt;property id=&quot;20300&quot; value=&quot;Slide 25 - &amp;quot;Ketamine Physical Effects &amp;quot;&quot;/&gt;&lt;property id=&quot;20307&quot; value=&quot;275&quot;/&gt;&lt;/object&gt;&lt;object type=&quot;3&quot; unique_id=&quot;10028&quot;&gt;&lt;property id=&quot;20148&quot; value=&quot;5&quot;/&gt;&lt;property id=&quot;20300&quot; value=&quot;Slide 26 - &amp;quot;Club Drugs and Date Rape&amp;quot;&quot;/&gt;&lt;property id=&quot;20307&quot; value=&quot;272&quot;/&gt;&lt;/object&gt;&lt;object type=&quot;3&quot; unique_id=&quot;10029&quot;&gt;&lt;property id=&quot;20148&quot; value=&quot;5&quot;/&gt;&lt;property id=&quot;20300&quot; value=&quot;Slide 27 - &amp;quot;LSD Use Patterns&amp;quot;&quot;/&gt;&lt;property id=&quot;20307&quot; value=&quot;277&quot;/&gt;&lt;/object&gt;&lt;object type=&quot;3&quot; unique_id=&quot;10030&quot;&gt;&lt;property id=&quot;20148&quot; value=&quot;5&quot;/&gt;&lt;property id=&quot;20300&quot; value=&quot;Slide 28 - &amp;quot;LSD Facts &amp;quot;&quot;/&gt;&lt;property id=&quot;20307&quot; value=&quot;278&quot;/&gt;&lt;/object&gt;&lt;object type=&quot;3&quot; unique_id=&quot;10031&quot;&gt;&lt;property id=&quot;20148&quot; value=&quot;5&quot;/&gt;&lt;property id=&quot;20300&quot; value=&quot;Slide 29 - &amp;quot;LSD Physical Effects&amp;quot;&quot;/&gt;&lt;property id=&quot;20307&quot; value=&quot;279&quot;/&gt;&lt;/object&gt;&lt;object type=&quot;3&quot; unique_id=&quot;10032&quot;&gt;&lt;property id=&quot;20148&quot; value=&quot;5&quot;/&gt;&lt;property id=&quot;20300&quot; value=&quot;Slide 30 - &amp;quot;MDMA (“Ecstasy”) Use Patterns&amp;quot;&quot;/&gt;&lt;property id=&quot;20307&quot; value=&quot;281&quot;/&gt;&lt;/object&gt;&lt;object type=&quot;3&quot; unique_id=&quot;10033&quot;&gt;&lt;property id=&quot;20148&quot; value=&quot;5&quot;/&gt;&lt;property id=&quot;20300&quot; value=&quot;Slide 31 - &amp;quot;Ecstasy Facts &amp;quot;&quot;/&gt;&lt;property id=&quot;20307&quot; value=&quot;282&quot;/&gt;&lt;/object&gt;&lt;object type=&quot;3&quot; unique_id=&quot;10034&quot;&gt;&lt;property id=&quot;20148&quot; value=&quot;5&quot;/&gt;&lt;property id=&quot;20300&quot; value=&quot;Slide 32 - &amp;quot;Ecstasy Physical Effects&amp;quot;&quot;/&gt;&lt;property id=&quot;20307&quot; value=&quot;283&quot;/&gt;&lt;/object&gt;&lt;/object&gt;&lt;object type=&quot;8&quot; unique_id=&quot;10068&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6570</TotalTime>
  <Words>2058</Words>
  <Application>Microsoft Office PowerPoint</Application>
  <PresentationFormat>On-screen Show (4:3)</PresentationFormat>
  <Paragraphs>185</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Matrix Family Ed Slides</vt:lpstr>
      <vt:lpstr>PowerPoint Presentation</vt:lpstr>
      <vt:lpstr>The Importance of Total Abstinence</vt:lpstr>
      <vt:lpstr>Mga Tanong:</vt:lpstr>
      <vt:lpstr>Ano ang mga Opioids?</vt:lpstr>
      <vt:lpstr>Mga Epekto ng Opioids sa Katawan</vt:lpstr>
      <vt:lpstr>Tanong:</vt:lpstr>
      <vt:lpstr>Opioids at Tolerance</vt:lpstr>
      <vt:lpstr>Tanong:</vt:lpstr>
      <vt:lpstr>Pagkasugapa “dependence” at Pagkalulong o “addiction” sa Opioids</vt:lpstr>
      <vt:lpstr>Withdrawal mula sa Opioids</vt:lpstr>
      <vt:lpstr>Pag-abuso sa Niresetang Opioids</vt:lpstr>
      <vt:lpstr>Heroin</vt:lpstr>
      <vt:lpstr>Heroin</vt:lpstr>
      <vt:lpstr>Heroin</vt:lpstr>
      <vt:lpstr>Tanong:</vt:lpstr>
      <vt:lpstr>Ano-ano ang mga Club Drugs?</vt:lpstr>
      <vt:lpstr>MDMA o “Ecstasy”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7: Opioids and Club Drugs</dc:title>
  <dc:subject>Opiods and Club Drugs</dc:subject>
  <dc:creator>JICA/DOH IntERlaPP</dc:creator>
  <cp:keywords>Opioids. Club Drugs, substance abuse Family Education</cp:keywords>
  <cp:lastModifiedBy>Kanamori Shogo</cp:lastModifiedBy>
  <cp:revision>201</cp:revision>
  <cp:lastPrinted>2019-10-30T03:56:16Z</cp:lastPrinted>
  <dcterms:created xsi:type="dcterms:W3CDTF">2005-04-05T20:52:42Z</dcterms:created>
  <dcterms:modified xsi:type="dcterms:W3CDTF">2020-08-25T08:18:10Z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