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5"/>
  </p:notesMasterIdLst>
  <p:sldIdLst>
    <p:sldId id="256" r:id="rId2"/>
    <p:sldId id="309" r:id="rId3"/>
    <p:sldId id="276" r:id="rId4"/>
    <p:sldId id="310" r:id="rId5"/>
    <p:sldId id="277" r:id="rId6"/>
    <p:sldId id="278" r:id="rId7"/>
    <p:sldId id="279" r:id="rId8"/>
    <p:sldId id="263" r:id="rId9"/>
    <p:sldId id="280" r:id="rId10"/>
    <p:sldId id="287" r:id="rId11"/>
    <p:sldId id="311" r:id="rId12"/>
    <p:sldId id="289" r:id="rId13"/>
    <p:sldId id="292" r:id="rId14"/>
    <p:sldId id="293" r:id="rId15"/>
    <p:sldId id="294" r:id="rId16"/>
    <p:sldId id="296" r:id="rId17"/>
    <p:sldId id="297" r:id="rId18"/>
    <p:sldId id="298" r:id="rId19"/>
    <p:sldId id="299" r:id="rId20"/>
    <p:sldId id="300" r:id="rId21"/>
    <p:sldId id="302" r:id="rId22"/>
    <p:sldId id="303" r:id="rId23"/>
    <p:sldId id="304" r:id="rId24"/>
  </p:sldIdLst>
  <p:sldSz cx="9144000" cy="6858000" type="screen4x3"/>
  <p:notesSz cx="6858000" cy="9144000"/>
  <p:custDataLst>
    <p:tags r:id="rId2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9A5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433" autoAdjust="0"/>
  </p:normalViewPr>
  <p:slideViewPr>
    <p:cSldViewPr>
      <p:cViewPr varScale="1">
        <p:scale>
          <a:sx n="95" d="100"/>
          <a:sy n="95" d="100"/>
        </p:scale>
        <p:origin x="158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38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1B31EB1-2622-494E-B032-C999DFA30D4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704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0" hangingPunct="0">
              <a:lnSpc>
                <a:spcPct val="107000"/>
              </a:lnSpc>
              <a:spcAft>
                <a:spcPts val="800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6-1—Methamphetamine and Cocaine </a:t>
            </a:r>
          </a:p>
          <a:p>
            <a:pPr marL="342900" indent="-342900" eaLnBrk="0" hangingPunct="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We continue to learn about methamphetamine, then move onto cocaine. </a:t>
            </a:r>
            <a:endParaRPr lang="en-PH" dirty="0">
              <a:latin typeface="Times New Roman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61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latinLnBrk="0">
              <a:lnSpc>
                <a:spcPct val="107000"/>
              </a:lnSpc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PH" altLang="ja-JP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6-2—Question</a:t>
            </a:r>
          </a:p>
          <a:p>
            <a:pPr marL="34290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altLang="ja-JP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Ask participants if Shabu in the market is composed of 100% pure methamphetamine.</a:t>
            </a:r>
            <a:endParaRPr lang="ja-JP" altLang="en-US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F424083-4411-40F4-AB8C-A1F69994D9C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079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6-3—Shabu Is Not Just Methamphetamine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Because Shabu is manufactured by amateur “cooks,” it is often full of impurities, such as lead ace­tate or mercury, which can lead to heavy metal poisoning, and various acids created in the process.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In addition, Shabu is “cut” or diluted, before it is sold to maximize profits.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The substances used to cut methamphetamine can cause problems of their own.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Shabu purity tends to range from 40 to 70 percent, meaning 30 to 60 percent of what a person injects, snorts, or smokes is not methamphetamine.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872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latinLnBrk="0">
              <a:lnSpc>
                <a:spcPct val="107000"/>
              </a:lnSpc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PH" altLang="ja-JP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6-4—Question</a:t>
            </a:r>
          </a:p>
          <a:p>
            <a:pPr marL="34290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altLang="ja-JP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Ask participants about possible risks of taking Shabu in the following forms: (1) Injecting, (2) Snorting, and (3) Smoking.</a:t>
            </a:r>
            <a:endParaRPr lang="ja-JP" altLang="en-US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F424083-4411-40F4-AB8C-A1F69994D9CB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3317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6-5—Injecting Shabu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The ways in which a person can take Shabu create special problems as well. Injecting Shabu can cause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Blood clots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Skin abscesses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HIV, tuberculosis, or hepatitis C virus exposure from sharing needles and other works or from unprotected sex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Heart inflammation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Pneumonia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Kidney failure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7565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6-6—Snorting Shabu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Snorting Shabu can cause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Sinus infection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Holes in the septum, the cartilage between nostrils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Hoarseness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Nosebleeds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6009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6-7—Smoking Shabu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Smoking Shabu can cause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Throat problems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Burned lips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Lung congestion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Severe coughing with black mucus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Chronic lung disease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229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6-8—Shabu Dose and Toxic Effects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The dose and frequency of Shabu use affect the level of toxic effects, as well.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The higher the dose and the more frequent the use, the higher the likelihood of toxic effects.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People who use Shabu tend to develop tolerance for the drug, meaning that it takes a higher dose to get the desired effect as people continue to use Shabu.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7784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6-9—Pregnancy and Shabu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 woman who uses Shabu while she is pregnant may harm her fetus.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Fetuses of mothers who use Shabu are at higher risk of having a stroke or brain hemorrhage, often causing death, before delivery.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Shabu use during pregnancy also can cause premature birth.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Fetuses also may be exposed to HIV or hepatitis if the mother is infected with these viruses.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Babies of mothers who used Shabu during pregnancy may have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Abnormal reflexes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Extreme irritability</a:t>
            </a:r>
          </a:p>
          <a:p>
            <a:pPr marL="800100" marR="0" lvl="1" indent="-342900" algn="l" defTabSz="914400" rtl="0" eaLnBrk="1" fontAlgn="base" latinLnBrk="0" hangingPunct="1">
              <a:lnSpc>
                <a:spcPct val="107000"/>
              </a:lnSpc>
              <a:spcBef>
                <a:spcPct val="3000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"/>
              <a:tabLst/>
              <a:defRPr/>
            </a:pPr>
            <a:r>
              <a:rPr lang="en-US" altLang="ja-JP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Trouble eating and digesting food</a:t>
            </a: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3858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>
              <a:lnSpc>
                <a:spcPct val="107000"/>
              </a:lnSpc>
              <a:spcAft>
                <a:spcPts val="800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6-10—Cocaine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spcBef>
                <a:spcPct val="3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"/>
              <a:tabLst/>
              <a:defRPr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The other stimulant drug we will discuss is cocaine, </a:t>
            </a:r>
            <a:r>
              <a:rPr lang="en-US" altLang="ja-JP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 drug that is made from the leaves of the coca plant. </a:t>
            </a: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</a:p>
          <a:p>
            <a:pPr marL="342900" marR="0" lvl="0" indent="-342900" algn="l" defTabSz="914400" rtl="0" eaLnBrk="1" fontAlgn="base" latinLnBrk="0" hangingPunct="1">
              <a:spcBef>
                <a:spcPct val="3000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"/>
              <a:tabLst/>
              <a:defRPr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Cocaine is not as popular as Shabu in the Philippines, but we shall understand its basics.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1991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latinLnBrk="0">
              <a:lnSpc>
                <a:spcPct val="107000"/>
              </a:lnSpc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PH" altLang="ja-JP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6-11—Question</a:t>
            </a:r>
          </a:p>
          <a:p>
            <a:pPr marL="34290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altLang="ja-JP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Ask participants about anything they know about cocaine.</a:t>
            </a:r>
            <a:endParaRPr lang="ja-JP" altLang="en-US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F424083-4411-40F4-AB8C-A1F69994D9CB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790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6-12—Crack Cocaine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Crack cocaine is cocaine that has been processed from cocaine hydrochloride into a rock crystal form that can be smoked.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It gets its name from the cracking sound it makes when heated.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Crack is sometimes called “rock” or “freebase.”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When people process cocaine hydrochloride themselves and smoke the result, it often is called “free basing.”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3612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6-13—Immediate Psychological Effects </a:t>
            </a:r>
            <a:endParaRPr lang="en-PH" b="1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The immediate psychological effects of cocaine are similar to those of Shabu and include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Euphoria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Increased energy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altLang="ja-JP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Increased talkativeness</a:t>
            </a:r>
            <a:endParaRPr lang="en-PH" altLang="ja-JP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altLang="ja-JP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Increased sensitivity to sensations of sight, sound, and touch</a:t>
            </a:r>
            <a:endParaRPr lang="en-PH" altLang="ja-JP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altLang="ja-JP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Increased mental alertness </a:t>
            </a:r>
            <a:endParaRPr lang="en-PH" altLang="ja-JP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Increased confidence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Intensified feelings of sexual desire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1489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6-14—Immediate Physical Effects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The immediate physical effects of cocaine include:</a:t>
            </a: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Increase of:</a:t>
            </a:r>
          </a:p>
          <a:p>
            <a:pPr marL="1085850" lvl="2" indent="-17145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Pupil size</a:t>
            </a:r>
          </a:p>
          <a:p>
            <a:pPr marL="1085850" lvl="2" indent="-17145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Heart rate</a:t>
            </a:r>
          </a:p>
          <a:p>
            <a:pPr marL="1085850" lvl="2" indent="-17145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Temperature</a:t>
            </a:r>
          </a:p>
          <a:p>
            <a:pPr marL="1085850" lvl="2" indent="-17145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Blood pressure</a:t>
            </a: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Decrease of: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1085850" lvl="2" indent="-17145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Appetite</a:t>
            </a:r>
          </a:p>
          <a:p>
            <a:pPr marL="1085850" lvl="2" indent="-17145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Sleep</a:t>
            </a:r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8921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6-15—Warning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In rare instances, sudden death can occur with cocaine use, even the first time someone uses the drug.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Drinking alcohol with cocaine increases this risk.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The liver combines cocaine and alcohol and manufactures a third substance, </a:t>
            </a:r>
            <a:r>
              <a:rPr lang="en-US" dirty="0" err="1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cocaethylene</a:t>
            </a: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dirty="0" err="1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Cocaethylene</a:t>
            </a: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intensifies cocaine’s euphoric effects, while increasing the risk of sudden death.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4625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3200400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6-16—Chronic Psychological Effects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Chronic psychological effects of cocaine use include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Irritability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Depression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Increasing restlessness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Paranoia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Auditory hallucinations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Possible bizarre and/or violent behavior (with high doses)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Damaged ability to feel pleasure without the drug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Exposure to HIV or hepatitis C virus through reckless, unprotected sex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3799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6-17—Chronic Physical Effects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Chronic physical effects of cocaine use include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Cardiovascular effects, such as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1257300" lvl="2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Disturbances in heart rhythm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1257300" lvl="2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Heart attacks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Respiratory effects, such as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1257300" lvl="2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Chest pain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1257300" lvl="2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Bronchitis and pneumonia</a:t>
            </a:r>
          </a:p>
          <a:p>
            <a:pPr marL="1257300" lvl="2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altLang="ja-JP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Respiratory failure </a:t>
            </a:r>
            <a:endParaRPr lang="en-PH" altLang="ja-JP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Neurological effects, such as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1257300" lvl="2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Strokes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1257300" lvl="2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Loss of appetite over time leading to significant weight loss and malnutrition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1257300" lvl="2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Seizures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1257300" lvl="2" indent="-34290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Headaches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5085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6-18—Injecting Cocaine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Like Shabu, the way in which cocaine is used may cause particular problems. People who regularly inject cocaine may experience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Abscesses (infected sores) at injection sites </a:t>
            </a: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Allergic reactions, either to the drug or to some additive in street cocaine, which can result in death 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Exposure to HIV and hepatitis C virus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8107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6-19—Snorting Cocaine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Regularly snorting cocaine can lead to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Loss of sense of smell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altLang="ja-JP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Problems with swallowing</a:t>
            </a: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altLang="ja-JP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Overall irritation of the nasal septum leading to a chronically inflamed, runny nose</a:t>
            </a: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Nosebleeds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Hoarseness 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Deviated septum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1276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6-20—Smoking Crack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Smoking crack cocaine can lead to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Throat problems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altLang="ja-JP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Burned lips</a:t>
            </a: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altLang="ja-JP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Lung congestion </a:t>
            </a: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Severe coughing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Chronic lung disease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6891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6-21—Cocaine Dose and Toxic Effects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As with people who use Shabu, people who use cocaine regularly develop tolerance for the effects of the drug and use higher and higher doses to get the same euphoric effect.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Higher doses and more frequent use increase the likelihood of toxic effects.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6366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3200400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6-22—Pregnancy and Cocaine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Using cocaine during pregnancy may cause serious problems for a woman’s fetus.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The drug passes through the placenta, enters the fetus’ bloodstream, and passes through the fetal brain barrier.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Babies born to mothers who used cocaine during pregnancy may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Be born prematurely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altLang="ja-JP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Have low birth weights</a:t>
            </a:r>
            <a:endParaRPr lang="en-PH" altLang="ja-JP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Have smaller than normal heads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Be shorter than normal</a:t>
            </a: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Be exposed to HIV or hepatitis virus if the mother is infected. </a:t>
            </a:r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7843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6-23—Cocaine-Exposed Children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Fetal cocaine exposure does not seem to cause as serious and long-lasting problems as was once thought.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However, as cocaine-exposed children grow up, they may have subtle, yet significant, problems later in life in areas that are important for success in school, such as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Paying attention to tasks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Thinking things through</a:t>
            </a:r>
          </a:p>
          <a:p>
            <a:pPr marL="800100" marR="0" lvl="1" indent="-342900" algn="l" defTabSz="914400" rtl="0" eaLnBrk="1" fontAlgn="base" latinLnBrk="0" hangingPunct="1">
              <a:lnSpc>
                <a:spcPct val="107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"/>
              <a:tabLst/>
              <a:defRPr/>
            </a:pPr>
            <a:r>
              <a:rPr lang="en-US" altLang="ja-JP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Learning new information </a:t>
            </a:r>
            <a:endParaRPr lang="en-PH" altLang="ja-JP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922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914400" y="1295400"/>
            <a:ext cx="7924800" cy="1470025"/>
          </a:xfrm>
        </p:spPr>
        <p:txBody>
          <a:bodyPr/>
          <a:lstStyle>
            <a:lvl1pPr algn="ctr">
              <a:defRPr sz="44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6-</a:t>
            </a:r>
            <a:fld id="{59EEB10E-144D-47F1-A070-BEC62774191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6-</a:t>
            </a:r>
            <a:fld id="{EC105B58-B364-40F7-81C9-0BF7B0236E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330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6-</a:t>
            </a:r>
            <a:fld id="{790F1827-3419-49B5-AFF5-FDEF406AB3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300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5350" y="1600200"/>
            <a:ext cx="37719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9650" y="1600200"/>
            <a:ext cx="37719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6-</a:t>
            </a:r>
            <a:fld id="{DD980218-10A2-40C4-BBDB-0D64C82B827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852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6-</a:t>
            </a:r>
            <a:fld id="{074F5043-1117-44D6-A438-1F0EDE68CA9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959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6-</a:t>
            </a:r>
            <a:fld id="{971BFE9B-9BFF-47CE-91B6-6C9B49F261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660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6-</a:t>
            </a:r>
            <a:fld id="{4DA0064A-4E0D-4BB0-B9EB-9B809133AF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337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6-</a:t>
            </a:r>
            <a:fld id="{CF4E8893-B593-4226-A0A2-DA35A3C527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890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6-</a:t>
            </a:r>
            <a:fld id="{2F986D57-DD6D-4361-B180-0EAF6D50E05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889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6-</a:t>
            </a:r>
            <a:fld id="{F53395C0-C8AC-45AE-BDBA-879B78CD82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648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274638"/>
            <a:ext cx="1924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5350" y="274638"/>
            <a:ext cx="56197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6-</a:t>
            </a:r>
            <a:fld id="{94796BB0-648A-48E7-A375-A7DD66C5C79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5695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274638"/>
            <a:ext cx="7696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95350" y="1600200"/>
            <a:ext cx="37719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19650" y="1600200"/>
            <a:ext cx="37719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19650" y="3938588"/>
            <a:ext cx="37719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827838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6-</a:t>
            </a:r>
            <a:fld id="{76A372EF-1D75-443B-9549-919169D49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836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7030A0"/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1" y="0"/>
            <a:ext cx="9144000" cy="533400"/>
          </a:xfrm>
          <a:prstGeom prst="rect">
            <a:avLst/>
          </a:prstGeom>
          <a:gradFill rotWithShape="1">
            <a:gsLst>
              <a:gs pos="0">
                <a:srgbClr val="7030A0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373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895350" y="274638"/>
            <a:ext cx="7696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373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5350" y="1600200"/>
            <a:ext cx="76962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27838" y="638175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r>
              <a:rPr lang="en-US" dirty="0"/>
              <a:t>6-</a:t>
            </a:r>
            <a:fld id="{C6CF2939-43EF-4508-A84E-0163CB38349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2B85BB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F5200"/>
        </a:buClr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2B85BB"/>
        </a:buClr>
        <a:buChar char="•"/>
        <a:defRPr sz="28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8CDB282-E365-472F-BEA0-2A8A4DA0E5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9574" y="1822727"/>
            <a:ext cx="7154426" cy="2723105"/>
          </a:xfrm>
          <a:prstGeom prst="rect">
            <a:avLst/>
          </a:prstGeom>
          <a:gradFill>
            <a:gsLst>
              <a:gs pos="0">
                <a:schemeClr val="bg1">
                  <a:alpha val="60000"/>
                </a:schemeClr>
              </a:gs>
              <a:gs pos="50000">
                <a:srgbClr val="7030A0">
                  <a:alpha val="40000"/>
                </a:srgb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90488" algn="l"/>
            <a:r>
              <a:rPr lang="en-US" sz="4800" b="1" kern="0" dirty="0">
                <a:solidFill>
                  <a:schemeClr val="tx1"/>
                </a:solidFill>
              </a:rPr>
              <a:t>Session 6: </a:t>
            </a:r>
            <a:r>
              <a:rPr lang="en-US" sz="4400" b="1" kern="0" dirty="0">
                <a:solidFill>
                  <a:schemeClr val="tx1"/>
                </a:solidFill>
              </a:rPr>
              <a:t>Methamphetamine and Cocaine (2)</a:t>
            </a:r>
            <a:endParaRPr lang="en-US" sz="4400" b="1" i="1" kern="0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C4055A-ED1B-4C76-8075-A43DF1CA6275}"/>
              </a:ext>
            </a:extLst>
          </p:cNvPr>
          <p:cNvSpPr/>
          <p:nvPr/>
        </p:nvSpPr>
        <p:spPr>
          <a:xfrm>
            <a:off x="1989574" y="1622672"/>
            <a:ext cx="71544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488"/>
            <a:r>
              <a:rPr lang="en-US" altLang="ja-JP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Psycho-Education for Patients and Family Members</a:t>
            </a:r>
            <a:endParaRPr lang="ja-JP" alt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A017F3-7B0D-45F6-81C8-81F5FF25A2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6-</a:t>
            </a:r>
            <a:fld id="{59EEB10E-144D-47F1-A070-BEC627741910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16691-F8E0-4819-9770-36D8A22ED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915" y="638769"/>
            <a:ext cx="7696200" cy="1143000"/>
          </a:xfrm>
        </p:spPr>
        <p:txBody>
          <a:bodyPr/>
          <a:lstStyle/>
          <a:p>
            <a:r>
              <a:rPr kumimoji="1" lang="en-US" altLang="ja-JP" u="sng" dirty="0"/>
              <a:t>Question</a:t>
            </a:r>
            <a:r>
              <a:rPr kumimoji="1" lang="en-US" altLang="ja-JP" dirty="0"/>
              <a:t>:</a:t>
            </a:r>
            <a:endParaRPr kumimoji="1" lang="ja-JP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1151E-85A5-43B6-8131-75FFDD53D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915" y="1676401"/>
            <a:ext cx="7696200" cy="2514600"/>
          </a:xfrm>
        </p:spPr>
        <p:txBody>
          <a:bodyPr/>
          <a:lstStyle/>
          <a:p>
            <a:pPr>
              <a:buClrTx/>
            </a:pPr>
            <a:r>
              <a:rPr kumimoji="1" lang="en-US" altLang="ja-JP" sz="3600" i="1" dirty="0"/>
              <a:t>If you buy Shabu in the market, is it composed of 100% pure methamphetamine?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C1C048-AAEB-4DDF-86AA-44A832CEB4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1-</a:t>
            </a:r>
            <a:fld id="{D34E258C-3369-4E22-A924-85534044A96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949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4-</a:t>
            </a:r>
            <a:fld id="{FF695475-361B-4EE1-B4F0-3DF7118D07DF}" type="slidenum">
              <a:rPr lang="en-US"/>
              <a:pPr/>
              <a:t>3</a:t>
            </a:fld>
            <a:endParaRPr lang="en-US"/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895350" y="530051"/>
            <a:ext cx="7696200" cy="1143000"/>
          </a:xfrm>
        </p:spPr>
        <p:txBody>
          <a:bodyPr/>
          <a:lstStyle/>
          <a:p>
            <a:r>
              <a:rPr lang="en-US" altLang="ja-JP" dirty="0"/>
              <a:t>Shabu</a:t>
            </a:r>
            <a:r>
              <a:rPr lang="en-US" dirty="0"/>
              <a:t> Is Not Just Methamphetamine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5350" y="1828800"/>
            <a:ext cx="7696200" cy="3352800"/>
          </a:xfrm>
        </p:spPr>
        <p:txBody>
          <a:bodyPr/>
          <a:lstStyle/>
          <a:p>
            <a:pPr marL="0" indent="0">
              <a:buFont typeface="Wingdings" pitchFamily="2" charset="2"/>
              <a:buNone/>
              <a:tabLst>
                <a:tab pos="228600" algn="l"/>
              </a:tabLst>
            </a:pPr>
            <a:r>
              <a:rPr lang="en-US" i="1" dirty="0"/>
              <a:t>Up to 60 percent of what a person injects, snorts, or smokes is </a:t>
            </a:r>
            <a:r>
              <a:rPr lang="en-US" i="1" u="sng" dirty="0"/>
              <a:t>NOT</a:t>
            </a:r>
            <a:r>
              <a:rPr lang="en-US" i="1" dirty="0"/>
              <a:t> Methamphetamine:</a:t>
            </a:r>
          </a:p>
          <a:p>
            <a:pPr>
              <a:lnSpc>
                <a:spcPct val="90000"/>
              </a:lnSpc>
              <a:buClrTx/>
              <a:tabLst>
                <a:tab pos="228600" algn="l"/>
              </a:tabLst>
            </a:pPr>
            <a:r>
              <a:rPr lang="en-US" dirty="0"/>
              <a:t>Shabu is full of impurities, such as lead acetate or mercury, which can lead to heavy metal poisoning.</a:t>
            </a:r>
          </a:p>
          <a:p>
            <a:pPr>
              <a:lnSpc>
                <a:spcPct val="90000"/>
              </a:lnSpc>
              <a:buClrTx/>
              <a:tabLst>
                <a:tab pos="228600" algn="l"/>
              </a:tabLst>
            </a:pPr>
            <a:r>
              <a:rPr lang="en-US" dirty="0"/>
              <a:t>Shabu is “cut” with other substances to maximize profits.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16691-F8E0-4819-9770-36D8A22ED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915" y="638769"/>
            <a:ext cx="7696200" cy="1143000"/>
          </a:xfrm>
        </p:spPr>
        <p:txBody>
          <a:bodyPr/>
          <a:lstStyle/>
          <a:p>
            <a:r>
              <a:rPr kumimoji="1" lang="en-US" altLang="ja-JP" u="sng" dirty="0"/>
              <a:t>Question</a:t>
            </a:r>
            <a:r>
              <a:rPr kumimoji="1" lang="en-US" altLang="ja-JP" dirty="0"/>
              <a:t>:</a:t>
            </a:r>
            <a:endParaRPr kumimoji="1" lang="ja-JP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1151E-85A5-43B6-8131-75FFDD53D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915" y="1676401"/>
            <a:ext cx="7696200" cy="2514600"/>
          </a:xfrm>
        </p:spPr>
        <p:txBody>
          <a:bodyPr/>
          <a:lstStyle/>
          <a:p>
            <a:pPr>
              <a:buClrTx/>
            </a:pPr>
            <a:r>
              <a:rPr kumimoji="1" lang="en-US" altLang="ja-JP" sz="3600" i="1" dirty="0"/>
              <a:t>What are the possible risks of taking Shabu in the following forms?</a:t>
            </a:r>
          </a:p>
          <a:p>
            <a:pPr lvl="1">
              <a:buClrTx/>
            </a:pPr>
            <a:r>
              <a:rPr kumimoji="1" lang="en-US" altLang="ja-JP" sz="3600" i="1" dirty="0"/>
              <a:t>Injecting</a:t>
            </a:r>
          </a:p>
          <a:p>
            <a:pPr lvl="1">
              <a:buClrTx/>
            </a:pPr>
            <a:r>
              <a:rPr kumimoji="1" lang="en-US" altLang="ja-JP" sz="3600" i="1" dirty="0"/>
              <a:t>Snorting</a:t>
            </a:r>
          </a:p>
          <a:p>
            <a:pPr lvl="1">
              <a:buClrTx/>
            </a:pPr>
            <a:r>
              <a:rPr kumimoji="1" lang="en-US" altLang="ja-JP" sz="3600" i="1" dirty="0"/>
              <a:t>Smoking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C1C048-AAEB-4DDF-86AA-44A832CEB4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1-</a:t>
            </a:r>
            <a:fld id="{D34E258C-3369-4E22-A924-85534044A96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111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4-</a:t>
            </a:r>
            <a:fld id="{95E936D4-D0E7-4A0A-9D8C-EDA3A6557638}" type="slidenum">
              <a:rPr lang="en-US"/>
              <a:pPr/>
              <a:t>5</a:t>
            </a:fld>
            <a:endParaRPr lang="en-US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Injecting Shabu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i="1" dirty="0"/>
              <a:t>Injecting Shabu can cause</a:t>
            </a:r>
          </a:p>
          <a:p>
            <a:pPr>
              <a:buClrTx/>
            </a:pPr>
            <a:r>
              <a:rPr lang="en-US" dirty="0"/>
              <a:t>Blood clots</a:t>
            </a:r>
          </a:p>
          <a:p>
            <a:pPr>
              <a:buClrTx/>
            </a:pPr>
            <a:r>
              <a:rPr lang="en-US" dirty="0"/>
              <a:t>Skin abscesses</a:t>
            </a:r>
          </a:p>
          <a:p>
            <a:pPr>
              <a:buClrTx/>
            </a:pPr>
            <a:r>
              <a:rPr lang="en-US" dirty="0"/>
              <a:t>HIV, tuberculosis, or hepatitis C virus exposure</a:t>
            </a:r>
          </a:p>
          <a:p>
            <a:pPr>
              <a:buClrTx/>
            </a:pPr>
            <a:r>
              <a:rPr lang="en-US" dirty="0"/>
              <a:t>Heart inflammation</a:t>
            </a:r>
          </a:p>
          <a:p>
            <a:pPr>
              <a:buClrTx/>
            </a:pPr>
            <a:r>
              <a:rPr lang="en-US" dirty="0"/>
              <a:t>Pneumonia</a:t>
            </a:r>
          </a:p>
          <a:p>
            <a:pPr>
              <a:buClrTx/>
            </a:pPr>
            <a:r>
              <a:rPr lang="en-US" dirty="0"/>
              <a:t>Kidney failure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4-</a:t>
            </a:r>
            <a:fld id="{808F75F1-B603-43A2-B0D1-61BBF3CCF5AF}" type="slidenum">
              <a:rPr lang="en-US"/>
              <a:pPr/>
              <a:t>6</a:t>
            </a:fld>
            <a:endParaRPr lang="en-US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696200" cy="1143000"/>
          </a:xfrm>
        </p:spPr>
        <p:txBody>
          <a:bodyPr/>
          <a:lstStyle/>
          <a:p>
            <a:r>
              <a:rPr lang="en-US" dirty="0"/>
              <a:t>Snorting Shabu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00200"/>
            <a:ext cx="7620000" cy="2971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i="1" dirty="0"/>
              <a:t>Snorting Shabu can cause:</a:t>
            </a:r>
          </a:p>
          <a:p>
            <a:pPr>
              <a:buClrTx/>
            </a:pPr>
            <a:r>
              <a:rPr lang="en-US" dirty="0"/>
              <a:t>Sinus infection</a:t>
            </a:r>
          </a:p>
          <a:p>
            <a:pPr>
              <a:buClrTx/>
            </a:pPr>
            <a:r>
              <a:rPr lang="en-US" dirty="0"/>
              <a:t>Holes in the septum</a:t>
            </a:r>
          </a:p>
          <a:p>
            <a:pPr>
              <a:buClrTx/>
            </a:pPr>
            <a:r>
              <a:rPr lang="en-US" dirty="0"/>
              <a:t>Hoarseness</a:t>
            </a:r>
          </a:p>
          <a:p>
            <a:pPr>
              <a:buClrTx/>
            </a:pPr>
            <a:r>
              <a:rPr lang="en-US" dirty="0"/>
              <a:t>Nosebleeds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4-</a:t>
            </a:r>
            <a:fld id="{B55B485C-FE1B-4613-8C07-EC810AD6D580}" type="slidenum">
              <a:rPr lang="en-US"/>
              <a:pPr/>
              <a:t>7</a:t>
            </a:fld>
            <a:endParaRPr lang="en-US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Smoking Shabu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i="1" dirty="0"/>
              <a:t>Smoking Shabu can cause:</a:t>
            </a:r>
          </a:p>
          <a:p>
            <a:pPr>
              <a:buClrTx/>
            </a:pPr>
            <a:r>
              <a:rPr lang="en-US" dirty="0"/>
              <a:t>Throat problems</a:t>
            </a:r>
          </a:p>
          <a:p>
            <a:pPr>
              <a:buClrTx/>
            </a:pPr>
            <a:r>
              <a:rPr lang="en-US" dirty="0"/>
              <a:t>Burned lips</a:t>
            </a:r>
          </a:p>
          <a:p>
            <a:pPr>
              <a:buClrTx/>
            </a:pPr>
            <a:r>
              <a:rPr lang="en-US" dirty="0"/>
              <a:t>Lung congestion</a:t>
            </a:r>
          </a:p>
          <a:p>
            <a:pPr>
              <a:buClrTx/>
            </a:pPr>
            <a:r>
              <a:rPr lang="en-US" dirty="0"/>
              <a:t>Severe coughing with black mucus</a:t>
            </a:r>
          </a:p>
          <a:p>
            <a:pPr>
              <a:buClrTx/>
            </a:pPr>
            <a:r>
              <a:rPr lang="en-US" dirty="0"/>
              <a:t>Chronic lung disease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4-</a:t>
            </a:r>
            <a:fld id="{3930B6BE-EF5A-40CC-BEB5-9079EFB2F859}" type="slidenum">
              <a:rPr lang="en-US"/>
              <a:pPr/>
              <a:t>8</a:t>
            </a:fld>
            <a:endParaRPr lang="en-US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Shabu Dose and Toxic Effects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5CB1A2-1596-405F-97C2-DC4D9AB1CF00}"/>
              </a:ext>
            </a:extLst>
          </p:cNvPr>
          <p:cNvSpPr txBox="1"/>
          <p:nvPr/>
        </p:nvSpPr>
        <p:spPr>
          <a:xfrm>
            <a:off x="1447800" y="3025914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4000" dirty="0"/>
              <a:t>Dose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1F5DCC-71D8-412E-AE1A-D3CC768F2D0F}"/>
              </a:ext>
            </a:extLst>
          </p:cNvPr>
          <p:cNvSpPr txBox="1"/>
          <p:nvPr/>
        </p:nvSpPr>
        <p:spPr>
          <a:xfrm>
            <a:off x="4343400" y="3025914"/>
            <a:ext cx="327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4000" dirty="0"/>
              <a:t>Toxic Effects</a:t>
            </a:r>
          </a:p>
        </p:txBody>
      </p:sp>
      <p:sp>
        <p:nvSpPr>
          <p:cNvPr id="12" name="Arrow: Up 11">
            <a:extLst>
              <a:ext uri="{FF2B5EF4-FFF2-40B4-BE49-F238E27FC236}">
                <a16:creationId xmlns:a16="http://schemas.microsoft.com/office/drawing/2014/main" id="{12B1D29B-C063-496C-B1AC-806DB2C2D65E}"/>
              </a:ext>
            </a:extLst>
          </p:cNvPr>
          <p:cNvSpPr/>
          <p:nvPr/>
        </p:nvSpPr>
        <p:spPr bwMode="auto">
          <a:xfrm>
            <a:off x="2819400" y="3042080"/>
            <a:ext cx="457200" cy="552019"/>
          </a:xfrm>
          <a:prstGeom prst="up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P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04CDB6DA-911F-47DB-A065-A423D7844C64}"/>
              </a:ext>
            </a:extLst>
          </p:cNvPr>
          <p:cNvSpPr/>
          <p:nvPr/>
        </p:nvSpPr>
        <p:spPr bwMode="auto">
          <a:xfrm>
            <a:off x="3581400" y="3318090"/>
            <a:ext cx="457200" cy="123534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P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Arrow: Up 13">
            <a:extLst>
              <a:ext uri="{FF2B5EF4-FFF2-40B4-BE49-F238E27FC236}">
                <a16:creationId xmlns:a16="http://schemas.microsoft.com/office/drawing/2014/main" id="{07E986CA-4A6B-40C5-AC81-6DC346265662}"/>
              </a:ext>
            </a:extLst>
          </p:cNvPr>
          <p:cNvSpPr/>
          <p:nvPr/>
        </p:nvSpPr>
        <p:spPr bwMode="auto">
          <a:xfrm>
            <a:off x="7336954" y="3025914"/>
            <a:ext cx="457200" cy="552019"/>
          </a:xfrm>
          <a:prstGeom prst="up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P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4-</a:t>
            </a:r>
            <a:fld id="{76F921C2-C124-4450-B563-9BD96BDD850F}" type="slidenum">
              <a:rPr lang="en-US"/>
              <a:pPr/>
              <a:t>9</a:t>
            </a:fld>
            <a:endParaRPr lang="en-US"/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Pregnancy and Shabu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95350" y="1420150"/>
            <a:ext cx="7624763" cy="4572000"/>
          </a:xfrm>
        </p:spPr>
        <p:txBody>
          <a:bodyPr/>
          <a:lstStyle/>
          <a:p>
            <a:pPr marL="0" indent="0">
              <a:lnSpc>
                <a:spcPct val="90000"/>
              </a:lnSpc>
              <a:buFont typeface="Wingdings" pitchFamily="2" charset="2"/>
              <a:buNone/>
              <a:tabLst>
                <a:tab pos="338138" algn="l"/>
              </a:tabLst>
            </a:pPr>
            <a:r>
              <a:rPr lang="en-US" i="1" dirty="0"/>
              <a:t>Increased risk of:</a:t>
            </a:r>
          </a:p>
          <a:p>
            <a:pPr>
              <a:lnSpc>
                <a:spcPct val="90000"/>
              </a:lnSpc>
              <a:buClrTx/>
              <a:tabLst>
                <a:tab pos="338138" algn="l"/>
              </a:tabLst>
            </a:pPr>
            <a:r>
              <a:rPr lang="en-US" dirty="0"/>
              <a:t>Fetal stroke or brain hemorrhage, often causing death</a:t>
            </a:r>
          </a:p>
          <a:p>
            <a:pPr>
              <a:lnSpc>
                <a:spcPct val="90000"/>
              </a:lnSpc>
              <a:buClrTx/>
              <a:tabLst>
                <a:tab pos="338138" algn="l"/>
              </a:tabLst>
            </a:pPr>
            <a:r>
              <a:rPr lang="en-US" dirty="0"/>
              <a:t>Premature birth</a:t>
            </a:r>
          </a:p>
          <a:p>
            <a:pPr>
              <a:lnSpc>
                <a:spcPct val="90000"/>
              </a:lnSpc>
              <a:buClrTx/>
              <a:tabLst>
                <a:tab pos="338138" algn="l"/>
              </a:tabLst>
            </a:pPr>
            <a:r>
              <a:rPr lang="en-US" dirty="0"/>
              <a:t>HIV or hepatitis virus exposure</a:t>
            </a:r>
          </a:p>
          <a:p>
            <a:pPr marL="0" indent="0">
              <a:lnSpc>
                <a:spcPct val="90000"/>
              </a:lnSpc>
              <a:spcBef>
                <a:spcPts val="1800"/>
              </a:spcBef>
              <a:buClrTx/>
              <a:buNone/>
              <a:tabLst>
                <a:tab pos="338138" algn="l"/>
              </a:tabLst>
            </a:pPr>
            <a:r>
              <a:rPr lang="en-US" i="1" dirty="0"/>
              <a:t>Babies of mothers who used Shabu during pregnancy may have:</a:t>
            </a:r>
          </a:p>
          <a:p>
            <a:pPr>
              <a:lnSpc>
                <a:spcPct val="90000"/>
              </a:lnSpc>
              <a:buClrTx/>
              <a:tabLst>
                <a:tab pos="338138" algn="l"/>
              </a:tabLst>
            </a:pPr>
            <a:r>
              <a:rPr lang="en-US" dirty="0"/>
              <a:t>Abnormal reflexes</a:t>
            </a:r>
          </a:p>
          <a:p>
            <a:pPr>
              <a:lnSpc>
                <a:spcPct val="90000"/>
              </a:lnSpc>
              <a:buClrTx/>
              <a:tabLst>
                <a:tab pos="338138" algn="l"/>
              </a:tabLst>
            </a:pPr>
            <a:r>
              <a:rPr lang="en-US" dirty="0"/>
              <a:t>Extreme irritability</a:t>
            </a:r>
          </a:p>
          <a:p>
            <a:pPr>
              <a:lnSpc>
                <a:spcPct val="90000"/>
              </a:lnSpc>
              <a:buClrTx/>
              <a:tabLst>
                <a:tab pos="338138" algn="l"/>
              </a:tabLst>
            </a:pPr>
            <a:r>
              <a:rPr lang="en-US" dirty="0"/>
              <a:t>Trouble eating and digesting food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  <a:tabLst>
                <a:tab pos="338138" algn="l"/>
              </a:tabLst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4-</a:t>
            </a:r>
            <a:fld id="{9DC3F269-7982-4DD9-BF0D-70F24603EBD2}" type="slidenum">
              <a:rPr lang="en-US"/>
              <a:pPr/>
              <a:t>10</a:t>
            </a:fld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title"/>
          </p:nvPr>
        </p:nvSpPr>
        <p:spPr>
          <a:xfrm>
            <a:off x="533400" y="2362200"/>
            <a:ext cx="8077200" cy="1143000"/>
          </a:xfrm>
          <a:noFill/>
          <a:ln/>
        </p:spPr>
        <p:txBody>
          <a:bodyPr/>
          <a:lstStyle/>
          <a:p>
            <a:pPr algn="ctr"/>
            <a:r>
              <a:rPr lang="en-US" sz="6000" dirty="0"/>
              <a:t>Cocaine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16691-F8E0-4819-9770-36D8A22ED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915" y="990600"/>
            <a:ext cx="7696200" cy="1143000"/>
          </a:xfrm>
        </p:spPr>
        <p:txBody>
          <a:bodyPr/>
          <a:lstStyle/>
          <a:p>
            <a:r>
              <a:rPr kumimoji="1" lang="en-US" altLang="ja-JP" u="sng" dirty="0"/>
              <a:t>Question</a:t>
            </a:r>
            <a:r>
              <a:rPr kumimoji="1" lang="en-US" altLang="ja-JP" dirty="0"/>
              <a:t>:</a:t>
            </a:r>
            <a:endParaRPr kumimoji="1" lang="ja-JP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1151E-85A5-43B6-8131-75FFDD53D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915" y="2286000"/>
            <a:ext cx="7696200" cy="1523999"/>
          </a:xfrm>
        </p:spPr>
        <p:txBody>
          <a:bodyPr/>
          <a:lstStyle/>
          <a:p>
            <a:pPr>
              <a:buClrTx/>
            </a:pPr>
            <a:r>
              <a:rPr kumimoji="1" lang="en-US" altLang="ja-JP" sz="3600" i="1" dirty="0"/>
              <a:t>What do you know about Cocaine?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C1C048-AAEB-4DDF-86AA-44A832CEB4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1-</a:t>
            </a:r>
            <a:fld id="{D34E258C-3369-4E22-A924-85534044A96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499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895350" y="533400"/>
            <a:ext cx="7696200" cy="1143000"/>
          </a:xfrm>
        </p:spPr>
        <p:txBody>
          <a:bodyPr/>
          <a:lstStyle/>
          <a:p>
            <a:r>
              <a:rPr lang="en-US" dirty="0"/>
              <a:t>Crack Cocaine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5350" y="1981200"/>
            <a:ext cx="7696200" cy="1981200"/>
          </a:xfrm>
        </p:spPr>
        <p:txBody>
          <a:bodyPr/>
          <a:lstStyle/>
          <a:p>
            <a:pPr>
              <a:buClrTx/>
            </a:pPr>
            <a:r>
              <a:rPr lang="en-US" dirty="0"/>
              <a:t>A smokable form of cocaine</a:t>
            </a:r>
          </a:p>
          <a:p>
            <a:pPr>
              <a:buClrTx/>
            </a:pPr>
            <a:r>
              <a:rPr lang="en-US" dirty="0"/>
              <a:t>Sometimes called “rock” or “freebase”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60385B-2B95-46E3-9307-52FBF0AFAB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6-</a:t>
            </a:r>
            <a:fld id="{EC105B58-B364-40F7-81C9-0BF7B0236E89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895350" y="329407"/>
            <a:ext cx="7696200" cy="1143000"/>
          </a:xfrm>
        </p:spPr>
        <p:txBody>
          <a:bodyPr/>
          <a:lstStyle/>
          <a:p>
            <a:r>
              <a:rPr lang="en-US" dirty="0"/>
              <a:t>Immediate Psychological Effects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  <a:buClr>
                <a:srgbClr val="C00000"/>
              </a:buClr>
              <a:buSzPct val="125000"/>
              <a:buFont typeface="Arial" pitchFamily="34" charset="0"/>
              <a:buChar char="↑"/>
            </a:pPr>
            <a:r>
              <a:rPr lang="en-US" dirty="0"/>
              <a:t>Increased euphoria</a:t>
            </a:r>
          </a:p>
          <a:p>
            <a:pPr>
              <a:lnSpc>
                <a:spcPct val="110000"/>
              </a:lnSpc>
              <a:buClr>
                <a:srgbClr val="C00000"/>
              </a:buClr>
              <a:buSzPct val="125000"/>
              <a:buFont typeface="Arial" pitchFamily="34" charset="0"/>
              <a:buChar char="↑"/>
            </a:pPr>
            <a:r>
              <a:rPr lang="en-US" dirty="0"/>
              <a:t>Increased energy</a:t>
            </a:r>
          </a:p>
          <a:p>
            <a:pPr>
              <a:lnSpc>
                <a:spcPct val="110000"/>
              </a:lnSpc>
              <a:buClr>
                <a:srgbClr val="C00000"/>
              </a:buClr>
              <a:buSzPct val="125000"/>
              <a:buFont typeface="Arial" pitchFamily="34" charset="0"/>
              <a:buChar char="↑"/>
            </a:pPr>
            <a:r>
              <a:rPr lang="en-US" dirty="0"/>
              <a:t>Increased talkativeness</a:t>
            </a:r>
          </a:p>
          <a:p>
            <a:pPr>
              <a:lnSpc>
                <a:spcPct val="110000"/>
              </a:lnSpc>
              <a:buClr>
                <a:srgbClr val="C00000"/>
              </a:buClr>
              <a:buSzPct val="125000"/>
              <a:buFont typeface="Arial" pitchFamily="34" charset="0"/>
              <a:buChar char="↑"/>
            </a:pPr>
            <a:r>
              <a:rPr lang="en-US" dirty="0"/>
              <a:t>Increased sensitivity to sensations of sight, sound, and touch</a:t>
            </a:r>
          </a:p>
          <a:p>
            <a:pPr>
              <a:lnSpc>
                <a:spcPct val="110000"/>
              </a:lnSpc>
              <a:buClr>
                <a:srgbClr val="C00000"/>
              </a:buClr>
              <a:buSzPct val="125000"/>
              <a:buFont typeface="Arial" pitchFamily="34" charset="0"/>
              <a:buChar char="↑"/>
            </a:pPr>
            <a:r>
              <a:rPr lang="en-US" dirty="0"/>
              <a:t>Increased mental alertness</a:t>
            </a:r>
          </a:p>
          <a:p>
            <a:pPr>
              <a:lnSpc>
                <a:spcPct val="110000"/>
              </a:lnSpc>
              <a:buClr>
                <a:srgbClr val="C00000"/>
              </a:buClr>
              <a:buSzPct val="125000"/>
              <a:buFont typeface="Arial" pitchFamily="34" charset="0"/>
              <a:buChar char="↑"/>
            </a:pPr>
            <a:r>
              <a:rPr lang="en-US" dirty="0"/>
              <a:t>Increased confidence</a:t>
            </a:r>
          </a:p>
          <a:p>
            <a:pPr>
              <a:lnSpc>
                <a:spcPct val="110000"/>
              </a:lnSpc>
              <a:buClr>
                <a:srgbClr val="C00000"/>
              </a:buClr>
              <a:buSzPct val="125000"/>
              <a:buFont typeface="Arial" pitchFamily="34" charset="0"/>
              <a:buChar char="↑"/>
            </a:pPr>
            <a:r>
              <a:rPr lang="en-US" dirty="0"/>
              <a:t>Increased feelings of sexual desire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8E6FA8-243E-45EC-A70B-B3DD282504C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6-</a:t>
            </a:r>
            <a:fld id="{EC105B58-B364-40F7-81C9-0BF7B0236E89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274638"/>
            <a:ext cx="7696200" cy="1143000"/>
          </a:xfrm>
        </p:spPr>
        <p:txBody>
          <a:bodyPr/>
          <a:lstStyle/>
          <a:p>
            <a:r>
              <a:rPr lang="en-US" dirty="0"/>
              <a:t>Immediate Physical Effects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990600" y="1453356"/>
            <a:ext cx="6858000" cy="3951288"/>
          </a:xfrm>
        </p:spPr>
        <p:txBody>
          <a:bodyPr/>
          <a:lstStyle/>
          <a:p>
            <a:pPr>
              <a:buClrTx/>
              <a:buSzPct val="125000"/>
            </a:pPr>
            <a:r>
              <a:rPr lang="en-US" sz="2800" dirty="0"/>
              <a:t>Constricted blood vessels</a:t>
            </a:r>
          </a:p>
          <a:p>
            <a:pPr>
              <a:buClrTx/>
              <a:buSzPct val="125000"/>
            </a:pPr>
            <a:r>
              <a:rPr lang="en-US" sz="2800" dirty="0"/>
              <a:t>Increase of:</a:t>
            </a:r>
          </a:p>
          <a:p>
            <a:pPr lvl="1">
              <a:buClr>
                <a:srgbClr val="C00000"/>
              </a:buClr>
              <a:buSzPct val="125000"/>
              <a:buFont typeface="Arial" pitchFamily="34" charset="0"/>
              <a:buChar char="↑"/>
            </a:pPr>
            <a:r>
              <a:rPr lang="en-US" sz="2400" dirty="0"/>
              <a:t>Pupil size</a:t>
            </a:r>
          </a:p>
          <a:p>
            <a:pPr lvl="1">
              <a:buClr>
                <a:srgbClr val="C00000"/>
              </a:buClr>
              <a:buSzPct val="125000"/>
              <a:buFont typeface="Arial" pitchFamily="34" charset="0"/>
              <a:buChar char="↑"/>
            </a:pPr>
            <a:r>
              <a:rPr lang="en-US" sz="2400" dirty="0"/>
              <a:t>Heart rate</a:t>
            </a:r>
          </a:p>
          <a:p>
            <a:pPr lvl="1">
              <a:buClr>
                <a:srgbClr val="C00000"/>
              </a:buClr>
              <a:buSzPct val="125000"/>
              <a:buFont typeface="Arial" pitchFamily="34" charset="0"/>
              <a:buChar char="↑"/>
            </a:pPr>
            <a:r>
              <a:rPr lang="en-US" sz="2400" dirty="0"/>
              <a:t>Temperature</a:t>
            </a:r>
          </a:p>
          <a:p>
            <a:pPr lvl="1">
              <a:buClr>
                <a:srgbClr val="C00000"/>
              </a:buClr>
              <a:buSzPct val="125000"/>
              <a:buFont typeface="Arial" pitchFamily="34" charset="0"/>
              <a:buChar char="↑"/>
            </a:pPr>
            <a:r>
              <a:rPr lang="en-US" sz="2400" dirty="0"/>
              <a:t>Blood pressure</a:t>
            </a:r>
          </a:p>
          <a:p>
            <a:pPr>
              <a:buClrTx/>
              <a:buSzPct val="125000"/>
            </a:pPr>
            <a:r>
              <a:rPr lang="en-US" sz="2800" dirty="0"/>
              <a:t>Decrease of:</a:t>
            </a:r>
          </a:p>
          <a:p>
            <a:pPr lvl="1">
              <a:buClr>
                <a:schemeClr val="accent2"/>
              </a:buClr>
              <a:buSzPct val="125000"/>
              <a:buFont typeface="Arial" pitchFamily="34" charset="0"/>
              <a:buChar char="↓"/>
            </a:pPr>
            <a:r>
              <a:rPr lang="en-US" altLang="ja-JP" sz="2400" dirty="0"/>
              <a:t>Appetite</a:t>
            </a:r>
          </a:p>
          <a:p>
            <a:pPr lvl="1">
              <a:buClr>
                <a:schemeClr val="accent2"/>
              </a:buClr>
              <a:buSzPct val="125000"/>
              <a:buFont typeface="Arial" pitchFamily="34" charset="0"/>
              <a:buChar char="↓"/>
            </a:pPr>
            <a:r>
              <a:rPr lang="en-US" altLang="ja-JP" sz="2400" dirty="0"/>
              <a:t>Sleep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B49B8FD-CD18-4E50-9892-0F19F0A4923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6-</a:t>
            </a:r>
            <a:fld id="{074F5043-1117-44D6-A438-1F0EDE68CA98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895350" y="381000"/>
            <a:ext cx="7696200" cy="11430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Warning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5350" y="1828800"/>
            <a:ext cx="7696200" cy="2285999"/>
          </a:xfrm>
        </p:spPr>
        <p:txBody>
          <a:bodyPr/>
          <a:lstStyle/>
          <a:p>
            <a:pPr>
              <a:buClrTx/>
            </a:pPr>
            <a:r>
              <a:rPr lang="en-US" sz="3200" dirty="0"/>
              <a:t>In rare instances, sudden death can occur with cocaine use.</a:t>
            </a:r>
          </a:p>
          <a:p>
            <a:pPr>
              <a:buClrTx/>
            </a:pPr>
            <a:r>
              <a:rPr lang="en-US" sz="3200" dirty="0"/>
              <a:t>Drinking alcohol with cocaine increases this risk</a:t>
            </a:r>
            <a:endParaRPr lang="en-US" sz="36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EBC0E9-B46F-43A7-9EEA-3B47A4C9AE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6-</a:t>
            </a:r>
            <a:fld id="{EC105B58-B364-40F7-81C9-0BF7B0236E89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Chronic Psychological Effects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Tx/>
            </a:pPr>
            <a:r>
              <a:rPr lang="en-US" dirty="0"/>
              <a:t>Irritability </a:t>
            </a:r>
          </a:p>
          <a:p>
            <a:pPr>
              <a:lnSpc>
                <a:spcPct val="90000"/>
              </a:lnSpc>
              <a:buClrTx/>
            </a:pPr>
            <a:r>
              <a:rPr lang="en-US" dirty="0"/>
              <a:t>Depression</a:t>
            </a:r>
          </a:p>
          <a:p>
            <a:pPr>
              <a:lnSpc>
                <a:spcPct val="90000"/>
              </a:lnSpc>
              <a:buClrTx/>
            </a:pPr>
            <a:r>
              <a:rPr lang="en-US" dirty="0"/>
              <a:t>Increasing restlessness</a:t>
            </a:r>
          </a:p>
          <a:p>
            <a:pPr>
              <a:lnSpc>
                <a:spcPct val="90000"/>
              </a:lnSpc>
              <a:buClrTx/>
            </a:pPr>
            <a:r>
              <a:rPr lang="en-US" dirty="0"/>
              <a:t>Paranoia</a:t>
            </a:r>
          </a:p>
          <a:p>
            <a:pPr>
              <a:lnSpc>
                <a:spcPct val="90000"/>
              </a:lnSpc>
              <a:buClrTx/>
            </a:pPr>
            <a:r>
              <a:rPr lang="en-US" dirty="0"/>
              <a:t>Auditory hallucinations</a:t>
            </a:r>
          </a:p>
          <a:p>
            <a:pPr>
              <a:lnSpc>
                <a:spcPct val="90000"/>
              </a:lnSpc>
              <a:buClrTx/>
            </a:pPr>
            <a:r>
              <a:rPr lang="en-US" dirty="0"/>
              <a:t>Bizarre and/or violent behavior</a:t>
            </a:r>
          </a:p>
          <a:p>
            <a:pPr>
              <a:lnSpc>
                <a:spcPct val="90000"/>
              </a:lnSpc>
              <a:buClrTx/>
            </a:pPr>
            <a:r>
              <a:rPr lang="en-US" dirty="0"/>
              <a:t>Damaged ability to feel pleasure </a:t>
            </a:r>
          </a:p>
          <a:p>
            <a:pPr>
              <a:lnSpc>
                <a:spcPct val="90000"/>
              </a:lnSpc>
              <a:buClrTx/>
            </a:pPr>
            <a:r>
              <a:rPr lang="en-US" dirty="0"/>
              <a:t>HIV or hepatitis C virus exposure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B41B838-BB76-4FE1-A539-76CC1E3D221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6-</a:t>
            </a:r>
            <a:fld id="{EC105B58-B364-40F7-81C9-0BF7B0236E89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Chronic Physical Effects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00200"/>
            <a:ext cx="7696200" cy="4876800"/>
          </a:xfrm>
        </p:spPr>
        <p:txBody>
          <a:bodyPr/>
          <a:lstStyle/>
          <a:p>
            <a:pPr>
              <a:lnSpc>
                <a:spcPct val="90000"/>
              </a:lnSpc>
              <a:buClrTx/>
            </a:pPr>
            <a:r>
              <a:rPr lang="en-US" dirty="0"/>
              <a:t>Disturbances in heart rhythm</a:t>
            </a:r>
          </a:p>
          <a:p>
            <a:pPr>
              <a:lnSpc>
                <a:spcPct val="90000"/>
              </a:lnSpc>
              <a:buClrTx/>
            </a:pPr>
            <a:r>
              <a:rPr lang="en-US" dirty="0"/>
              <a:t>Heart attacks</a:t>
            </a:r>
          </a:p>
          <a:p>
            <a:pPr>
              <a:lnSpc>
                <a:spcPct val="90000"/>
              </a:lnSpc>
              <a:buClrTx/>
            </a:pPr>
            <a:r>
              <a:rPr lang="en-US" dirty="0"/>
              <a:t>Chest pain</a:t>
            </a:r>
          </a:p>
          <a:p>
            <a:pPr>
              <a:lnSpc>
                <a:spcPct val="90000"/>
              </a:lnSpc>
              <a:buClrTx/>
            </a:pPr>
            <a:r>
              <a:rPr lang="en-US" dirty="0"/>
              <a:t>Pneumonia</a:t>
            </a:r>
          </a:p>
          <a:p>
            <a:pPr>
              <a:lnSpc>
                <a:spcPct val="90000"/>
              </a:lnSpc>
              <a:buClrTx/>
            </a:pPr>
            <a:r>
              <a:rPr lang="en-US" dirty="0"/>
              <a:t>Respiratory failure</a:t>
            </a:r>
          </a:p>
          <a:p>
            <a:pPr>
              <a:lnSpc>
                <a:spcPct val="90000"/>
              </a:lnSpc>
              <a:buClrTx/>
            </a:pPr>
            <a:r>
              <a:rPr lang="en-US" dirty="0"/>
              <a:t>Strokes</a:t>
            </a:r>
          </a:p>
          <a:p>
            <a:pPr>
              <a:lnSpc>
                <a:spcPct val="90000"/>
              </a:lnSpc>
              <a:buClrTx/>
            </a:pPr>
            <a:r>
              <a:rPr lang="en-US" dirty="0"/>
              <a:t>Significant weight loss/malnutrition</a:t>
            </a:r>
          </a:p>
          <a:p>
            <a:pPr>
              <a:lnSpc>
                <a:spcPct val="90000"/>
              </a:lnSpc>
              <a:buClrTx/>
            </a:pPr>
            <a:r>
              <a:rPr lang="en-US" dirty="0"/>
              <a:t>Seizures</a:t>
            </a:r>
          </a:p>
          <a:p>
            <a:pPr>
              <a:lnSpc>
                <a:spcPct val="90000"/>
              </a:lnSpc>
              <a:buClrTx/>
            </a:pPr>
            <a:r>
              <a:rPr lang="en-US" dirty="0"/>
              <a:t>Headaches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FEE875-5956-4B0A-8605-1AB6AD2895F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6-</a:t>
            </a:r>
            <a:fld id="{EC105B58-B364-40F7-81C9-0BF7B0236E89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723900" y="381000"/>
            <a:ext cx="7696200" cy="1143000"/>
          </a:xfrm>
        </p:spPr>
        <p:txBody>
          <a:bodyPr/>
          <a:lstStyle/>
          <a:p>
            <a:r>
              <a:rPr lang="en-US" dirty="0"/>
              <a:t>Injecting Cocaine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900" y="1752600"/>
            <a:ext cx="7696200" cy="3352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i="1" dirty="0"/>
              <a:t>Injecting cocaine can cause:</a:t>
            </a:r>
          </a:p>
          <a:p>
            <a:pPr>
              <a:buClrTx/>
            </a:pPr>
            <a:r>
              <a:rPr lang="en-US" dirty="0"/>
              <a:t>Abscesses (infected sores) at injection sites</a:t>
            </a:r>
          </a:p>
          <a:p>
            <a:pPr>
              <a:buClrTx/>
            </a:pPr>
            <a:r>
              <a:rPr lang="en-US" dirty="0"/>
              <a:t>Severe allergic reactions</a:t>
            </a:r>
          </a:p>
          <a:p>
            <a:pPr>
              <a:buClrTx/>
            </a:pPr>
            <a:r>
              <a:rPr lang="en-US" dirty="0"/>
              <a:t>Exposure to HIV and hepatitis C virus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C1B60EA-5100-4F45-89D0-2760341C7FC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6-</a:t>
            </a:r>
            <a:fld id="{EC105B58-B364-40F7-81C9-0BF7B0236E89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Snorting Cocaine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5350" y="1636713"/>
            <a:ext cx="7696200" cy="392588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i="1" dirty="0"/>
              <a:t>Snorting cocaine can cause:</a:t>
            </a:r>
          </a:p>
          <a:p>
            <a:pPr>
              <a:buClrTx/>
            </a:pPr>
            <a:r>
              <a:rPr lang="en-US" dirty="0"/>
              <a:t>Loss of sense of smell</a:t>
            </a:r>
          </a:p>
          <a:p>
            <a:pPr>
              <a:buClrTx/>
            </a:pPr>
            <a:r>
              <a:rPr lang="en-US" dirty="0"/>
              <a:t>Problems with swallowing</a:t>
            </a:r>
          </a:p>
          <a:p>
            <a:pPr>
              <a:buClrTx/>
            </a:pPr>
            <a:r>
              <a:rPr lang="en-US" dirty="0"/>
              <a:t>Chronically inflamed, runny nose</a:t>
            </a:r>
          </a:p>
          <a:p>
            <a:pPr>
              <a:buClrTx/>
            </a:pPr>
            <a:r>
              <a:rPr lang="en-US" dirty="0"/>
              <a:t>Nosebleeds</a:t>
            </a:r>
          </a:p>
          <a:p>
            <a:pPr>
              <a:buClrTx/>
            </a:pPr>
            <a:r>
              <a:rPr lang="en-US" dirty="0"/>
              <a:t>Hoarseness</a:t>
            </a:r>
          </a:p>
          <a:p>
            <a:pPr>
              <a:buClrTx/>
            </a:pPr>
            <a:r>
              <a:rPr lang="en-US" dirty="0"/>
              <a:t>Deviated septum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3073E4-6CBC-4C15-9B8B-309A35FD722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6-</a:t>
            </a:r>
            <a:fld id="{EC105B58-B364-40F7-81C9-0BF7B0236E89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590133"/>
            <a:ext cx="7696200" cy="792162"/>
          </a:xfrm>
        </p:spPr>
        <p:txBody>
          <a:bodyPr/>
          <a:lstStyle/>
          <a:p>
            <a:r>
              <a:rPr lang="en-US" dirty="0"/>
              <a:t>Smoking Crack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714500"/>
            <a:ext cx="7696200" cy="3429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i="1" dirty="0"/>
              <a:t>Smoking crack can cause:</a:t>
            </a:r>
          </a:p>
          <a:p>
            <a:pPr>
              <a:buClrTx/>
            </a:pPr>
            <a:r>
              <a:rPr lang="en-US" dirty="0"/>
              <a:t>Throat problems</a:t>
            </a:r>
          </a:p>
          <a:p>
            <a:pPr>
              <a:buClrTx/>
            </a:pPr>
            <a:r>
              <a:rPr lang="en-US" dirty="0"/>
              <a:t>Burned lips</a:t>
            </a:r>
          </a:p>
          <a:p>
            <a:pPr>
              <a:buClrTx/>
            </a:pPr>
            <a:r>
              <a:rPr lang="en-US" dirty="0"/>
              <a:t>Lung congestion</a:t>
            </a:r>
          </a:p>
          <a:p>
            <a:pPr>
              <a:buClrTx/>
            </a:pPr>
            <a:r>
              <a:rPr lang="en-US" dirty="0"/>
              <a:t>Severe coughing</a:t>
            </a:r>
          </a:p>
          <a:p>
            <a:pPr>
              <a:buClrTx/>
            </a:pPr>
            <a:r>
              <a:rPr lang="en-US" dirty="0"/>
              <a:t>Chronic lung disease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3DFF97-18A2-4AA2-8C0D-79F4626556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6-</a:t>
            </a:r>
            <a:fld id="{EC105B58-B364-40F7-81C9-0BF7B0236E89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714306"/>
            <a:ext cx="7696200" cy="792162"/>
          </a:xfrm>
        </p:spPr>
        <p:txBody>
          <a:bodyPr/>
          <a:lstStyle/>
          <a:p>
            <a:r>
              <a:rPr lang="en-US" dirty="0"/>
              <a:t>Cocaine Dose and Toxic Effects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B37C63-7FFC-4FCE-9200-8B77C2373A27}"/>
              </a:ext>
            </a:extLst>
          </p:cNvPr>
          <p:cNvSpPr txBox="1"/>
          <p:nvPr/>
        </p:nvSpPr>
        <p:spPr>
          <a:xfrm>
            <a:off x="1447800" y="3025914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4000" dirty="0"/>
              <a:t>Dose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5967D6-CD95-4A81-9AC0-B3DA40ABA6AB}"/>
              </a:ext>
            </a:extLst>
          </p:cNvPr>
          <p:cNvSpPr txBox="1"/>
          <p:nvPr/>
        </p:nvSpPr>
        <p:spPr>
          <a:xfrm>
            <a:off x="4343400" y="3025914"/>
            <a:ext cx="327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4000" dirty="0"/>
              <a:t>Toxic Effects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DF5EF22-7CA8-4836-9526-0E06716101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6-</a:t>
            </a:r>
            <a:fld id="{EC105B58-B364-40F7-81C9-0BF7B0236E89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1" name="Arrow: Up 10">
            <a:extLst>
              <a:ext uri="{FF2B5EF4-FFF2-40B4-BE49-F238E27FC236}">
                <a16:creationId xmlns:a16="http://schemas.microsoft.com/office/drawing/2014/main" id="{7B05F2ED-DA86-42EA-876A-52A49E4C0600}"/>
              </a:ext>
            </a:extLst>
          </p:cNvPr>
          <p:cNvSpPr/>
          <p:nvPr/>
        </p:nvSpPr>
        <p:spPr bwMode="auto">
          <a:xfrm>
            <a:off x="2819400" y="3042080"/>
            <a:ext cx="457200" cy="552019"/>
          </a:xfrm>
          <a:prstGeom prst="up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P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93241FE1-8929-402C-B1E6-D0A17C5358D3}"/>
              </a:ext>
            </a:extLst>
          </p:cNvPr>
          <p:cNvSpPr/>
          <p:nvPr/>
        </p:nvSpPr>
        <p:spPr bwMode="auto">
          <a:xfrm>
            <a:off x="3581400" y="3318090"/>
            <a:ext cx="457200" cy="123534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P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Arrow: Up 12">
            <a:extLst>
              <a:ext uri="{FF2B5EF4-FFF2-40B4-BE49-F238E27FC236}">
                <a16:creationId xmlns:a16="http://schemas.microsoft.com/office/drawing/2014/main" id="{6AB3E85E-F094-40DB-BEB8-90CBFBF998EE}"/>
              </a:ext>
            </a:extLst>
          </p:cNvPr>
          <p:cNvSpPr/>
          <p:nvPr/>
        </p:nvSpPr>
        <p:spPr bwMode="auto">
          <a:xfrm>
            <a:off x="7336954" y="3025914"/>
            <a:ext cx="457200" cy="552019"/>
          </a:xfrm>
          <a:prstGeom prst="up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P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895350" y="361950"/>
            <a:ext cx="7696200" cy="1143000"/>
          </a:xfrm>
        </p:spPr>
        <p:txBody>
          <a:bodyPr/>
          <a:lstStyle/>
          <a:p>
            <a:r>
              <a:rPr lang="en-US" dirty="0"/>
              <a:t>Pregnancy and Cocaine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5350" y="1828800"/>
            <a:ext cx="7696200" cy="35052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i="1" dirty="0"/>
              <a:t>Increased risk of:</a:t>
            </a:r>
          </a:p>
          <a:p>
            <a:pPr>
              <a:buClrTx/>
            </a:pPr>
            <a:r>
              <a:rPr lang="en-US" dirty="0"/>
              <a:t>Premature birth</a:t>
            </a:r>
          </a:p>
          <a:p>
            <a:pPr>
              <a:buClrTx/>
            </a:pPr>
            <a:r>
              <a:rPr lang="en-US" dirty="0"/>
              <a:t>Low birth weight</a:t>
            </a:r>
          </a:p>
          <a:p>
            <a:pPr>
              <a:buClrTx/>
            </a:pPr>
            <a:r>
              <a:rPr lang="en-US" dirty="0"/>
              <a:t>Smaller than normal head size </a:t>
            </a:r>
          </a:p>
          <a:p>
            <a:pPr>
              <a:buClrTx/>
            </a:pPr>
            <a:r>
              <a:rPr lang="en-US" dirty="0"/>
              <a:t>Shorter than normal length</a:t>
            </a:r>
          </a:p>
          <a:p>
            <a:pPr>
              <a:buClrTx/>
            </a:pPr>
            <a:r>
              <a:rPr lang="en-US" dirty="0"/>
              <a:t>HIV or hepatitis virus exposure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356071-2E73-44E7-A159-C026ADEC56B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6-</a:t>
            </a:r>
            <a:fld id="{EC105B58-B364-40F7-81C9-0BF7B0236E89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754045" y="508279"/>
            <a:ext cx="7696200" cy="1143000"/>
          </a:xfrm>
        </p:spPr>
        <p:txBody>
          <a:bodyPr/>
          <a:lstStyle/>
          <a:p>
            <a:r>
              <a:rPr lang="en-US" dirty="0"/>
              <a:t>Cocaine</a:t>
            </a:r>
            <a:r>
              <a:rPr lang="en-US" dirty="0">
                <a:cs typeface="Arial" charset="0"/>
              </a:rPr>
              <a:t>–Exposed Children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4045" y="1676400"/>
            <a:ext cx="7867650" cy="2590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i="1" dirty="0"/>
              <a:t>As cocaine-exposed children grow up, they may: </a:t>
            </a:r>
          </a:p>
          <a:p>
            <a:pPr>
              <a:buClrTx/>
            </a:pPr>
            <a:r>
              <a:rPr lang="en-US" dirty="0"/>
              <a:t>Have trouble paying attention to tasks</a:t>
            </a:r>
          </a:p>
          <a:p>
            <a:pPr>
              <a:buClrTx/>
            </a:pPr>
            <a:r>
              <a:rPr lang="en-US" dirty="0"/>
              <a:t>Have trouble thinking things through</a:t>
            </a:r>
          </a:p>
          <a:p>
            <a:pPr>
              <a:buClrTx/>
            </a:pPr>
            <a:r>
              <a:rPr lang="en-US" dirty="0"/>
              <a:t>Have trouble learning new information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6C2C6EE-A13C-49CB-A2DF-9411354CE7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6-</a:t>
            </a:r>
            <a:fld id="{EC105B58-B364-40F7-81C9-0BF7B0236E89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8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 - &amp;quot;Session 4: Methamphetamine  and Cocaine&amp;quot;&quot;/&gt;&lt;property id=&quot;20307&quot; value=&quot;256&quot;/&gt;&lt;/object&gt;&lt;object type=&quot;3&quot; unique_id=&quot;10004&quot;&gt;&lt;property id=&quot;20148&quot; value=&quot;5&quot;/&gt;&lt;property id=&quot;20300&quot; value=&quot;Slide 2 - &amp;quot;Differences Between Cocaine and Methamphetamine&amp;quot;&quot;/&gt;&lt;property id=&quot;20307&quot; value=&quot;306&quot;/&gt;&lt;/object&gt;&lt;object type=&quot;3&quot; unique_id=&quot;10005&quot;&gt;&lt;property id=&quot;20148&quot; value=&quot;5&quot;/&gt;&lt;property id=&quot;20300&quot; value=&quot;Slide 3 - &amp;quot;Dopamine&amp;quot;&quot;/&gt;&lt;property id=&quot;20307&quot; value=&quot;264&quot;/&gt;&lt;/object&gt;&lt;object type=&quot;3&quot; unique_id=&quot;10006&quot;&gt;&lt;property id=&quot;20148&quot; value=&quot;5&quot;/&gt;&lt;property id=&quot;20300&quot; value=&quot;Slide 4 - &amp;quot;Example of Dopamine’s Effect&amp;quot;&quot;/&gt;&lt;property id=&quot;20307&quot; value=&quot;265&quot;/&gt;&lt;/object&gt;&lt;object type=&quot;3&quot; unique_id=&quot;10007&quot;&gt;&lt;property id=&quot;20148&quot; value=&quot;5&quot;/&gt;&lt;property id=&quot;20300&quot; value=&quot;Slide 5 - &amp;quot;Dopamine Imbalance&amp;quot;&quot;/&gt;&lt;property id=&quot;20307&quot; value=&quot;266&quot;/&gt;&lt;/object&gt;&lt;object type=&quot;3&quot; unique_id=&quot;10008&quot;&gt;&lt;property id=&quot;20148&quot; value=&quot;5&quot;/&gt;&lt;property id=&quot;20300&quot; value=&quot;Slide 6 - &amp;quot;Dopamine and Stimulant Drugs&amp;quot;&quot;/&gt;&lt;property id=&quot;20307&quot; value=&quot;305&quot;/&gt;&lt;/object&gt;&lt;object type=&quot;3&quot; unique_id=&quot;10009&quot;&gt;&lt;property id=&quot;20148&quot; value=&quot;5&quot;/&gt;&lt;property id=&quot;20300&quot; value=&quot;Slide 7 - &amp;quot;Dopamine and Stimulant Use Over Time&amp;quot;&quot;/&gt;&lt;property id=&quot;20307&quot; value=&quot;307&quot;/&gt;&lt;/object&gt;&lt;object type=&quot;3&quot; unique_id=&quot;10010&quot;&gt;&lt;property id=&quot;20148&quot; value=&quot;5&quot;/&gt;&lt;property id=&quot;20300&quot; value=&quot;Slide 8 - &amp;quot;Cycle of Addiction&amp;quot;&quot;/&gt;&lt;property id=&quot;20307&quot; value=&quot;262&quot;/&gt;&lt;/object&gt;&lt;object type=&quot;3&quot; unique_id=&quot;10011&quot;&gt;&lt;property id=&quot;20148&quot; value=&quot;5&quot;/&gt;&lt;property id=&quot;20300&quot; value=&quot;Slide 9 - &amp;quot;Route of Administration&amp;quot;&quot;/&gt;&lt;property id=&quot;20307&quot; value=&quot;267&quot;/&gt;&lt;/object&gt;&lt;object type=&quot;3&quot; unique_id=&quot;10012&quot;&gt;&lt;property id=&quot;20148&quot; value=&quot;5&quot;/&gt;&lt;property id=&quot;20300&quot; value=&quot;Slide 10 - &amp;quot;Methamphetamine&amp;quot;&quot;/&gt;&lt;property id=&quot;20307&quot; value=&quot;287&quot;/&gt;&lt;/object&gt;&lt;object type=&quot;3&quot; unique_id=&quot;10013&quot;&gt;&lt;property id=&quot;20148&quot; value=&quot;5&quot;/&gt;&lt;property id=&quot;20300&quot; value=&quot;Slide 11 - &amp;quot;Street Names&amp;quot;&quot;/&gt;&lt;property id=&quot;20307&quot; value=&quot;261&quot;/&gt;&lt;/object&gt;&lt;object type=&quot;3&quot; unique_id=&quot;10014&quot;&gt;&lt;property id=&quot;20148&quot; value=&quot;5&quot;/&gt;&lt;property id=&quot;20300&quot; value=&quot;Slide 12 - &amp;quot;Popularity of Meth&amp;quot;&quot;/&gt;&lt;property id=&quot;20307&quot; value=&quot;257&quot;/&gt;&lt;/object&gt;&lt;object type=&quot;3&quot; unique_id=&quot;10015&quot;&gt;&lt;property id=&quot;20148&quot; value=&quot;5&quot;/&gt;&lt;property id=&quot;20300&quot; value=&quot;Slide 13 - &amp;quot;Who Uses Meth?&amp;quot;&quot;/&gt;&lt;property id=&quot;20307&quot; value=&quot;259&quot;/&gt;&lt;/object&gt;&lt;object type=&quot;3&quot; unique_id=&quot;10016&quot;&gt;&lt;property id=&quot;20148&quot; value=&quot;5&quot;/&gt;&lt;property id=&quot;20300&quot; value=&quot;Slide 14 - &amp;quot;Immediate Psychological Effects&amp;quot;&quot;/&gt;&lt;property id=&quot;20307&quot; value=&quot;258&quot;/&gt;&lt;/object&gt;&lt;object type=&quot;3&quot; unique_id=&quot;10017&quot;&gt;&lt;property id=&quot;20148&quot; value=&quot;5&quot;/&gt;&lt;property id=&quot;20300&quot; value=&quot;Slide 15 - &amp;quot;Immediate Physical Effects&amp;quot;&quot;/&gt;&lt;property id=&quot;20307&quot; value=&quot;269&quot;/&gt;&lt;/object&gt;&lt;object type=&quot;3&quot; unique_id=&quot;10018&quot;&gt;&lt;property id=&quot;20148&quot; value=&quot;5&quot;/&gt;&lt;property id=&quot;20300&quot; value=&quot;Slide 16 - &amp;quot;Toxic Effects&amp;quot;&quot;/&gt;&lt;property id=&quot;20307&quot; value=&quot;270&quot;/&gt;&lt;/object&gt;&lt;object type=&quot;3&quot; unique_id=&quot;10019&quot;&gt;&lt;property id=&quot;20148&quot; value=&quot;5&quot;/&gt;&lt;property id=&quot;20300&quot; value=&quot;Slide 17 - &amp;quot;Chronic Psychological Effects&amp;quot;&quot;/&gt;&lt;property id=&quot;20307&quot; value=&quot;271&quot;/&gt;&lt;/object&gt;&lt;object type=&quot;3&quot; unique_id=&quot;10020&quot;&gt;&lt;property id=&quot;20148&quot; value=&quot;5&quot;/&gt;&lt;property id=&quot;20300&quot; value=&quot;Slide 18 - &amp;quot;Severe Psychological Effects&amp;quot;&quot;/&gt;&lt;property id=&quot;20307&quot; value=&quot;272&quot;/&gt;&lt;/object&gt;&lt;object type=&quot;3&quot; unique_id=&quot;10021&quot;&gt;&lt;property id=&quot;20148&quot; value=&quot;5&quot;/&gt;&lt;property id=&quot;20300&quot; value=&quot;Slide 19 - &amp;quot;Chronic Physical Effects &amp;quot;&quot;/&gt;&lt;property id=&quot;20307&quot; value=&quot;274&quot;/&gt;&lt;/object&gt;&lt;object type=&quot;3&quot; unique_id=&quot;10022&quot;&gt;&lt;property id=&quot;20148&quot; value=&quot;5&quot;/&gt;&lt;property id=&quot;20300&quot; value=&quot;Slide 20 - &amp;quot;Severe Physical Effects &amp;quot;&quot;/&gt;&lt;property id=&quot;20307&quot; value=&quot;275&quot;/&gt;&lt;/object&gt;&lt;object type=&quot;3&quot; unique_id=&quot;10023&quot;&gt;&lt;property id=&quot;20148&quot; value=&quot;5&quot;/&gt;&lt;property id=&quot;20300&quot; value=&quot;Slide 21 - &amp;quot;Meth Is Not Just Meth&amp;quot;&quot;/&gt;&lt;property id=&quot;20307&quot; value=&quot;276&quot;/&gt;&lt;/object&gt;&lt;object type=&quot;3&quot; unique_id=&quot;10024&quot;&gt;&lt;property id=&quot;20148&quot; value=&quot;5&quot;/&gt;&lt;property id=&quot;20300&quot; value=&quot;Slide 22 - &amp;quot;Injecting Meth&amp;quot;&quot;/&gt;&lt;property id=&quot;20307&quot; value=&quot;277&quot;/&gt;&lt;/object&gt;&lt;object type=&quot;3&quot; unique_id=&quot;10025&quot;&gt;&lt;property id=&quot;20148&quot; value=&quot;5&quot;/&gt;&lt;property id=&quot;20300&quot; value=&quot;Slide 23 - &amp;quot;Snorting Meth&amp;quot;&quot;/&gt;&lt;property id=&quot;20307&quot; value=&quot;278&quot;/&gt;&lt;/object&gt;&lt;object type=&quot;3&quot; unique_id=&quot;10026&quot;&gt;&lt;property id=&quot;20148&quot; value=&quot;5&quot;/&gt;&lt;property id=&quot;20300&quot; value=&quot;Slide 24 - &amp;quot;Smoking Meth&amp;quot;&quot;/&gt;&lt;property id=&quot;20307&quot; value=&quot;279&quot;/&gt;&lt;/object&gt;&lt;object type=&quot;3&quot; unique_id=&quot;10027&quot;&gt;&lt;property id=&quot;20148&quot; value=&quot;5&quot;/&gt;&lt;property id=&quot;20300&quot; value=&quot;Slide 25 - &amp;quot;Meth Dose and Effects&amp;quot;&quot;/&gt;&lt;property id=&quot;20307&quot; value=&quot;263&quot;/&gt;&lt;/object&gt;&lt;object type=&quot;3&quot; unique_id=&quot;10028&quot;&gt;&lt;property id=&quot;20148&quot; value=&quot;5&quot;/&gt;&lt;property id=&quot;20300&quot; value=&quot;Slide 26 - &amp;quot;Pregnancy and Meth&amp;quot;&quot;/&gt;&lt;property id=&quot;20307&quot; value=&quot;280&quot;/&gt;&lt;/object&gt;&lt;object type=&quot;3&quot; unique_id=&quot;10029&quot;&gt;&lt;property id=&quot;20148&quot; value=&quot;5&quot;/&gt;&lt;property id=&quot;20300&quot; value=&quot;Slide 27 - &amp;quot;Other Effects on Children&amp;quot;&quot;/&gt;&lt;property id=&quot;20307&quot; value=&quot;284&quot;/&gt;&lt;/object&gt;&lt;object type=&quot;3&quot; unique_id=&quot;10030&quot;&gt;&lt;property id=&quot;20148&quot; value=&quot;5&quot;/&gt;&lt;property id=&quot;20300&quot; value=&quot;Slide 28 - &amp;quot;Other Problems With Meth Labs&amp;quot;&quot;/&gt;&lt;property id=&quot;20307&quot; value=&quot;285&quot;/&gt;&lt;/object&gt;&lt;object type=&quot;3&quot; unique_id=&quot;10031&quot;&gt;&lt;property id=&quot;20148&quot; value=&quot;5&quot;/&gt;&lt;property id=&quot;20300&quot; value=&quot;Slide 29 - &amp;quot;Cocaine&amp;quot;&quot;/&gt;&lt;property id=&quot;20307&quot; value=&quot;286&quot;/&gt;&lt;/object&gt;&lt;object type=&quot;3&quot; unique_id=&quot;10032&quot;&gt;&lt;property id=&quot;20148&quot; value=&quot;5&quot;/&gt;&lt;property id=&quot;20300&quot; value=&quot;Slide 30 - &amp;quot;Street Names&amp;quot;&quot;/&gt;&lt;property id=&quot;20307&quot; value=&quot;288&quot;/&gt;&lt;/object&gt;&lt;object type=&quot;3&quot; unique_id=&quot;10033&quot;&gt;&lt;property id=&quot;20148&quot; value=&quot;5&quot;/&gt;&lt;property id=&quot;20300&quot; value=&quot;Slide 31 - &amp;quot;Crack Cocaine&amp;quot;&quot;/&gt;&lt;property id=&quot;20307&quot; value=&quot;289&quot;/&gt;&lt;/object&gt;&lt;object type=&quot;3&quot; unique_id=&quot;10034&quot;&gt;&lt;property id=&quot;20148&quot; value=&quot;5&quot;/&gt;&lt;property id=&quot;20300&quot; value=&quot;Slide 32 - &amp;quot;Popularity of Cocaine&amp;quot;&quot;/&gt;&lt;property id=&quot;20307&quot; value=&quot;290&quot;/&gt;&lt;/object&gt;&lt;object type=&quot;3&quot; unique_id=&quot;10035&quot;&gt;&lt;property id=&quot;20148&quot; value=&quot;5&quot;/&gt;&lt;property id=&quot;20300&quot; value=&quot;Slide 33 - &amp;quot;Who Uses Cocaine?&amp;quot;&quot;/&gt;&lt;property id=&quot;20307&quot; value=&quot;291&quot;/&gt;&lt;/object&gt;&lt;object type=&quot;3&quot; unique_id=&quot;10036&quot;&gt;&lt;property id=&quot;20148&quot; value=&quot;5&quot;/&gt;&lt;property id=&quot;20300&quot; value=&quot;Slide 34 - &amp;quot;Immediate Psychological Effects&amp;quot;&quot;/&gt;&lt;property id=&quot;20307&quot; value=&quot;292&quot;/&gt;&lt;/object&gt;&lt;object type=&quot;3&quot; unique_id=&quot;10037&quot;&gt;&lt;property id=&quot;20148&quot; value=&quot;5&quot;/&gt;&lt;property id=&quot;20300&quot; value=&quot;Slide 35 - &amp;quot;Immediate Physical Effects        Constricted blood vessels&amp;quot;&quot;/&gt;&lt;property id=&quot;20307&quot; value=&quot;293&quot;/&gt;&lt;/object&gt;&lt;object type=&quot;3&quot; unique_id=&quot;10038&quot;&gt;&lt;property id=&quot;20148&quot; value=&quot;5&quot;/&gt;&lt;property id=&quot;20300&quot; value=&quot;Slide 36 - &amp;quot;Warning&amp;quot;&quot;/&gt;&lt;property id=&quot;20307&quot; value=&quot;294&quot;/&gt;&lt;/object&gt;&lt;object type=&quot;3&quot; unique_id=&quot;10039&quot;&gt;&lt;property id=&quot;20148&quot; value=&quot;5&quot;/&gt;&lt;property id=&quot;20300&quot; value=&quot;Slide 37 - &amp;quot;Chronic Psychological Effects&amp;quot;&quot;/&gt;&lt;property id=&quot;20307&quot; value=&quot;296&quot;/&gt;&lt;/object&gt;&lt;object type=&quot;3&quot; unique_id=&quot;10040&quot;&gt;&lt;property id=&quot;20148&quot; value=&quot;5&quot;/&gt;&lt;property id=&quot;20300&quot; value=&quot;Slide 38 - &amp;quot;Chronic Physical Effects&amp;quot;&quot;/&gt;&lt;property id=&quot;20307&quot; value=&quot;297&quot;/&gt;&lt;/object&gt;&lt;object type=&quot;3&quot; unique_id=&quot;10041&quot;&gt;&lt;property id=&quot;20148&quot; value=&quot;5&quot;/&gt;&lt;property id=&quot;20300&quot; value=&quot;Slide 39 - &amp;quot;Injecting Cocaine&amp;quot;&quot;/&gt;&lt;property id=&quot;20307&quot; value=&quot;298&quot;/&gt;&lt;/object&gt;&lt;object type=&quot;3&quot; unique_id=&quot;10042&quot;&gt;&lt;property id=&quot;20148&quot; value=&quot;5&quot;/&gt;&lt;property id=&quot;20300&quot; value=&quot;Slide 40 - &amp;quot;Snorting Cocaine&amp;quot;&quot;/&gt;&lt;property id=&quot;20307&quot; value=&quot;299&quot;/&gt;&lt;/object&gt;&lt;object type=&quot;3&quot; unique_id=&quot;10043&quot;&gt;&lt;property id=&quot;20148&quot; value=&quot;5&quot;/&gt;&lt;property id=&quot;20300&quot; value=&quot;Slide 41 - &amp;quot;Smoking Crack&amp;quot;&quot;/&gt;&lt;property id=&quot;20307&quot; value=&quot;300&quot;/&gt;&lt;/object&gt;&lt;object type=&quot;3&quot; unique_id=&quot;10044&quot;&gt;&lt;property id=&quot;20148&quot; value=&quot;5&quot;/&gt;&lt;property id=&quot;20300&quot; value=&quot;Slide 42 - &amp;quot;Cocaine Dose and Effects&amp;quot;&quot;/&gt;&lt;property id=&quot;20307&quot; value=&quot;302&quot;/&gt;&lt;/object&gt;&lt;object type=&quot;3&quot; unique_id=&quot;10045&quot;&gt;&lt;property id=&quot;20148&quot; value=&quot;5&quot;/&gt;&lt;property id=&quot;20300&quot; value=&quot;Slide 43 - &amp;quot;Pregnancy and Cocaine&amp;quot;&quot;/&gt;&lt;property id=&quot;20307&quot; value=&quot;303&quot;/&gt;&lt;/object&gt;&lt;object type=&quot;3&quot; unique_id=&quot;10046&quot;&gt;&lt;property id=&quot;20148&quot; value=&quot;5&quot;/&gt;&lt;property id=&quot;20300&quot; value=&quot;Slide 44 - &amp;quot;Cocaine–Exposed Children&amp;quot;&quot;/&gt;&lt;property id=&quot;20307&quot; value=&quot;304&quot;/&gt;&lt;/object&gt;&lt;/object&gt;&lt;object type=&quot;8&quot; unique_id=&quot;10092&quot;&gt;&lt;/object&gt;&lt;/object&gt;&lt;/database&gt;"/>
  <p:tag name="MMPROD_NEXTUNIQUEID" val="10009"/>
  <p:tag name="SECTOMILLISECCONVERTED" val="1"/>
</p:tagLst>
</file>

<file path=ppt/theme/theme1.xml><?xml version="1.0" encoding="utf-8"?>
<a:theme xmlns:a="http://schemas.openxmlformats.org/drawingml/2006/main" name="Matrix Family Ed Slides">
  <a:themeElements>
    <a:clrScheme name="Matrix Family Ed Slid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trix Family Ed Slid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atrix Family Ed Slid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trix Family Ed Slid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trix Family Ed Slid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trix Family Ed Slid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trix Family Ed Slid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trix Family Ed Slid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trix Family Ed Slid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trix Family Ed Slid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trix Family Ed Slid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trix Family Ed Slid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trix Family Ed Slid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trix Family Ed Slid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3812</TotalTime>
  <Words>1676</Words>
  <Application>Microsoft Office PowerPoint</Application>
  <PresentationFormat>On-screen Show (4:3)</PresentationFormat>
  <Paragraphs>314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Times New Roman</vt:lpstr>
      <vt:lpstr>Wingdings</vt:lpstr>
      <vt:lpstr>Matrix Family Ed Slides</vt:lpstr>
      <vt:lpstr>PowerPoint Presentation</vt:lpstr>
      <vt:lpstr>Question:</vt:lpstr>
      <vt:lpstr>Shabu Is Not Just Methamphetamine</vt:lpstr>
      <vt:lpstr>Question:</vt:lpstr>
      <vt:lpstr>Injecting Shabu</vt:lpstr>
      <vt:lpstr>Snorting Shabu</vt:lpstr>
      <vt:lpstr>Smoking Shabu</vt:lpstr>
      <vt:lpstr>Shabu Dose and Toxic Effects</vt:lpstr>
      <vt:lpstr>Pregnancy and Shabu</vt:lpstr>
      <vt:lpstr>Cocaine</vt:lpstr>
      <vt:lpstr>Question:</vt:lpstr>
      <vt:lpstr>Crack Cocaine</vt:lpstr>
      <vt:lpstr>Immediate Psychological Effects</vt:lpstr>
      <vt:lpstr>Immediate Physical Effects</vt:lpstr>
      <vt:lpstr>Warning</vt:lpstr>
      <vt:lpstr>Chronic Psychological Effects</vt:lpstr>
      <vt:lpstr>Chronic Physical Effects</vt:lpstr>
      <vt:lpstr>Injecting Cocaine</vt:lpstr>
      <vt:lpstr>Snorting Cocaine</vt:lpstr>
      <vt:lpstr>Smoking Crack</vt:lpstr>
      <vt:lpstr>Cocaine Dose and Toxic Effects</vt:lpstr>
      <vt:lpstr>Pregnancy and Cocaine</vt:lpstr>
      <vt:lpstr>Cocaine–Exposed Children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4: Methamphetamine and Cocaine</dc:title>
  <dc:subject>Methamphetamine and cocaine</dc:subject>
  <dc:creator>JICA/DOH IntERlaPP</dc:creator>
  <cp:keywords>Methamphetamine, cocaine, substance abuse, family education</cp:keywords>
  <cp:lastModifiedBy>Kanamori Shogo</cp:lastModifiedBy>
  <cp:revision>110</cp:revision>
  <dcterms:created xsi:type="dcterms:W3CDTF">2005-03-31T16:25:36Z</dcterms:created>
  <dcterms:modified xsi:type="dcterms:W3CDTF">2019-10-07T06:24:34Z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