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2" r:id="rId7"/>
    <p:sldId id="30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2" r:id="rId18"/>
    <p:sldId id="272" r:id="rId19"/>
  </p:sldIdLst>
  <p:sldSz cx="9144000" cy="6858000" type="screen4x3"/>
  <p:notesSz cx="7099300" cy="10234613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elynbonhaon@jica-interlapp.org" initials="m" lastIdx="4" clrIdx="0">
    <p:extLst>
      <p:ext uri="{19B8F6BF-5375-455C-9EA6-DF929625EA0E}">
        <p15:presenceInfo xmlns:p15="http://schemas.microsoft.com/office/powerpoint/2012/main" userId="ba972983b6775db6" providerId="Windows Live"/>
      </p:ext>
    </p:extLst>
  </p:cmAuthor>
  <p:cmAuthor id="2" name="IntERlaPP JICA" initials="IJ" lastIdx="20" clrIdx="1">
    <p:extLst>
      <p:ext uri="{19B8F6BF-5375-455C-9EA6-DF929625EA0E}">
        <p15:presenceInfo xmlns:p15="http://schemas.microsoft.com/office/powerpoint/2012/main" userId="d9463b9f9ddc19c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9" autoAdjust="0"/>
    <p:restoredTop sz="90828" autoAdjust="0"/>
  </p:normalViewPr>
  <p:slideViewPr>
    <p:cSldViewPr>
      <p:cViewPr varScale="1">
        <p:scale>
          <a:sx n="110" d="100"/>
          <a:sy n="110" d="100"/>
        </p:scale>
        <p:origin x="159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8" d="100"/>
          <a:sy n="108" d="100"/>
        </p:scale>
        <p:origin x="1200" y="-13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DBF45049-3386-4F1E-922C-1DF1F6587F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107000"/>
              </a:lnSpc>
              <a:spcAft>
                <a:spcPts val="867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3-1—Alcohol and Recovery (1) </a:t>
            </a:r>
            <a:endParaRPr lang="en-PH" b="1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 eaLnBrk="0" hangingPunct="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This session focuses on alcohol.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 eaLnBrk="0" hangingPunct="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Because alcohol is such a significant and pervasive part of the Philippine culture, not drinking presents a particular challenge for a person recovering from stimulant dependence. 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 eaLnBrk="0" hangingPunct="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People in recovery must understand how alcohol can affect their bodies, behaviors, and recoveries. 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 eaLnBrk="0" hangingPunct="0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Although many people use alcohol occasionally and without problems, alcohol is a powerful substance that can seriously damage people’s bodies and lives. 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04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3-2—Alcohol in the Brain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affects many chemical systems in the brain.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 delicate balance exists between chemical systems that stimulate and chemical systems that inhibit, or slow down, functions of the brain and body.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interferes with and changes this delicate balance.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10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3-3—Adaptation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If people drink alcohol frequently and steadily, their brains adapt over time to the presence of alcohol.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They do this by producing naturally stimulating chemicals in larger quantities than normal.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 the brain and body adapt, the person can become dependent on alcohol to maintain a chemical balance.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If a person who is dependent on alcohol stops drinking all at once, the high level of stimulating chemicals can cause withdrawal symptoms because the depressant effect of alcohol is absent.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Withdrawal symptoms vary depending on how much alcohol and how long a person has been drinking.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57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3-4—Withdrawal Symptoms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Withdrawal symptoms can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Seizures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Tremors (shakiness)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Nausea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Auditory or visual hallucinations (hearing or seeing things that aren’t there)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Insomnia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Agitation (extreme nervousness and irritability)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Confusion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7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3-5—Delirium Tremens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withdrawal can be life-threatening.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Delirium tremens (DTs) is a dangerous withdrawal condition.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Without treatment, as many as 1 out of every 20 people who develop its symptoms dies.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Symptoms of DTs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Rapid heart rate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Tremors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body temperature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Loss of ability to control muscle movement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blood pressure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Altered mental status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Abnormally fast breathing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Hallucinations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Sweating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Cardiovascular collapse and death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54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3-6—Incidence by Gender and Age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general, more men report being current drinkers than do women.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rate of alcohol dependence is also lower for women than it is for men.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incidence of heavy alcohol use is highest among young adults.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95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lnSpc>
                <a:spcPct val="107000"/>
              </a:lnSpc>
              <a:spcAft>
                <a:spcPts val="867"/>
              </a:spcAft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3-7—Question</a:t>
            </a: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about the effects of alcohol to the body at the beginning, later, and after long-term drinking. 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17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930" y="4859525"/>
            <a:ext cx="5679440" cy="460557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3-8—Initial Effects of Alcohol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When people first begin to drink, they experience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Feelings of well-being or euphoria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Talkativeness and increased sociability </a:t>
            </a: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Lowered inhibitions (people may do or say things they otherwise would not do or say)</a:t>
            </a: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29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3-9—Later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 people continue to drink, they begin to feel sedated and drowsy and may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Have trouble with balance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Vomit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Experience impaired peripheral vision (the ability to see to the sides)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Fall asleep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Experience delayed reaction time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Slur their words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Black out and not remember anything that happened for a period while under the influence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87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3-10—Long-Term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Heavy drinking can cause significant damage to organ systems in the body.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“Heavy” drinking can be defined as binge drinking on five or more occasions in the past month.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Binge drinking is drinking five or more drinks on one occasion at least once in the past month.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When alcohol is consumed, it enters the bloodstream and is distributed throughout the body.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Although heavy drinking is most commonly associated with liver damage, it also can affect the digestive, cardiovascular, immune, endocrine, and nervous systems.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04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lnSpc>
                <a:spcPct val="107000"/>
              </a:lnSpc>
              <a:spcAft>
                <a:spcPts val="867"/>
              </a:spcAft>
              <a:defRPr/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3-11—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Liver)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liver is the primary site of alcohol metabolism (breaking down the alcohol into other chemicals and eliminating it from the body), yet a number of the chemicals produced by this process are toxic (poisonous) to the liver itself.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These toxins add up over time, leading to alcohol-induced liver damage.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This damage can take the form of either inflammation (alcoholic hepatitis) or scarring (cirrhosis).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Often both types of damage exist in the same person.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13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3-12—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Digestive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also affects the digestive system.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Excessive drinking has been shown to cause chronic inflammation of the esophagus (the passageway to the stomach), which can lead to esophageal cancer.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Enlarged blood vessels in the esophagus (esophageal varices) can be caused by liver disease.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These blood vessels can rupture; when this happens, it is often fatal.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Heavy alcohol use has been linked to pancreatitis (inflammation of the pancreas) and cancers in the throat, colon, and rectum.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14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3-13—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Cardiovascular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Although moderate alcohol intake (one drink per day for women; two drinks for men) has been shown in some studies to be heart protective, heavy alcohol use is associated with serious heart disease: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It interferes with the pumping action of the heart, causing irregular and/or weak heartbeats.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It causes high blood pressure, which can increase the risk of stroke. </a:t>
            </a: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Blood platelets, involved in blood clotting, also are damaged, causing an increased risk of bleeding.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65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3-14—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Immune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can seriously affect the body’s immune system (the system that protects the body from disease) by damaging white and red blood cells.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People who drink heavily experience more infectious diseases than do people who drink only moderately.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can damage the immune system to a level where the immune system attacks the body. This can result in, or worsen, alcohol-induced organ damage such as alcoholic liver disease.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98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3-15—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Endocrine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body’s endocrine system (the hormone-controlling system) can be damaged by long-term alcohol use.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balance of the hormones insulin and glucagon, which regulate blood sugar levels, is disrupted; diabetes is common among people who drink heavily.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Drinking alcohol can alter the release of reproductive hormones, growth hormone, and testosterone.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effects of alcohol on hormone systems include decreased testicle and ovary size and disrupted sperm and egg production.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Alcohol-induced changes in hormone concentrations are associated with sexual dysfunction in both men and women.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7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3-16—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Nervous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Heavy use of alcohol may damage the nervous system. This damage may include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Peripheral neuropathy, resulting in numbness and tingling in the legs, arms, and/or hands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Wernicke’s syndrome, resulting in disordered eye movements, very poor balance, and difficulty walking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Korsakoff’s syndrome, resulting in severely affected memory, preventing new learning from taking place </a:t>
            </a:r>
          </a:p>
          <a:p>
            <a:pPr marL="371429" indent="-371429">
              <a:lnSpc>
                <a:spcPct val="107000"/>
              </a:lnSpc>
              <a:spcAft>
                <a:spcPts val="867"/>
              </a:spcAft>
              <a:buFont typeface="Wingdings" panose="05000000000000000000" pitchFamily="2" charset="2"/>
              <a:buChar char="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addition to these nervous system disorders, most people who drink heavily have some loss of mental function, reduced brain size, and changes in the function of brain cells.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7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lnSpc>
                <a:spcPct val="107000"/>
              </a:lnSpc>
              <a:spcAft>
                <a:spcPts val="867"/>
              </a:spcAft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3-17—Question</a:t>
            </a: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about possible behavioral problems caused by alcohol. 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67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67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3-18—Behavioral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71429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Drinking can cause behavioral and physical problems.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use is associated with domestic violence, child abuse, and assault.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Use is associated with all types of accidents. </a:t>
            </a:r>
          </a:p>
          <a:p>
            <a:pPr marL="866668" lvl="1" indent="-371429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more heavily a person drinks, the greater the potential for problems at home, at work, with friends, and even with strangers. These problems may include </a:t>
            </a: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Arguments with or separation from spouse and other family members</a:t>
            </a: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Strained relationships with colleagues </a:t>
            </a: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Absence from or lateness to work with increasing frequency </a:t>
            </a: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Loss of employment because of decreased productivity </a:t>
            </a:r>
          </a:p>
          <a:p>
            <a:pPr marL="1361907" lvl="2" indent="-371429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Committing or being the victim of violence </a:t>
            </a:r>
          </a:p>
          <a:p>
            <a:pPr marL="1361907" lvl="2" indent="-371429">
              <a:lnSpc>
                <a:spcPct val="107000"/>
              </a:lnSpc>
              <a:spcAft>
                <a:spcPts val="867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Auto crashes and/or arrests for driving under the influence (DUI)</a:t>
            </a: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6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82713" y="1295400"/>
            <a:ext cx="6934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5DCA7E1A-B298-4FD2-A274-798FB32E6F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A013C532-CB30-4E01-9825-EA731F2DF7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51CB19CF-791D-424B-A781-BB309AEE6A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20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350" y="16002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6002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099F7237-6522-4873-BE88-8694513CD2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0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CB7F79D8-8A0F-4E33-AECA-9E7D33EDFA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63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B80B9D8F-0785-458E-89A2-AF93FB6E5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54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523C970C-0B4D-4BA5-B05D-E63952E249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87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7272FFA7-16B3-4814-8362-60F8ED175C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09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2B065986-1DE1-495B-ABCB-ABD82F6FBD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4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2-</a:t>
            </a:r>
            <a:fld id="{DBC26F43-50AF-4245-BE84-8034AFDA9D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4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74638"/>
            <a:ext cx="1924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350" y="274638"/>
            <a:ext cx="56197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F0AD500E-BFDF-4D66-8274-05FC5D9164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56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274638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95350" y="1600200"/>
            <a:ext cx="37719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600200"/>
            <a:ext cx="37719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827838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B5B78DA2-8970-4D1A-86DA-5A4F47ECE7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5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FFC0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5350" y="274638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696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7838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r>
              <a:rPr lang="en-US" dirty="0"/>
              <a:t>3-</a:t>
            </a:r>
            <a:fld id="{CF3B39EA-27B7-4609-A1DE-BF573FEE99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2B85BB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5200"/>
        </a:buClr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2B85BB"/>
        </a:buClr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DF7B659-20EC-4650-8C6A-03F7D1A73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574" y="1822727"/>
            <a:ext cx="7154426" cy="2723105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50000">
                <a:srgbClr val="FFC000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0488" algn="l"/>
            <a:r>
              <a:rPr lang="en-US" sz="4800" b="1" kern="0" dirty="0" err="1">
                <a:solidFill>
                  <a:schemeClr val="tx1"/>
                </a:solidFill>
              </a:rPr>
              <a:t>Sesyon</a:t>
            </a:r>
            <a:r>
              <a:rPr lang="en-US" sz="4800" b="1" kern="0" dirty="0">
                <a:solidFill>
                  <a:schemeClr val="tx1"/>
                </a:solidFill>
              </a:rPr>
              <a:t> 3:</a:t>
            </a:r>
            <a:br>
              <a:rPr lang="en-US" sz="4400" b="1" kern="0" dirty="0">
                <a:solidFill>
                  <a:schemeClr val="tx1"/>
                </a:solidFill>
              </a:rPr>
            </a:br>
            <a:r>
              <a:rPr lang="en-US" sz="4400" b="1" kern="0" dirty="0" err="1">
                <a:solidFill>
                  <a:schemeClr val="tx1"/>
                </a:solidFill>
              </a:rPr>
              <a:t>Alak</a:t>
            </a:r>
            <a:r>
              <a:rPr lang="en-US" sz="4400" b="1" kern="0" dirty="0">
                <a:solidFill>
                  <a:schemeClr val="tx1"/>
                </a:solidFill>
              </a:rPr>
              <a:t> at Recovery (1)</a:t>
            </a:r>
            <a:endParaRPr lang="en-US" sz="3200" b="1" i="1" kern="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9E7756-D484-4D8C-A64C-CB068F2B5B85}"/>
              </a:ext>
            </a:extLst>
          </p:cNvPr>
          <p:cNvSpPr/>
          <p:nvPr/>
        </p:nvSpPr>
        <p:spPr>
          <a:xfrm>
            <a:off x="1989574" y="1600200"/>
            <a:ext cx="71544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algn="r"/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Sayko-Edukasyon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para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mga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Pasiyente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at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Miyembro</a:t>
            </a:r>
            <a:r>
              <a:rPr lang="en-US" altLang="ja-JP" sz="16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ng </a:t>
            </a:r>
            <a:r>
              <a:rPr lang="en-US" altLang="ja-JP" sz="1600" b="1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Pamilya</a:t>
            </a:r>
            <a:endParaRPr lang="en-US" altLang="ja-JP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803D7-2EEE-4EEF-A1C4-5EFC802D2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3-</a:t>
            </a:r>
            <a:fld id="{5DCA7E1A-B298-4FD2-A274-798FB32E6F1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1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/>
              <a:t>Epekto</a:t>
            </a:r>
            <a:r>
              <a:rPr lang="en-US" sz="3200" b="1" dirty="0"/>
              <a:t> ng </a:t>
            </a:r>
            <a:r>
              <a:rPr lang="en-US" sz="3200" b="1" dirty="0" err="1"/>
              <a:t>Alak</a:t>
            </a:r>
            <a:r>
              <a:rPr lang="en-US" sz="3200" b="1" dirty="0"/>
              <a:t> </a:t>
            </a:r>
            <a:r>
              <a:rPr lang="en-US" sz="3200" b="1" dirty="0" err="1"/>
              <a:t>sa</a:t>
            </a:r>
            <a:r>
              <a:rPr lang="en-US" sz="3200" b="1" dirty="0"/>
              <a:t> </a:t>
            </a:r>
            <a:r>
              <a:rPr lang="en-US" sz="3200" b="1" dirty="0" err="1"/>
              <a:t>Utak</a:t>
            </a:r>
            <a:endParaRPr lang="en-US" sz="3200" b="1" dirty="0"/>
          </a:p>
        </p:txBody>
      </p:sp>
      <p:sp>
        <p:nvSpPr>
          <p:cNvPr id="6178" name="Rectangle 3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ClrTx/>
            </a:pPr>
            <a:r>
              <a:rPr lang="en-US" dirty="0" err="1"/>
              <a:t>Ginugulo</a:t>
            </a:r>
            <a:r>
              <a:rPr lang="en-US" dirty="0"/>
              <a:t> o </a:t>
            </a:r>
            <a:r>
              <a:rPr lang="en-US" dirty="0" err="1"/>
              <a:t>naaapektuhan</a:t>
            </a:r>
            <a:r>
              <a:rPr lang="en-US" dirty="0"/>
              <a:t> ng </a:t>
            </a:r>
            <a:r>
              <a:rPr lang="en-US" dirty="0" err="1"/>
              <a:t>alak</a:t>
            </a:r>
            <a:r>
              <a:rPr lang="en-US" dirty="0"/>
              <a:t> ang </a:t>
            </a:r>
            <a:r>
              <a:rPr lang="en-US" dirty="0" err="1"/>
              <a:t>maselang</a:t>
            </a:r>
            <a:r>
              <a:rPr lang="en-US" dirty="0"/>
              <a:t> balance ng </a:t>
            </a:r>
            <a:r>
              <a:rPr lang="en-US" dirty="0" err="1"/>
              <a:t>kemikal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utak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umuudyok</a:t>
            </a:r>
            <a:r>
              <a:rPr lang="en-US" dirty="0"/>
              <a:t> at </a:t>
            </a:r>
            <a:r>
              <a:rPr lang="en-US" dirty="0" err="1"/>
              <a:t>pumipigil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ginagawa</a:t>
            </a:r>
            <a:r>
              <a:rPr lang="en-US" dirty="0"/>
              <a:t> ng </a:t>
            </a:r>
            <a:r>
              <a:rPr lang="en-US" dirty="0" err="1"/>
              <a:t>isip</a:t>
            </a:r>
            <a:r>
              <a:rPr lang="en-US" dirty="0"/>
              <a:t> at </a:t>
            </a:r>
            <a:r>
              <a:rPr lang="en-US" dirty="0" err="1"/>
              <a:t>katawan</a:t>
            </a:r>
            <a:endParaRPr lang="en-US" dirty="0"/>
          </a:p>
        </p:txBody>
      </p:sp>
      <p:pic>
        <p:nvPicPr>
          <p:cNvPr id="6170" name="Picture 26" descr="Scale out of balanc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2971800"/>
            <a:ext cx="4140200" cy="3163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F7585-06AA-41ED-8152-1B0A8BC85D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7190"/>
            <a:ext cx="8134350" cy="1143000"/>
          </a:xfrm>
        </p:spPr>
        <p:txBody>
          <a:bodyPr/>
          <a:lstStyle/>
          <a:p>
            <a:r>
              <a:rPr lang="en-US" sz="3200" b="1" dirty="0"/>
              <a:t>“Adaptation” o Pag-</a:t>
            </a:r>
            <a:r>
              <a:rPr lang="en-US" sz="3200" b="1" dirty="0" err="1"/>
              <a:t>angkop</a:t>
            </a:r>
            <a:r>
              <a:rPr lang="en-US" sz="3200" b="1" dirty="0"/>
              <a:t> o </a:t>
            </a:r>
            <a:r>
              <a:rPr lang="en-US" sz="3200" b="1" dirty="0" err="1"/>
              <a:t>pag-akma</a:t>
            </a:r>
            <a:endParaRPr lang="en-US" sz="3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C00176-1589-4BAE-92E3-FD2F5A7C367A}"/>
              </a:ext>
            </a:extLst>
          </p:cNvPr>
          <p:cNvSpPr txBox="1"/>
          <p:nvPr/>
        </p:nvSpPr>
        <p:spPr>
          <a:xfrm>
            <a:off x="751974" y="1959133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/>
              <a:t>“Adaptation” o Pag-</a:t>
            </a:r>
            <a:r>
              <a:rPr lang="en-PH" sz="3200" dirty="0" err="1"/>
              <a:t>angkop</a:t>
            </a:r>
            <a:r>
              <a:rPr lang="en-PH" sz="3200" dirty="0"/>
              <a:t> o </a:t>
            </a:r>
            <a:r>
              <a:rPr lang="en-PH" sz="3200" dirty="0" err="1"/>
              <a:t>pag-akma</a:t>
            </a:r>
            <a:endParaRPr lang="en-PH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B5927-2B35-42F0-983F-389F42FC91A5}"/>
              </a:ext>
            </a:extLst>
          </p:cNvPr>
          <p:cNvSpPr txBox="1"/>
          <p:nvPr/>
        </p:nvSpPr>
        <p:spPr>
          <a:xfrm>
            <a:off x="694824" y="3622695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/>
              <a:t>“Abstinent” o </a:t>
            </a:r>
            <a:r>
              <a:rPr lang="en-PH" sz="3200" dirty="0" err="1"/>
              <a:t>hindi</a:t>
            </a:r>
            <a:r>
              <a:rPr lang="en-PH" sz="3200" dirty="0"/>
              <a:t> </a:t>
            </a:r>
            <a:r>
              <a:rPr lang="en-PH" sz="3200" dirty="0" err="1"/>
              <a:t>paggamit</a:t>
            </a:r>
            <a:r>
              <a:rPr lang="en-PH" sz="3200" dirty="0"/>
              <a:t> ng </a:t>
            </a:r>
            <a:r>
              <a:rPr lang="en-PH" sz="3200" dirty="0" err="1"/>
              <a:t>droga</a:t>
            </a:r>
            <a:endParaRPr lang="en-PH" sz="2000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F436741-A7C0-4242-8A1B-22689A265CAC}"/>
              </a:ext>
            </a:extLst>
          </p:cNvPr>
          <p:cNvSpPr/>
          <p:nvPr/>
        </p:nvSpPr>
        <p:spPr bwMode="auto">
          <a:xfrm>
            <a:off x="3429000" y="2616791"/>
            <a:ext cx="990600" cy="238139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3EE357C-2444-4930-BF2A-CAD60835A4B1}"/>
              </a:ext>
            </a:extLst>
          </p:cNvPr>
          <p:cNvSpPr/>
          <p:nvPr/>
        </p:nvSpPr>
        <p:spPr bwMode="auto">
          <a:xfrm>
            <a:off x="3124200" y="3826925"/>
            <a:ext cx="1295400" cy="238139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70AA64-3804-4963-A8E8-D2D3E1495CAB}"/>
              </a:ext>
            </a:extLst>
          </p:cNvPr>
          <p:cNvSpPr txBox="1"/>
          <p:nvPr/>
        </p:nvSpPr>
        <p:spPr>
          <a:xfrm>
            <a:off x="4572000" y="2381108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 err="1"/>
              <a:t>Pagkalulong</a:t>
            </a:r>
            <a:endParaRPr lang="en-PH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5988B5-5F1E-48E9-8499-5B2E99E36350}"/>
              </a:ext>
            </a:extLst>
          </p:cNvPr>
          <p:cNvSpPr txBox="1"/>
          <p:nvPr/>
        </p:nvSpPr>
        <p:spPr>
          <a:xfrm>
            <a:off x="4552950" y="3622695"/>
            <a:ext cx="42705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 err="1"/>
              <a:t>Sintomas</a:t>
            </a:r>
            <a:r>
              <a:rPr lang="en-PH" sz="3200" dirty="0"/>
              <a:t> ng </a:t>
            </a:r>
            <a:r>
              <a:rPr lang="en-PH" sz="3200" i="1" dirty="0"/>
              <a:t>Withdrawal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47F2A3-C629-46B9-9C48-E85A2B05E7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/>
              <a:t>Sintomas</a:t>
            </a:r>
            <a:r>
              <a:rPr lang="en-US" sz="3200" b="1" dirty="0"/>
              <a:t> </a:t>
            </a:r>
            <a:r>
              <a:rPr lang="en-US" sz="3200" b="1" i="1" dirty="0"/>
              <a:t>ng Withdrawal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600201"/>
            <a:ext cx="8066088" cy="4114800"/>
          </a:xfrm>
        </p:spPr>
        <p:txBody>
          <a:bodyPr/>
          <a:lstStyle/>
          <a:p>
            <a:pPr>
              <a:buClrTx/>
            </a:pPr>
            <a:r>
              <a:rPr lang="en-US" dirty="0" err="1"/>
              <a:t>Pagsumpong</a:t>
            </a:r>
            <a:r>
              <a:rPr lang="en-US" dirty="0"/>
              <a:t> </a:t>
            </a:r>
            <a:r>
              <a:rPr lang="en-US" i="1" dirty="0"/>
              <a:t>(seizure)</a:t>
            </a:r>
          </a:p>
          <a:p>
            <a:pPr>
              <a:buClrTx/>
            </a:pPr>
            <a:r>
              <a:rPr lang="en-US" dirty="0" err="1"/>
              <a:t>Panginginig</a:t>
            </a:r>
            <a:endParaRPr lang="en-US" dirty="0"/>
          </a:p>
          <a:p>
            <a:pPr>
              <a:buClrTx/>
            </a:pPr>
            <a:r>
              <a:rPr lang="en-US" dirty="0" err="1"/>
              <a:t>Pagduduwal</a:t>
            </a:r>
            <a:r>
              <a:rPr lang="en-US" dirty="0"/>
              <a:t> o </a:t>
            </a:r>
            <a:r>
              <a:rPr lang="en-US" dirty="0" err="1"/>
              <a:t>pagsusuka</a:t>
            </a:r>
            <a:endParaRPr lang="en-US" dirty="0"/>
          </a:p>
          <a:p>
            <a:pPr>
              <a:buClrTx/>
            </a:pPr>
            <a:r>
              <a:rPr lang="en-US" dirty="0"/>
              <a:t>“Visual and Auditory” Hallucination” / </a:t>
            </a:r>
            <a:r>
              <a:rPr lang="en-US" dirty="0" err="1"/>
              <a:t>Guniguni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paningin</a:t>
            </a:r>
            <a:r>
              <a:rPr lang="en-US" dirty="0"/>
              <a:t> at </a:t>
            </a:r>
            <a:r>
              <a:rPr lang="en-US" dirty="0" err="1"/>
              <a:t>pandinig</a:t>
            </a:r>
            <a:endParaRPr lang="en-US" dirty="0"/>
          </a:p>
          <a:p>
            <a:pPr>
              <a:buClrTx/>
            </a:pPr>
            <a:r>
              <a:rPr lang="en-US" dirty="0" err="1"/>
              <a:t>Hirap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pagtulog</a:t>
            </a:r>
            <a:endParaRPr lang="en-US" dirty="0"/>
          </a:p>
          <a:p>
            <a:pPr>
              <a:buClrTx/>
            </a:pPr>
            <a:r>
              <a:rPr lang="en-US" dirty="0" err="1"/>
              <a:t>Pagkabalisa</a:t>
            </a:r>
            <a:endParaRPr lang="en-US" dirty="0"/>
          </a:p>
          <a:p>
            <a:pPr>
              <a:buClrTx/>
            </a:pPr>
            <a:r>
              <a:rPr lang="en-US" dirty="0" err="1"/>
              <a:t>Pagkalito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C629E4-F3BA-4C4E-B433-40ED2DCD3B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1" dirty="0"/>
              <a:t>Delirium Tremens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696200" cy="4800600"/>
          </a:xfrm>
        </p:spPr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sz="2600" dirty="0" err="1"/>
              <a:t>Mabilis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pagtibok</a:t>
            </a:r>
            <a:r>
              <a:rPr lang="en-US" sz="2600" dirty="0"/>
              <a:t> ng </a:t>
            </a:r>
            <a:r>
              <a:rPr lang="en-US" sz="2600" dirty="0" err="1"/>
              <a:t>puso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 err="1"/>
              <a:t>Pagtaas</a:t>
            </a:r>
            <a:r>
              <a:rPr lang="en-US" sz="2600" dirty="0"/>
              <a:t> ng </a:t>
            </a:r>
            <a:r>
              <a:rPr lang="en-US" sz="2600" dirty="0" err="1"/>
              <a:t>temperatura</a:t>
            </a:r>
            <a:r>
              <a:rPr lang="en-US" sz="2600" dirty="0"/>
              <a:t> ng </a:t>
            </a:r>
            <a:r>
              <a:rPr lang="en-US" sz="2600" dirty="0" err="1"/>
              <a:t>katawan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 err="1"/>
              <a:t>Panginginig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 err="1"/>
              <a:t>Kawalan</a:t>
            </a:r>
            <a:r>
              <a:rPr lang="en-US" sz="2600" dirty="0"/>
              <a:t> ng </a:t>
            </a:r>
            <a:r>
              <a:rPr lang="en-US" sz="2600" dirty="0" err="1"/>
              <a:t>abilidad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kontrolin</a:t>
            </a:r>
            <a:r>
              <a:rPr lang="en-US" sz="2600" dirty="0"/>
              <a:t> ang </a:t>
            </a:r>
            <a:r>
              <a:rPr lang="en-US" sz="2600" dirty="0" err="1"/>
              <a:t>paggalaw</a:t>
            </a:r>
            <a:r>
              <a:rPr lang="en-US" sz="2600" dirty="0"/>
              <a:t> ng </a:t>
            </a:r>
            <a:r>
              <a:rPr lang="en-US" sz="2600" dirty="0" err="1"/>
              <a:t>kalamnan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 err="1"/>
              <a:t>Pagtaas</a:t>
            </a:r>
            <a:r>
              <a:rPr lang="en-US" sz="2600" dirty="0"/>
              <a:t> ng </a:t>
            </a:r>
            <a:r>
              <a:rPr lang="en-US" sz="2600" dirty="0" err="1"/>
              <a:t>presyon</a:t>
            </a:r>
            <a:r>
              <a:rPr lang="en-US" sz="2600" dirty="0"/>
              <a:t> ng </a:t>
            </a:r>
            <a:r>
              <a:rPr lang="en-US" sz="2600" dirty="0" err="1"/>
              <a:t>dugo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Hindi normal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paghinga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 err="1"/>
              <a:t>Pamamawis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 err="1"/>
              <a:t>Nabagong</a:t>
            </a:r>
            <a:r>
              <a:rPr lang="en-US" sz="2600" dirty="0"/>
              <a:t> </a:t>
            </a:r>
            <a:r>
              <a:rPr lang="en-US" sz="2600" dirty="0" err="1"/>
              <a:t>estado</a:t>
            </a:r>
            <a:r>
              <a:rPr lang="en-US" sz="2600" dirty="0"/>
              <a:t> ng </a:t>
            </a:r>
            <a:r>
              <a:rPr lang="en-US" sz="2600" dirty="0" err="1"/>
              <a:t>kaisipan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“</a:t>
            </a:r>
            <a:r>
              <a:rPr lang="en-US" sz="2600" dirty="0" err="1"/>
              <a:t>Hallucinacion</a:t>
            </a:r>
            <a:r>
              <a:rPr lang="en-US" sz="2600" dirty="0"/>
              <a:t>” / </a:t>
            </a:r>
            <a:r>
              <a:rPr lang="en-US" sz="2600" dirty="0" err="1"/>
              <a:t>Guni-guni</a:t>
            </a:r>
            <a:endParaRPr lang="en-US" sz="2600" dirty="0"/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“Cardiovascular Collapse” at </a:t>
            </a:r>
            <a:r>
              <a:rPr lang="en-US" sz="2600" dirty="0" err="1"/>
              <a:t>pagkamatay</a:t>
            </a:r>
            <a:endParaRPr lang="en-US" sz="2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37328B-526C-4B70-A50C-F2995D8505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329407"/>
            <a:ext cx="8248650" cy="1143000"/>
          </a:xfrm>
        </p:spPr>
        <p:txBody>
          <a:bodyPr/>
          <a:lstStyle/>
          <a:p>
            <a:r>
              <a:rPr lang="en-US" sz="3200" b="1" dirty="0" err="1"/>
              <a:t>Kalaganapan</a:t>
            </a:r>
            <a:r>
              <a:rPr lang="en-US" sz="3200" b="1" dirty="0"/>
              <a:t> </a:t>
            </a:r>
            <a:r>
              <a:rPr lang="en-US" sz="3200" b="1" dirty="0" err="1"/>
              <a:t>Ayon</a:t>
            </a:r>
            <a:r>
              <a:rPr lang="en-US" sz="3200" b="1" dirty="0"/>
              <a:t> </a:t>
            </a:r>
            <a:r>
              <a:rPr lang="en-US" sz="3200" b="1" dirty="0" err="1"/>
              <a:t>sa</a:t>
            </a:r>
            <a:r>
              <a:rPr lang="en-US" sz="3200" b="1" dirty="0"/>
              <a:t> </a:t>
            </a:r>
            <a:r>
              <a:rPr lang="en-US" sz="3200" b="1" dirty="0" err="1"/>
              <a:t>Kasarian</a:t>
            </a:r>
            <a:r>
              <a:rPr lang="en-US" sz="3200" b="1" dirty="0"/>
              <a:t> at </a:t>
            </a:r>
            <a:r>
              <a:rPr lang="en-US" sz="3200" b="1" dirty="0" err="1"/>
              <a:t>Edad</a:t>
            </a:r>
            <a:endParaRPr lang="en-US" sz="3200" b="1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600200"/>
            <a:ext cx="7562850" cy="4525963"/>
          </a:xfrm>
        </p:spPr>
        <p:txBody>
          <a:bodyPr/>
          <a:lstStyle/>
          <a:p>
            <a:pPr>
              <a:buClrTx/>
            </a:pPr>
            <a:r>
              <a:rPr lang="en-US" dirty="0"/>
              <a:t>Mas </a:t>
            </a:r>
            <a:r>
              <a:rPr lang="en-US" dirty="0" err="1"/>
              <a:t>maraming</a:t>
            </a:r>
            <a:r>
              <a:rPr lang="en-US" dirty="0"/>
              <a:t> </a:t>
            </a:r>
            <a:r>
              <a:rPr lang="en-US" dirty="0" err="1"/>
              <a:t>kalalakihan</a:t>
            </a:r>
            <a:r>
              <a:rPr lang="en-US" dirty="0"/>
              <a:t> ang </a:t>
            </a:r>
            <a:r>
              <a:rPr lang="en-US" dirty="0" err="1"/>
              <a:t>naitalang</a:t>
            </a:r>
            <a:r>
              <a:rPr lang="en-US" dirty="0"/>
              <a:t> </a:t>
            </a:r>
            <a:r>
              <a:rPr lang="en-US" dirty="0" err="1"/>
              <a:t>manginginom</a:t>
            </a:r>
            <a:r>
              <a:rPr lang="en-US" dirty="0"/>
              <a:t> </a:t>
            </a:r>
            <a:r>
              <a:rPr lang="en-US" dirty="0" err="1"/>
              <a:t>kaysa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kababaihan</a:t>
            </a:r>
            <a:r>
              <a:rPr lang="en-US" dirty="0"/>
              <a:t>. </a:t>
            </a:r>
          </a:p>
          <a:p>
            <a:pPr>
              <a:buClrTx/>
            </a:pPr>
            <a:r>
              <a:rPr lang="en-US" dirty="0"/>
              <a:t>Ang </a:t>
            </a:r>
            <a:r>
              <a:rPr lang="en-US" dirty="0" err="1"/>
              <a:t>antas</a:t>
            </a:r>
            <a:r>
              <a:rPr lang="en-US" dirty="0"/>
              <a:t> ng </a:t>
            </a:r>
            <a:r>
              <a:rPr lang="en-US" dirty="0" err="1"/>
              <a:t>pagkasugapa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alak</a:t>
            </a:r>
            <a:r>
              <a:rPr lang="en-US" dirty="0"/>
              <a:t> ay mas </a:t>
            </a:r>
            <a:r>
              <a:rPr lang="en-US" dirty="0" err="1"/>
              <a:t>mababa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kababaihan</a:t>
            </a:r>
            <a:r>
              <a:rPr lang="en-US" dirty="0"/>
              <a:t> </a:t>
            </a:r>
            <a:r>
              <a:rPr lang="en-US" dirty="0" err="1"/>
              <a:t>kumpara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kalalakihan</a:t>
            </a:r>
            <a:r>
              <a:rPr lang="en-US" dirty="0"/>
              <a:t>.</a:t>
            </a:r>
          </a:p>
          <a:p>
            <a:pPr>
              <a:buClrTx/>
            </a:pPr>
            <a:r>
              <a:rPr lang="en-US" dirty="0" err="1"/>
              <a:t>Pinakamataas</a:t>
            </a:r>
            <a:r>
              <a:rPr lang="en-US" dirty="0"/>
              <a:t> ang </a:t>
            </a:r>
            <a:r>
              <a:rPr lang="en-US" dirty="0" err="1"/>
              <a:t>insidente</a:t>
            </a:r>
            <a:r>
              <a:rPr lang="en-US" dirty="0"/>
              <a:t> ng </a:t>
            </a:r>
            <a:r>
              <a:rPr lang="en-US" dirty="0" err="1"/>
              <a:t>malakas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pag-inom</a:t>
            </a:r>
            <a:r>
              <a:rPr lang="en-US" dirty="0"/>
              <a:t> o heavy drinking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mga</a:t>
            </a:r>
            <a:r>
              <a:rPr lang="en-US" dirty="0"/>
              <a:t> young adults.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3EB4F0-16CC-4DAD-8EA3-7D191FFD13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15" y="762000"/>
            <a:ext cx="7696200" cy="1143000"/>
          </a:xfrm>
        </p:spPr>
        <p:txBody>
          <a:bodyPr/>
          <a:lstStyle/>
          <a:p>
            <a:r>
              <a:rPr kumimoji="1" lang="en-US" altLang="ja-JP" u="sng" dirty="0" err="1"/>
              <a:t>Tanong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15" y="1794469"/>
            <a:ext cx="7696200" cy="3082331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 err="1"/>
              <a:t>Ano</a:t>
            </a:r>
            <a:r>
              <a:rPr kumimoji="1" lang="en-US" altLang="ja-JP" sz="3600" i="1" dirty="0"/>
              <a:t> ang </a:t>
            </a:r>
            <a:r>
              <a:rPr kumimoji="1" lang="en-US" altLang="ja-JP" sz="3600" i="1" dirty="0" err="1"/>
              <a:t>mga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epekto</a:t>
            </a:r>
            <a:r>
              <a:rPr kumimoji="1" lang="en-US" altLang="ja-JP" sz="3600" i="1" dirty="0"/>
              <a:t> ng </a:t>
            </a:r>
            <a:r>
              <a:rPr kumimoji="1" lang="en-US" altLang="ja-JP" sz="3600" i="1" dirty="0" err="1"/>
              <a:t>alak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sa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katawan</a:t>
            </a:r>
            <a:r>
              <a:rPr kumimoji="1" lang="en-US" altLang="ja-JP" sz="3600" i="1" dirty="0"/>
              <a:t>?</a:t>
            </a:r>
          </a:p>
          <a:p>
            <a:pPr lvl="1">
              <a:buClrTx/>
            </a:pPr>
            <a:r>
              <a:rPr kumimoji="1" lang="en-US" altLang="ja-JP" sz="3600" i="1" dirty="0"/>
              <a:t>Sa </a:t>
            </a:r>
            <a:r>
              <a:rPr kumimoji="1" lang="en-US" altLang="ja-JP" sz="3600" i="1" dirty="0" err="1"/>
              <a:t>simula</a:t>
            </a:r>
            <a:endParaRPr kumimoji="1" lang="en-US" altLang="ja-JP" sz="3600" i="1" dirty="0"/>
          </a:p>
          <a:p>
            <a:pPr lvl="1">
              <a:buClrTx/>
            </a:pPr>
            <a:r>
              <a:rPr kumimoji="1" lang="en-US" altLang="ja-JP" sz="3600" i="1" dirty="0"/>
              <a:t>Sa </a:t>
            </a:r>
            <a:r>
              <a:rPr kumimoji="1" lang="en-US" altLang="ja-JP" sz="3600" i="1" dirty="0" err="1"/>
              <a:t>kalaunan</a:t>
            </a:r>
            <a:endParaRPr kumimoji="1" lang="en-US" altLang="ja-JP" sz="3600" i="1" dirty="0"/>
          </a:p>
          <a:p>
            <a:pPr lvl="1">
              <a:buClrTx/>
            </a:pPr>
            <a:r>
              <a:rPr kumimoji="1" lang="en-US" altLang="ja-JP" sz="3600" i="1" dirty="0"/>
              <a:t>Sa </a:t>
            </a:r>
            <a:r>
              <a:rPr kumimoji="1" lang="en-US" altLang="ja-JP" sz="3600" i="1" dirty="0" err="1"/>
              <a:t>mahabang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panahon</a:t>
            </a:r>
            <a:endParaRPr kumimoji="1" lang="en-US" altLang="ja-JP" sz="36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1C048-AAEB-4DDF-86AA-44A832CEB4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3-</a:t>
            </a:r>
            <a:fld id="{D34E258C-3369-4E22-A924-85534044A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527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26" name="Picture 26" descr="Dancing, laughing, euphori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4382" y="3657599"/>
            <a:ext cx="3297107" cy="29622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Initial o </a:t>
            </a:r>
            <a:r>
              <a:rPr lang="en-US" sz="3200" b="1" dirty="0" err="1"/>
              <a:t>Pasimulang</a:t>
            </a:r>
            <a:r>
              <a:rPr lang="en-US" sz="3200" b="1" dirty="0"/>
              <a:t> </a:t>
            </a:r>
            <a:r>
              <a:rPr lang="en-US" sz="3200" b="1" dirty="0" err="1"/>
              <a:t>Epekto</a:t>
            </a:r>
            <a:r>
              <a:rPr lang="en-US" sz="3200" b="1" dirty="0"/>
              <a:t> ng </a:t>
            </a:r>
            <a:r>
              <a:rPr lang="en-US" sz="3200" b="1" dirty="0" err="1"/>
              <a:t>Alak</a:t>
            </a:r>
            <a:endParaRPr lang="en-US" sz="3200" b="1" dirty="0"/>
          </a:p>
        </p:txBody>
      </p:sp>
      <p:sp>
        <p:nvSpPr>
          <p:cNvPr id="25629" name="Rectangle 29"/>
          <p:cNvSpPr>
            <a:spLocks noGrp="1" noChangeArrowheads="1"/>
          </p:cNvSpPr>
          <p:nvPr>
            <p:ph type="body" idx="1"/>
          </p:nvPr>
        </p:nvSpPr>
        <p:spPr>
          <a:xfrm>
            <a:off x="895350" y="1440829"/>
            <a:ext cx="7696200" cy="4525963"/>
          </a:xfrm>
        </p:spPr>
        <p:txBody>
          <a:bodyPr/>
          <a:lstStyle/>
          <a:p>
            <a:pPr>
              <a:buClrTx/>
            </a:pPr>
            <a:r>
              <a:rPr lang="en-US" dirty="0" err="1"/>
              <a:t>Lubos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kasiyahan</a:t>
            </a:r>
            <a:r>
              <a:rPr lang="en-US" dirty="0"/>
              <a:t> / “euphoria” o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mapantayang</a:t>
            </a:r>
            <a:r>
              <a:rPr lang="en-US" dirty="0"/>
              <a:t> </a:t>
            </a:r>
            <a:r>
              <a:rPr lang="en-US" dirty="0" err="1"/>
              <a:t>kasiyahan</a:t>
            </a:r>
            <a:endParaRPr lang="en-US" dirty="0"/>
          </a:p>
          <a:p>
            <a:pPr>
              <a:buClrTx/>
            </a:pPr>
            <a:r>
              <a:rPr lang="en-US" dirty="0" err="1"/>
              <a:t>Pagiging</a:t>
            </a:r>
            <a:r>
              <a:rPr lang="en-US" dirty="0"/>
              <a:t> </a:t>
            </a:r>
            <a:r>
              <a:rPr lang="en-US" dirty="0" err="1"/>
              <a:t>madaldal</a:t>
            </a:r>
            <a:endParaRPr lang="en-US" dirty="0"/>
          </a:p>
          <a:p>
            <a:pPr>
              <a:buClrTx/>
            </a:pPr>
            <a:r>
              <a:rPr lang="en-US" dirty="0" err="1"/>
              <a:t>Pagiging</a:t>
            </a:r>
            <a:r>
              <a:rPr lang="en-US" dirty="0"/>
              <a:t> “sociable” o </a:t>
            </a:r>
            <a:r>
              <a:rPr lang="en-US" dirty="0" err="1"/>
              <a:t>palakaibigan</a:t>
            </a:r>
            <a:endParaRPr lang="en-US" dirty="0"/>
          </a:p>
          <a:p>
            <a:pPr>
              <a:buClrTx/>
            </a:pPr>
            <a:r>
              <a:rPr lang="en-US" dirty="0" err="1"/>
              <a:t>Mababang</a:t>
            </a:r>
            <a:r>
              <a:rPr lang="en-US" dirty="0"/>
              <a:t> </a:t>
            </a:r>
            <a:r>
              <a:rPr lang="en-US" dirty="0" err="1"/>
              <a:t>kakayahan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magpigil</a:t>
            </a:r>
            <a:r>
              <a:rPr lang="en-US" dirty="0"/>
              <a:t> / lowered inhibitions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3353E-7271-4402-BA7B-C1CA407506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3-</a:t>
            </a:r>
            <a:fld id="{A013C532-CB30-4E01-9825-EA731F2DF7EE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/>
              <a:t>Kalaunang</a:t>
            </a:r>
            <a:r>
              <a:rPr lang="en-US" sz="3200" b="1" dirty="0"/>
              <a:t> </a:t>
            </a:r>
            <a:r>
              <a:rPr lang="en-US" sz="3200" b="1" dirty="0" err="1"/>
              <a:t>Epekto</a:t>
            </a:r>
            <a:endParaRPr lang="en-US" sz="3200" b="1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Tx/>
            </a:pP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Pagbabalanse</a:t>
            </a:r>
            <a:endParaRPr lang="en-US" dirty="0"/>
          </a:p>
          <a:p>
            <a:pPr>
              <a:buClrTx/>
            </a:pPr>
            <a:r>
              <a:rPr lang="en-US" dirty="0" err="1"/>
              <a:t>Pagsusuka</a:t>
            </a:r>
            <a:endParaRPr lang="en-US" dirty="0"/>
          </a:p>
          <a:p>
            <a:pPr>
              <a:buClrTx/>
            </a:pPr>
            <a:r>
              <a:rPr lang="en-US" dirty="0" err="1"/>
              <a:t>Pagkaranas</a:t>
            </a:r>
            <a:r>
              <a:rPr lang="en-US" dirty="0"/>
              <a:t> ng </a:t>
            </a:r>
            <a:r>
              <a:rPr lang="en-US" dirty="0" err="1"/>
              <a:t>panghihina</a:t>
            </a:r>
            <a:r>
              <a:rPr lang="en-US" dirty="0"/>
              <a:t> ng Peripheral Vision</a:t>
            </a:r>
          </a:p>
          <a:p>
            <a:pPr>
              <a:buClrTx/>
            </a:pPr>
            <a:r>
              <a:rPr lang="en-US" dirty="0" err="1"/>
              <a:t>Nakakatulog</a:t>
            </a:r>
            <a:r>
              <a:rPr lang="en-US" dirty="0"/>
              <a:t> / fall asleep</a:t>
            </a:r>
          </a:p>
          <a:p>
            <a:pPr>
              <a:buClrTx/>
            </a:pPr>
            <a:r>
              <a:rPr lang="en-US" dirty="0" err="1"/>
              <a:t>Pagbagal</a:t>
            </a:r>
            <a:r>
              <a:rPr lang="en-US" dirty="0"/>
              <a:t> ng kilos o </a:t>
            </a:r>
            <a:r>
              <a:rPr lang="en-US" dirty="0" err="1"/>
              <a:t>galaw</a:t>
            </a:r>
            <a:r>
              <a:rPr lang="en-US" dirty="0"/>
              <a:t> o reaction</a:t>
            </a:r>
          </a:p>
          <a:p>
            <a:pPr>
              <a:buClrTx/>
            </a:pPr>
            <a:r>
              <a:rPr lang="en-US" dirty="0" err="1"/>
              <a:t>Pagkabulol</a:t>
            </a:r>
            <a:endParaRPr lang="en-US" dirty="0"/>
          </a:p>
          <a:p>
            <a:pPr>
              <a:buClrTx/>
            </a:pPr>
            <a:r>
              <a:rPr lang="en-US" dirty="0"/>
              <a:t>“Black-out” at </a:t>
            </a:r>
            <a:r>
              <a:rPr lang="en-US" dirty="0" err="1"/>
              <a:t>hindi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nakaka</a:t>
            </a:r>
            <a:r>
              <a:rPr lang="en-US" dirty="0"/>
              <a:t> </a:t>
            </a:r>
            <a:r>
              <a:rPr lang="en-US" dirty="0" err="1"/>
              <a:t>alala</a:t>
            </a:r>
            <a:r>
              <a:rPr lang="en-US" dirty="0"/>
              <a:t> ng </a:t>
            </a:r>
            <a:r>
              <a:rPr lang="en-US" dirty="0" err="1"/>
              <a:t>nangyari</a:t>
            </a:r>
            <a:r>
              <a:rPr lang="en-US" dirty="0"/>
              <a:t> noon </a:t>
            </a:r>
            <a:r>
              <a:rPr lang="en-US" dirty="0" err="1"/>
              <a:t>nasa</a:t>
            </a:r>
            <a:r>
              <a:rPr lang="en-US" dirty="0"/>
              <a:t> </a:t>
            </a:r>
            <a:r>
              <a:rPr lang="en-US" dirty="0" err="1"/>
              <a:t>impluwensya</a:t>
            </a:r>
            <a:r>
              <a:rPr lang="en-US" dirty="0"/>
              <a:t> ng </a:t>
            </a:r>
            <a:r>
              <a:rPr lang="en-US" dirty="0" err="1"/>
              <a:t>alak</a:t>
            </a:r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0DBED0-3B35-4BC4-B97C-DD74E9B686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609600"/>
            <a:ext cx="7696200" cy="808038"/>
          </a:xfrm>
        </p:spPr>
        <p:txBody>
          <a:bodyPr/>
          <a:lstStyle/>
          <a:p>
            <a:r>
              <a:rPr lang="en-US" b="1" dirty="0" err="1"/>
              <a:t>Mga</a:t>
            </a:r>
            <a:r>
              <a:rPr lang="en-US" b="1" dirty="0"/>
              <a:t> Pang-</a:t>
            </a:r>
            <a:r>
              <a:rPr lang="en-US" b="1" dirty="0" err="1"/>
              <a:t>Matagalang</a:t>
            </a:r>
            <a:r>
              <a:rPr lang="en-US" b="1" dirty="0"/>
              <a:t> </a:t>
            </a:r>
            <a:r>
              <a:rPr lang="en-US" b="1" dirty="0" err="1"/>
              <a:t>Epekto</a:t>
            </a:r>
            <a:endParaRPr lang="en-US" b="1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 err="1"/>
              <a:t>Ang</a:t>
            </a:r>
            <a:r>
              <a:rPr lang="en-US" i="1" dirty="0"/>
              <a:t> </a:t>
            </a:r>
            <a:r>
              <a:rPr lang="en-US" i="1" dirty="0" err="1"/>
              <a:t>labis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pag-iinom</a:t>
            </a:r>
            <a:r>
              <a:rPr lang="en-US" i="1" dirty="0"/>
              <a:t> ay </a:t>
            </a:r>
            <a:r>
              <a:rPr lang="en-US" i="1" dirty="0" err="1"/>
              <a:t>nagdudulot</a:t>
            </a:r>
            <a:r>
              <a:rPr lang="en-US" i="1" dirty="0"/>
              <a:t> ng </a:t>
            </a:r>
            <a:r>
              <a:rPr lang="en-US" i="1" dirty="0" err="1"/>
              <a:t>mga</a:t>
            </a:r>
            <a:r>
              <a:rPr lang="en-US" i="1" dirty="0"/>
              <a:t> </a:t>
            </a:r>
            <a:r>
              <a:rPr lang="en-US" i="1" dirty="0" err="1"/>
              <a:t>sumusunod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pinsala</a:t>
            </a:r>
            <a:r>
              <a:rPr lang="en-US" i="1" dirty="0"/>
              <a:t> </a:t>
            </a:r>
            <a:r>
              <a:rPr lang="en-US" i="1" dirty="0" err="1"/>
              <a:t>sa</a:t>
            </a:r>
            <a:r>
              <a:rPr lang="en-US" i="1" dirty="0"/>
              <a:t>:</a:t>
            </a:r>
          </a:p>
          <a:p>
            <a:pPr>
              <a:buClrTx/>
            </a:pPr>
            <a:r>
              <a:rPr lang="en-US" dirty="0" err="1"/>
              <a:t>Atay</a:t>
            </a:r>
            <a:endParaRPr lang="en-US" dirty="0"/>
          </a:p>
          <a:p>
            <a:pPr>
              <a:buClrTx/>
            </a:pPr>
            <a:r>
              <a:rPr lang="en-US" dirty="0" err="1"/>
              <a:t>Pangtunaw</a:t>
            </a:r>
            <a:r>
              <a:rPr lang="en-US" dirty="0"/>
              <a:t> (Digestive)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sistema</a:t>
            </a:r>
            <a:endParaRPr lang="en-US" dirty="0"/>
          </a:p>
          <a:p>
            <a:pPr>
              <a:buClrTx/>
            </a:pPr>
            <a:r>
              <a:rPr lang="en-US" dirty="0" err="1"/>
              <a:t>Kardyobaskular</a:t>
            </a:r>
            <a:r>
              <a:rPr lang="en-US" dirty="0"/>
              <a:t> (Cardiovascular)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sistema</a:t>
            </a:r>
            <a:endParaRPr lang="en-US" dirty="0"/>
          </a:p>
          <a:p>
            <a:pPr>
              <a:buClrTx/>
            </a:pPr>
            <a:r>
              <a:rPr lang="en-US" dirty="0" err="1"/>
              <a:t>Pananggalang</a:t>
            </a:r>
            <a:r>
              <a:rPr lang="en-US" dirty="0"/>
              <a:t> (Immune) </a:t>
            </a:r>
            <a:r>
              <a:rPr lang="en-US" dirty="0" err="1"/>
              <a:t>sistema</a:t>
            </a:r>
            <a:endParaRPr lang="en-US" dirty="0"/>
          </a:p>
          <a:p>
            <a:pPr>
              <a:buClrTx/>
            </a:pPr>
            <a:r>
              <a:rPr lang="en-US" dirty="0"/>
              <a:t>Endocrine system</a:t>
            </a:r>
          </a:p>
          <a:p>
            <a:pPr>
              <a:buClrTx/>
            </a:pPr>
            <a:r>
              <a:rPr lang="en-US" dirty="0"/>
              <a:t>Nervous system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F30F87-7696-4140-A01E-1472E7B3CB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365388"/>
            <a:ext cx="7696200" cy="723900"/>
          </a:xfrm>
        </p:spPr>
        <p:txBody>
          <a:bodyPr/>
          <a:lstStyle/>
          <a:p>
            <a:r>
              <a:rPr lang="en-US" sz="3200" u="sng" dirty="0" err="1"/>
              <a:t>Atay</a:t>
            </a:r>
            <a:endParaRPr lang="en-US" sz="3200" u="sng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219876"/>
            <a:ext cx="7696200" cy="2352123"/>
          </a:xfrm>
        </p:spPr>
        <p:txBody>
          <a:bodyPr/>
          <a:lstStyle/>
          <a:p>
            <a:pPr>
              <a:buClrTx/>
            </a:pPr>
            <a:r>
              <a:rPr lang="en-US" sz="3200" dirty="0" err="1"/>
              <a:t>Alkoholik</a:t>
            </a:r>
            <a:r>
              <a:rPr lang="en-US" sz="3200" dirty="0"/>
              <a:t> </a:t>
            </a:r>
            <a:r>
              <a:rPr lang="en-US" sz="3200" dirty="0" err="1"/>
              <a:t>Hepataytis</a:t>
            </a:r>
            <a:endParaRPr lang="en-US" sz="3200" dirty="0"/>
          </a:p>
          <a:p>
            <a:pPr marL="0" indent="0">
              <a:buClrTx/>
              <a:buNone/>
            </a:pPr>
            <a:r>
              <a:rPr lang="en-US" sz="3200" i="1" dirty="0"/>
              <a:t>(Alcoholic hepatitis)</a:t>
            </a:r>
          </a:p>
          <a:p>
            <a:pPr>
              <a:buClrTx/>
            </a:pPr>
            <a:r>
              <a:rPr lang="en-US" sz="3200" dirty="0" err="1"/>
              <a:t>Sirosis</a:t>
            </a:r>
            <a:r>
              <a:rPr lang="en-US" sz="3200" i="1" dirty="0"/>
              <a:t> (Cirrhosis)</a:t>
            </a:r>
            <a:endParaRPr lang="en-US" sz="3200" b="1" i="1" dirty="0"/>
          </a:p>
          <a:p>
            <a:pPr algn="ctr">
              <a:buFont typeface="Wingdings" pitchFamily="2" charset="2"/>
              <a:buNone/>
            </a:pPr>
            <a:endParaRPr lang="en-US" sz="3200" b="1" dirty="0"/>
          </a:p>
          <a:p>
            <a:pPr algn="ctr">
              <a:buFont typeface="Wingdings" pitchFamily="2" charset="2"/>
              <a:buNone/>
            </a:pPr>
            <a:endParaRPr lang="en-US" sz="3200" b="1" dirty="0"/>
          </a:p>
        </p:txBody>
      </p:sp>
      <p:pic>
        <p:nvPicPr>
          <p:cNvPr id="28676" name="Picture 4" descr="Liver diagram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447800"/>
            <a:ext cx="3081338" cy="287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EE5BAD-D2ED-4083-81AD-687622353D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6E3016C-61DA-4BFE-B0E0-3C388638B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2" y="623128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Pangmatagalang</a:t>
            </a:r>
            <a:r>
              <a:rPr lang="en-US" b="1" dirty="0"/>
              <a:t> </a:t>
            </a:r>
            <a:r>
              <a:rPr lang="en-US" b="1" dirty="0" err="1"/>
              <a:t>Epekto</a:t>
            </a:r>
            <a:endParaRPr lang="en-US" b="1" kern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413151"/>
            <a:ext cx="7696200" cy="758549"/>
          </a:xfrm>
        </p:spPr>
        <p:txBody>
          <a:bodyPr/>
          <a:lstStyle/>
          <a:p>
            <a:r>
              <a:rPr lang="en-US" sz="3200" u="sng" dirty="0" err="1"/>
              <a:t>Pangtunaw</a:t>
            </a:r>
            <a:r>
              <a:rPr lang="en-US" sz="3200" u="sng" dirty="0"/>
              <a:t> </a:t>
            </a:r>
            <a:r>
              <a:rPr lang="en-US" sz="3200" u="sng" dirty="0" err="1"/>
              <a:t>na</a:t>
            </a:r>
            <a:r>
              <a:rPr lang="en-US" sz="3200" u="sng" dirty="0"/>
              <a:t> Sistema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5411" y="2168249"/>
            <a:ext cx="7696200" cy="3276599"/>
          </a:xfrm>
        </p:spPr>
        <p:txBody>
          <a:bodyPr/>
          <a:lstStyle/>
          <a:p>
            <a:pPr>
              <a:buClrTx/>
            </a:pPr>
            <a:r>
              <a:rPr lang="en-US" dirty="0" err="1"/>
              <a:t>Pamamaga</a:t>
            </a:r>
            <a:r>
              <a:rPr lang="en-US" dirty="0"/>
              <a:t> ng esophagus </a:t>
            </a:r>
          </a:p>
          <a:p>
            <a:pPr>
              <a:buClrTx/>
            </a:pPr>
            <a:r>
              <a:rPr lang="en-US" dirty="0" err="1"/>
              <a:t>Kanser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esophagus </a:t>
            </a:r>
          </a:p>
          <a:p>
            <a:pPr>
              <a:buClrTx/>
            </a:pPr>
            <a:r>
              <a:rPr lang="en-US" dirty="0" err="1"/>
              <a:t>Paglaki</a:t>
            </a:r>
            <a:r>
              <a:rPr lang="en-US" dirty="0"/>
              <a:t> ng </a:t>
            </a:r>
            <a:r>
              <a:rPr lang="en-US" dirty="0" err="1"/>
              <a:t>daluyan</a:t>
            </a:r>
            <a:r>
              <a:rPr lang="en-US" dirty="0"/>
              <a:t> ng </a:t>
            </a:r>
            <a:r>
              <a:rPr lang="en-US" dirty="0" err="1"/>
              <a:t>dugo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esophagus (</a:t>
            </a:r>
            <a:r>
              <a:rPr lang="en-US" dirty="0" err="1"/>
              <a:t>madalas</a:t>
            </a:r>
            <a:r>
              <a:rPr lang="en-US" dirty="0"/>
              <a:t> ay </a:t>
            </a:r>
            <a:r>
              <a:rPr lang="en-US" dirty="0" err="1"/>
              <a:t>nakamamatay</a:t>
            </a:r>
            <a:r>
              <a:rPr lang="en-US" dirty="0"/>
              <a:t>)</a:t>
            </a:r>
          </a:p>
          <a:p>
            <a:pPr>
              <a:buClrTx/>
            </a:pPr>
            <a:r>
              <a:rPr lang="en-US" i="1" dirty="0"/>
              <a:t>Pancreatitis</a:t>
            </a:r>
          </a:p>
          <a:p>
            <a:pPr>
              <a:buClrTx/>
            </a:pPr>
            <a:r>
              <a:rPr lang="en-US" dirty="0" err="1"/>
              <a:t>Kanser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lalamunan</a:t>
            </a:r>
            <a:r>
              <a:rPr lang="en-US" dirty="0"/>
              <a:t>, </a:t>
            </a:r>
            <a:r>
              <a:rPr lang="en-US" dirty="0" err="1"/>
              <a:t>bituka</a:t>
            </a:r>
            <a:r>
              <a:rPr lang="en-US" dirty="0"/>
              <a:t>, </a:t>
            </a:r>
            <a:r>
              <a:rPr lang="en-US" dirty="0" err="1"/>
              <a:t>tumbong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958EE3-18E5-4405-8399-5C2F3F11A5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87ECE95-686E-4BD8-A8AE-1880AFE01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2" y="623128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Pangmatagalang</a:t>
            </a:r>
            <a:r>
              <a:rPr lang="en-US" b="1" dirty="0"/>
              <a:t> </a:t>
            </a:r>
            <a:r>
              <a:rPr lang="en-US" b="1" dirty="0" err="1"/>
              <a:t>Epekto</a:t>
            </a:r>
            <a:endParaRPr lang="en-US" b="1" kern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205948"/>
            <a:ext cx="7696200" cy="887413"/>
          </a:xfrm>
        </p:spPr>
        <p:txBody>
          <a:bodyPr/>
          <a:lstStyle/>
          <a:p>
            <a:r>
              <a:rPr lang="en-US" sz="3200" u="sng" dirty="0"/>
              <a:t>Cardiovascular </a:t>
            </a:r>
            <a:r>
              <a:rPr lang="en-US" sz="3200" u="sng" dirty="0" err="1"/>
              <a:t>na</a:t>
            </a:r>
            <a:r>
              <a:rPr lang="en-US" sz="3200" u="sng" dirty="0"/>
              <a:t> Sistema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095500"/>
            <a:ext cx="7696200" cy="4030663"/>
          </a:xfrm>
        </p:spPr>
        <p:txBody>
          <a:bodyPr/>
          <a:lstStyle/>
          <a:p>
            <a:pPr>
              <a:buClrTx/>
            </a:pPr>
            <a:r>
              <a:rPr lang="en-US" dirty="0" err="1"/>
              <a:t>Malubhang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puso</a:t>
            </a:r>
            <a:endParaRPr lang="en-US" dirty="0"/>
          </a:p>
          <a:p>
            <a:pPr>
              <a:buClrTx/>
            </a:pPr>
            <a:r>
              <a:rPr lang="en-US" dirty="0"/>
              <a:t>Hindi </a:t>
            </a:r>
            <a:r>
              <a:rPr lang="en-US" dirty="0" err="1"/>
              <a:t>pangkaraniwang</a:t>
            </a:r>
            <a:r>
              <a:rPr lang="en-US" dirty="0"/>
              <a:t> </a:t>
            </a:r>
            <a:r>
              <a:rPr lang="en-US" dirty="0" err="1"/>
              <a:t>tibok</a:t>
            </a:r>
            <a:r>
              <a:rPr lang="en-US" dirty="0"/>
              <a:t> at </a:t>
            </a:r>
            <a:r>
              <a:rPr lang="en-US" dirty="0" err="1"/>
              <a:t>paghina</a:t>
            </a:r>
            <a:r>
              <a:rPr lang="en-US" dirty="0"/>
              <a:t> ng </a:t>
            </a:r>
            <a:r>
              <a:rPr lang="en-US" dirty="0" err="1"/>
              <a:t>puso</a:t>
            </a:r>
            <a:endParaRPr lang="en-US" dirty="0"/>
          </a:p>
          <a:p>
            <a:pPr>
              <a:buClrTx/>
            </a:pPr>
            <a:r>
              <a:rPr lang="en-US" dirty="0" err="1"/>
              <a:t>Mataas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presyon</a:t>
            </a:r>
            <a:r>
              <a:rPr lang="en-US" dirty="0"/>
              <a:t> ng </a:t>
            </a:r>
            <a:r>
              <a:rPr lang="en-US" dirty="0" err="1"/>
              <a:t>dugo</a:t>
            </a:r>
            <a:endParaRPr lang="en-US" dirty="0"/>
          </a:p>
          <a:p>
            <a:pPr>
              <a:buClrTx/>
            </a:pPr>
            <a:r>
              <a:rPr lang="en-US" dirty="0" err="1"/>
              <a:t>Panganib</a:t>
            </a:r>
            <a:r>
              <a:rPr lang="en-US" dirty="0"/>
              <a:t> ng stroke</a:t>
            </a:r>
          </a:p>
          <a:p>
            <a:pPr>
              <a:buClrTx/>
            </a:pPr>
            <a:r>
              <a:rPr lang="en-US" dirty="0" err="1"/>
              <a:t>Pinsala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platelets at </a:t>
            </a:r>
          </a:p>
          <a:p>
            <a:pPr marL="0" indent="0">
              <a:buClrTx/>
              <a:buNone/>
            </a:pPr>
            <a:r>
              <a:rPr lang="en-US" dirty="0"/>
              <a:t>    </a:t>
            </a:r>
            <a:r>
              <a:rPr lang="en-US" dirty="0" err="1"/>
              <a:t>komplikasyon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dugo</a:t>
            </a:r>
            <a:endParaRPr lang="en-US" dirty="0"/>
          </a:p>
        </p:txBody>
      </p:sp>
      <p:pic>
        <p:nvPicPr>
          <p:cNvPr id="33796" name="Picture 4" descr="Heart diagram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65975" y="3190875"/>
            <a:ext cx="2528888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D71A5E-24DB-4F68-8267-BC587581F9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BBFED05-F3F3-4C4B-8382-41062AE6C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2" y="623128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Pangmatagalang</a:t>
            </a:r>
            <a:r>
              <a:rPr lang="en-US" b="1" dirty="0"/>
              <a:t> </a:t>
            </a:r>
            <a:r>
              <a:rPr lang="en-US" b="1" dirty="0" err="1"/>
              <a:t>Epekto</a:t>
            </a:r>
            <a:endParaRPr lang="en-US" b="1" kern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389260"/>
            <a:ext cx="7696200" cy="794510"/>
          </a:xfrm>
        </p:spPr>
        <p:txBody>
          <a:bodyPr/>
          <a:lstStyle/>
          <a:p>
            <a:r>
              <a:rPr lang="en-US" sz="3200" u="sng" dirty="0" err="1"/>
              <a:t>Pananggalang</a:t>
            </a:r>
            <a:r>
              <a:rPr lang="en-US" sz="3200" u="sng" dirty="0"/>
              <a:t> </a:t>
            </a:r>
            <a:r>
              <a:rPr lang="en-US" sz="3200" u="sng" dirty="0" err="1"/>
              <a:t>na</a:t>
            </a:r>
            <a:r>
              <a:rPr lang="en-US" sz="3200" u="sng" dirty="0"/>
              <a:t> Sistema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350206"/>
            <a:ext cx="7696200" cy="2907593"/>
          </a:xfrm>
        </p:spPr>
        <p:txBody>
          <a:bodyPr/>
          <a:lstStyle/>
          <a:p>
            <a:pPr>
              <a:buClrTx/>
            </a:pPr>
            <a:r>
              <a:rPr lang="en-US" sz="3200" dirty="0" err="1"/>
              <a:t>Pagkasira</a:t>
            </a:r>
            <a:r>
              <a:rPr lang="en-US" sz="3200" dirty="0"/>
              <a:t> ng “white and red blood cells”</a:t>
            </a:r>
          </a:p>
          <a:p>
            <a:pPr>
              <a:buClrTx/>
            </a:pPr>
            <a:r>
              <a:rPr lang="en-US" sz="3200" dirty="0" err="1"/>
              <a:t>Panganib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mas </a:t>
            </a:r>
            <a:r>
              <a:rPr lang="en-US" sz="3200" dirty="0" err="1"/>
              <a:t>mahawa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mga</a:t>
            </a:r>
            <a:r>
              <a:rPr lang="en-US" sz="3200" dirty="0"/>
              <a:t> “infectious diseases” o </a:t>
            </a:r>
            <a:r>
              <a:rPr lang="en-US" sz="3200" dirty="0" err="1"/>
              <a:t>mga</a:t>
            </a:r>
            <a:r>
              <a:rPr lang="en-US" sz="3200" dirty="0"/>
              <a:t> </a:t>
            </a:r>
            <a:r>
              <a:rPr lang="en-US" sz="3200" dirty="0" err="1"/>
              <a:t>nakakahawang</a:t>
            </a:r>
            <a:r>
              <a:rPr lang="en-US" sz="3200" dirty="0"/>
              <a:t> </a:t>
            </a:r>
            <a:r>
              <a:rPr lang="en-US" sz="3200" dirty="0" err="1"/>
              <a:t>sakit</a:t>
            </a:r>
            <a:endParaRPr lang="en-US" sz="3200" dirty="0"/>
          </a:p>
          <a:p>
            <a:pPr>
              <a:buClrTx/>
            </a:pPr>
            <a:r>
              <a:rPr lang="en-US" sz="3200" dirty="0" err="1"/>
              <a:t>Pinsala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“immune system” o </a:t>
            </a:r>
            <a:r>
              <a:rPr lang="en-US" sz="3200" dirty="0" err="1"/>
              <a:t>sistemang</a:t>
            </a:r>
            <a:r>
              <a:rPr lang="en-US" sz="3200" dirty="0"/>
              <a:t> </a:t>
            </a:r>
            <a:r>
              <a:rPr lang="en-US" sz="3200" dirty="0" err="1"/>
              <a:t>pananggalang</a:t>
            </a:r>
            <a:r>
              <a:rPr lang="en-US" sz="3200" dirty="0"/>
              <a:t> </a:t>
            </a:r>
            <a:r>
              <a:rPr lang="en-US" sz="3200" dirty="0" err="1"/>
              <a:t>sa</a:t>
            </a:r>
            <a:r>
              <a:rPr lang="en-US" sz="3200" dirty="0"/>
              <a:t> </a:t>
            </a:r>
            <a:r>
              <a:rPr lang="en-US" sz="3200" dirty="0" err="1"/>
              <a:t>katawan</a:t>
            </a:r>
            <a:endParaRPr lang="en-US" sz="3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670D8A-4618-4BE1-BF1A-7F718DB2CD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ED61EF1-6F46-4CE8-82EE-9C3CF33A2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2" y="623128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Pangmatagalang</a:t>
            </a:r>
            <a:r>
              <a:rPr lang="en-US" b="1" dirty="0"/>
              <a:t> </a:t>
            </a:r>
            <a:r>
              <a:rPr lang="en-US" b="1" dirty="0" err="1"/>
              <a:t>Epekto</a:t>
            </a:r>
            <a:endParaRPr lang="en-US" b="1" kern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282700"/>
            <a:ext cx="7696200" cy="792162"/>
          </a:xfrm>
        </p:spPr>
        <p:txBody>
          <a:bodyPr/>
          <a:lstStyle/>
          <a:p>
            <a:r>
              <a:rPr lang="en-US" sz="3200" u="sng" dirty="0" err="1"/>
              <a:t>Endokring</a:t>
            </a:r>
            <a:r>
              <a:rPr lang="en-US" sz="3200" u="sng" dirty="0"/>
              <a:t> Sistema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179638"/>
            <a:ext cx="7696200" cy="3535362"/>
          </a:xfrm>
        </p:spPr>
        <p:txBody>
          <a:bodyPr/>
          <a:lstStyle/>
          <a:p>
            <a:pPr>
              <a:buClrTx/>
            </a:pPr>
            <a:r>
              <a:rPr lang="en-US" i="1" dirty="0"/>
              <a:t>Diabetes</a:t>
            </a:r>
          </a:p>
          <a:p>
            <a:pPr>
              <a:buClrTx/>
            </a:pPr>
            <a:r>
              <a:rPr lang="en-US" dirty="0" err="1"/>
              <a:t>Pagbabago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normal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paglabas</a:t>
            </a:r>
            <a:r>
              <a:rPr lang="en-US" dirty="0"/>
              <a:t> ng reproductive hormones, growth hormone at testosterone</a:t>
            </a:r>
          </a:p>
          <a:p>
            <a:pPr>
              <a:buClrTx/>
            </a:pPr>
            <a:r>
              <a:rPr lang="en-US" dirty="0" err="1"/>
              <a:t>Pagliit</a:t>
            </a:r>
            <a:r>
              <a:rPr lang="en-US" dirty="0"/>
              <a:t> ng </a:t>
            </a:r>
            <a:r>
              <a:rPr lang="en-US" dirty="0" err="1"/>
              <a:t>bayag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lalaki</a:t>
            </a:r>
            <a:r>
              <a:rPr lang="en-US" dirty="0"/>
              <a:t> at </a:t>
            </a:r>
            <a:r>
              <a:rPr lang="en-US" dirty="0" err="1"/>
              <a:t>obaryo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babae</a:t>
            </a:r>
            <a:endParaRPr lang="en-US" dirty="0"/>
          </a:p>
          <a:p>
            <a:pPr>
              <a:buClrTx/>
            </a:pPr>
            <a:r>
              <a:rPr lang="en-US" dirty="0" err="1"/>
              <a:t>Mababang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ng </a:t>
            </a:r>
            <a:r>
              <a:rPr lang="en-US" dirty="0" err="1"/>
              <a:t>tamod</a:t>
            </a:r>
            <a:r>
              <a:rPr lang="en-US" dirty="0"/>
              <a:t>/ “sperm count”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lalaki</a:t>
            </a:r>
            <a:r>
              <a:rPr lang="en-US" dirty="0"/>
              <a:t> at </a:t>
            </a:r>
            <a:r>
              <a:rPr lang="en-US" dirty="0" err="1"/>
              <a:t>itlog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babae</a:t>
            </a:r>
            <a:endParaRPr lang="en-US" dirty="0"/>
          </a:p>
          <a:p>
            <a:pPr>
              <a:buClrTx/>
            </a:pPr>
            <a:r>
              <a:rPr lang="en-US" dirty="0" err="1"/>
              <a:t>Kapansanang</a:t>
            </a:r>
            <a:r>
              <a:rPr lang="en-US" dirty="0"/>
              <a:t> </a:t>
            </a:r>
            <a:r>
              <a:rPr lang="en-US" dirty="0" err="1"/>
              <a:t>seksuwal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lalaki</a:t>
            </a:r>
            <a:r>
              <a:rPr lang="en-US" dirty="0"/>
              <a:t> at </a:t>
            </a:r>
            <a:r>
              <a:rPr lang="en-US" dirty="0" err="1"/>
              <a:t>babae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E0E9C6-C292-4212-A8A9-1A63F1127B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E87334A-B282-4A71-A19C-FE5F3C8AA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566254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dirty="0" err="1"/>
              <a:t>Mga</a:t>
            </a:r>
            <a:r>
              <a:rPr lang="en-US" b="1" dirty="0"/>
              <a:t> Pang-</a:t>
            </a:r>
            <a:r>
              <a:rPr lang="en-US" b="1" dirty="0" err="1"/>
              <a:t>Matagalang</a:t>
            </a:r>
            <a:r>
              <a:rPr lang="en-US" b="1" dirty="0"/>
              <a:t> </a:t>
            </a:r>
            <a:r>
              <a:rPr lang="en-US" b="1" dirty="0" err="1"/>
              <a:t>Epekto</a:t>
            </a:r>
            <a:endParaRPr lang="en-US" b="1" kern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344613"/>
            <a:ext cx="7696200" cy="539750"/>
          </a:xfrm>
        </p:spPr>
        <p:txBody>
          <a:bodyPr/>
          <a:lstStyle/>
          <a:p>
            <a:r>
              <a:rPr lang="en-US" sz="3200" u="sng" dirty="0"/>
              <a:t>Nervous System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133600"/>
            <a:ext cx="7696200" cy="3992563"/>
          </a:xfrm>
        </p:spPr>
        <p:txBody>
          <a:bodyPr/>
          <a:lstStyle/>
          <a:p>
            <a:pPr>
              <a:buClrTx/>
            </a:pPr>
            <a:r>
              <a:rPr lang="en-US" i="1" dirty="0"/>
              <a:t>Peripheral neuropathy</a:t>
            </a:r>
          </a:p>
          <a:p>
            <a:pPr>
              <a:buClrTx/>
            </a:pPr>
            <a:r>
              <a:rPr lang="en-US" i="1" dirty="0"/>
              <a:t>Wernicke’s syndrome</a:t>
            </a:r>
          </a:p>
          <a:p>
            <a:pPr>
              <a:buClrTx/>
            </a:pPr>
            <a:r>
              <a:rPr lang="en-US" i="1" dirty="0"/>
              <a:t>Korsakoff’s syndrome</a:t>
            </a:r>
          </a:p>
          <a:p>
            <a:pPr>
              <a:buClrTx/>
            </a:pPr>
            <a:r>
              <a:rPr lang="en-US" dirty="0" err="1"/>
              <a:t>Pinsala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pag-iisip</a:t>
            </a:r>
            <a:endParaRPr lang="en-US" dirty="0"/>
          </a:p>
          <a:p>
            <a:pPr>
              <a:buClrTx/>
            </a:pPr>
            <a:r>
              <a:rPr lang="en-US" dirty="0" err="1"/>
              <a:t>Pagliit</a:t>
            </a:r>
            <a:r>
              <a:rPr lang="en-US" dirty="0"/>
              <a:t> ng </a:t>
            </a:r>
            <a:r>
              <a:rPr lang="en-US" dirty="0" err="1"/>
              <a:t>utak</a:t>
            </a:r>
            <a:endParaRPr lang="en-US" dirty="0"/>
          </a:p>
          <a:p>
            <a:pPr>
              <a:buClrTx/>
            </a:pPr>
            <a:r>
              <a:rPr lang="en-US" dirty="0" err="1"/>
              <a:t>Mga</a:t>
            </a:r>
            <a:r>
              <a:rPr lang="en-US" dirty="0"/>
              <a:t> </a:t>
            </a:r>
            <a:r>
              <a:rPr lang="en-US" dirty="0" err="1"/>
              <a:t>pagbabago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functions ng brain cells</a:t>
            </a:r>
          </a:p>
        </p:txBody>
      </p:sp>
      <p:pic>
        <p:nvPicPr>
          <p:cNvPr id="37894" name="Picture 6" descr="Brain diagram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1676400"/>
            <a:ext cx="2571750" cy="2187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9C435F-5363-4863-A790-EBEB2C8885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2CC9367-3D19-4DBA-A66B-A609A4BDF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631549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dirty="0" err="1"/>
              <a:t>Mga</a:t>
            </a:r>
            <a:r>
              <a:rPr lang="en-US" b="1" dirty="0"/>
              <a:t> </a:t>
            </a:r>
            <a:r>
              <a:rPr lang="en-US" b="1" dirty="0" err="1"/>
              <a:t>Pangmatagalang</a:t>
            </a:r>
            <a:r>
              <a:rPr lang="en-US" b="1" dirty="0"/>
              <a:t> </a:t>
            </a:r>
            <a:r>
              <a:rPr lang="en-US" b="1" dirty="0" err="1"/>
              <a:t>Epekto</a:t>
            </a:r>
            <a:endParaRPr lang="en-US" b="1" kern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264" y="1376624"/>
            <a:ext cx="7696200" cy="1143000"/>
          </a:xfrm>
        </p:spPr>
        <p:txBody>
          <a:bodyPr/>
          <a:lstStyle/>
          <a:p>
            <a:r>
              <a:rPr kumimoji="1" lang="en-US" altLang="ja-JP" u="sng" dirty="0" err="1"/>
              <a:t>Tanong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264" y="2514600"/>
            <a:ext cx="7696200" cy="3082331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/>
              <a:t>Anu-</a:t>
            </a:r>
            <a:r>
              <a:rPr kumimoji="1" lang="en-US" altLang="ja-JP" sz="3600" i="1" dirty="0" err="1"/>
              <a:t>ano</a:t>
            </a:r>
            <a:r>
              <a:rPr kumimoji="1" lang="en-US" altLang="ja-JP" sz="3600" i="1" dirty="0"/>
              <a:t> ang </a:t>
            </a:r>
            <a:r>
              <a:rPr kumimoji="1" lang="en-US" altLang="ja-JP" sz="3600" i="1" dirty="0" err="1"/>
              <a:t>mga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posibleng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maging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problema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sa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pag-uugali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na</a:t>
            </a:r>
            <a:r>
              <a:rPr kumimoji="1" lang="en-US" altLang="ja-JP" sz="3600" i="1" dirty="0"/>
              <a:t> </a:t>
            </a:r>
            <a:r>
              <a:rPr kumimoji="1" lang="en-US" altLang="ja-JP" sz="3600" i="1" dirty="0" err="1"/>
              <a:t>dulot</a:t>
            </a:r>
            <a:r>
              <a:rPr kumimoji="1" lang="en-US" altLang="ja-JP" sz="3600" i="1" dirty="0"/>
              <a:t> ng </a:t>
            </a:r>
            <a:r>
              <a:rPr kumimoji="1" lang="en-US" altLang="ja-JP" sz="3600" i="1" dirty="0" err="1"/>
              <a:t>alak</a:t>
            </a:r>
            <a:r>
              <a:rPr kumimoji="1" lang="en-US" altLang="ja-JP" sz="3600" i="1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1C048-AAEB-4DDF-86AA-44A832CEB4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827838" y="6381750"/>
            <a:ext cx="21336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3-</a:t>
            </a:r>
            <a:fld id="{D34E258C-3369-4E22-A924-85534044A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167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/>
              <a:t>Epekto</a:t>
            </a:r>
            <a:r>
              <a:rPr lang="en-US" sz="3200" b="1" dirty="0"/>
              <a:t> </a:t>
            </a:r>
            <a:r>
              <a:rPr lang="en-US" sz="3200" b="1" dirty="0" err="1"/>
              <a:t>sa</a:t>
            </a:r>
            <a:r>
              <a:rPr lang="en-US" sz="3200" b="1" dirty="0"/>
              <a:t> </a:t>
            </a:r>
            <a:r>
              <a:rPr lang="en-US" sz="3200" b="1" dirty="0" err="1"/>
              <a:t>Pag-uugali</a:t>
            </a:r>
            <a:endParaRPr lang="en-US" sz="3200" b="1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82000" cy="52879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ClrTx/>
            </a:pPr>
            <a:r>
              <a:rPr lang="en-US" dirty="0" err="1"/>
              <a:t>Karahasan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asawa’t</a:t>
            </a:r>
            <a:r>
              <a:rPr lang="en-US" dirty="0"/>
              <a:t> </a:t>
            </a:r>
            <a:r>
              <a:rPr lang="en-US" dirty="0" err="1"/>
              <a:t>anak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Aksidente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pamilya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/>
              <a:t>Hindi </a:t>
            </a:r>
            <a:r>
              <a:rPr lang="en-US" dirty="0" err="1"/>
              <a:t>maayos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relasyon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katrabaho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Madalas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pagliban</a:t>
            </a:r>
            <a:r>
              <a:rPr lang="en-US" dirty="0"/>
              <a:t> o </a:t>
            </a:r>
            <a:r>
              <a:rPr lang="en-US" dirty="0" err="1"/>
              <a:t>pagiging</a:t>
            </a:r>
            <a:r>
              <a:rPr lang="en-US" dirty="0"/>
              <a:t> late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pagpasok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trabaho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Kawalan</a:t>
            </a:r>
            <a:r>
              <a:rPr lang="en-US" dirty="0"/>
              <a:t> ng </a:t>
            </a:r>
            <a:r>
              <a:rPr lang="en-US" dirty="0" err="1"/>
              <a:t>trabaho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pagbaba</a:t>
            </a:r>
            <a:r>
              <a:rPr lang="en-US" dirty="0"/>
              <a:t> ng </a:t>
            </a:r>
            <a:r>
              <a:rPr lang="en-US" dirty="0" err="1"/>
              <a:t>antas</a:t>
            </a:r>
            <a:r>
              <a:rPr lang="en-US" dirty="0"/>
              <a:t>/</a:t>
            </a:r>
            <a:r>
              <a:rPr lang="en-US" dirty="0" err="1"/>
              <a:t>kalidad</a:t>
            </a:r>
            <a:r>
              <a:rPr lang="en-US" dirty="0"/>
              <a:t> ng </a:t>
            </a:r>
            <a:r>
              <a:rPr lang="en-US" dirty="0" err="1"/>
              <a:t>paggawa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Pagiging</a:t>
            </a:r>
            <a:r>
              <a:rPr lang="en-US" dirty="0"/>
              <a:t> </a:t>
            </a:r>
            <a:r>
              <a:rPr lang="en-US" dirty="0" err="1"/>
              <a:t>marahas</a:t>
            </a:r>
            <a:r>
              <a:rPr lang="en-US" dirty="0"/>
              <a:t> o </a:t>
            </a:r>
            <a:r>
              <a:rPr lang="en-US" dirty="0" err="1"/>
              <a:t>pagiging</a:t>
            </a:r>
            <a:r>
              <a:rPr lang="en-US" dirty="0"/>
              <a:t> </a:t>
            </a:r>
            <a:r>
              <a:rPr lang="en-US" dirty="0" err="1"/>
              <a:t>biktima</a:t>
            </a:r>
            <a:r>
              <a:rPr lang="en-US" dirty="0"/>
              <a:t> ng </a:t>
            </a:r>
            <a:r>
              <a:rPr lang="en-US" dirty="0" err="1"/>
              <a:t>karahasan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Pagmamaneho</a:t>
            </a:r>
            <a:r>
              <a:rPr lang="en-US" dirty="0"/>
              <a:t> </a:t>
            </a:r>
            <a:r>
              <a:rPr lang="en-US" dirty="0" err="1"/>
              <a:t>nang</a:t>
            </a:r>
            <a:r>
              <a:rPr lang="en-US" dirty="0"/>
              <a:t> </a:t>
            </a:r>
            <a:r>
              <a:rPr lang="en-US" dirty="0" err="1"/>
              <a:t>nakainom</a:t>
            </a:r>
            <a:r>
              <a:rPr lang="en-US" dirty="0"/>
              <a:t> o </a:t>
            </a:r>
            <a:r>
              <a:rPr lang="en-US" i="1" dirty="0"/>
              <a:t>driving under the influence (DUI)</a:t>
            </a:r>
            <a:endParaRPr lang="en-US" dirty="0"/>
          </a:p>
          <a:p>
            <a:pPr>
              <a:lnSpc>
                <a:spcPct val="90000"/>
              </a:lnSpc>
              <a:buClrTx/>
            </a:pPr>
            <a:r>
              <a:rPr lang="en-US" dirty="0" err="1"/>
              <a:t>Pagkaaresto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902EB4-5583-4976-9392-B0C9491E38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827838" y="6400800"/>
            <a:ext cx="2133600" cy="476250"/>
          </a:xfrm>
        </p:spPr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Session 2: Alcohol and Recovery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Alcohol in the Brain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Adaptation&amp;quot;&quot;/&gt;&lt;property id=&quot;20307&quot; value=&quot;258&quot;/&gt;&lt;/object&gt;&lt;object type=&quot;3&quot; unique_id=&quot;10006&quot;&gt;&lt;property id=&quot;20148&quot; value=&quot;5&quot;/&gt;&lt;property id=&quot;20300&quot; value=&quot;Slide 4 - &amp;quot;Withdrawal Symptoms&amp;quot;&quot;/&gt;&lt;property id=&quot;20307&quot; value=&quot;259&quot;/&gt;&lt;/object&gt;&lt;object type=&quot;3&quot; unique_id=&quot;10007&quot;&gt;&lt;property id=&quot;20148&quot; value=&quot;5&quot;/&gt;&lt;property id=&quot;20300&quot; value=&quot;Slide 5 - &amp;quot;Delirium Tremens&amp;quot;&quot;/&gt;&lt;property id=&quot;20307&quot; value=&quot;260&quot;/&gt;&lt;/object&gt;&lt;object type=&quot;3&quot; unique_id=&quot;10008&quot;&gt;&lt;property id=&quot;20148&quot; value=&quot;5&quot;/&gt;&lt;property id=&quot;20300&quot; value=&quot;Slide 6 - &amp;quot;Incidence&amp;quot;&quot;/&gt;&lt;property id=&quot;20307&quot; value=&quot;261&quot;/&gt;&lt;/object&gt;&lt;object type=&quot;3&quot; unique_id=&quot;10009&quot;&gt;&lt;property id=&quot;20148&quot; value=&quot;5&quot;/&gt;&lt;property id=&quot;20300&quot; value=&quot;Slide 7 - &amp;quot;Incidence by Gender and Age&amp;quot;&quot;/&gt;&lt;property id=&quot;20307&quot; value=&quot;262&quot;/&gt;&lt;/object&gt;&lt;object type=&quot;3&quot; unique_id=&quot;10010&quot;&gt;&lt;property id=&quot;20148&quot; value=&quot;5&quot;/&gt;&lt;property id=&quot;20300&quot; value=&quot;Slide 8 - &amp;quot;Initial Effects of Alcohol&amp;quot;&quot;/&gt;&lt;property id=&quot;20307&quot; value=&quot;263&quot;/&gt;&lt;/object&gt;&lt;object type=&quot;3&quot; unique_id=&quot;10011&quot;&gt;&lt;property id=&quot;20148&quot; value=&quot;5&quot;/&gt;&lt;property id=&quot;20300&quot; value=&quot;Slide 9 - &amp;quot;Later Effects&amp;quot;&quot;/&gt;&lt;property id=&quot;20307&quot; value=&quot;264&quot;/&gt;&lt;/object&gt;&lt;object type=&quot;3&quot; unique_id=&quot;10012&quot;&gt;&lt;property id=&quot;20148&quot; value=&quot;5&quot;/&gt;&lt;property id=&quot;20300&quot; value=&quot;Slide 10 - &amp;quot;Long-Term Effects&amp;quot;&quot;/&gt;&lt;property id=&quot;20307&quot; value=&quot;265&quot;/&gt;&lt;/object&gt;&lt;object type=&quot;3&quot; unique_id=&quot;10013&quot;&gt;&lt;property id=&quot;20148&quot; value=&quot;5&quot;/&gt;&lt;property id=&quot;20300&quot; value=&quot;Slide 11 - &amp;quot;Liver&amp;quot;&quot;/&gt;&lt;property id=&quot;20307&quot; value=&quot;266&quot;/&gt;&lt;/object&gt;&lt;object type=&quot;3&quot; unique_id=&quot;10014&quot;&gt;&lt;property id=&quot;20148&quot; value=&quot;5&quot;/&gt;&lt;property id=&quot;20300&quot; value=&quot;Slide 12 - &amp;quot;Digestive System&amp;quot;&quot;/&gt;&lt;property id=&quot;20307&quot; value=&quot;267&quot;/&gt;&lt;/object&gt;&lt;object type=&quot;3&quot; unique_id=&quot;10015&quot;&gt;&lt;property id=&quot;20148&quot; value=&quot;5&quot;/&gt;&lt;property id=&quot;20300&quot; value=&quot;Slide 13 - &amp;quot;Cardiovascular System&amp;quot;&quot;/&gt;&lt;property id=&quot;20307&quot; value=&quot;268&quot;/&gt;&lt;/object&gt;&lt;object type=&quot;3&quot; unique_id=&quot;10016&quot;&gt;&lt;property id=&quot;20148&quot; value=&quot;5&quot;/&gt;&lt;property id=&quot;20300&quot; value=&quot;Slide 14 - &amp;quot;Immune System&amp;quot;&quot;/&gt;&lt;property id=&quot;20307&quot; value=&quot;269&quot;/&gt;&lt;/object&gt;&lt;object type=&quot;3&quot; unique_id=&quot;10017&quot;&gt;&lt;property id=&quot;20148&quot; value=&quot;5&quot;/&gt;&lt;property id=&quot;20300&quot; value=&quot;Slide 15 - &amp;quot;Endocrine System&amp;quot;&quot;/&gt;&lt;property id=&quot;20307&quot; value=&quot;270&quot;/&gt;&lt;/object&gt;&lt;object type=&quot;3&quot; unique_id=&quot;10018&quot;&gt;&lt;property id=&quot;20148&quot; value=&quot;5&quot;/&gt;&lt;property id=&quot;20300&quot; value=&quot;Slide 16 - &amp;quot;Nervous System&amp;quot;&quot;/&gt;&lt;property id=&quot;20307&quot; value=&quot;271&quot;/&gt;&lt;/object&gt;&lt;object type=&quot;3&quot; unique_id=&quot;10019&quot;&gt;&lt;property id=&quot;20148&quot; value=&quot;5&quot;/&gt;&lt;property id=&quot;20300&quot; value=&quot;Slide 17 - &amp;quot;Behavioral Effects&amp;quot;&quot;/&gt;&lt;property id=&quot;20307&quot; value=&quot;272&quot;/&gt;&lt;/object&gt;&lt;object type=&quot;3&quot; unique_id=&quot;10020&quot;&gt;&lt;property id=&quot;20148&quot; value=&quot;5&quot;/&gt;&lt;property id=&quot;20300&quot; value=&quot;Slide 18 - &amp;quot;Alcohol and Women&amp;quot;&quot;/&gt;&lt;property id=&quot;20307&quot; value=&quot;273&quot;/&gt;&lt;/object&gt;&lt;object type=&quot;3&quot; unique_id=&quot;10021&quot;&gt;&lt;property id=&quot;20148&quot; value=&quot;5&quot;/&gt;&lt;property id=&quot;20300&quot; value=&quot;Slide 19 - &amp;quot;Alcohol and Pregnancy&amp;quot;&quot;/&gt;&lt;property id=&quot;20307&quot; value=&quot;274&quot;/&gt;&lt;/object&gt;&lt;object type=&quot;3&quot; unique_id=&quot;10022&quot;&gt;&lt;property id=&quot;20148&quot; value=&quot;5&quot;/&gt;&lt;property id=&quot;20300&quot; value=&quot;Slide 20 - &amp;quot;Fetal Alcohol Spectrum Disorders&amp;quot;&quot;/&gt;&lt;property id=&quot;20307&quot; value=&quot;275&quot;/&gt;&lt;/object&gt;&lt;object type=&quot;3&quot; unique_id=&quot;10023&quot;&gt;&lt;property id=&quot;20148&quot; value=&quot;5&quot;/&gt;&lt;property id=&quot;20300&quot; value=&quot;Slide 21 - &amp;quot;Fetal Alcohol Spectrum Disorders Cognitive and Behavioral Impairments&amp;quot;&quot;/&gt;&lt;property id=&quot;20307&quot; value=&quot;276&quot;/&gt;&lt;/object&gt;&lt;object type=&quot;3&quot; unique_id=&quot;10024&quot;&gt;&lt;property id=&quot;20148&quot; value=&quot;5&quot;/&gt;&lt;property id=&quot;20300&quot; value=&quot;Slide 22 - &amp;quot;Fetal Alcohol Spectrum Disorders Craniofacial Features&amp;quot;&quot;/&gt;&lt;property id=&quot;20307&quot; value=&quot;278&quot;/&gt;&lt;/object&gt;&lt;object type=&quot;3&quot; unique_id=&quot;10025&quot;&gt;&lt;property id=&quot;20148&quot; value=&quot;5&quot;/&gt;&lt;property id=&quot;20300&quot; value=&quot;Slide 23 - &amp;quot;Total Abstinence&amp;quot;&quot;/&gt;&lt;property id=&quot;20307&quot; value=&quot;279&quot;/&gt;&lt;/object&gt;&lt;object type=&quot;3&quot; unique_id=&quot;10026&quot;&gt;&lt;property id=&quot;20148&quot; value=&quot;5&quot;/&gt;&lt;property id=&quot;20300&quot; value=&quot;Slide 24 - &amp;quot;Alcohol Triggers Are Everywhere&amp;quot;&quot;/&gt;&lt;property id=&quot;20307&quot; value=&quot;280&quot;/&gt;&lt;/object&gt;&lt;object type=&quot;3&quot; unique_id=&quot;10027&quot;&gt;&lt;property id=&quot;20148&quot; value=&quot;5&quot;/&gt;&lt;property id=&quot;20300&quot; value=&quot;Slide 25 - &amp;quot;Internal Triggers&amp;quot;&quot;/&gt;&lt;property id=&quot;20307&quot; value=&quot;281&quot;/&gt;&lt;/object&gt;&lt;object type=&quot;3&quot; unique_id=&quot;10028&quot;&gt;&lt;property id=&quot;20148&quot; value=&quot;5&quot;/&gt;&lt;property id=&quot;20300&quot; value=&quot;Slide 26 - &amp;quot;Relapse Warning&amp;quot;&quot;/&gt;&lt;property id=&quot;20307&quot; value=&quot;282&quot;/&gt;&lt;/object&gt;&lt;object type=&quot;3&quot; unique_id=&quot;10029&quot;&gt;&lt;property id=&quot;20148&quot; value=&quot;5&quot;/&gt;&lt;property id=&quot;20300&quot; value=&quot;Slide 27 - &amp;quot;Relapse&amp;quot;&quot;/&gt;&lt;property id=&quot;20307&quot; value=&quot;283&quot;/&gt;&lt;/object&gt;&lt;object type=&quot;3&quot; unique_id=&quot;10030&quot;&gt;&lt;property id=&quot;20148&quot; value=&quot;5&quot;/&gt;&lt;property id=&quot;20300&quot; value=&quot;Slide 28 - &amp;quot;Other Reasons for Abstaining&amp;quot;&quot;/&gt;&lt;property id=&quot;20307&quot; value=&quot;284&quot;/&gt;&lt;/object&gt;&lt;object type=&quot;3&quot; unique_id=&quot;10031&quot;&gt;&lt;property id=&quot;20148&quot; value=&quot;5&quot;/&gt;&lt;property id=&quot;20300&quot; value=&quot;Slide 29 - &amp;quot;Plan Not To Drink&amp;quot;&quot;/&gt;&lt;property id=&quot;20307&quot; value=&quot;285&quot;/&gt;&lt;/object&gt;&lt;object type=&quot;3&quot; unique_id=&quot;10032&quot;&gt;&lt;property id=&quot;20148&quot; value=&quot;5&quot;/&gt;&lt;property id=&quot;20300&quot; value=&quot;Slide 30 - &amp;quot;Plan To Cope&amp;quot;&quot;/&gt;&lt;property id=&quot;20307&quot; value=&quot;286&quot;/&gt;&lt;/object&gt;&lt;/object&gt;&lt;object type=&quot;8&quot; unique_id=&quot;10064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Matrix Family Ed Slides">
  <a:themeElements>
    <a:clrScheme name="Matrix Family Ed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trix Family Ed 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trix Family Ed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Matrix Family Ed Slides</Template>
  <TotalTime>2822</TotalTime>
  <Words>1972</Words>
  <Application>Microsoft Office PowerPoint</Application>
  <PresentationFormat>On-screen Show (4:3)</PresentationFormat>
  <Paragraphs>256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Matrix Family Ed Slides</vt:lpstr>
      <vt:lpstr>PowerPoint Presentation</vt:lpstr>
      <vt:lpstr>Epekto ng Alak sa Utak</vt:lpstr>
      <vt:lpstr>“Adaptation” o Pag-angkop o pag-akma</vt:lpstr>
      <vt:lpstr>Sintomas ng Withdrawal</vt:lpstr>
      <vt:lpstr>Delirium Tremens</vt:lpstr>
      <vt:lpstr>Kalaganapan Ayon sa Kasarian at Edad</vt:lpstr>
      <vt:lpstr>Tanong:</vt:lpstr>
      <vt:lpstr>Initial o Pasimulang Epekto ng Alak</vt:lpstr>
      <vt:lpstr>Kalaunang Epekto</vt:lpstr>
      <vt:lpstr>Mga Pang-Matagalang Epekto</vt:lpstr>
      <vt:lpstr>Atay</vt:lpstr>
      <vt:lpstr>Pangtunaw na Sistema</vt:lpstr>
      <vt:lpstr>Cardiovascular na Sistema</vt:lpstr>
      <vt:lpstr>Pananggalang na Sistema</vt:lpstr>
      <vt:lpstr>Endokring Sistema</vt:lpstr>
      <vt:lpstr>Nervous System</vt:lpstr>
      <vt:lpstr>Tanong:</vt:lpstr>
      <vt:lpstr>Epekto sa Pag-uugali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2: Alcohol and Recovery</dc:title>
  <dc:subject>Alcohol and Recovery</dc:subject>
  <dc:creator>JICA/DOH IntERlaPP</dc:creator>
  <cp:keywords>Alcohol, Recovery, Substance Abuse, Methamphetamines, Family Education</cp:keywords>
  <cp:lastModifiedBy>Kanamori Shogo</cp:lastModifiedBy>
  <cp:revision>139</cp:revision>
  <cp:lastPrinted>2019-10-30T00:53:24Z</cp:lastPrinted>
  <dcterms:created xsi:type="dcterms:W3CDTF">2005-05-17T19:28:38Z</dcterms:created>
  <dcterms:modified xsi:type="dcterms:W3CDTF">2020-08-25T01:39:12Z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