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7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4" r:id="rId9"/>
    <p:sldId id="27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1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9EA95-4B08-4B3D-8E8A-538F690BFF9F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9DA31-1481-4FB1-8375-AFB8058A0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241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46F9C-4737-4D28-AE53-504651753E6C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F7151-21D8-48D0-A997-5FD6F14FB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2903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84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2758-7B78-4E85-831C-D8868DA221F8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80" y="33265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8371"/>
            <a:ext cx="1520856" cy="133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14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797D-F025-428C-8537-EEB42768175E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86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B6E-B020-4D07-9075-B1D2043E2985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2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859D-5B41-416F-892A-165344DDFE81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4248472" y="6597352"/>
            <a:ext cx="4572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INGÉROSEC Corporation</a:t>
            </a:r>
            <a:r>
              <a:rPr kumimoji="1" lang="en-US" altLang="ja-JP" sz="1100" i="1" baseline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kumimoji="1" lang="en-US" altLang="ja-JP" sz="11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ORIENTAL CONSULTANTS Co., Ltd.</a:t>
            </a:r>
          </a:p>
        </p:txBody>
      </p:sp>
    </p:spTree>
    <p:extLst>
      <p:ext uri="{BB962C8B-B14F-4D97-AF65-F5344CB8AC3E}">
        <p14:creationId xmlns:p14="http://schemas.microsoft.com/office/powerpoint/2010/main" val="823847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838-3AD2-453D-9F5E-9E3178F0217C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6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1C4-71FC-414E-88DE-98BB6E49BBF5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92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0801-90BC-45F1-A4A0-662E61005009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61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F75E-3F68-430E-BA4D-3550DF7B2187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5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E19-A5C6-46CF-AD05-C55F9630F447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8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15B-B4CB-40DC-ADA7-757F6DA3A231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64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D718-5900-43F6-8FBD-BA963C7F77B4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83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9AF7-B60C-439A-A6F2-1ABEFA7707FB}" type="datetime1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#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7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800200"/>
          </a:xfrm>
          <a:solidFill>
            <a:srgbClr val="FFFF66">
              <a:alpha val="30196"/>
            </a:srgbClr>
          </a:solidFill>
        </p:spPr>
        <p:txBody>
          <a:bodyPr>
            <a:normAutofit fontScale="90000"/>
          </a:bodyPr>
          <a:lstStyle/>
          <a:p>
            <a:r>
              <a:rPr lang="en-US" altLang="ja-JP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Project for Capacity Development on Road Maintenance in the Independent State of Papua New </a:t>
            </a:r>
            <a:r>
              <a:rPr lang="en-US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Guinea</a:t>
            </a:r>
            <a:endParaRPr kumimoji="1" lang="ja-JP" alt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310136"/>
            <a:ext cx="6400800" cy="2279104"/>
          </a:xfrm>
        </p:spPr>
        <p:txBody>
          <a:bodyPr>
            <a:no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altLang="ja-JP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May 2014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INGÉROSEC </a:t>
            </a:r>
            <a:r>
              <a:rPr lang="en-US" altLang="ja-JP" dirty="0">
                <a:solidFill>
                  <a:schemeClr val="tx1"/>
                </a:solidFill>
              </a:rPr>
              <a:t>Corporation</a:t>
            </a:r>
            <a:endParaRPr lang="ja-JP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ORIENTAL CONSULTANTS Co., Ltd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ja-JP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7467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Pilot site in East Sepik</a:t>
            </a: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 To be selected in the 1st year</a:t>
            </a:r>
          </a:p>
          <a:p>
            <a:pPr marL="0" indent="0">
              <a:buNone/>
            </a:pPr>
            <a:endParaRPr lang="en-US" altLang="ja-JP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200" b="1" u="sng" dirty="0" smtClean="0">
                <a:latin typeface="Century Gothic" panose="020B0502020202020204" pitchFamily="34" charset="0"/>
              </a:rPr>
              <a:t>Pilot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site in </a:t>
            </a:r>
            <a:r>
              <a:rPr lang="en-US" altLang="ja-JP" sz="2200" b="1" u="sng" dirty="0" smtClean="0">
                <a:latin typeface="Century Gothic" panose="020B0502020202020204" pitchFamily="34" charset="0"/>
              </a:rPr>
              <a:t>West New Britain</a:t>
            </a: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 To </a:t>
            </a:r>
            <a:r>
              <a:rPr lang="en-US" altLang="ja-JP" sz="2200" dirty="0">
                <a:latin typeface="Century Gothic" panose="020B0502020202020204" pitchFamily="34" charset="0"/>
              </a:rPr>
              <a:t>be selected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in the 1st </a:t>
            </a:r>
            <a:r>
              <a:rPr lang="en-US" altLang="ja-JP" sz="2200" dirty="0">
                <a:latin typeface="Century Gothic" panose="020B0502020202020204" pitchFamily="34" charset="0"/>
              </a:rPr>
              <a:t>year</a:t>
            </a:r>
            <a:endParaRPr lang="en-US" altLang="ja-JP" sz="2200" u="sng" dirty="0">
              <a:latin typeface="Century Gothic" panose="020B0502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888432" cy="174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813" y="4077072"/>
            <a:ext cx="2763531" cy="255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55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7467600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Preparation for the pilot project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u="sng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ja-JP" altLang="ja-JP" sz="22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   Road </a:t>
            </a:r>
            <a:r>
              <a:rPr lang="en-US" altLang="ja-JP" sz="2200" dirty="0">
                <a:latin typeface="Century Gothic" panose="020B0502020202020204" pitchFamily="34" charset="0"/>
              </a:rPr>
              <a:t>maintenance construction</a:t>
            </a:r>
          </a:p>
          <a:p>
            <a:pPr marL="0" indent="0">
              <a:buNone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69706"/>
              </p:ext>
            </p:extLst>
          </p:nvPr>
        </p:nvGraphicFramePr>
        <p:xfrm>
          <a:off x="899592" y="2060848"/>
          <a:ext cx="7344816" cy="14904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44816"/>
              </a:tblGrid>
              <a:tr h="28803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kumimoji="1" lang="en-US" altLang="ja-JP" sz="1200" b="0" dirty="0" smtClean="0">
                          <a:latin typeface="Century Gothic" panose="020B0502020202020204" pitchFamily="34" charset="0"/>
                        </a:rPr>
                        <a:t>Designing and determination of the coverage of the pilot project for effective maintenance and management</a:t>
                      </a:r>
                      <a:endParaRPr kumimoji="1" lang="ja-JP" altLang="en-US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2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Consideration of feasibility of the pilot project cost and budget for effective maintenance and management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3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Plan for procurement of equipment necessary for the pilot project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4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Personnel plan in respect to operators and mechanics for the pilot project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38839"/>
              </p:ext>
            </p:extLst>
          </p:nvPr>
        </p:nvGraphicFramePr>
        <p:xfrm>
          <a:off x="899592" y="4005064"/>
          <a:ext cx="7488832" cy="2631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1368152"/>
                <a:gridCol w="5544616"/>
              </a:tblGrid>
              <a:tr h="269373"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Option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Construction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  <a:tc>
                  <a:txBody>
                    <a:bodyPr/>
                    <a:lstStyle/>
                    <a:p>
                      <a:pPr marL="5334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Description of work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/>
                </a:tc>
              </a:tr>
              <a:tr h="182925">
                <a:tc rowSpan="5"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 Gothic" panose="020B0502020202020204" pitchFamily="34" charset="0"/>
                        </a:rPr>
                        <a:t>①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  <a:tc rowSpan="5"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Reshaping and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Earthwork 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of Gravel Road / Roadside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drainage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Road survey,  Finishing stake of roadside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Reshaping and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Earthwork 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of Gravel Road (Grader, Bulldozer, Hydraulic shovel)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Surface compaction (Roller)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Inspection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2278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Record 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of usage of construction quantity, personnel, machine, fuel, material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rowSpan="7"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 Gothic" panose="020B0502020202020204" pitchFamily="34" charset="0"/>
                        </a:rPr>
                        <a:t>②</a:t>
                      </a:r>
                      <a:endParaRPr lang="ja-JP" sz="90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  <a:tc rowSpan="7">
                  <a:txBody>
                    <a:bodyPr/>
                    <a:lstStyle/>
                    <a:p>
                      <a:pPr marL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Embankment and </a:t>
                      </a:r>
                      <a:r>
                        <a:rPr lang="en-US" sz="1000" kern="100" dirty="0" err="1">
                          <a:effectLst/>
                          <a:latin typeface="Century Gothic" panose="020B0502020202020204" pitchFamily="34" charset="0"/>
                        </a:rPr>
                        <a:t>Regraveling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Reshaping and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Earthwork 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(Grader)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Road survey,  Finishing stake of roadside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2615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Transportation,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spreading 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of banking material and crushed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stone</a:t>
                      </a:r>
                      <a:r>
                        <a:rPr lang="ja-JP" altLang="en-US" sz="1000" kern="1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(Dump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, Loader, Grader, Bulldozer, Hydraulic shovel)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Thickness measurement of banking material and crushed stone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Surface compaction of banking material and crushed stone (Roller)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Inspection, measurement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  <a:tr h="182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Century Gothic" panose="020B0502020202020204" pitchFamily="34" charset="0"/>
                        </a:rPr>
                        <a:t>Record of </a:t>
                      </a:r>
                      <a:r>
                        <a:rPr lang="en-US" sz="1000" kern="100" dirty="0">
                          <a:effectLst/>
                          <a:latin typeface="Century Gothic" panose="020B0502020202020204" pitchFamily="34" charset="0"/>
                        </a:rPr>
                        <a:t>usage of construction quantity, personnel, machine, fuel, material</a:t>
                      </a:r>
                      <a:endParaRPr lang="ja-JP" sz="90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0526" marR="60526" marT="0" marB="0" anchor="ctr"/>
                </a:tc>
              </a:tr>
            </a:tbl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7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7467600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Workshops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for local residents near pilot </a:t>
            </a:r>
            <a:r>
              <a:rPr lang="en-US" altLang="ja-JP" sz="2200" b="1" u="sng" dirty="0" smtClean="0">
                <a:latin typeface="Century Gothic" panose="020B0502020202020204" pitchFamily="34" charset="0"/>
              </a:rPr>
              <a:t>sites</a:t>
            </a:r>
          </a:p>
          <a:p>
            <a:pPr marL="457200" indent="-457200">
              <a:buFont typeface="+mj-lt"/>
              <a:buAutoNum type="arabicPeriod" startAt="4"/>
            </a:pPr>
            <a:endParaRPr lang="en-US" altLang="ja-JP" sz="2200" u="sng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en-US" altLang="ja-JP" sz="2200" u="sng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Implementation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of the pilot project</a:t>
            </a:r>
          </a:p>
          <a:p>
            <a:pPr marL="457200" indent="-457200">
              <a:buFont typeface="+mj-lt"/>
              <a:buAutoNum type="arabicPeriod" startAt="4"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106"/>
              </p:ext>
            </p:extLst>
          </p:nvPr>
        </p:nvGraphicFramePr>
        <p:xfrm>
          <a:off x="1115616" y="4149080"/>
          <a:ext cx="5616624" cy="216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16624"/>
              </a:tblGrid>
              <a:tr h="360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kumimoji="1" lang="en-US" altLang="ja-JP" sz="1200" b="0" dirty="0" smtClean="0">
                          <a:latin typeface="Century Gothic" panose="020B0502020202020204" pitchFamily="34" charset="0"/>
                        </a:rPr>
                        <a:t>Road coverage of the pilot project, by improvement work</a:t>
                      </a:r>
                      <a:endParaRPr kumimoji="1" lang="ja-JP" altLang="en-US" sz="12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2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Work schedule, by work item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3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Arrangement plan for construction machines and materials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4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Construction cost spending plan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5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Quality control plan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5"/>
                      </a:pPr>
                      <a:r>
                        <a:rPr kumimoji="1" lang="en-US" altLang="ja-JP" sz="1200" dirty="0" smtClean="0">
                          <a:latin typeface="Century Gothic" panose="020B0502020202020204" pitchFamily="34" charset="0"/>
                        </a:rPr>
                        <a:t>Safety control plan</a:t>
                      </a:r>
                      <a:endParaRPr kumimoji="1" lang="ja-JP" alt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7517"/>
              </p:ext>
            </p:extLst>
          </p:nvPr>
        </p:nvGraphicFramePr>
        <p:xfrm>
          <a:off x="1043608" y="2060848"/>
          <a:ext cx="7643192" cy="139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6563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1200" b="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Areas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communities adjacent to pilot sites and those that use pilot sites in everyday life as residential roads.</a:t>
                      </a:r>
                      <a:endParaRPr lang="ja-JP" altLang="ja-JP" sz="1200" b="0" kern="100" dirty="0" smtClean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904">
                <a:tc>
                  <a:txBody>
                    <a:bodyPr/>
                    <a:lstStyle/>
                    <a:p>
                      <a:r>
                        <a:rPr lang="en-US" altLang="ja-JP" sz="1200" b="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Participants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the entire communities concerned (if the number of residents is large, they will be narrowed down from the entire communities in a balanced manner in consultation with their representatives.)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b="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Objectives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the workshops will give account of the backgrounds, purposes and implementation plans of the Project and pilot project for smooth implementation.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9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291264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OJT for </a:t>
            </a:r>
            <a:r>
              <a:rPr lang="en-US" altLang="ja-JP" sz="2200" b="1" u="sng" dirty="0" err="1" smtClean="0">
                <a:latin typeface="Century Gothic" panose="020B0502020202020204" pitchFamily="34" charset="0"/>
              </a:rPr>
              <a:t>DoW</a:t>
            </a:r>
            <a:r>
              <a:rPr lang="en-US" altLang="ja-JP" sz="2200" b="1" u="sng" dirty="0" smtClean="0">
                <a:latin typeface="Century Gothic" panose="020B0502020202020204" pitchFamily="34" charset="0"/>
              </a:rPr>
              <a:t> officers</a:t>
            </a: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 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The </a:t>
            </a:r>
            <a:r>
              <a:rPr lang="en-US" altLang="ja-JP" sz="2200" dirty="0">
                <a:latin typeface="Century Gothic" panose="020B0502020202020204" pitchFamily="34" charset="0"/>
              </a:rPr>
              <a:t>capacity of </a:t>
            </a:r>
            <a:r>
              <a:rPr lang="en-US" altLang="ja-JP" sz="2200" dirty="0" err="1">
                <a:latin typeface="Century Gothic" panose="020B0502020202020204" pitchFamily="34" charset="0"/>
              </a:rPr>
              <a:t>DoW</a:t>
            </a:r>
            <a:r>
              <a:rPr lang="en-US" altLang="ja-JP" sz="2200" dirty="0">
                <a:latin typeface="Century Gothic" panose="020B0502020202020204" pitchFamily="34" charset="0"/>
              </a:rPr>
              <a:t> officers will be enhanced in OJT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conducted </a:t>
            </a:r>
            <a:r>
              <a:rPr lang="en-US" altLang="ja-JP" sz="2200" dirty="0">
                <a:latin typeface="Century Gothic" panose="020B0502020202020204" pitchFamily="34" charset="0"/>
              </a:rPr>
              <a:t>in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the </a:t>
            </a:r>
            <a:r>
              <a:rPr lang="en-US" altLang="ja-JP" sz="2200" dirty="0">
                <a:latin typeface="Century Gothic" panose="020B0502020202020204" pitchFamily="34" charset="0"/>
              </a:rPr>
              <a:t>pilot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project and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DoW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will have initiative</a:t>
            </a:r>
          </a:p>
          <a:p>
            <a:pPr marL="0" indent="0">
              <a:buNone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Calculation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of unit prices related to maintenance and management work</a:t>
            </a:r>
          </a:p>
          <a:p>
            <a:pPr marL="457200" indent="-457200">
              <a:buFont typeface="+mj-lt"/>
              <a:buAutoNum type="arabicPeriod" startAt="7"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200" u="sng" dirty="0" smtClean="0">
              <a:latin typeface="Century Gothic" panose="020B0502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38405"/>
              </p:ext>
            </p:extLst>
          </p:nvPr>
        </p:nvGraphicFramePr>
        <p:xfrm>
          <a:off x="1043608" y="4027473"/>
          <a:ext cx="7272808" cy="2302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973"/>
                <a:gridCol w="6626835"/>
              </a:tblGrid>
              <a:tr h="23050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ITEM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26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Record of workdays and weather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26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ja-JP" sz="105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  <a:latin typeface="Century Gothic" panose="020B0502020202020204" pitchFamily="34" charset="0"/>
                        </a:rPr>
                        <a:t>Number of 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workers of each construction work item (Attendance record)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26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ja-JP" sz="105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Record of operating time of </a:t>
                      </a:r>
                      <a:r>
                        <a:rPr lang="en-US" sz="1050" kern="100" dirty="0" smtClean="0">
                          <a:effectLst/>
                          <a:latin typeface="Century Gothic" panose="020B0502020202020204" pitchFamily="34" charset="0"/>
                        </a:rPr>
                        <a:t>equipment 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and fuel </a:t>
                      </a:r>
                      <a:r>
                        <a:rPr lang="en-US" sz="1050" kern="100" dirty="0" smtClean="0">
                          <a:effectLst/>
                          <a:latin typeface="Century Gothic" panose="020B0502020202020204" pitchFamily="34" charset="0"/>
                        </a:rPr>
                        <a:t>consumption 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of each construction work item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26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ja-JP" sz="105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Record of material usage of each construction work item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26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ja-JP" sz="105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Record of production volume of each construction work item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26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ja-JP" sz="105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Record of test results of each construction work item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740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ja-JP" sz="1050" kern="10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Unit price of each work item (Number of workers x labor unit price</a:t>
                      </a:r>
                      <a:r>
                        <a:rPr lang="en-US" sz="1050" kern="100" baseline="30000" dirty="0">
                          <a:effectLst/>
                          <a:latin typeface="Century Gothic" panose="020B0502020202020204" pitchFamily="34" charset="0"/>
                        </a:rPr>
                        <a:t>*1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 + operating time x Equipment unit price</a:t>
                      </a:r>
                      <a:r>
                        <a:rPr lang="en-US" sz="1050" kern="100" baseline="30000" dirty="0">
                          <a:effectLst/>
                          <a:latin typeface="Century Gothic" panose="020B0502020202020204" pitchFamily="34" charset="0"/>
                        </a:rPr>
                        <a:t>*2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 + fuel usage x fuel unit price</a:t>
                      </a:r>
                      <a:r>
                        <a:rPr lang="en-US" sz="1050" kern="100" baseline="30000" dirty="0">
                          <a:effectLst/>
                          <a:latin typeface="Century Gothic" panose="020B0502020202020204" pitchFamily="34" charset="0"/>
                        </a:rPr>
                        <a:t>*3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 + material usage x material unit price</a:t>
                      </a:r>
                      <a:r>
                        <a:rPr lang="en-US" sz="1050" kern="100" baseline="30000" dirty="0">
                          <a:effectLst/>
                          <a:latin typeface="Century Gothic" panose="020B0502020202020204" pitchFamily="34" charset="0"/>
                        </a:rPr>
                        <a:t>*4</a:t>
                      </a:r>
                      <a:r>
                        <a:rPr lang="en-US" sz="1050" kern="100" dirty="0">
                          <a:effectLst/>
                          <a:latin typeface="Century Gothic" panose="020B0502020202020204" pitchFamily="34" charset="0"/>
                        </a:rPr>
                        <a:t> / production volume) </a:t>
                      </a:r>
                      <a:endParaRPr lang="ja-JP" sz="1050" kern="100" dirty="0">
                        <a:effectLst/>
                        <a:latin typeface="Century Gothic" panose="020B0502020202020204" pitchFamily="34" charset="0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2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400" b="1" u="sng" dirty="0">
                <a:latin typeface="Century Gothic" panose="020B0502020202020204" pitchFamily="34" charset="0"/>
              </a:rPr>
              <a:t>Confirmation of road inventory and road maintenance and management </a:t>
            </a:r>
            <a:r>
              <a:rPr lang="en-US" altLang="ja-JP" sz="2400" b="1" u="sng" dirty="0" smtClean="0">
                <a:latin typeface="Century Gothic" panose="020B0502020202020204" pitchFamily="34" charset="0"/>
              </a:rPr>
              <a:t>plans</a:t>
            </a:r>
          </a:p>
          <a:p>
            <a:pPr marL="0" indent="0">
              <a:buNone/>
            </a:pPr>
            <a:r>
              <a:rPr lang="en-US" altLang="ja-JP" sz="2400" dirty="0">
                <a:latin typeface="Century Gothic" panose="020B0502020202020204" pitchFamily="34" charset="0"/>
              </a:rPr>
              <a:t>  In order not to overlap the operations of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other donor projects and private sector, </a:t>
            </a:r>
            <a:r>
              <a:rPr lang="en-US" altLang="ja-JP" sz="2400" dirty="0">
                <a:latin typeface="Century Gothic" panose="020B0502020202020204" pitchFamily="34" charset="0"/>
              </a:rPr>
              <a:t>road inventories and road maintenance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plans </a:t>
            </a:r>
            <a:r>
              <a:rPr lang="en-US" altLang="ja-JP" sz="2400" dirty="0">
                <a:latin typeface="Century Gothic" panose="020B0502020202020204" pitchFamily="34" charset="0"/>
              </a:rPr>
              <a:t>must be carefully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examined.</a:t>
            </a:r>
          </a:p>
          <a:p>
            <a:pPr marL="0" indent="0">
              <a:buNone/>
            </a:pPr>
            <a:endParaRPr lang="en-US" altLang="ja-JP" sz="24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400" b="1" u="sng" dirty="0" smtClean="0">
                <a:latin typeface="Century Gothic" panose="020B0502020202020204" pitchFamily="34" charset="0"/>
              </a:rPr>
              <a:t>Assistance </a:t>
            </a:r>
            <a:r>
              <a:rPr lang="en-US" altLang="ja-JP" sz="2400" b="1" u="sng" dirty="0">
                <a:latin typeface="Century Gothic" panose="020B0502020202020204" pitchFamily="34" charset="0"/>
              </a:rPr>
              <a:t>to formulation of </a:t>
            </a:r>
            <a:r>
              <a:rPr lang="en-US" altLang="ja-JP" sz="2400" b="1" u="sng" dirty="0" smtClean="0">
                <a:latin typeface="Century Gothic" panose="020B0502020202020204" pitchFamily="34" charset="0"/>
              </a:rPr>
              <a:t>equipment deployment plan </a:t>
            </a:r>
            <a:r>
              <a:rPr lang="en-US" altLang="ja-JP" sz="2400" b="1" u="sng" dirty="0">
                <a:latin typeface="Century Gothic" panose="020B0502020202020204" pitchFamily="34" charset="0"/>
              </a:rPr>
              <a:t>to arrange and use road maintenance and management equipment</a:t>
            </a:r>
            <a:endParaRPr lang="en-US" altLang="ja-JP" sz="24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Century Gothic" panose="020B0502020202020204" pitchFamily="34" charset="0"/>
              </a:rPr>
              <a:t>  For </a:t>
            </a:r>
            <a:r>
              <a:rPr lang="en-US" altLang="ja-JP" sz="2400" dirty="0">
                <a:latin typeface="Century Gothic" panose="020B0502020202020204" pitchFamily="34" charset="0"/>
              </a:rPr>
              <a:t>efficient use of equipment to be newly procured, assistance will be given to the </a:t>
            </a:r>
            <a:r>
              <a:rPr lang="en-US" altLang="ja-JP" sz="2400" dirty="0" err="1">
                <a:latin typeface="Century Gothic" panose="020B0502020202020204" pitchFamily="34" charset="0"/>
              </a:rPr>
              <a:t>DoW</a:t>
            </a:r>
            <a:r>
              <a:rPr lang="en-US" altLang="ja-JP" sz="2400" dirty="0">
                <a:latin typeface="Century Gothic" panose="020B0502020202020204" pitchFamily="34" charset="0"/>
              </a:rPr>
              <a:t>.  </a:t>
            </a:r>
            <a:endParaRPr lang="en-US" altLang="ja-JP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400" dirty="0">
                <a:latin typeface="Century Gothic" panose="020B0502020202020204" pitchFamily="34" charset="0"/>
              </a:rPr>
              <a:t>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In addition, new equipment can be used other than </a:t>
            </a:r>
            <a:r>
              <a:rPr lang="en-US" altLang="ja-JP" sz="2400" dirty="0">
                <a:latin typeface="Century Gothic" panose="020B0502020202020204" pitchFamily="34" charset="0"/>
              </a:rPr>
              <a:t>pilot project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as </a:t>
            </a:r>
            <a:r>
              <a:rPr lang="en-US" altLang="ja-JP" sz="2400" dirty="0">
                <a:latin typeface="Century Gothic" panose="020B0502020202020204" pitchFamily="34" charset="0"/>
              </a:rPr>
              <a:t>long as there is no impact on the implementation of the pilot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project.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Activity-3:Support for Efficient Operation of Equipment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2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579296" cy="470732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ja-JP" sz="2000" b="1" u="sng" dirty="0" smtClean="0">
                <a:latin typeface="Century Gothic" panose="020B0502020202020204" pitchFamily="34" charset="0"/>
              </a:rPr>
              <a:t>Survey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and analysis of training materials and manuals of the PTD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altLang="ja-JP" sz="2000" dirty="0">
                <a:latin typeface="Century Gothic" panose="020B0502020202020204" pitchFamily="34" charset="0"/>
              </a:rPr>
              <a:t> 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The </a:t>
            </a:r>
            <a:r>
              <a:rPr lang="en-US" altLang="ja-JP" sz="2000" dirty="0">
                <a:latin typeface="Century Gothic" panose="020B0502020202020204" pitchFamily="34" charset="0"/>
              </a:rPr>
              <a:t>Consultant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already </a:t>
            </a:r>
            <a:r>
              <a:rPr lang="en-US" altLang="ja-JP" sz="2000" dirty="0">
                <a:latin typeface="Century Gothic" panose="020B0502020202020204" pitchFamily="34" charset="0"/>
              </a:rPr>
              <a:t>obtained and started to analyze some of the PTD training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materials and manuals, and </a:t>
            </a:r>
            <a:r>
              <a:rPr lang="en-US" altLang="ja-JP" sz="2000" dirty="0">
                <a:latin typeface="Century Gothic" panose="020B0502020202020204" pitchFamily="34" charset="0"/>
              </a:rPr>
              <a:t>analyze more. </a:t>
            </a:r>
            <a:endParaRPr lang="en-US" altLang="ja-JP" sz="20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altLang="ja-JP" sz="20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altLang="ja-JP" sz="2000" b="1" u="sng" dirty="0" smtClean="0">
                <a:latin typeface="Century Gothic" panose="020B0502020202020204" pitchFamily="34" charset="0"/>
              </a:rPr>
              <a:t>Assistance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to revisions to training materials and manuals related to road maintenance and management </a:t>
            </a:r>
            <a:r>
              <a:rPr lang="en-US" altLang="ja-JP" sz="2000" b="1" u="sng" dirty="0" smtClean="0">
                <a:latin typeface="Century Gothic" panose="020B0502020202020204" pitchFamily="34" charset="0"/>
              </a:rPr>
              <a:t>equipment</a:t>
            </a:r>
          </a:p>
          <a:p>
            <a:pPr marL="0" indent="0">
              <a:buNone/>
            </a:pPr>
            <a:r>
              <a:rPr lang="en-US" altLang="ja-JP" sz="2000" dirty="0">
                <a:latin typeface="Century Gothic" panose="020B0502020202020204" pitchFamily="34" charset="0"/>
              </a:rPr>
              <a:t>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 The assistance </a:t>
            </a:r>
            <a:r>
              <a:rPr lang="en-US" altLang="ja-JP" sz="2000" dirty="0">
                <a:latin typeface="Century Gothic" panose="020B0502020202020204" pitchFamily="34" charset="0"/>
              </a:rPr>
              <a:t>will be given to work on the revisions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of training materials and manuals.  </a:t>
            </a:r>
          </a:p>
          <a:p>
            <a:pPr marL="0" indent="0">
              <a:buNone/>
            </a:pPr>
            <a:endParaRPr lang="en-US" altLang="ja-JP" sz="20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altLang="ja-JP" sz="2000" b="1" u="sng" dirty="0" smtClean="0">
                <a:latin typeface="Century Gothic" panose="020B0502020202020204" pitchFamily="34" charset="0"/>
              </a:rPr>
              <a:t>Revision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and analysis of PTB trust account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  </a:t>
            </a:r>
            <a:endParaRPr lang="en-US" altLang="ja-JP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>
                <a:latin typeface="Century Gothic" panose="020B0502020202020204" pitchFamily="34" charset="0"/>
              </a:rPr>
              <a:t>  Assistance for the work to set out equipment rental unit fees will be given after thorough consultation and confirmation with the PTD and other relevant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departments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Activity-3:Support for Efficient Operation of Equipment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363272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Assistance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to inclusion of the project activities and outcome in </a:t>
            </a:r>
            <a:r>
              <a:rPr lang="en-US" altLang="ja-JP" sz="2200" b="1" u="sng" dirty="0" err="1">
                <a:latin typeface="Century Gothic" panose="020B0502020202020204" pitchFamily="34" charset="0"/>
              </a:rPr>
              <a:t>DoW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 reports, and posting thereof on the website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Assist to publish project information and outcomes on the annual report and website of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DoW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, therefore conduct cooperation work preparing project reports for those.</a:t>
            </a:r>
          </a:p>
          <a:p>
            <a:pPr marL="0" indent="0">
              <a:buNone/>
            </a:pPr>
            <a:endParaRPr lang="en-US" altLang="ja-JP" sz="2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Assistance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for PR activities through mass media</a:t>
            </a: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Assist public relation through mass media to gain good reputation for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DoW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project and made positive chain reaction.  </a:t>
            </a: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Invite mass media to the pilot project site in each province and JCC at the end of the year.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Activity-4:Support for Public Relations Activities Related to Maintenance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9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7467600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200" b="1" u="sng" dirty="0">
                <a:latin typeface="Century Gothic" panose="020B0502020202020204" pitchFamily="34" charset="0"/>
              </a:rPr>
              <a:t>T</a:t>
            </a:r>
            <a:r>
              <a:rPr lang="en-US" altLang="ja-JP" sz="2200" b="1" u="sng" dirty="0" smtClean="0">
                <a:latin typeface="Century Gothic" panose="020B0502020202020204" pitchFamily="34" charset="0"/>
              </a:rPr>
              <a:t>raining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of C/P in Japan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The first session (2 week) in Japan is planned to be held in February 2015 and 4 participants will be determined by the performance of the first year.</a:t>
            </a:r>
          </a:p>
          <a:p>
            <a:pPr marL="0" indent="0">
              <a:buNone/>
            </a:pPr>
            <a:endParaRPr lang="en-US" altLang="ja-JP" sz="2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Continuous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gathering of security information</a:t>
            </a: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 I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nformation </a:t>
            </a:r>
            <a:r>
              <a:rPr lang="en-US" altLang="ja-JP" sz="2200" dirty="0">
                <a:latin typeface="Century Gothic" panose="020B0502020202020204" pitchFamily="34" charset="0"/>
              </a:rPr>
              <a:t>about security around project sites will be continuously gathered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to operate the pilot projects safely and to be successful.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Other Activities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41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776"/>
            <a:ext cx="8229600" cy="936000"/>
          </a:xfrm>
          <a:solidFill>
            <a:srgbClr val="FFFF66">
              <a:alpha val="30196"/>
            </a:srgbClr>
          </a:solidFill>
        </p:spPr>
        <p:txBody>
          <a:bodyPr>
            <a:normAutofit/>
          </a:bodyPr>
          <a:lstStyle/>
          <a:p>
            <a:r>
              <a:rPr kumimoji="1" lang="en-US" altLang="ja-JP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Project Purpose</a:t>
            </a:r>
            <a:endParaRPr kumimoji="1"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err="1" smtClean="0">
                <a:latin typeface="Century Gothic" panose="020B0502020202020204" pitchFamily="34" charset="0"/>
              </a:rPr>
              <a:t>DoW's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400" dirty="0">
                <a:latin typeface="Century Gothic" panose="020B0502020202020204" pitchFamily="34" charset="0"/>
              </a:rPr>
              <a:t>capacity (institution, management, techniques) for implementing gravel road maintenance by the in-house workforce and equipment is strengthened in the target provinces.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The project will not </a:t>
            </a:r>
            <a:r>
              <a:rPr lang="en-US" altLang="ja-JP" sz="2400" dirty="0">
                <a:latin typeface="Century Gothic" panose="020B0502020202020204" pitchFamily="34" charset="0"/>
              </a:rPr>
              <a:t>interfere with business operations of private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companies.</a:t>
            </a:r>
            <a:endParaRPr lang="ja-JP" altLang="ja-JP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kumimoji="1" lang="ja-JP" altLang="en-US" sz="2400" dirty="0">
              <a:latin typeface="Century Gothic" panose="020B0502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526732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2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936000"/>
          </a:xfrm>
          <a:solidFill>
            <a:srgbClr val="FFFF66">
              <a:alpha val="30196"/>
            </a:srgbClr>
          </a:solidFill>
        </p:spPr>
        <p:txBody>
          <a:bodyPr>
            <a:normAutofit/>
          </a:bodyPr>
          <a:lstStyle/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Pilot project Schedule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686800" cy="4419600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400" b="1" u="sng" dirty="0">
                <a:latin typeface="Century Gothic" panose="020B0502020202020204" pitchFamily="34" charset="0"/>
              </a:rPr>
              <a:t>First year (November 2013 – December </a:t>
            </a:r>
            <a:r>
              <a:rPr lang="en-US" altLang="ja-JP" sz="2400" b="1" u="sng" dirty="0" smtClean="0">
                <a:latin typeface="Century Gothic" panose="020B0502020202020204" pitchFamily="34" charset="0"/>
              </a:rPr>
              <a:t>2014)</a:t>
            </a:r>
          </a:p>
          <a:p>
            <a:pPr marL="0" indent="0">
              <a:buNone/>
            </a:pPr>
            <a:r>
              <a:rPr kumimoji="1" lang="en-US" altLang="ja-JP" sz="2400" dirty="0">
                <a:latin typeface="Century Gothic" panose="020B0502020202020204" pitchFamily="34" charset="0"/>
              </a:rPr>
              <a:t> </a:t>
            </a:r>
            <a:r>
              <a:rPr kumimoji="1" lang="en-US" altLang="ja-JP" sz="2400" dirty="0" smtClean="0">
                <a:latin typeface="Century Gothic" panose="020B0502020202020204" pitchFamily="34" charset="0"/>
              </a:rPr>
              <a:t> Pilot Project: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1st in </a:t>
            </a:r>
            <a:r>
              <a:rPr lang="en-US" altLang="ja-JP" sz="2400" dirty="0" err="1" smtClean="0">
                <a:latin typeface="Century Gothic" panose="020B0502020202020204" pitchFamily="34" charset="0"/>
              </a:rPr>
              <a:t>Morobe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and 2nd in Western Highlands</a:t>
            </a:r>
          </a:p>
          <a:p>
            <a:pPr marL="0" indent="0">
              <a:buNone/>
            </a:pPr>
            <a:endParaRPr lang="en-US" altLang="ja-JP" sz="24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400" b="1" u="sng" dirty="0" smtClean="0">
                <a:latin typeface="Century Gothic" panose="020B0502020202020204" pitchFamily="34" charset="0"/>
              </a:rPr>
              <a:t>Second </a:t>
            </a:r>
            <a:r>
              <a:rPr lang="en-US" altLang="ja-JP" sz="2400" b="1" u="sng" dirty="0">
                <a:latin typeface="Century Gothic" panose="020B0502020202020204" pitchFamily="34" charset="0"/>
              </a:rPr>
              <a:t>year (January 2015 - December 2015)</a:t>
            </a:r>
            <a:endParaRPr lang="ja-JP" altLang="ja-JP" sz="24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400" dirty="0">
                <a:latin typeface="Century Gothic" panose="020B0502020202020204" pitchFamily="34" charset="0"/>
              </a:rPr>
              <a:t>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Pilot </a:t>
            </a:r>
            <a:r>
              <a:rPr lang="en-US" altLang="ja-JP" sz="2400" dirty="0">
                <a:latin typeface="Century Gothic" panose="020B0502020202020204" pitchFamily="34" charset="0"/>
              </a:rPr>
              <a:t>Project: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East Sepik and West new Britain</a:t>
            </a:r>
          </a:p>
          <a:p>
            <a:pPr marL="0" indent="0">
              <a:buNone/>
            </a:pPr>
            <a:r>
              <a:rPr lang="en-US" altLang="ja-JP" sz="2400" dirty="0">
                <a:latin typeface="Century Gothic" panose="020B0502020202020204" pitchFamily="34" charset="0"/>
              </a:rPr>
              <a:t> 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                      Continuation of </a:t>
            </a:r>
            <a:r>
              <a:rPr lang="en-US" altLang="ja-JP" sz="2400" dirty="0" err="1" smtClean="0">
                <a:latin typeface="Century Gothic" panose="020B0502020202020204" pitchFamily="34" charset="0"/>
              </a:rPr>
              <a:t>Morobe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and Western Highlands </a:t>
            </a:r>
          </a:p>
          <a:p>
            <a:pPr marL="0" indent="0">
              <a:buNone/>
            </a:pPr>
            <a:endParaRPr lang="en-US" altLang="ja-JP" sz="24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400" b="1" u="sng" dirty="0" smtClean="0">
                <a:latin typeface="Century Gothic" panose="020B0502020202020204" pitchFamily="34" charset="0"/>
              </a:rPr>
              <a:t>Third year (January 2016 - December 2016)</a:t>
            </a:r>
          </a:p>
          <a:p>
            <a:pPr marL="0" indent="0">
              <a:buNone/>
            </a:pPr>
            <a:r>
              <a:rPr lang="en-US" altLang="ja-JP" sz="2400" dirty="0" smtClean="0">
                <a:latin typeface="Century Gothic" panose="020B0502020202020204" pitchFamily="34" charset="0"/>
              </a:rPr>
              <a:t>  Pilot Project: Continuation of 4 provinces </a:t>
            </a:r>
          </a:p>
          <a:p>
            <a:pPr marL="0" indent="0">
              <a:buNone/>
            </a:pPr>
            <a:endParaRPr lang="en-US" altLang="ja-JP" sz="2400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400" b="1" u="sng" dirty="0" smtClean="0">
                <a:latin typeface="Century Gothic" panose="020B0502020202020204" pitchFamily="34" charset="0"/>
              </a:rPr>
              <a:t>Fourth year (January 2017 - October 2017)</a:t>
            </a:r>
          </a:p>
          <a:p>
            <a:pPr marL="0" indent="0">
              <a:buNone/>
            </a:pPr>
            <a:r>
              <a:rPr lang="en-US" altLang="ja-JP" sz="2400" dirty="0" smtClean="0">
                <a:latin typeface="Century Gothic" panose="020B0502020202020204" pitchFamily="34" charset="0"/>
              </a:rPr>
              <a:t>  Pilot Project: Continue by </a:t>
            </a:r>
            <a:r>
              <a:rPr lang="en-US" altLang="ja-JP" sz="2400" dirty="0" err="1" smtClean="0">
                <a:latin typeface="Century Gothic" panose="020B0502020202020204" pitchFamily="34" charset="0"/>
              </a:rPr>
              <a:t>DoW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own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936000"/>
          </a:xfrm>
          <a:solidFill>
            <a:srgbClr val="FFFF66">
              <a:alpha val="30196"/>
            </a:srgbClr>
          </a:solidFill>
        </p:spPr>
        <p:txBody>
          <a:bodyPr>
            <a:noAutofit/>
          </a:bodyPr>
          <a:lstStyle/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Activity-1:Support for Improving the Capacity of </a:t>
            </a:r>
            <a:r>
              <a:rPr lang="en-US" altLang="ja-JP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r>
              <a:rPr lang="en-US" altLang="ja-JP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altLang="ja-JP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</a:t>
            </a:r>
            <a:r>
              <a:rPr lang="en-US" altLang="ja-JP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Staff</a:t>
            </a:r>
            <a:endParaRPr lang="en-US" altLang="ja-JP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360000" indent="-457200">
              <a:buFont typeface="+mj-lt"/>
              <a:buAutoNum type="arabicPeriod"/>
            </a:pPr>
            <a:r>
              <a:rPr lang="en-US" altLang="ja-JP" sz="2000" b="1" u="sng" dirty="0" smtClean="0">
                <a:latin typeface="Century Gothic" panose="020B0502020202020204" pitchFamily="34" charset="0"/>
              </a:rPr>
              <a:t>Implementation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of </a:t>
            </a:r>
            <a:r>
              <a:rPr lang="en-US" altLang="ja-JP" sz="2000" b="1" u="sng" dirty="0" smtClean="0">
                <a:latin typeface="Century Gothic" panose="020B0502020202020204" pitchFamily="34" charset="0"/>
              </a:rPr>
              <a:t>a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baseline survey</a:t>
            </a:r>
            <a:endParaRPr lang="en-US" altLang="ja-JP" sz="20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  </a:t>
            </a:r>
            <a:r>
              <a:rPr lang="en-US" altLang="ja-JP" sz="2000" dirty="0">
                <a:latin typeface="Century Gothic" panose="020B0502020202020204" pitchFamily="34" charset="0"/>
              </a:rPr>
              <a:t>Conduct the baseline survey 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for operators mechanics and civil engineers in each provinces to understand ability of staff in </a:t>
            </a:r>
            <a:r>
              <a:rPr lang="en-US" altLang="ja-JP" sz="2000" dirty="0" err="1" smtClean="0">
                <a:latin typeface="Century Gothic" panose="020B0502020202020204" pitchFamily="34" charset="0"/>
              </a:rPr>
              <a:t>DoW</a:t>
            </a:r>
            <a:r>
              <a:rPr lang="en-US" altLang="ja-JP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ja-JP" sz="20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000" b="1" u="sng" dirty="0" smtClean="0">
                <a:latin typeface="Century Gothic" panose="020B0502020202020204" pitchFamily="34" charset="0"/>
              </a:rPr>
              <a:t>Development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of a training plan </a:t>
            </a:r>
            <a:r>
              <a:rPr lang="en-US" altLang="ja-JP" sz="2000" b="1" u="sng" dirty="0" smtClean="0">
                <a:latin typeface="Century Gothic" panose="020B0502020202020204" pitchFamily="34" charset="0"/>
              </a:rPr>
              <a:t>&amp; 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training materials for </a:t>
            </a:r>
            <a:r>
              <a:rPr lang="en-US" altLang="ja-JP" sz="2000" b="1" u="sng" dirty="0" err="1">
                <a:latin typeface="Century Gothic" panose="020B0502020202020204" pitchFamily="34" charset="0"/>
              </a:rPr>
              <a:t>DoW</a:t>
            </a:r>
            <a:r>
              <a:rPr lang="en-US" altLang="ja-JP" sz="2000" b="1" u="sng" dirty="0">
                <a:latin typeface="Century Gothic" panose="020B0502020202020204" pitchFamily="34" charset="0"/>
              </a:rPr>
              <a:t> staff</a:t>
            </a:r>
            <a:endParaRPr lang="en-US" altLang="ja-JP" sz="20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176923"/>
              </p:ext>
            </p:extLst>
          </p:nvPr>
        </p:nvGraphicFramePr>
        <p:xfrm>
          <a:off x="971600" y="3429000"/>
          <a:ext cx="7056784" cy="3211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1440160"/>
                <a:gridCol w="720080"/>
                <a:gridCol w="1584176"/>
                <a:gridCol w="2736304"/>
              </a:tblGrid>
              <a:tr h="20211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Training Style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Period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TARGET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OBJECT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Class Room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1 ~ 2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Week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Civil Engineer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Survey, Measurement, Design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Operator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Equipment operation, Maintenance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Mechanics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Equipment maintenance, Inspection, Repair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Foreman/Operator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Construction planning, Construction, Inspection. Quantity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Test </a:t>
                      </a:r>
                      <a:r>
                        <a:rPr lang="en-US" sz="1100" kern="100" dirty="0" smtClean="0">
                          <a:effectLst/>
                          <a:latin typeface="Century Gothic" panose="020B0502020202020204" pitchFamily="34" charset="0"/>
                        </a:rPr>
                        <a:t>Construction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Century Gothic" panose="020B0502020202020204" pitchFamily="34" charset="0"/>
                          <a:ea typeface="ＭＳ 明朝"/>
                        </a:rPr>
                        <a:t>(Hands-on Training)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1 ~ 2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Week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Civil Engineer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Survey, Measurement, Design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Operator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Equipment operation, Maintenance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Mechanics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Equipment maintenance, Inspection, Repair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Foreman/Operator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Construction planning, Construction, Inspection. Quantity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Construction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3 ~ 4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Month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Civil Engineer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Survey, Measurement, Design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Operator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Equipment operation, Maintenance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Mechanics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Equipment maintenance, Inspection, Repair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1967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 Gothic" panose="020B0502020202020204" pitchFamily="34" charset="0"/>
                        </a:rPr>
                        <a:t>Foreman/Operator</a:t>
                      </a:r>
                      <a:endParaRPr lang="ja-JP" sz="1100" kern="10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 Gothic" panose="020B0502020202020204" pitchFamily="34" charset="0"/>
                        </a:rPr>
                        <a:t>Construction planning, Construction, Inspection. Quantity</a:t>
                      </a:r>
                      <a:endParaRPr lang="ja-JP" sz="1100" kern="100" dirty="0">
                        <a:effectLst/>
                        <a:latin typeface="Century Gothic" panose="020B0502020202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0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579296" cy="4419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Hands-on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training for operators, mechanics and engineers</a:t>
            </a: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 Test construction will be implemented as a Hands-on training.</a:t>
            </a:r>
          </a:p>
          <a:p>
            <a:pPr marL="0" indent="0">
              <a:buNone/>
            </a:pPr>
            <a:endParaRPr lang="en-US" altLang="ja-JP" sz="22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 TOT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training for </a:t>
            </a:r>
            <a:r>
              <a:rPr lang="en-US" altLang="ja-JP" sz="2200" b="1" u="sng" dirty="0" err="1">
                <a:latin typeface="Century Gothic" panose="020B0502020202020204" pitchFamily="34" charset="0"/>
              </a:rPr>
              <a:t>DoW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 technical instructors</a:t>
            </a: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 Training of Trainer targets to improve ability of trainers in NRC for Mechanics.  Since the number of trainers is limited, collaborative work for classroom and hands-on training with training coordinator in NRC will be operated instead of TOT.</a:t>
            </a:r>
          </a:p>
          <a:p>
            <a:pPr marL="0" indent="0">
              <a:buNone/>
            </a:pPr>
            <a:endParaRPr lang="en-US" altLang="ja-JP" sz="22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 Implementation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of </a:t>
            </a:r>
            <a:r>
              <a:rPr lang="en-US" altLang="ja-JP" sz="2200" b="1" u="sng" dirty="0" err="1" smtClean="0">
                <a:latin typeface="Century Gothic" panose="020B0502020202020204" pitchFamily="34" charset="0"/>
              </a:rPr>
              <a:t>endline</a:t>
            </a:r>
            <a:r>
              <a:rPr lang="en-US" altLang="ja-JP" sz="2200" b="1" u="sng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200" b="1" u="sng" dirty="0">
                <a:latin typeface="Century Gothic" panose="020B0502020202020204" pitchFamily="34" charset="0"/>
              </a:rPr>
              <a:t>survey </a:t>
            </a: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Endline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survey will be conducted at the end of year to evaluate effectiveness of training using the questionnaire of baseline survey.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Activity-1:Support for Improving the Capacity of </a:t>
            </a:r>
            <a:r>
              <a:rPr lang="en-US" altLang="ja-JP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DoW</a:t>
            </a:r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Staff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1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8363272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200" b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Understand </a:t>
            </a:r>
            <a:r>
              <a:rPr lang="en-US" altLang="ja-JP" sz="2200" b="1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 road conditions in the target provinces</a:t>
            </a:r>
            <a:endParaRPr lang="en-US" altLang="ja-JP" sz="2200" b="1" u="sng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Confirm information and the situation of the target roads in each provinces and plan the pilot project.</a:t>
            </a:r>
          </a:p>
          <a:p>
            <a:pPr marL="0" indent="0">
              <a:buNone/>
            </a:pPr>
            <a:endParaRPr lang="en-US" altLang="ja-JP" sz="2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ja-JP" sz="2200" b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Selection of pilot sites</a:t>
            </a: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A pilot site will be selected in each province in accordance with the following criteria.  </a:t>
            </a:r>
          </a:p>
          <a:p>
            <a:pPr marL="0" indent="0">
              <a:buNone/>
            </a:pPr>
            <a:endParaRPr lang="en-US" altLang="ja-JP" sz="2200" u="sng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altLang="ja-JP" sz="2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Criteria </a:t>
            </a:r>
            <a:r>
              <a:rPr lang="en-US" altLang="ja-JP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to be observed without fail 1), 2), 3), 5), 7) </a:t>
            </a:r>
            <a:endParaRPr lang="ja-JP" altLang="ja-JP" sz="22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altLang="ja-JP" sz="2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Criteria </a:t>
            </a:r>
            <a:r>
              <a:rPr lang="en-US" altLang="ja-JP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to be observed as much as possible 4), 6), 8), 9)</a:t>
            </a:r>
            <a:endParaRPr lang="ja-JP" altLang="ja-JP" sz="22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2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4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651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sz="2400" b="1" u="sng" dirty="0">
                <a:latin typeface="Century Gothic" panose="020B0502020202020204" pitchFamily="34" charset="0"/>
              </a:rPr>
              <a:t>Criteria of </a:t>
            </a:r>
            <a:r>
              <a:rPr lang="en-US" altLang="ja-JP" sz="2400" b="1" u="sng" dirty="0" smtClean="0">
                <a:latin typeface="Century Gothic" panose="020B0502020202020204" pitchFamily="34" charset="0"/>
              </a:rPr>
              <a:t>Pilot site selection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not interfere with business operations of private companies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not be covered by assistance of other donors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be unpaved roads under the management of the </a:t>
            </a:r>
            <a:r>
              <a:rPr lang="en-US" altLang="ja-JP" sz="2000" dirty="0" err="1" smtClean="0">
                <a:latin typeface="Century Gothic" panose="020B0502020202020204" pitchFamily="34" charset="0"/>
              </a:rPr>
              <a:t>DoW</a:t>
            </a:r>
            <a:endParaRPr lang="en-US" altLang="ja-JP" sz="2000" dirty="0">
              <a:latin typeface="Century Gothic" panose="020B0502020202020204" pitchFamily="34" charset="0"/>
            </a:endParaRP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not include rehabilitation from large-scale disasters or large-scale works such as the opening of new roads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The pilot project cost will be borne by the </a:t>
            </a:r>
            <a:r>
              <a:rPr lang="en-US" altLang="ja-JP" sz="2000" dirty="0" err="1" smtClean="0">
                <a:latin typeface="Century Gothic" panose="020B0502020202020204" pitchFamily="34" charset="0"/>
              </a:rPr>
              <a:t>DoW</a:t>
            </a:r>
            <a:endParaRPr lang="en-US" altLang="ja-JP" sz="2000" dirty="0">
              <a:latin typeface="Century Gothic" panose="020B0502020202020204" pitchFamily="34" charset="0"/>
            </a:endParaRP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be easily accessible from the capital of each province and safe enough for JICA experts to perform their work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not cause any trouble with neighboring communities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Each pilot site will be within an interval of 10 to 20km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Pilot sites will be selected in a manner which enables outcomes of the pilot project to be easily promoted to outside</a:t>
            </a:r>
          </a:p>
          <a:p>
            <a:pPr marL="637200" indent="-457200">
              <a:spcBef>
                <a:spcPts val="600"/>
              </a:spcBef>
              <a:buAutoNum type="arabicParenR"/>
            </a:pPr>
            <a:r>
              <a:rPr lang="en-US" altLang="ja-JP" sz="2000" dirty="0" smtClean="0">
                <a:latin typeface="Century Gothic" panose="020B0502020202020204" pitchFamily="34" charset="0"/>
              </a:rPr>
              <a:t>Proposals of pilot sites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84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3"/>
            <a:ext cx="6192000" cy="347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7467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Pilot site in </a:t>
            </a:r>
            <a:r>
              <a:rPr lang="en-US" altLang="ja-JP" sz="2200" b="1" u="sng" dirty="0" err="1" smtClean="0">
                <a:latin typeface="Century Gothic" panose="020B0502020202020204" pitchFamily="34" charset="0"/>
              </a:rPr>
              <a:t>Morobe</a:t>
            </a:r>
            <a:endParaRPr lang="en-US" altLang="ja-JP" sz="22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 1.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Bukawa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Road</a:t>
            </a: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 2.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Leron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200" dirty="0" err="1">
                <a:latin typeface="Century Gothic" panose="020B0502020202020204" pitchFamily="34" charset="0"/>
              </a:rPr>
              <a:t>Wantoat</a:t>
            </a:r>
            <a:r>
              <a:rPr lang="en-US" altLang="ja-JP" sz="2200" dirty="0">
                <a:latin typeface="Century Gothic" panose="020B0502020202020204" pitchFamily="34" charset="0"/>
              </a:rPr>
              <a:t> road</a:t>
            </a:r>
            <a:endParaRPr lang="en-US" altLang="ja-JP" sz="2200" dirty="0" smtClean="0">
              <a:latin typeface="Century Gothic" panose="020B0502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364088" y="6021288"/>
            <a:ext cx="100811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Lae city</a:t>
            </a:r>
            <a:endParaRPr kumimoji="1" lang="ja-JP" altLang="en-US" sz="14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940152" y="5229200"/>
            <a:ext cx="792088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1.) 25km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175956" y="3933056"/>
            <a:ext cx="792088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2.) 62km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067" y="3068960"/>
            <a:ext cx="6501309" cy="305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2000"/>
            <a:ext cx="7467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b="1" u="sng" dirty="0" smtClean="0">
                <a:latin typeface="Century Gothic" panose="020B0502020202020204" pitchFamily="34" charset="0"/>
              </a:rPr>
              <a:t>Pilot site in Western Highlands</a:t>
            </a:r>
          </a:p>
          <a:p>
            <a:pPr marL="0" indent="0">
              <a:buNone/>
            </a:pPr>
            <a:r>
              <a:rPr lang="en-US" altLang="ja-JP" sz="2200" dirty="0" smtClean="0">
                <a:latin typeface="Century Gothic" panose="020B0502020202020204" pitchFamily="34" charset="0"/>
              </a:rPr>
              <a:t> 1. </a:t>
            </a:r>
            <a:r>
              <a:rPr lang="en-US" altLang="ja-JP" sz="2200" dirty="0" err="1" smtClean="0">
                <a:latin typeface="Century Gothic" panose="020B0502020202020204" pitchFamily="34" charset="0"/>
              </a:rPr>
              <a:t>Kuta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 Road</a:t>
            </a:r>
          </a:p>
          <a:p>
            <a:pPr marL="0" indent="0">
              <a:buNone/>
            </a:pPr>
            <a:r>
              <a:rPr lang="en-US" altLang="ja-JP" sz="2200" dirty="0">
                <a:latin typeface="Century Gothic" panose="020B0502020202020204" pitchFamily="34" charset="0"/>
              </a:rPr>
              <a:t>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2. </a:t>
            </a:r>
            <a:r>
              <a:rPr lang="en-US" altLang="ja-JP" sz="2200" dirty="0" err="1">
                <a:latin typeface="Century Gothic" panose="020B0502020202020204" pitchFamily="34" charset="0"/>
              </a:rPr>
              <a:t>Balg</a:t>
            </a:r>
            <a:r>
              <a:rPr lang="en-US" altLang="ja-JP" sz="2200" dirty="0">
                <a:latin typeface="Century Gothic" panose="020B0502020202020204" pitchFamily="34" charset="0"/>
              </a:rPr>
              <a:t> to </a:t>
            </a:r>
            <a:r>
              <a:rPr lang="en-US" altLang="ja-JP" sz="2200" dirty="0" err="1">
                <a:latin typeface="Century Gothic" panose="020B0502020202020204" pitchFamily="34" charset="0"/>
              </a:rPr>
              <a:t>Baisu</a:t>
            </a:r>
            <a:r>
              <a:rPr lang="en-US" altLang="ja-JP" sz="2200" dirty="0">
                <a:latin typeface="Century Gothic" panose="020B0502020202020204" pitchFamily="34" charset="0"/>
              </a:rPr>
              <a:t> </a:t>
            </a:r>
            <a:r>
              <a:rPr lang="en-US" altLang="ja-JP" sz="2200" dirty="0" err="1">
                <a:latin typeface="Century Gothic" panose="020B0502020202020204" pitchFamily="34" charset="0"/>
              </a:rPr>
              <a:t>Avi</a:t>
            </a:r>
            <a:r>
              <a:rPr lang="en-US" altLang="ja-JP" sz="2200" dirty="0">
                <a:latin typeface="Century Gothic" panose="020B0502020202020204" pitchFamily="34" charset="0"/>
              </a:rPr>
              <a:t> </a:t>
            </a:r>
            <a:r>
              <a:rPr lang="en-US" altLang="ja-JP" sz="2200" dirty="0" smtClean="0">
                <a:latin typeface="Century Gothic" panose="020B0502020202020204" pitchFamily="34" charset="0"/>
              </a:rPr>
              <a:t>Road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2987824" y="4149080"/>
            <a:ext cx="1008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Mt.Hagen</a:t>
            </a:r>
            <a:r>
              <a:rPr kumimoji="1" lang="en-US" altLang="ja-JP" sz="1400" dirty="0" smtClean="0"/>
              <a:t> city</a:t>
            </a:r>
            <a:endParaRPr kumimoji="1" lang="ja-JP" altLang="en-US" sz="14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57200" y="476776"/>
            <a:ext cx="8229600" cy="936000"/>
          </a:xfrm>
          <a:prstGeom prst="rect">
            <a:avLst/>
          </a:prstGeom>
          <a:solidFill>
            <a:srgbClr val="FFFF66">
              <a:alpha val="30196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Activity-2:Support for Improving the Capacity of Management by the In-house Workforce</a:t>
            </a:r>
            <a:endParaRPr lang="ja-JP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563888" y="5013176"/>
            <a:ext cx="720080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1.) 7km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788024" y="4077072"/>
            <a:ext cx="792088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2.) 11km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1649</Words>
  <Application>Microsoft Office PowerPoint</Application>
  <PresentationFormat>画面に合わせる (4:3)</PresentationFormat>
  <Paragraphs>240</Paragraphs>
  <Slides>17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The Project for Capacity Development on Road Maintenance in the Independent State of Papua New Guinea</vt:lpstr>
      <vt:lpstr>Project Purpose</vt:lpstr>
      <vt:lpstr>Pilot project Schedule</vt:lpstr>
      <vt:lpstr>Activity-1:Support for Improving the Capacity of DoW Staff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 for Capacity Development on Road Maintenance in the Independent State of Papua New Guinea</dc:title>
  <dc:creator>Yasuo Nakada</dc:creator>
  <cp:lastModifiedBy>下村</cp:lastModifiedBy>
  <cp:revision>65</cp:revision>
  <dcterms:created xsi:type="dcterms:W3CDTF">2014-05-03T22:08:49Z</dcterms:created>
  <dcterms:modified xsi:type="dcterms:W3CDTF">2014-06-23T02:09:19Z</dcterms:modified>
</cp:coreProperties>
</file>