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44" r:id="rId4"/>
  </p:sldMasterIdLst>
  <p:notesMasterIdLst>
    <p:notesMasterId r:id="rId25"/>
  </p:notesMasterIdLst>
  <p:sldIdLst>
    <p:sldId id="305" r:id="rId5"/>
    <p:sldId id="448" r:id="rId6"/>
    <p:sldId id="308" r:id="rId7"/>
    <p:sldId id="316" r:id="rId8"/>
    <p:sldId id="446" r:id="rId9"/>
    <p:sldId id="432" r:id="rId10"/>
    <p:sldId id="433" r:id="rId11"/>
    <p:sldId id="436" r:id="rId12"/>
    <p:sldId id="514" r:id="rId13"/>
    <p:sldId id="437" r:id="rId14"/>
    <p:sldId id="516" r:id="rId15"/>
    <p:sldId id="438" r:id="rId16"/>
    <p:sldId id="439" r:id="rId17"/>
    <p:sldId id="510" r:id="rId18"/>
    <p:sldId id="506" r:id="rId19"/>
    <p:sldId id="512" r:id="rId20"/>
    <p:sldId id="513" r:id="rId21"/>
    <p:sldId id="507" r:id="rId22"/>
    <p:sldId id="515" r:id="rId23"/>
    <p:sldId id="509"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3834" autoAdjust="0"/>
  </p:normalViewPr>
  <p:slideViewPr>
    <p:cSldViewPr>
      <p:cViewPr varScale="1">
        <p:scale>
          <a:sx n="63" d="100"/>
          <a:sy n="63" d="100"/>
        </p:scale>
        <p:origin x="11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B4F0106-FB0B-4B35-B3B0-967CBF6B4DB3}" type="datetimeFigureOut">
              <a:rPr lang="en-US" smtClean="0"/>
              <a:t>2/7/2023</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B87763F-E01B-461B-BC19-CAF6452A375C}" type="slidenum">
              <a:rPr lang="en-US" smtClean="0"/>
              <a:t>‹#›</a:t>
            </a:fld>
            <a:endParaRPr lang="en-US"/>
          </a:p>
        </p:txBody>
      </p:sp>
    </p:spTree>
    <p:extLst>
      <p:ext uri="{BB962C8B-B14F-4D97-AF65-F5344CB8AC3E}">
        <p14:creationId xmlns:p14="http://schemas.microsoft.com/office/powerpoint/2010/main" val="6006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7763F-E01B-461B-BC19-CAF6452A375C}" type="slidenum">
              <a:rPr lang="en-US" smtClean="0"/>
              <a:t>1</a:t>
            </a:fld>
            <a:endParaRPr lang="en-US"/>
          </a:p>
        </p:txBody>
      </p:sp>
    </p:spTree>
    <p:extLst>
      <p:ext uri="{BB962C8B-B14F-4D97-AF65-F5344CB8AC3E}">
        <p14:creationId xmlns:p14="http://schemas.microsoft.com/office/powerpoint/2010/main" val="335051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This can be explained by increasing productivities from 8,690 to 12,839 kg/ha.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In addition to that, sales unit price (ETB/kg) for onion nearly tripled from 5.2 to 14.1 ETB (Figure 5). One of the reasons for this significant increase might be the farmers shifted their production schedule earlier than neighboring farmers to target peak price (Figure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Moreover, in order to increase farmers' production techniques, the project conducted continuous field follow-up and field day program to enhance farmer to farmer learning. Impact of the field day program was explained by the farmers who participated in this program.</a:t>
            </a:r>
            <a:endParaRPr lang="en-GB"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GB" dirty="0"/>
          </a:p>
        </p:txBody>
      </p:sp>
      <p:sp>
        <p:nvSpPr>
          <p:cNvPr id="4" name="スライド番号プレースホルダー 3"/>
          <p:cNvSpPr>
            <a:spLocks noGrp="1"/>
          </p:cNvSpPr>
          <p:nvPr>
            <p:ph type="sldNum" sz="quarter" idx="5"/>
          </p:nvPr>
        </p:nvSpPr>
        <p:spPr/>
        <p:txBody>
          <a:bodyPr/>
          <a:lstStyle/>
          <a:p>
            <a:fld id="{96D44CF3-3259-45D2-A2E5-65B12E2C2FAD}" type="slidenum">
              <a:rPr kumimoji="1" lang="ja-JP" altLang="en-US" smtClean="0"/>
              <a:t>13</a:t>
            </a:fld>
            <a:endParaRPr kumimoji="1" lang="ja-JP" altLang="en-US"/>
          </a:p>
        </p:txBody>
      </p:sp>
    </p:spTree>
    <p:extLst>
      <p:ext uri="{BB962C8B-B14F-4D97-AF65-F5344CB8AC3E}">
        <p14:creationId xmlns:p14="http://schemas.microsoft.com/office/powerpoint/2010/main" val="165527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Officials</a:t>
            </a:r>
            <a:r>
              <a:rPr lang="en-US" sz="1200" kern="1200" baseline="0" dirty="0">
                <a:solidFill>
                  <a:schemeClr val="tx1"/>
                </a:solidFill>
                <a:effectLst/>
                <a:latin typeface="+mn-lt"/>
                <a:ea typeface="+mn-ea"/>
                <a:cs typeface="+mn-cs"/>
              </a:rPr>
              <a:t> from the </a:t>
            </a:r>
            <a:r>
              <a:rPr lang="en-US" sz="1200" kern="1200" baseline="0" dirty="0" err="1">
                <a:solidFill>
                  <a:schemeClr val="tx1"/>
                </a:solidFill>
                <a:effectLst/>
                <a:latin typeface="+mn-lt"/>
                <a:ea typeface="+mn-ea"/>
                <a:cs typeface="+mn-cs"/>
              </a:rPr>
              <a:t>MoA</a:t>
            </a:r>
            <a:r>
              <a:rPr lang="en-US" sz="1200" kern="1200" baseline="0" dirty="0">
                <a:solidFill>
                  <a:schemeClr val="tx1"/>
                </a:solidFill>
                <a:effectLst/>
                <a:latin typeface="+mn-lt"/>
                <a:ea typeface="+mn-ea"/>
                <a:cs typeface="+mn-cs"/>
              </a:rPr>
              <a:t>, discussed </a:t>
            </a:r>
            <a:r>
              <a:rPr lang="en-US" sz="1200" kern="1200" dirty="0">
                <a:solidFill>
                  <a:schemeClr val="tx1"/>
                </a:solidFill>
                <a:effectLst/>
                <a:latin typeface="+mn-lt"/>
                <a:ea typeface="+mn-ea"/>
                <a:cs typeface="+mn-cs"/>
              </a:rPr>
              <a:t>with regional and </a:t>
            </a:r>
            <a:r>
              <a:rPr lang="en-US" sz="1200" kern="1200" dirty="0" err="1">
                <a:solidFill>
                  <a:schemeClr val="tx1"/>
                </a:solidFill>
                <a:effectLst/>
                <a:latin typeface="+mn-lt"/>
                <a:ea typeface="+mn-ea"/>
                <a:cs typeface="+mn-cs"/>
              </a:rPr>
              <a:t>woreda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kebele</a:t>
            </a:r>
            <a:r>
              <a:rPr lang="en-US" sz="1200" kern="1200" dirty="0">
                <a:solidFill>
                  <a:schemeClr val="tx1"/>
                </a:solidFill>
                <a:effectLst/>
                <a:latin typeface="+mn-lt"/>
                <a:ea typeface="+mn-ea"/>
                <a:cs typeface="+mn-cs"/>
              </a:rPr>
              <a:t> representatives</a:t>
            </a:r>
            <a:r>
              <a:rPr lang="en-US" sz="1200" kern="1200" baseline="0" dirty="0">
                <a:solidFill>
                  <a:schemeClr val="tx1"/>
                </a:solidFill>
                <a:effectLst/>
                <a:latin typeface="+mn-lt"/>
                <a:ea typeface="+mn-ea"/>
                <a:cs typeface="+mn-cs"/>
              </a:rPr>
              <a:t> and gave directions. The high official visit of project site initiated CPs at regional, zonal and </a:t>
            </a:r>
            <a:r>
              <a:rPr lang="en-US" sz="1200" kern="1200" baseline="0" dirty="0" err="1">
                <a:solidFill>
                  <a:schemeClr val="tx1"/>
                </a:solidFill>
                <a:effectLst/>
                <a:latin typeface="+mn-lt"/>
                <a:ea typeface="+mn-ea"/>
                <a:cs typeface="+mn-cs"/>
              </a:rPr>
              <a:t>woreda</a:t>
            </a:r>
            <a:r>
              <a:rPr lang="en-US" sz="1200" kern="1200" baseline="0" dirty="0">
                <a:solidFill>
                  <a:schemeClr val="tx1"/>
                </a:solidFill>
                <a:effectLst/>
                <a:latin typeface="+mn-lt"/>
                <a:ea typeface="+mn-ea"/>
                <a:cs typeface="+mn-cs"/>
              </a:rPr>
              <a:t> level feel more ownership and give more attention.</a:t>
            </a:r>
            <a:endParaRPr lang="en-US" dirty="0"/>
          </a:p>
        </p:txBody>
      </p:sp>
      <p:sp>
        <p:nvSpPr>
          <p:cNvPr id="4" name="Slide Number Placeholder 3"/>
          <p:cNvSpPr>
            <a:spLocks noGrp="1"/>
          </p:cNvSpPr>
          <p:nvPr>
            <p:ph type="sldNum" sz="quarter" idx="10"/>
          </p:nvPr>
        </p:nvSpPr>
        <p:spPr/>
        <p:txBody>
          <a:bodyPr/>
          <a:lstStyle/>
          <a:p>
            <a:fld id="{2B87763F-E01B-461B-BC19-CAF6452A375C}" type="slidenum">
              <a:rPr lang="en-US" smtClean="0"/>
              <a:t>15</a:t>
            </a:fld>
            <a:endParaRPr lang="en-US"/>
          </a:p>
        </p:txBody>
      </p:sp>
    </p:spTree>
    <p:extLst>
      <p:ext uri="{BB962C8B-B14F-4D97-AF65-F5344CB8AC3E}">
        <p14:creationId xmlns:p14="http://schemas.microsoft.com/office/powerpoint/2010/main" val="344675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7763F-E01B-461B-BC19-CAF6452A375C}" type="slidenum">
              <a:rPr lang="en-US" smtClean="0"/>
              <a:t>18</a:t>
            </a:fld>
            <a:endParaRPr lang="en-US"/>
          </a:p>
        </p:txBody>
      </p:sp>
    </p:spTree>
    <p:extLst>
      <p:ext uri="{BB962C8B-B14F-4D97-AF65-F5344CB8AC3E}">
        <p14:creationId xmlns:p14="http://schemas.microsoft.com/office/powerpoint/2010/main" val="356269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7763F-E01B-461B-BC19-CAF6452A375C}" type="slidenum">
              <a:rPr lang="en-US" smtClean="0"/>
              <a:t>19</a:t>
            </a:fld>
            <a:endParaRPr lang="en-US"/>
          </a:p>
        </p:txBody>
      </p:sp>
    </p:spTree>
    <p:extLst>
      <p:ext uri="{BB962C8B-B14F-4D97-AF65-F5344CB8AC3E}">
        <p14:creationId xmlns:p14="http://schemas.microsoft.com/office/powerpoint/2010/main" val="35221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Market-oriented agriculture vs Production-oriented agriculture</a:t>
            </a:r>
          </a:p>
          <a:p>
            <a:r>
              <a:rPr kumimoji="1" lang="en-US" altLang="ja-JP" dirty="0"/>
              <a:t>Grow and sell: producing first and marketing second,,</a:t>
            </a:r>
          </a:p>
          <a:p>
            <a:r>
              <a:rPr kumimoji="1" lang="en-US" altLang="ja-JP" dirty="0"/>
              <a:t>Grow to sell: making efforts to produce marketable and better quality for market</a:t>
            </a:r>
          </a:p>
          <a:p>
            <a:r>
              <a:rPr kumimoji="1" lang="en-US" altLang="ja-JP" dirty="0"/>
              <a:t>Start with market and end with market  </a:t>
            </a:r>
            <a:endParaRPr kumimoji="1" lang="ja-JP" altLang="en-US" dirty="0"/>
          </a:p>
        </p:txBody>
      </p:sp>
      <p:sp>
        <p:nvSpPr>
          <p:cNvPr id="4" name="スライド番号プレースホルダー 3"/>
          <p:cNvSpPr>
            <a:spLocks noGrp="1"/>
          </p:cNvSpPr>
          <p:nvPr>
            <p:ph type="sldNum" sz="quarter" idx="5"/>
          </p:nvPr>
        </p:nvSpPr>
        <p:spPr/>
        <p:txBody>
          <a:bodyPr/>
          <a:lstStyle/>
          <a:p>
            <a:fld id="{2B87763F-E01B-461B-BC19-CAF6452A375C}" type="slidenum">
              <a:rPr lang="en-US" smtClean="0"/>
              <a:t>3</a:t>
            </a:fld>
            <a:endParaRPr lang="en-US"/>
          </a:p>
        </p:txBody>
      </p:sp>
    </p:spTree>
    <p:extLst>
      <p:ext uri="{BB962C8B-B14F-4D97-AF65-F5344CB8AC3E}">
        <p14:creationId xmlns:p14="http://schemas.microsoft.com/office/powerpoint/2010/main" val="190949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Ethio</a:t>
            </a:r>
            <a:r>
              <a:rPr lang="en-US" dirty="0"/>
              <a:t>-SHEP approach carefully laid out the activities to increase farmers’ motivation </a:t>
            </a:r>
            <a:r>
              <a:rPr lang="en-US" dirty="0" err="1"/>
              <a:t>throught</a:t>
            </a:r>
            <a:r>
              <a:rPr lang="en-US" dirty="0"/>
              <a:t> a series of capacity development training. </a:t>
            </a:r>
          </a:p>
        </p:txBody>
      </p:sp>
      <p:sp>
        <p:nvSpPr>
          <p:cNvPr id="4" name="Slide Number Placeholder 3"/>
          <p:cNvSpPr>
            <a:spLocks noGrp="1"/>
          </p:cNvSpPr>
          <p:nvPr>
            <p:ph type="sldNum" sz="quarter" idx="10"/>
          </p:nvPr>
        </p:nvSpPr>
        <p:spPr/>
        <p:txBody>
          <a:bodyPr/>
          <a:lstStyle/>
          <a:p>
            <a:fld id="{2B87763F-E01B-461B-BC19-CAF6452A375C}" type="slidenum">
              <a:rPr lang="en-US" smtClean="0"/>
              <a:t>4</a:t>
            </a:fld>
            <a:endParaRPr lang="en-US"/>
          </a:p>
        </p:txBody>
      </p:sp>
    </p:spTree>
    <p:extLst>
      <p:ext uri="{BB962C8B-B14F-4D97-AF65-F5344CB8AC3E}">
        <p14:creationId xmlns:p14="http://schemas.microsoft.com/office/powerpoint/2010/main" val="355725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B87763F-E01B-461B-BC19-CAF6452A375C}" type="slidenum">
              <a:rPr lang="en-US" smtClean="0"/>
              <a:t>5</a:t>
            </a:fld>
            <a:endParaRPr lang="en-US"/>
          </a:p>
        </p:txBody>
      </p:sp>
    </p:spTree>
    <p:extLst>
      <p:ext uri="{BB962C8B-B14F-4D97-AF65-F5344CB8AC3E}">
        <p14:creationId xmlns:p14="http://schemas.microsoft.com/office/powerpoint/2010/main" val="1276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7763F-E01B-461B-BC19-CAF6452A375C}" type="slidenum">
              <a:rPr lang="en-US" smtClean="0"/>
              <a:t>7</a:t>
            </a:fld>
            <a:endParaRPr lang="en-US"/>
          </a:p>
        </p:txBody>
      </p:sp>
    </p:spTree>
    <p:extLst>
      <p:ext uri="{BB962C8B-B14F-4D97-AF65-F5344CB8AC3E}">
        <p14:creationId xmlns:p14="http://schemas.microsoft.com/office/powerpoint/2010/main" val="28941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Both in </a:t>
            </a:r>
            <a:r>
              <a:rPr lang="en-GB" dirty="0" err="1"/>
              <a:t>Amhar</a:t>
            </a:r>
            <a:r>
              <a:rPr lang="en-GB" dirty="0"/>
              <a:t> and Oromia, in total net profit was increased 172% from 6293 to 17139 ETB. Farmers doubled their input cost from 4000 to 9000ETB to buy improved seed, fertilizer and pesticides.</a:t>
            </a:r>
          </a:p>
        </p:txBody>
      </p:sp>
      <p:sp>
        <p:nvSpPr>
          <p:cNvPr id="4" name="スライド番号プレースホルダー 3"/>
          <p:cNvSpPr>
            <a:spLocks noGrp="1"/>
          </p:cNvSpPr>
          <p:nvPr>
            <p:ph type="sldNum" sz="quarter" idx="5"/>
          </p:nvPr>
        </p:nvSpPr>
        <p:spPr/>
        <p:txBody>
          <a:bodyPr/>
          <a:lstStyle/>
          <a:p>
            <a:fld id="{96D44CF3-3259-45D2-A2E5-65B12E2C2FAD}" type="slidenum">
              <a:rPr kumimoji="1" lang="ja-JP" altLang="en-US" smtClean="0"/>
              <a:t>8</a:t>
            </a:fld>
            <a:endParaRPr kumimoji="1" lang="ja-JP" altLang="en-US"/>
          </a:p>
        </p:txBody>
      </p:sp>
    </p:spTree>
    <p:extLst>
      <p:ext uri="{BB962C8B-B14F-4D97-AF65-F5344CB8AC3E}">
        <p14:creationId xmlns:p14="http://schemas.microsoft.com/office/powerpoint/2010/main" val="72483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Assessment on technology</a:t>
            </a:r>
            <a:r>
              <a:rPr kumimoji="1" lang="en-US" altLang="ja-JP" baseline="0" dirty="0">
                <a:solidFill>
                  <a:schemeClr val="tx1"/>
                </a:solidFill>
              </a:rPr>
              <a:t> </a:t>
            </a:r>
            <a:r>
              <a:rPr kumimoji="1" lang="en-US" altLang="ja-JP" dirty="0">
                <a:solidFill>
                  <a:schemeClr val="tx1"/>
                </a:solidFill>
              </a:rPr>
              <a:t> </a:t>
            </a:r>
            <a:r>
              <a:rPr lang="en-US" altLang="ja-JP" dirty="0">
                <a:solidFill>
                  <a:schemeClr val="tx1"/>
                </a:solidFill>
              </a:rPr>
              <a:t>adoption;  Host</a:t>
            </a:r>
            <a:r>
              <a:rPr lang="en-US" altLang="ja-JP" baseline="0" dirty="0">
                <a:solidFill>
                  <a:schemeClr val="tx1"/>
                </a:solidFill>
              </a:rPr>
              <a:t> farmers were asked 21 questions on </a:t>
            </a:r>
            <a:r>
              <a:rPr lang="en-US" altLang="ja-JP" dirty="0">
                <a:solidFill>
                  <a:srgbClr val="0070C0"/>
                </a:solidFill>
              </a:rPr>
              <a:t>General</a:t>
            </a:r>
            <a:r>
              <a:rPr kumimoji="1" lang="en-US" altLang="ja-JP" dirty="0">
                <a:solidFill>
                  <a:srgbClr val="0070C0"/>
                </a:solidFill>
              </a:rPr>
              <a:t> Horticultural Crops Production &amp; Post-Harvest Handling Technique</a:t>
            </a:r>
            <a:endParaRPr kumimoji="1" lang="ja-JP" altLang="en-US"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2B87763F-E01B-461B-BC19-CAF6452A375C}" type="slidenum">
              <a:rPr lang="en-US" smtClean="0"/>
              <a:t>9</a:t>
            </a:fld>
            <a:endParaRPr lang="en-US"/>
          </a:p>
        </p:txBody>
      </p:sp>
    </p:spTree>
    <p:extLst>
      <p:ext uri="{BB962C8B-B14F-4D97-AF65-F5344CB8AC3E}">
        <p14:creationId xmlns:p14="http://schemas.microsoft.com/office/powerpoint/2010/main" val="100500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游明朝" panose="02020400000000000000" pitchFamily="18" charset="-128"/>
                <a:ea typeface="游明朝" panose="02020400000000000000" pitchFamily="18" charset="-128"/>
                <a:cs typeface="Times New Roman" panose="02020603050405020304" pitchFamily="18" charset="0"/>
              </a:rPr>
              <a:t>G21 score increased more than two times from 8.3 to 18.0 points, which is 117 % increase after the project 2 year’s intervention (Figure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en-US" sz="1800" dirty="0">
                <a:effectLst/>
                <a:latin typeface="游明朝" panose="02020400000000000000" pitchFamily="18" charset="-128"/>
                <a:cs typeface="Times New Roman" panose="02020603050405020304" pitchFamily="18" charset="0"/>
              </a:rPr>
              <a:t>This G21 score increase is due to providing demand-driven extension services by the project together with our counterparts</a:t>
            </a:r>
          </a:p>
          <a:p>
            <a:endParaRPr lang="en-US" sz="1800" dirty="0">
              <a:effectLst/>
              <a:latin typeface="游明朝" panose="02020400000000000000" pitchFamily="18" charset="-128"/>
              <a:cs typeface="Times New Roman" panose="02020603050405020304" pitchFamily="18" charset="0"/>
            </a:endParaRPr>
          </a:p>
          <a:p>
            <a:r>
              <a:rPr lang="en-US" sz="1800" dirty="0" err="1">
                <a:effectLst/>
                <a:latin typeface="游明朝" panose="02020400000000000000" pitchFamily="18" charset="-128"/>
                <a:cs typeface="Times New Roman" panose="02020603050405020304" pitchFamily="18" charset="0"/>
              </a:rPr>
              <a:t>Ethio</a:t>
            </a:r>
            <a:r>
              <a:rPr lang="en-US" sz="1800" dirty="0">
                <a:effectLst/>
                <a:latin typeface="游明朝" panose="02020400000000000000" pitchFamily="18" charset="-128"/>
                <a:cs typeface="Times New Roman" panose="02020603050405020304" pitchFamily="18" charset="0"/>
              </a:rPr>
              <a:t>-SHEP project also encourage farmer to farmer learning through exchange visit to high production area as well as field day program. In this program, we observe constructive discussion made by farmers asking, clarifying their farming techniques.</a:t>
            </a:r>
            <a:endParaRPr lang="en-GB" dirty="0"/>
          </a:p>
        </p:txBody>
      </p:sp>
      <p:sp>
        <p:nvSpPr>
          <p:cNvPr id="4" name="スライド番号プレースホルダー 3"/>
          <p:cNvSpPr>
            <a:spLocks noGrp="1"/>
          </p:cNvSpPr>
          <p:nvPr>
            <p:ph type="sldNum" sz="quarter" idx="5"/>
          </p:nvPr>
        </p:nvSpPr>
        <p:spPr/>
        <p:txBody>
          <a:bodyPr/>
          <a:lstStyle/>
          <a:p>
            <a:fld id="{96D44CF3-3259-45D2-A2E5-65B12E2C2FAD}" type="slidenum">
              <a:rPr kumimoji="1" lang="ja-JP" altLang="en-US" smtClean="0"/>
              <a:t>10</a:t>
            </a:fld>
            <a:endParaRPr kumimoji="1" lang="ja-JP" altLang="en-US"/>
          </a:p>
        </p:txBody>
      </p:sp>
    </p:spTree>
    <p:extLst>
      <p:ext uri="{BB962C8B-B14F-4D97-AF65-F5344CB8AC3E}">
        <p14:creationId xmlns:p14="http://schemas.microsoft.com/office/powerpoint/2010/main" val="233393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游明朝" panose="02020400000000000000" pitchFamily="18" charset="-128"/>
                <a:cs typeface="Times New Roman" panose="02020603050405020304" pitchFamily="18" charset="0"/>
              </a:rPr>
              <a:t>Onion shows the highest profit margin with 81%, increased from 5,002 to 24,788 ETB after the project intervention.</a:t>
            </a:r>
            <a:r>
              <a:rPr 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游明朝" panose="02020400000000000000" pitchFamily="18" charset="-128"/>
                <a:ea typeface="游明朝" panose="02020400000000000000" pitchFamily="18" charset="-128"/>
                <a:cs typeface="Times New Roman" panose="02020603050405020304" pitchFamily="18" charset="0"/>
              </a:rPr>
              <a:t>The income from onions are 5 times higher than the baseline survey. This can be explained by increasing productivities from 8,690 to 12,839 kg/ha. In addition to that, sales unit price (ETB/kg) for onion nearly tripled from 5.2 to 14.1 ETB (Figure 5). One of the reasons for this significant increase might be the farmers shifted their production schedule earlier than neighboring farmers to target peak price (Figure 4). Moreover, in order to increase farmers' production techniques, the project conducted continuous field follow-up and field day program to enhance farmer to farmer learning. Impact of the field day program was explained by the farmers who participated in this program.</a:t>
            </a:r>
            <a:endParaRPr lang="en-GB"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96D44CF3-3259-45D2-A2E5-65B12E2C2FAD}" type="slidenum">
              <a:rPr kumimoji="1" lang="ja-JP" altLang="en-US" smtClean="0"/>
              <a:t>12</a:t>
            </a:fld>
            <a:endParaRPr kumimoji="1" lang="ja-JP" altLang="en-US"/>
          </a:p>
        </p:txBody>
      </p:sp>
    </p:spTree>
    <p:extLst>
      <p:ext uri="{BB962C8B-B14F-4D97-AF65-F5344CB8AC3E}">
        <p14:creationId xmlns:p14="http://schemas.microsoft.com/office/powerpoint/2010/main" val="299085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2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2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5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AB672-5C75-4D8D-AA54-C5F0451BFD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4783F0-EEA9-4B0E-A280-129A9564E25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C4D4B7-65A2-4FF8-A6B9-F71ED56C2BAF}"/>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C495B86A-43B1-4B32-BE24-16C4BD23A9EB}"/>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A18E05B2-55A3-4811-AFCF-D9980CB59EB4}"/>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56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B57DC3-DEB0-495F-8B51-D93D4F9385D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A4B435-B551-453E-9053-DB7AD7ADC82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C1F267-E1F2-4690-9456-B6D641B1056A}"/>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66668BAA-BC15-4F24-8BDC-3FFAADFE1B7E}"/>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828694F1-8D7C-45AB-AF91-66D1E251FE31}"/>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68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B4BC6-80AB-43D4-8FEF-A9AFDB0E328A}"/>
              </a:ext>
            </a:extLst>
          </p:cNvPr>
          <p:cNvSpPr>
            <a:spLocks noGrp="1"/>
          </p:cNvSpPr>
          <p:nvPr>
            <p:ph type="title"/>
          </p:nvPr>
        </p:nvSpPr>
        <p:spPr>
          <a:xfrm>
            <a:off x="623888" y="1709765"/>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C4A4C3-AB57-4577-9A41-E0B84FA7B3E9}"/>
              </a:ext>
            </a:extLst>
          </p:cNvPr>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AEC07A4-1A0F-451C-937B-D907720D309C}"/>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3B024A8-EFB0-4F7C-AB8F-D671D0CAD6D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138FB705-BA72-4ED1-A0B0-63955B355E19}"/>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410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90FFC-48C2-4F81-9390-B8B5F739A4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6EF076-666B-43EF-A3A8-4E0D9424EC2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E77B79-5902-43FF-BE3C-8F40BF1381E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1A7278-8FCB-4C43-9844-E9864DDEC0A1}"/>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2F665C27-B02D-40F0-A9BD-5FDCE494639A}"/>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6BFBEDF3-5847-468B-B187-E3A817CC7EED}"/>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2217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54191-1D31-48E4-AF44-001ED76F2E53}"/>
              </a:ext>
            </a:extLst>
          </p:cNvPr>
          <p:cNvSpPr>
            <a:spLocks noGrp="1"/>
          </p:cNvSpPr>
          <p:nvPr>
            <p:ph type="title"/>
          </p:nvPr>
        </p:nvSpPr>
        <p:spPr>
          <a:xfrm>
            <a:off x="629841" y="365129"/>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B658D6-4C74-48E3-95F2-659EBA28814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855540-B74A-4409-9A61-4F2EA1751CF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C6840A-93B9-4C68-987F-9AE52C61C8F1}"/>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10317D-C20A-430A-91FA-56873FCBB06A}"/>
              </a:ext>
            </a:extLst>
          </p:cNvPr>
          <p:cNvSpPr>
            <a:spLocks noGrp="1"/>
          </p:cNvSpPr>
          <p:nvPr>
            <p:ph sz="quarter" idx="4"/>
          </p:nvPr>
        </p:nvSpPr>
        <p:spPr>
          <a:xfrm>
            <a:off x="4629152"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48E522A-2A96-4736-8D5C-109B1ACAB5B1}"/>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2AE1625E-8B8D-4C8C-83F3-9EECD04E0FF2}"/>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1C5206FE-7FAB-427D-B68C-F2C9CA040E94}"/>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65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B97B8-06B8-4548-912D-DE08ED419CF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5BE72D-D9CC-415C-A90F-D069C3C73F82}"/>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D98872D1-3395-40CD-9820-2FB85C815FA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5256B255-CBDA-465D-A710-0609E443E318}"/>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445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D743012-66FA-4DB8-B5C9-A693777D3A16}"/>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5C44AC6F-BAE3-4102-9199-93F3C0268666}"/>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ADFEB219-1018-4870-943B-E0DEAA445EE9}"/>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634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06D8D-AD52-446E-9401-43435B5EEC8A}"/>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AEE043-F768-4610-BF3F-98C4FD04BF83}"/>
              </a:ext>
            </a:extLst>
          </p:cNvPr>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C99FF4-9050-4A15-A4AF-E803488BBD0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A91399-88F3-4629-BDBF-F7C43CFE7DCD}"/>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639386B6-7ED2-4363-A4C8-99436F39C88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EE84E842-4A54-41E0-B5C8-85B92987B172}"/>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81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63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FE825-F411-4A3A-BB78-398C5D16846F}"/>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2F23CF-6AC2-46A4-BD9A-0E9FA3DB4E3E}"/>
              </a:ext>
            </a:extLst>
          </p:cNvPr>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35D9DDE-F850-4983-A254-01DD0A9B5EA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4D26B8-83E9-4AFE-B8CD-9082ED5AABEF}"/>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B7695B32-7539-4D62-9334-BDD48A230867}"/>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3119CC18-21FB-400B-AAE5-CFEC314AFCD4}"/>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180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96E59-DE6C-4B11-BB81-2CA1EB361C2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63B36D-45AC-4357-A4F0-CF2757B5FA6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1E4604-FD2F-413F-87C8-477846DA0448}"/>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0F40DC7F-F1B2-4F0F-878A-DF490A9ACE6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0FB81C39-BEEE-4250-A5B7-332A95F05980}"/>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1014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1FAAF5-BC6E-4988-8834-34F123917EED}"/>
              </a:ext>
            </a:extLst>
          </p:cNvPr>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C14E14-3E6E-4DFA-B824-7D4A767688B1}"/>
              </a:ext>
            </a:extLst>
          </p:cNvPr>
          <p:cNvSpPr>
            <a:spLocks noGrp="1"/>
          </p:cNvSpPr>
          <p:nvPr>
            <p:ph type="body" orient="vert" idx="1"/>
          </p:nvPr>
        </p:nvSpPr>
        <p:spPr>
          <a:xfrm>
            <a:off x="628652"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671A12-6D27-4604-9400-304C7CAE6D25}"/>
              </a:ext>
            </a:extLst>
          </p:cNvPr>
          <p:cNvSpPr>
            <a:spLocks noGrp="1"/>
          </p:cNvSpPr>
          <p:nvPr>
            <p:ph type="dt" sz="half" idx="10"/>
          </p:nvPr>
        </p:nvSpPr>
        <p:spPr/>
        <p:txBody>
          <a:bodyPr/>
          <a:lstStyle/>
          <a:p>
            <a:fld id="{720E1B0F-384A-435A-AEFC-285F85DFB76C}"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DB379DAD-10B6-4A97-A819-8E4F30DC68D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C4630DB1-991E-4F11-9EA6-781A379715BE}"/>
              </a:ext>
            </a:extLst>
          </p:cNvPr>
          <p:cNvSpPr>
            <a:spLocks noGrp="1"/>
          </p:cNvSpPr>
          <p:nvPr>
            <p:ph type="sldNum" sz="quarter" idx="12"/>
          </p:nvPr>
        </p:nvSpPr>
        <p:spPr/>
        <p:txBody>
          <a:bodyPr/>
          <a:lstStyle/>
          <a:p>
            <a:fld id="{878D29F5-F581-42AB-9742-03F36DC9E2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3159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E7E5A5-6FAC-454C-BFF4-8896B9D3B4B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A642ED0-326E-469C-8B35-A9DA9A8CBD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1EE1EA4-0EDC-485A-94C9-B277F9AD8860}"/>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58C1EB12-349A-4573-A1F3-34E7E8C659A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B5CADBA-A625-4D50-8D27-C5CB441A3507}"/>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5905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BCF98-3C97-4727-872C-AE56184C62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06F83F-D841-45CC-820E-75FFFA6212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D849FF-0253-4681-8632-3A6059A2A35B}"/>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7898046D-E226-49A9-BB65-4011FBC17067}"/>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577A5A6-48A5-4FCB-B5EF-11AFE1D63D3D}"/>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2007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ECFBBC-23A3-49E0-AE56-67B20D75CB64}"/>
              </a:ext>
            </a:extLst>
          </p:cNvPr>
          <p:cNvSpPr>
            <a:spLocks noGrp="1"/>
          </p:cNvSpPr>
          <p:nvPr>
            <p:ph type="title"/>
          </p:nvPr>
        </p:nvSpPr>
        <p:spPr>
          <a:xfrm>
            <a:off x="623888" y="1709783"/>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4F1660-60BD-4236-9D78-13388F87EA0D}"/>
              </a:ext>
            </a:extLst>
          </p:cNvPr>
          <p:cNvSpPr>
            <a:spLocks noGrp="1"/>
          </p:cNvSpPr>
          <p:nvPr>
            <p:ph type="body" idx="1"/>
          </p:nvPr>
        </p:nvSpPr>
        <p:spPr>
          <a:xfrm>
            <a:off x="623888"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B987278-6A62-4B7C-854C-C58BFBE8A1C4}"/>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3D441C69-C353-489B-923A-99F640B41CE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BA790402-9F64-4097-BF81-A7E0D4A97E19}"/>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9774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420A0D-CA3C-44C3-8F1F-1E060A9E88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1C8FE3-2C00-4410-A5FC-543B5B764F9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5A9E17C-969D-4893-BA81-08F967813C0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9254E32-65A5-4CB7-AD22-34FD8A942599}"/>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59ABDB68-67FA-4976-99BD-A7F00D4C5DC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FAC04BDC-B400-4225-89C0-7CDF8E736F63}"/>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1292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37AC7-1683-4DE0-8AC4-BA45FAF5259A}"/>
              </a:ext>
            </a:extLst>
          </p:cNvPr>
          <p:cNvSpPr>
            <a:spLocks noGrp="1"/>
          </p:cNvSpPr>
          <p:nvPr>
            <p:ph type="title"/>
          </p:nvPr>
        </p:nvSpPr>
        <p:spPr>
          <a:xfrm>
            <a:off x="629841" y="365129"/>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049E5A-27EC-4C3E-AFFD-9091AF7D6BD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F85FD2-CF21-4255-A2A9-2F6B9DEC495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78233DD-6B53-46AD-959D-0FBFBA22EDB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66CBA42-98C6-4AC4-9C48-79B4DCF4170C}"/>
              </a:ext>
            </a:extLst>
          </p:cNvPr>
          <p:cNvSpPr>
            <a:spLocks noGrp="1"/>
          </p:cNvSpPr>
          <p:nvPr>
            <p:ph sz="quarter" idx="4"/>
          </p:nvPr>
        </p:nvSpPr>
        <p:spPr>
          <a:xfrm>
            <a:off x="4629152"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08F3E48-A1F3-455D-8ACA-EED87E0779D7}"/>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7ABD8338-53E8-45A0-8F1B-27FBAB3FFCD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244FD770-92C3-433D-BCEB-2940D4BBB361}"/>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89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D9828-04A4-4A60-8A2B-384E42CD006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49DF9A-6FC8-4C41-AE93-FD2E56ABC33A}"/>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41CBFBE3-CD4F-4E5B-8015-CE3E38002CB0}"/>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6C5466BC-D9D4-4CC5-9CF6-FD0277D3D098}"/>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8221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773C02B-747D-4448-99C8-12F5B9256937}"/>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707EE20A-5F35-4848-9F0B-B5D25BD541E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3C9F2D14-6B51-4D7F-9331-62CDC9E872ED}"/>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023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21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3E0D2-58F1-40F2-BDBE-8C31196EB1B0}"/>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9CB3FA-16BD-4015-A1AD-0A5F8CA65ECE}"/>
              </a:ext>
            </a:extLst>
          </p:cNvPr>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B39F55-2291-4497-B3E3-35C7D2042F1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133C86C-B9FC-47A6-A6C5-3B44CD427448}"/>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456096A1-D858-4B18-87DB-2F92D99C7A90}"/>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4F736C56-810A-4EF9-9FBE-4BAFCC385AC2}"/>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0666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E6ADA-E019-4503-AA3B-442C03B81302}"/>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657E0D-C83D-4830-A52F-261376DD3F7C}"/>
              </a:ext>
            </a:extLst>
          </p:cNvPr>
          <p:cNvSpPr>
            <a:spLocks noGrp="1"/>
          </p:cNvSpPr>
          <p:nvPr>
            <p:ph type="pic" idx="1"/>
          </p:nvPr>
        </p:nvSpPr>
        <p:spPr>
          <a:xfrm>
            <a:off x="3887391" y="9874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91B786C-B92D-4E23-A3C1-2FEC1B0DA4D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74DC04-4348-4902-83CB-769D49BF21C2}"/>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C9C64BDF-E753-4D3B-8A98-78C666B30BA1}"/>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35D340FD-ADC5-4437-8570-1DE669BD0D2F}"/>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9807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5CD79-8CF4-4AED-A6BC-6AAD93027E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366C5F-B107-4045-85DF-8F7FBC4BB03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E840E8-B1F2-4CC5-A00F-C836BA45ED93}"/>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0E16B8A4-0516-4D4F-AAF1-276695F7E28D}"/>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16AC497B-9B6D-4B9B-ADC2-F67262BFF9E3}"/>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0597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9BF84A-6AB5-42D8-8CD1-A64E07106DA9}"/>
              </a:ext>
            </a:extLst>
          </p:cNvPr>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E8EE91-D015-4AAE-8F14-0C020AFAC755}"/>
              </a:ext>
            </a:extLst>
          </p:cNvPr>
          <p:cNvSpPr>
            <a:spLocks noGrp="1"/>
          </p:cNvSpPr>
          <p:nvPr>
            <p:ph type="body" orient="vert" idx="1"/>
          </p:nvPr>
        </p:nvSpPr>
        <p:spPr>
          <a:xfrm>
            <a:off x="628652"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2E7137-8306-4B97-A9EC-368158413CB9}"/>
              </a:ext>
            </a:extLst>
          </p:cNvPr>
          <p:cNvSpPr>
            <a:spLocks noGrp="1"/>
          </p:cNvSpPr>
          <p:nvPr>
            <p:ph type="dt" sz="half" idx="10"/>
          </p:nvPr>
        </p:nvSpPr>
        <p:spPr/>
        <p:txBody>
          <a:bodyPr/>
          <a:lstStyle/>
          <a:p>
            <a:fld id="{3B0475F2-0FE2-4331-B706-47FDB06882F6}" type="datetimeFigureOut">
              <a:rPr lang="ja-JP" altLang="en-US" smtClean="0">
                <a:solidFill>
                  <a:prstClr val="black">
                    <a:tint val="75000"/>
                  </a:prstClr>
                </a:solidFill>
              </a:rPr>
              <a:pPr/>
              <a:t>2023/2/7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3B552883-D95D-42F1-96BD-992E121212C9}"/>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31F492D0-8F12-44FF-A80F-013E4DE557EA}"/>
              </a:ext>
            </a:extLst>
          </p:cNvPr>
          <p:cNvSpPr>
            <a:spLocks noGrp="1"/>
          </p:cNvSpPr>
          <p:nvPr>
            <p:ph type="sldNum" sz="quarter" idx="12"/>
          </p:nvPr>
        </p:nvSpPr>
        <p:spPr/>
        <p:txBody>
          <a:bodyPr/>
          <a:lstStyle/>
          <a:p>
            <a:fld id="{A09546D1-BDA2-4A54-9560-E2F933866B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7466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06415F-A956-4BDE-A718-7D95AD48BEC8}"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1550073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6415F-A956-4BDE-A718-7D95AD48BEC8}"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276590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6415F-A956-4BDE-A718-7D95AD48BEC8}"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055846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06415F-A956-4BDE-A718-7D95AD48BEC8}"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63697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06415F-A956-4BDE-A718-7D95AD48BEC8}"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975552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06415F-A956-4BDE-A718-7D95AD48BEC8}"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149631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14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6415F-A956-4BDE-A718-7D95AD48BEC8}"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366929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06415F-A956-4BDE-A718-7D95AD48BEC8}"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345680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06415F-A956-4BDE-A718-7D95AD48BEC8}"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355190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6415F-A956-4BDE-A718-7D95AD48BEC8}"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2332779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6415F-A956-4BDE-A718-7D95AD48BEC8}"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707B-F3FA-4F95-A181-D45B27E4E1A3}" type="slidenum">
              <a:rPr lang="en-US" smtClean="0"/>
              <a:pPr/>
              <a:t>‹#›</a:t>
            </a:fld>
            <a:endParaRPr lang="en-US"/>
          </a:p>
        </p:txBody>
      </p:sp>
    </p:spTree>
    <p:extLst>
      <p:ext uri="{BB962C8B-B14F-4D97-AF65-F5344CB8AC3E}">
        <p14:creationId xmlns:p14="http://schemas.microsoft.com/office/powerpoint/2010/main" val="180939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6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2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13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43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1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CD3B2-C885-42CC-A7E3-73ABEEE90DD8}"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178A0-849F-4436-9283-AF98CF1B72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63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3FFFD86-430E-48A6-A22A-95C8092F350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1670C4-D4A0-49FF-85A6-94A7E0854F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642A8E-B609-47D9-9333-F7174CBDD506}"/>
              </a:ext>
            </a:extLst>
          </p:cNvPr>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E1B0F-384A-435A-AEFC-285F85DFB76C}" type="datetimeFigureOut">
              <a:rPr kumimoji="1" lang="ja-JP" altLang="en-US" smtClean="0">
                <a:solidFill>
                  <a:prstClr val="black">
                    <a:tint val="75000"/>
                  </a:prstClr>
                </a:solidFill>
              </a:rPr>
              <a:pPr/>
              <a:t>2023/2/7</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85A571A-FF1C-420D-B25D-2C24D00573E8}"/>
              </a:ext>
            </a:extLst>
          </p:cNvPr>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CB5C0D95-7E41-4295-BF75-283A51B1CD06}"/>
              </a:ext>
            </a:extLst>
          </p:cNvPr>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D29F5-F581-42AB-9742-03F36DC9E2E8}"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0163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206B183-1A8E-42B3-996F-31F6CEB3DEB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530DDD-CC60-4CC4-ACDE-4D987A11AF6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7F5428-1A6E-4BDF-A3DE-552E365F9237}"/>
              </a:ext>
            </a:extLst>
          </p:cNvPr>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475F2-0FE2-4331-B706-47FDB06882F6}" type="datetimeFigureOut">
              <a:rPr kumimoji="1" lang="ja-JP" altLang="en-US" smtClean="0">
                <a:solidFill>
                  <a:prstClr val="black">
                    <a:tint val="75000"/>
                  </a:prstClr>
                </a:solidFill>
              </a:rPr>
              <a:pPr/>
              <a:t>2023/2/7</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6B98B9D9-245F-4F98-BDB9-26F464E39951}"/>
              </a:ext>
            </a:extLst>
          </p:cNvPr>
          <p:cNvSpPr>
            <a:spLocks noGrp="1"/>
          </p:cNvSpPr>
          <p:nvPr>
            <p:ph type="ftr" sz="quarter" idx="3"/>
          </p:nvPr>
        </p:nvSpPr>
        <p:spPr>
          <a:xfrm>
            <a:off x="3028950"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7359A93A-14AC-4FA4-BE1F-4C5138C23D08}"/>
              </a:ext>
            </a:extLst>
          </p:cNvPr>
          <p:cNvSpPr>
            <a:spLocks noGrp="1"/>
          </p:cNvSpPr>
          <p:nvPr>
            <p:ph type="sldNum" sz="quarter" idx="4"/>
          </p:nvPr>
        </p:nvSpPr>
        <p:spPr>
          <a:xfrm>
            <a:off x="6457950"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546D1-BDA2-4A54-9560-E2F933866B8A}"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9692522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6415F-A956-4BDE-A718-7D95AD48BEC8}"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6707B-F3FA-4F95-A181-D45B27E4E1A3}" type="slidenum">
              <a:rPr lang="en-US" smtClean="0"/>
              <a:pPr/>
              <a:t>‹#›</a:t>
            </a:fld>
            <a:endParaRPr lang="en-US"/>
          </a:p>
        </p:txBody>
      </p:sp>
    </p:spTree>
    <p:extLst>
      <p:ext uri="{BB962C8B-B14F-4D97-AF65-F5344CB8AC3E}">
        <p14:creationId xmlns:p14="http://schemas.microsoft.com/office/powerpoint/2010/main" val="5646373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53"/>
          <p:cNvPicPr/>
          <p:nvPr/>
        </p:nvPicPr>
        <p:blipFill rotWithShape="1">
          <a:blip r:embed="rId3" cstate="screen">
            <a:extLst>
              <a:ext uri="{28A0092B-C50C-407E-A947-70E740481C1C}">
                <a14:useLocalDpi xmlns:a14="http://schemas.microsoft.com/office/drawing/2010/main"/>
              </a:ext>
            </a:extLst>
          </a:blip>
          <a:srcRect/>
          <a:stretch/>
        </p:blipFill>
        <p:spPr>
          <a:xfrm>
            <a:off x="7336790" y="1"/>
            <a:ext cx="1807209" cy="1555584"/>
          </a:xfrm>
          <a:prstGeom prst="rect">
            <a:avLst/>
          </a:prstGeom>
        </p:spPr>
      </p:pic>
      <p:sp>
        <p:nvSpPr>
          <p:cNvPr id="7" name="タイトル 6">
            <a:extLst>
              <a:ext uri="{FF2B5EF4-FFF2-40B4-BE49-F238E27FC236}">
                <a16:creationId xmlns:a16="http://schemas.microsoft.com/office/drawing/2014/main" id="{F98E93AB-25FB-4BB6-95C7-F3F11236F3E5}"/>
              </a:ext>
            </a:extLst>
          </p:cNvPr>
          <p:cNvSpPr>
            <a:spLocks noGrp="1"/>
          </p:cNvSpPr>
          <p:nvPr>
            <p:ph type="ctrTitle"/>
          </p:nvPr>
        </p:nvSpPr>
        <p:spPr>
          <a:xfrm>
            <a:off x="0" y="2209800"/>
            <a:ext cx="9144000" cy="2258978"/>
          </a:xfrm>
          <a:solidFill>
            <a:schemeClr val="accent1">
              <a:lumMod val="40000"/>
              <a:lumOff val="60000"/>
            </a:schemeClr>
          </a:solidFill>
        </p:spPr>
        <p:txBody>
          <a:bodyPr/>
          <a:lstStyle/>
          <a:p>
            <a:r>
              <a:rPr lang="en-US" altLang="ja-JP" b="1" dirty="0">
                <a:latin typeface="Arial" panose="020B0604020202020204" pitchFamily="34" charset="0"/>
                <a:cs typeface="Arial" panose="020B0604020202020204" pitchFamily="34" charset="0"/>
              </a:rPr>
              <a:t>Overview &amp; progress of </a:t>
            </a:r>
            <a:br>
              <a:rPr lang="en-US" altLang="ja-JP" b="1" dirty="0">
                <a:latin typeface="Arial" panose="020B0604020202020204" pitchFamily="34" charset="0"/>
                <a:cs typeface="Arial" panose="020B0604020202020204" pitchFamily="34" charset="0"/>
              </a:rPr>
            </a:br>
            <a:r>
              <a:rPr lang="en-US" altLang="ja-JP" b="1" dirty="0" err="1">
                <a:latin typeface="Arial" panose="020B0604020202020204" pitchFamily="34" charset="0"/>
                <a:cs typeface="Arial" panose="020B0604020202020204" pitchFamily="34" charset="0"/>
              </a:rPr>
              <a:t>Ethio</a:t>
            </a:r>
            <a:r>
              <a:rPr lang="en-US" altLang="ja-JP" b="1" dirty="0">
                <a:latin typeface="Arial" panose="020B0604020202020204" pitchFamily="34" charset="0"/>
                <a:cs typeface="Arial" panose="020B0604020202020204" pitchFamily="34" charset="0"/>
              </a:rPr>
              <a:t>-SHEP Project </a:t>
            </a:r>
            <a:endParaRPr lang="ja-JP" altLang="en-US"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6497E60-4DC0-41C4-9EFF-A81E095A23C8}"/>
              </a:ext>
            </a:extLst>
          </p:cNvPr>
          <p:cNvSpPr txBox="1">
            <a:spLocks/>
          </p:cNvSpPr>
          <p:nvPr/>
        </p:nvSpPr>
        <p:spPr>
          <a:xfrm>
            <a:off x="0" y="4461458"/>
            <a:ext cx="9144000" cy="9144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70C0"/>
                </a:solidFill>
              </a:rPr>
              <a:t>Presented to 4</a:t>
            </a:r>
            <a:r>
              <a:rPr lang="en-US" sz="3200" b="1" baseline="30000" dirty="0">
                <a:solidFill>
                  <a:srgbClr val="0070C0"/>
                </a:solidFill>
              </a:rPr>
              <a:t>th</a:t>
            </a:r>
            <a:r>
              <a:rPr lang="en-US" sz="3200" b="1" dirty="0">
                <a:solidFill>
                  <a:srgbClr val="0070C0"/>
                </a:solidFill>
              </a:rPr>
              <a:t> , Joint Coordination Committee          (JCC) meeting</a:t>
            </a:r>
            <a:endParaRPr lang="en-US" sz="3200" b="1" dirty="0">
              <a:solidFill>
                <a:schemeClr val="tx2">
                  <a:lumMod val="50000"/>
                </a:schemeClr>
              </a:solidFill>
              <a:latin typeface="Arial,Bold"/>
            </a:endParaRPr>
          </a:p>
        </p:txBody>
      </p:sp>
      <p:sp>
        <p:nvSpPr>
          <p:cNvPr id="9" name="Title 1">
            <a:extLst>
              <a:ext uri="{FF2B5EF4-FFF2-40B4-BE49-F238E27FC236}">
                <a16:creationId xmlns:a16="http://schemas.microsoft.com/office/drawing/2014/main" id="{F097FDC3-E510-436C-9220-1C13C7BB206E}"/>
              </a:ext>
            </a:extLst>
          </p:cNvPr>
          <p:cNvSpPr txBox="1">
            <a:spLocks/>
          </p:cNvSpPr>
          <p:nvPr/>
        </p:nvSpPr>
        <p:spPr>
          <a:xfrm>
            <a:off x="0" y="5715000"/>
            <a:ext cx="9144000" cy="1143000"/>
          </a:xfrm>
          <a:prstGeom prst="rect">
            <a:avLst/>
          </a:prstGeom>
          <a:solidFill>
            <a:schemeClr val="accent3">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Bold"/>
              </a:rPr>
              <a:t>20</a:t>
            </a:r>
            <a:r>
              <a:rPr lang="en-US" sz="2800" b="1" baseline="30000" dirty="0">
                <a:solidFill>
                  <a:srgbClr val="002060"/>
                </a:solidFill>
                <a:latin typeface="Arial,Bold"/>
              </a:rPr>
              <a:t>th</a:t>
            </a:r>
            <a:r>
              <a:rPr lang="en-US" sz="2800" b="1" dirty="0">
                <a:solidFill>
                  <a:srgbClr val="002060"/>
                </a:solidFill>
                <a:latin typeface="Arial,Bold"/>
              </a:rPr>
              <a:t> ,  May 2021, Capital</a:t>
            </a:r>
            <a:r>
              <a:rPr lang="en-US" sz="2800" b="1" dirty="0">
                <a:solidFill>
                  <a:srgbClr val="FF0000"/>
                </a:solidFill>
                <a:latin typeface="Arial,Bold"/>
              </a:rPr>
              <a:t> </a:t>
            </a:r>
            <a:r>
              <a:rPr lang="en-US" sz="2800" b="1" dirty="0" err="1">
                <a:solidFill>
                  <a:srgbClr val="002060"/>
                </a:solidFill>
                <a:latin typeface="Arial,Bold"/>
              </a:rPr>
              <a:t>hotel@Addis</a:t>
            </a:r>
            <a:r>
              <a:rPr lang="en-US" sz="2800" b="1" dirty="0">
                <a:solidFill>
                  <a:srgbClr val="002060"/>
                </a:solidFill>
                <a:latin typeface="Arial,Bold"/>
              </a:rPr>
              <a:t> </a:t>
            </a:r>
            <a:r>
              <a:rPr lang="en-US" sz="2800" b="1" dirty="0" err="1">
                <a:solidFill>
                  <a:srgbClr val="002060"/>
                </a:solidFill>
                <a:latin typeface="Arial,Bold"/>
              </a:rPr>
              <a:t>Abeba</a:t>
            </a:r>
            <a:endParaRPr lang="en-US" sz="2800" b="1" dirty="0">
              <a:solidFill>
                <a:srgbClr val="002060"/>
              </a:solidFill>
              <a:latin typeface="Arial,Bold"/>
            </a:endParaRPr>
          </a:p>
          <a:p>
            <a:endParaRPr lang="en-US" sz="2000" b="1" dirty="0">
              <a:solidFill>
                <a:schemeClr val="tx2">
                  <a:lumMod val="50000"/>
                </a:schemeClr>
              </a:solidFill>
            </a:endParaRPr>
          </a:p>
          <a:p>
            <a:endParaRPr lang="en-US" sz="2000" b="1" dirty="0">
              <a:solidFill>
                <a:srgbClr val="0070C0"/>
              </a:solidFill>
            </a:endParaRPr>
          </a:p>
        </p:txBody>
      </p:sp>
      <p:pic>
        <p:nvPicPr>
          <p:cNvPr id="10" name="図 9" descr="クリップアート が含まれている画像&#10;&#10;自動的に生成された説明">
            <a:extLst>
              <a:ext uri="{FF2B5EF4-FFF2-40B4-BE49-F238E27FC236}">
                <a16:creationId xmlns:a16="http://schemas.microsoft.com/office/drawing/2014/main" id="{4284477C-C559-4525-899C-8B73E704EE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3780" y="259587"/>
            <a:ext cx="4114800" cy="1295998"/>
          </a:xfrm>
          <a:prstGeom prst="rect">
            <a:avLst/>
          </a:prstGeom>
        </p:spPr>
      </p:pic>
      <p:pic>
        <p:nvPicPr>
          <p:cNvPr id="2" name="Picture 2" descr="画像に含まれている可能性があるもの:ストライプ">
            <a:extLst>
              <a:ext uri="{FF2B5EF4-FFF2-40B4-BE49-F238E27FC236}">
                <a16:creationId xmlns:a16="http://schemas.microsoft.com/office/drawing/2014/main" id="{51682474-4685-4FE7-97D0-385E1A3854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178" y="57788"/>
            <a:ext cx="1866242" cy="186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4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8DD3-5422-4A0D-8F0F-49C05040158D}"/>
              </a:ext>
            </a:extLst>
          </p:cNvPr>
          <p:cNvSpPr>
            <a:spLocks noGrp="1"/>
          </p:cNvSpPr>
          <p:nvPr>
            <p:ph type="title"/>
          </p:nvPr>
        </p:nvSpPr>
        <p:spPr/>
        <p:txBody>
          <a:bodyPr>
            <a:normAutofit fontScale="90000"/>
          </a:bodyPr>
          <a:lstStyle/>
          <a:p>
            <a:r>
              <a:rPr kumimoji="1" lang="en-US" altLang="ja-JP" dirty="0"/>
              <a:t>G21 Score for 1</a:t>
            </a:r>
            <a:r>
              <a:rPr kumimoji="1" lang="en-US" altLang="ja-JP" baseline="30000" dirty="0"/>
              <a:t>st</a:t>
            </a:r>
            <a:r>
              <a:rPr kumimoji="1" lang="en-US" altLang="ja-JP" dirty="0"/>
              <a:t> and 2</a:t>
            </a:r>
            <a:r>
              <a:rPr kumimoji="1" lang="en-US" altLang="ja-JP" baseline="30000" dirty="0"/>
              <a:t>nd</a:t>
            </a:r>
            <a:r>
              <a:rPr kumimoji="1" lang="en-US" altLang="ja-JP" dirty="0"/>
              <a:t> year target group</a:t>
            </a:r>
            <a:endParaRPr kumimoji="1" lang="ja-JP" altLang="en-US" dirty="0"/>
          </a:p>
        </p:txBody>
      </p:sp>
      <p:pic>
        <p:nvPicPr>
          <p:cNvPr id="4" name="図 3">
            <a:extLst>
              <a:ext uri="{FF2B5EF4-FFF2-40B4-BE49-F238E27FC236}">
                <a16:creationId xmlns:a16="http://schemas.microsoft.com/office/drawing/2014/main" id="{B7A4BD1D-AB7F-C8A4-2EFB-178ED198B6A3}"/>
              </a:ext>
            </a:extLst>
          </p:cNvPr>
          <p:cNvPicPr>
            <a:picLocks noChangeAspect="1"/>
          </p:cNvPicPr>
          <p:nvPr/>
        </p:nvPicPr>
        <p:blipFill>
          <a:blip r:embed="rId3"/>
          <a:stretch>
            <a:fillRect/>
          </a:stretch>
        </p:blipFill>
        <p:spPr>
          <a:xfrm>
            <a:off x="824396" y="2057400"/>
            <a:ext cx="7888908" cy="3267739"/>
          </a:xfrm>
          <a:prstGeom prst="rect">
            <a:avLst/>
          </a:prstGeom>
        </p:spPr>
      </p:pic>
    </p:spTree>
    <p:extLst>
      <p:ext uri="{BB962C8B-B14F-4D97-AF65-F5344CB8AC3E}">
        <p14:creationId xmlns:p14="http://schemas.microsoft.com/office/powerpoint/2010/main" val="334140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9AD1-4325-4A2F-B7D2-B655A1B10FA7}"/>
              </a:ext>
            </a:extLst>
          </p:cNvPr>
          <p:cNvSpPr>
            <a:spLocks noGrp="1"/>
          </p:cNvSpPr>
          <p:nvPr>
            <p:ph type="title"/>
          </p:nvPr>
        </p:nvSpPr>
        <p:spPr/>
        <p:txBody>
          <a:bodyPr/>
          <a:lstStyle/>
          <a:p>
            <a:r>
              <a:rPr kumimoji="1" lang="en-US" altLang="ja-JP" dirty="0"/>
              <a:t>Voice from Farmers</a:t>
            </a:r>
            <a:endParaRPr kumimoji="1" lang="ja-JP" altLang="en-US" dirty="0"/>
          </a:p>
        </p:txBody>
      </p:sp>
      <p:sp>
        <p:nvSpPr>
          <p:cNvPr id="3" name="Content Placeholder 2">
            <a:extLst>
              <a:ext uri="{FF2B5EF4-FFF2-40B4-BE49-F238E27FC236}">
                <a16:creationId xmlns:a16="http://schemas.microsoft.com/office/drawing/2014/main" id="{6BBF7508-621D-469D-A8AB-79270CCC3D1E}"/>
              </a:ext>
            </a:extLst>
          </p:cNvPr>
          <p:cNvSpPr>
            <a:spLocks noGrp="1"/>
          </p:cNvSpPr>
          <p:nvPr>
            <p:ph idx="1"/>
          </p:nvPr>
        </p:nvSpPr>
        <p:spPr>
          <a:xfrm>
            <a:off x="152400" y="1600200"/>
            <a:ext cx="8991600" cy="4525963"/>
          </a:xfrm>
        </p:spPr>
        <p:txBody>
          <a:bodyPr>
            <a:normAutofit fontScale="92500"/>
          </a:bodyPr>
          <a:lstStyle/>
          <a:p>
            <a:pPr marL="0" indent="0">
              <a:buNone/>
            </a:pP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“Last </a:t>
            </a:r>
            <a:r>
              <a:rPr lang="en-US" altLang="ja-JP" sz="2400" b="1" i="0" u="none" strike="noStrike" baseline="0" dirty="0">
                <a:solidFill>
                  <a:srgbClr val="000000"/>
                </a:solidFill>
                <a:latin typeface="游明朝" panose="02020400000000000000" pitchFamily="18" charset="-128"/>
                <a:ea typeface="游明朝" panose="02020400000000000000" pitchFamily="18" charset="-128"/>
              </a:rPr>
              <a:t>year I was lucky </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to be nominated by the group as one of the participants for the exchange visit to </a:t>
            </a: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Ziway</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Meki</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area organized by the project and I observed the same Ethiopian farmers are </a:t>
            </a:r>
            <a:r>
              <a:rPr lang="en-US" altLang="ja-JP" sz="2400" b="1" i="0" u="none" strike="noStrike" baseline="0" dirty="0">
                <a:solidFill>
                  <a:srgbClr val="000000"/>
                </a:solidFill>
                <a:latin typeface="游明朝" panose="02020400000000000000" pitchFamily="18" charset="-128"/>
                <a:ea typeface="游明朝" panose="02020400000000000000" pitchFamily="18" charset="-128"/>
              </a:rPr>
              <a:t>doing different cultivation techniques</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and </a:t>
            </a:r>
            <a:r>
              <a:rPr lang="en-US" altLang="ja-JP" sz="2400" b="1" i="0" u="none" strike="noStrike" baseline="0" dirty="0">
                <a:solidFill>
                  <a:srgbClr val="000000"/>
                </a:solidFill>
                <a:latin typeface="游明朝" panose="02020400000000000000" pitchFamily="18" charset="-128"/>
                <a:ea typeface="游明朝" panose="02020400000000000000" pitchFamily="18" charset="-128"/>
              </a:rPr>
              <a:t>getting the huge profits </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from Horticulture production , I was really motivated so after I came back home, I shared what I observed in </a:t>
            </a: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Meki</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with my husband and this year we worked together and applied in our farmland with our locally available materials like staking and proper spacing management </a:t>
            </a: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etc</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a:t>
            </a:r>
          </a:p>
          <a:p>
            <a:pPr marL="0" indent="0">
              <a:buNone/>
            </a:pP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Ofcourse</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woreda &amp; kebele experts also supported us technically, and some of the other member farmers also started to apply several practices from </a:t>
            </a:r>
            <a:r>
              <a:rPr lang="en-US" altLang="ja-JP" sz="2400" b="0" i="0" u="none" strike="noStrike" baseline="0" dirty="0" err="1">
                <a:solidFill>
                  <a:srgbClr val="000000"/>
                </a:solidFill>
                <a:latin typeface="游明朝" panose="02020400000000000000" pitchFamily="18" charset="-128"/>
                <a:ea typeface="游明朝" panose="02020400000000000000" pitchFamily="18" charset="-128"/>
              </a:rPr>
              <a:t>Meki</a:t>
            </a:r>
            <a:r>
              <a:rPr lang="en-US" altLang="ja-JP" sz="2400" b="0" i="0" u="none" strike="noStrike" baseline="0" dirty="0">
                <a:solidFill>
                  <a:srgbClr val="000000"/>
                </a:solidFill>
                <a:latin typeface="游明朝" panose="02020400000000000000" pitchFamily="18" charset="-128"/>
                <a:ea typeface="游明朝" panose="02020400000000000000" pitchFamily="18" charset="-128"/>
              </a:rPr>
              <a:t> area, I hope we can get good result for this year.”</a:t>
            </a:r>
          </a:p>
          <a:p>
            <a:pPr marL="0" indent="0">
              <a:buNone/>
            </a:pPr>
            <a:endParaRPr lang="en-US" altLang="ja-JP" sz="1800" b="0" i="0" u="none" strike="noStrike" baseline="0" dirty="0">
              <a:solidFill>
                <a:srgbClr val="000000"/>
              </a:solidFill>
              <a:latin typeface="游明朝" panose="02020400000000000000" pitchFamily="18" charset="-128"/>
              <a:ea typeface="游明朝" panose="02020400000000000000" pitchFamily="18" charset="-128"/>
            </a:endParaRPr>
          </a:p>
          <a:p>
            <a:pPr marL="0" indent="0">
              <a:buNone/>
            </a:pP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(Farmer </a:t>
            </a:r>
            <a:r>
              <a:rPr lang="en-US" altLang="ja-JP" sz="1800" b="0" i="0" u="none" strike="noStrike" baseline="0" dirty="0" err="1">
                <a:solidFill>
                  <a:srgbClr val="000000"/>
                </a:solidFill>
                <a:latin typeface="游明朝" panose="02020400000000000000" pitchFamily="18" charset="-128"/>
                <a:ea typeface="游明朝" panose="02020400000000000000" pitchFamily="18" charset="-128"/>
              </a:rPr>
              <a:t>fromGibe</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sz="1800" b="0" i="0" u="none" strike="noStrike" baseline="0" dirty="0" err="1">
                <a:solidFill>
                  <a:srgbClr val="000000"/>
                </a:solidFill>
                <a:latin typeface="游明朝" panose="02020400000000000000" pitchFamily="18" charset="-128"/>
                <a:ea typeface="游明朝" panose="02020400000000000000" pitchFamily="18" charset="-128"/>
              </a:rPr>
              <a:t>ketchema</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 kebele at </a:t>
            </a:r>
            <a:r>
              <a:rPr lang="en-US" altLang="ja-JP" sz="1800" b="0" i="0" u="none" strike="noStrike" baseline="0" dirty="0" err="1">
                <a:solidFill>
                  <a:srgbClr val="000000"/>
                </a:solidFill>
                <a:latin typeface="游明朝" panose="02020400000000000000" pitchFamily="18" charset="-128"/>
                <a:ea typeface="游明朝" panose="02020400000000000000" pitchFamily="18" charset="-128"/>
              </a:rPr>
              <a:t>seka</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sz="1800" b="0" i="0" u="none" strike="noStrike" baseline="0" dirty="0" err="1">
                <a:solidFill>
                  <a:srgbClr val="000000"/>
                </a:solidFill>
                <a:latin typeface="游明朝" panose="02020400000000000000" pitchFamily="18" charset="-128"/>
                <a:ea typeface="游明朝" panose="02020400000000000000" pitchFamily="18" charset="-128"/>
              </a:rPr>
              <a:t>chokorsa</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 </a:t>
            </a:r>
            <a:r>
              <a:rPr lang="en-US" altLang="ja-JP" sz="1800" b="0" i="0" u="none" strike="noStrike" baseline="0" dirty="0" err="1">
                <a:solidFill>
                  <a:srgbClr val="000000"/>
                </a:solidFill>
                <a:latin typeface="游明朝" panose="02020400000000000000" pitchFamily="18" charset="-128"/>
                <a:ea typeface="游明朝" panose="02020400000000000000" pitchFamily="18" charset="-128"/>
              </a:rPr>
              <a:t>woreda,Jimma</a:t>
            </a:r>
            <a:r>
              <a:rPr lang="en-US" altLang="ja-JP" sz="1800" b="0" i="0" u="none" strike="noStrike" baseline="0" dirty="0">
                <a:solidFill>
                  <a:srgbClr val="000000"/>
                </a:solidFill>
                <a:latin typeface="游明朝" panose="02020400000000000000" pitchFamily="18" charset="-128"/>
                <a:ea typeface="游明朝" panose="02020400000000000000" pitchFamily="18" charset="-128"/>
              </a:rPr>
              <a:t> zone )</a:t>
            </a:r>
            <a:endParaRPr kumimoji="1" lang="ja-JP" altLang="en-US" dirty="0"/>
          </a:p>
        </p:txBody>
      </p:sp>
    </p:spTree>
    <p:extLst>
      <p:ext uri="{BB962C8B-B14F-4D97-AF65-F5344CB8AC3E}">
        <p14:creationId xmlns:p14="http://schemas.microsoft.com/office/powerpoint/2010/main" val="132276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C1B7-2D32-4C1B-9132-51DC915C68DB}"/>
              </a:ext>
            </a:extLst>
          </p:cNvPr>
          <p:cNvSpPr>
            <a:spLocks noGrp="1"/>
          </p:cNvSpPr>
          <p:nvPr>
            <p:ph type="title"/>
          </p:nvPr>
        </p:nvSpPr>
        <p:spPr/>
        <p:txBody>
          <a:bodyPr>
            <a:normAutofit/>
          </a:bodyPr>
          <a:lstStyle/>
          <a:p>
            <a:r>
              <a:rPr kumimoji="1" lang="en-US" altLang="ja-JP" sz="3200" dirty="0"/>
              <a:t>Profit and cost for potato, head cabbage, onion and tomatoes</a:t>
            </a:r>
            <a:endParaRPr kumimoji="1" lang="ja-JP" altLang="en-US" sz="3200" dirty="0"/>
          </a:p>
        </p:txBody>
      </p:sp>
      <p:pic>
        <p:nvPicPr>
          <p:cNvPr id="5" name="図 4">
            <a:extLst>
              <a:ext uri="{FF2B5EF4-FFF2-40B4-BE49-F238E27FC236}">
                <a16:creationId xmlns:a16="http://schemas.microsoft.com/office/drawing/2014/main" id="{B6782E1C-76A8-1A55-E6D7-AF59CA596658}"/>
              </a:ext>
            </a:extLst>
          </p:cNvPr>
          <p:cNvPicPr>
            <a:picLocks noChangeAspect="1"/>
          </p:cNvPicPr>
          <p:nvPr/>
        </p:nvPicPr>
        <p:blipFill>
          <a:blip r:embed="rId3"/>
          <a:stretch>
            <a:fillRect/>
          </a:stretch>
        </p:blipFill>
        <p:spPr>
          <a:xfrm>
            <a:off x="228223" y="1981200"/>
            <a:ext cx="8687553" cy="3603048"/>
          </a:xfrm>
          <a:prstGeom prst="rect">
            <a:avLst/>
          </a:prstGeom>
        </p:spPr>
      </p:pic>
    </p:spTree>
    <p:extLst>
      <p:ext uri="{BB962C8B-B14F-4D97-AF65-F5344CB8AC3E}">
        <p14:creationId xmlns:p14="http://schemas.microsoft.com/office/powerpoint/2010/main" val="25974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093FBD-DDC9-458A-B884-2CE293423550}"/>
              </a:ext>
            </a:extLst>
          </p:cNvPr>
          <p:cNvSpPr>
            <a:spLocks noGrp="1"/>
          </p:cNvSpPr>
          <p:nvPr>
            <p:ph type="title"/>
          </p:nvPr>
        </p:nvSpPr>
        <p:spPr/>
        <p:txBody>
          <a:bodyPr>
            <a:normAutofit/>
          </a:bodyPr>
          <a:lstStyle/>
          <a:p>
            <a:r>
              <a:rPr lang="en-GB" sz="3200" dirty="0"/>
              <a:t>Productivity and average price, ETB/kg</a:t>
            </a:r>
          </a:p>
        </p:txBody>
      </p:sp>
      <p:pic>
        <p:nvPicPr>
          <p:cNvPr id="3" name="図 2">
            <a:extLst>
              <a:ext uri="{FF2B5EF4-FFF2-40B4-BE49-F238E27FC236}">
                <a16:creationId xmlns:a16="http://schemas.microsoft.com/office/drawing/2014/main" id="{CE62BE8C-4179-BDC2-24ED-F7D1376EF4AB}"/>
              </a:ext>
            </a:extLst>
          </p:cNvPr>
          <p:cNvPicPr>
            <a:picLocks noChangeAspect="1"/>
          </p:cNvPicPr>
          <p:nvPr/>
        </p:nvPicPr>
        <p:blipFill>
          <a:blip r:embed="rId3"/>
          <a:stretch>
            <a:fillRect/>
          </a:stretch>
        </p:blipFill>
        <p:spPr>
          <a:xfrm>
            <a:off x="797892" y="1981200"/>
            <a:ext cx="7888908" cy="3267739"/>
          </a:xfrm>
          <a:prstGeom prst="rect">
            <a:avLst/>
          </a:prstGeom>
        </p:spPr>
      </p:pic>
    </p:spTree>
    <p:extLst>
      <p:ext uri="{BB962C8B-B14F-4D97-AF65-F5344CB8AC3E}">
        <p14:creationId xmlns:p14="http://schemas.microsoft.com/office/powerpoint/2010/main" val="163762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14400" y="2819400"/>
            <a:ext cx="7772400" cy="1500187"/>
          </a:xfrm>
          <a:solidFill>
            <a:schemeClr val="accent2">
              <a:lumMod val="20000"/>
              <a:lumOff val="80000"/>
            </a:schemeClr>
          </a:solidFill>
        </p:spPr>
        <p:txBody>
          <a:bodyPr>
            <a:normAutofit/>
          </a:bodyPr>
          <a:lstStyle/>
          <a:p>
            <a:pPr algn="ctr"/>
            <a:r>
              <a:rPr lang="en-US" sz="3600" dirty="0">
                <a:solidFill>
                  <a:schemeClr val="tx1"/>
                </a:solidFill>
              </a:rPr>
              <a:t>Follow Up  Support by </a:t>
            </a:r>
            <a:r>
              <a:rPr lang="en-US" sz="3600" dirty="0" err="1">
                <a:solidFill>
                  <a:schemeClr val="tx1"/>
                </a:solidFill>
              </a:rPr>
              <a:t>MoA</a:t>
            </a:r>
            <a:r>
              <a:rPr lang="en-US" sz="3600" dirty="0">
                <a:solidFill>
                  <a:schemeClr val="tx1"/>
                </a:solidFill>
              </a:rPr>
              <a:t> officials and experts</a:t>
            </a:r>
          </a:p>
        </p:txBody>
      </p:sp>
    </p:spTree>
    <p:extLst>
      <p:ext uri="{BB962C8B-B14F-4D97-AF65-F5344CB8AC3E}">
        <p14:creationId xmlns:p14="http://schemas.microsoft.com/office/powerpoint/2010/main" val="266537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4648198" cy="1250950"/>
          </a:xfrm>
        </p:spPr>
        <p:txBody>
          <a:bodyPr>
            <a:normAutofit/>
          </a:bodyPr>
          <a:lstStyle/>
          <a:p>
            <a:r>
              <a:rPr lang="en-US" sz="3200" dirty="0"/>
              <a:t>Higher official visit of project sites</a:t>
            </a:r>
          </a:p>
        </p:txBody>
      </p:sp>
      <p:sp>
        <p:nvSpPr>
          <p:cNvPr id="4" name="Text Placeholder 3"/>
          <p:cNvSpPr>
            <a:spLocks noGrp="1"/>
          </p:cNvSpPr>
          <p:nvPr>
            <p:ph type="body" sz="half" idx="2"/>
          </p:nvPr>
        </p:nvSpPr>
        <p:spPr>
          <a:xfrm>
            <a:off x="457202" y="1435103"/>
            <a:ext cx="4648198" cy="4691063"/>
          </a:xfrm>
        </p:spPr>
        <p:txBody>
          <a:bodyPr>
            <a:normAutofit/>
          </a:bodyPr>
          <a:lstStyle/>
          <a:p>
            <a:endParaRPr lang="en-US" sz="2400" dirty="0"/>
          </a:p>
          <a:p>
            <a:endParaRPr lang="en-US" sz="2400" dirty="0"/>
          </a:p>
          <a:p>
            <a:r>
              <a:rPr lang="en-US" sz="2800" dirty="0"/>
              <a:t>His excellency ,</a:t>
            </a:r>
            <a:r>
              <a:rPr lang="en-US" sz="2800" dirty="0" err="1"/>
              <a:t>Mr</a:t>
            </a:r>
            <a:r>
              <a:rPr lang="en-US" sz="2800" dirty="0"/>
              <a:t> </a:t>
            </a:r>
            <a:r>
              <a:rPr lang="en-US" sz="2800" dirty="0" err="1"/>
              <a:t>Wondale</a:t>
            </a:r>
            <a:r>
              <a:rPr lang="en-US" sz="2800" dirty="0"/>
              <a:t> and </a:t>
            </a:r>
            <a:r>
              <a:rPr lang="en-US" sz="2800" dirty="0" err="1"/>
              <a:t>Mr</a:t>
            </a:r>
            <a:r>
              <a:rPr lang="en-US" sz="2800" dirty="0"/>
              <a:t> </a:t>
            </a:r>
            <a:r>
              <a:rPr lang="en-US" sz="2800" dirty="0" err="1"/>
              <a:t>Abdella</a:t>
            </a:r>
            <a:r>
              <a:rPr lang="en-US" sz="2800" dirty="0"/>
              <a:t>, conducted field visit in </a:t>
            </a:r>
            <a:r>
              <a:rPr lang="en-US" sz="2800" dirty="0" err="1"/>
              <a:t>Zufari</a:t>
            </a:r>
            <a:r>
              <a:rPr lang="en-US" sz="2800" dirty="0"/>
              <a:t> kebele in Banja woreda,24</a:t>
            </a:r>
            <a:r>
              <a:rPr lang="en-US" sz="2800" baseline="30000" dirty="0"/>
              <a:t>th</a:t>
            </a:r>
            <a:r>
              <a:rPr lang="en-US" sz="2800" dirty="0"/>
              <a:t> January 2021 and discussed with host farmers, As and </a:t>
            </a:r>
            <a:r>
              <a:rPr lang="en-US" sz="2800" dirty="0" err="1"/>
              <a:t>woreda</a:t>
            </a:r>
            <a:r>
              <a:rPr lang="en-US" sz="2800" dirty="0"/>
              <a:t> experts.</a:t>
            </a:r>
          </a:p>
        </p:txBody>
      </p:sp>
      <p:pic>
        <p:nvPicPr>
          <p:cNvPr id="5" name="Content Placeholder 4" descr="C:\Users\Girmab\Desktop\etio shep zuferi\IMG_20210123_131203_496.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867400" y="-78377"/>
            <a:ext cx="3276600" cy="2440576"/>
          </a:xfrm>
          <a:prstGeom prst="rect">
            <a:avLst/>
          </a:prstGeom>
          <a:noFill/>
          <a:ln w="9525">
            <a:noFill/>
            <a:miter lim="800000"/>
            <a:headEnd/>
            <a:tailEnd/>
          </a:ln>
        </p:spPr>
      </p:pic>
      <p:pic>
        <p:nvPicPr>
          <p:cNvPr id="6" name="Picture 5" descr="C:\Users\Girmab\Desktop\etio shep zuferi\IMG_20210123_133145_20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2362200"/>
            <a:ext cx="3276600" cy="2091372"/>
          </a:xfrm>
          <a:prstGeom prst="rect">
            <a:avLst/>
          </a:prstGeom>
          <a:noFill/>
          <a:ln w="9525">
            <a:noFill/>
            <a:miter lim="800000"/>
            <a:headEnd/>
            <a:tailEnd/>
          </a:ln>
        </p:spPr>
      </p:pic>
      <p:pic>
        <p:nvPicPr>
          <p:cNvPr id="7" name="image6.jpeg" descr="C:\Users\user\Desktop\Awi zone SHEP woreda\IMG_20210123_131339.jpg"/>
          <p:cNvPicPr/>
          <p:nvPr/>
        </p:nvPicPr>
        <p:blipFill>
          <a:blip r:embed="rId5" cstate="email">
            <a:extLst>
              <a:ext uri="{28A0092B-C50C-407E-A947-70E740481C1C}">
                <a14:useLocalDpi xmlns:a14="http://schemas.microsoft.com/office/drawing/2010/main"/>
              </a:ext>
            </a:extLst>
          </a:blip>
          <a:stretch>
            <a:fillRect/>
          </a:stretch>
        </p:blipFill>
        <p:spPr>
          <a:xfrm>
            <a:off x="5867400" y="4453573"/>
            <a:ext cx="3276600" cy="2404427"/>
          </a:xfrm>
          <a:prstGeom prst="rect">
            <a:avLst/>
          </a:prstGeom>
        </p:spPr>
      </p:pic>
    </p:spTree>
    <p:extLst>
      <p:ext uri="{BB962C8B-B14F-4D97-AF65-F5344CB8AC3E}">
        <p14:creationId xmlns:p14="http://schemas.microsoft.com/office/powerpoint/2010/main" val="29299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303520" cy="971006"/>
          </a:xfrm>
        </p:spPr>
        <p:txBody>
          <a:bodyPr>
            <a:normAutofit/>
          </a:bodyPr>
          <a:lstStyle/>
          <a:p>
            <a:r>
              <a:rPr lang="en-US" sz="2400" dirty="0"/>
              <a:t>HDTT team visiting field activities  in </a:t>
            </a:r>
            <a:r>
              <a:rPr lang="en-US" sz="2400" dirty="0" err="1"/>
              <a:t>Zufari</a:t>
            </a:r>
            <a:r>
              <a:rPr lang="en-US" sz="2400" dirty="0"/>
              <a:t> </a:t>
            </a:r>
            <a:r>
              <a:rPr lang="en-US" sz="2400" dirty="0" err="1"/>
              <a:t>kebele</a:t>
            </a:r>
            <a:r>
              <a:rPr lang="en-US" sz="2400" dirty="0"/>
              <a:t> in Banja </a:t>
            </a:r>
            <a:r>
              <a:rPr lang="en-US" sz="2400" dirty="0" err="1"/>
              <a:t>woreda</a:t>
            </a:r>
            <a:r>
              <a:rPr lang="en-US" sz="2400" dirty="0"/>
              <a:t> </a:t>
            </a:r>
          </a:p>
        </p:txBody>
      </p:sp>
      <p:sp>
        <p:nvSpPr>
          <p:cNvPr id="4" name="Text Placeholder 3"/>
          <p:cNvSpPr>
            <a:spLocks noGrp="1"/>
          </p:cNvSpPr>
          <p:nvPr>
            <p:ph type="body" sz="half" idx="2"/>
          </p:nvPr>
        </p:nvSpPr>
        <p:spPr>
          <a:xfrm>
            <a:off x="76200" y="1219200"/>
            <a:ext cx="5943600" cy="5486400"/>
          </a:xfrm>
        </p:spPr>
        <p:txBody>
          <a:bodyPr>
            <a:noAutofit/>
          </a:bodyPr>
          <a:lstStyle/>
          <a:p>
            <a:pPr lvl="1"/>
            <a:r>
              <a:rPr lang="en-US" sz="2600" dirty="0"/>
              <a:t>The team  discussed  with </a:t>
            </a:r>
            <a:r>
              <a:rPr lang="en-US" sz="2600" dirty="0" err="1"/>
              <a:t>woreda</a:t>
            </a:r>
            <a:r>
              <a:rPr lang="en-US" sz="2600" dirty="0"/>
              <a:t> officials and farmers and learnt that:</a:t>
            </a:r>
          </a:p>
          <a:p>
            <a:pPr marL="742950" lvl="1" indent="-285750">
              <a:buFont typeface="Arial" panose="020B0604020202020204" pitchFamily="34" charset="0"/>
              <a:buChar char="•"/>
            </a:pPr>
            <a:r>
              <a:rPr lang="en-US" sz="2600" dirty="0"/>
              <a:t>Training was given for  farmer groups</a:t>
            </a:r>
          </a:p>
          <a:p>
            <a:pPr marL="742950" lvl="1" indent="-285750">
              <a:buFont typeface="Arial" panose="020B0604020202020204" pitchFamily="34" charset="0"/>
              <a:buChar char="•"/>
            </a:pPr>
            <a:r>
              <a:rPr lang="en-US" sz="2600" dirty="0"/>
              <a:t>Market survey organized at </a:t>
            </a:r>
            <a:r>
              <a:rPr lang="en-US" sz="2600" dirty="0" err="1"/>
              <a:t>zufari</a:t>
            </a:r>
            <a:r>
              <a:rPr lang="en-US" sz="2600" dirty="0"/>
              <a:t> </a:t>
            </a:r>
            <a:r>
              <a:rPr lang="en-US" sz="2600" dirty="0" err="1"/>
              <a:t>kebele</a:t>
            </a:r>
            <a:r>
              <a:rPr lang="en-US" sz="2600" dirty="0"/>
              <a:t> market</a:t>
            </a:r>
          </a:p>
          <a:p>
            <a:pPr marL="742950" lvl="1" indent="-285750">
              <a:buFont typeface="Arial" panose="020B0604020202020204" pitchFamily="34" charset="0"/>
              <a:buChar char="•"/>
            </a:pPr>
            <a:r>
              <a:rPr lang="en-US" sz="2600" dirty="0"/>
              <a:t>Experience sharing was conducted between farmers’ groups</a:t>
            </a:r>
          </a:p>
          <a:p>
            <a:pPr marL="742950" lvl="1" indent="-285750">
              <a:buFont typeface="Arial" panose="020B0604020202020204" pitchFamily="34" charset="0"/>
              <a:buChar char="•"/>
            </a:pPr>
            <a:r>
              <a:rPr lang="en-US" sz="2600" dirty="0"/>
              <a:t>Scaling up of </a:t>
            </a:r>
            <a:r>
              <a:rPr lang="en-US" sz="2600" dirty="0" err="1"/>
              <a:t>Ethio</a:t>
            </a:r>
            <a:r>
              <a:rPr lang="en-US" sz="2600" dirty="0"/>
              <a:t>-SHEP best practices were demonstrated (on carrot and beetroot) to neighboring farmers established as one group of eight members</a:t>
            </a:r>
          </a:p>
        </p:txBody>
      </p:sp>
      <p:pic>
        <p:nvPicPr>
          <p:cNvPr id="5" name="image12.jpeg" descr="D:\File 1\Photo\2021\20210218_092828.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6172200" y="-39189"/>
            <a:ext cx="2971800" cy="1867989"/>
          </a:xfrm>
          <a:prstGeom prst="rect">
            <a:avLst/>
          </a:prstGeom>
        </p:spPr>
      </p:pic>
      <p:pic>
        <p:nvPicPr>
          <p:cNvPr id="6" name="image13.jpeg" descr="D:\File 1\Photo\2021\20210218_095127.jpg"/>
          <p:cNvPicPr/>
          <p:nvPr/>
        </p:nvPicPr>
        <p:blipFill>
          <a:blip r:embed="rId3" cstate="email">
            <a:extLst>
              <a:ext uri="{28A0092B-C50C-407E-A947-70E740481C1C}">
                <a14:useLocalDpi xmlns:a14="http://schemas.microsoft.com/office/drawing/2010/main"/>
              </a:ext>
            </a:extLst>
          </a:blip>
          <a:stretch>
            <a:fillRect/>
          </a:stretch>
        </p:blipFill>
        <p:spPr>
          <a:xfrm>
            <a:off x="6172200" y="1828800"/>
            <a:ext cx="2971800" cy="2362201"/>
          </a:xfrm>
          <a:prstGeom prst="rect">
            <a:avLst/>
          </a:prstGeom>
        </p:spPr>
      </p:pic>
      <p:pic>
        <p:nvPicPr>
          <p:cNvPr id="7" name="image11.jpeg" descr="C:\Users\user\Desktop\Awi zone SHEP woreda\1615297992785.jpg"/>
          <p:cNvPicPr/>
          <p:nvPr/>
        </p:nvPicPr>
        <p:blipFill>
          <a:blip r:embed="rId4" cstate="email">
            <a:extLst>
              <a:ext uri="{28A0092B-C50C-407E-A947-70E740481C1C}">
                <a14:useLocalDpi xmlns:a14="http://schemas.microsoft.com/office/drawing/2010/main"/>
              </a:ext>
            </a:extLst>
          </a:blip>
          <a:stretch>
            <a:fillRect/>
          </a:stretch>
        </p:blipFill>
        <p:spPr>
          <a:xfrm>
            <a:off x="6172200" y="4191001"/>
            <a:ext cx="2971800" cy="2514600"/>
          </a:xfrm>
          <a:prstGeom prst="rect">
            <a:avLst/>
          </a:prstGeom>
        </p:spPr>
      </p:pic>
    </p:spTree>
    <p:extLst>
      <p:ext uri="{BB962C8B-B14F-4D97-AF65-F5344CB8AC3E}">
        <p14:creationId xmlns:p14="http://schemas.microsoft.com/office/powerpoint/2010/main" val="350088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473337" cy="1162050"/>
          </a:xfrm>
        </p:spPr>
        <p:txBody>
          <a:bodyPr>
            <a:noAutofit/>
          </a:bodyPr>
          <a:lstStyle/>
          <a:p>
            <a:r>
              <a:rPr lang="en-US" sz="2800" dirty="0"/>
              <a:t>HDTT team  visited Jabi,Dembecha and S/</a:t>
            </a:r>
            <a:r>
              <a:rPr lang="en-US" sz="2800" dirty="0" err="1"/>
              <a:t>Achefer</a:t>
            </a:r>
            <a:r>
              <a:rPr lang="en-US" sz="2800" dirty="0"/>
              <a:t> </a:t>
            </a:r>
            <a:r>
              <a:rPr lang="en-US" sz="2800" dirty="0" err="1"/>
              <a:t>woreda</a:t>
            </a:r>
            <a:endParaRPr lang="en-US" sz="2800" dirty="0"/>
          </a:p>
        </p:txBody>
      </p:sp>
      <p:sp>
        <p:nvSpPr>
          <p:cNvPr id="4" name="Text Placeholder 3"/>
          <p:cNvSpPr>
            <a:spLocks noGrp="1"/>
          </p:cNvSpPr>
          <p:nvPr>
            <p:ph type="body" sz="half" idx="2"/>
          </p:nvPr>
        </p:nvSpPr>
        <p:spPr>
          <a:xfrm>
            <a:off x="457200" y="1435100"/>
            <a:ext cx="5473337" cy="5422900"/>
          </a:xfrm>
        </p:spPr>
        <p:txBody>
          <a:bodyPr>
            <a:normAutofit/>
          </a:bodyPr>
          <a:lstStyle/>
          <a:p>
            <a:endParaRPr lang="en-US" dirty="0"/>
          </a:p>
          <a:p>
            <a:pPr marL="285750" indent="-285750">
              <a:buFont typeface="Arial" panose="020B0604020202020204" pitchFamily="34" charset="0"/>
              <a:buChar char="•"/>
            </a:pPr>
            <a:r>
              <a:rPr lang="en-US" sz="2800" dirty="0"/>
              <a:t>Visited field activities of various vegetable  crops and demos</a:t>
            </a:r>
          </a:p>
          <a:p>
            <a:pPr marL="285750" indent="-285750">
              <a:buFont typeface="Arial" panose="020B0604020202020204" pitchFamily="34" charset="0"/>
              <a:buChar char="•"/>
            </a:pPr>
            <a:r>
              <a:rPr lang="en-US" sz="2800" dirty="0"/>
              <a:t>Discussed with Farmers, </a:t>
            </a:r>
            <a:r>
              <a:rPr lang="en-US" sz="2800" dirty="0" err="1"/>
              <a:t>kebele</a:t>
            </a:r>
            <a:r>
              <a:rPr lang="en-US" sz="2800" dirty="0"/>
              <a:t> and </a:t>
            </a:r>
            <a:r>
              <a:rPr lang="en-US" sz="2800" dirty="0" err="1"/>
              <a:t>woreda</a:t>
            </a:r>
            <a:r>
              <a:rPr lang="en-US" sz="2800" dirty="0"/>
              <a:t> focal persons</a:t>
            </a:r>
          </a:p>
          <a:p>
            <a:pPr marL="285750" indent="-285750">
              <a:buFont typeface="Arial" panose="020B0604020202020204" pitchFamily="34" charset="0"/>
              <a:buChar char="•"/>
            </a:pPr>
            <a:r>
              <a:rPr lang="en-US" sz="2800" dirty="0"/>
              <a:t>Participated in field day in S/</a:t>
            </a:r>
            <a:r>
              <a:rPr lang="en-US" sz="2800" dirty="0" err="1"/>
              <a:t>Achefer</a:t>
            </a:r>
            <a:r>
              <a:rPr lang="en-US" sz="2800" dirty="0"/>
              <a:t> </a:t>
            </a:r>
            <a:r>
              <a:rPr lang="en-US" sz="2800" dirty="0" err="1"/>
              <a:t>woreda</a:t>
            </a:r>
            <a:endParaRPr lang="en-US" sz="2800" dirty="0"/>
          </a:p>
          <a:p>
            <a:pPr marL="285750" indent="-285750">
              <a:buFont typeface="Arial" panose="020B0604020202020204" pitchFamily="34" charset="0"/>
              <a:buChar char="•"/>
            </a:pPr>
            <a:r>
              <a:rPr lang="en-US" sz="2800" dirty="0"/>
              <a:t>HDTT team compiled field assessment report and final report and shared to JICA and SHEP project</a:t>
            </a:r>
          </a:p>
        </p:txBody>
      </p:sp>
      <p:pic>
        <p:nvPicPr>
          <p:cNvPr id="5" name="image26.jpeg" descr="D:\File 1\Photo\2021\20210219_130333.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5930537" y="13063"/>
            <a:ext cx="3200400" cy="2179902"/>
          </a:xfrm>
          <a:prstGeom prst="rect">
            <a:avLst/>
          </a:prstGeom>
        </p:spPr>
      </p:pic>
      <p:pic>
        <p:nvPicPr>
          <p:cNvPr id="6" name="image26.jpeg" descr="D:\File 1\Photo\2021\20210219_130333.jpg"/>
          <p:cNvPicPr/>
          <p:nvPr/>
        </p:nvPicPr>
        <p:blipFill>
          <a:blip r:embed="rId3" cstate="email">
            <a:extLst>
              <a:ext uri="{28A0092B-C50C-407E-A947-70E740481C1C}">
                <a14:useLocalDpi xmlns:a14="http://schemas.microsoft.com/office/drawing/2010/main"/>
              </a:ext>
            </a:extLst>
          </a:blip>
          <a:stretch>
            <a:fillRect/>
          </a:stretch>
        </p:blipFill>
        <p:spPr>
          <a:xfrm>
            <a:off x="5930537" y="2192965"/>
            <a:ext cx="3200400" cy="2381575"/>
          </a:xfrm>
          <a:prstGeom prst="rect">
            <a:avLst/>
          </a:prstGeom>
        </p:spPr>
      </p:pic>
      <p:pic>
        <p:nvPicPr>
          <p:cNvPr id="7" name="image23.jpeg" descr="D:\File 1\Photo\2021\20210216_101950.jpg"/>
          <p:cNvPicPr/>
          <p:nvPr/>
        </p:nvPicPr>
        <p:blipFill>
          <a:blip r:embed="rId4" cstate="email">
            <a:extLst>
              <a:ext uri="{28A0092B-C50C-407E-A947-70E740481C1C}">
                <a14:useLocalDpi xmlns:a14="http://schemas.microsoft.com/office/drawing/2010/main"/>
              </a:ext>
            </a:extLst>
          </a:blip>
          <a:stretch>
            <a:fillRect/>
          </a:stretch>
        </p:blipFill>
        <p:spPr>
          <a:xfrm>
            <a:off x="5930537" y="4573905"/>
            <a:ext cx="3200400" cy="2180537"/>
          </a:xfrm>
          <a:prstGeom prst="rect">
            <a:avLst/>
          </a:prstGeom>
        </p:spPr>
      </p:pic>
    </p:spTree>
    <p:extLst>
      <p:ext uri="{BB962C8B-B14F-4D97-AF65-F5344CB8AC3E}">
        <p14:creationId xmlns:p14="http://schemas.microsoft.com/office/powerpoint/2010/main" val="179596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5714998" cy="869950"/>
          </a:xfrm>
        </p:spPr>
        <p:txBody>
          <a:bodyPr>
            <a:normAutofit/>
          </a:bodyPr>
          <a:lstStyle/>
          <a:p>
            <a:r>
              <a:rPr lang="en-US" sz="2800" dirty="0"/>
              <a:t>Follow up support</a:t>
            </a:r>
          </a:p>
        </p:txBody>
      </p:sp>
      <p:sp>
        <p:nvSpPr>
          <p:cNvPr id="4" name="Text Placeholder 3"/>
          <p:cNvSpPr>
            <a:spLocks noGrp="1"/>
          </p:cNvSpPr>
          <p:nvPr>
            <p:ph type="body" sz="half" idx="2"/>
          </p:nvPr>
        </p:nvSpPr>
        <p:spPr>
          <a:xfrm>
            <a:off x="457202" y="1557337"/>
            <a:ext cx="4724398" cy="4691063"/>
          </a:xfrm>
        </p:spPr>
        <p:txBody>
          <a:bodyPr/>
          <a:lstStyle/>
          <a:p>
            <a:endParaRPr lang="en-US" dirty="0"/>
          </a:p>
          <a:p>
            <a:r>
              <a:rPr lang="en-US" sz="3200" dirty="0"/>
              <a:t>HDTT team conducted field visit and  discussed with </a:t>
            </a:r>
            <a:r>
              <a:rPr lang="en-US" sz="3200" dirty="0" err="1"/>
              <a:t>woreda</a:t>
            </a:r>
            <a:r>
              <a:rPr lang="en-US" sz="3200" dirty="0"/>
              <a:t> officials, focal persons and </a:t>
            </a:r>
            <a:r>
              <a:rPr lang="en-US" sz="3200" dirty="0" err="1"/>
              <a:t>kebele</a:t>
            </a:r>
            <a:r>
              <a:rPr lang="en-US" sz="3200" dirty="0"/>
              <a:t> DAs and gave technical back up in  7 </a:t>
            </a:r>
            <a:r>
              <a:rPr lang="en-US" sz="3200" dirty="0" err="1"/>
              <a:t>woredas</a:t>
            </a:r>
            <a:r>
              <a:rPr lang="en-US" sz="3200" dirty="0"/>
              <a:t> of </a:t>
            </a:r>
            <a:r>
              <a:rPr lang="en-US" sz="3200" dirty="0" err="1"/>
              <a:t>Arsi</a:t>
            </a:r>
            <a:r>
              <a:rPr lang="en-US" sz="3200" dirty="0"/>
              <a:t> and </a:t>
            </a:r>
            <a:r>
              <a:rPr lang="en-US" sz="3200" dirty="0" err="1"/>
              <a:t>Jimma</a:t>
            </a:r>
            <a:r>
              <a:rPr lang="en-US" sz="3200" dirty="0"/>
              <a:t> zones</a:t>
            </a:r>
          </a:p>
          <a:p>
            <a:endParaRPr lang="en-US" sz="3200" dirty="0"/>
          </a:p>
        </p:txBody>
      </p:sp>
      <p:pic>
        <p:nvPicPr>
          <p:cNvPr id="10" name="Picture 9" descr="C:\Users\user\Desktop\photo 31 Dec Tiyo\DSC0779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9188"/>
            <a:ext cx="3716382" cy="1981199"/>
          </a:xfrm>
          <a:prstGeom prst="rect">
            <a:avLst/>
          </a:prstGeom>
          <a:noFill/>
          <a:ln>
            <a:noFill/>
          </a:ln>
        </p:spPr>
      </p:pic>
      <p:pic>
        <p:nvPicPr>
          <p:cNvPr id="8" name="image43.png"/>
          <p:cNvPicPr/>
          <p:nvPr/>
        </p:nvPicPr>
        <p:blipFill>
          <a:blip r:embed="rId4" cstate="email">
            <a:extLst>
              <a:ext uri="{28A0092B-C50C-407E-A947-70E740481C1C}">
                <a14:useLocalDpi xmlns:a14="http://schemas.microsoft.com/office/drawing/2010/main"/>
              </a:ext>
            </a:extLst>
          </a:blip>
          <a:stretch>
            <a:fillRect/>
          </a:stretch>
        </p:blipFill>
        <p:spPr>
          <a:xfrm>
            <a:off x="5410200" y="1981200"/>
            <a:ext cx="3716382" cy="2286000"/>
          </a:xfrm>
          <a:prstGeom prst="rect">
            <a:avLst/>
          </a:prstGeom>
        </p:spPr>
      </p:pic>
      <p:pic>
        <p:nvPicPr>
          <p:cNvPr id="9" name="Picture 8"/>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200" y="4356824"/>
            <a:ext cx="3716382" cy="2590800"/>
          </a:xfrm>
          <a:prstGeom prst="rect">
            <a:avLst/>
          </a:prstGeom>
          <a:noFill/>
        </p:spPr>
      </p:pic>
    </p:spTree>
    <p:extLst>
      <p:ext uri="{BB962C8B-B14F-4D97-AF65-F5344CB8AC3E}">
        <p14:creationId xmlns:p14="http://schemas.microsoft.com/office/powerpoint/2010/main" val="91706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907" y="1417638"/>
            <a:ext cx="8229600" cy="868362"/>
          </a:xfrm>
        </p:spPr>
        <p:txBody>
          <a:bodyPr>
            <a:normAutofit/>
          </a:bodyPr>
          <a:lstStyle/>
          <a:p>
            <a:pPr marL="0" indent="0">
              <a:buNone/>
            </a:pPr>
            <a:r>
              <a:rPr lang="en-US" sz="2400" dirty="0"/>
              <a:t>According to the result of Baseline and End line survey conducted by external consultants ,2021 shows:</a:t>
            </a:r>
          </a:p>
        </p:txBody>
      </p:sp>
      <p:sp>
        <p:nvSpPr>
          <p:cNvPr id="5" name="Title 4">
            <a:extLst>
              <a:ext uri="{FF2B5EF4-FFF2-40B4-BE49-F238E27FC236}">
                <a16:creationId xmlns:a16="http://schemas.microsoft.com/office/drawing/2014/main" id="{CFCFCB11-2FA7-4AB4-9682-C9A5F993A5AC}"/>
              </a:ext>
            </a:extLst>
          </p:cNvPr>
          <p:cNvSpPr>
            <a:spLocks noGrp="1"/>
          </p:cNvSpPr>
          <p:nvPr>
            <p:ph type="title"/>
          </p:nvPr>
        </p:nvSpPr>
        <p:spPr/>
        <p:txBody>
          <a:bodyPr/>
          <a:lstStyle/>
          <a:p>
            <a:endParaRPr lang="ja-JP" altLang="en-US"/>
          </a:p>
        </p:txBody>
      </p:sp>
      <p:sp>
        <p:nvSpPr>
          <p:cNvPr id="6" name="Title 1">
            <a:extLst>
              <a:ext uri="{FF2B5EF4-FFF2-40B4-BE49-F238E27FC236}">
                <a16:creationId xmlns:a16="http://schemas.microsoft.com/office/drawing/2014/main" id="{362DF502-9274-415D-B6CF-2720539DBB98}"/>
              </a:ext>
            </a:extLst>
          </p:cNvPr>
          <p:cNvSpPr txBox="1">
            <a:spLocks/>
          </p:cNvSpPr>
          <p:nvPr/>
        </p:nvSpPr>
        <p:spPr>
          <a:xfrm>
            <a:off x="0" y="-39188"/>
            <a:ext cx="9144000" cy="1446459"/>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Major Achievements</a:t>
            </a:r>
          </a:p>
        </p:txBody>
      </p:sp>
      <p:graphicFrame>
        <p:nvGraphicFramePr>
          <p:cNvPr id="7" name="Table 7">
            <a:extLst>
              <a:ext uri="{FF2B5EF4-FFF2-40B4-BE49-F238E27FC236}">
                <a16:creationId xmlns:a16="http://schemas.microsoft.com/office/drawing/2014/main" id="{DD55E916-943D-4991-B867-A74BE6B1700D}"/>
              </a:ext>
            </a:extLst>
          </p:cNvPr>
          <p:cNvGraphicFramePr>
            <a:graphicFrameLocks noGrp="1"/>
          </p:cNvGraphicFramePr>
          <p:nvPr>
            <p:extLst>
              <p:ext uri="{D42A27DB-BD31-4B8C-83A1-F6EECF244321}">
                <p14:modId xmlns:p14="http://schemas.microsoft.com/office/powerpoint/2010/main" val="1045436022"/>
              </p:ext>
            </p:extLst>
          </p:nvPr>
        </p:nvGraphicFramePr>
        <p:xfrm>
          <a:off x="457200" y="2296367"/>
          <a:ext cx="8458200" cy="4480560"/>
        </p:xfrm>
        <a:graphic>
          <a:graphicData uri="http://schemas.openxmlformats.org/drawingml/2006/table">
            <a:tbl>
              <a:tblPr firstRow="1" bandRow="1">
                <a:tableStyleId>{616DA210-FB5B-4158-B5E0-FEB733F419BA}</a:tableStyleId>
              </a:tblPr>
              <a:tblGrid>
                <a:gridCol w="4229100">
                  <a:extLst>
                    <a:ext uri="{9D8B030D-6E8A-4147-A177-3AD203B41FA5}">
                      <a16:colId xmlns:a16="http://schemas.microsoft.com/office/drawing/2014/main" val="17579299"/>
                    </a:ext>
                  </a:extLst>
                </a:gridCol>
                <a:gridCol w="4229100">
                  <a:extLst>
                    <a:ext uri="{9D8B030D-6E8A-4147-A177-3AD203B41FA5}">
                      <a16:colId xmlns:a16="http://schemas.microsoft.com/office/drawing/2014/main" val="4071829780"/>
                    </a:ext>
                  </a:extLst>
                </a:gridCol>
              </a:tblGrid>
              <a:tr h="457200">
                <a:tc>
                  <a:txBody>
                    <a:bodyPr/>
                    <a:lstStyle/>
                    <a:p>
                      <a:pPr algn="ctr"/>
                      <a:r>
                        <a:rPr kumimoji="1" lang="en-US" altLang="ja-JP" sz="2400" dirty="0"/>
                        <a:t>Achievements</a:t>
                      </a:r>
                      <a:endParaRPr kumimoji="1" lang="ja-JP" altLang="en-US" sz="2400" dirty="0"/>
                    </a:p>
                  </a:txBody>
                  <a:tcPr/>
                </a:tc>
                <a:tc>
                  <a:txBody>
                    <a:bodyPr/>
                    <a:lstStyle/>
                    <a:p>
                      <a:pPr algn="ctr"/>
                      <a:r>
                        <a:rPr kumimoji="1" lang="en-US" altLang="ja-JP" sz="2400" dirty="0"/>
                        <a:t>Factors contribute</a:t>
                      </a:r>
                      <a:endParaRPr kumimoji="1" lang="ja-JP" altLang="en-US" sz="2400" dirty="0"/>
                    </a:p>
                  </a:txBody>
                  <a:tcPr/>
                </a:tc>
                <a:extLst>
                  <a:ext uri="{0D108BD9-81ED-4DB2-BD59-A6C34878D82A}">
                    <a16:rowId xmlns:a16="http://schemas.microsoft.com/office/drawing/2014/main" val="2106237966"/>
                  </a:ext>
                </a:extLst>
              </a:tr>
              <a:tr h="629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t>Farmers' mindset is changed towards </a:t>
                      </a:r>
                      <a:r>
                        <a:rPr lang="en-US" altLang="ja-JP" sz="2000" b="1" dirty="0"/>
                        <a:t>“farming as business”</a:t>
                      </a:r>
                      <a:endParaRPr lang="en-US" altLang="ja-JP" sz="2000" b="1" dirty="0">
                        <a:latin typeface="Century" panose="02040604050505020304" pitchFamily="18" charset="0"/>
                      </a:endParaRPr>
                    </a:p>
                  </a:txBody>
                  <a:tcPr/>
                </a:tc>
                <a:tc>
                  <a:txBody>
                    <a:bodyPr/>
                    <a:lstStyle/>
                    <a:p>
                      <a:r>
                        <a:rPr kumimoji="1" lang="en-US" altLang="ja-JP" dirty="0"/>
                        <a:t>Due to the </a:t>
                      </a:r>
                      <a:r>
                        <a:rPr kumimoji="1" lang="en-US" altLang="ja-JP" dirty="0" err="1"/>
                        <a:t>Ethio</a:t>
                      </a:r>
                      <a:r>
                        <a:rPr kumimoji="1" lang="en-US" altLang="ja-JP" dirty="0"/>
                        <a:t>-SHEP step-by-step approach (ex. Market survey, crop selection,  crop calendar making)</a:t>
                      </a:r>
                      <a:endParaRPr kumimoji="1" lang="ja-JP" altLang="en-US" dirty="0"/>
                    </a:p>
                  </a:txBody>
                  <a:tcPr/>
                </a:tc>
                <a:extLst>
                  <a:ext uri="{0D108BD9-81ED-4DB2-BD59-A6C34878D82A}">
                    <a16:rowId xmlns:a16="http://schemas.microsoft.com/office/drawing/2014/main" val="2174029642"/>
                  </a:ext>
                </a:extLst>
              </a:tr>
              <a:tr h="629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Farmers </a:t>
                      </a:r>
                      <a:r>
                        <a:rPr lang="en-US" altLang="ja-JP" b="1" dirty="0"/>
                        <a:t>start communicating with trader </a:t>
                      </a:r>
                      <a:r>
                        <a:rPr lang="en-US" altLang="ja-JP" dirty="0"/>
                        <a:t>before harvesting.</a:t>
                      </a:r>
                      <a:endParaRPr lang="en-US" altLang="ja-JP" dirty="0">
                        <a:latin typeface="Century" panose="02040604050505020304" pitchFamily="18" charset="0"/>
                      </a:endParaRPr>
                    </a:p>
                  </a:txBody>
                  <a:tcPr/>
                </a:tc>
                <a:tc>
                  <a:txBody>
                    <a:bodyPr/>
                    <a:lstStyle/>
                    <a:p>
                      <a:r>
                        <a:rPr kumimoji="1" lang="en-US" altLang="ja-JP" dirty="0"/>
                        <a:t>During market survey, famers </a:t>
                      </a:r>
                      <a:r>
                        <a:rPr kumimoji="1" lang="en-US" altLang="ja-JP" b="1" dirty="0"/>
                        <a:t>built the relationship</a:t>
                      </a:r>
                      <a:r>
                        <a:rPr kumimoji="1" lang="en-US" altLang="ja-JP" dirty="0"/>
                        <a:t> with traders.</a:t>
                      </a:r>
                      <a:endParaRPr kumimoji="1" lang="ja-JP" altLang="en-US" dirty="0"/>
                    </a:p>
                  </a:txBody>
                  <a:tcPr/>
                </a:tc>
                <a:extLst>
                  <a:ext uri="{0D108BD9-81ED-4DB2-BD59-A6C34878D82A}">
                    <a16:rowId xmlns:a16="http://schemas.microsoft.com/office/drawing/2014/main" val="383079895"/>
                  </a:ext>
                </a:extLst>
              </a:tr>
              <a:tr h="629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Farmers’ </a:t>
                      </a:r>
                      <a:r>
                        <a:rPr lang="en-US" altLang="ja-JP" b="1" dirty="0"/>
                        <a:t>relationship with wholesalers improved</a:t>
                      </a:r>
                      <a:r>
                        <a:rPr lang="en-US" altLang="ja-JP" dirty="0"/>
                        <a:t>.</a:t>
                      </a:r>
                      <a:endParaRPr lang="en-US" altLang="ja-JP" dirty="0">
                        <a:latin typeface="Century" panose="02040604050505020304" pitchFamily="18" charset="0"/>
                      </a:endParaRPr>
                    </a:p>
                  </a:txBody>
                  <a:tcPr/>
                </a:tc>
                <a:tc>
                  <a:txBody>
                    <a:bodyPr/>
                    <a:lstStyle/>
                    <a:p>
                      <a:r>
                        <a:rPr kumimoji="1" lang="en-US" altLang="ja-JP" dirty="0"/>
                        <a:t>Farmers </a:t>
                      </a:r>
                      <a:r>
                        <a:rPr kumimoji="1" lang="en-US" altLang="ja-JP" b="1" dirty="0"/>
                        <a:t>start communicating with trader several times</a:t>
                      </a:r>
                      <a:r>
                        <a:rPr kumimoji="1" lang="en-US" altLang="ja-JP" dirty="0"/>
                        <a:t> rather than once during harvesting.</a:t>
                      </a:r>
                      <a:endParaRPr kumimoji="1" lang="ja-JP" altLang="en-US" dirty="0"/>
                    </a:p>
                  </a:txBody>
                  <a:tcPr/>
                </a:tc>
                <a:extLst>
                  <a:ext uri="{0D108BD9-81ED-4DB2-BD59-A6C34878D82A}">
                    <a16:rowId xmlns:a16="http://schemas.microsoft.com/office/drawing/2014/main" val="3028309306"/>
                  </a:ext>
                </a:extLst>
              </a:tr>
              <a:tr h="629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Farmers income from horticulture </a:t>
                      </a:r>
                      <a:r>
                        <a:rPr lang="en-US" altLang="ja-JP" b="1" dirty="0"/>
                        <a:t>significantly increased</a:t>
                      </a:r>
                      <a:endParaRPr lang="en-US" altLang="ja-JP" b="1" dirty="0">
                        <a:latin typeface="Century" panose="02040604050505020304" pitchFamily="18" charset="0"/>
                      </a:endParaRPr>
                    </a:p>
                  </a:txBody>
                  <a:tcPr/>
                </a:tc>
                <a:tc>
                  <a:txBody>
                    <a:bodyPr/>
                    <a:lstStyle/>
                    <a:p>
                      <a:r>
                        <a:rPr kumimoji="1" lang="en-US" altLang="ja-JP" dirty="0"/>
                        <a:t>Due to adjusting crop calendar to </a:t>
                      </a:r>
                      <a:r>
                        <a:rPr kumimoji="1" lang="en-US" altLang="ja-JP" b="1" dirty="0"/>
                        <a:t>target high price season</a:t>
                      </a:r>
                      <a:r>
                        <a:rPr kumimoji="1" lang="en-US" altLang="ja-JP" dirty="0"/>
                        <a:t>.</a:t>
                      </a:r>
                      <a:endParaRPr kumimoji="1" lang="ja-JP" altLang="en-US" dirty="0"/>
                    </a:p>
                  </a:txBody>
                  <a:tcPr/>
                </a:tc>
                <a:extLst>
                  <a:ext uri="{0D108BD9-81ED-4DB2-BD59-A6C34878D82A}">
                    <a16:rowId xmlns:a16="http://schemas.microsoft.com/office/drawing/2014/main" val="2391973428"/>
                  </a:ext>
                </a:extLst>
              </a:tr>
              <a:tr h="629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Employment creation observed</a:t>
                      </a:r>
                      <a:endParaRPr lang="en-US" altLang="ja-JP" dirty="0">
                        <a:latin typeface="Century" panose="02040604050505020304" pitchFamily="18" charset="0"/>
                      </a:endParaRPr>
                    </a:p>
                  </a:txBody>
                  <a:tcPr/>
                </a:tc>
                <a:tc>
                  <a:txBody>
                    <a:bodyPr/>
                    <a:lstStyle/>
                    <a:p>
                      <a:r>
                        <a:rPr kumimoji="1" lang="en-US" altLang="ja-JP" dirty="0"/>
                        <a:t>Vegetable production is </a:t>
                      </a:r>
                      <a:r>
                        <a:rPr kumimoji="1" lang="en-US" altLang="ja-JP" dirty="0" err="1"/>
                        <a:t>labour</a:t>
                      </a:r>
                      <a:r>
                        <a:rPr kumimoji="1" lang="en-US" altLang="ja-JP" dirty="0"/>
                        <a:t> intensive, so farmers start hiring local </a:t>
                      </a:r>
                      <a:r>
                        <a:rPr kumimoji="1" lang="en-US" altLang="ja-JP" dirty="0" err="1"/>
                        <a:t>labour</a:t>
                      </a:r>
                      <a:r>
                        <a:rPr kumimoji="1" lang="en-US" altLang="ja-JP" dirty="0"/>
                        <a:t> (</a:t>
                      </a:r>
                      <a:r>
                        <a:rPr kumimoji="1" lang="en-US" altLang="ja-JP" dirty="0" err="1"/>
                        <a:t>particulary</a:t>
                      </a:r>
                      <a:r>
                        <a:rPr kumimoji="1" lang="en-US" altLang="ja-JP" dirty="0"/>
                        <a:t> for onion, garlic production)</a:t>
                      </a:r>
                      <a:endParaRPr kumimoji="1" lang="ja-JP" altLang="en-US" dirty="0"/>
                    </a:p>
                  </a:txBody>
                  <a:tcPr/>
                </a:tc>
                <a:extLst>
                  <a:ext uri="{0D108BD9-81ED-4DB2-BD59-A6C34878D82A}">
                    <a16:rowId xmlns:a16="http://schemas.microsoft.com/office/drawing/2014/main" val="2567894668"/>
                  </a:ext>
                </a:extLst>
              </a:tr>
            </a:tbl>
          </a:graphicData>
        </a:graphic>
      </p:graphicFrame>
    </p:spTree>
    <p:extLst>
      <p:ext uri="{BB962C8B-B14F-4D97-AF65-F5344CB8AC3E}">
        <p14:creationId xmlns:p14="http://schemas.microsoft.com/office/powerpoint/2010/main" val="354383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a:solidFill>
                  <a:srgbClr val="0070C0"/>
                </a:solidFill>
              </a:rPr>
              <a:t>Description of the project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454281"/>
              </p:ext>
            </p:extLst>
          </p:nvPr>
        </p:nvGraphicFramePr>
        <p:xfrm>
          <a:off x="152400" y="2398540"/>
          <a:ext cx="8915400" cy="4383260"/>
        </p:xfrm>
        <a:graphic>
          <a:graphicData uri="http://schemas.openxmlformats.org/drawingml/2006/table">
            <a:tbl>
              <a:tblPr firstRow="1" firstCol="1" bandRow="1">
                <a:tableStyleId>{5C22544A-7EE6-4342-B048-85BDC9FD1C3A}</a:tableStyleId>
              </a:tblPr>
              <a:tblGrid>
                <a:gridCol w="1668657">
                  <a:extLst>
                    <a:ext uri="{9D8B030D-6E8A-4147-A177-3AD203B41FA5}">
                      <a16:colId xmlns:a16="http://schemas.microsoft.com/office/drawing/2014/main" val="63764809"/>
                    </a:ext>
                  </a:extLst>
                </a:gridCol>
                <a:gridCol w="7246743">
                  <a:extLst>
                    <a:ext uri="{9D8B030D-6E8A-4147-A177-3AD203B41FA5}">
                      <a16:colId xmlns:a16="http://schemas.microsoft.com/office/drawing/2014/main" val="335018449"/>
                    </a:ext>
                  </a:extLst>
                </a:gridCol>
              </a:tblGrid>
              <a:tr h="867885">
                <a:tc>
                  <a:txBody>
                    <a:bodyPr/>
                    <a:lstStyle/>
                    <a:p>
                      <a:pPr marL="0" marR="0">
                        <a:lnSpc>
                          <a:spcPct val="150000"/>
                        </a:lnSpc>
                        <a:spcBef>
                          <a:spcPts val="0"/>
                        </a:spcBef>
                        <a:spcAft>
                          <a:spcPts val="0"/>
                        </a:spcAft>
                      </a:pPr>
                      <a:r>
                        <a:rPr lang="en-US" sz="1800" dirty="0">
                          <a:solidFill>
                            <a:srgbClr val="0070C0"/>
                          </a:solidFill>
                          <a:effectLst/>
                        </a:rPr>
                        <a:t>Title</a:t>
                      </a:r>
                      <a:endParaRPr lang="en-US" sz="1800" dirty="0">
                        <a:solidFill>
                          <a:srgbClr val="0070C0"/>
                        </a:solidFill>
                        <a:effectLst/>
                        <a:latin typeface="Yu Mincho"/>
                        <a:ea typeface="Yu Mincho"/>
                        <a:cs typeface="Times New Roman" panose="02020603050405020304" pitchFamily="18" charset="0"/>
                      </a:endParaRPr>
                    </a:p>
                  </a:txBody>
                  <a:tcPr marL="6350" marR="6350" marT="0" marB="0" anchor="ctr">
                    <a:solidFill>
                      <a:schemeClr val="accent2">
                        <a:lumMod val="20000"/>
                        <a:lumOff val="80000"/>
                      </a:schemeClr>
                    </a:solidFill>
                  </a:tcPr>
                </a:tc>
                <a:tc>
                  <a:txBody>
                    <a:bodyPr/>
                    <a:lstStyle/>
                    <a:p>
                      <a:pPr marL="0" marR="0">
                        <a:lnSpc>
                          <a:spcPct val="150000"/>
                        </a:lnSpc>
                        <a:spcBef>
                          <a:spcPts val="0"/>
                        </a:spcBef>
                        <a:spcAft>
                          <a:spcPts val="0"/>
                        </a:spcAft>
                      </a:pPr>
                      <a:r>
                        <a:rPr lang="en-US" sz="1800" dirty="0">
                          <a:solidFill>
                            <a:schemeClr val="tx1"/>
                          </a:solidFill>
                          <a:effectLst/>
                        </a:rPr>
                        <a:t>The Project for Smallholder Horticulture Farmer Empowerment through Promotion of Market-Oriented Agriculture（Ethio-SHEP）</a:t>
                      </a:r>
                      <a:endParaRPr lang="en-US" sz="1800" dirty="0">
                        <a:solidFill>
                          <a:schemeClr val="tx1"/>
                        </a:solidFill>
                        <a:effectLst/>
                        <a:latin typeface="Yu Mincho"/>
                        <a:ea typeface="Yu Mincho"/>
                        <a:cs typeface="Times New Roman" panose="02020603050405020304" pitchFamily="18" charset="0"/>
                      </a:endParaRPr>
                    </a:p>
                  </a:txBody>
                  <a:tcPr marL="6350" marR="6350" marT="0" marB="0">
                    <a:solidFill>
                      <a:schemeClr val="accent2">
                        <a:lumMod val="20000"/>
                        <a:lumOff val="80000"/>
                      </a:schemeClr>
                    </a:solidFill>
                  </a:tcPr>
                </a:tc>
                <a:extLst>
                  <a:ext uri="{0D108BD9-81ED-4DB2-BD59-A6C34878D82A}">
                    <a16:rowId xmlns:a16="http://schemas.microsoft.com/office/drawing/2014/main" val="1504488469"/>
                  </a:ext>
                </a:extLst>
              </a:tr>
              <a:tr h="477775">
                <a:tc>
                  <a:txBody>
                    <a:bodyPr/>
                    <a:lstStyle/>
                    <a:p>
                      <a:pPr marL="0" marR="0">
                        <a:lnSpc>
                          <a:spcPct val="150000"/>
                        </a:lnSpc>
                        <a:spcBef>
                          <a:spcPts val="0"/>
                        </a:spcBef>
                        <a:spcAft>
                          <a:spcPts val="0"/>
                        </a:spcAft>
                      </a:pPr>
                      <a:r>
                        <a:rPr lang="en-US" sz="1800" dirty="0">
                          <a:solidFill>
                            <a:srgbClr val="0070C0"/>
                          </a:solidFill>
                          <a:effectLst/>
                        </a:rPr>
                        <a:t>Duration</a:t>
                      </a:r>
                      <a:endParaRPr lang="en-US" sz="1800" dirty="0">
                        <a:solidFill>
                          <a:srgbClr val="0070C0"/>
                        </a:solidFill>
                        <a:effectLst/>
                        <a:latin typeface="Yu Mincho"/>
                        <a:ea typeface="Yu Mincho"/>
                        <a:cs typeface="Times New Roman" panose="02020603050405020304" pitchFamily="18" charset="0"/>
                      </a:endParaRPr>
                    </a:p>
                  </a:txBody>
                  <a:tcPr marL="6350" marR="6350" marT="0" marB="0" anchor="ctr">
                    <a:solidFill>
                      <a:schemeClr val="accent5">
                        <a:lumMod val="20000"/>
                        <a:lumOff val="80000"/>
                      </a:schemeClr>
                    </a:solidFill>
                  </a:tcPr>
                </a:tc>
                <a:tc>
                  <a:txBody>
                    <a:bodyPr/>
                    <a:lstStyle/>
                    <a:p>
                      <a:pPr marL="0" marR="0">
                        <a:lnSpc>
                          <a:spcPct val="150000"/>
                        </a:lnSpc>
                        <a:spcBef>
                          <a:spcPts val="0"/>
                        </a:spcBef>
                        <a:spcAft>
                          <a:spcPts val="0"/>
                        </a:spcAft>
                      </a:pPr>
                      <a:r>
                        <a:rPr lang="en-US" sz="1800" b="1" dirty="0">
                          <a:effectLst/>
                        </a:rPr>
                        <a:t>Jan 2017～Jan 2023（6 years）</a:t>
                      </a:r>
                      <a:endParaRPr lang="en-US" sz="1800" b="1" dirty="0">
                        <a:effectLst/>
                        <a:latin typeface="Yu Mincho"/>
                        <a:ea typeface="Yu Mincho"/>
                        <a:cs typeface="Times New Roman" panose="02020603050405020304" pitchFamily="18" charset="0"/>
                      </a:endParaRPr>
                    </a:p>
                  </a:txBody>
                  <a:tcPr marL="6350" marR="6350" marT="0" marB="0">
                    <a:solidFill>
                      <a:schemeClr val="accent5">
                        <a:lumMod val="20000"/>
                        <a:lumOff val="80000"/>
                      </a:schemeClr>
                    </a:solidFill>
                  </a:tcPr>
                </a:tc>
                <a:extLst>
                  <a:ext uri="{0D108BD9-81ED-4DB2-BD59-A6C34878D82A}">
                    <a16:rowId xmlns:a16="http://schemas.microsoft.com/office/drawing/2014/main" val="1766122833"/>
                  </a:ext>
                </a:extLst>
              </a:tr>
              <a:tr h="1735772">
                <a:tc>
                  <a:txBody>
                    <a:bodyPr/>
                    <a:lstStyle/>
                    <a:p>
                      <a:pPr marL="0" marR="0">
                        <a:lnSpc>
                          <a:spcPct val="150000"/>
                        </a:lnSpc>
                        <a:spcBef>
                          <a:spcPts val="0"/>
                        </a:spcBef>
                        <a:spcAft>
                          <a:spcPts val="0"/>
                        </a:spcAft>
                      </a:pPr>
                      <a:r>
                        <a:rPr lang="en-US" sz="1800" dirty="0">
                          <a:solidFill>
                            <a:srgbClr val="0070C0"/>
                          </a:solidFill>
                          <a:effectLst/>
                        </a:rPr>
                        <a:t>Counterpart</a:t>
                      </a:r>
                    </a:p>
                    <a:p>
                      <a:pPr marL="0" marR="0">
                        <a:lnSpc>
                          <a:spcPct val="150000"/>
                        </a:lnSpc>
                        <a:spcBef>
                          <a:spcPts val="0"/>
                        </a:spcBef>
                        <a:spcAft>
                          <a:spcPts val="0"/>
                        </a:spcAft>
                      </a:pPr>
                      <a:r>
                        <a:rPr lang="en-US" sz="1800" dirty="0">
                          <a:solidFill>
                            <a:srgbClr val="0070C0"/>
                          </a:solidFill>
                          <a:effectLst/>
                        </a:rPr>
                        <a:t>Organization</a:t>
                      </a:r>
                      <a:endParaRPr lang="en-US" sz="1800" dirty="0">
                        <a:solidFill>
                          <a:srgbClr val="0070C0"/>
                        </a:solidFill>
                        <a:effectLst/>
                        <a:latin typeface="Yu Mincho"/>
                        <a:ea typeface="Yu Mincho"/>
                        <a:cs typeface="Times New Roman" panose="02020603050405020304" pitchFamily="18" charset="0"/>
                      </a:endParaRPr>
                    </a:p>
                  </a:txBody>
                  <a:tcPr marL="6350" marR="6350" marT="0" marB="0" anchor="ctr">
                    <a:solidFill>
                      <a:schemeClr val="accent6">
                        <a:lumMod val="40000"/>
                        <a:lumOff val="60000"/>
                      </a:schemeClr>
                    </a:solidFill>
                  </a:tcPr>
                </a:tc>
                <a:tc>
                  <a:txBody>
                    <a:bodyPr/>
                    <a:lstStyle/>
                    <a:p>
                      <a:pPr marL="0" marR="0">
                        <a:lnSpc>
                          <a:spcPct val="150000"/>
                        </a:lnSpc>
                        <a:spcBef>
                          <a:spcPts val="0"/>
                        </a:spcBef>
                        <a:spcAft>
                          <a:spcPts val="0"/>
                        </a:spcAft>
                      </a:pPr>
                      <a:r>
                        <a:rPr lang="en-US" sz="1800" dirty="0">
                          <a:effectLst/>
                        </a:rPr>
                        <a:t>- </a:t>
                      </a:r>
                      <a:r>
                        <a:rPr lang="en-US" sz="1800" b="1" dirty="0">
                          <a:effectLst/>
                        </a:rPr>
                        <a:t>Federal MoA </a:t>
                      </a:r>
                    </a:p>
                    <a:p>
                      <a:pPr marL="0" marR="0">
                        <a:lnSpc>
                          <a:spcPct val="150000"/>
                        </a:lnSpc>
                        <a:spcBef>
                          <a:spcPts val="0"/>
                        </a:spcBef>
                        <a:spcAft>
                          <a:spcPts val="0"/>
                        </a:spcAft>
                      </a:pPr>
                      <a:r>
                        <a:rPr lang="en-US" sz="1800" b="1" dirty="0">
                          <a:effectLst/>
                        </a:rPr>
                        <a:t>(Horticulture Development &amp; Technology Transfer Directorate)</a:t>
                      </a:r>
                    </a:p>
                    <a:p>
                      <a:pPr marL="0" marR="0">
                        <a:lnSpc>
                          <a:spcPct val="150000"/>
                        </a:lnSpc>
                        <a:spcBef>
                          <a:spcPts val="0"/>
                        </a:spcBef>
                        <a:spcAft>
                          <a:spcPts val="0"/>
                        </a:spcAft>
                      </a:pPr>
                      <a:r>
                        <a:rPr lang="en-US" sz="1800" b="1" dirty="0">
                          <a:effectLst/>
                        </a:rPr>
                        <a:t>- Amhara Bureau of Agriculture (</a:t>
                      </a:r>
                      <a:r>
                        <a:rPr lang="en-US" sz="1800" b="1" dirty="0" err="1">
                          <a:effectLst/>
                        </a:rPr>
                        <a:t>ABoA</a:t>
                      </a:r>
                      <a:r>
                        <a:rPr lang="en-US" sz="1800" b="1" dirty="0">
                          <a:effectLst/>
                        </a:rPr>
                        <a:t>)</a:t>
                      </a:r>
                    </a:p>
                    <a:p>
                      <a:pPr marL="0" marR="0">
                        <a:lnSpc>
                          <a:spcPct val="150000"/>
                        </a:lnSpc>
                        <a:spcBef>
                          <a:spcPts val="0"/>
                        </a:spcBef>
                        <a:spcAft>
                          <a:spcPts val="0"/>
                        </a:spcAft>
                      </a:pPr>
                      <a:r>
                        <a:rPr lang="en-US" sz="1800" b="1" dirty="0">
                          <a:effectLst/>
                        </a:rPr>
                        <a:t>- Oromia Bureau of Agriculture and Natural Resources (</a:t>
                      </a:r>
                      <a:r>
                        <a:rPr lang="en-US" sz="1800" b="1" dirty="0" err="1">
                          <a:effectLst/>
                        </a:rPr>
                        <a:t>OBoANR</a:t>
                      </a:r>
                      <a:r>
                        <a:rPr lang="en-US" sz="1800" b="1" dirty="0">
                          <a:effectLst/>
                        </a:rPr>
                        <a:t>)</a:t>
                      </a:r>
                      <a:endParaRPr lang="en-US" sz="1800" b="1" dirty="0">
                        <a:effectLst/>
                        <a:latin typeface="Yu Mincho"/>
                        <a:ea typeface="Yu Mincho"/>
                        <a:cs typeface="Times New Roman" panose="02020603050405020304" pitchFamily="18" charset="0"/>
                      </a:endParaRPr>
                    </a:p>
                  </a:txBody>
                  <a:tcPr marL="6350" marR="6350" marT="0" marB="0">
                    <a:solidFill>
                      <a:schemeClr val="accent6">
                        <a:lumMod val="40000"/>
                        <a:lumOff val="60000"/>
                      </a:schemeClr>
                    </a:solidFill>
                  </a:tcPr>
                </a:tc>
                <a:extLst>
                  <a:ext uri="{0D108BD9-81ED-4DB2-BD59-A6C34878D82A}">
                    <a16:rowId xmlns:a16="http://schemas.microsoft.com/office/drawing/2014/main" val="4045387712"/>
                  </a:ext>
                </a:extLst>
              </a:tr>
              <a:tr h="1301828">
                <a:tc>
                  <a:txBody>
                    <a:bodyPr/>
                    <a:lstStyle/>
                    <a:p>
                      <a:pPr marL="0" marR="0">
                        <a:lnSpc>
                          <a:spcPct val="150000"/>
                        </a:lnSpc>
                        <a:spcBef>
                          <a:spcPts val="0"/>
                        </a:spcBef>
                        <a:spcAft>
                          <a:spcPts val="0"/>
                        </a:spcAft>
                      </a:pPr>
                      <a:r>
                        <a:rPr lang="en-US" sz="1800" dirty="0">
                          <a:solidFill>
                            <a:srgbClr val="0070C0"/>
                          </a:solidFill>
                          <a:effectLst/>
                        </a:rPr>
                        <a:t>Target Area</a:t>
                      </a:r>
                      <a:endParaRPr lang="en-US" sz="1800" dirty="0">
                        <a:solidFill>
                          <a:srgbClr val="0070C0"/>
                        </a:solidFill>
                        <a:effectLst/>
                        <a:latin typeface="Yu Mincho"/>
                        <a:ea typeface="Yu Mincho"/>
                        <a:cs typeface="Times New Roman" panose="02020603050405020304" pitchFamily="18" charset="0"/>
                      </a:endParaRPr>
                    </a:p>
                  </a:txBody>
                  <a:tcPr marL="6350" marR="6350" marT="0" marB="0" anchor="ctr">
                    <a:solidFill>
                      <a:schemeClr val="accent3">
                        <a:lumMod val="40000"/>
                        <a:lumOff val="60000"/>
                      </a:schemeClr>
                    </a:solidFill>
                  </a:tcPr>
                </a:tc>
                <a:tc>
                  <a:txBody>
                    <a:bodyPr/>
                    <a:lstStyle/>
                    <a:p>
                      <a:pPr marL="0" marR="0">
                        <a:lnSpc>
                          <a:spcPct val="150000"/>
                        </a:lnSpc>
                        <a:spcBef>
                          <a:spcPts val="0"/>
                        </a:spcBef>
                        <a:spcAft>
                          <a:spcPts val="0"/>
                        </a:spcAft>
                      </a:pPr>
                      <a:r>
                        <a:rPr lang="en-US" sz="1800" b="1" dirty="0">
                          <a:effectLst/>
                        </a:rPr>
                        <a:t>Amhara and Oromia Regions </a:t>
                      </a:r>
                    </a:p>
                    <a:p>
                      <a:pPr marL="0" marR="0">
                        <a:lnSpc>
                          <a:spcPct val="150000"/>
                        </a:lnSpc>
                        <a:spcBef>
                          <a:spcPts val="0"/>
                        </a:spcBef>
                        <a:spcAft>
                          <a:spcPts val="0"/>
                        </a:spcAft>
                      </a:pPr>
                      <a:r>
                        <a:rPr lang="en-US" sz="1800" b="1" dirty="0">
                          <a:effectLst/>
                        </a:rPr>
                        <a:t>- Four zones (Two from each region)  </a:t>
                      </a:r>
                    </a:p>
                    <a:p>
                      <a:pPr marL="0" marR="0">
                        <a:lnSpc>
                          <a:spcPct val="150000"/>
                        </a:lnSpc>
                        <a:spcBef>
                          <a:spcPts val="0"/>
                        </a:spcBef>
                        <a:spcAft>
                          <a:spcPts val="0"/>
                        </a:spcAft>
                      </a:pPr>
                      <a:r>
                        <a:rPr lang="en-US" sz="1800" b="1" dirty="0">
                          <a:effectLst/>
                        </a:rPr>
                        <a:t>- 14 woredas (seven from each region)</a:t>
                      </a:r>
                      <a:endParaRPr lang="en-US" sz="1800" b="1" dirty="0">
                        <a:effectLst/>
                        <a:latin typeface="Yu Mincho"/>
                        <a:ea typeface="Yu Mincho"/>
                        <a:cs typeface="Times New Roman" panose="02020603050405020304" pitchFamily="18" charset="0"/>
                      </a:endParaRPr>
                    </a:p>
                  </a:txBody>
                  <a:tcPr marL="6350" marR="6350" marT="0" marB="0">
                    <a:solidFill>
                      <a:schemeClr val="accent3">
                        <a:lumMod val="40000"/>
                        <a:lumOff val="60000"/>
                      </a:schemeClr>
                    </a:solidFill>
                  </a:tcPr>
                </a:tc>
                <a:extLst>
                  <a:ext uri="{0D108BD9-81ED-4DB2-BD59-A6C34878D82A}">
                    <a16:rowId xmlns:a16="http://schemas.microsoft.com/office/drawing/2014/main" val="2905103345"/>
                  </a:ext>
                </a:extLst>
              </a:tr>
            </a:tbl>
          </a:graphicData>
        </a:graphic>
      </p:graphicFrame>
      <p:sp>
        <p:nvSpPr>
          <p:cNvPr id="6" name="Rectangle 5"/>
          <p:cNvSpPr/>
          <p:nvPr/>
        </p:nvSpPr>
        <p:spPr>
          <a:xfrm>
            <a:off x="164284" y="980105"/>
            <a:ext cx="8915400" cy="1200329"/>
          </a:xfrm>
          <a:prstGeom prst="rect">
            <a:avLst/>
          </a:prstGeom>
        </p:spPr>
        <p:txBody>
          <a:bodyPr wrap="square">
            <a:spAutoFit/>
          </a:bodyPr>
          <a:lstStyle/>
          <a:p>
            <a:pPr lvl="0" algn="just" eaLnBrk="0" fontAlgn="base" hangingPunct="0">
              <a:spcBef>
                <a:spcPct val="0"/>
              </a:spcBef>
              <a:spcAft>
                <a:spcPct val="0"/>
              </a:spcAft>
              <a:tabLst>
                <a:tab pos="457200" algn="l"/>
              </a:tabLst>
            </a:pPr>
            <a:r>
              <a:rPr lang="en-US" altLang="en-US" dirty="0" err="1">
                <a:latin typeface="Century" panose="02040604050505020304" pitchFamily="18" charset="0"/>
                <a:ea typeface="Yu Mincho"/>
                <a:cs typeface="Times New Roman" panose="02020603050405020304" pitchFamily="18" charset="0"/>
              </a:rPr>
              <a:t>Ethio</a:t>
            </a:r>
            <a:r>
              <a:rPr lang="en-US" altLang="en-US" dirty="0">
                <a:latin typeface="Century" panose="02040604050505020304" pitchFamily="18" charset="0"/>
                <a:ea typeface="Yu Mincho"/>
                <a:cs typeface="Times New Roman" panose="02020603050405020304" pitchFamily="18" charset="0"/>
              </a:rPr>
              <a:t>-SHEP is a five-year Technical Cooperation project which promotes Market-Oriented Agriculture for small holder farmers. The project targets Amhara and Oromia Regions and is jointly implemented by </a:t>
            </a:r>
            <a:r>
              <a:rPr lang="en-US" altLang="en-US" dirty="0" err="1">
                <a:latin typeface="Century" panose="02040604050505020304" pitchFamily="18" charset="0"/>
                <a:ea typeface="Yu Mincho"/>
                <a:cs typeface="Times New Roman" panose="02020603050405020304" pitchFamily="18" charset="0"/>
              </a:rPr>
              <a:t>Ethio</a:t>
            </a:r>
            <a:r>
              <a:rPr lang="en-US" altLang="en-US" dirty="0">
                <a:latin typeface="Century" panose="02040604050505020304" pitchFamily="18" charset="0"/>
                <a:ea typeface="Yu Mincho"/>
                <a:cs typeface="Times New Roman" panose="02020603050405020304" pitchFamily="18" charset="0"/>
              </a:rPr>
              <a:t>-SHEP project team, MoA, </a:t>
            </a:r>
            <a:r>
              <a:rPr lang="en-US" altLang="en-US" dirty="0" err="1">
                <a:latin typeface="Century" panose="02040604050505020304" pitchFamily="18" charset="0"/>
                <a:ea typeface="Yu Mincho"/>
                <a:cs typeface="Times New Roman" panose="02020603050405020304" pitchFamily="18" charset="0"/>
              </a:rPr>
              <a:t>OBoANR</a:t>
            </a:r>
            <a:r>
              <a:rPr lang="en-US" altLang="en-US" dirty="0">
                <a:latin typeface="Century" panose="02040604050505020304" pitchFamily="18" charset="0"/>
                <a:ea typeface="Yu Mincho"/>
                <a:cs typeface="Times New Roman" panose="02020603050405020304" pitchFamily="18" charset="0"/>
              </a:rPr>
              <a:t> and </a:t>
            </a:r>
            <a:r>
              <a:rPr lang="en-US" altLang="en-US" dirty="0" err="1">
                <a:latin typeface="Century" panose="02040604050505020304" pitchFamily="18" charset="0"/>
                <a:ea typeface="Yu Mincho"/>
                <a:cs typeface="Times New Roman" panose="02020603050405020304" pitchFamily="18" charset="0"/>
              </a:rPr>
              <a:t>ABoA</a:t>
            </a:r>
            <a:r>
              <a:rPr lang="en-US" altLang="en-US" dirty="0">
                <a:latin typeface="Century" panose="02040604050505020304" pitchFamily="18" charset="0"/>
                <a:ea typeface="Yu Mincho"/>
                <a:cs typeface="Times New Roman" panose="02020603050405020304" pitchFamily="18" charset="0"/>
              </a:rPr>
              <a:t>. </a:t>
            </a:r>
            <a:endParaRPr lang="en-US" altLang="en-US" dirty="0"/>
          </a:p>
        </p:txBody>
      </p:sp>
    </p:spTree>
    <p:extLst>
      <p:ext uri="{BB962C8B-B14F-4D97-AF65-F5344CB8AC3E}">
        <p14:creationId xmlns:p14="http://schemas.microsoft.com/office/powerpoint/2010/main" val="151431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
            <a:ext cx="9144000" cy="1446459"/>
          </a:xfrm>
          <a:solidFill>
            <a:srgbClr val="00B0F0"/>
          </a:solidFill>
        </p:spPr>
        <p:txBody>
          <a:bodyPr>
            <a:normAutofit/>
          </a:bodyPr>
          <a:lstStyle/>
          <a:p>
            <a:r>
              <a:rPr lang="en-US" b="1" dirty="0">
                <a:latin typeface="Arial" panose="020B0604020202020204" pitchFamily="34" charset="0"/>
                <a:cs typeface="Arial" panose="020B0604020202020204" pitchFamily="34" charset="0"/>
              </a:rPr>
              <a:t>Challenges</a:t>
            </a:r>
          </a:p>
        </p:txBody>
      </p:sp>
      <p:graphicFrame>
        <p:nvGraphicFramePr>
          <p:cNvPr id="7" name="Table 7">
            <a:extLst>
              <a:ext uri="{FF2B5EF4-FFF2-40B4-BE49-F238E27FC236}">
                <a16:creationId xmlns:a16="http://schemas.microsoft.com/office/drawing/2014/main" id="{7B69BC33-932F-4FE6-93E0-47727D5C232B}"/>
              </a:ext>
            </a:extLst>
          </p:cNvPr>
          <p:cNvGraphicFramePr>
            <a:graphicFrameLocks noGrp="1"/>
          </p:cNvGraphicFramePr>
          <p:nvPr>
            <p:ph idx="1"/>
            <p:extLst>
              <p:ext uri="{D42A27DB-BD31-4B8C-83A1-F6EECF244321}">
                <p14:modId xmlns:p14="http://schemas.microsoft.com/office/powerpoint/2010/main" val="1012068816"/>
              </p:ext>
            </p:extLst>
          </p:nvPr>
        </p:nvGraphicFramePr>
        <p:xfrm>
          <a:off x="457200" y="1600200"/>
          <a:ext cx="8229600" cy="4805680"/>
        </p:xfrm>
        <a:graphic>
          <a:graphicData uri="http://schemas.openxmlformats.org/drawingml/2006/table">
            <a:tbl>
              <a:tblPr firstRow="1" bandRow="1">
                <a:tableStyleId>{616DA210-FB5B-4158-B5E0-FEB733F419BA}</a:tableStyleId>
              </a:tblPr>
              <a:tblGrid>
                <a:gridCol w="4114800">
                  <a:extLst>
                    <a:ext uri="{9D8B030D-6E8A-4147-A177-3AD203B41FA5}">
                      <a16:colId xmlns:a16="http://schemas.microsoft.com/office/drawing/2014/main" val="717737527"/>
                    </a:ext>
                  </a:extLst>
                </a:gridCol>
                <a:gridCol w="4114800">
                  <a:extLst>
                    <a:ext uri="{9D8B030D-6E8A-4147-A177-3AD203B41FA5}">
                      <a16:colId xmlns:a16="http://schemas.microsoft.com/office/drawing/2014/main" val="2285004742"/>
                    </a:ext>
                  </a:extLst>
                </a:gridCol>
              </a:tblGrid>
              <a:tr h="599440">
                <a:tc>
                  <a:txBody>
                    <a:bodyPr/>
                    <a:lstStyle/>
                    <a:p>
                      <a:pPr algn="ctr"/>
                      <a:r>
                        <a:rPr kumimoji="1" lang="en-US" altLang="ja-JP" sz="2400" dirty="0"/>
                        <a:t>Challenges</a:t>
                      </a:r>
                      <a:endParaRPr kumimoji="1" lang="ja-JP" altLang="en-US" sz="2400" dirty="0"/>
                    </a:p>
                  </a:txBody>
                  <a:tcPr/>
                </a:tc>
                <a:tc>
                  <a:txBody>
                    <a:bodyPr/>
                    <a:lstStyle/>
                    <a:p>
                      <a:pPr algn="ctr"/>
                      <a:r>
                        <a:rPr kumimoji="1" lang="en-US" altLang="ja-JP" sz="2400" dirty="0"/>
                        <a:t>How to overcome</a:t>
                      </a:r>
                      <a:endParaRPr kumimoji="1" lang="ja-JP" altLang="en-US" sz="2400" dirty="0"/>
                    </a:p>
                  </a:txBody>
                  <a:tcPr/>
                </a:tc>
                <a:extLst>
                  <a:ext uri="{0D108BD9-81ED-4DB2-BD59-A6C34878D82A}">
                    <a16:rowId xmlns:a16="http://schemas.microsoft.com/office/drawing/2014/main" val="24143945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Frequency of  monitoring </a:t>
                      </a:r>
                      <a:r>
                        <a:rPr lang="en-US" altLang="ja-JP" dirty="0"/>
                        <a:t>and  field support for target groups were reduced due to COVID-19</a:t>
                      </a:r>
                    </a:p>
                    <a:p>
                      <a:endParaRPr kumimoji="1" lang="ja-JP" altLang="en-US" dirty="0"/>
                    </a:p>
                  </a:txBody>
                  <a:tcPr/>
                </a:tc>
                <a:tc>
                  <a:txBody>
                    <a:bodyPr/>
                    <a:lstStyle/>
                    <a:p>
                      <a:r>
                        <a:rPr kumimoji="1" lang="en-US" altLang="ja-JP" dirty="0"/>
                        <a:t>Project provided PPE to all target woredas, so that will </a:t>
                      </a:r>
                      <a:r>
                        <a:rPr kumimoji="1" lang="en-US" altLang="ja-JP" b="1" dirty="0"/>
                        <a:t>enhance their follow-up </a:t>
                      </a:r>
                      <a:r>
                        <a:rPr kumimoji="1" lang="en-US" altLang="ja-JP" dirty="0"/>
                        <a:t>activities.</a:t>
                      </a:r>
                      <a:endParaRPr kumimoji="1" lang="ja-JP" altLang="en-US" dirty="0"/>
                    </a:p>
                  </a:txBody>
                  <a:tcPr/>
                </a:tc>
                <a:extLst>
                  <a:ext uri="{0D108BD9-81ED-4DB2-BD59-A6C34878D82A}">
                    <a16:rowId xmlns:a16="http://schemas.microsoft.com/office/drawing/2014/main" val="25137805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Access to reliable input/seeds </a:t>
                      </a:r>
                      <a:r>
                        <a:rPr lang="en-US" altLang="ja-JP" dirty="0"/>
                        <a:t>suppliers critical and  bottle neck</a:t>
                      </a:r>
                    </a:p>
                    <a:p>
                      <a:endParaRPr kumimoji="1" lang="ja-JP" altLang="en-US" dirty="0"/>
                    </a:p>
                  </a:txBody>
                  <a:tcPr/>
                </a:tc>
                <a:tc>
                  <a:txBody>
                    <a:bodyPr/>
                    <a:lstStyle/>
                    <a:p>
                      <a:r>
                        <a:rPr kumimoji="1" lang="en-US" altLang="ja-JP" b="1" dirty="0"/>
                        <a:t>Facilitate linkage </a:t>
                      </a:r>
                      <a:r>
                        <a:rPr kumimoji="1" lang="en-US" altLang="ja-JP" dirty="0"/>
                        <a:t>with not only private sectors but also cooperative/unions (ex. </a:t>
                      </a:r>
                      <a:r>
                        <a:rPr kumimoji="1" lang="en-US" altLang="ja-JP" dirty="0" err="1"/>
                        <a:t>Zangana</a:t>
                      </a:r>
                      <a:r>
                        <a:rPr kumimoji="1" lang="en-US" altLang="ja-JP" dirty="0"/>
                        <a:t> union) to get improved varieties</a:t>
                      </a:r>
                      <a:endParaRPr kumimoji="1" lang="ja-JP" altLang="en-US" dirty="0"/>
                    </a:p>
                  </a:txBody>
                  <a:tcPr/>
                </a:tc>
                <a:extLst>
                  <a:ext uri="{0D108BD9-81ED-4DB2-BD59-A6C34878D82A}">
                    <a16:rowId xmlns:a16="http://schemas.microsoft.com/office/drawing/2014/main" val="28434425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Less  documentation and report </a:t>
                      </a:r>
                      <a:r>
                        <a:rPr lang="en-US" altLang="ja-JP" dirty="0"/>
                        <a:t>flow from kebele to upper levels</a:t>
                      </a:r>
                    </a:p>
                    <a:p>
                      <a:endParaRPr kumimoji="1" lang="ja-JP" altLang="en-US" dirty="0"/>
                    </a:p>
                  </a:txBody>
                  <a:tcPr/>
                </a:tc>
                <a:tc>
                  <a:txBody>
                    <a:bodyPr/>
                    <a:lstStyle/>
                    <a:p>
                      <a:r>
                        <a:rPr kumimoji="1" lang="en-US" altLang="ja-JP" dirty="0"/>
                        <a:t>Planning to</a:t>
                      </a:r>
                      <a:r>
                        <a:rPr kumimoji="1" lang="en-US" altLang="ja-JP" b="1" dirty="0"/>
                        <a:t> strengthen their reporting system </a:t>
                      </a:r>
                      <a:r>
                        <a:rPr kumimoji="1" lang="en-US" altLang="ja-JP" dirty="0"/>
                        <a:t>with Monitoring &amp; Evaluation directorate. </a:t>
                      </a:r>
                      <a:endParaRPr kumimoji="1" lang="ja-JP" altLang="en-US" dirty="0"/>
                    </a:p>
                  </a:txBody>
                  <a:tcPr/>
                </a:tc>
                <a:extLst>
                  <a:ext uri="{0D108BD9-81ED-4DB2-BD59-A6C34878D82A}">
                    <a16:rowId xmlns:a16="http://schemas.microsoft.com/office/drawing/2014/main" val="234384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Need to be identified </a:t>
                      </a:r>
                      <a:r>
                        <a:rPr lang="en-US" altLang="ja-JP" dirty="0"/>
                        <a:t>more best practices and scale up activities done by our counterparts.</a:t>
                      </a:r>
                    </a:p>
                    <a:p>
                      <a:endParaRPr kumimoji="1" lang="ja-JP" altLang="en-US" dirty="0"/>
                    </a:p>
                  </a:txBody>
                  <a:tcPr/>
                </a:tc>
                <a:tc>
                  <a:txBody>
                    <a:bodyPr/>
                    <a:lstStyle/>
                    <a:p>
                      <a:r>
                        <a:rPr kumimoji="1" lang="en-US" altLang="ja-JP" b="1" dirty="0"/>
                        <a:t>Following up </a:t>
                      </a:r>
                      <a:r>
                        <a:rPr kumimoji="1" lang="en-US" altLang="ja-JP" b="1" dirty="0" err="1"/>
                        <a:t>Ethio</a:t>
                      </a:r>
                      <a:r>
                        <a:rPr kumimoji="1" lang="en-US" altLang="ja-JP" b="1" dirty="0"/>
                        <a:t>-SHEP best practice </a:t>
                      </a:r>
                      <a:r>
                        <a:rPr kumimoji="1" lang="en-US" altLang="ja-JP" dirty="0"/>
                        <a:t>with Extension directorate. </a:t>
                      </a:r>
                      <a:endParaRPr kumimoji="1" lang="ja-JP" altLang="en-US" dirty="0"/>
                    </a:p>
                  </a:txBody>
                  <a:tcPr/>
                </a:tc>
                <a:extLst>
                  <a:ext uri="{0D108BD9-81ED-4DB2-BD59-A6C34878D82A}">
                    <a16:rowId xmlns:a16="http://schemas.microsoft.com/office/drawing/2014/main" val="1181188962"/>
                  </a:ext>
                </a:extLst>
              </a:tr>
            </a:tbl>
          </a:graphicData>
        </a:graphic>
      </p:graphicFrame>
    </p:spTree>
    <p:extLst>
      <p:ext uri="{BB962C8B-B14F-4D97-AF65-F5344CB8AC3E}">
        <p14:creationId xmlns:p14="http://schemas.microsoft.com/office/powerpoint/2010/main" val="249939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C48CD59-4F64-47DB-AB56-5DA1DF334CF5}"/>
              </a:ext>
            </a:extLst>
          </p:cNvPr>
          <p:cNvSpPr/>
          <p:nvPr/>
        </p:nvSpPr>
        <p:spPr>
          <a:xfrm>
            <a:off x="0" y="4757857"/>
            <a:ext cx="9144000" cy="21001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9218221-C0E3-4EBD-90AF-8C6DF7D8CAD7}"/>
              </a:ext>
            </a:extLst>
          </p:cNvPr>
          <p:cNvSpPr/>
          <p:nvPr/>
        </p:nvSpPr>
        <p:spPr>
          <a:xfrm>
            <a:off x="0" y="1327689"/>
            <a:ext cx="9144000" cy="34257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E3BB3B1-E480-46A0-8110-C0480533DD35}"/>
              </a:ext>
            </a:extLst>
          </p:cNvPr>
          <p:cNvSpPr>
            <a:spLocks noGrp="1"/>
          </p:cNvSpPr>
          <p:nvPr>
            <p:ph type="title"/>
          </p:nvPr>
        </p:nvSpPr>
        <p:spPr>
          <a:xfrm>
            <a:off x="0" y="3294"/>
            <a:ext cx="9144000" cy="1325563"/>
          </a:xfrm>
          <a:solidFill>
            <a:schemeClr val="accent3">
              <a:lumMod val="20000"/>
              <a:lumOff val="80000"/>
            </a:schemeClr>
          </a:solidFill>
        </p:spPr>
        <p:txBody>
          <a:bodyPr>
            <a:normAutofit/>
          </a:bodyPr>
          <a:lstStyle/>
          <a:p>
            <a:r>
              <a:rPr kumimoji="1" lang="en-US" altLang="ja-JP" sz="3200" b="1" dirty="0">
                <a:latin typeface="Arial Black" pitchFamily="34" charset="0"/>
                <a:cs typeface="Arial" pitchFamily="34" charset="0"/>
              </a:rPr>
              <a:t>1. Objective of </a:t>
            </a:r>
            <a:r>
              <a:rPr kumimoji="1" lang="en-US" altLang="ja-JP" sz="3200" b="1" dirty="0" err="1">
                <a:latin typeface="Arial Black" pitchFamily="34" charset="0"/>
                <a:cs typeface="Arial" pitchFamily="34" charset="0"/>
              </a:rPr>
              <a:t>Ethio</a:t>
            </a:r>
            <a:r>
              <a:rPr kumimoji="1" lang="en-US" altLang="ja-JP" sz="3200" b="1" dirty="0">
                <a:latin typeface="Arial Black" pitchFamily="34" charset="0"/>
                <a:cs typeface="Arial" pitchFamily="34" charset="0"/>
              </a:rPr>
              <a:t>-SHEP intervention</a:t>
            </a:r>
            <a:endParaRPr kumimoji="1" lang="ja-JP" altLang="en-US" sz="3200" b="1" dirty="0">
              <a:latin typeface="Arial Black" pitchFamily="34" charset="0"/>
              <a:cs typeface="Arial" pitchFamily="34" charset="0"/>
            </a:endParaRPr>
          </a:p>
        </p:txBody>
      </p:sp>
      <p:sp>
        <p:nvSpPr>
          <p:cNvPr id="3" name="コンテンツ プレースホルダー 2">
            <a:extLst>
              <a:ext uri="{FF2B5EF4-FFF2-40B4-BE49-F238E27FC236}">
                <a16:creationId xmlns:a16="http://schemas.microsoft.com/office/drawing/2014/main" id="{35F2F4C1-AD5A-443C-BDA3-F141020FCF96}"/>
              </a:ext>
            </a:extLst>
          </p:cNvPr>
          <p:cNvSpPr>
            <a:spLocks noGrp="1"/>
          </p:cNvSpPr>
          <p:nvPr>
            <p:ph idx="1"/>
          </p:nvPr>
        </p:nvSpPr>
        <p:spPr>
          <a:xfrm>
            <a:off x="0" y="1358982"/>
            <a:ext cx="9144000" cy="5356414"/>
          </a:xfrm>
          <a:solidFill>
            <a:schemeClr val="accent4">
              <a:lumMod val="20000"/>
              <a:lumOff val="80000"/>
            </a:schemeClr>
          </a:solidFill>
        </p:spPr>
        <p:txBody>
          <a:bodyPr>
            <a:normAutofit fontScale="92500" lnSpcReduction="10000"/>
          </a:bodyPr>
          <a:lstStyle/>
          <a:p>
            <a:pPr marL="0" indent="0">
              <a:buNone/>
            </a:pPr>
            <a:endParaRPr lang="en-US" altLang="ja-JP" b="1" dirty="0">
              <a:solidFill>
                <a:srgbClr val="FF0000"/>
              </a:solidFill>
              <a:latin typeface="Calibri" panose="020F0502020204030204" pitchFamily="34" charset="0"/>
              <a:ea typeface="+mj-ea"/>
              <a:cs typeface="Calibri" panose="020F0502020204030204" pitchFamily="34" charset="0"/>
            </a:endParaRPr>
          </a:p>
          <a:p>
            <a:r>
              <a:rPr lang="en-US" altLang="ja-JP" b="1" dirty="0">
                <a:solidFill>
                  <a:srgbClr val="0070C0"/>
                </a:solidFill>
                <a:latin typeface="Calibri" panose="020F0502020204030204" pitchFamily="34" charset="0"/>
                <a:ea typeface="+mj-ea"/>
                <a:cs typeface="Calibri" panose="020F0502020204030204" pitchFamily="34" charset="0"/>
              </a:rPr>
              <a:t>Capacity building </a:t>
            </a:r>
            <a:r>
              <a:rPr lang="en-US" altLang="ja-JP" dirty="0">
                <a:latin typeface="Calibri" panose="020F0502020204030204" pitchFamily="34" charset="0"/>
                <a:ea typeface="+mj-ea"/>
                <a:cs typeface="Calibri" panose="020F0502020204030204" pitchFamily="34" charset="0"/>
              </a:rPr>
              <a:t>of</a:t>
            </a:r>
            <a:r>
              <a:rPr lang="en-US" altLang="ja-JP" b="1" dirty="0">
                <a:solidFill>
                  <a:srgbClr val="00B050"/>
                </a:solidFill>
                <a:latin typeface="Calibri" panose="020F0502020204030204" pitchFamily="34" charset="0"/>
                <a:ea typeface="+mj-ea"/>
                <a:cs typeface="Calibri" panose="020F0502020204030204" pitchFamily="34" charset="0"/>
              </a:rPr>
              <a:t> </a:t>
            </a:r>
            <a:r>
              <a:rPr lang="en-US" altLang="ja-JP" dirty="0">
                <a:latin typeface="Calibri" panose="020F0502020204030204" pitchFamily="34" charset="0"/>
                <a:ea typeface="+mj-ea"/>
                <a:cs typeface="Calibri" panose="020F0502020204030204" pitchFamily="34" charset="0"/>
              </a:rPr>
              <a:t>the target farmers through series of practical activities.</a:t>
            </a:r>
          </a:p>
          <a:p>
            <a:r>
              <a:rPr lang="en-US" altLang="ja-JP" b="1" dirty="0">
                <a:solidFill>
                  <a:srgbClr val="0070C0"/>
                </a:solidFill>
                <a:latin typeface="Calibri" panose="020F0502020204030204" pitchFamily="34" charset="0"/>
                <a:ea typeface="+mj-ea"/>
                <a:cs typeface="Calibri" panose="020F0502020204030204" pitchFamily="34" charset="0"/>
              </a:rPr>
              <a:t>Increase the income </a:t>
            </a:r>
            <a:r>
              <a:rPr lang="en-US" altLang="ja-JP" dirty="0">
                <a:latin typeface="Calibri" panose="020F0502020204030204" pitchFamily="34" charset="0"/>
                <a:ea typeface="+mj-ea"/>
                <a:cs typeface="Calibri" panose="020F0502020204030204" pitchFamily="34" charset="0"/>
              </a:rPr>
              <a:t>of the target farmers from the Horticulture production.</a:t>
            </a:r>
            <a:endParaRPr lang="ja-JP" altLang="en-US" dirty="0">
              <a:latin typeface="Calibri" panose="020F0502020204030204" pitchFamily="34" charset="0"/>
              <a:ea typeface="+mj-ea"/>
              <a:cs typeface="Calibri" panose="020F0502020204030204" pitchFamily="34" charset="0"/>
            </a:endParaRPr>
          </a:p>
          <a:p>
            <a:r>
              <a:rPr lang="en-US" altLang="ja-JP" b="1" dirty="0">
                <a:solidFill>
                  <a:srgbClr val="0070C0"/>
                </a:solidFill>
                <a:latin typeface="Calibri" panose="020F0502020204030204" pitchFamily="34" charset="0"/>
                <a:ea typeface="+mj-ea"/>
                <a:cs typeface="Calibri" panose="020F0502020204030204" pitchFamily="34" charset="0"/>
              </a:rPr>
              <a:t>Contribute to strengthen the existing extension </a:t>
            </a:r>
            <a:r>
              <a:rPr lang="en-US" altLang="ja-JP" b="1" dirty="0">
                <a:latin typeface="Calibri" panose="020F0502020204030204" pitchFamily="34" charset="0"/>
                <a:ea typeface="+mj-ea"/>
                <a:cs typeface="Calibri" panose="020F0502020204030204" pitchFamily="34" charset="0"/>
              </a:rPr>
              <a:t>to be more effective Market-Oriented &amp; Demand-driven extension service using SHEP approach.</a:t>
            </a:r>
          </a:p>
          <a:p>
            <a:endParaRPr lang="en-US" altLang="ja-JP" b="1" dirty="0">
              <a:latin typeface="Calibri" panose="020F0502020204030204" pitchFamily="34" charset="0"/>
              <a:ea typeface="+mj-ea"/>
              <a:cs typeface="Calibri" panose="020F0502020204030204" pitchFamily="34" charset="0"/>
            </a:endParaRPr>
          </a:p>
          <a:p>
            <a:endParaRPr lang="en-US" altLang="ja-JP" b="1" dirty="0">
              <a:latin typeface="Calibri" panose="020F0502020204030204" pitchFamily="34" charset="0"/>
              <a:ea typeface="+mj-ea"/>
              <a:cs typeface="Calibri" panose="020F0502020204030204" pitchFamily="34" charset="0"/>
            </a:endParaRPr>
          </a:p>
          <a:p>
            <a:r>
              <a:rPr lang="en-US" altLang="ja-JP" dirty="0">
                <a:latin typeface="Calibri" panose="020F0502020204030204" pitchFamily="34" charset="0"/>
                <a:ea typeface="+mj-ea"/>
                <a:cs typeface="Calibri" panose="020F0502020204030204" pitchFamily="34" charset="0"/>
              </a:rPr>
              <a:t> Farmers to change their mind set  from “</a:t>
            </a:r>
            <a:r>
              <a:rPr lang="en-US" altLang="ja-JP" b="1" dirty="0">
                <a:latin typeface="Calibri" panose="020F0502020204030204" pitchFamily="34" charset="0"/>
                <a:ea typeface="+mj-ea"/>
                <a:cs typeface="Calibri" panose="020F0502020204030204" pitchFamily="34" charset="0"/>
              </a:rPr>
              <a:t>Grow and sell</a:t>
            </a:r>
            <a:r>
              <a:rPr lang="en-US" altLang="ja-JP" dirty="0">
                <a:latin typeface="Calibri" panose="020F0502020204030204" pitchFamily="34" charset="0"/>
                <a:ea typeface="+mj-ea"/>
                <a:cs typeface="Calibri" panose="020F0502020204030204" pitchFamily="34" charset="0"/>
              </a:rPr>
              <a:t>”(Subsistence farming) to </a:t>
            </a:r>
            <a:r>
              <a:rPr lang="en-US" altLang="ja-JP" dirty="0">
                <a:solidFill>
                  <a:srgbClr val="0070C0"/>
                </a:solidFill>
                <a:latin typeface="Calibri" panose="020F0502020204030204" pitchFamily="34" charset="0"/>
                <a:ea typeface="+mj-ea"/>
                <a:cs typeface="Calibri" panose="020F0502020204030204" pitchFamily="34" charset="0"/>
              </a:rPr>
              <a:t>“</a:t>
            </a:r>
            <a:r>
              <a:rPr lang="en-US" altLang="ja-JP" b="1" dirty="0">
                <a:solidFill>
                  <a:srgbClr val="0070C0"/>
                </a:solidFill>
                <a:latin typeface="Calibri" panose="020F0502020204030204" pitchFamily="34" charset="0"/>
                <a:ea typeface="+mj-ea"/>
                <a:cs typeface="Calibri" panose="020F0502020204030204" pitchFamily="34" charset="0"/>
              </a:rPr>
              <a:t>Grow to sell</a:t>
            </a:r>
            <a:r>
              <a:rPr lang="en-US" altLang="ja-JP" dirty="0">
                <a:solidFill>
                  <a:srgbClr val="0070C0"/>
                </a:solidFill>
                <a:latin typeface="Calibri" panose="020F0502020204030204" pitchFamily="34" charset="0"/>
                <a:ea typeface="+mj-ea"/>
                <a:cs typeface="Calibri" panose="020F0502020204030204" pitchFamily="34" charset="0"/>
              </a:rPr>
              <a:t>” </a:t>
            </a:r>
            <a:r>
              <a:rPr lang="en-US" altLang="ja-JP" dirty="0">
                <a:latin typeface="Calibri" panose="020F0502020204030204" pitchFamily="34" charset="0"/>
                <a:ea typeface="+mj-ea"/>
                <a:cs typeface="Calibri" panose="020F0502020204030204" pitchFamily="34" charset="0"/>
              </a:rPr>
              <a:t>(“Producing for  market” “Realizing </a:t>
            </a:r>
            <a:r>
              <a:rPr lang="en-US" altLang="ja-JP" b="1" dirty="0">
                <a:solidFill>
                  <a:srgbClr val="0070C0"/>
                </a:solidFill>
                <a:latin typeface="Calibri" panose="020F0502020204030204" pitchFamily="34" charset="0"/>
                <a:ea typeface="+mj-ea"/>
                <a:cs typeface="Calibri" panose="020F0502020204030204" pitchFamily="34" charset="0"/>
              </a:rPr>
              <a:t>“Farming as business”)</a:t>
            </a:r>
          </a:p>
          <a:p>
            <a:endParaRPr lang="en-US" altLang="ja-JP" b="1" dirty="0">
              <a:latin typeface="Calibri" panose="020F0502020204030204" pitchFamily="34" charset="0"/>
              <a:ea typeface="+mj-ea"/>
              <a:cs typeface="Calibri" panose="020F0502020204030204" pitchFamily="34" charset="0"/>
            </a:endParaRPr>
          </a:p>
          <a:p>
            <a:endParaRPr kumimoji="1" lang="en-US" altLang="ja-JP" dirty="0">
              <a:latin typeface="Calibri" panose="020F0502020204030204" pitchFamily="34" charset="0"/>
              <a:ea typeface="+mj-ea"/>
              <a:cs typeface="Calibri" panose="020F0502020204030204" pitchFamily="34" charset="0"/>
            </a:endParaRPr>
          </a:p>
          <a:p>
            <a:endParaRPr lang="en-US" altLang="ja-JP" b="1" dirty="0">
              <a:solidFill>
                <a:srgbClr val="FF0000"/>
              </a:solidFill>
              <a:latin typeface="Calibri" panose="020F0502020204030204" pitchFamily="34" charset="0"/>
              <a:ea typeface="+mj-ea"/>
              <a:cs typeface="Calibri" panose="020F0502020204030204" pitchFamily="34" charset="0"/>
            </a:endParaRPr>
          </a:p>
          <a:p>
            <a:endParaRPr lang="en-US" altLang="ja-JP"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8525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
            <a:ext cx="9144000" cy="1017639"/>
          </a:xfrm>
          <a:solidFill>
            <a:schemeClr val="accent2">
              <a:lumMod val="20000"/>
              <a:lumOff val="80000"/>
            </a:schemeClr>
          </a:solidFill>
        </p:spPr>
        <p:txBody>
          <a:bodyPr>
            <a:normAutofit/>
          </a:bodyPr>
          <a:lstStyle/>
          <a:p>
            <a:pPr algn="ctr"/>
            <a:r>
              <a:rPr lang="en-US" altLang="ja-JP" sz="3600" b="1" dirty="0">
                <a:latin typeface="Arial Black" pitchFamily="34" charset="0"/>
                <a:cs typeface="Arial" panose="020B0604020202020204" pitchFamily="34" charset="0"/>
              </a:rPr>
              <a:t>3.</a:t>
            </a:r>
            <a:r>
              <a:rPr kumimoji="1" lang="en-US" altLang="ja-JP" sz="3600" b="1" dirty="0">
                <a:latin typeface="Arial Black" pitchFamily="34" charset="0"/>
                <a:cs typeface="Arial" panose="020B0604020202020204" pitchFamily="34" charset="0"/>
              </a:rPr>
              <a:t> Essential SHEP 4 steps</a:t>
            </a:r>
            <a:endParaRPr kumimoji="1" lang="ja-JP" altLang="en-US" sz="3600" b="1" dirty="0">
              <a:latin typeface="Arial Black" pitchFamily="34" charset="0"/>
              <a:cs typeface="Arial" panose="020B0604020202020204" pitchFamily="34" charset="0"/>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261975520"/>
              </p:ext>
            </p:extLst>
          </p:nvPr>
        </p:nvGraphicFramePr>
        <p:xfrm>
          <a:off x="28413" y="1219201"/>
          <a:ext cx="8810787" cy="6584515"/>
        </p:xfrm>
        <a:graphic>
          <a:graphicData uri="http://schemas.openxmlformats.org/drawingml/2006/table">
            <a:tbl>
              <a:tblPr firstRow="1" bandRow="1">
                <a:tableStyleId>{5C22544A-7EE6-4342-B048-85BDC9FD1C3A}</a:tableStyleId>
              </a:tblPr>
              <a:tblGrid>
                <a:gridCol w="3213518">
                  <a:extLst>
                    <a:ext uri="{9D8B030D-6E8A-4147-A177-3AD203B41FA5}">
                      <a16:colId xmlns:a16="http://schemas.microsoft.com/office/drawing/2014/main" val="2189445004"/>
                    </a:ext>
                  </a:extLst>
                </a:gridCol>
                <a:gridCol w="5597269">
                  <a:extLst>
                    <a:ext uri="{9D8B030D-6E8A-4147-A177-3AD203B41FA5}">
                      <a16:colId xmlns:a16="http://schemas.microsoft.com/office/drawing/2014/main" val="3768229784"/>
                    </a:ext>
                  </a:extLst>
                </a:gridCol>
              </a:tblGrid>
              <a:tr h="435895">
                <a:tc>
                  <a:txBody>
                    <a:bodyPr/>
                    <a:lstStyle/>
                    <a:p>
                      <a:r>
                        <a:rPr kumimoji="1" lang="en-US" altLang="ja-JP" sz="2400" dirty="0">
                          <a:latin typeface="Calibri" pitchFamily="34" charset="0"/>
                          <a:cs typeface="Arial" pitchFamily="34" charset="0"/>
                        </a:rPr>
                        <a:t>Essential 4 steps</a:t>
                      </a:r>
                      <a:endParaRPr kumimoji="1" lang="ja-JP" altLang="en-US" sz="2400" dirty="0">
                        <a:latin typeface="Calibri" pitchFamily="34" charset="0"/>
                        <a:cs typeface="Arial" pitchFamily="34" charset="0"/>
                      </a:endParaRPr>
                    </a:p>
                  </a:txBody>
                  <a:tcPr marL="68580" marR="68580"/>
                </a:tc>
                <a:tc>
                  <a:txBody>
                    <a:bodyPr/>
                    <a:lstStyle/>
                    <a:p>
                      <a:r>
                        <a:rPr kumimoji="1" lang="en-US" altLang="ja-JP" sz="2400" dirty="0">
                          <a:latin typeface="Calibri" pitchFamily="34" charset="0"/>
                          <a:cs typeface="Arial" pitchFamily="34" charset="0"/>
                        </a:rPr>
                        <a:t>SHEP Activities</a:t>
                      </a:r>
                      <a:endParaRPr kumimoji="1" lang="ja-JP" altLang="en-US" sz="2400" dirty="0">
                        <a:latin typeface="Calibri" pitchFamily="34" charset="0"/>
                        <a:cs typeface="Arial" pitchFamily="34" charset="0"/>
                      </a:endParaRPr>
                    </a:p>
                  </a:txBody>
                  <a:tcPr marL="68580" marR="68580"/>
                </a:tc>
                <a:extLst>
                  <a:ext uri="{0D108BD9-81ED-4DB2-BD59-A6C34878D82A}">
                    <a16:rowId xmlns:a16="http://schemas.microsoft.com/office/drawing/2014/main" val="1032603132"/>
                  </a:ext>
                </a:extLst>
              </a:tr>
              <a:tr h="1133328">
                <a:tc>
                  <a:txBody>
                    <a:bodyPr/>
                    <a:lstStyle/>
                    <a:p>
                      <a:r>
                        <a:rPr kumimoji="1" lang="en-US" altLang="ja-JP" sz="2400" dirty="0">
                          <a:solidFill>
                            <a:schemeClr val="tx1"/>
                          </a:solidFill>
                          <a:latin typeface="Calibri" pitchFamily="34" charset="0"/>
                          <a:cs typeface="Arial" pitchFamily="34" charset="0"/>
                        </a:rPr>
                        <a:t>1. To share the goal with farmers</a:t>
                      </a:r>
                      <a:endParaRPr kumimoji="1" lang="ja-JP" altLang="en-US" sz="2400" dirty="0">
                        <a:solidFill>
                          <a:schemeClr val="tx1"/>
                        </a:solidFill>
                        <a:latin typeface="Calibri" pitchFamily="34" charset="0"/>
                        <a:cs typeface="Arial" pitchFamily="34" charset="0"/>
                      </a:endParaRPr>
                    </a:p>
                  </a:txBody>
                  <a:tcPr marL="68580" marR="68580">
                    <a:solidFill>
                      <a:srgbClr val="FFFF00"/>
                    </a:solidFill>
                  </a:tcPr>
                </a:tc>
                <a:tc>
                  <a:txBody>
                    <a:bodyPr/>
                    <a:lstStyle/>
                    <a:p>
                      <a:r>
                        <a:rPr kumimoji="1" lang="en-US" altLang="ja-JP" sz="2400" dirty="0">
                          <a:latin typeface="Calibri" pitchFamily="34" charset="0"/>
                          <a:cs typeface="Arial" pitchFamily="34" charset="0"/>
                        </a:rPr>
                        <a:t>/Selection of Target Beneficiaries(farmer groups) </a:t>
                      </a:r>
                    </a:p>
                    <a:p>
                      <a:r>
                        <a:rPr kumimoji="1" lang="en-US" altLang="ja-JP" sz="2400" dirty="0">
                          <a:latin typeface="Calibri" pitchFamily="34" charset="0"/>
                          <a:cs typeface="Arial" pitchFamily="34" charset="0"/>
                        </a:rPr>
                        <a:t>/Sensitization WS</a:t>
                      </a:r>
                    </a:p>
                  </a:txBody>
                  <a:tcPr marL="68580" marR="68580"/>
                </a:tc>
                <a:extLst>
                  <a:ext uri="{0D108BD9-81ED-4DB2-BD59-A6C34878D82A}">
                    <a16:rowId xmlns:a16="http://schemas.microsoft.com/office/drawing/2014/main" val="286355109"/>
                  </a:ext>
                </a:extLst>
              </a:tr>
              <a:tr h="1482045">
                <a:tc>
                  <a:txBody>
                    <a:bodyPr/>
                    <a:lstStyle/>
                    <a:p>
                      <a:r>
                        <a:rPr kumimoji="1" lang="en-US" altLang="ja-JP" sz="2400" dirty="0">
                          <a:solidFill>
                            <a:schemeClr val="bg1"/>
                          </a:solidFill>
                          <a:latin typeface="Calibri" pitchFamily="34" charset="0"/>
                          <a:cs typeface="Arial" pitchFamily="34" charset="0"/>
                        </a:rPr>
                        <a:t>2.Farmer’s awareness is raised.</a:t>
                      </a:r>
                    </a:p>
                    <a:p>
                      <a:endParaRPr kumimoji="1" lang="ja-JP" altLang="en-US" sz="2400" dirty="0">
                        <a:latin typeface="Calibri" pitchFamily="34" charset="0"/>
                        <a:cs typeface="Arial" pitchFamily="34" charset="0"/>
                      </a:endParaRPr>
                    </a:p>
                  </a:txBody>
                  <a:tcPr marL="68580" marR="68580">
                    <a:solidFill>
                      <a:srgbClr val="00B050"/>
                    </a:solidFill>
                  </a:tcPr>
                </a:tc>
                <a:tc>
                  <a:txBody>
                    <a:bodyPr/>
                    <a:lstStyle/>
                    <a:p>
                      <a:r>
                        <a:rPr kumimoji="1" lang="en-US" altLang="ja-JP" sz="2400" dirty="0">
                          <a:latin typeface="Calibri" pitchFamily="34" charset="0"/>
                          <a:cs typeface="Arial" pitchFamily="34" charset="0"/>
                        </a:rPr>
                        <a:t>/Participatory Baseline Survey</a:t>
                      </a:r>
                    </a:p>
                    <a:p>
                      <a:r>
                        <a:rPr kumimoji="1" lang="en-US" altLang="ja-JP" sz="2400" dirty="0">
                          <a:latin typeface="Calibri" pitchFamily="34" charset="0"/>
                          <a:cs typeface="Arial" pitchFamily="34" charset="0"/>
                        </a:rPr>
                        <a:t>/Market Survey</a:t>
                      </a:r>
                    </a:p>
                    <a:p>
                      <a:r>
                        <a:rPr kumimoji="1" lang="en-US" altLang="ja-JP" sz="2400" dirty="0">
                          <a:latin typeface="Calibri" pitchFamily="34" charset="0"/>
                          <a:cs typeface="Arial" pitchFamily="34" charset="0"/>
                        </a:rPr>
                        <a:t>/Market linkage Forum(Input &amp; Output)</a:t>
                      </a:r>
                    </a:p>
                    <a:p>
                      <a:endParaRPr kumimoji="1" lang="ja-JP" altLang="en-US" sz="2400" dirty="0">
                        <a:latin typeface="Calibri" pitchFamily="34" charset="0"/>
                        <a:cs typeface="Arial" pitchFamily="34" charset="0"/>
                      </a:endParaRPr>
                    </a:p>
                  </a:txBody>
                  <a:tcPr marL="68580" marR="68580"/>
                </a:tc>
                <a:extLst>
                  <a:ext uri="{0D108BD9-81ED-4DB2-BD59-A6C34878D82A}">
                    <a16:rowId xmlns:a16="http://schemas.microsoft.com/office/drawing/2014/main" val="2441574854"/>
                  </a:ext>
                </a:extLst>
              </a:tr>
              <a:tr h="1133328">
                <a:tc>
                  <a:txBody>
                    <a:bodyPr/>
                    <a:lstStyle/>
                    <a:p>
                      <a:r>
                        <a:rPr kumimoji="1" lang="en-US" altLang="ja-JP" sz="2400" dirty="0">
                          <a:solidFill>
                            <a:schemeClr val="bg1"/>
                          </a:solidFill>
                          <a:latin typeface="Calibri" pitchFamily="34" charset="0"/>
                          <a:cs typeface="Arial" pitchFamily="34" charset="0"/>
                        </a:rPr>
                        <a:t>3.Farmers make decisions</a:t>
                      </a:r>
                      <a:endParaRPr kumimoji="1" lang="ja-JP" altLang="en-US" sz="2400" dirty="0">
                        <a:solidFill>
                          <a:schemeClr val="bg1"/>
                        </a:solidFill>
                        <a:latin typeface="Calibri" pitchFamily="34" charset="0"/>
                        <a:cs typeface="Arial" pitchFamily="34" charset="0"/>
                      </a:endParaRPr>
                    </a:p>
                  </a:txBody>
                  <a:tcPr marL="68580" marR="68580">
                    <a:solidFill>
                      <a:srgbClr val="0070C0"/>
                    </a:solidFill>
                  </a:tcPr>
                </a:tc>
                <a:tc>
                  <a:txBody>
                    <a:bodyPr/>
                    <a:lstStyle/>
                    <a:p>
                      <a:r>
                        <a:rPr kumimoji="1" lang="en-US" altLang="ja-JP" sz="2400" dirty="0">
                          <a:latin typeface="Calibri" pitchFamily="34" charset="0"/>
                          <a:cs typeface="Arial" pitchFamily="34" charset="0"/>
                        </a:rPr>
                        <a:t>/Crop selection,</a:t>
                      </a:r>
                    </a:p>
                    <a:p>
                      <a:r>
                        <a:rPr kumimoji="1" lang="en-US" altLang="ja-JP" sz="2400" dirty="0">
                          <a:latin typeface="Calibri" pitchFamily="34" charset="0"/>
                          <a:cs typeface="Arial" pitchFamily="34" charset="0"/>
                        </a:rPr>
                        <a:t>/Crop calendar making </a:t>
                      </a:r>
                      <a:r>
                        <a:rPr kumimoji="1" lang="en-US" altLang="ja-JP" sz="2400" dirty="0" err="1">
                          <a:latin typeface="Calibri" pitchFamily="34" charset="0"/>
                          <a:cs typeface="Arial" pitchFamily="34" charset="0"/>
                        </a:rPr>
                        <a:t>etc</a:t>
                      </a:r>
                      <a:endParaRPr kumimoji="1" lang="en-US" altLang="ja-JP" sz="2400" dirty="0">
                        <a:latin typeface="Calibri" pitchFamily="34" charset="0"/>
                        <a:cs typeface="Arial" pitchFamily="34" charset="0"/>
                      </a:endParaRPr>
                    </a:p>
                    <a:p>
                      <a:endParaRPr kumimoji="1" lang="en-US" altLang="ja-JP" sz="2400" dirty="0">
                        <a:latin typeface="Calibri" pitchFamily="34" charset="0"/>
                        <a:cs typeface="Arial" pitchFamily="34" charset="0"/>
                      </a:endParaRPr>
                    </a:p>
                  </a:txBody>
                  <a:tcPr marL="68580" marR="68580"/>
                </a:tc>
                <a:extLst>
                  <a:ext uri="{0D108BD9-81ED-4DB2-BD59-A6C34878D82A}">
                    <a16:rowId xmlns:a16="http://schemas.microsoft.com/office/drawing/2014/main" val="1598030915"/>
                  </a:ext>
                </a:extLst>
              </a:tr>
              <a:tr h="1133328">
                <a:tc>
                  <a:txBody>
                    <a:bodyPr/>
                    <a:lstStyle/>
                    <a:p>
                      <a:r>
                        <a:rPr kumimoji="1" lang="en-US" altLang="ja-JP" sz="2400" dirty="0">
                          <a:solidFill>
                            <a:schemeClr val="bg1"/>
                          </a:solidFill>
                          <a:latin typeface="Calibri" pitchFamily="34" charset="0"/>
                          <a:cs typeface="Arial" pitchFamily="34" charset="0"/>
                        </a:rPr>
                        <a:t>4.Farmers acquire skill</a:t>
                      </a:r>
                    </a:p>
                    <a:p>
                      <a:endParaRPr kumimoji="1" lang="ja-JP" altLang="en-US" sz="2400" dirty="0">
                        <a:solidFill>
                          <a:schemeClr val="bg1"/>
                        </a:solidFill>
                        <a:latin typeface="Calibri" pitchFamily="34" charset="0"/>
                        <a:cs typeface="Arial" pitchFamily="34" charset="0"/>
                      </a:endParaRPr>
                    </a:p>
                  </a:txBody>
                  <a:tcPr marL="68580" marR="68580">
                    <a:solidFill>
                      <a:srgbClr val="FF0000"/>
                    </a:solidFill>
                  </a:tcPr>
                </a:tc>
                <a:tc>
                  <a:txBody>
                    <a:bodyPr/>
                    <a:lstStyle/>
                    <a:p>
                      <a:r>
                        <a:rPr kumimoji="1" lang="en-US" altLang="ja-JP" sz="2400" dirty="0">
                          <a:latin typeface="Calibri" pitchFamily="34" charset="0"/>
                          <a:cs typeface="Arial" pitchFamily="34" charset="0"/>
                        </a:rPr>
                        <a:t>/Demand Driven In-Field Training for Farmers(Basic Cultivation skill, Post harvest handling </a:t>
                      </a:r>
                      <a:r>
                        <a:rPr kumimoji="1" lang="en-US" altLang="ja-JP" sz="2400" dirty="0" err="1">
                          <a:latin typeface="Calibri" pitchFamily="34" charset="0"/>
                          <a:cs typeface="Arial" pitchFamily="34" charset="0"/>
                        </a:rPr>
                        <a:t>etc</a:t>
                      </a:r>
                      <a:r>
                        <a:rPr kumimoji="1" lang="en-US" altLang="ja-JP" sz="2400" dirty="0">
                          <a:latin typeface="Calibri" pitchFamily="34" charset="0"/>
                          <a:cs typeface="Arial" pitchFamily="34" charset="0"/>
                        </a:rPr>
                        <a:t>)</a:t>
                      </a:r>
                    </a:p>
                  </a:txBody>
                  <a:tcPr marL="68580" marR="68580"/>
                </a:tc>
                <a:extLst>
                  <a:ext uri="{0D108BD9-81ED-4DB2-BD59-A6C34878D82A}">
                    <a16:rowId xmlns:a16="http://schemas.microsoft.com/office/drawing/2014/main" val="3803141364"/>
                  </a:ext>
                </a:extLst>
              </a:tr>
              <a:tr h="1006675">
                <a:tc gridSpan="2">
                  <a:txBody>
                    <a:bodyPr/>
                    <a:lstStyle/>
                    <a:p>
                      <a:r>
                        <a:rPr kumimoji="1" lang="en-US" altLang="ja-JP" sz="2400" dirty="0">
                          <a:solidFill>
                            <a:schemeClr val="tx1"/>
                          </a:solidFill>
                          <a:latin typeface="Calibri" pitchFamily="34" charset="0"/>
                          <a:cs typeface="Arial" pitchFamily="34" charset="0"/>
                        </a:rPr>
                        <a:t>Follow up and monitoring (Including Participatory End-line survey)</a:t>
                      </a:r>
                      <a:endParaRPr kumimoji="1" lang="ja-JP" altLang="en-US" sz="2400" dirty="0">
                        <a:solidFill>
                          <a:schemeClr val="tx1"/>
                        </a:solidFill>
                        <a:latin typeface="Calibri" pitchFamily="34" charset="0"/>
                        <a:cs typeface="Arial" pitchFamily="34" charset="0"/>
                      </a:endParaRPr>
                    </a:p>
                  </a:txBody>
                  <a:tcPr marL="68580" marR="68580">
                    <a:solidFill>
                      <a:schemeClr val="bg1">
                        <a:lumMod val="85000"/>
                      </a:schemeClr>
                    </a:solidFill>
                  </a:tcPr>
                </a:tc>
                <a:tc hMerge="1">
                  <a:txBody>
                    <a:bodyPr/>
                    <a:lstStyle/>
                    <a:p>
                      <a:endParaRPr kumimoji="1" lang="en-US" altLang="ja-JP" dirty="0">
                        <a:latin typeface="Calibri" pitchFamily="34" charset="0"/>
                        <a:cs typeface="Arial" pitchFamily="34" charset="0"/>
                      </a:endParaRPr>
                    </a:p>
                  </a:txBody>
                  <a:tcPr marL="68580" marR="68580">
                    <a:solidFill>
                      <a:schemeClr val="bg1">
                        <a:lumMod val="85000"/>
                      </a:schemeClr>
                    </a:solidFill>
                  </a:tcPr>
                </a:tc>
                <a:extLst>
                  <a:ext uri="{0D108BD9-81ED-4DB2-BD59-A6C34878D82A}">
                    <a16:rowId xmlns:a16="http://schemas.microsoft.com/office/drawing/2014/main" val="4204363749"/>
                  </a:ext>
                </a:extLst>
              </a:tr>
            </a:tbl>
          </a:graphicData>
        </a:graphic>
      </p:graphicFrame>
      <p:sp>
        <p:nvSpPr>
          <p:cNvPr id="8" name="思考の吹き出し: 雲形 7"/>
          <p:cNvSpPr/>
          <p:nvPr/>
        </p:nvSpPr>
        <p:spPr>
          <a:xfrm>
            <a:off x="7063943" y="1488992"/>
            <a:ext cx="2384857" cy="1238865"/>
          </a:xfrm>
          <a:prstGeom prst="cloudCallout">
            <a:avLst>
              <a:gd name="adj1" fmla="val -7126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Arial" pitchFamily="34" charset="0"/>
                <a:cs typeface="Arial" pitchFamily="34" charset="0"/>
              </a:rPr>
              <a:t>Farmer’s Relatedness</a:t>
            </a:r>
            <a:endParaRPr kumimoji="1" lang="ja-JP" altLang="en-US" dirty="0">
              <a:solidFill>
                <a:prstClr val="white"/>
              </a:solidFill>
              <a:latin typeface="Arial" pitchFamily="34" charset="0"/>
              <a:cs typeface="Arial" pitchFamily="34" charset="0"/>
            </a:endParaRPr>
          </a:p>
        </p:txBody>
      </p:sp>
      <p:sp>
        <p:nvSpPr>
          <p:cNvPr id="9" name="思考の吹き出し: 雲形 8"/>
          <p:cNvSpPr/>
          <p:nvPr/>
        </p:nvSpPr>
        <p:spPr>
          <a:xfrm>
            <a:off x="7006023" y="2743200"/>
            <a:ext cx="2137977" cy="1243777"/>
          </a:xfrm>
          <a:prstGeom prst="cloudCallout">
            <a:avLst>
              <a:gd name="adj1" fmla="val -7126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Arial" pitchFamily="34" charset="0"/>
                <a:cs typeface="Arial" pitchFamily="34" charset="0"/>
              </a:rPr>
              <a:t>Farmer’s Autonomy</a:t>
            </a:r>
            <a:endParaRPr kumimoji="1" lang="ja-JP" altLang="en-US" dirty="0">
              <a:solidFill>
                <a:prstClr val="white"/>
              </a:solidFill>
              <a:latin typeface="Arial" pitchFamily="34" charset="0"/>
              <a:cs typeface="Arial" pitchFamily="34" charset="0"/>
            </a:endParaRPr>
          </a:p>
        </p:txBody>
      </p:sp>
      <p:sp>
        <p:nvSpPr>
          <p:cNvPr id="10" name="思考の吹き出し: 雲形 9"/>
          <p:cNvSpPr/>
          <p:nvPr/>
        </p:nvSpPr>
        <p:spPr>
          <a:xfrm>
            <a:off x="6880659" y="4191000"/>
            <a:ext cx="2491941" cy="1150866"/>
          </a:xfrm>
          <a:prstGeom prst="cloudCallout">
            <a:avLst>
              <a:gd name="adj1" fmla="val -7126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Arial" pitchFamily="34" charset="0"/>
                <a:cs typeface="Arial" pitchFamily="34" charset="0"/>
              </a:rPr>
              <a:t>Farmer’s Competence</a:t>
            </a:r>
            <a:endParaRPr kumimoji="1" lang="ja-JP" alt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4532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bg1"/>
          </a:solidFill>
        </p:spPr>
        <p:txBody>
          <a:bodyPr>
            <a:normAutofit/>
          </a:bodyPr>
          <a:lstStyle/>
          <a:p>
            <a:r>
              <a:rPr kumimoji="1" lang="en-US" sz="3200" b="1" dirty="0">
                <a:solidFill>
                  <a:srgbClr val="0070C0"/>
                </a:solidFill>
                <a:latin typeface="Arial" panose="020B0604020202020204" pitchFamily="34" charset="0"/>
                <a:cs typeface="Arial" panose="020B0604020202020204" pitchFamily="34" charset="0"/>
              </a:rPr>
              <a:t>Picture based Horticulture extension materials (</a:t>
            </a:r>
            <a:r>
              <a:rPr kumimoji="1" lang="en-US" sz="3200" b="1" dirty="0" err="1">
                <a:solidFill>
                  <a:srgbClr val="0070C0"/>
                </a:solidFill>
                <a:latin typeface="Arial" panose="020B0604020202020204" pitchFamily="34" charset="0"/>
                <a:cs typeface="Arial" panose="020B0604020202020204" pitchFamily="34" charset="0"/>
              </a:rPr>
              <a:t>Kamishibai</a:t>
            </a:r>
            <a:r>
              <a:rPr kumimoji="1" lang="en-US" sz="3200" b="1" dirty="0">
                <a:solidFill>
                  <a:srgbClr val="0070C0"/>
                </a:solidFill>
                <a:latin typeface="Arial" panose="020B0604020202020204" pitchFamily="34" charset="0"/>
                <a:cs typeface="Arial" panose="020B0604020202020204" pitchFamily="34" charset="0"/>
              </a:rPr>
              <a:t>) in two local languages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73324" y="1567833"/>
            <a:ext cx="7197352" cy="5290167"/>
          </a:xfrm>
        </p:spPr>
      </p:pic>
    </p:spTree>
    <p:extLst>
      <p:ext uri="{BB962C8B-B14F-4D97-AF65-F5344CB8AC3E}">
        <p14:creationId xmlns:p14="http://schemas.microsoft.com/office/powerpoint/2010/main" val="307629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70C0"/>
                </a:solidFill>
              </a:rPr>
              <a:t>Peoples reached by the project</a:t>
            </a:r>
          </a:p>
        </p:txBody>
      </p:sp>
      <p:sp>
        <p:nvSpPr>
          <p:cNvPr id="3" name="Content Placeholder 2"/>
          <p:cNvSpPr>
            <a:spLocks noGrp="1"/>
          </p:cNvSpPr>
          <p:nvPr>
            <p:ph idx="1"/>
          </p:nvPr>
        </p:nvSpPr>
        <p:spPr/>
        <p:txBody>
          <a:bodyPr>
            <a:normAutofit fontScale="85000" lnSpcReduction="10000"/>
          </a:bodyPr>
          <a:lstStyle/>
          <a:p>
            <a:r>
              <a:rPr lang="en-US" sz="3100" dirty="0"/>
              <a:t>Through participating in various SHEP activities, such as, field days and exchange visits, periodic monitoring, sensitization workshops, technical trainings for farmers and experts, market linkage forums and market survey, baseline and end line surveys …etc., the project reached </a:t>
            </a:r>
            <a:r>
              <a:rPr lang="en-US" sz="3100" dirty="0">
                <a:solidFill>
                  <a:srgbClr val="0070C0"/>
                </a:solidFill>
              </a:rPr>
              <a:t>35,775</a:t>
            </a:r>
            <a:r>
              <a:rPr lang="en-US" sz="3100" dirty="0">
                <a:solidFill>
                  <a:srgbClr val="C00000"/>
                </a:solidFill>
              </a:rPr>
              <a:t> </a:t>
            </a:r>
            <a:r>
              <a:rPr lang="en-US" sz="3100" dirty="0"/>
              <a:t>people during the 4 cycles of intervention as detailed below: </a:t>
            </a:r>
          </a:p>
          <a:p>
            <a:r>
              <a:rPr lang="en-US" sz="3100" dirty="0">
                <a:solidFill>
                  <a:srgbClr val="0070C0"/>
                </a:solidFill>
              </a:rPr>
              <a:t>22,661</a:t>
            </a:r>
            <a:r>
              <a:rPr lang="en-US" sz="3100" dirty="0"/>
              <a:t> farmers (M= 17,528, F= 5133) of which </a:t>
            </a:r>
            <a:r>
              <a:rPr lang="en-US" sz="3100" dirty="0">
                <a:solidFill>
                  <a:srgbClr val="0070C0"/>
                </a:solidFill>
              </a:rPr>
              <a:t>1171</a:t>
            </a:r>
            <a:r>
              <a:rPr lang="en-US" sz="3100" dirty="0"/>
              <a:t> direct beneficiaries</a:t>
            </a:r>
          </a:p>
          <a:p>
            <a:r>
              <a:rPr lang="en-US" sz="3100" dirty="0">
                <a:solidFill>
                  <a:srgbClr val="0070C0"/>
                </a:solidFill>
              </a:rPr>
              <a:t>12,518</a:t>
            </a:r>
            <a:r>
              <a:rPr lang="en-US" sz="3100" dirty="0"/>
              <a:t> counterparts (government staff) </a:t>
            </a:r>
          </a:p>
          <a:p>
            <a:r>
              <a:rPr lang="en-US" sz="3100" dirty="0">
                <a:solidFill>
                  <a:srgbClr val="0070C0"/>
                </a:solidFill>
              </a:rPr>
              <a:t>596</a:t>
            </a:r>
            <a:r>
              <a:rPr lang="en-US" sz="3100" dirty="0"/>
              <a:t> participants from private sector, unions, universities</a:t>
            </a:r>
          </a:p>
          <a:p>
            <a:endParaRPr lang="en-US" dirty="0"/>
          </a:p>
        </p:txBody>
      </p:sp>
    </p:spTree>
    <p:extLst>
      <p:ext uri="{BB962C8B-B14F-4D97-AF65-F5344CB8AC3E}">
        <p14:creationId xmlns:p14="http://schemas.microsoft.com/office/powerpoint/2010/main" val="267504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….people reached by the project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469678"/>
              </p:ext>
            </p:extLst>
          </p:nvPr>
        </p:nvGraphicFramePr>
        <p:xfrm>
          <a:off x="228599" y="1295399"/>
          <a:ext cx="8686800" cy="5181602"/>
        </p:xfrm>
        <a:graphic>
          <a:graphicData uri="http://schemas.openxmlformats.org/drawingml/2006/table">
            <a:tbl>
              <a:tblPr firstRow="1" firstCol="1" bandRow="1">
                <a:tableStyleId>{5C22544A-7EE6-4342-B048-85BDC9FD1C3A}</a:tableStyleId>
              </a:tblPr>
              <a:tblGrid>
                <a:gridCol w="1809474">
                  <a:extLst>
                    <a:ext uri="{9D8B030D-6E8A-4147-A177-3AD203B41FA5}">
                      <a16:colId xmlns:a16="http://schemas.microsoft.com/office/drawing/2014/main" val="3046419285"/>
                    </a:ext>
                  </a:extLst>
                </a:gridCol>
                <a:gridCol w="672944">
                  <a:extLst>
                    <a:ext uri="{9D8B030D-6E8A-4147-A177-3AD203B41FA5}">
                      <a16:colId xmlns:a16="http://schemas.microsoft.com/office/drawing/2014/main" val="805926387"/>
                    </a:ext>
                  </a:extLst>
                </a:gridCol>
                <a:gridCol w="672944">
                  <a:extLst>
                    <a:ext uri="{9D8B030D-6E8A-4147-A177-3AD203B41FA5}">
                      <a16:colId xmlns:a16="http://schemas.microsoft.com/office/drawing/2014/main" val="2076013051"/>
                    </a:ext>
                  </a:extLst>
                </a:gridCol>
                <a:gridCol w="747716">
                  <a:extLst>
                    <a:ext uri="{9D8B030D-6E8A-4147-A177-3AD203B41FA5}">
                      <a16:colId xmlns:a16="http://schemas.microsoft.com/office/drawing/2014/main" val="3021125021"/>
                    </a:ext>
                  </a:extLst>
                </a:gridCol>
                <a:gridCol w="747716">
                  <a:extLst>
                    <a:ext uri="{9D8B030D-6E8A-4147-A177-3AD203B41FA5}">
                      <a16:colId xmlns:a16="http://schemas.microsoft.com/office/drawing/2014/main" val="424969107"/>
                    </a:ext>
                  </a:extLst>
                </a:gridCol>
                <a:gridCol w="672944">
                  <a:extLst>
                    <a:ext uri="{9D8B030D-6E8A-4147-A177-3AD203B41FA5}">
                      <a16:colId xmlns:a16="http://schemas.microsoft.com/office/drawing/2014/main" val="4217961078"/>
                    </a:ext>
                  </a:extLst>
                </a:gridCol>
                <a:gridCol w="672944">
                  <a:extLst>
                    <a:ext uri="{9D8B030D-6E8A-4147-A177-3AD203B41FA5}">
                      <a16:colId xmlns:a16="http://schemas.microsoft.com/office/drawing/2014/main" val="879901053"/>
                    </a:ext>
                  </a:extLst>
                </a:gridCol>
                <a:gridCol w="576572">
                  <a:extLst>
                    <a:ext uri="{9D8B030D-6E8A-4147-A177-3AD203B41FA5}">
                      <a16:colId xmlns:a16="http://schemas.microsoft.com/office/drawing/2014/main" val="2326049432"/>
                    </a:ext>
                  </a:extLst>
                </a:gridCol>
                <a:gridCol w="585313">
                  <a:extLst>
                    <a:ext uri="{9D8B030D-6E8A-4147-A177-3AD203B41FA5}">
                      <a16:colId xmlns:a16="http://schemas.microsoft.com/office/drawing/2014/main" val="1356140721"/>
                    </a:ext>
                  </a:extLst>
                </a:gridCol>
                <a:gridCol w="818733">
                  <a:extLst>
                    <a:ext uri="{9D8B030D-6E8A-4147-A177-3AD203B41FA5}">
                      <a16:colId xmlns:a16="http://schemas.microsoft.com/office/drawing/2014/main" val="2846981253"/>
                    </a:ext>
                  </a:extLst>
                </a:gridCol>
                <a:gridCol w="709500">
                  <a:extLst>
                    <a:ext uri="{9D8B030D-6E8A-4147-A177-3AD203B41FA5}">
                      <a16:colId xmlns:a16="http://schemas.microsoft.com/office/drawing/2014/main" val="416299654"/>
                    </a:ext>
                  </a:extLst>
                </a:gridCol>
              </a:tblGrid>
              <a:tr h="1021102">
                <a:tc>
                  <a:txBody>
                    <a:bodyPr/>
                    <a:lstStyle/>
                    <a:p>
                      <a:pPr marL="0" marR="0">
                        <a:lnSpc>
                          <a:spcPct val="150000"/>
                        </a:lnSpc>
                        <a:spcBef>
                          <a:spcPts val="0"/>
                        </a:spcBef>
                        <a:spcAft>
                          <a:spcPts val="0"/>
                        </a:spcAft>
                      </a:pPr>
                      <a:r>
                        <a:rPr lang="en-US" sz="2000">
                          <a:effectLst/>
                        </a:rPr>
                        <a:t>Stakeholders</a:t>
                      </a:r>
                      <a:endParaRPr lang="en-US" sz="2000">
                        <a:effectLst/>
                        <a:latin typeface="Yu Mincho"/>
                        <a:ea typeface="Yu Mincho"/>
                        <a:cs typeface="Times New Roman" panose="02020603050405020304" pitchFamily="18" charset="0"/>
                      </a:endParaRPr>
                    </a:p>
                  </a:txBody>
                  <a:tcPr marL="68580" marR="68580" marT="0" marB="0"/>
                </a:tc>
                <a:tc gridSpan="2">
                  <a:txBody>
                    <a:bodyPr/>
                    <a:lstStyle/>
                    <a:p>
                      <a:pPr marL="0" marR="0">
                        <a:lnSpc>
                          <a:spcPct val="150000"/>
                        </a:lnSpc>
                        <a:spcBef>
                          <a:spcPts val="0"/>
                        </a:spcBef>
                        <a:spcAft>
                          <a:spcPts val="0"/>
                        </a:spcAft>
                      </a:pPr>
                      <a:r>
                        <a:rPr lang="en-US" sz="2000">
                          <a:effectLst/>
                        </a:rPr>
                        <a:t>      1</a:t>
                      </a:r>
                      <a:r>
                        <a:rPr lang="en-US" sz="2000" baseline="30000">
                          <a:effectLst/>
                        </a:rPr>
                        <a:t>st</a:t>
                      </a:r>
                      <a:r>
                        <a:rPr lang="en-US" sz="2000">
                          <a:effectLst/>
                        </a:rPr>
                        <a:t> cycle</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2</a:t>
                      </a:r>
                      <a:r>
                        <a:rPr lang="en-US" sz="2000" baseline="30000" dirty="0">
                          <a:effectLst/>
                        </a:rPr>
                        <a:t>nd</a:t>
                      </a:r>
                      <a:r>
                        <a:rPr lang="en-US" sz="2000" dirty="0">
                          <a:effectLst/>
                        </a:rPr>
                        <a:t> cycle</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3</a:t>
                      </a:r>
                      <a:r>
                        <a:rPr lang="en-US" sz="2000" baseline="30000" dirty="0">
                          <a:effectLst/>
                        </a:rPr>
                        <a:t>rd</a:t>
                      </a:r>
                      <a:r>
                        <a:rPr lang="en-US" sz="2000" dirty="0">
                          <a:effectLst/>
                        </a:rPr>
                        <a:t> cycle</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4</a:t>
                      </a:r>
                      <a:r>
                        <a:rPr lang="en-US" sz="2000" baseline="30000" dirty="0">
                          <a:effectLst/>
                        </a:rPr>
                        <a:t>th</a:t>
                      </a:r>
                      <a:r>
                        <a:rPr lang="en-US" sz="2000" dirty="0">
                          <a:effectLst/>
                        </a:rPr>
                        <a:t> cycle</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Total</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76447289"/>
                  </a:ext>
                </a:extLst>
              </a:tr>
              <a:tr h="510551">
                <a:tc rowSpan="2">
                  <a:txBody>
                    <a:bodyPr/>
                    <a:lstStyle/>
                    <a:p>
                      <a:pPr marL="0" marR="0">
                        <a:lnSpc>
                          <a:spcPct val="150000"/>
                        </a:lnSpc>
                        <a:spcBef>
                          <a:spcPts val="0"/>
                        </a:spcBef>
                        <a:spcAft>
                          <a:spcPts val="0"/>
                        </a:spcAft>
                      </a:pPr>
                      <a:r>
                        <a:rPr lang="en-US" sz="2000">
                          <a:effectLst/>
                        </a:rPr>
                        <a:t>Farmers</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M</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F</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M</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F</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M</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   F</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M</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F</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M</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dirty="0">
                          <a:effectLst/>
                        </a:rPr>
                        <a:t>F</a:t>
                      </a:r>
                      <a:endParaRPr lang="en-US" sz="2000" dirty="0">
                        <a:effectLst/>
                        <a:latin typeface="Yu Mincho"/>
                        <a:ea typeface="Yu Mincho"/>
                        <a:cs typeface="Times New Roman" panose="02020603050405020304" pitchFamily="18" charset="0"/>
                      </a:endParaRPr>
                    </a:p>
                  </a:txBody>
                  <a:tcPr marL="68580" marR="68580" marT="0" marB="0"/>
                </a:tc>
                <a:extLst>
                  <a:ext uri="{0D108BD9-81ED-4DB2-BD59-A6C34878D82A}">
                    <a16:rowId xmlns:a16="http://schemas.microsoft.com/office/drawing/2014/main" val="2918903970"/>
                  </a:ext>
                </a:extLst>
              </a:tr>
              <a:tr h="510551">
                <a:tc vMerge="1">
                  <a:txBody>
                    <a:bodyPr/>
                    <a:lstStyle/>
                    <a:p>
                      <a:endParaRPr lang="en-US"/>
                    </a:p>
                  </a:txBody>
                  <a:tcPr/>
                </a:tc>
                <a:tc>
                  <a:txBody>
                    <a:bodyPr/>
                    <a:lstStyle/>
                    <a:p>
                      <a:pPr marL="0" marR="0">
                        <a:lnSpc>
                          <a:spcPct val="150000"/>
                        </a:lnSpc>
                        <a:spcBef>
                          <a:spcPts val="0"/>
                        </a:spcBef>
                        <a:spcAft>
                          <a:spcPts val="0"/>
                        </a:spcAft>
                      </a:pPr>
                      <a:r>
                        <a:rPr lang="en-US" sz="2000">
                          <a:effectLst/>
                        </a:rPr>
                        <a:t>2708</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781</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5559</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1732</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9026</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2530</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235</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90</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rPr>
                        <a:t>17528</a:t>
                      </a:r>
                      <a:endParaRPr lang="en-US" sz="2000">
                        <a:effectLst/>
                        <a:latin typeface="Yu Mincho"/>
                        <a:ea typeface="Yu Mincho"/>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dirty="0">
                          <a:effectLst/>
                        </a:rPr>
                        <a:t>5133</a:t>
                      </a:r>
                      <a:endParaRPr lang="en-US" sz="2000" dirty="0">
                        <a:effectLst/>
                        <a:latin typeface="Yu Mincho"/>
                        <a:ea typeface="Yu Mincho"/>
                        <a:cs typeface="Times New Roman" panose="02020603050405020304" pitchFamily="18" charset="0"/>
                      </a:endParaRPr>
                    </a:p>
                  </a:txBody>
                  <a:tcPr marL="68580" marR="68580" marT="0" marB="0"/>
                </a:tc>
                <a:extLst>
                  <a:ext uri="{0D108BD9-81ED-4DB2-BD59-A6C34878D82A}">
                    <a16:rowId xmlns:a16="http://schemas.microsoft.com/office/drawing/2014/main" val="1462189616"/>
                  </a:ext>
                </a:extLst>
              </a:tr>
              <a:tr h="510551">
                <a:tc>
                  <a:txBody>
                    <a:bodyPr/>
                    <a:lstStyle/>
                    <a:p>
                      <a:pPr marL="0" marR="0">
                        <a:lnSpc>
                          <a:spcPct val="150000"/>
                        </a:lnSpc>
                        <a:spcBef>
                          <a:spcPts val="0"/>
                        </a:spcBef>
                        <a:spcAft>
                          <a:spcPts val="0"/>
                        </a:spcAft>
                      </a:pPr>
                      <a:r>
                        <a:rPr lang="en-US" sz="2000">
                          <a:effectLst/>
                        </a:rPr>
                        <a:t>CPs</a:t>
                      </a:r>
                      <a:endParaRPr lang="en-US" sz="2000">
                        <a:effectLst/>
                        <a:latin typeface="Yu Mincho"/>
                        <a:ea typeface="Yu Mincho"/>
                        <a:cs typeface="Times New Roman" panose="02020603050405020304" pitchFamily="18" charset="0"/>
                      </a:endParaRPr>
                    </a:p>
                  </a:txBody>
                  <a:tcPr marL="68580" marR="68580" marT="0" marB="0"/>
                </a:tc>
                <a:tc gridSpan="2">
                  <a:txBody>
                    <a:bodyPr/>
                    <a:lstStyle/>
                    <a:p>
                      <a:pPr marL="0" marR="0">
                        <a:lnSpc>
                          <a:spcPct val="150000"/>
                        </a:lnSpc>
                        <a:spcBef>
                          <a:spcPts val="0"/>
                        </a:spcBef>
                        <a:spcAft>
                          <a:spcPts val="0"/>
                        </a:spcAft>
                      </a:pPr>
                      <a:r>
                        <a:rPr lang="en-US" sz="2000">
                          <a:effectLst/>
                        </a:rPr>
                        <a:t>      1636</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a:effectLst/>
                        </a:rPr>
                        <a:t>         3567</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a:effectLst/>
                        </a:rPr>
                        <a:t>        7203</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a:effectLst/>
                        </a:rPr>
                        <a:t>      112</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12518</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409514609"/>
                  </a:ext>
                </a:extLst>
              </a:tr>
              <a:tr h="1531653">
                <a:tc>
                  <a:txBody>
                    <a:bodyPr/>
                    <a:lstStyle/>
                    <a:p>
                      <a:pPr marL="0" marR="0">
                        <a:lnSpc>
                          <a:spcPct val="150000"/>
                        </a:lnSpc>
                        <a:spcBef>
                          <a:spcPts val="0"/>
                        </a:spcBef>
                        <a:spcAft>
                          <a:spcPts val="0"/>
                        </a:spcAft>
                      </a:pPr>
                      <a:r>
                        <a:rPr lang="en-US" sz="2000">
                          <a:effectLst/>
                        </a:rPr>
                        <a:t>Private sector, Unions, Universities</a:t>
                      </a:r>
                      <a:endParaRPr lang="en-US" sz="2000">
                        <a:effectLst/>
                        <a:latin typeface="Yu Mincho"/>
                        <a:ea typeface="Yu Mincho"/>
                        <a:cs typeface="Times New Roman" panose="02020603050405020304" pitchFamily="18" charset="0"/>
                      </a:endParaRPr>
                    </a:p>
                  </a:txBody>
                  <a:tcPr marL="68580" marR="68580" marT="0" marB="0"/>
                </a:tc>
                <a:tc gridSpan="2">
                  <a:txBody>
                    <a:bodyPr/>
                    <a:lstStyle/>
                    <a:p>
                      <a:pPr marL="0" marR="0">
                        <a:lnSpc>
                          <a:spcPct val="150000"/>
                        </a:lnSpc>
                        <a:spcBef>
                          <a:spcPts val="0"/>
                        </a:spcBef>
                        <a:spcAft>
                          <a:spcPts val="0"/>
                        </a:spcAft>
                      </a:pPr>
                      <a:r>
                        <a:rPr lang="en-US" sz="2000">
                          <a:effectLst/>
                        </a:rPr>
                        <a:t>        81</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190</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a:effectLst/>
                        </a:rPr>
                        <a:t>           325</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a:effectLst/>
                        </a:rPr>
                        <a:t>       0</a:t>
                      </a:r>
                      <a:endParaRPr lang="en-US" sz="200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dirty="0">
                          <a:effectLst/>
                        </a:rPr>
                        <a:t>          596</a:t>
                      </a:r>
                      <a:endParaRPr lang="en-US" sz="20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818823081"/>
                  </a:ext>
                </a:extLst>
              </a:tr>
              <a:tr h="1097194">
                <a:tc gridSpan="9">
                  <a:txBody>
                    <a:bodyPr/>
                    <a:lstStyle/>
                    <a:p>
                      <a:pPr marL="0" marR="0">
                        <a:lnSpc>
                          <a:spcPct val="150000"/>
                        </a:lnSpc>
                        <a:spcBef>
                          <a:spcPts val="0"/>
                        </a:spcBef>
                        <a:spcAft>
                          <a:spcPts val="0"/>
                        </a:spcAft>
                      </a:pPr>
                      <a:r>
                        <a:rPr lang="en-US" sz="2000" dirty="0">
                          <a:effectLst/>
                          <a:latin typeface="Yu Mincho"/>
                          <a:ea typeface="Yu Mincho"/>
                          <a:cs typeface="Times New Roman" panose="02020603050405020304" pitchFamily="18" charset="0"/>
                        </a:rPr>
                        <a:t>                                                                                             Total</a:t>
                      </a:r>
                    </a:p>
                  </a:txBody>
                  <a:tcPr marL="68580" marR="68580" marT="0" marB="0"/>
                </a:tc>
                <a:tc hMerge="1">
                  <a:txBody>
                    <a:bodyPr/>
                    <a:lstStyle/>
                    <a:p>
                      <a:pPr marL="0" marR="0">
                        <a:lnSpc>
                          <a:spcPct val="150000"/>
                        </a:lnSpc>
                        <a:spcBef>
                          <a:spcPts val="0"/>
                        </a:spcBef>
                        <a:spcAft>
                          <a:spcPts val="0"/>
                        </a:spcAft>
                      </a:pPr>
                      <a:endParaRPr lang="en-US" sz="18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50000"/>
                        </a:lnSpc>
                        <a:spcBef>
                          <a:spcPts val="0"/>
                        </a:spcBef>
                        <a:spcAft>
                          <a:spcPts val="0"/>
                        </a:spcAft>
                      </a:pPr>
                      <a:endParaRPr lang="en-US" sz="18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50000"/>
                        </a:lnSpc>
                        <a:spcBef>
                          <a:spcPts val="0"/>
                        </a:spcBef>
                        <a:spcAft>
                          <a:spcPts val="0"/>
                        </a:spcAft>
                      </a:pPr>
                      <a:endParaRPr lang="en-US" sz="18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50000"/>
                        </a:lnSpc>
                        <a:spcBef>
                          <a:spcPts val="0"/>
                        </a:spcBef>
                        <a:spcAft>
                          <a:spcPts val="0"/>
                        </a:spcAft>
                      </a:pPr>
                      <a:endParaRPr lang="en-US" sz="1800" dirty="0">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50000"/>
                        </a:lnSpc>
                        <a:spcBef>
                          <a:spcPts val="0"/>
                        </a:spcBef>
                        <a:spcAft>
                          <a:spcPts val="0"/>
                        </a:spcAft>
                      </a:pPr>
                      <a:r>
                        <a:rPr lang="en-US" sz="2000" b="1" dirty="0">
                          <a:solidFill>
                            <a:schemeClr val="tx1"/>
                          </a:solidFill>
                        </a:rPr>
                        <a:t>    </a:t>
                      </a:r>
                      <a:r>
                        <a:rPr lang="en-US" sz="2000" b="1" dirty="0">
                          <a:solidFill>
                            <a:srgbClr val="002060"/>
                          </a:solidFill>
                        </a:rPr>
                        <a:t>35,775</a:t>
                      </a:r>
                      <a:endParaRPr lang="en-US" sz="2000" b="1" dirty="0">
                        <a:solidFill>
                          <a:srgbClr val="002060"/>
                        </a:solidFill>
                        <a:effectLst/>
                        <a:latin typeface="Yu Mincho"/>
                        <a:ea typeface="Yu Mincho"/>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81798580"/>
                  </a:ext>
                </a:extLst>
              </a:tr>
            </a:tbl>
          </a:graphicData>
        </a:graphic>
      </p:graphicFrame>
    </p:spTree>
    <p:extLst>
      <p:ext uri="{BB962C8B-B14F-4D97-AF65-F5344CB8AC3E}">
        <p14:creationId xmlns:p14="http://schemas.microsoft.com/office/powerpoint/2010/main" val="417295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F09F-AA5A-49E6-9967-3500C463EAEE}"/>
              </a:ext>
            </a:extLst>
          </p:cNvPr>
          <p:cNvSpPr>
            <a:spLocks noGrp="1"/>
          </p:cNvSpPr>
          <p:nvPr>
            <p:ph type="title"/>
          </p:nvPr>
        </p:nvSpPr>
        <p:spPr/>
        <p:txBody>
          <a:bodyPr/>
          <a:lstStyle/>
          <a:p>
            <a:r>
              <a:rPr kumimoji="1" lang="en-US" altLang="ja-JP" dirty="0"/>
              <a:t>Results of th</a:t>
            </a:r>
            <a:r>
              <a:rPr lang="en-US" altLang="ja-JP" dirty="0"/>
              <a:t>e </a:t>
            </a:r>
            <a:r>
              <a:rPr lang="en-US" altLang="ja-JP" sz="2800" dirty="0"/>
              <a:t>1st  and 2</a:t>
            </a:r>
            <a:r>
              <a:rPr lang="en-US" altLang="ja-JP" sz="2800" baseline="30000" dirty="0"/>
              <a:t>nd</a:t>
            </a:r>
            <a:r>
              <a:rPr lang="en-US" altLang="ja-JP" sz="2800" dirty="0"/>
              <a:t> year groups</a:t>
            </a:r>
            <a:endParaRPr kumimoji="1" lang="ja-JP" altLang="en-US" sz="2800" dirty="0"/>
          </a:p>
        </p:txBody>
      </p:sp>
      <p:pic>
        <p:nvPicPr>
          <p:cNvPr id="3" name="図 2">
            <a:extLst>
              <a:ext uri="{FF2B5EF4-FFF2-40B4-BE49-F238E27FC236}">
                <a16:creationId xmlns:a16="http://schemas.microsoft.com/office/drawing/2014/main" id="{EDCEAD81-918F-EC9F-2436-28AA8A1245C7}"/>
              </a:ext>
            </a:extLst>
          </p:cNvPr>
          <p:cNvPicPr>
            <a:picLocks noChangeAspect="1"/>
          </p:cNvPicPr>
          <p:nvPr/>
        </p:nvPicPr>
        <p:blipFill>
          <a:blip r:embed="rId3"/>
          <a:stretch>
            <a:fillRect/>
          </a:stretch>
        </p:blipFill>
        <p:spPr>
          <a:xfrm>
            <a:off x="1615183" y="1981200"/>
            <a:ext cx="5913633" cy="3267739"/>
          </a:xfrm>
          <a:prstGeom prst="rect">
            <a:avLst/>
          </a:prstGeom>
        </p:spPr>
      </p:pic>
    </p:spTree>
    <p:extLst>
      <p:ext uri="{BB962C8B-B14F-4D97-AF65-F5344CB8AC3E}">
        <p14:creationId xmlns:p14="http://schemas.microsoft.com/office/powerpoint/2010/main" val="94137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5086FF-2D86-43FA-A41A-22BD3E71BFDC}"/>
              </a:ext>
            </a:extLst>
          </p:cNvPr>
          <p:cNvPicPr>
            <a:picLocks noGrp="1" noChangeAspect="1"/>
          </p:cNvPicPr>
          <p:nvPr>
            <p:ph idx="1"/>
          </p:nvPr>
        </p:nvPicPr>
        <p:blipFill>
          <a:blip r:embed="rId3"/>
          <a:stretch>
            <a:fillRect/>
          </a:stretch>
        </p:blipFill>
        <p:spPr>
          <a:xfrm>
            <a:off x="-8468" y="304800"/>
            <a:ext cx="9152467" cy="6553200"/>
          </a:xfrm>
          <a:prstGeom prst="rect">
            <a:avLst/>
          </a:prstGeom>
        </p:spPr>
      </p:pic>
    </p:spTree>
    <p:extLst>
      <p:ext uri="{BB962C8B-B14F-4D97-AF65-F5344CB8AC3E}">
        <p14:creationId xmlns:p14="http://schemas.microsoft.com/office/powerpoint/2010/main" val="12641071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21595</TotalTime>
  <Words>1673</Words>
  <PresentationFormat>画面に合わせる (4:3)</PresentationFormat>
  <Paragraphs>181</Paragraphs>
  <Slides>20</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20</vt:i4>
      </vt:variant>
    </vt:vector>
  </HeadingPairs>
  <TitlesOfParts>
    <vt:vector size="33" baseType="lpstr">
      <vt:lpstr>Arial,Bold</vt:lpstr>
      <vt:lpstr>游ゴシック</vt:lpstr>
      <vt:lpstr>游ゴシック Light</vt:lpstr>
      <vt:lpstr>游明朝</vt:lpstr>
      <vt:lpstr>游明朝</vt:lpstr>
      <vt:lpstr>Arial</vt:lpstr>
      <vt:lpstr>Arial Black</vt:lpstr>
      <vt:lpstr>Calibri</vt:lpstr>
      <vt:lpstr>Century</vt:lpstr>
      <vt:lpstr>1_Office Theme</vt:lpstr>
      <vt:lpstr>4_Office テーマ</vt:lpstr>
      <vt:lpstr>1_Office テーマ</vt:lpstr>
      <vt:lpstr>3_Office Theme</vt:lpstr>
      <vt:lpstr>Overview &amp; progress of  Ethio-SHEP Project </vt:lpstr>
      <vt:lpstr>Description of the project</vt:lpstr>
      <vt:lpstr>1. Objective of Ethio-SHEP intervention</vt:lpstr>
      <vt:lpstr>3. Essential SHEP 4 steps</vt:lpstr>
      <vt:lpstr>Picture based Horticulture extension materials (Kamishibai) in two local languages</vt:lpstr>
      <vt:lpstr>Peoples reached by the project</vt:lpstr>
      <vt:lpstr>….people reached by the project</vt:lpstr>
      <vt:lpstr>Results of the 1st  and 2nd year groups</vt:lpstr>
      <vt:lpstr>PowerPoint プレゼンテーション</vt:lpstr>
      <vt:lpstr>G21 Score for 1st and 2nd year target group</vt:lpstr>
      <vt:lpstr>Voice from Farmers</vt:lpstr>
      <vt:lpstr>Profit and cost for potato, head cabbage, onion and tomatoes</vt:lpstr>
      <vt:lpstr>Productivity and average price, ETB/kg</vt:lpstr>
      <vt:lpstr>PowerPoint プレゼンテーション</vt:lpstr>
      <vt:lpstr>Higher official visit of project sites</vt:lpstr>
      <vt:lpstr>HDTT team visiting field activities  in Zufari kebele in Banja woreda </vt:lpstr>
      <vt:lpstr>HDTT team  visited Jabi,Dembecha and S/Achefer woreda</vt:lpstr>
      <vt:lpstr>Follow up support</vt:lpstr>
      <vt:lpstr>PowerPoint プレゼンテーション</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2019-12-26T05:26:33Z</cp:lastPrinted>
  <dcterms:created xsi:type="dcterms:W3CDTF">2019-02-11T06:31:35Z</dcterms:created>
  <dcterms:modified xsi:type="dcterms:W3CDTF">2023-02-07T02:38:57Z</dcterms:modified>
</cp:coreProperties>
</file>