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9" r:id="rId1"/>
  </p:sldMasterIdLst>
  <p:notesMasterIdLst>
    <p:notesMasterId r:id="rId12"/>
  </p:notesMasterIdLst>
  <p:sldIdLst>
    <p:sldId id="270" r:id="rId2"/>
    <p:sldId id="272" r:id="rId3"/>
    <p:sldId id="257" r:id="rId4"/>
    <p:sldId id="264" r:id="rId5"/>
    <p:sldId id="258" r:id="rId6"/>
    <p:sldId id="271" r:id="rId7"/>
    <p:sldId id="268" r:id="rId8"/>
    <p:sldId id="269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93" autoAdjust="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A0977-EAFF-4A21-BAFC-D374464AC2B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0B762-5F4A-47EE-9BF3-15AAB5B55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99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游ゴシック" panose="020B0400000000000000" pitchFamily="50" charset="-128"/>
                <a:ea typeface="+mn-ea"/>
              </a:rPr>
              <a:t>Woreda: they may not have capacity to achieve the project due to limited human resource, or lack of mobilization.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游ゴシック" panose="020B0400000000000000" pitchFamily="50" charset="-128"/>
                <a:ea typeface="+mn-ea"/>
              </a:rPr>
              <a:t>Woreda might be too busy to implement other program.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游ゴシック" panose="020B0400000000000000" pitchFamily="50" charset="-128"/>
                <a:ea typeface="+mn-ea"/>
              </a:rPr>
              <a:t>Some woredas are covering vast area; therefore their workloads might be too much.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0B762-5F4A-47EE-9BF3-15AAB5B558F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42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Due to those issues, 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0B762-5F4A-47EE-9BF3-15AAB5B558F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95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54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9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8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8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6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6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4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1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8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22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10AB-8B9E-4C3B-89D7-9045E86B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915076"/>
            <a:ext cx="10113264" cy="822960"/>
          </a:xfrm>
        </p:spPr>
        <p:txBody>
          <a:bodyPr/>
          <a:lstStyle/>
          <a:p>
            <a:r>
              <a:rPr lang="en-US" altLang="ja-JP" sz="4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Outline of the “Proposal System”</a:t>
            </a:r>
            <a:endParaRPr kumimoji="1" lang="ja-JP" altLang="en-US" sz="44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28F62-13ED-4C3B-9293-37CD6FEE735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AD944-9B52-4F6E-B3C6-A60071BC8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The Project for Smallholder Horticulture Farmer Empowerment </a:t>
            </a:r>
            <a:r>
              <a:rPr lang="en-US" altLang="ja-JP" sz="1600" dirty="0" err="1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throught</a:t>
            </a:r>
            <a:r>
              <a:rPr lang="en-US" altLang="ja-JP" sz="1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Promotion of Market-Oriented Agriculture (</a:t>
            </a:r>
            <a:r>
              <a:rPr lang="en-US" altLang="ja-JP" sz="1600" dirty="0" err="1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Ethio</a:t>
            </a:r>
            <a:r>
              <a:rPr lang="en-US" altLang="ja-JP" sz="16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-SHEP)</a:t>
            </a:r>
            <a:endParaRPr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993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07AD-28F6-44F8-BAE0-3D1909A16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54" y="1413829"/>
            <a:ext cx="9045786" cy="2685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 b="1" dirty="0"/>
              <a:t>  </a:t>
            </a:r>
          </a:p>
          <a:p>
            <a:pPr marL="0" indent="0">
              <a:buNone/>
            </a:pPr>
            <a:endParaRPr lang="en-US" altLang="ja-JP" sz="4000" b="1" dirty="0"/>
          </a:p>
          <a:p>
            <a:pPr marL="0" indent="0">
              <a:buNone/>
            </a:pPr>
            <a:r>
              <a:rPr kumimoji="1" lang="en-US" altLang="ja-JP" sz="4800" b="1" dirty="0"/>
              <a:t>               Any Questions?</a:t>
            </a:r>
            <a:endParaRPr kumimoji="1"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96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36DEC4-C5E3-4FF4-909A-1B8C1BECF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97" t="33548"/>
          <a:stretch/>
        </p:blipFill>
        <p:spPr>
          <a:xfrm>
            <a:off x="17517" y="1722268"/>
            <a:ext cx="6498693" cy="456803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798162-2D03-4673-8F5A-41AF24D4B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1" t="11974" r="34386" b="7836"/>
          <a:stretch/>
        </p:blipFill>
        <p:spPr>
          <a:xfrm>
            <a:off x="4901175" y="2445434"/>
            <a:ext cx="1615035" cy="384486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9EDB95C-9216-4C33-BCD6-12F79745D8F8}"/>
              </a:ext>
            </a:extLst>
          </p:cNvPr>
          <p:cNvSpPr/>
          <p:nvPr/>
        </p:nvSpPr>
        <p:spPr>
          <a:xfrm>
            <a:off x="6516210" y="0"/>
            <a:ext cx="5658273" cy="5444198"/>
          </a:xfrm>
          <a:prstGeom prst="wedgeRoundRectCallout">
            <a:avLst>
              <a:gd name="adj1" fmla="val -102844"/>
              <a:gd name="adj2" fmla="val -14713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I leaned carrots production from DA experts. </a:t>
            </a:r>
          </a:p>
          <a:p>
            <a:pPr algn="ctr"/>
            <a:r>
              <a:rPr kumimoji="1" lang="en-US" altLang="ja-JP" sz="4000" dirty="0"/>
              <a:t>So I planted carrots in a row and applied fertilizer between the plants. </a:t>
            </a:r>
          </a:p>
          <a:p>
            <a:pPr algn="ctr"/>
            <a:r>
              <a:rPr kumimoji="1" lang="en-US" altLang="ja-JP" sz="4000" dirty="0"/>
              <a:t>Now plants grow better than before. 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710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6761-F800-42E9-A1A8-603CFE3B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2675"/>
          </a:xfrm>
        </p:spPr>
        <p:txBody>
          <a:bodyPr/>
          <a:lstStyle/>
          <a:p>
            <a:r>
              <a:rPr lang="en-US" altLang="ja-JP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Background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3C1AE-2812-4E25-AC34-25DAD16F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07" y="1776393"/>
            <a:ext cx="10228919" cy="19572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Target woredas are often chosen by geographical potential and other factors (ex. Political)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Woredas are not always involved in the decision making whether to join the projects or not</a:t>
            </a:r>
            <a:endParaRPr kumimoji="1" lang="en-US" altLang="ja-JP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C2F468-6532-4DFE-9357-71DEBE30F3E9}"/>
              </a:ext>
            </a:extLst>
          </p:cNvPr>
          <p:cNvGrpSpPr/>
          <p:nvPr/>
        </p:nvGrpSpPr>
        <p:grpSpPr>
          <a:xfrm>
            <a:off x="3166504" y="3861860"/>
            <a:ext cx="3410202" cy="837963"/>
            <a:chOff x="3124940" y="3505436"/>
            <a:chExt cx="3410202" cy="837963"/>
          </a:xfrm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1935E0D8-95C8-4E64-9B34-626784CF901D}"/>
                </a:ext>
              </a:extLst>
            </p:cNvPr>
            <p:cNvSpPr/>
            <p:nvPr/>
          </p:nvSpPr>
          <p:spPr>
            <a:xfrm>
              <a:off x="3124940" y="3505436"/>
              <a:ext cx="2971060" cy="8379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7C5E3F-45D5-490A-931D-EAD521D8D06B}"/>
                </a:ext>
              </a:extLst>
            </p:cNvPr>
            <p:cNvSpPr txBox="1"/>
            <p:nvPr/>
          </p:nvSpPr>
          <p:spPr>
            <a:xfrm>
              <a:off x="3667251" y="3629461"/>
              <a:ext cx="2867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That leads to</a:t>
              </a:r>
              <a:endParaRPr kumimoji="1" lang="ja-JP" altLang="en-US" sz="2400" b="1" dirty="0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A1BE7D-282A-437D-8B4B-EDC46F9795CF}"/>
              </a:ext>
            </a:extLst>
          </p:cNvPr>
          <p:cNvSpPr txBox="1">
            <a:spLocks/>
          </p:cNvSpPr>
          <p:nvPr/>
        </p:nvSpPr>
        <p:spPr>
          <a:xfrm>
            <a:off x="712707" y="4823848"/>
            <a:ext cx="10904329" cy="1424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Often increase the burden in the target woreda with other activities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Difficult to follow-up project activities due to limited resources</a:t>
            </a:r>
          </a:p>
        </p:txBody>
      </p:sp>
    </p:spTree>
    <p:extLst>
      <p:ext uri="{BB962C8B-B14F-4D97-AF65-F5344CB8AC3E}">
        <p14:creationId xmlns:p14="http://schemas.microsoft.com/office/powerpoint/2010/main" val="272116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6B6F-6E8F-4228-86EB-9F8AD0CD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10742275" cy="949037"/>
          </a:xfrm>
        </p:spPr>
        <p:txBody>
          <a:bodyPr>
            <a:normAutofit fontScale="90000"/>
          </a:bodyPr>
          <a:lstStyle/>
          <a:p>
            <a:r>
              <a:rPr kumimoji="1" lang="en-US" altLang="ja-JP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Purpose of using the proposal system</a:t>
            </a:r>
            <a:r>
              <a:rPr kumimoji="1" lang="en-US" altLang="ja-JP" sz="4800" dirty="0"/>
              <a:t>	</a:t>
            </a:r>
            <a:endParaRPr kumimoji="1" lang="ja-JP" alt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9974-63F7-417C-A407-F5CD2242F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89"/>
            <a:ext cx="9994131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With considering all those issues, we would       like to introduce the proposal systems</a:t>
            </a:r>
          </a:p>
          <a:p>
            <a:pPr marL="0" indent="0">
              <a:buNone/>
            </a:pPr>
            <a:r>
              <a:rPr kumimoji="1"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W</a:t>
            </a:r>
            <a:r>
              <a:rPr kumimoji="1"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oreda office can decide whether they will join the project or not by 	considering several factors</a:t>
            </a:r>
          </a:p>
        </p:txBody>
      </p:sp>
    </p:spTree>
    <p:extLst>
      <p:ext uri="{BB962C8B-B14F-4D97-AF65-F5344CB8AC3E}">
        <p14:creationId xmlns:p14="http://schemas.microsoft.com/office/powerpoint/2010/main" val="341339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DAEF-0E01-438B-A8D8-0A4AC7E8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Contents to be judged</a:t>
            </a:r>
            <a:endParaRPr kumimoji="1"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05DF9-45FB-4C4C-B8B8-AD1588E9D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3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Target woreda and site will be decided by comparing the following contents:</a:t>
            </a:r>
            <a:endParaRPr lang="ja-JP" altLang="en-US" sz="3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742950" indent="-742950">
              <a:buAutoNum type="arabicPeriod"/>
            </a:pP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Motivation of Woreda office and DAs</a:t>
            </a:r>
          </a:p>
          <a:p>
            <a:pPr marL="742950" indent="-742950">
              <a:buAutoNum type="arabicPeriod"/>
            </a:pPr>
            <a:r>
              <a:rPr kumimoji="1"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Potential of the Woreda</a:t>
            </a:r>
          </a:p>
          <a:p>
            <a:pPr marL="742950" indent="-742950">
              <a:buAutoNum type="arabicPeriod"/>
            </a:pP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Potential of the </a:t>
            </a:r>
            <a:r>
              <a:rPr kumimoji="1"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irrigation scheme and WUA</a:t>
            </a:r>
          </a:p>
          <a:p>
            <a:pPr marL="742950" indent="-742950">
              <a:buAutoNum type="arabicPeriod"/>
            </a:pP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Geographical and socio-economic conditions   </a:t>
            </a:r>
          </a:p>
          <a:p>
            <a:pPr marL="742950" indent="-742950">
              <a:buAutoNum type="arabicPeriod"/>
            </a:pP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Knowledge through </a:t>
            </a:r>
            <a:r>
              <a:rPr lang="en-US" altLang="ja-JP" sz="3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Ethio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-SHEP Questionnaire</a:t>
            </a:r>
          </a:p>
        </p:txBody>
      </p:sp>
    </p:spTree>
    <p:extLst>
      <p:ext uri="{BB962C8B-B14F-4D97-AF65-F5344CB8AC3E}">
        <p14:creationId xmlns:p14="http://schemas.microsoft.com/office/powerpoint/2010/main" val="82658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DD4DDC-D9B4-414D-AB91-BC87AD4AB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758" y="0"/>
            <a:ext cx="9424483" cy="6342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27EC3-0E57-4BD8-B8F4-059AA9C557DE}"/>
              </a:ext>
            </a:extLst>
          </p:cNvPr>
          <p:cNvSpPr txBox="1"/>
          <p:nvPr/>
        </p:nvSpPr>
        <p:spPr>
          <a:xfrm>
            <a:off x="10090816" y="1981864"/>
            <a:ext cx="403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59331-2A70-4289-9460-CABD2963CD0C}"/>
              </a:ext>
            </a:extLst>
          </p:cNvPr>
          <p:cNvSpPr txBox="1"/>
          <p:nvPr/>
        </p:nvSpPr>
        <p:spPr>
          <a:xfrm>
            <a:off x="10090816" y="2679843"/>
            <a:ext cx="403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5155B-4D26-4201-AF21-495B80C57372}"/>
              </a:ext>
            </a:extLst>
          </p:cNvPr>
          <p:cNvSpPr txBox="1"/>
          <p:nvPr/>
        </p:nvSpPr>
        <p:spPr>
          <a:xfrm>
            <a:off x="10090815" y="3470272"/>
            <a:ext cx="403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5002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4554-4A9E-447A-8498-F221BD8D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Which farmer group </a:t>
            </a:r>
            <a:r>
              <a:rPr lang="en-US" altLang="ja-JP" b="1" dirty="0"/>
              <a:t>should NOT </a:t>
            </a:r>
            <a:r>
              <a:rPr lang="en-US" altLang="ja-JP" dirty="0"/>
              <a:t>be selected as a target group of SHEP?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A8131-0A5E-4898-8323-C017A93A7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3200" dirty="0"/>
              <a:t>1. A farmer group whose members' main source of income is horticulture production.</a:t>
            </a:r>
            <a:br>
              <a:rPr lang="en-US" altLang="ja-JP" sz="3200" dirty="0"/>
            </a:br>
            <a:r>
              <a:rPr lang="en-US" altLang="ja-JP" sz="3200" dirty="0"/>
              <a:t>2. A farmer group which has experiences of working together in irrigation management.</a:t>
            </a:r>
            <a:br>
              <a:rPr lang="en-US" altLang="ja-JP" sz="3200" dirty="0"/>
            </a:br>
            <a:r>
              <a:rPr lang="en-US" altLang="ja-JP" sz="3200" dirty="0"/>
              <a:t>3. A farmer group whose main purpose is to receive donations, subsidies and material support from the government and NGOs.</a:t>
            </a:r>
            <a:br>
              <a:rPr lang="en-US" altLang="ja-JP" sz="3200" dirty="0"/>
            </a:br>
            <a:r>
              <a:rPr lang="en-US" altLang="ja-JP" sz="3200" dirty="0"/>
              <a:t>4. A farmer group with both men and female members who are willing to learn managerial skills.</a:t>
            </a:r>
            <a:endParaRPr kumimoji="1" lang="ja-JP" alt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62509-F1D4-48FA-AECA-7A0CCDEE72B6}"/>
              </a:ext>
            </a:extLst>
          </p:cNvPr>
          <p:cNvSpPr/>
          <p:nvPr/>
        </p:nvSpPr>
        <p:spPr>
          <a:xfrm>
            <a:off x="957943" y="3429000"/>
            <a:ext cx="9089571" cy="8490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8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B1302-C261-40BD-AD8E-6BF4995A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2848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Which of the following voices should the SHEP implementers </a:t>
            </a:r>
            <a:r>
              <a:rPr lang="en-US" altLang="ja-JP" b="1" dirty="0"/>
              <a:t>expect to hear</a:t>
            </a:r>
            <a:r>
              <a:rPr lang="en-US" altLang="ja-JP" dirty="0"/>
              <a:t> from the target farmers </a:t>
            </a:r>
            <a:r>
              <a:rPr lang="en-US" altLang="ja-JP" b="1" dirty="0"/>
              <a:t>after Market Survey exercise</a:t>
            </a:r>
            <a:r>
              <a:rPr lang="en-US" altLang="ja-JP" dirty="0"/>
              <a:t>?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DBDDB-0FA1-4FAA-A73A-7BF75EBBE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37620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en-US" altLang="ja-JP" sz="3200" dirty="0"/>
              <a:t>1. "The Market Survey is something that we can do ourselves without relying on government agencies."</a:t>
            </a:r>
            <a:br>
              <a:rPr lang="en-US" altLang="ja-JP" sz="3200" dirty="0"/>
            </a:br>
            <a:r>
              <a:rPr lang="en-US" altLang="ja-JP" sz="3200" dirty="0"/>
              <a:t>2. "It is most beneficial to look for the most profitable crop sold in the central market."</a:t>
            </a:r>
            <a:br>
              <a:rPr lang="en-US" altLang="ja-JP" sz="3200" dirty="0"/>
            </a:br>
            <a:r>
              <a:rPr lang="en-US" altLang="ja-JP" sz="3200" dirty="0"/>
              <a:t>3. "The Market Survey should be conducted by an individual secretly so that other farmers, in other words, my competitors, will not know valuable information."</a:t>
            </a:r>
            <a:br>
              <a:rPr lang="en-US" altLang="ja-JP" sz="3200" dirty="0"/>
            </a:br>
            <a:r>
              <a:rPr lang="en-US" altLang="ja-JP" sz="3200" dirty="0"/>
              <a:t>4. "We should expect our extension staff to arrange the next Market Survey since we think the survey is useful."</a:t>
            </a:r>
            <a:endParaRPr kumimoji="1" lang="ja-JP" alt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25552-705E-42D2-93C8-75DD7EBC35C8}"/>
              </a:ext>
            </a:extLst>
          </p:cNvPr>
          <p:cNvSpPr/>
          <p:nvPr/>
        </p:nvSpPr>
        <p:spPr>
          <a:xfrm>
            <a:off x="1066800" y="2237620"/>
            <a:ext cx="9089571" cy="8490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4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07AD-28F6-44F8-BAE0-3D1909A16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54" y="1413829"/>
            <a:ext cx="9045786" cy="2685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 b="1" dirty="0"/>
              <a:t>  </a:t>
            </a:r>
          </a:p>
          <a:p>
            <a:pPr marL="0" indent="0">
              <a:buNone/>
            </a:pPr>
            <a:endParaRPr lang="en-US" altLang="ja-JP" sz="4000" b="1" dirty="0"/>
          </a:p>
          <a:p>
            <a:pPr marL="0" indent="0">
              <a:buNone/>
            </a:pPr>
            <a:r>
              <a:rPr kumimoji="1" lang="en-US" altLang="ja-JP" sz="4800" b="1" dirty="0"/>
              <a:t>  </a:t>
            </a:r>
            <a:r>
              <a:rPr kumimoji="1" lang="en-US" altLang="ja-JP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Thank you for your attention!</a:t>
            </a:r>
            <a:endParaRPr kumimoji="1"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5825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1928</TotalTime>
  <Words>467</Words>
  <PresentationFormat>Widescreen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游ゴシック</vt:lpstr>
      <vt:lpstr>游ゴシック Medium</vt:lpstr>
      <vt:lpstr>Calibri</vt:lpstr>
      <vt:lpstr>Calibri Light</vt:lpstr>
      <vt:lpstr>Wingdings</vt:lpstr>
      <vt:lpstr>Retrospect</vt:lpstr>
      <vt:lpstr>Outline of the “Proposal System”</vt:lpstr>
      <vt:lpstr>PowerPoint Presentation</vt:lpstr>
      <vt:lpstr>Background </vt:lpstr>
      <vt:lpstr>Purpose of using the proposal system </vt:lpstr>
      <vt:lpstr>Contents to be judged</vt:lpstr>
      <vt:lpstr>PowerPoint Presentation</vt:lpstr>
      <vt:lpstr>Which farmer group should NOT be selected as a target group of SHEP?</vt:lpstr>
      <vt:lpstr>Which of the following voices should the SHEP implementers expect to hear from the target farmers after Market Survey exercise?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2019-05-11T04:12:19Z</dcterms:created>
  <dcterms:modified xsi:type="dcterms:W3CDTF">2022-10-12T07:48:31Z</dcterms:modified>
</cp:coreProperties>
</file>