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2" r:id="rId3"/>
    <p:sldId id="263" r:id="rId4"/>
    <p:sldId id="268" r:id="rId5"/>
    <p:sldId id="269" r:id="rId6"/>
    <p:sldId id="25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6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5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2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0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8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1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2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0BA5-3B58-4AE3-ACC2-A75BC4AB017A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D7E70-4217-4CD3-87EB-34BD53F9D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Some Brainstorming on targeting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For sensitization workshop in </a:t>
            </a:r>
            <a:r>
              <a:rPr lang="en-US" sz="4000" b="1" dirty="0" err="1"/>
              <a:t>Adama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218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br>
              <a:rPr lang="en-US" sz="3200" b="1" dirty="0"/>
            </a:br>
            <a:r>
              <a:rPr lang="en-US" sz="3200" b="1" dirty="0"/>
              <a:t>Why we select specific target farmers/ areas for project implementation??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achieve </a:t>
            </a:r>
            <a:r>
              <a:rPr lang="en-US" b="1" dirty="0">
                <a:solidFill>
                  <a:srgbClr val="00B050"/>
                </a:solidFill>
              </a:rPr>
              <a:t>project objective </a:t>
            </a:r>
            <a:r>
              <a:rPr lang="en-US" dirty="0"/>
              <a:t>(income increment through horticulture production)</a:t>
            </a:r>
          </a:p>
          <a:p>
            <a:r>
              <a:rPr lang="en-US" b="1" dirty="0">
                <a:solidFill>
                  <a:srgbClr val="00B050"/>
                </a:solidFill>
              </a:rPr>
              <a:t>For better resource limitation </a:t>
            </a:r>
            <a:r>
              <a:rPr lang="en-US" dirty="0"/>
              <a:t>(manpower, finance, tim3 logistic)</a:t>
            </a:r>
          </a:p>
          <a:p>
            <a:r>
              <a:rPr lang="en-US" dirty="0"/>
              <a:t>To be </a:t>
            </a:r>
            <a:r>
              <a:rPr lang="en-US" b="1" dirty="0">
                <a:solidFill>
                  <a:srgbClr val="00B050"/>
                </a:solidFill>
              </a:rPr>
              <a:t>more focused </a:t>
            </a:r>
            <a:r>
              <a:rPr lang="en-US" dirty="0"/>
              <a:t>and improve monitoring </a:t>
            </a:r>
          </a:p>
          <a:p>
            <a:r>
              <a:rPr lang="en-US" dirty="0"/>
              <a:t>Get </a:t>
            </a:r>
            <a:r>
              <a:rPr lang="en-US" b="1" dirty="0">
                <a:solidFill>
                  <a:srgbClr val="00B050"/>
                </a:solidFill>
              </a:rPr>
              <a:t>maximum result </a:t>
            </a:r>
            <a:r>
              <a:rPr lang="en-US" dirty="0"/>
              <a:t>from given effort</a:t>
            </a:r>
          </a:p>
          <a:p>
            <a:r>
              <a:rPr lang="en-US" dirty="0"/>
              <a:t>Develop </a:t>
            </a:r>
            <a:r>
              <a:rPr lang="en-US" b="1" dirty="0">
                <a:solidFill>
                  <a:srgbClr val="00B050"/>
                </a:solidFill>
              </a:rPr>
              <a:t>good model with evidence </a:t>
            </a:r>
            <a:r>
              <a:rPr lang="en-US" dirty="0"/>
              <a:t>which can be convincing and scaled up by regular extension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9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>
                <a:ea typeface="Calibri"/>
                <a:cs typeface="Times New Roman"/>
              </a:rPr>
              <a:t>Which areas are more appropriate as target for SHEP approach implementation??? Why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Accessible </a:t>
            </a:r>
            <a:r>
              <a:rPr lang="en-US" b="1" dirty="0">
                <a:solidFill>
                  <a:srgbClr val="00B050"/>
                </a:solidFill>
              </a:rPr>
              <a:t>for better follow up </a:t>
            </a:r>
            <a:r>
              <a:rPr lang="en-US" dirty="0"/>
              <a:t>by project and C/Ps</a:t>
            </a:r>
          </a:p>
          <a:p>
            <a:r>
              <a:rPr lang="en-US" dirty="0"/>
              <a:t>Have </a:t>
            </a:r>
            <a:r>
              <a:rPr lang="en-US" b="1" dirty="0">
                <a:solidFill>
                  <a:srgbClr val="00B050"/>
                </a:solidFill>
              </a:rPr>
              <a:t>functional Irrigation </a:t>
            </a:r>
            <a:r>
              <a:rPr lang="en-US" dirty="0"/>
              <a:t>scheme</a:t>
            </a:r>
          </a:p>
          <a:p>
            <a:r>
              <a:rPr lang="en-US" b="1" dirty="0">
                <a:solidFill>
                  <a:srgbClr val="00B050"/>
                </a:solidFill>
              </a:rPr>
              <a:t>Not arid food insecure </a:t>
            </a:r>
            <a:r>
              <a:rPr lang="en-US" dirty="0"/>
              <a:t>areas</a:t>
            </a:r>
          </a:p>
          <a:p>
            <a:r>
              <a:rPr lang="en-US" b="1" dirty="0">
                <a:solidFill>
                  <a:srgbClr val="00B050"/>
                </a:solidFill>
              </a:rPr>
              <a:t>Do not have other </a:t>
            </a:r>
            <a:r>
              <a:rPr lang="en-US" dirty="0"/>
              <a:t>similar projects</a:t>
            </a:r>
          </a:p>
          <a:p>
            <a:r>
              <a:rPr lang="en-US" b="1" dirty="0">
                <a:solidFill>
                  <a:srgbClr val="00B050"/>
                </a:solidFill>
              </a:rPr>
              <a:t>No severe history of horticulture pest/ </a:t>
            </a:r>
            <a:r>
              <a:rPr lang="en-US" dirty="0"/>
              <a:t>disease in recent years.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5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US" sz="3200" b="1" dirty="0">
                <a:solidFill>
                  <a:prstClr val="black"/>
                </a:solidFill>
                <a:ea typeface="Calibri"/>
                <a:cs typeface="Times New Roman"/>
              </a:rPr>
              <a:t>Which type of farmers is more appropriate targets for SHEP approach???  why??? </a:t>
            </a:r>
            <a:br>
              <a:rPr lang="en-US" sz="3200" b="1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Ideal farmers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Average farmers </a:t>
            </a:r>
            <a:r>
              <a:rPr lang="en-US" b="1" dirty="0">
                <a:solidFill>
                  <a:srgbClr val="00B050"/>
                </a:solidFill>
              </a:rPr>
              <a:t>who can cover their production cost</a:t>
            </a:r>
            <a:r>
              <a:rPr lang="en-US" dirty="0">
                <a:solidFill>
                  <a:prstClr val="black"/>
                </a:solidFill>
              </a:rPr>
              <a:t> (not expecting from project)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Those who </a:t>
            </a:r>
            <a:r>
              <a:rPr lang="en-US" b="1" dirty="0">
                <a:solidFill>
                  <a:srgbClr val="00B050"/>
                </a:solidFill>
              </a:rPr>
              <a:t>want to improve their income </a:t>
            </a:r>
            <a:r>
              <a:rPr lang="en-US" dirty="0">
                <a:solidFill>
                  <a:prstClr val="black"/>
                </a:solidFill>
              </a:rPr>
              <a:t>through horticulture production.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Those who want </a:t>
            </a:r>
            <a:r>
              <a:rPr lang="en-US" b="1" dirty="0">
                <a:solidFill>
                  <a:srgbClr val="00B050"/>
                </a:solidFill>
              </a:rPr>
              <a:t>to make some efforts </a:t>
            </a:r>
            <a:r>
              <a:rPr lang="en-US" dirty="0">
                <a:solidFill>
                  <a:prstClr val="black"/>
                </a:solidFill>
              </a:rPr>
              <a:t>to improve their income (not waiting for external assistance )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Those who have </a:t>
            </a:r>
            <a:r>
              <a:rPr lang="en-US" b="1" dirty="0">
                <a:solidFill>
                  <a:srgbClr val="00B050"/>
                </a:solidFill>
              </a:rPr>
              <a:t>some experience </a:t>
            </a:r>
            <a:r>
              <a:rPr lang="en-US" dirty="0">
                <a:solidFill>
                  <a:prstClr val="black"/>
                </a:solidFill>
              </a:rPr>
              <a:t>in horticulture production and marketing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What did we learn from the three years targeting???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Majority with </a:t>
            </a:r>
            <a:r>
              <a:rPr lang="en-US" b="1" dirty="0">
                <a:solidFill>
                  <a:srgbClr val="00B050"/>
                </a:solidFill>
              </a:rPr>
              <a:t>low experience on horticulture</a:t>
            </a:r>
          </a:p>
          <a:p>
            <a:r>
              <a:rPr lang="en-US" dirty="0"/>
              <a:t>Horticulture is </a:t>
            </a:r>
            <a:r>
              <a:rPr lang="en-US" b="1" dirty="0">
                <a:solidFill>
                  <a:srgbClr val="00B050"/>
                </a:solidFill>
              </a:rPr>
              <a:t>not main income</a:t>
            </a:r>
            <a:r>
              <a:rPr lang="en-US" dirty="0"/>
              <a:t> source for some</a:t>
            </a:r>
          </a:p>
          <a:p>
            <a:r>
              <a:rPr lang="en-US" dirty="0"/>
              <a:t>Expectation for some </a:t>
            </a:r>
            <a:r>
              <a:rPr lang="en-US" b="1" dirty="0">
                <a:solidFill>
                  <a:srgbClr val="00B050"/>
                </a:solidFill>
              </a:rPr>
              <a:t>assistance from project </a:t>
            </a:r>
            <a:r>
              <a:rPr lang="en-US" dirty="0"/>
              <a:t>(scheme maintenance, seed, tools, allowance)</a:t>
            </a:r>
          </a:p>
          <a:p>
            <a:r>
              <a:rPr lang="en-US" dirty="0"/>
              <a:t>Farmers with limited resource </a:t>
            </a:r>
            <a:r>
              <a:rPr lang="en-US" b="1" dirty="0">
                <a:solidFill>
                  <a:srgbClr val="00B050"/>
                </a:solidFill>
              </a:rPr>
              <a:t>to invest on</a:t>
            </a:r>
            <a:r>
              <a:rPr lang="en-US" dirty="0"/>
              <a:t> horticulture production  </a:t>
            </a:r>
          </a:p>
          <a:p>
            <a:r>
              <a:rPr lang="en-US" dirty="0"/>
              <a:t>Farmers with </a:t>
            </a:r>
            <a:r>
              <a:rPr lang="en-US" b="1" dirty="0">
                <a:solidFill>
                  <a:srgbClr val="00B050"/>
                </a:solidFill>
              </a:rPr>
              <a:t>fluctuating attendance </a:t>
            </a:r>
            <a:r>
              <a:rPr lang="en-US" dirty="0"/>
              <a:t>for continuous trainings</a:t>
            </a:r>
          </a:p>
        </p:txBody>
      </p:sp>
    </p:spTree>
    <p:extLst>
      <p:ext uri="{BB962C8B-B14F-4D97-AF65-F5344CB8AC3E}">
        <p14:creationId xmlns:p14="http://schemas.microsoft.com/office/powerpoint/2010/main" val="74635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Some error of targeting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Errors of </a:t>
            </a:r>
            <a:r>
              <a:rPr lang="en-US" b="1" dirty="0">
                <a:solidFill>
                  <a:srgbClr val="00B050"/>
                </a:solidFill>
              </a:rPr>
              <a:t>inclusion and exclusion </a:t>
            </a:r>
            <a:r>
              <a:rPr lang="en-US" dirty="0"/>
              <a:t>:</a:t>
            </a:r>
          </a:p>
          <a:p>
            <a:pPr>
              <a:lnSpc>
                <a:spcPct val="200000"/>
              </a:lnSpc>
            </a:pPr>
            <a:r>
              <a:rPr lang="en-US" dirty="0"/>
              <a:t>Inclusion  in</a:t>
            </a:r>
            <a:r>
              <a:rPr lang="en-US" b="1" dirty="0">
                <a:solidFill>
                  <a:srgbClr val="00B050"/>
                </a:solidFill>
              </a:rPr>
              <a:t>appropriate  farmers/areas  </a:t>
            </a:r>
            <a:r>
              <a:rPr lang="en-US" dirty="0"/>
              <a:t>as targets </a:t>
            </a:r>
          </a:p>
          <a:p>
            <a:pPr>
              <a:lnSpc>
                <a:spcPct val="200000"/>
              </a:lnSpc>
            </a:pPr>
            <a:r>
              <a:rPr lang="en-US" dirty="0"/>
              <a:t>Exclusion  of </a:t>
            </a:r>
            <a:r>
              <a:rPr lang="en-US" b="1" dirty="0">
                <a:solidFill>
                  <a:srgbClr val="00B050"/>
                </a:solidFill>
              </a:rPr>
              <a:t>appropriate farmers/areas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400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Consequences of wrong targeting</a:t>
            </a:r>
            <a:br>
              <a:rPr lang="en-US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</a:rPr>
              <a:t>May not achieve </a:t>
            </a:r>
            <a:r>
              <a:rPr lang="en-US" sz="2600" b="1" dirty="0">
                <a:solidFill>
                  <a:srgbClr val="FF0000"/>
                </a:solidFill>
              </a:rPr>
              <a:t>intended project objective </a:t>
            </a:r>
          </a:p>
          <a:p>
            <a:pPr lvl="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</a:rPr>
              <a:t>May lead to misallocation of resources (time, money, </a:t>
            </a:r>
            <a:r>
              <a:rPr lang="en-US" sz="2600" b="1" dirty="0" err="1">
                <a:solidFill>
                  <a:prstClr val="black"/>
                </a:solidFill>
              </a:rPr>
              <a:t>etc</a:t>
            </a:r>
            <a:r>
              <a:rPr lang="en-US" sz="2600" b="1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May lead to frustration for implementers </a:t>
            </a:r>
            <a:r>
              <a:rPr lang="en-US" sz="2600" b="1" dirty="0">
                <a:solidFill>
                  <a:prstClr val="black"/>
                </a:solidFill>
              </a:rPr>
              <a:t>which also affect motivation of implementers</a:t>
            </a:r>
          </a:p>
          <a:p>
            <a:pPr lvl="0">
              <a:lnSpc>
                <a:spcPct val="15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May discourage donors </a:t>
            </a:r>
            <a:r>
              <a:rPr lang="en-US" sz="2600" b="1" dirty="0">
                <a:solidFill>
                  <a:prstClr val="black"/>
                </a:solidFill>
              </a:rPr>
              <a:t>who want to support the sector</a:t>
            </a:r>
          </a:p>
          <a:p>
            <a:pPr lvl="0">
              <a:lnSpc>
                <a:spcPct val="150000"/>
              </a:lnSpc>
            </a:pPr>
            <a:endParaRPr lang="en-US" sz="2600" b="1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endParaRPr lang="en-US" sz="2600" b="1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endParaRPr lang="en-US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228600" y="5486400"/>
            <a:ext cx="8610600" cy="1219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b="1" dirty="0">
              <a:solidFill>
                <a:srgbClr val="FF0000"/>
              </a:solidFill>
            </a:endParaRPr>
          </a:p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We may not avoid errors in targeting   </a:t>
            </a:r>
            <a:r>
              <a:rPr lang="en-US" sz="2400" b="1" dirty="0">
                <a:solidFill>
                  <a:prstClr val="black"/>
                </a:solidFill>
              </a:rPr>
              <a:t>altogether , but we should try our best to minimize errors and identify the better target farmers to achieve better result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29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349</Words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 Why we select specific target farmers/ areas for project implementation?? </vt:lpstr>
      <vt:lpstr>Which areas are more appropriate as target for SHEP approach implementation??? Why</vt:lpstr>
      <vt:lpstr>Which type of farmers is more appropriate targets for SHEP approach???  why???  </vt:lpstr>
      <vt:lpstr>What did we learn from the three years targeting???</vt:lpstr>
      <vt:lpstr>Some error of targeting</vt:lpstr>
      <vt:lpstr> Consequences of wrong targeting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2020-02-06T11:21:19Z</dcterms:created>
  <dcterms:modified xsi:type="dcterms:W3CDTF">2020-02-07T18:01:46Z</dcterms:modified>
</cp:coreProperties>
</file>