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493" r:id="rId2"/>
    <p:sldId id="494" r:id="rId3"/>
    <p:sldId id="495" r:id="rId4"/>
    <p:sldId id="496" r:id="rId5"/>
    <p:sldId id="497" r:id="rId6"/>
    <p:sldId id="498" r:id="rId7"/>
    <p:sldId id="499" r:id="rId8"/>
    <p:sldId id="500" r:id="rId9"/>
    <p:sldId id="501" r:id="rId10"/>
    <p:sldId id="502" r:id="rId11"/>
    <p:sldId id="503" r:id="rId12"/>
    <p:sldId id="504" r:id="rId13"/>
    <p:sldId id="505" r:id="rId14"/>
    <p:sldId id="506" r:id="rId15"/>
    <p:sldId id="490" r:id="rId16"/>
    <p:sldId id="508" r:id="rId17"/>
    <p:sldId id="509" r:id="rId18"/>
    <p:sldId id="510" r:id="rId19"/>
    <p:sldId id="517" r:id="rId20"/>
    <p:sldId id="511" r:id="rId21"/>
    <p:sldId id="518" r:id="rId22"/>
    <p:sldId id="512" r:id="rId23"/>
    <p:sldId id="513" r:id="rId24"/>
    <p:sldId id="514" r:id="rId25"/>
    <p:sldId id="515" r:id="rId26"/>
    <p:sldId id="516" r:id="rId27"/>
    <p:sldId id="519" r:id="rId28"/>
    <p:sldId id="520" r:id="rId29"/>
    <p:sldId id="507" r:id="rId30"/>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33CC33"/>
    <a:srgbClr val="0000CC"/>
    <a:srgbClr val="99CCFF"/>
    <a:srgbClr val="FF99FF"/>
    <a:srgbClr val="E9EBF5"/>
    <a:srgbClr val="D2DEEF"/>
    <a:srgbClr val="CFD5EA"/>
    <a:srgbClr val="FCECE8"/>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9" autoAdjust="0"/>
    <p:restoredTop sz="68516" autoAdjust="0"/>
  </p:normalViewPr>
  <p:slideViewPr>
    <p:cSldViewPr snapToGrid="0">
      <p:cViewPr varScale="1">
        <p:scale>
          <a:sx n="53" d="100"/>
          <a:sy n="53" d="100"/>
        </p:scale>
        <p:origin x="113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821450-C766-4544-B954-C22003BCDC1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D545DF4E-FE6E-4526-B388-2D05D82D61BA}">
      <dgm:prSet phldrT="[テキスト]" custT="1">
        <dgm:style>
          <a:lnRef idx="1">
            <a:schemeClr val="accent1"/>
          </a:lnRef>
          <a:fillRef idx="2">
            <a:schemeClr val="accent1"/>
          </a:fillRef>
          <a:effectRef idx="1">
            <a:schemeClr val="accent1"/>
          </a:effectRef>
          <a:fontRef idx="minor">
            <a:schemeClr val="dk1"/>
          </a:fontRef>
        </dgm:style>
      </dgm:prSet>
      <dgm:spPr>
        <a:solidFill>
          <a:schemeClr val="accent2">
            <a:lumMod val="40000"/>
            <a:lumOff val="60000"/>
          </a:schemeClr>
        </a:solidFill>
      </dgm:spPr>
      <dgm:t>
        <a:bodyPr/>
        <a:lstStyle/>
        <a:p>
          <a:r>
            <a:rPr kumimoji="1" lang="en-US" altLang="ja-JP" sz="1800" b="1" dirty="0" smtClean="0"/>
            <a:t>Female Participants</a:t>
          </a:r>
        </a:p>
        <a:p>
          <a:r>
            <a:rPr kumimoji="1" lang="en-US" altLang="ja-JP" sz="1800" b="1" dirty="0" smtClean="0"/>
            <a:t>48-49%</a:t>
          </a:r>
          <a:endParaRPr kumimoji="1" lang="ja-JP" altLang="en-US" sz="1800" b="1" dirty="0"/>
        </a:p>
      </dgm:t>
    </dgm:pt>
    <dgm:pt modelId="{0473675F-A9BC-4FC6-8568-8F1DF62203B7}" type="parTrans" cxnId="{C04DFF91-E9A3-49B4-B85D-9C9E5E5368DC}">
      <dgm:prSet/>
      <dgm:spPr/>
      <dgm:t>
        <a:bodyPr/>
        <a:lstStyle/>
        <a:p>
          <a:endParaRPr kumimoji="1" lang="ja-JP" altLang="en-US"/>
        </a:p>
      </dgm:t>
    </dgm:pt>
    <dgm:pt modelId="{21475463-7D92-429D-96C6-1BA15A45B84B}" type="sibTrans" cxnId="{C04DFF91-E9A3-49B4-B85D-9C9E5E5368DC}">
      <dgm:prSet/>
      <dgm:spPr/>
      <dgm:t>
        <a:bodyPr/>
        <a:lstStyle/>
        <a:p>
          <a:endParaRPr kumimoji="1" lang="ja-JP" altLang="en-US"/>
        </a:p>
      </dgm:t>
    </dgm:pt>
    <dgm:pt modelId="{8E8288C4-B9F4-4E36-A5C6-F44C6D2EC769}">
      <dgm:prSet phldrT="[テキスト]" custT="1">
        <dgm:style>
          <a:lnRef idx="1">
            <a:schemeClr val="accent5"/>
          </a:lnRef>
          <a:fillRef idx="2">
            <a:schemeClr val="accent5"/>
          </a:fillRef>
          <a:effectRef idx="1">
            <a:schemeClr val="accent5"/>
          </a:effectRef>
          <a:fontRef idx="minor">
            <a:schemeClr val="dk1"/>
          </a:fontRef>
        </dgm:style>
      </dgm:prSet>
      <dgm:spPr>
        <a:solidFill>
          <a:schemeClr val="accent6">
            <a:lumMod val="40000"/>
            <a:lumOff val="60000"/>
          </a:schemeClr>
        </a:solidFill>
      </dgm:spPr>
      <dgm:t>
        <a:bodyPr/>
        <a:lstStyle/>
        <a:p>
          <a:r>
            <a:rPr kumimoji="1" lang="en-US" altLang="ja-JP" sz="1800" b="1" dirty="0" smtClean="0"/>
            <a:t>Male Participants</a:t>
          </a:r>
        </a:p>
        <a:p>
          <a:r>
            <a:rPr kumimoji="1" lang="en-US" altLang="ja-JP" sz="1800" b="1" dirty="0" smtClean="0"/>
            <a:t>51-52%</a:t>
          </a:r>
          <a:endParaRPr kumimoji="1" lang="ja-JP" altLang="en-US" sz="1800" b="1" dirty="0"/>
        </a:p>
      </dgm:t>
    </dgm:pt>
    <dgm:pt modelId="{D5249242-624A-43A7-B085-778FAD616A20}" type="parTrans" cxnId="{3124D104-B82E-4C54-8AA5-7EAB82149D2C}">
      <dgm:prSet/>
      <dgm:spPr/>
      <dgm:t>
        <a:bodyPr/>
        <a:lstStyle/>
        <a:p>
          <a:endParaRPr kumimoji="1" lang="ja-JP" altLang="en-US"/>
        </a:p>
      </dgm:t>
    </dgm:pt>
    <dgm:pt modelId="{4E75495B-F468-409F-9AE5-C51178E3B211}" type="sibTrans" cxnId="{3124D104-B82E-4C54-8AA5-7EAB82149D2C}">
      <dgm:prSet/>
      <dgm:spPr/>
      <dgm:t>
        <a:bodyPr/>
        <a:lstStyle/>
        <a:p>
          <a:endParaRPr kumimoji="1" lang="ja-JP" altLang="en-US"/>
        </a:p>
      </dgm:t>
    </dgm:pt>
    <dgm:pt modelId="{CD765142-1798-485C-8827-73EB75628BAE}" type="pres">
      <dgm:prSet presAssocID="{13821450-C766-4544-B954-C22003BCDC11}" presName="outerComposite" presStyleCnt="0">
        <dgm:presLayoutVars>
          <dgm:chMax val="2"/>
          <dgm:animLvl val="lvl"/>
          <dgm:resizeHandles val="exact"/>
        </dgm:presLayoutVars>
      </dgm:prSet>
      <dgm:spPr/>
      <dgm:t>
        <a:bodyPr/>
        <a:lstStyle/>
        <a:p>
          <a:endParaRPr kumimoji="1" lang="ja-JP" altLang="en-US"/>
        </a:p>
      </dgm:t>
    </dgm:pt>
    <dgm:pt modelId="{0C146139-4ABA-4481-8BD5-A0A1C6A04081}" type="pres">
      <dgm:prSet presAssocID="{13821450-C766-4544-B954-C22003BCDC11}" presName="dummyMaxCanvas" presStyleCnt="0"/>
      <dgm:spPr/>
    </dgm:pt>
    <dgm:pt modelId="{3B8D79E3-1D0C-4E82-A675-E33BF9E60FED}" type="pres">
      <dgm:prSet presAssocID="{13821450-C766-4544-B954-C22003BCDC11}" presName="parentComposite" presStyleCnt="0"/>
      <dgm:spPr/>
    </dgm:pt>
    <dgm:pt modelId="{78382743-150E-4941-BC75-162A9E9F1CEC}" type="pres">
      <dgm:prSet presAssocID="{13821450-C766-4544-B954-C22003BCDC11}" presName="parent1" presStyleLbl="alignAccFollowNode1" presStyleIdx="0" presStyleCnt="4" custAng="0" custScaleX="135143" custScaleY="152354" custLinFactY="4544" custLinFactNeighborX="-4853" custLinFactNeighborY="100000">
        <dgm:presLayoutVars>
          <dgm:chMax val="4"/>
        </dgm:presLayoutVars>
      </dgm:prSet>
      <dgm:spPr/>
      <dgm:t>
        <a:bodyPr/>
        <a:lstStyle/>
        <a:p>
          <a:endParaRPr kumimoji="1" lang="ja-JP" altLang="en-US"/>
        </a:p>
      </dgm:t>
    </dgm:pt>
    <dgm:pt modelId="{8BCC752F-50B5-4093-A10F-D3D9E5B1B607}" type="pres">
      <dgm:prSet presAssocID="{13821450-C766-4544-B954-C22003BCDC11}" presName="parent2" presStyleLbl="alignAccFollowNode1" presStyleIdx="1" presStyleCnt="4" custAng="0" custScaleX="131845" custScaleY="151481" custLinFactY="4544" custLinFactNeighborX="26509" custLinFactNeighborY="100000">
        <dgm:presLayoutVars>
          <dgm:chMax val="4"/>
        </dgm:presLayoutVars>
      </dgm:prSet>
      <dgm:spPr/>
      <dgm:t>
        <a:bodyPr/>
        <a:lstStyle/>
        <a:p>
          <a:endParaRPr kumimoji="1" lang="ja-JP" altLang="en-US"/>
        </a:p>
      </dgm:t>
    </dgm:pt>
    <dgm:pt modelId="{4AF7F0CE-CC14-4402-9871-58AA3969343E}" type="pres">
      <dgm:prSet presAssocID="{13821450-C766-4544-B954-C22003BCDC11}" presName="childrenComposite" presStyleCnt="0"/>
      <dgm:spPr/>
    </dgm:pt>
    <dgm:pt modelId="{32976667-310E-4F7D-9FED-A62B9D26881A}" type="pres">
      <dgm:prSet presAssocID="{13821450-C766-4544-B954-C22003BCDC11}" presName="dummyMaxCanvas_ChildArea" presStyleCnt="0"/>
      <dgm:spPr/>
    </dgm:pt>
    <dgm:pt modelId="{6A78CD98-5A2A-4336-A913-B18285DD9E0C}" type="pres">
      <dgm:prSet presAssocID="{13821450-C766-4544-B954-C22003BCDC11}" presName="fulcrum" presStyleLbl="alignAccFollowNode1" presStyleIdx="2" presStyleCnt="4" custScaleX="83825" custScaleY="74168" custLinFactY="-100000" custLinFactNeighborX="28837" custLinFactNeighborY="-100957"/>
      <dgm:spPr>
        <a:solidFill>
          <a:schemeClr val="accent6">
            <a:lumMod val="60000"/>
            <a:lumOff val="40000"/>
            <a:alpha val="90000"/>
          </a:schemeClr>
        </a:solidFill>
      </dgm:spPr>
    </dgm:pt>
    <dgm:pt modelId="{263F10D4-7A87-4A60-87D4-A87E0631C186}" type="pres">
      <dgm:prSet presAssocID="{13821450-C766-4544-B954-C22003BCDC11}" presName="balance_00" presStyleLbl="alignAccFollowNode1" presStyleIdx="3" presStyleCnt="4" custAng="0" custScaleX="140701" custScaleY="141598" custLinFactY="-200000" custLinFactNeighborX="5202" custLinFactNeighborY="-285633">
        <dgm:presLayoutVars>
          <dgm:bulletEnabled val="1"/>
        </dgm:presLayoutVars>
      </dgm:prSet>
      <dgm:spPr>
        <a:solidFill>
          <a:schemeClr val="accent6">
            <a:lumMod val="60000"/>
            <a:lumOff val="40000"/>
            <a:alpha val="90000"/>
          </a:schemeClr>
        </a:solidFill>
      </dgm:spPr>
    </dgm:pt>
  </dgm:ptLst>
  <dgm:cxnLst>
    <dgm:cxn modelId="{A19A9F58-C7E4-48E6-845F-47B5E0F6AA0B}" type="presOf" srcId="{13821450-C766-4544-B954-C22003BCDC11}" destId="{CD765142-1798-485C-8827-73EB75628BAE}" srcOrd="0" destOrd="0" presId="urn:microsoft.com/office/officeart/2005/8/layout/balance1"/>
    <dgm:cxn modelId="{0BBC2339-1C9D-4B98-BE56-C88983F572ED}" type="presOf" srcId="{8E8288C4-B9F4-4E36-A5C6-F44C6D2EC769}" destId="{8BCC752F-50B5-4093-A10F-D3D9E5B1B607}" srcOrd="0" destOrd="0" presId="urn:microsoft.com/office/officeart/2005/8/layout/balance1"/>
    <dgm:cxn modelId="{ED785358-9451-4A2E-BD82-08CD9ABE6FB2}" type="presOf" srcId="{D545DF4E-FE6E-4526-B388-2D05D82D61BA}" destId="{78382743-150E-4941-BC75-162A9E9F1CEC}" srcOrd="0" destOrd="0" presId="urn:microsoft.com/office/officeart/2005/8/layout/balance1"/>
    <dgm:cxn modelId="{C04DFF91-E9A3-49B4-B85D-9C9E5E5368DC}" srcId="{13821450-C766-4544-B954-C22003BCDC11}" destId="{D545DF4E-FE6E-4526-B388-2D05D82D61BA}" srcOrd="0" destOrd="0" parTransId="{0473675F-A9BC-4FC6-8568-8F1DF62203B7}" sibTransId="{21475463-7D92-429D-96C6-1BA15A45B84B}"/>
    <dgm:cxn modelId="{3124D104-B82E-4C54-8AA5-7EAB82149D2C}" srcId="{13821450-C766-4544-B954-C22003BCDC11}" destId="{8E8288C4-B9F4-4E36-A5C6-F44C6D2EC769}" srcOrd="1" destOrd="0" parTransId="{D5249242-624A-43A7-B085-778FAD616A20}" sibTransId="{4E75495B-F468-409F-9AE5-C51178E3B211}"/>
    <dgm:cxn modelId="{936E1486-F4C5-4AF3-A4E6-E45F6B39C2F7}" type="presParOf" srcId="{CD765142-1798-485C-8827-73EB75628BAE}" destId="{0C146139-4ABA-4481-8BD5-A0A1C6A04081}" srcOrd="0" destOrd="0" presId="urn:microsoft.com/office/officeart/2005/8/layout/balance1"/>
    <dgm:cxn modelId="{D4BBEF94-E8E4-4123-8871-1BAFE6FF6B88}" type="presParOf" srcId="{CD765142-1798-485C-8827-73EB75628BAE}" destId="{3B8D79E3-1D0C-4E82-A675-E33BF9E60FED}" srcOrd="1" destOrd="0" presId="urn:microsoft.com/office/officeart/2005/8/layout/balance1"/>
    <dgm:cxn modelId="{A3C44D86-CA6F-4807-87A8-FEB78CF8C3B5}" type="presParOf" srcId="{3B8D79E3-1D0C-4E82-A675-E33BF9E60FED}" destId="{78382743-150E-4941-BC75-162A9E9F1CEC}" srcOrd="0" destOrd="0" presId="urn:microsoft.com/office/officeart/2005/8/layout/balance1"/>
    <dgm:cxn modelId="{8AB36593-9CF8-41C7-8A7C-CB0882DDCBF1}" type="presParOf" srcId="{3B8D79E3-1D0C-4E82-A675-E33BF9E60FED}" destId="{8BCC752F-50B5-4093-A10F-D3D9E5B1B607}" srcOrd="1" destOrd="0" presId="urn:microsoft.com/office/officeart/2005/8/layout/balance1"/>
    <dgm:cxn modelId="{1BFB4EB2-3F1C-4EA9-8D5C-DE1AD51A8EBF}" type="presParOf" srcId="{CD765142-1798-485C-8827-73EB75628BAE}" destId="{4AF7F0CE-CC14-4402-9871-58AA3969343E}" srcOrd="2" destOrd="0" presId="urn:microsoft.com/office/officeart/2005/8/layout/balance1"/>
    <dgm:cxn modelId="{6B9DD5D3-75C7-4F53-B331-47A25E82EFD7}" type="presParOf" srcId="{4AF7F0CE-CC14-4402-9871-58AA3969343E}" destId="{32976667-310E-4F7D-9FED-A62B9D26881A}" srcOrd="0" destOrd="0" presId="urn:microsoft.com/office/officeart/2005/8/layout/balance1"/>
    <dgm:cxn modelId="{A72DB71E-C9B8-4D55-A6C2-E06A6BE76E78}" type="presParOf" srcId="{4AF7F0CE-CC14-4402-9871-58AA3969343E}" destId="{6A78CD98-5A2A-4336-A913-B18285DD9E0C}" srcOrd="1" destOrd="0" presId="urn:microsoft.com/office/officeart/2005/8/layout/balance1"/>
    <dgm:cxn modelId="{20DCAF9E-3C10-4C67-B877-376D852CA0FC}" type="presParOf" srcId="{4AF7F0CE-CC14-4402-9871-58AA3969343E}" destId="{263F10D4-7A87-4A60-87D4-A87E0631C186}" srcOrd="2"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9B1CE4-8090-417D-BD76-73F520146C93}" type="doc">
      <dgm:prSet loTypeId="urn:microsoft.com/office/officeart/2005/8/layout/arrow2" loCatId="process" qsTypeId="urn:microsoft.com/office/officeart/2005/8/quickstyle/simple4" qsCatId="simple" csTypeId="urn:microsoft.com/office/officeart/2005/8/colors/accent1_2" csCatId="accent1" phldr="1"/>
      <dgm:spPr/>
    </dgm:pt>
    <dgm:pt modelId="{E1DA69C8-5F92-4F09-94CB-11CED8DF4C53}">
      <dgm:prSet phldrT="[テキスト]"/>
      <dgm:spPr/>
      <dgm:t>
        <a:bodyPr/>
        <a:lstStyle/>
        <a:p>
          <a:r>
            <a:rPr kumimoji="1" lang="en-US" altLang="ja-JP" dirty="0" smtClean="0">
              <a:solidFill>
                <a:srgbClr val="002060"/>
              </a:solidFill>
            </a:rPr>
            <a:t>2tons/ha in 2014</a:t>
          </a:r>
          <a:endParaRPr kumimoji="1" lang="ja-JP" altLang="en-US" dirty="0">
            <a:solidFill>
              <a:srgbClr val="002060"/>
            </a:solidFill>
          </a:endParaRPr>
        </a:p>
      </dgm:t>
    </dgm:pt>
    <dgm:pt modelId="{750DDC32-F0B0-42EF-8AF3-FFB9FAF633AB}" type="parTrans" cxnId="{B2AF7F3E-3EAD-43B0-818F-EB41F7339B46}">
      <dgm:prSet/>
      <dgm:spPr/>
      <dgm:t>
        <a:bodyPr/>
        <a:lstStyle/>
        <a:p>
          <a:endParaRPr kumimoji="1" lang="ja-JP" altLang="en-US"/>
        </a:p>
      </dgm:t>
    </dgm:pt>
    <dgm:pt modelId="{33C3A9A4-F37C-4AD7-BFDF-34E0B767D6C9}" type="sibTrans" cxnId="{B2AF7F3E-3EAD-43B0-818F-EB41F7339B46}">
      <dgm:prSet/>
      <dgm:spPr/>
      <dgm:t>
        <a:bodyPr/>
        <a:lstStyle/>
        <a:p>
          <a:endParaRPr kumimoji="1" lang="ja-JP" altLang="en-US"/>
        </a:p>
      </dgm:t>
    </dgm:pt>
    <dgm:pt modelId="{EA93E1BA-2B7F-4A2A-B7D3-480207B4732C}">
      <dgm:prSet phldrT="[テキスト]"/>
      <dgm:spPr/>
      <dgm:t>
        <a:bodyPr/>
        <a:lstStyle/>
        <a:p>
          <a:r>
            <a:rPr kumimoji="1" lang="en-US" altLang="ja-JP" dirty="0" smtClean="0">
              <a:solidFill>
                <a:srgbClr val="002060"/>
              </a:solidFill>
            </a:rPr>
            <a:t>4.5tons/ha in 2016</a:t>
          </a:r>
          <a:endParaRPr kumimoji="1" lang="ja-JP" altLang="en-US" dirty="0">
            <a:solidFill>
              <a:srgbClr val="002060"/>
            </a:solidFill>
          </a:endParaRPr>
        </a:p>
      </dgm:t>
    </dgm:pt>
    <dgm:pt modelId="{FDFD5CB7-5CF7-44DB-AA79-06DA19F09286}" type="parTrans" cxnId="{01C4EA17-E10C-42C0-896B-0AD0ABB2B7BC}">
      <dgm:prSet/>
      <dgm:spPr/>
      <dgm:t>
        <a:bodyPr/>
        <a:lstStyle/>
        <a:p>
          <a:endParaRPr kumimoji="1" lang="ja-JP" altLang="en-US"/>
        </a:p>
      </dgm:t>
    </dgm:pt>
    <dgm:pt modelId="{9AD5DC4A-E74D-4CD0-8018-052C116B8330}" type="sibTrans" cxnId="{01C4EA17-E10C-42C0-896B-0AD0ABB2B7BC}">
      <dgm:prSet/>
      <dgm:spPr/>
      <dgm:t>
        <a:bodyPr/>
        <a:lstStyle/>
        <a:p>
          <a:endParaRPr kumimoji="1" lang="ja-JP" altLang="en-US"/>
        </a:p>
      </dgm:t>
    </dgm:pt>
    <dgm:pt modelId="{9A9209E8-9B9A-4A0D-83D4-2273B9935F2C}">
      <dgm:prSet phldrT="[テキスト]" custT="1"/>
      <dgm:spPr/>
      <dgm:t>
        <a:bodyPr/>
        <a:lstStyle/>
        <a:p>
          <a:r>
            <a:rPr kumimoji="1" lang="en-US" altLang="ja-JP" sz="1400" dirty="0" smtClean="0">
              <a:solidFill>
                <a:srgbClr val="002060"/>
              </a:solidFill>
            </a:rPr>
            <a:t>5.5tons/ha in 2017</a:t>
          </a:r>
          <a:endParaRPr kumimoji="1" lang="ja-JP" altLang="en-US" sz="1400" dirty="0">
            <a:solidFill>
              <a:srgbClr val="002060"/>
            </a:solidFill>
          </a:endParaRPr>
        </a:p>
      </dgm:t>
    </dgm:pt>
    <dgm:pt modelId="{ADF4DDF7-1C02-4868-A72E-CE1366D15594}" type="parTrans" cxnId="{8A89DB5A-5977-4DD3-BEB4-17515CD8DDE7}">
      <dgm:prSet/>
      <dgm:spPr/>
      <dgm:t>
        <a:bodyPr/>
        <a:lstStyle/>
        <a:p>
          <a:endParaRPr kumimoji="1" lang="ja-JP" altLang="en-US"/>
        </a:p>
      </dgm:t>
    </dgm:pt>
    <dgm:pt modelId="{B0B3F6B9-6B7F-4168-9733-DF3A73F7395F}" type="sibTrans" cxnId="{8A89DB5A-5977-4DD3-BEB4-17515CD8DDE7}">
      <dgm:prSet/>
      <dgm:spPr/>
      <dgm:t>
        <a:bodyPr/>
        <a:lstStyle/>
        <a:p>
          <a:endParaRPr kumimoji="1" lang="ja-JP" altLang="en-US"/>
        </a:p>
      </dgm:t>
    </dgm:pt>
    <dgm:pt modelId="{A30BAE1A-8517-49A0-8C51-CE2024C28B33}" type="pres">
      <dgm:prSet presAssocID="{EB9B1CE4-8090-417D-BD76-73F520146C93}" presName="arrowDiagram" presStyleCnt="0">
        <dgm:presLayoutVars>
          <dgm:chMax val="5"/>
          <dgm:dir/>
          <dgm:resizeHandles val="exact"/>
        </dgm:presLayoutVars>
      </dgm:prSet>
      <dgm:spPr/>
    </dgm:pt>
    <dgm:pt modelId="{FDB8A9F7-363F-48D4-8413-9F3F70A30937}" type="pres">
      <dgm:prSet presAssocID="{EB9B1CE4-8090-417D-BD76-73F520146C93}" presName="arrow" presStyleLbl="bgShp" presStyleIdx="0" presStyleCnt="1" custLinFactNeighborX="-2641" custLinFactNeighborY="502"/>
      <dgm:spPr/>
    </dgm:pt>
    <dgm:pt modelId="{256A39D0-A6EA-4D7F-BE76-1692A3EEE6BF}" type="pres">
      <dgm:prSet presAssocID="{EB9B1CE4-8090-417D-BD76-73F520146C93}" presName="arrowDiagram3" presStyleCnt="0"/>
      <dgm:spPr/>
    </dgm:pt>
    <dgm:pt modelId="{B97CFA66-4C2B-4AAB-A923-7480244A43A4}" type="pres">
      <dgm:prSet presAssocID="{E1DA69C8-5F92-4F09-94CB-11CED8DF4C53}" presName="bullet3a" presStyleLbl="node1" presStyleIdx="0" presStyleCnt="3"/>
      <dgm:spPr/>
    </dgm:pt>
    <dgm:pt modelId="{7D10FD91-66E8-4A28-A7C6-0D3DACD1946A}" type="pres">
      <dgm:prSet presAssocID="{E1DA69C8-5F92-4F09-94CB-11CED8DF4C53}" presName="textBox3a" presStyleLbl="revTx" presStyleIdx="0" presStyleCnt="3" custScaleX="216268" custScaleY="68895" custLinFactNeighborX="-13287" custLinFactNeighborY="15718">
        <dgm:presLayoutVars>
          <dgm:bulletEnabled val="1"/>
        </dgm:presLayoutVars>
      </dgm:prSet>
      <dgm:spPr/>
      <dgm:t>
        <a:bodyPr/>
        <a:lstStyle/>
        <a:p>
          <a:endParaRPr kumimoji="1" lang="ja-JP" altLang="en-US"/>
        </a:p>
      </dgm:t>
    </dgm:pt>
    <dgm:pt modelId="{BBEF3336-DD3D-42FC-8E19-C1549F48B862}" type="pres">
      <dgm:prSet presAssocID="{EA93E1BA-2B7F-4A2A-B7D3-480207B4732C}" presName="bullet3b" presStyleLbl="node1" presStyleIdx="1" presStyleCnt="3"/>
      <dgm:spPr/>
    </dgm:pt>
    <dgm:pt modelId="{4A4C666A-96D8-4FD1-97AA-A039835E6CAA}" type="pres">
      <dgm:prSet presAssocID="{EA93E1BA-2B7F-4A2A-B7D3-480207B4732C}" presName="textBox3b" presStyleLbl="revTx" presStyleIdx="1" presStyleCnt="3" custScaleX="235126" custScaleY="33300" custLinFactNeighborX="1084" custLinFactNeighborY="-13736">
        <dgm:presLayoutVars>
          <dgm:bulletEnabled val="1"/>
        </dgm:presLayoutVars>
      </dgm:prSet>
      <dgm:spPr/>
      <dgm:t>
        <a:bodyPr/>
        <a:lstStyle/>
        <a:p>
          <a:endParaRPr kumimoji="1" lang="ja-JP" altLang="en-US"/>
        </a:p>
      </dgm:t>
    </dgm:pt>
    <dgm:pt modelId="{3284C697-9DDE-4876-8FA1-7BBB31B5979A}" type="pres">
      <dgm:prSet presAssocID="{9A9209E8-9B9A-4A0D-83D4-2273B9935F2C}" presName="bullet3c" presStyleLbl="node1" presStyleIdx="2" presStyleCnt="3"/>
      <dgm:spPr/>
    </dgm:pt>
    <dgm:pt modelId="{94D6D26B-6D7A-455A-B5BE-27204C4F5D3B}" type="pres">
      <dgm:prSet presAssocID="{9A9209E8-9B9A-4A0D-83D4-2273B9935F2C}" presName="textBox3c" presStyleLbl="revTx" presStyleIdx="2" presStyleCnt="3" custScaleX="236079" custScaleY="36610" custLinFactNeighborX="6338" custLinFactNeighborY="-25094">
        <dgm:presLayoutVars>
          <dgm:bulletEnabled val="1"/>
        </dgm:presLayoutVars>
      </dgm:prSet>
      <dgm:spPr/>
      <dgm:t>
        <a:bodyPr/>
        <a:lstStyle/>
        <a:p>
          <a:endParaRPr kumimoji="1" lang="ja-JP" altLang="en-US"/>
        </a:p>
      </dgm:t>
    </dgm:pt>
  </dgm:ptLst>
  <dgm:cxnLst>
    <dgm:cxn modelId="{01C4EA17-E10C-42C0-896B-0AD0ABB2B7BC}" srcId="{EB9B1CE4-8090-417D-BD76-73F520146C93}" destId="{EA93E1BA-2B7F-4A2A-B7D3-480207B4732C}" srcOrd="1" destOrd="0" parTransId="{FDFD5CB7-5CF7-44DB-AA79-06DA19F09286}" sibTransId="{9AD5DC4A-E74D-4CD0-8018-052C116B8330}"/>
    <dgm:cxn modelId="{E1D5FBFB-33E8-466E-88BF-97355AC49185}" type="presOf" srcId="{E1DA69C8-5F92-4F09-94CB-11CED8DF4C53}" destId="{7D10FD91-66E8-4A28-A7C6-0D3DACD1946A}" srcOrd="0" destOrd="0" presId="urn:microsoft.com/office/officeart/2005/8/layout/arrow2"/>
    <dgm:cxn modelId="{A257CF7A-24BD-406C-9299-058845CE73B6}" type="presOf" srcId="{EA93E1BA-2B7F-4A2A-B7D3-480207B4732C}" destId="{4A4C666A-96D8-4FD1-97AA-A039835E6CAA}" srcOrd="0" destOrd="0" presId="urn:microsoft.com/office/officeart/2005/8/layout/arrow2"/>
    <dgm:cxn modelId="{A287BFBB-4DB6-49ED-A376-73567F0BF55E}" type="presOf" srcId="{9A9209E8-9B9A-4A0D-83D4-2273B9935F2C}" destId="{94D6D26B-6D7A-455A-B5BE-27204C4F5D3B}" srcOrd="0" destOrd="0" presId="urn:microsoft.com/office/officeart/2005/8/layout/arrow2"/>
    <dgm:cxn modelId="{8A89DB5A-5977-4DD3-BEB4-17515CD8DDE7}" srcId="{EB9B1CE4-8090-417D-BD76-73F520146C93}" destId="{9A9209E8-9B9A-4A0D-83D4-2273B9935F2C}" srcOrd="2" destOrd="0" parTransId="{ADF4DDF7-1C02-4868-A72E-CE1366D15594}" sibTransId="{B0B3F6B9-6B7F-4168-9733-DF3A73F7395F}"/>
    <dgm:cxn modelId="{C348AD1C-1394-4F48-9D41-A56328AAA2F0}" type="presOf" srcId="{EB9B1CE4-8090-417D-BD76-73F520146C93}" destId="{A30BAE1A-8517-49A0-8C51-CE2024C28B33}" srcOrd="0" destOrd="0" presId="urn:microsoft.com/office/officeart/2005/8/layout/arrow2"/>
    <dgm:cxn modelId="{B2AF7F3E-3EAD-43B0-818F-EB41F7339B46}" srcId="{EB9B1CE4-8090-417D-BD76-73F520146C93}" destId="{E1DA69C8-5F92-4F09-94CB-11CED8DF4C53}" srcOrd="0" destOrd="0" parTransId="{750DDC32-F0B0-42EF-8AF3-FFB9FAF633AB}" sibTransId="{33C3A9A4-F37C-4AD7-BFDF-34E0B767D6C9}"/>
    <dgm:cxn modelId="{50401813-2317-4DA5-BA4C-54259E6218B6}" type="presParOf" srcId="{A30BAE1A-8517-49A0-8C51-CE2024C28B33}" destId="{FDB8A9F7-363F-48D4-8413-9F3F70A30937}" srcOrd="0" destOrd="0" presId="urn:microsoft.com/office/officeart/2005/8/layout/arrow2"/>
    <dgm:cxn modelId="{C73138E8-1200-44CE-B45F-F73A95B40CFF}" type="presParOf" srcId="{A30BAE1A-8517-49A0-8C51-CE2024C28B33}" destId="{256A39D0-A6EA-4D7F-BE76-1692A3EEE6BF}" srcOrd="1" destOrd="0" presId="urn:microsoft.com/office/officeart/2005/8/layout/arrow2"/>
    <dgm:cxn modelId="{9CF77388-C15C-4D84-9175-E12AB3C294E7}" type="presParOf" srcId="{256A39D0-A6EA-4D7F-BE76-1692A3EEE6BF}" destId="{B97CFA66-4C2B-4AAB-A923-7480244A43A4}" srcOrd="0" destOrd="0" presId="urn:microsoft.com/office/officeart/2005/8/layout/arrow2"/>
    <dgm:cxn modelId="{1536D958-0DF8-4D34-9FAC-C99FDACDAD18}" type="presParOf" srcId="{256A39D0-A6EA-4D7F-BE76-1692A3EEE6BF}" destId="{7D10FD91-66E8-4A28-A7C6-0D3DACD1946A}" srcOrd="1" destOrd="0" presId="urn:microsoft.com/office/officeart/2005/8/layout/arrow2"/>
    <dgm:cxn modelId="{DE5F0182-1903-417F-8F41-F1E80CE782A5}" type="presParOf" srcId="{256A39D0-A6EA-4D7F-BE76-1692A3EEE6BF}" destId="{BBEF3336-DD3D-42FC-8E19-C1549F48B862}" srcOrd="2" destOrd="0" presId="urn:microsoft.com/office/officeart/2005/8/layout/arrow2"/>
    <dgm:cxn modelId="{7BC94F19-4FFB-4099-BB89-81BAF62297A6}" type="presParOf" srcId="{256A39D0-A6EA-4D7F-BE76-1692A3EEE6BF}" destId="{4A4C666A-96D8-4FD1-97AA-A039835E6CAA}" srcOrd="3" destOrd="0" presId="urn:microsoft.com/office/officeart/2005/8/layout/arrow2"/>
    <dgm:cxn modelId="{47A79843-B88B-49C1-95AB-42C9ABB177BD}" type="presParOf" srcId="{256A39D0-A6EA-4D7F-BE76-1692A3EEE6BF}" destId="{3284C697-9DDE-4876-8FA1-7BBB31B5979A}" srcOrd="4" destOrd="0" presId="urn:microsoft.com/office/officeart/2005/8/layout/arrow2"/>
    <dgm:cxn modelId="{46D1864B-CC33-48CD-8BFC-5D2F41DCDEEE}" type="presParOf" srcId="{256A39D0-A6EA-4D7F-BE76-1692A3EEE6BF}" destId="{94D6D26B-6D7A-455A-B5BE-27204C4F5D3B}"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B1CE4-8090-417D-BD76-73F520146C93}" type="doc">
      <dgm:prSet loTypeId="urn:microsoft.com/office/officeart/2005/8/layout/arrow2" loCatId="process" qsTypeId="urn:microsoft.com/office/officeart/2005/8/quickstyle/simple4" qsCatId="simple" csTypeId="urn:microsoft.com/office/officeart/2005/8/colors/accent1_2" csCatId="accent1" phldr="1"/>
      <dgm:spPr/>
    </dgm:pt>
    <dgm:pt modelId="{E1DA69C8-5F92-4F09-94CB-11CED8DF4C53}">
      <dgm:prSet phldrT="[テキスト]"/>
      <dgm:spPr/>
      <dgm:t>
        <a:bodyPr/>
        <a:lstStyle/>
        <a:p>
          <a:r>
            <a:rPr kumimoji="1" lang="en-US" altLang="ja-JP" dirty="0" smtClean="0">
              <a:solidFill>
                <a:srgbClr val="002060"/>
              </a:solidFill>
            </a:rPr>
            <a:t>2tons/ha in 2014</a:t>
          </a:r>
          <a:endParaRPr kumimoji="1" lang="ja-JP" altLang="en-US" dirty="0">
            <a:solidFill>
              <a:srgbClr val="002060"/>
            </a:solidFill>
          </a:endParaRPr>
        </a:p>
      </dgm:t>
    </dgm:pt>
    <dgm:pt modelId="{750DDC32-F0B0-42EF-8AF3-FFB9FAF633AB}" type="parTrans" cxnId="{B2AF7F3E-3EAD-43B0-818F-EB41F7339B46}">
      <dgm:prSet/>
      <dgm:spPr/>
      <dgm:t>
        <a:bodyPr/>
        <a:lstStyle/>
        <a:p>
          <a:endParaRPr kumimoji="1" lang="ja-JP" altLang="en-US"/>
        </a:p>
      </dgm:t>
    </dgm:pt>
    <dgm:pt modelId="{33C3A9A4-F37C-4AD7-BFDF-34E0B767D6C9}" type="sibTrans" cxnId="{B2AF7F3E-3EAD-43B0-818F-EB41F7339B46}">
      <dgm:prSet/>
      <dgm:spPr/>
      <dgm:t>
        <a:bodyPr/>
        <a:lstStyle/>
        <a:p>
          <a:endParaRPr kumimoji="1" lang="ja-JP" altLang="en-US"/>
        </a:p>
      </dgm:t>
    </dgm:pt>
    <dgm:pt modelId="{EA93E1BA-2B7F-4A2A-B7D3-480207B4732C}">
      <dgm:prSet phldrT="[テキスト]"/>
      <dgm:spPr/>
      <dgm:t>
        <a:bodyPr/>
        <a:lstStyle/>
        <a:p>
          <a:r>
            <a:rPr kumimoji="1" lang="en-US" altLang="ja-JP" dirty="0" smtClean="0">
              <a:solidFill>
                <a:srgbClr val="002060"/>
              </a:solidFill>
            </a:rPr>
            <a:t>3.5tons/ha in 2016</a:t>
          </a:r>
          <a:endParaRPr kumimoji="1" lang="ja-JP" altLang="en-US" dirty="0">
            <a:solidFill>
              <a:srgbClr val="002060"/>
            </a:solidFill>
          </a:endParaRPr>
        </a:p>
      </dgm:t>
    </dgm:pt>
    <dgm:pt modelId="{FDFD5CB7-5CF7-44DB-AA79-06DA19F09286}" type="parTrans" cxnId="{01C4EA17-E10C-42C0-896B-0AD0ABB2B7BC}">
      <dgm:prSet/>
      <dgm:spPr/>
      <dgm:t>
        <a:bodyPr/>
        <a:lstStyle/>
        <a:p>
          <a:endParaRPr kumimoji="1" lang="ja-JP" altLang="en-US"/>
        </a:p>
      </dgm:t>
    </dgm:pt>
    <dgm:pt modelId="{9AD5DC4A-E74D-4CD0-8018-052C116B8330}" type="sibTrans" cxnId="{01C4EA17-E10C-42C0-896B-0AD0ABB2B7BC}">
      <dgm:prSet/>
      <dgm:spPr/>
      <dgm:t>
        <a:bodyPr/>
        <a:lstStyle/>
        <a:p>
          <a:endParaRPr kumimoji="1" lang="ja-JP" altLang="en-US"/>
        </a:p>
      </dgm:t>
    </dgm:pt>
    <dgm:pt modelId="{9A9209E8-9B9A-4A0D-83D4-2273B9935F2C}">
      <dgm:prSet phldrT="[テキスト]" custT="1"/>
      <dgm:spPr/>
      <dgm:t>
        <a:bodyPr/>
        <a:lstStyle/>
        <a:p>
          <a:r>
            <a:rPr kumimoji="1" lang="en-US" altLang="ja-JP" sz="1400" dirty="0" smtClean="0">
              <a:solidFill>
                <a:srgbClr val="002060"/>
              </a:solidFill>
            </a:rPr>
            <a:t>4.25tons/ha in 2017</a:t>
          </a:r>
          <a:endParaRPr kumimoji="1" lang="ja-JP" altLang="en-US" sz="1400" dirty="0">
            <a:solidFill>
              <a:srgbClr val="002060"/>
            </a:solidFill>
          </a:endParaRPr>
        </a:p>
      </dgm:t>
    </dgm:pt>
    <dgm:pt modelId="{ADF4DDF7-1C02-4868-A72E-CE1366D15594}" type="parTrans" cxnId="{8A89DB5A-5977-4DD3-BEB4-17515CD8DDE7}">
      <dgm:prSet/>
      <dgm:spPr/>
      <dgm:t>
        <a:bodyPr/>
        <a:lstStyle/>
        <a:p>
          <a:endParaRPr kumimoji="1" lang="ja-JP" altLang="en-US"/>
        </a:p>
      </dgm:t>
    </dgm:pt>
    <dgm:pt modelId="{B0B3F6B9-6B7F-4168-9733-DF3A73F7395F}" type="sibTrans" cxnId="{8A89DB5A-5977-4DD3-BEB4-17515CD8DDE7}">
      <dgm:prSet/>
      <dgm:spPr/>
      <dgm:t>
        <a:bodyPr/>
        <a:lstStyle/>
        <a:p>
          <a:endParaRPr kumimoji="1" lang="ja-JP" altLang="en-US"/>
        </a:p>
      </dgm:t>
    </dgm:pt>
    <dgm:pt modelId="{A30BAE1A-8517-49A0-8C51-CE2024C28B33}" type="pres">
      <dgm:prSet presAssocID="{EB9B1CE4-8090-417D-BD76-73F520146C93}" presName="arrowDiagram" presStyleCnt="0">
        <dgm:presLayoutVars>
          <dgm:chMax val="5"/>
          <dgm:dir/>
          <dgm:resizeHandles val="exact"/>
        </dgm:presLayoutVars>
      </dgm:prSet>
      <dgm:spPr/>
    </dgm:pt>
    <dgm:pt modelId="{FDB8A9F7-363F-48D4-8413-9F3F70A30937}" type="pres">
      <dgm:prSet presAssocID="{EB9B1CE4-8090-417D-BD76-73F520146C93}" presName="arrow" presStyleLbl="bgShp" presStyleIdx="0" presStyleCnt="1" custLinFactNeighborX="-2641" custLinFactNeighborY="502"/>
      <dgm:spPr/>
    </dgm:pt>
    <dgm:pt modelId="{256A39D0-A6EA-4D7F-BE76-1692A3EEE6BF}" type="pres">
      <dgm:prSet presAssocID="{EB9B1CE4-8090-417D-BD76-73F520146C93}" presName="arrowDiagram3" presStyleCnt="0"/>
      <dgm:spPr/>
    </dgm:pt>
    <dgm:pt modelId="{B97CFA66-4C2B-4AAB-A923-7480244A43A4}" type="pres">
      <dgm:prSet presAssocID="{E1DA69C8-5F92-4F09-94CB-11CED8DF4C53}" presName="bullet3a" presStyleLbl="node1" presStyleIdx="0" presStyleCnt="3"/>
      <dgm:spPr/>
    </dgm:pt>
    <dgm:pt modelId="{7D10FD91-66E8-4A28-A7C6-0D3DACD1946A}" type="pres">
      <dgm:prSet presAssocID="{E1DA69C8-5F92-4F09-94CB-11CED8DF4C53}" presName="textBox3a" presStyleLbl="revTx" presStyleIdx="0" presStyleCnt="3" custScaleX="216268" custScaleY="68895" custLinFactNeighborX="-13287" custLinFactNeighborY="15718">
        <dgm:presLayoutVars>
          <dgm:bulletEnabled val="1"/>
        </dgm:presLayoutVars>
      </dgm:prSet>
      <dgm:spPr/>
      <dgm:t>
        <a:bodyPr/>
        <a:lstStyle/>
        <a:p>
          <a:endParaRPr kumimoji="1" lang="ja-JP" altLang="en-US"/>
        </a:p>
      </dgm:t>
    </dgm:pt>
    <dgm:pt modelId="{BBEF3336-DD3D-42FC-8E19-C1549F48B862}" type="pres">
      <dgm:prSet presAssocID="{EA93E1BA-2B7F-4A2A-B7D3-480207B4732C}" presName="bullet3b" presStyleLbl="node1" presStyleIdx="1" presStyleCnt="3"/>
      <dgm:spPr/>
    </dgm:pt>
    <dgm:pt modelId="{4A4C666A-96D8-4FD1-97AA-A039835E6CAA}" type="pres">
      <dgm:prSet presAssocID="{EA93E1BA-2B7F-4A2A-B7D3-480207B4732C}" presName="textBox3b" presStyleLbl="revTx" presStyleIdx="1" presStyleCnt="3" custScaleX="235126" custScaleY="33300" custLinFactNeighborX="1084" custLinFactNeighborY="-13736">
        <dgm:presLayoutVars>
          <dgm:bulletEnabled val="1"/>
        </dgm:presLayoutVars>
      </dgm:prSet>
      <dgm:spPr/>
      <dgm:t>
        <a:bodyPr/>
        <a:lstStyle/>
        <a:p>
          <a:endParaRPr kumimoji="1" lang="ja-JP" altLang="en-US"/>
        </a:p>
      </dgm:t>
    </dgm:pt>
    <dgm:pt modelId="{3284C697-9DDE-4876-8FA1-7BBB31B5979A}" type="pres">
      <dgm:prSet presAssocID="{9A9209E8-9B9A-4A0D-83D4-2273B9935F2C}" presName="bullet3c" presStyleLbl="node1" presStyleIdx="2" presStyleCnt="3"/>
      <dgm:spPr/>
    </dgm:pt>
    <dgm:pt modelId="{94D6D26B-6D7A-455A-B5BE-27204C4F5D3B}" type="pres">
      <dgm:prSet presAssocID="{9A9209E8-9B9A-4A0D-83D4-2273B9935F2C}" presName="textBox3c" presStyleLbl="revTx" presStyleIdx="2" presStyleCnt="3" custScaleX="236079" custScaleY="36610" custLinFactNeighborX="6338" custLinFactNeighborY="-25094">
        <dgm:presLayoutVars>
          <dgm:bulletEnabled val="1"/>
        </dgm:presLayoutVars>
      </dgm:prSet>
      <dgm:spPr/>
      <dgm:t>
        <a:bodyPr/>
        <a:lstStyle/>
        <a:p>
          <a:endParaRPr kumimoji="1" lang="ja-JP" altLang="en-US"/>
        </a:p>
      </dgm:t>
    </dgm:pt>
  </dgm:ptLst>
  <dgm:cxnLst>
    <dgm:cxn modelId="{01C4EA17-E10C-42C0-896B-0AD0ABB2B7BC}" srcId="{EB9B1CE4-8090-417D-BD76-73F520146C93}" destId="{EA93E1BA-2B7F-4A2A-B7D3-480207B4732C}" srcOrd="1" destOrd="0" parTransId="{FDFD5CB7-5CF7-44DB-AA79-06DA19F09286}" sibTransId="{9AD5DC4A-E74D-4CD0-8018-052C116B8330}"/>
    <dgm:cxn modelId="{E1D5FBFB-33E8-466E-88BF-97355AC49185}" type="presOf" srcId="{E1DA69C8-5F92-4F09-94CB-11CED8DF4C53}" destId="{7D10FD91-66E8-4A28-A7C6-0D3DACD1946A}" srcOrd="0" destOrd="0" presId="urn:microsoft.com/office/officeart/2005/8/layout/arrow2"/>
    <dgm:cxn modelId="{A257CF7A-24BD-406C-9299-058845CE73B6}" type="presOf" srcId="{EA93E1BA-2B7F-4A2A-B7D3-480207B4732C}" destId="{4A4C666A-96D8-4FD1-97AA-A039835E6CAA}" srcOrd="0" destOrd="0" presId="urn:microsoft.com/office/officeart/2005/8/layout/arrow2"/>
    <dgm:cxn modelId="{A287BFBB-4DB6-49ED-A376-73567F0BF55E}" type="presOf" srcId="{9A9209E8-9B9A-4A0D-83D4-2273B9935F2C}" destId="{94D6D26B-6D7A-455A-B5BE-27204C4F5D3B}" srcOrd="0" destOrd="0" presId="urn:microsoft.com/office/officeart/2005/8/layout/arrow2"/>
    <dgm:cxn modelId="{8A89DB5A-5977-4DD3-BEB4-17515CD8DDE7}" srcId="{EB9B1CE4-8090-417D-BD76-73F520146C93}" destId="{9A9209E8-9B9A-4A0D-83D4-2273B9935F2C}" srcOrd="2" destOrd="0" parTransId="{ADF4DDF7-1C02-4868-A72E-CE1366D15594}" sibTransId="{B0B3F6B9-6B7F-4168-9733-DF3A73F7395F}"/>
    <dgm:cxn modelId="{C348AD1C-1394-4F48-9D41-A56328AAA2F0}" type="presOf" srcId="{EB9B1CE4-8090-417D-BD76-73F520146C93}" destId="{A30BAE1A-8517-49A0-8C51-CE2024C28B33}" srcOrd="0" destOrd="0" presId="urn:microsoft.com/office/officeart/2005/8/layout/arrow2"/>
    <dgm:cxn modelId="{B2AF7F3E-3EAD-43B0-818F-EB41F7339B46}" srcId="{EB9B1CE4-8090-417D-BD76-73F520146C93}" destId="{E1DA69C8-5F92-4F09-94CB-11CED8DF4C53}" srcOrd="0" destOrd="0" parTransId="{750DDC32-F0B0-42EF-8AF3-FFB9FAF633AB}" sibTransId="{33C3A9A4-F37C-4AD7-BFDF-34E0B767D6C9}"/>
    <dgm:cxn modelId="{50401813-2317-4DA5-BA4C-54259E6218B6}" type="presParOf" srcId="{A30BAE1A-8517-49A0-8C51-CE2024C28B33}" destId="{FDB8A9F7-363F-48D4-8413-9F3F70A30937}" srcOrd="0" destOrd="0" presId="urn:microsoft.com/office/officeart/2005/8/layout/arrow2"/>
    <dgm:cxn modelId="{C73138E8-1200-44CE-B45F-F73A95B40CFF}" type="presParOf" srcId="{A30BAE1A-8517-49A0-8C51-CE2024C28B33}" destId="{256A39D0-A6EA-4D7F-BE76-1692A3EEE6BF}" srcOrd="1" destOrd="0" presId="urn:microsoft.com/office/officeart/2005/8/layout/arrow2"/>
    <dgm:cxn modelId="{9CF77388-C15C-4D84-9175-E12AB3C294E7}" type="presParOf" srcId="{256A39D0-A6EA-4D7F-BE76-1692A3EEE6BF}" destId="{B97CFA66-4C2B-4AAB-A923-7480244A43A4}" srcOrd="0" destOrd="0" presId="urn:microsoft.com/office/officeart/2005/8/layout/arrow2"/>
    <dgm:cxn modelId="{1536D958-0DF8-4D34-9FAC-C99FDACDAD18}" type="presParOf" srcId="{256A39D0-A6EA-4D7F-BE76-1692A3EEE6BF}" destId="{7D10FD91-66E8-4A28-A7C6-0D3DACD1946A}" srcOrd="1" destOrd="0" presId="urn:microsoft.com/office/officeart/2005/8/layout/arrow2"/>
    <dgm:cxn modelId="{DE5F0182-1903-417F-8F41-F1E80CE782A5}" type="presParOf" srcId="{256A39D0-A6EA-4D7F-BE76-1692A3EEE6BF}" destId="{BBEF3336-DD3D-42FC-8E19-C1549F48B862}" srcOrd="2" destOrd="0" presId="urn:microsoft.com/office/officeart/2005/8/layout/arrow2"/>
    <dgm:cxn modelId="{7BC94F19-4FFB-4099-BB89-81BAF62297A6}" type="presParOf" srcId="{256A39D0-A6EA-4D7F-BE76-1692A3EEE6BF}" destId="{4A4C666A-96D8-4FD1-97AA-A039835E6CAA}" srcOrd="3" destOrd="0" presId="urn:microsoft.com/office/officeart/2005/8/layout/arrow2"/>
    <dgm:cxn modelId="{47A79843-B88B-49C1-95AB-42C9ABB177BD}" type="presParOf" srcId="{256A39D0-A6EA-4D7F-BE76-1692A3EEE6BF}" destId="{3284C697-9DDE-4876-8FA1-7BBB31B5979A}" srcOrd="4" destOrd="0" presId="urn:microsoft.com/office/officeart/2005/8/layout/arrow2"/>
    <dgm:cxn modelId="{46D1864B-CC33-48CD-8BFC-5D2F41DCDEEE}" type="presParOf" srcId="{256A39D0-A6EA-4D7F-BE76-1692A3EEE6BF}" destId="{94D6D26B-6D7A-455A-B5BE-27204C4F5D3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9B1CE4-8090-417D-BD76-73F520146C93}" type="doc">
      <dgm:prSet loTypeId="urn:microsoft.com/office/officeart/2005/8/layout/arrow2" loCatId="process" qsTypeId="urn:microsoft.com/office/officeart/2005/8/quickstyle/simple4" qsCatId="simple" csTypeId="urn:microsoft.com/office/officeart/2005/8/colors/accent1_2" csCatId="accent1" phldr="1"/>
      <dgm:spPr/>
    </dgm:pt>
    <dgm:pt modelId="{E1DA69C8-5F92-4F09-94CB-11CED8DF4C53}">
      <dgm:prSet phldrT="[テキスト]" custT="1"/>
      <dgm:spPr/>
      <dgm:t>
        <a:bodyPr/>
        <a:lstStyle/>
        <a:p>
          <a:r>
            <a:rPr kumimoji="1" lang="en-US" altLang="ja-JP" sz="1400" dirty="0" smtClean="0">
              <a:solidFill>
                <a:srgbClr val="002060"/>
              </a:solidFill>
            </a:rPr>
            <a:t>3.9tons/ha in 2013/2014</a:t>
          </a:r>
          <a:endParaRPr kumimoji="1" lang="ja-JP" altLang="en-US" sz="1400" dirty="0">
            <a:solidFill>
              <a:srgbClr val="002060"/>
            </a:solidFill>
          </a:endParaRPr>
        </a:p>
      </dgm:t>
    </dgm:pt>
    <dgm:pt modelId="{750DDC32-F0B0-42EF-8AF3-FFB9FAF633AB}" type="parTrans" cxnId="{B2AF7F3E-3EAD-43B0-818F-EB41F7339B46}">
      <dgm:prSet/>
      <dgm:spPr/>
      <dgm:t>
        <a:bodyPr/>
        <a:lstStyle/>
        <a:p>
          <a:endParaRPr kumimoji="1" lang="ja-JP" altLang="en-US"/>
        </a:p>
      </dgm:t>
    </dgm:pt>
    <dgm:pt modelId="{33C3A9A4-F37C-4AD7-BFDF-34E0B767D6C9}" type="sibTrans" cxnId="{B2AF7F3E-3EAD-43B0-818F-EB41F7339B46}">
      <dgm:prSet/>
      <dgm:spPr/>
      <dgm:t>
        <a:bodyPr/>
        <a:lstStyle/>
        <a:p>
          <a:endParaRPr kumimoji="1" lang="ja-JP" altLang="en-US"/>
        </a:p>
      </dgm:t>
    </dgm:pt>
    <dgm:pt modelId="{EA93E1BA-2B7F-4A2A-B7D3-480207B4732C}">
      <dgm:prSet phldrT="[テキスト]" custT="1"/>
      <dgm:spPr/>
      <dgm:t>
        <a:bodyPr/>
        <a:lstStyle/>
        <a:p>
          <a:r>
            <a:rPr kumimoji="1" lang="en-US" altLang="ja-JP" sz="1400" dirty="0" smtClean="0">
              <a:solidFill>
                <a:srgbClr val="002060"/>
              </a:solidFill>
            </a:rPr>
            <a:t>7.8tons/ha in 2015/2016</a:t>
          </a:r>
          <a:endParaRPr kumimoji="1" lang="ja-JP" altLang="en-US" sz="1400" dirty="0">
            <a:solidFill>
              <a:srgbClr val="002060"/>
            </a:solidFill>
          </a:endParaRPr>
        </a:p>
      </dgm:t>
    </dgm:pt>
    <dgm:pt modelId="{FDFD5CB7-5CF7-44DB-AA79-06DA19F09286}" type="parTrans" cxnId="{01C4EA17-E10C-42C0-896B-0AD0ABB2B7BC}">
      <dgm:prSet/>
      <dgm:spPr/>
      <dgm:t>
        <a:bodyPr/>
        <a:lstStyle/>
        <a:p>
          <a:endParaRPr kumimoji="1" lang="ja-JP" altLang="en-US"/>
        </a:p>
      </dgm:t>
    </dgm:pt>
    <dgm:pt modelId="{9AD5DC4A-E74D-4CD0-8018-052C116B8330}" type="sibTrans" cxnId="{01C4EA17-E10C-42C0-896B-0AD0ABB2B7BC}">
      <dgm:prSet/>
      <dgm:spPr/>
      <dgm:t>
        <a:bodyPr/>
        <a:lstStyle/>
        <a:p>
          <a:endParaRPr kumimoji="1" lang="ja-JP" altLang="en-US"/>
        </a:p>
      </dgm:t>
    </dgm:pt>
    <dgm:pt modelId="{9A9209E8-9B9A-4A0D-83D4-2273B9935F2C}">
      <dgm:prSet phldrT="[テキスト]" custT="1"/>
      <dgm:spPr/>
      <dgm:t>
        <a:bodyPr/>
        <a:lstStyle/>
        <a:p>
          <a:r>
            <a:rPr kumimoji="1" lang="en-US" altLang="ja-JP" sz="1400" dirty="0" smtClean="0">
              <a:solidFill>
                <a:srgbClr val="002060"/>
              </a:solidFill>
            </a:rPr>
            <a:t>8tons/ha in 2016/2017</a:t>
          </a:r>
          <a:endParaRPr kumimoji="1" lang="ja-JP" altLang="en-US" sz="1400" dirty="0">
            <a:solidFill>
              <a:srgbClr val="002060"/>
            </a:solidFill>
          </a:endParaRPr>
        </a:p>
      </dgm:t>
    </dgm:pt>
    <dgm:pt modelId="{ADF4DDF7-1C02-4868-A72E-CE1366D15594}" type="parTrans" cxnId="{8A89DB5A-5977-4DD3-BEB4-17515CD8DDE7}">
      <dgm:prSet/>
      <dgm:spPr/>
      <dgm:t>
        <a:bodyPr/>
        <a:lstStyle/>
        <a:p>
          <a:endParaRPr kumimoji="1" lang="ja-JP" altLang="en-US"/>
        </a:p>
      </dgm:t>
    </dgm:pt>
    <dgm:pt modelId="{B0B3F6B9-6B7F-4168-9733-DF3A73F7395F}" type="sibTrans" cxnId="{8A89DB5A-5977-4DD3-BEB4-17515CD8DDE7}">
      <dgm:prSet/>
      <dgm:spPr/>
      <dgm:t>
        <a:bodyPr/>
        <a:lstStyle/>
        <a:p>
          <a:endParaRPr kumimoji="1" lang="ja-JP" altLang="en-US"/>
        </a:p>
      </dgm:t>
    </dgm:pt>
    <dgm:pt modelId="{A30BAE1A-8517-49A0-8C51-CE2024C28B33}" type="pres">
      <dgm:prSet presAssocID="{EB9B1CE4-8090-417D-BD76-73F520146C93}" presName="arrowDiagram" presStyleCnt="0">
        <dgm:presLayoutVars>
          <dgm:chMax val="5"/>
          <dgm:dir/>
          <dgm:resizeHandles val="exact"/>
        </dgm:presLayoutVars>
      </dgm:prSet>
      <dgm:spPr/>
    </dgm:pt>
    <dgm:pt modelId="{FDB8A9F7-363F-48D4-8413-9F3F70A30937}" type="pres">
      <dgm:prSet presAssocID="{EB9B1CE4-8090-417D-BD76-73F520146C93}" presName="arrow" presStyleLbl="bgShp" presStyleIdx="0" presStyleCnt="1" custLinFactNeighborX="-2641" custLinFactNeighborY="502"/>
      <dgm:spPr/>
    </dgm:pt>
    <dgm:pt modelId="{256A39D0-A6EA-4D7F-BE76-1692A3EEE6BF}" type="pres">
      <dgm:prSet presAssocID="{EB9B1CE4-8090-417D-BD76-73F520146C93}" presName="arrowDiagram3" presStyleCnt="0"/>
      <dgm:spPr/>
    </dgm:pt>
    <dgm:pt modelId="{B97CFA66-4C2B-4AAB-A923-7480244A43A4}" type="pres">
      <dgm:prSet presAssocID="{E1DA69C8-5F92-4F09-94CB-11CED8DF4C53}" presName="bullet3a" presStyleLbl="node1" presStyleIdx="0" presStyleCnt="3"/>
      <dgm:spPr/>
    </dgm:pt>
    <dgm:pt modelId="{7D10FD91-66E8-4A28-A7C6-0D3DACD1946A}" type="pres">
      <dgm:prSet presAssocID="{E1DA69C8-5F92-4F09-94CB-11CED8DF4C53}" presName="textBox3a" presStyleLbl="revTx" presStyleIdx="0" presStyleCnt="3" custScaleX="216268" custScaleY="68895" custLinFactNeighborX="-13287" custLinFactNeighborY="15718">
        <dgm:presLayoutVars>
          <dgm:bulletEnabled val="1"/>
        </dgm:presLayoutVars>
      </dgm:prSet>
      <dgm:spPr/>
      <dgm:t>
        <a:bodyPr/>
        <a:lstStyle/>
        <a:p>
          <a:endParaRPr kumimoji="1" lang="ja-JP" altLang="en-US"/>
        </a:p>
      </dgm:t>
    </dgm:pt>
    <dgm:pt modelId="{BBEF3336-DD3D-42FC-8E19-C1549F48B862}" type="pres">
      <dgm:prSet presAssocID="{EA93E1BA-2B7F-4A2A-B7D3-480207B4732C}" presName="bullet3b" presStyleLbl="node1" presStyleIdx="1" presStyleCnt="3"/>
      <dgm:spPr/>
    </dgm:pt>
    <dgm:pt modelId="{4A4C666A-96D8-4FD1-97AA-A039835E6CAA}" type="pres">
      <dgm:prSet presAssocID="{EA93E1BA-2B7F-4A2A-B7D3-480207B4732C}" presName="textBox3b" presStyleLbl="revTx" presStyleIdx="1" presStyleCnt="3" custScaleX="235126" custScaleY="33300" custLinFactNeighborX="1084" custLinFactNeighborY="-13736">
        <dgm:presLayoutVars>
          <dgm:bulletEnabled val="1"/>
        </dgm:presLayoutVars>
      </dgm:prSet>
      <dgm:spPr/>
      <dgm:t>
        <a:bodyPr/>
        <a:lstStyle/>
        <a:p>
          <a:endParaRPr kumimoji="1" lang="ja-JP" altLang="en-US"/>
        </a:p>
      </dgm:t>
    </dgm:pt>
    <dgm:pt modelId="{3284C697-9DDE-4876-8FA1-7BBB31B5979A}" type="pres">
      <dgm:prSet presAssocID="{9A9209E8-9B9A-4A0D-83D4-2273B9935F2C}" presName="bullet3c" presStyleLbl="node1" presStyleIdx="2" presStyleCnt="3"/>
      <dgm:spPr/>
    </dgm:pt>
    <dgm:pt modelId="{94D6D26B-6D7A-455A-B5BE-27204C4F5D3B}" type="pres">
      <dgm:prSet presAssocID="{9A9209E8-9B9A-4A0D-83D4-2273B9935F2C}" presName="textBox3c" presStyleLbl="revTx" presStyleIdx="2" presStyleCnt="3" custScaleX="236079" custScaleY="36610" custLinFactNeighborX="6338" custLinFactNeighborY="-25094">
        <dgm:presLayoutVars>
          <dgm:bulletEnabled val="1"/>
        </dgm:presLayoutVars>
      </dgm:prSet>
      <dgm:spPr/>
      <dgm:t>
        <a:bodyPr/>
        <a:lstStyle/>
        <a:p>
          <a:endParaRPr kumimoji="1" lang="ja-JP" altLang="en-US"/>
        </a:p>
      </dgm:t>
    </dgm:pt>
  </dgm:ptLst>
  <dgm:cxnLst>
    <dgm:cxn modelId="{01C4EA17-E10C-42C0-896B-0AD0ABB2B7BC}" srcId="{EB9B1CE4-8090-417D-BD76-73F520146C93}" destId="{EA93E1BA-2B7F-4A2A-B7D3-480207B4732C}" srcOrd="1" destOrd="0" parTransId="{FDFD5CB7-5CF7-44DB-AA79-06DA19F09286}" sibTransId="{9AD5DC4A-E74D-4CD0-8018-052C116B8330}"/>
    <dgm:cxn modelId="{E1D5FBFB-33E8-466E-88BF-97355AC49185}" type="presOf" srcId="{E1DA69C8-5F92-4F09-94CB-11CED8DF4C53}" destId="{7D10FD91-66E8-4A28-A7C6-0D3DACD1946A}" srcOrd="0" destOrd="0" presId="urn:microsoft.com/office/officeart/2005/8/layout/arrow2"/>
    <dgm:cxn modelId="{A257CF7A-24BD-406C-9299-058845CE73B6}" type="presOf" srcId="{EA93E1BA-2B7F-4A2A-B7D3-480207B4732C}" destId="{4A4C666A-96D8-4FD1-97AA-A039835E6CAA}" srcOrd="0" destOrd="0" presId="urn:microsoft.com/office/officeart/2005/8/layout/arrow2"/>
    <dgm:cxn modelId="{A287BFBB-4DB6-49ED-A376-73567F0BF55E}" type="presOf" srcId="{9A9209E8-9B9A-4A0D-83D4-2273B9935F2C}" destId="{94D6D26B-6D7A-455A-B5BE-27204C4F5D3B}" srcOrd="0" destOrd="0" presId="urn:microsoft.com/office/officeart/2005/8/layout/arrow2"/>
    <dgm:cxn modelId="{8A89DB5A-5977-4DD3-BEB4-17515CD8DDE7}" srcId="{EB9B1CE4-8090-417D-BD76-73F520146C93}" destId="{9A9209E8-9B9A-4A0D-83D4-2273B9935F2C}" srcOrd="2" destOrd="0" parTransId="{ADF4DDF7-1C02-4868-A72E-CE1366D15594}" sibTransId="{B0B3F6B9-6B7F-4168-9733-DF3A73F7395F}"/>
    <dgm:cxn modelId="{C348AD1C-1394-4F48-9D41-A56328AAA2F0}" type="presOf" srcId="{EB9B1CE4-8090-417D-BD76-73F520146C93}" destId="{A30BAE1A-8517-49A0-8C51-CE2024C28B33}" srcOrd="0" destOrd="0" presId="urn:microsoft.com/office/officeart/2005/8/layout/arrow2"/>
    <dgm:cxn modelId="{B2AF7F3E-3EAD-43B0-818F-EB41F7339B46}" srcId="{EB9B1CE4-8090-417D-BD76-73F520146C93}" destId="{E1DA69C8-5F92-4F09-94CB-11CED8DF4C53}" srcOrd="0" destOrd="0" parTransId="{750DDC32-F0B0-42EF-8AF3-FFB9FAF633AB}" sibTransId="{33C3A9A4-F37C-4AD7-BFDF-34E0B767D6C9}"/>
    <dgm:cxn modelId="{50401813-2317-4DA5-BA4C-54259E6218B6}" type="presParOf" srcId="{A30BAE1A-8517-49A0-8C51-CE2024C28B33}" destId="{FDB8A9F7-363F-48D4-8413-9F3F70A30937}" srcOrd="0" destOrd="0" presId="urn:microsoft.com/office/officeart/2005/8/layout/arrow2"/>
    <dgm:cxn modelId="{C73138E8-1200-44CE-B45F-F73A95B40CFF}" type="presParOf" srcId="{A30BAE1A-8517-49A0-8C51-CE2024C28B33}" destId="{256A39D0-A6EA-4D7F-BE76-1692A3EEE6BF}" srcOrd="1" destOrd="0" presId="urn:microsoft.com/office/officeart/2005/8/layout/arrow2"/>
    <dgm:cxn modelId="{9CF77388-C15C-4D84-9175-E12AB3C294E7}" type="presParOf" srcId="{256A39D0-A6EA-4D7F-BE76-1692A3EEE6BF}" destId="{B97CFA66-4C2B-4AAB-A923-7480244A43A4}" srcOrd="0" destOrd="0" presId="urn:microsoft.com/office/officeart/2005/8/layout/arrow2"/>
    <dgm:cxn modelId="{1536D958-0DF8-4D34-9FAC-C99FDACDAD18}" type="presParOf" srcId="{256A39D0-A6EA-4D7F-BE76-1692A3EEE6BF}" destId="{7D10FD91-66E8-4A28-A7C6-0D3DACD1946A}" srcOrd="1" destOrd="0" presId="urn:microsoft.com/office/officeart/2005/8/layout/arrow2"/>
    <dgm:cxn modelId="{DE5F0182-1903-417F-8F41-F1E80CE782A5}" type="presParOf" srcId="{256A39D0-A6EA-4D7F-BE76-1692A3EEE6BF}" destId="{BBEF3336-DD3D-42FC-8E19-C1549F48B862}" srcOrd="2" destOrd="0" presId="urn:microsoft.com/office/officeart/2005/8/layout/arrow2"/>
    <dgm:cxn modelId="{7BC94F19-4FFB-4099-BB89-81BAF62297A6}" type="presParOf" srcId="{256A39D0-A6EA-4D7F-BE76-1692A3EEE6BF}" destId="{4A4C666A-96D8-4FD1-97AA-A039835E6CAA}" srcOrd="3" destOrd="0" presId="urn:microsoft.com/office/officeart/2005/8/layout/arrow2"/>
    <dgm:cxn modelId="{47A79843-B88B-49C1-95AB-42C9ABB177BD}" type="presParOf" srcId="{256A39D0-A6EA-4D7F-BE76-1692A3EEE6BF}" destId="{3284C697-9DDE-4876-8FA1-7BBB31B5979A}" srcOrd="4" destOrd="0" presId="urn:microsoft.com/office/officeart/2005/8/layout/arrow2"/>
    <dgm:cxn modelId="{46D1864B-CC33-48CD-8BFC-5D2F41DCDEEE}" type="presParOf" srcId="{256A39D0-A6EA-4D7F-BE76-1692A3EEE6BF}" destId="{94D6D26B-6D7A-455A-B5BE-27204C4F5D3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0C2678-C940-4BAC-8A0B-308E5902300E}" type="doc">
      <dgm:prSet loTypeId="urn:microsoft.com/office/officeart/2005/8/layout/equation2" loCatId="process" qsTypeId="urn:microsoft.com/office/officeart/2005/8/quickstyle/simple1" qsCatId="simple" csTypeId="urn:microsoft.com/office/officeart/2005/8/colors/accent0_1" csCatId="mainScheme" phldr="1"/>
      <dgm:spPr/>
    </dgm:pt>
    <dgm:pt modelId="{EE114931-0AB7-4484-9C35-656D5509A1FE}">
      <dgm:prSet phldrT="[テキスト]" custT="1"/>
      <dgm:spPr>
        <a:solidFill>
          <a:srgbClr val="00B050"/>
        </a:solidFill>
      </dgm:spPr>
      <dgm:t>
        <a:bodyPr/>
        <a:lstStyle/>
        <a:p>
          <a:r>
            <a:rPr kumimoji="1" lang="en-US" altLang="ja-JP" sz="3000" b="1" dirty="0" smtClean="0">
              <a:solidFill>
                <a:schemeClr val="bg1"/>
              </a:solidFill>
            </a:rPr>
            <a:t>Rice</a:t>
          </a:r>
          <a:r>
            <a:rPr kumimoji="1" lang="ja-JP" altLang="en-US" sz="3000" b="1" dirty="0" smtClean="0">
              <a:solidFill>
                <a:schemeClr val="bg1"/>
              </a:solidFill>
            </a:rPr>
            <a:t>　</a:t>
          </a:r>
          <a:r>
            <a:rPr kumimoji="1" lang="en-US" altLang="ja-JP" sz="3000" b="1" dirty="0" smtClean="0">
              <a:solidFill>
                <a:schemeClr val="bg1"/>
              </a:solidFill>
            </a:rPr>
            <a:t>Cultivation</a:t>
          </a:r>
          <a:r>
            <a:rPr kumimoji="1" lang="ja-JP" altLang="en-US" sz="3000" b="1" dirty="0" smtClean="0">
              <a:solidFill>
                <a:schemeClr val="bg1"/>
              </a:solidFill>
            </a:rPr>
            <a:t> </a:t>
          </a:r>
          <a:r>
            <a:rPr kumimoji="1" lang="en-US" altLang="ja-JP" sz="3000" b="1" dirty="0" smtClean="0">
              <a:solidFill>
                <a:schemeClr val="bg1"/>
              </a:solidFill>
            </a:rPr>
            <a:t>Technology</a:t>
          </a:r>
          <a:endParaRPr kumimoji="1" lang="ja-JP" altLang="en-US" sz="3000" b="1" dirty="0">
            <a:solidFill>
              <a:schemeClr val="bg1"/>
            </a:solidFill>
          </a:endParaRPr>
        </a:p>
      </dgm:t>
    </dgm:pt>
    <dgm:pt modelId="{89533CEE-0BE4-42DD-AD0B-3960D81EB027}" type="parTrans" cxnId="{46D0A6FC-4A74-468C-890B-608EDDBAAA24}">
      <dgm:prSet/>
      <dgm:spPr/>
      <dgm:t>
        <a:bodyPr/>
        <a:lstStyle/>
        <a:p>
          <a:endParaRPr kumimoji="1" lang="ja-JP" altLang="en-US"/>
        </a:p>
      </dgm:t>
    </dgm:pt>
    <dgm:pt modelId="{B2EAA35A-EF31-4221-BC02-0B56370D97BA}" type="sibTrans" cxnId="{46D0A6FC-4A74-468C-890B-608EDDBAAA24}">
      <dgm:prSet/>
      <dgm:spPr>
        <a:solidFill>
          <a:srgbClr val="FFC000"/>
        </a:solidFill>
        <a:ln w="28575">
          <a:solidFill>
            <a:schemeClr val="tx1"/>
          </a:solidFill>
        </a:ln>
      </dgm:spPr>
      <dgm:t>
        <a:bodyPr/>
        <a:lstStyle/>
        <a:p>
          <a:endParaRPr kumimoji="1" lang="ja-JP" altLang="en-US">
            <a:solidFill>
              <a:srgbClr val="C00000"/>
            </a:solidFill>
          </a:endParaRPr>
        </a:p>
      </dgm:t>
    </dgm:pt>
    <dgm:pt modelId="{1E915214-76B5-4572-B875-73CA0F152C21}">
      <dgm:prSet phldrT="[テキスト]" custT="1"/>
      <dgm:spPr>
        <a:solidFill>
          <a:srgbClr val="00B0F0"/>
        </a:solidFill>
      </dgm:spPr>
      <dgm:t>
        <a:bodyPr/>
        <a:lstStyle/>
        <a:p>
          <a:r>
            <a:rPr kumimoji="1" lang="en-US" altLang="ja-JP" sz="3000" b="1" dirty="0" smtClean="0">
              <a:solidFill>
                <a:schemeClr val="bg1"/>
              </a:solidFill>
            </a:rPr>
            <a:t>Gender</a:t>
          </a:r>
          <a:r>
            <a:rPr kumimoji="1" lang="ja-JP" altLang="en-US" sz="3000" b="1" dirty="0" smtClean="0">
              <a:solidFill>
                <a:schemeClr val="bg1"/>
              </a:solidFill>
            </a:rPr>
            <a:t> </a:t>
          </a:r>
          <a:r>
            <a:rPr kumimoji="1" lang="en-US" altLang="ja-JP" sz="3000" b="1" dirty="0" smtClean="0">
              <a:solidFill>
                <a:schemeClr val="bg1"/>
              </a:solidFill>
            </a:rPr>
            <a:t>Main-streaming</a:t>
          </a:r>
          <a:endParaRPr kumimoji="1" lang="ja-JP" altLang="en-US" sz="3000" b="1" dirty="0">
            <a:solidFill>
              <a:schemeClr val="bg1"/>
            </a:solidFill>
          </a:endParaRPr>
        </a:p>
      </dgm:t>
    </dgm:pt>
    <dgm:pt modelId="{07E92C67-C69C-40ED-9606-FED424FCE9FB}" type="parTrans" cxnId="{7607AA91-F42C-4BC0-AA46-E91F09BF6F58}">
      <dgm:prSet/>
      <dgm:spPr/>
      <dgm:t>
        <a:bodyPr/>
        <a:lstStyle/>
        <a:p>
          <a:endParaRPr kumimoji="1" lang="ja-JP" altLang="en-US"/>
        </a:p>
      </dgm:t>
    </dgm:pt>
    <dgm:pt modelId="{617854C2-6A40-45F3-92C8-67E5B1C5AD66}" type="sibTrans" cxnId="{7607AA91-F42C-4BC0-AA46-E91F09BF6F58}">
      <dgm:prSet/>
      <dgm:spPr>
        <a:solidFill>
          <a:srgbClr val="FFC000"/>
        </a:solidFill>
        <a:ln w="28575">
          <a:solidFill>
            <a:schemeClr val="tx1"/>
          </a:solidFill>
        </a:ln>
      </dgm:spPr>
      <dgm:t>
        <a:bodyPr/>
        <a:lstStyle/>
        <a:p>
          <a:endParaRPr kumimoji="1" lang="ja-JP" altLang="en-US"/>
        </a:p>
      </dgm:t>
    </dgm:pt>
    <dgm:pt modelId="{A2171420-F13D-4C47-832E-02852DD75A49}">
      <dgm:prSet phldrT="[テキスト]" custT="1"/>
      <dgm:spPr>
        <a:ln w="127000"/>
      </dgm:spPr>
      <dgm:t>
        <a:bodyPr/>
        <a:lstStyle/>
        <a:p>
          <a:r>
            <a:rPr kumimoji="1" lang="en-US" altLang="ja-JP" sz="3600" b="1" dirty="0" smtClean="0"/>
            <a:t>Realization of increased yield as well as happiness of family</a:t>
          </a:r>
          <a:endParaRPr kumimoji="1" lang="ja-JP" altLang="en-US" sz="3600" b="1" dirty="0"/>
        </a:p>
      </dgm:t>
    </dgm:pt>
    <dgm:pt modelId="{7B6967FB-9166-43CA-A9E7-2B7530B07CC7}" type="parTrans" cxnId="{179CA11B-CF8B-4641-9C76-B1B63D52F799}">
      <dgm:prSet/>
      <dgm:spPr/>
      <dgm:t>
        <a:bodyPr/>
        <a:lstStyle/>
        <a:p>
          <a:endParaRPr kumimoji="1" lang="ja-JP" altLang="en-US"/>
        </a:p>
      </dgm:t>
    </dgm:pt>
    <dgm:pt modelId="{35237835-A13A-44B7-B537-DF1480CFFCA6}" type="sibTrans" cxnId="{179CA11B-CF8B-4641-9C76-B1B63D52F799}">
      <dgm:prSet/>
      <dgm:spPr/>
      <dgm:t>
        <a:bodyPr/>
        <a:lstStyle/>
        <a:p>
          <a:endParaRPr kumimoji="1" lang="ja-JP" altLang="en-US"/>
        </a:p>
      </dgm:t>
    </dgm:pt>
    <dgm:pt modelId="{956E16A8-5A96-4B3E-BE90-C784457C9C7A}" type="pres">
      <dgm:prSet presAssocID="{D40C2678-C940-4BAC-8A0B-308E5902300E}" presName="Name0" presStyleCnt="0">
        <dgm:presLayoutVars>
          <dgm:dir/>
          <dgm:resizeHandles val="exact"/>
        </dgm:presLayoutVars>
      </dgm:prSet>
      <dgm:spPr/>
    </dgm:pt>
    <dgm:pt modelId="{267F7B93-4D42-4303-9A2B-7DE2B2A9E2B2}" type="pres">
      <dgm:prSet presAssocID="{D40C2678-C940-4BAC-8A0B-308E5902300E}" presName="vNodes" presStyleCnt="0"/>
      <dgm:spPr/>
    </dgm:pt>
    <dgm:pt modelId="{069359A8-DE6A-4B51-AC73-395418ECA767}" type="pres">
      <dgm:prSet presAssocID="{EE114931-0AB7-4484-9C35-656D5509A1FE}" presName="node" presStyleLbl="node1" presStyleIdx="0" presStyleCnt="3" custScaleX="271782" custScaleY="257010">
        <dgm:presLayoutVars>
          <dgm:bulletEnabled val="1"/>
        </dgm:presLayoutVars>
      </dgm:prSet>
      <dgm:spPr/>
      <dgm:t>
        <a:bodyPr/>
        <a:lstStyle/>
        <a:p>
          <a:endParaRPr kumimoji="1" lang="ja-JP" altLang="en-US"/>
        </a:p>
      </dgm:t>
    </dgm:pt>
    <dgm:pt modelId="{9B22E35B-A2C9-4E98-8A15-88320D7635AA}" type="pres">
      <dgm:prSet presAssocID="{B2EAA35A-EF31-4221-BC02-0B56370D97BA}" presName="spacerT" presStyleCnt="0"/>
      <dgm:spPr/>
    </dgm:pt>
    <dgm:pt modelId="{B0E3DFCA-5D8E-4DD6-A708-4352ACE6B309}" type="pres">
      <dgm:prSet presAssocID="{B2EAA35A-EF31-4221-BC02-0B56370D97BA}" presName="sibTrans" presStyleLbl="sibTrans2D1" presStyleIdx="0" presStyleCnt="2" custScaleX="162677" custScaleY="154221"/>
      <dgm:spPr/>
      <dgm:t>
        <a:bodyPr/>
        <a:lstStyle/>
        <a:p>
          <a:endParaRPr kumimoji="1" lang="ja-JP" altLang="en-US"/>
        </a:p>
      </dgm:t>
    </dgm:pt>
    <dgm:pt modelId="{C4F0CD30-2166-4D28-A47B-70D23C875F94}" type="pres">
      <dgm:prSet presAssocID="{B2EAA35A-EF31-4221-BC02-0B56370D97BA}" presName="spacerB" presStyleCnt="0"/>
      <dgm:spPr/>
    </dgm:pt>
    <dgm:pt modelId="{406B571A-DFA6-48B4-BB7B-AF91842E2BA0}" type="pres">
      <dgm:prSet presAssocID="{1E915214-76B5-4572-B875-73CA0F152C21}" presName="node" presStyleLbl="node1" presStyleIdx="1" presStyleCnt="3" custScaleX="259234" custScaleY="245134" custLinFactNeighborX="-1182" custLinFactNeighborY="-43657">
        <dgm:presLayoutVars>
          <dgm:bulletEnabled val="1"/>
        </dgm:presLayoutVars>
      </dgm:prSet>
      <dgm:spPr/>
      <dgm:t>
        <a:bodyPr/>
        <a:lstStyle/>
        <a:p>
          <a:endParaRPr kumimoji="1" lang="ja-JP" altLang="en-US"/>
        </a:p>
      </dgm:t>
    </dgm:pt>
    <dgm:pt modelId="{B79C1CEB-BF74-4F94-BBC0-3B6994326ED8}" type="pres">
      <dgm:prSet presAssocID="{D40C2678-C940-4BAC-8A0B-308E5902300E}" presName="sibTransLast" presStyleLbl="sibTrans2D1" presStyleIdx="1" presStyleCnt="2" custScaleX="174563" custScaleY="348794" custLinFactNeighborX="-47335" custLinFactNeighborY="7002"/>
      <dgm:spPr/>
      <dgm:t>
        <a:bodyPr/>
        <a:lstStyle/>
        <a:p>
          <a:endParaRPr kumimoji="1" lang="ja-JP" altLang="en-US"/>
        </a:p>
      </dgm:t>
    </dgm:pt>
    <dgm:pt modelId="{35A337C2-1CE6-4452-BCC0-14D1E324C967}" type="pres">
      <dgm:prSet presAssocID="{D40C2678-C940-4BAC-8A0B-308E5902300E}" presName="connectorText" presStyleLbl="sibTrans2D1" presStyleIdx="1" presStyleCnt="2"/>
      <dgm:spPr/>
      <dgm:t>
        <a:bodyPr/>
        <a:lstStyle/>
        <a:p>
          <a:endParaRPr kumimoji="1" lang="ja-JP" altLang="en-US"/>
        </a:p>
      </dgm:t>
    </dgm:pt>
    <dgm:pt modelId="{FF15D9E3-DAA7-4998-844D-78093DE473B8}" type="pres">
      <dgm:prSet presAssocID="{D40C2678-C940-4BAC-8A0B-308E5902300E}" presName="lastNode" presStyleLbl="node1" presStyleIdx="2" presStyleCnt="3" custScaleX="183086" custScaleY="169303" custLinFactX="6895" custLinFactNeighborX="100000" custLinFactNeighborY="2605">
        <dgm:presLayoutVars>
          <dgm:bulletEnabled val="1"/>
        </dgm:presLayoutVars>
      </dgm:prSet>
      <dgm:spPr/>
      <dgm:t>
        <a:bodyPr/>
        <a:lstStyle/>
        <a:p>
          <a:endParaRPr kumimoji="1" lang="ja-JP" altLang="en-US"/>
        </a:p>
      </dgm:t>
    </dgm:pt>
  </dgm:ptLst>
  <dgm:cxnLst>
    <dgm:cxn modelId="{0C481211-904D-4814-8401-66465979BE28}" type="presOf" srcId="{A2171420-F13D-4C47-832E-02852DD75A49}" destId="{FF15D9E3-DAA7-4998-844D-78093DE473B8}" srcOrd="0" destOrd="0" presId="urn:microsoft.com/office/officeart/2005/8/layout/equation2"/>
    <dgm:cxn modelId="{3205A0BE-FEBA-4AC7-B537-093CE431BB96}" type="presOf" srcId="{B2EAA35A-EF31-4221-BC02-0B56370D97BA}" destId="{B0E3DFCA-5D8E-4DD6-A708-4352ACE6B309}" srcOrd="0" destOrd="0" presId="urn:microsoft.com/office/officeart/2005/8/layout/equation2"/>
    <dgm:cxn modelId="{7607AA91-F42C-4BC0-AA46-E91F09BF6F58}" srcId="{D40C2678-C940-4BAC-8A0B-308E5902300E}" destId="{1E915214-76B5-4572-B875-73CA0F152C21}" srcOrd="1" destOrd="0" parTransId="{07E92C67-C69C-40ED-9606-FED424FCE9FB}" sibTransId="{617854C2-6A40-45F3-92C8-67E5B1C5AD66}"/>
    <dgm:cxn modelId="{CCD0A035-D284-4338-AC5F-F724CF6A3D59}" type="presOf" srcId="{EE114931-0AB7-4484-9C35-656D5509A1FE}" destId="{069359A8-DE6A-4B51-AC73-395418ECA767}" srcOrd="0" destOrd="0" presId="urn:microsoft.com/office/officeart/2005/8/layout/equation2"/>
    <dgm:cxn modelId="{179CA11B-CF8B-4641-9C76-B1B63D52F799}" srcId="{D40C2678-C940-4BAC-8A0B-308E5902300E}" destId="{A2171420-F13D-4C47-832E-02852DD75A49}" srcOrd="2" destOrd="0" parTransId="{7B6967FB-9166-43CA-A9E7-2B7530B07CC7}" sibTransId="{35237835-A13A-44B7-B537-DF1480CFFCA6}"/>
    <dgm:cxn modelId="{46D0A6FC-4A74-468C-890B-608EDDBAAA24}" srcId="{D40C2678-C940-4BAC-8A0B-308E5902300E}" destId="{EE114931-0AB7-4484-9C35-656D5509A1FE}" srcOrd="0" destOrd="0" parTransId="{89533CEE-0BE4-42DD-AD0B-3960D81EB027}" sibTransId="{B2EAA35A-EF31-4221-BC02-0B56370D97BA}"/>
    <dgm:cxn modelId="{1AA355DE-5290-4C70-8D79-024732AE292E}" type="presOf" srcId="{617854C2-6A40-45F3-92C8-67E5B1C5AD66}" destId="{B79C1CEB-BF74-4F94-BBC0-3B6994326ED8}" srcOrd="0" destOrd="0" presId="urn:microsoft.com/office/officeart/2005/8/layout/equation2"/>
    <dgm:cxn modelId="{0E0B7720-1154-4442-8AEA-6C85DFCC1C01}" type="presOf" srcId="{D40C2678-C940-4BAC-8A0B-308E5902300E}" destId="{956E16A8-5A96-4B3E-BE90-C784457C9C7A}" srcOrd="0" destOrd="0" presId="urn:microsoft.com/office/officeart/2005/8/layout/equation2"/>
    <dgm:cxn modelId="{E7FBCA1D-4414-4FE8-9085-E3F8D1A507AF}" type="presOf" srcId="{1E915214-76B5-4572-B875-73CA0F152C21}" destId="{406B571A-DFA6-48B4-BB7B-AF91842E2BA0}" srcOrd="0" destOrd="0" presId="urn:microsoft.com/office/officeart/2005/8/layout/equation2"/>
    <dgm:cxn modelId="{913C7980-24B4-4356-BCA8-691E39993F4B}" type="presOf" srcId="{617854C2-6A40-45F3-92C8-67E5B1C5AD66}" destId="{35A337C2-1CE6-4452-BCC0-14D1E324C967}" srcOrd="1" destOrd="0" presId="urn:microsoft.com/office/officeart/2005/8/layout/equation2"/>
    <dgm:cxn modelId="{774CC2D5-D559-4786-8AA3-711069E678F4}" type="presParOf" srcId="{956E16A8-5A96-4B3E-BE90-C784457C9C7A}" destId="{267F7B93-4D42-4303-9A2B-7DE2B2A9E2B2}" srcOrd="0" destOrd="0" presId="urn:microsoft.com/office/officeart/2005/8/layout/equation2"/>
    <dgm:cxn modelId="{056D2742-C4B4-46F3-A228-9567B2AF8814}" type="presParOf" srcId="{267F7B93-4D42-4303-9A2B-7DE2B2A9E2B2}" destId="{069359A8-DE6A-4B51-AC73-395418ECA767}" srcOrd="0" destOrd="0" presId="urn:microsoft.com/office/officeart/2005/8/layout/equation2"/>
    <dgm:cxn modelId="{F4FFD00F-3206-47DC-8626-16AB4105AD85}" type="presParOf" srcId="{267F7B93-4D42-4303-9A2B-7DE2B2A9E2B2}" destId="{9B22E35B-A2C9-4E98-8A15-88320D7635AA}" srcOrd="1" destOrd="0" presId="urn:microsoft.com/office/officeart/2005/8/layout/equation2"/>
    <dgm:cxn modelId="{47FFC171-B8CC-4F0E-9804-8B2709209F6F}" type="presParOf" srcId="{267F7B93-4D42-4303-9A2B-7DE2B2A9E2B2}" destId="{B0E3DFCA-5D8E-4DD6-A708-4352ACE6B309}" srcOrd="2" destOrd="0" presId="urn:microsoft.com/office/officeart/2005/8/layout/equation2"/>
    <dgm:cxn modelId="{BEEFBB4D-6DCE-4415-9752-5E2713CD6CDE}" type="presParOf" srcId="{267F7B93-4D42-4303-9A2B-7DE2B2A9E2B2}" destId="{C4F0CD30-2166-4D28-A47B-70D23C875F94}" srcOrd="3" destOrd="0" presId="urn:microsoft.com/office/officeart/2005/8/layout/equation2"/>
    <dgm:cxn modelId="{2C1BA018-DDAB-44ED-8249-866235A7F51A}" type="presParOf" srcId="{267F7B93-4D42-4303-9A2B-7DE2B2A9E2B2}" destId="{406B571A-DFA6-48B4-BB7B-AF91842E2BA0}" srcOrd="4" destOrd="0" presId="urn:microsoft.com/office/officeart/2005/8/layout/equation2"/>
    <dgm:cxn modelId="{F87025C3-271A-45CE-97C5-C1BF0477DE41}" type="presParOf" srcId="{956E16A8-5A96-4B3E-BE90-C784457C9C7A}" destId="{B79C1CEB-BF74-4F94-BBC0-3B6994326ED8}" srcOrd="1" destOrd="0" presId="urn:microsoft.com/office/officeart/2005/8/layout/equation2"/>
    <dgm:cxn modelId="{A0435D74-5523-4569-BB52-64E53C0A83C1}" type="presParOf" srcId="{B79C1CEB-BF74-4F94-BBC0-3B6994326ED8}" destId="{35A337C2-1CE6-4452-BCC0-14D1E324C967}" srcOrd="0" destOrd="0" presId="urn:microsoft.com/office/officeart/2005/8/layout/equation2"/>
    <dgm:cxn modelId="{6B1D8AEB-9E6A-4B75-8A6C-E521E3125E64}" type="presParOf" srcId="{956E16A8-5A96-4B3E-BE90-C784457C9C7A}" destId="{FF15D9E3-DAA7-4998-844D-78093DE473B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82743-150E-4941-BC75-162A9E9F1CEC}">
      <dsp:nvSpPr>
        <dsp:cNvPr id="0" name=""/>
        <dsp:cNvSpPr/>
      </dsp:nvSpPr>
      <dsp:spPr>
        <a:xfrm>
          <a:off x="739636" y="515533"/>
          <a:ext cx="1371240" cy="858818"/>
        </a:xfrm>
        <a:prstGeom prst="roundRect">
          <a:avLst>
            <a:gd name="adj" fmla="val 10000"/>
          </a:avLst>
        </a:prstGeom>
        <a:solidFill>
          <a:schemeClr val="accent2">
            <a:lumMod val="40000"/>
            <a:lumOff val="6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t>Female Participants</a:t>
          </a:r>
        </a:p>
        <a:p>
          <a:pPr lvl="0" algn="ctr" defTabSz="800100">
            <a:lnSpc>
              <a:spcPct val="90000"/>
            </a:lnSpc>
            <a:spcBef>
              <a:spcPct val="0"/>
            </a:spcBef>
            <a:spcAft>
              <a:spcPct val="35000"/>
            </a:spcAft>
          </a:pPr>
          <a:r>
            <a:rPr kumimoji="1" lang="en-US" altLang="ja-JP" sz="1800" b="1" kern="1200" dirty="0" smtClean="0"/>
            <a:t>48-49%</a:t>
          </a:r>
          <a:endParaRPr kumimoji="1" lang="ja-JP" altLang="en-US" sz="1800" b="1" kern="1200" dirty="0"/>
        </a:p>
      </dsp:txBody>
      <dsp:txXfrm>
        <a:off x="764790" y="540687"/>
        <a:ext cx="1320932" cy="808510"/>
      </dsp:txXfrm>
    </dsp:sp>
    <dsp:sp modelId="{8BCC752F-50B5-4093-A10F-D3D9E5B1B607}">
      <dsp:nvSpPr>
        <dsp:cNvPr id="0" name=""/>
        <dsp:cNvSpPr/>
      </dsp:nvSpPr>
      <dsp:spPr>
        <a:xfrm>
          <a:off x="2540203" y="517994"/>
          <a:ext cx="1337776" cy="853897"/>
        </a:xfrm>
        <a:prstGeom prst="roundRect">
          <a:avLst>
            <a:gd name="adj" fmla="val 10000"/>
          </a:avLst>
        </a:prstGeom>
        <a:solidFill>
          <a:schemeClr val="accent6">
            <a:lumMod val="40000"/>
            <a:lumOff val="60000"/>
          </a:schemeClr>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en-US" altLang="ja-JP" sz="1800" b="1" kern="1200" dirty="0" smtClean="0"/>
            <a:t>Male Participants</a:t>
          </a:r>
        </a:p>
        <a:p>
          <a:pPr lvl="0" algn="ctr" defTabSz="800100">
            <a:lnSpc>
              <a:spcPct val="90000"/>
            </a:lnSpc>
            <a:spcBef>
              <a:spcPct val="0"/>
            </a:spcBef>
            <a:spcAft>
              <a:spcPct val="35000"/>
            </a:spcAft>
          </a:pPr>
          <a:r>
            <a:rPr kumimoji="1" lang="en-US" altLang="ja-JP" sz="1800" b="1" kern="1200" dirty="0" smtClean="0"/>
            <a:t>51-52%</a:t>
          </a:r>
          <a:endParaRPr kumimoji="1" lang="ja-JP" altLang="en-US" sz="1800" b="1" kern="1200" dirty="0"/>
        </a:p>
      </dsp:txBody>
      <dsp:txXfrm>
        <a:off x="2565213" y="543004"/>
        <a:ext cx="1287756" cy="803877"/>
      </dsp:txXfrm>
    </dsp:sp>
    <dsp:sp modelId="{6A78CD98-5A2A-4336-A913-B18285DD9E0C}">
      <dsp:nvSpPr>
        <dsp:cNvPr id="0" name=""/>
        <dsp:cNvSpPr/>
      </dsp:nvSpPr>
      <dsp:spPr>
        <a:xfrm>
          <a:off x="2143661" y="1674512"/>
          <a:ext cx="354390" cy="313563"/>
        </a:xfrm>
        <a:prstGeom prst="triangle">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3F10D4-7A87-4A60-87D4-A87E0631C186}">
      <dsp:nvSpPr>
        <dsp:cNvPr id="0" name=""/>
        <dsp:cNvSpPr/>
      </dsp:nvSpPr>
      <dsp:spPr>
        <a:xfrm>
          <a:off x="546353" y="1424654"/>
          <a:ext cx="3569086" cy="242648"/>
        </a:xfrm>
        <a:prstGeom prst="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8A9F7-363F-48D4-8413-9F3F70A30937}">
      <dsp:nvSpPr>
        <dsp:cNvPr id="0" name=""/>
        <dsp:cNvSpPr/>
      </dsp:nvSpPr>
      <dsp:spPr>
        <a:xfrm>
          <a:off x="-100076" y="148785"/>
          <a:ext cx="2930713" cy="18316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7CFA66-4C2B-4AAB-A923-7480244A43A4}">
      <dsp:nvSpPr>
        <dsp:cNvPr id="0" name=""/>
        <dsp:cNvSpPr/>
      </dsp:nvSpPr>
      <dsp:spPr>
        <a:xfrm>
          <a:off x="272124" y="1403827"/>
          <a:ext cx="76198" cy="761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10FD91-66E8-4A28-A7C6-0D3DACD1946A}">
      <dsp:nvSpPr>
        <dsp:cNvPr id="0" name=""/>
        <dsp:cNvSpPr/>
      </dsp:nvSpPr>
      <dsp:spPr>
        <a:xfrm>
          <a:off x="-86747" y="1607459"/>
          <a:ext cx="1476799" cy="36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376" tIns="0" rIns="0" bIns="0" numCol="1" spcCol="1270" anchor="t" anchorCtr="0">
          <a:noAutofit/>
        </a:bodyPr>
        <a:lstStyle/>
        <a:p>
          <a:pPr lvl="0" algn="l" defTabSz="666750">
            <a:lnSpc>
              <a:spcPct val="90000"/>
            </a:lnSpc>
            <a:spcBef>
              <a:spcPct val="0"/>
            </a:spcBef>
            <a:spcAft>
              <a:spcPct val="35000"/>
            </a:spcAft>
          </a:pPr>
          <a:r>
            <a:rPr kumimoji="1" lang="en-US" altLang="ja-JP" sz="1500" kern="1200" dirty="0" smtClean="0">
              <a:solidFill>
                <a:srgbClr val="002060"/>
              </a:solidFill>
            </a:rPr>
            <a:t>2tons/ha in 2014</a:t>
          </a:r>
          <a:endParaRPr kumimoji="1" lang="ja-JP" altLang="en-US" sz="1500" kern="1200" dirty="0">
            <a:solidFill>
              <a:srgbClr val="002060"/>
            </a:solidFill>
          </a:endParaRPr>
        </a:p>
      </dsp:txBody>
      <dsp:txXfrm>
        <a:off x="-86747" y="1607459"/>
        <a:ext cx="1476799" cy="364702"/>
      </dsp:txXfrm>
    </dsp:sp>
    <dsp:sp modelId="{BBEF3336-DD3D-42FC-8E19-C1549F48B862}">
      <dsp:nvSpPr>
        <dsp:cNvPr id="0" name=""/>
        <dsp:cNvSpPr/>
      </dsp:nvSpPr>
      <dsp:spPr>
        <a:xfrm>
          <a:off x="944722" y="905972"/>
          <a:ext cx="137743" cy="13774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A4C666A-96D8-4FD1-97AA-A039835E6CAA}">
      <dsp:nvSpPr>
        <dsp:cNvPr id="0" name=""/>
        <dsp:cNvSpPr/>
      </dsp:nvSpPr>
      <dsp:spPr>
        <a:xfrm>
          <a:off x="546000" y="1170286"/>
          <a:ext cx="1653808" cy="33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87" tIns="0" rIns="0" bIns="0" numCol="1" spcCol="1270" anchor="t" anchorCtr="0">
          <a:noAutofit/>
        </a:bodyPr>
        <a:lstStyle/>
        <a:p>
          <a:pPr lvl="0" algn="l" defTabSz="622300">
            <a:lnSpc>
              <a:spcPct val="90000"/>
            </a:lnSpc>
            <a:spcBef>
              <a:spcPct val="0"/>
            </a:spcBef>
            <a:spcAft>
              <a:spcPct val="35000"/>
            </a:spcAft>
          </a:pPr>
          <a:r>
            <a:rPr kumimoji="1" lang="en-US" altLang="ja-JP" sz="1400" kern="1200" dirty="0" smtClean="0">
              <a:solidFill>
                <a:srgbClr val="002060"/>
              </a:solidFill>
            </a:rPr>
            <a:t>4.5tons/ha in 2016</a:t>
          </a:r>
          <a:endParaRPr kumimoji="1" lang="ja-JP" altLang="en-US" sz="1400" kern="1200" dirty="0">
            <a:solidFill>
              <a:srgbClr val="002060"/>
            </a:solidFill>
          </a:endParaRPr>
        </a:p>
      </dsp:txBody>
      <dsp:txXfrm>
        <a:off x="546000" y="1170286"/>
        <a:ext cx="1653808" cy="331815"/>
      </dsp:txXfrm>
    </dsp:sp>
    <dsp:sp modelId="{3284C697-9DDE-4876-8FA1-7BBB31B5979A}">
      <dsp:nvSpPr>
        <dsp:cNvPr id="0" name=""/>
        <dsp:cNvSpPr/>
      </dsp:nvSpPr>
      <dsp:spPr>
        <a:xfrm>
          <a:off x="1753599" y="603009"/>
          <a:ext cx="190496" cy="19049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D6D26B-6D7A-455A-B5BE-27204C4F5D3B}">
      <dsp:nvSpPr>
        <dsp:cNvPr id="0" name=""/>
        <dsp:cNvSpPr/>
      </dsp:nvSpPr>
      <dsp:spPr>
        <a:xfrm>
          <a:off x="1370277" y="782290"/>
          <a:ext cx="1660511" cy="46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40" tIns="0" rIns="0" bIns="0" numCol="1" spcCol="1270" anchor="t" anchorCtr="0">
          <a:noAutofit/>
        </a:bodyPr>
        <a:lstStyle/>
        <a:p>
          <a:pPr lvl="0" algn="l" defTabSz="622300">
            <a:lnSpc>
              <a:spcPct val="90000"/>
            </a:lnSpc>
            <a:spcBef>
              <a:spcPct val="0"/>
            </a:spcBef>
            <a:spcAft>
              <a:spcPct val="35000"/>
            </a:spcAft>
          </a:pPr>
          <a:r>
            <a:rPr kumimoji="1" lang="en-US" altLang="ja-JP" sz="1400" kern="1200" dirty="0" smtClean="0">
              <a:solidFill>
                <a:srgbClr val="002060"/>
              </a:solidFill>
            </a:rPr>
            <a:t>5.5tons/ha in 2017</a:t>
          </a:r>
          <a:endParaRPr kumimoji="1" lang="ja-JP" altLang="en-US" sz="1400" kern="1200" dirty="0">
            <a:solidFill>
              <a:srgbClr val="002060"/>
            </a:solidFill>
          </a:endParaRPr>
        </a:p>
      </dsp:txBody>
      <dsp:txXfrm>
        <a:off x="1370277" y="782290"/>
        <a:ext cx="1660511" cy="466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8A9F7-363F-48D4-8413-9F3F70A30937}">
      <dsp:nvSpPr>
        <dsp:cNvPr id="0" name=""/>
        <dsp:cNvSpPr/>
      </dsp:nvSpPr>
      <dsp:spPr>
        <a:xfrm>
          <a:off x="-100076" y="148785"/>
          <a:ext cx="2930713" cy="183169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7CFA66-4C2B-4AAB-A923-7480244A43A4}">
      <dsp:nvSpPr>
        <dsp:cNvPr id="0" name=""/>
        <dsp:cNvSpPr/>
      </dsp:nvSpPr>
      <dsp:spPr>
        <a:xfrm>
          <a:off x="272124" y="1403827"/>
          <a:ext cx="76198" cy="7619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10FD91-66E8-4A28-A7C6-0D3DACD1946A}">
      <dsp:nvSpPr>
        <dsp:cNvPr id="0" name=""/>
        <dsp:cNvSpPr/>
      </dsp:nvSpPr>
      <dsp:spPr>
        <a:xfrm>
          <a:off x="-86747" y="1607459"/>
          <a:ext cx="1476799" cy="36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376" tIns="0" rIns="0" bIns="0" numCol="1" spcCol="1270" anchor="t" anchorCtr="0">
          <a:noAutofit/>
        </a:bodyPr>
        <a:lstStyle/>
        <a:p>
          <a:pPr lvl="0" algn="l" defTabSz="666750">
            <a:lnSpc>
              <a:spcPct val="90000"/>
            </a:lnSpc>
            <a:spcBef>
              <a:spcPct val="0"/>
            </a:spcBef>
            <a:spcAft>
              <a:spcPct val="35000"/>
            </a:spcAft>
          </a:pPr>
          <a:r>
            <a:rPr kumimoji="1" lang="en-US" altLang="ja-JP" sz="1500" kern="1200" dirty="0" smtClean="0">
              <a:solidFill>
                <a:srgbClr val="002060"/>
              </a:solidFill>
            </a:rPr>
            <a:t>2tons/ha in 2014</a:t>
          </a:r>
          <a:endParaRPr kumimoji="1" lang="ja-JP" altLang="en-US" sz="1500" kern="1200" dirty="0">
            <a:solidFill>
              <a:srgbClr val="002060"/>
            </a:solidFill>
          </a:endParaRPr>
        </a:p>
      </dsp:txBody>
      <dsp:txXfrm>
        <a:off x="-86747" y="1607459"/>
        <a:ext cx="1476799" cy="364702"/>
      </dsp:txXfrm>
    </dsp:sp>
    <dsp:sp modelId="{BBEF3336-DD3D-42FC-8E19-C1549F48B862}">
      <dsp:nvSpPr>
        <dsp:cNvPr id="0" name=""/>
        <dsp:cNvSpPr/>
      </dsp:nvSpPr>
      <dsp:spPr>
        <a:xfrm>
          <a:off x="944722" y="905972"/>
          <a:ext cx="137743" cy="13774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A4C666A-96D8-4FD1-97AA-A039835E6CAA}">
      <dsp:nvSpPr>
        <dsp:cNvPr id="0" name=""/>
        <dsp:cNvSpPr/>
      </dsp:nvSpPr>
      <dsp:spPr>
        <a:xfrm>
          <a:off x="546000" y="1170286"/>
          <a:ext cx="1653808" cy="33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87" tIns="0" rIns="0" bIns="0" numCol="1" spcCol="1270" anchor="t" anchorCtr="0">
          <a:noAutofit/>
        </a:bodyPr>
        <a:lstStyle/>
        <a:p>
          <a:pPr lvl="0" algn="l" defTabSz="622300">
            <a:lnSpc>
              <a:spcPct val="90000"/>
            </a:lnSpc>
            <a:spcBef>
              <a:spcPct val="0"/>
            </a:spcBef>
            <a:spcAft>
              <a:spcPct val="35000"/>
            </a:spcAft>
          </a:pPr>
          <a:r>
            <a:rPr kumimoji="1" lang="en-US" altLang="ja-JP" sz="1400" kern="1200" dirty="0" smtClean="0">
              <a:solidFill>
                <a:srgbClr val="002060"/>
              </a:solidFill>
            </a:rPr>
            <a:t>3.5tons/ha in 2016</a:t>
          </a:r>
          <a:endParaRPr kumimoji="1" lang="ja-JP" altLang="en-US" sz="1400" kern="1200" dirty="0">
            <a:solidFill>
              <a:srgbClr val="002060"/>
            </a:solidFill>
          </a:endParaRPr>
        </a:p>
      </dsp:txBody>
      <dsp:txXfrm>
        <a:off x="546000" y="1170286"/>
        <a:ext cx="1653808" cy="331815"/>
      </dsp:txXfrm>
    </dsp:sp>
    <dsp:sp modelId="{3284C697-9DDE-4876-8FA1-7BBB31B5979A}">
      <dsp:nvSpPr>
        <dsp:cNvPr id="0" name=""/>
        <dsp:cNvSpPr/>
      </dsp:nvSpPr>
      <dsp:spPr>
        <a:xfrm>
          <a:off x="1753599" y="603009"/>
          <a:ext cx="190496" cy="19049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D6D26B-6D7A-455A-B5BE-27204C4F5D3B}">
      <dsp:nvSpPr>
        <dsp:cNvPr id="0" name=""/>
        <dsp:cNvSpPr/>
      </dsp:nvSpPr>
      <dsp:spPr>
        <a:xfrm>
          <a:off x="1370277" y="782290"/>
          <a:ext cx="1660511" cy="466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40" tIns="0" rIns="0" bIns="0" numCol="1" spcCol="1270" anchor="t" anchorCtr="0">
          <a:noAutofit/>
        </a:bodyPr>
        <a:lstStyle/>
        <a:p>
          <a:pPr lvl="0" algn="l" defTabSz="622300">
            <a:lnSpc>
              <a:spcPct val="90000"/>
            </a:lnSpc>
            <a:spcBef>
              <a:spcPct val="0"/>
            </a:spcBef>
            <a:spcAft>
              <a:spcPct val="35000"/>
            </a:spcAft>
          </a:pPr>
          <a:r>
            <a:rPr kumimoji="1" lang="en-US" altLang="ja-JP" sz="1400" kern="1200" dirty="0" smtClean="0">
              <a:solidFill>
                <a:srgbClr val="002060"/>
              </a:solidFill>
            </a:rPr>
            <a:t>4.25tons/ha in 2017</a:t>
          </a:r>
          <a:endParaRPr kumimoji="1" lang="ja-JP" altLang="en-US" sz="1400" kern="1200" dirty="0">
            <a:solidFill>
              <a:srgbClr val="002060"/>
            </a:solidFill>
          </a:endParaRPr>
        </a:p>
      </dsp:txBody>
      <dsp:txXfrm>
        <a:off x="1370277" y="782290"/>
        <a:ext cx="1660511" cy="466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8A9F7-363F-48D4-8413-9F3F70A30937}">
      <dsp:nvSpPr>
        <dsp:cNvPr id="0" name=""/>
        <dsp:cNvSpPr/>
      </dsp:nvSpPr>
      <dsp:spPr>
        <a:xfrm>
          <a:off x="-103377" y="284130"/>
          <a:ext cx="3027383" cy="189211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7CFA66-4C2B-4AAB-A923-7480244A43A4}">
      <dsp:nvSpPr>
        <dsp:cNvPr id="0" name=""/>
        <dsp:cNvSpPr/>
      </dsp:nvSpPr>
      <dsp:spPr>
        <a:xfrm>
          <a:off x="281100" y="1580570"/>
          <a:ext cx="78711" cy="7871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10FD91-66E8-4A28-A7C6-0D3DACD1946A}">
      <dsp:nvSpPr>
        <dsp:cNvPr id="0" name=""/>
        <dsp:cNvSpPr/>
      </dsp:nvSpPr>
      <dsp:spPr>
        <a:xfrm>
          <a:off x="-89609" y="1790919"/>
          <a:ext cx="1525512" cy="37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708" tIns="0" rIns="0" bIns="0" numCol="1" spcCol="1270" anchor="t" anchorCtr="0">
          <a:noAutofit/>
        </a:bodyPr>
        <a:lstStyle/>
        <a:p>
          <a:pPr lvl="0" algn="l" defTabSz="622300">
            <a:lnSpc>
              <a:spcPct val="90000"/>
            </a:lnSpc>
            <a:spcBef>
              <a:spcPct val="0"/>
            </a:spcBef>
            <a:spcAft>
              <a:spcPct val="35000"/>
            </a:spcAft>
          </a:pPr>
          <a:r>
            <a:rPr kumimoji="1" lang="en-US" altLang="ja-JP" sz="1400" kern="1200" dirty="0" smtClean="0">
              <a:solidFill>
                <a:srgbClr val="002060"/>
              </a:solidFill>
            </a:rPr>
            <a:t>3.9tons/ha in 2013/2014</a:t>
          </a:r>
          <a:endParaRPr kumimoji="1" lang="ja-JP" altLang="en-US" sz="1400" kern="1200" dirty="0">
            <a:solidFill>
              <a:srgbClr val="002060"/>
            </a:solidFill>
          </a:endParaRPr>
        </a:p>
      </dsp:txBody>
      <dsp:txXfrm>
        <a:off x="-89609" y="1790919"/>
        <a:ext cx="1525512" cy="376732"/>
      </dsp:txXfrm>
    </dsp:sp>
    <dsp:sp modelId="{BBEF3336-DD3D-42FC-8E19-C1549F48B862}">
      <dsp:nvSpPr>
        <dsp:cNvPr id="0" name=""/>
        <dsp:cNvSpPr/>
      </dsp:nvSpPr>
      <dsp:spPr>
        <a:xfrm>
          <a:off x="975885" y="1066293"/>
          <a:ext cx="142287" cy="14228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A4C666A-96D8-4FD1-97AA-A039835E6CAA}">
      <dsp:nvSpPr>
        <dsp:cNvPr id="0" name=""/>
        <dsp:cNvSpPr/>
      </dsp:nvSpPr>
      <dsp:spPr>
        <a:xfrm>
          <a:off x="564010" y="1339325"/>
          <a:ext cx="1708360" cy="342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395" tIns="0" rIns="0" bIns="0" numCol="1" spcCol="1270" anchor="t" anchorCtr="0">
          <a:noAutofit/>
        </a:bodyPr>
        <a:lstStyle/>
        <a:p>
          <a:pPr lvl="0" algn="l" defTabSz="622300">
            <a:lnSpc>
              <a:spcPct val="90000"/>
            </a:lnSpc>
            <a:spcBef>
              <a:spcPct val="0"/>
            </a:spcBef>
            <a:spcAft>
              <a:spcPct val="35000"/>
            </a:spcAft>
          </a:pPr>
          <a:r>
            <a:rPr kumimoji="1" lang="en-US" altLang="ja-JP" sz="1400" kern="1200" dirty="0" smtClean="0">
              <a:solidFill>
                <a:srgbClr val="002060"/>
              </a:solidFill>
            </a:rPr>
            <a:t>7.8tons/ha in 2015/2016</a:t>
          </a:r>
          <a:endParaRPr kumimoji="1" lang="ja-JP" altLang="en-US" sz="1400" kern="1200" dirty="0">
            <a:solidFill>
              <a:srgbClr val="002060"/>
            </a:solidFill>
          </a:endParaRPr>
        </a:p>
      </dsp:txBody>
      <dsp:txXfrm>
        <a:off x="564010" y="1339325"/>
        <a:ext cx="1708360" cy="342760"/>
      </dsp:txXfrm>
    </dsp:sp>
    <dsp:sp modelId="{3284C697-9DDE-4876-8FA1-7BBB31B5979A}">
      <dsp:nvSpPr>
        <dsp:cNvPr id="0" name=""/>
        <dsp:cNvSpPr/>
      </dsp:nvSpPr>
      <dsp:spPr>
        <a:xfrm>
          <a:off x="1811443" y="753337"/>
          <a:ext cx="196779" cy="19677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D6D26B-6D7A-455A-B5BE-27204C4F5D3B}">
      <dsp:nvSpPr>
        <dsp:cNvPr id="0" name=""/>
        <dsp:cNvSpPr/>
      </dsp:nvSpPr>
      <dsp:spPr>
        <a:xfrm>
          <a:off x="1415477" y="938532"/>
          <a:ext cx="1715284" cy="48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270" tIns="0" rIns="0" bIns="0" numCol="1" spcCol="1270" anchor="t" anchorCtr="0">
          <a:noAutofit/>
        </a:bodyPr>
        <a:lstStyle/>
        <a:p>
          <a:pPr lvl="0" algn="l" defTabSz="622300">
            <a:lnSpc>
              <a:spcPct val="90000"/>
            </a:lnSpc>
            <a:spcBef>
              <a:spcPct val="0"/>
            </a:spcBef>
            <a:spcAft>
              <a:spcPct val="35000"/>
            </a:spcAft>
          </a:pPr>
          <a:r>
            <a:rPr kumimoji="1" lang="en-US" altLang="ja-JP" sz="1400" kern="1200" dirty="0" smtClean="0">
              <a:solidFill>
                <a:srgbClr val="002060"/>
              </a:solidFill>
            </a:rPr>
            <a:t>8tons/ha in 2016/2017</a:t>
          </a:r>
          <a:endParaRPr kumimoji="1" lang="ja-JP" altLang="en-US" sz="1400" kern="1200" dirty="0">
            <a:solidFill>
              <a:srgbClr val="002060"/>
            </a:solidFill>
          </a:endParaRPr>
        </a:p>
      </dsp:txBody>
      <dsp:txXfrm>
        <a:off x="1415477" y="938532"/>
        <a:ext cx="1715284" cy="481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359A8-DE6A-4B51-AC73-395418ECA767}">
      <dsp:nvSpPr>
        <dsp:cNvPr id="0" name=""/>
        <dsp:cNvSpPr/>
      </dsp:nvSpPr>
      <dsp:spPr>
        <a:xfrm>
          <a:off x="728308" y="1343"/>
          <a:ext cx="2653329" cy="2509115"/>
        </a:xfrm>
        <a:prstGeom prst="ellipse">
          <a:avLst/>
        </a:prstGeom>
        <a:solidFill>
          <a:srgbClr val="00B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kumimoji="1" lang="en-US" altLang="ja-JP" sz="3000" b="1" kern="1200" dirty="0" smtClean="0">
              <a:solidFill>
                <a:schemeClr val="bg1"/>
              </a:solidFill>
            </a:rPr>
            <a:t>Rice</a:t>
          </a:r>
          <a:r>
            <a:rPr kumimoji="1" lang="ja-JP" altLang="en-US" sz="3000" b="1" kern="1200" dirty="0" smtClean="0">
              <a:solidFill>
                <a:schemeClr val="bg1"/>
              </a:solidFill>
            </a:rPr>
            <a:t>　</a:t>
          </a:r>
          <a:r>
            <a:rPr kumimoji="1" lang="en-US" altLang="ja-JP" sz="3000" b="1" kern="1200" dirty="0" smtClean="0">
              <a:solidFill>
                <a:schemeClr val="bg1"/>
              </a:solidFill>
            </a:rPr>
            <a:t>Cultivation</a:t>
          </a:r>
          <a:r>
            <a:rPr kumimoji="1" lang="ja-JP" altLang="en-US" sz="3000" b="1" kern="1200" dirty="0" smtClean="0">
              <a:solidFill>
                <a:schemeClr val="bg1"/>
              </a:solidFill>
            </a:rPr>
            <a:t> </a:t>
          </a:r>
          <a:r>
            <a:rPr kumimoji="1" lang="en-US" altLang="ja-JP" sz="3000" b="1" kern="1200" dirty="0" smtClean="0">
              <a:solidFill>
                <a:schemeClr val="bg1"/>
              </a:solidFill>
            </a:rPr>
            <a:t>Technology</a:t>
          </a:r>
          <a:endParaRPr kumimoji="1" lang="ja-JP" altLang="en-US" sz="3000" b="1" kern="1200" dirty="0">
            <a:solidFill>
              <a:schemeClr val="bg1"/>
            </a:solidFill>
          </a:endParaRPr>
        </a:p>
      </dsp:txBody>
      <dsp:txXfrm>
        <a:off x="1116879" y="368794"/>
        <a:ext cx="1876187" cy="1774213"/>
      </dsp:txXfrm>
    </dsp:sp>
    <dsp:sp modelId="{B0E3DFCA-5D8E-4DD6-A708-4352ACE6B309}">
      <dsp:nvSpPr>
        <dsp:cNvPr id="0" name=""/>
        <dsp:cNvSpPr/>
      </dsp:nvSpPr>
      <dsp:spPr>
        <a:xfrm>
          <a:off x="1594404" y="2589731"/>
          <a:ext cx="921138" cy="873256"/>
        </a:xfrm>
        <a:prstGeom prst="mathPlus">
          <a:avLst/>
        </a:prstGeom>
        <a:solidFill>
          <a:srgbClr val="FFC000"/>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solidFill>
              <a:srgbClr val="C00000"/>
            </a:solidFill>
          </a:endParaRPr>
        </a:p>
      </dsp:txBody>
      <dsp:txXfrm>
        <a:off x="1716501" y="2923664"/>
        <a:ext cx="676944" cy="205390"/>
      </dsp:txXfrm>
    </dsp:sp>
    <dsp:sp modelId="{406B571A-DFA6-48B4-BB7B-AF91842E2BA0}">
      <dsp:nvSpPr>
        <dsp:cNvPr id="0" name=""/>
        <dsp:cNvSpPr/>
      </dsp:nvSpPr>
      <dsp:spPr>
        <a:xfrm>
          <a:off x="778020" y="3507653"/>
          <a:ext cx="2530827" cy="2393173"/>
        </a:xfrm>
        <a:prstGeom prst="ellipse">
          <a:avLst/>
        </a:prstGeom>
        <a:solidFill>
          <a:srgbClr val="00B0F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kumimoji="1" lang="en-US" altLang="ja-JP" sz="3000" b="1" kern="1200" dirty="0" smtClean="0">
              <a:solidFill>
                <a:schemeClr val="bg1"/>
              </a:solidFill>
            </a:rPr>
            <a:t>Gender</a:t>
          </a:r>
          <a:r>
            <a:rPr kumimoji="1" lang="ja-JP" altLang="en-US" sz="3000" b="1" kern="1200" dirty="0" smtClean="0">
              <a:solidFill>
                <a:schemeClr val="bg1"/>
              </a:solidFill>
            </a:rPr>
            <a:t> </a:t>
          </a:r>
          <a:r>
            <a:rPr kumimoji="1" lang="en-US" altLang="ja-JP" sz="3000" b="1" kern="1200" dirty="0" smtClean="0">
              <a:solidFill>
                <a:schemeClr val="bg1"/>
              </a:solidFill>
            </a:rPr>
            <a:t>Main-streaming</a:t>
          </a:r>
          <a:endParaRPr kumimoji="1" lang="ja-JP" altLang="en-US" sz="3000" b="1" kern="1200" dirty="0">
            <a:solidFill>
              <a:schemeClr val="bg1"/>
            </a:solidFill>
          </a:endParaRPr>
        </a:p>
      </dsp:txBody>
      <dsp:txXfrm>
        <a:off x="1148651" y="3858125"/>
        <a:ext cx="1789565" cy="1692229"/>
      </dsp:txXfrm>
    </dsp:sp>
    <dsp:sp modelId="{B79C1CEB-BF74-4F94-BBC0-3B6994326ED8}">
      <dsp:nvSpPr>
        <dsp:cNvPr id="0" name=""/>
        <dsp:cNvSpPr/>
      </dsp:nvSpPr>
      <dsp:spPr>
        <a:xfrm rot="56192">
          <a:off x="3171910" y="2373730"/>
          <a:ext cx="977337" cy="1266725"/>
        </a:xfrm>
        <a:prstGeom prst="rightArrow">
          <a:avLst>
            <a:gd name="adj1" fmla="val 60000"/>
            <a:gd name="adj2" fmla="val 50000"/>
          </a:avLst>
        </a:prstGeom>
        <a:solidFill>
          <a:srgbClr val="FFC000"/>
        </a:solidFill>
        <a:ln w="28575">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kumimoji="1" lang="ja-JP" altLang="en-US" sz="5400" kern="1200"/>
        </a:p>
      </dsp:txBody>
      <dsp:txXfrm>
        <a:off x="3171930" y="2624679"/>
        <a:ext cx="684136" cy="760035"/>
      </dsp:txXfrm>
    </dsp:sp>
    <dsp:sp modelId="{FF15D9E3-DAA7-4998-844D-78093DE473B8}">
      <dsp:nvSpPr>
        <dsp:cNvPr id="0" name=""/>
        <dsp:cNvSpPr/>
      </dsp:nvSpPr>
      <dsp:spPr>
        <a:xfrm>
          <a:off x="4437589" y="1366396"/>
          <a:ext cx="3574832" cy="3305713"/>
        </a:xfrm>
        <a:prstGeom prst="ellipse">
          <a:avLst/>
        </a:prstGeom>
        <a:solidFill>
          <a:schemeClr val="lt1">
            <a:hueOff val="0"/>
            <a:satOff val="0"/>
            <a:lumOff val="0"/>
            <a:alphaOff val="0"/>
          </a:schemeClr>
        </a:solidFill>
        <a:ln w="1270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en-US" altLang="ja-JP" sz="3600" b="1" kern="1200" dirty="0" smtClean="0"/>
            <a:t>Realization of increased yield as well as happiness of family</a:t>
          </a:r>
          <a:endParaRPr kumimoji="1" lang="ja-JP" altLang="en-US" sz="3600" b="1" kern="1200" dirty="0"/>
        </a:p>
      </dsp:txBody>
      <dsp:txXfrm>
        <a:off x="4961111" y="1850506"/>
        <a:ext cx="2527788" cy="2337493"/>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3078163" cy="512763"/>
          </a:xfrm>
          <a:prstGeom prst="rect">
            <a:avLst/>
          </a:prstGeom>
        </p:spPr>
        <p:txBody>
          <a:bodyPr vert="horz" lIns="91390" tIns="45696" rIns="91390" bIns="4569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5"/>
            <a:ext cx="3078162" cy="512763"/>
          </a:xfrm>
          <a:prstGeom prst="rect">
            <a:avLst/>
          </a:prstGeom>
        </p:spPr>
        <p:txBody>
          <a:bodyPr vert="horz" lIns="91390" tIns="45696" rIns="91390" bIns="45696" rtlCol="0"/>
          <a:lstStyle>
            <a:lvl1pPr algn="r">
              <a:defRPr sz="1200"/>
            </a:lvl1pPr>
          </a:lstStyle>
          <a:p>
            <a:fld id="{4A05CEDC-776D-4CD6-8A6A-96BC35D1CDA6}" type="datetimeFigureOut">
              <a:rPr kumimoji="1" lang="ja-JP" altLang="en-US" smtClean="0"/>
              <a:t>2019/6/12</a:t>
            </a:fld>
            <a:endParaRPr kumimoji="1" lang="ja-JP" altLang="en-US"/>
          </a:p>
        </p:txBody>
      </p:sp>
      <p:sp>
        <p:nvSpPr>
          <p:cNvPr id="4" name="フッター プレースホルダー 3"/>
          <p:cNvSpPr>
            <a:spLocks noGrp="1"/>
          </p:cNvSpPr>
          <p:nvPr>
            <p:ph type="ftr" sz="quarter" idx="2"/>
          </p:nvPr>
        </p:nvSpPr>
        <p:spPr>
          <a:xfrm>
            <a:off x="6" y="9721855"/>
            <a:ext cx="3078163" cy="512763"/>
          </a:xfrm>
          <a:prstGeom prst="rect">
            <a:avLst/>
          </a:prstGeom>
        </p:spPr>
        <p:txBody>
          <a:bodyPr vert="horz" lIns="91390" tIns="45696" rIns="91390" bIns="4569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5"/>
            <a:ext cx="3078162" cy="512763"/>
          </a:xfrm>
          <a:prstGeom prst="rect">
            <a:avLst/>
          </a:prstGeom>
        </p:spPr>
        <p:txBody>
          <a:bodyPr vert="horz" lIns="91390" tIns="45696" rIns="91390" bIns="45696" rtlCol="0" anchor="b"/>
          <a:lstStyle>
            <a:lvl1pPr algn="r">
              <a:defRPr sz="1200"/>
            </a:lvl1pPr>
          </a:lstStyle>
          <a:p>
            <a:fld id="{9DAD6A6C-46DC-463B-827C-5BAAC1B1B61C}" type="slidenum">
              <a:rPr kumimoji="1" lang="ja-JP" altLang="en-US" smtClean="0"/>
              <a:t>‹#›</a:t>
            </a:fld>
            <a:endParaRPr kumimoji="1" lang="ja-JP" altLang="en-US"/>
          </a:p>
        </p:txBody>
      </p:sp>
    </p:spTree>
    <p:extLst>
      <p:ext uri="{BB962C8B-B14F-4D97-AF65-F5344CB8AC3E}">
        <p14:creationId xmlns:p14="http://schemas.microsoft.com/office/powerpoint/2010/main" val="188970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3078427" cy="513508"/>
          </a:xfrm>
          <a:prstGeom prst="rect">
            <a:avLst/>
          </a:prstGeom>
        </p:spPr>
        <p:txBody>
          <a:bodyPr vert="horz" lIns="99022" tIns="49512" rIns="99022" bIns="4951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7" y="5"/>
            <a:ext cx="3078427" cy="513508"/>
          </a:xfrm>
          <a:prstGeom prst="rect">
            <a:avLst/>
          </a:prstGeom>
        </p:spPr>
        <p:txBody>
          <a:bodyPr vert="horz" lIns="99022" tIns="49512" rIns="99022" bIns="49512" rtlCol="0"/>
          <a:lstStyle>
            <a:lvl1pPr algn="r">
              <a:defRPr sz="1300"/>
            </a:lvl1pPr>
          </a:lstStyle>
          <a:p>
            <a:fld id="{B2011A01-64C8-467D-B935-CDD891616768}" type="datetimeFigureOut">
              <a:rPr kumimoji="1" lang="ja-JP" altLang="en-US" smtClean="0"/>
              <a:t>2019/6/12</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22" tIns="49512" rIns="99022" bIns="49512" rtlCol="0" anchor="ctr"/>
          <a:lstStyle/>
          <a:p>
            <a:endParaRPr lang="ja-JP" altLang="en-US"/>
          </a:p>
        </p:txBody>
      </p:sp>
      <p:sp>
        <p:nvSpPr>
          <p:cNvPr id="5" name="ノート プレースホルダー 4"/>
          <p:cNvSpPr>
            <a:spLocks noGrp="1"/>
          </p:cNvSpPr>
          <p:nvPr>
            <p:ph type="body" sz="quarter" idx="3"/>
          </p:nvPr>
        </p:nvSpPr>
        <p:spPr>
          <a:xfrm>
            <a:off x="710407" y="4925412"/>
            <a:ext cx="5683250" cy="4029879"/>
          </a:xfrm>
          <a:prstGeom prst="rect">
            <a:avLst/>
          </a:prstGeom>
        </p:spPr>
        <p:txBody>
          <a:bodyPr vert="horz" lIns="99022" tIns="49512" rIns="99022" bIns="495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721107"/>
            <a:ext cx="3078427" cy="513507"/>
          </a:xfrm>
          <a:prstGeom prst="rect">
            <a:avLst/>
          </a:prstGeom>
        </p:spPr>
        <p:txBody>
          <a:bodyPr vert="horz" lIns="99022" tIns="49512" rIns="99022" bIns="495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7" y="9721107"/>
            <a:ext cx="3078427" cy="513507"/>
          </a:xfrm>
          <a:prstGeom prst="rect">
            <a:avLst/>
          </a:prstGeom>
        </p:spPr>
        <p:txBody>
          <a:bodyPr vert="horz" lIns="99022" tIns="49512" rIns="99022" bIns="49512" rtlCol="0" anchor="b"/>
          <a:lstStyle>
            <a:lvl1pPr algn="r">
              <a:defRPr sz="1300"/>
            </a:lvl1pPr>
          </a:lstStyle>
          <a:p>
            <a:fld id="{FD50C208-D099-4086-AC5A-5F533B13480E}" type="slidenum">
              <a:rPr kumimoji="1" lang="ja-JP" altLang="en-US" smtClean="0"/>
              <a:t>‹#›</a:t>
            </a:fld>
            <a:endParaRPr kumimoji="1" lang="ja-JP" altLang="en-US"/>
          </a:p>
        </p:txBody>
      </p:sp>
    </p:spTree>
    <p:extLst>
      <p:ext uri="{BB962C8B-B14F-4D97-AF65-F5344CB8AC3E}">
        <p14:creationId xmlns:p14="http://schemas.microsoft.com/office/powerpoint/2010/main" val="865886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a:t>
            </a:fld>
            <a:endParaRPr kumimoji="1" lang="ja-JP" altLang="en-US"/>
          </a:p>
        </p:txBody>
      </p:sp>
    </p:spTree>
    <p:extLst>
      <p:ext uri="{BB962C8B-B14F-4D97-AF65-F5344CB8AC3E}">
        <p14:creationId xmlns:p14="http://schemas.microsoft.com/office/powerpoint/2010/main" val="319756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smtClean="0"/>
              <a:t>Now</a:t>
            </a:r>
            <a:r>
              <a:rPr kumimoji="1" lang="en-US" altLang="ja-JP" baseline="0" dirty="0" smtClean="0"/>
              <a:t> I explain how gender relates to </a:t>
            </a:r>
            <a:r>
              <a:rPr kumimoji="1" lang="en-US" altLang="ja-JP" baseline="0" dirty="0" err="1" smtClean="0"/>
              <a:t>Ethio</a:t>
            </a:r>
            <a:r>
              <a:rPr kumimoji="1" lang="en-US" altLang="ja-JP" baseline="0" dirty="0" smtClean="0"/>
              <a:t>-SHEP and what </a:t>
            </a:r>
            <a:r>
              <a:rPr kumimoji="1" lang="en-US" altLang="ja-JP" baseline="0" dirty="0" err="1" smtClean="0"/>
              <a:t>Ethio</a:t>
            </a:r>
            <a:r>
              <a:rPr kumimoji="1" lang="en-US" altLang="ja-JP" baseline="0" dirty="0" smtClean="0"/>
              <a:t>-SHEP is going to achieve by integrating gender viewpoint into the project.</a:t>
            </a:r>
          </a:p>
          <a:p>
            <a:pPr marL="171450" indent="-171450">
              <a:buFont typeface="Arial" panose="020B0604020202020204" pitchFamily="34" charset="0"/>
              <a:buChar char="•"/>
            </a:pPr>
            <a:endParaRPr kumimoji="1" lang="en-US" altLang="ja-JP" baseline="0" dirty="0" smtClean="0"/>
          </a:p>
          <a:p>
            <a:pPr marL="171450" indent="-171450">
              <a:buFont typeface="Arial" panose="020B0604020202020204" pitchFamily="34" charset="0"/>
              <a:buChar char="•"/>
            </a:pPr>
            <a:r>
              <a:rPr kumimoji="1" lang="en-US" altLang="ja-JP" baseline="0" dirty="0" smtClean="0"/>
              <a:t>Goal of </a:t>
            </a:r>
            <a:r>
              <a:rPr kumimoji="1" lang="en-US" altLang="ja-JP" baseline="0" dirty="0" err="1" smtClean="0"/>
              <a:t>Ethio</a:t>
            </a:r>
            <a:r>
              <a:rPr kumimoji="1" lang="en-US" altLang="ja-JP" baseline="0" dirty="0" smtClean="0"/>
              <a:t>-SHEP:</a:t>
            </a:r>
          </a:p>
          <a:p>
            <a:pPr marL="171450" indent="-171450">
              <a:buFont typeface="Arial" panose="020B0604020202020204" pitchFamily="34" charset="0"/>
              <a:buChar char="•"/>
            </a:pPr>
            <a:endParaRPr kumimoji="1" lang="en-US" altLang="ja-JP" baseline="0" dirty="0" smtClean="0"/>
          </a:p>
          <a:p>
            <a:pPr marL="171450" indent="-171450">
              <a:buFont typeface="Arial" panose="020B0604020202020204" pitchFamily="34" charset="0"/>
              <a:buChar char="•"/>
            </a:pPr>
            <a:r>
              <a:rPr kumimoji="1" lang="en-US" altLang="ja-JP" baseline="0" dirty="0" smtClean="0"/>
              <a:t>In order to achieve this goal, equal partnership between husband and wife as a farm management unit is essential.</a:t>
            </a:r>
          </a:p>
          <a:p>
            <a:pPr marL="171450" indent="-171450">
              <a:buFont typeface="Arial" panose="020B0604020202020204" pitchFamily="34" charset="0"/>
              <a:buChar char="•"/>
            </a:pPr>
            <a:endParaRPr kumimoji="1" lang="en-US" altLang="ja-JP" baseline="0" dirty="0" smtClean="0"/>
          </a:p>
          <a:p>
            <a:pPr marL="171450" indent="-171450">
              <a:buFont typeface="Arial" panose="020B0604020202020204" pitchFamily="34" charset="0"/>
              <a:buChar char="•"/>
            </a:pPr>
            <a:r>
              <a:rPr kumimoji="1" lang="en-US" altLang="ja-JP" baseline="0" dirty="0" smtClean="0"/>
              <a:t>Equal partnership would be realized by equal opportunities, reviewed gender roles and joint DM.</a:t>
            </a:r>
          </a:p>
          <a:p>
            <a:pPr marL="171450" indent="-171450">
              <a:buFont typeface="Arial" panose="020B0604020202020204" pitchFamily="34" charset="0"/>
              <a:buChar char="•"/>
            </a:pPr>
            <a:endParaRPr kumimoji="1" lang="en-US" altLang="ja-JP" baseline="0" dirty="0" smtClean="0"/>
          </a:p>
          <a:p>
            <a:pPr marL="171450" indent="-171450">
              <a:buFont typeface="Arial" panose="020B0604020202020204" pitchFamily="34" charset="0"/>
              <a:buChar char="•"/>
            </a:pPr>
            <a:endParaRPr kumimoji="1" lang="en-US" altLang="ja-JP" baseline="0" dirty="0" smtClean="0"/>
          </a:p>
          <a:p>
            <a:endParaRPr kumimoji="1" lang="en-US" altLang="ja-JP" baseline="0" dirty="0" smtClean="0"/>
          </a:p>
          <a:p>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11</a:t>
            </a:fld>
            <a:endParaRPr kumimoji="1" lang="ja-JP" altLang="en-US"/>
          </a:p>
        </p:txBody>
      </p:sp>
    </p:spTree>
    <p:extLst>
      <p:ext uri="{BB962C8B-B14F-4D97-AF65-F5344CB8AC3E}">
        <p14:creationId xmlns:p14="http://schemas.microsoft.com/office/powerpoint/2010/main" val="406244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This slide explains some examples what</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equal opportunities, reviewed gender roles and joint decision-making</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are.</a:t>
            </a:r>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&lt;Equal Opportunities&gt; Photo: Female group members participating in market survey.</a:t>
            </a: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Equal opportunities mean that husband and wife have equal opportunities in participating trainings, receiving extension services and getting market information.</a:t>
            </a: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As we saw in the gender quiz, in spite of the fact that women contribute to 75% of</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horticultural operations</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women have less access</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to </a:t>
            </a:r>
            <a:r>
              <a:rPr lang="en-US" altLang="ja-JP" baseline="0" dirty="0" err="1"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agri</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extension services</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Women need to have the same opportunities with men in agricultural activities.</a:t>
            </a:r>
          </a:p>
          <a:p>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&lt;Reviewed Gender Roles&gt; Photo: A women in kitchen preparing for local wine.</a:t>
            </a: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As I mentioned, women greatly contribute to agricultural activities. </a:t>
            </a: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In addition, they are expected to be responsible for household activities.</a:t>
            </a: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Women have heavy workload both with farming</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and household activities.</a:t>
            </a: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In order for a family to realize effective farming for increase of productivity and income, wife and husband need to review their roles especially to reduce women’s burden in household activities.</a:t>
            </a:r>
          </a:p>
          <a:p>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&lt;Joint DM&gt; Photo: Wife and husband developed crop calendar together.</a:t>
            </a: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Women largely contribute to agricultural </a:t>
            </a:r>
            <a:r>
              <a:rPr lang="en-US" altLang="ja-JP" dirty="0" err="1"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labour</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force, but they generally do not have opportunities to join in decision-making on farming activities including crop selection, marketing and how to use income generated from farming activities. </a:t>
            </a: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This may negatively affect on women’s motivation in farming activities.</a:t>
            </a:r>
          </a:p>
          <a:p>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Here is a story</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of a female farmer in Tanzania.</a:t>
            </a:r>
            <a:r>
              <a:rPr lang="ja-JP" altLang="en-US"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ベースライン調査</a:t>
            </a:r>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Equal</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opportunity is essential, but it is not enough just to provide women with equal opportunities as men. We need to think work sharing between wife and husband to reduce wife’s burden and joint DM between wife and husband.</a:t>
            </a:r>
          </a:p>
          <a:p>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We need to carefully look at these three</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points to achieve “equal partnership” between wife and husband.</a:t>
            </a:r>
          </a:p>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12</a:t>
            </a:fld>
            <a:endParaRPr kumimoji="1" lang="ja-JP" altLang="en-US"/>
          </a:p>
        </p:txBody>
      </p:sp>
    </p:spTree>
    <p:extLst>
      <p:ext uri="{BB962C8B-B14F-4D97-AF65-F5344CB8AC3E}">
        <p14:creationId xmlns:p14="http://schemas.microsoft.com/office/powerpoint/2010/main" val="154769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Let’s look at what happened in Kenya by integrating gender perspectives in project activities.</a:t>
            </a:r>
          </a:p>
          <a:p>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pPr marL="0" indent="0">
              <a:buNone/>
            </a:pPr>
            <a:r>
              <a:rPr lang="en-US" altLang="ja-JP" sz="120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&lt;Read</a:t>
            </a:r>
            <a:r>
              <a:rPr lang="en-US" altLang="ja-JP" sz="1200"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the examples on the slide.&gt;</a:t>
            </a:r>
            <a:endParaRPr lang="en-US" altLang="ja-JP" sz="120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13</a:t>
            </a:fld>
            <a:endParaRPr kumimoji="1" lang="ja-JP" altLang="en-US"/>
          </a:p>
        </p:txBody>
      </p:sp>
    </p:spTree>
    <p:extLst>
      <p:ext uri="{BB962C8B-B14F-4D97-AF65-F5344CB8AC3E}">
        <p14:creationId xmlns:p14="http://schemas.microsoft.com/office/powerpoint/2010/main" val="183565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In Kenya, through equal opportunities, reviewed gender roles and joint DM, couples could realized equal partnership as a farm management unit.</a:t>
            </a:r>
          </a:p>
          <a:p>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And as a result, (in</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short)</a:t>
            </a:r>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ü"/>
            </a:pP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Income increased double in 1.5 years</a:t>
            </a:r>
            <a:r>
              <a:rPr lang="ja-JP" altLang="en-US"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(USD 285</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 about 8,300 Birr/ USD 589 = about 17,000 Birr</a:t>
            </a: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)*current exchange rate</a:t>
            </a:r>
          </a:p>
          <a:p>
            <a:pPr marL="171450" indent="-171450">
              <a:buFont typeface="Wingdings" panose="05000000000000000000" pitchFamily="2" charset="2"/>
              <a:buChar char="ü"/>
            </a:pPr>
            <a:r>
              <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Not only increase of income, but also improved relationship</a:t>
            </a:r>
            <a:r>
              <a:rPr lang="en-US" altLang="ja-JP" baseline="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rPr>
              <a:t> between husband and wife.</a:t>
            </a:r>
            <a:endParaRPr lang="en-US" altLang="ja-JP"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pPr marL="0" indent="0">
              <a:buNone/>
            </a:pPr>
            <a:endParaRPr lang="en-US" altLang="ja-JP" sz="1200" dirty="0" smtClean="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14</a:t>
            </a:fld>
            <a:endParaRPr kumimoji="1" lang="ja-JP" altLang="en-US"/>
          </a:p>
        </p:txBody>
      </p:sp>
    </p:spTree>
    <p:extLst>
      <p:ext uri="{BB962C8B-B14F-4D97-AF65-F5344CB8AC3E}">
        <p14:creationId xmlns:p14="http://schemas.microsoft.com/office/powerpoint/2010/main" val="4252872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smtClean="0"/>
              <a:t>Here</a:t>
            </a:r>
            <a:r>
              <a:rPr kumimoji="1" lang="en-US" altLang="ja-JP" baseline="0" dirty="0" smtClean="0"/>
              <a:t> are the voices of make and female target farmers in Kenya.</a:t>
            </a:r>
          </a:p>
          <a:p>
            <a:endParaRPr kumimoji="1" lang="en-US" altLang="ja-JP" baseline="0" dirty="0" smtClean="0"/>
          </a:p>
          <a:p>
            <a:r>
              <a:rPr kumimoji="1" lang="en-US" altLang="ja-JP" baseline="0" dirty="0" smtClean="0"/>
              <a:t>&lt;Read the voices of man and woman)</a:t>
            </a:r>
          </a:p>
          <a:p>
            <a:endParaRPr kumimoji="1" lang="en-US" altLang="ja-JP" baseline="0" dirty="0" smtClean="0"/>
          </a:p>
          <a:p>
            <a:pPr marL="171450" indent="-171450">
              <a:buFont typeface="Arial" panose="020B0604020202020204" pitchFamily="34" charset="0"/>
              <a:buChar char="•"/>
            </a:pPr>
            <a:r>
              <a:rPr kumimoji="1" lang="en-US" altLang="ja-JP" baseline="0" dirty="0" smtClean="0"/>
              <a:t>As I explained, gender is a very important viewpoint in achieving </a:t>
            </a:r>
            <a:r>
              <a:rPr kumimoji="1" lang="en-US" altLang="ja-JP" baseline="0" dirty="0" err="1" smtClean="0"/>
              <a:t>Ethio</a:t>
            </a:r>
            <a:r>
              <a:rPr kumimoji="1" lang="en-US" altLang="ja-JP" baseline="0" dirty="0" smtClean="0"/>
              <a:t>-SHEP goal.</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15</a:t>
            </a:fld>
            <a:endParaRPr kumimoji="1" lang="ja-JP" altLang="en-US"/>
          </a:p>
        </p:txBody>
      </p:sp>
    </p:spTree>
    <p:extLst>
      <p:ext uri="{BB962C8B-B14F-4D97-AF65-F5344CB8AC3E}">
        <p14:creationId xmlns:p14="http://schemas.microsoft.com/office/powerpoint/2010/main" val="1991540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以下、左から、写真の説明</a:t>
            </a: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200" dirty="0" smtClean="0"/>
              <a:t>農作業の６割～７割は女性の仕事：女性の主な作業は、種籾準備、田植え、除草、脱穀など。</a:t>
            </a:r>
            <a:endParaRPr lang="en-US" altLang="ja-JP" sz="1200" dirty="0" smtClean="0"/>
          </a:p>
          <a:p>
            <a:pPr marL="171450" indent="-171450" eaLnBrk="1" hangingPunct="1">
              <a:buFont typeface="Wingdings" panose="05000000000000000000" pitchFamily="2" charset="2"/>
              <a:buChar char="l"/>
            </a:pPr>
            <a:r>
              <a:rPr lang="en-US" altLang="ja-JP" sz="1200" dirty="0" smtClean="0"/>
              <a:t>KATC-1</a:t>
            </a:r>
            <a:r>
              <a:rPr lang="ja-JP" altLang="en-US" sz="1200" dirty="0" err="1" smtClean="0"/>
              <a:t>での</a:t>
            </a:r>
            <a:r>
              <a:rPr lang="ja-JP" altLang="en-US" sz="1200" dirty="0" smtClean="0"/>
              <a:t>女性参加率は機械系の研修分野は</a:t>
            </a:r>
            <a:r>
              <a:rPr lang="en-US" altLang="ja-JP" sz="1200" dirty="0" smtClean="0"/>
              <a:t>0</a:t>
            </a:r>
            <a:r>
              <a:rPr lang="ja-JP" altLang="en-US" sz="1200" dirty="0" smtClean="0"/>
              <a:t>％。最も多かった研修分野でも</a:t>
            </a:r>
            <a:r>
              <a:rPr lang="en-US" altLang="ja-JP" sz="1200" dirty="0" smtClean="0"/>
              <a:t>20</a:t>
            </a:r>
            <a:r>
              <a:rPr lang="ja-JP" altLang="en-US" sz="1200" dirty="0" smtClean="0"/>
              <a:t>％程度。</a:t>
            </a:r>
          </a:p>
          <a:p>
            <a:pPr marL="171450" indent="-171450" eaLnBrk="1" hangingPunct="1">
              <a:buFont typeface="Wingdings" panose="05000000000000000000" pitchFamily="2" charset="2"/>
              <a:buChar char="l"/>
            </a:pPr>
            <a:r>
              <a:rPr lang="ja-JP" altLang="en-US" sz="1200" b="0" dirty="0" smtClean="0"/>
              <a:t>もし、灌漑稲作を導入して改良品種を奨励した場合、それまでおこなったことのなかった苗畑作り、田植え、草取り、鳥追い、灌漑水路の維持管理（水路の掃除、灌漑用水の監視）などで、女性の労働時間は倍増する可能性がある。それに加えて、家事労働には時間がかかる。特に、水汲みや薪集めが重労働になっている。</a:t>
            </a:r>
            <a:endParaRPr lang="en-US" altLang="ja-JP" sz="1200" b="0" dirty="0" smtClean="0"/>
          </a:p>
          <a:p>
            <a:pPr marL="171450" indent="-171450" eaLnBrk="1" hangingPunct="1">
              <a:buFont typeface="Wingdings" panose="05000000000000000000" pitchFamily="2" charset="2"/>
              <a:buChar char="l"/>
            </a:pPr>
            <a:r>
              <a:rPr lang="ja-JP" altLang="en-US" sz="1200" b="0" dirty="0" smtClean="0"/>
              <a:t>ベースライン調査を実施したときに、次のことが判明した。　「夫がお金を持っていないときが幸せだ」という妻のコメントがあった。米の収益が上がって収入が増えると、夫は愛人のところに行ったり、飲酒などでお金を使ってしまって、家計の向上につながらない、収入の使い方に関して妻は決定権がない、収入が増えると逆に家庭内の争いや家庭内暴力が増加する。</a:t>
            </a:r>
          </a:p>
          <a:p>
            <a:pPr eaLnBrk="1" hangingPunct="1"/>
            <a:endParaRPr lang="ja-JP" altLang="en-US" sz="1200" b="1" dirty="0" smtClean="0"/>
          </a:p>
          <a:p>
            <a:pPr marL="171450" indent="-171450" eaLnBrk="1" hangingPunct="1">
              <a:buFont typeface="Wingdings" panose="05000000000000000000" pitchFamily="2" charset="2"/>
              <a:buChar char="l"/>
            </a:pPr>
            <a:endParaRPr lang="ja-JP" altLang="en-US" sz="1200" b="0" dirty="0" smtClean="0"/>
          </a:p>
          <a:p>
            <a:pPr eaLnBrk="1" hangingPunct="1"/>
            <a:endParaRPr lang="ja-JP" altLang="en-US" sz="1200" b="1" dirty="0" smtClean="0"/>
          </a:p>
          <a:p>
            <a:pPr marL="228600" indent="-228600" eaLnBrk="1" hangingPunct="1">
              <a:buFont typeface="Wingdings" panose="05000000000000000000" pitchFamily="2" charset="2"/>
              <a:buChar char="l"/>
            </a:pPr>
            <a:endParaRPr lang="ja-JP" altLang="en-US" sz="1200" dirty="0" smtClean="0"/>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4094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smtClean="0"/>
              <a:t>このスライドでは、前のスライドを受けて、どうして</a:t>
            </a:r>
            <a:r>
              <a:rPr kumimoji="1" lang="en-US" altLang="ja-JP" dirty="0" smtClean="0"/>
              <a:t>TANRICE2</a:t>
            </a:r>
            <a:r>
              <a:rPr kumimoji="1" lang="ja-JP" altLang="en-US" dirty="0" smtClean="0"/>
              <a:t>がジェンダー活動を実施したのか、その</a:t>
            </a:r>
            <a:r>
              <a:rPr kumimoji="1" lang="ja-JP" altLang="en-US" b="1" dirty="0" smtClean="0"/>
              <a:t>目的</a:t>
            </a:r>
            <a:r>
              <a:rPr kumimoji="1" lang="ja-JP" altLang="en-US" dirty="0" smtClean="0"/>
              <a:t>を説明。</a:t>
            </a:r>
            <a:endParaRPr kumimoji="1" lang="en-US" altLang="ja-JP" dirty="0" smtClean="0"/>
          </a:p>
          <a:p>
            <a:pPr marL="171450" indent="-171450">
              <a:buFont typeface="Wingdings" panose="05000000000000000000" pitchFamily="2" charset="2"/>
              <a:buChar char="l"/>
            </a:pPr>
            <a:r>
              <a:rPr kumimoji="1" lang="en-US" altLang="ja-JP" dirty="0" smtClean="0"/>
              <a:t>TANRICE2</a:t>
            </a:r>
            <a:r>
              <a:rPr kumimoji="1" lang="ja-JP" altLang="en-US" dirty="0" smtClean="0"/>
              <a:t>では、主にこの</a:t>
            </a:r>
            <a:r>
              <a:rPr kumimoji="1" lang="en-US" altLang="ja-JP" dirty="0" smtClean="0"/>
              <a:t>3</a:t>
            </a:r>
            <a:r>
              <a:rPr kumimoji="1" lang="ja-JP" altLang="en-US" dirty="0" smtClean="0"/>
              <a:t>点に取り組むことで、収量アップと家庭の平和の実現を目指した。</a:t>
            </a:r>
            <a:endParaRPr kumimoji="1" lang="en-US" altLang="ja-JP" dirty="0" smtClean="0"/>
          </a:p>
          <a:p>
            <a:pPr marL="171450" indent="-171450">
              <a:buFont typeface="Wingdings" panose="05000000000000000000" pitchFamily="2" charset="2"/>
              <a:buChar char="l"/>
            </a:pPr>
            <a:endParaRPr kumimoji="1" lang="en-US" altLang="ja-JP" dirty="0" smtClean="0"/>
          </a:p>
          <a:p>
            <a:pPr marL="171450" indent="-171450" eaLnBrk="1" hangingPunct="1">
              <a:buFont typeface="Wingdings" panose="05000000000000000000" pitchFamily="2" charset="2"/>
              <a:buChar char="l"/>
            </a:pPr>
            <a:r>
              <a:rPr kumimoji="1" lang="ja-JP" altLang="en-US" dirty="0" smtClean="0"/>
              <a:t>収量が増えても、</a:t>
            </a:r>
            <a:r>
              <a:rPr lang="ja-JP" altLang="en-US" sz="1200" b="0" dirty="0" smtClean="0"/>
              <a:t>　「夫がお金を持っていないときが幸せだ」という妻のコメントがあった。米の収益が上がって収入が増えると、夫は愛人のところに行ったり、飲酒などでお金を使ってしまって、家計の向上につながらない、収入の使い方に関して妻は決定権がない、収入が増えると逆に家庭内の争いや家庭内暴力が増加する。　というようなことがあってはいけないので、家族の幸せも重要！！！</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7209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baseline="0" dirty="0" smtClean="0"/>
              <a:t>それぞれどのような結果を生んだか、</a:t>
            </a:r>
            <a:r>
              <a:rPr kumimoji="1" lang="en-US" altLang="ja-JP" baseline="0" dirty="0" smtClean="0"/>
              <a:t>2016</a:t>
            </a:r>
            <a:r>
              <a:rPr kumimoji="1" lang="ja-JP" altLang="en-US" baseline="0" dirty="0" smtClean="0"/>
              <a:t>年と</a:t>
            </a:r>
            <a:r>
              <a:rPr kumimoji="1" lang="en-US" altLang="ja-JP" baseline="0" dirty="0" smtClean="0"/>
              <a:t>2017</a:t>
            </a:r>
            <a:r>
              <a:rPr kumimoji="1" lang="ja-JP" altLang="en-US" baseline="0" dirty="0" smtClean="0"/>
              <a:t>年に</a:t>
            </a:r>
            <a:r>
              <a:rPr kumimoji="1" lang="en-US" altLang="ja-JP" baseline="0" dirty="0" smtClean="0"/>
              <a:t>GTG</a:t>
            </a:r>
            <a:r>
              <a:rPr kumimoji="1" lang="ja-JP" altLang="en-US" baseline="0" dirty="0" smtClean="0"/>
              <a:t>メンバーが行った</a:t>
            </a:r>
            <a:r>
              <a:rPr kumimoji="1" lang="en-US" altLang="ja-JP" baseline="0" dirty="0" smtClean="0"/>
              <a:t>Narrative Impact Assessment</a:t>
            </a:r>
            <a:r>
              <a:rPr kumimoji="1" lang="ja-JP" altLang="en-US" baseline="0" dirty="0" smtClean="0"/>
              <a:t>の結果から概要を紹介。 </a:t>
            </a:r>
            <a:r>
              <a:rPr kumimoji="1" lang="en-US" altLang="ja-JP" baseline="0" dirty="0" smtClean="0"/>
              <a:t>88cases collected.</a:t>
            </a:r>
          </a:p>
          <a:p>
            <a:pPr marL="0" indent="0">
              <a:buFont typeface="Wingdings" panose="05000000000000000000" pitchFamily="2" charset="2"/>
              <a:buNone/>
            </a:pPr>
            <a:endParaRPr kumimoji="1" lang="en-US" altLang="ja-JP" baseline="0" dirty="0" smtClean="0"/>
          </a:p>
          <a:p>
            <a:pPr marL="171450" indent="-171450">
              <a:buFont typeface="Wingdings" panose="05000000000000000000" pitchFamily="2" charset="2"/>
              <a:buChar char="l"/>
            </a:pPr>
            <a:r>
              <a:rPr kumimoji="1" lang="ja-JP" altLang="en-US" baseline="0" dirty="0" smtClean="0"/>
              <a:t>まずは、研修などの平等な機会に関して。</a:t>
            </a:r>
            <a:endParaRPr kumimoji="1" lang="en-US" altLang="ja-JP" baseline="0" dirty="0" smtClean="0"/>
          </a:p>
          <a:p>
            <a:pPr marL="0" indent="0">
              <a:buFont typeface="Wingdings" panose="05000000000000000000" pitchFamily="2" charset="2"/>
              <a:buNone/>
            </a:pPr>
            <a:endParaRPr kumimoji="1" lang="en-US" altLang="ja-JP" baseline="0" dirty="0" smtClean="0"/>
          </a:p>
          <a:p>
            <a:pPr marL="0" indent="0">
              <a:buFont typeface="Wingdings" panose="05000000000000000000" pitchFamily="2" charset="2"/>
              <a:buNone/>
            </a:pPr>
            <a:r>
              <a:rPr kumimoji="1" lang="en-US" altLang="ja-JP" baseline="0" dirty="0" smtClean="0"/>
              <a:t>(Result)</a:t>
            </a:r>
          </a:p>
          <a:p>
            <a:pPr marL="171450" indent="-171450">
              <a:buFont typeface="Wingdings" panose="05000000000000000000" pitchFamily="2" charset="2"/>
              <a:buChar char="l"/>
            </a:pPr>
            <a:r>
              <a:rPr kumimoji="1" lang="ja-JP" altLang="en-US" baseline="0" dirty="0" smtClean="0"/>
              <a:t>女性農民の研修への参加機会が課題だったので、５０：５０の参加枠を設けた結果、ほぼ達成。</a:t>
            </a:r>
            <a:endParaRPr kumimoji="1" lang="en-US" altLang="ja-JP" baseline="0" dirty="0" smtClean="0"/>
          </a:p>
          <a:p>
            <a:pPr marL="171450" indent="-171450">
              <a:buFont typeface="Wingdings" panose="05000000000000000000" pitchFamily="2" charset="2"/>
              <a:buChar char="l"/>
            </a:pPr>
            <a:r>
              <a:rPr kumimoji="1" lang="ja-JP" altLang="en-US" baseline="0" dirty="0" smtClean="0"/>
              <a:t>女性も稲作の多くの作業を担っており、研修に参加することで技術・知識の習得・実践</a:t>
            </a:r>
            <a:endParaRPr kumimoji="1" lang="en-US" altLang="ja-JP" baseline="0" dirty="0" smtClean="0"/>
          </a:p>
          <a:p>
            <a:pPr marL="0" indent="0">
              <a:buFont typeface="Wingdings" panose="05000000000000000000" pitchFamily="2" charset="2"/>
              <a:buNone/>
            </a:pPr>
            <a:endParaRPr kumimoji="1" lang="en-US" altLang="ja-JP" baseline="0" dirty="0" smtClean="0"/>
          </a:p>
          <a:p>
            <a:pPr marL="0" indent="0">
              <a:buFont typeface="Wingdings" panose="05000000000000000000" pitchFamily="2" charset="2"/>
              <a:buNone/>
            </a:pPr>
            <a:r>
              <a:rPr kumimoji="1" lang="en-US" altLang="ja-JP" baseline="0" dirty="0" smtClean="0"/>
              <a:t>(Impact)</a:t>
            </a:r>
          </a:p>
          <a:p>
            <a:pPr marL="171450" indent="-171450">
              <a:buFont typeface="Wingdings" panose="05000000000000000000" pitchFamily="2" charset="2"/>
              <a:buChar char="l"/>
            </a:pPr>
            <a:r>
              <a:rPr kumimoji="1" lang="ja-JP" altLang="en-US" baseline="0" dirty="0" smtClean="0"/>
              <a:t>これにより、収量アップにつながった。</a:t>
            </a:r>
            <a:endParaRPr kumimoji="1" lang="en-US" altLang="ja-JP" baseline="0" dirty="0" smtClean="0"/>
          </a:p>
          <a:p>
            <a:pPr marL="171450" indent="-171450">
              <a:buFont typeface="Wingdings" panose="05000000000000000000" pitchFamily="2" charset="2"/>
              <a:buChar char="l"/>
            </a:pPr>
            <a:r>
              <a:rPr kumimoji="1" lang="ja-JP" altLang="en-US" baseline="0" dirty="0" smtClean="0"/>
              <a:t>また、研修中は、女性の発言機会にも考慮し、女性が積極的に研修に参加できるようにしたことで、女性の自信の向上にも貢献した（</a:t>
            </a:r>
            <a:r>
              <a:rPr kumimoji="1" lang="en-US" altLang="ja-JP" baseline="0" dirty="0" smtClean="0"/>
              <a:t>N-12)</a:t>
            </a:r>
            <a:r>
              <a:rPr kumimoji="1" lang="ja-JP" altLang="en-US" baseline="0" dirty="0" err="1" smtClean="0"/>
              <a:t>。</a:t>
            </a:r>
            <a:endParaRPr kumimoji="1" lang="en-US" altLang="ja-JP" baseline="0" dirty="0" smtClean="0"/>
          </a:p>
          <a:p>
            <a:pPr marL="0" indent="0">
              <a:buFont typeface="Wingdings" panose="05000000000000000000" pitchFamily="2" charset="2"/>
              <a:buNone/>
            </a:pP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6367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Wingdings" panose="05000000000000000000" pitchFamily="2" charset="2"/>
              <a:buNone/>
            </a:pP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039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smtClean="0"/>
              <a:t>次に、ジェンダー役割に関して。</a:t>
            </a:r>
            <a:endParaRPr kumimoji="1" lang="en-US" altLang="ja-JP" dirty="0" smtClean="0"/>
          </a:p>
          <a:p>
            <a:pPr marL="171450" indent="-171450">
              <a:buFont typeface="Wingdings" panose="05000000000000000000" pitchFamily="2" charset="2"/>
              <a:buChar char="l"/>
            </a:pPr>
            <a:endParaRPr kumimoji="1" lang="en-US" altLang="ja-JP" dirty="0" smtClean="0"/>
          </a:p>
          <a:p>
            <a:pPr marL="0" indent="0">
              <a:buFont typeface="Wingdings" panose="05000000000000000000" pitchFamily="2" charset="2"/>
              <a:buNone/>
            </a:pPr>
            <a:r>
              <a:rPr kumimoji="1" lang="ja-JP" altLang="en-US" dirty="0" smtClean="0"/>
              <a:t>（</a:t>
            </a:r>
            <a:r>
              <a:rPr kumimoji="1" lang="en-US" altLang="ja-JP" dirty="0" smtClean="0"/>
              <a:t>Result)</a:t>
            </a:r>
          </a:p>
          <a:p>
            <a:pPr marL="171450" indent="-171450">
              <a:buFont typeface="Wingdings" panose="05000000000000000000" pitchFamily="2" charset="2"/>
              <a:buChar char="l"/>
            </a:pPr>
            <a:r>
              <a:rPr kumimoji="1" lang="ja-JP" altLang="en-US" dirty="0" smtClean="0"/>
              <a:t>ジェンダー啓発 </a:t>
            </a:r>
            <a:r>
              <a:rPr kumimoji="1" lang="en-US" altLang="ja-JP" dirty="0" smtClean="0"/>
              <a:t>gender sensitization</a:t>
            </a:r>
            <a:r>
              <a:rPr kumimoji="1" lang="en-US" altLang="ja-JP" baseline="0" dirty="0" smtClean="0"/>
              <a:t> </a:t>
            </a:r>
            <a:r>
              <a:rPr kumimoji="1" lang="ja-JP" altLang="en-US" dirty="0" smtClean="0"/>
              <a:t>研修参加により、男性は女性の生産活動と再生産活動双方への負担の大きさに気が付いた（写真：</a:t>
            </a:r>
            <a:r>
              <a:rPr kumimoji="1" lang="en-US" altLang="ja-JP" dirty="0" smtClean="0"/>
              <a:t>SMT</a:t>
            </a:r>
            <a:r>
              <a:rPr kumimoji="1" lang="ja-JP" altLang="en-US" dirty="0" smtClean="0"/>
              <a:t>ブローシャーから）　。</a:t>
            </a:r>
            <a:endParaRPr kumimoji="1" lang="en-US" altLang="ja-JP" dirty="0" smtClean="0"/>
          </a:p>
          <a:p>
            <a:pPr marL="171450" indent="-171450">
              <a:buFont typeface="Wingdings" panose="05000000000000000000" pitchFamily="2" charset="2"/>
              <a:buChar char="l"/>
            </a:pPr>
            <a:r>
              <a:rPr kumimoji="1" lang="ja-JP" altLang="en-US" dirty="0" smtClean="0"/>
              <a:t>同様に女性も、これまで性別役割分担により担ってきた負担を認識し、積極的に男性（夫や息子など）に協力を求めるようになった（写真：</a:t>
            </a:r>
            <a:r>
              <a:rPr kumimoji="1" lang="en-US" altLang="ja-JP" dirty="0" smtClean="0"/>
              <a:t>SMT</a:t>
            </a:r>
            <a:r>
              <a:rPr kumimoji="1" lang="ja-JP" altLang="en-US" dirty="0" smtClean="0"/>
              <a:t>ブローシャーから）。</a:t>
            </a:r>
            <a:endParaRPr kumimoji="1" lang="en-US" altLang="ja-JP" dirty="0" smtClean="0"/>
          </a:p>
          <a:p>
            <a:pPr marL="171450" indent="-171450">
              <a:buFont typeface="Wingdings" panose="05000000000000000000" pitchFamily="2" charset="2"/>
              <a:buChar char="l"/>
            </a:pPr>
            <a:r>
              <a:rPr kumimoji="1" lang="ja-JP" altLang="en-US" dirty="0" smtClean="0"/>
              <a:t>その結果、男性がこれまで女性の役割とされてきた家事（自転車、バイク、牛車を使っての薪集めや水くみ、料理など）・育児や、稲作労働（除草、田植え、収穫後の作業（</a:t>
            </a:r>
            <a:r>
              <a:rPr kumimoji="1" lang="en-US" altLang="ja-JP" dirty="0" smtClean="0"/>
              <a:t>winnowing</a:t>
            </a:r>
            <a:r>
              <a:rPr kumimoji="1" lang="ja-JP" altLang="en-US" dirty="0" smtClean="0"/>
              <a:t>や</a:t>
            </a:r>
            <a:r>
              <a:rPr kumimoji="1" lang="en-US" altLang="ja-JP" dirty="0" smtClean="0"/>
              <a:t>threshing</a:t>
            </a:r>
            <a:r>
              <a:rPr kumimoji="1" lang="ja-JP" altLang="en-US" dirty="0" smtClean="0"/>
              <a:t>など）に協力（写真：田中さん</a:t>
            </a:r>
            <a:r>
              <a:rPr kumimoji="1" lang="en-US" altLang="ja-JP" dirty="0" smtClean="0"/>
              <a:t>2014</a:t>
            </a:r>
            <a:r>
              <a:rPr kumimoji="1" lang="ja-JP" altLang="en-US" dirty="0" smtClean="0"/>
              <a:t>年能力強化研修事例紹介プレゼン。</a:t>
            </a:r>
            <a:r>
              <a:rPr kumimoji="1" lang="en-US" altLang="ja-JP" dirty="0" err="1" smtClean="0"/>
              <a:t>Lekitatu</a:t>
            </a:r>
            <a:r>
              <a:rPr kumimoji="1" lang="ja-JP" altLang="en-US" dirty="0" smtClean="0"/>
              <a:t>の男性たち 「ミルクとカウダン」）。</a:t>
            </a:r>
            <a:endParaRPr kumimoji="1" lang="en-US" altLang="ja-JP" dirty="0" smtClean="0"/>
          </a:p>
          <a:p>
            <a:pPr marL="171450" indent="-171450">
              <a:buFont typeface="Wingdings" panose="05000000000000000000" pitchFamily="2" charset="2"/>
              <a:buChar char="l"/>
            </a:pPr>
            <a:r>
              <a:rPr kumimoji="1" lang="ja-JP" altLang="en-US" dirty="0" smtClean="0"/>
              <a:t>女性も家事負担が減り、その分農作業に参加（中には、男性の役割とされていた農作業を行う女性も）。</a:t>
            </a:r>
            <a:endParaRPr kumimoji="1" lang="en-US" altLang="ja-JP" dirty="0" smtClean="0"/>
          </a:p>
          <a:p>
            <a:pPr marL="171450" indent="-171450">
              <a:buFont typeface="Wingdings" panose="05000000000000000000" pitchFamily="2" charset="2"/>
              <a:buChar char="l"/>
            </a:pPr>
            <a:r>
              <a:rPr kumimoji="1" lang="ja-JP" altLang="en-US" dirty="0" smtClean="0"/>
              <a:t>その結果、男女の役割分担意識が薄まり </a:t>
            </a:r>
            <a:r>
              <a:rPr kumimoji="1" lang="en-US" altLang="ja-JP" dirty="0" smtClean="0"/>
              <a:t>their sense</a:t>
            </a:r>
            <a:r>
              <a:rPr kumimoji="1" lang="en-US" altLang="ja-JP" baseline="0" dirty="0" smtClean="0"/>
              <a:t> of traditional gender division of </a:t>
            </a:r>
            <a:r>
              <a:rPr kumimoji="1" lang="en-US" altLang="ja-JP" baseline="0" dirty="0" err="1" smtClean="0"/>
              <a:t>labour</a:t>
            </a:r>
            <a:r>
              <a:rPr kumimoji="1" lang="en-US" altLang="ja-JP" baseline="0" dirty="0" smtClean="0"/>
              <a:t> became weak</a:t>
            </a:r>
            <a:r>
              <a:rPr kumimoji="1" lang="ja-JP" altLang="en-US" dirty="0" smtClean="0"/>
              <a:t> 、家族で協力して農作業を実施したり、農作業の効率化が実現 </a:t>
            </a:r>
            <a:r>
              <a:rPr kumimoji="1" lang="en-US" altLang="ja-JP" dirty="0" smtClean="0"/>
              <a:t>realized effective farming</a:t>
            </a:r>
            <a:r>
              <a:rPr kumimoji="1" lang="ja-JP" altLang="en-US" dirty="0" smtClean="0"/>
              <a:t>（写真：田中さん</a:t>
            </a:r>
            <a:r>
              <a:rPr kumimoji="1" lang="en-US" altLang="ja-JP" dirty="0" smtClean="0"/>
              <a:t>2014</a:t>
            </a:r>
            <a:r>
              <a:rPr kumimoji="1" lang="ja-JP" altLang="en-US" dirty="0" smtClean="0"/>
              <a:t>年能力強化研修事例紹介プレゼン。おそらく</a:t>
            </a:r>
            <a:r>
              <a:rPr kumimoji="1" lang="en-US" altLang="ja-JP" dirty="0" smtClean="0"/>
              <a:t>KATCII</a:t>
            </a:r>
            <a:r>
              <a:rPr kumimoji="1" lang="ja-JP" altLang="en-US" dirty="0" smtClean="0"/>
              <a:t>時代の簡易除草機の写真）。</a:t>
            </a:r>
            <a:endParaRPr kumimoji="1" lang="en-US" altLang="ja-JP" dirty="0" smtClean="0"/>
          </a:p>
          <a:p>
            <a:pPr marL="0" indent="0">
              <a:buFont typeface="Wingdings" panose="05000000000000000000" pitchFamily="2" charset="2"/>
              <a:buNone/>
            </a:pPr>
            <a:endParaRPr kumimoji="1" lang="en-US" altLang="ja-JP" dirty="0" smtClean="0"/>
          </a:p>
          <a:p>
            <a:pPr marL="0" indent="0">
              <a:buFont typeface="Wingdings" panose="05000000000000000000" pitchFamily="2" charset="2"/>
              <a:buNone/>
            </a:pPr>
            <a:r>
              <a:rPr kumimoji="1" lang="ja-JP" altLang="en-US" dirty="0" smtClean="0"/>
              <a:t>（</a:t>
            </a:r>
            <a:r>
              <a:rPr kumimoji="1" lang="en-US" altLang="ja-JP" dirty="0" smtClean="0"/>
              <a:t>Impact)</a:t>
            </a:r>
          </a:p>
          <a:p>
            <a:pPr marL="171450" indent="-171450">
              <a:buFont typeface="Wingdings" panose="05000000000000000000" pitchFamily="2" charset="2"/>
              <a:buChar char="l"/>
            </a:pPr>
            <a:r>
              <a:rPr kumimoji="1" lang="ja-JP" altLang="en-US" dirty="0" smtClean="0"/>
              <a:t>これにより、コメの収量アップ。</a:t>
            </a:r>
            <a:endParaRPr kumimoji="1" lang="en-US" altLang="ja-JP" dirty="0" smtClean="0"/>
          </a:p>
          <a:p>
            <a:pPr marL="171450" indent="-171450">
              <a:buFont typeface="Wingdings" panose="05000000000000000000" pitchFamily="2" charset="2"/>
              <a:buChar char="l"/>
            </a:pPr>
            <a:r>
              <a:rPr kumimoji="1" lang="ja-JP" altLang="en-US" dirty="0" smtClean="0"/>
              <a:t>また、家族が協力して農作業や家事などを行うことで、協力関係が強化された。</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3210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smtClean="0"/>
              <a:t>Answer:</a:t>
            </a:r>
            <a:r>
              <a:rPr kumimoji="1" lang="en-US" altLang="ja-JP" baseline="0" dirty="0" smtClean="0"/>
              <a:t> B 47% Less than half.</a:t>
            </a:r>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3</a:t>
            </a:fld>
            <a:endParaRPr kumimoji="1" lang="ja-JP" altLang="en-US"/>
          </a:p>
        </p:txBody>
      </p:sp>
    </p:spTree>
    <p:extLst>
      <p:ext uri="{BB962C8B-B14F-4D97-AF65-F5344CB8AC3E}">
        <p14:creationId xmlns:p14="http://schemas.microsoft.com/office/powerpoint/2010/main" val="1522419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smtClean="0"/>
              <a:t>次は、生産活動における</a:t>
            </a:r>
            <a:r>
              <a:rPr kumimoji="1" lang="en-US" altLang="ja-JP" dirty="0" smtClean="0"/>
              <a:t>reviewed </a:t>
            </a:r>
            <a:r>
              <a:rPr kumimoji="1" lang="en-US" altLang="ja-JP" baseline="0" dirty="0" smtClean="0"/>
              <a:t>gender roles</a:t>
            </a:r>
            <a:r>
              <a:rPr kumimoji="1" lang="ja-JP" altLang="en-US" baseline="0" dirty="0" smtClean="0"/>
              <a:t>を促進するために取り組んだ内容。</a:t>
            </a:r>
            <a:endParaRPr kumimoji="1" lang="en-US" altLang="ja-JP" baseline="0" dirty="0" smtClean="0"/>
          </a:p>
          <a:p>
            <a:pPr marL="171450" indent="-171450">
              <a:buFont typeface="Wingdings" panose="05000000000000000000" pitchFamily="2" charset="2"/>
              <a:buChar char="l"/>
            </a:pPr>
            <a:r>
              <a:rPr kumimoji="1" lang="ja-JP" altLang="en-US" baseline="0" dirty="0" smtClean="0"/>
              <a:t>具体的には、女性の役割＝田植えと除草＝労働負荷の大きな仕事であることを確認し、負担軽減のための作業の効率化。</a:t>
            </a:r>
            <a:r>
              <a:rPr kumimoji="1" lang="en-US" altLang="ja-JP" baseline="0" dirty="0" smtClean="0"/>
              <a:t>Laborious work</a:t>
            </a:r>
            <a:r>
              <a:rPr kumimoji="1" lang="ja-JP" altLang="en-US" baseline="0" dirty="0" smtClean="0"/>
              <a:t>／</a:t>
            </a:r>
            <a:r>
              <a:rPr kumimoji="1" lang="en-US" altLang="ja-JP" baseline="0" dirty="0" smtClean="0"/>
              <a:t>burden</a:t>
            </a:r>
          </a:p>
          <a:p>
            <a:pPr marL="171450" indent="-171450">
              <a:buFont typeface="Wingdings" panose="05000000000000000000" pitchFamily="2" charset="2"/>
              <a:buChar char="l"/>
            </a:pPr>
            <a:r>
              <a:rPr kumimoji="1" lang="ja-JP" altLang="en-US" baseline="0" dirty="0" smtClean="0"/>
              <a:t>具体的には、バラ植えから正条植えへ </a:t>
            </a:r>
            <a:r>
              <a:rPr kumimoji="1" lang="en-US" altLang="ja-JP" baseline="0" dirty="0" smtClean="0"/>
              <a:t> straight row planting</a:t>
            </a:r>
            <a:r>
              <a:rPr kumimoji="1" lang="ja-JP" altLang="en-US" baseline="0" dirty="0" err="1" smtClean="0"/>
              <a:t>、</a:t>
            </a:r>
            <a:r>
              <a:rPr kumimoji="1" lang="ja-JP" altLang="en-US" baseline="0" dirty="0" smtClean="0"/>
              <a:t>そして簡易除草機の導入により、除草作業を効率化。</a:t>
            </a:r>
            <a:endParaRPr kumimoji="1" lang="en-US" altLang="ja-JP" baseline="0" dirty="0" smtClean="0"/>
          </a:p>
          <a:p>
            <a:pPr marL="171450" indent="-171450">
              <a:buFont typeface="Wingdings" panose="05000000000000000000" pitchFamily="2" charset="2"/>
              <a:buChar char="l"/>
            </a:pPr>
            <a:r>
              <a:rPr kumimoji="1" lang="ja-JP" altLang="en-US" baseline="0" dirty="0" smtClean="0"/>
              <a:t>また、簡易除草機導入により、男性も除草作業への参加（器具＝男性が使用する</a:t>
            </a:r>
            <a:r>
              <a:rPr kumimoji="1" lang="ja-JP" altLang="en-US" b="0" baseline="0" dirty="0" smtClean="0"/>
              <a:t>もの、という考え）。これにより、女性の負担がさらに軽減。</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3383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smtClean="0"/>
              <a:t>Narrative Impact Assessment</a:t>
            </a:r>
            <a:r>
              <a:rPr kumimoji="1" lang="ja-JP" altLang="en-US" dirty="0" smtClean="0"/>
              <a:t>から、研修による稲作技術の習得に加え、ジェンダー啓発研修によって男女の不平等な役割分担について理解し、家事や稲作での妻の仕事をサポートし、妻も稲作で夫の仕事をサポートし、それにより収量が上がった事例紹介（男性）。</a:t>
            </a:r>
            <a:endParaRPr kumimoji="1" lang="en-US" altLang="ja-JP" dirty="0" smtClean="0"/>
          </a:p>
          <a:p>
            <a:pPr marL="171450" indent="-171450">
              <a:buFont typeface="Wingdings" panose="05000000000000000000" pitchFamily="2" charset="2"/>
              <a:buChar char="l"/>
            </a:pPr>
            <a:r>
              <a:rPr kumimoji="1" lang="ja-JP" altLang="en-US" dirty="0" smtClean="0"/>
              <a:t>教育レベル：</a:t>
            </a:r>
            <a:r>
              <a:rPr kumimoji="1" lang="en-US" altLang="ja-JP" dirty="0" smtClean="0"/>
              <a:t>Form</a:t>
            </a:r>
            <a:r>
              <a:rPr kumimoji="1" lang="en-US" altLang="ja-JP" baseline="0" dirty="0" smtClean="0"/>
              <a:t> IV</a:t>
            </a:r>
            <a:r>
              <a:rPr kumimoji="1" lang="ja-JP" altLang="en-US" baseline="0" dirty="0" smtClean="0"/>
              <a:t>（</a:t>
            </a:r>
            <a:r>
              <a:rPr kumimoji="1" lang="en-US" altLang="ja-JP" baseline="0" dirty="0" smtClean="0"/>
              <a:t>Secondary</a:t>
            </a:r>
            <a:r>
              <a:rPr kumimoji="1" lang="ja-JP" altLang="en-US" baseline="0" dirty="0" smtClean="0"/>
              <a:t> </a:t>
            </a:r>
            <a:r>
              <a:rPr kumimoji="1" lang="en-US" altLang="ja-JP" baseline="0" dirty="0" smtClean="0"/>
              <a:t>education)</a:t>
            </a:r>
            <a:endParaRPr kumimoji="1" lang="en-US" altLang="ja-JP" dirty="0" smtClean="0"/>
          </a:p>
          <a:p>
            <a:pPr marL="171450" indent="-171450">
              <a:buFont typeface="Wingdings" panose="05000000000000000000" pitchFamily="2" charset="2"/>
              <a:buChar char="l"/>
            </a:pPr>
            <a:r>
              <a:rPr kumimoji="1" lang="ja-JP" altLang="en-US" dirty="0" smtClean="0"/>
              <a:t>以下、概要。詳細は</a:t>
            </a:r>
            <a:r>
              <a:rPr kumimoji="1" lang="en-US" altLang="ja-JP" dirty="0" smtClean="0"/>
              <a:t>B-M-1</a:t>
            </a:r>
            <a:r>
              <a:rPr kumimoji="1" lang="ja-JP" altLang="en-US" dirty="0" smtClean="0"/>
              <a:t>のケース（ザンジバル）参照。</a:t>
            </a:r>
            <a:endParaRPr kumimoji="1" lang="en-US" altLang="ja-JP" dirty="0" smtClean="0"/>
          </a:p>
          <a:p>
            <a:pPr marL="0" indent="0">
              <a:buFont typeface="Wingdings" panose="05000000000000000000" pitchFamily="2" charset="2"/>
              <a:buNone/>
            </a:pPr>
            <a:endParaRPr kumimoji="1" lang="en-US" altLang="ja-JP" dirty="0" smtClean="0"/>
          </a:p>
          <a:p>
            <a:pPr marL="171450" indent="-171450">
              <a:buFont typeface="Wingdings" panose="05000000000000000000" pitchFamily="2" charset="2"/>
              <a:buChar char="l"/>
            </a:pPr>
            <a:r>
              <a:rPr kumimoji="1" lang="ja-JP" altLang="en-US" dirty="0" smtClean="0"/>
              <a:t>ジェンダー啓発研修前は、除草、水くみ、薪集めなど、妻が手伝ってほしいと依頼しても、「それは女性の仕事だからできない」と言っていた。</a:t>
            </a:r>
            <a:endParaRPr kumimoji="1" lang="en-US" altLang="ja-JP" dirty="0" smtClean="0"/>
          </a:p>
          <a:p>
            <a:pPr marL="171450" indent="-171450">
              <a:buFont typeface="Wingdings" panose="05000000000000000000" pitchFamily="2" charset="2"/>
              <a:buChar char="l"/>
            </a:pPr>
            <a:r>
              <a:rPr kumimoji="1" lang="ja-JP" altLang="en-US" dirty="0" smtClean="0"/>
              <a:t>しかし、ジェンダー啓発研修で学んだことで、これまでは「女性の仕事」とみなしていた風選</a:t>
            </a:r>
            <a:r>
              <a:rPr kumimoji="1" lang="en-US" altLang="ja-JP" dirty="0" smtClean="0"/>
              <a:t>winnowing</a:t>
            </a:r>
            <a:r>
              <a:rPr kumimoji="1" lang="ja-JP" altLang="en-US" dirty="0" smtClean="0"/>
              <a:t>や除草、そして水くみ、薪集めも行うようになり、また妻も「男性の仕事」と思っていた</a:t>
            </a:r>
            <a:r>
              <a:rPr kumimoji="1" lang="en-US" altLang="ja-JP" dirty="0" smtClean="0"/>
              <a:t>land preparation</a:t>
            </a:r>
            <a:r>
              <a:rPr kumimoji="1" lang="ja-JP" altLang="en-US" dirty="0" smtClean="0"/>
              <a:t>や</a:t>
            </a:r>
            <a:r>
              <a:rPr kumimoji="1" lang="en-US" altLang="ja-JP" dirty="0" smtClean="0"/>
              <a:t>threshing</a:t>
            </a:r>
            <a:r>
              <a:rPr kumimoji="1" lang="ja-JP" altLang="en-US" dirty="0" smtClean="0"/>
              <a:t>を行うようになり、共同で稲作をするようになった。</a:t>
            </a:r>
            <a:endParaRPr kumimoji="1" lang="en-US" altLang="ja-JP" dirty="0" smtClean="0"/>
          </a:p>
          <a:p>
            <a:pPr marL="171450" indent="-171450">
              <a:buFont typeface="Wingdings" panose="05000000000000000000" pitchFamily="2" charset="2"/>
              <a:buChar char="l"/>
            </a:pPr>
            <a:r>
              <a:rPr kumimoji="1" lang="ja-JP" altLang="en-US" dirty="0" smtClean="0"/>
              <a:t>タンライス</a:t>
            </a:r>
            <a:r>
              <a:rPr kumimoji="1" lang="en-US" altLang="ja-JP" dirty="0" smtClean="0"/>
              <a:t>2</a:t>
            </a:r>
            <a:r>
              <a:rPr kumimoji="1" lang="ja-JP" altLang="en-US" dirty="0" smtClean="0"/>
              <a:t>で稲作技術も学んだことに加え、このように夫婦で助け合うことで、コメの収量も上がり、収入も向上した。</a:t>
            </a:r>
            <a:endParaRPr kumimoji="1" lang="en-US" altLang="ja-JP" dirty="0" smtClean="0"/>
          </a:p>
          <a:p>
            <a:pPr marL="171450" indent="-171450">
              <a:buFont typeface="Wingdings" panose="05000000000000000000" pitchFamily="2" charset="2"/>
              <a:buChar char="l"/>
            </a:pPr>
            <a:r>
              <a:rPr kumimoji="1" lang="ja-JP" altLang="en-US" dirty="0" smtClean="0"/>
              <a:t>また、妻も、それまでは「女性の仕事だから」と断っていた家事を行うようになった夫の変化にハッピー。</a:t>
            </a:r>
            <a:endParaRPr kumimoji="1" lang="en-US" altLang="ja-JP" dirty="0" smtClean="0"/>
          </a:p>
          <a:p>
            <a:pPr marL="0" indent="0">
              <a:buFont typeface="Wingdings" panose="05000000000000000000" pitchFamily="2" charset="2"/>
              <a:buNone/>
            </a:pPr>
            <a:endParaRPr kumimoji="1" lang="en-US" altLang="ja-JP" dirty="0" smtClean="0"/>
          </a:p>
          <a:p>
            <a:pPr marL="0" indent="0">
              <a:buFont typeface="Wingdings" panose="05000000000000000000" pitchFamily="2" charset="2"/>
              <a:buNone/>
            </a:pPr>
            <a:r>
              <a:rPr kumimoji="1" lang="ja-JP" altLang="en-US" dirty="0" smtClean="0"/>
              <a:t> </a:t>
            </a:r>
            <a:r>
              <a:rPr kumimoji="1" lang="en-US" altLang="ja-JP" dirty="0" smtClean="0"/>
              <a:t>(</a:t>
            </a:r>
            <a:r>
              <a:rPr kumimoji="1" lang="ja-JP" altLang="en-US" dirty="0" smtClean="0"/>
              <a:t>ここからはスライドにはないが・・・）</a:t>
            </a:r>
            <a:endParaRPr kumimoji="1" lang="en-US" altLang="ja-JP" dirty="0" smtClean="0"/>
          </a:p>
          <a:p>
            <a:pPr marL="171450" indent="-171450">
              <a:buFont typeface="Wingdings" panose="05000000000000000000" pitchFamily="2" charset="2"/>
              <a:buChar char="l"/>
            </a:pPr>
            <a:r>
              <a:rPr kumimoji="1" lang="ja-JP" altLang="en-US" dirty="0" smtClean="0"/>
              <a:t>また、家計管理に関しても、妻と一緒にどのように収入を使うか計画するようになった。</a:t>
            </a:r>
            <a:endParaRPr kumimoji="1" lang="en-US" altLang="ja-JP" dirty="0" smtClean="0"/>
          </a:p>
          <a:p>
            <a:pPr marL="171450" indent="-171450">
              <a:buFont typeface="Wingdings" panose="05000000000000000000" pitchFamily="2" charset="2"/>
              <a:buChar char="l"/>
            </a:pPr>
            <a:r>
              <a:rPr kumimoji="1" lang="ja-JP" altLang="en-US" dirty="0" smtClean="0"/>
              <a:t>稲作により増えた収入を活用し、子どもの教育費も期限通りに支払えるようになり、牛も購入した。これからセメントブロックの新しい家を建てる予定。</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191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smtClean="0"/>
              <a:t>Narrative Impact Assessment</a:t>
            </a:r>
            <a:r>
              <a:rPr kumimoji="1" lang="ja-JP" altLang="en-US" dirty="0" smtClean="0"/>
              <a:t>から、研修による稲作技術の習得に加え、ジェンダー啓発研修によって男女の不平等な役割分担について理解し、夫や子供に稲作や家事を手伝うように伝え、家族で稲作を共同で行うことにより収量が上がった事例紹介（女性）。</a:t>
            </a: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smtClean="0"/>
              <a:t>子どもの数はトータルで</a:t>
            </a:r>
            <a:r>
              <a:rPr kumimoji="1" lang="en-US" altLang="ja-JP" dirty="0" smtClean="0"/>
              <a:t>5</a:t>
            </a:r>
            <a:r>
              <a:rPr kumimoji="1" lang="ja-JP" altLang="en-US" dirty="0" smtClean="0"/>
              <a:t>人だが、インタビュー当時一緒に住んでいるのは</a:t>
            </a:r>
            <a:r>
              <a:rPr kumimoji="1" lang="en-US" altLang="ja-JP" dirty="0" smtClean="0"/>
              <a:t>3</a:t>
            </a:r>
            <a:r>
              <a:rPr kumimoji="1" lang="ja-JP" altLang="en-US" dirty="0" smtClean="0"/>
              <a:t>人。</a:t>
            </a:r>
            <a:endParaRPr kumimoji="1" lang="en-US" altLang="ja-JP" dirty="0" smtClean="0"/>
          </a:p>
          <a:p>
            <a:pPr marL="171450" indent="-171450">
              <a:buFont typeface="Wingdings" panose="05000000000000000000" pitchFamily="2" charset="2"/>
              <a:buChar char="l"/>
            </a:pPr>
            <a:r>
              <a:rPr kumimoji="1" lang="ja-JP" altLang="en-US" dirty="0" smtClean="0"/>
              <a:t>教育レベル：スタンダード</a:t>
            </a:r>
            <a:r>
              <a:rPr kumimoji="1" lang="en-US" altLang="ja-JP" dirty="0" smtClean="0"/>
              <a:t>4</a:t>
            </a:r>
            <a:r>
              <a:rPr kumimoji="1" lang="ja-JP" altLang="en-US" dirty="0" err="1" smtClean="0"/>
              <a:t>。</a:t>
            </a:r>
            <a:endParaRPr kumimoji="1" lang="en-US" altLang="ja-JP" dirty="0" smtClean="0"/>
          </a:p>
          <a:p>
            <a:pPr marL="171450" indent="-171450">
              <a:buFont typeface="Wingdings" panose="05000000000000000000" pitchFamily="2" charset="2"/>
              <a:buChar char="l"/>
            </a:pPr>
            <a:r>
              <a:rPr kumimoji="1" lang="ja-JP" altLang="en-US" dirty="0" smtClean="0"/>
              <a:t>以下、概要。詳細は</a:t>
            </a:r>
            <a:r>
              <a:rPr kumimoji="1" lang="en-US" altLang="ja-JP" dirty="0" smtClean="0"/>
              <a:t>B-M-2</a:t>
            </a:r>
            <a:r>
              <a:rPr kumimoji="1" lang="ja-JP" altLang="en-US" dirty="0" smtClean="0"/>
              <a:t>のケース（ザンジバル）参照。</a:t>
            </a:r>
            <a:endParaRPr kumimoji="1" lang="en-US" altLang="ja-JP" dirty="0" smtClean="0"/>
          </a:p>
          <a:p>
            <a:pPr marL="0" indent="0">
              <a:buFont typeface="Wingdings" panose="05000000000000000000" pitchFamily="2" charset="2"/>
              <a:buNone/>
            </a:pPr>
            <a:endParaRPr kumimoji="1" lang="en-US" altLang="ja-JP" dirty="0" smtClean="0"/>
          </a:p>
          <a:p>
            <a:pPr marL="171450" indent="-171450">
              <a:buFont typeface="Wingdings" panose="05000000000000000000" pitchFamily="2" charset="2"/>
              <a:buChar char="l"/>
            </a:pPr>
            <a:r>
              <a:rPr kumimoji="1" lang="ja-JP" altLang="en-US" dirty="0" smtClean="0"/>
              <a:t>ジェンダー啓発研修前は、稲作や家事などで家族の協力はなし。</a:t>
            </a:r>
            <a:endParaRPr kumimoji="1" lang="en-US" altLang="ja-JP" dirty="0" smtClean="0"/>
          </a:p>
          <a:p>
            <a:pPr marL="171450" indent="-171450">
              <a:buFont typeface="Wingdings" panose="05000000000000000000" pitchFamily="2" charset="2"/>
              <a:buChar char="l"/>
            </a:pPr>
            <a:r>
              <a:rPr kumimoji="1" lang="ja-JP" altLang="en-US" dirty="0" smtClean="0"/>
              <a:t>しかし、ジェンダー啓発研修後、夫や子供たちに、稲作や家事に参加するよう説明・説得。</a:t>
            </a:r>
            <a:endParaRPr kumimoji="1" lang="en-US" altLang="ja-JP" dirty="0" smtClean="0"/>
          </a:p>
          <a:p>
            <a:pPr marL="171450" indent="-171450">
              <a:buFont typeface="Wingdings" panose="05000000000000000000" pitchFamily="2" charset="2"/>
              <a:buChar char="l"/>
            </a:pPr>
            <a:r>
              <a:rPr kumimoji="1" lang="ja-JP" altLang="en-US" dirty="0" smtClean="0"/>
              <a:t>その結果、今ではすべての家族が、田植え、除草、収穫に参加し、また、夫は薪集めや洗濯を行うようになり、子どもたちも家事を協力するようになった。</a:t>
            </a:r>
            <a:endParaRPr kumimoji="1" lang="en-US" altLang="ja-JP" dirty="0" smtClean="0"/>
          </a:p>
          <a:p>
            <a:pPr marL="171450" indent="-171450">
              <a:buFont typeface="Wingdings" panose="05000000000000000000" pitchFamily="2" charset="2"/>
              <a:buChar char="l"/>
            </a:pPr>
            <a:r>
              <a:rPr kumimoji="1" lang="ja-JP" altLang="en-US" dirty="0" smtClean="0"/>
              <a:t>タンライス</a:t>
            </a:r>
            <a:r>
              <a:rPr kumimoji="1" lang="en-US" altLang="ja-JP" dirty="0" smtClean="0"/>
              <a:t>2</a:t>
            </a:r>
            <a:r>
              <a:rPr kumimoji="1" lang="ja-JP" altLang="en-US" dirty="0" smtClean="0"/>
              <a:t>で稲作技術も学んだことに加え、このように夫婦で助け合うことで、コメの収量も上がり、収入も向上した。</a:t>
            </a:r>
            <a:endParaRPr kumimoji="1" lang="en-US" altLang="ja-JP" dirty="0" smtClean="0"/>
          </a:p>
          <a:p>
            <a:pPr marL="0" indent="0">
              <a:buFont typeface="Wingdings" panose="05000000000000000000" pitchFamily="2" charset="2"/>
              <a:buNone/>
            </a:pPr>
            <a:r>
              <a:rPr kumimoji="1" lang="en-US" altLang="ja-JP" dirty="0" smtClean="0"/>
              <a:t>(</a:t>
            </a:r>
            <a:r>
              <a:rPr kumimoji="1" lang="ja-JP" altLang="en-US" dirty="0" smtClean="0"/>
              <a:t>ここからはスライドにはないが・・・）</a:t>
            </a:r>
            <a:endParaRPr kumimoji="1" lang="en-US" altLang="ja-JP" dirty="0" smtClean="0"/>
          </a:p>
          <a:p>
            <a:pPr marL="171450" indent="-171450">
              <a:buFont typeface="Wingdings" panose="05000000000000000000" pitchFamily="2" charset="2"/>
              <a:buChar char="l"/>
            </a:pPr>
            <a:r>
              <a:rPr kumimoji="1" lang="ja-JP" altLang="en-US" dirty="0" smtClean="0"/>
              <a:t>また、家計管理に関しても、夫が、農業で得た収入の使い道について自分や子供と一緒に話し合うようになり、とても幸せ。</a:t>
            </a:r>
            <a:endParaRPr kumimoji="1" lang="en-US" altLang="ja-JP" dirty="0" smtClean="0"/>
          </a:p>
          <a:p>
            <a:pPr marL="171450" indent="-171450">
              <a:buFont typeface="Wingdings" panose="05000000000000000000" pitchFamily="2" charset="2"/>
              <a:buChar char="l"/>
            </a:pPr>
            <a:r>
              <a:rPr kumimoji="1" lang="ja-JP" altLang="en-US" dirty="0" smtClean="0"/>
              <a:t>これまでは、ココナツの葉の屋根のある泥でできた家に住んでいたが、タンライス</a:t>
            </a:r>
            <a:r>
              <a:rPr kumimoji="1" lang="en-US" altLang="ja-JP" dirty="0" smtClean="0"/>
              <a:t>2</a:t>
            </a:r>
            <a:r>
              <a:rPr kumimoji="1" lang="ja-JP" altLang="en-US" dirty="0" smtClean="0"/>
              <a:t>に参加したことで、アイロンシートの屋根にセメントブロックの家を建てることができた。また、電気も通す準備もしている。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4169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smtClean="0"/>
              <a:t>最後に、</a:t>
            </a:r>
            <a:r>
              <a:rPr kumimoji="1" lang="en-US" altLang="ja-JP" dirty="0" smtClean="0"/>
              <a:t>joint</a:t>
            </a:r>
            <a:r>
              <a:rPr kumimoji="1" lang="en-US" altLang="ja-JP" baseline="0" dirty="0" smtClean="0"/>
              <a:t> DM</a:t>
            </a:r>
            <a:r>
              <a:rPr kumimoji="1" lang="ja-JP" altLang="en-US" dirty="0" smtClean="0"/>
              <a:t>に関して。</a:t>
            </a:r>
            <a:endParaRPr kumimoji="1" lang="en-US" altLang="ja-JP" dirty="0" smtClean="0"/>
          </a:p>
          <a:p>
            <a:pPr marL="171450" indent="-171450">
              <a:buFont typeface="Wingdings" panose="05000000000000000000" pitchFamily="2" charset="2"/>
              <a:buChar char="l"/>
            </a:pPr>
            <a:endParaRPr kumimoji="1" lang="en-US" altLang="ja-JP" dirty="0" smtClean="0"/>
          </a:p>
          <a:p>
            <a:pPr marL="0" indent="0">
              <a:buFont typeface="Wingdings" panose="05000000000000000000" pitchFamily="2" charset="2"/>
              <a:buNone/>
            </a:pPr>
            <a:r>
              <a:rPr kumimoji="1" lang="ja-JP" altLang="en-US" dirty="0" smtClean="0"/>
              <a:t>（</a:t>
            </a:r>
            <a:r>
              <a:rPr kumimoji="1" lang="en-US" altLang="ja-JP" dirty="0" smtClean="0"/>
              <a:t>Result)</a:t>
            </a:r>
          </a:p>
          <a:p>
            <a:pPr marL="171450" indent="-171450">
              <a:buFont typeface="Wingdings" panose="05000000000000000000" pitchFamily="2" charset="2"/>
              <a:buChar char="l"/>
            </a:pPr>
            <a:r>
              <a:rPr kumimoji="1" lang="ja-JP" altLang="en-US" dirty="0" smtClean="0"/>
              <a:t>ジェンダー啓発研修での男女の役割についての学びに加え、特に家計管理研修により、コメを売るなどにより一年のいつ収入があるか、その収入を家族や稲作のためにどう計画的に・効率的に支出したら</a:t>
            </a:r>
            <a:r>
              <a:rPr kumimoji="1" lang="ja-JP" altLang="en-US" dirty="0" err="1" smtClean="0"/>
              <a:t>よ</a:t>
            </a:r>
            <a:r>
              <a:rPr kumimoji="1" lang="ja-JP" altLang="en-US" dirty="0" smtClean="0"/>
              <a:t>いかや、家庭の収支額や出費の計画について家族で共有・話し合う必要性などを学んだ。</a:t>
            </a: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smtClean="0"/>
              <a:t>これにより、コメ収入の効果的管理（無駄使いがなくなったなど）・出費（子どもの教育など）や稲作への効果的な投資（肥料や種子など）が可能になった。</a:t>
            </a:r>
            <a:endParaRPr kumimoji="1" lang="en-US" altLang="ja-JP" dirty="0" smtClean="0"/>
          </a:p>
          <a:p>
            <a:pPr marL="171450" indent="-171450">
              <a:buFont typeface="Wingdings" panose="05000000000000000000" pitchFamily="2" charset="2"/>
              <a:buChar char="l"/>
            </a:pPr>
            <a:r>
              <a:rPr kumimoji="1" lang="ja-JP" altLang="en-US" dirty="0" smtClean="0"/>
              <a:t>また、家計のことだけでなく、農作業や子どものことなどについても夫婦で話し合う機会が増えた。</a:t>
            </a:r>
            <a:endParaRPr kumimoji="1" lang="en-US" altLang="ja-JP" dirty="0" smtClean="0"/>
          </a:p>
          <a:p>
            <a:pPr marL="171450" indent="-171450">
              <a:buFont typeface="Wingdings" panose="05000000000000000000" pitchFamily="2" charset="2"/>
              <a:buChar char="l"/>
            </a:pPr>
            <a:r>
              <a:rPr kumimoji="1" lang="ja-JP" altLang="en-US" dirty="0" smtClean="0"/>
              <a:t>夫婦で話し合うだけでなく、家計、農作業や子どものことなどについて女性が意思決定に参加する機会が増えた。</a:t>
            </a:r>
            <a:endParaRPr kumimoji="1" lang="en-US" altLang="ja-JP" dirty="0" smtClean="0"/>
          </a:p>
          <a:p>
            <a:pPr marL="171450" indent="-171450">
              <a:buFont typeface="Wingdings" panose="05000000000000000000" pitchFamily="2" charset="2"/>
              <a:buChar char="l"/>
            </a:pPr>
            <a:r>
              <a:rPr kumimoji="1" lang="ja-JP" altLang="en-US" dirty="0" smtClean="0"/>
              <a:t>また、女性が支出に関する意思決定に参加することで、女性の農業参加へのモチベーションも高まった（</a:t>
            </a:r>
            <a:r>
              <a:rPr kumimoji="1" lang="en-US" altLang="ja-JP" dirty="0" smtClean="0"/>
              <a:t>N-7)</a:t>
            </a:r>
            <a:r>
              <a:rPr kumimoji="1" lang="ja-JP" altLang="en-US" dirty="0" err="1" smtClean="0"/>
              <a:t>。</a:t>
            </a:r>
            <a:endParaRPr kumimoji="1" lang="en-US" altLang="ja-JP" sz="1200" kern="1200" dirty="0" smtClean="0">
              <a:solidFill>
                <a:schemeClr val="tx1"/>
              </a:solidFill>
              <a:effectLst/>
              <a:latin typeface="+mn-lt"/>
              <a:ea typeface="+mn-ea"/>
              <a:cs typeface="+mn-cs"/>
            </a:endParaRPr>
          </a:p>
          <a:p>
            <a:pPr marL="0" indent="0">
              <a:buFont typeface="Wingdings" panose="05000000000000000000" pitchFamily="2" charset="2"/>
              <a:buNone/>
            </a:pP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Impact)</a:t>
            </a:r>
          </a:p>
          <a:p>
            <a:pPr marL="171450" indent="-171450">
              <a:buFont typeface="Wingdings" panose="05000000000000000000" pitchFamily="2" charset="2"/>
              <a:buChar char="l"/>
            </a:pPr>
            <a:r>
              <a:rPr kumimoji="1" lang="ja-JP" altLang="en-US" sz="1200" kern="1200" dirty="0" smtClean="0">
                <a:solidFill>
                  <a:schemeClr val="tx1"/>
                </a:solidFill>
                <a:effectLst/>
                <a:latin typeface="+mn-lt"/>
                <a:ea typeface="+mn-ea"/>
                <a:cs typeface="+mn-cs"/>
              </a:rPr>
              <a:t>コメ収量のアップ</a:t>
            </a:r>
            <a:endParaRPr kumimoji="1" lang="en-US" altLang="ja-JP" sz="1200" kern="1200" dirty="0" smtClean="0">
              <a:solidFill>
                <a:schemeClr val="tx1"/>
              </a:solidFill>
              <a:effectLst/>
              <a:latin typeface="+mn-lt"/>
              <a:ea typeface="+mn-ea"/>
              <a:cs typeface="+mn-cs"/>
            </a:endParaRPr>
          </a:p>
          <a:p>
            <a:pPr marL="171450" indent="-171450">
              <a:buFont typeface="Wingdings" panose="05000000000000000000" pitchFamily="2" charset="2"/>
              <a:buChar char="l"/>
            </a:pPr>
            <a:r>
              <a:rPr kumimoji="1" lang="ja-JP" altLang="en-US" sz="1200" kern="1200" dirty="0" smtClean="0">
                <a:solidFill>
                  <a:schemeClr val="tx1"/>
                </a:solidFill>
                <a:effectLst/>
                <a:latin typeface="+mn-lt"/>
                <a:ea typeface="+mn-ea"/>
                <a:cs typeface="+mn-cs"/>
              </a:rPr>
              <a:t>収支に透明性が生まれ、家族での話し合いの機会も増え、家族の間の信頼・相互理解の向上</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20022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smtClean="0"/>
              <a:t>Narrative Impact Assessment</a:t>
            </a:r>
            <a:r>
              <a:rPr kumimoji="1" lang="ja-JP" altLang="en-US" dirty="0" smtClean="0"/>
              <a:t>から、研修による稲作技術の習得に加え、ジェンダー啓発研修による男女の役割り分担の変化（生産活動）や、家計管理研修による稲作への効果的な投資が可能になり、それにより収量も上がり、家族の平和につながった事例紹介（女性）。</a:t>
            </a: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smtClean="0"/>
              <a:t>子どもの数はトータルで</a:t>
            </a:r>
            <a:r>
              <a:rPr kumimoji="1" lang="en-US" altLang="ja-JP" dirty="0" smtClean="0"/>
              <a:t>5</a:t>
            </a:r>
            <a:r>
              <a:rPr kumimoji="1" lang="ja-JP" altLang="en-US" dirty="0" smtClean="0"/>
              <a:t>人だが、インタビュー当時一緒に住んでいるのは</a:t>
            </a:r>
            <a:r>
              <a:rPr kumimoji="1" lang="en-US" altLang="ja-JP" dirty="0" smtClean="0"/>
              <a:t>1</a:t>
            </a:r>
            <a:r>
              <a:rPr kumimoji="1" lang="ja-JP" altLang="en-US" dirty="0" smtClean="0"/>
              <a:t>人（</a:t>
            </a:r>
            <a:r>
              <a:rPr kumimoji="1" lang="en-US" altLang="ja-JP" dirty="0" smtClean="0"/>
              <a:t>24</a:t>
            </a:r>
            <a:r>
              <a:rPr kumimoji="1" lang="ja-JP" altLang="en-US" dirty="0" smtClean="0"/>
              <a:t>歳の息子）。ほかの子どもたちは独立。</a:t>
            </a:r>
            <a:endParaRPr kumimoji="1" lang="en-US" altLang="ja-JP" dirty="0" smtClean="0"/>
          </a:p>
          <a:p>
            <a:pPr marL="171450" indent="-171450">
              <a:buFont typeface="Wingdings" panose="05000000000000000000" pitchFamily="2" charset="2"/>
              <a:buChar char="l"/>
            </a:pPr>
            <a:r>
              <a:rPr kumimoji="1" lang="ja-JP" altLang="en-US" dirty="0" smtClean="0"/>
              <a:t>教育レベル：小学校卒業</a:t>
            </a:r>
            <a:endParaRPr kumimoji="1" lang="en-US" altLang="ja-JP" dirty="0" smtClean="0"/>
          </a:p>
          <a:p>
            <a:pPr marL="171450" indent="-171450">
              <a:buFont typeface="Wingdings" panose="05000000000000000000" pitchFamily="2" charset="2"/>
              <a:buChar char="l"/>
            </a:pPr>
            <a:r>
              <a:rPr kumimoji="1" lang="ja-JP" altLang="en-US" dirty="0" smtClean="0"/>
              <a:t>以下、概要。詳細は</a:t>
            </a:r>
            <a:r>
              <a:rPr kumimoji="1" lang="en-US" altLang="ja-JP" dirty="0" smtClean="0"/>
              <a:t>S-C-1</a:t>
            </a:r>
            <a:r>
              <a:rPr kumimoji="1" lang="ja-JP" altLang="en-US" dirty="0" smtClean="0"/>
              <a:t>のケース参照。</a:t>
            </a:r>
            <a:endParaRPr kumimoji="1" lang="en-US" altLang="ja-JP" dirty="0" smtClean="0"/>
          </a:p>
          <a:p>
            <a:pPr marL="0" indent="0">
              <a:buFont typeface="Wingdings" panose="05000000000000000000" pitchFamily="2" charset="2"/>
              <a:buNone/>
            </a:pPr>
            <a:endParaRPr kumimoji="1" lang="en-US" altLang="ja-JP" dirty="0" smtClean="0"/>
          </a:p>
          <a:p>
            <a:pPr marL="171450" indent="-171450">
              <a:buFont typeface="Wingdings" panose="05000000000000000000" pitchFamily="2" charset="2"/>
              <a:buChar char="l"/>
            </a:pPr>
            <a:r>
              <a:rPr kumimoji="1" lang="ja-JP" altLang="en-US" dirty="0" smtClean="0"/>
              <a:t>ジェンダー啓発研修を受けた後、夫にも役割分担に関して情報共有したところ、夫はすぐに反応し、稲作における妻の仕事をサポート（</a:t>
            </a:r>
            <a:r>
              <a:rPr kumimoji="1" lang="en-US" altLang="ja-JP" dirty="0" smtClean="0"/>
              <a:t>seedling, transplanting, weeding</a:t>
            </a:r>
            <a:r>
              <a:rPr kumimoji="1" lang="ja-JP" altLang="en-US" dirty="0" smtClean="0"/>
              <a:t>）。（ただし、家事への協力には反応なし）</a:t>
            </a:r>
            <a:endParaRPr kumimoji="1" lang="en-US" altLang="ja-JP" dirty="0" smtClean="0"/>
          </a:p>
          <a:p>
            <a:pPr marL="171450" indent="-171450">
              <a:buFont typeface="Wingdings" panose="05000000000000000000" pitchFamily="2" charset="2"/>
              <a:buChar char="l"/>
            </a:pPr>
            <a:r>
              <a:rPr kumimoji="1" lang="ja-JP" altLang="en-US" dirty="0" smtClean="0"/>
              <a:t>妻も</a:t>
            </a:r>
            <a:r>
              <a:rPr kumimoji="1" lang="en-US" altLang="ja-JP" dirty="0" smtClean="0"/>
              <a:t>leveling</a:t>
            </a:r>
            <a:r>
              <a:rPr kumimoji="1" lang="ja-JP" altLang="en-US" dirty="0" smtClean="0"/>
              <a:t>や</a:t>
            </a:r>
            <a:r>
              <a:rPr kumimoji="1" lang="en-US" altLang="ja-JP" dirty="0" smtClean="0"/>
              <a:t>bund making</a:t>
            </a:r>
            <a:r>
              <a:rPr kumimoji="1" lang="ja-JP" altLang="en-US" dirty="0" smtClean="0"/>
              <a:t>などにも参加し、稲作を夫婦で協力して行うようになった結果、稲作に係るコストを抑え、タイムリーに作業を終えることができるようになった。</a:t>
            </a: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smtClean="0"/>
              <a:t>さらに、家計管理研修の影響で、夫と田植え、施肥、除草などに関する支出の時期や金額を話し合い計画するようになり、稲作が計画通りに進むようになった。</a:t>
            </a: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smtClean="0"/>
              <a:t>これら（コストを抑え、計画通りの作業）により、収量が増えた。</a:t>
            </a: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smtClean="0"/>
              <a:t>さらに、夫と、家族に必要な支出の内容や時期や金額を話し合い計画するようになったことで、支出の透明性が生まれ、家族の平和につながった。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dirty="0" smtClean="0"/>
              <a:t>(</a:t>
            </a:r>
            <a:r>
              <a:rPr kumimoji="1" lang="ja-JP" altLang="en-US" dirty="0" smtClean="0"/>
              <a:t>ここからはスライドにはないが・・・）</a:t>
            </a:r>
            <a:endParaRPr kumimoji="1" lang="en-US" altLang="ja-JP" dirty="0" smtClean="0"/>
          </a:p>
          <a:p>
            <a:pPr marL="171450" indent="-171450">
              <a:buFont typeface="Wingdings" panose="05000000000000000000" pitchFamily="2" charset="2"/>
              <a:buChar char="l"/>
            </a:pPr>
            <a:r>
              <a:rPr kumimoji="1" lang="ja-JP" altLang="en-US" sz="1200" kern="1200" dirty="0" smtClean="0">
                <a:solidFill>
                  <a:schemeClr val="tx1"/>
                </a:solidFill>
                <a:effectLst/>
                <a:latin typeface="+mn-lt"/>
                <a:ea typeface="+mn-ea"/>
                <a:cs typeface="+mn-cs"/>
              </a:rPr>
              <a:t>コメの収量アップにより家族の生計が向上した。</a:t>
            </a:r>
            <a:endParaRPr kumimoji="1" lang="en-US" altLang="ja-JP" sz="1200" kern="1200" dirty="0" smtClean="0">
              <a:solidFill>
                <a:schemeClr val="tx1"/>
              </a:solidFill>
              <a:effectLst/>
              <a:latin typeface="+mn-lt"/>
              <a:ea typeface="+mn-ea"/>
              <a:cs typeface="+mn-cs"/>
            </a:endParaRPr>
          </a:p>
          <a:p>
            <a:pPr marL="171450" indent="-171450">
              <a:buFont typeface="Wingdings" panose="05000000000000000000" pitchFamily="2" charset="2"/>
              <a:buChar char="l"/>
            </a:pPr>
            <a:r>
              <a:rPr kumimoji="1" lang="ja-JP" altLang="en-US" sz="1200" kern="1200" dirty="0" smtClean="0">
                <a:solidFill>
                  <a:schemeClr val="tx1"/>
                </a:solidFill>
                <a:effectLst/>
                <a:latin typeface="+mn-lt"/>
                <a:ea typeface="+mn-ea"/>
                <a:cs typeface="+mn-cs"/>
              </a:rPr>
              <a:t>例えば、家に電気を通し、テレビを購入した。</a:t>
            </a:r>
            <a:endParaRPr kumimoji="1" lang="en-US" altLang="ja-JP" sz="1200" kern="1200" dirty="0" smtClean="0">
              <a:solidFill>
                <a:schemeClr val="tx1"/>
              </a:solidFill>
              <a:effectLst/>
              <a:latin typeface="+mn-lt"/>
              <a:ea typeface="+mn-ea"/>
              <a:cs typeface="+mn-cs"/>
            </a:endParaRPr>
          </a:p>
          <a:p>
            <a:pPr marL="0" indent="0">
              <a:buFont typeface="Wingdings" panose="05000000000000000000" pitchFamily="2" charset="2"/>
              <a:buNone/>
            </a:pP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02572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smtClean="0"/>
              <a:t>3</a:t>
            </a:r>
            <a:r>
              <a:rPr kumimoji="1" lang="ja-JP" altLang="en-US" dirty="0" smtClean="0"/>
              <a:t>枚のスライドのまとめ。</a:t>
            </a:r>
            <a:endParaRPr kumimoji="1" lang="en-US" altLang="ja-JP" dirty="0" smtClean="0"/>
          </a:p>
          <a:p>
            <a:pPr marL="171450" indent="-171450">
              <a:buFont typeface="Wingdings" panose="05000000000000000000" pitchFamily="2" charset="2"/>
              <a:buChar char="l"/>
            </a:pPr>
            <a:endParaRPr kumimoji="1" lang="en-US" altLang="ja-JP" dirty="0" smtClean="0"/>
          </a:p>
          <a:p>
            <a:pPr marL="171450" indent="-171450">
              <a:buFont typeface="Wingdings" panose="05000000000000000000" pitchFamily="2" charset="2"/>
              <a:buChar char="l"/>
            </a:pPr>
            <a:r>
              <a:rPr kumimoji="1" lang="ja-JP" altLang="en-US" sz="1200" b="0" kern="1200" dirty="0" smtClean="0">
                <a:solidFill>
                  <a:schemeClr val="tx1"/>
                </a:solidFill>
                <a:effectLst/>
                <a:latin typeface="+mn-lt"/>
                <a:ea typeface="+mn-ea"/>
                <a:cs typeface="+mn-cs"/>
              </a:rPr>
              <a:t>色のイメージはタンザニア国旗・・・</a:t>
            </a:r>
            <a:r>
              <a:rPr kumimoji="1" lang="ja-JP" altLang="ja-JP" sz="1200" b="0" kern="1200" dirty="0" smtClean="0">
                <a:solidFill>
                  <a:schemeClr val="tx1"/>
                </a:solidFill>
                <a:effectLst/>
                <a:latin typeface="+mn-lt"/>
                <a:ea typeface="+mn-ea"/>
                <a:cs typeface="+mn-cs"/>
              </a:rPr>
              <a:t>黒は</a:t>
            </a:r>
            <a:r>
              <a:rPr kumimoji="1" lang="ja-JP" altLang="ja-JP" sz="1200" b="1" kern="1200" dirty="0" smtClean="0">
                <a:solidFill>
                  <a:schemeClr val="tx1"/>
                </a:solidFill>
                <a:effectLst/>
                <a:latin typeface="+mn-lt"/>
                <a:ea typeface="+mn-ea"/>
                <a:cs typeface="+mn-cs"/>
              </a:rPr>
              <a:t>タンザニア</a:t>
            </a:r>
            <a:r>
              <a:rPr kumimoji="1" lang="ja-JP" altLang="ja-JP" sz="1200" b="0" kern="1200" dirty="0" smtClean="0">
                <a:solidFill>
                  <a:schemeClr val="tx1"/>
                </a:solidFill>
                <a:effectLst/>
                <a:latin typeface="+mn-lt"/>
                <a:ea typeface="+mn-ea"/>
                <a:cs typeface="+mn-cs"/>
              </a:rPr>
              <a:t>の人々を、緑は大地を、青は海を、黄色（金色）は鉱物資源を表している。</a:t>
            </a:r>
            <a:endParaRPr kumimoji="1" lang="en-US" altLang="ja-JP" sz="1200" b="0" kern="1200" dirty="0" smtClean="0">
              <a:solidFill>
                <a:schemeClr val="tx1"/>
              </a:solidFill>
              <a:effectLst/>
              <a:latin typeface="+mn-lt"/>
              <a:ea typeface="+mn-ea"/>
              <a:cs typeface="+mn-cs"/>
            </a:endParaRPr>
          </a:p>
          <a:p>
            <a:pPr marL="0" indent="0">
              <a:buFont typeface="Wingdings" panose="05000000000000000000" pitchFamily="2" charset="2"/>
              <a:buNone/>
            </a:pPr>
            <a:endParaRPr kumimoji="1" lang="en-US" altLang="ja-JP" sz="1200" b="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F12B89-8845-4A29-8D92-822D6E22875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05309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27</a:t>
            </a:fld>
            <a:endParaRPr kumimoji="1" lang="ja-JP" altLang="en-US"/>
          </a:p>
        </p:txBody>
      </p:sp>
    </p:spTree>
    <p:extLst>
      <p:ext uri="{BB962C8B-B14F-4D97-AF65-F5344CB8AC3E}">
        <p14:creationId xmlns:p14="http://schemas.microsoft.com/office/powerpoint/2010/main" val="1114997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Problem</a:t>
            </a:r>
            <a:r>
              <a:rPr kumimoji="1" lang="ja-JP" altLang="en-US" dirty="0" smtClean="0"/>
              <a:t> </a:t>
            </a:r>
            <a:r>
              <a:rPr kumimoji="1" lang="en-US" altLang="ja-JP" dirty="0" smtClean="0"/>
              <a:t>tree</a:t>
            </a:r>
            <a:r>
              <a:rPr kumimoji="1" lang="ja-JP" altLang="en-US" dirty="0" smtClean="0"/>
              <a:t> 作った経験ある人？？？聞いてみる。</a:t>
            </a:r>
            <a:endParaRPr kumimoji="1" lang="en-US" altLang="ja-JP" dirty="0" smtClean="0"/>
          </a:p>
          <a:p>
            <a:endParaRPr kumimoji="1" lang="en-US" altLang="ja-JP" dirty="0" smtClean="0"/>
          </a:p>
          <a:p>
            <a:pPr marL="171450" indent="-171450">
              <a:buFont typeface="Wingdings" panose="05000000000000000000" pitchFamily="2" charset="2"/>
              <a:buChar char="l"/>
            </a:pPr>
            <a:r>
              <a:rPr kumimoji="1" lang="en-US" altLang="ja-JP" dirty="0" smtClean="0"/>
              <a:t>Why?</a:t>
            </a:r>
            <a:r>
              <a:rPr kumimoji="1" lang="ja-JP" altLang="en-US" dirty="0" smtClean="0"/>
              <a:t>　</a:t>
            </a:r>
            <a:r>
              <a:rPr kumimoji="1" lang="en-US" altLang="ja-JP" dirty="0" smtClean="0"/>
              <a:t>Because..</a:t>
            </a:r>
          </a:p>
          <a:p>
            <a:pPr marL="171450" indent="-171450">
              <a:buFont typeface="Wingdings" panose="05000000000000000000" pitchFamily="2" charset="2"/>
              <a:buChar char="l"/>
            </a:pPr>
            <a:r>
              <a:rPr kumimoji="1" lang="ja-JP" altLang="en-US" dirty="0" smtClean="0"/>
              <a:t>一つの問題は様々な要素が原因になっているので、</a:t>
            </a:r>
            <a:r>
              <a:rPr kumimoji="1" lang="en-US" altLang="ja-JP" dirty="0" smtClean="0"/>
              <a:t>vertically</a:t>
            </a:r>
            <a:r>
              <a:rPr kumimoji="1" lang="ja-JP" altLang="en-US" dirty="0" err="1" smtClean="0"/>
              <a:t>だけで</a:t>
            </a:r>
            <a:r>
              <a:rPr kumimoji="1" lang="ja-JP" altLang="en-US" dirty="0" smtClean="0"/>
              <a:t>なくなるべく</a:t>
            </a:r>
            <a:r>
              <a:rPr kumimoji="1" lang="en-US" altLang="ja-JP" dirty="0" smtClean="0"/>
              <a:t>try to expand the tree</a:t>
            </a:r>
            <a:r>
              <a:rPr kumimoji="1" lang="en-US" altLang="ja-JP" baseline="0" dirty="0" smtClean="0"/>
              <a:t> horizontally </a:t>
            </a:r>
            <a:endParaRPr kumimoji="1" lang="en-US" altLang="ja-JP" dirty="0" smtClean="0"/>
          </a:p>
          <a:p>
            <a:endParaRPr kumimoji="1" lang="en-US" altLang="ja-JP" dirty="0" smtClean="0"/>
          </a:p>
          <a:p>
            <a:pPr marL="0" indent="0">
              <a:buFont typeface="Wingdings" panose="05000000000000000000" pitchFamily="2" charset="2"/>
              <a:buNone/>
            </a:pPr>
            <a:r>
              <a:rPr kumimoji="1" lang="ja-JP" altLang="en-US" dirty="0" smtClean="0"/>
              <a:t>・模造紙に書いていくのは、ツリーまで。一つの原因に対して何ができるか？は、一つ選んで発表の時に口頭で共有してもらう。</a:t>
            </a:r>
            <a:endParaRPr kumimoji="1" lang="en-US" altLang="ja-JP" dirty="0" smtClean="0"/>
          </a:p>
          <a:p>
            <a:pPr marL="0" indent="0">
              <a:buFont typeface="Wingdings" panose="05000000000000000000" pitchFamily="2" charset="2"/>
              <a:buNone/>
            </a:pPr>
            <a:endParaRPr kumimoji="1" lang="en-US" altLang="ja-JP" dirty="0" smtClean="0"/>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kumimoji="1" lang="ja-JP" altLang="en-US" dirty="0" smtClean="0"/>
              <a:t>注：　「ジェンダー規範」にいくまで問題分析で深堀出来たら良い。</a:t>
            </a:r>
            <a:endParaRPr kumimoji="1" lang="en-US" altLang="ja-JP" dirty="0" smtClean="0"/>
          </a:p>
          <a:p>
            <a:pPr marL="0" indent="0">
              <a:buFont typeface="Wingdings" panose="05000000000000000000" pitchFamily="2" charset="2"/>
              <a:buNone/>
            </a:pPr>
            <a:r>
              <a:rPr lang="ja-JP" altLang="en-US" dirty="0" smtClean="0"/>
              <a:t>注：　すべての</a:t>
            </a:r>
            <a:r>
              <a:rPr lang="en-US" altLang="ja-JP" dirty="0" smtClean="0"/>
              <a:t>root cause</a:t>
            </a:r>
            <a:r>
              <a:rPr lang="ja-JP" altLang="en-US" dirty="0" smtClean="0"/>
              <a:t>は「ジェンダー」であること、女性は</a:t>
            </a:r>
            <a:r>
              <a:rPr lang="ja-JP" altLang="en-US" u="sng" dirty="0" smtClean="0"/>
              <a:t>エンパワメント</a:t>
            </a:r>
            <a:r>
              <a:rPr lang="ja-JP" altLang="en-US" dirty="0" smtClean="0"/>
              <a:t>しないと問題解決＝ジェンダー平等にはならないことが分かったと思う。と後で説明する予定なので、結果を見てそこまで解説するか、参加者からこの言葉を言及してもらう。</a:t>
            </a:r>
            <a:endParaRPr lang="en-US" altLang="ja-JP" dirty="0" smtClean="0"/>
          </a:p>
          <a:p>
            <a:pPr marL="0" indent="0">
              <a:buFont typeface="Wingdings" panose="05000000000000000000" pitchFamily="2" charset="2"/>
              <a:buNone/>
            </a:pPr>
            <a:r>
              <a:rPr lang="ja-JP" altLang="en-US" dirty="0" smtClean="0"/>
              <a:t>注：　問題分析で出た課題にどう対応して、その結果どのような成果をもたらしたか、午後タンザニアの案件を事例として紹介するので、そこにも触れる。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37332A-358E-4A59-9A3C-4ECCE2D152F1}" type="slidenum">
              <a:rPr lang="ja-JP" altLang="en-US" smtClean="0"/>
              <a:pPr/>
              <a:t>28</a:t>
            </a:fld>
            <a:endParaRPr lang="ja-JP" altLang="en-US"/>
          </a:p>
        </p:txBody>
      </p:sp>
    </p:spTree>
    <p:extLst>
      <p:ext uri="{BB962C8B-B14F-4D97-AF65-F5344CB8AC3E}">
        <p14:creationId xmlns:p14="http://schemas.microsoft.com/office/powerpoint/2010/main" val="399801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dirty="0" smtClean="0"/>
              <a:t>Time</a:t>
            </a:r>
            <a:r>
              <a:rPr kumimoji="1" lang="en-US" altLang="ja-JP" baseline="0" dirty="0" smtClean="0"/>
              <a:t> use Answer: C 16 hours</a:t>
            </a:r>
          </a:p>
          <a:p>
            <a:pPr marL="0" indent="0">
              <a:buFont typeface="Wingdings" panose="05000000000000000000" pitchFamily="2" charset="2"/>
              <a:buNone/>
            </a:pPr>
            <a:endParaRPr kumimoji="1" lang="en-US" altLang="ja-JP" baseline="0" dirty="0" smtClean="0"/>
          </a:p>
          <a:p>
            <a:pPr marL="171450" indent="-171450">
              <a:buFont typeface="Wingdings" panose="05000000000000000000" pitchFamily="2" charset="2"/>
              <a:buChar char="l"/>
            </a:pPr>
            <a:r>
              <a:rPr kumimoji="1" lang="en-US" altLang="ja-JP" baseline="0" dirty="0" err="1" smtClean="0"/>
              <a:t>Labour</a:t>
            </a:r>
            <a:r>
              <a:rPr kumimoji="1" lang="en-US" altLang="ja-JP" baseline="0" dirty="0" smtClean="0"/>
              <a:t> force Answer: B 47% almost half</a:t>
            </a:r>
          </a:p>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4</a:t>
            </a:fld>
            <a:endParaRPr kumimoji="1" lang="ja-JP" altLang="en-US"/>
          </a:p>
        </p:txBody>
      </p:sp>
    </p:spTree>
    <p:extLst>
      <p:ext uri="{BB962C8B-B14F-4D97-AF65-F5344CB8AC3E}">
        <p14:creationId xmlns:p14="http://schemas.microsoft.com/office/powerpoint/2010/main" val="268232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baseline="0" dirty="0" smtClean="0"/>
              <a:t>Horticulture Answer: C more than 75%</a:t>
            </a:r>
          </a:p>
          <a:p>
            <a:pPr marL="0" indent="0">
              <a:buFont typeface="Wingdings" panose="05000000000000000000" pitchFamily="2" charset="2"/>
              <a:buNone/>
            </a:pPr>
            <a:endParaRPr kumimoji="1" lang="en-US" altLang="ja-JP" baseline="0" dirty="0" smtClean="0"/>
          </a:p>
          <a:p>
            <a:pPr marL="171450" indent="-171450">
              <a:buFont typeface="Wingdings" panose="05000000000000000000" pitchFamily="2" charset="2"/>
              <a:buChar char="l"/>
            </a:pPr>
            <a:r>
              <a:rPr kumimoji="1" lang="en-US" altLang="ja-JP" baseline="0" dirty="0" smtClean="0"/>
              <a:t>Food production Answer: b 70% </a:t>
            </a:r>
          </a:p>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5</a:t>
            </a:fld>
            <a:endParaRPr kumimoji="1" lang="ja-JP" altLang="en-US"/>
          </a:p>
        </p:txBody>
      </p:sp>
    </p:spTree>
    <p:extLst>
      <p:ext uri="{BB962C8B-B14F-4D97-AF65-F5344CB8AC3E}">
        <p14:creationId xmlns:p14="http://schemas.microsoft.com/office/powerpoint/2010/main" val="254800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baseline="0" dirty="0" smtClean="0"/>
              <a:t>Extension services Answer: B 51% (No data for wife of MHH)</a:t>
            </a:r>
          </a:p>
          <a:p>
            <a:pPr marL="0" indent="0">
              <a:buFont typeface="Wingdings" panose="05000000000000000000" pitchFamily="2" charset="2"/>
              <a:buNone/>
            </a:pPr>
            <a:endParaRPr kumimoji="1" lang="en-US" altLang="ja-JP" baseline="0" dirty="0" smtClean="0"/>
          </a:p>
          <a:p>
            <a:pPr marL="171450" indent="-171450">
              <a:buFont typeface="Wingdings" panose="05000000000000000000" pitchFamily="2" charset="2"/>
              <a:buChar char="l"/>
            </a:pPr>
            <a:r>
              <a:rPr kumimoji="1" lang="en-US" altLang="ja-JP" baseline="0" dirty="0" smtClean="0"/>
              <a:t>Land ownership Answer: A 19% (18.6% </a:t>
            </a:r>
            <a:r>
              <a:rPr kumimoji="1" lang="en-US" altLang="ja-JP" baseline="0" dirty="0" err="1" smtClean="0"/>
              <a:t>avarage</a:t>
            </a:r>
            <a:r>
              <a:rPr kumimoji="1" lang="en-US" altLang="ja-JP" baseline="0" dirty="0" smtClean="0"/>
              <a:t>) (Amhara: 17.8%, Oromia: 17.3%, Tigray: 29.9%(highest), Dire </a:t>
            </a:r>
            <a:r>
              <a:rPr kumimoji="1" lang="en-US" altLang="ja-JP" baseline="0" dirty="0" err="1" smtClean="0"/>
              <a:t>Dawa</a:t>
            </a:r>
            <a:r>
              <a:rPr kumimoji="1" lang="en-US" altLang="ja-JP" baseline="0" dirty="0" smtClean="0"/>
              <a:t>: 11.7% (lowest)</a:t>
            </a:r>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6</a:t>
            </a:fld>
            <a:endParaRPr kumimoji="1" lang="ja-JP" altLang="en-US"/>
          </a:p>
        </p:txBody>
      </p:sp>
    </p:spTree>
    <p:extLst>
      <p:ext uri="{BB962C8B-B14F-4D97-AF65-F5344CB8AC3E}">
        <p14:creationId xmlns:p14="http://schemas.microsoft.com/office/powerpoint/2010/main" val="400626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en-US" altLang="ja-JP" baseline="0" dirty="0" smtClean="0"/>
              <a:t>Land size </a:t>
            </a:r>
            <a:r>
              <a:rPr kumimoji="1" lang="en-US" altLang="ja-JP" baseline="0" dirty="0" err="1" smtClean="0"/>
              <a:t>Answer:B</a:t>
            </a:r>
            <a:r>
              <a:rPr kumimoji="1" lang="en-US" altLang="ja-JP" baseline="0" dirty="0" smtClean="0"/>
              <a:t> 0.9ha (0.86ha)  (For MHH, the answer is C 1.3ha (1.31ha))</a:t>
            </a:r>
          </a:p>
          <a:p>
            <a:pPr marL="171450" indent="-171450">
              <a:buFont typeface="Wingdings" panose="05000000000000000000" pitchFamily="2" charset="2"/>
              <a:buChar char="l"/>
            </a:pPr>
            <a:endParaRPr kumimoji="1" lang="en-US" altLang="ja-JP" baseline="0" dirty="0" smtClean="0"/>
          </a:p>
          <a:p>
            <a:pPr marL="171450" indent="-171450">
              <a:buFont typeface="Wingdings" panose="05000000000000000000" pitchFamily="2" charset="2"/>
              <a:buChar char="l"/>
            </a:pPr>
            <a:r>
              <a:rPr lang="en-US" altLang="ja-JP" sz="1200" dirty="0" smtClean="0"/>
              <a:t>Family decision-making: Please let me know if you know some data.</a:t>
            </a:r>
            <a:r>
              <a:rPr lang="en-US" altLang="ja-JP" sz="1200" baseline="0" dirty="0" smtClean="0"/>
              <a:t> Just for your information, in Malawi, only 36% of wives participate in decision-making in family budgeting although they contribute 70% of agricultural </a:t>
            </a:r>
            <a:r>
              <a:rPr lang="en-US" altLang="ja-JP" sz="1200" baseline="0" dirty="0" err="1" smtClean="0"/>
              <a:t>labour</a:t>
            </a:r>
            <a:r>
              <a:rPr lang="en-US" altLang="ja-JP" sz="1200" baseline="0" dirty="0" smtClean="0"/>
              <a:t>.</a:t>
            </a:r>
          </a:p>
          <a:p>
            <a:pPr marL="0" indent="0">
              <a:buFont typeface="Wingdings" panose="05000000000000000000" pitchFamily="2" charset="2"/>
              <a:buNone/>
            </a:pPr>
            <a:endParaRPr kumimoji="1" lang="en-US" altLang="ja-JP"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As you maybe aware, even though</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women’s contribution to agriculture activity is significant,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there are gaps between</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men and women (=gender gaps) in terms of resources, opportunities, (decision-making), and women tend to be subordinate to men in all spheres of their life.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dirty="0" smtClean="0">
              <a:latin typeface="Arial" panose="020B0604020202020204" pitchFamily="34" charset="0"/>
              <a:ea typeface="ＭＳ Ｐゴシック" panose="020B0600070205080204" pitchFamily="50" charset="-128"/>
              <a:cs typeface="Arial" panose="020B0604020202020204" pitchFamily="34" charset="0"/>
            </a:endParaRPr>
          </a:p>
          <a:p>
            <a:pPr marL="0" indent="0">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7</a:t>
            </a:fld>
            <a:endParaRPr kumimoji="1" lang="ja-JP" altLang="en-US"/>
          </a:p>
        </p:txBody>
      </p:sp>
    </p:spTree>
    <p:extLst>
      <p:ext uri="{BB962C8B-B14F-4D97-AF65-F5344CB8AC3E}">
        <p14:creationId xmlns:p14="http://schemas.microsoft.com/office/powerpoint/2010/main" val="327867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28600" indent="-228600" defTabSz="965978">
              <a:buFont typeface="Arial" panose="020B0604020202020204" pitchFamily="34" charset="0"/>
              <a:buChar char="•"/>
              <a:defRPr/>
            </a:pP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Now let’s look at</a:t>
            </a: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 why gender perspectives are important in agriculture.</a:t>
            </a:r>
          </a:p>
          <a:p>
            <a:pPr defTabSz="965978">
              <a:defRPr/>
            </a:pPr>
            <a:endPar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defTabSz="965978">
              <a:buFont typeface="Arial" panose="020B0604020202020204" pitchFamily="34" charset="0"/>
              <a:buChar char="•"/>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Through the gender quiz we understand that there are gender gaps.</a:t>
            </a:r>
          </a:p>
          <a:p>
            <a:pPr defTabSz="965978">
              <a:defRPr/>
            </a:pPr>
            <a:endPar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defTabSz="965978">
              <a:buFont typeface="Arial" panose="020B0604020202020204" pitchFamily="34" charset="0"/>
              <a:buChar char="•"/>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According to the joint study, there is 10.6% of gender gap in agricultural productivity in Ethiopia, which means that female farmers produce 10.6% less than male farmers.</a:t>
            </a:r>
          </a:p>
          <a:p>
            <a:pPr marL="171450" indent="-171450" defTabSz="965978">
              <a:buFont typeface="Arial" panose="020B0604020202020204" pitchFamily="34" charset="0"/>
              <a:buChar char="•"/>
              <a:defRPr/>
            </a:pPr>
            <a:endPar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defTabSz="965978">
              <a:buFont typeface="Arial" panose="020B0604020202020204" pitchFamily="34" charset="0"/>
              <a:buChar char="•"/>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And if we can close this gap, Ethiopia could result in …</a:t>
            </a:r>
          </a:p>
          <a:p>
            <a:pPr marL="171450" indent="-171450" defTabSz="965978">
              <a:buFont typeface="Wingdings" panose="05000000000000000000" pitchFamily="2" charset="2"/>
              <a:buChar char="ü"/>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1.4% increase in crop production</a:t>
            </a:r>
          </a:p>
          <a:p>
            <a:pPr marL="171450" indent="-171450" defTabSz="965978">
              <a:buFont typeface="Wingdings" panose="05000000000000000000" pitchFamily="2" charset="2"/>
              <a:buChar char="ü"/>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221$ million increase in agricultural GDP</a:t>
            </a:r>
          </a:p>
          <a:p>
            <a:pPr marL="171450" indent="-171450" defTabSz="965978">
              <a:buFont typeface="Wingdings" panose="05000000000000000000" pitchFamily="2" charset="2"/>
              <a:buChar char="ü"/>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257$ million increase in total GDP, and </a:t>
            </a:r>
          </a:p>
          <a:p>
            <a:pPr marL="171450" indent="-171450" defTabSz="965978">
              <a:buFont typeface="Wingdings" panose="05000000000000000000" pitchFamily="2" charset="2"/>
              <a:buChar char="ü"/>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More than 1,323,000 people lifted out of poverty.</a:t>
            </a:r>
          </a:p>
          <a:p>
            <a:pPr defTabSz="965978">
              <a:defRPr/>
            </a:pPr>
            <a:endPar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l" defTabSz="9659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Why female farmers produce 10.6% less than male farmers? Because if we look at the agriculture-related field, there are gender gaps, for example, in land size, land ownership, productive and reproductive activities, access to extension services, access to market information, control over farming activities, control over income use and so on. </a:t>
            </a:r>
          </a:p>
          <a:p>
            <a:pPr defTabSz="965978">
              <a:defRPr/>
            </a:pPr>
            <a:endPar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defTabSz="965978">
              <a:buFont typeface="Arial" panose="020B0604020202020204" pitchFamily="34" charset="0"/>
              <a:buChar char="•"/>
              <a:defRPr/>
            </a:pPr>
            <a:r>
              <a:rPr lang="en-US" altLang="ja-JP" baseline="0" dirty="0" smtClean="0">
                <a:latin typeface="Arial" panose="020B0604020202020204" pitchFamily="34" charset="0"/>
                <a:ea typeface="ＭＳ Ｐゴシック" panose="020B0600070205080204" pitchFamily="50" charset="-128"/>
                <a:cs typeface="Arial" panose="020B0604020202020204" pitchFamily="34" charset="0"/>
              </a:rPr>
              <a:t>In order to find what kind of and where gender gaps exist and  how to close the gender gaps, we need to have gender perspectives/lenses, which means that we need to always be careful about differences between male and female farmers. Gender perspectives/lenses are very important in Agriculture.</a:t>
            </a:r>
          </a:p>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8</a:t>
            </a:fld>
            <a:endParaRPr kumimoji="1" lang="ja-JP" altLang="en-US"/>
          </a:p>
        </p:txBody>
      </p:sp>
    </p:spTree>
    <p:extLst>
      <p:ext uri="{BB962C8B-B14F-4D97-AF65-F5344CB8AC3E}">
        <p14:creationId xmlns:p14="http://schemas.microsoft.com/office/powerpoint/2010/main" val="421715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I will explain a little bit more about gender gap using an example.</a:t>
            </a:r>
          </a:p>
          <a:p>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This is a story of a husband in a farming HH.</a:t>
            </a:r>
          </a:p>
          <a:p>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&lt;Read</a:t>
            </a:r>
            <a:r>
              <a:rPr lang="en-US" altLang="ja-JP" sz="1200" baseline="0" dirty="0" smtClean="0">
                <a:latin typeface="Arial" panose="020B0604020202020204" pitchFamily="34" charset="0"/>
                <a:ea typeface="ＭＳ Ｐゴシック" panose="020B0600070205080204" pitchFamily="50" charset="-128"/>
                <a:cs typeface="Arial" panose="020B0604020202020204" pitchFamily="34" charset="0"/>
              </a:rPr>
              <a:t> the story and ask the following questions&gt;</a:t>
            </a:r>
          </a:p>
          <a:p>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ü"/>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Is this situation familiar to you?</a:t>
            </a:r>
          </a:p>
          <a:p>
            <a:pPr marL="171450" indent="-171450">
              <a:buFont typeface="Wingdings" panose="05000000000000000000" pitchFamily="2" charset="2"/>
              <a:buChar char="ü"/>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What kind of gender gap do you find where?</a:t>
            </a:r>
          </a:p>
          <a:p>
            <a:pPr marL="171450" indent="-171450">
              <a:buFont typeface="Wingdings" panose="05000000000000000000" pitchFamily="2" charset="2"/>
              <a:buChar char="ü"/>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What problem occurred due to the gender gap?</a:t>
            </a:r>
          </a:p>
          <a:p>
            <a:pPr marL="171450" indent="-171450">
              <a:buFont typeface="Wingdings" panose="05000000000000000000" pitchFamily="2" charset="2"/>
              <a:buChar char="ü"/>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How do you think this problem can be solved?</a:t>
            </a:r>
          </a:p>
          <a:p>
            <a:pPr marL="0" indent="0">
              <a:buFont typeface="Arial" panose="020B0604020202020204" pitchFamily="34" charset="0"/>
              <a:buNone/>
            </a:pP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9</a:t>
            </a:fld>
            <a:endParaRPr kumimoji="1" lang="ja-JP" altLang="en-US"/>
          </a:p>
        </p:txBody>
      </p:sp>
    </p:spTree>
    <p:extLst>
      <p:ext uri="{BB962C8B-B14F-4D97-AF65-F5344CB8AC3E}">
        <p14:creationId xmlns:p14="http://schemas.microsoft.com/office/powerpoint/2010/main" val="871238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Another</a:t>
            </a:r>
            <a:r>
              <a:rPr lang="en-US" altLang="ja-JP" sz="1200" baseline="0" dirty="0" smtClean="0">
                <a:latin typeface="Arial" panose="020B0604020202020204" pitchFamily="34" charset="0"/>
                <a:ea typeface="ＭＳ Ｐゴシック" panose="020B0600070205080204" pitchFamily="50" charset="-128"/>
                <a:cs typeface="Arial" panose="020B0604020202020204" pitchFamily="34" charset="0"/>
              </a:rPr>
              <a:t> story is from a wife.</a:t>
            </a: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167181" indent="-167181">
              <a:buFont typeface="Arial" panose="020B0604020202020204" pitchFamily="34" charset="0"/>
              <a:buChar char="•"/>
            </a:pP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&lt;Read</a:t>
            </a:r>
            <a:r>
              <a:rPr lang="en-US" altLang="ja-JP" sz="1200" baseline="0" dirty="0" smtClean="0">
                <a:latin typeface="Arial" panose="020B0604020202020204" pitchFamily="34" charset="0"/>
                <a:ea typeface="ＭＳ Ｐゴシック" panose="020B0600070205080204" pitchFamily="50" charset="-128"/>
                <a:cs typeface="Arial" panose="020B0604020202020204" pitchFamily="34" charset="0"/>
              </a:rPr>
              <a:t> the story and ask the following questions&gt;</a:t>
            </a:r>
          </a:p>
          <a:p>
            <a:pPr marL="0" indent="0">
              <a:buFont typeface="Arial" panose="020B0604020202020204" pitchFamily="34" charset="0"/>
              <a:buNone/>
            </a:pP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Wingdings" panose="05000000000000000000" pitchFamily="2" charset="2"/>
              <a:buChar char="ü"/>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What kind of gender gap do you find and where?</a:t>
            </a:r>
          </a:p>
          <a:p>
            <a:pPr marL="171450" indent="-171450">
              <a:buFont typeface="Wingdings" panose="05000000000000000000" pitchFamily="2" charset="2"/>
              <a:buChar char="ü"/>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What problem occurred due to the gender gap?</a:t>
            </a:r>
          </a:p>
          <a:p>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In</a:t>
            </a:r>
            <a:r>
              <a:rPr lang="en-US" altLang="ja-JP" sz="1200" baseline="0" dirty="0" smtClean="0">
                <a:latin typeface="Arial" panose="020B0604020202020204" pitchFamily="34" charset="0"/>
                <a:ea typeface="ＭＳ Ｐゴシック" panose="020B0600070205080204" pitchFamily="50" charset="-128"/>
                <a:cs typeface="Arial" panose="020B0604020202020204" pitchFamily="34" charset="0"/>
              </a:rPr>
              <a:t> this household, husband and wife</a:t>
            </a: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 started to jointly make decide on crops.</a:t>
            </a:r>
          </a:p>
          <a:p>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From the 2 cases, we understand that farming management is closely related to relationship between wife and husband.</a:t>
            </a:r>
          </a:p>
          <a:p>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There are gender gaps between wife and husband in terms of opportunities, roles and decision-making, and in most cases men are in more preferable position.</a:t>
            </a:r>
          </a:p>
          <a:p>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171450" indent="-171450">
              <a:buFont typeface="Arial" panose="020B0604020202020204" pitchFamily="34" charset="0"/>
              <a:buChar char="•"/>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Without closing the gender gaps between wife and husband, the family cannot increase productivity as well as incomes because they cannot well manage farming.</a:t>
            </a:r>
          </a:p>
          <a:p>
            <a:pPr marL="0" indent="0">
              <a:buFont typeface="Arial" panose="020B0604020202020204" pitchFamily="34" charset="0"/>
              <a:buNone/>
            </a:pP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10</a:t>
            </a:fld>
            <a:endParaRPr kumimoji="1" lang="ja-JP" altLang="en-US"/>
          </a:p>
        </p:txBody>
      </p:sp>
    </p:spTree>
    <p:extLst>
      <p:ext uri="{BB962C8B-B14F-4D97-AF65-F5344CB8AC3E}">
        <p14:creationId xmlns:p14="http://schemas.microsoft.com/office/powerpoint/2010/main" val="209792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F387DEA-BA9B-479E-A14C-F629F3B9C042}" type="datetime1">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352845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F5F4C-84D2-4299-AE7B-A327E38CE0E5}" type="datetime1">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107136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9F4037-0841-4CAB-ABAB-123A85B0AF91}" type="datetime1">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32941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6085E2-D04A-4B21-A0A3-28120C568A4B}" type="datetime1">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371424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04D11C-998D-4D4C-9433-E148D281C3FA}" type="datetime1">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42997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3FDE50-3531-4C07-A975-8800F2FCA8E5}" type="datetime1">
              <a:rPr kumimoji="1" lang="ja-JP" altLang="en-US" smtClean="0"/>
              <a:t>2019/6/12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157541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AD93A1B-EA7E-44BC-927F-6AC95FA79564}" type="datetime1">
              <a:rPr kumimoji="1" lang="ja-JP" altLang="en-US" smtClean="0"/>
              <a:t>2019/6/12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147547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3EE31AB-3B78-4C82-928F-40CF19C69E66}" type="datetime1">
              <a:rPr kumimoji="1" lang="ja-JP" altLang="en-US" smtClean="0"/>
              <a:t>2019/6/12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409691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FAB3A-8B1C-49FE-88EA-7A1DA5DA16D7}" type="datetime1">
              <a:rPr kumimoji="1" lang="ja-JP" altLang="en-US" smtClean="0"/>
              <a:t>2019/6/12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147292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C8128E-560C-4D04-B351-799A807C40D1}" type="datetime1">
              <a:rPr kumimoji="1" lang="ja-JP" altLang="en-US" smtClean="0"/>
              <a:t>2019/6/12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68883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6D25B2-F4BB-4DBC-8C25-463BC2027E67}" type="datetime1">
              <a:rPr kumimoji="1" lang="ja-JP" altLang="en-US" smtClean="0"/>
              <a:t>2019/6/12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423352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818BF-1080-49B9-9FC8-C9D1E7DAA0D1}" type="datetime1">
              <a:rPr kumimoji="1" lang="ja-JP" altLang="en-US" smtClean="0"/>
              <a:t>2019/6/12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49937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emf"/><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6.emf"/><Relationship Id="rId4" Type="http://schemas.openxmlformats.org/officeDocument/2006/relationships/diagramLayout" Target="../diagrams/layout5.xml"/><Relationship Id="rId9" Type="http://schemas.openxmlformats.org/officeDocument/2006/relationships/image" Target="../media/image3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Why Gender Matters in </a:t>
            </a:r>
            <a:r>
              <a:rPr lang="en-US" altLang="ja-JP" dirty="0" err="1" smtClean="0"/>
              <a:t>Ethio</a:t>
            </a:r>
            <a:r>
              <a:rPr lang="en-US" altLang="ja-JP" dirty="0" smtClean="0"/>
              <a:t>-SHEP</a:t>
            </a:r>
            <a:endParaRPr kumimoji="1" lang="ja-JP" altLang="en-US" dirty="0"/>
          </a:p>
        </p:txBody>
      </p:sp>
      <p:sp>
        <p:nvSpPr>
          <p:cNvPr id="3" name="サブタイトル 2"/>
          <p:cNvSpPr>
            <a:spLocks noGrp="1"/>
          </p:cNvSpPr>
          <p:nvPr>
            <p:ph type="subTitle" idx="1"/>
          </p:nvPr>
        </p:nvSpPr>
        <p:spPr>
          <a:xfrm>
            <a:off x="1143000" y="4105276"/>
            <a:ext cx="6858000" cy="2069382"/>
          </a:xfrm>
        </p:spPr>
        <p:txBody>
          <a:bodyPr/>
          <a:lstStyle/>
          <a:p>
            <a:r>
              <a:rPr kumimoji="1" lang="en-US" altLang="ja-JP" dirty="0" smtClean="0"/>
              <a:t>The Project for Smallholder Horticulture Farmer Empowerment Through Promotion of Market-oriented Agriculture in </a:t>
            </a:r>
            <a:r>
              <a:rPr kumimoji="1" lang="en-US" altLang="ja-JP" dirty="0" smtClean="0"/>
              <a:t>Ethiopia</a:t>
            </a:r>
          </a:p>
          <a:p>
            <a:endParaRPr kumimoji="1" lang="en-US" altLang="ja-JP" dirty="0" smtClean="0"/>
          </a:p>
          <a:p>
            <a:r>
              <a:rPr kumimoji="1" lang="en-US" altLang="ja-JP" dirty="0" smtClean="0"/>
              <a:t>13 June 2019</a:t>
            </a:r>
            <a:endParaRPr kumimoji="1" lang="ja-JP" altLang="en-US"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1</a:t>
            </a:fld>
            <a:endParaRPr kumimoji="1" lang="ja-JP" altLang="en-US"/>
          </a:p>
        </p:txBody>
      </p:sp>
    </p:spTree>
    <p:extLst>
      <p:ext uri="{BB962C8B-B14F-4D97-AF65-F5344CB8AC3E}">
        <p14:creationId xmlns:p14="http://schemas.microsoft.com/office/powerpoint/2010/main" val="407444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14050"/>
            <a:ext cx="7886700" cy="850069"/>
          </a:xfrm>
        </p:spPr>
        <p:txBody>
          <a:bodyPr>
            <a:normAutofit/>
          </a:bodyPr>
          <a:lstStyle/>
          <a:p>
            <a:pPr algn="ctr"/>
            <a:r>
              <a:rPr lang="en-US" altLang="ja-JP" sz="3200" i="1" dirty="0">
                <a:solidFill>
                  <a:srgbClr val="548235"/>
                </a:solidFill>
                <a:latin typeface="+mn-lt"/>
                <a:ea typeface="ＭＳ Ｐゴシック" panose="020B0600070205080204" pitchFamily="50" charset="-128"/>
                <a:cs typeface="Arial" panose="020B0604020202020204" pitchFamily="34" charset="0"/>
              </a:rPr>
              <a:t>A story of a </a:t>
            </a:r>
            <a:r>
              <a:rPr lang="en-US" altLang="ja-JP" sz="3200" i="1" dirty="0" smtClean="0">
                <a:solidFill>
                  <a:srgbClr val="548235"/>
                </a:solidFill>
                <a:latin typeface="+mn-lt"/>
                <a:ea typeface="ＭＳ Ｐゴシック" panose="020B0600070205080204" pitchFamily="50" charset="-128"/>
                <a:cs typeface="Arial" panose="020B0604020202020204" pitchFamily="34" charset="0"/>
              </a:rPr>
              <a:t>wife in </a:t>
            </a:r>
            <a:r>
              <a:rPr lang="en-US" altLang="ja-JP" sz="3200" i="1" dirty="0">
                <a:solidFill>
                  <a:srgbClr val="548235"/>
                </a:solidFill>
                <a:latin typeface="+mn-lt"/>
                <a:ea typeface="ＭＳ Ｐゴシック" panose="020B0600070205080204" pitchFamily="50" charset="-128"/>
                <a:cs typeface="Arial" panose="020B0604020202020204" pitchFamily="34" charset="0"/>
              </a:rPr>
              <a:t>a farming household</a:t>
            </a:r>
            <a:endParaRPr kumimoji="1" lang="ja-JP" altLang="en-US" sz="3200" i="1" dirty="0">
              <a:solidFill>
                <a:srgbClr val="548235"/>
              </a:solidFill>
              <a:latin typeface="+mn-lt"/>
            </a:endParaRPr>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10</a:t>
            </a:fld>
            <a:endParaRPr kumimoji="1" lang="ja-JP" altLang="en-US"/>
          </a:p>
        </p:txBody>
      </p:sp>
      <p:sp>
        <p:nvSpPr>
          <p:cNvPr id="9" name="正方形/長方形 8"/>
          <p:cNvSpPr/>
          <p:nvPr/>
        </p:nvSpPr>
        <p:spPr>
          <a:xfrm>
            <a:off x="464362" y="6164177"/>
            <a:ext cx="8215276" cy="523220"/>
          </a:xfrm>
          <a:prstGeom prst="rect">
            <a:avLst/>
          </a:prstGeom>
        </p:spPr>
        <p:txBody>
          <a:bodyPr wrap="square">
            <a:spAutoFit/>
          </a:bodyPr>
          <a:lstStyle/>
          <a:p>
            <a:r>
              <a:rPr lang="en-US" altLang="ja-JP" sz="1400" dirty="0" smtClean="0">
                <a:ea typeface="ＭＳ Ｐゴシック" panose="020B0600070205080204" pitchFamily="50" charset="-128"/>
                <a:cs typeface="Arial" panose="020B0604020202020204" pitchFamily="34" charset="0"/>
              </a:rPr>
              <a:t>Source: JICA. 2018. </a:t>
            </a:r>
            <a:r>
              <a:rPr lang="en-US" altLang="ja-JP" sz="1400" i="1" dirty="0" smtClean="0">
                <a:ea typeface="ＭＳ Ｐゴシック" panose="020B0600070205080204" pitchFamily="50" charset="-128"/>
                <a:cs typeface="Arial" panose="020B0604020202020204" pitchFamily="34" charset="0"/>
              </a:rPr>
              <a:t>SHEP Handbook for Extension Staff: A Practical Guide to the Implementation of the SHEP Approach.</a:t>
            </a:r>
            <a:endParaRPr lang="en-US" altLang="ja-JP" sz="1400" dirty="0">
              <a:ea typeface="ＭＳ Ｐゴシック" panose="020B0600070205080204" pitchFamily="50" charset="-128"/>
              <a:cs typeface="Arial" panose="020B0604020202020204" pitchFamily="34" charset="0"/>
            </a:endParaRPr>
          </a:p>
        </p:txBody>
      </p:sp>
      <p:sp>
        <p:nvSpPr>
          <p:cNvPr id="10" name="コンテンツ プレースホルダー 2"/>
          <p:cNvSpPr txBox="1">
            <a:spLocks/>
          </p:cNvSpPr>
          <p:nvPr/>
        </p:nvSpPr>
        <p:spPr>
          <a:xfrm>
            <a:off x="2044113" y="1428863"/>
            <a:ext cx="6719877" cy="16859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2400" dirty="0" smtClean="0">
                <a:ea typeface="ＭＳ Ｐゴシック" panose="020B0600070205080204" pitchFamily="50" charset="-128"/>
                <a:cs typeface="Arial" panose="020B0604020202020204" pitchFamily="34" charset="0"/>
              </a:rPr>
              <a:t>My husband told me “I’ve heard cauliflower is profitable. Let’s plant cauliflower</a:t>
            </a:r>
            <a:r>
              <a:rPr lang="ja-JP" altLang="en-US" sz="2400" dirty="0" smtClean="0">
                <a:ea typeface="ＭＳ Ｐゴシック" panose="020B0600070205080204" pitchFamily="50" charset="-128"/>
                <a:cs typeface="Arial" panose="020B0604020202020204" pitchFamily="34" charset="0"/>
              </a:rPr>
              <a:t> </a:t>
            </a:r>
            <a:r>
              <a:rPr lang="en-US" altLang="ja-JP" sz="2400" dirty="0" smtClean="0">
                <a:ea typeface="ＭＳ Ｐゴシック" panose="020B0600070205080204" pitchFamily="50" charset="-128"/>
                <a:cs typeface="Arial" panose="020B0604020202020204" pitchFamily="34" charset="0"/>
              </a:rPr>
              <a:t>on all of our land”. I opposed to him by saying ”Yes, but just on half of our land, not entire land” because </a:t>
            </a:r>
            <a:r>
              <a:rPr lang="en-US" altLang="ja-JP" sz="2400" dirty="0">
                <a:ea typeface="ＭＳ Ｐゴシック" panose="020B0600070205080204" pitchFamily="50" charset="-128"/>
                <a:cs typeface="Arial" panose="020B0604020202020204" pitchFamily="34" charset="0"/>
              </a:rPr>
              <a:t>I saw many other </a:t>
            </a:r>
            <a:endParaRPr lang="en-US" altLang="ja-JP" sz="2400" dirty="0" smtClean="0">
              <a:ea typeface="ＭＳ Ｐゴシック" panose="020B0600070205080204" pitchFamily="50" charset="-128"/>
              <a:cs typeface="Arial" panose="020B0604020202020204" pitchFamily="34" charset="0"/>
            </a:endParaRPr>
          </a:p>
        </p:txBody>
      </p:sp>
      <p:sp>
        <p:nvSpPr>
          <p:cNvPr id="11" name="コンテンツ プレースホルダー 2"/>
          <p:cNvSpPr txBox="1">
            <a:spLocks/>
          </p:cNvSpPr>
          <p:nvPr/>
        </p:nvSpPr>
        <p:spPr>
          <a:xfrm>
            <a:off x="464362" y="2913630"/>
            <a:ext cx="8659928" cy="12716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2400" dirty="0" smtClean="0">
                <a:ea typeface="ＭＳ Ｐゴシック" panose="020B0600070205080204" pitchFamily="50" charset="-128"/>
                <a:cs typeface="Arial" panose="020B0604020202020204" pitchFamily="34" charset="0"/>
              </a:rPr>
              <a:t>farmers had planted cauliflower already and heard many people saying they wanted to plant</a:t>
            </a:r>
            <a:r>
              <a:rPr lang="en-US" altLang="ja-JP" sz="2400" dirty="0">
                <a:ea typeface="ＭＳ Ｐゴシック" panose="020B0600070205080204" pitchFamily="50" charset="-128"/>
                <a:cs typeface="Arial" panose="020B0604020202020204" pitchFamily="34" charset="0"/>
              </a:rPr>
              <a:t> </a:t>
            </a:r>
            <a:r>
              <a:rPr lang="en-US" altLang="ja-JP" sz="2400" dirty="0" smtClean="0">
                <a:ea typeface="ＭＳ Ｐゴシック" panose="020B0600070205080204" pitchFamily="50" charset="-128"/>
                <a:cs typeface="Arial" panose="020B0604020202020204" pitchFamily="34" charset="0"/>
              </a:rPr>
              <a:t>cauliflower. I knew by the time we harvest it, the price would go down. </a:t>
            </a:r>
          </a:p>
        </p:txBody>
      </p:sp>
      <p:sp>
        <p:nvSpPr>
          <p:cNvPr id="13" name="コンテンツ プレースホルダー 2"/>
          <p:cNvSpPr txBox="1">
            <a:spLocks/>
          </p:cNvSpPr>
          <p:nvPr/>
        </p:nvSpPr>
        <p:spPr>
          <a:xfrm>
            <a:off x="464363" y="4090150"/>
            <a:ext cx="6791460" cy="1557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2400" dirty="0" smtClean="0">
                <a:ea typeface="ＭＳ Ｐゴシック" panose="020B0600070205080204" pitchFamily="50" charset="-128"/>
                <a:cs typeface="Arial" panose="020B0604020202020204" pitchFamily="34" charset="0"/>
              </a:rPr>
              <a:t>My husband did not listen to me and did what he wanted. We made a huge loss at the end of the season. After this bitter experience, however, my husband started to ask me “What crop do you think is good for this season?” </a:t>
            </a: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06" y="1207888"/>
            <a:ext cx="1796807" cy="1796807"/>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680" y="3850600"/>
            <a:ext cx="1891974" cy="1891974"/>
          </a:xfrm>
          <a:prstGeom prst="rect">
            <a:avLst/>
          </a:prstGeom>
        </p:spPr>
      </p:pic>
    </p:spTree>
    <p:extLst>
      <p:ext uri="{BB962C8B-B14F-4D97-AF65-F5344CB8AC3E}">
        <p14:creationId xmlns:p14="http://schemas.microsoft.com/office/powerpoint/2010/main" val="39879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6376"/>
            <a:ext cx="7886700" cy="1325563"/>
          </a:xfrm>
        </p:spPr>
        <p:txBody>
          <a:bodyPr/>
          <a:lstStyle/>
          <a:p>
            <a:r>
              <a:rPr kumimoji="1" lang="en-US" altLang="ja-JP" dirty="0" smtClean="0"/>
              <a:t>3. What </a:t>
            </a:r>
            <a:r>
              <a:rPr kumimoji="1" lang="en-US" altLang="ja-JP" dirty="0" err="1" smtClean="0"/>
              <a:t>Ethio</a:t>
            </a:r>
            <a:r>
              <a:rPr kumimoji="1" lang="en-US" altLang="ja-JP" dirty="0" smtClean="0"/>
              <a:t>-SHEP to Achieve with Gender Perspectives?</a:t>
            </a:r>
            <a:endParaRPr kumimoji="1" lang="ja-JP" altLang="en-US"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11</a:t>
            </a:fld>
            <a:endParaRPr kumimoji="1" lang="ja-JP" altLang="en-US"/>
          </a:p>
        </p:txBody>
      </p:sp>
      <p:sp>
        <p:nvSpPr>
          <p:cNvPr id="5" name="円/楕円 1"/>
          <p:cNvSpPr/>
          <p:nvPr/>
        </p:nvSpPr>
        <p:spPr>
          <a:xfrm>
            <a:off x="740236" y="1690689"/>
            <a:ext cx="7927012" cy="168592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400" b="1" u="sng" dirty="0" smtClean="0">
                <a:latin typeface="Arial" panose="020B0604020202020204" pitchFamily="34" charset="0"/>
                <a:cs typeface="Arial" panose="020B0604020202020204" pitchFamily="34" charset="0"/>
              </a:rPr>
              <a:t>Goal of </a:t>
            </a:r>
            <a:r>
              <a:rPr kumimoji="1" lang="en-US" altLang="ja-JP" sz="2400" b="1" u="sng" dirty="0" err="1" smtClean="0">
                <a:latin typeface="Arial" panose="020B0604020202020204" pitchFamily="34" charset="0"/>
                <a:cs typeface="Arial" panose="020B0604020202020204" pitchFamily="34" charset="0"/>
              </a:rPr>
              <a:t>Ethio</a:t>
            </a:r>
            <a:r>
              <a:rPr kumimoji="1" lang="en-US" altLang="ja-JP" sz="2400" b="1" u="sng" dirty="0" smtClean="0">
                <a:latin typeface="Arial" panose="020B0604020202020204" pitchFamily="34" charset="0"/>
                <a:cs typeface="Arial" panose="020B0604020202020204" pitchFamily="34" charset="0"/>
              </a:rPr>
              <a:t>-SHEP</a:t>
            </a:r>
          </a:p>
          <a:p>
            <a:pPr algn="ctr"/>
            <a:r>
              <a:rPr kumimoji="1" lang="en-US" altLang="ja-JP" sz="2400" dirty="0" smtClean="0">
                <a:latin typeface="Arial" panose="020B0604020202020204" pitchFamily="34" charset="0"/>
                <a:cs typeface="Arial" panose="020B0604020202020204" pitchFamily="34" charset="0"/>
              </a:rPr>
              <a:t>Improved smallholder horticultural  farmers’ livelihood through </a:t>
            </a:r>
            <a:r>
              <a:rPr kumimoji="1" lang="en-US" altLang="ja-JP" sz="2400" dirty="0">
                <a:latin typeface="Arial" panose="020B0604020202020204" pitchFamily="34" charset="0"/>
                <a:cs typeface="Arial" panose="020B0604020202020204" pitchFamily="34" charset="0"/>
              </a:rPr>
              <a:t>s</a:t>
            </a:r>
            <a:r>
              <a:rPr kumimoji="1" lang="en-US" altLang="ja-JP" sz="2400" dirty="0" smtClean="0">
                <a:latin typeface="Arial" panose="020B0604020202020204" pitchFamily="34" charset="0"/>
                <a:cs typeface="Arial" panose="020B0604020202020204" pitchFamily="34" charset="0"/>
              </a:rPr>
              <a:t>elf-reliant farming business</a:t>
            </a:r>
            <a:endParaRPr kumimoji="1" lang="ja-JP" altLang="en-US" sz="2400" dirty="0">
              <a:latin typeface="Arial" panose="020B0604020202020204" pitchFamily="34" charset="0"/>
              <a:cs typeface="Arial" panose="020B0604020202020204" pitchFamily="34" charset="0"/>
            </a:endParaRPr>
          </a:p>
        </p:txBody>
      </p:sp>
      <p:sp>
        <p:nvSpPr>
          <p:cNvPr id="6" name="上矢印 5"/>
          <p:cNvSpPr/>
          <p:nvPr/>
        </p:nvSpPr>
        <p:spPr>
          <a:xfrm>
            <a:off x="4008417" y="3395665"/>
            <a:ext cx="1390650" cy="552450"/>
          </a:xfrm>
          <a:prstGeom prst="up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06633" y="4024315"/>
            <a:ext cx="8022515" cy="8953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bg1"/>
                </a:solidFill>
                <a:latin typeface="Arial" panose="020B0604020202020204" pitchFamily="34" charset="0"/>
                <a:cs typeface="Arial" panose="020B0604020202020204" pitchFamily="34" charset="0"/>
              </a:rPr>
              <a:t>Equal partnership between husband and wife </a:t>
            </a:r>
          </a:p>
          <a:p>
            <a:pPr algn="ctr"/>
            <a:r>
              <a:rPr kumimoji="1" lang="en-US" altLang="ja-JP" sz="2400" dirty="0" smtClean="0">
                <a:solidFill>
                  <a:schemeClr val="bg1"/>
                </a:solidFill>
                <a:latin typeface="Arial" panose="020B0604020202020204" pitchFamily="34" charset="0"/>
                <a:cs typeface="Arial" panose="020B0604020202020204" pitchFamily="34" charset="0"/>
              </a:rPr>
              <a:t>as a farm management unit</a:t>
            </a:r>
            <a:endParaRPr kumimoji="1" lang="ja-JP" altLang="en-US" sz="2400" dirty="0">
              <a:solidFill>
                <a:schemeClr val="bg1"/>
              </a:solidFill>
              <a:latin typeface="Arial" panose="020B0604020202020204" pitchFamily="34" charset="0"/>
              <a:cs typeface="Arial" panose="020B0604020202020204" pitchFamily="34" charset="0"/>
            </a:endParaRPr>
          </a:p>
        </p:txBody>
      </p:sp>
      <p:sp>
        <p:nvSpPr>
          <p:cNvPr id="8" name="角丸四角形 7"/>
          <p:cNvSpPr/>
          <p:nvPr/>
        </p:nvSpPr>
        <p:spPr>
          <a:xfrm>
            <a:off x="873585" y="5043490"/>
            <a:ext cx="2288213"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Equal Opportunities</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9" name="角丸四角形 8"/>
          <p:cNvSpPr/>
          <p:nvPr/>
        </p:nvSpPr>
        <p:spPr>
          <a:xfrm>
            <a:off x="3426285" y="5043490"/>
            <a:ext cx="2288213"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Reviewed Gender Roles</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10" name="角丸四角形 9"/>
          <p:cNvSpPr/>
          <p:nvPr/>
        </p:nvSpPr>
        <p:spPr>
          <a:xfrm>
            <a:off x="6017340" y="5062540"/>
            <a:ext cx="2288213"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Joint Decision-Making</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384153" y="6226135"/>
            <a:ext cx="8372475" cy="523220"/>
          </a:xfrm>
          <a:prstGeom prst="rect">
            <a:avLst/>
          </a:prstGeom>
        </p:spPr>
        <p:txBody>
          <a:bodyPr wrap="square">
            <a:spAutoFit/>
          </a:bodyPr>
          <a:lstStyle/>
          <a:p>
            <a:r>
              <a:rPr lang="en-US" altLang="ja-JP" sz="1400" dirty="0" smtClean="0">
                <a:ea typeface="ＭＳ Ｐゴシック" panose="020B0600070205080204" pitchFamily="50" charset="-128"/>
                <a:cs typeface="Arial" panose="020B0604020202020204" pitchFamily="34" charset="0"/>
              </a:rPr>
              <a:t>Source: JICA. 2018. </a:t>
            </a:r>
            <a:r>
              <a:rPr lang="en-US" altLang="ja-JP" sz="1400" i="1" dirty="0" smtClean="0">
                <a:ea typeface="ＭＳ Ｐゴシック" panose="020B0600070205080204" pitchFamily="50" charset="-128"/>
                <a:cs typeface="Arial" panose="020B0604020202020204" pitchFamily="34" charset="0"/>
              </a:rPr>
              <a:t>SHEP Handbook for Extension Staff: A Practical Guide to the Implementation of the SHEP Approach.</a:t>
            </a:r>
            <a:endParaRPr lang="en-US" altLang="ja-JP" sz="1400" dirty="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7836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068" y="513629"/>
            <a:ext cx="7886700" cy="584900"/>
          </a:xfrm>
        </p:spPr>
        <p:txBody>
          <a:bodyPr>
            <a:normAutofit fontScale="90000"/>
          </a:bodyPr>
          <a:lstStyle/>
          <a:p>
            <a:r>
              <a:rPr kumimoji="1" lang="en-US" altLang="ja-JP" sz="3600" i="1" dirty="0" smtClean="0">
                <a:solidFill>
                  <a:srgbClr val="548235"/>
                </a:solidFill>
              </a:rPr>
              <a:t>Examples…</a:t>
            </a:r>
            <a:endParaRPr kumimoji="1" lang="ja-JP" altLang="en-US" sz="3600" i="1" dirty="0">
              <a:solidFill>
                <a:srgbClr val="548235"/>
              </a:solidFill>
            </a:endParaRPr>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12</a:t>
            </a:fld>
            <a:endParaRPr kumimoji="1" lang="ja-JP" altLang="en-US"/>
          </a:p>
        </p:txBody>
      </p:sp>
      <p:sp>
        <p:nvSpPr>
          <p:cNvPr id="5" name="角丸四角形 4"/>
          <p:cNvSpPr/>
          <p:nvPr/>
        </p:nvSpPr>
        <p:spPr>
          <a:xfrm>
            <a:off x="6088702" y="2337187"/>
            <a:ext cx="2743200" cy="15287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kumimoji="1" lang="en-US" altLang="ja-JP" dirty="0" smtClean="0">
                <a:latin typeface="Arial" panose="020B0604020202020204" pitchFamily="34" charset="0"/>
                <a:cs typeface="Arial" panose="020B0604020202020204" pitchFamily="34" charset="0"/>
              </a:rPr>
              <a:t>Farming Activity</a:t>
            </a:r>
          </a:p>
          <a:p>
            <a:pPr marL="342900" indent="-342900">
              <a:buFont typeface="Arial" panose="020B0604020202020204" pitchFamily="34" charset="0"/>
              <a:buChar char="•"/>
            </a:pPr>
            <a:r>
              <a:rPr kumimoji="1" lang="en-US" altLang="ja-JP" dirty="0" smtClean="0">
                <a:latin typeface="Arial" panose="020B0604020202020204" pitchFamily="34" charset="0"/>
                <a:cs typeface="Arial" panose="020B0604020202020204" pitchFamily="34" charset="0"/>
              </a:rPr>
              <a:t>Marketing</a:t>
            </a:r>
          </a:p>
          <a:p>
            <a:pPr marL="342900" indent="-342900">
              <a:buFont typeface="Arial" panose="020B0604020202020204" pitchFamily="34" charset="0"/>
              <a:buChar char="•"/>
            </a:pPr>
            <a:r>
              <a:rPr kumimoji="1" lang="en-US" altLang="ja-JP" dirty="0" smtClean="0">
                <a:latin typeface="Arial" panose="020B0604020202020204" pitchFamily="34" charset="0"/>
                <a:cs typeface="Arial" panose="020B0604020202020204" pitchFamily="34" charset="0"/>
              </a:rPr>
              <a:t>Family Issues and Finance</a:t>
            </a:r>
          </a:p>
        </p:txBody>
      </p:sp>
      <p:sp>
        <p:nvSpPr>
          <p:cNvPr id="6" name="角丸四角形 5"/>
          <p:cNvSpPr/>
          <p:nvPr/>
        </p:nvSpPr>
        <p:spPr>
          <a:xfrm>
            <a:off x="3232263" y="2337187"/>
            <a:ext cx="2693280" cy="152876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kumimoji="1" lang="en-US" altLang="ja-JP" dirty="0" smtClean="0">
                <a:latin typeface="Arial" panose="020B0604020202020204" pitchFamily="34" charset="0"/>
                <a:cs typeface="Arial" panose="020B0604020202020204" pitchFamily="34" charset="0"/>
              </a:rPr>
              <a:t>Farming Activity</a:t>
            </a:r>
          </a:p>
          <a:p>
            <a:pPr marL="342900" indent="-342900">
              <a:buFont typeface="Arial" panose="020B0604020202020204" pitchFamily="34" charset="0"/>
              <a:buChar char="•"/>
            </a:pPr>
            <a:r>
              <a:rPr kumimoji="1" lang="en-US" altLang="ja-JP" dirty="0" smtClean="0">
                <a:latin typeface="Arial" panose="020B0604020202020204" pitchFamily="34" charset="0"/>
                <a:cs typeface="Arial" panose="020B0604020202020204" pitchFamily="34" charset="0"/>
              </a:rPr>
              <a:t>Household Activity</a:t>
            </a:r>
            <a:endParaRPr kumimoji="1" lang="en-US" altLang="ja-JP" dirty="0">
              <a:latin typeface="Arial" panose="020B0604020202020204" pitchFamily="34" charset="0"/>
              <a:cs typeface="Arial" panose="020B0604020202020204" pitchFamily="34" charset="0"/>
            </a:endParaRPr>
          </a:p>
        </p:txBody>
      </p:sp>
      <p:sp>
        <p:nvSpPr>
          <p:cNvPr id="7" name="角丸四角形 6"/>
          <p:cNvSpPr/>
          <p:nvPr/>
        </p:nvSpPr>
        <p:spPr>
          <a:xfrm>
            <a:off x="334114" y="2337185"/>
            <a:ext cx="2768502" cy="15287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Arial" panose="020B0604020202020204" pitchFamily="34" charset="0"/>
              <a:buChar char="•"/>
            </a:pPr>
            <a:r>
              <a:rPr kumimoji="1" lang="en-US" altLang="ja-JP" dirty="0" smtClean="0">
                <a:latin typeface="Arial" panose="020B0604020202020204" pitchFamily="34" charset="0"/>
                <a:cs typeface="Arial" panose="020B0604020202020204" pitchFamily="34" charset="0"/>
              </a:rPr>
              <a:t>Trainings</a:t>
            </a:r>
          </a:p>
          <a:p>
            <a:pPr marL="342900" indent="-342900">
              <a:buFont typeface="Arial" panose="020B0604020202020204" pitchFamily="34" charset="0"/>
              <a:buChar char="•"/>
            </a:pPr>
            <a:r>
              <a:rPr kumimoji="1" lang="en-US" altLang="ja-JP" dirty="0" smtClean="0">
                <a:latin typeface="Arial" panose="020B0604020202020204" pitchFamily="34" charset="0"/>
                <a:cs typeface="Arial" panose="020B0604020202020204" pitchFamily="34" charset="0"/>
              </a:rPr>
              <a:t>Extension Services</a:t>
            </a:r>
          </a:p>
          <a:p>
            <a:pPr marL="342900" indent="-342900">
              <a:buFont typeface="Arial" panose="020B0604020202020204" pitchFamily="34" charset="0"/>
              <a:buChar char="•"/>
            </a:pPr>
            <a:r>
              <a:rPr kumimoji="1" lang="en-US" altLang="ja-JP" dirty="0" smtClean="0">
                <a:latin typeface="Arial" panose="020B0604020202020204" pitchFamily="34" charset="0"/>
                <a:cs typeface="Arial" panose="020B0604020202020204" pitchFamily="34" charset="0"/>
              </a:rPr>
              <a:t>Market Information</a:t>
            </a:r>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9102" y="3923084"/>
            <a:ext cx="2484443" cy="1664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595068" y="1408498"/>
            <a:ext cx="2288213"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Equal Opportunities</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10" name="角丸四角形 9"/>
          <p:cNvSpPr/>
          <p:nvPr/>
        </p:nvSpPr>
        <p:spPr>
          <a:xfrm>
            <a:off x="6286514" y="1408498"/>
            <a:ext cx="2288213"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Joint Decision-Making</a:t>
            </a:r>
            <a:endParaRPr kumimoji="1" lang="ja-JP" altLang="en-US" sz="2000" dirty="0">
              <a:solidFill>
                <a:schemeClr val="tx1"/>
              </a:solidFill>
              <a:latin typeface="Arial" panose="020B0604020202020204" pitchFamily="34" charset="0"/>
              <a:cs typeface="Arial" panose="020B0604020202020204" pitchFamily="34" charset="0"/>
            </a:endParaRPr>
          </a:p>
        </p:txBody>
      </p:sp>
      <p:sp>
        <p:nvSpPr>
          <p:cNvPr id="11" name="角丸四角形 10"/>
          <p:cNvSpPr/>
          <p:nvPr/>
        </p:nvSpPr>
        <p:spPr>
          <a:xfrm>
            <a:off x="3419231" y="1389448"/>
            <a:ext cx="2288213"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smtClean="0">
                <a:solidFill>
                  <a:schemeClr val="tx1"/>
                </a:solidFill>
                <a:latin typeface="Arial" panose="020B0604020202020204" pitchFamily="34" charset="0"/>
                <a:cs typeface="Arial" panose="020B0604020202020204" pitchFamily="34" charset="0"/>
              </a:rPr>
              <a:t>Reviewed Gender Roles</a:t>
            </a:r>
            <a:endParaRPr kumimoji="1" lang="ja-JP" altLang="en-US" sz="2000" dirty="0">
              <a:solidFill>
                <a:schemeClr val="tx1"/>
              </a:solidFill>
              <a:latin typeface="Arial" panose="020B0604020202020204" pitchFamily="34" charset="0"/>
              <a:cs typeface="Arial" panose="020B0604020202020204" pitchFamily="34" charset="0"/>
            </a:endParaRPr>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14" y="3923083"/>
            <a:ext cx="2421732" cy="1670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図 12"/>
          <p:cNvPicPr>
            <a:picLocks noChangeAspect="1"/>
          </p:cNvPicPr>
          <p:nvPr/>
        </p:nvPicPr>
        <p:blipFill>
          <a:blip r:embed="rId5"/>
          <a:srcRect/>
          <a:stretch>
            <a:fillRect/>
          </a:stretch>
        </p:blipFill>
        <p:spPr bwMode="auto">
          <a:xfrm>
            <a:off x="3419231" y="3923084"/>
            <a:ext cx="2398009" cy="1670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392665" y="5713340"/>
            <a:ext cx="8372475" cy="954107"/>
          </a:xfrm>
          <a:prstGeom prst="rect">
            <a:avLst/>
          </a:prstGeom>
        </p:spPr>
        <p:txBody>
          <a:bodyPr wrap="square">
            <a:spAutoFit/>
          </a:bodyPr>
          <a:lstStyle/>
          <a:p>
            <a:r>
              <a:rPr lang="en-US" altLang="ja-JP" sz="1400" dirty="0" smtClean="0">
                <a:ea typeface="ＭＳ Ｐゴシック" panose="020B0600070205080204" pitchFamily="50" charset="-128"/>
                <a:cs typeface="Arial" panose="020B0604020202020204" pitchFamily="34" charset="0"/>
              </a:rPr>
              <a:t>Photos:</a:t>
            </a:r>
          </a:p>
          <a:p>
            <a:r>
              <a:rPr lang="en-US" altLang="ja-JP" sz="1400" dirty="0">
                <a:ea typeface="ＭＳ Ｐゴシック" panose="020B0600070205080204" pitchFamily="50" charset="-128"/>
                <a:cs typeface="Arial" panose="020B0604020202020204" pitchFamily="34" charset="0"/>
              </a:rPr>
              <a:t>(Right and </a:t>
            </a:r>
            <a:r>
              <a:rPr lang="en-US" altLang="ja-JP" sz="1400" dirty="0" smtClean="0">
                <a:ea typeface="ＭＳ Ｐゴシック" panose="020B0600070205080204" pitchFamily="50" charset="-128"/>
                <a:cs typeface="Arial" panose="020B0604020202020204" pitchFamily="34" charset="0"/>
              </a:rPr>
              <a:t>Left) JICA. 2018. </a:t>
            </a:r>
            <a:r>
              <a:rPr lang="en-US" altLang="ja-JP" sz="1400" i="1" dirty="0" smtClean="0">
                <a:ea typeface="ＭＳ Ｐゴシック" panose="020B0600070205080204" pitchFamily="50" charset="-128"/>
                <a:cs typeface="Arial" panose="020B0604020202020204" pitchFamily="34" charset="0"/>
              </a:rPr>
              <a:t>SHEP Handbook for Extension Staff: A Practical Guide to the Implementation of the SHEP Approach.</a:t>
            </a:r>
          </a:p>
          <a:p>
            <a:r>
              <a:rPr lang="en-US" altLang="ja-JP" sz="1400" dirty="0" smtClean="0">
                <a:ea typeface="ＭＳ Ｐゴシック" panose="020B0600070205080204" pitchFamily="50" charset="-128"/>
                <a:cs typeface="Arial" panose="020B0604020202020204" pitchFamily="34" charset="0"/>
              </a:rPr>
              <a:t>(Middle)  from Aya Yamaguchi</a:t>
            </a:r>
            <a:endParaRPr lang="en-US" altLang="ja-JP" sz="1400" dirty="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4130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3876"/>
            <a:ext cx="7886700" cy="1325563"/>
          </a:xfrm>
        </p:spPr>
        <p:txBody>
          <a:bodyPr>
            <a:noAutofit/>
          </a:bodyPr>
          <a:lstStyle/>
          <a:p>
            <a:r>
              <a:rPr lang="en-US" altLang="ja-JP" sz="3200" i="1" dirty="0">
                <a:solidFill>
                  <a:schemeClr val="accent6">
                    <a:lumMod val="50000"/>
                  </a:schemeClr>
                </a:solidFill>
                <a:latin typeface="+mn-lt"/>
                <a:ea typeface="ＭＳ Ｐゴシック" panose="020B0600070205080204" pitchFamily="50" charset="-128"/>
                <a:cs typeface="Arial" panose="020B0604020202020204" pitchFamily="34" charset="0"/>
              </a:rPr>
              <a:t>Success in Kenya with Gender Perspectives: SHEP and SHEP </a:t>
            </a:r>
            <a:r>
              <a:rPr lang="en-US" altLang="ja-JP" sz="3200" i="1" dirty="0" smtClean="0">
                <a:solidFill>
                  <a:schemeClr val="accent6">
                    <a:lumMod val="50000"/>
                  </a:schemeClr>
                </a:solidFill>
                <a:latin typeface="+mn-lt"/>
                <a:ea typeface="ＭＳ Ｐゴシック" panose="020B0600070205080204" pitchFamily="50" charset="-128"/>
                <a:cs typeface="Arial" panose="020B0604020202020204" pitchFamily="34" charset="0"/>
              </a:rPr>
              <a:t>UP</a:t>
            </a:r>
            <a:endParaRPr kumimoji="1" lang="ja-JP" altLang="en-US" sz="3200" i="1" dirty="0">
              <a:latin typeface="+mn-lt"/>
            </a:endParaRPr>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13</a:t>
            </a:fld>
            <a:endParaRPr kumimoji="1" lang="ja-JP" altLang="en-US"/>
          </a:p>
        </p:txBody>
      </p:sp>
      <p:sp>
        <p:nvSpPr>
          <p:cNvPr id="5" name="正方形/長方形 4"/>
          <p:cNvSpPr/>
          <p:nvPr/>
        </p:nvSpPr>
        <p:spPr>
          <a:xfrm>
            <a:off x="4049793" y="873529"/>
            <a:ext cx="4286685" cy="276999"/>
          </a:xfrm>
          <a:prstGeom prst="rect">
            <a:avLst/>
          </a:prstGeom>
        </p:spPr>
        <p:txBody>
          <a:bodyPr wrap="square">
            <a:spAutoFit/>
          </a:bodyPr>
          <a:lstStyle/>
          <a:p>
            <a:r>
              <a:rPr lang="en-US" altLang="ja-JP" sz="1200" dirty="0" smtClean="0">
                <a:ea typeface="ＭＳ Ｐゴシック" panose="020B0600070205080204" pitchFamily="50" charset="-128"/>
                <a:cs typeface="Arial" panose="020B0604020202020204" pitchFamily="34" charset="0"/>
              </a:rPr>
              <a:t>Source: JICA. 2014. </a:t>
            </a:r>
            <a:r>
              <a:rPr lang="en-US" altLang="ja-JP" sz="1200" i="1" dirty="0" smtClean="0">
                <a:ea typeface="ＭＳ Ｐゴシック" panose="020B0600070205080204" pitchFamily="50" charset="-128"/>
                <a:cs typeface="Arial" panose="020B0604020202020204" pitchFamily="34" charset="0"/>
              </a:rPr>
              <a:t>Gender Equality and Women’s Empowerment.</a:t>
            </a:r>
            <a:endParaRPr lang="en-US" altLang="ja-JP" sz="1200" dirty="0">
              <a:ea typeface="ＭＳ Ｐゴシック" panose="020B0600070205080204" pitchFamily="50" charset="-128"/>
              <a:cs typeface="Arial" panose="020B0604020202020204" pitchFamily="34" charset="0"/>
            </a:endParaRPr>
          </a:p>
        </p:txBody>
      </p:sp>
      <p:sp>
        <p:nvSpPr>
          <p:cNvPr id="6" name="コンテンツ プレースホルダー 1"/>
          <p:cNvSpPr>
            <a:spLocks noGrp="1"/>
          </p:cNvSpPr>
          <p:nvPr>
            <p:ph idx="1"/>
          </p:nvPr>
        </p:nvSpPr>
        <p:spPr>
          <a:xfrm>
            <a:off x="1907095" y="1605641"/>
            <a:ext cx="7186618" cy="1847859"/>
          </a:xfrm>
        </p:spPr>
        <p:txBody>
          <a:bodyPr>
            <a:normAutofit/>
          </a:bodyPr>
          <a:lstStyle/>
          <a:p>
            <a:pPr>
              <a:buClr>
                <a:srgbClr val="0000CC"/>
              </a:buClr>
              <a:buFont typeface="Wingdings" panose="05000000000000000000" pitchFamily="2" charset="2"/>
              <a:buChar char="u"/>
              <a:defRPr/>
            </a:pPr>
            <a:r>
              <a:rPr lang="en-US" altLang="ja-JP" sz="1800" dirty="0" smtClean="0">
                <a:latin typeface="Arial" panose="020B0604020202020204" pitchFamily="34" charset="0"/>
                <a:cs typeface="Arial" panose="020B0604020202020204" pitchFamily="34" charset="0"/>
              </a:rPr>
              <a:t>Wives started participating in the technical trainings. Then their family income </a:t>
            </a:r>
            <a:r>
              <a:rPr lang="en-US" altLang="ja-JP" sz="1800" dirty="0">
                <a:latin typeface="Arial" panose="020B0604020202020204" pitchFamily="34" charset="0"/>
                <a:cs typeface="Arial" panose="020B0604020202020204" pitchFamily="34" charset="0"/>
              </a:rPr>
              <a:t>from horticultural farming increased through working hand in hand with their </a:t>
            </a:r>
            <a:r>
              <a:rPr lang="en-US" altLang="ja-JP" sz="1800" dirty="0" smtClean="0">
                <a:latin typeface="Arial" panose="020B0604020202020204" pitchFamily="34" charset="0"/>
                <a:cs typeface="Arial" panose="020B0604020202020204" pitchFamily="34" charset="0"/>
              </a:rPr>
              <a:t>husbands. </a:t>
            </a:r>
          </a:p>
          <a:p>
            <a:pPr>
              <a:buClr>
                <a:srgbClr val="0000CC"/>
              </a:buClr>
              <a:buFont typeface="Wingdings" panose="05000000000000000000" pitchFamily="2" charset="2"/>
              <a:buChar char="u"/>
              <a:defRPr/>
            </a:pPr>
            <a:r>
              <a:rPr lang="en-US" altLang="ja-JP" sz="1800" dirty="0">
                <a:latin typeface="Arial" panose="020B0604020202020204" pitchFamily="34" charset="0"/>
                <a:cs typeface="Arial" panose="020B0604020202020204" pitchFamily="34" charset="0"/>
              </a:rPr>
              <a:t>Husbands then started to listen to the opinions of their wives on farm management, which means that </a:t>
            </a:r>
            <a:r>
              <a:rPr lang="en-US" altLang="ja-JP" sz="1800" dirty="0" smtClean="0">
                <a:latin typeface="Arial" panose="020B0604020202020204" pitchFamily="34" charset="0"/>
                <a:cs typeface="Arial" panose="020B0604020202020204" pitchFamily="34" charset="0"/>
              </a:rPr>
              <a:t>wives </a:t>
            </a:r>
            <a:r>
              <a:rPr lang="en-US" altLang="ja-JP" sz="1800" dirty="0">
                <a:latin typeface="Arial" panose="020B0604020202020204" pitchFamily="34" charset="0"/>
                <a:cs typeface="Arial" panose="020B0604020202020204" pitchFamily="34" charset="0"/>
              </a:rPr>
              <a:t>started to </a:t>
            </a:r>
            <a:r>
              <a:rPr lang="en-US" altLang="ja-JP" sz="1800" dirty="0" smtClean="0">
                <a:latin typeface="Arial" panose="020B0604020202020204" pitchFamily="34" charset="0"/>
                <a:cs typeface="Arial" panose="020B0604020202020204" pitchFamily="34" charset="0"/>
              </a:rPr>
              <a:t>take part in </a:t>
            </a:r>
            <a:r>
              <a:rPr lang="en-US" altLang="ja-JP" sz="1800" dirty="0">
                <a:latin typeface="Arial" panose="020B0604020202020204" pitchFamily="34" charset="0"/>
                <a:cs typeface="Arial" panose="020B0604020202020204" pitchFamily="34" charset="0"/>
              </a:rPr>
              <a:t>the decision-making in </a:t>
            </a:r>
            <a:r>
              <a:rPr lang="en-US" altLang="ja-JP" sz="1800" dirty="0" smtClean="0">
                <a:latin typeface="Arial" panose="020B0604020202020204" pitchFamily="34" charset="0"/>
                <a:cs typeface="Arial" panose="020B0604020202020204" pitchFamily="34" charset="0"/>
              </a:rPr>
              <a:t>farming</a:t>
            </a:r>
            <a:r>
              <a:rPr lang="en-US" altLang="ja-JP" sz="1800" dirty="0">
                <a:latin typeface="Arial" panose="020B0604020202020204" pitchFamily="34" charset="0"/>
                <a:cs typeface="Arial" panose="020B0604020202020204" pitchFamily="34" charset="0"/>
              </a:rPr>
              <a:t> </a:t>
            </a:r>
            <a:r>
              <a:rPr lang="en-US" altLang="ja-JP" sz="1800" dirty="0" smtClean="0">
                <a:latin typeface="Arial" panose="020B0604020202020204" pitchFamily="34" charset="0"/>
                <a:cs typeface="Arial" panose="020B0604020202020204" pitchFamily="34" charset="0"/>
              </a:rPr>
              <a:t>and act as co-managers of farming.</a:t>
            </a:r>
            <a:endParaRPr lang="en-US" altLang="ja-JP" sz="1800" dirty="0">
              <a:latin typeface="Arial" panose="020B0604020202020204" pitchFamily="34" charset="0"/>
              <a:cs typeface="Arial" panose="020B0604020202020204" pitchFamily="34" charset="0"/>
            </a:endParaRPr>
          </a:p>
        </p:txBody>
      </p:sp>
      <p:sp>
        <p:nvSpPr>
          <p:cNvPr id="7" name="角丸四角形 6"/>
          <p:cNvSpPr/>
          <p:nvPr/>
        </p:nvSpPr>
        <p:spPr>
          <a:xfrm>
            <a:off x="170159" y="1619930"/>
            <a:ext cx="1736935" cy="1647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Equal Opportunities</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8" name="角丸四角形 7"/>
          <p:cNvSpPr/>
          <p:nvPr/>
        </p:nvSpPr>
        <p:spPr>
          <a:xfrm>
            <a:off x="170159" y="3406666"/>
            <a:ext cx="1765511" cy="1475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Reviewed Gender Roles</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9" name="角丸四角形 8"/>
          <p:cNvSpPr/>
          <p:nvPr/>
        </p:nvSpPr>
        <p:spPr>
          <a:xfrm>
            <a:off x="170159" y="5067977"/>
            <a:ext cx="1765511" cy="1400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Arial" panose="020B0604020202020204" pitchFamily="34" charset="0"/>
                <a:cs typeface="Arial" panose="020B0604020202020204" pitchFamily="34" charset="0"/>
              </a:rPr>
              <a:t>Joint Decision-Making</a:t>
            </a:r>
            <a:endParaRPr kumimoji="1" lang="ja-JP" altLang="en-US" dirty="0">
              <a:solidFill>
                <a:schemeClr val="tx1"/>
              </a:solidFill>
              <a:latin typeface="Arial" panose="020B0604020202020204" pitchFamily="34" charset="0"/>
              <a:cs typeface="Arial" panose="020B0604020202020204" pitchFamily="34" charset="0"/>
            </a:endParaRPr>
          </a:p>
        </p:txBody>
      </p:sp>
      <p:sp>
        <p:nvSpPr>
          <p:cNvPr id="10" name="コンテンツ プレースホルダー 2"/>
          <p:cNvSpPr txBox="1">
            <a:spLocks/>
          </p:cNvSpPr>
          <p:nvPr/>
        </p:nvSpPr>
        <p:spPr>
          <a:xfrm>
            <a:off x="1921383" y="3378090"/>
            <a:ext cx="7057329" cy="16899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00CC"/>
              </a:buClr>
              <a:buFont typeface="Wingdings" panose="05000000000000000000" pitchFamily="2" charset="2"/>
              <a:buChar char="u"/>
              <a:defRPr/>
            </a:pPr>
            <a:r>
              <a:rPr lang="en-US" altLang="ja-JP" sz="1800" dirty="0" smtClean="0">
                <a:latin typeface="Arial" panose="020B0604020202020204" pitchFamily="34" charset="0"/>
                <a:cs typeface="Arial" panose="020B0604020202020204" pitchFamily="34" charset="0"/>
              </a:rPr>
              <a:t>Husbands realized the advantage of working together with their wives to improve productivity and incomes. Then they gradually began to pay attention to the heavy workload of wives, and started to help wives with domestic duties and childrearing. </a:t>
            </a:r>
          </a:p>
          <a:p>
            <a:pPr>
              <a:buClr>
                <a:srgbClr val="0000CC"/>
              </a:buClr>
              <a:buFont typeface="Wingdings" panose="05000000000000000000" pitchFamily="2" charset="2"/>
              <a:buChar char="u"/>
              <a:defRPr/>
            </a:pPr>
            <a:r>
              <a:rPr lang="en-US" altLang="ja-JP" sz="1800" dirty="0" smtClean="0">
                <a:latin typeface="Arial" panose="020B0604020202020204" pitchFamily="34" charset="0"/>
                <a:cs typeface="Arial" panose="020B0604020202020204" pitchFamily="34" charset="0"/>
              </a:rPr>
              <a:t>Wives could then allocate more time to farming activities due to the mitigation of their heavy workload. </a:t>
            </a:r>
            <a:endParaRPr lang="en-US" altLang="ja-JP" sz="1800" dirty="0">
              <a:latin typeface="Arial" panose="020B0604020202020204" pitchFamily="34" charset="0"/>
              <a:cs typeface="Arial" panose="020B0604020202020204" pitchFamily="34" charset="0"/>
            </a:endParaRPr>
          </a:p>
        </p:txBody>
      </p:sp>
      <p:sp>
        <p:nvSpPr>
          <p:cNvPr id="11" name="コンテンツ プレースホルダー 2"/>
          <p:cNvSpPr txBox="1">
            <a:spLocks/>
          </p:cNvSpPr>
          <p:nvPr/>
        </p:nvSpPr>
        <p:spPr>
          <a:xfrm>
            <a:off x="1907094" y="5082263"/>
            <a:ext cx="7085906" cy="11144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rgbClr val="0000CC"/>
              </a:buClr>
              <a:buFont typeface="Wingdings" panose="05000000000000000000" pitchFamily="2" charset="2"/>
              <a:buChar char="u"/>
              <a:defRPr/>
            </a:pPr>
            <a:r>
              <a:rPr lang="en-US" altLang="ja-JP" sz="1800" dirty="0" smtClean="0">
                <a:latin typeface="Arial" panose="020B0604020202020204" pitchFamily="34" charset="0"/>
                <a:cs typeface="Arial" panose="020B0604020202020204" pitchFamily="34" charset="0"/>
              </a:rPr>
              <a:t>Husbands used to control incomes. So wives’ motivation for engaging in productive work declined. </a:t>
            </a:r>
          </a:p>
          <a:p>
            <a:pPr>
              <a:buClr>
                <a:srgbClr val="0000CC"/>
              </a:buClr>
              <a:buFont typeface="Wingdings" panose="05000000000000000000" pitchFamily="2" charset="2"/>
              <a:buChar char="u"/>
              <a:defRPr/>
            </a:pPr>
            <a:r>
              <a:rPr lang="en-US" altLang="ja-JP" sz="1800" dirty="0" smtClean="0">
                <a:latin typeface="Arial" panose="020B0604020202020204" pitchFamily="34" charset="0"/>
                <a:cs typeface="Arial" panose="020B0604020202020204" pitchFamily="34" charset="0"/>
              </a:rPr>
              <a:t>But wives started to act </a:t>
            </a:r>
            <a:r>
              <a:rPr lang="en-US" altLang="ja-JP" sz="1800" dirty="0">
                <a:latin typeface="Arial" panose="020B0604020202020204" pitchFamily="34" charset="0"/>
                <a:cs typeface="Arial" panose="020B0604020202020204" pitchFamily="34" charset="0"/>
              </a:rPr>
              <a:t>as co-managers of </a:t>
            </a:r>
            <a:r>
              <a:rPr lang="en-US" altLang="ja-JP" sz="1800" dirty="0" smtClean="0">
                <a:latin typeface="Arial" panose="020B0604020202020204" pitchFamily="34" charset="0"/>
                <a:cs typeface="Arial" panose="020B0604020202020204" pitchFamily="34" charset="0"/>
              </a:rPr>
              <a:t>farming </a:t>
            </a:r>
            <a:r>
              <a:rPr lang="en-US" altLang="ja-JP" sz="1800" dirty="0">
                <a:latin typeface="Arial" panose="020B0604020202020204" pitchFamily="34" charset="0"/>
                <a:cs typeface="Arial" panose="020B0604020202020204" pitchFamily="34" charset="0"/>
              </a:rPr>
              <a:t>and </a:t>
            </a:r>
            <a:r>
              <a:rPr lang="en-US" altLang="ja-JP" sz="1800" dirty="0" smtClean="0">
                <a:latin typeface="Arial" panose="020B0604020202020204" pitchFamily="34" charset="0"/>
                <a:cs typeface="Arial" panose="020B0604020202020204" pitchFamily="34" charset="0"/>
              </a:rPr>
              <a:t>took part in family finance, which enhanced their motivation </a:t>
            </a:r>
            <a:r>
              <a:rPr lang="en-US" altLang="ja-JP" sz="1800" dirty="0">
                <a:latin typeface="Arial" panose="020B0604020202020204" pitchFamily="34" charset="0"/>
                <a:cs typeface="Arial" panose="020B0604020202020204" pitchFamily="34" charset="0"/>
              </a:rPr>
              <a:t>toward the improvement in productivity</a:t>
            </a:r>
            <a:r>
              <a:rPr lang="en-US" altLang="ja-JP" sz="18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695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03876"/>
            <a:ext cx="7886700" cy="1325563"/>
          </a:xfrm>
        </p:spPr>
        <p:txBody>
          <a:bodyPr>
            <a:noAutofit/>
          </a:bodyPr>
          <a:lstStyle/>
          <a:p>
            <a:r>
              <a:rPr lang="en-US" altLang="ja-JP" sz="3200" i="1" dirty="0">
                <a:solidFill>
                  <a:schemeClr val="accent6">
                    <a:lumMod val="50000"/>
                  </a:schemeClr>
                </a:solidFill>
                <a:latin typeface="+mn-lt"/>
                <a:ea typeface="ＭＳ Ｐゴシック" panose="020B0600070205080204" pitchFamily="50" charset="-128"/>
                <a:cs typeface="Arial" panose="020B0604020202020204" pitchFamily="34" charset="0"/>
              </a:rPr>
              <a:t>Success in Kenya with Gender Perspectives: SHEP and SHEP </a:t>
            </a:r>
            <a:r>
              <a:rPr lang="en-US" altLang="ja-JP" sz="3200" i="1" dirty="0" smtClean="0">
                <a:solidFill>
                  <a:schemeClr val="accent6">
                    <a:lumMod val="50000"/>
                  </a:schemeClr>
                </a:solidFill>
                <a:latin typeface="+mn-lt"/>
                <a:ea typeface="ＭＳ Ｐゴシック" panose="020B0600070205080204" pitchFamily="50" charset="-128"/>
                <a:cs typeface="Arial" panose="020B0604020202020204" pitchFamily="34" charset="0"/>
              </a:rPr>
              <a:t>UP (</a:t>
            </a:r>
            <a:r>
              <a:rPr lang="en-US" altLang="ja-JP" sz="3200" i="1" dirty="0" err="1">
                <a:solidFill>
                  <a:schemeClr val="accent6">
                    <a:lumMod val="50000"/>
                  </a:schemeClr>
                </a:solidFill>
                <a:latin typeface="+mn-lt"/>
                <a:ea typeface="ＭＳ Ｐゴシック" panose="020B0600070205080204" pitchFamily="50" charset="-128"/>
                <a:cs typeface="Arial" panose="020B0604020202020204" pitchFamily="34" charset="0"/>
              </a:rPr>
              <a:t>c</a:t>
            </a:r>
            <a:r>
              <a:rPr lang="en-US" altLang="ja-JP" sz="3200" i="1" dirty="0" err="1" smtClean="0">
                <a:solidFill>
                  <a:schemeClr val="accent6">
                    <a:lumMod val="50000"/>
                  </a:schemeClr>
                </a:solidFill>
                <a:latin typeface="+mn-lt"/>
                <a:ea typeface="ＭＳ Ｐゴシック" panose="020B0600070205080204" pitchFamily="50" charset="-128"/>
                <a:cs typeface="Arial" panose="020B0604020202020204" pitchFamily="34" charset="0"/>
              </a:rPr>
              <a:t>ont</a:t>
            </a:r>
            <a:r>
              <a:rPr lang="en-US" altLang="ja-JP" sz="3200" i="1" dirty="0" smtClean="0">
                <a:solidFill>
                  <a:schemeClr val="accent6">
                    <a:lumMod val="50000"/>
                  </a:schemeClr>
                </a:solidFill>
                <a:latin typeface="+mn-lt"/>
                <a:ea typeface="ＭＳ Ｐゴシック" panose="020B0600070205080204" pitchFamily="50" charset="-128"/>
                <a:cs typeface="Arial" panose="020B0604020202020204" pitchFamily="34" charset="0"/>
              </a:rPr>
              <a:t>’)</a:t>
            </a:r>
            <a:endParaRPr kumimoji="1" lang="ja-JP" altLang="en-US" sz="3200" i="1" dirty="0">
              <a:latin typeface="+mn-lt"/>
            </a:endParaRPr>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14</a:t>
            </a:fld>
            <a:endParaRPr kumimoji="1" lang="ja-JP" altLang="en-US"/>
          </a:p>
        </p:txBody>
      </p:sp>
      <p:sp>
        <p:nvSpPr>
          <p:cNvPr id="12" name="コンテンツ プレースホルダー 2"/>
          <p:cNvSpPr txBox="1">
            <a:spLocks/>
          </p:cNvSpPr>
          <p:nvPr/>
        </p:nvSpPr>
        <p:spPr bwMode="auto">
          <a:xfrm>
            <a:off x="155762" y="4456052"/>
            <a:ext cx="8407844" cy="131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kumimoji="1"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kumimoji="1"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kumimoji="1"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kumimoji="1"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a:buClrTx/>
              <a:buSzPct val="100000"/>
              <a:buFont typeface="Wingdings" panose="05000000000000000000" pitchFamily="2" charset="2"/>
              <a:buChar char="u"/>
              <a:defRPr/>
            </a:pPr>
            <a:endParaRPr lang="en-US" altLang="ja-JP" sz="2200" dirty="0">
              <a:latin typeface="Arial" panose="020B0604020202020204" pitchFamily="34" charset="0"/>
              <a:cs typeface="Arial" panose="020B0604020202020204" pitchFamily="34" charset="0"/>
            </a:endParaRPr>
          </a:p>
        </p:txBody>
      </p:sp>
      <p:sp>
        <p:nvSpPr>
          <p:cNvPr id="13" name="タイトル 1">
            <a:extLst>
              <a:ext uri="{FF2B5EF4-FFF2-40B4-BE49-F238E27FC236}">
                <a16:creationId xmlns:a16="http://schemas.microsoft.com/office/drawing/2014/main" id="{FC6B919A-FF8E-4A68-B893-0E16D8713F2A}"/>
              </a:ext>
            </a:extLst>
          </p:cNvPr>
          <p:cNvSpPr txBox="1">
            <a:spLocks/>
          </p:cNvSpPr>
          <p:nvPr/>
        </p:nvSpPr>
        <p:spPr>
          <a:xfrm>
            <a:off x="247562" y="1527711"/>
            <a:ext cx="4300688" cy="9365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000" b="1" i="1" dirty="0" smtClean="0">
                <a:solidFill>
                  <a:srgbClr val="00B050"/>
                </a:solidFill>
                <a:latin typeface="Arial" panose="020B0604020202020204" pitchFamily="34" charset="0"/>
                <a:ea typeface="ＭＳ Ｐゴシック" panose="020B0600070205080204" pitchFamily="50" charset="-128"/>
                <a:cs typeface="Arial" panose="020B0604020202020204" pitchFamily="34" charset="0"/>
              </a:rPr>
              <a:t>As a result…</a:t>
            </a:r>
          </a:p>
        </p:txBody>
      </p:sp>
      <p:sp>
        <p:nvSpPr>
          <p:cNvPr id="14" name="コンテンツ プレースホルダー 2"/>
          <p:cNvSpPr txBox="1">
            <a:spLocks/>
          </p:cNvSpPr>
          <p:nvPr/>
        </p:nvSpPr>
        <p:spPr bwMode="auto">
          <a:xfrm>
            <a:off x="160396" y="2346861"/>
            <a:ext cx="610234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kumimoji="1"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kumimoji="1"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kumimoji="1"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kumimoji="1"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a:buClr>
                <a:srgbClr val="0000CC"/>
              </a:buClr>
              <a:buSzPct val="100000"/>
              <a:buFont typeface="Wingdings" panose="05000000000000000000" pitchFamily="2" charset="2"/>
              <a:buChar char="u"/>
              <a:defRPr/>
            </a:pPr>
            <a:r>
              <a:rPr lang="en-US" altLang="ja-JP" sz="2400" dirty="0" smtClean="0">
                <a:latin typeface="Arial" panose="020B0604020202020204" pitchFamily="34" charset="0"/>
                <a:cs typeface="Arial" panose="020B0604020202020204" pitchFamily="34" charset="0"/>
              </a:rPr>
              <a:t>Male and female farmers could increase their </a:t>
            </a:r>
            <a:r>
              <a:rPr lang="en-US" altLang="ja-JP" sz="2400" dirty="0">
                <a:latin typeface="Arial" panose="020B0604020202020204" pitchFamily="34" charset="0"/>
                <a:cs typeface="Arial" panose="020B0604020202020204" pitchFamily="34" charset="0"/>
              </a:rPr>
              <a:t>incomes </a:t>
            </a:r>
            <a:r>
              <a:rPr lang="en-US" altLang="ja-JP" sz="2400" dirty="0" smtClean="0">
                <a:latin typeface="Arial" panose="020B0604020202020204" pitchFamily="34" charset="0"/>
                <a:cs typeface="Arial" panose="020B0604020202020204" pitchFamily="34" charset="0"/>
              </a:rPr>
              <a:t>because </a:t>
            </a:r>
            <a:r>
              <a:rPr lang="en-US" altLang="ja-JP" sz="2400" dirty="0">
                <a:latin typeface="Arial" panose="020B0604020202020204" pitchFamily="34" charset="0"/>
                <a:cs typeface="Arial" panose="020B0604020202020204" pitchFamily="34" charset="0"/>
              </a:rPr>
              <a:t>they </a:t>
            </a:r>
            <a:r>
              <a:rPr lang="en-US" altLang="ja-JP" sz="2400" dirty="0" smtClean="0">
                <a:latin typeface="Arial" panose="020B0604020202020204" pitchFamily="34" charset="0"/>
                <a:cs typeface="Arial" panose="020B0604020202020204" pitchFamily="34" charset="0"/>
              </a:rPr>
              <a:t>managed </a:t>
            </a:r>
            <a:r>
              <a:rPr lang="en-US" altLang="ja-JP" sz="2400" dirty="0">
                <a:latin typeface="Arial" panose="020B0604020202020204" pitchFamily="34" charset="0"/>
                <a:cs typeface="Arial" panose="020B0604020202020204" pitchFamily="34" charset="0"/>
              </a:rPr>
              <a:t>farming activities effectively with a long-term vision. </a:t>
            </a:r>
            <a:endParaRPr lang="en-US" altLang="ja-JP" sz="2400" dirty="0" smtClean="0">
              <a:latin typeface="Arial" panose="020B0604020202020204" pitchFamily="34" charset="0"/>
              <a:cs typeface="Arial" panose="020B0604020202020204" pitchFamily="34" charset="0"/>
            </a:endParaRPr>
          </a:p>
          <a:p>
            <a:pPr>
              <a:buClr>
                <a:srgbClr val="0000CC"/>
              </a:buClr>
              <a:buSzPct val="100000"/>
              <a:buFont typeface="Wingdings" panose="05000000000000000000" pitchFamily="2" charset="2"/>
              <a:buChar char="u"/>
              <a:defRPr/>
            </a:pPr>
            <a:r>
              <a:rPr lang="en-US" altLang="ja-JP" sz="2400" dirty="0">
                <a:latin typeface="Arial" panose="020B0604020202020204" pitchFamily="34" charset="0"/>
                <a:cs typeface="Arial" panose="020B0604020202020204" pitchFamily="34" charset="0"/>
              </a:rPr>
              <a:t>The growing sense of men and women as co-managers in farming contributed to building trust between a husband and a wife, and improving their relationship. </a:t>
            </a:r>
          </a:p>
        </p:txBody>
      </p:sp>
      <p:sp>
        <p:nvSpPr>
          <p:cNvPr id="15" name="爆発 2 14"/>
          <p:cNvSpPr/>
          <p:nvPr/>
        </p:nvSpPr>
        <p:spPr>
          <a:xfrm>
            <a:off x="6054788" y="1921390"/>
            <a:ext cx="2979737" cy="3744913"/>
          </a:xfrm>
          <a:prstGeom prst="irregularSeal2">
            <a:avLst/>
          </a:prstGeom>
          <a:solidFill>
            <a:srgbClr val="92D05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B050"/>
              </a:solidFill>
            </a:endParaRPr>
          </a:p>
        </p:txBody>
      </p:sp>
      <p:sp>
        <p:nvSpPr>
          <p:cNvPr id="16" name="コンテンツ プレースホルダー 2"/>
          <p:cNvSpPr txBox="1">
            <a:spLocks/>
          </p:cNvSpPr>
          <p:nvPr/>
        </p:nvSpPr>
        <p:spPr bwMode="auto">
          <a:xfrm>
            <a:off x="6116713" y="2496871"/>
            <a:ext cx="2559050" cy="2632075"/>
          </a:xfrm>
          <a:prstGeom prst="rect">
            <a:avLst/>
          </a:prstGeom>
          <a:noFill/>
          <a:ln w="25400">
            <a:noFill/>
            <a:miter lim="800000"/>
            <a:headEnd/>
            <a:tailEnd/>
          </a:ln>
        </p:spPr>
        <p:txBody>
          <a:bodyPr>
            <a:normAutofit lnSpcReduction="10000"/>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kumimoji="1"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kumimoji="1"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kumimoji="1"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kumimoji="1"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82550" indent="0" algn="ctr">
              <a:buFont typeface="Wingdings 2" pitchFamily="18" charset="2"/>
              <a:buNone/>
              <a:defRPr/>
            </a:pPr>
            <a:r>
              <a:rPr lang="en-US" altLang="ja-JP" sz="1800" b="1" dirty="0" smtClean="0">
                <a:latin typeface="Arial" panose="020B0604020202020204" pitchFamily="34" charset="0"/>
                <a:cs typeface="Arial" panose="020B0604020202020204" pitchFamily="34" charset="0"/>
              </a:rPr>
              <a:t>Average Income of the 2,500 Target Farmers</a:t>
            </a:r>
          </a:p>
          <a:p>
            <a:pPr marL="82550" indent="0" algn="ctr">
              <a:buFont typeface="Wingdings 2" pitchFamily="18" charset="2"/>
              <a:buNone/>
              <a:defRPr/>
            </a:pPr>
            <a:r>
              <a:rPr lang="en-US" altLang="ja-JP" sz="1800" b="1" dirty="0" smtClean="0">
                <a:latin typeface="Arial" panose="020B0604020202020204" pitchFamily="34" charset="0"/>
                <a:cs typeface="Arial" panose="020B0604020202020204" pitchFamily="34" charset="0"/>
              </a:rPr>
              <a:t>USD 285/year</a:t>
            </a:r>
          </a:p>
          <a:p>
            <a:pPr marL="82550" indent="0" algn="ctr">
              <a:buFont typeface="Wingdings 2" pitchFamily="18" charset="2"/>
              <a:buNone/>
              <a:defRPr/>
            </a:pPr>
            <a:r>
              <a:rPr lang="en-US" altLang="ja-JP" sz="1800" b="1" dirty="0">
                <a:latin typeface="Arial" panose="020B0604020202020204" pitchFamily="34" charset="0"/>
                <a:cs typeface="Arial" panose="020B0604020202020204" pitchFamily="34" charset="0"/>
              </a:rPr>
              <a:t>(</a:t>
            </a:r>
            <a:r>
              <a:rPr lang="en-US" altLang="ja-JP" sz="1800" b="1" dirty="0" smtClean="0">
                <a:latin typeface="Arial" panose="020B0604020202020204" pitchFamily="34" charset="0"/>
                <a:cs typeface="Arial" panose="020B0604020202020204" pitchFamily="34" charset="0"/>
              </a:rPr>
              <a:t>May and June 2007)</a:t>
            </a:r>
          </a:p>
          <a:p>
            <a:pPr marL="82550" indent="0" algn="ctr">
              <a:buFont typeface="Wingdings 2" pitchFamily="18" charset="2"/>
              <a:buNone/>
              <a:defRPr/>
            </a:pPr>
            <a:endParaRPr lang="en-US" altLang="ja-JP" sz="1800" dirty="0">
              <a:latin typeface="Arial" panose="020B0604020202020204" pitchFamily="34" charset="0"/>
              <a:cs typeface="Arial" panose="020B0604020202020204" pitchFamily="34" charset="0"/>
            </a:endParaRPr>
          </a:p>
          <a:p>
            <a:pPr marL="82550" indent="0" algn="ctr">
              <a:buFont typeface="Wingdings 2" pitchFamily="18" charset="2"/>
              <a:buNone/>
              <a:defRPr/>
            </a:pPr>
            <a:r>
              <a:rPr lang="en-US" altLang="ja-JP" sz="1800" b="1" dirty="0" smtClean="0">
                <a:latin typeface="Arial" panose="020B0604020202020204" pitchFamily="34" charset="0"/>
                <a:cs typeface="Arial" panose="020B0604020202020204" pitchFamily="34" charset="0"/>
              </a:rPr>
              <a:t>USD 589/year</a:t>
            </a:r>
          </a:p>
          <a:p>
            <a:pPr marL="82550" indent="0" algn="ctr">
              <a:buFont typeface="Wingdings 2" pitchFamily="18" charset="2"/>
              <a:buNone/>
              <a:defRPr/>
            </a:pPr>
            <a:r>
              <a:rPr lang="en-US" altLang="ja-JP" sz="1800" b="1" dirty="0" smtClean="0">
                <a:latin typeface="Arial" panose="020B0604020202020204" pitchFamily="34" charset="0"/>
                <a:cs typeface="Arial" panose="020B0604020202020204" pitchFamily="34" charset="0"/>
              </a:rPr>
              <a:t>(Oct 2009)</a:t>
            </a:r>
          </a:p>
          <a:p>
            <a:pPr marL="82550" indent="0" algn="ctr">
              <a:buFont typeface="Wingdings 2" pitchFamily="18" charset="2"/>
              <a:buNone/>
              <a:defRPr/>
            </a:pPr>
            <a:endParaRPr lang="en-US" altLang="ja-JP" sz="2000" dirty="0">
              <a:latin typeface="Arial" panose="020B0604020202020204" pitchFamily="34" charset="0"/>
              <a:cs typeface="Arial" panose="020B0604020202020204" pitchFamily="34" charset="0"/>
            </a:endParaRPr>
          </a:p>
        </p:txBody>
      </p:sp>
      <p:sp>
        <p:nvSpPr>
          <p:cNvPr id="17" name="下矢印 16"/>
          <p:cNvSpPr/>
          <p:nvPr/>
        </p:nvSpPr>
        <p:spPr>
          <a:xfrm>
            <a:off x="7108107" y="3990711"/>
            <a:ext cx="576262" cy="288925"/>
          </a:xfrm>
          <a:prstGeom prst="downArrow">
            <a:avLst/>
          </a:prstGeom>
          <a:solidFill>
            <a:schemeClr val="accent5">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0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15</a:t>
            </a:fld>
            <a:endParaRPr kumimoji="1" lang="ja-JP"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098" y="3223058"/>
            <a:ext cx="5051546" cy="336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角丸四角形吹き出し 9"/>
          <p:cNvSpPr/>
          <p:nvPr/>
        </p:nvSpPr>
        <p:spPr>
          <a:xfrm>
            <a:off x="133350" y="161348"/>
            <a:ext cx="4650521" cy="3486149"/>
          </a:xfrm>
          <a:prstGeom prst="wedgeRoundRectCallout">
            <a:avLst>
              <a:gd name="adj1" fmla="val 26977"/>
              <a:gd name="adj2" fmla="val 69640"/>
              <a:gd name="adj3" fmla="val 16667"/>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i="1" u="sng" dirty="0">
                <a:solidFill>
                  <a:schemeClr val="bg1"/>
                </a:solidFill>
                <a:latin typeface="Arial" panose="020B0604020202020204" pitchFamily="34" charset="0"/>
                <a:cs typeface="Arial" panose="020B0604020202020204" pitchFamily="34" charset="0"/>
              </a:rPr>
              <a:t>Voice of a male farmer </a:t>
            </a:r>
          </a:p>
          <a:p>
            <a:pPr algn="ctr">
              <a:defRPr/>
            </a:pPr>
            <a:r>
              <a:rPr lang="en-US" altLang="ja-JP" b="1" dirty="0">
                <a:solidFill>
                  <a:schemeClr val="bg1"/>
                </a:solidFill>
                <a:latin typeface="Arial" panose="020B0604020202020204" pitchFamily="34" charset="0"/>
                <a:cs typeface="Arial" panose="020B0604020202020204" pitchFamily="34" charset="0"/>
              </a:rPr>
              <a:t>Previously, I used to count my money in the toilet to avoid being watched over by my wife. After attending the SHEP trainings on gender, I started valuing the role my wife played and started to include her in the management of our income. We are all happy since we now respect each other and also because our livelihood has actually improved a lot from horticultural farming. </a:t>
            </a:r>
            <a:endParaRPr lang="ja-JP" altLang="en-US" b="1" dirty="0">
              <a:solidFill>
                <a:schemeClr val="bg1"/>
              </a:solidFill>
              <a:latin typeface="Arial" panose="020B0604020202020204" pitchFamily="34" charset="0"/>
              <a:cs typeface="Arial" panose="020B0604020202020204" pitchFamily="34" charset="0"/>
            </a:endParaRPr>
          </a:p>
        </p:txBody>
      </p:sp>
      <p:sp>
        <p:nvSpPr>
          <p:cNvPr id="11" name="角丸四角形吹き出し 10"/>
          <p:cNvSpPr/>
          <p:nvPr/>
        </p:nvSpPr>
        <p:spPr>
          <a:xfrm>
            <a:off x="5261769" y="419100"/>
            <a:ext cx="3653631" cy="2799194"/>
          </a:xfrm>
          <a:prstGeom prst="wedgeRoundRectCallout">
            <a:avLst>
              <a:gd name="adj1" fmla="val -29856"/>
              <a:gd name="adj2" fmla="val 96463"/>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ja-JP" b="1" i="1" u="sng" dirty="0">
                <a:latin typeface="Arial" panose="020B0604020202020204" pitchFamily="34" charset="0"/>
                <a:cs typeface="Arial" panose="020B0604020202020204" pitchFamily="34" charset="0"/>
              </a:rPr>
              <a:t>Voice of a female farmer </a:t>
            </a:r>
          </a:p>
          <a:p>
            <a:pPr algn="ctr">
              <a:defRPr/>
            </a:pPr>
            <a:r>
              <a:rPr lang="en-US" altLang="ja-JP" b="1" dirty="0">
                <a:latin typeface="Arial" panose="020B0604020202020204" pitchFamily="34" charset="0"/>
                <a:cs typeface="Arial" panose="020B0604020202020204" pitchFamily="34" charset="0"/>
              </a:rPr>
              <a:t>I didn’t know what I worked for. But now I know that I play an important role in increasing our income from farming. I can work with my husband more positively since the more I work, the more I earn an income</a:t>
            </a:r>
            <a:r>
              <a:rPr lang="en-US" altLang="ja-JP" dirty="0">
                <a:latin typeface="Arial" panose="020B0604020202020204" pitchFamily="34" charset="0"/>
                <a:cs typeface="Arial" panose="020B0604020202020204" pitchFamily="34" charset="0"/>
              </a:rPr>
              <a:t>. </a:t>
            </a:r>
            <a:endParaRPr lang="en-US" altLang="ja-JP"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097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21824" y="1114491"/>
            <a:ext cx="7006290" cy="701292"/>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en-US" altLang="ja-JP" sz="3200" i="0" u="none" strike="noStrike" kern="1200" cap="none" spc="-50" normalizeH="0" baseline="0" noProof="0" dirty="0" smtClean="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rPr>
              <a:t>1. Women in Rice Farming in Tanzania </a:t>
            </a:r>
            <a:endParaRPr kumimoji="1" lang="ja-JP" altLang="en-US" sz="3200" i="0" u="none" strike="noStrike" kern="1200" cap="none" spc="-50" normalizeH="0" baseline="0" noProof="0" dirty="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p:txBody>
      </p:sp>
      <p:pic>
        <p:nvPicPr>
          <p:cNvPr id="5" name="Picture 3" descr="DSCN52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925" y="1666520"/>
            <a:ext cx="2250013" cy="1541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9" descr="Dsc002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426351" y="1681598"/>
            <a:ext cx="2273753" cy="1541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図 14" descr="C:\Users\mariko\Pictures\2017年7～8月タンザニア\2017-08-10 SAME\SAME 0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516" y="1681598"/>
            <a:ext cx="2074686" cy="1526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6"/>
          <a:stretch>
            <a:fillRect/>
          </a:stretch>
        </p:blipFill>
        <p:spPr>
          <a:xfrm>
            <a:off x="6945615" y="1678853"/>
            <a:ext cx="2100154" cy="1528796"/>
          </a:xfrm>
          <a:prstGeom prst="rect">
            <a:avLst/>
          </a:prstGeom>
          <a:ln>
            <a:noFill/>
          </a:ln>
          <a:effectLst>
            <a:outerShdw blurRad="292100" dist="139700" dir="2700000" algn="tl" rotWithShape="0">
              <a:srgbClr val="333333">
                <a:alpha val="65000"/>
              </a:srgbClr>
            </a:outerShdw>
          </a:effectLst>
        </p:spPr>
      </p:pic>
      <p:sp>
        <p:nvSpPr>
          <p:cNvPr id="8" name="コンテンツ プレースホルダー 2"/>
          <p:cNvSpPr txBox="1">
            <a:spLocks/>
          </p:cNvSpPr>
          <p:nvPr/>
        </p:nvSpPr>
        <p:spPr>
          <a:xfrm>
            <a:off x="62763" y="3341419"/>
            <a:ext cx="2171131" cy="223823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24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Women’s contribution to rice farming is significant! </a:t>
            </a:r>
          </a:p>
        </p:txBody>
      </p:sp>
      <p:sp>
        <p:nvSpPr>
          <p:cNvPr id="9" name="コンテンツ プレースホルダー 2"/>
          <p:cNvSpPr txBox="1">
            <a:spLocks/>
          </p:cNvSpPr>
          <p:nvPr/>
        </p:nvSpPr>
        <p:spPr>
          <a:xfrm>
            <a:off x="2384013" y="3364765"/>
            <a:ext cx="2240456" cy="223823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24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But they have limited opportunities for trainings!</a:t>
            </a:r>
          </a:p>
        </p:txBody>
      </p:sp>
      <p:sp>
        <p:nvSpPr>
          <p:cNvPr id="11" name="コンテンツ プレースホルダー 2"/>
          <p:cNvSpPr txBox="1">
            <a:spLocks/>
          </p:cNvSpPr>
          <p:nvPr/>
        </p:nvSpPr>
        <p:spPr>
          <a:xfrm>
            <a:off x="4624469" y="3359566"/>
            <a:ext cx="2210650" cy="259285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24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In addition to  rice farming, they are responsible for household chores and child rearing!</a:t>
            </a:r>
          </a:p>
        </p:txBody>
      </p:sp>
      <p:sp>
        <p:nvSpPr>
          <p:cNvPr id="12" name="コンテンツ プレースホルダー 2"/>
          <p:cNvSpPr txBox="1">
            <a:spLocks/>
          </p:cNvSpPr>
          <p:nvPr/>
        </p:nvSpPr>
        <p:spPr>
          <a:xfrm>
            <a:off x="6835119" y="3371899"/>
            <a:ext cx="2210650" cy="341064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24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They do not have a right to decide how to use income from rice farming, and it is not always used for welfare of family!</a:t>
            </a:r>
          </a:p>
        </p:txBody>
      </p:sp>
      <p:sp>
        <p:nvSpPr>
          <p:cNvPr id="2" name="スライド番号プレースホルダー 1"/>
          <p:cNvSpPr>
            <a:spLocks noGrp="1"/>
          </p:cNvSpPr>
          <p:nvPr>
            <p:ph type="sldNum" sz="quarter" idx="12"/>
          </p:nvPr>
        </p:nvSpPr>
        <p:spPr>
          <a:xfrm>
            <a:off x="6860202" y="6417420"/>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タイトル 1"/>
          <p:cNvSpPr txBox="1">
            <a:spLocks/>
          </p:cNvSpPr>
          <p:nvPr/>
        </p:nvSpPr>
        <p:spPr>
          <a:xfrm>
            <a:off x="323424" y="136006"/>
            <a:ext cx="8490857" cy="88591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i="1" dirty="0" smtClean="0">
                <a:solidFill>
                  <a:schemeClr val="accent6">
                    <a:lumMod val="50000"/>
                  </a:schemeClr>
                </a:solidFill>
                <a:latin typeface="+mn-lt"/>
                <a:ea typeface="ＭＳ Ｐゴシック" panose="020B0600070205080204" pitchFamily="50" charset="-128"/>
                <a:cs typeface="Arial" panose="020B0604020202020204" pitchFamily="34" charset="0"/>
              </a:rPr>
              <a:t>Success in Tanzania with Gender Perspectives: TANRICE2</a:t>
            </a:r>
            <a:endParaRPr lang="ja-JP" altLang="en-US" sz="3200" i="1" dirty="0">
              <a:latin typeface="+mn-lt"/>
            </a:endParaRPr>
          </a:p>
        </p:txBody>
      </p:sp>
    </p:spTree>
    <p:extLst>
      <p:ext uri="{BB962C8B-B14F-4D97-AF65-F5344CB8AC3E}">
        <p14:creationId xmlns:p14="http://schemas.microsoft.com/office/powerpoint/2010/main" val="3401006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97572" y="395334"/>
            <a:ext cx="8594178" cy="701292"/>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en-US" altLang="ja-JP" sz="3200" i="0" u="none" strike="noStrike" kern="1200" cap="none" spc="-50" normalizeH="0" baseline="0" noProof="0" dirty="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rPr>
              <a:t>2</a:t>
            </a:r>
            <a:r>
              <a:rPr kumimoji="1" lang="en-US" altLang="ja-JP" sz="3200" i="0" u="none" strike="noStrike" kern="1200" cap="none" spc="-50" normalizeH="0" baseline="0" noProof="0" dirty="0" smtClean="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rPr>
              <a:t>. Gender Activities of TANRICE2</a:t>
            </a:r>
            <a:endParaRPr kumimoji="1" lang="ja-JP" altLang="en-US" sz="3200" i="0" u="none" strike="noStrike" kern="1200" cap="none" spc="-50" normalizeH="0" baseline="0" noProof="0" dirty="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p:txBody>
      </p:sp>
      <p:sp>
        <p:nvSpPr>
          <p:cNvPr id="6" name="角丸四角形 5"/>
          <p:cNvSpPr/>
          <p:nvPr/>
        </p:nvSpPr>
        <p:spPr>
          <a:xfrm>
            <a:off x="6126328" y="1938489"/>
            <a:ext cx="2838618" cy="1112922"/>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8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Rice Farming Activity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Family Issues and Finance</a:t>
            </a:r>
          </a:p>
        </p:txBody>
      </p:sp>
      <p:sp>
        <p:nvSpPr>
          <p:cNvPr id="7" name="角丸四角形 6"/>
          <p:cNvSpPr/>
          <p:nvPr/>
        </p:nvSpPr>
        <p:spPr>
          <a:xfrm>
            <a:off x="3151457" y="1905200"/>
            <a:ext cx="2895679" cy="1153027"/>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Rice Farming Activity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Household Activity</a:t>
            </a:r>
            <a:endParaRPr kumimoji="1" lang="en-US" altLang="ja-JP"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endParaRPr>
          </a:p>
        </p:txBody>
      </p:sp>
      <p:sp>
        <p:nvSpPr>
          <p:cNvPr id="8" name="角丸四角形 7"/>
          <p:cNvSpPr/>
          <p:nvPr/>
        </p:nvSpPr>
        <p:spPr>
          <a:xfrm>
            <a:off x="116169" y="1924250"/>
            <a:ext cx="2947879" cy="1153028"/>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Training</a:t>
            </a:r>
            <a:r>
              <a:rPr kumimoji="1" lang="ja-JP"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0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Participation</a:t>
            </a:r>
            <a:r>
              <a:rPr kumimoji="1" lang="ja-JP" altLang="en-US" sz="20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000" b="0" i="0" u="none" strike="noStrike" kern="1200" cap="none" spc="0" normalizeH="0" baseline="0" noProof="0" dirty="0" smtClean="0">
                <a:ln>
                  <a:noFill/>
                </a:ln>
                <a:solidFill>
                  <a:srgbClr val="000000"/>
                </a:solidFill>
                <a:effectLst/>
                <a:uLnTx/>
                <a:uFillTx/>
                <a:latin typeface="Calibri" panose="020F0502020204030204"/>
                <a:ea typeface="ＭＳ Ｐゴシック" panose="020B0600070205080204" pitchFamily="50" charset="-128"/>
                <a:cs typeface="Arial" panose="020B0604020202020204" pitchFamily="34" charset="0"/>
              </a:rPr>
              <a:t>and Presentation</a:t>
            </a:r>
          </a:p>
        </p:txBody>
      </p:sp>
      <p:sp>
        <p:nvSpPr>
          <p:cNvPr id="9" name="角丸四角形 8"/>
          <p:cNvSpPr/>
          <p:nvPr/>
        </p:nvSpPr>
        <p:spPr>
          <a:xfrm>
            <a:off x="508850" y="1222958"/>
            <a:ext cx="2288213" cy="928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Arial" panose="020B0604020202020204" pitchFamily="34" charset="0"/>
              </a:rPr>
              <a:t>Equal Opportunities</a:t>
            </a:r>
            <a:endParaRPr kumimoji="1" lang="ja-JP" altLang="en-US" sz="2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Arial" panose="020B0604020202020204" pitchFamily="34" charset="0"/>
            </a:endParaRPr>
          </a:p>
        </p:txBody>
      </p:sp>
      <p:sp>
        <p:nvSpPr>
          <p:cNvPr id="10" name="角丸四角形 9"/>
          <p:cNvSpPr/>
          <p:nvPr/>
        </p:nvSpPr>
        <p:spPr>
          <a:xfrm>
            <a:off x="6458290" y="1176836"/>
            <a:ext cx="2288213" cy="928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Arial" panose="020B0604020202020204" pitchFamily="34" charset="0"/>
              </a:rPr>
              <a:t>Joint Decision-making</a:t>
            </a:r>
            <a:endParaRPr kumimoji="1" lang="ja-JP" altLang="en-US" sz="2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Arial" panose="020B0604020202020204" pitchFamily="34" charset="0"/>
            </a:endParaRPr>
          </a:p>
        </p:txBody>
      </p:sp>
      <p:sp>
        <p:nvSpPr>
          <p:cNvPr id="11" name="角丸四角形 10"/>
          <p:cNvSpPr/>
          <p:nvPr/>
        </p:nvSpPr>
        <p:spPr>
          <a:xfrm>
            <a:off x="3483570" y="1203908"/>
            <a:ext cx="2288213" cy="947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Arial" panose="020B0604020202020204" pitchFamily="34" charset="0"/>
              </a:rPr>
              <a:t>Reviewed Gender Roles</a:t>
            </a:r>
            <a:endParaRPr kumimoji="1" lang="ja-JP" altLang="en-US" sz="2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Arial" panose="020B0604020202020204" pitchFamily="34" charset="0"/>
            </a:endParaRPr>
          </a:p>
        </p:txBody>
      </p:sp>
      <p:pic>
        <p:nvPicPr>
          <p:cNvPr id="15" name="Picture 3" descr="DSCN01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69" y="3157488"/>
            <a:ext cx="2601332" cy="1745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7" descr="G:\DCIM\100PHOTO\SAM_06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2441" y="3157488"/>
            <a:ext cx="2524443" cy="1715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右中かっこ 16"/>
          <p:cNvSpPr/>
          <p:nvPr/>
        </p:nvSpPr>
        <p:spPr>
          <a:xfrm rot="5400000">
            <a:off x="4109785" y="578149"/>
            <a:ext cx="969752" cy="8848777"/>
          </a:xfrm>
          <a:prstGeom prst="rightBrace">
            <a:avLst>
              <a:gd name="adj1" fmla="val 8333"/>
              <a:gd name="adj2" fmla="val 49819"/>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19" name="コンテンツ プレースホルダー 2"/>
          <p:cNvSpPr txBox="1">
            <a:spLocks/>
          </p:cNvSpPr>
          <p:nvPr/>
        </p:nvSpPr>
        <p:spPr>
          <a:xfrm>
            <a:off x="54104" y="5772213"/>
            <a:ext cx="8964946" cy="65044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6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Increase</a:t>
            </a:r>
            <a:r>
              <a:rPr kumimoji="1" lang="ja-JP" altLang="en-US" sz="36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36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of</a:t>
            </a:r>
            <a:r>
              <a:rPr kumimoji="1" lang="ja-JP" altLang="en-US" sz="36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36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rice</a:t>
            </a:r>
            <a:r>
              <a:rPr kumimoji="1" lang="ja-JP" altLang="en-US" sz="36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36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yield and happiness of family </a:t>
            </a:r>
          </a:p>
        </p:txBody>
      </p:sp>
      <p:sp>
        <p:nvSpPr>
          <p:cNvPr id="18" name="スライド番号プレースホルダー 1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25" name="図 24"/>
          <p:cNvPicPr>
            <a:picLocks noChangeAspect="1"/>
          </p:cNvPicPr>
          <p:nvPr/>
        </p:nvPicPr>
        <p:blipFill rotWithShape="1">
          <a:blip r:embed="rId5"/>
          <a:srcRect l="8662" t="29323" r="13912"/>
          <a:stretch/>
        </p:blipFill>
        <p:spPr>
          <a:xfrm>
            <a:off x="6281586" y="3110804"/>
            <a:ext cx="2512791" cy="1764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6617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77422" y="1241947"/>
            <a:ext cx="3489470" cy="4611448"/>
          </a:xfrm>
          <a:prstGeom prst="rect">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タイトル 1"/>
          <p:cNvSpPr txBox="1">
            <a:spLocks/>
          </p:cNvSpPr>
          <p:nvPr/>
        </p:nvSpPr>
        <p:spPr>
          <a:xfrm>
            <a:off x="177422" y="387095"/>
            <a:ext cx="8594178" cy="701292"/>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en-US" altLang="ja-JP" sz="3200" i="0" u="none" strike="noStrike" kern="1200" cap="none" spc="-50" normalizeH="0" baseline="0" noProof="0" dirty="0" smtClean="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rPr>
              <a:t>3. Impact</a:t>
            </a:r>
            <a:r>
              <a:rPr kumimoji="1" lang="en-US" altLang="ja-JP" sz="3200" i="0" u="none" strike="noStrike" kern="1200" cap="none" spc="-50" normalizeH="0" baseline="0" noProof="0" dirty="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rPr>
              <a:t>s</a:t>
            </a:r>
            <a:r>
              <a:rPr kumimoji="1" lang="en-US" altLang="ja-JP" sz="3200" i="0" u="none" strike="noStrike" kern="1200" cap="none" spc="-50" normalizeH="0" baseline="0" noProof="0" dirty="0" smtClean="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rPr>
              <a:t> of Gender Activities</a:t>
            </a:r>
            <a:endParaRPr kumimoji="1" lang="ja-JP" altLang="en-US" sz="3200" i="0" u="none" strike="noStrike" kern="1200" cap="none" spc="-50" normalizeH="0" baseline="0" noProof="0" dirty="0">
              <a:ln>
                <a:noFill/>
              </a:ln>
              <a:solidFill>
                <a:srgbClr val="BD582C">
                  <a:lumMod val="75000"/>
                </a:srgbClr>
              </a:solidFill>
              <a:effectLst/>
              <a:uLnTx/>
              <a:uFillTx/>
              <a:latin typeface="Calibri" panose="020F0502020204030204" pitchFamily="34" charset="0"/>
              <a:ea typeface="ＭＳ Ｐゴシック" panose="020B0600070205080204" pitchFamily="50" charset="-128"/>
              <a:cs typeface="Calibri" panose="020F0502020204030204" pitchFamily="34" charset="0"/>
            </a:endParaRPr>
          </a:p>
        </p:txBody>
      </p:sp>
      <p:sp>
        <p:nvSpPr>
          <p:cNvPr id="2" name="スライド番号プレースホルダー 1"/>
          <p:cNvSpPr>
            <a:spLocks noGrp="1"/>
          </p:cNvSpPr>
          <p:nvPr>
            <p:ph type="sldNum" sz="quarter" idx="12"/>
          </p:nvPr>
        </p:nvSpPr>
        <p:spPr>
          <a:xfrm>
            <a:off x="6457950" y="6356352"/>
            <a:ext cx="2313650" cy="3202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graphicFrame>
        <p:nvGraphicFramePr>
          <p:cNvPr id="6" name="図表 5"/>
          <p:cNvGraphicFramePr/>
          <p:nvPr>
            <p:extLst>
              <p:ext uri="{D42A27DB-BD31-4B8C-83A1-F6EECF244321}">
                <p14:modId xmlns:p14="http://schemas.microsoft.com/office/powerpoint/2010/main" val="2419887063"/>
              </p:ext>
            </p:extLst>
          </p:nvPr>
        </p:nvGraphicFramePr>
        <p:xfrm>
          <a:off x="4256073" y="2323871"/>
          <a:ext cx="4397882" cy="2818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コンテンツ プレースホルダー 2"/>
          <p:cNvSpPr txBox="1">
            <a:spLocks/>
          </p:cNvSpPr>
          <p:nvPr/>
        </p:nvSpPr>
        <p:spPr>
          <a:xfrm>
            <a:off x="3998794" y="1414327"/>
            <a:ext cx="5064281" cy="90954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28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Improvement of women’s skills and knowledge through training participation</a:t>
            </a:r>
          </a:p>
        </p:txBody>
      </p:sp>
      <p:sp>
        <p:nvSpPr>
          <p:cNvPr id="22" name="コンテンツ プレースホルダー 2"/>
          <p:cNvSpPr txBox="1">
            <a:spLocks/>
          </p:cNvSpPr>
          <p:nvPr/>
        </p:nvSpPr>
        <p:spPr>
          <a:xfrm>
            <a:off x="3846954" y="1069284"/>
            <a:ext cx="1856096" cy="4214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2800" b="1" i="0" u="none" strike="noStrike" kern="1200" cap="none" spc="0" normalizeH="0" baseline="0" noProof="0" dirty="0" smtClean="0">
                <a:ln>
                  <a:noFill/>
                </a:ln>
                <a:solidFill>
                  <a:srgbClr val="00B050"/>
                </a:solidFill>
                <a:effectLst/>
                <a:uLnTx/>
                <a:uFillTx/>
                <a:latin typeface="Calibri" panose="020F0502020204030204"/>
                <a:ea typeface="ＭＳ Ｐゴシック" panose="020B0600070205080204" pitchFamily="50" charset="-128"/>
                <a:cs typeface="Calibri" panose="020F0502020204030204" pitchFamily="34" charset="0"/>
              </a:rPr>
              <a:t>&lt;Result&gt;</a:t>
            </a:r>
          </a:p>
        </p:txBody>
      </p:sp>
      <p:sp>
        <p:nvSpPr>
          <p:cNvPr id="11" name="コンテンツ プレースホルダー 2"/>
          <p:cNvSpPr txBox="1">
            <a:spLocks/>
          </p:cNvSpPr>
          <p:nvPr/>
        </p:nvSpPr>
        <p:spPr>
          <a:xfrm>
            <a:off x="3846954" y="4723008"/>
            <a:ext cx="5216121" cy="14891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0"/>
              </a:spcBef>
              <a:spcAft>
                <a:spcPts val="0"/>
              </a:spcAft>
              <a:buClr>
                <a:srgbClr val="C00000"/>
              </a:buClr>
              <a:buSzPct val="100000"/>
              <a:buFont typeface="Arial" panose="020B0604020202020204" pitchFamily="34" charset="0"/>
              <a:buChar char="•"/>
              <a:tabLst/>
              <a:defRPr/>
            </a:pPr>
            <a:r>
              <a:rPr kumimoji="1" lang="en-US" altLang="ja-JP" sz="32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Increased rice yield</a:t>
            </a:r>
          </a:p>
          <a:p>
            <a:pPr marL="91440" marR="0" lvl="0" indent="-91440" algn="l" defTabSz="914400" rtl="0" eaLnBrk="1" fontAlgn="auto" latinLnBrk="0" hangingPunct="1">
              <a:lnSpc>
                <a:spcPct val="100000"/>
              </a:lnSpc>
              <a:spcBef>
                <a:spcPts val="0"/>
              </a:spcBef>
              <a:spcAft>
                <a:spcPts val="0"/>
              </a:spcAft>
              <a:buClr>
                <a:srgbClr val="C00000"/>
              </a:buClr>
              <a:buSzPct val="100000"/>
              <a:buFont typeface="Arial" panose="020B0604020202020204" pitchFamily="34" charset="0"/>
              <a:buChar char="•"/>
              <a:tabLst/>
              <a:defRPr/>
            </a:pPr>
            <a:r>
              <a:rPr kumimoji="1" lang="en-US" altLang="ja-JP" sz="3200" b="1"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32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Improved confidence of women</a:t>
            </a:r>
          </a:p>
        </p:txBody>
      </p:sp>
      <p:sp>
        <p:nvSpPr>
          <p:cNvPr id="12" name="コンテンツ プレースホルダー 2"/>
          <p:cNvSpPr txBox="1">
            <a:spLocks/>
          </p:cNvSpPr>
          <p:nvPr/>
        </p:nvSpPr>
        <p:spPr>
          <a:xfrm>
            <a:off x="3805048" y="4233277"/>
            <a:ext cx="1856096" cy="4214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200" b="1" i="0" u="none" strike="noStrike" kern="1200" cap="none" spc="0" normalizeH="0" baseline="0" noProof="0" dirty="0" smtClean="0">
                <a:ln>
                  <a:noFill/>
                </a:ln>
                <a:solidFill>
                  <a:srgbClr val="00B050"/>
                </a:solidFill>
                <a:effectLst/>
                <a:uLnTx/>
                <a:uFillTx/>
                <a:latin typeface="Calibri" panose="020F0502020204030204"/>
                <a:ea typeface="ＭＳ Ｐゴシック" panose="020B0600070205080204" pitchFamily="50" charset="-128"/>
                <a:cs typeface="Calibri" panose="020F0502020204030204" pitchFamily="34" charset="0"/>
              </a:rPr>
              <a:t>&lt;Impact&gt;</a:t>
            </a:r>
          </a:p>
        </p:txBody>
      </p:sp>
      <p:pic>
        <p:nvPicPr>
          <p:cNvPr id="4" name="図 3"/>
          <p:cNvPicPr>
            <a:picLocks noChangeAspect="1"/>
          </p:cNvPicPr>
          <p:nvPr/>
        </p:nvPicPr>
        <p:blipFill>
          <a:blip r:embed="rId8"/>
          <a:stretch>
            <a:fillRect/>
          </a:stretch>
        </p:blipFill>
        <p:spPr>
          <a:xfrm>
            <a:off x="334592" y="1622977"/>
            <a:ext cx="3369612" cy="4240038"/>
          </a:xfrm>
          <a:prstGeom prst="rect">
            <a:avLst/>
          </a:prstGeom>
        </p:spPr>
      </p:pic>
    </p:spTree>
    <p:extLst>
      <p:ext uri="{BB962C8B-B14F-4D97-AF65-F5344CB8AC3E}">
        <p14:creationId xmlns:p14="http://schemas.microsoft.com/office/powerpoint/2010/main" val="387548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87553" y="638529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コンテンツ プレースホルダー 2"/>
          <p:cNvSpPr txBox="1">
            <a:spLocks/>
          </p:cNvSpPr>
          <p:nvPr/>
        </p:nvSpPr>
        <p:spPr>
          <a:xfrm>
            <a:off x="593559" y="289770"/>
            <a:ext cx="8117304" cy="75526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E48312"/>
              </a:buClr>
              <a:buSzPct val="100000"/>
              <a:buFont typeface="Calibri" panose="020F0502020204030204" pitchFamily="34" charset="0"/>
              <a:buNone/>
              <a:tabLst/>
              <a:defRPr/>
            </a:pPr>
            <a:r>
              <a:rPr kumimoji="1" lang="en-US" altLang="ja-JP" sz="36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Rice Farming Training Courses</a:t>
            </a:r>
          </a:p>
        </p:txBody>
      </p:sp>
      <p:sp>
        <p:nvSpPr>
          <p:cNvPr id="32" name="サブタイトル 2"/>
          <p:cNvSpPr txBox="1">
            <a:spLocks/>
          </p:cNvSpPr>
          <p:nvPr/>
        </p:nvSpPr>
        <p:spPr>
          <a:xfrm>
            <a:off x="593559" y="1283417"/>
            <a:ext cx="8117304" cy="5587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1" lang="en-US" altLang="ja-JP" sz="3200"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mn-cs"/>
              </a:rPr>
              <a:t>50:50</a:t>
            </a:r>
            <a:r>
              <a:rPr kumimoji="0" lang="en-US" altLang="ja-JP" sz="320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 </a:t>
            </a:r>
            <a:r>
              <a:rPr kumimoji="0" lang="en-US" altLang="ja-JP" sz="320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50" charset="-128"/>
                <a:cs typeface="+mn-cs"/>
              </a:rPr>
              <a:t>ratio of male and female participation in training </a:t>
            </a:r>
            <a:r>
              <a:rPr kumimoji="0" lang="en-US" altLang="ja-JP" sz="3200"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mn-cs"/>
              </a:rPr>
              <a:t>courses</a:t>
            </a:r>
            <a:endParaRPr kumimoji="1" lang="ja-JP" altLang="en-US" sz="320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a:blip r:embed="rId3"/>
          <a:stretch>
            <a:fillRect/>
          </a:stretch>
        </p:blipFill>
        <p:spPr>
          <a:xfrm>
            <a:off x="1377341" y="2603937"/>
            <a:ext cx="3604995" cy="3599566"/>
          </a:xfrm>
          <a:prstGeom prst="rect">
            <a:avLst/>
          </a:prstGeom>
          <a:ln>
            <a:noFill/>
          </a:ln>
          <a:effectLst>
            <a:outerShdw blurRad="292100" dist="139700" dir="2700000" algn="tl" rotWithShape="0">
              <a:srgbClr val="333333">
                <a:alpha val="65000"/>
              </a:srgbClr>
            </a:outerShdw>
          </a:effectLst>
        </p:spPr>
      </p:pic>
      <p:pic>
        <p:nvPicPr>
          <p:cNvPr id="33" name="Picture 2" descr="C:\Users\7101128\Desktop\Documents\6-1  以降の新しいフォルダー  2014年5月\9-3   Tanzaniaのすべて　TANRICE 2011ー2013\Photo Tanzania 2012 　運営指導\Photo Tanzania 201201  その１　圧縮\76 Female Key Farmers from Dakaw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139" y="2342220"/>
            <a:ext cx="2551114" cy="1913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Picture 2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5139" y="4412793"/>
            <a:ext cx="2651018" cy="18152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93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 of the Presentation </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lang="en-US" altLang="ja-JP" dirty="0" smtClean="0"/>
              <a:t>Women in Ethiopia</a:t>
            </a:r>
          </a:p>
          <a:p>
            <a:pPr marL="514350" indent="-514350">
              <a:buFont typeface="+mj-lt"/>
              <a:buAutoNum type="arabicPeriod"/>
            </a:pPr>
            <a:r>
              <a:rPr lang="en-US" altLang="ja-JP" dirty="0" smtClean="0"/>
              <a:t>Why are the gender perspectives important in agriculture?</a:t>
            </a:r>
          </a:p>
          <a:p>
            <a:pPr marL="514350" indent="-514350">
              <a:buFont typeface="+mj-lt"/>
              <a:buAutoNum type="arabicPeriod"/>
            </a:pPr>
            <a:r>
              <a:rPr lang="en-US" altLang="ja-JP" dirty="0" smtClean="0"/>
              <a:t>What does </a:t>
            </a:r>
            <a:r>
              <a:rPr lang="en-US" altLang="ja-JP" dirty="0" err="1" smtClean="0"/>
              <a:t>Ethio</a:t>
            </a:r>
            <a:r>
              <a:rPr lang="en-US" altLang="ja-JP" dirty="0" smtClean="0"/>
              <a:t>-SHEP expect to achieve by integrating gender perspectives into the project activities?</a:t>
            </a:r>
          </a:p>
          <a:p>
            <a:pPr marL="514350" indent="-514350">
              <a:buFont typeface="+mj-lt"/>
              <a:buAutoNum type="arabicPeriod"/>
            </a:pPr>
            <a:r>
              <a:rPr lang="en-US" altLang="ja-JP" dirty="0" smtClean="0"/>
              <a:t>How can </a:t>
            </a:r>
            <a:r>
              <a:rPr lang="en-US" altLang="ja-JP" dirty="0" err="1" smtClean="0"/>
              <a:t>Ethio</a:t>
            </a:r>
            <a:r>
              <a:rPr lang="en-US" altLang="ja-JP" dirty="0" smtClean="0"/>
              <a:t>-SHEP tackle with gender issues?</a:t>
            </a:r>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2</a:t>
            </a:fld>
            <a:endParaRPr kumimoji="1" lang="ja-JP" altLang="en-US"/>
          </a:p>
        </p:txBody>
      </p:sp>
    </p:spTree>
    <p:extLst>
      <p:ext uri="{BB962C8B-B14F-4D97-AF65-F5344CB8AC3E}">
        <p14:creationId xmlns:p14="http://schemas.microsoft.com/office/powerpoint/2010/main" val="782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 name="正方形/長方形 3"/>
          <p:cNvSpPr/>
          <p:nvPr/>
        </p:nvSpPr>
        <p:spPr>
          <a:xfrm>
            <a:off x="232013" y="276294"/>
            <a:ext cx="3395479" cy="4188705"/>
          </a:xfrm>
          <a:prstGeom prst="rect">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コンテンツ プレースホルダー 2"/>
          <p:cNvSpPr txBox="1">
            <a:spLocks/>
          </p:cNvSpPr>
          <p:nvPr/>
        </p:nvSpPr>
        <p:spPr>
          <a:xfrm>
            <a:off x="3833996" y="307948"/>
            <a:ext cx="1856096" cy="4214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2800" b="1" i="0" u="none" strike="noStrike" kern="1200" cap="none" spc="0" normalizeH="0" baseline="0" noProof="0" dirty="0" smtClean="0">
                <a:ln>
                  <a:noFill/>
                </a:ln>
                <a:solidFill>
                  <a:srgbClr val="00B050"/>
                </a:solidFill>
                <a:effectLst/>
                <a:uLnTx/>
                <a:uFillTx/>
                <a:latin typeface="Calibri" panose="020F0502020204030204"/>
                <a:ea typeface="ＭＳ Ｐゴシック" panose="020B0600070205080204" pitchFamily="50" charset="-128"/>
                <a:cs typeface="Calibri" panose="020F0502020204030204" pitchFamily="34" charset="0"/>
              </a:rPr>
              <a:t>&lt;Result&gt;</a:t>
            </a:r>
          </a:p>
        </p:txBody>
      </p:sp>
      <p:pic>
        <p:nvPicPr>
          <p:cNvPr id="6" name="図 12" descr="DSC044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312" y="1200791"/>
            <a:ext cx="1867170" cy="139566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13" descr="DSC044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9024" y="2903496"/>
            <a:ext cx="1915917" cy="14369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28091">
            <a:off x="5161394" y="2455041"/>
            <a:ext cx="671513" cy="952501"/>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28091">
            <a:off x="5378637" y="460366"/>
            <a:ext cx="757675" cy="1074717"/>
          </a:xfrm>
          <a:prstGeom prst="rect">
            <a:avLst/>
          </a:prstGeom>
        </p:spPr>
      </p:pic>
      <p:sp>
        <p:nvSpPr>
          <p:cNvPr id="10" name="コンテンツ プレースホルダー 2"/>
          <p:cNvSpPr txBox="1">
            <a:spLocks/>
          </p:cNvSpPr>
          <p:nvPr/>
        </p:nvSpPr>
        <p:spPr>
          <a:xfrm>
            <a:off x="4124822" y="2694996"/>
            <a:ext cx="1246302" cy="43725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18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Women</a:t>
            </a:r>
          </a:p>
        </p:txBody>
      </p:sp>
      <p:sp>
        <p:nvSpPr>
          <p:cNvPr id="13" name="コンテンツ プレースホルダー 2"/>
          <p:cNvSpPr txBox="1">
            <a:spLocks/>
          </p:cNvSpPr>
          <p:nvPr/>
        </p:nvSpPr>
        <p:spPr>
          <a:xfrm>
            <a:off x="4235742" y="997338"/>
            <a:ext cx="800283" cy="43725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18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Men</a:t>
            </a:r>
          </a:p>
        </p:txBody>
      </p:sp>
      <p:pic>
        <p:nvPicPr>
          <p:cNvPr id="14" name="Picture 4" descr="Lekitatu  20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6850308" y="731959"/>
            <a:ext cx="2036841" cy="1502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DSC000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7965" y="2972240"/>
            <a:ext cx="2101526" cy="1517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7" name="直線矢印コネクタ 16"/>
          <p:cNvCxnSpPr/>
          <p:nvPr/>
        </p:nvCxnSpPr>
        <p:spPr>
          <a:xfrm>
            <a:off x="5978249" y="1590744"/>
            <a:ext cx="772240" cy="0"/>
          </a:xfrm>
          <a:prstGeom prst="straightConnector1">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5946245" y="1829290"/>
            <a:ext cx="772240" cy="1474895"/>
          </a:xfrm>
          <a:prstGeom prst="straightConnector1">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868728" y="2367699"/>
            <a:ext cx="28489" cy="570093"/>
          </a:xfrm>
          <a:prstGeom prst="straightConnector1">
            <a:avLst/>
          </a:prstGeom>
          <a:ln w="76200">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コンテンツ プレースホルダー 2"/>
          <p:cNvSpPr txBox="1">
            <a:spLocks/>
          </p:cNvSpPr>
          <p:nvPr/>
        </p:nvSpPr>
        <p:spPr>
          <a:xfrm>
            <a:off x="479166" y="4837705"/>
            <a:ext cx="7930197" cy="14891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0"/>
              </a:spcBef>
              <a:spcAft>
                <a:spcPts val="0"/>
              </a:spcAft>
              <a:buClr>
                <a:srgbClr val="C00000"/>
              </a:buClr>
              <a:buSzPct val="100000"/>
              <a:buFont typeface="Arial" panose="020B0604020202020204" pitchFamily="34" charset="0"/>
              <a:buChar char="•"/>
              <a:tabLst/>
              <a:defRPr/>
            </a:pPr>
            <a:r>
              <a:rPr kumimoji="1" lang="en-US" altLang="ja-JP" sz="32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Increased rice yield</a:t>
            </a:r>
          </a:p>
          <a:p>
            <a:pPr marL="91440" marR="0" lvl="0" indent="-91440" algn="l" defTabSz="914400" rtl="0" eaLnBrk="1" fontAlgn="auto" latinLnBrk="0" hangingPunct="1">
              <a:lnSpc>
                <a:spcPct val="100000"/>
              </a:lnSpc>
              <a:spcBef>
                <a:spcPts val="0"/>
              </a:spcBef>
              <a:spcAft>
                <a:spcPts val="0"/>
              </a:spcAft>
              <a:buClr>
                <a:srgbClr val="C00000"/>
              </a:buClr>
              <a:buSzPct val="100000"/>
              <a:buFont typeface="Arial" panose="020B0604020202020204" pitchFamily="34" charset="0"/>
              <a:buChar char="•"/>
              <a:tabLst/>
              <a:defRPr/>
            </a:pPr>
            <a:r>
              <a:rPr kumimoji="1" lang="en-US" altLang="ja-JP" sz="32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Strengthened cooperation among family members</a:t>
            </a:r>
          </a:p>
        </p:txBody>
      </p:sp>
      <p:sp>
        <p:nvSpPr>
          <p:cNvPr id="26" name="コンテンツ プレースホルダー 2"/>
          <p:cNvSpPr txBox="1">
            <a:spLocks/>
          </p:cNvSpPr>
          <p:nvPr/>
        </p:nvSpPr>
        <p:spPr>
          <a:xfrm>
            <a:off x="264726" y="4493979"/>
            <a:ext cx="1856096" cy="4214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200" b="1" i="0" u="none" strike="noStrike" kern="1200" cap="none" spc="0" normalizeH="0" baseline="0" noProof="0" dirty="0" smtClean="0">
                <a:ln>
                  <a:noFill/>
                </a:ln>
                <a:solidFill>
                  <a:srgbClr val="00B050"/>
                </a:solidFill>
                <a:effectLst/>
                <a:uLnTx/>
                <a:uFillTx/>
                <a:latin typeface="Calibri" panose="020F0502020204030204"/>
                <a:ea typeface="ＭＳ Ｐゴシック" panose="020B0600070205080204" pitchFamily="50" charset="-128"/>
                <a:cs typeface="Calibri" panose="020F0502020204030204" pitchFamily="34" charset="0"/>
              </a:rPr>
              <a:t>&lt;Impact&gt;</a:t>
            </a:r>
          </a:p>
        </p:txBody>
      </p:sp>
      <p:pic>
        <p:nvPicPr>
          <p:cNvPr id="11" name="図 10"/>
          <p:cNvPicPr>
            <a:picLocks noChangeAspect="1"/>
          </p:cNvPicPr>
          <p:nvPr/>
        </p:nvPicPr>
        <p:blipFill>
          <a:blip r:embed="rId8"/>
          <a:stretch>
            <a:fillRect/>
          </a:stretch>
        </p:blipFill>
        <p:spPr>
          <a:xfrm>
            <a:off x="455232" y="498915"/>
            <a:ext cx="3246941" cy="4227254"/>
          </a:xfrm>
          <a:prstGeom prst="rect">
            <a:avLst/>
          </a:prstGeom>
        </p:spPr>
      </p:pic>
    </p:spTree>
    <p:extLst>
      <p:ext uri="{BB962C8B-B14F-4D97-AF65-F5344CB8AC3E}">
        <p14:creationId xmlns:p14="http://schemas.microsoft.com/office/powerpoint/2010/main" val="2823271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3" name="サブタイトル 2"/>
          <p:cNvSpPr txBox="1">
            <a:spLocks/>
          </p:cNvSpPr>
          <p:nvPr/>
        </p:nvSpPr>
        <p:spPr>
          <a:xfrm>
            <a:off x="564775" y="382537"/>
            <a:ext cx="8117304" cy="5587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1" lang="en-US" altLang="ja-JP" sz="3200"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mn-cs"/>
              </a:rPr>
              <a:t>Improvement of Transplanting and Weeding</a:t>
            </a:r>
            <a:r>
              <a:rPr kumimoji="1" lang="ja-JP" altLang="en-US" sz="3200"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mn-cs"/>
              </a:rPr>
              <a:t> </a:t>
            </a:r>
            <a:endParaRPr kumimoji="1" lang="ja-JP" altLang="en-US" sz="320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50" charset="-128"/>
              <a:cs typeface="+mn-cs"/>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59"/>
          <a:stretch/>
        </p:blipFill>
        <p:spPr bwMode="auto">
          <a:xfrm>
            <a:off x="696590" y="941237"/>
            <a:ext cx="3577014" cy="2477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7101128\Desktop\Documents\6-1  以降の新しいフォルダー  2014年5月\9-3   Tanzaniaのすべて　TANRICE 2011ー2013\Photo Tanzania 2012 　運営指導\Photo Tanzania その３　圧縮　2012\P10705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322" y="941237"/>
            <a:ext cx="2538748" cy="3384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7" descr="DSCN27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639979" y="3512343"/>
            <a:ext cx="4011343" cy="2745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右カーブ矢印 6"/>
          <p:cNvSpPr/>
          <p:nvPr/>
        </p:nvSpPr>
        <p:spPr>
          <a:xfrm rot="20650899">
            <a:off x="676050" y="3501449"/>
            <a:ext cx="795326" cy="13475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 name="左カーブ矢印 7"/>
          <p:cNvSpPr/>
          <p:nvPr/>
        </p:nvSpPr>
        <p:spPr>
          <a:xfrm rot="1944217">
            <a:off x="5955305" y="4428912"/>
            <a:ext cx="832604" cy="14935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950468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8612" y="262881"/>
            <a:ext cx="8736225" cy="2374031"/>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4" name="図 3"/>
          <p:cNvPicPr>
            <a:picLocks noChangeAspect="1"/>
          </p:cNvPicPr>
          <p:nvPr/>
        </p:nvPicPr>
        <p:blipFill rotWithShape="1">
          <a:blip r:embed="rId3"/>
          <a:srcRect r="8431" b="15228"/>
          <a:stretch/>
        </p:blipFill>
        <p:spPr>
          <a:xfrm>
            <a:off x="555581" y="402794"/>
            <a:ext cx="1619871" cy="1624782"/>
          </a:xfrm>
          <a:prstGeom prst="rect">
            <a:avLst/>
          </a:prstGeom>
        </p:spPr>
      </p:pic>
      <p:sp>
        <p:nvSpPr>
          <p:cNvPr id="5" name="コンテンツ プレースホルダー 2"/>
          <p:cNvSpPr txBox="1">
            <a:spLocks/>
          </p:cNvSpPr>
          <p:nvPr/>
        </p:nvSpPr>
        <p:spPr>
          <a:xfrm>
            <a:off x="2368883" y="377566"/>
            <a:ext cx="6498397" cy="15801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800" b="1" i="0"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Key farmer under KATI</a:t>
            </a:r>
            <a:endParaRPr kumimoji="1" lang="en-US" altLang="ja-JP" sz="2400" b="1" i="0" u="sng"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400" b="1" i="0" u="sng"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Family </a:t>
            </a:r>
            <a:r>
              <a:rPr kumimoji="1" lang="en-US" altLang="ja-JP" sz="2400" b="1" i="0" u="sng"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Members:</a:t>
            </a:r>
            <a:r>
              <a:rPr kumimoji="1" lang="en-US" altLang="ja-JP" sz="2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Wife and 3 </a:t>
            </a:r>
            <a:r>
              <a:rPr kumimoji="1" lang="en-US" altLang="ja-JP" sz="24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Children</a:t>
            </a:r>
          </a:p>
          <a:p>
            <a:pPr marL="0" lvl="0" indent="0">
              <a:lnSpc>
                <a:spcPct val="100000"/>
              </a:lnSpc>
              <a:spcBef>
                <a:spcPts val="0"/>
              </a:spcBef>
              <a:spcAft>
                <a:spcPts val="0"/>
              </a:spcAft>
              <a:buClr>
                <a:srgbClr val="9B8357"/>
              </a:buClr>
              <a:buNone/>
              <a:defRPr/>
            </a:pPr>
            <a:r>
              <a:rPr lang="en-US" altLang="ja-JP" sz="2400" b="1" u="sng" dirty="0">
                <a:solidFill>
                  <a:prstClr val="white"/>
                </a:solidFill>
                <a:cs typeface="Calibri" panose="020F0502020204030204" pitchFamily="34" charset="0"/>
              </a:rPr>
              <a:t>TANRICE2 Training:</a:t>
            </a:r>
            <a:endParaRPr kumimoji="1" lang="en-US" altLang="ja-JP"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endParaRPr>
          </a:p>
        </p:txBody>
      </p:sp>
      <p:sp>
        <p:nvSpPr>
          <p:cNvPr id="8" name="コンテンツ プレースホルダー 2"/>
          <p:cNvSpPr txBox="1">
            <a:spLocks/>
          </p:cNvSpPr>
          <p:nvPr/>
        </p:nvSpPr>
        <p:spPr>
          <a:xfrm>
            <a:off x="216487" y="2902585"/>
            <a:ext cx="2438569" cy="605711"/>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Before</a:t>
            </a:r>
          </a:p>
        </p:txBody>
      </p:sp>
      <p:sp>
        <p:nvSpPr>
          <p:cNvPr id="11" name="コンテンツ プレースホルダー 2"/>
          <p:cNvSpPr txBox="1">
            <a:spLocks/>
          </p:cNvSpPr>
          <p:nvPr/>
        </p:nvSpPr>
        <p:spPr>
          <a:xfrm>
            <a:off x="2394655" y="1554016"/>
            <a:ext cx="6219279" cy="88364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4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ST (2014), Post Harvest SMT (2015), Gender SMT (2016) and Marketing SMT (2016)</a:t>
            </a:r>
          </a:p>
        </p:txBody>
      </p:sp>
      <p:sp>
        <p:nvSpPr>
          <p:cNvPr id="9" name="コンテンツ プレースホルダー 2"/>
          <p:cNvSpPr txBox="1">
            <a:spLocks/>
          </p:cNvSpPr>
          <p:nvPr/>
        </p:nvSpPr>
        <p:spPr>
          <a:xfrm>
            <a:off x="3015538" y="2902585"/>
            <a:ext cx="5937174" cy="581360"/>
          </a:xfrm>
          <a:prstGeom prst="rect">
            <a:avLst/>
          </a:prstGeom>
          <a:ln/>
        </p:spPr>
        <p:style>
          <a:lnRef idx="1">
            <a:schemeClr val="accent1"/>
          </a:lnRef>
          <a:fillRef idx="3">
            <a:schemeClr val="accent1"/>
          </a:fillRef>
          <a:effectRef idx="2">
            <a:schemeClr val="accent1"/>
          </a:effectRef>
          <a:fontRef idx="minor">
            <a:schemeClr val="lt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After</a:t>
            </a:r>
          </a:p>
        </p:txBody>
      </p:sp>
      <p:sp>
        <p:nvSpPr>
          <p:cNvPr id="14" name="コンテンツ プレースホルダー 2"/>
          <p:cNvSpPr txBox="1">
            <a:spLocks/>
          </p:cNvSpPr>
          <p:nvPr/>
        </p:nvSpPr>
        <p:spPr>
          <a:xfrm>
            <a:off x="178021" y="3882683"/>
            <a:ext cx="2621450" cy="222217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ja-JP" altLang="en-US" sz="2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200" b="1" i="1"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Arial" panose="020B0604020202020204" pitchFamily="34" charset="0"/>
              </a:rPr>
              <a:t>“Weeding</a:t>
            </a:r>
            <a:r>
              <a:rPr kumimoji="1" lang="en-US" altLang="ja-JP" sz="2200" b="1" i="1"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Arial" panose="020B0604020202020204" pitchFamily="34" charset="0"/>
              </a:rPr>
              <a:t>, fetching water and collecting firewood  are women’s work, not men’s work.”</a:t>
            </a: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endParaRPr kumimoji="1" lang="en-US" altLang="ja-JP" sz="2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endParaRPr>
          </a:p>
        </p:txBody>
      </p:sp>
      <p:sp>
        <p:nvSpPr>
          <p:cNvPr id="15" name="コンテンツ プレースホルダー 2"/>
          <p:cNvSpPr txBox="1">
            <a:spLocks/>
          </p:cNvSpPr>
          <p:nvPr/>
        </p:nvSpPr>
        <p:spPr>
          <a:xfrm>
            <a:off x="3380088" y="5523427"/>
            <a:ext cx="5208073" cy="77694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“Cooperation</a:t>
            </a: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between</a:t>
            </a: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male</a:t>
            </a: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and</a:t>
            </a: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female</a:t>
            </a: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in</a:t>
            </a: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rice</a:t>
            </a: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production</a:t>
            </a: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is a key to success.”</a:t>
            </a:r>
            <a:endParaRPr kumimoji="1" lang="en-US" altLang="ja-JP" sz="2200" b="1"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endParaRP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endParaRPr kumimoji="1" lang="en-US" altLang="ja-JP" sz="22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endParaRPr>
          </a:p>
        </p:txBody>
      </p:sp>
      <p:graphicFrame>
        <p:nvGraphicFramePr>
          <p:cNvPr id="17" name="図表 16"/>
          <p:cNvGraphicFramePr/>
          <p:nvPr>
            <p:extLst/>
          </p:nvPr>
        </p:nvGraphicFramePr>
        <p:xfrm>
          <a:off x="5984124" y="3436826"/>
          <a:ext cx="2930713" cy="2110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コンテンツ プレースホルダー 2"/>
          <p:cNvSpPr txBox="1">
            <a:spLocks/>
          </p:cNvSpPr>
          <p:nvPr/>
        </p:nvSpPr>
        <p:spPr>
          <a:xfrm>
            <a:off x="3015538" y="3644936"/>
            <a:ext cx="3138122" cy="190470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ja-JP" altLang="en-US"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He obtained knowledge and skills of rice production.</a:t>
            </a: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en-US" altLang="ja-JP"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He started helping his wife in “women’s work”.</a:t>
            </a: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Wife started helped him </a:t>
            </a:r>
          </a:p>
          <a:p>
            <a:pPr marL="0" marR="0" lvl="0" indent="0" algn="l"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in “men’s work”. </a:t>
            </a:r>
          </a:p>
        </p:txBody>
      </p:sp>
    </p:spTree>
    <p:extLst>
      <p:ext uri="{BB962C8B-B14F-4D97-AF65-F5344CB8AC3E}">
        <p14:creationId xmlns:p14="http://schemas.microsoft.com/office/powerpoint/2010/main" val="1534151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6363" y="357976"/>
            <a:ext cx="8736225" cy="227893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コンテンツ プレースホルダー 2"/>
          <p:cNvSpPr txBox="1">
            <a:spLocks/>
          </p:cNvSpPr>
          <p:nvPr/>
        </p:nvSpPr>
        <p:spPr>
          <a:xfrm>
            <a:off x="2368883" y="484876"/>
            <a:ext cx="6498397" cy="15801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800" b="1" i="0"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Key</a:t>
            </a:r>
            <a:r>
              <a:rPr kumimoji="1" lang="en-US" altLang="ja-JP" sz="2800" b="1" i="0" strike="noStrike" kern="1200" cap="none" spc="0" normalizeH="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 Farmer under KATI</a:t>
            </a:r>
          </a:p>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400" b="1" i="0" u="sng"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Family </a:t>
            </a:r>
            <a:r>
              <a:rPr kumimoji="1" lang="en-US" altLang="ja-JP" sz="2400" b="1" i="0" u="sng"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Members</a:t>
            </a:r>
            <a:r>
              <a:rPr kumimoji="1" lang="en-US" altLang="ja-JP" sz="2400" b="1" i="0" u="sng"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4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Husband and 5 Children</a:t>
            </a:r>
          </a:p>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lang="en-US" altLang="ja-JP" sz="2400" b="1" u="sng" dirty="0" smtClean="0">
                <a:solidFill>
                  <a:prstClr val="white"/>
                </a:solidFill>
                <a:latin typeface="Calibri" panose="020F0502020204030204"/>
                <a:ea typeface="ＭＳ Ｐゴシック" panose="020B0600070205080204" pitchFamily="50" charset="-128"/>
                <a:cs typeface="Calibri" panose="020F0502020204030204" pitchFamily="34" charset="0"/>
              </a:rPr>
              <a:t>TANRICE2 Training:</a:t>
            </a:r>
            <a:r>
              <a:rPr lang="en-US" altLang="ja-JP" sz="2400" dirty="0" smtClean="0">
                <a:solidFill>
                  <a:prstClr val="white"/>
                </a:solidFill>
                <a:latin typeface="Calibri" panose="020F0502020204030204"/>
                <a:ea typeface="ＭＳ Ｐゴシック" panose="020B0600070205080204" pitchFamily="50" charset="-128"/>
                <a:cs typeface="Calibri" panose="020F0502020204030204" pitchFamily="34" charset="0"/>
              </a:rPr>
              <a:t> </a:t>
            </a:r>
            <a:endParaRPr kumimoji="1" lang="en-US" altLang="ja-JP"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endParaRPr>
          </a:p>
        </p:txBody>
      </p:sp>
      <p:sp>
        <p:nvSpPr>
          <p:cNvPr id="8" name="コンテンツ プレースホルダー 2"/>
          <p:cNvSpPr txBox="1">
            <a:spLocks/>
          </p:cNvSpPr>
          <p:nvPr/>
        </p:nvSpPr>
        <p:spPr>
          <a:xfrm>
            <a:off x="216487" y="2902585"/>
            <a:ext cx="2438569" cy="605711"/>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Before</a:t>
            </a:r>
          </a:p>
        </p:txBody>
      </p:sp>
      <p:sp>
        <p:nvSpPr>
          <p:cNvPr id="11" name="コンテンツ プレースホルダー 2"/>
          <p:cNvSpPr txBox="1">
            <a:spLocks/>
          </p:cNvSpPr>
          <p:nvPr/>
        </p:nvSpPr>
        <p:spPr>
          <a:xfrm>
            <a:off x="2368883" y="1634672"/>
            <a:ext cx="6383512" cy="88364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4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ST (2014), Gender SMT (2016) and Marketing SMT (2016)</a:t>
            </a:r>
          </a:p>
        </p:txBody>
      </p:sp>
      <p:sp>
        <p:nvSpPr>
          <p:cNvPr id="9" name="コンテンツ プレースホルダー 2"/>
          <p:cNvSpPr txBox="1">
            <a:spLocks/>
          </p:cNvSpPr>
          <p:nvPr/>
        </p:nvSpPr>
        <p:spPr>
          <a:xfrm>
            <a:off x="3015538" y="2902585"/>
            <a:ext cx="5937174" cy="581360"/>
          </a:xfrm>
          <a:prstGeom prst="rect">
            <a:avLst/>
          </a:prstGeom>
          <a:ln/>
        </p:spPr>
        <p:style>
          <a:lnRef idx="1">
            <a:schemeClr val="accent1"/>
          </a:lnRef>
          <a:fillRef idx="3">
            <a:schemeClr val="accent1"/>
          </a:fillRef>
          <a:effectRef idx="2">
            <a:schemeClr val="accent1"/>
          </a:effectRef>
          <a:fontRef idx="minor">
            <a:schemeClr val="lt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After</a:t>
            </a:r>
          </a:p>
        </p:txBody>
      </p:sp>
      <p:sp>
        <p:nvSpPr>
          <p:cNvPr id="14" name="コンテンツ プレースホルダー 2"/>
          <p:cNvSpPr txBox="1">
            <a:spLocks/>
          </p:cNvSpPr>
          <p:nvPr/>
        </p:nvSpPr>
        <p:spPr>
          <a:xfrm>
            <a:off x="178021" y="3882683"/>
            <a:ext cx="2621450" cy="222217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ja-JP" altLang="en-US" sz="2200" b="1" i="1"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200" b="1" i="1"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“No cooperation among family members in rice farming and household chores”</a:t>
            </a:r>
          </a:p>
        </p:txBody>
      </p:sp>
      <p:sp>
        <p:nvSpPr>
          <p:cNvPr id="15" name="コンテンツ プレースホルダー 2"/>
          <p:cNvSpPr txBox="1">
            <a:spLocks/>
          </p:cNvSpPr>
          <p:nvPr/>
        </p:nvSpPr>
        <p:spPr>
          <a:xfrm>
            <a:off x="3380088" y="5523427"/>
            <a:ext cx="5208073" cy="77694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“Now all family members collaborate both in rice farming and household chores .”</a:t>
            </a:r>
            <a:endParaRPr kumimoji="1" lang="en-US" altLang="ja-JP" sz="2200" b="1"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endParaRP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endParaRPr kumimoji="1" lang="en-US" altLang="ja-JP" sz="22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endParaRPr>
          </a:p>
        </p:txBody>
      </p:sp>
      <p:graphicFrame>
        <p:nvGraphicFramePr>
          <p:cNvPr id="17" name="図表 16"/>
          <p:cNvGraphicFramePr/>
          <p:nvPr>
            <p:extLst/>
          </p:nvPr>
        </p:nvGraphicFramePr>
        <p:xfrm>
          <a:off x="5984124" y="3436826"/>
          <a:ext cx="2930713" cy="211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コンテンツ プレースホルダー 2"/>
          <p:cNvSpPr txBox="1">
            <a:spLocks/>
          </p:cNvSpPr>
          <p:nvPr/>
        </p:nvSpPr>
        <p:spPr>
          <a:xfrm>
            <a:off x="3015538" y="3644936"/>
            <a:ext cx="3138122" cy="190470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ja-JP" altLang="en-US"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She obtained knowledge and skills of rice production.</a:t>
            </a: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She persuaded husband and children to participate in rice farming and household chores.</a:t>
            </a:r>
          </a:p>
        </p:txBody>
      </p:sp>
      <p:pic>
        <p:nvPicPr>
          <p:cNvPr id="3" name="図 2"/>
          <p:cNvPicPr>
            <a:picLocks noChangeAspect="1"/>
          </p:cNvPicPr>
          <p:nvPr/>
        </p:nvPicPr>
        <p:blipFill rotWithShape="1">
          <a:blip r:embed="rId8"/>
          <a:srcRect t="8639"/>
          <a:stretch/>
        </p:blipFill>
        <p:spPr>
          <a:xfrm>
            <a:off x="644036" y="484876"/>
            <a:ext cx="1570568" cy="1647832"/>
          </a:xfrm>
          <a:prstGeom prst="rect">
            <a:avLst/>
          </a:prstGeom>
        </p:spPr>
      </p:pic>
    </p:spTree>
    <p:extLst>
      <p:ext uri="{BB962C8B-B14F-4D97-AF65-F5344CB8AC3E}">
        <p14:creationId xmlns:p14="http://schemas.microsoft.com/office/powerpoint/2010/main" val="4242828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357105" y="6450636"/>
            <a:ext cx="98401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4" name="正方形/長方形 3"/>
          <p:cNvSpPr/>
          <p:nvPr/>
        </p:nvSpPr>
        <p:spPr>
          <a:xfrm>
            <a:off x="245659" y="211732"/>
            <a:ext cx="3238524" cy="4225065"/>
          </a:xfrm>
          <a:prstGeom prst="rect">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コンテンツ プレースホルダー 2"/>
          <p:cNvSpPr txBox="1">
            <a:spLocks/>
          </p:cNvSpPr>
          <p:nvPr/>
        </p:nvSpPr>
        <p:spPr>
          <a:xfrm>
            <a:off x="3484183" y="191591"/>
            <a:ext cx="1856096" cy="4214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2800" b="1" i="0" u="none" strike="noStrike" kern="1200" cap="none" spc="0" normalizeH="0" baseline="0" noProof="0" dirty="0" smtClean="0">
                <a:ln>
                  <a:noFill/>
                </a:ln>
                <a:solidFill>
                  <a:srgbClr val="00B050"/>
                </a:solidFill>
                <a:effectLst/>
                <a:uLnTx/>
                <a:uFillTx/>
                <a:latin typeface="Calibri" panose="020F0502020204030204"/>
                <a:ea typeface="ＭＳ Ｐゴシック" panose="020B0600070205080204" pitchFamily="50" charset="-128"/>
                <a:cs typeface="Calibri" panose="020F0502020204030204" pitchFamily="34" charset="0"/>
              </a:rPr>
              <a:t>&lt;Result&gt;</a:t>
            </a:r>
          </a:p>
        </p:txBody>
      </p:sp>
      <p:sp>
        <p:nvSpPr>
          <p:cNvPr id="8" name="コンテンツ プレースホルダー 2"/>
          <p:cNvSpPr txBox="1">
            <a:spLocks/>
          </p:cNvSpPr>
          <p:nvPr/>
        </p:nvSpPr>
        <p:spPr>
          <a:xfrm>
            <a:off x="3538774" y="560694"/>
            <a:ext cx="4061192" cy="149692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ja-JP" altLang="en-US" sz="26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Realization of appropriate management </a:t>
            </a:r>
            <a:r>
              <a:rPr kumimoji="1" lang="en-US" altLang="ja-JP" sz="26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of and effective investment in rice farming</a:t>
            </a:r>
          </a:p>
        </p:txBody>
      </p:sp>
      <p:pic>
        <p:nvPicPr>
          <p:cNvPr id="9" name="図 8"/>
          <p:cNvPicPr>
            <a:picLocks noChangeAspect="1"/>
          </p:cNvPicPr>
          <p:nvPr/>
        </p:nvPicPr>
        <p:blipFill>
          <a:blip r:embed="rId3"/>
          <a:stretch>
            <a:fillRect/>
          </a:stretch>
        </p:blipFill>
        <p:spPr>
          <a:xfrm>
            <a:off x="7506774" y="211732"/>
            <a:ext cx="1480694" cy="1969706"/>
          </a:xfrm>
          <a:prstGeom prst="rect">
            <a:avLst/>
          </a:prstGeom>
          <a:ln>
            <a:noFill/>
          </a:ln>
          <a:effectLst>
            <a:outerShdw blurRad="292100" dist="139700" dir="2700000" algn="tl" rotWithShape="0">
              <a:srgbClr val="333333">
                <a:alpha val="65000"/>
              </a:srgbClr>
            </a:outerShdw>
          </a:effectLst>
        </p:spPr>
      </p:pic>
      <p:sp>
        <p:nvSpPr>
          <p:cNvPr id="10" name="コンテンツ プレースホルダー 2"/>
          <p:cNvSpPr txBox="1">
            <a:spLocks/>
          </p:cNvSpPr>
          <p:nvPr/>
        </p:nvSpPr>
        <p:spPr>
          <a:xfrm>
            <a:off x="3527991" y="2143477"/>
            <a:ext cx="5489637" cy="249450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en-US" altLang="ja-JP" sz="26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Increased opportunities for couples to discuss farming and family issues</a:t>
            </a: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en-US" altLang="ja-JP" sz="2600" b="1"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Increased opportunities </a:t>
            </a:r>
            <a:r>
              <a:rPr kumimoji="1" lang="en-US" altLang="ja-JP" sz="26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for women to take part in decision-making -&gt; Increased women’s motivation in farming activities</a:t>
            </a:r>
          </a:p>
        </p:txBody>
      </p:sp>
      <p:sp>
        <p:nvSpPr>
          <p:cNvPr id="11" name="コンテンツ プレースホルダー 2"/>
          <p:cNvSpPr txBox="1">
            <a:spLocks/>
          </p:cNvSpPr>
          <p:nvPr/>
        </p:nvSpPr>
        <p:spPr>
          <a:xfrm>
            <a:off x="245659" y="4556741"/>
            <a:ext cx="1856096" cy="4214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000" b="1" i="0" u="none" strike="noStrike" kern="1200" cap="none" spc="0" normalizeH="0" baseline="0" noProof="0" dirty="0" smtClean="0">
                <a:ln>
                  <a:noFill/>
                </a:ln>
                <a:solidFill>
                  <a:srgbClr val="00B050"/>
                </a:solidFill>
                <a:effectLst/>
                <a:uLnTx/>
                <a:uFillTx/>
                <a:latin typeface="Calibri" panose="020F0502020204030204"/>
                <a:ea typeface="ＭＳ Ｐゴシック" panose="020B0600070205080204" pitchFamily="50" charset="-128"/>
                <a:cs typeface="Calibri" panose="020F0502020204030204" pitchFamily="34" charset="0"/>
              </a:rPr>
              <a:t>&lt;Impact&gt;</a:t>
            </a:r>
          </a:p>
        </p:txBody>
      </p:sp>
      <p:sp>
        <p:nvSpPr>
          <p:cNvPr id="12" name="コンテンツ プレースホルダー 2"/>
          <p:cNvSpPr txBox="1">
            <a:spLocks/>
          </p:cNvSpPr>
          <p:nvPr/>
        </p:nvSpPr>
        <p:spPr>
          <a:xfrm>
            <a:off x="327545" y="4875750"/>
            <a:ext cx="8407982" cy="12944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0"/>
              </a:spcBef>
              <a:spcAft>
                <a:spcPts val="0"/>
              </a:spcAft>
              <a:buClr>
                <a:srgbClr val="C00000"/>
              </a:buClr>
              <a:buSzPct val="100000"/>
              <a:buFont typeface="Arial" panose="020B0604020202020204" pitchFamily="34" charset="0"/>
              <a:buChar char="•"/>
              <a:tabLst/>
              <a:defRPr/>
            </a:pPr>
            <a:r>
              <a:rPr kumimoji="1" lang="en-US" altLang="ja-JP" sz="30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Increased rice yield</a:t>
            </a:r>
          </a:p>
          <a:p>
            <a:pPr marL="91440" marR="0" lvl="0" indent="-91440" algn="l" defTabSz="914400" rtl="0" eaLnBrk="1" fontAlgn="auto" latinLnBrk="0" hangingPunct="1">
              <a:lnSpc>
                <a:spcPct val="100000"/>
              </a:lnSpc>
              <a:spcBef>
                <a:spcPts val="0"/>
              </a:spcBef>
              <a:spcAft>
                <a:spcPts val="0"/>
              </a:spcAft>
              <a:buClr>
                <a:srgbClr val="C00000"/>
              </a:buClr>
              <a:buSzPct val="100000"/>
              <a:buFont typeface="Arial" panose="020B0604020202020204" pitchFamily="34" charset="0"/>
              <a:buChar char="•"/>
              <a:tabLst/>
              <a:defRPr/>
            </a:pPr>
            <a:r>
              <a:rPr kumimoji="1" lang="en-US" altLang="ja-JP" sz="30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Developed trust and understanding among family members</a:t>
            </a:r>
          </a:p>
        </p:txBody>
      </p:sp>
      <p:pic>
        <p:nvPicPr>
          <p:cNvPr id="6" name="図 5"/>
          <p:cNvPicPr>
            <a:picLocks noChangeAspect="1"/>
          </p:cNvPicPr>
          <p:nvPr/>
        </p:nvPicPr>
        <p:blipFill>
          <a:blip r:embed="rId4"/>
          <a:stretch>
            <a:fillRect/>
          </a:stretch>
        </p:blipFill>
        <p:spPr>
          <a:xfrm>
            <a:off x="425586" y="435429"/>
            <a:ext cx="3126748" cy="4121312"/>
          </a:xfrm>
          <a:prstGeom prst="rect">
            <a:avLst/>
          </a:prstGeom>
        </p:spPr>
      </p:pic>
    </p:spTree>
    <p:extLst>
      <p:ext uri="{BB962C8B-B14F-4D97-AF65-F5344CB8AC3E}">
        <p14:creationId xmlns:p14="http://schemas.microsoft.com/office/powerpoint/2010/main" val="370023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6487" y="307816"/>
            <a:ext cx="8736225" cy="196905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05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コンテンツ プレースホルダー 2"/>
          <p:cNvSpPr txBox="1">
            <a:spLocks/>
          </p:cNvSpPr>
          <p:nvPr/>
        </p:nvSpPr>
        <p:spPr>
          <a:xfrm>
            <a:off x="2368883" y="443237"/>
            <a:ext cx="6498397" cy="15801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800" b="1" i="0"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Intermediate</a:t>
            </a:r>
            <a:r>
              <a:rPr kumimoji="1" lang="en-US" altLang="ja-JP" sz="2800" b="1" i="0" strike="noStrike" kern="1200" cap="none" spc="0" normalizeH="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 Farmer under </a:t>
            </a:r>
            <a:r>
              <a:rPr lang="en-US" altLang="ja-JP" sz="2800" b="1" dirty="0" smtClean="0">
                <a:solidFill>
                  <a:prstClr val="white"/>
                </a:solidFill>
                <a:latin typeface="Calibri" panose="020F0502020204030204"/>
                <a:ea typeface="ＭＳ Ｐゴシック" panose="020B0600070205080204" pitchFamily="50" charset="-128"/>
                <a:cs typeface="Calibri" panose="020F0502020204030204" pitchFamily="34" charset="0"/>
              </a:rPr>
              <a:t>KATC</a:t>
            </a:r>
          </a:p>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400" b="1" i="0" u="sng"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Family </a:t>
            </a:r>
            <a:r>
              <a:rPr kumimoji="1" lang="en-US" altLang="ja-JP" sz="2400" b="1" i="0" u="sng"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Members:</a:t>
            </a:r>
            <a:r>
              <a:rPr kumimoji="1" lang="en-US" altLang="ja-JP" sz="2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4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Husband</a:t>
            </a:r>
            <a:r>
              <a:rPr kumimoji="1" lang="en-US" altLang="ja-JP" sz="2400" b="1"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4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and </a:t>
            </a:r>
            <a:r>
              <a:rPr kumimoji="1" lang="en-US" altLang="ja-JP"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5</a:t>
            </a:r>
            <a:r>
              <a:rPr kumimoji="1" lang="en-US" altLang="ja-JP" sz="24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 Children</a:t>
            </a:r>
          </a:p>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lang="en-US" altLang="ja-JP" sz="2400" b="1" u="sng" dirty="0" smtClean="0">
                <a:solidFill>
                  <a:prstClr val="white"/>
                </a:solidFill>
                <a:latin typeface="Calibri" panose="020F0502020204030204"/>
                <a:ea typeface="ＭＳ Ｐゴシック" panose="020B0600070205080204" pitchFamily="50" charset="-128"/>
                <a:cs typeface="Calibri" panose="020F0502020204030204" pitchFamily="34" charset="0"/>
              </a:rPr>
              <a:t>TANRICE2 Training:</a:t>
            </a:r>
            <a:endParaRPr kumimoji="1" lang="en-US" altLang="ja-JP" sz="2400" b="1" i="0" u="sng"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endParaRPr>
          </a:p>
        </p:txBody>
      </p:sp>
      <p:sp>
        <p:nvSpPr>
          <p:cNvPr id="8" name="コンテンツ プレースホルダー 2"/>
          <p:cNvSpPr txBox="1">
            <a:spLocks/>
          </p:cNvSpPr>
          <p:nvPr/>
        </p:nvSpPr>
        <p:spPr>
          <a:xfrm>
            <a:off x="275917" y="2529888"/>
            <a:ext cx="2438569" cy="605711"/>
          </a:xfrm>
          <a:prstGeom prst="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Before</a:t>
            </a:r>
          </a:p>
        </p:txBody>
      </p:sp>
      <p:sp>
        <p:nvSpPr>
          <p:cNvPr id="11" name="コンテンツ プレースホルダー 2"/>
          <p:cNvSpPr txBox="1">
            <a:spLocks/>
          </p:cNvSpPr>
          <p:nvPr/>
        </p:nvSpPr>
        <p:spPr>
          <a:xfrm>
            <a:off x="2385651" y="1618360"/>
            <a:ext cx="6450481" cy="45457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B8357"/>
              </a:buClr>
              <a:buSzPct val="100000"/>
              <a:buFont typeface="Calibri" panose="020F0502020204030204" pitchFamily="34" charset="0"/>
              <a:buNone/>
              <a:tabLst/>
              <a:defRPr/>
            </a:pPr>
            <a:r>
              <a:rPr kumimoji="1" lang="en-US" altLang="ja-JP" sz="2400" b="0" i="0" u="none" strike="noStrike" kern="120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Calibri" panose="020F0502020204030204" pitchFamily="34" charset="0"/>
              </a:rPr>
              <a:t>MST (2014) and Gender SMT (2015)</a:t>
            </a:r>
          </a:p>
        </p:txBody>
      </p:sp>
      <p:sp>
        <p:nvSpPr>
          <p:cNvPr id="9" name="コンテンツ プレースホルダー 2"/>
          <p:cNvSpPr txBox="1">
            <a:spLocks/>
          </p:cNvSpPr>
          <p:nvPr/>
        </p:nvSpPr>
        <p:spPr>
          <a:xfrm>
            <a:off x="2977663" y="2525323"/>
            <a:ext cx="5937174" cy="581360"/>
          </a:xfrm>
          <a:prstGeom prst="rect">
            <a:avLst/>
          </a:prstGeom>
          <a:ln/>
        </p:spPr>
        <p:style>
          <a:lnRef idx="1">
            <a:schemeClr val="accent1"/>
          </a:lnRef>
          <a:fillRef idx="3">
            <a:schemeClr val="accent1"/>
          </a:fillRef>
          <a:effectRef idx="2">
            <a:schemeClr val="accent1"/>
          </a:effectRef>
          <a:fontRef idx="minor">
            <a:schemeClr val="lt1"/>
          </a:fontRef>
        </p:style>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en-US" altLang="ja-JP" sz="3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After</a:t>
            </a:r>
          </a:p>
        </p:txBody>
      </p:sp>
      <p:sp>
        <p:nvSpPr>
          <p:cNvPr id="14" name="コンテンツ プレースホルダー 2"/>
          <p:cNvSpPr txBox="1">
            <a:spLocks/>
          </p:cNvSpPr>
          <p:nvPr/>
        </p:nvSpPr>
        <p:spPr>
          <a:xfrm>
            <a:off x="178020" y="3628275"/>
            <a:ext cx="2621450" cy="222217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ja-JP" altLang="en-US" sz="2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200" b="1" i="1"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Arial" panose="020B0604020202020204" pitchFamily="34" charset="0"/>
              </a:rPr>
              <a:t>“No sharing of rice farming activities, and  no discussion and budget plan for expenditures”</a:t>
            </a:r>
            <a:endParaRPr kumimoji="1" lang="en-US" altLang="ja-JP" sz="2200" b="1" i="1"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Arial" panose="020B0604020202020204" pitchFamily="34" charset="0"/>
            </a:endParaRP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endParaRPr kumimoji="1" lang="en-US" altLang="ja-JP" sz="2200" b="1"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endParaRPr>
          </a:p>
        </p:txBody>
      </p:sp>
      <p:sp>
        <p:nvSpPr>
          <p:cNvPr id="15" name="コンテンツ プレースホルダー 2"/>
          <p:cNvSpPr txBox="1">
            <a:spLocks/>
          </p:cNvSpPr>
          <p:nvPr/>
        </p:nvSpPr>
        <p:spPr>
          <a:xfrm>
            <a:off x="2582779" y="5318649"/>
            <a:ext cx="6369933" cy="95464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ja-JP" altLang="en-US"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200" b="1" i="1"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rPr>
              <a:t>“Knowledge from gender training, especially family budgeting contributed to increased rice productivity and brought transparency and peace in family.”</a:t>
            </a:r>
            <a:endParaRPr kumimoji="1" lang="en-US" altLang="ja-JP" sz="2200" b="1"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50" charset="-128"/>
              <a:cs typeface="Arial" panose="020B0604020202020204" pitchFamily="34" charset="0"/>
            </a:endParaRP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endParaRPr kumimoji="1" lang="en-US" altLang="ja-JP" sz="2200" b="1" i="0" u="none" strike="noStrike" kern="1200" cap="none" spc="0" normalizeH="0" baseline="0" noProof="0" dirty="0" smtClean="0">
              <a:ln>
                <a:noFill/>
              </a:ln>
              <a:solidFill>
                <a:srgbClr val="C00000"/>
              </a:solidFill>
              <a:effectLst/>
              <a:uLnTx/>
              <a:uFillTx/>
              <a:latin typeface="Calibri" panose="020F0502020204030204"/>
              <a:ea typeface="ＭＳ Ｐゴシック" panose="020B0600070205080204" pitchFamily="50" charset="-128"/>
              <a:cs typeface="Calibri" panose="020F0502020204030204" pitchFamily="34" charset="0"/>
            </a:endParaRPr>
          </a:p>
        </p:txBody>
      </p:sp>
      <p:graphicFrame>
        <p:nvGraphicFramePr>
          <p:cNvPr id="17" name="図表 16"/>
          <p:cNvGraphicFramePr/>
          <p:nvPr>
            <p:extLst/>
          </p:nvPr>
        </p:nvGraphicFramePr>
        <p:xfrm>
          <a:off x="5942587" y="3045020"/>
          <a:ext cx="3027384" cy="2441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コンテンツ プレースホルダー 2"/>
          <p:cNvSpPr txBox="1">
            <a:spLocks/>
          </p:cNvSpPr>
          <p:nvPr/>
        </p:nvSpPr>
        <p:spPr>
          <a:xfrm>
            <a:off x="2977662" y="3191382"/>
            <a:ext cx="3391053" cy="225691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ja-JP" altLang="en-US"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a:t>
            </a: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She obtained knowledge and skills of rice production.</a:t>
            </a: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Couples started sharing rice farming activities.</a:t>
            </a:r>
          </a:p>
          <a:p>
            <a:pPr marL="91440" marR="0" lvl="0" indent="-91440" algn="l" defTabSz="914400" rtl="0" eaLnBrk="1" fontAlgn="auto" latinLnBrk="0" hangingPunct="1">
              <a:lnSpc>
                <a:spcPct val="100000"/>
              </a:lnSpc>
              <a:spcBef>
                <a:spcPts val="0"/>
              </a:spcBef>
              <a:spcAft>
                <a:spcPts val="0"/>
              </a:spcAft>
              <a:buClr>
                <a:srgbClr val="000000">
                  <a:lumMod val="75000"/>
                  <a:lumOff val="25000"/>
                </a:srgbClr>
              </a:buClr>
              <a:buSzPct val="100000"/>
              <a:buFont typeface="Arial" panose="020B0604020202020204" pitchFamily="34" charset="0"/>
              <a:buChar char="•"/>
              <a:tabLst/>
              <a:defRPr/>
            </a:pP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  Couples started planning </a:t>
            </a:r>
          </a:p>
          <a:p>
            <a:pPr marL="0" marR="0" lvl="0" indent="0" algn="l"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en-US" altLang="ja-JP"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r</a:t>
            </a: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ice farming and </a:t>
            </a:r>
          </a:p>
          <a:p>
            <a:pPr marL="0" marR="0" lvl="0" indent="0" algn="l" defTabSz="914400" rtl="0" eaLnBrk="1" fontAlgn="auto" latinLnBrk="0" hangingPunct="1">
              <a:lnSpc>
                <a:spcPct val="100000"/>
              </a:lnSpc>
              <a:spcBef>
                <a:spcPts val="0"/>
              </a:spcBef>
              <a:spcAft>
                <a:spcPts val="0"/>
              </a:spcAft>
              <a:buClr>
                <a:srgbClr val="000000">
                  <a:lumMod val="75000"/>
                  <a:lumOff val="25000"/>
                </a:srgbClr>
              </a:buClr>
              <a:buSzPct val="100000"/>
              <a:buFont typeface="Calibri" panose="020F0502020204030204" pitchFamily="34" charset="0"/>
              <a:buNone/>
              <a:tabLst/>
              <a:defRPr/>
            </a:pPr>
            <a:r>
              <a:rPr kumimoji="1" lang="en-US" altLang="ja-JP"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e</a:t>
            </a:r>
            <a:r>
              <a:rPr kumimoji="1" lang="en-US" altLang="ja-JP" sz="20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ＭＳ Ｐゴシック" panose="020B0600070205080204" pitchFamily="50" charset="-128"/>
                <a:cs typeface="Calibri" panose="020F0502020204030204" pitchFamily="34" charset="0"/>
              </a:rPr>
              <a:t>xpenditures together.</a:t>
            </a:r>
          </a:p>
        </p:txBody>
      </p:sp>
      <p:pic>
        <p:nvPicPr>
          <p:cNvPr id="3" name="図 2"/>
          <p:cNvPicPr>
            <a:picLocks noChangeAspect="1"/>
          </p:cNvPicPr>
          <p:nvPr/>
        </p:nvPicPr>
        <p:blipFill rotWithShape="1">
          <a:blip r:embed="rId8"/>
          <a:srcRect t="4719" r="5104" b="13241"/>
          <a:stretch/>
        </p:blipFill>
        <p:spPr>
          <a:xfrm>
            <a:off x="525046" y="443237"/>
            <a:ext cx="1583194" cy="1659855"/>
          </a:xfrm>
          <a:prstGeom prst="rect">
            <a:avLst/>
          </a:prstGeom>
        </p:spPr>
      </p:pic>
    </p:spTree>
    <p:extLst>
      <p:ext uri="{BB962C8B-B14F-4D97-AF65-F5344CB8AC3E}">
        <p14:creationId xmlns:p14="http://schemas.microsoft.com/office/powerpoint/2010/main" val="3966930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nvPr>
        </p:nvGraphicFramePr>
        <p:xfrm>
          <a:off x="436731" y="300250"/>
          <a:ext cx="8270543" cy="5936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0892" y="244560"/>
            <a:ext cx="1650292" cy="1481137"/>
          </a:xfrm>
          <a:prstGeom prst="rect">
            <a:avLst/>
          </a:prstGeom>
        </p:spPr>
      </p:pic>
      <p:pic>
        <p:nvPicPr>
          <p:cNvPr id="8" name="図 7"/>
          <p:cNvPicPr>
            <a:picLocks noChangeAspect="1"/>
          </p:cNvPicPr>
          <p:nvPr/>
        </p:nvPicPr>
        <p:blipFill rotWithShape="1">
          <a:blip r:embed="rId9"/>
          <a:srcRect r="2420"/>
          <a:stretch/>
        </p:blipFill>
        <p:spPr>
          <a:xfrm flipH="1">
            <a:off x="319295" y="4270396"/>
            <a:ext cx="811662" cy="2022322"/>
          </a:xfrm>
          <a:prstGeom prst="rect">
            <a:avLst/>
          </a:prstGeom>
        </p:spPr>
      </p:pic>
      <p:pic>
        <p:nvPicPr>
          <p:cNvPr id="9" name="図 8"/>
          <p:cNvPicPr>
            <a:picLocks noChangeAspect="1"/>
          </p:cNvPicPr>
          <p:nvPr/>
        </p:nvPicPr>
        <p:blipFill>
          <a:blip r:embed="rId10"/>
          <a:stretch>
            <a:fillRect/>
          </a:stretch>
        </p:blipFill>
        <p:spPr>
          <a:xfrm flipH="1">
            <a:off x="3760504" y="4285146"/>
            <a:ext cx="769081" cy="2063261"/>
          </a:xfrm>
          <a:prstGeom prst="rect">
            <a:avLst/>
          </a:prstGeom>
        </p:spPr>
      </p:pic>
      <p:sp>
        <p:nvSpPr>
          <p:cNvPr id="3" name="スライド番号プレースホルダー 2"/>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179173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D913413-363C-4858-B4CB-CEC9FA069924}" type="slidenum">
              <a:rPr kumimoji="1" lang="ja-JP" altLang="en-US" smtClean="0"/>
              <a:t>27</a:t>
            </a:fld>
            <a:endParaRPr kumimoji="1" lang="ja-JP" altLang="en-US"/>
          </a:p>
        </p:txBody>
      </p:sp>
      <p:sp>
        <p:nvSpPr>
          <p:cNvPr id="3" name="タイトル 1"/>
          <p:cNvSpPr txBox="1">
            <a:spLocks/>
          </p:cNvSpPr>
          <p:nvPr/>
        </p:nvSpPr>
        <p:spPr>
          <a:xfrm>
            <a:off x="628650" y="246376"/>
            <a:ext cx="78867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smtClean="0"/>
              <a:t>4. How </a:t>
            </a:r>
            <a:r>
              <a:rPr lang="en-US" altLang="ja-JP" dirty="0" err="1" smtClean="0"/>
              <a:t>Ethio</a:t>
            </a:r>
            <a:r>
              <a:rPr lang="en-US" altLang="ja-JP" dirty="0" smtClean="0"/>
              <a:t>-SHEP tackles with Gender Issues ?</a:t>
            </a:r>
            <a:endParaRPr lang="ja-JP" altLang="en-US" dirty="0"/>
          </a:p>
        </p:txBody>
      </p:sp>
      <p:sp>
        <p:nvSpPr>
          <p:cNvPr id="4" name="タイトル 1"/>
          <p:cNvSpPr txBox="1">
            <a:spLocks/>
          </p:cNvSpPr>
          <p:nvPr/>
        </p:nvSpPr>
        <p:spPr>
          <a:xfrm>
            <a:off x="438151" y="2351603"/>
            <a:ext cx="8408308"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smtClean="0"/>
              <a:t>1. What are the gender issues in your community related to: </a:t>
            </a:r>
            <a:endParaRPr lang="ja-JP" altLang="en-US" sz="3200" dirty="0"/>
          </a:p>
        </p:txBody>
      </p:sp>
      <p:sp>
        <p:nvSpPr>
          <p:cNvPr id="5" name="タイトル 1"/>
          <p:cNvSpPr txBox="1">
            <a:spLocks/>
          </p:cNvSpPr>
          <p:nvPr/>
        </p:nvSpPr>
        <p:spPr>
          <a:xfrm>
            <a:off x="1030517" y="3229421"/>
            <a:ext cx="5820228" cy="153614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571500" indent="-571500">
              <a:buFont typeface="Wingdings" panose="05000000000000000000" pitchFamily="2" charset="2"/>
              <a:buChar char="ü"/>
            </a:pPr>
            <a:r>
              <a:rPr lang="en-US" altLang="ja-JP" sz="3200" dirty="0" smtClean="0"/>
              <a:t>Opportunities</a:t>
            </a:r>
          </a:p>
          <a:p>
            <a:pPr marL="571500" indent="-571500">
              <a:buFont typeface="Wingdings" panose="05000000000000000000" pitchFamily="2" charset="2"/>
              <a:buChar char="ü"/>
            </a:pPr>
            <a:r>
              <a:rPr lang="en-US" altLang="ja-JP" sz="3200" dirty="0" smtClean="0"/>
              <a:t>Gender roles</a:t>
            </a:r>
          </a:p>
          <a:p>
            <a:pPr marL="571500" indent="-571500">
              <a:buFont typeface="Wingdings" panose="05000000000000000000" pitchFamily="2" charset="2"/>
              <a:buChar char="ü"/>
            </a:pPr>
            <a:r>
              <a:rPr lang="en-US" altLang="ja-JP" sz="3200" dirty="0" smtClean="0"/>
              <a:t>Decision-making</a:t>
            </a:r>
            <a:endParaRPr lang="ja-JP" altLang="en-US" sz="3200" dirty="0"/>
          </a:p>
        </p:txBody>
      </p:sp>
      <p:sp>
        <p:nvSpPr>
          <p:cNvPr id="6" name="タイトル 1"/>
          <p:cNvSpPr txBox="1">
            <a:spLocks/>
          </p:cNvSpPr>
          <p:nvPr/>
        </p:nvSpPr>
        <p:spPr>
          <a:xfrm>
            <a:off x="438151" y="1742507"/>
            <a:ext cx="3923394" cy="70725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600" dirty="0" smtClean="0"/>
              <a:t>&lt;Question&gt;</a:t>
            </a:r>
          </a:p>
        </p:txBody>
      </p:sp>
      <p:sp>
        <p:nvSpPr>
          <p:cNvPr id="7" name="タイトル 1"/>
          <p:cNvSpPr txBox="1">
            <a:spLocks/>
          </p:cNvSpPr>
          <p:nvPr/>
        </p:nvSpPr>
        <p:spPr>
          <a:xfrm>
            <a:off x="367846" y="4765561"/>
            <a:ext cx="8408308" cy="60472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a:t>2</a:t>
            </a:r>
            <a:r>
              <a:rPr lang="en-US" altLang="ja-JP" sz="3200" dirty="0" smtClean="0"/>
              <a:t>. What are the causes of the gender issues?</a:t>
            </a:r>
            <a:endParaRPr lang="ja-JP" altLang="en-US" sz="3200" dirty="0"/>
          </a:p>
        </p:txBody>
      </p:sp>
      <p:sp>
        <p:nvSpPr>
          <p:cNvPr id="8" name="タイトル 1"/>
          <p:cNvSpPr txBox="1">
            <a:spLocks/>
          </p:cNvSpPr>
          <p:nvPr/>
        </p:nvSpPr>
        <p:spPr>
          <a:xfrm>
            <a:off x="367846" y="5545225"/>
            <a:ext cx="8408308" cy="60472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smtClean="0"/>
              <a:t>3. What do you think you can do to solve the gender issues in </a:t>
            </a:r>
            <a:r>
              <a:rPr lang="en-US" altLang="ja-JP" sz="3200" dirty="0" err="1" smtClean="0"/>
              <a:t>Ethio</a:t>
            </a:r>
            <a:r>
              <a:rPr lang="en-US" altLang="ja-JP" sz="3200" dirty="0" smtClean="0"/>
              <a:t>-SHEP?</a:t>
            </a:r>
            <a:endParaRPr lang="ja-JP" altLang="en-US" sz="3200" dirty="0"/>
          </a:p>
        </p:txBody>
      </p:sp>
    </p:spTree>
    <p:extLst>
      <p:ext uri="{BB962C8B-B14F-4D97-AF65-F5344CB8AC3E}">
        <p14:creationId xmlns:p14="http://schemas.microsoft.com/office/powerpoint/2010/main" val="2504884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1"/>
          <p:cNvSpPr txBox="1">
            <a:spLocks/>
          </p:cNvSpPr>
          <p:nvPr/>
        </p:nvSpPr>
        <p:spPr bwMode="auto">
          <a:xfrm>
            <a:off x="131284" y="311929"/>
            <a:ext cx="3522260" cy="113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576263" indent="-2730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855663"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1430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1462088"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algn="ctr" eaLnBrk="1" hangingPunct="1">
              <a:spcBef>
                <a:spcPts val="0"/>
              </a:spcBef>
              <a:buFont typeface="Symbol" panose="05050102010706020507" pitchFamily="18" charset="2"/>
              <a:buNone/>
            </a:pPr>
            <a:r>
              <a:rPr lang="en-US" altLang="ja-JP" sz="4000" dirty="0" smtClean="0">
                <a:solidFill>
                  <a:schemeClr val="tx1"/>
                </a:solidFill>
                <a:latin typeface="+mn-lt"/>
              </a:rPr>
              <a:t>Problem Tree</a:t>
            </a:r>
          </a:p>
          <a:p>
            <a:pPr algn="ctr" eaLnBrk="1" hangingPunct="1">
              <a:spcBef>
                <a:spcPts val="0"/>
              </a:spcBef>
              <a:buFont typeface="Symbol" panose="05050102010706020507" pitchFamily="18" charset="2"/>
              <a:buNone/>
            </a:pPr>
            <a:r>
              <a:rPr lang="en-US" altLang="ja-JP" i="1" dirty="0" smtClean="0">
                <a:solidFill>
                  <a:schemeClr val="tx1"/>
                </a:solidFill>
                <a:latin typeface="+mn-lt"/>
              </a:rPr>
              <a:t>-Example from Cambodia-</a:t>
            </a:r>
          </a:p>
        </p:txBody>
      </p:sp>
      <p:sp>
        <p:nvSpPr>
          <p:cNvPr id="4" name="正方形/長方形 3"/>
          <p:cNvSpPr/>
          <p:nvPr/>
        </p:nvSpPr>
        <p:spPr>
          <a:xfrm>
            <a:off x="1254833" y="3177587"/>
            <a:ext cx="1414602" cy="79375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altLang="ja-JP" sz="1200" dirty="0">
                <a:solidFill>
                  <a:prstClr val="black"/>
                </a:solidFill>
                <a:latin typeface="Arial" panose="020B0604020202020204" pitchFamily="34" charset="0"/>
                <a:cs typeface="Arial" panose="020B0604020202020204" pitchFamily="34" charset="0"/>
              </a:rPr>
              <a:t>Women have less opportunities for agricultural trainings. </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5" name="正方形/長方形 4"/>
          <p:cNvSpPr/>
          <p:nvPr/>
        </p:nvSpPr>
        <p:spPr>
          <a:xfrm>
            <a:off x="3887043" y="3202163"/>
            <a:ext cx="1580994" cy="79533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altLang="ja-JP" sz="1200" dirty="0">
                <a:solidFill>
                  <a:prstClr val="black"/>
                </a:solidFill>
                <a:latin typeface="Arial" panose="020B0604020202020204" pitchFamily="34" charset="0"/>
                <a:cs typeface="Arial" panose="020B0604020202020204" pitchFamily="34" charset="0"/>
              </a:rPr>
              <a:t>Women’s access to agricultural skill and information is limited.</a:t>
            </a:r>
            <a:endParaRPr lang="en-US" altLang="ja-JP" sz="1200" dirty="0">
              <a:solidFill>
                <a:prstClr val="black"/>
              </a:solidFill>
              <a:latin typeface="+mn-ea"/>
            </a:endParaRPr>
          </a:p>
        </p:txBody>
      </p:sp>
      <p:cxnSp>
        <p:nvCxnSpPr>
          <p:cNvPr id="6" name="直線矢印コネクタ 5"/>
          <p:cNvCxnSpPr>
            <a:endCxn id="4" idx="0"/>
          </p:cNvCxnSpPr>
          <p:nvPr/>
        </p:nvCxnSpPr>
        <p:spPr>
          <a:xfrm>
            <a:off x="1962134" y="2636428"/>
            <a:ext cx="0" cy="541159"/>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endCxn id="14" idx="0"/>
          </p:cNvCxnSpPr>
          <p:nvPr/>
        </p:nvCxnSpPr>
        <p:spPr>
          <a:xfrm>
            <a:off x="6434909" y="2892889"/>
            <a:ext cx="10066" cy="308238"/>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962134" y="2913447"/>
            <a:ext cx="4482840" cy="12290"/>
          </a:xfrm>
          <a:prstGeom prst="line">
            <a:avLst/>
          </a:prstGeom>
          <a:ln w="41275">
            <a:solidFill>
              <a:srgbClr val="CC3300"/>
            </a:solidFill>
            <a:miter lim="800000"/>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836422" y="1904769"/>
            <a:ext cx="2520950" cy="758825"/>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US" altLang="ja-JP" sz="1400" dirty="0">
                <a:latin typeface="Arial" panose="020B0604020202020204" pitchFamily="34" charset="0"/>
                <a:cs typeface="Arial" panose="020B0604020202020204" pitchFamily="34" charset="0"/>
              </a:rPr>
              <a:t>Women’s agricultural knowledge and skill are limited.</a:t>
            </a:r>
          </a:p>
        </p:txBody>
      </p:sp>
      <p:sp>
        <p:nvSpPr>
          <p:cNvPr id="14" name="正方形/長方形 13"/>
          <p:cNvSpPr/>
          <p:nvPr/>
        </p:nvSpPr>
        <p:spPr>
          <a:xfrm>
            <a:off x="5883793" y="3201127"/>
            <a:ext cx="1122363" cy="77946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altLang="ja-JP" sz="1200" dirty="0">
                <a:solidFill>
                  <a:prstClr val="black"/>
                </a:solidFill>
                <a:latin typeface="Arial" panose="020B0604020202020204" pitchFamily="34" charset="0"/>
                <a:cs typeface="Arial" panose="020B0604020202020204" pitchFamily="34" charset="0"/>
              </a:rPr>
              <a:t>Women’s educational opportunities are limited.</a:t>
            </a:r>
            <a:endParaRPr lang="en-US" altLang="ja-JP" sz="1200" dirty="0">
              <a:solidFill>
                <a:prstClr val="black"/>
              </a:solidFill>
              <a:latin typeface="+mn-ea"/>
            </a:endParaRPr>
          </a:p>
        </p:txBody>
      </p:sp>
      <p:sp>
        <p:nvSpPr>
          <p:cNvPr id="15" name="正方形/長方形 14"/>
          <p:cNvSpPr/>
          <p:nvPr/>
        </p:nvSpPr>
        <p:spPr>
          <a:xfrm>
            <a:off x="1279960" y="4299131"/>
            <a:ext cx="1044570" cy="1591101"/>
          </a:xfrm>
          <a:prstGeom prst="rect">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latin typeface="Arial" panose="020B0604020202020204" pitchFamily="34" charset="0"/>
                <a:cs typeface="Arial" panose="020B0604020202020204" pitchFamily="34" charset="0"/>
              </a:rPr>
              <a:t>Local authorities do not understand importance of women’s participation in trainings.</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16" name="正方形/長方形 15"/>
          <p:cNvSpPr/>
          <p:nvPr/>
        </p:nvSpPr>
        <p:spPr>
          <a:xfrm>
            <a:off x="2388597" y="4317195"/>
            <a:ext cx="887965" cy="1326357"/>
          </a:xfrm>
          <a:prstGeom prst="rect">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altLang="ja-JP" sz="1200" dirty="0">
                <a:solidFill>
                  <a:prstClr val="black"/>
                </a:solidFill>
                <a:latin typeface="Arial" panose="020B0604020202020204" pitchFamily="34" charset="0"/>
                <a:cs typeface="Arial" panose="020B0604020202020204" pitchFamily="34" charset="0"/>
              </a:rPr>
              <a:t>Women are busy with household chores and child rearing.</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17" name="正方形/長方形 16"/>
          <p:cNvSpPr/>
          <p:nvPr/>
        </p:nvSpPr>
        <p:spPr>
          <a:xfrm>
            <a:off x="3435002" y="4317195"/>
            <a:ext cx="821841" cy="1319436"/>
          </a:xfrm>
          <a:prstGeom prst="rect">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latin typeface="Arial" panose="020B0604020202020204" pitchFamily="34" charset="0"/>
                <a:cs typeface="Arial" panose="020B0604020202020204" pitchFamily="34" charset="0"/>
              </a:rPr>
              <a:t>The number of female extension officers is few.</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18" name="正方形/長方形 17"/>
          <p:cNvSpPr/>
          <p:nvPr/>
        </p:nvSpPr>
        <p:spPr>
          <a:xfrm>
            <a:off x="4329473" y="4317195"/>
            <a:ext cx="933074" cy="1472072"/>
          </a:xfrm>
          <a:prstGeom prst="rect">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altLang="ja-JP" sz="1200" dirty="0">
                <a:solidFill>
                  <a:prstClr val="black"/>
                </a:solidFill>
                <a:latin typeface="Arial" panose="020B0604020202020204" pitchFamily="34" charset="0"/>
                <a:cs typeface="Arial" panose="020B0604020202020204" pitchFamily="34" charset="0"/>
              </a:rPr>
              <a:t>Women have less </a:t>
            </a:r>
            <a:r>
              <a:rPr lang="en-US" altLang="ja-JP" sz="1200" dirty="0" err="1" smtClean="0">
                <a:solidFill>
                  <a:prstClr val="black"/>
                </a:solidFill>
                <a:latin typeface="Arial" panose="020B0604020202020204" pitchFamily="34" charset="0"/>
                <a:cs typeface="Arial" panose="020B0604020202020204" pitchFamily="34" charset="0"/>
              </a:rPr>
              <a:t>opportunit-ies</a:t>
            </a:r>
            <a:r>
              <a:rPr lang="en-US" altLang="ja-JP" sz="1200" dirty="0" smtClean="0">
                <a:solidFill>
                  <a:prstClr val="black"/>
                </a:solidFill>
                <a:latin typeface="Arial" panose="020B0604020202020204" pitchFamily="34" charset="0"/>
                <a:cs typeface="Arial" panose="020B0604020202020204" pitchFamily="34" charset="0"/>
              </a:rPr>
              <a:t> </a:t>
            </a:r>
            <a:r>
              <a:rPr lang="en-US" altLang="ja-JP" sz="1200" dirty="0">
                <a:solidFill>
                  <a:prstClr val="black"/>
                </a:solidFill>
                <a:latin typeface="Arial" panose="020B0604020202020204" pitchFamily="34" charset="0"/>
                <a:cs typeface="Arial" panose="020B0604020202020204" pitchFamily="34" charset="0"/>
              </a:rPr>
              <a:t>for study tours and workshops.</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19" name="正方形/長方形 18"/>
          <p:cNvSpPr/>
          <p:nvPr/>
        </p:nvSpPr>
        <p:spPr>
          <a:xfrm>
            <a:off x="5342716" y="4322362"/>
            <a:ext cx="794782" cy="1571487"/>
          </a:xfrm>
          <a:prstGeom prst="rect">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altLang="ja-JP" sz="1200" dirty="0">
                <a:solidFill>
                  <a:prstClr val="black"/>
                </a:solidFill>
                <a:latin typeface="Arial" panose="020B0604020202020204" pitchFamily="34" charset="0"/>
                <a:cs typeface="Arial" panose="020B0604020202020204" pitchFamily="34" charset="0"/>
              </a:rPr>
              <a:t>Women are busy with </a:t>
            </a:r>
            <a:r>
              <a:rPr lang="en-US" altLang="ja-JP" sz="1200" dirty="0" smtClean="0">
                <a:solidFill>
                  <a:prstClr val="black"/>
                </a:solidFill>
                <a:latin typeface="Arial" panose="020B0604020202020204" pitchFamily="34" charset="0"/>
                <a:cs typeface="Arial" panose="020B0604020202020204" pitchFamily="34" charset="0"/>
              </a:rPr>
              <a:t>house-hold </a:t>
            </a:r>
            <a:r>
              <a:rPr lang="en-US" altLang="ja-JP" sz="1200" dirty="0">
                <a:solidFill>
                  <a:prstClr val="black"/>
                </a:solidFill>
                <a:latin typeface="Arial" panose="020B0604020202020204" pitchFamily="34" charset="0"/>
                <a:cs typeface="Arial" panose="020B0604020202020204" pitchFamily="34" charset="0"/>
              </a:rPr>
              <a:t>chores and child rearing.</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20" name="正方形/長方形 19"/>
          <p:cNvSpPr/>
          <p:nvPr/>
        </p:nvSpPr>
        <p:spPr>
          <a:xfrm>
            <a:off x="6215360" y="4191276"/>
            <a:ext cx="700584" cy="792162"/>
          </a:xfrm>
          <a:prstGeom prst="rect">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latin typeface="Arial" panose="020B0604020202020204" pitchFamily="34" charset="0"/>
                <a:cs typeface="Arial" panose="020B0604020202020204" pitchFamily="34" charset="0"/>
              </a:rPr>
              <a:t>Social norms</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28" name="正方形/長方形 27"/>
          <p:cNvSpPr/>
          <p:nvPr/>
        </p:nvSpPr>
        <p:spPr>
          <a:xfrm>
            <a:off x="173491" y="4299131"/>
            <a:ext cx="1006375" cy="1691803"/>
          </a:xfrm>
          <a:prstGeom prst="rect">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prstClr val="black"/>
                </a:solidFill>
                <a:latin typeface="Arial" panose="020B0604020202020204" pitchFamily="34" charset="0"/>
                <a:cs typeface="Arial" panose="020B0604020202020204" pitchFamily="34" charset="0"/>
              </a:rPr>
              <a:t>Family members do not understand importance of women’s participation in trainings.</a:t>
            </a:r>
            <a:endParaRPr lang="ja-JP" altLang="en-US" sz="1200" dirty="0">
              <a:solidFill>
                <a:prstClr val="black"/>
              </a:solidFill>
              <a:latin typeface="Arial" panose="020B0604020202020204" pitchFamily="34" charset="0"/>
              <a:cs typeface="Arial" panose="020B0604020202020204" pitchFamily="34" charset="0"/>
            </a:endParaRPr>
          </a:p>
        </p:txBody>
      </p:sp>
      <p:cxnSp>
        <p:nvCxnSpPr>
          <p:cNvPr id="29" name="直線コネクタ 28"/>
          <p:cNvCxnSpPr/>
          <p:nvPr/>
        </p:nvCxnSpPr>
        <p:spPr>
          <a:xfrm flipV="1">
            <a:off x="3733800" y="4101268"/>
            <a:ext cx="1965626" cy="832"/>
          </a:xfrm>
          <a:prstGeom prst="line">
            <a:avLst/>
          </a:prstGeom>
          <a:ln w="41275">
            <a:solidFill>
              <a:srgbClr val="CC3300"/>
            </a:solidFill>
            <a:miter lim="800000"/>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endCxn id="18" idx="0"/>
          </p:cNvCxnSpPr>
          <p:nvPr/>
        </p:nvCxnSpPr>
        <p:spPr>
          <a:xfrm>
            <a:off x="4780897" y="3997501"/>
            <a:ext cx="15113" cy="319694"/>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703691" y="4062507"/>
            <a:ext cx="2068109" cy="8178"/>
          </a:xfrm>
          <a:prstGeom prst="line">
            <a:avLst/>
          </a:prstGeom>
          <a:ln w="41275">
            <a:solidFill>
              <a:srgbClr val="CC3300"/>
            </a:solidFill>
            <a:miter lim="800000"/>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855208" y="3973290"/>
            <a:ext cx="498" cy="343905"/>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2749600" y="4062507"/>
            <a:ext cx="6300" cy="268193"/>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703691" y="4062507"/>
            <a:ext cx="0" cy="254688"/>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3763278" y="435566"/>
            <a:ext cx="2750199" cy="899740"/>
          </a:xfrm>
          <a:prstGeom prst="rect">
            <a:avLst/>
          </a:prstGeom>
          <a:solidFill>
            <a:schemeClr val="accent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b="1" dirty="0" smtClean="0">
                <a:latin typeface="Arial" panose="020B0604020202020204" pitchFamily="34" charset="0"/>
                <a:cs typeface="Arial" panose="020B0604020202020204" pitchFamily="34" charset="0"/>
              </a:rPr>
              <a:t>Women in rural areas are not economically empowered.</a:t>
            </a:r>
            <a:endParaRPr lang="en-US" altLang="ja-JP" sz="1600" b="1" dirty="0">
              <a:latin typeface="Arial" panose="020B0604020202020204" pitchFamily="34" charset="0"/>
              <a:cs typeface="Arial" panose="020B0604020202020204" pitchFamily="34" charset="0"/>
            </a:endParaRPr>
          </a:p>
        </p:txBody>
      </p:sp>
      <p:sp>
        <p:nvSpPr>
          <p:cNvPr id="66" name="正方形/長方形 65"/>
          <p:cNvSpPr/>
          <p:nvPr/>
        </p:nvSpPr>
        <p:spPr>
          <a:xfrm>
            <a:off x="7123058" y="1872487"/>
            <a:ext cx="1749131" cy="758769"/>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altLang="ja-JP" sz="1400" dirty="0">
                <a:latin typeface="Arial" panose="020B0604020202020204" pitchFamily="34" charset="0"/>
                <a:cs typeface="Arial" panose="020B0604020202020204" pitchFamily="34" charset="0"/>
              </a:rPr>
              <a:t>Women’s business management skill is limited.</a:t>
            </a:r>
            <a:endParaRPr lang="en-US" altLang="ja-JP" dirty="0">
              <a:latin typeface="+mn-ea"/>
            </a:endParaRPr>
          </a:p>
        </p:txBody>
      </p:sp>
      <p:cxnSp>
        <p:nvCxnSpPr>
          <p:cNvPr id="70" name="直線矢印コネクタ 69"/>
          <p:cNvCxnSpPr>
            <a:endCxn id="5" idx="0"/>
          </p:cNvCxnSpPr>
          <p:nvPr/>
        </p:nvCxnSpPr>
        <p:spPr>
          <a:xfrm>
            <a:off x="4673600" y="2921000"/>
            <a:ext cx="3940" cy="281163"/>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676678" y="5990934"/>
            <a:ext cx="0" cy="249430"/>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3733800" y="4078673"/>
            <a:ext cx="6300" cy="268193"/>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5699426" y="4102479"/>
            <a:ext cx="6300" cy="268193"/>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6513477" y="3964751"/>
            <a:ext cx="6300" cy="268193"/>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802245" y="5890232"/>
            <a:ext cx="0" cy="249430"/>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2832579" y="5636631"/>
            <a:ext cx="0" cy="249430"/>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05" name="直線矢印コネクタ 104"/>
          <p:cNvCxnSpPr/>
          <p:nvPr/>
        </p:nvCxnSpPr>
        <p:spPr>
          <a:xfrm>
            <a:off x="3845922" y="5636631"/>
            <a:ext cx="0" cy="249430"/>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4780666" y="5789267"/>
            <a:ext cx="0" cy="249430"/>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a:off x="5692192" y="5884364"/>
            <a:ext cx="0" cy="249430"/>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a:off x="7114257" y="3043841"/>
            <a:ext cx="878647" cy="113852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altLang="ja-JP" sz="1200" dirty="0">
                <a:solidFill>
                  <a:prstClr val="black"/>
                </a:solidFill>
                <a:latin typeface="Arial" panose="020B0604020202020204" pitchFamily="34" charset="0"/>
                <a:cs typeface="Arial" panose="020B0604020202020204" pitchFamily="34" charset="0"/>
              </a:rPr>
              <a:t>Women’s access to market </a:t>
            </a:r>
            <a:r>
              <a:rPr lang="en-US" altLang="ja-JP" sz="1200" dirty="0" smtClean="0">
                <a:solidFill>
                  <a:prstClr val="black"/>
                </a:solidFill>
                <a:latin typeface="Arial" panose="020B0604020202020204" pitchFamily="34" charset="0"/>
                <a:cs typeface="Arial" panose="020B0604020202020204" pitchFamily="34" charset="0"/>
              </a:rPr>
              <a:t>info. </a:t>
            </a:r>
            <a:r>
              <a:rPr lang="en-US" altLang="ja-JP" sz="1200" dirty="0">
                <a:solidFill>
                  <a:prstClr val="black"/>
                </a:solidFill>
                <a:latin typeface="Arial" panose="020B0604020202020204" pitchFamily="34" charset="0"/>
                <a:cs typeface="Arial" panose="020B0604020202020204" pitchFamily="34" charset="0"/>
              </a:rPr>
              <a:t>is limited.</a:t>
            </a:r>
            <a:endParaRPr lang="en-US" altLang="ja-JP" sz="1200" dirty="0">
              <a:solidFill>
                <a:prstClr val="black"/>
              </a:solidFill>
              <a:latin typeface="+mn-ea"/>
            </a:endParaRPr>
          </a:p>
        </p:txBody>
      </p:sp>
      <p:sp>
        <p:nvSpPr>
          <p:cNvPr id="109" name="正方形/長方形 108"/>
          <p:cNvSpPr/>
          <p:nvPr/>
        </p:nvSpPr>
        <p:spPr>
          <a:xfrm>
            <a:off x="8114762" y="3033470"/>
            <a:ext cx="875207" cy="125716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r>
              <a:rPr lang="en-US" altLang="ja-JP" sz="1200" dirty="0">
                <a:solidFill>
                  <a:prstClr val="black"/>
                </a:solidFill>
                <a:latin typeface="Arial" panose="020B0604020202020204" pitchFamily="34" charset="0"/>
                <a:cs typeface="Arial" panose="020B0604020202020204" pitchFamily="34" charset="0"/>
              </a:rPr>
              <a:t>Women have less opportunities for business trainings. </a:t>
            </a:r>
            <a:endParaRPr lang="ja-JP" altLang="en-US" sz="1200" dirty="0">
              <a:solidFill>
                <a:prstClr val="black"/>
              </a:solidFill>
              <a:latin typeface="Arial" panose="020B0604020202020204" pitchFamily="34" charset="0"/>
              <a:cs typeface="Arial" panose="020B0604020202020204" pitchFamily="34" charset="0"/>
            </a:endParaRPr>
          </a:p>
        </p:txBody>
      </p:sp>
      <p:cxnSp>
        <p:nvCxnSpPr>
          <p:cNvPr id="110" name="直線コネクタ 109"/>
          <p:cNvCxnSpPr/>
          <p:nvPr/>
        </p:nvCxnSpPr>
        <p:spPr>
          <a:xfrm flipV="1">
            <a:off x="7535056" y="2752307"/>
            <a:ext cx="1017310" cy="2299"/>
          </a:xfrm>
          <a:prstGeom prst="line">
            <a:avLst/>
          </a:prstGeom>
          <a:ln w="41275">
            <a:solidFill>
              <a:srgbClr val="CC3300"/>
            </a:solidFill>
            <a:miter lim="800000"/>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7557413" y="2754606"/>
            <a:ext cx="3940" cy="281163"/>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8552366" y="2752307"/>
            <a:ext cx="3940" cy="281163"/>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8018304" y="2632075"/>
            <a:ext cx="8096" cy="161925"/>
          </a:xfrm>
          <a:prstGeom prst="straightConnector1">
            <a:avLst/>
          </a:prstGeom>
          <a:ln w="41275">
            <a:solidFill>
              <a:srgbClr val="CC3300"/>
            </a:solidFill>
            <a:tailEnd type="none"/>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a:off x="7524948" y="4195264"/>
            <a:ext cx="0" cy="249430"/>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8552366" y="4290638"/>
            <a:ext cx="0" cy="249430"/>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V="1">
            <a:off x="1955768" y="1638300"/>
            <a:ext cx="6057932" cy="34560"/>
          </a:xfrm>
          <a:prstGeom prst="line">
            <a:avLst/>
          </a:prstGeom>
          <a:ln w="41275">
            <a:solidFill>
              <a:srgbClr val="CC3300"/>
            </a:solidFill>
            <a:miter lim="800000"/>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5076056" y="1335306"/>
            <a:ext cx="0" cy="288925"/>
          </a:xfrm>
          <a:prstGeom prst="straightConnector1">
            <a:avLst/>
          </a:prstGeom>
          <a:ln w="41275">
            <a:solidFill>
              <a:srgbClr val="CC3300"/>
            </a:solidFill>
            <a:tailEnd type="none"/>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a:off x="1962134" y="1649971"/>
            <a:ext cx="0" cy="286176"/>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7986538" y="1616053"/>
            <a:ext cx="0" cy="286176"/>
          </a:xfrm>
          <a:prstGeom prst="straightConnector1">
            <a:avLst/>
          </a:prstGeom>
          <a:ln w="41275">
            <a:solidFill>
              <a:srgbClr val="CC3300"/>
            </a:solidFill>
            <a:tailEnd type="stealth"/>
          </a:ln>
        </p:spPr>
        <p:style>
          <a:lnRef idx="1">
            <a:schemeClr val="accent1"/>
          </a:lnRef>
          <a:fillRef idx="0">
            <a:schemeClr val="accent1"/>
          </a:fillRef>
          <a:effectRef idx="0">
            <a:schemeClr val="accent1"/>
          </a:effectRef>
          <a:fontRef idx="minor">
            <a:schemeClr val="tx1"/>
          </a:fontRef>
        </p:style>
      </p:cxnSp>
      <p:sp>
        <p:nvSpPr>
          <p:cNvPr id="132" name="正方形/長方形 15"/>
          <p:cNvSpPr>
            <a:spLocks noChangeArrowheads="1"/>
          </p:cNvSpPr>
          <p:nvPr/>
        </p:nvSpPr>
        <p:spPr bwMode="auto">
          <a:xfrm>
            <a:off x="187379" y="6481943"/>
            <a:ext cx="633998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600"/>
              </a:spcAft>
              <a:buFont typeface="Arial" panose="020B0604020202020204" pitchFamily="34" charset="0"/>
              <a:defRPr kumimoji="1" sz="2000" b="1">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lr>
                <a:schemeClr val="tx2"/>
              </a:buClr>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spcAft>
                <a:spcPct val="0"/>
              </a:spcAft>
              <a:buFontTx/>
              <a:buNone/>
            </a:pPr>
            <a:r>
              <a:rPr lang="en-US" altLang="ja-JP" sz="1100" b="0" dirty="0">
                <a:latin typeface="Calibri" panose="020F0502020204030204" pitchFamily="34" charset="0"/>
              </a:rPr>
              <a:t>Source</a:t>
            </a:r>
            <a:r>
              <a:rPr lang="en-US" altLang="ja-JP" sz="1100" b="0" dirty="0" smtClean="0">
                <a:latin typeface="Calibri" panose="020F0502020204030204" pitchFamily="34" charset="0"/>
              </a:rPr>
              <a:t>: Result of the workshop conducted in JICA Project on Gender Mainstreaming Phase 2 in Cambodia</a:t>
            </a:r>
            <a:endParaRPr lang="en-US" altLang="ja-JP" sz="1100" b="0" dirty="0">
              <a:latin typeface="Calibri" panose="020F0502020204030204" pitchFamily="34" charset="0"/>
            </a:endParaRPr>
          </a:p>
        </p:txBody>
      </p:sp>
      <p:pic>
        <p:nvPicPr>
          <p:cNvPr id="133" name="図 3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470" y="4701370"/>
            <a:ext cx="2120867" cy="159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FE3643C6-5C72-42F2-A797-2860623FDF9B}" type="slidenum">
              <a:rPr lang="ja-JP" altLang="en-US" smtClean="0"/>
              <a:pPr/>
              <a:t>28</a:t>
            </a:fld>
            <a:endParaRPr lang="ja-JP" altLang="en-US"/>
          </a:p>
        </p:txBody>
      </p:sp>
    </p:spTree>
    <p:extLst>
      <p:ext uri="{BB962C8B-B14F-4D97-AF65-F5344CB8AC3E}">
        <p14:creationId xmlns:p14="http://schemas.microsoft.com/office/powerpoint/2010/main" val="4059970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5704" y="2564987"/>
            <a:ext cx="7269646" cy="1325563"/>
          </a:xfrm>
        </p:spPr>
        <p:txBody>
          <a:bodyPr/>
          <a:lstStyle/>
          <a:p>
            <a:r>
              <a:rPr kumimoji="1" lang="en-US" altLang="ja-JP" dirty="0" smtClean="0"/>
              <a:t>Thank you for your attention!</a:t>
            </a:r>
            <a:endParaRPr kumimoji="1" lang="ja-JP" altLang="en-US"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29</a:t>
            </a:fld>
            <a:endParaRPr kumimoji="1" lang="ja-JP" altLang="en-US"/>
          </a:p>
        </p:txBody>
      </p:sp>
    </p:spTree>
    <p:extLst>
      <p:ext uri="{BB962C8B-B14F-4D97-AF65-F5344CB8AC3E}">
        <p14:creationId xmlns:p14="http://schemas.microsoft.com/office/powerpoint/2010/main" val="356842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 Women in Ethiopia</a:t>
            </a:r>
            <a:endParaRPr kumimoji="1" lang="ja-JP" altLang="en-US" dirty="0"/>
          </a:p>
        </p:txBody>
      </p:sp>
      <p:sp>
        <p:nvSpPr>
          <p:cNvPr id="3" name="コンテンツ プレースホルダー 2"/>
          <p:cNvSpPr>
            <a:spLocks noGrp="1"/>
          </p:cNvSpPr>
          <p:nvPr>
            <p:ph idx="1"/>
          </p:nvPr>
        </p:nvSpPr>
        <p:spPr>
          <a:xfrm>
            <a:off x="1060049" y="1847396"/>
            <a:ext cx="7165944" cy="997474"/>
          </a:xfrm>
        </p:spPr>
        <p:txBody>
          <a:bodyPr/>
          <a:lstStyle/>
          <a:p>
            <a:pPr marL="0" indent="0" algn="ctr">
              <a:buNone/>
            </a:pPr>
            <a:r>
              <a:rPr kumimoji="1" lang="en-US" altLang="ja-JP" i="1" dirty="0" smtClean="0">
                <a:solidFill>
                  <a:srgbClr val="548235"/>
                </a:solidFill>
              </a:rPr>
              <a:t>Let’s </a:t>
            </a:r>
            <a:r>
              <a:rPr lang="en-US" altLang="ja-JP" i="1" dirty="0" smtClean="0">
                <a:solidFill>
                  <a:srgbClr val="548235"/>
                </a:solidFill>
              </a:rPr>
              <a:t>understand women’s situation in Ethiopia by answering quiz!</a:t>
            </a:r>
            <a:endParaRPr kumimoji="1" lang="ja-JP" altLang="en-US" i="1" dirty="0">
              <a:solidFill>
                <a:srgbClr val="548235"/>
              </a:solidFill>
            </a:endParaRPr>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3</a:t>
            </a:fld>
            <a:endParaRPr kumimoji="1" lang="ja-JP" altLang="en-US"/>
          </a:p>
        </p:txBody>
      </p:sp>
      <p:sp>
        <p:nvSpPr>
          <p:cNvPr id="5" name="コンテンツ プレースホルダー 2"/>
          <p:cNvSpPr txBox="1">
            <a:spLocks/>
          </p:cNvSpPr>
          <p:nvPr/>
        </p:nvSpPr>
        <p:spPr>
          <a:xfrm>
            <a:off x="699670" y="3228296"/>
            <a:ext cx="8074215" cy="31280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b="1" i="1" dirty="0" smtClean="0">
                <a:solidFill>
                  <a:srgbClr val="00B050"/>
                </a:solidFill>
              </a:rPr>
              <a:t>&lt;Education&gt;</a:t>
            </a:r>
          </a:p>
          <a:p>
            <a:pPr marL="0" indent="0">
              <a:buNone/>
            </a:pPr>
            <a:r>
              <a:rPr lang="en-US" altLang="ja-JP" dirty="0" smtClean="0"/>
              <a:t>Overall in Ethiopia, 63% of adult men are able to read and write. How many % of adult women are able to read and write?</a:t>
            </a:r>
          </a:p>
          <a:p>
            <a:pPr marL="0" indent="0">
              <a:buNone/>
            </a:pPr>
            <a:r>
              <a:rPr lang="en-US" altLang="ja-JP" dirty="0" smtClean="0"/>
              <a:t>                  A: 37%</a:t>
            </a:r>
            <a:r>
              <a:rPr lang="ja-JP" altLang="en-US" dirty="0"/>
              <a:t> </a:t>
            </a:r>
            <a:r>
              <a:rPr lang="ja-JP" altLang="en-US" dirty="0" smtClean="0"/>
              <a:t>      </a:t>
            </a:r>
            <a:r>
              <a:rPr lang="en-US" altLang="ja-JP" dirty="0" smtClean="0"/>
              <a:t>B: 47%       C: 57%</a:t>
            </a:r>
          </a:p>
          <a:p>
            <a:pPr marL="0" indent="0">
              <a:buNone/>
            </a:pPr>
            <a:endParaRPr lang="en-US" altLang="ja-JP" dirty="0"/>
          </a:p>
          <a:p>
            <a:pPr marL="0" indent="0">
              <a:buNone/>
            </a:pPr>
            <a:r>
              <a:rPr lang="en-US" altLang="ja-JP" sz="1600" dirty="0" smtClean="0"/>
              <a:t>Source: Ministry of Agriculture and Natural Resources, Ethiopia. 2017. </a:t>
            </a:r>
            <a:r>
              <a:rPr lang="en-US" altLang="ja-JP" sz="1600" i="1" dirty="0" smtClean="0"/>
              <a:t>Gender Equality Strategy for Ethiopia’s Agriculture Sector. </a:t>
            </a:r>
          </a:p>
        </p:txBody>
      </p:sp>
    </p:spTree>
    <p:extLst>
      <p:ext uri="{BB962C8B-B14F-4D97-AF65-F5344CB8AC3E}">
        <p14:creationId xmlns:p14="http://schemas.microsoft.com/office/powerpoint/2010/main" val="89656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8713" y="312510"/>
            <a:ext cx="8033657" cy="2931432"/>
          </a:xfrm>
        </p:spPr>
        <p:txBody>
          <a:bodyPr/>
          <a:lstStyle/>
          <a:p>
            <a:pPr marL="0" indent="0">
              <a:buNone/>
            </a:pPr>
            <a:r>
              <a:rPr kumimoji="1" lang="en-US" altLang="ja-JP" b="1" i="1" dirty="0" smtClean="0">
                <a:solidFill>
                  <a:srgbClr val="00B050"/>
                </a:solidFill>
              </a:rPr>
              <a:t>&lt;Time Use &gt;</a:t>
            </a:r>
          </a:p>
          <a:p>
            <a:pPr marL="0" indent="0">
              <a:buNone/>
            </a:pPr>
            <a:r>
              <a:rPr lang="en-US" altLang="ja-JP" dirty="0" smtClean="0"/>
              <a:t>In the highlands, men spend an average of 12 hours a day working during peak farm seasons. What about women?</a:t>
            </a:r>
          </a:p>
          <a:p>
            <a:pPr marL="0" indent="0">
              <a:buNone/>
            </a:pPr>
            <a:r>
              <a:rPr lang="en-US" altLang="ja-JP" dirty="0"/>
              <a:t> </a:t>
            </a:r>
            <a:r>
              <a:rPr lang="en-US" altLang="ja-JP" dirty="0" smtClean="0"/>
              <a:t>             A</a:t>
            </a:r>
            <a:r>
              <a:rPr lang="en-US" altLang="ja-JP" dirty="0"/>
              <a:t>: 8</a:t>
            </a:r>
            <a:r>
              <a:rPr lang="en-US" altLang="ja-JP" dirty="0" smtClean="0"/>
              <a:t> hours</a:t>
            </a:r>
            <a:r>
              <a:rPr lang="ja-JP" altLang="en-US" dirty="0" smtClean="0"/>
              <a:t>       </a:t>
            </a:r>
            <a:r>
              <a:rPr lang="en-US" altLang="ja-JP" dirty="0"/>
              <a:t>B: </a:t>
            </a:r>
            <a:r>
              <a:rPr lang="en-US" altLang="ja-JP" dirty="0" smtClean="0"/>
              <a:t>12 hours       </a:t>
            </a:r>
            <a:r>
              <a:rPr lang="en-US" altLang="ja-JP" dirty="0"/>
              <a:t>C: </a:t>
            </a:r>
            <a:r>
              <a:rPr lang="en-US" altLang="ja-JP" dirty="0" smtClean="0"/>
              <a:t>16 hours</a:t>
            </a:r>
            <a:endParaRPr lang="en-US" altLang="ja-JP" sz="1600" dirty="0" smtClean="0"/>
          </a:p>
          <a:p>
            <a:pPr marL="0" indent="0">
              <a:buNone/>
            </a:pPr>
            <a:r>
              <a:rPr lang="en-US" altLang="ja-JP" sz="1600" dirty="0" smtClean="0"/>
              <a:t>Source</a:t>
            </a:r>
            <a:r>
              <a:rPr lang="en-US" altLang="ja-JP" sz="1600" dirty="0"/>
              <a:t>: Ministry of Agriculture and Natural </a:t>
            </a:r>
            <a:r>
              <a:rPr lang="en-US" altLang="ja-JP" sz="1600" dirty="0" smtClean="0"/>
              <a:t>Resources, Ethiopia. </a:t>
            </a:r>
            <a:r>
              <a:rPr lang="en-US" altLang="ja-JP" sz="1600" dirty="0"/>
              <a:t>2017. </a:t>
            </a:r>
            <a:r>
              <a:rPr lang="en-US" altLang="ja-JP" sz="1600" i="1" dirty="0"/>
              <a:t>Gender Equality Strategy for Ethiopia’s Agriculture Sector. </a:t>
            </a:r>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4</a:t>
            </a:fld>
            <a:endParaRPr kumimoji="1" lang="ja-JP" altLang="en-US"/>
          </a:p>
        </p:txBody>
      </p:sp>
      <p:sp>
        <p:nvSpPr>
          <p:cNvPr id="5" name="コンテンツ プレースホルダー 2"/>
          <p:cNvSpPr txBox="1">
            <a:spLocks/>
          </p:cNvSpPr>
          <p:nvPr/>
        </p:nvSpPr>
        <p:spPr>
          <a:xfrm>
            <a:off x="598712" y="3534682"/>
            <a:ext cx="8033657" cy="2931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i="1" dirty="0" smtClean="0">
                <a:solidFill>
                  <a:srgbClr val="00B050"/>
                </a:solidFill>
              </a:rPr>
              <a:t>&lt;Agriculture: </a:t>
            </a:r>
            <a:r>
              <a:rPr lang="en-US" altLang="ja-JP" b="1" i="1" dirty="0" err="1" smtClean="0">
                <a:solidFill>
                  <a:srgbClr val="00B050"/>
                </a:solidFill>
              </a:rPr>
              <a:t>Labour</a:t>
            </a:r>
            <a:r>
              <a:rPr lang="en-US" altLang="ja-JP" b="1" i="1" dirty="0" smtClean="0">
                <a:solidFill>
                  <a:srgbClr val="00B050"/>
                </a:solidFill>
              </a:rPr>
              <a:t> Force &gt;</a:t>
            </a:r>
          </a:p>
          <a:p>
            <a:pPr marL="0" indent="0">
              <a:buFont typeface="Arial" panose="020B0604020202020204" pitchFamily="34" charset="0"/>
              <a:buNone/>
            </a:pPr>
            <a:r>
              <a:rPr lang="en-US" altLang="ja-JP" dirty="0" smtClean="0"/>
              <a:t>In Ethiopia, over 80% of the total </a:t>
            </a:r>
            <a:r>
              <a:rPr lang="en-US" altLang="ja-JP" dirty="0" err="1" smtClean="0"/>
              <a:t>labour</a:t>
            </a:r>
            <a:r>
              <a:rPr lang="en-US" altLang="ja-JP" dirty="0" smtClean="0"/>
              <a:t> force is in the rural areas and largely dependent on farming. How many % of rural </a:t>
            </a:r>
            <a:r>
              <a:rPr lang="en-US" altLang="ja-JP" dirty="0" err="1" smtClean="0"/>
              <a:t>labour</a:t>
            </a:r>
            <a:r>
              <a:rPr lang="en-US" altLang="ja-JP" dirty="0" smtClean="0"/>
              <a:t> force do women occupy?</a:t>
            </a:r>
          </a:p>
          <a:p>
            <a:pPr marL="0" indent="0">
              <a:buFont typeface="Arial" panose="020B0604020202020204" pitchFamily="34" charset="0"/>
              <a:buNone/>
            </a:pPr>
            <a:r>
              <a:rPr lang="en-US" altLang="ja-JP" dirty="0" smtClean="0"/>
              <a:t>                 A: 37%</a:t>
            </a:r>
            <a:r>
              <a:rPr lang="ja-JP" altLang="en-US" dirty="0" smtClean="0"/>
              <a:t>        </a:t>
            </a:r>
            <a:r>
              <a:rPr lang="en-US" altLang="ja-JP" dirty="0" smtClean="0"/>
              <a:t>B: 47%        C: 67%</a:t>
            </a:r>
            <a:endParaRPr lang="en-US" altLang="ja-JP" sz="1600" dirty="0" smtClean="0"/>
          </a:p>
          <a:p>
            <a:pPr marL="0" indent="0">
              <a:buFont typeface="Arial" panose="020B0604020202020204" pitchFamily="34" charset="0"/>
              <a:buNone/>
            </a:pPr>
            <a:r>
              <a:rPr lang="en-US" altLang="ja-JP" sz="1600" dirty="0" smtClean="0"/>
              <a:t>Source: Ministry of Agriculture and Natural Resources, Ethiopia, UN Women, UNDP and UN Environment. 2018. </a:t>
            </a:r>
            <a:r>
              <a:rPr lang="en-US" altLang="ja-JP" sz="1600" i="1" dirty="0" smtClean="0"/>
              <a:t>The Cost of the Gender Gap in Agricultural Productivity in Ethiopia. </a:t>
            </a:r>
          </a:p>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156267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8712" y="432253"/>
            <a:ext cx="8033657" cy="2931432"/>
          </a:xfrm>
        </p:spPr>
        <p:txBody>
          <a:bodyPr/>
          <a:lstStyle/>
          <a:p>
            <a:pPr marL="0" indent="0">
              <a:buNone/>
            </a:pPr>
            <a:r>
              <a:rPr kumimoji="1" lang="en-US" altLang="ja-JP" b="1" i="1" dirty="0" smtClean="0">
                <a:solidFill>
                  <a:srgbClr val="00B050"/>
                </a:solidFill>
              </a:rPr>
              <a:t>&lt;</a:t>
            </a:r>
            <a:r>
              <a:rPr lang="en-US" altLang="ja-JP" b="1" i="1" dirty="0">
                <a:solidFill>
                  <a:srgbClr val="00B050"/>
                </a:solidFill>
              </a:rPr>
              <a:t> Agriculture: </a:t>
            </a:r>
            <a:r>
              <a:rPr lang="en-US" altLang="ja-JP" b="1" i="1" dirty="0" smtClean="0">
                <a:solidFill>
                  <a:srgbClr val="00B050"/>
                </a:solidFill>
              </a:rPr>
              <a:t>Horticulture</a:t>
            </a:r>
            <a:r>
              <a:rPr kumimoji="1" lang="en-US" altLang="ja-JP" b="1" i="1" dirty="0" smtClean="0">
                <a:solidFill>
                  <a:srgbClr val="00B050"/>
                </a:solidFill>
              </a:rPr>
              <a:t>&gt;</a:t>
            </a:r>
          </a:p>
          <a:p>
            <a:pPr marL="0" indent="0">
              <a:buNone/>
            </a:pPr>
            <a:r>
              <a:rPr lang="en-US" altLang="ja-JP" dirty="0" smtClean="0"/>
              <a:t>How many % of horticultural operations are done by women?</a:t>
            </a:r>
          </a:p>
          <a:p>
            <a:pPr marL="0" indent="0">
              <a:buNone/>
            </a:pPr>
            <a:r>
              <a:rPr lang="en-US" altLang="ja-JP" dirty="0"/>
              <a:t> </a:t>
            </a:r>
            <a:r>
              <a:rPr lang="en-US" altLang="ja-JP" dirty="0" smtClean="0"/>
              <a:t>                  A</a:t>
            </a:r>
            <a:r>
              <a:rPr lang="en-US" altLang="ja-JP" dirty="0"/>
              <a:t>: </a:t>
            </a:r>
            <a:r>
              <a:rPr lang="en-US" altLang="ja-JP" dirty="0" smtClean="0"/>
              <a:t>45%</a:t>
            </a:r>
            <a:r>
              <a:rPr lang="ja-JP" altLang="en-US" dirty="0" smtClean="0"/>
              <a:t>         </a:t>
            </a:r>
            <a:r>
              <a:rPr lang="en-US" altLang="ja-JP" dirty="0" smtClean="0"/>
              <a:t>B</a:t>
            </a:r>
            <a:r>
              <a:rPr lang="en-US" altLang="ja-JP" dirty="0"/>
              <a:t>: </a:t>
            </a:r>
            <a:r>
              <a:rPr lang="en-US" altLang="ja-JP" dirty="0" smtClean="0"/>
              <a:t>60%        </a:t>
            </a:r>
            <a:r>
              <a:rPr lang="en-US" altLang="ja-JP" dirty="0"/>
              <a:t>C</a:t>
            </a:r>
            <a:r>
              <a:rPr lang="en-US" altLang="ja-JP" dirty="0" smtClean="0"/>
              <a:t>: 75%</a:t>
            </a:r>
            <a:endParaRPr lang="en-US" altLang="ja-JP" sz="1600" dirty="0" smtClean="0"/>
          </a:p>
          <a:p>
            <a:pPr marL="0" indent="0">
              <a:buNone/>
            </a:pPr>
            <a:r>
              <a:rPr lang="en-US" altLang="ja-JP" sz="1600" dirty="0" smtClean="0"/>
              <a:t>Source</a:t>
            </a:r>
            <a:r>
              <a:rPr lang="en-US" altLang="ja-JP" sz="1600" dirty="0"/>
              <a:t>: Ministry of Agriculture and Natural </a:t>
            </a:r>
            <a:r>
              <a:rPr lang="en-US" altLang="ja-JP" sz="1600" dirty="0" smtClean="0"/>
              <a:t>Resources, Ethiopia. </a:t>
            </a:r>
            <a:r>
              <a:rPr lang="en-US" altLang="ja-JP" sz="1600" dirty="0"/>
              <a:t>2017. </a:t>
            </a:r>
            <a:r>
              <a:rPr lang="en-US" altLang="ja-JP" sz="1600" i="1" dirty="0"/>
              <a:t>Gender Equality Strategy for Ethiopia’s Agriculture Sector. </a:t>
            </a:r>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5</a:t>
            </a:fld>
            <a:endParaRPr kumimoji="1" lang="ja-JP" altLang="en-US"/>
          </a:p>
        </p:txBody>
      </p:sp>
      <p:sp>
        <p:nvSpPr>
          <p:cNvPr id="5" name="コンテンツ プレースホルダー 2"/>
          <p:cNvSpPr txBox="1">
            <a:spLocks/>
          </p:cNvSpPr>
          <p:nvPr/>
        </p:nvSpPr>
        <p:spPr>
          <a:xfrm>
            <a:off x="598712" y="3607481"/>
            <a:ext cx="8229602" cy="2931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i="1" dirty="0" smtClean="0">
                <a:solidFill>
                  <a:srgbClr val="00B050"/>
                </a:solidFill>
              </a:rPr>
              <a:t>&lt;Agriculture: Household Food Production&gt;</a:t>
            </a:r>
          </a:p>
          <a:p>
            <a:pPr marL="0" indent="0">
              <a:buFont typeface="Arial" panose="020B0604020202020204" pitchFamily="34" charset="0"/>
              <a:buNone/>
            </a:pPr>
            <a:r>
              <a:rPr lang="en-US" altLang="ja-JP" dirty="0" smtClean="0"/>
              <a:t>How many % of household food production is produced by women?</a:t>
            </a:r>
          </a:p>
          <a:p>
            <a:pPr marL="0" indent="0">
              <a:buFont typeface="Arial" panose="020B0604020202020204" pitchFamily="34" charset="0"/>
              <a:buNone/>
            </a:pPr>
            <a:r>
              <a:rPr lang="en-US" altLang="ja-JP" dirty="0" smtClean="0"/>
              <a:t>                    A: 50%</a:t>
            </a:r>
            <a:r>
              <a:rPr lang="ja-JP" altLang="en-US" dirty="0" smtClean="0"/>
              <a:t>        </a:t>
            </a:r>
            <a:r>
              <a:rPr lang="en-US" altLang="ja-JP" dirty="0" smtClean="0"/>
              <a:t>B: 70%        C: 85%</a:t>
            </a:r>
            <a:endParaRPr lang="en-US" altLang="ja-JP" sz="1600" dirty="0" smtClean="0"/>
          </a:p>
          <a:p>
            <a:pPr marL="0" indent="0">
              <a:buFont typeface="Arial" panose="020B0604020202020204" pitchFamily="34" charset="0"/>
              <a:buNone/>
            </a:pPr>
            <a:r>
              <a:rPr lang="en-US" altLang="ja-JP" sz="1600" dirty="0" smtClean="0"/>
              <a:t>Source: Ministry of Agriculture and Natural Resources, Ethiopia, UN Women, UNDP and UN Environment. 2018. </a:t>
            </a:r>
            <a:r>
              <a:rPr lang="en-US" altLang="ja-JP" sz="1600" i="1" dirty="0" smtClean="0"/>
              <a:t>The Cost of the Gender Gap in Agricultural Productivity in Ethiopia. </a:t>
            </a:r>
          </a:p>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301383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8711" y="639077"/>
            <a:ext cx="8033657" cy="2931432"/>
          </a:xfrm>
        </p:spPr>
        <p:txBody>
          <a:bodyPr/>
          <a:lstStyle/>
          <a:p>
            <a:pPr marL="0" indent="0">
              <a:buNone/>
            </a:pPr>
            <a:r>
              <a:rPr kumimoji="1" lang="en-US" altLang="ja-JP" b="1" i="1" dirty="0" smtClean="0">
                <a:solidFill>
                  <a:srgbClr val="00B050"/>
                </a:solidFill>
              </a:rPr>
              <a:t>&lt;</a:t>
            </a:r>
            <a:r>
              <a:rPr lang="en-US" altLang="ja-JP" b="1" i="1" dirty="0">
                <a:solidFill>
                  <a:srgbClr val="00B050"/>
                </a:solidFill>
              </a:rPr>
              <a:t> Agriculture: </a:t>
            </a:r>
            <a:r>
              <a:rPr lang="en-US" altLang="ja-JP" b="1" i="1" dirty="0" smtClean="0">
                <a:solidFill>
                  <a:srgbClr val="00B050"/>
                </a:solidFill>
              </a:rPr>
              <a:t>Access to Extension Services</a:t>
            </a:r>
            <a:r>
              <a:rPr kumimoji="1" lang="en-US" altLang="ja-JP" b="1" i="1" dirty="0" smtClean="0">
                <a:solidFill>
                  <a:srgbClr val="00B050"/>
                </a:solidFill>
              </a:rPr>
              <a:t>&gt;</a:t>
            </a:r>
          </a:p>
          <a:p>
            <a:pPr marL="0" indent="0">
              <a:buNone/>
            </a:pPr>
            <a:r>
              <a:rPr lang="en-US" altLang="ja-JP" dirty="0" smtClean="0"/>
              <a:t>64% of MHH have access to extension services. What about FHH ?</a:t>
            </a:r>
          </a:p>
          <a:p>
            <a:pPr marL="0" indent="0">
              <a:buNone/>
            </a:pPr>
            <a:r>
              <a:rPr lang="en-US" altLang="ja-JP" dirty="0"/>
              <a:t> </a:t>
            </a:r>
            <a:r>
              <a:rPr lang="en-US" altLang="ja-JP" dirty="0" smtClean="0"/>
              <a:t>                  A</a:t>
            </a:r>
            <a:r>
              <a:rPr lang="en-US" altLang="ja-JP" dirty="0"/>
              <a:t>: </a:t>
            </a:r>
            <a:r>
              <a:rPr lang="en-US" altLang="ja-JP" dirty="0" smtClean="0"/>
              <a:t>33%</a:t>
            </a:r>
            <a:r>
              <a:rPr lang="ja-JP" altLang="en-US" dirty="0" smtClean="0"/>
              <a:t>         </a:t>
            </a:r>
            <a:r>
              <a:rPr lang="en-US" altLang="ja-JP" dirty="0" smtClean="0"/>
              <a:t>B</a:t>
            </a:r>
            <a:r>
              <a:rPr lang="en-US" altLang="ja-JP" dirty="0"/>
              <a:t>: </a:t>
            </a:r>
            <a:r>
              <a:rPr lang="en-US" altLang="ja-JP" dirty="0" smtClean="0"/>
              <a:t>51%        </a:t>
            </a:r>
            <a:r>
              <a:rPr lang="en-US" altLang="ja-JP" dirty="0"/>
              <a:t>C</a:t>
            </a:r>
            <a:r>
              <a:rPr lang="en-US" altLang="ja-JP" dirty="0" smtClean="0"/>
              <a:t>: 64%</a:t>
            </a:r>
            <a:endParaRPr lang="en-US" altLang="ja-JP" sz="1600" dirty="0" smtClean="0"/>
          </a:p>
          <a:p>
            <a:pPr marL="0" indent="0">
              <a:buNone/>
            </a:pPr>
            <a:r>
              <a:rPr lang="en-US" altLang="ja-JP" sz="1600" dirty="0" smtClean="0"/>
              <a:t>Source</a:t>
            </a:r>
            <a:r>
              <a:rPr lang="en-US" altLang="ja-JP" sz="1600" dirty="0"/>
              <a:t>: Ministry of Agriculture and Natural </a:t>
            </a:r>
            <a:r>
              <a:rPr lang="en-US" altLang="ja-JP" sz="1600" dirty="0" smtClean="0"/>
              <a:t>Resources, Ethiopia. </a:t>
            </a:r>
            <a:r>
              <a:rPr lang="en-US" altLang="ja-JP" sz="1600" dirty="0"/>
              <a:t>2017. </a:t>
            </a:r>
            <a:r>
              <a:rPr lang="en-US" altLang="ja-JP" sz="1600" i="1" dirty="0"/>
              <a:t>Gender Equality Strategy for Ethiopia’s Agriculture Sector. </a:t>
            </a:r>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6</a:t>
            </a:fld>
            <a:endParaRPr kumimoji="1" lang="ja-JP" altLang="en-US"/>
          </a:p>
        </p:txBody>
      </p:sp>
      <p:sp>
        <p:nvSpPr>
          <p:cNvPr id="5" name="コンテンツ プレースホルダー 2"/>
          <p:cNvSpPr txBox="1">
            <a:spLocks/>
          </p:cNvSpPr>
          <p:nvPr/>
        </p:nvSpPr>
        <p:spPr>
          <a:xfrm>
            <a:off x="598711" y="3799109"/>
            <a:ext cx="8338459" cy="2532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i="1" dirty="0" smtClean="0">
                <a:solidFill>
                  <a:srgbClr val="00B050"/>
                </a:solidFill>
              </a:rPr>
              <a:t>&lt;Agriculture: Land Ownership&gt;</a:t>
            </a:r>
          </a:p>
          <a:p>
            <a:pPr marL="0" indent="0">
              <a:buNone/>
            </a:pPr>
            <a:r>
              <a:rPr lang="en-US" altLang="ja-JP" dirty="0" smtClean="0">
                <a:ea typeface="ＭＳ Ｐゴシック" panose="020B0600070205080204" pitchFamily="50" charset="-128"/>
                <a:cs typeface="Arial" panose="020B0604020202020204" pitchFamily="34" charset="0"/>
              </a:rPr>
              <a:t>How many % of women hold their own land ownership?</a:t>
            </a:r>
            <a:endParaRPr lang="en-US" altLang="ja-JP" dirty="0">
              <a:ea typeface="ＭＳ Ｐゴシック" panose="020B0600070205080204" pitchFamily="50" charset="-128"/>
              <a:cs typeface="Arial" panose="020B0604020202020204" pitchFamily="34" charset="0"/>
            </a:endParaRPr>
          </a:p>
          <a:p>
            <a:pPr marL="0" indent="0">
              <a:buFont typeface="Arial" panose="020B0604020202020204" pitchFamily="34" charset="0"/>
              <a:buNone/>
            </a:pPr>
            <a:r>
              <a:rPr lang="en-US" altLang="ja-JP" dirty="0" smtClean="0"/>
              <a:t>                   A: 19%        B: 29%         C: 39%</a:t>
            </a:r>
            <a:endParaRPr lang="en-US" altLang="ja-JP" sz="1600" dirty="0" smtClean="0"/>
          </a:p>
          <a:p>
            <a:pPr marL="0" indent="0">
              <a:buFont typeface="Arial" panose="020B0604020202020204" pitchFamily="34" charset="0"/>
              <a:buNone/>
            </a:pPr>
            <a:r>
              <a:rPr lang="en-US" altLang="ja-JP" sz="1600" dirty="0" smtClean="0"/>
              <a:t>Source: Ministry of Agriculture, Ethiopia. 2011. </a:t>
            </a:r>
            <a:r>
              <a:rPr lang="en-US" altLang="ja-JP" sz="1600" i="1" dirty="0" smtClean="0"/>
              <a:t>Guidelines for Gender Mainstreaming in Agricultural Sector. </a:t>
            </a:r>
          </a:p>
        </p:txBody>
      </p:sp>
    </p:spTree>
    <p:extLst>
      <p:ext uri="{BB962C8B-B14F-4D97-AF65-F5344CB8AC3E}">
        <p14:creationId xmlns:p14="http://schemas.microsoft.com/office/powerpoint/2010/main" val="413563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7</a:t>
            </a:fld>
            <a:endParaRPr kumimoji="1" lang="ja-JP" altLang="en-US"/>
          </a:p>
        </p:txBody>
      </p:sp>
      <p:sp>
        <p:nvSpPr>
          <p:cNvPr id="5" name="コンテンツ プレースホルダー 2"/>
          <p:cNvSpPr txBox="1">
            <a:spLocks/>
          </p:cNvSpPr>
          <p:nvPr/>
        </p:nvSpPr>
        <p:spPr>
          <a:xfrm>
            <a:off x="566055" y="613908"/>
            <a:ext cx="8229602" cy="2931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i="1" dirty="0" smtClean="0">
                <a:solidFill>
                  <a:srgbClr val="00B050"/>
                </a:solidFill>
              </a:rPr>
              <a:t>&lt;Agriculture: Land Size&gt;</a:t>
            </a:r>
          </a:p>
          <a:p>
            <a:pPr marL="0" indent="0">
              <a:buNone/>
            </a:pPr>
            <a:r>
              <a:rPr lang="en-US" altLang="ja-JP" dirty="0">
                <a:ea typeface="ＭＳ Ｐゴシック" panose="020B0600070205080204" pitchFamily="50" charset="-128"/>
                <a:cs typeface="Arial" panose="020B0604020202020204" pitchFamily="34" charset="0"/>
              </a:rPr>
              <a:t>What is the average land holding size for FHH?</a:t>
            </a:r>
          </a:p>
          <a:p>
            <a:pPr marL="0" indent="0">
              <a:buFont typeface="Arial" panose="020B0604020202020204" pitchFamily="34" charset="0"/>
              <a:buNone/>
            </a:pPr>
            <a:r>
              <a:rPr lang="en-US" altLang="ja-JP" dirty="0" smtClean="0"/>
              <a:t>              A: 0.6ha       B: 0.9ha        C: 1.3ha</a:t>
            </a:r>
            <a:endParaRPr lang="en-US" altLang="ja-JP" sz="1600" dirty="0" smtClean="0"/>
          </a:p>
          <a:p>
            <a:pPr marL="0" indent="0">
              <a:buFont typeface="Arial" panose="020B0604020202020204" pitchFamily="34" charset="0"/>
              <a:buNone/>
            </a:pPr>
            <a:r>
              <a:rPr lang="en-US" altLang="ja-JP" sz="1600" dirty="0" smtClean="0"/>
              <a:t>Source: Ministry of Agriculture and Natural Resources, Ethiopia, UN Women, UNDP and UN Environment. 2018. </a:t>
            </a:r>
            <a:r>
              <a:rPr lang="en-US" altLang="ja-JP" sz="1600" i="1" dirty="0" smtClean="0"/>
              <a:t>The Cost of the Gender Gap in Agricultural Productivity in Ethiopia. </a:t>
            </a:r>
          </a:p>
          <a:p>
            <a:pPr marL="0" indent="0">
              <a:buFont typeface="Arial" panose="020B0604020202020204" pitchFamily="34" charset="0"/>
              <a:buNone/>
            </a:pPr>
            <a:endParaRPr lang="en-US" altLang="ja-JP" dirty="0"/>
          </a:p>
        </p:txBody>
      </p:sp>
      <p:sp>
        <p:nvSpPr>
          <p:cNvPr id="6" name="コンテンツ プレースホルダー 2"/>
          <p:cNvSpPr txBox="1">
            <a:spLocks/>
          </p:cNvSpPr>
          <p:nvPr/>
        </p:nvSpPr>
        <p:spPr>
          <a:xfrm>
            <a:off x="566055" y="3545340"/>
            <a:ext cx="8229602" cy="2931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i="1" dirty="0" smtClean="0">
                <a:solidFill>
                  <a:srgbClr val="00B050"/>
                </a:solidFill>
              </a:rPr>
              <a:t>&lt;Family Decision-making&gt;</a:t>
            </a:r>
          </a:p>
          <a:p>
            <a:pPr marL="0" indent="0">
              <a:buFont typeface="Arial" panose="020B0604020202020204" pitchFamily="34" charset="0"/>
              <a:buNone/>
            </a:pPr>
            <a:r>
              <a:rPr lang="en-US" altLang="ja-JP" dirty="0" smtClean="0"/>
              <a:t>*Need to find data</a:t>
            </a:r>
            <a:endParaRPr lang="en-US" altLang="ja-JP" dirty="0"/>
          </a:p>
        </p:txBody>
      </p:sp>
    </p:spTree>
    <p:extLst>
      <p:ext uri="{BB962C8B-B14F-4D97-AF65-F5344CB8AC3E}">
        <p14:creationId xmlns:p14="http://schemas.microsoft.com/office/powerpoint/2010/main" val="224175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53257"/>
            <a:ext cx="7886700" cy="1325563"/>
          </a:xfrm>
        </p:spPr>
        <p:txBody>
          <a:bodyPr/>
          <a:lstStyle/>
          <a:p>
            <a:r>
              <a:rPr kumimoji="1" lang="en-US" altLang="ja-JP" dirty="0" smtClean="0"/>
              <a:t>2. Why Gender in Agriculture</a:t>
            </a:r>
            <a:endParaRPr kumimoji="1" lang="ja-JP" altLang="en-US" dirty="0"/>
          </a:p>
        </p:txBody>
      </p:sp>
      <p:sp>
        <p:nvSpPr>
          <p:cNvPr id="3" name="コンテンツ プレースホルダー 2"/>
          <p:cNvSpPr>
            <a:spLocks noGrp="1"/>
          </p:cNvSpPr>
          <p:nvPr>
            <p:ph idx="1"/>
          </p:nvPr>
        </p:nvSpPr>
        <p:spPr>
          <a:xfrm>
            <a:off x="340112" y="1320473"/>
            <a:ext cx="8463776" cy="2133058"/>
          </a:xfrm>
        </p:spPr>
        <p:txBody>
          <a:bodyPr>
            <a:noAutofit/>
          </a:bodyPr>
          <a:lstStyle/>
          <a:p>
            <a:pPr marL="0" indent="0">
              <a:buNone/>
            </a:pPr>
            <a:r>
              <a:rPr lang="en-US" altLang="ja-JP" sz="2400" dirty="0">
                <a:cs typeface="Arial" panose="020B0604020202020204" pitchFamily="34" charset="0"/>
              </a:rPr>
              <a:t>According to a joint study conducted by</a:t>
            </a:r>
            <a:r>
              <a:rPr lang="en-US" altLang="ja-JP" sz="2400" dirty="0"/>
              <a:t> Ministry of Agriculture and Natural </a:t>
            </a:r>
            <a:r>
              <a:rPr lang="en-US" altLang="ja-JP" sz="2400" dirty="0" smtClean="0"/>
              <a:t>Resources, </a:t>
            </a:r>
            <a:r>
              <a:rPr lang="en-US" altLang="ja-JP" sz="2400" dirty="0"/>
              <a:t>UN Women, UNDP and UN Environment</a:t>
            </a:r>
            <a:r>
              <a:rPr lang="en-US" altLang="ja-JP" sz="2400" dirty="0">
                <a:cs typeface="Arial" panose="020B0604020202020204" pitchFamily="34" charset="0"/>
              </a:rPr>
              <a:t>, </a:t>
            </a:r>
            <a:r>
              <a:rPr lang="en-US" altLang="ja-JP" sz="2400" dirty="0" smtClean="0">
                <a:cs typeface="Arial" panose="020B0604020202020204" pitchFamily="34" charset="0"/>
              </a:rPr>
              <a:t>closing </a:t>
            </a:r>
            <a:r>
              <a:rPr lang="en-US" altLang="ja-JP" sz="2400" dirty="0">
                <a:cs typeface="Arial" panose="020B0604020202020204" pitchFamily="34" charset="0"/>
              </a:rPr>
              <a:t>10.6</a:t>
            </a:r>
            <a:r>
              <a:rPr lang="en-US" altLang="ja-JP" sz="2400" dirty="0" smtClean="0">
                <a:cs typeface="Arial" panose="020B0604020202020204" pitchFamily="34" charset="0"/>
              </a:rPr>
              <a:t>% of gender </a:t>
            </a:r>
            <a:r>
              <a:rPr lang="en-US" altLang="ja-JP" sz="2400" dirty="0">
                <a:cs typeface="Arial" panose="020B0604020202020204" pitchFamily="34" charset="0"/>
              </a:rPr>
              <a:t>gap </a:t>
            </a:r>
            <a:r>
              <a:rPr lang="en-US" altLang="ja-JP" sz="2400" dirty="0" smtClean="0">
                <a:cs typeface="Arial" panose="020B0604020202020204" pitchFamily="34" charset="0"/>
              </a:rPr>
              <a:t>in agricultural productivity </a:t>
            </a:r>
            <a:r>
              <a:rPr lang="en-US" altLang="ja-JP" sz="2400" dirty="0">
                <a:cs typeface="Arial" panose="020B0604020202020204" pitchFamily="34" charset="0"/>
              </a:rPr>
              <a:t>in </a:t>
            </a:r>
            <a:r>
              <a:rPr lang="en-US" altLang="ja-JP" sz="2400" dirty="0" smtClean="0">
                <a:cs typeface="Arial" panose="020B0604020202020204" pitchFamily="34" charset="0"/>
              </a:rPr>
              <a:t>Ethiopia </a:t>
            </a:r>
            <a:r>
              <a:rPr lang="en-US" altLang="ja-JP" sz="2400" dirty="0">
                <a:cs typeface="Arial" panose="020B0604020202020204" pitchFamily="34" charset="0"/>
              </a:rPr>
              <a:t>could result in </a:t>
            </a:r>
            <a:r>
              <a:rPr lang="en-US" altLang="ja-JP" sz="2400" dirty="0" smtClean="0">
                <a:cs typeface="Arial" panose="020B0604020202020204" pitchFamily="34" charset="0"/>
              </a:rPr>
              <a:t>increase of total GDP</a:t>
            </a:r>
            <a:r>
              <a:rPr lang="en-US" altLang="ja-JP" sz="2400" dirty="0">
                <a:cs typeface="Arial" panose="020B0604020202020204" pitchFamily="34" charset="0"/>
              </a:rPr>
              <a:t>, along with other positive development outcomes, such as reduced poverty and greater food security, as shown on the figure.</a:t>
            </a:r>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8</a:t>
            </a:fld>
            <a:endParaRPr kumimoji="1" lang="ja-JP"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367" y="3453531"/>
            <a:ext cx="6865265" cy="2590800"/>
          </a:xfrm>
          <a:prstGeom prst="rect">
            <a:avLst/>
          </a:prstGeom>
          <a:noFill/>
          <a:ln w="9525">
            <a:solidFill>
              <a:srgbClr val="33CC33"/>
            </a:solidFill>
            <a:miter lim="800000"/>
            <a:headEnd/>
            <a:tailEnd/>
          </a:ln>
          <a:extLst>
            <a:ext uri="{909E8E84-426E-40DD-AFC4-6F175D3DCCD1}">
              <a14:hiddenFill xmlns:a14="http://schemas.microsoft.com/office/drawing/2010/main">
                <a:solidFill>
                  <a:schemeClr val="accent1"/>
                </a:solidFill>
              </a14:hiddenFill>
            </a:ext>
          </a:extLst>
        </p:spPr>
      </p:pic>
      <p:sp>
        <p:nvSpPr>
          <p:cNvPr id="6" name="正方形/長方形 5"/>
          <p:cNvSpPr/>
          <p:nvPr/>
        </p:nvSpPr>
        <p:spPr>
          <a:xfrm>
            <a:off x="723435" y="6094741"/>
            <a:ext cx="8080453" cy="523220"/>
          </a:xfrm>
          <a:prstGeom prst="rect">
            <a:avLst/>
          </a:prstGeom>
        </p:spPr>
        <p:txBody>
          <a:bodyPr wrap="square">
            <a:spAutoFit/>
          </a:bodyPr>
          <a:lstStyle/>
          <a:p>
            <a:r>
              <a:rPr lang="en-US" altLang="ja-JP" sz="1400" dirty="0"/>
              <a:t>Source: Ministry of Agriculture and Natural Resources, Ethiopia, UN Women, UNDP and UN Environment. 2018. </a:t>
            </a:r>
            <a:r>
              <a:rPr lang="en-US" altLang="ja-JP" sz="1400" i="1" dirty="0"/>
              <a:t>The Cost of the Gender Gap in Agricultural Productivity in Ethiopia. </a:t>
            </a:r>
          </a:p>
        </p:txBody>
      </p:sp>
      <p:sp>
        <p:nvSpPr>
          <p:cNvPr id="7" name="テキスト ボックス 6"/>
          <p:cNvSpPr txBox="1"/>
          <p:nvPr/>
        </p:nvSpPr>
        <p:spPr>
          <a:xfrm>
            <a:off x="2410606" y="5428242"/>
            <a:ext cx="1447716" cy="523220"/>
          </a:xfrm>
          <a:prstGeom prst="rect">
            <a:avLst/>
          </a:prstGeom>
          <a:solidFill>
            <a:schemeClr val="bg1"/>
          </a:solidFill>
        </p:spPr>
        <p:txBody>
          <a:bodyPr wrap="square" rtlCol="0">
            <a:spAutoFit/>
          </a:bodyPr>
          <a:lstStyle/>
          <a:p>
            <a:r>
              <a:rPr kumimoji="1" lang="en-US" altLang="ja-JP" sz="2800" dirty="0" smtClean="0">
                <a:solidFill>
                  <a:schemeClr val="bg2">
                    <a:lumMod val="50000"/>
                  </a:schemeClr>
                </a:solidFill>
                <a:latin typeface="Gill Sans MT" panose="020B0502020104020203" pitchFamily="34" charset="0"/>
              </a:rPr>
              <a:t>Ethiopia</a:t>
            </a:r>
            <a:endParaRPr kumimoji="1" lang="ja-JP" altLang="en-US" sz="2800" dirty="0">
              <a:solidFill>
                <a:schemeClr val="bg2">
                  <a:lumMod val="50000"/>
                </a:schemeClr>
              </a:solidFill>
              <a:latin typeface="Gill Sans MT" panose="020B0502020104020203" pitchFamily="34" charset="0"/>
            </a:endParaRPr>
          </a:p>
        </p:txBody>
      </p:sp>
      <p:sp>
        <p:nvSpPr>
          <p:cNvPr id="8" name="テキスト ボックス 7"/>
          <p:cNvSpPr txBox="1"/>
          <p:nvPr/>
        </p:nvSpPr>
        <p:spPr>
          <a:xfrm>
            <a:off x="1139367" y="4481748"/>
            <a:ext cx="1403111" cy="646331"/>
          </a:xfrm>
          <a:prstGeom prst="rect">
            <a:avLst/>
          </a:prstGeom>
          <a:solidFill>
            <a:schemeClr val="bg1"/>
          </a:solidFill>
        </p:spPr>
        <p:txBody>
          <a:bodyPr wrap="square" rtlCol="0">
            <a:spAutoFit/>
          </a:bodyPr>
          <a:lstStyle/>
          <a:p>
            <a:r>
              <a:rPr kumimoji="1" lang="en-US" altLang="ja-JP" sz="3600" b="1" dirty="0" smtClean="0">
                <a:solidFill>
                  <a:schemeClr val="accent2">
                    <a:lumMod val="75000"/>
                  </a:schemeClr>
                </a:solidFill>
              </a:rPr>
              <a:t>10.6%</a:t>
            </a:r>
            <a:endParaRPr kumimoji="1" lang="ja-JP" altLang="en-US" sz="3600" b="1" dirty="0">
              <a:solidFill>
                <a:schemeClr val="accent2">
                  <a:lumMod val="75000"/>
                </a:schemeClr>
              </a:solidFill>
            </a:endParaRPr>
          </a:p>
        </p:txBody>
      </p:sp>
      <p:sp>
        <p:nvSpPr>
          <p:cNvPr id="9" name="テキスト ボックス 8"/>
          <p:cNvSpPr txBox="1"/>
          <p:nvPr/>
        </p:nvSpPr>
        <p:spPr>
          <a:xfrm>
            <a:off x="4021681" y="4327859"/>
            <a:ext cx="550318" cy="307777"/>
          </a:xfrm>
          <a:prstGeom prst="rect">
            <a:avLst/>
          </a:prstGeom>
          <a:solidFill>
            <a:schemeClr val="bg1"/>
          </a:solidFill>
        </p:spPr>
        <p:txBody>
          <a:bodyPr wrap="square" rtlCol="0">
            <a:spAutoFit/>
          </a:bodyPr>
          <a:lstStyle/>
          <a:p>
            <a:r>
              <a:rPr kumimoji="1" lang="en-US" altLang="ja-JP" sz="1400" b="1" dirty="0" smtClean="0">
                <a:solidFill>
                  <a:schemeClr val="accent2">
                    <a:lumMod val="75000"/>
                  </a:schemeClr>
                </a:solidFill>
              </a:rPr>
              <a:t>1.4%</a:t>
            </a:r>
            <a:endParaRPr kumimoji="1" lang="ja-JP" altLang="en-US" sz="1400" b="1" dirty="0">
              <a:solidFill>
                <a:schemeClr val="accent2">
                  <a:lumMod val="75000"/>
                </a:schemeClr>
              </a:solidFill>
            </a:endParaRPr>
          </a:p>
        </p:txBody>
      </p:sp>
      <p:sp>
        <p:nvSpPr>
          <p:cNvPr id="10" name="テキスト ボックス 9"/>
          <p:cNvSpPr txBox="1"/>
          <p:nvPr/>
        </p:nvSpPr>
        <p:spPr>
          <a:xfrm>
            <a:off x="4878930" y="3692202"/>
            <a:ext cx="1231938" cy="307777"/>
          </a:xfrm>
          <a:prstGeom prst="rect">
            <a:avLst/>
          </a:prstGeom>
          <a:solidFill>
            <a:schemeClr val="bg1"/>
          </a:solidFill>
        </p:spPr>
        <p:txBody>
          <a:bodyPr wrap="square" rtlCol="0">
            <a:spAutoFit/>
          </a:bodyPr>
          <a:lstStyle/>
          <a:p>
            <a:r>
              <a:rPr kumimoji="1" lang="en-US" altLang="ja-JP" sz="1400" b="1" dirty="0">
                <a:solidFill>
                  <a:schemeClr val="accent2">
                    <a:lumMod val="75000"/>
                  </a:schemeClr>
                </a:solidFill>
              </a:rPr>
              <a:t>$</a:t>
            </a:r>
            <a:r>
              <a:rPr kumimoji="1" lang="en-US" altLang="ja-JP" sz="1400" b="1" dirty="0" smtClean="0">
                <a:solidFill>
                  <a:schemeClr val="accent2">
                    <a:lumMod val="75000"/>
                  </a:schemeClr>
                </a:solidFill>
              </a:rPr>
              <a:t>221 million</a:t>
            </a:r>
            <a:endParaRPr kumimoji="1" lang="ja-JP" altLang="en-US" sz="1400" b="1" dirty="0">
              <a:solidFill>
                <a:schemeClr val="accent2">
                  <a:lumMod val="75000"/>
                </a:schemeClr>
              </a:solidFill>
            </a:endParaRPr>
          </a:p>
        </p:txBody>
      </p:sp>
      <p:sp>
        <p:nvSpPr>
          <p:cNvPr id="11" name="テキスト ボックス 10"/>
          <p:cNvSpPr txBox="1"/>
          <p:nvPr/>
        </p:nvSpPr>
        <p:spPr>
          <a:xfrm>
            <a:off x="6066264" y="3604024"/>
            <a:ext cx="1231938" cy="307777"/>
          </a:xfrm>
          <a:prstGeom prst="rect">
            <a:avLst/>
          </a:prstGeom>
          <a:solidFill>
            <a:schemeClr val="bg1"/>
          </a:solidFill>
        </p:spPr>
        <p:txBody>
          <a:bodyPr wrap="square" rtlCol="0">
            <a:spAutoFit/>
          </a:bodyPr>
          <a:lstStyle/>
          <a:p>
            <a:r>
              <a:rPr kumimoji="1" lang="en-US" altLang="ja-JP" sz="1400" b="1" dirty="0">
                <a:solidFill>
                  <a:schemeClr val="accent2">
                    <a:lumMod val="75000"/>
                  </a:schemeClr>
                </a:solidFill>
              </a:rPr>
              <a:t>$</a:t>
            </a:r>
            <a:r>
              <a:rPr kumimoji="1" lang="en-US" altLang="ja-JP" sz="1400" b="1" dirty="0" smtClean="0">
                <a:solidFill>
                  <a:schemeClr val="accent2">
                    <a:lumMod val="75000"/>
                  </a:schemeClr>
                </a:solidFill>
              </a:rPr>
              <a:t>257 million</a:t>
            </a:r>
            <a:endParaRPr kumimoji="1" lang="ja-JP" altLang="en-US" sz="1400" b="1" dirty="0">
              <a:solidFill>
                <a:schemeClr val="accent2">
                  <a:lumMod val="75000"/>
                </a:schemeClr>
              </a:solidFill>
            </a:endParaRPr>
          </a:p>
        </p:txBody>
      </p:sp>
      <p:sp>
        <p:nvSpPr>
          <p:cNvPr id="12" name="テキスト ボックス 11"/>
          <p:cNvSpPr txBox="1"/>
          <p:nvPr/>
        </p:nvSpPr>
        <p:spPr>
          <a:xfrm>
            <a:off x="6959890" y="4076738"/>
            <a:ext cx="1035534" cy="523220"/>
          </a:xfrm>
          <a:prstGeom prst="rect">
            <a:avLst/>
          </a:prstGeom>
          <a:solidFill>
            <a:schemeClr val="bg1"/>
          </a:solidFill>
        </p:spPr>
        <p:txBody>
          <a:bodyPr wrap="square" rtlCol="0">
            <a:spAutoFit/>
          </a:bodyPr>
          <a:lstStyle/>
          <a:p>
            <a:r>
              <a:rPr kumimoji="1" lang="en-US" altLang="ja-JP" sz="1400" b="1" dirty="0" smtClean="0">
                <a:solidFill>
                  <a:schemeClr val="accent2">
                    <a:lumMod val="75000"/>
                  </a:schemeClr>
                </a:solidFill>
              </a:rPr>
              <a:t> more than 1,323,000</a:t>
            </a:r>
            <a:endParaRPr kumimoji="1" lang="ja-JP" altLang="en-US" sz="1400" b="1" dirty="0">
              <a:solidFill>
                <a:schemeClr val="accent2">
                  <a:lumMod val="75000"/>
                </a:schemeClr>
              </a:solidFill>
            </a:endParaRPr>
          </a:p>
        </p:txBody>
      </p:sp>
    </p:spTree>
    <p:extLst>
      <p:ext uri="{BB962C8B-B14F-4D97-AF65-F5344CB8AC3E}">
        <p14:creationId xmlns:p14="http://schemas.microsoft.com/office/powerpoint/2010/main" val="1131877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14050"/>
            <a:ext cx="7886700" cy="850069"/>
          </a:xfrm>
        </p:spPr>
        <p:txBody>
          <a:bodyPr>
            <a:normAutofit/>
          </a:bodyPr>
          <a:lstStyle/>
          <a:p>
            <a:pPr algn="ctr"/>
            <a:r>
              <a:rPr lang="en-US" altLang="ja-JP" sz="3200" i="1" dirty="0">
                <a:solidFill>
                  <a:srgbClr val="548235"/>
                </a:solidFill>
                <a:latin typeface="+mn-lt"/>
                <a:ea typeface="ＭＳ Ｐゴシック" panose="020B0600070205080204" pitchFamily="50" charset="-128"/>
                <a:cs typeface="Arial" panose="020B0604020202020204" pitchFamily="34" charset="0"/>
              </a:rPr>
              <a:t>A story of a husband in a farming </a:t>
            </a:r>
            <a:r>
              <a:rPr lang="en-US" altLang="ja-JP" sz="3200" i="1" dirty="0" smtClean="0">
                <a:solidFill>
                  <a:srgbClr val="548235"/>
                </a:solidFill>
                <a:latin typeface="+mn-lt"/>
                <a:ea typeface="ＭＳ Ｐゴシック" panose="020B0600070205080204" pitchFamily="50" charset="-128"/>
                <a:cs typeface="Arial" panose="020B0604020202020204" pitchFamily="34" charset="0"/>
              </a:rPr>
              <a:t>household</a:t>
            </a:r>
            <a:endParaRPr kumimoji="1" lang="ja-JP" altLang="en-US" sz="3200" i="1" dirty="0">
              <a:solidFill>
                <a:srgbClr val="548235"/>
              </a:solidFill>
              <a:latin typeface="+mn-lt"/>
            </a:endParaRPr>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9</a:t>
            </a:fld>
            <a:endParaRPr kumimoji="1" lang="ja-JP" altLang="en-US"/>
          </a:p>
        </p:txBody>
      </p:sp>
      <p:sp>
        <p:nvSpPr>
          <p:cNvPr id="5" name="コンテンツ プレースホルダー 2"/>
          <p:cNvSpPr txBox="1">
            <a:spLocks/>
          </p:cNvSpPr>
          <p:nvPr/>
        </p:nvSpPr>
        <p:spPr>
          <a:xfrm>
            <a:off x="628650" y="1406519"/>
            <a:ext cx="8162195" cy="28003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2400" dirty="0" smtClean="0">
                <a:ea typeface="ＭＳ Ｐゴシック" panose="020B0600070205080204" pitchFamily="50" charset="-128"/>
                <a:cs typeface="Arial" panose="020B0604020202020204" pitchFamily="34" charset="0"/>
              </a:rPr>
              <a:t>One day I left home in the</a:t>
            </a:r>
            <a:r>
              <a:rPr lang="ja-JP" altLang="en-US" sz="2400" dirty="0" smtClean="0">
                <a:ea typeface="ＭＳ Ｐゴシック" panose="020B0600070205080204" pitchFamily="50" charset="-128"/>
                <a:cs typeface="Arial" panose="020B0604020202020204" pitchFamily="34" charset="0"/>
              </a:rPr>
              <a:t> </a:t>
            </a:r>
            <a:r>
              <a:rPr lang="en-US" altLang="ja-JP" sz="2400" dirty="0" smtClean="0">
                <a:ea typeface="ＭＳ Ｐゴシック" panose="020B0600070205080204" pitchFamily="50" charset="-128"/>
                <a:cs typeface="Arial" panose="020B0604020202020204" pitchFamily="34" charset="0"/>
              </a:rPr>
              <a:t>morning to look for a market for my tomatoes which were ready for harvesting. While I was away busy looking for a market, a buyer visited</a:t>
            </a:r>
            <a:r>
              <a:rPr lang="ja-JP" altLang="en-US" sz="2400" dirty="0" smtClean="0">
                <a:ea typeface="ＭＳ Ｐゴシック" panose="020B0600070205080204" pitchFamily="50" charset="-128"/>
                <a:cs typeface="Arial" panose="020B0604020202020204" pitchFamily="34" charset="0"/>
              </a:rPr>
              <a:t> </a:t>
            </a:r>
            <a:r>
              <a:rPr lang="en-US" altLang="ja-JP" sz="2400" dirty="0" smtClean="0">
                <a:ea typeface="ＭＳ Ｐゴシック" panose="020B0600070205080204" pitchFamily="50" charset="-128"/>
                <a:cs typeface="Arial" panose="020B0604020202020204" pitchFamily="34" charset="0"/>
              </a:rPr>
              <a:t>my home and found my wife. He asked if she could sell the tomatoes to him but since she had no authority whatsoever to make decisions and never knew my plans, she declined. </a:t>
            </a:r>
          </a:p>
        </p:txBody>
      </p:sp>
      <p:sp>
        <p:nvSpPr>
          <p:cNvPr id="7" name="コンテンツ プレースホルダー 2"/>
          <p:cNvSpPr txBox="1">
            <a:spLocks/>
          </p:cNvSpPr>
          <p:nvPr/>
        </p:nvSpPr>
        <p:spPr>
          <a:xfrm>
            <a:off x="628650" y="3737213"/>
            <a:ext cx="5547910" cy="25146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en-US" altLang="ja-JP" sz="2400" dirty="0" smtClean="0">
                <a:ea typeface="ＭＳ Ｐゴシック" panose="020B0600070205080204" pitchFamily="50" charset="-128"/>
                <a:cs typeface="Arial" panose="020B0604020202020204" pitchFamily="34" charset="0"/>
              </a:rPr>
              <a:t>My search for a market was unsuccessful so I headed home where my wife reported to me the events of the day. I really felt bad and my tomatoes got spoiled since I couldn’t find a place to sell them.</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8902" y="3532464"/>
            <a:ext cx="2869602" cy="2869602"/>
          </a:xfrm>
          <a:prstGeom prst="rect">
            <a:avLst/>
          </a:prstGeom>
        </p:spPr>
      </p:pic>
      <p:sp>
        <p:nvSpPr>
          <p:cNvPr id="9" name="正方形/長方形 8"/>
          <p:cNvSpPr/>
          <p:nvPr/>
        </p:nvSpPr>
        <p:spPr>
          <a:xfrm>
            <a:off x="464362" y="6215581"/>
            <a:ext cx="8215276" cy="523220"/>
          </a:xfrm>
          <a:prstGeom prst="rect">
            <a:avLst/>
          </a:prstGeom>
        </p:spPr>
        <p:txBody>
          <a:bodyPr wrap="square">
            <a:spAutoFit/>
          </a:bodyPr>
          <a:lstStyle/>
          <a:p>
            <a:r>
              <a:rPr lang="en-US" altLang="ja-JP" sz="1400" dirty="0" smtClean="0">
                <a:ea typeface="ＭＳ Ｐゴシック" panose="020B0600070205080204" pitchFamily="50" charset="-128"/>
                <a:cs typeface="Arial" panose="020B0604020202020204" pitchFamily="34" charset="0"/>
              </a:rPr>
              <a:t>Source: JICA. 2018. </a:t>
            </a:r>
            <a:r>
              <a:rPr lang="en-US" altLang="ja-JP" sz="1400" i="1" dirty="0" smtClean="0">
                <a:ea typeface="ＭＳ Ｐゴシック" panose="020B0600070205080204" pitchFamily="50" charset="-128"/>
                <a:cs typeface="Arial" panose="020B0604020202020204" pitchFamily="34" charset="0"/>
              </a:rPr>
              <a:t>SHEP Handbook for Extension Staff: A Practical Guide to the Implementation of the SHEP Approach.</a:t>
            </a:r>
            <a:endParaRPr lang="en-US" altLang="ja-JP" sz="1400" dirty="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659454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6757</TotalTime>
  <Words>5043</Words>
  <PresentationFormat>画面に合わせる (4:3)</PresentationFormat>
  <Paragraphs>486</Paragraphs>
  <Slides>29</Slides>
  <Notes>27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HGP明朝E</vt:lpstr>
      <vt:lpstr>ＭＳ Ｐゴシック</vt:lpstr>
      <vt:lpstr>游ゴシック</vt:lpstr>
      <vt:lpstr>游ゴシック Light</vt:lpstr>
      <vt:lpstr>Arial</vt:lpstr>
      <vt:lpstr>Calibri</vt:lpstr>
      <vt:lpstr>Calibri Light</vt:lpstr>
      <vt:lpstr>Gill Sans MT</vt:lpstr>
      <vt:lpstr>Symbol</vt:lpstr>
      <vt:lpstr>Wingdings</vt:lpstr>
      <vt:lpstr>Wingdings 2</vt:lpstr>
      <vt:lpstr>Office テーマ</vt:lpstr>
      <vt:lpstr>Why Gender Matters in Ethio-SHEP</vt:lpstr>
      <vt:lpstr>Contents of the Presentation </vt:lpstr>
      <vt:lpstr>1. Women in Ethiopia</vt:lpstr>
      <vt:lpstr>PowerPoint プレゼンテーション</vt:lpstr>
      <vt:lpstr>PowerPoint プレゼンテーション</vt:lpstr>
      <vt:lpstr>PowerPoint プレゼンテーション</vt:lpstr>
      <vt:lpstr>PowerPoint プレゼンテーション</vt:lpstr>
      <vt:lpstr>2. Why Gender in Agriculture</vt:lpstr>
      <vt:lpstr>A story of a husband in a farming household</vt:lpstr>
      <vt:lpstr>A story of a wife in a farming household</vt:lpstr>
      <vt:lpstr>3. What Ethio-SHEP to Achieve with Gender Perspectives?</vt:lpstr>
      <vt:lpstr>Examples…</vt:lpstr>
      <vt:lpstr>Success in Kenya with Gender Perspectives: SHEP and SHEP UP</vt:lpstr>
      <vt:lpstr>Success in Kenya with Gender Perspectives: SHEP and SHEP UP (cont’)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2018-04-16T13:27:42Z</cp:lastPrinted>
  <dcterms:created xsi:type="dcterms:W3CDTF">2017-05-08T06:57:44Z</dcterms:created>
  <dcterms:modified xsi:type="dcterms:W3CDTF">2019-06-12T05:53:56Z</dcterms:modified>
</cp:coreProperties>
</file>