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493" r:id="rId2"/>
    <p:sldId id="494" r:id="rId3"/>
    <p:sldId id="521" r:id="rId4"/>
    <p:sldId id="495" r:id="rId5"/>
    <p:sldId id="522" r:id="rId6"/>
    <p:sldId id="523" r:id="rId7"/>
    <p:sldId id="530" r:id="rId8"/>
    <p:sldId id="524" r:id="rId9"/>
    <p:sldId id="531" r:id="rId10"/>
    <p:sldId id="525" r:id="rId11"/>
    <p:sldId id="532" r:id="rId12"/>
    <p:sldId id="526" r:id="rId13"/>
    <p:sldId id="527" r:id="rId14"/>
    <p:sldId id="533" r:id="rId15"/>
    <p:sldId id="528" r:id="rId16"/>
    <p:sldId id="534" r:id="rId17"/>
    <p:sldId id="529" r:id="rId18"/>
    <p:sldId id="535" r:id="rId19"/>
    <p:sldId id="538" r:id="rId20"/>
    <p:sldId id="539" r:id="rId21"/>
    <p:sldId id="541" r:id="rId22"/>
    <p:sldId id="536" r:id="rId23"/>
    <p:sldId id="537" r:id="rId24"/>
    <p:sldId id="507" r:id="rId25"/>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235"/>
    <a:srgbClr val="33CC33"/>
    <a:srgbClr val="0000CC"/>
    <a:srgbClr val="99CCFF"/>
    <a:srgbClr val="FF99FF"/>
    <a:srgbClr val="E9EBF5"/>
    <a:srgbClr val="D2DEEF"/>
    <a:srgbClr val="CFD5EA"/>
    <a:srgbClr val="FCECE8"/>
    <a:srgbClr val="F8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8339" autoAdjust="0"/>
  </p:normalViewPr>
  <p:slideViewPr>
    <p:cSldViewPr snapToGrid="0">
      <p:cViewPr varScale="1">
        <p:scale>
          <a:sx n="101" d="100"/>
          <a:sy n="101"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5"/>
            <a:ext cx="3078163" cy="512763"/>
          </a:xfrm>
          <a:prstGeom prst="rect">
            <a:avLst/>
          </a:prstGeom>
        </p:spPr>
        <p:txBody>
          <a:bodyPr vert="horz" lIns="91390" tIns="45696" rIns="91390" bIns="4569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4313" y="5"/>
            <a:ext cx="3078162" cy="512763"/>
          </a:xfrm>
          <a:prstGeom prst="rect">
            <a:avLst/>
          </a:prstGeom>
        </p:spPr>
        <p:txBody>
          <a:bodyPr vert="horz" lIns="91390" tIns="45696" rIns="91390" bIns="45696" rtlCol="0"/>
          <a:lstStyle>
            <a:lvl1pPr algn="r">
              <a:defRPr sz="1200"/>
            </a:lvl1pPr>
          </a:lstStyle>
          <a:p>
            <a:fld id="{4A05CEDC-776D-4CD6-8A6A-96BC35D1CDA6}" type="datetimeFigureOut">
              <a:rPr kumimoji="1" lang="ja-JP" altLang="en-US" smtClean="0"/>
              <a:t>2021/7/7</a:t>
            </a:fld>
            <a:endParaRPr kumimoji="1" lang="ja-JP" altLang="en-US"/>
          </a:p>
        </p:txBody>
      </p:sp>
      <p:sp>
        <p:nvSpPr>
          <p:cNvPr id="4" name="フッター プレースホルダー 3"/>
          <p:cNvSpPr>
            <a:spLocks noGrp="1"/>
          </p:cNvSpPr>
          <p:nvPr>
            <p:ph type="ftr" sz="quarter" idx="2"/>
          </p:nvPr>
        </p:nvSpPr>
        <p:spPr>
          <a:xfrm>
            <a:off x="6" y="9721855"/>
            <a:ext cx="3078163" cy="512763"/>
          </a:xfrm>
          <a:prstGeom prst="rect">
            <a:avLst/>
          </a:prstGeom>
        </p:spPr>
        <p:txBody>
          <a:bodyPr vert="horz" lIns="91390" tIns="45696" rIns="91390" bIns="4569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4313" y="9721855"/>
            <a:ext cx="3078162" cy="512763"/>
          </a:xfrm>
          <a:prstGeom prst="rect">
            <a:avLst/>
          </a:prstGeom>
        </p:spPr>
        <p:txBody>
          <a:bodyPr vert="horz" lIns="91390" tIns="45696" rIns="91390" bIns="45696" rtlCol="0" anchor="b"/>
          <a:lstStyle>
            <a:lvl1pPr algn="r">
              <a:defRPr sz="1200"/>
            </a:lvl1pPr>
          </a:lstStyle>
          <a:p>
            <a:fld id="{9DAD6A6C-46DC-463B-827C-5BAAC1B1B61C}" type="slidenum">
              <a:rPr kumimoji="1" lang="ja-JP" altLang="en-US" smtClean="0"/>
              <a:t>‹#›</a:t>
            </a:fld>
            <a:endParaRPr kumimoji="1" lang="ja-JP" altLang="en-US"/>
          </a:p>
        </p:txBody>
      </p:sp>
    </p:spTree>
    <p:extLst>
      <p:ext uri="{BB962C8B-B14F-4D97-AF65-F5344CB8AC3E}">
        <p14:creationId xmlns:p14="http://schemas.microsoft.com/office/powerpoint/2010/main" val="188970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5"/>
            <a:ext cx="3078427" cy="513508"/>
          </a:xfrm>
          <a:prstGeom prst="rect">
            <a:avLst/>
          </a:prstGeom>
        </p:spPr>
        <p:txBody>
          <a:bodyPr vert="horz" lIns="99022" tIns="49512" rIns="99022" bIns="4951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7" y="5"/>
            <a:ext cx="3078427" cy="513508"/>
          </a:xfrm>
          <a:prstGeom prst="rect">
            <a:avLst/>
          </a:prstGeom>
        </p:spPr>
        <p:txBody>
          <a:bodyPr vert="horz" lIns="99022" tIns="49512" rIns="99022" bIns="49512" rtlCol="0"/>
          <a:lstStyle>
            <a:lvl1pPr algn="r">
              <a:defRPr sz="1300"/>
            </a:lvl1pPr>
          </a:lstStyle>
          <a:p>
            <a:fld id="{B2011A01-64C8-467D-B935-CDD891616768}" type="datetimeFigureOut">
              <a:rPr kumimoji="1" lang="ja-JP" altLang="en-US" smtClean="0"/>
              <a:t>2021/7/7</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22" tIns="49512" rIns="99022" bIns="49512" rtlCol="0" anchor="ctr"/>
          <a:lstStyle/>
          <a:p>
            <a:endParaRPr lang="ja-JP" altLang="en-US"/>
          </a:p>
        </p:txBody>
      </p:sp>
      <p:sp>
        <p:nvSpPr>
          <p:cNvPr id="5" name="ノート プレースホルダー 4"/>
          <p:cNvSpPr>
            <a:spLocks noGrp="1"/>
          </p:cNvSpPr>
          <p:nvPr>
            <p:ph type="body" sz="quarter" idx="3"/>
          </p:nvPr>
        </p:nvSpPr>
        <p:spPr>
          <a:xfrm>
            <a:off x="710407" y="4925412"/>
            <a:ext cx="5683250" cy="4029879"/>
          </a:xfrm>
          <a:prstGeom prst="rect">
            <a:avLst/>
          </a:prstGeom>
        </p:spPr>
        <p:txBody>
          <a:bodyPr vert="horz" lIns="99022" tIns="49512" rIns="99022" bIns="495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9721107"/>
            <a:ext cx="3078427" cy="513507"/>
          </a:xfrm>
          <a:prstGeom prst="rect">
            <a:avLst/>
          </a:prstGeom>
        </p:spPr>
        <p:txBody>
          <a:bodyPr vert="horz" lIns="99022" tIns="49512" rIns="99022" bIns="4951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7" y="9721107"/>
            <a:ext cx="3078427" cy="513507"/>
          </a:xfrm>
          <a:prstGeom prst="rect">
            <a:avLst/>
          </a:prstGeom>
        </p:spPr>
        <p:txBody>
          <a:bodyPr vert="horz" lIns="99022" tIns="49512" rIns="99022" bIns="49512" rtlCol="0" anchor="b"/>
          <a:lstStyle>
            <a:lvl1pPr algn="r">
              <a:defRPr sz="1300"/>
            </a:lvl1pPr>
          </a:lstStyle>
          <a:p>
            <a:fld id="{FD50C208-D099-4086-AC5A-5F533B13480E}" type="slidenum">
              <a:rPr kumimoji="1" lang="ja-JP" altLang="en-US" smtClean="0"/>
              <a:t>‹#›</a:t>
            </a:fld>
            <a:endParaRPr kumimoji="1" lang="ja-JP" altLang="en-US"/>
          </a:p>
        </p:txBody>
      </p:sp>
    </p:spTree>
    <p:extLst>
      <p:ext uri="{BB962C8B-B14F-4D97-AF65-F5344CB8AC3E}">
        <p14:creationId xmlns:p14="http://schemas.microsoft.com/office/powerpoint/2010/main" val="8658861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a:t>
            </a:fld>
            <a:endParaRPr kumimoji="1" lang="ja-JP" altLang="en-US"/>
          </a:p>
        </p:txBody>
      </p:sp>
    </p:spTree>
    <p:extLst>
      <p:ext uri="{BB962C8B-B14F-4D97-AF65-F5344CB8AC3E}">
        <p14:creationId xmlns:p14="http://schemas.microsoft.com/office/powerpoint/2010/main" val="3197565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t>文字を使う代わりに、</a:t>
            </a:r>
            <a:r>
              <a:rPr lang="en-US" altLang="ja-JP"/>
              <a:t>Drawing </a:t>
            </a:r>
            <a:r>
              <a:rPr lang="ja-JP" altLang="en-US"/>
              <a:t>でもできる。</a:t>
            </a:r>
          </a:p>
        </p:txBody>
      </p:sp>
      <p:sp>
        <p:nvSpPr>
          <p:cNvPr id="1382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7248EA18-BC9A-4A7A-AF4B-9F155CC16D71}" type="slidenum">
              <a:rPr lang="ja-JP" altLang="en-US">
                <a:latin typeface="Gill Sans MT" panose="020B0502020104020203" pitchFamily="34" charset="0"/>
              </a:rPr>
              <a:pPr eaLnBrk="1" hangingPunct="1">
                <a:spcBef>
                  <a:spcPct val="0"/>
                </a:spcBef>
              </a:pPr>
              <a:t>13</a:t>
            </a:fld>
            <a:endParaRPr lang="ja-JP" altLang="en-US">
              <a:latin typeface="Gill Sans MT" panose="020B0502020104020203" pitchFamily="34" charset="0"/>
            </a:endParaRPr>
          </a:p>
        </p:txBody>
      </p:sp>
    </p:spTree>
    <p:extLst>
      <p:ext uri="{BB962C8B-B14F-4D97-AF65-F5344CB8AC3E}">
        <p14:creationId xmlns:p14="http://schemas.microsoft.com/office/powerpoint/2010/main" val="3670756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a:t>
            </a:r>
            <a:r>
              <a:rPr lang="ja-JP" altLang="en-US" dirty="0"/>
              <a:t>のつけかた：</a:t>
            </a:r>
            <a:endParaRPr lang="en-US" altLang="ja-JP" dirty="0"/>
          </a:p>
          <a:p>
            <a:r>
              <a:rPr lang="en-US" altLang="ja-JP" dirty="0"/>
              <a:t>If both are involved, tick both.</a:t>
            </a:r>
          </a:p>
          <a:p>
            <a:r>
              <a:rPr lang="en-US" altLang="ja-JP" dirty="0"/>
              <a:t>But if one having more, put 2 ticks, and one tick for the other having less.</a:t>
            </a:r>
          </a:p>
          <a:p>
            <a:r>
              <a:rPr lang="en-US" altLang="ja-JP" dirty="0"/>
              <a:t>If one does not have, leave the column blank.</a:t>
            </a: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1084C91-8B86-48F7-A22F-207558C72C3C}" type="slidenum">
              <a:rPr kumimoji="1" lang="ja-JP" altLang="en-US" smtClean="0"/>
              <a:t>15</a:t>
            </a:fld>
            <a:endParaRPr kumimoji="1" lang="ja-JP" altLang="en-US"/>
          </a:p>
        </p:txBody>
      </p:sp>
    </p:spTree>
    <p:extLst>
      <p:ext uri="{BB962C8B-B14F-4D97-AF65-F5344CB8AC3E}">
        <p14:creationId xmlns:p14="http://schemas.microsoft.com/office/powerpoint/2010/main" val="342260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a:t>
            </a:r>
            <a:r>
              <a:rPr lang="ja-JP" altLang="en-US" dirty="0"/>
              <a:t>のつけかた：</a:t>
            </a:r>
            <a:endParaRPr lang="en-US" altLang="ja-JP" dirty="0"/>
          </a:p>
          <a:p>
            <a:r>
              <a:rPr lang="en-US" altLang="ja-JP" dirty="0"/>
              <a:t>If both are involved, tick both.</a:t>
            </a:r>
          </a:p>
          <a:p>
            <a:r>
              <a:rPr lang="en-US" altLang="ja-JP" dirty="0"/>
              <a:t>But if one having more, put 2 ticks, and one tick for the other having less.</a:t>
            </a:r>
          </a:p>
          <a:p>
            <a:r>
              <a:rPr lang="en-US" altLang="ja-JP" dirty="0"/>
              <a:t>If one does not have, leave the column blank.</a:t>
            </a:r>
          </a:p>
          <a:p>
            <a:endParaRPr lang="en-US" altLang="ja-JP" dirty="0"/>
          </a:p>
          <a:p>
            <a:r>
              <a:rPr lang="ja-JP" altLang="en-US" dirty="0"/>
              <a:t>表の読み方の説明</a:t>
            </a:r>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1084C91-8B86-48F7-A22F-207558C72C3C}" type="slidenum">
              <a:rPr kumimoji="1" lang="ja-JP" altLang="en-US" smtClean="0"/>
              <a:t>16</a:t>
            </a:fld>
            <a:endParaRPr kumimoji="1" lang="ja-JP" altLang="en-US"/>
          </a:p>
        </p:txBody>
      </p:sp>
    </p:spTree>
    <p:extLst>
      <p:ext uri="{BB962C8B-B14F-4D97-AF65-F5344CB8AC3E}">
        <p14:creationId xmlns:p14="http://schemas.microsoft.com/office/powerpoint/2010/main" val="56621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これは稲作プロジェクトに参加することになった農民男女に作成してもらったもの。</a:t>
            </a:r>
            <a:endParaRPr lang="en-US" altLang="ja-JP" dirty="0"/>
          </a:p>
          <a:p>
            <a:r>
              <a:rPr lang="en-US" altLang="ja-JP" dirty="0"/>
              <a:t>Resources</a:t>
            </a:r>
            <a:r>
              <a:rPr lang="ja-JP" altLang="en-US" dirty="0"/>
              <a:t>は、関係するプロジェクトの内容や地域などで変わっていく。</a:t>
            </a:r>
            <a:endParaRPr lang="en-US" altLang="ja-JP" dirty="0"/>
          </a:p>
          <a:p>
            <a:endParaRPr lang="en-US" altLang="ja-JP" dirty="0"/>
          </a:p>
          <a:p>
            <a:r>
              <a:rPr lang="ja-JP" altLang="en-US" dirty="0"/>
              <a:t>ここから何が読み取れるか？？？</a:t>
            </a:r>
            <a:endParaRPr lang="en-US" altLang="ja-JP" dirty="0"/>
          </a:p>
          <a:p>
            <a:endParaRPr lang="en-US" altLang="ja-JP" dirty="0"/>
          </a:p>
          <a:p>
            <a:r>
              <a:rPr lang="ja-JP" altLang="en-US" dirty="0"/>
              <a:t>アクセスは平等のよう。鶏は女性が多く、研修は男性が多い。</a:t>
            </a:r>
            <a:endParaRPr lang="en-US" altLang="ja-JP" dirty="0"/>
          </a:p>
          <a:p>
            <a:r>
              <a:rPr lang="ja-JP" altLang="en-US" dirty="0"/>
              <a:t>コントロールはほぼ男性。</a:t>
            </a:r>
            <a:endParaRPr lang="en-US" altLang="ja-JP" dirty="0"/>
          </a:p>
          <a:p>
            <a:r>
              <a:rPr lang="ja-JP" altLang="en-US" dirty="0"/>
              <a:t>土地も乳牛も男性財産であり、女性が何か意見をいうことが難しい状況であることがわかる。</a:t>
            </a:r>
            <a:endParaRPr lang="en-US" altLang="ja-JP" dirty="0"/>
          </a:p>
          <a:p>
            <a:r>
              <a:rPr lang="ja-JP" altLang="en-US" dirty="0"/>
              <a:t>鶏については、女性により決定権があり、どのように処分するのか、女性の意見が通りやすいと思われる。</a:t>
            </a:r>
            <a:endParaRPr lang="en-US" altLang="ja-JP" dirty="0"/>
          </a:p>
          <a:p>
            <a:endParaRPr lang="en-US" altLang="ja-JP" dirty="0"/>
          </a:p>
          <a:p>
            <a:r>
              <a:rPr lang="ja-JP" altLang="en-US" dirty="0"/>
              <a:t>エチオピアではどう？</a:t>
            </a:r>
            <a:endParaRPr lang="en-US" altLang="ja-JP" dirty="0"/>
          </a:p>
          <a:p>
            <a:endParaRPr lang="en-US" altLang="ja-JP" dirty="0"/>
          </a:p>
          <a:p>
            <a:endParaRPr lang="en-US" altLang="ja-JP" dirty="0"/>
          </a:p>
          <a:p>
            <a:endParaRPr lang="en-US" altLang="ja-JP" dirty="0"/>
          </a:p>
          <a:p>
            <a:endParaRPr lang="ja-JP" altLang="en-US" dirty="0"/>
          </a:p>
        </p:txBody>
      </p:sp>
      <p:sp>
        <p:nvSpPr>
          <p:cNvPr id="1402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EBD6A391-E005-496D-A243-61778F319895}" type="slidenum">
              <a:rPr lang="ja-JP" altLang="en-US">
                <a:latin typeface="Gill Sans MT" panose="020B0502020104020203" pitchFamily="34" charset="0"/>
              </a:rPr>
              <a:pPr eaLnBrk="1" hangingPunct="1">
                <a:spcBef>
                  <a:spcPct val="0"/>
                </a:spcBef>
              </a:pPr>
              <a:t>17</a:t>
            </a:fld>
            <a:endParaRPr lang="ja-JP" altLang="en-US">
              <a:latin typeface="Gill Sans MT" panose="020B0502020104020203" pitchFamily="34" charset="0"/>
            </a:endParaRPr>
          </a:p>
        </p:txBody>
      </p:sp>
    </p:spTree>
    <p:extLst>
      <p:ext uri="{BB962C8B-B14F-4D97-AF65-F5344CB8AC3E}">
        <p14:creationId xmlns:p14="http://schemas.microsoft.com/office/powerpoint/2010/main" val="1850890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a:t>
            </a:r>
            <a:r>
              <a:rPr lang="ja-JP" altLang="en-US" dirty="0"/>
              <a:t>のつけかた：</a:t>
            </a:r>
            <a:endParaRPr lang="en-US" altLang="ja-JP" dirty="0"/>
          </a:p>
          <a:p>
            <a:r>
              <a:rPr lang="en-US" altLang="ja-JP" dirty="0"/>
              <a:t>If both are involved, tick both.</a:t>
            </a:r>
          </a:p>
          <a:p>
            <a:r>
              <a:rPr lang="en-US" altLang="ja-JP" dirty="0"/>
              <a:t>But if one having more, put 2 ticks, and one tick for the other having less.</a:t>
            </a:r>
          </a:p>
          <a:p>
            <a:r>
              <a:rPr lang="en-US" altLang="ja-JP" dirty="0"/>
              <a:t>If one does not have, leave the column blank.</a:t>
            </a:r>
            <a:endParaRPr lang="ja-JP" altLang="en-US" dirty="0"/>
          </a:p>
          <a:p>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1084C91-8B86-48F7-A22F-207558C72C3C}" type="slidenum">
              <a:rPr kumimoji="1" lang="ja-JP" altLang="en-US" smtClean="0"/>
              <a:t>19</a:t>
            </a:fld>
            <a:endParaRPr kumimoji="1" lang="ja-JP" altLang="en-US"/>
          </a:p>
        </p:txBody>
      </p:sp>
    </p:spTree>
    <p:extLst>
      <p:ext uri="{BB962C8B-B14F-4D97-AF65-F5344CB8AC3E}">
        <p14:creationId xmlns:p14="http://schemas.microsoft.com/office/powerpoint/2010/main" val="84037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1084C91-8B86-48F7-A22F-207558C72C3C}" type="slidenum">
              <a:rPr kumimoji="1" lang="ja-JP" altLang="en-US" smtClean="0"/>
              <a:t>20</a:t>
            </a:fld>
            <a:endParaRPr kumimoji="1" lang="ja-JP" altLang="en-US"/>
          </a:p>
        </p:txBody>
      </p:sp>
    </p:spTree>
    <p:extLst>
      <p:ext uri="{BB962C8B-B14F-4D97-AF65-F5344CB8AC3E}">
        <p14:creationId xmlns:p14="http://schemas.microsoft.com/office/powerpoint/2010/main" val="43531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23</a:t>
            </a:fld>
            <a:endParaRPr kumimoji="1" lang="ja-JP" altLang="en-US"/>
          </a:p>
        </p:txBody>
      </p:sp>
    </p:spTree>
    <p:extLst>
      <p:ext uri="{BB962C8B-B14F-4D97-AF65-F5344CB8AC3E}">
        <p14:creationId xmlns:p14="http://schemas.microsoft.com/office/powerpoint/2010/main" val="268104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3</a:t>
            </a:fld>
            <a:endParaRPr kumimoji="1" lang="ja-JP" altLang="en-US"/>
          </a:p>
        </p:txBody>
      </p:sp>
    </p:spTree>
    <p:extLst>
      <p:ext uri="{BB962C8B-B14F-4D97-AF65-F5344CB8AC3E}">
        <p14:creationId xmlns:p14="http://schemas.microsoft.com/office/powerpoint/2010/main" val="3015276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4</a:t>
            </a:fld>
            <a:endParaRPr kumimoji="1" lang="ja-JP" altLang="en-US"/>
          </a:p>
        </p:txBody>
      </p:sp>
    </p:spTree>
    <p:extLst>
      <p:ext uri="{BB962C8B-B14F-4D97-AF65-F5344CB8AC3E}">
        <p14:creationId xmlns:p14="http://schemas.microsoft.com/office/powerpoint/2010/main" val="152241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5</a:t>
            </a:fld>
            <a:endParaRPr kumimoji="1" lang="ja-JP" altLang="en-US"/>
          </a:p>
        </p:txBody>
      </p:sp>
    </p:spTree>
    <p:extLst>
      <p:ext uri="{BB962C8B-B14F-4D97-AF65-F5344CB8AC3E}">
        <p14:creationId xmlns:p14="http://schemas.microsoft.com/office/powerpoint/2010/main" val="350996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農村において、それぞれ具体的にどんな活動があると思うか、参加者に聞く、</a:t>
            </a:r>
          </a:p>
        </p:txBody>
      </p:sp>
      <p:sp>
        <p:nvSpPr>
          <p:cNvPr id="4" name="スライド番号プレースホルダー 3"/>
          <p:cNvSpPr>
            <a:spLocks noGrp="1"/>
          </p:cNvSpPr>
          <p:nvPr>
            <p:ph type="sldNum" sz="quarter" idx="10"/>
          </p:nvPr>
        </p:nvSpPr>
        <p:spPr/>
        <p:txBody>
          <a:bodyPr/>
          <a:lstStyle/>
          <a:p>
            <a:fld id="{E1084C91-8B86-48F7-A22F-207558C72C3C}" type="slidenum">
              <a:rPr kumimoji="1" lang="ja-JP" altLang="en-US" smtClean="0"/>
              <a:t>6</a:t>
            </a:fld>
            <a:endParaRPr kumimoji="1" lang="ja-JP" altLang="en-US"/>
          </a:p>
        </p:txBody>
      </p:sp>
    </p:spTree>
    <p:extLst>
      <p:ext uri="{BB962C8B-B14F-4D97-AF65-F5344CB8AC3E}">
        <p14:creationId xmlns:p14="http://schemas.microsoft.com/office/powerpoint/2010/main" val="408222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productive, reproductive and community activities</a:t>
            </a:r>
            <a:r>
              <a:rPr lang="ja-JP" altLang="en-US" dirty="0"/>
              <a:t>とは？</a:t>
            </a:r>
            <a:endParaRPr lang="en-US" altLang="ja-JP" dirty="0"/>
          </a:p>
          <a:p>
            <a:endParaRPr lang="en-US" altLang="ja-JP" dirty="0"/>
          </a:p>
          <a:p>
            <a:r>
              <a:rPr lang="ja-JP" altLang="ja-JP" dirty="0"/>
              <a:t>✓</a:t>
            </a:r>
            <a:r>
              <a:rPr lang="ja-JP" altLang="en-US" dirty="0"/>
              <a:t>のつけかた：</a:t>
            </a:r>
            <a:endParaRPr lang="en-US" altLang="ja-JP" dirty="0"/>
          </a:p>
          <a:p>
            <a:r>
              <a:rPr lang="en-US" altLang="ja-JP" dirty="0"/>
              <a:t>If both are involved in the activities, tick both.</a:t>
            </a:r>
          </a:p>
          <a:p>
            <a:r>
              <a:rPr lang="en-US" altLang="ja-JP" dirty="0"/>
              <a:t>But if one contributing more, put 2 ticks, and one tick for the other contributing less.</a:t>
            </a:r>
          </a:p>
          <a:p>
            <a:r>
              <a:rPr lang="en-US" altLang="ja-JP" dirty="0"/>
              <a:t>If one is not engaged in the activity listed, leave the column blank.</a:t>
            </a:r>
            <a:endParaRPr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1084C91-8B86-48F7-A22F-207558C72C3C}" type="slidenum">
              <a:rPr kumimoji="1" lang="ja-JP" altLang="en-US" smtClean="0"/>
              <a:t>7</a:t>
            </a:fld>
            <a:endParaRPr kumimoji="1" lang="ja-JP" altLang="en-US"/>
          </a:p>
        </p:txBody>
      </p:sp>
    </p:spTree>
    <p:extLst>
      <p:ext uri="{BB962C8B-B14F-4D97-AF65-F5344CB8AC3E}">
        <p14:creationId xmlns:p14="http://schemas.microsoft.com/office/powerpoint/2010/main" val="284933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これは稲作プロジェクトに参加することになった男女農民に、</a:t>
            </a:r>
            <a:r>
              <a:rPr lang="en-US" altLang="ja-JP" dirty="0"/>
              <a:t>activity profile</a:t>
            </a:r>
            <a:r>
              <a:rPr lang="ja-JP" altLang="en-US" dirty="0"/>
              <a:t>ツールを用いて生産と再生産活動について答えてもらったもの。</a:t>
            </a:r>
            <a:endParaRPr lang="en-US" altLang="ja-JP" dirty="0"/>
          </a:p>
          <a:p>
            <a:endParaRPr lang="en-US" altLang="ja-JP" dirty="0"/>
          </a:p>
          <a:p>
            <a:r>
              <a:rPr lang="ja-JP" altLang="en-US" dirty="0"/>
              <a:t>生産活動は、稲作活動にフォーカスして、稲作に関してどのような作業があるかを、男女農民に聞いてリストアップしたもの。</a:t>
            </a:r>
            <a:endParaRPr lang="en-US" altLang="ja-JP" dirty="0"/>
          </a:p>
          <a:p>
            <a:r>
              <a:rPr lang="ja-JP" altLang="en-US" dirty="0"/>
              <a:t>再生産活動も同じ。</a:t>
            </a:r>
            <a:endParaRPr lang="en-US" altLang="ja-JP" dirty="0"/>
          </a:p>
          <a:p>
            <a:r>
              <a:rPr lang="ja-JP" altLang="en-US" dirty="0"/>
              <a:t>この部分は、関わるプロジェクト、地域などによって変わっていくもの。</a:t>
            </a:r>
            <a:endParaRPr lang="en-US" altLang="ja-JP" dirty="0"/>
          </a:p>
          <a:p>
            <a:endParaRPr lang="en-US" altLang="ja-JP" dirty="0"/>
          </a:p>
          <a:p>
            <a:r>
              <a:rPr lang="ja-JP" altLang="en-US" dirty="0"/>
              <a:t>ここから何が読み取れるか？？？</a:t>
            </a:r>
            <a:endParaRPr lang="en-US" altLang="ja-JP" dirty="0"/>
          </a:p>
          <a:p>
            <a:endParaRPr lang="en-US" altLang="ja-JP" dirty="0"/>
          </a:p>
          <a:p>
            <a:r>
              <a:rPr lang="ja-JP" altLang="en-US" dirty="0"/>
              <a:t>エチオピアではどうか？</a:t>
            </a:r>
            <a:endParaRPr lang="en-US" altLang="ja-JP" dirty="0"/>
          </a:p>
          <a:p>
            <a:endParaRPr lang="en-US" altLang="ja-JP" dirty="0"/>
          </a:p>
          <a:p>
            <a:endParaRPr lang="en-US" altLang="ja-JP" dirty="0"/>
          </a:p>
          <a:p>
            <a:endParaRPr lang="en-US" altLang="ja-JP" dirty="0"/>
          </a:p>
          <a:p>
            <a:endParaRPr lang="ja-JP" altLang="en-US" dirty="0"/>
          </a:p>
        </p:txBody>
      </p:sp>
      <p:sp>
        <p:nvSpPr>
          <p:cNvPr id="136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4F6DAC6C-0ED8-4DDA-83E0-B780F9AEE9B2}" type="slidenum">
              <a:rPr lang="ja-JP" altLang="en-US">
                <a:latin typeface="Gill Sans MT" panose="020B0502020104020203" pitchFamily="34" charset="0"/>
              </a:rPr>
              <a:pPr eaLnBrk="1" hangingPunct="1">
                <a:spcBef>
                  <a:spcPct val="0"/>
                </a:spcBef>
              </a:pPr>
              <a:t>8</a:t>
            </a:fld>
            <a:endParaRPr lang="ja-JP" altLang="en-US">
              <a:latin typeface="Gill Sans MT" panose="020B0502020104020203" pitchFamily="34" charset="0"/>
            </a:endParaRPr>
          </a:p>
        </p:txBody>
      </p:sp>
    </p:spTree>
    <p:extLst>
      <p:ext uri="{BB962C8B-B14F-4D97-AF65-F5344CB8AC3E}">
        <p14:creationId xmlns:p14="http://schemas.microsoft.com/office/powerpoint/2010/main" val="2446380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表は男女併記しているが、</a:t>
            </a:r>
            <a:endParaRPr kumimoji="1" lang="en-US" altLang="ja-JP" dirty="0"/>
          </a:p>
          <a:p>
            <a:r>
              <a:rPr kumimoji="1" lang="en-US" altLang="ja-JP" dirty="0"/>
              <a:t>Women</a:t>
            </a:r>
            <a:r>
              <a:rPr kumimoji="1" lang="en-US" altLang="ja-JP" baseline="0" dirty="0"/>
              <a:t> group illustrate their daily activity calendar only while women do it their own only.</a:t>
            </a:r>
            <a:endParaRPr kumimoji="1" lang="ja-JP" altLang="en-US" dirty="0"/>
          </a:p>
        </p:txBody>
      </p:sp>
      <p:sp>
        <p:nvSpPr>
          <p:cNvPr id="4" name="スライド番号プレースホルダー 3"/>
          <p:cNvSpPr>
            <a:spLocks noGrp="1"/>
          </p:cNvSpPr>
          <p:nvPr>
            <p:ph type="sldNum" sz="quarter" idx="10"/>
          </p:nvPr>
        </p:nvSpPr>
        <p:spPr/>
        <p:txBody>
          <a:bodyPr/>
          <a:lstStyle/>
          <a:p>
            <a:fld id="{FD50C208-D099-4086-AC5A-5F533B13480E}" type="slidenum">
              <a:rPr kumimoji="1" lang="ja-JP" altLang="en-US" smtClean="0"/>
              <a:t>11</a:t>
            </a:fld>
            <a:endParaRPr kumimoji="1" lang="ja-JP" altLang="en-US"/>
          </a:p>
        </p:txBody>
      </p:sp>
    </p:spTree>
    <p:extLst>
      <p:ext uri="{BB962C8B-B14F-4D97-AF65-F5344CB8AC3E}">
        <p14:creationId xmlns:p14="http://schemas.microsoft.com/office/powerpoint/2010/main" val="391194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これは稲作プロジェクトに参加することになった農民男女別々に、農繁期の過ごし方を描いてもらったもの。</a:t>
            </a:r>
            <a:endParaRPr lang="en-US" altLang="ja-JP" dirty="0"/>
          </a:p>
          <a:p>
            <a:endParaRPr lang="en-US" altLang="ja-JP" dirty="0"/>
          </a:p>
          <a:p>
            <a:r>
              <a:rPr lang="ja-JP" altLang="en-US" dirty="0"/>
              <a:t>ここから何が読み取れるか？？？</a:t>
            </a:r>
            <a:endParaRPr lang="en-US" altLang="ja-JP" dirty="0"/>
          </a:p>
          <a:p>
            <a:endParaRPr lang="en-US" altLang="ja-JP" dirty="0"/>
          </a:p>
          <a:p>
            <a:r>
              <a:rPr lang="ja-JP" altLang="en-US" dirty="0"/>
              <a:t>男性は比較的休憩をとる時間がある。</a:t>
            </a:r>
            <a:endParaRPr lang="en-US" altLang="ja-JP" dirty="0"/>
          </a:p>
          <a:p>
            <a:r>
              <a:rPr lang="ja-JP" altLang="en-US" dirty="0"/>
              <a:t>女性は一度の様々な作業をこなしているが、男性は一つの作業に集中できる。</a:t>
            </a:r>
            <a:endParaRPr lang="en-US" altLang="ja-JP" dirty="0"/>
          </a:p>
          <a:p>
            <a:endParaRPr lang="en-US" altLang="ja-JP" dirty="0"/>
          </a:p>
          <a:p>
            <a:r>
              <a:rPr lang="ja-JP" altLang="en-US" dirty="0"/>
              <a:t>エチオピアではどうか？</a:t>
            </a:r>
            <a:endParaRPr lang="en-US" altLang="ja-JP" dirty="0"/>
          </a:p>
          <a:p>
            <a:endParaRPr lang="en-US" altLang="ja-JP" dirty="0"/>
          </a:p>
          <a:p>
            <a:r>
              <a:rPr lang="ja-JP" altLang="en-US" dirty="0"/>
              <a:t>研修に参加できそうな時間を判断できる</a:t>
            </a:r>
            <a:endParaRPr lang="en-US" altLang="ja-JP" dirty="0"/>
          </a:p>
          <a:p>
            <a:endParaRPr lang="en-US" altLang="ja-JP" dirty="0"/>
          </a:p>
          <a:p>
            <a:endParaRPr lang="en-US" altLang="ja-JP" dirty="0"/>
          </a:p>
          <a:p>
            <a:endParaRPr lang="en-US" altLang="ja-JP" dirty="0"/>
          </a:p>
          <a:p>
            <a:endParaRPr lang="en-US" altLang="ja-JP" dirty="0"/>
          </a:p>
          <a:p>
            <a:endParaRPr lang="ja-JP" altLang="en-US" dirty="0"/>
          </a:p>
        </p:txBody>
      </p:sp>
      <p:sp>
        <p:nvSpPr>
          <p:cNvPr id="1372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D9CB7886-14C6-45AA-BA3A-1B2DBFA104D5}" type="slidenum">
              <a:rPr lang="ja-JP" altLang="en-US">
                <a:latin typeface="Gill Sans MT" panose="020B0502020104020203" pitchFamily="34" charset="0"/>
              </a:rPr>
              <a:pPr eaLnBrk="1" hangingPunct="1">
                <a:spcBef>
                  <a:spcPct val="0"/>
                </a:spcBef>
              </a:pPr>
              <a:t>12</a:t>
            </a:fld>
            <a:endParaRPr lang="ja-JP" altLang="en-US">
              <a:latin typeface="Gill Sans MT" panose="020B0502020104020203" pitchFamily="34" charset="0"/>
            </a:endParaRPr>
          </a:p>
        </p:txBody>
      </p:sp>
    </p:spTree>
    <p:extLst>
      <p:ext uri="{BB962C8B-B14F-4D97-AF65-F5344CB8AC3E}">
        <p14:creationId xmlns:p14="http://schemas.microsoft.com/office/powerpoint/2010/main" val="3481713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F387DEA-BA9B-479E-A14C-F629F3B9C042}"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3528459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8FF5F4C-84D2-4299-AE7B-A327E38CE0E5}"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07136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19F4037-0841-4CAB-ABAB-123A85B0AF91}"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3294100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6085E2-D04A-4B21-A0A3-28120C568A4B}"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371424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B04D11C-998D-4D4C-9433-E148D281C3FA}" type="datetime1">
              <a:rPr kumimoji="1" lang="ja-JP" altLang="en-US" smtClean="0"/>
              <a:t>2021/7/7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2997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73FDE50-3531-4C07-A975-8800F2FCA8E5}" type="datetime1">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57541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AD93A1B-EA7E-44BC-927F-6AC95FA79564}" type="datetime1">
              <a:rPr kumimoji="1" lang="ja-JP" altLang="en-US" smtClean="0"/>
              <a:t>2021/7/7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47547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3EE31AB-3B78-4C82-928F-40CF19C69E66}" type="datetime1">
              <a:rPr kumimoji="1" lang="ja-JP" altLang="en-US" smtClean="0"/>
              <a:t>2021/7/7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09691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CFAB3A-8B1C-49FE-88EA-7A1DA5DA16D7}" type="datetime1">
              <a:rPr kumimoji="1" lang="ja-JP" altLang="en-US" smtClean="0"/>
              <a:t>2021/7/7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1472926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DC8128E-560C-4D04-B351-799A807C40D1}" type="datetime1">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68883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B6D25B2-F4BB-4DBC-8C25-463BC2027E67}" type="datetime1">
              <a:rPr kumimoji="1" lang="ja-JP" altLang="en-US" smtClean="0"/>
              <a:t>2021/7/7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23352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2818BF-1080-49B9-9FC8-C9D1E7DAA0D1}" type="datetime1">
              <a:rPr kumimoji="1" lang="ja-JP" altLang="en-US" smtClean="0"/>
              <a:t>2021/7/7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13413-363C-4858-B4CB-CEC9FA069924}" type="slidenum">
              <a:rPr kumimoji="1" lang="ja-JP" altLang="en-US" smtClean="0"/>
              <a:t>‹#›</a:t>
            </a:fld>
            <a:endParaRPr kumimoji="1" lang="ja-JP" altLang="en-US"/>
          </a:p>
        </p:txBody>
      </p:sp>
    </p:spTree>
    <p:extLst>
      <p:ext uri="{BB962C8B-B14F-4D97-AF65-F5344CB8AC3E}">
        <p14:creationId xmlns:p14="http://schemas.microsoft.com/office/powerpoint/2010/main" val="49937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433030"/>
            <a:ext cx="7772400" cy="2387600"/>
          </a:xfrm>
        </p:spPr>
        <p:txBody>
          <a:bodyPr/>
          <a:lstStyle/>
          <a:p>
            <a:r>
              <a:rPr kumimoji="1" lang="en-US" altLang="ja-JP" dirty="0"/>
              <a:t>Gender Analysis</a:t>
            </a:r>
            <a:endParaRPr kumimoji="1" lang="ja-JP" altLang="en-US" dirty="0"/>
          </a:p>
        </p:txBody>
      </p:sp>
      <p:sp>
        <p:nvSpPr>
          <p:cNvPr id="3" name="サブタイトル 2"/>
          <p:cNvSpPr>
            <a:spLocks noGrp="1"/>
          </p:cNvSpPr>
          <p:nvPr>
            <p:ph type="subTitle" idx="1"/>
          </p:nvPr>
        </p:nvSpPr>
        <p:spPr>
          <a:xfrm>
            <a:off x="1143000" y="4105276"/>
            <a:ext cx="6858000" cy="2069382"/>
          </a:xfrm>
        </p:spPr>
        <p:txBody>
          <a:bodyPr/>
          <a:lstStyle/>
          <a:p>
            <a:r>
              <a:rPr kumimoji="1" lang="en-US" altLang="ja-JP" dirty="0"/>
              <a:t>The Project for Smallholder Horticulture Farmer Empowerment Through Promotion of Market-oriented Agriculture in Ethiopia</a:t>
            </a:r>
          </a:p>
          <a:p>
            <a:r>
              <a:rPr lang="en-US" altLang="ja-JP" dirty="0"/>
              <a:t>14</a:t>
            </a:r>
            <a:r>
              <a:rPr kumimoji="1" lang="en-US" altLang="ja-JP" dirty="0"/>
              <a:t> June 2021</a:t>
            </a:r>
            <a:endParaRPr kumimoji="1" lang="ja-JP" altLang="en-US"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1</a:t>
            </a:fld>
            <a:endParaRPr kumimoji="1" lang="ja-JP" altLang="en-US"/>
          </a:p>
        </p:txBody>
      </p:sp>
    </p:spTree>
    <p:extLst>
      <p:ext uri="{BB962C8B-B14F-4D97-AF65-F5344CB8AC3E}">
        <p14:creationId xmlns:p14="http://schemas.microsoft.com/office/powerpoint/2010/main" val="407444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4294967295"/>
          </p:nvPr>
        </p:nvSpPr>
        <p:spPr>
          <a:xfrm>
            <a:off x="998630" y="2075543"/>
            <a:ext cx="7709942" cy="2728685"/>
          </a:xfrm>
        </p:spPr>
        <p:txBody>
          <a:bodyPr>
            <a:normAutofit/>
          </a:bodyPr>
          <a:lstStyle/>
          <a:p>
            <a:pPr eaLnBrk="1" hangingPunct="1">
              <a:buClr>
                <a:schemeClr val="accent1"/>
              </a:buClr>
              <a:buFont typeface="Wingdings" panose="05000000000000000000" pitchFamily="2" charset="2"/>
              <a:buChar char="p"/>
              <a:defRPr/>
            </a:pPr>
            <a:r>
              <a:rPr lang="en-US" altLang="ja-JP" sz="3200" b="1" dirty="0">
                <a:solidFill>
                  <a:schemeClr val="tx1"/>
                </a:solidFill>
              </a:rPr>
              <a:t> Purpose: </a:t>
            </a:r>
          </a:p>
          <a:p>
            <a:pPr marL="82550" indent="0" eaLnBrk="1" hangingPunct="1">
              <a:buFont typeface="Wingdings 2" panose="05020102010507070707" pitchFamily="18" charset="2"/>
              <a:buNone/>
              <a:defRPr/>
            </a:pPr>
            <a:r>
              <a:rPr lang="en-US" altLang="ja-JP" sz="3200" dirty="0"/>
              <a:t>To u</a:t>
            </a:r>
            <a:r>
              <a:rPr lang="en-US" altLang="ja-JP" sz="3200" dirty="0">
                <a:solidFill>
                  <a:schemeClr val="tx1"/>
                </a:solidFill>
              </a:rPr>
              <a:t>nderstand roles and responsibilities of </a:t>
            </a:r>
            <a:r>
              <a:rPr lang="en-US" altLang="ja-JP" sz="3200" dirty="0"/>
              <a:t>women and men </a:t>
            </a:r>
            <a:r>
              <a:rPr lang="en-US" altLang="ja-JP" sz="3200" dirty="0">
                <a:solidFill>
                  <a:schemeClr val="tx1"/>
                </a:solidFill>
              </a:rPr>
              <a:t>in a family and how many hours they spend in a day for their roles and responsibilities.</a:t>
            </a:r>
          </a:p>
        </p:txBody>
      </p:sp>
      <p:sp>
        <p:nvSpPr>
          <p:cNvPr id="9" name="タイトル 1"/>
          <p:cNvSpPr txBox="1">
            <a:spLocks/>
          </p:cNvSpPr>
          <p:nvPr/>
        </p:nvSpPr>
        <p:spPr bwMode="auto">
          <a:xfrm>
            <a:off x="547519" y="837237"/>
            <a:ext cx="4656610" cy="398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576263" indent="-2730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855663"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1430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1462088"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eaLnBrk="1" hangingPunct="1">
              <a:spcBef>
                <a:spcPct val="0"/>
              </a:spcBef>
              <a:buClrTx/>
              <a:buSzTx/>
              <a:buNone/>
            </a:pPr>
            <a:r>
              <a:rPr lang="ja-JP" altLang="en-US" sz="3200" b="1" dirty="0"/>
              <a:t>②　</a:t>
            </a:r>
            <a:r>
              <a:rPr lang="en-US" altLang="ja-JP" sz="3200" b="1" dirty="0"/>
              <a:t>Daily Activity Profile </a:t>
            </a:r>
          </a:p>
        </p:txBody>
      </p:sp>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10</a:t>
            </a:fld>
            <a:endParaRPr lang="ja-JP" altLang="en-US"/>
          </a:p>
        </p:txBody>
      </p:sp>
    </p:spTree>
    <p:extLst>
      <p:ext uri="{BB962C8B-B14F-4D97-AF65-F5344CB8AC3E}">
        <p14:creationId xmlns:p14="http://schemas.microsoft.com/office/powerpoint/2010/main" val="302130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コンテンツ プレースホルダー 2"/>
          <p:cNvSpPr txBox="1">
            <a:spLocks/>
          </p:cNvSpPr>
          <p:nvPr/>
        </p:nvSpPr>
        <p:spPr bwMode="auto">
          <a:xfrm>
            <a:off x="494157" y="659083"/>
            <a:ext cx="4600357" cy="569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639763" indent="-236538" eaLnBrk="0" hangingPunct="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885825" indent="-228600" eaLnBrk="0" hangingPunct="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096963" indent="-173038" eaLnBrk="0" hangingPunct="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1296988" indent="-182563" eaLnBrk="0" hangingPunct="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buFont typeface="Wingdings" panose="05000000000000000000" pitchFamily="2" charset="2"/>
              <a:buChar char="p"/>
            </a:pPr>
            <a:r>
              <a:rPr lang="en-US" altLang="ja-JP" b="1" dirty="0">
                <a:latin typeface="+mn-lt"/>
              </a:rPr>
              <a:t>How to do: </a:t>
            </a:r>
          </a:p>
          <a:p>
            <a:pPr eaLnBrk="1" hangingPunct="1">
              <a:buFont typeface="Wingdings" panose="05000000000000000000" pitchFamily="2" charset="2"/>
              <a:buChar char="ü"/>
            </a:pPr>
            <a:r>
              <a:rPr lang="en-US" altLang="ja-JP" sz="2800" dirty="0"/>
              <a:t>Ask women and men in separate groups </a:t>
            </a:r>
            <a:r>
              <a:rPr lang="en-US" altLang="ja-JP" sz="2800" dirty="0">
                <a:latin typeface="+mn-lt"/>
              </a:rPr>
              <a:t>to make a daily activity calendar of their own with information what they do in a day and how long it takes.</a:t>
            </a:r>
          </a:p>
          <a:p>
            <a:pPr eaLnBrk="1" hangingPunct="1">
              <a:buFont typeface="Wingdings" panose="05000000000000000000" pitchFamily="2" charset="2"/>
              <a:buChar char="ü"/>
            </a:pPr>
            <a:r>
              <a:rPr lang="en-US" altLang="ja-JP" sz="2800" dirty="0">
                <a:latin typeface="+mn-lt"/>
              </a:rPr>
              <a:t>Make daily activity calendars for farming season and off-farming season, respectively, if necessary.</a:t>
            </a:r>
          </a:p>
        </p:txBody>
      </p:sp>
      <p:pic>
        <p:nvPicPr>
          <p:cNvPr id="7066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659084"/>
            <a:ext cx="3456384" cy="496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正方形/長方形 10"/>
          <p:cNvSpPr/>
          <p:nvPr/>
        </p:nvSpPr>
        <p:spPr>
          <a:xfrm>
            <a:off x="5580112" y="5772237"/>
            <a:ext cx="3420393" cy="523220"/>
          </a:xfrm>
          <a:prstGeom prst="rect">
            <a:avLst/>
          </a:prstGeom>
        </p:spPr>
        <p:txBody>
          <a:bodyPr wrap="square">
            <a:spAutoFit/>
          </a:bodyPr>
          <a:lstStyle/>
          <a:p>
            <a:pPr>
              <a:defRPr/>
            </a:pPr>
            <a:r>
              <a:rPr lang="en-US" altLang="ja-JP" sz="1400" dirty="0"/>
              <a:t>Source: JICA (2016). </a:t>
            </a:r>
            <a:r>
              <a:rPr lang="en-US" altLang="ja-JP" sz="1400" i="1" dirty="0"/>
              <a:t>Teaching Guidelines: Gender and Agriculture/Rural Development</a:t>
            </a:r>
            <a:r>
              <a:rPr lang="en-US" altLang="ja-JP" sz="1400" dirty="0"/>
              <a:t>.</a:t>
            </a:r>
            <a:endParaRPr lang="ja-JP" altLang="en-US" sz="1400" dirty="0"/>
          </a:p>
        </p:txBody>
      </p:sp>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11</a:t>
            </a:fld>
            <a:endParaRPr lang="ja-JP" altLang="en-US"/>
          </a:p>
        </p:txBody>
      </p:sp>
    </p:spTree>
    <p:extLst>
      <p:ext uri="{BB962C8B-B14F-4D97-AF65-F5344CB8AC3E}">
        <p14:creationId xmlns:p14="http://schemas.microsoft.com/office/powerpoint/2010/main" val="648273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コンテンツ プレースホルダー 2"/>
          <p:cNvSpPr>
            <a:spLocks noGrp="1"/>
          </p:cNvSpPr>
          <p:nvPr>
            <p:ph idx="4294967295"/>
          </p:nvPr>
        </p:nvSpPr>
        <p:spPr>
          <a:xfrm>
            <a:off x="683568" y="321345"/>
            <a:ext cx="7496175" cy="533400"/>
          </a:xfrm>
        </p:spPr>
        <p:txBody>
          <a:bodyPr>
            <a:normAutofit/>
          </a:bodyPr>
          <a:lstStyle/>
          <a:p>
            <a:pPr>
              <a:buClr>
                <a:schemeClr val="accent1"/>
              </a:buClr>
              <a:buFont typeface="Wingdings" panose="05000000000000000000" pitchFamily="2" charset="2"/>
              <a:buChar char="p"/>
            </a:pPr>
            <a:r>
              <a:rPr lang="en-US" altLang="ja-JP" sz="3200" b="1" dirty="0">
                <a:solidFill>
                  <a:schemeClr val="tx1"/>
                </a:solidFill>
              </a:rPr>
              <a:t> How to interpret: </a:t>
            </a:r>
          </a:p>
        </p:txBody>
      </p:sp>
      <p:sp>
        <p:nvSpPr>
          <p:cNvPr id="71684" name="コンテンツ プレースホルダー 2"/>
          <p:cNvSpPr txBox="1">
            <a:spLocks/>
          </p:cNvSpPr>
          <p:nvPr/>
        </p:nvSpPr>
        <p:spPr bwMode="auto">
          <a:xfrm>
            <a:off x="1630363" y="815084"/>
            <a:ext cx="671353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eaLnBrk="0" hangingPunct="0">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639763" indent="-236538" eaLnBrk="0" hangingPunct="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885825" indent="-228600" eaLnBrk="0" hangingPunct="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096963" indent="-173038" eaLnBrk="0" hangingPunct="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1296988" indent="-182563" eaLnBrk="0" hangingPunct="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buFont typeface="Wingdings 2" panose="05020102010507070707" pitchFamily="18" charset="2"/>
              <a:buNone/>
            </a:pPr>
            <a:r>
              <a:rPr lang="en-US" altLang="ja-JP" sz="2400" i="1" dirty="0">
                <a:latin typeface="+mj-lt"/>
              </a:rPr>
              <a:t>Example of Daily Activity Calendar</a:t>
            </a:r>
            <a:endParaRPr lang="en-US" altLang="ja-JP" sz="2400" b="1" i="1" dirty="0">
              <a:latin typeface="+mj-lt"/>
            </a:endParaRPr>
          </a:p>
        </p:txBody>
      </p:sp>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12</a:t>
            </a:fld>
            <a:endParaRPr lang="ja-JP" altLang="en-US"/>
          </a:p>
        </p:txBody>
      </p:sp>
      <p:pic>
        <p:nvPicPr>
          <p:cNvPr id="4" name="Picture 3">
            <a:extLst>
              <a:ext uri="{FF2B5EF4-FFF2-40B4-BE49-F238E27FC236}">
                <a16:creationId xmlns:a16="http://schemas.microsoft.com/office/drawing/2014/main" id="{A6CBE260-4E15-4171-ADCB-305CB47045AA}"/>
              </a:ext>
            </a:extLst>
          </p:cNvPr>
          <p:cNvPicPr>
            <a:picLocks noChangeAspect="1"/>
          </p:cNvPicPr>
          <p:nvPr/>
        </p:nvPicPr>
        <p:blipFill>
          <a:blip r:embed="rId3"/>
          <a:stretch>
            <a:fillRect/>
          </a:stretch>
        </p:blipFill>
        <p:spPr>
          <a:xfrm>
            <a:off x="1886006" y="1348484"/>
            <a:ext cx="5267630" cy="5442569"/>
          </a:xfrm>
          <a:prstGeom prst="rect">
            <a:avLst/>
          </a:prstGeom>
        </p:spPr>
      </p:pic>
    </p:spTree>
    <p:extLst>
      <p:ext uri="{BB962C8B-B14F-4D97-AF65-F5344CB8AC3E}">
        <p14:creationId xmlns:p14="http://schemas.microsoft.com/office/powerpoint/2010/main" val="4131159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コンテンツ プレースホルダー 2"/>
          <p:cNvSpPr txBox="1">
            <a:spLocks/>
          </p:cNvSpPr>
          <p:nvPr/>
        </p:nvSpPr>
        <p:spPr bwMode="auto">
          <a:xfrm>
            <a:off x="539552" y="629297"/>
            <a:ext cx="6433156"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eaLnBrk="0" hangingPunct="0">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639763" indent="-236538" eaLnBrk="0" hangingPunct="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885825" indent="-228600" eaLnBrk="0" hangingPunct="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096963" indent="-173038" eaLnBrk="0" hangingPunct="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1296988" indent="-182563" eaLnBrk="0" hangingPunct="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buFont typeface="Wingdings 2" panose="05020102010507070707" pitchFamily="18" charset="2"/>
              <a:buNone/>
            </a:pPr>
            <a:r>
              <a:rPr lang="en-US" altLang="ja-JP" sz="2400" i="1" dirty="0">
                <a:latin typeface="+mj-lt"/>
              </a:rPr>
              <a:t>Another Example of Daily Activity Calendar</a:t>
            </a:r>
            <a:r>
              <a:rPr lang="ja-JP" altLang="en-US" sz="2400" i="1" dirty="0">
                <a:latin typeface="+mj-lt"/>
              </a:rPr>
              <a:t> </a:t>
            </a:r>
            <a:r>
              <a:rPr lang="en-US" altLang="ja-JP" sz="2400" i="1" dirty="0">
                <a:latin typeface="+mj-lt"/>
              </a:rPr>
              <a:t> </a:t>
            </a:r>
            <a:endParaRPr lang="en-US" altLang="ja-JP" sz="2400" b="1" i="1" dirty="0">
              <a:latin typeface="+mj-lt"/>
            </a:endParaRPr>
          </a:p>
        </p:txBody>
      </p:sp>
      <p:sp>
        <p:nvSpPr>
          <p:cNvPr id="10" name="正方形/長方形 9"/>
          <p:cNvSpPr/>
          <p:nvPr/>
        </p:nvSpPr>
        <p:spPr>
          <a:xfrm>
            <a:off x="3419872" y="5725665"/>
            <a:ext cx="5296148" cy="307777"/>
          </a:xfrm>
          <a:prstGeom prst="rect">
            <a:avLst/>
          </a:prstGeom>
        </p:spPr>
        <p:txBody>
          <a:bodyPr wrap="square">
            <a:spAutoFit/>
          </a:bodyPr>
          <a:lstStyle/>
          <a:p>
            <a:pPr>
              <a:defRPr/>
            </a:pPr>
            <a:r>
              <a:rPr lang="en-US" altLang="ja-JP" sz="1400" dirty="0"/>
              <a:t>Source: JICA Smallholder Horticultural Empowerment Project in Kenya</a:t>
            </a:r>
            <a:endParaRPr lang="ja-JP" altLang="en-US" sz="1400" dirty="0"/>
          </a:p>
        </p:txBody>
      </p:sp>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13</a:t>
            </a:fld>
            <a:endParaRPr lang="ja-JP" altLang="en-US"/>
          </a:p>
        </p:txBody>
      </p:sp>
      <p:graphicFrame>
        <p:nvGraphicFramePr>
          <p:cNvPr id="9" name="オブジェクト 6"/>
          <p:cNvGraphicFramePr>
            <a:graphicFrameLocks noChangeAspect="1"/>
          </p:cNvGraphicFramePr>
          <p:nvPr>
            <p:extLst>
              <p:ext uri="{D42A27DB-BD31-4B8C-83A1-F6EECF244321}">
                <p14:modId xmlns:p14="http://schemas.microsoft.com/office/powerpoint/2010/main" val="582861596"/>
              </p:ext>
            </p:extLst>
          </p:nvPr>
        </p:nvGraphicFramePr>
        <p:xfrm>
          <a:off x="522287" y="2008690"/>
          <a:ext cx="7993063" cy="1354138"/>
        </p:xfrm>
        <a:graphic>
          <a:graphicData uri="http://schemas.openxmlformats.org/presentationml/2006/ole">
            <mc:AlternateContent xmlns:mc="http://schemas.openxmlformats.org/markup-compatibility/2006">
              <mc:Choice xmlns:v="urn:schemas-microsoft-com:vml" Requires="v">
                <p:oleObj name="Photo Editor Photo" r:id="rId3" imgW="9038095" imgH="1533739" progId="MSPhotoEd.3">
                  <p:embed/>
                </p:oleObj>
              </mc:Choice>
              <mc:Fallback>
                <p:oleObj name="Photo Editor Photo" r:id="rId3" imgW="9038095" imgH="1533739" progId="MSPhotoEd.3">
                  <p:embed/>
                  <p:pic>
                    <p:nvPicPr>
                      <p:cNvPr id="72709" name="オブジェクト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7" y="2008690"/>
                        <a:ext cx="799306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コンテンツ プレースホルダー 2"/>
          <p:cNvSpPr txBox="1">
            <a:spLocks/>
          </p:cNvSpPr>
          <p:nvPr/>
        </p:nvSpPr>
        <p:spPr bwMode="auto">
          <a:xfrm>
            <a:off x="647774" y="1600653"/>
            <a:ext cx="15414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eaLnBrk="0" hangingPunct="0">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639763" indent="-236538" eaLnBrk="0" hangingPunct="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885825" indent="-228600" eaLnBrk="0" hangingPunct="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096963" indent="-173038" eaLnBrk="0" hangingPunct="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1296988" indent="-182563" eaLnBrk="0" hangingPunct="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buFont typeface="Wingdings 2" panose="05020102010507070707" pitchFamily="18" charset="2"/>
              <a:buNone/>
            </a:pPr>
            <a:r>
              <a:rPr lang="en-US" altLang="ja-JP" sz="2400" b="1" i="1" dirty="0">
                <a:latin typeface="+mn-lt"/>
              </a:rPr>
              <a:t>Women</a:t>
            </a:r>
          </a:p>
        </p:txBody>
      </p:sp>
      <p:pic>
        <p:nvPicPr>
          <p:cNvPr id="12" name="Picture 3" descr="m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647774" y="4081113"/>
            <a:ext cx="7961312" cy="1196975"/>
          </a:xfrm>
          <a:prstGeom prst="rect">
            <a:avLst/>
          </a:prstGeom>
          <a:noFill/>
          <a:effectLst>
            <a:outerShdw dist="17961" dir="2700000" algn="ctr" rotWithShape="0">
              <a:srgbClr val="808080"/>
            </a:outerShdw>
          </a:effectLst>
        </p:spPr>
      </p:pic>
      <p:sp>
        <p:nvSpPr>
          <p:cNvPr id="13" name="コンテンツ プレースホルダー 2"/>
          <p:cNvSpPr txBox="1">
            <a:spLocks/>
          </p:cNvSpPr>
          <p:nvPr/>
        </p:nvSpPr>
        <p:spPr bwMode="auto">
          <a:xfrm>
            <a:off x="648715" y="3508869"/>
            <a:ext cx="1079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eaLnBrk="0" hangingPunct="0">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639763" indent="-236538" eaLnBrk="0" hangingPunct="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885825" indent="-228600" eaLnBrk="0" hangingPunct="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096963" indent="-173038" eaLnBrk="0" hangingPunct="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1296988" indent="-182563" eaLnBrk="0" hangingPunct="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buFont typeface="Wingdings 2" panose="05020102010507070707" pitchFamily="18" charset="2"/>
              <a:buNone/>
            </a:pPr>
            <a:r>
              <a:rPr lang="en-US" altLang="ja-JP" sz="2400" b="1" i="1" dirty="0">
                <a:latin typeface="+mn-lt"/>
              </a:rPr>
              <a:t>Men</a:t>
            </a:r>
          </a:p>
        </p:txBody>
      </p:sp>
    </p:spTree>
    <p:extLst>
      <p:ext uri="{BB962C8B-B14F-4D97-AF65-F5344CB8AC3E}">
        <p14:creationId xmlns:p14="http://schemas.microsoft.com/office/powerpoint/2010/main" val="4286002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D913413-363C-4858-B4CB-CEC9FA069924}" type="slidenum">
              <a:rPr kumimoji="1" lang="ja-JP" altLang="en-US" smtClean="0"/>
              <a:t>14</a:t>
            </a:fld>
            <a:endParaRPr kumimoji="1" lang="ja-JP" altLang="en-US"/>
          </a:p>
        </p:txBody>
      </p:sp>
      <p:sp>
        <p:nvSpPr>
          <p:cNvPr id="3" name="タイトル 1"/>
          <p:cNvSpPr txBox="1">
            <a:spLocks/>
          </p:cNvSpPr>
          <p:nvPr/>
        </p:nvSpPr>
        <p:spPr>
          <a:xfrm>
            <a:off x="2886255" y="1141827"/>
            <a:ext cx="3209746" cy="7824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Group Work</a:t>
            </a:r>
            <a:endParaRPr lang="ja-JP" altLang="en-US" dirty="0"/>
          </a:p>
        </p:txBody>
      </p:sp>
      <p:sp>
        <p:nvSpPr>
          <p:cNvPr id="4" name="コンテンツ プレースホルダー 2"/>
          <p:cNvSpPr txBox="1">
            <a:spLocks/>
          </p:cNvSpPr>
          <p:nvPr/>
        </p:nvSpPr>
        <p:spPr bwMode="auto">
          <a:xfrm>
            <a:off x="566056" y="2577834"/>
            <a:ext cx="8171543" cy="234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Illustrate daily activity calendar of your group only.</a:t>
            </a:r>
            <a:r>
              <a:rPr lang="ja-JP" altLang="en-US" sz="3000" dirty="0">
                <a:solidFill>
                  <a:schemeClr val="tx1"/>
                </a:solidFill>
                <a:latin typeface="+mn-lt"/>
                <a:ea typeface="HGｺﾞｼｯｸE" pitchFamily="49" charset="-128"/>
              </a:rPr>
              <a:t>　</a:t>
            </a:r>
            <a:endParaRPr lang="en-US" altLang="ja-JP" sz="3000" dirty="0">
              <a:solidFill>
                <a:schemeClr val="tx1"/>
              </a:solidFill>
              <a:latin typeface="+mn-lt"/>
              <a:ea typeface="HGｺﾞｼｯｸE" pitchFamily="49" charset="-128"/>
            </a:endParaRPr>
          </a:p>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Share your group work result with participants.</a:t>
            </a:r>
          </a:p>
        </p:txBody>
      </p:sp>
    </p:spTree>
    <p:extLst>
      <p:ext uri="{BB962C8B-B14F-4D97-AF65-F5344CB8AC3E}">
        <p14:creationId xmlns:p14="http://schemas.microsoft.com/office/powerpoint/2010/main" val="430027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775798" y="1417783"/>
            <a:ext cx="8150488" cy="32263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p"/>
              <a:defRPr/>
            </a:pPr>
            <a:r>
              <a:rPr lang="en-US" altLang="ja-JP" sz="3200" b="1" dirty="0">
                <a:solidFill>
                  <a:schemeClr val="tx1"/>
                </a:solidFill>
              </a:rPr>
              <a:t> Purpose: </a:t>
            </a:r>
          </a:p>
          <a:p>
            <a:pPr marL="0" indent="0">
              <a:lnSpc>
                <a:spcPct val="100000"/>
              </a:lnSpc>
              <a:spcBef>
                <a:spcPts val="0"/>
              </a:spcBef>
              <a:spcAft>
                <a:spcPts val="0"/>
              </a:spcAft>
              <a:buNone/>
              <a:defRPr/>
            </a:pPr>
            <a:r>
              <a:rPr lang="en-US" altLang="ja-JP" sz="3200" dirty="0">
                <a:solidFill>
                  <a:schemeClr val="tx1"/>
                </a:solidFill>
              </a:rPr>
              <a:t>To understand who in the family can use resources (=ACCESS), and who in the family manages/owns them and makes decisions about their use, including whether they can be sold (=CONTROL).</a:t>
            </a:r>
          </a:p>
          <a:p>
            <a:pPr marL="0" indent="0">
              <a:buNone/>
              <a:defRPr/>
            </a:pPr>
            <a:endParaRPr lang="en-US" altLang="ja-JP" sz="3200" b="1" dirty="0">
              <a:solidFill>
                <a:schemeClr val="tx1"/>
              </a:solidFill>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pPr/>
              <a:t>15</a:t>
            </a:fld>
            <a:endParaRPr lang="en-US" dirty="0"/>
          </a:p>
        </p:txBody>
      </p:sp>
      <p:sp>
        <p:nvSpPr>
          <p:cNvPr id="12" name="タイトル 1"/>
          <p:cNvSpPr txBox="1">
            <a:spLocks/>
          </p:cNvSpPr>
          <p:nvPr/>
        </p:nvSpPr>
        <p:spPr bwMode="auto">
          <a:xfrm>
            <a:off x="314803" y="292916"/>
            <a:ext cx="6521426" cy="70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576263" indent="-2730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855663"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1430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1462088"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eaLnBrk="1" hangingPunct="1">
              <a:spcBef>
                <a:spcPct val="0"/>
              </a:spcBef>
              <a:buClrTx/>
              <a:buSzTx/>
              <a:buNone/>
            </a:pPr>
            <a:r>
              <a:rPr lang="ja-JP" altLang="en-US" sz="2800" b="1" dirty="0"/>
              <a:t>③　</a:t>
            </a:r>
            <a:r>
              <a:rPr lang="en-US" altLang="ja-JP" sz="2800" b="1" dirty="0"/>
              <a:t>Access and Control Profile </a:t>
            </a:r>
          </a:p>
        </p:txBody>
      </p:sp>
      <p:sp>
        <p:nvSpPr>
          <p:cNvPr id="13" name="コンテンツ プレースホルダー 2"/>
          <p:cNvSpPr txBox="1">
            <a:spLocks/>
          </p:cNvSpPr>
          <p:nvPr/>
        </p:nvSpPr>
        <p:spPr>
          <a:xfrm>
            <a:off x="508001" y="4833593"/>
            <a:ext cx="8418285" cy="133332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425450" indent="-342900">
              <a:lnSpc>
                <a:spcPct val="100000"/>
              </a:lnSpc>
              <a:spcBef>
                <a:spcPts val="0"/>
              </a:spcBef>
              <a:spcAft>
                <a:spcPts val="0"/>
              </a:spcAft>
              <a:buFont typeface="Arial" panose="020B0604020202020204" pitchFamily="34" charset="0"/>
              <a:buChar char="•"/>
              <a:defRPr/>
            </a:pPr>
            <a:r>
              <a:rPr lang="en-US" altLang="ja-JP" sz="2400" i="1" dirty="0">
                <a:solidFill>
                  <a:schemeClr val="tx1"/>
                </a:solidFill>
              </a:rPr>
              <a:t>Recourses</a:t>
            </a:r>
            <a:r>
              <a:rPr lang="en-US" altLang="ja-JP" sz="2400" dirty="0">
                <a:solidFill>
                  <a:schemeClr val="tx1"/>
                </a:solidFill>
              </a:rPr>
              <a:t>: Anything that can be owned and used to obtain a benefit from it. </a:t>
            </a:r>
            <a:r>
              <a:rPr lang="en-US" altLang="ja-JP" sz="2400" dirty="0" err="1">
                <a:solidFill>
                  <a:schemeClr val="tx1"/>
                </a:solidFill>
              </a:rPr>
              <a:t>Eg</a:t>
            </a:r>
            <a:r>
              <a:rPr lang="en-US" altLang="ja-JP" sz="2400" dirty="0">
                <a:solidFill>
                  <a:schemeClr val="tx1"/>
                </a:solidFill>
              </a:rPr>
              <a:t>:</a:t>
            </a:r>
            <a:r>
              <a:rPr lang="en-US" altLang="ja-JP" sz="2400" i="1" dirty="0"/>
              <a:t> </a:t>
            </a:r>
            <a:r>
              <a:rPr lang="en-US" altLang="ja-JP" sz="2400" dirty="0"/>
              <a:t>land, </a:t>
            </a:r>
            <a:r>
              <a:rPr lang="en-US" altLang="ja-JP" sz="2400" dirty="0" err="1"/>
              <a:t>labour</a:t>
            </a:r>
            <a:r>
              <a:rPr lang="en-US" altLang="ja-JP" sz="2400" dirty="0"/>
              <a:t>, livestock, machines, tools, income, credit service, training and agricultural extension.</a:t>
            </a:r>
            <a:r>
              <a:rPr lang="ja-JP" altLang="en-US" sz="2400" dirty="0">
                <a:solidFill>
                  <a:schemeClr val="tx1"/>
                </a:solidFill>
              </a:rPr>
              <a:t>　</a:t>
            </a:r>
            <a:endParaRPr lang="en-US" altLang="ja-JP" sz="2400" dirty="0">
              <a:solidFill>
                <a:schemeClr val="tx1"/>
              </a:solidFill>
            </a:endParaRPr>
          </a:p>
        </p:txBody>
      </p:sp>
    </p:spTree>
    <p:extLst>
      <p:ext uri="{BB962C8B-B14F-4D97-AF65-F5344CB8AC3E}">
        <p14:creationId xmlns:p14="http://schemas.microsoft.com/office/powerpoint/2010/main" val="3492720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6155" y="2483017"/>
            <a:ext cx="5274214" cy="327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sp>
        <p:nvSpPr>
          <p:cNvPr id="9" name="コンテンツ プレースホルダー 2"/>
          <p:cNvSpPr txBox="1">
            <a:spLocks/>
          </p:cNvSpPr>
          <p:nvPr/>
        </p:nvSpPr>
        <p:spPr bwMode="auto">
          <a:xfrm>
            <a:off x="123027" y="247712"/>
            <a:ext cx="8757342" cy="33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anose="05000000000000000000" pitchFamily="2" charset="2"/>
              <a:buChar char="p"/>
              <a:defRPr/>
            </a:pPr>
            <a:r>
              <a:rPr lang="en-US" altLang="ja-JP" sz="3200" b="1" dirty="0">
                <a:solidFill>
                  <a:schemeClr val="tx1"/>
                </a:solidFill>
                <a:latin typeface="+mn-lt"/>
                <a:ea typeface="HGｺﾞｼｯｸE" pitchFamily="49" charset="-128"/>
              </a:rPr>
              <a:t>How to do: </a:t>
            </a:r>
          </a:p>
          <a:p>
            <a:pPr>
              <a:spcBef>
                <a:spcPts val="600"/>
              </a:spcBef>
              <a:buSzPct val="80000"/>
              <a:buFont typeface="Wingdings" pitchFamily="2" charset="2"/>
              <a:buChar char="ü"/>
              <a:defRPr/>
            </a:pPr>
            <a:r>
              <a:rPr lang="en-US" altLang="ja-JP" sz="2800" dirty="0">
                <a:solidFill>
                  <a:schemeClr val="tx1"/>
                </a:solidFill>
                <a:latin typeface="+mn-lt"/>
              </a:rPr>
              <a:t>Ask women and men in separate groups to </a:t>
            </a:r>
            <a:r>
              <a:rPr lang="en-US" altLang="ja-JP" sz="2800" dirty="0">
                <a:solidFill>
                  <a:schemeClr val="tx1"/>
                </a:solidFill>
                <a:latin typeface="+mn-lt"/>
                <a:ea typeface="HGｺﾞｼｯｸE" pitchFamily="49" charset="-128"/>
              </a:rPr>
              <a:t>identify resources which are crucial in shaping family’s lives and dignity.  </a:t>
            </a:r>
          </a:p>
        </p:txBody>
      </p:sp>
      <p:sp>
        <p:nvSpPr>
          <p:cNvPr id="10" name="コンテンツ プレースホルダー 2"/>
          <p:cNvSpPr txBox="1">
            <a:spLocks/>
          </p:cNvSpPr>
          <p:nvPr/>
        </p:nvSpPr>
        <p:spPr bwMode="auto">
          <a:xfrm>
            <a:off x="123027" y="5633688"/>
            <a:ext cx="87573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ts val="2000"/>
              </a:lnSpc>
              <a:spcBef>
                <a:spcPts val="600"/>
              </a:spcBef>
              <a:buSzPct val="80000"/>
              <a:buFont typeface="Wingdings" pitchFamily="2" charset="2"/>
              <a:buChar char="ü"/>
              <a:defRPr/>
            </a:pPr>
            <a:endParaRPr lang="en-US" altLang="ja-JP" sz="2000" dirty="0">
              <a:solidFill>
                <a:schemeClr val="tx1"/>
              </a:solidFill>
              <a:latin typeface="+mn-lt"/>
              <a:ea typeface="HGｺﾞｼｯｸE" pitchFamily="49" charset="-128"/>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pPr/>
              <a:t>16</a:t>
            </a:fld>
            <a:endParaRPr lang="en-US" dirty="0"/>
          </a:p>
        </p:txBody>
      </p:sp>
      <p:sp>
        <p:nvSpPr>
          <p:cNvPr id="13" name="コンテンツ プレースホルダー 2"/>
          <p:cNvSpPr txBox="1">
            <a:spLocks/>
          </p:cNvSpPr>
          <p:nvPr/>
        </p:nvSpPr>
        <p:spPr bwMode="auto">
          <a:xfrm>
            <a:off x="123027" y="2249922"/>
            <a:ext cx="3549087" cy="33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itchFamily="2" charset="2"/>
              <a:buChar char="ü"/>
              <a:defRPr/>
            </a:pPr>
            <a:r>
              <a:rPr lang="en-US" altLang="ja-JP" sz="2800" dirty="0">
                <a:solidFill>
                  <a:schemeClr val="tx1"/>
                </a:solidFill>
                <a:latin typeface="+mn-lt"/>
                <a:ea typeface="HGｺﾞｼｯｸE" pitchFamily="49" charset="-128"/>
              </a:rPr>
              <a:t>Ask them who has access to and control over resources in the family and tick (</a:t>
            </a:r>
            <a:r>
              <a:rPr lang="ja-JP" altLang="ja-JP" sz="2800" dirty="0">
                <a:solidFill>
                  <a:schemeClr val="tx1"/>
                </a:solidFill>
                <a:latin typeface="+mn-lt"/>
                <a:ea typeface="HGｺﾞｼｯｸE" pitchFamily="49" charset="-128"/>
              </a:rPr>
              <a:t>✓</a:t>
            </a:r>
            <a:r>
              <a:rPr lang="en-US" altLang="ja-JP" sz="2800" dirty="0">
                <a:solidFill>
                  <a:schemeClr val="tx1"/>
                </a:solidFill>
                <a:latin typeface="+mn-lt"/>
                <a:ea typeface="HGｺﾞｼｯｸE" pitchFamily="49" charset="-128"/>
              </a:rPr>
              <a:t>) the columns of either women or  men who has access to and control over resources.</a:t>
            </a:r>
          </a:p>
          <a:p>
            <a:pPr eaLnBrk="1" hangingPunct="1">
              <a:spcBef>
                <a:spcPts val="600"/>
              </a:spcBef>
              <a:buSzPct val="80000"/>
              <a:buFont typeface="Wingdings" pitchFamily="2" charset="2"/>
              <a:buChar char="ü"/>
              <a:defRPr/>
            </a:pPr>
            <a:endParaRPr lang="en-US" altLang="ja-JP" sz="2800" dirty="0">
              <a:solidFill>
                <a:schemeClr val="tx1"/>
              </a:solidFill>
              <a:latin typeface="+mn-lt"/>
              <a:ea typeface="HGｺﾞｼｯｸE" pitchFamily="49" charset="-128"/>
            </a:endParaRPr>
          </a:p>
        </p:txBody>
      </p:sp>
    </p:spTree>
    <p:extLst>
      <p:ext uri="{BB962C8B-B14F-4D97-AF65-F5344CB8AC3E}">
        <p14:creationId xmlns:p14="http://schemas.microsoft.com/office/powerpoint/2010/main" val="182988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コンテンツ プレースホルダー 2"/>
          <p:cNvSpPr txBox="1">
            <a:spLocks/>
          </p:cNvSpPr>
          <p:nvPr/>
        </p:nvSpPr>
        <p:spPr bwMode="auto">
          <a:xfrm>
            <a:off x="720055" y="1309536"/>
            <a:ext cx="779529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eaLnBrk="0" hangingPunct="0">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639763" indent="-236538" eaLnBrk="0" hangingPunct="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885825" indent="-228600" eaLnBrk="0" hangingPunct="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096963" indent="-173038" eaLnBrk="0" hangingPunct="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1296988" indent="-182563" eaLnBrk="0" hangingPunct="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buFont typeface="Wingdings 2" panose="05020102010507070707" pitchFamily="18" charset="2"/>
              <a:buNone/>
            </a:pPr>
            <a:r>
              <a:rPr lang="en-US" altLang="ja-JP" sz="2400" i="1" dirty="0">
                <a:latin typeface="+mj-lt"/>
              </a:rPr>
              <a:t>Access and Control Profile from a Project on Rice Cultivation</a:t>
            </a:r>
            <a:r>
              <a:rPr lang="en-US" altLang="ja-JP" sz="2400" b="1" i="1" dirty="0">
                <a:latin typeface="+mj-lt"/>
              </a:rPr>
              <a:t>  </a:t>
            </a:r>
          </a:p>
        </p:txBody>
      </p:sp>
      <p:sp>
        <p:nvSpPr>
          <p:cNvPr id="7" name="コンテンツ プレースホルダー 2"/>
          <p:cNvSpPr txBox="1">
            <a:spLocks/>
          </p:cNvSpPr>
          <p:nvPr/>
        </p:nvSpPr>
        <p:spPr>
          <a:xfrm>
            <a:off x="509396" y="590628"/>
            <a:ext cx="7496175" cy="533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p"/>
            </a:pPr>
            <a:r>
              <a:rPr lang="en-US" altLang="ja-JP" sz="3200" b="1" dirty="0">
                <a:solidFill>
                  <a:schemeClr val="tx1"/>
                </a:solidFill>
              </a:rPr>
              <a:t> How to interpret: </a:t>
            </a:r>
          </a:p>
        </p:txBody>
      </p:sp>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17</a:t>
            </a:fld>
            <a:endParaRPr lang="ja-JP" altLang="en-US"/>
          </a:p>
        </p:txBody>
      </p:sp>
      <p:graphicFrame>
        <p:nvGraphicFramePr>
          <p:cNvPr id="3" name="Table 2">
            <a:extLst>
              <a:ext uri="{FF2B5EF4-FFF2-40B4-BE49-F238E27FC236}">
                <a16:creationId xmlns:a16="http://schemas.microsoft.com/office/drawing/2014/main" id="{2D50F8B2-D8CC-48C4-8204-62FFB5039958}"/>
              </a:ext>
            </a:extLst>
          </p:cNvPr>
          <p:cNvGraphicFramePr>
            <a:graphicFrameLocks noGrp="1"/>
          </p:cNvGraphicFramePr>
          <p:nvPr>
            <p:extLst>
              <p:ext uri="{D42A27DB-BD31-4B8C-83A1-F6EECF244321}">
                <p14:modId xmlns:p14="http://schemas.microsoft.com/office/powerpoint/2010/main" val="4113581133"/>
              </p:ext>
            </p:extLst>
          </p:nvPr>
        </p:nvGraphicFramePr>
        <p:xfrm>
          <a:off x="365622" y="1914456"/>
          <a:ext cx="8283078" cy="4807020"/>
        </p:xfrm>
        <a:graphic>
          <a:graphicData uri="http://schemas.openxmlformats.org/drawingml/2006/table">
            <a:tbl>
              <a:tblPr firstRow="1" firstCol="1" bandRow="1">
                <a:tableStyleId>{5C22544A-7EE6-4342-B048-85BDC9FD1C3A}</a:tableStyleId>
              </a:tblPr>
              <a:tblGrid>
                <a:gridCol w="2092989">
                  <a:extLst>
                    <a:ext uri="{9D8B030D-6E8A-4147-A177-3AD203B41FA5}">
                      <a16:colId xmlns:a16="http://schemas.microsoft.com/office/drawing/2014/main" val="1090662655"/>
                    </a:ext>
                  </a:extLst>
                </a:gridCol>
                <a:gridCol w="1217577">
                  <a:extLst>
                    <a:ext uri="{9D8B030D-6E8A-4147-A177-3AD203B41FA5}">
                      <a16:colId xmlns:a16="http://schemas.microsoft.com/office/drawing/2014/main" val="3220953344"/>
                    </a:ext>
                  </a:extLst>
                </a:gridCol>
                <a:gridCol w="1657504">
                  <a:extLst>
                    <a:ext uri="{9D8B030D-6E8A-4147-A177-3AD203B41FA5}">
                      <a16:colId xmlns:a16="http://schemas.microsoft.com/office/drawing/2014/main" val="618869965"/>
                    </a:ext>
                  </a:extLst>
                </a:gridCol>
                <a:gridCol w="1657504">
                  <a:extLst>
                    <a:ext uri="{9D8B030D-6E8A-4147-A177-3AD203B41FA5}">
                      <a16:colId xmlns:a16="http://schemas.microsoft.com/office/drawing/2014/main" val="3056267254"/>
                    </a:ext>
                  </a:extLst>
                </a:gridCol>
                <a:gridCol w="1657504">
                  <a:extLst>
                    <a:ext uri="{9D8B030D-6E8A-4147-A177-3AD203B41FA5}">
                      <a16:colId xmlns:a16="http://schemas.microsoft.com/office/drawing/2014/main" val="1709592735"/>
                    </a:ext>
                  </a:extLst>
                </a:gridCol>
              </a:tblGrid>
              <a:tr h="480702">
                <a:tc rowSpan="2">
                  <a:txBody>
                    <a:bodyPr/>
                    <a:lstStyle/>
                    <a:p>
                      <a:pPr algn="just"/>
                      <a:r>
                        <a:rPr lang="en-US" sz="3100" kern="100" dirty="0">
                          <a:effectLst/>
                        </a:rPr>
                        <a:t>Resources/Services</a:t>
                      </a:r>
                      <a:endParaRPr lang="ja-JP" altLang="en-US"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gridSpan="2">
                  <a:txBody>
                    <a:bodyPr/>
                    <a:lstStyle/>
                    <a:p>
                      <a:pPr algn="ctr"/>
                      <a:r>
                        <a:rPr lang="en-US" altLang="ja-JP" sz="3100" kern="100" dirty="0">
                          <a:effectLst/>
                          <a:latin typeface="游明朝" panose="02020400000000000000" pitchFamily="18" charset="-128"/>
                          <a:ea typeface="游明朝" panose="02020400000000000000" pitchFamily="18" charset="-128"/>
                          <a:cs typeface="Times New Roman" panose="02020603050405020304" pitchFamily="18" charset="0"/>
                        </a:rPr>
                        <a:t>Access</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hMerge="1">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gridSpan="2">
                  <a:txBody>
                    <a:bodyPr/>
                    <a:lstStyle/>
                    <a:p>
                      <a:pPr algn="ctr"/>
                      <a:r>
                        <a:rPr lang="en-US" altLang="ja-JP" sz="3100" kern="100" dirty="0">
                          <a:effectLst/>
                          <a:latin typeface="游明朝" panose="02020400000000000000" pitchFamily="18" charset="-128"/>
                          <a:ea typeface="游明朝" panose="02020400000000000000" pitchFamily="18" charset="-128"/>
                          <a:cs typeface="Times New Roman" panose="02020603050405020304" pitchFamily="18" charset="0"/>
                        </a:rPr>
                        <a:t>Control</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hMerge="1">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3732630420"/>
                  </a:ext>
                </a:extLst>
              </a:tr>
              <a:tr h="480702">
                <a:tc vMerge="1">
                  <a:txBody>
                    <a:bodyPr/>
                    <a:lstStyle/>
                    <a:p>
                      <a:pPr algn="just"/>
                      <a:r>
                        <a:rPr lang="en-US" sz="3100" kern="100" dirty="0">
                          <a:effectLst/>
                        </a:rPr>
                        <a:t>Resources</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Men</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Women</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Men</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Women</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2741223139"/>
                  </a:ext>
                </a:extLst>
              </a:tr>
              <a:tr h="480702">
                <a:tc>
                  <a:txBody>
                    <a:bodyPr/>
                    <a:lstStyle/>
                    <a:p>
                      <a:pPr algn="just"/>
                      <a:r>
                        <a:rPr lang="en-US" sz="3100" kern="100">
                          <a:effectLst/>
                        </a:rPr>
                        <a:t>Land</a:t>
                      </a:r>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4243614961"/>
                  </a:ext>
                </a:extLst>
              </a:tr>
              <a:tr h="480702">
                <a:tc>
                  <a:txBody>
                    <a:bodyPr/>
                    <a:lstStyle/>
                    <a:p>
                      <a:pPr algn="just"/>
                      <a:r>
                        <a:rPr lang="en-US" sz="3100" kern="100" dirty="0">
                          <a:effectLst/>
                        </a:rPr>
                        <a:t>Farm tools</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88400956"/>
                  </a:ext>
                </a:extLst>
              </a:tr>
              <a:tr h="480702">
                <a:tc>
                  <a:txBody>
                    <a:bodyPr/>
                    <a:lstStyle/>
                    <a:p>
                      <a:pPr algn="just"/>
                      <a:r>
                        <a:rPr lang="en-US" sz="3100" kern="100" dirty="0">
                          <a:effectLst/>
                        </a:rPr>
                        <a:t>Dairy cow</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532703422"/>
                  </a:ext>
                </a:extLst>
              </a:tr>
              <a:tr h="480702">
                <a:tc>
                  <a:txBody>
                    <a:bodyPr/>
                    <a:lstStyle/>
                    <a:p>
                      <a:pPr algn="just"/>
                      <a:r>
                        <a:rPr lang="en-US" sz="3100" kern="100">
                          <a:effectLst/>
                        </a:rPr>
                        <a:t>Poultry</a:t>
                      </a:r>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1736697879"/>
                  </a:ext>
                </a:extLst>
              </a:tr>
              <a:tr h="480702">
                <a:tc>
                  <a:txBody>
                    <a:bodyPr/>
                    <a:lstStyle/>
                    <a:p>
                      <a:pPr algn="just"/>
                      <a:r>
                        <a:rPr lang="en-US" sz="3100" kern="100">
                          <a:effectLst/>
                        </a:rPr>
                        <a:t>Training</a:t>
                      </a:r>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ja-JP" altLang="en-US" sz="3100" kern="100" dirty="0">
                          <a:effectLst/>
                        </a:rPr>
                        <a:t>✓</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357075617"/>
                  </a:ext>
                </a:extLst>
              </a:tr>
              <a:tr h="480702">
                <a:tc>
                  <a:txBody>
                    <a:bodyPr/>
                    <a:lstStyle/>
                    <a:p>
                      <a:pPr algn="just"/>
                      <a:r>
                        <a:rPr lang="en-US" sz="3100" kern="100">
                          <a:effectLst/>
                        </a:rPr>
                        <a:t> </a:t>
                      </a:r>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1108516647"/>
                  </a:ext>
                </a:extLst>
              </a:tr>
              <a:tr h="480702">
                <a:tc>
                  <a:txBody>
                    <a:bodyPr/>
                    <a:lstStyle/>
                    <a:p>
                      <a:pPr algn="just"/>
                      <a:r>
                        <a:rPr lang="en-US" sz="3100" kern="100">
                          <a:effectLst/>
                        </a:rPr>
                        <a:t> </a:t>
                      </a:r>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38466949"/>
                  </a:ext>
                </a:extLst>
              </a:tr>
              <a:tr h="480702">
                <a:tc>
                  <a:txBody>
                    <a:bodyPr/>
                    <a:lstStyle/>
                    <a:p>
                      <a:pPr algn="just"/>
                      <a:r>
                        <a:rPr lang="en-US" sz="3100" kern="100">
                          <a:effectLst/>
                        </a:rPr>
                        <a:t> </a:t>
                      </a:r>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a:effectLst/>
                        </a:rPr>
                        <a:t> </a:t>
                      </a:r>
                      <a:endParaRPr lang="ja-JP" sz="3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r>
                        <a:rPr lang="en-US" sz="3100" kern="100" dirty="0">
                          <a:effectLst/>
                        </a:rPr>
                        <a:t> </a:t>
                      </a:r>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tc>
                  <a:txBody>
                    <a:bodyPr/>
                    <a:lstStyle/>
                    <a:p>
                      <a:pPr algn="just"/>
                      <a:endParaRPr lang="ja-JP" sz="3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115453" marR="115453" marT="0" marB="0"/>
                </a:tc>
                <a:extLst>
                  <a:ext uri="{0D108BD9-81ED-4DB2-BD59-A6C34878D82A}">
                    <a16:rowId xmlns:a16="http://schemas.microsoft.com/office/drawing/2014/main" val="1332038139"/>
                  </a:ext>
                </a:extLst>
              </a:tr>
            </a:tbl>
          </a:graphicData>
        </a:graphic>
      </p:graphicFrame>
    </p:spTree>
    <p:extLst>
      <p:ext uri="{BB962C8B-B14F-4D97-AF65-F5344CB8AC3E}">
        <p14:creationId xmlns:p14="http://schemas.microsoft.com/office/powerpoint/2010/main" val="3718556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D913413-363C-4858-B4CB-CEC9FA069924}" type="slidenum">
              <a:rPr kumimoji="1" lang="ja-JP" altLang="en-US" smtClean="0"/>
              <a:t>18</a:t>
            </a:fld>
            <a:endParaRPr kumimoji="1" lang="ja-JP" altLang="en-US"/>
          </a:p>
        </p:txBody>
      </p:sp>
      <p:sp>
        <p:nvSpPr>
          <p:cNvPr id="3" name="タイトル 1"/>
          <p:cNvSpPr txBox="1">
            <a:spLocks/>
          </p:cNvSpPr>
          <p:nvPr/>
        </p:nvSpPr>
        <p:spPr>
          <a:xfrm>
            <a:off x="2842712" y="808682"/>
            <a:ext cx="3209746" cy="7824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Group Work</a:t>
            </a:r>
            <a:endParaRPr lang="ja-JP" altLang="en-US" dirty="0"/>
          </a:p>
        </p:txBody>
      </p:sp>
      <p:sp>
        <p:nvSpPr>
          <p:cNvPr id="4" name="コンテンツ プレースホルダー 2"/>
          <p:cNvSpPr txBox="1">
            <a:spLocks/>
          </p:cNvSpPr>
          <p:nvPr/>
        </p:nvSpPr>
        <p:spPr bwMode="auto">
          <a:xfrm>
            <a:off x="543241" y="2017485"/>
            <a:ext cx="8310473" cy="368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List up necessary resources for farmers to engage in horticulture farming in your community.</a:t>
            </a:r>
          </a:p>
          <a:p>
            <a:pPr>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Tick (</a:t>
            </a:r>
            <a:r>
              <a:rPr lang="ja-JP" altLang="ja-JP" sz="3000" dirty="0">
                <a:solidFill>
                  <a:schemeClr val="tx1"/>
                </a:solidFill>
                <a:latin typeface="+mn-lt"/>
                <a:ea typeface="HGｺﾞｼｯｸE" pitchFamily="49" charset="-128"/>
              </a:rPr>
              <a:t>✓</a:t>
            </a:r>
            <a:r>
              <a:rPr lang="en-US" altLang="ja-JP" sz="3000" dirty="0">
                <a:solidFill>
                  <a:schemeClr val="tx1"/>
                </a:solidFill>
                <a:latin typeface="+mn-lt"/>
                <a:ea typeface="HGｺﾞｼｯｸE" pitchFamily="49" charset="-128"/>
              </a:rPr>
              <a:t>) the columns of either women or men</a:t>
            </a:r>
            <a:r>
              <a:rPr lang="en-US" altLang="ja-JP" sz="3200" dirty="0">
                <a:solidFill>
                  <a:schemeClr val="tx1"/>
                </a:solidFill>
                <a:ea typeface="HGｺﾞｼｯｸE" pitchFamily="49" charset="-128"/>
              </a:rPr>
              <a:t> </a:t>
            </a:r>
            <a:r>
              <a:rPr lang="en-US" altLang="ja-JP" sz="3000" dirty="0">
                <a:solidFill>
                  <a:schemeClr val="tx1"/>
                </a:solidFill>
                <a:ea typeface="HGｺﾞｼｯｸE" pitchFamily="49" charset="-128"/>
              </a:rPr>
              <a:t>who has access to and control over resources</a:t>
            </a:r>
            <a:r>
              <a:rPr lang="en-US" altLang="ja-JP" sz="3000" dirty="0">
                <a:solidFill>
                  <a:schemeClr val="tx1"/>
                </a:solidFill>
                <a:latin typeface="+mn-lt"/>
                <a:ea typeface="HGｺﾞｼｯｸE" pitchFamily="49" charset="-128"/>
              </a:rPr>
              <a:t>. </a:t>
            </a:r>
          </a:p>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 Share your group work result with participants.</a:t>
            </a:r>
          </a:p>
        </p:txBody>
      </p:sp>
    </p:spTree>
    <p:extLst>
      <p:ext uri="{BB962C8B-B14F-4D97-AF65-F5344CB8AC3E}">
        <p14:creationId xmlns:p14="http://schemas.microsoft.com/office/powerpoint/2010/main" val="499025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775798" y="1417783"/>
            <a:ext cx="8150488" cy="322637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p"/>
              <a:defRPr/>
            </a:pPr>
            <a:r>
              <a:rPr lang="en-US" altLang="ja-JP" sz="3200" b="1" dirty="0">
                <a:solidFill>
                  <a:schemeClr val="tx1"/>
                </a:solidFill>
              </a:rPr>
              <a:t> Purpose: </a:t>
            </a:r>
          </a:p>
          <a:p>
            <a:pPr marL="0" indent="0">
              <a:lnSpc>
                <a:spcPct val="100000"/>
              </a:lnSpc>
              <a:spcBef>
                <a:spcPts val="0"/>
              </a:spcBef>
              <a:spcAft>
                <a:spcPts val="0"/>
              </a:spcAft>
              <a:buNone/>
              <a:defRPr/>
            </a:pPr>
            <a:r>
              <a:rPr lang="en-US" altLang="ja-JP" sz="3200" dirty="0">
                <a:solidFill>
                  <a:schemeClr val="tx1"/>
                </a:solidFill>
              </a:rPr>
              <a:t>To reduce women’s heavy workload at household by making action plan with family members. </a:t>
            </a:r>
          </a:p>
          <a:p>
            <a:pPr marL="0" indent="0">
              <a:buNone/>
              <a:defRPr/>
            </a:pPr>
            <a:endParaRPr lang="en-US" altLang="ja-JP" sz="3200" b="1" dirty="0">
              <a:solidFill>
                <a:schemeClr val="tx1"/>
              </a:solidFill>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pPr/>
              <a:t>19</a:t>
            </a:fld>
            <a:endParaRPr lang="en-US" dirty="0"/>
          </a:p>
        </p:txBody>
      </p:sp>
      <p:sp>
        <p:nvSpPr>
          <p:cNvPr id="12" name="タイトル 1"/>
          <p:cNvSpPr txBox="1">
            <a:spLocks/>
          </p:cNvSpPr>
          <p:nvPr/>
        </p:nvSpPr>
        <p:spPr bwMode="auto">
          <a:xfrm>
            <a:off x="314803" y="292916"/>
            <a:ext cx="6521426" cy="708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576263" indent="-2730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855663"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1430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1462088"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eaLnBrk="1" hangingPunct="1">
              <a:spcBef>
                <a:spcPct val="0"/>
              </a:spcBef>
              <a:buClrTx/>
              <a:buSzTx/>
              <a:buNone/>
            </a:pPr>
            <a:r>
              <a:rPr lang="ja-JP" altLang="en-US" sz="2800" b="1" dirty="0"/>
              <a:t>④　</a:t>
            </a:r>
            <a:r>
              <a:rPr lang="en-US" altLang="ja-JP" sz="2800" b="1" dirty="0"/>
              <a:t>Gender Action Plan</a:t>
            </a:r>
          </a:p>
        </p:txBody>
      </p:sp>
    </p:spTree>
    <p:extLst>
      <p:ext uri="{BB962C8B-B14F-4D97-AF65-F5344CB8AC3E}">
        <p14:creationId xmlns:p14="http://schemas.microsoft.com/office/powerpoint/2010/main" val="97098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Today’s </a:t>
            </a:r>
            <a:r>
              <a:rPr kumimoji="1" lang="en-US" altLang="ja-JP" dirty="0" err="1"/>
              <a:t>Programme</a:t>
            </a:r>
            <a:endParaRPr kumimoji="1" lang="ja-JP" altLang="en-US" dirty="0"/>
          </a:p>
        </p:txBody>
      </p:sp>
      <p:sp>
        <p:nvSpPr>
          <p:cNvPr id="3" name="コンテンツ プレースホルダー 2"/>
          <p:cNvSpPr>
            <a:spLocks noGrp="1"/>
          </p:cNvSpPr>
          <p:nvPr>
            <p:ph idx="1"/>
          </p:nvPr>
        </p:nvSpPr>
        <p:spPr>
          <a:xfrm>
            <a:off x="628650" y="2474460"/>
            <a:ext cx="7886700" cy="2808740"/>
          </a:xfrm>
        </p:spPr>
        <p:txBody>
          <a:bodyPr/>
          <a:lstStyle/>
          <a:p>
            <a:pPr marL="514350" indent="-514350">
              <a:buFont typeface="+mj-lt"/>
              <a:buAutoNum type="arabicPeriod"/>
            </a:pPr>
            <a:r>
              <a:rPr lang="en-US" altLang="ja-JP" dirty="0"/>
              <a:t>What is Gender Analysis?</a:t>
            </a:r>
          </a:p>
          <a:p>
            <a:pPr marL="514350" indent="-514350">
              <a:buFont typeface="+mj-lt"/>
              <a:buAutoNum type="arabicPeriod"/>
            </a:pPr>
            <a:r>
              <a:rPr lang="en-US" altLang="ja-JP" dirty="0"/>
              <a:t>How to Conduct Gender Analysis</a:t>
            </a:r>
          </a:p>
          <a:p>
            <a:pPr marL="514350" indent="-514350">
              <a:buFont typeface="+mj-lt"/>
              <a:buAutoNum type="arabicPeriod"/>
            </a:pPr>
            <a:r>
              <a:rPr lang="en-US" altLang="ja-JP" dirty="0"/>
              <a:t>How to Utilize Results of Gender Analysis</a:t>
            </a:r>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2</a:t>
            </a:fld>
            <a:endParaRPr kumimoji="1" lang="ja-JP" altLang="en-US"/>
          </a:p>
        </p:txBody>
      </p:sp>
    </p:spTree>
    <p:extLst>
      <p:ext uri="{BB962C8B-B14F-4D97-AF65-F5344CB8AC3E}">
        <p14:creationId xmlns:p14="http://schemas.microsoft.com/office/powerpoint/2010/main" val="782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bwMode="auto">
          <a:xfrm>
            <a:off x="123027" y="247712"/>
            <a:ext cx="8757342" cy="33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anose="05000000000000000000" pitchFamily="2" charset="2"/>
              <a:buChar char="p"/>
              <a:defRPr/>
            </a:pPr>
            <a:r>
              <a:rPr lang="en-US" altLang="ja-JP" sz="3200" b="1" dirty="0">
                <a:solidFill>
                  <a:schemeClr val="tx1"/>
                </a:solidFill>
                <a:latin typeface="+mn-lt"/>
                <a:ea typeface="HGｺﾞｼｯｸE" pitchFamily="49" charset="-128"/>
              </a:rPr>
              <a:t>How to do: </a:t>
            </a:r>
          </a:p>
          <a:p>
            <a:pPr>
              <a:spcBef>
                <a:spcPts val="600"/>
              </a:spcBef>
              <a:buSzPct val="80000"/>
              <a:buFont typeface="Wingdings" pitchFamily="2" charset="2"/>
              <a:buChar char="ü"/>
              <a:defRPr/>
            </a:pPr>
            <a:r>
              <a:rPr lang="en-US" altLang="ja-JP" sz="2800" dirty="0">
                <a:solidFill>
                  <a:schemeClr val="tx1"/>
                </a:solidFill>
                <a:latin typeface="+mn-lt"/>
              </a:rPr>
              <a:t>Agree on the participants that objective of this exercise is to reduce women’s heavy workload in the household.</a:t>
            </a:r>
          </a:p>
          <a:p>
            <a:pPr>
              <a:spcBef>
                <a:spcPts val="600"/>
              </a:spcBef>
              <a:buSzPct val="80000"/>
              <a:buFont typeface="Wingdings" pitchFamily="2" charset="2"/>
              <a:buChar char="ü"/>
              <a:defRPr/>
            </a:pPr>
            <a:r>
              <a:rPr lang="en-US" altLang="ja-JP" sz="2800" dirty="0">
                <a:solidFill>
                  <a:schemeClr val="tx1"/>
                </a:solidFill>
                <a:latin typeface="+mn-lt"/>
              </a:rPr>
              <a:t>Ask women and men in same groups to </a:t>
            </a:r>
            <a:r>
              <a:rPr lang="en-US" altLang="ja-JP" sz="2800" dirty="0">
                <a:solidFill>
                  <a:schemeClr val="tx1"/>
                </a:solidFill>
                <a:latin typeface="+mn-lt"/>
                <a:ea typeface="HGｺﾞｼｯｸE" pitchFamily="49" charset="-128"/>
              </a:rPr>
              <a:t>identify what is the most tedious work in their households .</a:t>
            </a:r>
          </a:p>
        </p:txBody>
      </p:sp>
      <p:sp>
        <p:nvSpPr>
          <p:cNvPr id="10" name="コンテンツ プレースホルダー 2"/>
          <p:cNvSpPr txBox="1">
            <a:spLocks/>
          </p:cNvSpPr>
          <p:nvPr/>
        </p:nvSpPr>
        <p:spPr bwMode="auto">
          <a:xfrm>
            <a:off x="123027" y="5633688"/>
            <a:ext cx="875734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ts val="2000"/>
              </a:lnSpc>
              <a:spcBef>
                <a:spcPts val="600"/>
              </a:spcBef>
              <a:buSzPct val="80000"/>
              <a:buFont typeface="Wingdings" pitchFamily="2" charset="2"/>
              <a:buChar char="ü"/>
              <a:defRPr/>
            </a:pPr>
            <a:endParaRPr lang="en-US" altLang="ja-JP" sz="2000" dirty="0">
              <a:solidFill>
                <a:schemeClr val="tx1"/>
              </a:solidFill>
              <a:latin typeface="+mn-lt"/>
              <a:ea typeface="HGｺﾞｼｯｸE" pitchFamily="49" charset="-128"/>
            </a:endParaRPr>
          </a:p>
        </p:txBody>
      </p:sp>
      <p:sp>
        <p:nvSpPr>
          <p:cNvPr id="2" name="スライド番号プレースホルダー 1"/>
          <p:cNvSpPr>
            <a:spLocks noGrp="1"/>
          </p:cNvSpPr>
          <p:nvPr>
            <p:ph type="sldNum" sz="quarter" idx="12"/>
          </p:nvPr>
        </p:nvSpPr>
        <p:spPr/>
        <p:txBody>
          <a:bodyPr/>
          <a:lstStyle/>
          <a:p>
            <a:fld id="{4FAB73BC-B049-4115-A692-8D63A059BFB8}" type="slidenum">
              <a:rPr lang="en-US" smtClean="0"/>
              <a:pPr/>
              <a:t>20</a:t>
            </a:fld>
            <a:endParaRPr lang="en-US" dirty="0"/>
          </a:p>
        </p:txBody>
      </p:sp>
      <p:sp>
        <p:nvSpPr>
          <p:cNvPr id="13" name="コンテンツ プレースホルダー 2"/>
          <p:cNvSpPr txBox="1">
            <a:spLocks/>
          </p:cNvSpPr>
          <p:nvPr/>
        </p:nvSpPr>
        <p:spPr bwMode="auto">
          <a:xfrm>
            <a:off x="263631" y="2903116"/>
            <a:ext cx="3549087" cy="33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itchFamily="2" charset="2"/>
              <a:buChar char="ü"/>
              <a:defRPr/>
            </a:pPr>
            <a:r>
              <a:rPr lang="en-US" altLang="ja-JP" sz="2800" dirty="0">
                <a:solidFill>
                  <a:schemeClr val="tx1"/>
                </a:solidFill>
                <a:latin typeface="+mn-lt"/>
                <a:ea typeface="HGｺﾞｼｯｸE" pitchFamily="49" charset="-128"/>
              </a:rPr>
              <a:t>Fill the table by discussing as a group</a:t>
            </a:r>
          </a:p>
          <a:p>
            <a:pPr eaLnBrk="1" hangingPunct="1">
              <a:spcBef>
                <a:spcPts val="600"/>
              </a:spcBef>
              <a:buSzPct val="80000"/>
              <a:buFont typeface="Wingdings" pitchFamily="2" charset="2"/>
              <a:buChar char="ü"/>
              <a:defRPr/>
            </a:pPr>
            <a:r>
              <a:rPr lang="en-US" altLang="ja-JP" sz="2800" dirty="0">
                <a:solidFill>
                  <a:schemeClr val="tx1"/>
                </a:solidFill>
                <a:latin typeface="+mn-lt"/>
                <a:ea typeface="HGｺﾞｼｯｸE" pitchFamily="49" charset="-128"/>
              </a:rPr>
              <a:t>Completion date should be specific.</a:t>
            </a:r>
          </a:p>
        </p:txBody>
      </p:sp>
      <p:graphicFrame>
        <p:nvGraphicFramePr>
          <p:cNvPr id="3" name="Table 2">
            <a:extLst>
              <a:ext uri="{FF2B5EF4-FFF2-40B4-BE49-F238E27FC236}">
                <a16:creationId xmlns:a16="http://schemas.microsoft.com/office/drawing/2014/main" id="{AA81FCF5-2BE6-4B06-9CF5-D66858BE13B2}"/>
              </a:ext>
            </a:extLst>
          </p:cNvPr>
          <p:cNvGraphicFramePr>
            <a:graphicFrameLocks noGrp="1"/>
          </p:cNvGraphicFramePr>
          <p:nvPr>
            <p:extLst>
              <p:ext uri="{D42A27DB-BD31-4B8C-83A1-F6EECF244321}">
                <p14:modId xmlns:p14="http://schemas.microsoft.com/office/powerpoint/2010/main" val="3749969697"/>
              </p:ext>
            </p:extLst>
          </p:nvPr>
        </p:nvGraphicFramePr>
        <p:xfrm>
          <a:off x="3599504" y="2903116"/>
          <a:ext cx="5393690" cy="2729603"/>
        </p:xfrm>
        <a:graphic>
          <a:graphicData uri="http://schemas.openxmlformats.org/drawingml/2006/table">
            <a:tbl>
              <a:tblPr firstRow="1" firstCol="1" bandRow="1">
                <a:tableStyleId>{5C22544A-7EE6-4342-B048-85BDC9FD1C3A}</a:tableStyleId>
              </a:tblPr>
              <a:tblGrid>
                <a:gridCol w="733425">
                  <a:extLst>
                    <a:ext uri="{9D8B030D-6E8A-4147-A177-3AD203B41FA5}">
                      <a16:colId xmlns:a16="http://schemas.microsoft.com/office/drawing/2014/main" val="2933307283"/>
                    </a:ext>
                  </a:extLst>
                </a:gridCol>
                <a:gridCol w="704215">
                  <a:extLst>
                    <a:ext uri="{9D8B030D-6E8A-4147-A177-3AD203B41FA5}">
                      <a16:colId xmlns:a16="http://schemas.microsoft.com/office/drawing/2014/main" val="3076675199"/>
                    </a:ext>
                  </a:extLst>
                </a:gridCol>
                <a:gridCol w="794385">
                  <a:extLst>
                    <a:ext uri="{9D8B030D-6E8A-4147-A177-3AD203B41FA5}">
                      <a16:colId xmlns:a16="http://schemas.microsoft.com/office/drawing/2014/main" val="3162742059"/>
                    </a:ext>
                  </a:extLst>
                </a:gridCol>
                <a:gridCol w="831850">
                  <a:extLst>
                    <a:ext uri="{9D8B030D-6E8A-4147-A177-3AD203B41FA5}">
                      <a16:colId xmlns:a16="http://schemas.microsoft.com/office/drawing/2014/main" val="4073620135"/>
                    </a:ext>
                  </a:extLst>
                </a:gridCol>
                <a:gridCol w="747395">
                  <a:extLst>
                    <a:ext uri="{9D8B030D-6E8A-4147-A177-3AD203B41FA5}">
                      <a16:colId xmlns:a16="http://schemas.microsoft.com/office/drawing/2014/main" val="3342385650"/>
                    </a:ext>
                  </a:extLst>
                </a:gridCol>
                <a:gridCol w="895350">
                  <a:extLst>
                    <a:ext uri="{9D8B030D-6E8A-4147-A177-3AD203B41FA5}">
                      <a16:colId xmlns:a16="http://schemas.microsoft.com/office/drawing/2014/main" val="2957072016"/>
                    </a:ext>
                  </a:extLst>
                </a:gridCol>
                <a:gridCol w="687070">
                  <a:extLst>
                    <a:ext uri="{9D8B030D-6E8A-4147-A177-3AD203B41FA5}">
                      <a16:colId xmlns:a16="http://schemas.microsoft.com/office/drawing/2014/main" val="1554085556"/>
                    </a:ext>
                  </a:extLst>
                </a:gridCol>
              </a:tblGrid>
              <a:tr h="744437">
                <a:tc>
                  <a:txBody>
                    <a:bodyPr/>
                    <a:lstStyle/>
                    <a:p>
                      <a:pPr algn="just"/>
                      <a:r>
                        <a:rPr lang="en-US" sz="1050" kern="100">
                          <a:effectLst/>
                        </a:rPr>
                        <a:t>Objective</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Most tedious work</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Activities</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By when</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Resources </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Implementer</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Monitor</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879896591"/>
                  </a:ext>
                </a:extLst>
              </a:tr>
              <a:tr h="1985166">
                <a:tc>
                  <a:txBody>
                    <a:bodyPr/>
                    <a:lstStyle/>
                    <a:p>
                      <a:pPr algn="just"/>
                      <a:r>
                        <a:rPr lang="en-US" sz="1050" kern="100">
                          <a:effectLst/>
                        </a:rPr>
                        <a:t>Women’s heavy workload reduced</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dirty="0">
                          <a:effectLst/>
                        </a:rPr>
                        <a:t>Fetching firewood</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dirty="0">
                          <a:effectLst/>
                        </a:rPr>
                        <a:t>Purchasing of improved cooking stove</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dirty="0">
                          <a:effectLst/>
                        </a:rPr>
                        <a:t>May2021 when the sales of horticulture products in the next season is done.</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Money (1,000 ETB) Labor to construct it in the kitchen</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a:effectLst/>
                        </a:rPr>
                        <a:t>Each group member</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050" kern="100" dirty="0">
                          <a:effectLst/>
                        </a:rPr>
                        <a:t>DAs and group leader</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19272692"/>
                  </a:ext>
                </a:extLst>
              </a:tr>
            </a:tbl>
          </a:graphicData>
        </a:graphic>
      </p:graphicFrame>
    </p:spTree>
    <p:extLst>
      <p:ext uri="{BB962C8B-B14F-4D97-AF65-F5344CB8AC3E}">
        <p14:creationId xmlns:p14="http://schemas.microsoft.com/office/powerpoint/2010/main" val="2607969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D913413-363C-4858-B4CB-CEC9FA069924}" type="slidenum">
              <a:rPr kumimoji="1" lang="ja-JP" altLang="en-US" smtClean="0"/>
              <a:t>21</a:t>
            </a:fld>
            <a:endParaRPr kumimoji="1" lang="ja-JP" altLang="en-US"/>
          </a:p>
        </p:txBody>
      </p:sp>
      <p:sp>
        <p:nvSpPr>
          <p:cNvPr id="3" name="タイトル 1"/>
          <p:cNvSpPr txBox="1">
            <a:spLocks/>
          </p:cNvSpPr>
          <p:nvPr/>
        </p:nvSpPr>
        <p:spPr>
          <a:xfrm>
            <a:off x="2842712" y="808682"/>
            <a:ext cx="3209746" cy="7824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Group Work</a:t>
            </a:r>
            <a:endParaRPr lang="ja-JP" altLang="en-US" dirty="0"/>
          </a:p>
        </p:txBody>
      </p:sp>
      <p:sp>
        <p:nvSpPr>
          <p:cNvPr id="4" name="コンテンツ プレースホルダー 2"/>
          <p:cNvSpPr txBox="1">
            <a:spLocks/>
          </p:cNvSpPr>
          <p:nvPr/>
        </p:nvSpPr>
        <p:spPr bwMode="auto">
          <a:xfrm>
            <a:off x="543241" y="2017485"/>
            <a:ext cx="8310473" cy="368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Draw a table and filling each column by discussing with men and women.</a:t>
            </a:r>
          </a:p>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Action plan should be manageable by community members without external support (</a:t>
            </a:r>
            <a:r>
              <a:rPr lang="en-US" altLang="ja-JP" sz="3000" dirty="0" err="1">
                <a:solidFill>
                  <a:schemeClr val="tx1"/>
                </a:solidFill>
                <a:latin typeface="+mn-lt"/>
                <a:ea typeface="HGｺﾞｼｯｸE" pitchFamily="49" charset="-128"/>
              </a:rPr>
              <a:t>labour</a:t>
            </a:r>
            <a:r>
              <a:rPr lang="en-US" altLang="ja-JP" sz="3000" dirty="0">
                <a:solidFill>
                  <a:schemeClr val="tx1"/>
                </a:solidFill>
                <a:latin typeface="+mn-lt"/>
                <a:ea typeface="HGｺﾞｼｯｸE" pitchFamily="49" charset="-128"/>
              </a:rPr>
              <a:t> &amp; financial)</a:t>
            </a:r>
          </a:p>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After the group work, all the family members need to understand what is the most tedious work for women and how they can overcome such issues by supporting women.</a:t>
            </a:r>
          </a:p>
        </p:txBody>
      </p:sp>
    </p:spTree>
    <p:extLst>
      <p:ext uri="{BB962C8B-B14F-4D97-AF65-F5344CB8AC3E}">
        <p14:creationId xmlns:p14="http://schemas.microsoft.com/office/powerpoint/2010/main" val="2872669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D913413-363C-4858-B4CB-CEC9FA069924}" type="slidenum">
              <a:rPr kumimoji="1" lang="ja-JP" altLang="en-US" smtClean="0"/>
              <a:t>22</a:t>
            </a:fld>
            <a:endParaRPr kumimoji="1" lang="ja-JP" altLang="en-US"/>
          </a:p>
        </p:txBody>
      </p:sp>
      <p:sp>
        <p:nvSpPr>
          <p:cNvPr id="3" name="タイトル 1"/>
          <p:cNvSpPr txBox="1">
            <a:spLocks/>
          </p:cNvSpPr>
          <p:nvPr/>
        </p:nvSpPr>
        <p:spPr>
          <a:xfrm>
            <a:off x="389796" y="501098"/>
            <a:ext cx="7883347" cy="7824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dirty="0"/>
              <a:t>3. How to Utilize Results of Gender Analysis</a:t>
            </a:r>
            <a:endParaRPr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160" y="2348312"/>
            <a:ext cx="392383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5429915" y="5418691"/>
            <a:ext cx="3568944" cy="519014"/>
          </a:xfrm>
          <a:prstGeom prst="rect">
            <a:avLst/>
          </a:prstGeom>
        </p:spPr>
        <p:txBody>
          <a:bodyPr wrap="square">
            <a:spAutoFit/>
          </a:bodyPr>
          <a:lstStyle/>
          <a:p>
            <a:pPr>
              <a:defRPr/>
            </a:pPr>
            <a:r>
              <a:rPr lang="en-US" altLang="ja-JP" sz="1400" dirty="0"/>
              <a:t>Photo: JICA (2016). </a:t>
            </a:r>
            <a:r>
              <a:rPr lang="en-US" altLang="ja-JP" sz="1400" i="1" dirty="0"/>
              <a:t>Teaching Guidelines: Gender and Agriculture/Rural Development</a:t>
            </a:r>
            <a:r>
              <a:rPr lang="en-US" altLang="ja-JP" sz="1400" dirty="0"/>
              <a:t>.</a:t>
            </a:r>
            <a:endParaRPr lang="ja-JP" altLang="en-US" sz="1400" dirty="0"/>
          </a:p>
        </p:txBody>
      </p:sp>
      <p:sp>
        <p:nvSpPr>
          <p:cNvPr id="6" name="コンテンツ プレースホルダー 2"/>
          <p:cNvSpPr txBox="1">
            <a:spLocks/>
          </p:cNvSpPr>
          <p:nvPr/>
        </p:nvSpPr>
        <p:spPr>
          <a:xfrm>
            <a:off x="222837" y="1870571"/>
            <a:ext cx="4777290" cy="2664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chemeClr val="accent1"/>
              </a:buClr>
              <a:buFont typeface="Wingdings" panose="05000000000000000000" pitchFamily="2" charset="2"/>
              <a:buChar char="l"/>
            </a:pPr>
            <a:r>
              <a:rPr lang="en-US" altLang="ja-JP" sz="3200" dirty="0"/>
              <a:t>Share</a:t>
            </a:r>
            <a:r>
              <a:rPr lang="ja-JP" altLang="en-US" sz="3200" dirty="0"/>
              <a:t> </a:t>
            </a:r>
            <a:r>
              <a:rPr lang="en-US" altLang="ja-JP" sz="3200" dirty="0"/>
              <a:t>results of female and male group work in plenary to raise people’s awareness (farmers, extension  officers, government officers, Japanese experts, </a:t>
            </a:r>
            <a:r>
              <a:rPr lang="en-US" altLang="ja-JP" sz="3200" dirty="0" err="1"/>
              <a:t>etc</a:t>
            </a:r>
            <a:r>
              <a:rPr lang="en-US" altLang="ja-JP" sz="3200" dirty="0"/>
              <a:t>) about different situations, roles, issues, needs, </a:t>
            </a:r>
            <a:r>
              <a:rPr lang="en-US" altLang="ja-JP" sz="3200" dirty="0" err="1"/>
              <a:t>etc</a:t>
            </a:r>
            <a:r>
              <a:rPr lang="en-US" altLang="ja-JP" sz="3200" dirty="0"/>
              <a:t> between women and men.</a:t>
            </a:r>
          </a:p>
        </p:txBody>
      </p:sp>
    </p:spTree>
    <p:extLst>
      <p:ext uri="{BB962C8B-B14F-4D97-AF65-F5344CB8AC3E}">
        <p14:creationId xmlns:p14="http://schemas.microsoft.com/office/powerpoint/2010/main" val="193730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690178" y="6351592"/>
            <a:ext cx="2057400" cy="365125"/>
          </a:xfrm>
        </p:spPr>
        <p:txBody>
          <a:bodyPr/>
          <a:lstStyle/>
          <a:p>
            <a:fld id="{CD913413-363C-4858-B4CB-CEC9FA069924}" type="slidenum">
              <a:rPr kumimoji="1" lang="ja-JP" altLang="en-US" smtClean="0"/>
              <a:t>23</a:t>
            </a:fld>
            <a:endParaRPr kumimoji="1" lang="ja-JP" altLang="en-US" dirty="0"/>
          </a:p>
        </p:txBody>
      </p:sp>
      <p:sp>
        <p:nvSpPr>
          <p:cNvPr id="3" name="コンテンツ プレースホルダー 2"/>
          <p:cNvSpPr txBox="1">
            <a:spLocks/>
          </p:cNvSpPr>
          <p:nvPr/>
        </p:nvSpPr>
        <p:spPr>
          <a:xfrm>
            <a:off x="323850" y="208314"/>
            <a:ext cx="8423728" cy="26646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Clr>
                <a:schemeClr val="accent1"/>
              </a:buClr>
              <a:buFont typeface="Wingdings" panose="05000000000000000000" pitchFamily="2" charset="2"/>
              <a:buChar char="l"/>
            </a:pPr>
            <a:r>
              <a:rPr lang="en-US" altLang="ja-JP" sz="3200" dirty="0"/>
              <a:t>Reflect results of female and male group work in project activities to effectively achieve its project purpose.</a:t>
            </a:r>
          </a:p>
          <a:p>
            <a:pPr>
              <a:buClr>
                <a:schemeClr val="accent1"/>
              </a:buClr>
              <a:buFont typeface="Wingdings" panose="05000000000000000000" pitchFamily="2" charset="2"/>
              <a:buChar char="ü"/>
            </a:pPr>
            <a:endParaRPr lang="en-US" altLang="ja-JP" sz="3200" dirty="0"/>
          </a:p>
        </p:txBody>
      </p:sp>
      <p:sp>
        <p:nvSpPr>
          <p:cNvPr id="4" name="下矢印 3"/>
          <p:cNvSpPr/>
          <p:nvPr/>
        </p:nvSpPr>
        <p:spPr>
          <a:xfrm rot="5400000">
            <a:off x="3866015" y="2971124"/>
            <a:ext cx="1423988" cy="143986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dirty="0"/>
          </a:p>
        </p:txBody>
      </p:sp>
      <p:sp>
        <p:nvSpPr>
          <p:cNvPr id="5" name="正方形/長方形 9"/>
          <p:cNvSpPr>
            <a:spLocks noChangeArrowheads="1"/>
          </p:cNvSpPr>
          <p:nvPr/>
        </p:nvSpPr>
        <p:spPr bwMode="auto">
          <a:xfrm>
            <a:off x="3677897" y="3337112"/>
            <a:ext cx="18002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a:spcBef>
                <a:spcPct val="20000"/>
              </a:spcBef>
              <a:buClr>
                <a:schemeClr val="accent1"/>
              </a:buClr>
              <a:buSzPct val="85000"/>
              <a:buFont typeface="Arial" panose="020B0604020202020204" pitchFamily="34" charset="0"/>
              <a:buChar char="•"/>
              <a:defRPr kumimoji="1" sz="2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1"/>
              </a:buClr>
              <a:buSzPct val="85000"/>
              <a:buFont typeface="Arial" panose="020B0604020202020204" pitchFamily="34" charset="0"/>
              <a:buChar char="•"/>
              <a:defRPr kumimoji="1" sz="20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90000"/>
              <a:buFont typeface="Arial" panose="020B0604020202020204" pitchFamily="34" charset="0"/>
              <a:buChar char="•"/>
              <a:defRPr kumimoji="1">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1"/>
              </a:buClr>
              <a:buFont typeface="Arial" panose="020B0604020202020204" pitchFamily="34" charset="0"/>
              <a:buChar char="•"/>
              <a:defRPr kumimoji="1" sz="16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kumimoji="1" sz="14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 typeface="Wingdings 2" panose="05020102010507070707" pitchFamily="18" charset="2"/>
              <a:buNone/>
            </a:pPr>
            <a:r>
              <a:rPr lang="en-US" altLang="ja-JP" sz="2000" b="1" i="1" dirty="0">
                <a:latin typeface="Gill Sans MT" panose="020B0502020104020203" pitchFamily="34" charset="0"/>
              </a:rPr>
              <a:t>How to reflect?</a:t>
            </a:r>
          </a:p>
        </p:txBody>
      </p:sp>
      <p:sp>
        <p:nvSpPr>
          <p:cNvPr id="6" name="角丸四角形 5"/>
          <p:cNvSpPr/>
          <p:nvPr/>
        </p:nvSpPr>
        <p:spPr>
          <a:xfrm>
            <a:off x="323850" y="1854884"/>
            <a:ext cx="3534228" cy="4704892"/>
          </a:xfrm>
          <a:prstGeom prst="roundRect">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chemeClr val="accent5">
                  <a:lumMod val="50000"/>
                </a:schemeClr>
              </a:buClr>
              <a:defRPr/>
            </a:pPr>
            <a:r>
              <a:rPr lang="en-US" altLang="ja-JP" sz="2400" b="1" u="sng" dirty="0">
                <a:solidFill>
                  <a:schemeClr val="accent5">
                    <a:lumMod val="75000"/>
                  </a:schemeClr>
                </a:solidFill>
              </a:rPr>
              <a:t>Project Framework</a:t>
            </a:r>
          </a:p>
          <a:p>
            <a:pPr eaLnBrk="1" hangingPunct="1">
              <a:buClr>
                <a:schemeClr val="accent5">
                  <a:lumMod val="50000"/>
                </a:schemeClr>
              </a:buClr>
              <a:defRPr/>
            </a:pPr>
            <a:endParaRPr lang="en-US" altLang="ja-JP" sz="2200" i="1" dirty="0">
              <a:solidFill>
                <a:schemeClr val="tx1"/>
              </a:solidFill>
            </a:endParaRPr>
          </a:p>
          <a:p>
            <a:pPr eaLnBrk="1" hangingPunct="1">
              <a:buClr>
                <a:schemeClr val="accent5">
                  <a:lumMod val="50000"/>
                </a:schemeClr>
              </a:buClr>
              <a:defRPr/>
            </a:pPr>
            <a:r>
              <a:rPr lang="en-US" altLang="ja-JP" sz="2200" i="1" dirty="0">
                <a:solidFill>
                  <a:schemeClr val="tx1"/>
                </a:solidFill>
              </a:rPr>
              <a:t>&lt;Project Purpose</a:t>
            </a:r>
            <a:r>
              <a:rPr lang="ja-JP" altLang="en-US" sz="2200" i="1" dirty="0">
                <a:solidFill>
                  <a:schemeClr val="tx1"/>
                </a:solidFill>
              </a:rPr>
              <a:t>＞</a:t>
            </a:r>
            <a:endParaRPr lang="en-US" altLang="ja-JP" sz="2200" i="1" dirty="0">
              <a:solidFill>
                <a:schemeClr val="tx1"/>
              </a:solidFill>
            </a:endParaRPr>
          </a:p>
          <a:p>
            <a:pPr eaLnBrk="1" hangingPunct="1">
              <a:buClr>
                <a:schemeClr val="accent5">
                  <a:lumMod val="50000"/>
                </a:schemeClr>
              </a:buClr>
              <a:defRPr/>
            </a:pPr>
            <a:r>
              <a:rPr lang="en-US" altLang="ja-JP" sz="2200" dirty="0">
                <a:solidFill>
                  <a:schemeClr val="tx1"/>
                </a:solidFill>
              </a:rPr>
              <a:t>Increasing income from vegetable production by realizing market oriented agriculture.</a:t>
            </a:r>
          </a:p>
          <a:p>
            <a:pPr eaLnBrk="1" hangingPunct="1">
              <a:buClr>
                <a:schemeClr val="accent5">
                  <a:lumMod val="50000"/>
                </a:schemeClr>
              </a:buClr>
              <a:defRPr/>
            </a:pPr>
            <a:endParaRPr lang="en-US" altLang="ja-JP" sz="2200" dirty="0">
              <a:solidFill>
                <a:schemeClr val="tx1"/>
              </a:solidFill>
            </a:endParaRPr>
          </a:p>
          <a:p>
            <a:pPr eaLnBrk="1" hangingPunct="1">
              <a:buClr>
                <a:schemeClr val="accent5">
                  <a:lumMod val="50000"/>
                </a:schemeClr>
              </a:buClr>
              <a:defRPr/>
            </a:pPr>
            <a:r>
              <a:rPr lang="en-US" altLang="ja-JP" sz="2200" i="1" dirty="0">
                <a:solidFill>
                  <a:schemeClr val="tx1"/>
                </a:solidFill>
              </a:rPr>
              <a:t>&lt;Activities&gt;</a:t>
            </a:r>
          </a:p>
          <a:p>
            <a:pPr marL="342900" indent="-342900" eaLnBrk="1" hangingPunct="1">
              <a:buClr>
                <a:schemeClr val="accent5">
                  <a:lumMod val="50000"/>
                </a:schemeClr>
              </a:buClr>
              <a:buFont typeface="Wingdings" panose="05000000000000000000" pitchFamily="2" charset="2"/>
              <a:buChar char="u"/>
              <a:defRPr/>
            </a:pPr>
            <a:r>
              <a:rPr lang="en-US" altLang="ja-JP" sz="2200" dirty="0">
                <a:solidFill>
                  <a:schemeClr val="tx1"/>
                </a:solidFill>
              </a:rPr>
              <a:t>Conduct market survey by farmers</a:t>
            </a:r>
          </a:p>
          <a:p>
            <a:pPr marL="342900" indent="-342900" eaLnBrk="1" hangingPunct="1">
              <a:buClr>
                <a:schemeClr val="accent5">
                  <a:lumMod val="50000"/>
                </a:schemeClr>
              </a:buClr>
              <a:buFont typeface="Wingdings" panose="05000000000000000000" pitchFamily="2" charset="2"/>
              <a:buChar char="u"/>
              <a:defRPr/>
            </a:pPr>
            <a:r>
              <a:rPr lang="en-US" altLang="ja-JP" sz="2200" dirty="0">
                <a:solidFill>
                  <a:schemeClr val="tx1"/>
                </a:solidFill>
              </a:rPr>
              <a:t>Introduction of basic cultivation techniques.</a:t>
            </a:r>
          </a:p>
          <a:p>
            <a:pPr eaLnBrk="1" hangingPunct="1">
              <a:buClr>
                <a:schemeClr val="accent5">
                  <a:lumMod val="50000"/>
                </a:schemeClr>
              </a:buClr>
              <a:defRPr/>
            </a:pPr>
            <a:r>
              <a:rPr lang="en-US" altLang="ja-JP" sz="2200" dirty="0">
                <a:solidFill>
                  <a:schemeClr val="tx1"/>
                </a:solidFill>
              </a:rPr>
              <a:t> </a:t>
            </a:r>
          </a:p>
        </p:txBody>
      </p:sp>
      <p:sp>
        <p:nvSpPr>
          <p:cNvPr id="7" name="角丸四角形 6"/>
          <p:cNvSpPr/>
          <p:nvPr/>
        </p:nvSpPr>
        <p:spPr>
          <a:xfrm>
            <a:off x="5435600" y="1854884"/>
            <a:ext cx="3384550" cy="456043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bg1"/>
              </a:solidFill>
            </a:endParaRPr>
          </a:p>
        </p:txBody>
      </p:sp>
      <p:sp>
        <p:nvSpPr>
          <p:cNvPr id="8" name="コンテンツ プレースホルダー 2"/>
          <p:cNvSpPr txBox="1">
            <a:spLocks/>
          </p:cNvSpPr>
          <p:nvPr/>
        </p:nvSpPr>
        <p:spPr bwMode="auto">
          <a:xfrm>
            <a:off x="5435600" y="2704196"/>
            <a:ext cx="3313113" cy="3524934"/>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600"/>
              </a:spcBef>
              <a:buClr>
                <a:schemeClr val="accent1"/>
              </a:buClr>
              <a:buSzPct val="80000"/>
              <a:buFont typeface="Wingdings 2" pitchFamily="18" charset="2"/>
              <a:buChar char=""/>
              <a:defRPr kumimoji="1" sz="3200">
                <a:solidFill>
                  <a:schemeClr val="tx1"/>
                </a:solidFill>
                <a:latin typeface="Gill Sans MT" pitchFamily="34" charset="0"/>
                <a:ea typeface="HGｺﾞｼｯｸE" pitchFamily="49" charset="-128"/>
              </a:defRPr>
            </a:lvl1pPr>
            <a:lvl2pPr marL="639763" indent="-236538" eaLnBrk="0" hangingPunct="0">
              <a:spcBef>
                <a:spcPts val="550"/>
              </a:spcBef>
              <a:buClr>
                <a:schemeClr val="accent1"/>
              </a:buClr>
              <a:buFont typeface="Verdana" pitchFamily="34" charset="0"/>
              <a:buChar char="◦"/>
              <a:defRPr kumimoji="1" sz="2800">
                <a:solidFill>
                  <a:schemeClr val="tx1"/>
                </a:solidFill>
                <a:latin typeface="Gill Sans MT" pitchFamily="34" charset="0"/>
                <a:ea typeface="HGｺﾞｼｯｸE" pitchFamily="49" charset="-128"/>
              </a:defRPr>
            </a:lvl2pPr>
            <a:lvl3pPr marL="885825" indent="-228600" eaLnBrk="0" hangingPunct="0">
              <a:spcBef>
                <a:spcPct val="20000"/>
              </a:spcBef>
              <a:buClr>
                <a:schemeClr val="accent2"/>
              </a:buClr>
              <a:buFont typeface="Wingdings 2" pitchFamily="18" charset="2"/>
              <a:buChar char=""/>
              <a:defRPr kumimoji="1" sz="2400">
                <a:solidFill>
                  <a:schemeClr val="tx1"/>
                </a:solidFill>
                <a:latin typeface="Gill Sans MT" pitchFamily="34" charset="0"/>
                <a:ea typeface="HGｺﾞｼｯｸE" pitchFamily="49" charset="-128"/>
              </a:defRPr>
            </a:lvl3pPr>
            <a:lvl4pPr marL="1096963" indent="-173038" eaLnBrk="0" hangingPunct="0">
              <a:spcBef>
                <a:spcPct val="20000"/>
              </a:spcBef>
              <a:buClr>
                <a:srgbClr val="C32D2E"/>
              </a:buClr>
              <a:buFont typeface="Wingdings 2" pitchFamily="18" charset="2"/>
              <a:buChar char=""/>
              <a:defRPr kumimoji="1" sz="2000">
                <a:solidFill>
                  <a:schemeClr val="tx1"/>
                </a:solidFill>
                <a:latin typeface="Gill Sans MT" pitchFamily="34" charset="0"/>
                <a:ea typeface="HGｺﾞｼｯｸE" pitchFamily="49" charset="-128"/>
              </a:defRPr>
            </a:lvl4pPr>
            <a:lvl5pPr marL="1296988" indent="-182563" eaLnBrk="0" hangingPunct="0">
              <a:spcBef>
                <a:spcPct val="20000"/>
              </a:spcBef>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5pPr>
            <a:lvl6pPr marL="17541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6pPr>
            <a:lvl7pPr marL="22113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7pPr>
            <a:lvl8pPr marL="26685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8pPr>
            <a:lvl9pPr marL="31257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9pPr>
          </a:lstStyle>
          <a:p>
            <a:pPr marL="342900" indent="-342900">
              <a:buClr>
                <a:schemeClr val="accent6">
                  <a:lumMod val="75000"/>
                </a:schemeClr>
              </a:buClr>
              <a:buFont typeface="Wingdings" panose="05000000000000000000" pitchFamily="2" charset="2"/>
              <a:buChar char="u"/>
              <a:defRPr/>
            </a:pPr>
            <a:r>
              <a:rPr lang="en-US" altLang="ja-JP" sz="2200" dirty="0">
                <a:latin typeface="+mn-lt"/>
                <a:ea typeface="+mn-ea"/>
              </a:rPr>
              <a:t>Both female and male farmers engage in vegetable farming.</a:t>
            </a:r>
          </a:p>
          <a:p>
            <a:pPr marL="342900" indent="-342900">
              <a:buClr>
                <a:schemeClr val="accent6">
                  <a:lumMod val="75000"/>
                </a:schemeClr>
              </a:buClr>
              <a:buFont typeface="Wingdings" panose="05000000000000000000" pitchFamily="2" charset="2"/>
              <a:buChar char="u"/>
              <a:defRPr/>
            </a:pPr>
            <a:r>
              <a:rPr lang="en-US" altLang="ja-JP" sz="2200" dirty="0">
                <a:latin typeface="+mn-lt"/>
                <a:ea typeface="+mn-ea"/>
              </a:rPr>
              <a:t>Women are so busy with reproductive activity as well as productive activity.</a:t>
            </a:r>
          </a:p>
          <a:p>
            <a:pPr marL="342900" indent="-342900">
              <a:buClr>
                <a:schemeClr val="accent6">
                  <a:lumMod val="75000"/>
                </a:schemeClr>
              </a:buClr>
              <a:buFont typeface="Wingdings" panose="05000000000000000000" pitchFamily="2" charset="2"/>
              <a:buChar char="u"/>
              <a:defRPr/>
            </a:pPr>
            <a:r>
              <a:rPr lang="en-US" altLang="ja-JP" sz="2200" dirty="0">
                <a:latin typeface="+mn-lt"/>
                <a:ea typeface="+mn-ea"/>
              </a:rPr>
              <a:t>Men have more control over resources than women do.</a:t>
            </a:r>
            <a:endParaRPr lang="ja-JP" altLang="en-US" sz="2200" dirty="0">
              <a:latin typeface="+mn-lt"/>
              <a:ea typeface="+mn-ea"/>
            </a:endParaRPr>
          </a:p>
        </p:txBody>
      </p:sp>
      <p:sp>
        <p:nvSpPr>
          <p:cNvPr id="9" name="コンテンツ プレースホルダー 2"/>
          <p:cNvSpPr txBox="1">
            <a:spLocks/>
          </p:cNvSpPr>
          <p:nvPr/>
        </p:nvSpPr>
        <p:spPr bwMode="auto">
          <a:xfrm>
            <a:off x="5853112" y="2010459"/>
            <a:ext cx="2549525" cy="538163"/>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600"/>
              </a:spcBef>
              <a:buClr>
                <a:schemeClr val="accent1"/>
              </a:buClr>
              <a:buSzPct val="80000"/>
              <a:buFont typeface="Wingdings 2" pitchFamily="18" charset="2"/>
              <a:buChar char=""/>
              <a:defRPr kumimoji="1" sz="3200">
                <a:solidFill>
                  <a:schemeClr val="tx1"/>
                </a:solidFill>
                <a:latin typeface="Gill Sans MT" pitchFamily="34" charset="0"/>
                <a:ea typeface="HGｺﾞｼｯｸE" pitchFamily="49" charset="-128"/>
              </a:defRPr>
            </a:lvl1pPr>
            <a:lvl2pPr marL="639763" indent="-236538" eaLnBrk="0" hangingPunct="0">
              <a:spcBef>
                <a:spcPts val="550"/>
              </a:spcBef>
              <a:buClr>
                <a:schemeClr val="accent1"/>
              </a:buClr>
              <a:buFont typeface="Verdana" pitchFamily="34" charset="0"/>
              <a:buChar char="◦"/>
              <a:defRPr kumimoji="1" sz="2800">
                <a:solidFill>
                  <a:schemeClr val="tx1"/>
                </a:solidFill>
                <a:latin typeface="Gill Sans MT" pitchFamily="34" charset="0"/>
                <a:ea typeface="HGｺﾞｼｯｸE" pitchFamily="49" charset="-128"/>
              </a:defRPr>
            </a:lvl2pPr>
            <a:lvl3pPr marL="885825" indent="-228600" eaLnBrk="0" hangingPunct="0">
              <a:spcBef>
                <a:spcPct val="20000"/>
              </a:spcBef>
              <a:buClr>
                <a:schemeClr val="accent2"/>
              </a:buClr>
              <a:buFont typeface="Wingdings 2" pitchFamily="18" charset="2"/>
              <a:buChar char=""/>
              <a:defRPr kumimoji="1" sz="2400">
                <a:solidFill>
                  <a:schemeClr val="tx1"/>
                </a:solidFill>
                <a:latin typeface="Gill Sans MT" pitchFamily="34" charset="0"/>
                <a:ea typeface="HGｺﾞｼｯｸE" pitchFamily="49" charset="-128"/>
              </a:defRPr>
            </a:lvl3pPr>
            <a:lvl4pPr marL="1096963" indent="-173038" eaLnBrk="0" hangingPunct="0">
              <a:spcBef>
                <a:spcPct val="20000"/>
              </a:spcBef>
              <a:buClr>
                <a:srgbClr val="C32D2E"/>
              </a:buClr>
              <a:buFont typeface="Wingdings 2" pitchFamily="18" charset="2"/>
              <a:buChar char=""/>
              <a:defRPr kumimoji="1" sz="2000">
                <a:solidFill>
                  <a:schemeClr val="tx1"/>
                </a:solidFill>
                <a:latin typeface="Gill Sans MT" pitchFamily="34" charset="0"/>
                <a:ea typeface="HGｺﾞｼｯｸE" pitchFamily="49" charset="-128"/>
              </a:defRPr>
            </a:lvl4pPr>
            <a:lvl5pPr marL="1296988" indent="-182563" eaLnBrk="0" hangingPunct="0">
              <a:spcBef>
                <a:spcPct val="20000"/>
              </a:spcBef>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5pPr>
            <a:lvl6pPr marL="17541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6pPr>
            <a:lvl7pPr marL="22113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7pPr>
            <a:lvl8pPr marL="26685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8pPr>
            <a:lvl9pPr marL="31257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9pPr>
          </a:lstStyle>
          <a:p>
            <a:pPr algn="ctr">
              <a:buFont typeface="Wingdings 2" pitchFamily="18" charset="2"/>
              <a:buNone/>
              <a:defRPr/>
            </a:pPr>
            <a:r>
              <a:rPr lang="en-US" altLang="ja-JP" sz="2400" b="1" u="sng" dirty="0">
                <a:solidFill>
                  <a:schemeClr val="accent6">
                    <a:lumMod val="75000"/>
                  </a:schemeClr>
                </a:solidFill>
                <a:latin typeface="+mn-lt"/>
                <a:ea typeface="+mn-ea"/>
              </a:rPr>
              <a:t>Results of Analysis</a:t>
            </a:r>
            <a:endParaRPr lang="ja-JP" altLang="en-US" sz="2400" b="1" u="sng" dirty="0">
              <a:solidFill>
                <a:schemeClr val="accent6">
                  <a:lumMod val="75000"/>
                </a:schemeClr>
              </a:solidFill>
              <a:latin typeface="+mn-lt"/>
              <a:ea typeface="+mn-ea"/>
            </a:endParaRPr>
          </a:p>
        </p:txBody>
      </p:sp>
    </p:spTree>
    <p:extLst>
      <p:ext uri="{BB962C8B-B14F-4D97-AF65-F5344CB8AC3E}">
        <p14:creationId xmlns:p14="http://schemas.microsoft.com/office/powerpoint/2010/main" val="4348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5704" y="2564987"/>
            <a:ext cx="7269646" cy="1325563"/>
          </a:xfrm>
        </p:spPr>
        <p:txBody>
          <a:bodyPr/>
          <a:lstStyle/>
          <a:p>
            <a:r>
              <a:rPr kumimoji="1" lang="en-US" altLang="ja-JP" dirty="0"/>
              <a:t>Thank you for your attention!</a:t>
            </a:r>
            <a:endParaRPr kumimoji="1" lang="ja-JP" altLang="en-US"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24</a:t>
            </a:fld>
            <a:endParaRPr kumimoji="1" lang="ja-JP" altLang="en-US"/>
          </a:p>
        </p:txBody>
      </p:sp>
    </p:spTree>
    <p:extLst>
      <p:ext uri="{BB962C8B-B14F-4D97-AF65-F5344CB8AC3E}">
        <p14:creationId xmlns:p14="http://schemas.microsoft.com/office/powerpoint/2010/main" val="3568424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3384" y="260478"/>
            <a:ext cx="7886700" cy="766988"/>
          </a:xfrm>
        </p:spPr>
        <p:txBody>
          <a:bodyPr/>
          <a:lstStyle/>
          <a:p>
            <a:pPr algn="ctr"/>
            <a:r>
              <a:rPr kumimoji="1" lang="en-US" altLang="ja-JP" dirty="0"/>
              <a:t>Sex and </a:t>
            </a:r>
            <a:r>
              <a:rPr lang="en-US" altLang="ja-JP" dirty="0"/>
              <a:t>Gender</a:t>
            </a:r>
            <a:endParaRPr kumimoji="1" lang="ja-JP" altLang="en-US" dirty="0"/>
          </a:p>
        </p:txBody>
      </p:sp>
      <p:sp>
        <p:nvSpPr>
          <p:cNvPr id="5" name="テキスト プレースホルダー 4"/>
          <p:cNvSpPr>
            <a:spLocks noGrp="1"/>
          </p:cNvSpPr>
          <p:nvPr>
            <p:ph type="body" idx="1"/>
          </p:nvPr>
        </p:nvSpPr>
        <p:spPr>
          <a:xfrm>
            <a:off x="426812" y="999004"/>
            <a:ext cx="3868340" cy="823912"/>
          </a:xfrm>
        </p:spPr>
        <p:txBody>
          <a:bodyPr>
            <a:normAutofit/>
          </a:bodyPr>
          <a:lstStyle/>
          <a:p>
            <a:r>
              <a:rPr kumimoji="1" lang="en-US" altLang="ja-JP" sz="4400" dirty="0"/>
              <a:t>Sex</a:t>
            </a:r>
            <a:endParaRPr kumimoji="1" lang="ja-JP" altLang="en-US" sz="4400" dirty="0"/>
          </a:p>
        </p:txBody>
      </p:sp>
      <p:sp>
        <p:nvSpPr>
          <p:cNvPr id="6" name="コンテンツ プレースホルダー 5"/>
          <p:cNvSpPr>
            <a:spLocks noGrp="1"/>
          </p:cNvSpPr>
          <p:nvPr>
            <p:ph sz="half" idx="2"/>
          </p:nvPr>
        </p:nvSpPr>
        <p:spPr>
          <a:xfrm>
            <a:off x="350440" y="1822916"/>
            <a:ext cx="3204654" cy="4054472"/>
          </a:xfrm>
        </p:spPr>
        <p:txBody>
          <a:bodyPr>
            <a:noAutofit/>
          </a:bodyPr>
          <a:lstStyle/>
          <a:p>
            <a:r>
              <a:rPr kumimoji="1" lang="en-US" altLang="ja-JP" sz="2600" dirty="0"/>
              <a:t>Biologically determined</a:t>
            </a:r>
          </a:p>
          <a:p>
            <a:r>
              <a:rPr lang="en-US" altLang="ja-JP" sz="2600" dirty="0"/>
              <a:t>Biological characteristics of men and women are universal and not affected by where you are, how old you are, </a:t>
            </a:r>
            <a:r>
              <a:rPr lang="en-US" altLang="ja-JP" sz="2600" dirty="0" err="1"/>
              <a:t>etc</a:t>
            </a:r>
            <a:endParaRPr kumimoji="1" lang="ja-JP" altLang="en-US" sz="2600" dirty="0"/>
          </a:p>
        </p:txBody>
      </p:sp>
      <p:sp>
        <p:nvSpPr>
          <p:cNvPr id="7" name="テキスト プレースホルダー 6"/>
          <p:cNvSpPr>
            <a:spLocks noGrp="1"/>
          </p:cNvSpPr>
          <p:nvPr>
            <p:ph type="body" sz="quarter" idx="3"/>
          </p:nvPr>
        </p:nvSpPr>
        <p:spPr>
          <a:xfrm>
            <a:off x="3758123" y="999004"/>
            <a:ext cx="3887391" cy="823912"/>
          </a:xfrm>
        </p:spPr>
        <p:txBody>
          <a:bodyPr>
            <a:normAutofit/>
          </a:bodyPr>
          <a:lstStyle/>
          <a:p>
            <a:r>
              <a:rPr kumimoji="1" lang="en-US" altLang="ja-JP" sz="4400" dirty="0"/>
              <a:t>Gender</a:t>
            </a:r>
            <a:endParaRPr kumimoji="1" lang="ja-JP" altLang="en-US" sz="4400" dirty="0"/>
          </a:p>
        </p:txBody>
      </p:sp>
      <p:sp>
        <p:nvSpPr>
          <p:cNvPr id="8" name="コンテンツ プレースホルダー 7"/>
          <p:cNvSpPr>
            <a:spLocks noGrp="1"/>
          </p:cNvSpPr>
          <p:nvPr>
            <p:ph sz="quarter" idx="4"/>
          </p:nvPr>
        </p:nvSpPr>
        <p:spPr>
          <a:xfrm>
            <a:off x="3758123" y="1822916"/>
            <a:ext cx="5269763" cy="4201431"/>
          </a:xfrm>
        </p:spPr>
        <p:txBody>
          <a:bodyPr>
            <a:noAutofit/>
          </a:bodyPr>
          <a:lstStyle/>
          <a:p>
            <a:r>
              <a:rPr lang="en-US" altLang="ja-JP" sz="2600" dirty="0"/>
              <a:t>Socially and culturally constructed</a:t>
            </a:r>
          </a:p>
          <a:p>
            <a:r>
              <a:rPr lang="en-US" altLang="ja-JP" sz="2600" dirty="0"/>
              <a:t>Context-specific, time-specific, and changeable.</a:t>
            </a:r>
          </a:p>
          <a:p>
            <a:r>
              <a:rPr lang="en-US" altLang="ja-JP" sz="2600" dirty="0"/>
              <a:t>Gender determines what is expected, allowed and valued in a woman or a man in a given context.</a:t>
            </a:r>
          </a:p>
          <a:p>
            <a:r>
              <a:rPr lang="en-US" altLang="ja-JP" sz="2600" dirty="0"/>
              <a:t>Also refers the relationships</a:t>
            </a:r>
            <a:r>
              <a:rPr lang="ja-JP" altLang="en-US" sz="2600" dirty="0"/>
              <a:t> </a:t>
            </a:r>
            <a:r>
              <a:rPr lang="en-US" altLang="ja-JP" sz="2600" dirty="0"/>
              <a:t>between women and men and girls and boys.</a:t>
            </a:r>
          </a:p>
          <a:p>
            <a:r>
              <a:rPr lang="en-US" altLang="ja-JP" sz="2600" dirty="0"/>
              <a:t>The relationships are not equal, but hierarchic. (women=subordinate, men=superior)</a:t>
            </a:r>
            <a:endParaRPr lang="ja-JP" altLang="en-US" sz="2600" dirty="0"/>
          </a:p>
          <a:p>
            <a:endParaRPr kumimoji="1" lang="ja-JP" altLang="en-US" sz="2600" dirty="0"/>
          </a:p>
        </p:txBody>
      </p:sp>
      <p:sp>
        <p:nvSpPr>
          <p:cNvPr id="4" name="スライド番号プレースホルダー 3"/>
          <p:cNvSpPr>
            <a:spLocks noGrp="1"/>
          </p:cNvSpPr>
          <p:nvPr>
            <p:ph type="sldNum" sz="quarter" idx="12"/>
          </p:nvPr>
        </p:nvSpPr>
        <p:spPr>
          <a:xfrm>
            <a:off x="6616814" y="6341845"/>
            <a:ext cx="2057400" cy="365125"/>
          </a:xfrm>
        </p:spPr>
        <p:txBody>
          <a:bodyPr/>
          <a:lstStyle/>
          <a:p>
            <a:fld id="{CD913413-363C-4858-B4CB-CEC9FA069924}" type="slidenum">
              <a:rPr kumimoji="1" lang="ja-JP" altLang="en-US" smtClean="0"/>
              <a:t>3</a:t>
            </a:fld>
            <a:endParaRPr kumimoji="1" lang="ja-JP" altLang="en-US" dirty="0"/>
          </a:p>
        </p:txBody>
      </p:sp>
    </p:spTree>
    <p:extLst>
      <p:ext uri="{BB962C8B-B14F-4D97-AF65-F5344CB8AC3E}">
        <p14:creationId xmlns:p14="http://schemas.microsoft.com/office/powerpoint/2010/main" val="15354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0936" y="313200"/>
            <a:ext cx="7886700" cy="1253442"/>
          </a:xfrm>
        </p:spPr>
        <p:txBody>
          <a:bodyPr/>
          <a:lstStyle/>
          <a:p>
            <a:r>
              <a:rPr kumimoji="1" lang="en-US" altLang="ja-JP" dirty="0"/>
              <a:t>1. What is Gender Analysis?</a:t>
            </a:r>
            <a:endParaRPr kumimoji="1" lang="ja-JP" altLang="en-US" dirty="0"/>
          </a:p>
        </p:txBody>
      </p:sp>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4</a:t>
            </a:fld>
            <a:endParaRPr kumimoji="1" lang="ja-JP" altLang="en-US"/>
          </a:p>
        </p:txBody>
      </p:sp>
      <p:sp>
        <p:nvSpPr>
          <p:cNvPr id="7" name="コンテンツ プレースホルダー 2"/>
          <p:cNvSpPr>
            <a:spLocks noGrp="1"/>
          </p:cNvSpPr>
          <p:nvPr>
            <p:ph idx="4294967295"/>
          </p:nvPr>
        </p:nvSpPr>
        <p:spPr>
          <a:xfrm>
            <a:off x="549150" y="1726299"/>
            <a:ext cx="8248899" cy="2664611"/>
          </a:xfrm>
        </p:spPr>
        <p:txBody>
          <a:bodyPr>
            <a:noAutofit/>
          </a:bodyPr>
          <a:lstStyle/>
          <a:p>
            <a:pPr>
              <a:buClr>
                <a:schemeClr val="accent1"/>
              </a:buClr>
              <a:buFont typeface="Wingdings" panose="05000000000000000000" pitchFamily="2" charset="2"/>
              <a:buChar char="l"/>
            </a:pPr>
            <a:r>
              <a:rPr lang="en-US" altLang="ja-JP" dirty="0"/>
              <a:t> A tool aiming to reveal differences between women and men of a project target in terms of situations, roles, issues, needs, etc.</a:t>
            </a:r>
          </a:p>
          <a:p>
            <a:pPr>
              <a:buClr>
                <a:schemeClr val="accent1"/>
              </a:buClr>
              <a:buFont typeface="Wingdings" panose="05000000000000000000" pitchFamily="2" charset="2"/>
              <a:buChar char="l"/>
            </a:pPr>
            <a:r>
              <a:rPr lang="en-US" altLang="ja-JP" dirty="0"/>
              <a:t> Results of gender analysis can be used :</a:t>
            </a:r>
          </a:p>
          <a:p>
            <a:pPr marL="0" indent="0">
              <a:buNone/>
            </a:pPr>
            <a:endParaRPr lang="en-US" altLang="ja-JP" dirty="0"/>
          </a:p>
        </p:txBody>
      </p:sp>
      <p:sp>
        <p:nvSpPr>
          <p:cNvPr id="8" name="コンテンツ プレースホルダー 2"/>
          <p:cNvSpPr>
            <a:spLocks noGrp="1"/>
          </p:cNvSpPr>
          <p:nvPr>
            <p:ph idx="4294967295"/>
          </p:nvPr>
        </p:nvSpPr>
        <p:spPr>
          <a:xfrm>
            <a:off x="911349" y="3532083"/>
            <a:ext cx="7255658" cy="2664611"/>
          </a:xfrm>
        </p:spPr>
        <p:txBody>
          <a:bodyPr>
            <a:noAutofit/>
          </a:bodyPr>
          <a:lstStyle/>
          <a:p>
            <a:pPr>
              <a:buClr>
                <a:schemeClr val="accent1"/>
              </a:buClr>
              <a:buFont typeface="Wingdings" panose="05000000000000000000" pitchFamily="2" charset="2"/>
              <a:buChar char="ü"/>
            </a:pPr>
            <a:r>
              <a:rPr lang="en-US" altLang="ja-JP" dirty="0"/>
              <a:t> to raise people’s awareness about their differences (farmers, extension  officers, government officers, Japanese experts, </a:t>
            </a:r>
            <a:r>
              <a:rPr lang="en-US" altLang="ja-JP" dirty="0" err="1"/>
              <a:t>etc</a:t>
            </a:r>
            <a:r>
              <a:rPr lang="en-US" altLang="ja-JP" dirty="0"/>
              <a:t>);</a:t>
            </a:r>
          </a:p>
          <a:p>
            <a:pPr>
              <a:buClr>
                <a:schemeClr val="accent1"/>
              </a:buClr>
              <a:buFont typeface="Wingdings" panose="05000000000000000000" pitchFamily="2" charset="2"/>
              <a:buChar char="ü"/>
            </a:pPr>
            <a:r>
              <a:rPr lang="en-US" altLang="ja-JP" dirty="0"/>
              <a:t> to improve project activities to effectively achieve its project purpose.</a:t>
            </a:r>
          </a:p>
          <a:p>
            <a:pPr>
              <a:buClr>
                <a:schemeClr val="accent1"/>
              </a:buClr>
              <a:buFont typeface="Wingdings" panose="05000000000000000000" pitchFamily="2" charset="2"/>
              <a:buChar char="ü"/>
            </a:pPr>
            <a:endParaRPr lang="en-US" altLang="ja-JP" dirty="0"/>
          </a:p>
        </p:txBody>
      </p:sp>
    </p:spTree>
    <p:extLst>
      <p:ext uri="{BB962C8B-B14F-4D97-AF65-F5344CB8AC3E}">
        <p14:creationId xmlns:p14="http://schemas.microsoft.com/office/powerpoint/2010/main" val="896569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CD913413-363C-4858-B4CB-CEC9FA069924}" type="slidenum">
              <a:rPr kumimoji="1" lang="ja-JP" altLang="en-US" smtClean="0"/>
              <a:t>5</a:t>
            </a:fld>
            <a:endParaRPr kumimoji="1" lang="ja-JP" altLang="en-US"/>
          </a:p>
        </p:txBody>
      </p:sp>
      <p:sp>
        <p:nvSpPr>
          <p:cNvPr id="7" name="コンテンツ プレースホルダー 2"/>
          <p:cNvSpPr>
            <a:spLocks noGrp="1"/>
          </p:cNvSpPr>
          <p:nvPr>
            <p:ph idx="4294967295"/>
          </p:nvPr>
        </p:nvSpPr>
        <p:spPr>
          <a:xfrm>
            <a:off x="537029" y="818470"/>
            <a:ext cx="8407400" cy="1126444"/>
          </a:xfrm>
        </p:spPr>
        <p:txBody>
          <a:bodyPr>
            <a:noAutofit/>
          </a:bodyPr>
          <a:lstStyle/>
          <a:p>
            <a:pPr>
              <a:buClr>
                <a:schemeClr val="accent1"/>
              </a:buClr>
              <a:buFont typeface="Wingdings" panose="05000000000000000000" pitchFamily="2" charset="2"/>
              <a:buChar char="l"/>
            </a:pPr>
            <a:r>
              <a:rPr lang="en-US" altLang="ja-JP" dirty="0"/>
              <a:t> Basic analysis tools:</a:t>
            </a:r>
          </a:p>
          <a:p>
            <a:pPr marL="0" indent="0">
              <a:buNone/>
            </a:pPr>
            <a:endParaRPr lang="en-US" altLang="ja-JP" dirty="0"/>
          </a:p>
        </p:txBody>
      </p:sp>
      <p:sp>
        <p:nvSpPr>
          <p:cNvPr id="9" name="コンテンツ プレースホルダー 2"/>
          <p:cNvSpPr txBox="1">
            <a:spLocks/>
          </p:cNvSpPr>
          <p:nvPr/>
        </p:nvSpPr>
        <p:spPr bwMode="auto">
          <a:xfrm>
            <a:off x="799119" y="1532569"/>
            <a:ext cx="70215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kumimoji="1"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kumimoji="1"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kumimoji="1"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kumimoji="1"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kumimoji="1"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1"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1" sz="2000" kern="1200">
                <a:solidFill>
                  <a:schemeClr val="tx1"/>
                </a:solidFill>
                <a:latin typeface="+mn-lt"/>
                <a:ea typeface="+mn-ea"/>
                <a:cs typeface="+mn-cs"/>
              </a:defRPr>
            </a:lvl9pPr>
            <a:extLst/>
          </a:lstStyle>
          <a:p>
            <a:pPr marL="596900" indent="-514350" eaLnBrk="1" hangingPunct="1">
              <a:buFont typeface="+mj-ea"/>
              <a:buAutoNum type="circleNumDbPlain"/>
              <a:defRPr/>
            </a:pPr>
            <a:r>
              <a:rPr lang="en-US" altLang="ja-JP" sz="2800" b="1" dirty="0">
                <a:solidFill>
                  <a:schemeClr val="tx2"/>
                </a:solidFill>
              </a:rPr>
              <a:t>Activity Profile </a:t>
            </a:r>
          </a:p>
          <a:p>
            <a:pPr marL="596900" indent="-514350" eaLnBrk="1" hangingPunct="1">
              <a:buFont typeface="+mj-ea"/>
              <a:buAutoNum type="circleNumDbPlain"/>
              <a:defRPr/>
            </a:pPr>
            <a:r>
              <a:rPr lang="en-US" altLang="ja-JP" sz="2800" b="1" dirty="0">
                <a:solidFill>
                  <a:schemeClr val="tx2"/>
                </a:solidFill>
              </a:rPr>
              <a:t>Daily Activity Profile </a:t>
            </a:r>
          </a:p>
          <a:p>
            <a:pPr marL="596900" indent="-514350" eaLnBrk="1" hangingPunct="1">
              <a:buFont typeface="+mj-ea"/>
              <a:buAutoNum type="circleNumDbPlain"/>
              <a:defRPr/>
            </a:pPr>
            <a:r>
              <a:rPr lang="en-US" altLang="ja-JP" sz="2800" b="1" dirty="0">
                <a:solidFill>
                  <a:schemeClr val="tx2"/>
                </a:solidFill>
              </a:rPr>
              <a:t>Access and Control Profile</a:t>
            </a:r>
          </a:p>
          <a:p>
            <a:pPr marL="596900" indent="-514350" eaLnBrk="1" hangingPunct="1">
              <a:buFont typeface="+mj-ea"/>
              <a:buAutoNum type="circleNumDbPlain"/>
              <a:defRPr/>
            </a:pPr>
            <a:r>
              <a:rPr lang="en-US" altLang="ja-JP" sz="2800" b="1" dirty="0">
                <a:solidFill>
                  <a:schemeClr val="tx2"/>
                </a:solidFill>
              </a:rPr>
              <a:t>Gender Action Plan</a:t>
            </a:r>
            <a:endParaRPr lang="ja-JP" altLang="en-US" sz="2800" b="1" dirty="0">
              <a:solidFill>
                <a:schemeClr val="tx2"/>
              </a:solidFill>
            </a:endParaRPr>
          </a:p>
          <a:p>
            <a:pPr marL="596900" indent="-514350" eaLnBrk="1" hangingPunct="1">
              <a:buFont typeface="+mj-ea"/>
              <a:buAutoNum type="circleNumDbPlain"/>
              <a:defRPr/>
            </a:pPr>
            <a:endParaRPr lang="en-US" altLang="ja-JP" sz="2800" b="1" dirty="0"/>
          </a:p>
        </p:txBody>
      </p:sp>
      <p:sp>
        <p:nvSpPr>
          <p:cNvPr id="11" name="コンテンツ プレースホルダー 2"/>
          <p:cNvSpPr txBox="1">
            <a:spLocks/>
          </p:cNvSpPr>
          <p:nvPr/>
        </p:nvSpPr>
        <p:spPr bwMode="auto">
          <a:xfrm>
            <a:off x="732935" y="3639741"/>
            <a:ext cx="8015588" cy="1712977"/>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600"/>
              </a:spcBef>
              <a:buClr>
                <a:schemeClr val="accent1"/>
              </a:buClr>
              <a:buSzPct val="80000"/>
              <a:buFont typeface="Wingdings 2" pitchFamily="18" charset="2"/>
              <a:buChar char=""/>
              <a:defRPr kumimoji="1" sz="3200">
                <a:solidFill>
                  <a:schemeClr val="tx1"/>
                </a:solidFill>
                <a:latin typeface="Gill Sans MT" pitchFamily="34" charset="0"/>
                <a:ea typeface="HGｺﾞｼｯｸE" pitchFamily="49" charset="-128"/>
              </a:defRPr>
            </a:lvl1pPr>
            <a:lvl2pPr marL="639763" indent="-236538" eaLnBrk="0" hangingPunct="0">
              <a:spcBef>
                <a:spcPts val="550"/>
              </a:spcBef>
              <a:buClr>
                <a:schemeClr val="accent1"/>
              </a:buClr>
              <a:buFont typeface="Verdana" pitchFamily="34" charset="0"/>
              <a:buChar char="◦"/>
              <a:defRPr kumimoji="1" sz="2800">
                <a:solidFill>
                  <a:schemeClr val="tx1"/>
                </a:solidFill>
                <a:latin typeface="Gill Sans MT" pitchFamily="34" charset="0"/>
                <a:ea typeface="HGｺﾞｼｯｸE" pitchFamily="49" charset="-128"/>
              </a:defRPr>
            </a:lvl2pPr>
            <a:lvl3pPr marL="885825" indent="-228600" eaLnBrk="0" hangingPunct="0">
              <a:spcBef>
                <a:spcPct val="20000"/>
              </a:spcBef>
              <a:buClr>
                <a:schemeClr val="accent2"/>
              </a:buClr>
              <a:buFont typeface="Wingdings 2" pitchFamily="18" charset="2"/>
              <a:buChar char=""/>
              <a:defRPr kumimoji="1" sz="2400">
                <a:solidFill>
                  <a:schemeClr val="tx1"/>
                </a:solidFill>
                <a:latin typeface="Gill Sans MT" pitchFamily="34" charset="0"/>
                <a:ea typeface="HGｺﾞｼｯｸE" pitchFamily="49" charset="-128"/>
              </a:defRPr>
            </a:lvl3pPr>
            <a:lvl4pPr marL="1096963" indent="-173038" eaLnBrk="0" hangingPunct="0">
              <a:spcBef>
                <a:spcPct val="20000"/>
              </a:spcBef>
              <a:buClr>
                <a:srgbClr val="C32D2E"/>
              </a:buClr>
              <a:buFont typeface="Wingdings 2" pitchFamily="18" charset="2"/>
              <a:buChar char=""/>
              <a:defRPr kumimoji="1" sz="2000">
                <a:solidFill>
                  <a:schemeClr val="tx1"/>
                </a:solidFill>
                <a:latin typeface="Gill Sans MT" pitchFamily="34" charset="0"/>
                <a:ea typeface="HGｺﾞｼｯｸE" pitchFamily="49" charset="-128"/>
              </a:defRPr>
            </a:lvl4pPr>
            <a:lvl5pPr marL="1296988" indent="-182563" eaLnBrk="0" hangingPunct="0">
              <a:spcBef>
                <a:spcPct val="20000"/>
              </a:spcBef>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5pPr>
            <a:lvl6pPr marL="17541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6pPr>
            <a:lvl7pPr marL="22113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7pPr>
            <a:lvl8pPr marL="26685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8pPr>
            <a:lvl9pPr marL="31257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9pPr>
          </a:lstStyle>
          <a:p>
            <a:pPr marL="457200" indent="-457200">
              <a:buFont typeface="Wingdings" panose="05000000000000000000" pitchFamily="2" charset="2"/>
              <a:buChar char="ü"/>
              <a:defRPr/>
            </a:pPr>
            <a:r>
              <a:rPr lang="en-US" altLang="ja-JP" sz="2800" i="1" dirty="0">
                <a:latin typeface="+mn-lt"/>
              </a:rPr>
              <a:t>Exercise with farmers</a:t>
            </a:r>
          </a:p>
          <a:p>
            <a:pPr marL="457200" indent="-457200">
              <a:buFont typeface="Wingdings" panose="05000000000000000000" pitchFamily="2" charset="2"/>
              <a:buChar char="ü"/>
              <a:defRPr/>
            </a:pPr>
            <a:r>
              <a:rPr lang="en-US" altLang="ja-JP" sz="2800" i="1" dirty="0">
                <a:latin typeface="+mn-lt"/>
              </a:rPr>
              <a:t>Famers must be divided into female farmer group(s) and male farmer group(s) </a:t>
            </a:r>
            <a:endParaRPr lang="ja-JP" altLang="en-US" sz="2800" i="1" dirty="0">
              <a:latin typeface="+mn-lt"/>
            </a:endParaRPr>
          </a:p>
        </p:txBody>
      </p:sp>
    </p:spTree>
    <p:extLst>
      <p:ext uri="{BB962C8B-B14F-4D97-AF65-F5344CB8AC3E}">
        <p14:creationId xmlns:p14="http://schemas.microsoft.com/office/powerpoint/2010/main" val="1425979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2"/>
          <p:cNvSpPr txBox="1">
            <a:spLocks/>
          </p:cNvSpPr>
          <p:nvPr/>
        </p:nvSpPr>
        <p:spPr>
          <a:xfrm>
            <a:off x="706664" y="2571017"/>
            <a:ext cx="7808686" cy="166033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a:buFont typeface="Wingdings" panose="05000000000000000000" pitchFamily="2" charset="2"/>
              <a:buChar char="p"/>
              <a:defRPr/>
            </a:pPr>
            <a:r>
              <a:rPr lang="en-US" altLang="ja-JP" sz="3200" b="1" dirty="0">
                <a:solidFill>
                  <a:schemeClr val="tx1"/>
                </a:solidFill>
              </a:rPr>
              <a:t> Purpose: </a:t>
            </a:r>
          </a:p>
          <a:p>
            <a:pPr marL="82550" indent="0">
              <a:lnSpc>
                <a:spcPct val="100000"/>
              </a:lnSpc>
              <a:spcBef>
                <a:spcPts val="0"/>
              </a:spcBef>
              <a:spcAft>
                <a:spcPts val="0"/>
              </a:spcAft>
              <a:buFont typeface="Wingdings 2" pitchFamily="18" charset="2"/>
              <a:buNone/>
              <a:defRPr/>
            </a:pPr>
            <a:r>
              <a:rPr lang="en-US" altLang="ja-JP" sz="3200" dirty="0">
                <a:solidFill>
                  <a:schemeClr val="tx1"/>
                </a:solidFill>
              </a:rPr>
              <a:t>To understand roles and responsibilities of women and men in family in productive, reproductive and community activities.</a:t>
            </a:r>
          </a:p>
        </p:txBody>
      </p:sp>
      <p:sp>
        <p:nvSpPr>
          <p:cNvPr id="10" name="タイトル 1"/>
          <p:cNvSpPr txBox="1">
            <a:spLocks/>
          </p:cNvSpPr>
          <p:nvPr/>
        </p:nvSpPr>
        <p:spPr bwMode="auto">
          <a:xfrm>
            <a:off x="375282" y="1619316"/>
            <a:ext cx="5372375" cy="61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100000"/>
              <a:buFont typeface="Symbol" panose="05050102010706020507" pitchFamily="18" charset="2"/>
              <a:buChar char=""/>
              <a:defRPr kumimoji="1" sz="2400">
                <a:solidFill>
                  <a:schemeClr val="tx2"/>
                </a:solidFill>
                <a:latin typeface="Candara" panose="020E0502030303020204" pitchFamily="34" charset="0"/>
                <a:ea typeface="HGP明朝E" panose="02020900000000000000" pitchFamily="18" charset="-128"/>
              </a:defRPr>
            </a:lvl1pPr>
            <a:lvl2pPr marL="576263" indent="-273050">
              <a:spcBef>
                <a:spcPct val="20000"/>
              </a:spcBef>
              <a:buClr>
                <a:schemeClr val="accent1"/>
              </a:buClr>
              <a:buSzPct val="100000"/>
              <a:buFont typeface="Symbol" panose="05050102010706020507" pitchFamily="18" charset="2"/>
              <a:buChar char=""/>
              <a:defRPr kumimoji="1" sz="2200">
                <a:solidFill>
                  <a:schemeClr val="tx2"/>
                </a:solidFill>
                <a:latin typeface="Candara" panose="020E0502030303020204" pitchFamily="34" charset="0"/>
                <a:ea typeface="HGP明朝E" panose="02020900000000000000" pitchFamily="18" charset="-128"/>
              </a:defRPr>
            </a:lvl2pPr>
            <a:lvl3pPr marL="855663" indent="-228600">
              <a:spcBef>
                <a:spcPct val="20000"/>
              </a:spcBef>
              <a:buClr>
                <a:schemeClr val="accent1"/>
              </a:buClr>
              <a:buSzPct val="100000"/>
              <a:buFont typeface="Symbol" panose="05050102010706020507" pitchFamily="18" charset="2"/>
              <a:buChar char=""/>
              <a:defRPr kumimoji="1" sz="2000">
                <a:solidFill>
                  <a:schemeClr val="tx2"/>
                </a:solidFill>
                <a:latin typeface="Candara" panose="020E0502030303020204" pitchFamily="34" charset="0"/>
                <a:ea typeface="HGP明朝E" panose="02020900000000000000" pitchFamily="18" charset="-128"/>
              </a:defRPr>
            </a:lvl3pPr>
            <a:lvl4pPr marL="1143000" indent="-228600">
              <a:spcBef>
                <a:spcPct val="20000"/>
              </a:spcBef>
              <a:buClr>
                <a:schemeClr val="accent1"/>
              </a:buClr>
              <a:buSzPct val="100000"/>
              <a:buFont typeface="Symbol" panose="05050102010706020507" pitchFamily="18" charset="2"/>
              <a:buChar char=""/>
              <a:defRPr kumimoji="1">
                <a:solidFill>
                  <a:schemeClr val="tx2"/>
                </a:solidFill>
                <a:latin typeface="Candara" panose="020E0502030303020204" pitchFamily="34" charset="0"/>
                <a:ea typeface="HGP明朝E" panose="02020900000000000000" pitchFamily="18" charset="-128"/>
              </a:defRPr>
            </a:lvl4pPr>
            <a:lvl5pPr marL="1462088" indent="-228600">
              <a:spcBef>
                <a:spcPct val="20000"/>
              </a:spcBef>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5pPr>
            <a:lvl6pPr marL="19192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6pPr>
            <a:lvl7pPr marL="23764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7pPr>
            <a:lvl8pPr marL="28336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8pPr>
            <a:lvl9pPr marL="3290888" indent="-228600" eaLnBrk="0" fontAlgn="base" hangingPunct="0">
              <a:spcBef>
                <a:spcPct val="20000"/>
              </a:spcBef>
              <a:spcAft>
                <a:spcPct val="0"/>
              </a:spcAft>
              <a:buClr>
                <a:schemeClr val="accent1"/>
              </a:buClr>
              <a:buSzPct val="100000"/>
              <a:buFont typeface="Symbol" panose="05050102010706020507" pitchFamily="18" charset="2"/>
              <a:buChar char=""/>
              <a:defRPr kumimoji="1" sz="1600">
                <a:solidFill>
                  <a:schemeClr val="tx2"/>
                </a:solidFill>
                <a:latin typeface="Candara" panose="020E0502030303020204" pitchFamily="34" charset="0"/>
                <a:ea typeface="HGP明朝E" panose="02020900000000000000" pitchFamily="18" charset="-128"/>
              </a:defRPr>
            </a:lvl9pPr>
          </a:lstStyle>
          <a:p>
            <a:pPr eaLnBrk="1" hangingPunct="1">
              <a:spcBef>
                <a:spcPct val="0"/>
              </a:spcBef>
              <a:buClrTx/>
              <a:buSzTx/>
              <a:buNone/>
            </a:pPr>
            <a:r>
              <a:rPr lang="ja-JP" altLang="en-US" sz="3600" b="1" dirty="0"/>
              <a:t>①　</a:t>
            </a:r>
            <a:r>
              <a:rPr lang="en-US" altLang="ja-JP" sz="3600" b="1" dirty="0"/>
              <a:t>Activity Profile </a:t>
            </a:r>
          </a:p>
        </p:txBody>
      </p:sp>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6</a:t>
            </a:fld>
            <a:endParaRPr lang="ja-JP" altLang="en-US"/>
          </a:p>
        </p:txBody>
      </p:sp>
      <p:sp>
        <p:nvSpPr>
          <p:cNvPr id="8" name="タイトル 1"/>
          <p:cNvSpPr txBox="1">
            <a:spLocks/>
          </p:cNvSpPr>
          <p:nvPr/>
        </p:nvSpPr>
        <p:spPr>
          <a:xfrm>
            <a:off x="375282" y="501098"/>
            <a:ext cx="8313230" cy="7824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2. How to Conduct Gender Analysis</a:t>
            </a:r>
            <a:endParaRPr lang="ja-JP" altLang="en-US" dirty="0"/>
          </a:p>
        </p:txBody>
      </p:sp>
      <p:sp>
        <p:nvSpPr>
          <p:cNvPr id="9" name="コンテンツ プレースホルダー 2"/>
          <p:cNvSpPr txBox="1">
            <a:spLocks/>
          </p:cNvSpPr>
          <p:nvPr/>
        </p:nvSpPr>
        <p:spPr>
          <a:xfrm>
            <a:off x="375282" y="4733440"/>
            <a:ext cx="8418285" cy="166033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425450" indent="-342900">
              <a:lnSpc>
                <a:spcPct val="100000"/>
              </a:lnSpc>
              <a:spcBef>
                <a:spcPts val="0"/>
              </a:spcBef>
              <a:spcAft>
                <a:spcPts val="0"/>
              </a:spcAft>
              <a:buFont typeface="Arial" panose="020B0604020202020204" pitchFamily="34" charset="0"/>
              <a:buChar char="•"/>
              <a:defRPr/>
            </a:pPr>
            <a:r>
              <a:rPr lang="en-US" altLang="ja-JP" sz="2400" i="1" dirty="0">
                <a:solidFill>
                  <a:schemeClr val="tx1"/>
                </a:solidFill>
              </a:rPr>
              <a:t>Productive</a:t>
            </a:r>
            <a:r>
              <a:rPr lang="ja-JP" altLang="en-US" sz="2400" i="1" dirty="0">
                <a:solidFill>
                  <a:schemeClr val="tx1"/>
                </a:solidFill>
              </a:rPr>
              <a:t> </a:t>
            </a:r>
            <a:r>
              <a:rPr lang="en-US" altLang="ja-JP" sz="2400" i="1" dirty="0">
                <a:solidFill>
                  <a:schemeClr val="tx1"/>
                </a:solidFill>
              </a:rPr>
              <a:t>activity</a:t>
            </a:r>
            <a:r>
              <a:rPr lang="en-US" altLang="ja-JP" sz="2400" dirty="0">
                <a:solidFill>
                  <a:schemeClr val="tx1"/>
                </a:solidFill>
              </a:rPr>
              <a:t>: Work for income and subsistence</a:t>
            </a:r>
          </a:p>
          <a:p>
            <a:pPr marL="425450" indent="-342900">
              <a:lnSpc>
                <a:spcPct val="100000"/>
              </a:lnSpc>
              <a:spcBef>
                <a:spcPts val="0"/>
              </a:spcBef>
              <a:spcAft>
                <a:spcPts val="0"/>
              </a:spcAft>
              <a:buFont typeface="Arial" panose="020B0604020202020204" pitchFamily="34" charset="0"/>
              <a:buChar char="•"/>
              <a:defRPr/>
            </a:pPr>
            <a:r>
              <a:rPr lang="en-US" altLang="ja-JP" sz="2400" i="1" dirty="0">
                <a:solidFill>
                  <a:schemeClr val="tx1"/>
                </a:solidFill>
              </a:rPr>
              <a:t>Reproductive activity</a:t>
            </a:r>
            <a:r>
              <a:rPr lang="en-US" altLang="ja-JP" sz="2400" dirty="0">
                <a:solidFill>
                  <a:schemeClr val="tx1"/>
                </a:solidFill>
              </a:rPr>
              <a:t>: Domestic work, childrearing, necessary work to support productive activity</a:t>
            </a:r>
          </a:p>
          <a:p>
            <a:pPr marL="425450" indent="-342900">
              <a:lnSpc>
                <a:spcPct val="100000"/>
              </a:lnSpc>
              <a:spcBef>
                <a:spcPts val="0"/>
              </a:spcBef>
              <a:spcAft>
                <a:spcPts val="0"/>
              </a:spcAft>
              <a:buFont typeface="Arial" panose="020B0604020202020204" pitchFamily="34" charset="0"/>
              <a:buChar char="•"/>
              <a:defRPr/>
            </a:pPr>
            <a:r>
              <a:rPr lang="en-US" altLang="ja-JP" sz="2400" i="1" dirty="0">
                <a:solidFill>
                  <a:schemeClr val="tx1"/>
                </a:solidFill>
              </a:rPr>
              <a:t>Community act</a:t>
            </a:r>
            <a:r>
              <a:rPr lang="en-US" altLang="ja-JP" sz="2400" dirty="0">
                <a:solidFill>
                  <a:schemeClr val="tx1"/>
                </a:solidFill>
              </a:rPr>
              <a:t>ivity: Activities</a:t>
            </a:r>
            <a:r>
              <a:rPr lang="ja-JP" altLang="en-US" sz="2400" dirty="0">
                <a:solidFill>
                  <a:schemeClr val="tx1"/>
                </a:solidFill>
              </a:rPr>
              <a:t> </a:t>
            </a:r>
            <a:r>
              <a:rPr lang="en-US" altLang="ja-JP" sz="2400" dirty="0">
                <a:solidFill>
                  <a:schemeClr val="tx1"/>
                </a:solidFill>
              </a:rPr>
              <a:t>for</a:t>
            </a:r>
            <a:r>
              <a:rPr lang="ja-JP" altLang="en-US" sz="2400" dirty="0">
                <a:solidFill>
                  <a:schemeClr val="tx1"/>
                </a:solidFill>
              </a:rPr>
              <a:t> </a:t>
            </a:r>
            <a:r>
              <a:rPr lang="en-US" altLang="ja-JP" sz="2400" dirty="0">
                <a:solidFill>
                  <a:schemeClr val="tx1"/>
                </a:solidFill>
              </a:rPr>
              <a:t>community</a:t>
            </a:r>
            <a:r>
              <a:rPr lang="ja-JP" altLang="en-US" sz="2400" dirty="0">
                <a:solidFill>
                  <a:schemeClr val="tx1"/>
                </a:solidFill>
              </a:rPr>
              <a:t> </a:t>
            </a:r>
            <a:r>
              <a:rPr lang="en-US" altLang="ja-JP" sz="2400" dirty="0">
                <a:solidFill>
                  <a:schemeClr val="tx1"/>
                </a:solidFill>
              </a:rPr>
              <a:t>to provide items of collective consumption</a:t>
            </a:r>
            <a:r>
              <a:rPr lang="ja-JP" altLang="en-US" sz="2400" dirty="0">
                <a:solidFill>
                  <a:schemeClr val="tx1"/>
                </a:solidFill>
              </a:rPr>
              <a:t>　</a:t>
            </a:r>
            <a:endParaRPr lang="en-US" altLang="ja-JP" sz="2400" dirty="0">
              <a:solidFill>
                <a:schemeClr val="tx1"/>
              </a:solidFill>
            </a:endParaRPr>
          </a:p>
        </p:txBody>
      </p:sp>
    </p:spTree>
    <p:extLst>
      <p:ext uri="{BB962C8B-B14F-4D97-AF65-F5344CB8AC3E}">
        <p14:creationId xmlns:p14="http://schemas.microsoft.com/office/powerpoint/2010/main" val="3925471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404" y="744108"/>
            <a:ext cx="4655930" cy="523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25764"/>
                  </a:outerShdw>
                </a:effectLst>
              </a14:hiddenEffects>
            </a:ext>
          </a:extLst>
        </p:spPr>
      </p:pic>
      <p:sp>
        <p:nvSpPr>
          <p:cNvPr id="7" name="コンテンツ プレースホルダー 2"/>
          <p:cNvSpPr txBox="1">
            <a:spLocks/>
          </p:cNvSpPr>
          <p:nvPr/>
        </p:nvSpPr>
        <p:spPr bwMode="auto">
          <a:xfrm>
            <a:off x="217715" y="429282"/>
            <a:ext cx="4064000" cy="532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anose="05000000000000000000" pitchFamily="2" charset="2"/>
              <a:buChar char="p"/>
              <a:defRPr/>
            </a:pPr>
            <a:r>
              <a:rPr lang="en-US" altLang="ja-JP" sz="3200" b="1" dirty="0">
                <a:solidFill>
                  <a:schemeClr val="tx1"/>
                </a:solidFill>
                <a:latin typeface="+mn-lt"/>
                <a:ea typeface="HGｺﾞｼｯｸE" pitchFamily="49" charset="-128"/>
              </a:rPr>
              <a:t> How to do: </a:t>
            </a:r>
          </a:p>
          <a:p>
            <a:pPr eaLnBrk="1" hangingPunct="1">
              <a:spcBef>
                <a:spcPts val="600"/>
              </a:spcBef>
              <a:buSzPct val="80000"/>
              <a:buFont typeface="Wingdings" pitchFamily="2" charset="2"/>
              <a:buChar char="ü"/>
              <a:defRPr/>
            </a:pPr>
            <a:r>
              <a:rPr lang="en-US" altLang="ja-JP" sz="3000" dirty="0">
                <a:solidFill>
                  <a:schemeClr val="tx1"/>
                </a:solidFill>
                <a:latin typeface="+mn-lt"/>
                <a:ea typeface="HGｺﾞｼｯｸE" pitchFamily="49" charset="-128"/>
              </a:rPr>
              <a:t>Ask women and men in separate groups to identify productive, reproductive and community activities.</a:t>
            </a:r>
          </a:p>
          <a:p>
            <a:pPr eaLnBrk="1" hangingPunct="1">
              <a:spcBef>
                <a:spcPts val="600"/>
              </a:spcBef>
              <a:buSzPct val="80000"/>
              <a:buFont typeface="Wingdings" pitchFamily="2" charset="2"/>
              <a:buChar char="ü"/>
              <a:defRPr/>
            </a:pPr>
            <a:r>
              <a:rPr lang="en-US" altLang="ja-JP" sz="3000" dirty="0">
                <a:solidFill>
                  <a:schemeClr val="tx1"/>
                </a:solidFill>
                <a:latin typeface="+mn-lt"/>
                <a:ea typeface="HGｺﾞｼｯｸE" pitchFamily="49" charset="-128"/>
              </a:rPr>
              <a:t>Ask them who in the family does which activities and tick (</a:t>
            </a:r>
            <a:r>
              <a:rPr lang="ja-JP" altLang="ja-JP" sz="3000" dirty="0">
                <a:solidFill>
                  <a:schemeClr val="tx1"/>
                </a:solidFill>
                <a:latin typeface="+mn-lt"/>
                <a:ea typeface="HGｺﾞｼｯｸE" pitchFamily="49" charset="-128"/>
              </a:rPr>
              <a:t>✓</a:t>
            </a:r>
            <a:r>
              <a:rPr lang="en-US" altLang="ja-JP" sz="3000" dirty="0">
                <a:solidFill>
                  <a:schemeClr val="tx1"/>
                </a:solidFill>
                <a:latin typeface="+mn-lt"/>
                <a:ea typeface="HGｺﾞｼｯｸE" pitchFamily="49" charset="-128"/>
              </a:rPr>
              <a:t>) the columns of either women or men who regularly does the activities. </a:t>
            </a:r>
          </a:p>
        </p:txBody>
      </p:sp>
      <p:sp>
        <p:nvSpPr>
          <p:cNvPr id="2" name="スライド番号プレースホルダー 1"/>
          <p:cNvSpPr>
            <a:spLocks noGrp="1"/>
          </p:cNvSpPr>
          <p:nvPr>
            <p:ph type="sldNum" sz="quarter" idx="12"/>
          </p:nvPr>
        </p:nvSpPr>
        <p:spPr/>
        <p:txBody>
          <a:bodyPr/>
          <a:lstStyle/>
          <a:p>
            <a:fld id="{FE3643C6-5C72-42F2-A797-2860623FDF9B}" type="slidenum">
              <a:rPr lang="ja-JP" altLang="en-US" smtClean="0"/>
              <a:pPr/>
              <a:t>7</a:t>
            </a:fld>
            <a:endParaRPr lang="ja-JP" altLang="en-US"/>
          </a:p>
        </p:txBody>
      </p:sp>
    </p:spTree>
    <p:extLst>
      <p:ext uri="{BB962C8B-B14F-4D97-AF65-F5344CB8AC3E}">
        <p14:creationId xmlns:p14="http://schemas.microsoft.com/office/powerpoint/2010/main" val="57881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コンテンツ プレースホルダー 2"/>
          <p:cNvSpPr>
            <a:spLocks noGrp="1"/>
          </p:cNvSpPr>
          <p:nvPr>
            <p:ph idx="4294967295"/>
          </p:nvPr>
        </p:nvSpPr>
        <p:spPr>
          <a:xfrm>
            <a:off x="539553" y="390527"/>
            <a:ext cx="4700104" cy="533400"/>
          </a:xfrm>
        </p:spPr>
        <p:txBody>
          <a:bodyPr>
            <a:noAutofit/>
          </a:bodyPr>
          <a:lstStyle/>
          <a:p>
            <a:pPr eaLnBrk="1" hangingPunct="1">
              <a:buClr>
                <a:schemeClr val="accent1"/>
              </a:buClr>
              <a:buFont typeface="Wingdings" panose="05000000000000000000" pitchFamily="2" charset="2"/>
              <a:buChar char="p"/>
            </a:pPr>
            <a:r>
              <a:rPr lang="en-US" altLang="ja-JP" sz="3200" b="1" dirty="0">
                <a:solidFill>
                  <a:schemeClr val="tx1"/>
                </a:solidFill>
              </a:rPr>
              <a:t> How to interpret: </a:t>
            </a:r>
          </a:p>
        </p:txBody>
      </p:sp>
      <p:pic>
        <p:nvPicPr>
          <p:cNvPr id="696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68" y="1862579"/>
            <a:ext cx="7677645" cy="481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7" name="コンテンツ プレースホルダー 2"/>
          <p:cNvSpPr txBox="1">
            <a:spLocks/>
          </p:cNvSpPr>
          <p:nvPr/>
        </p:nvSpPr>
        <p:spPr bwMode="auto">
          <a:xfrm>
            <a:off x="1475765" y="922675"/>
            <a:ext cx="64801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82550" eaLnBrk="0" hangingPunct="0">
              <a:spcBef>
                <a:spcPts val="600"/>
              </a:spcBef>
              <a:buClr>
                <a:schemeClr val="accent1"/>
              </a:buClr>
              <a:buSzPct val="80000"/>
              <a:buFont typeface="Wingdings 2" panose="05020102010507070707" pitchFamily="18" charset="2"/>
              <a:buChar char=""/>
              <a:defRPr kumimoji="1" sz="3200">
                <a:solidFill>
                  <a:schemeClr val="tx1"/>
                </a:solidFill>
                <a:latin typeface="Gill Sans MT" panose="020B0502020104020203" pitchFamily="34" charset="0"/>
                <a:ea typeface="HGｺﾞｼｯｸE" panose="020B0909000000000000" pitchFamily="49" charset="-128"/>
              </a:defRPr>
            </a:lvl1pPr>
            <a:lvl2pPr marL="639763" indent="-236538" eaLnBrk="0" hangingPunct="0">
              <a:spcBef>
                <a:spcPts val="550"/>
              </a:spcBef>
              <a:buClr>
                <a:schemeClr val="accent1"/>
              </a:buClr>
              <a:buFont typeface="Verdana" panose="020B0604030504040204" pitchFamily="34" charset="0"/>
              <a:buChar char="◦"/>
              <a:defRPr kumimoji="1" sz="2800">
                <a:solidFill>
                  <a:schemeClr val="tx1"/>
                </a:solidFill>
                <a:latin typeface="Gill Sans MT" panose="020B0502020104020203" pitchFamily="34" charset="0"/>
                <a:ea typeface="HGｺﾞｼｯｸE" panose="020B0909000000000000" pitchFamily="49" charset="-128"/>
              </a:defRPr>
            </a:lvl2pPr>
            <a:lvl3pPr marL="885825" indent="-228600" eaLnBrk="0" hangingPunct="0">
              <a:spcBef>
                <a:spcPct val="20000"/>
              </a:spcBef>
              <a:buClr>
                <a:schemeClr val="accent2"/>
              </a:buClr>
              <a:buFont typeface="Wingdings 2" panose="05020102010507070707" pitchFamily="18" charset="2"/>
              <a:buChar char=""/>
              <a:defRPr kumimoji="1" sz="2400">
                <a:solidFill>
                  <a:schemeClr val="tx1"/>
                </a:solidFill>
                <a:latin typeface="Gill Sans MT" panose="020B0502020104020203" pitchFamily="34" charset="0"/>
                <a:ea typeface="HGｺﾞｼｯｸE" panose="020B0909000000000000" pitchFamily="49" charset="-128"/>
              </a:defRPr>
            </a:lvl3pPr>
            <a:lvl4pPr marL="1096963" indent="-173038" eaLnBrk="0" hangingPunct="0">
              <a:spcBef>
                <a:spcPct val="20000"/>
              </a:spcBef>
              <a:buClr>
                <a:srgbClr val="C32D2E"/>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4pPr>
            <a:lvl5pPr marL="1296988" indent="-182563" eaLnBrk="0" hangingPunct="0">
              <a:spcBef>
                <a:spcPct val="20000"/>
              </a:spcBef>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5pPr>
            <a:lvl6pPr marL="17541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6pPr>
            <a:lvl7pPr marL="22113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7pPr>
            <a:lvl8pPr marL="26685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8pPr>
            <a:lvl9pPr marL="3125788" indent="-182563" eaLnBrk="0" fontAlgn="base" hangingPunct="0">
              <a:spcBef>
                <a:spcPct val="20000"/>
              </a:spcBef>
              <a:spcAft>
                <a:spcPct val="0"/>
              </a:spcAft>
              <a:buClr>
                <a:srgbClr val="84AA33"/>
              </a:buClr>
              <a:buFont typeface="Wingdings 2" panose="05020102010507070707" pitchFamily="18" charset="2"/>
              <a:buChar char=""/>
              <a:defRPr kumimoji="1" sz="2000">
                <a:solidFill>
                  <a:schemeClr val="tx1"/>
                </a:solidFill>
                <a:latin typeface="Gill Sans MT" panose="020B0502020104020203" pitchFamily="34" charset="0"/>
                <a:ea typeface="HGｺﾞｼｯｸE" panose="020B0909000000000000" pitchFamily="49" charset="-128"/>
              </a:defRPr>
            </a:lvl9pPr>
          </a:lstStyle>
          <a:p>
            <a:pPr eaLnBrk="1" hangingPunct="1">
              <a:buFont typeface="Wingdings 2" panose="05020102010507070707" pitchFamily="18" charset="2"/>
              <a:buNone/>
            </a:pPr>
            <a:r>
              <a:rPr lang="en-US" altLang="ja-JP" sz="2400" i="1" dirty="0">
                <a:latin typeface="+mj-lt"/>
              </a:rPr>
              <a:t>Activity Profile from a Project on Rice Cultivation</a:t>
            </a:r>
            <a:r>
              <a:rPr lang="en-US" altLang="ja-JP" sz="2400" b="1" i="1" dirty="0">
                <a:latin typeface="+mj-lt"/>
              </a:rPr>
              <a:t>  </a:t>
            </a:r>
          </a:p>
        </p:txBody>
      </p:sp>
      <p:sp>
        <p:nvSpPr>
          <p:cNvPr id="10" name="コンテンツ プレースホルダー 2"/>
          <p:cNvSpPr txBox="1">
            <a:spLocks/>
          </p:cNvSpPr>
          <p:nvPr/>
        </p:nvSpPr>
        <p:spPr bwMode="auto">
          <a:xfrm>
            <a:off x="761668" y="1457663"/>
            <a:ext cx="2390646" cy="375783"/>
          </a:xfrm>
          <a:prstGeom prst="rect">
            <a:avLst/>
          </a:prstGeom>
          <a:noFill/>
          <a:ln w="2540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600"/>
              </a:spcBef>
              <a:buClr>
                <a:schemeClr val="accent1"/>
              </a:buClr>
              <a:buSzPct val="80000"/>
              <a:buFont typeface="Wingdings 2" pitchFamily="18" charset="2"/>
              <a:buChar char=""/>
              <a:defRPr kumimoji="1" sz="3200">
                <a:solidFill>
                  <a:schemeClr val="tx1"/>
                </a:solidFill>
                <a:latin typeface="Gill Sans MT" pitchFamily="34" charset="0"/>
                <a:ea typeface="HGｺﾞｼｯｸE" pitchFamily="49" charset="-128"/>
              </a:defRPr>
            </a:lvl1pPr>
            <a:lvl2pPr marL="639763" indent="-236538" eaLnBrk="0" hangingPunct="0">
              <a:spcBef>
                <a:spcPts val="550"/>
              </a:spcBef>
              <a:buClr>
                <a:schemeClr val="accent1"/>
              </a:buClr>
              <a:buFont typeface="Verdana" pitchFamily="34" charset="0"/>
              <a:buChar char="◦"/>
              <a:defRPr kumimoji="1" sz="2800">
                <a:solidFill>
                  <a:schemeClr val="tx1"/>
                </a:solidFill>
                <a:latin typeface="Gill Sans MT" pitchFamily="34" charset="0"/>
                <a:ea typeface="HGｺﾞｼｯｸE" pitchFamily="49" charset="-128"/>
              </a:defRPr>
            </a:lvl2pPr>
            <a:lvl3pPr marL="885825" indent="-228600" eaLnBrk="0" hangingPunct="0">
              <a:spcBef>
                <a:spcPct val="20000"/>
              </a:spcBef>
              <a:buClr>
                <a:schemeClr val="accent2"/>
              </a:buClr>
              <a:buFont typeface="Wingdings 2" pitchFamily="18" charset="2"/>
              <a:buChar char=""/>
              <a:defRPr kumimoji="1" sz="2400">
                <a:solidFill>
                  <a:schemeClr val="tx1"/>
                </a:solidFill>
                <a:latin typeface="Gill Sans MT" pitchFamily="34" charset="0"/>
                <a:ea typeface="HGｺﾞｼｯｸE" pitchFamily="49" charset="-128"/>
              </a:defRPr>
            </a:lvl3pPr>
            <a:lvl4pPr marL="1096963" indent="-173038" eaLnBrk="0" hangingPunct="0">
              <a:spcBef>
                <a:spcPct val="20000"/>
              </a:spcBef>
              <a:buClr>
                <a:srgbClr val="C32D2E"/>
              </a:buClr>
              <a:buFont typeface="Wingdings 2" pitchFamily="18" charset="2"/>
              <a:buChar char=""/>
              <a:defRPr kumimoji="1" sz="2000">
                <a:solidFill>
                  <a:schemeClr val="tx1"/>
                </a:solidFill>
                <a:latin typeface="Gill Sans MT" pitchFamily="34" charset="0"/>
                <a:ea typeface="HGｺﾞｼｯｸE" pitchFamily="49" charset="-128"/>
              </a:defRPr>
            </a:lvl4pPr>
            <a:lvl5pPr marL="1296988" indent="-182563" eaLnBrk="0" hangingPunct="0">
              <a:spcBef>
                <a:spcPct val="20000"/>
              </a:spcBef>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5pPr>
            <a:lvl6pPr marL="17541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6pPr>
            <a:lvl7pPr marL="22113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7pPr>
            <a:lvl8pPr marL="26685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8pPr>
            <a:lvl9pPr marL="31257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9pPr>
          </a:lstStyle>
          <a:p>
            <a:pPr>
              <a:buFont typeface="Wingdings 2" pitchFamily="18" charset="2"/>
              <a:buNone/>
              <a:defRPr/>
            </a:pPr>
            <a:r>
              <a:rPr lang="en-US" altLang="ja-JP" sz="2000" dirty="0"/>
              <a:t>Productive Activity</a:t>
            </a:r>
            <a:endParaRPr lang="ja-JP" altLang="en-US" sz="2000" dirty="0"/>
          </a:p>
        </p:txBody>
      </p:sp>
      <p:sp>
        <p:nvSpPr>
          <p:cNvPr id="11" name="コンテンツ プレースホルダー 2"/>
          <p:cNvSpPr txBox="1">
            <a:spLocks/>
          </p:cNvSpPr>
          <p:nvPr/>
        </p:nvSpPr>
        <p:spPr bwMode="auto">
          <a:xfrm>
            <a:off x="4715853" y="1543058"/>
            <a:ext cx="2889633" cy="334509"/>
          </a:xfrm>
          <a:prstGeom prst="rect">
            <a:avLst/>
          </a:prstGeom>
          <a:noFill/>
          <a:ln w="2540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ts val="600"/>
              </a:spcBef>
              <a:buClr>
                <a:schemeClr val="accent1"/>
              </a:buClr>
              <a:buSzPct val="80000"/>
              <a:buFont typeface="Wingdings 2" pitchFamily="18" charset="2"/>
              <a:buChar char=""/>
              <a:defRPr kumimoji="1" sz="3200">
                <a:solidFill>
                  <a:schemeClr val="tx1"/>
                </a:solidFill>
                <a:latin typeface="Gill Sans MT" pitchFamily="34" charset="0"/>
                <a:ea typeface="HGｺﾞｼｯｸE" pitchFamily="49" charset="-128"/>
              </a:defRPr>
            </a:lvl1pPr>
            <a:lvl2pPr marL="639763" indent="-236538" eaLnBrk="0" hangingPunct="0">
              <a:spcBef>
                <a:spcPts val="550"/>
              </a:spcBef>
              <a:buClr>
                <a:schemeClr val="accent1"/>
              </a:buClr>
              <a:buFont typeface="Verdana" pitchFamily="34" charset="0"/>
              <a:buChar char="◦"/>
              <a:defRPr kumimoji="1" sz="2800">
                <a:solidFill>
                  <a:schemeClr val="tx1"/>
                </a:solidFill>
                <a:latin typeface="Gill Sans MT" pitchFamily="34" charset="0"/>
                <a:ea typeface="HGｺﾞｼｯｸE" pitchFamily="49" charset="-128"/>
              </a:defRPr>
            </a:lvl2pPr>
            <a:lvl3pPr marL="885825" indent="-228600" eaLnBrk="0" hangingPunct="0">
              <a:spcBef>
                <a:spcPct val="20000"/>
              </a:spcBef>
              <a:buClr>
                <a:schemeClr val="accent2"/>
              </a:buClr>
              <a:buFont typeface="Wingdings 2" pitchFamily="18" charset="2"/>
              <a:buChar char=""/>
              <a:defRPr kumimoji="1" sz="2400">
                <a:solidFill>
                  <a:schemeClr val="tx1"/>
                </a:solidFill>
                <a:latin typeface="Gill Sans MT" pitchFamily="34" charset="0"/>
                <a:ea typeface="HGｺﾞｼｯｸE" pitchFamily="49" charset="-128"/>
              </a:defRPr>
            </a:lvl3pPr>
            <a:lvl4pPr marL="1096963" indent="-173038" eaLnBrk="0" hangingPunct="0">
              <a:spcBef>
                <a:spcPct val="20000"/>
              </a:spcBef>
              <a:buClr>
                <a:srgbClr val="C32D2E"/>
              </a:buClr>
              <a:buFont typeface="Wingdings 2" pitchFamily="18" charset="2"/>
              <a:buChar char=""/>
              <a:defRPr kumimoji="1" sz="2000">
                <a:solidFill>
                  <a:schemeClr val="tx1"/>
                </a:solidFill>
                <a:latin typeface="Gill Sans MT" pitchFamily="34" charset="0"/>
                <a:ea typeface="HGｺﾞｼｯｸE" pitchFamily="49" charset="-128"/>
              </a:defRPr>
            </a:lvl4pPr>
            <a:lvl5pPr marL="1296988" indent="-182563" eaLnBrk="0" hangingPunct="0">
              <a:spcBef>
                <a:spcPct val="20000"/>
              </a:spcBef>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5pPr>
            <a:lvl6pPr marL="17541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6pPr>
            <a:lvl7pPr marL="22113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7pPr>
            <a:lvl8pPr marL="26685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8pPr>
            <a:lvl9pPr marL="3125788" indent="-182563" eaLnBrk="0" fontAlgn="base" hangingPunct="0">
              <a:spcBef>
                <a:spcPct val="20000"/>
              </a:spcBef>
              <a:spcAft>
                <a:spcPct val="0"/>
              </a:spcAft>
              <a:buClr>
                <a:srgbClr val="84AA33"/>
              </a:buClr>
              <a:buFont typeface="Wingdings 2" pitchFamily="18" charset="2"/>
              <a:buChar char=""/>
              <a:defRPr kumimoji="1" sz="2000">
                <a:solidFill>
                  <a:schemeClr val="tx1"/>
                </a:solidFill>
                <a:latin typeface="Gill Sans MT" pitchFamily="34" charset="0"/>
                <a:ea typeface="HGｺﾞｼｯｸE" pitchFamily="49" charset="-128"/>
              </a:defRPr>
            </a:lvl9pPr>
          </a:lstStyle>
          <a:p>
            <a:pPr>
              <a:buFont typeface="Wingdings 2" pitchFamily="18" charset="2"/>
              <a:buNone/>
              <a:defRPr/>
            </a:pPr>
            <a:r>
              <a:rPr lang="en-US" altLang="ja-JP" sz="2000" dirty="0"/>
              <a:t>Reproductive Activity</a:t>
            </a:r>
            <a:endParaRPr lang="ja-JP" altLang="en-US" sz="2000" dirty="0"/>
          </a:p>
        </p:txBody>
      </p:sp>
      <p:sp>
        <p:nvSpPr>
          <p:cNvPr id="12" name="正方形/長方形 11"/>
          <p:cNvSpPr/>
          <p:nvPr/>
        </p:nvSpPr>
        <p:spPr>
          <a:xfrm>
            <a:off x="4842831" y="6050176"/>
            <a:ext cx="3596482" cy="523220"/>
          </a:xfrm>
          <a:prstGeom prst="rect">
            <a:avLst/>
          </a:prstGeom>
        </p:spPr>
        <p:txBody>
          <a:bodyPr wrap="square">
            <a:spAutoFit/>
          </a:bodyPr>
          <a:lstStyle/>
          <a:p>
            <a:pPr>
              <a:defRPr/>
            </a:pPr>
            <a:r>
              <a:rPr lang="en-US" altLang="ja-JP" sz="1400" dirty="0"/>
              <a:t>Source: JICA (2016). </a:t>
            </a:r>
            <a:r>
              <a:rPr lang="en-US" altLang="ja-JP" sz="1400" i="1" dirty="0"/>
              <a:t>Teaching Guidelines: Gender and Agriculture/Rural Development</a:t>
            </a:r>
            <a:r>
              <a:rPr lang="en-US" altLang="ja-JP" sz="1400" dirty="0"/>
              <a:t>.</a:t>
            </a:r>
            <a:endParaRPr lang="ja-JP" altLang="en-US" sz="1400" dirty="0"/>
          </a:p>
        </p:txBody>
      </p:sp>
      <p:sp>
        <p:nvSpPr>
          <p:cNvPr id="2" name="スライド番号プレースホルダー 1"/>
          <p:cNvSpPr>
            <a:spLocks noGrp="1"/>
          </p:cNvSpPr>
          <p:nvPr>
            <p:ph type="sldNum" sz="quarter" idx="12"/>
          </p:nvPr>
        </p:nvSpPr>
        <p:spPr>
          <a:xfrm>
            <a:off x="6838043" y="6368112"/>
            <a:ext cx="2057400" cy="365125"/>
          </a:xfrm>
        </p:spPr>
        <p:txBody>
          <a:bodyPr/>
          <a:lstStyle/>
          <a:p>
            <a:fld id="{FE3643C6-5C72-42F2-A797-2860623FDF9B}" type="slidenum">
              <a:rPr lang="ja-JP" altLang="en-US" smtClean="0"/>
              <a:pPr/>
              <a:t>8</a:t>
            </a:fld>
            <a:endParaRPr lang="ja-JP" altLang="en-US"/>
          </a:p>
        </p:txBody>
      </p:sp>
    </p:spTree>
    <p:extLst>
      <p:ext uri="{BB962C8B-B14F-4D97-AF65-F5344CB8AC3E}">
        <p14:creationId xmlns:p14="http://schemas.microsoft.com/office/powerpoint/2010/main" val="208681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CD913413-363C-4858-B4CB-CEC9FA069924}" type="slidenum">
              <a:rPr kumimoji="1" lang="ja-JP" altLang="en-US" smtClean="0"/>
              <a:t>9</a:t>
            </a:fld>
            <a:endParaRPr kumimoji="1" lang="ja-JP" altLang="en-US"/>
          </a:p>
        </p:txBody>
      </p:sp>
      <p:sp>
        <p:nvSpPr>
          <p:cNvPr id="3" name="タイトル 1"/>
          <p:cNvSpPr txBox="1">
            <a:spLocks/>
          </p:cNvSpPr>
          <p:nvPr/>
        </p:nvSpPr>
        <p:spPr>
          <a:xfrm>
            <a:off x="2842712" y="808682"/>
            <a:ext cx="3209746" cy="7824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dirty="0"/>
              <a:t>Group Work</a:t>
            </a:r>
            <a:endParaRPr lang="ja-JP" altLang="en-US" dirty="0"/>
          </a:p>
        </p:txBody>
      </p:sp>
      <p:sp>
        <p:nvSpPr>
          <p:cNvPr id="4" name="コンテンツ プレースホルダー 2"/>
          <p:cNvSpPr txBox="1">
            <a:spLocks/>
          </p:cNvSpPr>
          <p:nvPr/>
        </p:nvSpPr>
        <p:spPr bwMode="auto">
          <a:xfrm>
            <a:off x="580571" y="1866633"/>
            <a:ext cx="8171543" cy="3822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639763" indent="-236538">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85825" indent="-22860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096963" indent="-173038">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296988" indent="-182563">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7541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2113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6685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125788" indent="-182563"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List up productive, reproductive and community activities that female and male farmers in your community engage in.</a:t>
            </a:r>
          </a:p>
          <a:p>
            <a:pPr marL="82550" indent="0" eaLnBrk="1" hangingPunct="1">
              <a:spcBef>
                <a:spcPts val="600"/>
              </a:spcBef>
              <a:buSzPct val="80000"/>
              <a:buNone/>
              <a:defRPr/>
            </a:pPr>
            <a:r>
              <a:rPr lang="en-US" altLang="ja-JP" sz="2800" i="1" dirty="0">
                <a:solidFill>
                  <a:schemeClr val="tx1"/>
                </a:solidFill>
                <a:latin typeface="+mn-lt"/>
                <a:ea typeface="HGｺﾞｼｯｸE" pitchFamily="49" charset="-128"/>
              </a:rPr>
              <a:t>* Productive activity: all tasks necessary for horticulture farming.</a:t>
            </a:r>
          </a:p>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 Tick (</a:t>
            </a:r>
            <a:r>
              <a:rPr lang="ja-JP" altLang="ja-JP" sz="3000" dirty="0">
                <a:solidFill>
                  <a:schemeClr val="tx1"/>
                </a:solidFill>
                <a:latin typeface="+mn-lt"/>
                <a:ea typeface="HGｺﾞｼｯｸE" pitchFamily="49" charset="-128"/>
              </a:rPr>
              <a:t>✓</a:t>
            </a:r>
            <a:r>
              <a:rPr lang="en-US" altLang="ja-JP" sz="3000" dirty="0">
                <a:solidFill>
                  <a:schemeClr val="tx1"/>
                </a:solidFill>
                <a:latin typeface="+mn-lt"/>
                <a:ea typeface="HGｺﾞｼｯｸE" pitchFamily="49" charset="-128"/>
              </a:rPr>
              <a:t>) the columns of either men or women who regularly does the activities. </a:t>
            </a:r>
          </a:p>
          <a:p>
            <a:pPr eaLnBrk="1" hangingPunct="1">
              <a:spcBef>
                <a:spcPts val="600"/>
              </a:spcBef>
              <a:buSzPct val="80000"/>
              <a:buFont typeface="Wingdings" panose="05000000000000000000" pitchFamily="2" charset="2"/>
              <a:buChar char="l"/>
              <a:defRPr/>
            </a:pPr>
            <a:r>
              <a:rPr lang="en-US" altLang="ja-JP" sz="3000" dirty="0">
                <a:solidFill>
                  <a:schemeClr val="tx1"/>
                </a:solidFill>
                <a:latin typeface="+mn-lt"/>
                <a:ea typeface="HGｺﾞｼｯｸE" pitchFamily="49" charset="-128"/>
              </a:rPr>
              <a:t> Share your group work result with participants.</a:t>
            </a:r>
          </a:p>
        </p:txBody>
      </p:sp>
    </p:spTree>
    <p:extLst>
      <p:ext uri="{BB962C8B-B14F-4D97-AF65-F5344CB8AC3E}">
        <p14:creationId xmlns:p14="http://schemas.microsoft.com/office/powerpoint/2010/main" val="8016837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7236</TotalTime>
  <Words>1792</Words>
  <PresentationFormat>On-screen Show (4:3)</PresentationFormat>
  <Paragraphs>260</Paragraphs>
  <Slides>24</Slides>
  <Notes>16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6" baseType="lpstr">
      <vt:lpstr>游ゴシック</vt:lpstr>
      <vt:lpstr>游明朝</vt:lpstr>
      <vt:lpstr>Arial</vt:lpstr>
      <vt:lpstr>Calibri</vt:lpstr>
      <vt:lpstr>Calibri Light</vt:lpstr>
      <vt:lpstr>Candara</vt:lpstr>
      <vt:lpstr>Gill Sans MT</vt:lpstr>
      <vt:lpstr>Symbol</vt:lpstr>
      <vt:lpstr>Wingdings</vt:lpstr>
      <vt:lpstr>Wingdings 2</vt:lpstr>
      <vt:lpstr>Office テーマ</vt:lpstr>
      <vt:lpstr>Photo Editor Photo</vt:lpstr>
      <vt:lpstr>Gender Analysis</vt:lpstr>
      <vt:lpstr>Today’s Programme</vt:lpstr>
      <vt:lpstr>Sex and Gender</vt:lpstr>
      <vt:lpstr>1. What is Gender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2018-04-16T13:27:42Z</cp:lastPrinted>
  <dcterms:created xsi:type="dcterms:W3CDTF">2017-05-08T06:57:44Z</dcterms:created>
  <dcterms:modified xsi:type="dcterms:W3CDTF">2021-07-07T12:33:54Z</dcterms:modified>
</cp:coreProperties>
</file>