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2"/>
  </p:notesMasterIdLst>
  <p:sldIdLst>
    <p:sldId id="268" r:id="rId4"/>
    <p:sldId id="257" r:id="rId5"/>
    <p:sldId id="279" r:id="rId6"/>
    <p:sldId id="258" r:id="rId7"/>
    <p:sldId id="259" r:id="rId8"/>
    <p:sldId id="267" r:id="rId9"/>
    <p:sldId id="261" r:id="rId10"/>
    <p:sldId id="263" r:id="rId11"/>
    <p:sldId id="265" r:id="rId12"/>
    <p:sldId id="264" r:id="rId13"/>
    <p:sldId id="260" r:id="rId14"/>
    <p:sldId id="271" r:id="rId15"/>
    <p:sldId id="273" r:id="rId16"/>
    <p:sldId id="272" r:id="rId17"/>
    <p:sldId id="274" r:id="rId18"/>
    <p:sldId id="275" r:id="rId19"/>
    <p:sldId id="276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8CC9A-81D8-4FDB-88FA-90789E40D8A9}" type="datetimeFigureOut">
              <a:rPr kumimoji="1" lang="ja-JP" altLang="en-US" smtClean="0"/>
              <a:t>2021/7/7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5DE32-2408-4954-9E24-ED8DB5F9D0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477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C37F-68DA-4457-B054-3BD4C16B8897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33CC4-4588-4BDF-9DDE-C7F700270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41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C37F-68DA-4457-B054-3BD4C16B8897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33CC4-4588-4BDF-9DDE-C7F700270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68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C37F-68DA-4457-B054-3BD4C16B8897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33CC4-4588-4BDF-9DDE-C7F700270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44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D3B2-C885-42CC-A7E3-73ABEEE90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78A0-849F-4436-9283-AF98CF1B72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246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D3B2-C885-42CC-A7E3-73ABEEE90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78A0-849F-4436-9283-AF98CF1B72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798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D3B2-C885-42CC-A7E3-73ABEEE90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78A0-849F-4436-9283-AF98CF1B72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911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D3B2-C885-42CC-A7E3-73ABEEE90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78A0-849F-4436-9283-AF98CF1B72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58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D3B2-C885-42CC-A7E3-73ABEEE90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78A0-849F-4436-9283-AF98CF1B72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978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D3B2-C885-42CC-A7E3-73ABEEE90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78A0-849F-4436-9283-AF98CF1B72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384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D3B2-C885-42CC-A7E3-73ABEEE90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78A0-849F-4436-9283-AF98CF1B72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576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D3B2-C885-42CC-A7E3-73ABEEE90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78A0-849F-4436-9283-AF98CF1B72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826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C37F-68DA-4457-B054-3BD4C16B8897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33CC4-4588-4BDF-9DDE-C7F700270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8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D3B2-C885-42CC-A7E3-73ABEEE90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78A0-849F-4436-9283-AF98CF1B72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091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D3B2-C885-42CC-A7E3-73ABEEE90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78A0-849F-4436-9283-AF98CF1B72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436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D3B2-C885-42CC-A7E3-73ABEEE90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78A0-849F-4436-9283-AF98CF1B72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6369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66F2-0211-4DC7-93D7-09C817B0FA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C0F5-D179-4E16-A918-BD2E0C4135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262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66F2-0211-4DC7-93D7-09C817B0FA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C0F5-D179-4E16-A918-BD2E0C4135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59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66F2-0211-4DC7-93D7-09C817B0FA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C0F5-D179-4E16-A918-BD2E0C4135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8026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66F2-0211-4DC7-93D7-09C817B0FA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C0F5-D179-4E16-A918-BD2E0C4135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367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66F2-0211-4DC7-93D7-09C817B0FA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C0F5-D179-4E16-A918-BD2E0C4135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4238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66F2-0211-4DC7-93D7-09C817B0FA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C0F5-D179-4E16-A918-BD2E0C4135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7860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66F2-0211-4DC7-93D7-09C817B0FA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C0F5-D179-4E16-A918-BD2E0C4135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74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C37F-68DA-4457-B054-3BD4C16B8897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33CC4-4588-4BDF-9DDE-C7F700270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38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66F2-0211-4DC7-93D7-09C817B0FA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C0F5-D179-4E16-A918-BD2E0C4135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7516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66F2-0211-4DC7-93D7-09C817B0FA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C0F5-D179-4E16-A918-BD2E0C4135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1611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66F2-0211-4DC7-93D7-09C817B0FA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C0F5-D179-4E16-A918-BD2E0C4135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366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66F2-0211-4DC7-93D7-09C817B0FA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C0F5-D179-4E16-A918-BD2E0C4135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2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C37F-68DA-4457-B054-3BD4C16B8897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33CC4-4588-4BDF-9DDE-C7F700270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73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C37F-68DA-4457-B054-3BD4C16B8897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33CC4-4588-4BDF-9DDE-C7F700270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01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C37F-68DA-4457-B054-3BD4C16B8897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33CC4-4588-4BDF-9DDE-C7F700270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00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C37F-68DA-4457-B054-3BD4C16B8897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33CC4-4588-4BDF-9DDE-C7F700270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13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C37F-68DA-4457-B054-3BD4C16B8897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33CC4-4588-4BDF-9DDE-C7F700270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62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C37F-68DA-4457-B054-3BD4C16B8897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33CC4-4588-4BDF-9DDE-C7F700270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41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0C37F-68DA-4457-B054-3BD4C16B8897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33CC4-4588-4BDF-9DDE-C7F700270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7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CD3B2-C885-42CC-A7E3-73ABEEE90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178A0-849F-4436-9283-AF98CF1B72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11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166F2-0211-4DC7-93D7-09C817B0FA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0C0F5-D179-4E16-A918-BD2E0C4135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3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0"/>
            <a:ext cx="9144000" cy="1600199"/>
          </a:xfrm>
          <a:solidFill>
            <a:srgbClr val="00B0F0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b="1" dirty="0">
              <a:solidFill>
                <a:schemeClr val="tx2">
                  <a:lumMod val="50000"/>
                </a:schemeClr>
              </a:solidFill>
              <a:latin typeface="Arial,Bold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,Bold"/>
              </a:rPr>
              <a:t>Preparation &amp; Implementation Process of Sensitization Workshop</a:t>
            </a:r>
          </a:p>
          <a:p>
            <a:pPr marL="0" indent="0">
              <a:buNone/>
            </a:pPr>
            <a:endParaRPr lang="en-US" sz="2400" b="1" dirty="0">
              <a:solidFill>
                <a:schemeClr val="tx2">
                  <a:lumMod val="50000"/>
                </a:schemeClr>
              </a:solidFill>
              <a:latin typeface="Arial,Bold"/>
            </a:endParaRPr>
          </a:p>
          <a:p>
            <a:pPr marL="0" indent="0">
              <a:buNone/>
            </a:pP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2200592" cy="1766611"/>
          </a:xfrm>
          <a:prstGeom prst="rect">
            <a:avLst/>
          </a:prstGeom>
          <a:noFill/>
        </p:spPr>
      </p:pic>
      <p:pic>
        <p:nvPicPr>
          <p:cNvPr id="5" name="図 5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2" t="18923" r="12491" b="14843"/>
          <a:stretch/>
        </p:blipFill>
        <p:spPr>
          <a:xfrm>
            <a:off x="6781799" y="304800"/>
            <a:ext cx="1828801" cy="164496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The project for Smallholder Horticulture Farmer Empowerment Through Promotion of Market Oriented Agriculture (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</a:rPr>
              <a:t>Ethio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-SHEP)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4191000"/>
            <a:ext cx="9144000" cy="914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b="1" dirty="0">
              <a:solidFill>
                <a:schemeClr val="tx2">
                  <a:lumMod val="50000"/>
                </a:schemeClr>
              </a:solidFill>
              <a:latin typeface="Arial,Bold"/>
            </a:endParaRPr>
          </a:p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,Bold"/>
              </a:rPr>
              <a:t>Presented to Participants of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Arial,Bold"/>
              </a:rPr>
              <a:t>Ethio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,Bold"/>
              </a:rPr>
              <a:t>-SHEP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Arial,Bold"/>
              </a:rPr>
              <a:t>ToT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Arial,Bold"/>
            </a:endParaRPr>
          </a:p>
          <a:p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80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067800" cy="1143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 Contents……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What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Ethio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-SHEP approach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does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with farmers</a:t>
            </a:r>
            <a:br>
              <a:rPr lang="en-US" sz="2800" b="1" dirty="0">
                <a:latin typeface="Arial" pitchFamily="34" charset="0"/>
                <a:cs typeface="Arial" pitchFamily="34" charset="0"/>
              </a:rPr>
            </a:br>
            <a:r>
              <a:rPr kumimoji="1"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N.B. capacity building project through: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kumimoji="1"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Baseline survey</a:t>
            </a:r>
            <a:r>
              <a:rPr kumimoji="1"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(to review current situation)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kumimoji="1"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Market</a:t>
            </a:r>
            <a:r>
              <a:rPr kumimoji="1"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survey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kumimoji="1"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Support </a:t>
            </a:r>
            <a:r>
              <a:rPr kumimoji="1"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crop selection using </a:t>
            </a:r>
            <a:r>
              <a:rPr kumimoji="1" lang="en-US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Ethio</a:t>
            </a:r>
            <a:r>
              <a:rPr kumimoji="1"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-SHEP selection technique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kumimoji="1"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Providing opportunity with linking farmers </a:t>
            </a:r>
            <a:r>
              <a:rPr kumimoji="1"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with market stakeholders (</a:t>
            </a:r>
            <a:r>
              <a:rPr kumimoji="1" lang="en-US" sz="2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Agro</a:t>
            </a:r>
            <a:r>
              <a:rPr kumimoji="1"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-dealers, wholesalers)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kumimoji="1"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Providing </a:t>
            </a:r>
            <a:r>
              <a:rPr kumimoji="1"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technical support on basic production skills.</a:t>
            </a:r>
          </a:p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805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7. Implementation</a:t>
            </a:r>
            <a:r>
              <a:rPr lang="en-US" sz="4000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876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Duration: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Sensitization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workshop is conducted 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for half day.</a:t>
            </a:r>
          </a:p>
          <a:p>
            <a:r>
              <a:rPr lang="en-US" sz="2800" b="1" i="0" u="none" strike="noStrike" baseline="0" dirty="0">
                <a:latin typeface="Arial" pitchFamily="34" charset="0"/>
                <a:cs typeface="Arial" pitchFamily="34" charset="0"/>
              </a:rPr>
              <a:t>Date: </a:t>
            </a:r>
            <a:r>
              <a:rPr lang="en-US" sz="2800" b="0" i="0" u="none" strike="noStrike" baseline="0" dirty="0">
                <a:latin typeface="Arial" pitchFamily="34" charset="0"/>
                <a:cs typeface="Arial" pitchFamily="34" charset="0"/>
              </a:rPr>
              <a:t>should be</a:t>
            </a:r>
            <a:r>
              <a:rPr lang="en-US" sz="2800" b="0" i="0" u="none" strike="noStrike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en-US" sz="2800" b="0" i="0" u="none" strike="noStrike" baseline="0" dirty="0">
                <a:latin typeface="Arial" pitchFamily="34" charset="0"/>
                <a:cs typeface="Arial" pitchFamily="34" charset="0"/>
              </a:rPr>
              <a:t>identified depending</a:t>
            </a:r>
            <a:r>
              <a:rPr lang="en-US" sz="2800" b="0" i="0" u="none" strike="noStrike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i="0" u="none" strike="noStrike" baseline="0" dirty="0">
                <a:latin typeface="Arial" pitchFamily="34" charset="0"/>
                <a:cs typeface="Arial" pitchFamily="34" charset="0"/>
              </a:rPr>
              <a:t>on the </a:t>
            </a:r>
          </a:p>
          <a:p>
            <a:pPr marL="0" indent="0">
              <a:buNone/>
            </a:pPr>
            <a:r>
              <a:rPr lang="en-US" sz="2800" b="0" i="0" u="none" strike="noStrike" baseline="0" dirty="0">
                <a:latin typeface="Arial" pitchFamily="34" charset="0"/>
                <a:cs typeface="Arial" pitchFamily="34" charset="0"/>
              </a:rPr>
              <a:t>availability of</a:t>
            </a:r>
            <a:r>
              <a:rPr lang="en-US" sz="2800" b="0" i="0" u="none" strike="noStrike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i="0" u="none" strike="noStrike" baseline="0" dirty="0">
                <a:latin typeface="Arial" pitchFamily="34" charset="0"/>
                <a:cs typeface="Arial" pitchFamily="34" charset="0"/>
              </a:rPr>
              <a:t>participants</a:t>
            </a:r>
          </a:p>
          <a:p>
            <a:r>
              <a:rPr lang="en-US" sz="2800" b="1" i="0" u="none" strike="noStrike" baseline="0" dirty="0">
                <a:latin typeface="Arial" pitchFamily="34" charset="0"/>
                <a:cs typeface="Arial" pitchFamily="34" charset="0"/>
              </a:rPr>
              <a:t>Venue: </a:t>
            </a:r>
            <a:r>
              <a:rPr lang="en-US" sz="2800" b="0" i="0" u="none" strike="noStrike" baseline="0" dirty="0">
                <a:latin typeface="Arial" pitchFamily="34" charset="0"/>
                <a:cs typeface="Arial" pitchFamily="34" charset="0"/>
              </a:rPr>
              <a:t>should be</a:t>
            </a:r>
            <a:r>
              <a:rPr lang="en-US" sz="2800" b="0" i="0" u="none" strike="noStrike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i="0" u="none" strike="noStrike" baseline="0" dirty="0">
                <a:latin typeface="Arial" pitchFamily="34" charset="0"/>
                <a:cs typeface="Arial" pitchFamily="34" charset="0"/>
              </a:rPr>
              <a:t>convenient to</a:t>
            </a:r>
            <a:r>
              <a:rPr lang="en-US" sz="2800" b="0" i="0" u="none" strike="noStrike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i="0" u="none" strike="noStrike" baseline="0" dirty="0">
                <a:latin typeface="Arial" pitchFamily="34" charset="0"/>
                <a:cs typeface="Arial" pitchFamily="34" charset="0"/>
              </a:rPr>
              <a:t>participants as well</a:t>
            </a:r>
            <a:r>
              <a:rPr lang="en-US" sz="2800" b="0" i="0" u="none" strike="noStrike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i="0" u="none" strike="noStrike" baseline="0" dirty="0">
                <a:latin typeface="Arial" pitchFamily="34" charset="0"/>
                <a:cs typeface="Arial" pitchFamily="34" charset="0"/>
              </a:rPr>
              <a:t>as organizer(s)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FTC, Church place, Mtg hall, outside of the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field,</a:t>
            </a:r>
            <a:r>
              <a:rPr lang="en-US" altLang="ja-JP" sz="2800" dirty="0" err="1">
                <a:latin typeface="Arial" pitchFamily="34" charset="0"/>
                <a:cs typeface="Arial" pitchFamily="34" charset="0"/>
              </a:rPr>
              <a:t>etc</a:t>
            </a:r>
            <a:r>
              <a:rPr lang="en-US" altLang="ja-JP" sz="2800" dirty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user\Desktop\2nd cycle activities\Sensitisation\Jimma\Pictures\Baseline at Kersa\DSC0649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4076700" cy="4525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1605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8. Key Implementation Tips</a:t>
            </a:r>
            <a:r>
              <a:rPr lang="en-US" sz="4000" b="1" dirty="0"/>
              <a:t> </a:t>
            </a:r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2DE024F9-F21F-4951-8236-1743AF43E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600199"/>
            <a:ext cx="5067301" cy="4648201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The Sensitization Workshop is an important initial event where the implementers and farmers </a:t>
            </a:r>
            <a:r>
              <a:rPr lang="en-US" altLang="ja-JP" sz="2800" b="1" dirty="0">
                <a:solidFill>
                  <a:srgbClr val="FF0000"/>
                </a:solidFill>
              </a:rPr>
              <a:t>share SHEP’s vision.</a:t>
            </a:r>
          </a:p>
          <a:p>
            <a:endParaRPr lang="en-US" altLang="ja-JP" sz="2800" b="1" dirty="0">
              <a:solidFill>
                <a:srgbClr val="FF0000"/>
              </a:solidFill>
            </a:endParaRPr>
          </a:p>
          <a:p>
            <a:r>
              <a:rPr kumimoji="1" lang="en-US" altLang="ja-JP" sz="2800" dirty="0"/>
              <a:t>Inviting 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previous </a:t>
            </a:r>
            <a:r>
              <a:rPr kumimoji="1" lang="en-US" altLang="ja-JP" sz="2800" b="1" dirty="0" err="1">
                <a:solidFill>
                  <a:srgbClr val="FF0000"/>
                </a:solidFill>
              </a:rPr>
              <a:t>Ethio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-SHEP group representatives (</a:t>
            </a:r>
            <a:r>
              <a:rPr kumimoji="1" lang="en-US" altLang="ja-JP" sz="2800" b="1" dirty="0" err="1">
                <a:solidFill>
                  <a:srgbClr val="FF0000"/>
                </a:solidFill>
              </a:rPr>
              <a:t>male,female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) </a:t>
            </a:r>
            <a:r>
              <a:rPr kumimoji="1" lang="en-US" altLang="ja-JP" sz="2800" dirty="0">
                <a:solidFill>
                  <a:srgbClr val="FF0000"/>
                </a:solidFill>
              </a:rPr>
              <a:t>to share their experience </a:t>
            </a:r>
            <a:r>
              <a:rPr kumimoji="1" lang="en-US" altLang="ja-JP" sz="2800" dirty="0"/>
              <a:t>provides</a:t>
            </a:r>
            <a:r>
              <a:rPr kumimoji="1" lang="en-US" altLang="ja-JP" sz="2800" dirty="0">
                <a:solidFill>
                  <a:srgbClr val="FF0000"/>
                </a:solidFill>
              </a:rPr>
              <a:t> </a:t>
            </a:r>
            <a:r>
              <a:rPr kumimoji="1" lang="en-US" altLang="ja-JP" sz="2800" dirty="0"/>
              <a:t>strong message.</a:t>
            </a:r>
            <a:endParaRPr kumimoji="1" lang="ja-JP" altLang="en-US" sz="2800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BF275850-08E7-4DFF-9F69-08A5DF85EE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1" y="1600199"/>
            <a:ext cx="407669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02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8. Key Implementation Tips</a:t>
            </a:r>
            <a:r>
              <a:rPr lang="en-US" sz="4000" b="1" dirty="0"/>
              <a:t> </a:t>
            </a:r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2DE024F9-F21F-4951-8236-1743AF43E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6" y="1600199"/>
            <a:ext cx="4843463" cy="4724401"/>
          </a:xfrm>
        </p:spPr>
        <p:txBody>
          <a:bodyPr>
            <a:normAutofit fontScale="92500"/>
          </a:bodyPr>
          <a:lstStyle/>
          <a:p>
            <a:r>
              <a:rPr lang="en-US" altLang="ja-JP" sz="2800" dirty="0"/>
              <a:t>The farmers understand SHEP is </a:t>
            </a:r>
            <a:r>
              <a:rPr lang="en-US" altLang="ja-JP" sz="2800" b="1" dirty="0">
                <a:solidFill>
                  <a:srgbClr val="FF0000"/>
                </a:solidFill>
              </a:rPr>
              <a:t>purely technical assistance without provision of any financial and material support</a:t>
            </a:r>
            <a:r>
              <a:rPr lang="en-US" altLang="ja-JP" sz="2800" dirty="0">
                <a:solidFill>
                  <a:srgbClr val="FF0000"/>
                </a:solidFill>
              </a:rPr>
              <a:t> </a:t>
            </a:r>
            <a:r>
              <a:rPr lang="en-US" altLang="ja-JP" sz="2800" dirty="0"/>
              <a:t>from the government.</a:t>
            </a:r>
          </a:p>
          <a:p>
            <a:endParaRPr lang="en-US" altLang="ja-JP" sz="2800" dirty="0"/>
          </a:p>
          <a:p>
            <a:r>
              <a:rPr kumimoji="1" lang="en-US" altLang="ja-JP" sz="2800" dirty="0"/>
              <a:t>So before the actual intervention, farmers need to have the 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clear understanding and consensus on the modality </a:t>
            </a:r>
            <a:r>
              <a:rPr kumimoji="1" lang="en-US" altLang="ja-JP" sz="2800" dirty="0"/>
              <a:t>among target group .</a:t>
            </a:r>
            <a:endParaRPr kumimoji="1" lang="ja-JP" altLang="en-US" sz="28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8A1BF87-DC34-4557-A317-8D51445BC1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19248"/>
            <a:ext cx="3962400" cy="440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43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8. Key Implementation Tips</a:t>
            </a:r>
            <a:r>
              <a:rPr lang="en-US" sz="4000" b="1" dirty="0"/>
              <a:t> </a:t>
            </a:r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2DE024F9-F21F-4951-8236-1743AF43E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" y="1600199"/>
            <a:ext cx="4686300" cy="4525963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The farmers understand and agree on the vision will be realized </a:t>
            </a:r>
            <a:r>
              <a:rPr lang="en-US" altLang="ja-JP" sz="2800" b="1" dirty="0">
                <a:solidFill>
                  <a:srgbClr val="FF0000"/>
                </a:solidFill>
              </a:rPr>
              <a:t>only through the farmers’ own initiatives</a:t>
            </a:r>
            <a:r>
              <a:rPr lang="en-US" altLang="ja-JP" sz="2800" dirty="0">
                <a:solidFill>
                  <a:srgbClr val="FF0000"/>
                </a:solidFill>
              </a:rPr>
              <a:t> </a:t>
            </a:r>
            <a:r>
              <a:rPr lang="en-US" altLang="ja-JP" sz="2800" dirty="0"/>
              <a:t>to push forward for market-oriented agriculture.</a:t>
            </a:r>
          </a:p>
          <a:p>
            <a:endParaRPr lang="en-US" altLang="ja-JP" sz="2800" dirty="0"/>
          </a:p>
          <a:p>
            <a:r>
              <a:rPr lang="en-US" altLang="ja-JP" sz="2800" dirty="0"/>
              <a:t>Farmers need to act proactively for the change.</a:t>
            </a:r>
            <a:endParaRPr lang="ja-JP" altLang="ja-JP" sz="2800" dirty="0"/>
          </a:p>
          <a:p>
            <a:endParaRPr kumimoji="1" lang="ja-JP" altLang="en-US" sz="28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F077E22-5A1B-46E7-A4C5-72D6D379D8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76400"/>
            <a:ext cx="3860800" cy="444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83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8. Key Implementation Tips</a:t>
            </a:r>
            <a:r>
              <a:rPr lang="en-US" sz="4000" b="1" dirty="0"/>
              <a:t> </a:t>
            </a:r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2DE024F9-F21F-4951-8236-1743AF43E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6" y="1371601"/>
            <a:ext cx="5072064" cy="5181600"/>
          </a:xfrm>
        </p:spPr>
        <p:txBody>
          <a:bodyPr>
            <a:normAutofit fontScale="62500" lnSpcReduction="20000"/>
          </a:bodyPr>
          <a:lstStyle/>
          <a:p>
            <a:r>
              <a:rPr lang="en-US" altLang="ja-JP" sz="4000" dirty="0"/>
              <a:t>The implementers should emphasize that </a:t>
            </a:r>
            <a:r>
              <a:rPr lang="en-US" altLang="ja-JP" sz="4000" b="1" dirty="0">
                <a:solidFill>
                  <a:srgbClr val="FF0000"/>
                </a:solidFill>
              </a:rPr>
              <a:t>both male and female </a:t>
            </a:r>
            <a:r>
              <a:rPr lang="en-US" altLang="ja-JP" sz="4000" dirty="0"/>
              <a:t>members need to equally participate in the trainings. </a:t>
            </a:r>
          </a:p>
          <a:p>
            <a:r>
              <a:rPr lang="en-US" altLang="ja-JP" sz="4000" dirty="0"/>
              <a:t>In addition, emphasizing the “</a:t>
            </a:r>
            <a:r>
              <a:rPr lang="en-US" altLang="ja-JP" sz="4000" b="1" dirty="0">
                <a:solidFill>
                  <a:srgbClr val="FF0000"/>
                </a:solidFill>
              </a:rPr>
              <a:t>farming as family business”</a:t>
            </a:r>
            <a:r>
              <a:rPr lang="en-US" altLang="ja-JP" sz="4000" dirty="0"/>
              <a:t>, so</a:t>
            </a:r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FF0000"/>
                </a:solidFill>
              </a:rPr>
              <a:t>joint decision-making </a:t>
            </a:r>
            <a:r>
              <a:rPr lang="en-US" altLang="ja-JP" sz="4000" dirty="0">
                <a:solidFill>
                  <a:srgbClr val="FF0000"/>
                </a:solidFill>
              </a:rPr>
              <a:t>by husband and wife as business partner</a:t>
            </a:r>
            <a:r>
              <a:rPr lang="en-US" altLang="ja-JP" sz="4000" dirty="0"/>
              <a:t> is critical for success. </a:t>
            </a:r>
          </a:p>
          <a:p>
            <a:r>
              <a:rPr lang="en-US" altLang="ja-JP" sz="4000" dirty="0"/>
              <a:t>The implementers should help farmers to engage into discussions on the </a:t>
            </a:r>
            <a:r>
              <a:rPr lang="en-US" altLang="ja-JP" sz="4000" dirty="0">
                <a:solidFill>
                  <a:srgbClr val="FF0000"/>
                </a:solidFill>
              </a:rPr>
              <a:t>importance of gender equality and women’s empowerment through </a:t>
            </a:r>
            <a:r>
              <a:rPr lang="en-US" altLang="ja-JP" sz="4000" dirty="0" err="1">
                <a:solidFill>
                  <a:srgbClr val="FF0000"/>
                </a:solidFill>
              </a:rPr>
              <a:t>Ethio</a:t>
            </a:r>
            <a:r>
              <a:rPr lang="en-US" altLang="ja-JP" sz="4000" dirty="0">
                <a:solidFill>
                  <a:srgbClr val="FF0000"/>
                </a:solidFill>
              </a:rPr>
              <a:t>-SHEP activities.</a:t>
            </a:r>
            <a:endParaRPr lang="ja-JP" altLang="ja-JP" sz="4000" dirty="0">
              <a:solidFill>
                <a:srgbClr val="FF0000"/>
              </a:solidFill>
            </a:endParaRPr>
          </a:p>
          <a:p>
            <a:endParaRPr kumimoji="1" lang="ja-JP" altLang="en-US" sz="28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7ED0B94-D78E-4892-B798-20D133D6E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09701"/>
            <a:ext cx="363855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90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1143000"/>
          </a:xfrm>
          <a:solidFill>
            <a:srgbClr val="00B0F0"/>
          </a:solidFill>
        </p:spPr>
        <p:txBody>
          <a:bodyPr>
            <a:noAutofit/>
          </a:bodyPr>
          <a:lstStyle/>
          <a:p>
            <a:pPr marL="514350" lvl="0" indent="-514350">
              <a:spcBef>
                <a:spcPct val="20000"/>
              </a:spcBef>
            </a:pPr>
            <a:br>
              <a:rPr lang="en-US" sz="4000" b="1" dirty="0">
                <a:latin typeface="Arial" pitchFamily="34" charset="0"/>
                <a:cs typeface="Arial" pitchFamily="34" charset="0"/>
              </a:rPr>
            </a:br>
            <a:r>
              <a:rPr lang="en-US" sz="4000" b="1" dirty="0">
                <a:latin typeface="Arial" pitchFamily="34" charset="0"/>
                <a:cs typeface="Arial" pitchFamily="34" charset="0"/>
              </a:rPr>
              <a:t>8. </a:t>
            </a: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Points to be confirmed after activity</a:t>
            </a:r>
            <a:br>
              <a:rPr lang="en-US" sz="4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5257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0"/>
            <a:r>
              <a:rPr lang="en-US" altLang="ja-JP" dirty="0"/>
              <a:t>The target farmers understand and agree on the </a:t>
            </a:r>
            <a:r>
              <a:rPr lang="en-US" altLang="ja-JP" dirty="0">
                <a:solidFill>
                  <a:srgbClr val="FF0000"/>
                </a:solidFill>
              </a:rPr>
              <a:t>intervention modality </a:t>
            </a:r>
            <a:r>
              <a:rPr lang="en-US" altLang="ja-JP" dirty="0"/>
              <a:t>and upcoming schedule of trainings or events.</a:t>
            </a:r>
            <a:endParaRPr lang="ja-JP" altLang="ja-JP" dirty="0"/>
          </a:p>
          <a:p>
            <a:pPr lvl="0"/>
            <a:r>
              <a:rPr lang="en-US" altLang="ja-JP" dirty="0"/>
              <a:t>The target farmers understand and explain what roles, responsibilities and rights they have as the </a:t>
            </a:r>
            <a:r>
              <a:rPr lang="en-US" altLang="ja-JP" dirty="0">
                <a:solidFill>
                  <a:srgbClr val="FF0000"/>
                </a:solidFill>
              </a:rPr>
              <a:t>representatives of the groups </a:t>
            </a:r>
            <a:r>
              <a:rPr lang="en-US" altLang="ja-JP" dirty="0"/>
              <a:t>and participants of SHEP.</a:t>
            </a:r>
            <a:endParaRPr lang="ja-JP" altLang="ja-JP" dirty="0"/>
          </a:p>
          <a:p>
            <a:pPr marL="0" lvl="0" indent="0">
              <a:lnSpc>
                <a:spcPct val="150000"/>
              </a:lnSpc>
              <a:spcBef>
                <a:spcPts val="1000"/>
              </a:spcBef>
              <a:buNone/>
            </a:pPr>
            <a:endParaRPr kumimoji="1" lang="en-US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907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143000"/>
          </a:xfrm>
          <a:solidFill>
            <a:srgbClr val="00B0F0"/>
          </a:solidFill>
        </p:spPr>
        <p:txBody>
          <a:bodyPr>
            <a:noAutofit/>
          </a:bodyPr>
          <a:lstStyle/>
          <a:p>
            <a:pPr marL="514350" lvl="0" indent="-514350">
              <a:spcBef>
                <a:spcPct val="20000"/>
              </a:spcBef>
            </a:pPr>
            <a:br>
              <a:rPr lang="en-US" sz="4000" b="1" dirty="0">
                <a:latin typeface="Arial" pitchFamily="34" charset="0"/>
                <a:cs typeface="Arial" pitchFamily="34" charset="0"/>
              </a:rPr>
            </a:br>
            <a:r>
              <a:rPr lang="en-US" sz="4000" b="1" dirty="0">
                <a:latin typeface="Arial" pitchFamily="34" charset="0"/>
                <a:cs typeface="Arial" pitchFamily="34" charset="0"/>
              </a:rPr>
              <a:t>8. </a:t>
            </a: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Points to be confirmed after activity</a:t>
            </a:r>
            <a:br>
              <a:rPr lang="en-US" sz="4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257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0"/>
            <a:r>
              <a:rPr lang="en-US" altLang="ja-JP" dirty="0"/>
              <a:t>The target farmers can envision and explain their goal they will achieve at the completion of </a:t>
            </a:r>
            <a:r>
              <a:rPr lang="en-US" altLang="ja-JP" dirty="0" err="1"/>
              <a:t>Ethio</a:t>
            </a:r>
            <a:r>
              <a:rPr lang="en-US" altLang="ja-JP"/>
              <a:t>-SHEP </a:t>
            </a:r>
            <a:r>
              <a:rPr lang="en-US" altLang="ja-JP" dirty="0"/>
              <a:t>training sessions.</a:t>
            </a:r>
            <a:endParaRPr lang="ja-JP" altLang="ja-JP" dirty="0"/>
          </a:p>
          <a:p>
            <a:pPr lvl="0"/>
            <a:r>
              <a:rPr lang="en-US" altLang="ja-JP" dirty="0">
                <a:solidFill>
                  <a:srgbClr val="FF0000"/>
                </a:solidFill>
              </a:rPr>
              <a:t>The male-female ratio</a:t>
            </a:r>
            <a:r>
              <a:rPr lang="en-US" altLang="ja-JP" dirty="0"/>
              <a:t> of the participants is balanced.</a:t>
            </a:r>
            <a:endParaRPr lang="ja-JP" altLang="ja-JP" dirty="0"/>
          </a:p>
          <a:p>
            <a:pPr lvl="0"/>
            <a:r>
              <a:rPr lang="en-US" altLang="ja-JP" dirty="0">
                <a:solidFill>
                  <a:srgbClr val="FF0000"/>
                </a:solidFill>
              </a:rPr>
              <a:t>Discussion on gender equality and women’s empowerment </a:t>
            </a:r>
            <a:r>
              <a:rPr lang="en-US" altLang="ja-JP" dirty="0"/>
              <a:t>was conducted and the participation of (1) both male and female members and (2) the members and their spouses was encouraged.</a:t>
            </a:r>
            <a:endParaRPr lang="ja-JP" altLang="ja-JP" dirty="0"/>
          </a:p>
          <a:p>
            <a:pPr marL="0" lvl="0" indent="0">
              <a:lnSpc>
                <a:spcPct val="150000"/>
              </a:lnSpc>
              <a:spcBef>
                <a:spcPts val="1000"/>
              </a:spcBef>
              <a:buNone/>
            </a:pPr>
            <a:endParaRPr kumimoji="1" lang="en-US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615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787098"/>
            <a:ext cx="9144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i="1" dirty="0">
                <a:solidFill>
                  <a:srgbClr val="0000FF"/>
                </a:solidFill>
                <a:latin typeface="Albertus MT" pitchFamily="34" charset="0"/>
                <a:ea typeface="Verdana" pitchFamily="34" charset="0"/>
                <a:cs typeface="Verdana" pitchFamily="34" charset="0"/>
              </a:rPr>
              <a:t>THANK YOU</a:t>
            </a:r>
            <a:endParaRPr lang="en-US" sz="800" dirty="0">
              <a:solidFill>
                <a:prstClr val="black"/>
              </a:solidFill>
              <a:latin typeface="Albertus MT" pitchFamily="34" charset="0"/>
              <a:ea typeface="Verdana" pitchFamily="34" charset="0"/>
              <a:cs typeface="Verdana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solidFill>
                  <a:srgbClr val="339933"/>
                </a:solidFill>
                <a:latin typeface="Albertus MT" pitchFamily="34" charset="0"/>
                <a:ea typeface="Verdana" pitchFamily="34" charset="0"/>
                <a:cs typeface="Verdana" pitchFamily="34" charset="0"/>
              </a:rPr>
              <a:t>GALATOOMAA</a:t>
            </a:r>
            <a:endParaRPr lang="en-US" sz="800" dirty="0">
              <a:solidFill>
                <a:prstClr val="black"/>
              </a:solidFill>
              <a:latin typeface="Albertus MT" pitchFamily="34" charset="0"/>
              <a:ea typeface="Verdana" pitchFamily="34" charset="0"/>
              <a:cs typeface="Verdana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i="1" dirty="0">
                <a:solidFill>
                  <a:srgbClr val="FF00FF"/>
                </a:solidFill>
                <a:latin typeface="Albertus MT" pitchFamily="34" charset="0"/>
                <a:ea typeface="Verdana" pitchFamily="34" charset="0"/>
                <a:cs typeface="Verdana" pitchFamily="34" charset="0"/>
              </a:rPr>
              <a:t>DOMO ARIGATO GOZAIMASU</a:t>
            </a:r>
            <a:endParaRPr lang="en-US" sz="800" dirty="0">
              <a:solidFill>
                <a:prstClr val="black"/>
              </a:solidFill>
              <a:latin typeface="Albertus MT" pitchFamily="34" charset="0"/>
              <a:ea typeface="Verdana" pitchFamily="34" charset="0"/>
              <a:cs typeface="Verdan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lbertus MT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619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Contents</a:t>
            </a:r>
            <a:r>
              <a:rPr lang="en-US" sz="4000" b="1" dirty="0"/>
              <a:t> of the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800" b="1" i="0" u="none" strike="noStrike" baseline="0" dirty="0">
                <a:solidFill>
                  <a:srgbClr val="000000"/>
                </a:solidFill>
                <a:latin typeface="Arial,Bold"/>
              </a:rPr>
              <a:t>Introduction</a:t>
            </a:r>
          </a:p>
          <a:p>
            <a:pPr marL="514350" indent="-514350">
              <a:buAutoNum type="arabicPeriod"/>
            </a:pPr>
            <a:r>
              <a:rPr lang="en-US" sz="2800" b="1" i="0" u="none" strike="noStrike" baseline="0" dirty="0">
                <a:solidFill>
                  <a:srgbClr val="000000"/>
                </a:solidFill>
                <a:latin typeface="Arial,Bold"/>
              </a:rPr>
              <a:t>Objective</a:t>
            </a:r>
          </a:p>
          <a:p>
            <a:pPr marL="514350" indent="-514350">
              <a:buAutoNum type="arabicPeriod"/>
            </a:pPr>
            <a:r>
              <a:rPr lang="en-US" sz="2800" b="1" i="0" u="none" strike="noStrike" baseline="0" dirty="0">
                <a:solidFill>
                  <a:srgbClr val="000000"/>
                </a:solidFill>
                <a:latin typeface="Arial,Bold"/>
              </a:rPr>
              <a:t>Preparation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rgbClr val="000000"/>
                </a:solidFill>
                <a:latin typeface="Arial,Bold"/>
              </a:rPr>
              <a:t>Participants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rgbClr val="000000"/>
                </a:solidFill>
                <a:latin typeface="Arial,Bold"/>
              </a:rPr>
              <a:t>Contents of the sensitization</a:t>
            </a:r>
          </a:p>
          <a:p>
            <a:pPr marL="514350" indent="-514350">
              <a:buAutoNum type="arabicPeriod"/>
            </a:pPr>
            <a:r>
              <a:rPr lang="en-US" sz="2800" b="1" i="0" u="none" strike="noStrike" baseline="0" dirty="0">
                <a:solidFill>
                  <a:srgbClr val="000000"/>
                </a:solidFill>
                <a:latin typeface="Arial,Bold"/>
              </a:rPr>
              <a:t>Implementation</a:t>
            </a:r>
            <a:endParaRPr lang="en-US" sz="2800" b="1" dirty="0">
              <a:solidFill>
                <a:srgbClr val="000000"/>
              </a:solidFill>
              <a:latin typeface="Arial,Bold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800" b="1" dirty="0">
                <a:solidFill>
                  <a:srgbClr val="000000"/>
                </a:solidFill>
                <a:latin typeface="Arial,Bold"/>
              </a:rPr>
              <a:t>Experiences from </a:t>
            </a:r>
            <a:r>
              <a:rPr lang="en-US" sz="2800" b="1" i="0" u="none" strike="noStrike" baseline="0" dirty="0" err="1">
                <a:solidFill>
                  <a:srgbClr val="000000"/>
                </a:solidFill>
                <a:latin typeface="Arial,Bold"/>
              </a:rPr>
              <a:t>Ethio</a:t>
            </a:r>
            <a:r>
              <a:rPr lang="en-US" sz="2800" b="1" i="0" u="none" strike="noStrike" baseline="0" dirty="0">
                <a:solidFill>
                  <a:srgbClr val="000000"/>
                </a:solidFill>
                <a:latin typeface="Arial,Bold"/>
              </a:rPr>
              <a:t>-SHEP intervention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9829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523A970-3C8E-434B-8E72-F7D457C9A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Essential 4 Steps</a:t>
            </a:r>
            <a:endParaRPr lang="en-US" sz="4000" b="1" dirty="0"/>
          </a:p>
        </p:txBody>
      </p:sp>
      <p:graphicFrame>
        <p:nvGraphicFramePr>
          <p:cNvPr id="4" name="object 8">
            <a:extLst>
              <a:ext uri="{FF2B5EF4-FFF2-40B4-BE49-F238E27FC236}">
                <a16:creationId xmlns:a16="http://schemas.microsoft.com/office/drawing/2014/main" id="{146BB9FD-49B3-4E83-A6A4-0AF63C449E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150939"/>
              </p:ext>
            </p:extLst>
          </p:nvPr>
        </p:nvGraphicFramePr>
        <p:xfrm>
          <a:off x="246942" y="2313331"/>
          <a:ext cx="8650115" cy="37412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3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6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405">
                <a:tc>
                  <a:txBody>
                    <a:bodyPr/>
                    <a:lstStyle/>
                    <a:p>
                      <a:pPr marL="35623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200" b="1" spc="-5" dirty="0">
                          <a:latin typeface="Arial"/>
                          <a:cs typeface="Arial"/>
                        </a:rPr>
                        <a:t>Essential 4</a:t>
                      </a:r>
                      <a:r>
                        <a:rPr sz="22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5" dirty="0">
                          <a:latin typeface="Arial"/>
                          <a:cs typeface="Arial"/>
                        </a:rPr>
                        <a:t>steps</a:t>
                      </a:r>
                      <a:endParaRPr sz="2200" dirty="0">
                        <a:latin typeface="Arial"/>
                        <a:cs typeface="Arial"/>
                      </a:endParaRPr>
                    </a:p>
                  </a:txBody>
                  <a:tcPr marL="0" marR="0" marT="4391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1605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200" b="1" spc="-10" dirty="0">
                          <a:latin typeface="Arial"/>
                          <a:cs typeface="Arial"/>
                        </a:rPr>
                        <a:t>Activities</a:t>
                      </a:r>
                      <a:endParaRPr sz="2200" dirty="0">
                        <a:latin typeface="Arial"/>
                        <a:cs typeface="Arial"/>
                      </a:endParaRPr>
                    </a:p>
                  </a:txBody>
                  <a:tcPr marL="0" marR="0" marT="4391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461">
                <a:tc>
                  <a:txBody>
                    <a:bodyPr/>
                    <a:lstStyle/>
                    <a:p>
                      <a:pPr marL="91440" marR="5168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100" b="1" spc="-5" dirty="0">
                          <a:latin typeface="Arial"/>
                          <a:cs typeface="Arial"/>
                        </a:rPr>
                        <a:t>1. Sharing </a:t>
                      </a:r>
                      <a:r>
                        <a:rPr lang="en-US" sz="2100" b="1" spc="-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2100" b="1" spc="-5" dirty="0">
                          <a:latin typeface="Arial"/>
                          <a:cs typeface="Arial"/>
                        </a:rPr>
                        <a:t>oal</a:t>
                      </a:r>
                      <a:r>
                        <a:rPr lang="en-US" sz="2100" b="1" spc="-5" dirty="0">
                          <a:latin typeface="Arial"/>
                          <a:cs typeface="Arial"/>
                        </a:rPr>
                        <a:t> with farmers.</a:t>
                      </a:r>
                      <a:endParaRPr sz="2100" b="1" dirty="0">
                        <a:latin typeface="Arial"/>
                        <a:cs typeface="Arial"/>
                      </a:endParaRPr>
                    </a:p>
                  </a:txBody>
                  <a:tcPr marL="0" marR="0" marT="4391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77825" indent="-287020">
                        <a:lnSpc>
                          <a:spcPts val="1860"/>
                        </a:lnSpc>
                        <a:spcBef>
                          <a:spcPts val="200"/>
                        </a:spcBef>
                        <a:buFont typeface="Wingdings"/>
                        <a:buChar char=""/>
                        <a:tabLst>
                          <a:tab pos="378460" algn="l"/>
                        </a:tabLst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Sensitization</a:t>
                      </a:r>
                      <a:r>
                        <a:rPr sz="1800" b="1" spc="-3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Workshop</a:t>
                      </a:r>
                      <a:endParaRPr sz="1800" b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833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558">
                <a:tc>
                  <a:txBody>
                    <a:bodyPr/>
                    <a:lstStyle/>
                    <a:p>
                      <a:pPr marL="91440" marR="9906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 </a:t>
                      </a:r>
                      <a:r>
                        <a:rPr sz="2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Farmers’  Awareness </a:t>
                      </a:r>
                      <a:r>
                        <a:rPr lang="en-US" sz="2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 raised.</a:t>
                      </a:r>
                      <a:endParaRPr sz="2100" b="1" dirty="0">
                        <a:latin typeface="Arial"/>
                        <a:cs typeface="Arial"/>
                      </a:endParaRPr>
                    </a:p>
                  </a:txBody>
                  <a:tcPr marL="0" marR="0" marT="4391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77825" indent="-287020">
                        <a:lnSpc>
                          <a:spcPts val="1860"/>
                        </a:lnSpc>
                        <a:spcBef>
                          <a:spcPts val="320"/>
                        </a:spcBef>
                        <a:buFont typeface="Wingdings"/>
                        <a:buChar char=""/>
                        <a:tabLst>
                          <a:tab pos="378460" algn="l"/>
                        </a:tabLst>
                      </a:pPr>
                      <a:r>
                        <a:rPr sz="1800" b="0" spc="-5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Participatory Baseline</a:t>
                      </a:r>
                      <a:r>
                        <a:rPr sz="1800" b="0" spc="-15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0" spc="-5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Survey</a:t>
                      </a:r>
                      <a:endParaRPr sz="18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  <a:p>
                      <a:pPr marL="377825" indent="-287020">
                        <a:lnSpc>
                          <a:spcPts val="2290"/>
                        </a:lnSpc>
                        <a:buFont typeface="Wingdings"/>
                        <a:buChar char=""/>
                        <a:tabLst>
                          <a:tab pos="378460" algn="l"/>
                        </a:tabLst>
                      </a:pPr>
                      <a:r>
                        <a:rPr sz="1800" b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Market</a:t>
                      </a:r>
                      <a:r>
                        <a:rPr sz="1800" b="0" spc="-4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0" spc="-5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Survey</a:t>
                      </a:r>
                      <a:endParaRPr sz="18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532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6938">
                <a:tc>
                  <a:txBody>
                    <a:bodyPr/>
                    <a:lstStyle/>
                    <a:p>
                      <a:pPr marL="91440" marR="40005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3. </a:t>
                      </a:r>
                      <a:r>
                        <a:rPr lang="en-US" sz="2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Farmers make decisions.</a:t>
                      </a:r>
                      <a:endParaRPr sz="2100" b="1" dirty="0">
                        <a:latin typeface="Arial"/>
                        <a:cs typeface="Arial"/>
                      </a:endParaRPr>
                    </a:p>
                  </a:txBody>
                  <a:tcPr marL="0" marR="0" marT="4391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377825" indent="-287020">
                        <a:lnSpc>
                          <a:spcPts val="1860"/>
                        </a:lnSpc>
                        <a:spcBef>
                          <a:spcPts val="200"/>
                        </a:spcBef>
                        <a:buFont typeface="Wingdings"/>
                        <a:buChar char=""/>
                        <a:tabLst>
                          <a:tab pos="378460" algn="l"/>
                        </a:tabLst>
                      </a:pPr>
                      <a:r>
                        <a:rPr lang="en-US" altLang="ja-JP" sz="1800" b="0" spc="-5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Target </a:t>
                      </a:r>
                      <a:r>
                        <a:rPr sz="1800" b="0" spc="-5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Crop</a:t>
                      </a:r>
                      <a:r>
                        <a:rPr sz="1800" b="0" spc="5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0" spc="-5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Selection</a:t>
                      </a:r>
                      <a:endParaRPr lang="en-US" sz="1800" b="0" spc="-5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  <a:p>
                      <a:pPr marL="377825" indent="-287020">
                        <a:lnSpc>
                          <a:spcPts val="1860"/>
                        </a:lnSpc>
                        <a:spcBef>
                          <a:spcPts val="200"/>
                        </a:spcBef>
                        <a:buFont typeface="Wingdings"/>
                        <a:buChar char=""/>
                        <a:tabLst>
                          <a:tab pos="378460" algn="l"/>
                        </a:tabLst>
                      </a:pPr>
                      <a:r>
                        <a:rPr lang="en-US" sz="1800" b="0" spc="-5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(Optional) Market Linkage Forum</a:t>
                      </a:r>
                      <a:endParaRPr sz="18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  <a:p>
                      <a:pPr marL="377825" indent="-287020">
                        <a:lnSpc>
                          <a:spcPts val="1800"/>
                        </a:lnSpc>
                        <a:buFont typeface="Wingdings"/>
                        <a:buChar char=""/>
                        <a:tabLst>
                          <a:tab pos="378460" algn="l"/>
                        </a:tabLst>
                      </a:pPr>
                      <a:r>
                        <a:rPr lang="en-US" sz="1800" b="0" spc="-5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Crop Calendar Making</a:t>
                      </a:r>
                      <a:endParaRPr sz="18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833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6940">
                <a:tc>
                  <a:txBody>
                    <a:bodyPr/>
                    <a:lstStyle/>
                    <a:p>
                      <a:pPr marL="91440" marR="32385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4. </a:t>
                      </a:r>
                      <a:r>
                        <a:rPr lang="en-US" sz="2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Farmers acquire skills.</a:t>
                      </a:r>
                      <a:endParaRPr sz="2100" b="1" dirty="0">
                        <a:latin typeface="Arial"/>
                        <a:cs typeface="Arial"/>
                      </a:endParaRPr>
                    </a:p>
                  </a:txBody>
                  <a:tcPr marL="0" marR="0" marT="4391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77825" indent="-287020">
                        <a:lnSpc>
                          <a:spcPts val="1800"/>
                        </a:lnSpc>
                        <a:buFont typeface="Wingdings"/>
                        <a:buChar char=""/>
                        <a:tabLst>
                          <a:tab pos="378460" algn="l"/>
                        </a:tabLst>
                      </a:pPr>
                      <a:r>
                        <a:rPr sz="1800" b="0" spc="-5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In-field</a:t>
                      </a:r>
                      <a:r>
                        <a:rPr sz="1800" b="0" spc="-1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0" spc="-5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trainings</a:t>
                      </a:r>
                      <a:endParaRPr lang="en-US" sz="1800" b="0" spc="-5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  <a:p>
                      <a:pPr marL="377825" indent="-287020">
                        <a:lnSpc>
                          <a:spcPts val="1800"/>
                        </a:lnSpc>
                        <a:buFont typeface="Wingdings"/>
                        <a:buChar char=""/>
                        <a:tabLst>
                          <a:tab pos="378460" algn="l"/>
                        </a:tabLst>
                      </a:pPr>
                      <a:r>
                        <a:rPr lang="en-US" sz="1800" b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(Optional) Exchange Visit</a:t>
                      </a:r>
                    </a:p>
                    <a:p>
                      <a:pPr marL="377825" indent="-287020">
                        <a:lnSpc>
                          <a:spcPts val="1800"/>
                        </a:lnSpc>
                        <a:buFont typeface="Wingdings"/>
                        <a:buChar char=""/>
                        <a:tabLst>
                          <a:tab pos="378460" algn="l"/>
                        </a:tabLst>
                      </a:pPr>
                      <a:r>
                        <a:rPr lang="en-US" sz="1800" b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Field Day</a:t>
                      </a:r>
                      <a:endParaRPr sz="18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833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927">
                <a:tc gridSpan="2">
                  <a:txBody>
                    <a:bodyPr/>
                    <a:lstStyle/>
                    <a:p>
                      <a:pPr marL="91440" marR="32385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2000" b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Follow-up and monitoring (including Participatory </a:t>
                      </a:r>
                      <a:r>
                        <a:rPr lang="en-US" sz="2000" b="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Endline</a:t>
                      </a:r>
                      <a:r>
                        <a:rPr lang="en-US" sz="2000" b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 Survey)</a:t>
                      </a:r>
                      <a:endParaRPr sz="20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648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377825" indent="-287020">
                        <a:lnSpc>
                          <a:spcPts val="1800"/>
                        </a:lnSpc>
                        <a:buFont typeface="Wingdings"/>
                        <a:buChar char=""/>
                        <a:tabLst>
                          <a:tab pos="378460" algn="l"/>
                        </a:tabLst>
                      </a:pPr>
                      <a:endParaRPr sz="16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3152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0023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1.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b="1" i="0" u="none" strike="noStrike" baseline="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Sensitization</a:t>
            </a:r>
            <a:r>
              <a:rPr lang="en-US" sz="2800" b="1" i="0" u="none" strike="noStrike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0" u="none" strike="noStrike" baseline="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Workshop </a:t>
            </a:r>
            <a:r>
              <a:rPr lang="en-US" sz="2800" i="0" u="none" strike="noStrike" baseline="0" dirty="0">
                <a:latin typeface="Arial" pitchFamily="34" charset="0"/>
                <a:cs typeface="Arial" pitchFamily="34" charset="0"/>
              </a:rPr>
              <a:t>is the</a:t>
            </a:r>
            <a:r>
              <a:rPr lang="en-US" sz="2800" i="0" u="none" strike="noStrike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0" u="none" strike="noStrike" baseline="0" dirty="0">
                <a:latin typeface="Arial" pitchFamily="34" charset="0"/>
                <a:cs typeface="Arial" pitchFamily="34" charset="0"/>
              </a:rPr>
              <a:t>first activity among</a:t>
            </a:r>
            <a:r>
              <a:rPr lang="en-US" sz="2800" i="0" u="none" strike="noStrike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0" u="none" strike="noStrike" baseline="0" dirty="0">
                <a:latin typeface="Arial" pitchFamily="34" charset="0"/>
                <a:cs typeface="Arial" pitchFamily="34" charset="0"/>
              </a:rPr>
              <a:t>series of</a:t>
            </a:r>
            <a:r>
              <a:rPr lang="en-US" sz="2800" i="0" u="none" strike="noStrike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0" u="none" strike="noStrike" baseline="0" dirty="0">
                <a:latin typeface="Arial" pitchFamily="34" charset="0"/>
                <a:cs typeface="Arial" pitchFamily="34" charset="0"/>
              </a:rPr>
              <a:t>activities of the</a:t>
            </a:r>
            <a:r>
              <a:rPr lang="en-US" sz="2800" i="0" u="none" strike="noStrike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0" u="none" strike="noStrike" dirty="0" err="1">
                <a:latin typeface="Arial" pitchFamily="34" charset="0"/>
                <a:cs typeface="Arial" pitchFamily="34" charset="0"/>
              </a:rPr>
              <a:t>Ethio</a:t>
            </a:r>
            <a:r>
              <a:rPr lang="en-US" sz="2800" i="0" u="none" strike="noStrike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2800" i="0" u="none" strike="noStrike" baseline="0" dirty="0">
                <a:latin typeface="Arial" pitchFamily="34" charset="0"/>
                <a:cs typeface="Arial" pitchFamily="34" charset="0"/>
              </a:rPr>
              <a:t>SHEP Approach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Sensitization is conducted for </a:t>
            </a:r>
            <a:r>
              <a:rPr lang="en-US" sz="28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farmer group members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in target Water Users Association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Can be conducted before selection of target farmers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 select target farmers</a:t>
            </a:r>
          </a:p>
        </p:txBody>
      </p:sp>
    </p:spTree>
    <p:extLst>
      <p:ext uri="{BB962C8B-B14F-4D97-AF65-F5344CB8AC3E}">
        <p14:creationId xmlns:p14="http://schemas.microsoft.com/office/powerpoint/2010/main" val="1484428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2. Objective: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x-none" altLang="ja-JP" b="1" dirty="0"/>
              <a:t>Sensitization Workshop</a:t>
            </a:r>
            <a:endParaRPr lang="ja-JP" altLang="ja-JP" b="1" dirty="0"/>
          </a:p>
          <a:p>
            <a:pPr lvl="0"/>
            <a:r>
              <a:rPr lang="x-none" altLang="ja-JP" dirty="0"/>
              <a:t>Farmers are informed that </a:t>
            </a:r>
            <a:r>
              <a:rPr lang="en-US" altLang="ja-JP" dirty="0" err="1"/>
              <a:t>Ethio</a:t>
            </a:r>
            <a:r>
              <a:rPr lang="en-US" altLang="ja-JP" dirty="0"/>
              <a:t>-</a:t>
            </a:r>
            <a:r>
              <a:rPr lang="x-none" altLang="ja-JP" dirty="0"/>
              <a:t>SHEP is </a:t>
            </a:r>
            <a:r>
              <a:rPr lang="x-none" altLang="ja-JP" dirty="0">
                <a:solidFill>
                  <a:srgbClr val="FF0000"/>
                </a:solidFill>
              </a:rPr>
              <a:t>purely technical assistance </a:t>
            </a:r>
            <a:r>
              <a:rPr lang="x-none" altLang="ja-JP" dirty="0"/>
              <a:t>and there will be no financial or material assistance directly given to them.</a:t>
            </a:r>
            <a:endParaRPr lang="ja-JP" altLang="ja-JP" b="1" dirty="0"/>
          </a:p>
          <a:p>
            <a:pPr lvl="0"/>
            <a:r>
              <a:rPr lang="x-none" altLang="ja-JP" dirty="0"/>
              <a:t>Farmers agree to participate in </a:t>
            </a:r>
            <a:r>
              <a:rPr lang="en-US" altLang="ja-JP" dirty="0" err="1"/>
              <a:t>Ethio</a:t>
            </a:r>
            <a:r>
              <a:rPr lang="en-US" altLang="ja-JP" dirty="0"/>
              <a:t>-</a:t>
            </a:r>
            <a:r>
              <a:rPr lang="x-none" altLang="ja-JP" dirty="0"/>
              <a:t>SHEP in order to </a:t>
            </a:r>
            <a:r>
              <a:rPr lang="x-none" altLang="ja-JP" dirty="0">
                <a:solidFill>
                  <a:srgbClr val="FF0000"/>
                </a:solidFill>
              </a:rPr>
              <a:t>become self-reliant through developing their technical capacity</a:t>
            </a:r>
            <a:r>
              <a:rPr lang="x-none" altLang="ja-JP" dirty="0"/>
              <a:t>.</a:t>
            </a:r>
            <a:endParaRPr lang="ja-JP" altLang="ja-JP" b="1" dirty="0"/>
          </a:p>
          <a:p>
            <a:pPr marL="0" indent="0">
              <a:buNone/>
            </a:pPr>
            <a:endParaRPr lang="en-US" sz="2800" b="1" i="0" u="none" strike="noStrike" baseline="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073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3. Preparation Activities</a:t>
            </a:r>
            <a:br>
              <a:rPr lang="en-US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US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Prepare </a:t>
            </a:r>
            <a:r>
              <a:rPr lang="en-US" sz="28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program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for the Sensitization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Check available </a:t>
            </a:r>
            <a:r>
              <a:rPr lang="en-US" sz="28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venues and convenient time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for participants</a:t>
            </a:r>
          </a:p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Invite previous experienced farmers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from nearby kebele </a:t>
            </a:r>
            <a:r>
              <a:rPr lang="en-US" sz="2800" i="0" u="none" strike="noStrike" baseline="0" dirty="0">
                <a:latin typeface="Arial" pitchFamily="34" charset="0"/>
                <a:cs typeface="Arial" pitchFamily="34" charset="0"/>
              </a:rPr>
              <a:t>for the sensitization</a:t>
            </a:r>
          </a:p>
          <a:p>
            <a:r>
              <a:rPr lang="en-US" sz="2800" i="0" u="none" strike="noStrike" baseline="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Prepare necessary items </a:t>
            </a:r>
            <a:r>
              <a:rPr lang="en-US" sz="2800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(stationary, etc.) for the Workshop</a:t>
            </a:r>
          </a:p>
          <a:p>
            <a:r>
              <a:rPr lang="en-US" sz="2800" i="0" u="none" strike="noStrike" baseline="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Identify facilitators </a:t>
            </a:r>
            <a:r>
              <a:rPr lang="en-US" sz="2800" i="0" u="none" strike="noStrike" baseline="0" dirty="0">
                <a:latin typeface="Arial" pitchFamily="34" charset="0"/>
                <a:cs typeface="Arial" pitchFamily="34" charset="0"/>
              </a:rPr>
              <a:t>(woreda &amp; Kebele)</a:t>
            </a:r>
          </a:p>
          <a:p>
            <a:r>
              <a:rPr lang="en-US" sz="2800" i="0" u="none" strike="noStrike" baseline="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Inform farmer group </a:t>
            </a:r>
            <a:r>
              <a:rPr lang="en-US" sz="2800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on</a:t>
            </a:r>
            <a:r>
              <a:rPr lang="en-US" sz="2800" i="0" u="none" strike="noStrik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date and venue.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882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1430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4. Participants of the Workshop</a:t>
            </a:r>
            <a:br>
              <a:rPr lang="en-US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US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Chair of the Water Users Association</a:t>
            </a:r>
          </a:p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Member of the Water Users Association</a:t>
            </a:r>
          </a:p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Member of the group </a:t>
            </a:r>
          </a:p>
        </p:txBody>
      </p:sp>
    </p:spTree>
    <p:extLst>
      <p:ext uri="{BB962C8B-B14F-4D97-AF65-F5344CB8AC3E}">
        <p14:creationId xmlns:p14="http://schemas.microsoft.com/office/powerpoint/2010/main" val="2990181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1430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br>
              <a:rPr lang="en-US" b="1" i="0" u="none" strike="noStrike" baseline="0" dirty="0">
                <a:latin typeface="Arial,Bold"/>
              </a:rPr>
            </a:br>
            <a:r>
              <a:rPr lang="en-US" b="1" i="0" u="none" strike="noStrike" baseline="0" dirty="0">
                <a:latin typeface="Arial,Bold"/>
              </a:rPr>
              <a:t>5. Contents of the Sensitization: </a:t>
            </a:r>
            <a:br>
              <a:rPr lang="en-US" b="1" i="0" u="none" strike="noStrike" baseline="0" dirty="0">
                <a:latin typeface="Arial,Bold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763000" cy="5257800"/>
          </a:xfrm>
        </p:spPr>
        <p:txBody>
          <a:bodyPr>
            <a:noAutofit/>
          </a:bodyPr>
          <a:lstStyle/>
          <a:p>
            <a:r>
              <a:rPr lang="en-US" sz="2800" i="0" u="none" strike="noStrike" baseline="0" dirty="0">
                <a:latin typeface="Arial" pitchFamily="34" charset="0"/>
                <a:cs typeface="Arial" pitchFamily="34" charset="0"/>
              </a:rPr>
              <a:t>Explain</a:t>
            </a:r>
            <a:r>
              <a:rPr lang="en-US" sz="2800" i="0" u="none" strike="noStrike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0" u="none" strike="noStrike" baseline="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outline of the </a:t>
            </a:r>
            <a:r>
              <a:rPr lang="en-US" sz="2800" i="0" u="none" strike="noStrike" baseline="0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Ethio</a:t>
            </a:r>
            <a:r>
              <a:rPr lang="en-US" sz="2800" i="0" u="none" strike="noStrike" baseline="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-SHEP Approach </a:t>
            </a:r>
            <a:r>
              <a:rPr lang="en-US" sz="2800" i="0" u="none" strike="noStrike" baseline="0" dirty="0">
                <a:latin typeface="Arial" pitchFamily="34" charset="0"/>
                <a:cs typeface="Arial" pitchFamily="34" charset="0"/>
              </a:rPr>
              <a:t>&amp;</a:t>
            </a:r>
            <a:r>
              <a:rPr lang="en-US" sz="2800" i="0" u="none" strike="noStrike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0" u="none" strike="noStrike" baseline="0" dirty="0">
                <a:latin typeface="Arial" pitchFamily="34" charset="0"/>
                <a:cs typeface="Arial" pitchFamily="34" charset="0"/>
              </a:rPr>
              <a:t>Achievements. </a:t>
            </a:r>
          </a:p>
          <a:p>
            <a:r>
              <a:rPr lang="en-US" sz="2800" i="0" u="none" strike="noStrike" baseline="0" dirty="0">
                <a:latin typeface="Arial" pitchFamily="34" charset="0"/>
                <a:cs typeface="Arial" pitchFamily="34" charset="0"/>
              </a:rPr>
              <a:t>Share the </a:t>
            </a:r>
            <a:r>
              <a:rPr lang="en-US" sz="2800" i="0" u="none" strike="noStrike" baseline="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planned annual schedule </a:t>
            </a:r>
            <a:r>
              <a:rPr lang="en-US" sz="2800" i="0" u="none" strike="noStrike" baseline="0" dirty="0">
                <a:latin typeface="Arial" pitchFamily="34" charset="0"/>
                <a:cs typeface="Arial" pitchFamily="34" charset="0"/>
              </a:rPr>
              <a:t>of activities with participants (Market survey, crop selection, Market Linkage Forum, etc.).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Explain about contents of the project, intervention modality, role of farmers.</a:t>
            </a:r>
          </a:p>
          <a:p>
            <a:r>
              <a:rPr lang="en-US" sz="2800" i="0" u="none" strike="noStrike" baseline="0" dirty="0">
                <a:latin typeface="Arial" pitchFamily="34" charset="0"/>
                <a:cs typeface="Arial" pitchFamily="34" charset="0"/>
              </a:rPr>
              <a:t>Agree on selected target farmers for implementation.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Discussion with farmers about any issues for clarification </a:t>
            </a:r>
            <a:r>
              <a:rPr lang="en-US" sz="2800" i="0" u="none" strike="noStrike" baseline="0" dirty="0">
                <a:latin typeface="Arial" pitchFamily="34" charset="0"/>
                <a:cs typeface="Arial" pitchFamily="34" charset="0"/>
              </a:rPr>
              <a:t>or</a:t>
            </a:r>
            <a:r>
              <a:rPr lang="en-US" sz="2800" i="0" u="none" strike="noStrike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0" u="none" strike="noStrike" baseline="0" dirty="0">
                <a:latin typeface="Arial" pitchFamily="34" charset="0"/>
                <a:cs typeface="Arial" pitchFamily="34" charset="0"/>
              </a:rPr>
              <a:t>expectations raised by participants.</a:t>
            </a:r>
          </a:p>
          <a:p>
            <a:endParaRPr lang="en-US" sz="2800" i="0" u="none" strike="noStrike" baseline="0" dirty="0">
              <a:latin typeface="Arial" pitchFamily="34" charset="0"/>
              <a:cs typeface="Arial" pitchFamily="34" charset="0"/>
            </a:endParaRP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858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143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6.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What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Ethio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-SHEP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does not do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with farmers</a:t>
            </a:r>
          </a:p>
          <a:p>
            <a:pPr marL="228600" lvl="0" indent="-228600">
              <a:spcBef>
                <a:spcPts val="1000"/>
              </a:spcBef>
            </a:pPr>
            <a:r>
              <a:rPr kumimoji="1"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Does </a:t>
            </a:r>
            <a:r>
              <a:rPr kumimoji="1"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not construct </a:t>
            </a:r>
            <a:r>
              <a:rPr kumimoji="1"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/maintain irrigation scheme</a:t>
            </a:r>
          </a:p>
          <a:p>
            <a:pPr marL="228600" lvl="0" indent="-228600">
              <a:spcBef>
                <a:spcPts val="1000"/>
              </a:spcBef>
            </a:pPr>
            <a:r>
              <a:rPr kumimoji="1"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Does </a:t>
            </a:r>
            <a:r>
              <a:rPr kumimoji="1"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not provide inputs </a:t>
            </a:r>
            <a:r>
              <a:rPr kumimoji="1"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(seeds, fertilizer from project)</a:t>
            </a:r>
          </a:p>
          <a:p>
            <a:pPr marL="228600" lvl="0" indent="-228600">
              <a:spcBef>
                <a:spcPts val="1000"/>
              </a:spcBef>
            </a:pPr>
            <a:r>
              <a:rPr kumimoji="1"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Does </a:t>
            </a:r>
            <a:r>
              <a:rPr kumimoji="1"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not provide farm tools.</a:t>
            </a:r>
          </a:p>
          <a:p>
            <a:pPr marL="228600" lvl="0" indent="-228600">
              <a:spcBef>
                <a:spcPts val="1000"/>
              </a:spcBef>
            </a:pPr>
            <a:r>
              <a:rPr kumimoji="1"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Does </a:t>
            </a:r>
            <a:r>
              <a:rPr kumimoji="1"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not provide cash support.</a:t>
            </a:r>
          </a:p>
          <a:p>
            <a:pPr marL="228600" lvl="0" indent="-228600">
              <a:spcBef>
                <a:spcPts val="1000"/>
              </a:spcBef>
            </a:pPr>
            <a:r>
              <a:rPr kumimoji="1"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Does </a:t>
            </a:r>
            <a:r>
              <a:rPr kumimoji="1"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not provide per diem </a:t>
            </a:r>
            <a:r>
              <a:rPr kumimoji="1"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when trainings at </a:t>
            </a:r>
            <a:r>
              <a:rPr kumimoji="1" lang="en-US" sz="2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kebele</a:t>
            </a:r>
            <a:endParaRPr kumimoji="1" lang="en-US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28600" lvl="0" indent="-228600">
              <a:spcBef>
                <a:spcPts val="1000"/>
              </a:spcBef>
            </a:pPr>
            <a:r>
              <a:rPr kumimoji="1"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 </a:t>
            </a:r>
            <a:r>
              <a:rPr kumimoji="1"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interference on current water </a:t>
            </a:r>
            <a:r>
              <a:rPr kumimoji="1"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distribution/ management / issues.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076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</TotalTime>
  <Words>862</Words>
  <PresentationFormat>On-screen Show (4:3)</PresentationFormat>
  <Paragraphs>106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Albertus MT</vt:lpstr>
      <vt:lpstr>Arial,Bold</vt:lpstr>
      <vt:lpstr>游ゴシック</vt:lpstr>
      <vt:lpstr>Arial</vt:lpstr>
      <vt:lpstr>Calibri</vt:lpstr>
      <vt:lpstr>Wingdings</vt:lpstr>
      <vt:lpstr>Office Theme</vt:lpstr>
      <vt:lpstr>1_Office Theme</vt:lpstr>
      <vt:lpstr>2_Office Theme</vt:lpstr>
      <vt:lpstr>The project for Smallholder Horticulture Farmer Empowerment Through Promotion of Market Oriented Agriculture (Ethio-SHEP)</vt:lpstr>
      <vt:lpstr>Contents of the Presentation</vt:lpstr>
      <vt:lpstr>Essential 4 Steps</vt:lpstr>
      <vt:lpstr>1. Introduction</vt:lpstr>
      <vt:lpstr>2. Objective: </vt:lpstr>
      <vt:lpstr> 3. Preparation Activities </vt:lpstr>
      <vt:lpstr> 4. Participants of the Workshop </vt:lpstr>
      <vt:lpstr> 5. Contents of the Sensitization:  </vt:lpstr>
      <vt:lpstr>6. Contents</vt:lpstr>
      <vt:lpstr> Contents……</vt:lpstr>
      <vt:lpstr>7. Implementation </vt:lpstr>
      <vt:lpstr>8. Key Implementation Tips </vt:lpstr>
      <vt:lpstr>8. Key Implementation Tips </vt:lpstr>
      <vt:lpstr>8. Key Implementation Tips </vt:lpstr>
      <vt:lpstr>8. Key Implementation Tips </vt:lpstr>
      <vt:lpstr> 8. Points to be confirmed after activity </vt:lpstr>
      <vt:lpstr> 8. Points to be confirmed after activity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2019-06-07T10:34:42Z</dcterms:created>
  <dcterms:modified xsi:type="dcterms:W3CDTF">2021-07-07T06:05:07Z</dcterms:modified>
</cp:coreProperties>
</file>