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7" r:id="rId3"/>
    <p:sldId id="259" r:id="rId4"/>
    <p:sldId id="260" r:id="rId5"/>
    <p:sldId id="262" r:id="rId6"/>
    <p:sldId id="277" r:id="rId7"/>
    <p:sldId id="278" r:id="rId8"/>
    <p:sldId id="263" r:id="rId9"/>
    <p:sldId id="28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83" r:id="rId28"/>
    <p:sldId id="288" r:id="rId29"/>
    <p:sldId id="285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2E593-D3E9-4FF4-A7D0-60D2EAD948BB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C9297-C848-4663-A598-7D157AFE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C9297-C848-4663-A598-7D157AFEAA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0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7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0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0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9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2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13FB-2380-49E5-85E8-894F2C4F81A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964F0-0250-4B94-8D4B-19734DE6D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3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Binary_Worksheet.xlsb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1600199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tx2">
                  <a:lumMod val="50000"/>
                </a:schemeClr>
              </a:solidFill>
              <a:latin typeface="Arial,Bold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,Bold"/>
              </a:rPr>
              <a:t>Preparation &amp; Implementation Process of Baseline Survey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,Bold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200592" cy="1766611"/>
          </a:xfrm>
          <a:prstGeom prst="rect">
            <a:avLst/>
          </a:prstGeom>
          <a:noFill/>
        </p:spPr>
      </p:pic>
      <p:pic>
        <p:nvPicPr>
          <p:cNvPr id="5" name="図 5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18923" r="12491" b="14843"/>
          <a:stretch/>
        </p:blipFill>
        <p:spPr>
          <a:xfrm>
            <a:off x="6781799" y="304800"/>
            <a:ext cx="1828801" cy="16449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The project for Smallholder Horticulture Farmer Empowerment Through Promotion of Market Oriented Agriculture (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Ethio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-SHEP)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191000"/>
            <a:ext cx="91440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rgbClr val="1F497D">
                  <a:lumMod val="50000"/>
                </a:srgbClr>
              </a:solidFill>
              <a:latin typeface="Arial,Bold"/>
            </a:endParaRPr>
          </a:p>
          <a:p>
            <a:r>
              <a:rPr lang="en-US" sz="2000" b="1" dirty="0">
                <a:solidFill>
                  <a:srgbClr val="1F497D">
                    <a:lumMod val="50000"/>
                  </a:srgbClr>
                </a:solidFill>
                <a:latin typeface="Arial,Bold"/>
              </a:rPr>
              <a:t>Presented to Participants of </a:t>
            </a:r>
            <a:r>
              <a:rPr lang="en-US" sz="2000" b="1" dirty="0" err="1">
                <a:solidFill>
                  <a:srgbClr val="1F497D">
                    <a:lumMod val="50000"/>
                  </a:srgbClr>
                </a:solidFill>
                <a:latin typeface="Arial,Bold"/>
              </a:rPr>
              <a:t>Ethio</a:t>
            </a:r>
            <a:r>
              <a:rPr lang="en-US" sz="2000" b="1" dirty="0">
                <a:solidFill>
                  <a:srgbClr val="1F497D">
                    <a:lumMod val="50000"/>
                  </a:srgbClr>
                </a:solidFill>
                <a:latin typeface="Arial,Bold"/>
              </a:rPr>
              <a:t>-SHEP </a:t>
            </a:r>
            <a:r>
              <a:rPr lang="en-US" sz="2000" b="1" dirty="0" err="1">
                <a:solidFill>
                  <a:srgbClr val="1F497D">
                    <a:lumMod val="50000"/>
                  </a:srgbClr>
                </a:solidFill>
                <a:latin typeface="Arial,Bold"/>
              </a:rPr>
              <a:t>ToT</a:t>
            </a:r>
            <a:endParaRPr lang="en-US" sz="2000" b="1" dirty="0">
              <a:solidFill>
                <a:srgbClr val="1F497D">
                  <a:lumMod val="50000"/>
                </a:srgbClr>
              </a:solidFill>
              <a:latin typeface="Arial,Bold"/>
            </a:endParaRPr>
          </a:p>
          <a:p>
            <a:endParaRPr lang="en-US" sz="2000" b="1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8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,Bold"/>
              </a:rPr>
              <a:t>4.1. Contents of CP&amp;IAD Sheet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Part 1: Background Information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Date: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(Day/Month/Year)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Group Name: ______________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Woreda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_______________</a:t>
            </a:r>
          </a:p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 Kebele : 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_______________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Farmer’s Name: _______________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Male/Female: ________________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Telephone No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________________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3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Arial,Bold"/>
              </a:rPr>
              <a:t>Contents of CP&amp;IAD Sheet </a:t>
            </a:r>
            <a:r>
              <a:rPr lang="en-US" b="1" dirty="0" err="1">
                <a:latin typeface="Arial,Bold"/>
              </a:rPr>
              <a:t>Cont</a:t>
            </a:r>
            <a:r>
              <a:rPr lang="en-US" b="1" dirty="0">
                <a:latin typeface="Arial,Bold"/>
              </a:rPr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Part 2: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Crop Production Analysis Table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Crop Name and Variety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Indicate name of the Crop and Variety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Area under the Crop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(use any locally available units of measurement but change to ha)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 Production (Kg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production from the area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under the crop, farmers may provide production amount in locally available units, 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but need to be converted to KG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 Note: unit of measurement is different in each place, so discuss with farmer group and agree on the unit conversion rate to kg)</a:t>
            </a:r>
          </a:p>
        </p:txBody>
      </p:sp>
    </p:spTree>
    <p:extLst>
      <p:ext uri="{BB962C8B-B14F-4D97-AF65-F5344CB8AC3E}">
        <p14:creationId xmlns:p14="http://schemas.microsoft.com/office/powerpoint/2010/main" val="359765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868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 Bold" pitchFamily="34" charset="0"/>
                <a:cs typeface="Arial Bold" pitchFamily="34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953000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 Marketed amount: 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(in both local unit and KG). Farmers may provide information in local units but need to be changed to KG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Average Price per Kg (Birr./Kg):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Where unit of sale is not in Kg, convert to KG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 Income (ETB):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Average price per Kg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(column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5.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 multiplied by  marketed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Produce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(column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4.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868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 Bold" pitchFamily="34" charset="0"/>
                <a:cs typeface="Arial Bold" pitchFamily="34" charset="0"/>
              </a:rPr>
              <a:t>Contents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7. 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 Cost of Production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(ETB) includes: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Cost of seed/planting materials, fertilizers/pesticides, 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Labor costs which may include ploughing,  disease control (spraying), harvesting etc.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Transportation &amp; marketing costs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8. 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Net Income (ETB)=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Total Income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(Column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6.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minus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Total Cost of Production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(Column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7.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275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,Bold"/>
              </a:rPr>
              <a:t>5.2. Records to support for baseline survey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rial,Bold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Arial,Bold"/>
              </a:rPr>
              <a:t>Note: </a:t>
            </a:r>
            <a:r>
              <a:rPr lang="en-US" sz="2400" dirty="0">
                <a:solidFill>
                  <a:prstClr val="black"/>
                </a:solidFill>
                <a:latin typeface="Arial,Bold"/>
              </a:rPr>
              <a:t>Inform farmers to keep record of the following information always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800" b="1" dirty="0">
              <a:latin typeface="Arial,Bold"/>
            </a:endParaRPr>
          </a:p>
          <a:p>
            <a:pPr marL="0" indent="0">
              <a:buNone/>
            </a:pPr>
            <a:r>
              <a:rPr lang="en-US" sz="2000" b="1" dirty="0">
                <a:latin typeface="Arial,Bold"/>
              </a:rPr>
              <a:t>5.1.1</a:t>
            </a:r>
            <a:r>
              <a:rPr lang="en-US" sz="2400" b="1" dirty="0">
                <a:latin typeface="Arial,Bold"/>
              </a:rPr>
              <a:t>. </a:t>
            </a:r>
            <a:r>
              <a:rPr lang="en-US" sz="2400" b="1" dirty="0">
                <a:solidFill>
                  <a:srgbClr val="00B0F0"/>
                </a:solidFill>
                <a:latin typeface="Arial,Bold"/>
              </a:rPr>
              <a:t>Cost of Inputs</a:t>
            </a:r>
          </a:p>
          <a:p>
            <a:endParaRPr lang="en-US" sz="1800" b="1" dirty="0">
              <a:latin typeface="Arial,Bold"/>
            </a:endParaRPr>
          </a:p>
          <a:p>
            <a:endParaRPr lang="en-US" sz="1800" b="1" dirty="0">
              <a:latin typeface="Arial,Bold"/>
            </a:endParaRPr>
          </a:p>
          <a:p>
            <a:endParaRPr lang="en-US" sz="1800" b="1" dirty="0">
              <a:latin typeface="Arial,Bold"/>
            </a:endParaRPr>
          </a:p>
          <a:p>
            <a:endParaRPr lang="en-US" sz="1800" b="1" dirty="0">
              <a:latin typeface="Arial,Bold"/>
            </a:endParaRPr>
          </a:p>
          <a:p>
            <a:endParaRPr lang="en-US" sz="1800" b="1" dirty="0">
              <a:latin typeface="Arial,Bold"/>
            </a:endParaRPr>
          </a:p>
          <a:p>
            <a:endParaRPr lang="en-US" sz="1800" b="1" dirty="0">
              <a:latin typeface="Arial,Bold"/>
            </a:endParaRPr>
          </a:p>
          <a:p>
            <a:endParaRPr lang="en-US" sz="1800" b="1" dirty="0">
              <a:latin typeface="Arial,Bold"/>
            </a:endParaRPr>
          </a:p>
          <a:p>
            <a:endParaRPr lang="en-US" sz="1800" b="1" dirty="0">
              <a:latin typeface="Arial,Bold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184449"/>
              </p:ext>
            </p:extLst>
          </p:nvPr>
        </p:nvGraphicFramePr>
        <p:xfrm>
          <a:off x="381000" y="3383050"/>
          <a:ext cx="8077199" cy="3398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150">
                <a:tc>
                  <a:txBody>
                    <a:bodyPr/>
                    <a:lstStyle/>
                    <a:p>
                      <a:r>
                        <a:rPr lang="en-US" sz="2400" dirty="0"/>
                        <a:t>Type of input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Date of Purchase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Potatoes (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Gudene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) 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July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1,800 ETB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Fertilizers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Insecticides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1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94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683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,Bold"/>
              </a:rPr>
              <a:t>Records ………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fontAlgn="t">
              <a:spcBef>
                <a:spcPts val="0"/>
              </a:spcBef>
            </a:pPr>
            <a:r>
              <a:rPr lang="en-US" sz="2400" b="1" dirty="0">
                <a:solidFill>
                  <a:srgbClr val="FFFFFF"/>
                </a:solidFill>
              </a:rPr>
              <a:t>Type </a:t>
            </a:r>
          </a:p>
          <a:p>
            <a:pPr marL="0" fontAlgn="t">
              <a:spcBef>
                <a:spcPts val="0"/>
              </a:spcBef>
            </a:pPr>
            <a:endParaRPr lang="en-US" sz="2400" b="1" dirty="0">
              <a:solidFill>
                <a:srgbClr val="FFFFFF"/>
              </a:solidFill>
            </a:endParaRP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51012"/>
              </p:ext>
            </p:extLst>
          </p:nvPr>
        </p:nvGraphicFramePr>
        <p:xfrm>
          <a:off x="228600" y="1981200"/>
          <a:ext cx="8763000" cy="43919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836">
                <a:tc>
                  <a:txBody>
                    <a:bodyPr/>
                    <a:lstStyle/>
                    <a:p>
                      <a:r>
                        <a:rPr lang="en-US" sz="2400" dirty="0"/>
                        <a:t>Farm activity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Date of Implementation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Payment</a:t>
                      </a:r>
                      <a:r>
                        <a:rPr lang="en-US" sz="2400" baseline="0" dirty="0"/>
                        <a:t> (ETB)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67">
                <a:tc>
                  <a:txBody>
                    <a:bodyPr/>
                    <a:lstStyle/>
                    <a:p>
                      <a:r>
                        <a:rPr lang="en-US" sz="2400" dirty="0"/>
                        <a:t>Land Preparation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August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3,000 ETB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531">
                <a:tc>
                  <a:txBody>
                    <a:bodyPr/>
                    <a:lstStyle/>
                    <a:p>
                      <a:r>
                        <a:rPr lang="en-US" sz="2400" dirty="0"/>
                        <a:t>Nursery</a:t>
                      </a:r>
                    </a:p>
                    <a:p>
                      <a:r>
                        <a:rPr lang="en-US" sz="2400" dirty="0"/>
                        <a:t>Establishment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977">
                <a:tc>
                  <a:txBody>
                    <a:bodyPr/>
                    <a:lstStyle/>
                    <a:p>
                      <a:r>
                        <a:rPr lang="en-US" sz="2400" dirty="0"/>
                        <a:t>Transplanting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977">
                <a:tc>
                  <a:txBody>
                    <a:bodyPr/>
                    <a:lstStyle/>
                    <a:p>
                      <a:r>
                        <a:rPr lang="nl-NL" sz="2400" dirty="0"/>
                        <a:t>Weeding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977">
                <a:tc>
                  <a:txBody>
                    <a:bodyPr/>
                    <a:lstStyle/>
                    <a:p>
                      <a:r>
                        <a:rPr lang="en-US" sz="2400" dirty="0"/>
                        <a:t>Harvesting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Transportation cost for marketing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1066800"/>
            <a:ext cx="8763000" cy="8683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8000" b="1" dirty="0">
                <a:latin typeface="Arial,Bold"/>
              </a:rPr>
            </a:br>
            <a:r>
              <a:rPr lang="en-US" sz="8000" b="1" dirty="0">
                <a:latin typeface="Arial,Bold"/>
              </a:rPr>
              <a:t>5.2.2 </a:t>
            </a:r>
            <a:r>
              <a:rPr lang="en-US" sz="8000" b="1" dirty="0">
                <a:solidFill>
                  <a:srgbClr val="00B0F0"/>
                </a:solidFill>
                <a:latin typeface="Arial,Bold"/>
              </a:rPr>
              <a:t>Cost of Labor</a:t>
            </a:r>
            <a:br>
              <a:rPr lang="en-US" b="1" dirty="0">
                <a:latin typeface="Arial,Bo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7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90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Arial Bold" pitchFamily="34" charset="0"/>
                <a:cs typeface="Arial Bold" pitchFamily="34" charset="0"/>
              </a:rPr>
            </a:br>
            <a:r>
              <a:rPr lang="en-US" b="1" dirty="0">
                <a:latin typeface="Arial Bold" pitchFamily="34" charset="0"/>
                <a:cs typeface="Arial Bold" pitchFamily="34" charset="0"/>
              </a:rPr>
              <a:t>Records…</a:t>
            </a:r>
            <a:br>
              <a:rPr lang="en-US" dirty="0">
                <a:latin typeface="Arial Bold" pitchFamily="34" charset="0"/>
                <a:cs typeface="Arial Bold" pitchFamily="34" charset="0"/>
              </a:rPr>
            </a:br>
            <a:endParaRPr lang="en-US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b="1" dirty="0">
              <a:latin typeface="Arial,Bold"/>
            </a:endParaRPr>
          </a:p>
          <a:p>
            <a:endParaRPr lang="en-US" sz="1800" b="1" dirty="0">
              <a:solidFill>
                <a:srgbClr val="000000"/>
              </a:solidFill>
              <a:latin typeface="Arial,Bold"/>
            </a:endParaRPr>
          </a:p>
          <a:p>
            <a:endParaRPr lang="en-US" sz="1800" b="1" dirty="0">
              <a:solidFill>
                <a:srgbClr val="000000"/>
              </a:solidFill>
              <a:latin typeface="Arial,Bold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29991"/>
              </p:ext>
            </p:extLst>
          </p:nvPr>
        </p:nvGraphicFramePr>
        <p:xfrm>
          <a:off x="228599" y="2097160"/>
          <a:ext cx="8534401" cy="3991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4">
                <a:tc>
                  <a:txBody>
                    <a:bodyPr/>
                    <a:lstStyle/>
                    <a:p>
                      <a:r>
                        <a:rPr lang="en-US" sz="2400" dirty="0"/>
                        <a:t>Date of</a:t>
                      </a:r>
                    </a:p>
                    <a:p>
                      <a:r>
                        <a:rPr lang="en-US" sz="2400" dirty="0"/>
                        <a:t>Harvest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Quantity</a:t>
                      </a:r>
                    </a:p>
                    <a:p>
                      <a:r>
                        <a:rPr lang="en-US" sz="2400" dirty="0"/>
                        <a:t>Harvested (kg)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Quantity</a:t>
                      </a:r>
                    </a:p>
                    <a:p>
                      <a:r>
                        <a:rPr lang="en-US" sz="2400" dirty="0"/>
                        <a:t>Sold (kg)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Income</a:t>
                      </a:r>
                      <a:r>
                        <a:rPr lang="en-US" sz="2400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(ETB)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November,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1,200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900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12,000 ETB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6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6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6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1066800"/>
            <a:ext cx="8763000" cy="8683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b="1" dirty="0">
                <a:latin typeface="Arial,Bold"/>
              </a:rPr>
            </a:br>
            <a:r>
              <a:rPr lang="en-US" sz="8000" b="1" dirty="0">
                <a:solidFill>
                  <a:srgbClr val="00B0F0"/>
                </a:solidFill>
                <a:latin typeface="Arial,Bold"/>
              </a:rPr>
              <a:t>5.2.3. Production &amp; Sales Records</a:t>
            </a:r>
            <a:br>
              <a:rPr lang="en-US" b="1" dirty="0">
                <a:latin typeface="Arial,Bo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3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prstClr val="black"/>
                </a:solidFill>
                <a:latin typeface="Arial,Bold"/>
              </a:rPr>
            </a:br>
            <a:r>
              <a:rPr lang="en-US" sz="4000" b="1" dirty="0">
                <a:solidFill>
                  <a:prstClr val="black"/>
                </a:solidFill>
                <a:latin typeface="Arial,Bold"/>
              </a:rPr>
              <a:t>6. Tools (GHCP&amp;PHHT)</a:t>
            </a:r>
            <a:br>
              <a:rPr lang="en-US" sz="4000" b="1" dirty="0">
                <a:solidFill>
                  <a:prstClr val="black"/>
                </a:solidFill>
                <a:latin typeface="Arial,Bold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  <a:latin typeface="Arial,Bold"/>
              </a:rPr>
              <a:t>Baseline Survey Part 2. </a:t>
            </a:r>
            <a:r>
              <a:rPr lang="en-US" sz="2400" dirty="0">
                <a:solidFill>
                  <a:prstClr val="black"/>
                </a:solidFill>
                <a:latin typeface="Arial,Bold"/>
              </a:rPr>
              <a:t>General Horticultural Crop Production &amp; Post-Harvest Handling Techniques (GHCP&amp;PHHT) G-24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latin typeface="Arial,Bold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,Bold"/>
              </a:rPr>
              <a:t>This is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 tool 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to assess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the level of the target farmers </a:t>
            </a:r>
            <a:r>
              <a:rPr lang="en-US" sz="2800" dirty="0">
                <a:solidFill>
                  <a:srgbClr val="000000"/>
                </a:solidFill>
                <a:latin typeface="Arial,Bold"/>
              </a:rPr>
              <a:t>in using </a:t>
            </a:r>
            <a:r>
              <a:rPr lang="en-US" sz="2800" b="1" dirty="0">
                <a:solidFill>
                  <a:srgbClr val="00B0F0"/>
                </a:solidFill>
                <a:latin typeface="Arial,Bold"/>
              </a:rPr>
              <a:t>basic horticultural crops production techniques</a:t>
            </a:r>
          </a:p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Individual members of them are required to 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provide information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on techniques/skills adopted or not adopted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71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782"/>
            <a:ext cx="8915400" cy="73183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 Bold" pitchFamily="34" charset="0"/>
                <a:cs typeface="Arial Bold" pitchFamily="34" charset="0"/>
              </a:rPr>
              <a:t>Baseline survey Part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64667-9467-4D81-AC24-899626CC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9" y="838200"/>
            <a:ext cx="8040222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2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000000"/>
                </a:solidFill>
                <a:latin typeface="Arial,Bold"/>
              </a:rPr>
            </a:br>
            <a:r>
              <a:rPr lang="en-US" sz="3600" b="1" dirty="0">
                <a:solidFill>
                  <a:srgbClr val="000000"/>
                </a:solidFill>
                <a:latin typeface="Arial,Bold"/>
              </a:rPr>
              <a:t>6.1. How to Answer the Questions</a:t>
            </a:r>
            <a:br>
              <a:rPr lang="en-US" sz="3600" b="1" dirty="0">
                <a:solidFill>
                  <a:srgbClr val="000000"/>
                </a:solidFill>
                <a:latin typeface="Arial,Bold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If your answer is </a:t>
            </a:r>
            <a:r>
              <a:rPr lang="en-US" b="1" dirty="0">
                <a:solidFill>
                  <a:srgbClr val="000000"/>
                </a:solidFill>
                <a:latin typeface="Arial,Bold"/>
              </a:rPr>
              <a:t>“YES”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simply check </a:t>
            </a:r>
            <a:r>
              <a:rPr lang="en-US" b="1" dirty="0">
                <a:solidFill>
                  <a:srgbClr val="FFFFFF"/>
                </a:solidFill>
                <a:latin typeface="Arial,Bold"/>
              </a:rPr>
              <a:t>“Yes</a:t>
            </a:r>
            <a:r>
              <a:rPr lang="en-US" sz="800" b="1" dirty="0">
                <a:solidFill>
                  <a:srgbClr val="000000"/>
                </a:solidFill>
                <a:latin typeface="Arial,Bold"/>
              </a:rPr>
              <a:t>*</a:t>
            </a:r>
            <a:r>
              <a:rPr lang="en-US" b="1" dirty="0">
                <a:solidFill>
                  <a:srgbClr val="FFFFFF"/>
                </a:solidFill>
                <a:latin typeface="Arial,Bold"/>
              </a:rPr>
              <a:t>”</a:t>
            </a:r>
          </a:p>
          <a:p>
            <a:endParaRPr lang="en-US" b="1" dirty="0">
              <a:solidFill>
                <a:srgbClr val="FFFFFF"/>
              </a:solidFill>
              <a:latin typeface="Arial,Bold"/>
            </a:endParaRPr>
          </a:p>
          <a:p>
            <a:r>
              <a:rPr lang="en-US" sz="2400" dirty="0">
                <a:solidFill>
                  <a:srgbClr val="00007C"/>
                </a:solidFill>
                <a:latin typeface="Wingdings-Regular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If your answer is </a:t>
            </a:r>
            <a:r>
              <a:rPr lang="en-US" b="1" dirty="0">
                <a:solidFill>
                  <a:srgbClr val="000000"/>
                </a:solidFill>
                <a:latin typeface="Arial,Bold"/>
              </a:rPr>
              <a:t>“NO”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please check (</a:t>
            </a:r>
            <a:r>
              <a:rPr lang="en-US" b="1" dirty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344111"/>
              </p:ext>
            </p:extLst>
          </p:nvPr>
        </p:nvGraphicFramePr>
        <p:xfrm>
          <a:off x="3810000" y="2057400"/>
          <a:ext cx="137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nary Worksheet" r:id="rId2" imgW="619244" imgH="219186" progId="Excel.SheetBinaryMacroEnabled.12">
                  <p:embed/>
                </p:oleObj>
              </mc:Choice>
              <mc:Fallback>
                <p:oleObj name="Binary Worksheet" r:id="rId2" imgW="619244" imgH="219186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0" y="2057400"/>
                        <a:ext cx="1371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94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23A970-3C8E-434B-8E72-F7D457C9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Essential 4 Steps</a:t>
            </a:r>
            <a:endParaRPr lang="en-US" sz="4000" b="1" dirty="0"/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CEFD3B72-B8ED-4B1A-A936-E15D674A3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89122"/>
              </p:ext>
            </p:extLst>
          </p:nvPr>
        </p:nvGraphicFramePr>
        <p:xfrm>
          <a:off x="246942" y="2313331"/>
          <a:ext cx="8650115" cy="3741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3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405"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Essential 4</a:t>
                      </a:r>
                      <a:r>
                        <a:rPr sz="2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steps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160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Activities</a:t>
                      </a:r>
                      <a:endParaRPr sz="2200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61">
                <a:tc>
                  <a:txBody>
                    <a:bodyPr/>
                    <a:lstStyle/>
                    <a:p>
                      <a:pPr marL="91440" marR="5168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100" b="1" spc="-5" dirty="0">
                          <a:latin typeface="Arial"/>
                          <a:cs typeface="Arial"/>
                        </a:rPr>
                        <a:t>1. Sharing </a:t>
                      </a:r>
                      <a:r>
                        <a:rPr lang="en-US" sz="210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oal</a:t>
                      </a:r>
                      <a:r>
                        <a:rPr lang="en-US" sz="2100" b="1" spc="-5" dirty="0">
                          <a:latin typeface="Arial"/>
                          <a:cs typeface="Arial"/>
                        </a:rPr>
                        <a:t> with farmers.</a:t>
                      </a:r>
                      <a:endParaRPr sz="2100" b="1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ts val="1860"/>
                        </a:lnSpc>
                        <a:spcBef>
                          <a:spcPts val="200"/>
                        </a:spcBef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Sensitization</a:t>
                      </a:r>
                      <a:r>
                        <a:rPr sz="1800" b="0" spc="-3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Workshop</a:t>
                      </a:r>
                      <a:endParaRPr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3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558">
                <a:tc>
                  <a:txBody>
                    <a:bodyPr/>
                    <a:lstStyle/>
                    <a:p>
                      <a:pPr marL="91440" marR="990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Farmers’  Awareness </a:t>
                      </a: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 raised.</a:t>
                      </a:r>
                      <a:endParaRPr sz="2100" b="1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ts val="1860"/>
                        </a:lnSpc>
                        <a:spcBef>
                          <a:spcPts val="320"/>
                        </a:spcBef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Participatory Baseline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Survey</a:t>
                      </a:r>
                      <a:endParaRPr sz="18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377825" indent="-287020">
                        <a:lnSpc>
                          <a:spcPts val="229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Market</a:t>
                      </a:r>
                      <a:r>
                        <a:rPr sz="1800" b="0" spc="-4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Survey</a:t>
                      </a:r>
                      <a:endParaRPr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53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938">
                <a:tc>
                  <a:txBody>
                    <a:bodyPr/>
                    <a:lstStyle/>
                    <a:p>
                      <a:pPr marL="91440" marR="4000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 </a:t>
                      </a:r>
                      <a:r>
                        <a:rPr lang="en-US"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Farmers make decisions.</a:t>
                      </a:r>
                      <a:endParaRPr sz="2100" b="1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ts val="1860"/>
                        </a:lnSpc>
                        <a:spcBef>
                          <a:spcPts val="200"/>
                        </a:spcBef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lang="en-US" altLang="ja-JP"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Target </a:t>
                      </a: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Crop</a:t>
                      </a:r>
                      <a:r>
                        <a:rPr sz="1800" b="0" spc="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Selection</a:t>
                      </a:r>
                      <a:endParaRPr lang="en-US" sz="1800" b="0" spc="-5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377825" indent="-287020">
                        <a:lnSpc>
                          <a:spcPts val="1860"/>
                        </a:lnSpc>
                        <a:spcBef>
                          <a:spcPts val="200"/>
                        </a:spcBef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lang="en-US"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(Optional) Market Linkage Forum</a:t>
                      </a:r>
                      <a:endParaRPr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377825" indent="-287020">
                        <a:lnSpc>
                          <a:spcPts val="180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lang="en-US"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Crop Calendar Making</a:t>
                      </a:r>
                      <a:endParaRPr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3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940">
                <a:tc>
                  <a:txBody>
                    <a:bodyPr/>
                    <a:lstStyle/>
                    <a:p>
                      <a:pPr marL="91440" marR="3238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 </a:t>
                      </a:r>
                      <a:r>
                        <a:rPr lang="en-US" sz="2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Farmers acquire skills.</a:t>
                      </a:r>
                      <a:endParaRPr sz="2100" b="1" dirty="0">
                        <a:latin typeface="Arial"/>
                        <a:cs typeface="Arial"/>
                      </a:endParaRPr>
                    </a:p>
                  </a:txBody>
                  <a:tcPr marL="0" marR="0" marT="43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ts val="180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In-field</a:t>
                      </a:r>
                      <a:r>
                        <a:rPr sz="1800" b="0" spc="-1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trainings</a:t>
                      </a:r>
                      <a:endParaRPr lang="en-US" sz="1800" b="0" spc="-5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377825" indent="-287020">
                        <a:lnSpc>
                          <a:spcPts val="180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lang="en-US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(Optional) Exchange Visit</a:t>
                      </a:r>
                    </a:p>
                    <a:p>
                      <a:pPr marL="377825" indent="-287020">
                        <a:lnSpc>
                          <a:spcPts val="180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r>
                        <a:rPr lang="en-US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Field Day</a:t>
                      </a:r>
                      <a:endParaRPr sz="18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3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927">
                <a:tc gridSpan="2">
                  <a:txBody>
                    <a:bodyPr/>
                    <a:lstStyle/>
                    <a:p>
                      <a:pPr marL="91440" marR="3238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Follow-up and monitoring (including Participatory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Endline</a:t>
                      </a:r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Survey)</a:t>
                      </a:r>
                      <a:endParaRPr sz="20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64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77825" indent="-287020">
                        <a:lnSpc>
                          <a:spcPts val="1800"/>
                        </a:lnSpc>
                        <a:buFont typeface="Wingdings"/>
                        <a:buChar char=""/>
                        <a:tabLst>
                          <a:tab pos="378460" algn="l"/>
                        </a:tabLst>
                      </a:pPr>
                      <a:endParaRPr sz="16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152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023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Arial,Bold"/>
              </a:rPr>
              <a:t>6.2. Contents of GHCP&amp;PHHT24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  <a:latin typeface="Arial,Bold"/>
              </a:rPr>
              <a:t>Part 1: Background Information</a:t>
            </a:r>
          </a:p>
          <a:p>
            <a:r>
              <a:rPr lang="en-US" sz="2800" dirty="0">
                <a:solidFill>
                  <a:srgbClr val="000000"/>
                </a:solidFill>
                <a:latin typeface="Arial,Bold"/>
              </a:rPr>
              <a:t>Name of the Farmer Group:</a:t>
            </a:r>
          </a:p>
          <a:p>
            <a:r>
              <a:rPr lang="en-US" sz="2800" dirty="0">
                <a:solidFill>
                  <a:srgbClr val="000000"/>
                </a:solidFill>
                <a:latin typeface="Arial,Bold"/>
              </a:rPr>
              <a:t>Name of Woreda / Kebele:</a:t>
            </a:r>
          </a:p>
          <a:p>
            <a:r>
              <a:rPr lang="en-US" sz="2800" dirty="0">
                <a:solidFill>
                  <a:srgbClr val="000000"/>
                </a:solidFill>
                <a:latin typeface="Arial,Bold"/>
              </a:rPr>
              <a:t>Date: dd / mm /2021</a:t>
            </a:r>
          </a:p>
          <a:p>
            <a:r>
              <a:rPr lang="en-US" sz="2800" dirty="0">
                <a:solidFill>
                  <a:srgbClr val="000000"/>
                </a:solidFill>
                <a:latin typeface="Arial,Bold"/>
              </a:rPr>
              <a:t>Name of Farmer:</a:t>
            </a:r>
          </a:p>
          <a:p>
            <a:r>
              <a:rPr lang="en-US" sz="2800" dirty="0">
                <a:solidFill>
                  <a:srgbClr val="000000"/>
                </a:solidFill>
                <a:latin typeface="Arial,Bold"/>
              </a:rPr>
              <a:t>Male/Female</a:t>
            </a:r>
          </a:p>
          <a:p>
            <a:r>
              <a:rPr lang="en-US" sz="2800" dirty="0">
                <a:solidFill>
                  <a:srgbClr val="000000"/>
                </a:solidFill>
                <a:latin typeface="Arial,Bold"/>
              </a:rPr>
              <a:t>Tel. No.</a:t>
            </a:r>
          </a:p>
        </p:txBody>
      </p:sp>
    </p:spTree>
    <p:extLst>
      <p:ext uri="{BB962C8B-B14F-4D97-AF65-F5344CB8AC3E}">
        <p14:creationId xmlns:p14="http://schemas.microsoft.com/office/powerpoint/2010/main" val="191957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868362"/>
          </a:xfrm>
          <a:solidFill>
            <a:srgbClr val="00B0F0"/>
          </a:solidFill>
        </p:spPr>
        <p:txBody>
          <a:bodyPr>
            <a:noAutofit/>
          </a:bodyPr>
          <a:lstStyle/>
          <a:p>
            <a:br>
              <a:rPr lang="en-US" sz="4000" b="1" dirty="0">
                <a:latin typeface="Arial,Bold"/>
              </a:rPr>
            </a:br>
            <a:r>
              <a:rPr lang="en-US" sz="4000" b="1" dirty="0">
                <a:latin typeface="Arial,Bold"/>
              </a:rPr>
              <a:t>Contents</a:t>
            </a:r>
            <a:br>
              <a:rPr lang="en-US" sz="4000" b="1" dirty="0">
                <a:latin typeface="Arial,Bold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6114"/>
            <a:ext cx="8763000" cy="5148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rPr>
              <a:t>Par2: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This part form has 24 questions </a:t>
            </a:r>
            <a:r>
              <a:rPr lang="en-US" sz="2800" dirty="0">
                <a:latin typeface="Arial,Bold"/>
              </a:rPr>
              <a:t>organized under the following major categories</a:t>
            </a:r>
          </a:p>
          <a:p>
            <a:pPr marL="0" indent="0">
              <a:buNone/>
            </a:pPr>
            <a:endParaRPr lang="en-US" sz="2800" dirty="0">
              <a:latin typeface="Arial,Bold"/>
            </a:endParaRPr>
          </a:p>
          <a:p>
            <a:r>
              <a:rPr lang="en-US" sz="2800" dirty="0">
                <a:latin typeface="Arial,Bold"/>
              </a:rPr>
              <a:t>Pre-Cultivation Preparation</a:t>
            </a:r>
          </a:p>
          <a:p>
            <a:r>
              <a:rPr lang="en-US" sz="2800" dirty="0">
                <a:latin typeface="Arial,Bold"/>
              </a:rPr>
              <a:t>Land Preparation</a:t>
            </a:r>
          </a:p>
          <a:p>
            <a:r>
              <a:rPr lang="en-US" sz="2800" dirty="0">
                <a:latin typeface="Arial,Bold"/>
              </a:rPr>
              <a:t>Crop Establishment (Planting/Transplanting)</a:t>
            </a:r>
          </a:p>
          <a:p>
            <a:r>
              <a:rPr lang="en-US" sz="2800" dirty="0">
                <a:latin typeface="Arial,Bold"/>
              </a:rPr>
              <a:t>Crop Management</a:t>
            </a:r>
          </a:p>
          <a:p>
            <a:r>
              <a:rPr lang="en-US" sz="2800" dirty="0">
                <a:latin typeface="Arial,Bold"/>
              </a:rPr>
              <a:t>Harvest</a:t>
            </a:r>
          </a:p>
          <a:p>
            <a:r>
              <a:rPr lang="en-US" sz="2800" dirty="0">
                <a:latin typeface="Arial,Bold"/>
              </a:rPr>
              <a:t>Post-Harvest Handling</a:t>
            </a:r>
          </a:p>
          <a:p>
            <a:r>
              <a:rPr lang="en-US" sz="2800" dirty="0">
                <a:latin typeface="Arial,Bold"/>
              </a:rPr>
              <a:t>Group purchase/selling</a:t>
            </a:r>
          </a:p>
          <a:p>
            <a:r>
              <a:rPr lang="en-US" sz="2800" dirty="0">
                <a:latin typeface="Arial,Bold"/>
              </a:rPr>
              <a:t>Gender mainstreaming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25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967440-E672-473B-A82A-E9643ECE4F71}"/>
              </a:ext>
            </a:extLst>
          </p:cNvPr>
          <p:cNvGrpSpPr/>
          <p:nvPr/>
        </p:nvGrpSpPr>
        <p:grpSpPr>
          <a:xfrm>
            <a:off x="5943600" y="3916837"/>
            <a:ext cx="3714749" cy="3200400"/>
            <a:chOff x="5353051" y="3657600"/>
            <a:chExt cx="3714749" cy="3200400"/>
          </a:xfrm>
        </p:grpSpPr>
        <p:sp>
          <p:nvSpPr>
            <p:cNvPr id="4" name="爆発 2 19">
              <a:extLst>
                <a:ext uri="{FF2B5EF4-FFF2-40B4-BE49-F238E27FC236}">
                  <a16:creationId xmlns:a16="http://schemas.microsoft.com/office/drawing/2014/main" id="{4C13975C-CA3E-42BC-A4A7-BAB6F95A7ABE}"/>
                </a:ext>
              </a:extLst>
            </p:cNvPr>
            <p:cNvSpPr/>
            <p:nvPr/>
          </p:nvSpPr>
          <p:spPr>
            <a:xfrm>
              <a:off x="5353051" y="3657600"/>
              <a:ext cx="3714749" cy="3200400"/>
            </a:xfrm>
            <a:prstGeom prst="irregularSeal2">
              <a:avLst/>
            </a:prstGeom>
            <a:solidFill>
              <a:srgbClr val="92D05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0A85F1-EAFF-46D7-A87B-9A21F58BD09D}"/>
                </a:ext>
              </a:extLst>
            </p:cNvPr>
            <p:cNvSpPr txBox="1"/>
            <p:nvPr/>
          </p:nvSpPr>
          <p:spPr>
            <a:xfrm>
              <a:off x="5973023" y="4629707"/>
              <a:ext cx="2895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This is not a </a:t>
              </a:r>
              <a:r>
                <a:rPr kumimoji="1" lang="en-US" altLang="ja-JP" sz="4000" b="1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TEST</a:t>
              </a:r>
              <a:endParaRPr kumimoji="1" lang="ja-JP" altLang="en-US" sz="4000" b="1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r>
              <a:rPr lang="en-US" b="1" dirty="0">
                <a:solidFill>
                  <a:srgbClr val="000000"/>
                </a:solidFill>
                <a:latin typeface="Arial,Bold"/>
              </a:rPr>
              <a:t>7. Remarks</a:t>
            </a:r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Farmers are likely to 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over evaluate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their skills 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GHCP&amp;PHHT24.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should request farmers to provide 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honest information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the adopted techniques/skills for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GHCP&amp;PHHT24.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Knowing and practicing is different. Some farmer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say Yes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because they know it, but we are asking whether they practice or not.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Sometime farmer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make copy the answer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from nearby farmers.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Special care and support for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illiterate farmers to fill the forms.</a:t>
            </a:r>
          </a:p>
        </p:txBody>
      </p:sp>
    </p:spTree>
    <p:extLst>
      <p:ext uri="{BB962C8B-B14F-4D97-AF65-F5344CB8AC3E}">
        <p14:creationId xmlns:p14="http://schemas.microsoft.com/office/powerpoint/2010/main" val="316596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r>
              <a:rPr lang="en-US" b="1" dirty="0">
                <a:solidFill>
                  <a:srgbClr val="000000"/>
                </a:solidFill>
                <a:latin typeface="Arial,Bold"/>
              </a:rPr>
              <a:t>7. Implementation Tips</a:t>
            </a:r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endParaRPr 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2A4A38C-877F-4161-AF54-6136408F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441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/>
              <a:t>The survey should be: </a:t>
            </a:r>
          </a:p>
          <a:p>
            <a:pPr marL="571500" indent="-571500">
              <a:buAutoNum type="romanLcParenR"/>
            </a:pPr>
            <a:r>
              <a:rPr kumimoji="1" lang="en-US" altLang="ja-JP" sz="2800" dirty="0"/>
              <a:t>more</a:t>
            </a:r>
            <a:r>
              <a:rPr kumimoji="1" lang="en-US" altLang="ja-JP" sz="2800" dirty="0">
                <a:solidFill>
                  <a:srgbClr val="FF3300"/>
                </a:solidFill>
              </a:rPr>
              <a:t> for farmers’ benefit </a:t>
            </a:r>
            <a:r>
              <a:rPr kumimoji="1" lang="en-US" altLang="ja-JP" sz="2800" dirty="0"/>
              <a:t>than for implementers’ benefit</a:t>
            </a:r>
          </a:p>
          <a:p>
            <a:pPr marL="571500" indent="-571500">
              <a:buAutoNum type="romanLcParenR"/>
            </a:pPr>
            <a:r>
              <a:rPr kumimoji="1" lang="en-US" altLang="ja-JP" sz="2800" dirty="0"/>
              <a:t>Participatory where </a:t>
            </a:r>
            <a:r>
              <a:rPr kumimoji="1" lang="en-US" altLang="ja-JP" sz="2800" b="1" dirty="0">
                <a:solidFill>
                  <a:srgbClr val="FF3300"/>
                </a:solidFill>
              </a:rPr>
              <a:t>the target farmers are the main</a:t>
            </a:r>
            <a:r>
              <a:rPr kumimoji="1" lang="en-US" altLang="ja-JP" sz="2800" dirty="0"/>
              <a:t> actor of the survey, rather than the extension staff unilaterally collecting information for them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428274B-5B1A-4A05-AFB1-35DE86CAF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114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6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r>
              <a:rPr lang="en-US" b="1" dirty="0">
                <a:solidFill>
                  <a:srgbClr val="000000"/>
                </a:solidFill>
                <a:latin typeface="Arial,Bold"/>
              </a:rPr>
              <a:t>7. Implementation Tips</a:t>
            </a:r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endParaRPr 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2A4A38C-877F-4161-AF54-6136408F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447800"/>
            <a:ext cx="4318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600" dirty="0"/>
              <a:t>The extension staff </a:t>
            </a:r>
            <a:r>
              <a:rPr lang="en-US" altLang="ja-JP" sz="2600" b="1" dirty="0">
                <a:solidFill>
                  <a:srgbClr val="00B0F0"/>
                </a:solidFill>
              </a:rPr>
              <a:t>help farmers calculate basic figures </a:t>
            </a:r>
            <a:r>
              <a:rPr lang="en-US" altLang="ja-JP" sz="2600" dirty="0"/>
              <a:t>such as crop yield, cost, profit, etc. which are </a:t>
            </a:r>
            <a:r>
              <a:rPr lang="en-US" altLang="ja-JP" sz="2600" dirty="0">
                <a:solidFill>
                  <a:srgbClr val="FF0000"/>
                </a:solidFill>
              </a:rPr>
              <a:t>important for </a:t>
            </a:r>
            <a:r>
              <a:rPr lang="en-US" altLang="ja-JP" sz="2600" b="1" dirty="0">
                <a:solidFill>
                  <a:srgbClr val="FF0000"/>
                </a:solidFill>
              </a:rPr>
              <a:t>farm management</a:t>
            </a:r>
            <a:r>
              <a:rPr lang="en-US" altLang="ja-JP" sz="2600" dirty="0"/>
              <a:t>.</a:t>
            </a:r>
          </a:p>
          <a:p>
            <a:r>
              <a:rPr lang="en-US" altLang="ja-JP" sz="2600" dirty="0"/>
              <a:t>Unit of measurement is different in place to place. Before start collecting data, it is important to discuss with a farmer group and agree on the unit of measurement including quintal, </a:t>
            </a:r>
            <a:r>
              <a:rPr lang="en-US" altLang="ja-JP" sz="2600" dirty="0" err="1"/>
              <a:t>wasera</a:t>
            </a:r>
            <a:r>
              <a:rPr lang="en-US" altLang="ja-JP" sz="2600" dirty="0"/>
              <a:t>, etc. in their growing crops.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3D4A44-3C1D-462C-99A6-B4D69D155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165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1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r>
              <a:rPr lang="en-US" b="1" dirty="0">
                <a:solidFill>
                  <a:srgbClr val="000000"/>
                </a:solidFill>
                <a:latin typeface="Arial,Bold"/>
              </a:rPr>
              <a:t>7. Awareness creation</a:t>
            </a:r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endParaRPr 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2A4A38C-877F-4161-AF54-6136408F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447800"/>
            <a:ext cx="5384800" cy="4876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/>
              <a:t>When the farmers finish filling out the forms, facilitator should check their profit and yield. </a:t>
            </a:r>
            <a:r>
              <a:rPr lang="en-US" altLang="ja-JP" sz="2400" b="1" dirty="0"/>
              <a:t>Check the calculation!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/>
              <a:t>After collecting their Baseline survey, </a:t>
            </a:r>
            <a:r>
              <a:rPr lang="en-US" altLang="ja-JP" sz="2400" b="1" dirty="0"/>
              <a:t>compared with other group members </a:t>
            </a:r>
            <a:r>
              <a:rPr lang="en-US" altLang="ja-JP" sz="2400" dirty="0"/>
              <a:t>and </a:t>
            </a:r>
            <a:r>
              <a:rPr lang="en-US" altLang="ja-JP" sz="2400" b="1" dirty="0"/>
              <a:t>choose farmers </a:t>
            </a:r>
            <a:r>
              <a:rPr lang="en-US" altLang="ja-JP" sz="2400" dirty="0"/>
              <a:t>who sold at higher price/yield. Let them share with other members why they are better profit/yield than others.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/>
              <a:t>Let the </a:t>
            </a:r>
            <a:r>
              <a:rPr kumimoji="1" lang="en-US" altLang="ja-JP" sz="2400" b="1" dirty="0"/>
              <a:t>farmers to understand </a:t>
            </a:r>
            <a:r>
              <a:rPr kumimoji="1" lang="en-US" altLang="ja-JP" sz="2400" dirty="0"/>
              <a:t>why they have lower income compared with those who earned better profit/yield. (This is the </a:t>
            </a:r>
            <a:r>
              <a:rPr kumimoji="1" lang="en-US" altLang="ja-JP" sz="2400" b="1" dirty="0"/>
              <a:t>most important process </a:t>
            </a:r>
            <a:r>
              <a:rPr kumimoji="1" lang="en-US" altLang="ja-JP" sz="2400" dirty="0"/>
              <a:t>for the farmers to improve their farming practice)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8B05031-E9E6-42E0-8FF0-A7F46E53E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3251200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0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r>
              <a:rPr lang="en-US" b="1" dirty="0">
                <a:solidFill>
                  <a:srgbClr val="000000"/>
                </a:solidFill>
                <a:latin typeface="Arial,Bold"/>
              </a:rPr>
              <a:t>8. Points to be confirmed</a:t>
            </a:r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endParaRPr 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2A4A38C-877F-4161-AF54-6136408F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447800"/>
            <a:ext cx="4318000" cy="4876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altLang="ja-JP" dirty="0"/>
              <a:t>The target farmers understand their </a:t>
            </a:r>
            <a:r>
              <a:rPr lang="en-US" altLang="ja-JP" b="1" dirty="0">
                <a:solidFill>
                  <a:srgbClr val="00B0F0"/>
                </a:solidFill>
              </a:rPr>
              <a:t>current production </a:t>
            </a:r>
            <a:r>
              <a:rPr lang="en-US" altLang="ja-JP" dirty="0"/>
              <a:t>and sales situation and identify gaps that need to be filled.</a:t>
            </a:r>
          </a:p>
          <a:p>
            <a:pPr lvl="0"/>
            <a:endParaRPr lang="ja-JP" altLang="ja-JP" dirty="0"/>
          </a:p>
          <a:p>
            <a:pPr lvl="0"/>
            <a:r>
              <a:rPr lang="en-US" altLang="ja-JP" dirty="0"/>
              <a:t>The target farmers </a:t>
            </a:r>
            <a:r>
              <a:rPr lang="en-US" altLang="ja-JP" b="1" dirty="0">
                <a:solidFill>
                  <a:srgbClr val="00B0F0"/>
                </a:solidFill>
              </a:rPr>
              <a:t>understand</a:t>
            </a:r>
            <a:r>
              <a:rPr lang="en-US" altLang="ja-JP" dirty="0"/>
              <a:t> their current technical levels in terms of </a:t>
            </a:r>
            <a:r>
              <a:rPr lang="en-US" altLang="ja-JP" dirty="0">
                <a:solidFill>
                  <a:srgbClr val="FF0000"/>
                </a:solidFill>
              </a:rPr>
              <a:t>production and marketing and identify gaps</a:t>
            </a:r>
            <a:r>
              <a:rPr lang="en-US" altLang="ja-JP" dirty="0"/>
              <a:t> that need to be filled.</a:t>
            </a:r>
            <a:endParaRPr lang="ja-JP" altLang="ja-JP" dirty="0"/>
          </a:p>
          <a:p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5B4630-7191-4A7F-B47B-0E89D0E65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1500186"/>
            <a:ext cx="4025900" cy="46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2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r>
              <a:rPr lang="en-US" b="1" dirty="0">
                <a:solidFill>
                  <a:srgbClr val="000000"/>
                </a:solidFill>
                <a:latin typeface="Arial,Bold"/>
              </a:rPr>
              <a:t>8. Points to be confirmed</a:t>
            </a:r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endParaRPr 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2A4A38C-877F-4161-AF54-6136408F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447800"/>
            <a:ext cx="4318000" cy="4876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altLang="ja-JP" dirty="0"/>
              <a:t>The target farmers understand the importance of </a:t>
            </a:r>
            <a:r>
              <a:rPr lang="en-US" altLang="ja-JP" dirty="0">
                <a:solidFill>
                  <a:srgbClr val="FF0000"/>
                </a:solidFill>
              </a:rPr>
              <a:t>farm record keeping</a:t>
            </a:r>
            <a:r>
              <a:rPr lang="en-US" altLang="ja-JP" dirty="0"/>
              <a:t>, both in terms of </a:t>
            </a:r>
            <a:r>
              <a:rPr lang="en-US" altLang="ja-JP" dirty="0">
                <a:solidFill>
                  <a:srgbClr val="FF0000"/>
                </a:solidFill>
              </a:rPr>
              <a:t>bookkeeping and farm activity records </a:t>
            </a:r>
            <a:r>
              <a:rPr lang="en-US" altLang="ja-JP" dirty="0"/>
              <a:t>and become willing to start </a:t>
            </a:r>
            <a:r>
              <a:rPr lang="en-US" altLang="ja-JP" dirty="0">
                <a:solidFill>
                  <a:srgbClr val="FF0000"/>
                </a:solidFill>
              </a:rPr>
              <a:t>record keeping</a:t>
            </a:r>
            <a:r>
              <a:rPr lang="en-US" altLang="ja-JP" dirty="0"/>
              <a:t>.</a:t>
            </a:r>
          </a:p>
          <a:p>
            <a:pPr lvl="0"/>
            <a:endParaRPr lang="ja-JP" altLang="ja-JP" dirty="0"/>
          </a:p>
          <a:p>
            <a:pPr lvl="0"/>
            <a:r>
              <a:rPr lang="en-US" altLang="ja-JP" dirty="0"/>
              <a:t>The </a:t>
            </a:r>
            <a:r>
              <a:rPr lang="en-US" altLang="ja-JP" dirty="0">
                <a:solidFill>
                  <a:srgbClr val="FF0000"/>
                </a:solidFill>
              </a:rPr>
              <a:t>male-female ratio </a:t>
            </a:r>
            <a:r>
              <a:rPr lang="en-US" altLang="ja-JP" dirty="0"/>
              <a:t>of the participants is balanced.</a:t>
            </a:r>
          </a:p>
          <a:p>
            <a:pPr lvl="0"/>
            <a:endParaRPr lang="ja-JP" altLang="ja-JP" dirty="0"/>
          </a:p>
          <a:p>
            <a:pPr lvl="0"/>
            <a:r>
              <a:rPr lang="en-US" altLang="ja-JP" dirty="0"/>
              <a:t>(optional) The members’ spouses are involved.</a:t>
            </a:r>
            <a:endParaRPr lang="ja-JP" altLang="ja-JP" dirty="0"/>
          </a:p>
          <a:p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8D7961-3518-4CBB-9F2F-131574471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462087"/>
            <a:ext cx="4267201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6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r>
              <a:rPr lang="en-US" b="1" dirty="0">
                <a:solidFill>
                  <a:srgbClr val="000000"/>
                </a:solidFill>
                <a:latin typeface="Arial,Bold"/>
              </a:rPr>
              <a:t>9. Conclusion</a:t>
            </a:r>
            <a:br>
              <a:rPr lang="en-US" b="1" dirty="0">
                <a:solidFill>
                  <a:srgbClr val="000000"/>
                </a:solidFill>
                <a:latin typeface="Arial,Bold"/>
              </a:rPr>
            </a:br>
            <a:endParaRPr 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2A4A38C-877F-4161-AF54-6136408F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447800"/>
            <a:ext cx="8128000" cy="487680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ja-JP" dirty="0"/>
              <a:t>Inform farmers on </a:t>
            </a:r>
            <a:r>
              <a:rPr lang="en-US" altLang="ja-JP" dirty="0">
                <a:solidFill>
                  <a:srgbClr val="00B0F0"/>
                </a:solidFill>
              </a:rPr>
              <a:t>date and venue </a:t>
            </a:r>
            <a:r>
              <a:rPr lang="en-US" altLang="ja-JP" dirty="0"/>
              <a:t>of the Baseline Survey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/>
              <a:t>Provide </a:t>
            </a:r>
            <a:r>
              <a:rPr lang="en-US" altLang="ja-JP" dirty="0">
                <a:solidFill>
                  <a:srgbClr val="00B0F0"/>
                </a:solidFill>
              </a:rPr>
              <a:t>Survey format </a:t>
            </a:r>
            <a:r>
              <a:rPr lang="en-US" altLang="ja-JP" dirty="0"/>
              <a:t>to the farmers.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>
                <a:solidFill>
                  <a:srgbClr val="00B0F0"/>
                </a:solidFill>
              </a:rPr>
              <a:t>Support filling the format </a:t>
            </a:r>
            <a:r>
              <a:rPr lang="en-US" altLang="ja-JP" dirty="0"/>
              <a:t>especially for illiterate farmers.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>
                <a:solidFill>
                  <a:srgbClr val="00B0F0"/>
                </a:solidFill>
              </a:rPr>
              <a:t>Collect survey format </a:t>
            </a:r>
            <a:r>
              <a:rPr lang="en-US" altLang="ja-JP" dirty="0"/>
              <a:t>and double-check whether they fill out format correctly.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>
                <a:solidFill>
                  <a:srgbClr val="00B0F0"/>
                </a:solidFill>
              </a:rPr>
              <a:t>Compare survey format </a:t>
            </a:r>
            <a:r>
              <a:rPr lang="en-US" altLang="ja-JP" dirty="0"/>
              <a:t>and </a:t>
            </a:r>
            <a:r>
              <a:rPr lang="en-US" altLang="ja-JP" dirty="0">
                <a:solidFill>
                  <a:srgbClr val="00B0F0"/>
                </a:solidFill>
              </a:rPr>
              <a:t>choose farmers </a:t>
            </a:r>
            <a:r>
              <a:rPr lang="en-US" altLang="ja-JP" dirty="0"/>
              <a:t>who have higher income/yield.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/>
              <a:t>Ask those farmers </a:t>
            </a:r>
            <a:r>
              <a:rPr lang="en-US" altLang="ja-JP" b="1" dirty="0">
                <a:solidFill>
                  <a:srgbClr val="00B0F0"/>
                </a:solidFill>
              </a:rPr>
              <a:t>to share what is the reason for him/her to achieve higher income/yield.</a:t>
            </a:r>
            <a:endParaRPr lang="ja-JP" altLang="ja-JP" b="1" dirty="0">
              <a:solidFill>
                <a:srgbClr val="00B0F0"/>
              </a:solidFill>
            </a:endParaRPr>
          </a:p>
          <a:p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52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02596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>
                <a:solidFill>
                  <a:srgbClr val="0000FF"/>
                </a:solidFill>
                <a:latin typeface="Albertus MT" pitchFamily="34" charset="0"/>
                <a:ea typeface="Verdana" pitchFamily="34" charset="0"/>
                <a:cs typeface="Verdana" pitchFamily="34" charset="0"/>
              </a:rPr>
              <a:t>THANK YOU</a:t>
            </a:r>
            <a:endParaRPr lang="en-US" sz="800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i="1">
                <a:solidFill>
                  <a:srgbClr val="FF00FF"/>
                </a:solidFill>
                <a:latin typeface="Albertus MT" pitchFamily="34" charset="0"/>
                <a:ea typeface="Verdana" pitchFamily="34" charset="0"/>
                <a:cs typeface="Verdana" pitchFamily="34" charset="0"/>
              </a:rPr>
              <a:t>DOMO </a:t>
            </a:r>
            <a:r>
              <a:rPr lang="en-US" sz="5400" b="1" i="1" dirty="0">
                <a:solidFill>
                  <a:srgbClr val="FF00FF"/>
                </a:solidFill>
                <a:latin typeface="Albertus MT" pitchFamily="34" charset="0"/>
                <a:ea typeface="Verdana" pitchFamily="34" charset="0"/>
                <a:cs typeface="Verdana" pitchFamily="34" charset="0"/>
              </a:rPr>
              <a:t>ARIGATO GOZAIMASU</a:t>
            </a:r>
            <a:endParaRPr lang="en-US" sz="800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lbertus M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1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Contents</a:t>
            </a:r>
            <a:r>
              <a:rPr lang="en-US" sz="4000" b="1" dirty="0"/>
              <a:t>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6783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  <a:p>
            <a:pPr marL="514350" indent="-514350">
              <a:buAutoNum type="arabicPeriod"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Objective</a:t>
            </a:r>
          </a:p>
          <a:p>
            <a:pPr marL="514350" indent="-514350">
              <a:buAutoNum type="arabicPeriod"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Preparation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Tools of the Baseline Survey</a:t>
            </a:r>
          </a:p>
          <a:p>
            <a:pPr marL="457200" lvl="1" indent="0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Crop Production &amp; Income Analysis Data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(CP&amp;IAD) Sheet</a:t>
            </a:r>
          </a:p>
          <a:p>
            <a:pPr marL="0" indent="0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2.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 Horticultural Crop Production &amp;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000" b="1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Post-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Harvest Handling Techniques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(GHCP&amp;PHHT) 24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Implementation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 Experiences from </a:t>
            </a:r>
            <a:r>
              <a:rPr lang="en-US" sz="2000" b="1" i="0" u="none" strike="noStrike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Ethio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-SHEP intervention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7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Smallholder farmers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rarely keep </a:t>
            </a:r>
            <a:r>
              <a:rPr lang="en-US" sz="2800" b="1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en-US" sz="2800" b="1" i="0" u="none" strike="noStrike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records</a:t>
            </a:r>
          </a:p>
          <a:p>
            <a:r>
              <a:rPr lang="en-US" sz="280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But, </a:t>
            </a:r>
            <a:r>
              <a:rPr lang="en-US" sz="2800" b="1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Baseline Survey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essential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determine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changes/progress of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target groups in order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evaluate</a:t>
            </a:r>
            <a:r>
              <a:rPr lang="en-US" sz="2800" b="0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achievements.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user\Downloads\BL in South Ache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87090"/>
            <a:ext cx="4114800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2nd cycle activities\Sensitisation\Arsi\Gado pictures\DSC061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87091"/>
            <a:ext cx="4038600" cy="2770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38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5334000"/>
          </a:xfrm>
        </p:spPr>
        <p:txBody>
          <a:bodyPr>
            <a:noAutofit/>
          </a:bodyPr>
          <a:lstStyle/>
          <a:p>
            <a:pPr lvl="0"/>
            <a:r>
              <a:rPr kumimoji="1"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kumimoji="1" lang="en-US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collect information </a:t>
            </a:r>
            <a:r>
              <a:rPr kumimoji="1"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kumimoji="1"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farmers current situation</a:t>
            </a:r>
            <a:r>
              <a:rPr kumimoji="1"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level of yield &amp;</a:t>
            </a:r>
            <a:r>
              <a:rPr lang="en-US" b="1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income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e</a:t>
            </a:r>
            <a:r>
              <a:rPr kumimoji="1"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stablish baseline data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help farmers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real situation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their horticultural farming (current farm management).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b="1" i="0" u="none" strike="noStrike" baseline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assess </a:t>
            </a:r>
            <a:r>
              <a:rPr lang="en-US" b="1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level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both individual</a:t>
            </a:r>
            <a:r>
              <a:rPr lang="en-US" b="0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farmers and farmer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roups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b="1" i="0" u="none" strike="noStrik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using basic </a:t>
            </a:r>
            <a:r>
              <a:rPr lang="en-US" b="1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horticultural production</a:t>
            </a:r>
            <a:r>
              <a:rPr lang="en-US" b="1" i="0" u="none" strike="noStrike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0" u="none" strike="noStrike" baseline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techniques.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604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3. Preparation and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Prepare program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the baseline survey by </a:t>
            </a:r>
            <a:r>
              <a:rPr lang="en-US" dirty="0">
                <a:solidFill>
                  <a:prstClr val="black"/>
                </a:solidFill>
              </a:rPr>
              <a:t>discussing with stakeholders. (farmers representative, woreda, kebele)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Check available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venues and convenient time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participants and fix schedule.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Prepare</a:t>
            </a:r>
            <a:r>
              <a:rPr lang="en-US" dirty="0">
                <a:solidFill>
                  <a:srgbClr val="C1C1C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necessary items</a:t>
            </a:r>
            <a:r>
              <a:rPr lang="en-US" dirty="0">
                <a:latin typeface="Arial" pitchFamily="34" charset="0"/>
                <a:cs typeface="Arial" pitchFamily="34" charset="0"/>
              </a:rPr>
              <a:t>: presentation materials, Survey Tools, (Translate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local language if necessary), stationaries, etc.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3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 Preparation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7"/>
            <a:ext cx="8763000" cy="5135563"/>
          </a:xfrm>
        </p:spPr>
        <p:txBody>
          <a:bodyPr>
            <a:noAutofit/>
          </a:bodyPr>
          <a:lstStyle/>
          <a:p>
            <a:pPr lvl="0"/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Send invitation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participants (Farmer group).</a:t>
            </a:r>
            <a:endParaRPr lang="en-US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Gather target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farmers in the venue.</a:t>
            </a:r>
          </a:p>
          <a:p>
            <a:pPr lvl="0"/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Explain to farmers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about the objectives, tools &amp; procedures of Baseline Survey (how to fill the questionnaires)</a:t>
            </a:r>
          </a:p>
          <a:p>
            <a:pPr lvl="0">
              <a:buFont typeface="Courier New" pitchFamily="49" charset="0"/>
              <a:buChar char="o"/>
            </a:pP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Distribute tools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(questionnaire) for farmers.</a:t>
            </a:r>
          </a:p>
          <a:p>
            <a:pPr lvl="0">
              <a:buFont typeface="Courier New" pitchFamily="49" charset="0"/>
              <a:buChar char="o"/>
            </a:pP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Inform farmers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fill the survey sheet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by themselves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(if they can read and write,,,)</a:t>
            </a:r>
          </a:p>
          <a:p>
            <a:pPr lvl="0">
              <a:buFont typeface="Courier New" pitchFamily="49" charset="0"/>
              <a:buChar char="o"/>
            </a:pP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Request literate </a:t>
            </a: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farmers to support illiterate farmers </a:t>
            </a:r>
          </a:p>
          <a:p>
            <a:pPr lvl="0">
              <a:buFont typeface="Courier New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Ask experts to follow up and support.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0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latin typeface="Arial,Bold"/>
              </a:rPr>
              <a:t>4.  Baseline Survey Tool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018605"/>
              </p:ext>
            </p:extLst>
          </p:nvPr>
        </p:nvGraphicFramePr>
        <p:xfrm>
          <a:off x="360218" y="2590800"/>
          <a:ext cx="8686798" cy="4295192"/>
        </p:xfrm>
        <a:graphic>
          <a:graphicData uri="http://schemas.openxmlformats.org/drawingml/2006/table">
            <a:tbl>
              <a:tblPr/>
              <a:tblGrid>
                <a:gridCol w="76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437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3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90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Crop Name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(Variety)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Field size Unit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Fachasa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ha,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Timad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Harvest Yield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(in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local unit and KG)</a:t>
                      </a:r>
                    </a:p>
                    <a:p>
                      <a:pPr algn="ctr" rtl="0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 Amount</a:t>
                      </a:r>
                    </a:p>
                    <a:p>
                      <a:pPr algn="ctr" rtl="0" font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(in local unit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Price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(ETB per  local unit)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Income (ETB)</a:t>
                      </a:r>
                    </a:p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Production Cost 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(ETB)</a:t>
                      </a:r>
                    </a:p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 Income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(ETB)</a:t>
                      </a:r>
                    </a:p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Irrigation crop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      =    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DAP/NPS  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Urea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Chemical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Seeds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Irrigation Crop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         =    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DAP/NPS  </a:t>
                      </a:r>
                      <a:b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Urea</a:t>
                      </a:r>
                      <a:b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Chemical</a:t>
                      </a:r>
                      <a:b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Seeds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Rain Fed Crop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         =    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DAP/NPS  </a:t>
                      </a:r>
                      <a:b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Urea</a:t>
                      </a:r>
                      <a:b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Chemical</a:t>
                      </a:r>
                      <a:b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Seeds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Rain fed Crop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         =    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DAP/NPS  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Urea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Chemical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Seeds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668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0F0"/>
                </a:solidFill>
                <a:latin typeface="Arial" pitchFamily="34" charset="0"/>
                <a:ea typeface="ＭＳ 明朝" pitchFamily="17" charset="-128"/>
                <a:cs typeface="Arial" pitchFamily="34" charset="0"/>
              </a:rPr>
              <a:t>Baseline Survey Part 1-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ＭＳ 明朝" pitchFamily="17" charset="-128"/>
                <a:cs typeface="Arial" pitchFamily="34" charset="0"/>
              </a:rPr>
              <a:t>Crop Production and Income Analysis Data Sheet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Date: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/      /       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 of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woreda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                     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Name of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kebele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                     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 of the Farmer Group: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                                  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 of Farmer: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              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Male/Female: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Tel. No.: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ja-JP" altLang="en-US" sz="10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　　                   </a:t>
            </a:r>
            <a:endParaRPr lang="ja-JP" alt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3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" y="-81942"/>
            <a:ext cx="89154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latin typeface="Arial,Bold"/>
              </a:rPr>
              <a:t>4.  Baseline Survey Tool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90054"/>
              </p:ext>
            </p:extLst>
          </p:nvPr>
        </p:nvGraphicFramePr>
        <p:xfrm>
          <a:off x="152400" y="2268255"/>
          <a:ext cx="8686798" cy="4572000"/>
        </p:xfrm>
        <a:graphic>
          <a:graphicData uri="http://schemas.openxmlformats.org/drawingml/2006/table">
            <a:tbl>
              <a:tblPr/>
              <a:tblGrid>
                <a:gridCol w="76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08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1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Crop Name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(Variety)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Field size Unit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Fachasa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ha,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Timad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Harvest Yield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(in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local unit and KG)</a:t>
                      </a:r>
                    </a:p>
                    <a:p>
                      <a:pPr algn="ctr" rtl="0" fontAlgn="ctr"/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 Amount</a:t>
                      </a:r>
                    </a:p>
                    <a:p>
                      <a:pPr algn="ctr" rtl="0" font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(in local unit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Price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(ETB per  local unit)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Income (ETB)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Production Cost 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(ETB)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 Income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(ETB)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Irrigation crop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timad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marL="0" indent="0"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(qt)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= (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kg </a:t>
                      </a:r>
                    </a:p>
                    <a:p>
                      <a:pPr marL="228600" indent="-228600" algn="ctr" fontAlgn="ctr">
                        <a:buAutoNum type="arabicPlain" startAt="100"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qt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90 qt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500 ETB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45,000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DAP/NPS: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1,890 ETB / 135kg</a:t>
                      </a:r>
                      <a:br>
                        <a:rPr lang="en-US" sz="1200" b="1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Urea         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1,260 ETB / 90kg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Seeds       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10,500 ETB/150 kg</a:t>
                      </a:r>
                    </a:p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Chemical</a:t>
                      </a:r>
                      <a:r>
                        <a:rPr lang="ja-JP" alt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　 </a:t>
                      </a:r>
                      <a:r>
                        <a:rPr lang="en-GB" altLang="ja-JP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600 ETB / 2 </a:t>
                      </a:r>
                      <a:r>
                        <a:rPr lang="en-GB" altLang="ja-JP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btl</a:t>
                      </a:r>
                      <a:endParaRPr lang="en-GB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Labour</a:t>
                      </a:r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600 ETB</a:t>
                      </a:r>
                    </a:p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Others</a:t>
                      </a:r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300 ETB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29,850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Potato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877064"/>
                  </a:ext>
                </a:extLst>
              </a:tr>
              <a:tr h="269585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Potato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Irrigation Crop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timad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 (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qt)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=(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)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180 qt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200 ETB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36,000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DAP/NPS 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1,680 ETB / 120kg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Urea</a:t>
                      </a:r>
                      <a:r>
                        <a:rPr lang="ja-JP" alt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　　　　</a:t>
                      </a:r>
                      <a:r>
                        <a:rPr lang="en-US" altLang="ja-JP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700 ETB / 50kg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Seeds        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1,600 ETB / 200g</a:t>
                      </a:r>
                    </a:p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Chemical  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1,200 ETB / 3btl</a:t>
                      </a:r>
                    </a:p>
                    <a:p>
                      <a:pPr algn="l" fontAlgn="t"/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Labour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1,000 ETB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29,820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Head Cabbage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210 qt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Rain Fed Crop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timad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 (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qt)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= (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 qt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800 ETB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8,800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DAP/NPS 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1,600EBT / 100 kg 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Urea         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700 ETB / 50 kg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Seeds        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1,100 ETB / 50 kg</a:t>
                      </a:r>
                    </a:p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Chemical   </a:t>
                      </a:r>
                      <a:r>
                        <a:rPr lang="en-US" altLang="ja-JP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1,200ETB / 2 </a:t>
                      </a:r>
                      <a:r>
                        <a:rPr lang="en-US" altLang="ja-JP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btls</a:t>
                      </a:r>
                      <a:endParaRPr lang="en-US" altLang="ja-JP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Labour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300 ETB</a:t>
                      </a:r>
                      <a:endParaRPr lang="en-US" sz="1200" b="0" i="0" u="none" strike="noStrike" dirty="0">
                        <a:solidFill>
                          <a:srgbClr val="26262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3,900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Wheat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80 qt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Rain fed Crop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        =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A6A6A6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DAP/NPS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Urea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Chemical</a:t>
                      </a:r>
                      <a:b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Arial"/>
                        </a:rPr>
                        <a:t>Seeds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762000"/>
            <a:ext cx="8915400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Date: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</a:t>
            </a:r>
            <a:r>
              <a:rPr lang="en-US" sz="1400" b="1" u="sng" dirty="0" err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xxxx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/ </a:t>
            </a:r>
            <a:r>
              <a:rPr lang="en-US" sz="1400" b="1" u="sng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xx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/ </a:t>
            </a:r>
            <a:r>
              <a:rPr lang="en-US" sz="1400" b="1" u="sng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xx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                         </a:t>
            </a:r>
            <a:r>
              <a:rPr lang="en-US" sz="2800" b="1" dirty="0">
                <a:solidFill>
                  <a:schemeClr val="bg1"/>
                </a:solidFill>
                <a:highlight>
                  <a:srgbClr val="FF0000"/>
                </a:highlight>
                <a:latin typeface="Arial" pitchFamily="34" charset="0"/>
                <a:ea typeface="ＭＳ 明朝" pitchFamily="17" charset="-128"/>
                <a:cs typeface="Arial" pitchFamily="34" charset="0"/>
              </a:rPr>
              <a:t>Example</a:t>
            </a:r>
            <a:endParaRPr lang="en-US" sz="1400" dirty="0">
              <a:solidFill>
                <a:schemeClr val="bg1"/>
              </a:solidFill>
              <a:highlight>
                <a:srgbClr val="FF0000"/>
              </a:highligh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 of woreda: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</a:t>
            </a:r>
            <a:r>
              <a:rPr lang="en-US" sz="1400" b="1" u="sng" dirty="0" err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xxxxxxxx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Name of kebele: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</a:t>
            </a:r>
            <a:r>
              <a:rPr lang="en-US" sz="1400" b="1" u="sng" dirty="0" err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xxxxxxxxx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 of the Farmer Group: 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</a:t>
            </a:r>
            <a:r>
              <a:rPr lang="en-US" sz="1400" b="1" u="sng" dirty="0" err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xxxxxxx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</a:t>
            </a:r>
            <a:r>
              <a:rPr lang="en-US" sz="1400" u="sng" dirty="0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.  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                                  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Name of Farmer: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</a:t>
            </a:r>
            <a:r>
              <a:rPr lang="en-US" sz="1400" b="1" u="sng" dirty="0" err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xxxxxxxxx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Male/Female: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</a:t>
            </a:r>
            <a:r>
              <a:rPr lang="en-US" sz="1400" b="1" u="sng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M/F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Tel. No.:</a:t>
            </a:r>
            <a:r>
              <a:rPr lang="en-US" sz="14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US" sz="1400" b="1" u="sng" dirty="0" err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xxxxxxxxxxxxxx</a:t>
            </a:r>
            <a:r>
              <a:rPr lang="ja-JP" altLang="en-US" sz="1000" u="sng" dirty="0">
                <a:solidFill>
                  <a:srgbClr val="00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　　                   </a:t>
            </a:r>
            <a:endParaRPr lang="ja-JP" alt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8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9446</TotalTime>
  <Words>2004</Words>
  <PresentationFormat>On-screen Show (4:3)</PresentationFormat>
  <Paragraphs>366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Albertus MT</vt:lpstr>
      <vt:lpstr>Arial Unicode MS</vt:lpstr>
      <vt:lpstr>Arial,Bold</vt:lpstr>
      <vt:lpstr>Meiryo UI</vt:lpstr>
      <vt:lpstr>Wingdings-Regular</vt:lpstr>
      <vt:lpstr>Arial</vt:lpstr>
      <vt:lpstr>Arial Bold</vt:lpstr>
      <vt:lpstr>Calibri</vt:lpstr>
      <vt:lpstr>Courier New</vt:lpstr>
      <vt:lpstr>Times New Roman</vt:lpstr>
      <vt:lpstr>Wingdings</vt:lpstr>
      <vt:lpstr>Office Theme</vt:lpstr>
      <vt:lpstr>Binary Worksheet</vt:lpstr>
      <vt:lpstr>The project for Smallholder Horticulture Farmer Empowerment Through Promotion of Market Oriented Agriculture (Ethio-SHEP)</vt:lpstr>
      <vt:lpstr>Essential 4 Steps</vt:lpstr>
      <vt:lpstr>Contents of the Presentation</vt:lpstr>
      <vt:lpstr>1. Background</vt:lpstr>
      <vt:lpstr>2. Objective </vt:lpstr>
      <vt:lpstr>3. Preparation and Implementation</vt:lpstr>
      <vt:lpstr> Preparation ….</vt:lpstr>
      <vt:lpstr>4.  Baseline Survey Tool</vt:lpstr>
      <vt:lpstr>4.  Baseline Survey Tool</vt:lpstr>
      <vt:lpstr>4.1. Contents of CP&amp;IAD Sheet</vt:lpstr>
      <vt:lpstr>Contents of CP&amp;IAD Sheet Cont’</vt:lpstr>
      <vt:lpstr>Contents</vt:lpstr>
      <vt:lpstr>Contents </vt:lpstr>
      <vt:lpstr>5.2. Records to support for baseline survey</vt:lpstr>
      <vt:lpstr>Records ………</vt:lpstr>
      <vt:lpstr> Records… </vt:lpstr>
      <vt:lpstr> 6. Tools (GHCP&amp;PHHT) </vt:lpstr>
      <vt:lpstr>Baseline survey Part 2</vt:lpstr>
      <vt:lpstr> 6.1. How to Answer the Questions </vt:lpstr>
      <vt:lpstr>6.2. Contents of GHCP&amp;PHHT24</vt:lpstr>
      <vt:lpstr> Contents </vt:lpstr>
      <vt:lpstr> 7. Remarks </vt:lpstr>
      <vt:lpstr> 7. Implementation Tips </vt:lpstr>
      <vt:lpstr> 7. Implementation Tips </vt:lpstr>
      <vt:lpstr> 7. Awareness creation </vt:lpstr>
      <vt:lpstr> 8. Points to be confirmed </vt:lpstr>
      <vt:lpstr> 8. Points to be confirmed </vt:lpstr>
      <vt:lpstr> 9. 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2021-07-07T06:08:22Z</cp:lastPrinted>
  <dcterms:created xsi:type="dcterms:W3CDTF">2019-06-08T16:49:31Z</dcterms:created>
  <dcterms:modified xsi:type="dcterms:W3CDTF">2021-07-07T06:14:54Z</dcterms:modified>
</cp:coreProperties>
</file>