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9.jpg" ContentType="image/jpg"/>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317" r:id="rId2"/>
    <p:sldId id="257" r:id="rId3"/>
    <p:sldId id="669" r:id="rId4"/>
    <p:sldId id="530" r:id="rId5"/>
    <p:sldId id="503" r:id="rId6"/>
    <p:sldId id="504" r:id="rId7"/>
    <p:sldId id="505" r:id="rId8"/>
    <p:sldId id="506" r:id="rId9"/>
    <p:sldId id="508" r:id="rId10"/>
    <p:sldId id="528" r:id="rId11"/>
    <p:sldId id="529" r:id="rId12"/>
    <p:sldId id="512" r:id="rId13"/>
    <p:sldId id="511" r:id="rId14"/>
    <p:sldId id="510" r:id="rId15"/>
    <p:sldId id="513" r:id="rId16"/>
    <p:sldId id="514" r:id="rId17"/>
    <p:sldId id="515" r:id="rId18"/>
    <p:sldId id="516" r:id="rId19"/>
    <p:sldId id="517" r:id="rId20"/>
    <p:sldId id="518" r:id="rId21"/>
    <p:sldId id="520" r:id="rId22"/>
    <p:sldId id="522" r:id="rId23"/>
    <p:sldId id="525" r:id="rId24"/>
    <p:sldId id="531" r:id="rId25"/>
    <p:sldId id="532" r:id="rId26"/>
    <p:sldId id="533" r:id="rId27"/>
    <p:sldId id="534" r:id="rId28"/>
    <p:sldId id="526" r:id="rId29"/>
    <p:sldId id="668" r:id="rId30"/>
    <p:sldId id="670" r:id="rId31"/>
    <p:sldId id="527" r:id="rId32"/>
    <p:sldId id="535" r:id="rId33"/>
    <p:sldId id="536" r:id="rId34"/>
    <p:sldId id="539" r:id="rId35"/>
    <p:sldId id="537" r:id="rId36"/>
    <p:sldId id="540" r:id="rId37"/>
    <p:sldId id="541" r:id="rId38"/>
    <p:sldId id="542" r:id="rId39"/>
    <p:sldId id="303" r:id="rId40"/>
    <p:sldId id="543" r:id="rId41"/>
    <p:sldId id="544" r:id="rId42"/>
    <p:sldId id="546" r:id="rId43"/>
    <p:sldId id="547" r:id="rId44"/>
    <p:sldId id="667"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08" autoAdjust="0"/>
  </p:normalViewPr>
  <p:slideViewPr>
    <p:cSldViewPr snapToGrid="0">
      <p:cViewPr varScale="1">
        <p:scale>
          <a:sx n="86" d="100"/>
          <a:sy n="86" d="100"/>
        </p:scale>
        <p:origin x="155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BFFFE-F85D-49D4-85E5-6CB90C6F43E7}" type="datetimeFigureOut">
              <a:rPr kumimoji="1" lang="ja-JP" altLang="en-US" smtClean="0"/>
              <a:t>2022/10/12</a:t>
            </a:fld>
            <a:endParaRPr kumimoji="1" lang="ja-JP" alt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CD46A-26C8-4258-9CF8-D2F68D43FCC8}" type="slidenum">
              <a:rPr kumimoji="1" lang="ja-JP" altLang="en-US" smtClean="0"/>
              <a:t>‹#›</a:t>
            </a:fld>
            <a:endParaRPr kumimoji="1" lang="ja-JP" altLang="en-US"/>
          </a:p>
        </p:txBody>
      </p:sp>
    </p:spTree>
    <p:extLst>
      <p:ext uri="{BB962C8B-B14F-4D97-AF65-F5344CB8AC3E}">
        <p14:creationId xmlns:p14="http://schemas.microsoft.com/office/powerpoint/2010/main" val="13638840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D50C208-D099-4086-AC5A-5F533B13480E}" type="slidenum">
              <a:rPr kumimoji="1" lang="ja-JP" altLang="en-US" smtClean="0"/>
              <a:t>1</a:t>
            </a:fld>
            <a:endParaRPr kumimoji="1" lang="ja-JP" altLang="en-US"/>
          </a:p>
        </p:txBody>
      </p:sp>
    </p:spTree>
    <p:extLst>
      <p:ext uri="{BB962C8B-B14F-4D97-AF65-F5344CB8AC3E}">
        <p14:creationId xmlns:p14="http://schemas.microsoft.com/office/powerpoint/2010/main" val="4106614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FD50C208-D099-4086-AC5A-5F533B13480E}" type="slidenum">
              <a:rPr kumimoji="1" lang="ja-JP" altLang="en-US" smtClean="0"/>
              <a:t>2</a:t>
            </a:fld>
            <a:endParaRPr kumimoji="1" lang="ja-JP" altLang="en-US"/>
          </a:p>
        </p:txBody>
      </p:sp>
    </p:spTree>
    <p:extLst>
      <p:ext uri="{BB962C8B-B14F-4D97-AF65-F5344CB8AC3E}">
        <p14:creationId xmlns:p14="http://schemas.microsoft.com/office/powerpoint/2010/main" val="3426990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GB" dirty="0"/>
          </a:p>
        </p:txBody>
      </p:sp>
      <p:sp>
        <p:nvSpPr>
          <p:cNvPr id="4" name="スライド番号プレースホルダー 3"/>
          <p:cNvSpPr>
            <a:spLocks noGrp="1"/>
          </p:cNvSpPr>
          <p:nvPr>
            <p:ph type="sldNum" sz="quarter" idx="5"/>
          </p:nvPr>
        </p:nvSpPr>
        <p:spPr/>
        <p:txBody>
          <a:bodyPr/>
          <a:lstStyle/>
          <a:p>
            <a:fld id="{992CD46A-26C8-4258-9CF8-D2F68D43FCC8}" type="slidenum">
              <a:rPr kumimoji="1" lang="ja-JP" altLang="en-US" smtClean="0"/>
              <a:t>5</a:t>
            </a:fld>
            <a:endParaRPr kumimoji="1" lang="ja-JP" altLang="en-US"/>
          </a:p>
        </p:txBody>
      </p:sp>
    </p:spTree>
    <p:extLst>
      <p:ext uri="{BB962C8B-B14F-4D97-AF65-F5344CB8AC3E}">
        <p14:creationId xmlns:p14="http://schemas.microsoft.com/office/powerpoint/2010/main" val="1230494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GB" dirty="0"/>
              <a:t>Market information includes: market day, what time should they bring their crops, where the target crops coming from? Why traders buy from there? Compare the quality and price in the surveyed market and nearby bigger market. </a:t>
            </a:r>
          </a:p>
          <a:p>
            <a:r>
              <a:rPr lang="en-GB" dirty="0"/>
              <a:t>. Make decisions: to meet market requirement, what farmers need to change? Variety? Field management? Some trader said they prefer to buy potato from certain region because farmers stop irrigating crops before harvesting so that their crops are well cured. There is less damage, but in the region the farmers coming from, they keep irrigating their potatoes until harvest, because farmers was trying to cheat </a:t>
            </a:r>
          </a:p>
        </p:txBody>
      </p:sp>
      <p:sp>
        <p:nvSpPr>
          <p:cNvPr id="4" name="スライド番号プレースホルダー 3"/>
          <p:cNvSpPr>
            <a:spLocks noGrp="1"/>
          </p:cNvSpPr>
          <p:nvPr>
            <p:ph type="sldNum" sz="quarter" idx="5"/>
          </p:nvPr>
        </p:nvSpPr>
        <p:spPr/>
        <p:txBody>
          <a:bodyPr/>
          <a:lstStyle/>
          <a:p>
            <a:fld id="{992CD46A-26C8-4258-9CF8-D2F68D43FCC8}" type="slidenum">
              <a:rPr kumimoji="1" lang="ja-JP" altLang="en-US" smtClean="0"/>
              <a:t>7</a:t>
            </a:fld>
            <a:endParaRPr kumimoji="1" lang="ja-JP" altLang="en-US"/>
          </a:p>
        </p:txBody>
      </p:sp>
    </p:spTree>
    <p:extLst>
      <p:ext uri="{BB962C8B-B14F-4D97-AF65-F5344CB8AC3E}">
        <p14:creationId xmlns:p14="http://schemas.microsoft.com/office/powerpoint/2010/main" val="683764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D50C208-D099-4086-AC5A-5F533B13480E}" type="slidenum">
              <a:rPr kumimoji="1" lang="ja-JP" altLang="en-US" smtClean="0"/>
              <a:t>29</a:t>
            </a:fld>
            <a:endParaRPr kumimoji="1" lang="ja-JP" altLang="en-US"/>
          </a:p>
        </p:txBody>
      </p:sp>
    </p:spTree>
    <p:extLst>
      <p:ext uri="{BB962C8B-B14F-4D97-AF65-F5344CB8AC3E}">
        <p14:creationId xmlns:p14="http://schemas.microsoft.com/office/powerpoint/2010/main" val="180816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ltLang="ja-JP"/>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ja-JP"/>
              <a:t>Click to edit Master subtitle style</a:t>
            </a:r>
            <a:endParaRPr lang="en-US" dirty="0"/>
          </a:p>
        </p:txBody>
      </p:sp>
      <p:sp>
        <p:nvSpPr>
          <p:cNvPr id="4" name="Date Placeholder 3"/>
          <p:cNvSpPr>
            <a:spLocks noGrp="1"/>
          </p:cNvSpPr>
          <p:nvPr>
            <p:ph type="dt" sz="half" idx="10"/>
          </p:nvPr>
        </p:nvSpPr>
        <p:spPr/>
        <p:txBody>
          <a:bodyPr/>
          <a:lstStyle/>
          <a:p>
            <a:fld id="{31FF911B-9112-416B-AB71-170C600F1884}" type="datetimeFigureOut">
              <a:rPr kumimoji="1" lang="ja-JP" altLang="en-US" smtClean="0"/>
              <a:t>2022/10/12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CBD0D5-6BDA-4A89-B51F-6DD2323F5982}" type="slidenum">
              <a:rPr kumimoji="1" lang="ja-JP" altLang="en-US" smtClean="0"/>
              <a:t>‹#›</a:t>
            </a:fld>
            <a:endParaRPr kumimoji="1" lang="ja-JP" altLang="en-US"/>
          </a:p>
        </p:txBody>
      </p:sp>
    </p:spTree>
    <p:extLst>
      <p:ext uri="{BB962C8B-B14F-4D97-AF65-F5344CB8AC3E}">
        <p14:creationId xmlns:p14="http://schemas.microsoft.com/office/powerpoint/2010/main" val="4097359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p:txBody>
          <a:bodyPr/>
          <a:lstStyle/>
          <a:p>
            <a:fld id="{31FF911B-9112-416B-AB71-170C600F1884}" type="datetimeFigureOut">
              <a:rPr kumimoji="1" lang="ja-JP" altLang="en-US" smtClean="0"/>
              <a:t>2022/10/12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CBD0D5-6BDA-4A89-B51F-6DD2323F5982}" type="slidenum">
              <a:rPr kumimoji="1" lang="ja-JP" altLang="en-US" smtClean="0"/>
              <a:t>‹#›</a:t>
            </a:fld>
            <a:endParaRPr kumimoji="1" lang="ja-JP" altLang="en-US"/>
          </a:p>
        </p:txBody>
      </p:sp>
    </p:spTree>
    <p:extLst>
      <p:ext uri="{BB962C8B-B14F-4D97-AF65-F5344CB8AC3E}">
        <p14:creationId xmlns:p14="http://schemas.microsoft.com/office/powerpoint/2010/main" val="1907732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ltLang="ja-JP"/>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p:txBody>
          <a:bodyPr/>
          <a:lstStyle/>
          <a:p>
            <a:fld id="{31FF911B-9112-416B-AB71-170C600F1884}" type="datetimeFigureOut">
              <a:rPr kumimoji="1" lang="ja-JP" altLang="en-US" smtClean="0"/>
              <a:t>2022/10/12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CBD0D5-6BDA-4A89-B51F-6DD2323F5982}" type="slidenum">
              <a:rPr kumimoji="1" lang="ja-JP" altLang="en-US" smtClean="0"/>
              <a:t>‹#›</a:t>
            </a:fld>
            <a:endParaRPr kumimoji="1" lang="ja-JP" altLang="en-US"/>
          </a:p>
        </p:txBody>
      </p:sp>
    </p:spTree>
    <p:extLst>
      <p:ext uri="{BB962C8B-B14F-4D97-AF65-F5344CB8AC3E}">
        <p14:creationId xmlns:p14="http://schemas.microsoft.com/office/powerpoint/2010/main" val="3459524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en-US" dirty="0"/>
          </a:p>
        </p:txBody>
      </p:sp>
      <p:sp>
        <p:nvSpPr>
          <p:cNvPr id="3" name="Content Placeholder 2"/>
          <p:cNvSpPr>
            <a:spLocks noGrp="1"/>
          </p:cNvSpPr>
          <p:nvPr>
            <p:ph idx="1"/>
          </p:nvPr>
        </p:nvSpPr>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10"/>
          </p:nvPr>
        </p:nvSpPr>
        <p:spPr/>
        <p:txBody>
          <a:bodyPr/>
          <a:lstStyle/>
          <a:p>
            <a:fld id="{31FF911B-9112-416B-AB71-170C600F1884}" type="datetimeFigureOut">
              <a:rPr kumimoji="1" lang="ja-JP" altLang="en-US" smtClean="0"/>
              <a:t>2022/10/12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CBD0D5-6BDA-4A89-B51F-6DD2323F5982}" type="slidenum">
              <a:rPr kumimoji="1" lang="ja-JP" altLang="en-US" smtClean="0"/>
              <a:t>‹#›</a:t>
            </a:fld>
            <a:endParaRPr kumimoji="1" lang="ja-JP" altLang="en-US"/>
          </a:p>
        </p:txBody>
      </p:sp>
    </p:spTree>
    <p:extLst>
      <p:ext uri="{BB962C8B-B14F-4D97-AF65-F5344CB8AC3E}">
        <p14:creationId xmlns:p14="http://schemas.microsoft.com/office/powerpoint/2010/main" val="3687164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ltLang="ja-JP"/>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a:t>Click to edit Master text styles</a:t>
            </a:r>
          </a:p>
        </p:txBody>
      </p:sp>
      <p:sp>
        <p:nvSpPr>
          <p:cNvPr id="4" name="Date Placeholder 3"/>
          <p:cNvSpPr>
            <a:spLocks noGrp="1"/>
          </p:cNvSpPr>
          <p:nvPr>
            <p:ph type="dt" sz="half" idx="10"/>
          </p:nvPr>
        </p:nvSpPr>
        <p:spPr/>
        <p:txBody>
          <a:bodyPr/>
          <a:lstStyle/>
          <a:p>
            <a:fld id="{31FF911B-9112-416B-AB71-170C600F1884}" type="datetimeFigureOut">
              <a:rPr kumimoji="1" lang="ja-JP" altLang="en-US" smtClean="0"/>
              <a:t>2022/10/12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CBD0D5-6BDA-4A89-B51F-6DD2323F5982}" type="slidenum">
              <a:rPr kumimoji="1" lang="ja-JP" altLang="en-US" smtClean="0"/>
              <a:t>‹#›</a:t>
            </a:fld>
            <a:endParaRPr kumimoji="1" lang="ja-JP" altLang="en-US"/>
          </a:p>
        </p:txBody>
      </p:sp>
    </p:spTree>
    <p:extLst>
      <p:ext uri="{BB962C8B-B14F-4D97-AF65-F5344CB8AC3E}">
        <p14:creationId xmlns:p14="http://schemas.microsoft.com/office/powerpoint/2010/main" val="2695561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5" name="Date Placeholder 4"/>
          <p:cNvSpPr>
            <a:spLocks noGrp="1"/>
          </p:cNvSpPr>
          <p:nvPr>
            <p:ph type="dt" sz="half" idx="10"/>
          </p:nvPr>
        </p:nvSpPr>
        <p:spPr/>
        <p:txBody>
          <a:bodyPr/>
          <a:lstStyle/>
          <a:p>
            <a:fld id="{31FF911B-9112-416B-AB71-170C600F1884}" type="datetimeFigureOut">
              <a:rPr kumimoji="1" lang="ja-JP" altLang="en-US" smtClean="0"/>
              <a:t>2022/10/12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9CBD0D5-6BDA-4A89-B51F-6DD2323F5982}" type="slidenum">
              <a:rPr kumimoji="1" lang="ja-JP" altLang="en-US" smtClean="0"/>
              <a:t>‹#›</a:t>
            </a:fld>
            <a:endParaRPr kumimoji="1" lang="ja-JP" altLang="en-US"/>
          </a:p>
        </p:txBody>
      </p:sp>
    </p:spTree>
    <p:extLst>
      <p:ext uri="{BB962C8B-B14F-4D97-AF65-F5344CB8AC3E}">
        <p14:creationId xmlns:p14="http://schemas.microsoft.com/office/powerpoint/2010/main" val="165553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ltLang="ja-JP"/>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7" name="Date Placeholder 6"/>
          <p:cNvSpPr>
            <a:spLocks noGrp="1"/>
          </p:cNvSpPr>
          <p:nvPr>
            <p:ph type="dt" sz="half" idx="10"/>
          </p:nvPr>
        </p:nvSpPr>
        <p:spPr/>
        <p:txBody>
          <a:bodyPr/>
          <a:lstStyle/>
          <a:p>
            <a:fld id="{31FF911B-9112-416B-AB71-170C600F1884}" type="datetimeFigureOut">
              <a:rPr kumimoji="1" lang="ja-JP" altLang="en-US" smtClean="0"/>
              <a:t>2022/10/12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9CBD0D5-6BDA-4A89-B51F-6DD2323F5982}" type="slidenum">
              <a:rPr kumimoji="1" lang="ja-JP" altLang="en-US" smtClean="0"/>
              <a:t>‹#›</a:t>
            </a:fld>
            <a:endParaRPr kumimoji="1" lang="ja-JP" altLang="en-US"/>
          </a:p>
        </p:txBody>
      </p:sp>
    </p:spTree>
    <p:extLst>
      <p:ext uri="{BB962C8B-B14F-4D97-AF65-F5344CB8AC3E}">
        <p14:creationId xmlns:p14="http://schemas.microsoft.com/office/powerpoint/2010/main" val="2086134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en-US" dirty="0"/>
          </a:p>
        </p:txBody>
      </p:sp>
      <p:sp>
        <p:nvSpPr>
          <p:cNvPr id="3" name="Date Placeholder 2"/>
          <p:cNvSpPr>
            <a:spLocks noGrp="1"/>
          </p:cNvSpPr>
          <p:nvPr>
            <p:ph type="dt" sz="half" idx="10"/>
          </p:nvPr>
        </p:nvSpPr>
        <p:spPr/>
        <p:txBody>
          <a:bodyPr/>
          <a:lstStyle/>
          <a:p>
            <a:fld id="{31FF911B-9112-416B-AB71-170C600F1884}" type="datetimeFigureOut">
              <a:rPr kumimoji="1" lang="ja-JP" altLang="en-US" smtClean="0"/>
              <a:t>2022/10/12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9CBD0D5-6BDA-4A89-B51F-6DD2323F5982}" type="slidenum">
              <a:rPr kumimoji="1" lang="ja-JP" altLang="en-US" smtClean="0"/>
              <a:t>‹#›</a:t>
            </a:fld>
            <a:endParaRPr kumimoji="1" lang="ja-JP" altLang="en-US"/>
          </a:p>
        </p:txBody>
      </p:sp>
    </p:spTree>
    <p:extLst>
      <p:ext uri="{BB962C8B-B14F-4D97-AF65-F5344CB8AC3E}">
        <p14:creationId xmlns:p14="http://schemas.microsoft.com/office/powerpoint/2010/main" val="2298252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FF911B-9112-416B-AB71-170C600F1884}" type="datetimeFigureOut">
              <a:rPr kumimoji="1" lang="ja-JP" altLang="en-US" smtClean="0"/>
              <a:t>2022/10/12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9CBD0D5-6BDA-4A89-B51F-6DD2323F5982}" type="slidenum">
              <a:rPr kumimoji="1" lang="ja-JP" altLang="en-US" smtClean="0"/>
              <a:t>‹#›</a:t>
            </a:fld>
            <a:endParaRPr kumimoji="1" lang="ja-JP" altLang="en-US"/>
          </a:p>
        </p:txBody>
      </p:sp>
    </p:spTree>
    <p:extLst>
      <p:ext uri="{BB962C8B-B14F-4D97-AF65-F5344CB8AC3E}">
        <p14:creationId xmlns:p14="http://schemas.microsoft.com/office/powerpoint/2010/main" val="2627018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ja-JP"/>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ja-JP"/>
              <a:t>Click to edit Master text styles</a:t>
            </a:r>
          </a:p>
        </p:txBody>
      </p:sp>
      <p:sp>
        <p:nvSpPr>
          <p:cNvPr id="5" name="Date Placeholder 4"/>
          <p:cNvSpPr>
            <a:spLocks noGrp="1"/>
          </p:cNvSpPr>
          <p:nvPr>
            <p:ph type="dt" sz="half" idx="10"/>
          </p:nvPr>
        </p:nvSpPr>
        <p:spPr/>
        <p:txBody>
          <a:bodyPr/>
          <a:lstStyle/>
          <a:p>
            <a:fld id="{31FF911B-9112-416B-AB71-170C600F1884}" type="datetimeFigureOut">
              <a:rPr kumimoji="1" lang="ja-JP" altLang="en-US" smtClean="0"/>
              <a:t>2022/10/12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9CBD0D5-6BDA-4A89-B51F-6DD2323F5982}" type="slidenum">
              <a:rPr kumimoji="1" lang="ja-JP" altLang="en-US" smtClean="0"/>
              <a:t>‹#›</a:t>
            </a:fld>
            <a:endParaRPr kumimoji="1" lang="ja-JP" altLang="en-US"/>
          </a:p>
        </p:txBody>
      </p:sp>
    </p:spTree>
    <p:extLst>
      <p:ext uri="{BB962C8B-B14F-4D97-AF65-F5344CB8AC3E}">
        <p14:creationId xmlns:p14="http://schemas.microsoft.com/office/powerpoint/2010/main" val="64808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ja-JP"/>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ja-JP"/>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ja-JP"/>
              <a:t>Click to edit Master text styles</a:t>
            </a:r>
          </a:p>
        </p:txBody>
      </p:sp>
      <p:sp>
        <p:nvSpPr>
          <p:cNvPr id="5" name="Date Placeholder 4"/>
          <p:cNvSpPr>
            <a:spLocks noGrp="1"/>
          </p:cNvSpPr>
          <p:nvPr>
            <p:ph type="dt" sz="half" idx="10"/>
          </p:nvPr>
        </p:nvSpPr>
        <p:spPr/>
        <p:txBody>
          <a:bodyPr/>
          <a:lstStyle/>
          <a:p>
            <a:fld id="{31FF911B-9112-416B-AB71-170C600F1884}" type="datetimeFigureOut">
              <a:rPr kumimoji="1" lang="ja-JP" altLang="en-US" smtClean="0"/>
              <a:t>2022/10/12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9CBD0D5-6BDA-4A89-B51F-6DD2323F5982}" type="slidenum">
              <a:rPr kumimoji="1" lang="ja-JP" altLang="en-US" smtClean="0"/>
              <a:t>‹#›</a:t>
            </a:fld>
            <a:endParaRPr kumimoji="1" lang="ja-JP" altLang="en-US"/>
          </a:p>
        </p:txBody>
      </p:sp>
    </p:spTree>
    <p:extLst>
      <p:ext uri="{BB962C8B-B14F-4D97-AF65-F5344CB8AC3E}">
        <p14:creationId xmlns:p14="http://schemas.microsoft.com/office/powerpoint/2010/main" val="179596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ja-JP"/>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FF911B-9112-416B-AB71-170C600F1884}" type="datetimeFigureOut">
              <a:rPr kumimoji="1" lang="ja-JP" altLang="en-US" smtClean="0"/>
              <a:t>2022/10/12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BD0D5-6BDA-4A89-B51F-6DD2323F5982}" type="slidenum">
              <a:rPr kumimoji="1" lang="ja-JP" altLang="en-US" smtClean="0"/>
              <a:t>‹#›</a:t>
            </a:fld>
            <a:endParaRPr kumimoji="1" lang="ja-JP" altLang="en-US"/>
          </a:p>
        </p:txBody>
      </p:sp>
    </p:spTree>
    <p:extLst>
      <p:ext uri="{BB962C8B-B14F-4D97-AF65-F5344CB8AC3E}">
        <p14:creationId xmlns:p14="http://schemas.microsoft.com/office/powerpoint/2010/main" val="1133933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ethioshep@gmail.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52912FBD-3AE8-4BA9-AE06-AA465CB25CB0}"/>
              </a:ext>
            </a:extLst>
          </p:cNvPr>
          <p:cNvGrpSpPr/>
          <p:nvPr/>
        </p:nvGrpSpPr>
        <p:grpSpPr>
          <a:xfrm flipV="1">
            <a:off x="-8965" y="1943724"/>
            <a:ext cx="9152965" cy="1185519"/>
            <a:chOff x="40753" y="11636"/>
            <a:chExt cx="3070057" cy="82839"/>
          </a:xfrm>
        </p:grpSpPr>
        <p:cxnSp>
          <p:nvCxnSpPr>
            <p:cNvPr id="30" name="直線コネクタ 29">
              <a:extLst>
                <a:ext uri="{FF2B5EF4-FFF2-40B4-BE49-F238E27FC236}">
                  <a16:creationId xmlns:a16="http://schemas.microsoft.com/office/drawing/2014/main" id="{F1FF1C22-C948-4AFD-8377-93A67CD96E3C}"/>
                </a:ext>
              </a:extLst>
            </p:cNvPr>
            <p:cNvCxnSpPr/>
            <p:nvPr/>
          </p:nvCxnSpPr>
          <p:spPr>
            <a:xfrm>
              <a:off x="43760" y="11636"/>
              <a:ext cx="3067050" cy="0"/>
            </a:xfrm>
            <a:prstGeom prst="line">
              <a:avLst/>
            </a:prstGeom>
            <a:ln w="622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A7C1C763-A97D-4175-936C-9EF244E41130}"/>
                </a:ext>
              </a:extLst>
            </p:cNvPr>
            <p:cNvCxnSpPr/>
            <p:nvPr/>
          </p:nvCxnSpPr>
          <p:spPr>
            <a:xfrm>
              <a:off x="43760" y="55249"/>
              <a:ext cx="3066479" cy="0"/>
            </a:xfrm>
            <a:prstGeom prst="line">
              <a:avLst/>
            </a:prstGeom>
            <a:ln w="622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9D48D888-0E83-4239-BB02-328FEEB4E3E1}"/>
                </a:ext>
              </a:extLst>
            </p:cNvPr>
            <p:cNvCxnSpPr/>
            <p:nvPr/>
          </p:nvCxnSpPr>
          <p:spPr>
            <a:xfrm>
              <a:off x="40753" y="94475"/>
              <a:ext cx="3067050" cy="0"/>
            </a:xfrm>
            <a:prstGeom prst="line">
              <a:avLst/>
            </a:prstGeom>
            <a:ln w="6223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732" y="222846"/>
            <a:ext cx="1121834" cy="94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3"/>
          <p:cNvSpPr>
            <a:spLocks noChangeArrowheads="1"/>
          </p:cNvSpPr>
          <p:nvPr/>
        </p:nvSpPr>
        <p:spPr bwMode="auto">
          <a:xfrm>
            <a:off x="6630989" y="1295402"/>
            <a:ext cx="24733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defRPr/>
            </a:pPr>
            <a:r>
              <a:rPr lang="en-US" altLang="ja-JP" sz="1000" dirty="0">
                <a:cs typeface="Arial" panose="020B0604020202020204" pitchFamily="34" charset="0"/>
              </a:rPr>
              <a:t>Japan International Cooperation Agency </a:t>
            </a:r>
            <a:endParaRPr lang="en-US" altLang="en-US" sz="1800" dirty="0">
              <a:cs typeface="Arial" panose="020B0604020202020204" pitchFamily="34" charset="0"/>
            </a:endParaRPr>
          </a:p>
        </p:txBody>
      </p:sp>
      <p:sp>
        <p:nvSpPr>
          <p:cNvPr id="20" name="Rectangle 2"/>
          <p:cNvSpPr>
            <a:spLocks noChangeArrowheads="1"/>
          </p:cNvSpPr>
          <p:nvPr/>
        </p:nvSpPr>
        <p:spPr bwMode="auto">
          <a:xfrm>
            <a:off x="0" y="5515431"/>
            <a:ext cx="9144000" cy="1342591"/>
          </a:xfrm>
          <a:prstGeom prst="rect">
            <a:avLst/>
          </a:prstGeom>
          <a:solidFill>
            <a:srgbClr val="0000CC"/>
          </a:solidFill>
          <a:ln>
            <a:noFill/>
          </a:ln>
        </p:spPr>
        <p:txBody>
          <a:bodyPr wrap="squar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endParaRPr lang="en-US" altLang="ja-JP" sz="2800" b="1" dirty="0">
              <a:solidFill>
                <a:srgbClr val="FFFFFF"/>
              </a:solidFill>
              <a:effectLst>
                <a:outerShdw blurRad="38100" dist="38100" dir="2700000" algn="tl">
                  <a:srgbClr val="000000">
                    <a:alpha val="43137"/>
                  </a:srgbClr>
                </a:outerShdw>
              </a:effectLst>
              <a:ea typeface="ＭＳ Ｐゴシック" panose="020B0600070205080204" pitchFamily="50" charset="-128"/>
              <a:cs typeface="Arial" panose="020B0604020202020204" pitchFamily="34" charset="0"/>
            </a:endParaRPr>
          </a:p>
        </p:txBody>
      </p:sp>
      <p:sp>
        <p:nvSpPr>
          <p:cNvPr id="22" name="Rectangle 2"/>
          <p:cNvSpPr>
            <a:spLocks noChangeArrowheads="1"/>
          </p:cNvSpPr>
          <p:nvPr/>
        </p:nvSpPr>
        <p:spPr bwMode="auto">
          <a:xfrm>
            <a:off x="5644" y="3485772"/>
            <a:ext cx="9144000" cy="2029659"/>
          </a:xfrm>
          <a:prstGeom prst="rect">
            <a:avLst/>
          </a:prstGeom>
          <a:solidFill>
            <a:schemeClr val="bg1"/>
          </a:solidFill>
          <a:ln>
            <a:noFill/>
          </a:ln>
        </p:spPr>
        <p:txBody>
          <a:bodyPr wrap="squar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ja-JP" sz="3600" b="1" dirty="0">
                <a:ea typeface="ＭＳ Ｐゴシック" panose="020B0600070205080204" pitchFamily="50" charset="-128"/>
                <a:cs typeface="Arial" panose="020B0604020202020204" pitchFamily="34" charset="0"/>
              </a:rPr>
              <a:t>Presented prepared </a:t>
            </a:r>
          </a:p>
          <a:p>
            <a:pPr algn="ctr">
              <a:spcBef>
                <a:spcPct val="0"/>
              </a:spcBef>
              <a:buClrTx/>
              <a:buFontTx/>
              <a:buNone/>
            </a:pPr>
            <a:r>
              <a:rPr lang="en-US" altLang="ja-JP" sz="3600" b="1" dirty="0">
                <a:ea typeface="ＭＳ Ｐゴシック" panose="020B0600070205080204" pitchFamily="50" charset="-128"/>
                <a:cs typeface="Arial" panose="020B0604020202020204" pitchFamily="34" charset="0"/>
              </a:rPr>
              <a:t>for </a:t>
            </a:r>
            <a:r>
              <a:rPr lang="en-US" altLang="ja-JP" sz="3600" b="1" dirty="0" err="1">
                <a:ea typeface="ＭＳ Ｐゴシック" panose="020B0600070205080204" pitchFamily="50" charset="-128"/>
                <a:cs typeface="Arial" panose="020B0604020202020204" pitchFamily="34" charset="0"/>
              </a:rPr>
              <a:t>Ethio</a:t>
            </a:r>
            <a:r>
              <a:rPr lang="en-US" altLang="ja-JP" sz="3600" b="1" dirty="0">
                <a:ea typeface="ＭＳ Ｐゴシック" panose="020B0600070205080204" pitchFamily="50" charset="-128"/>
                <a:cs typeface="Arial" panose="020B0604020202020204" pitchFamily="34" charset="0"/>
              </a:rPr>
              <a:t>-SHEP </a:t>
            </a:r>
            <a:r>
              <a:rPr lang="en-US" altLang="ja-JP" sz="3600" b="1" dirty="0" err="1">
                <a:ea typeface="ＭＳ Ｐゴシック" panose="020B0600070205080204" pitchFamily="50" charset="-128"/>
                <a:cs typeface="Arial" panose="020B0604020202020204" pitchFamily="34" charset="0"/>
              </a:rPr>
              <a:t>ToT</a:t>
            </a:r>
            <a:endParaRPr lang="en-US" altLang="ja-JP" sz="3600" b="1" dirty="0">
              <a:ea typeface="ＭＳ Ｐゴシック" panose="020B0600070205080204" pitchFamily="50" charset="-128"/>
              <a:cs typeface="Arial" panose="020B0604020202020204" pitchFamily="34" charset="0"/>
            </a:endParaRPr>
          </a:p>
        </p:txBody>
      </p:sp>
      <p:pic>
        <p:nvPicPr>
          <p:cNvPr id="16" name="Picture 15">
            <a:extLst>
              <a:ext uri="{FF2B5EF4-FFF2-40B4-BE49-F238E27FC236}">
                <a16:creationId xmlns:a16="http://schemas.microsoft.com/office/drawing/2014/main" id="{5C31A12A-304E-4704-85F7-BD3D1780B30E}"/>
              </a:ext>
            </a:extLst>
          </p:cNvPr>
          <p:cNvPicPr/>
          <p:nvPr/>
        </p:nvPicPr>
        <p:blipFill rotWithShape="1">
          <a:blip r:embed="rId4">
            <a:extLst>
              <a:ext uri="{28A0092B-C50C-407E-A947-70E740481C1C}">
                <a14:useLocalDpi xmlns:a14="http://schemas.microsoft.com/office/drawing/2010/main" val="0"/>
              </a:ext>
            </a:extLst>
          </a:blip>
          <a:srcRect r="1822" b="25287"/>
          <a:stretch/>
        </p:blipFill>
        <p:spPr bwMode="auto">
          <a:xfrm>
            <a:off x="299286" y="182887"/>
            <a:ext cx="1888102" cy="1278360"/>
          </a:xfrm>
          <a:prstGeom prst="rect">
            <a:avLst/>
          </a:prstGeom>
          <a:noFill/>
        </p:spPr>
      </p:pic>
      <p:pic>
        <p:nvPicPr>
          <p:cNvPr id="3" name="Picture 2">
            <a:extLst>
              <a:ext uri="{FF2B5EF4-FFF2-40B4-BE49-F238E27FC236}">
                <a16:creationId xmlns:a16="http://schemas.microsoft.com/office/drawing/2014/main" id="{0645EAC6-26B9-40E3-BAD0-5A2E56FB1262}"/>
              </a:ext>
            </a:extLst>
          </p:cNvPr>
          <p:cNvPicPr>
            <a:picLocks noChangeAspect="1"/>
          </p:cNvPicPr>
          <p:nvPr/>
        </p:nvPicPr>
        <p:blipFill rotWithShape="1">
          <a:blip r:embed="rId5">
            <a:alphaModFix amt="43000"/>
            <a:extLst>
              <a:ext uri="{28A0092B-C50C-407E-A947-70E740481C1C}">
                <a14:useLocalDpi xmlns:a14="http://schemas.microsoft.com/office/drawing/2010/main" val="0"/>
              </a:ext>
            </a:extLst>
          </a:blip>
          <a:srcRect l="32162" t="31773" r="32855" b="32245"/>
          <a:stretch/>
        </p:blipFill>
        <p:spPr>
          <a:xfrm>
            <a:off x="3904602" y="1863616"/>
            <a:ext cx="1247313" cy="1282951"/>
          </a:xfrm>
          <a:prstGeom prst="rect">
            <a:avLst/>
          </a:prstGeom>
        </p:spPr>
      </p:pic>
      <p:sp>
        <p:nvSpPr>
          <p:cNvPr id="19" name="正方形/長方形 18"/>
          <p:cNvSpPr/>
          <p:nvPr/>
        </p:nvSpPr>
        <p:spPr>
          <a:xfrm>
            <a:off x="-43741" y="1624673"/>
            <a:ext cx="9144000" cy="1760838"/>
          </a:xfrm>
          <a:prstGeom prst="rect">
            <a:avLst/>
          </a:prstGeom>
          <a:noFill/>
        </p:spPr>
        <p:style>
          <a:lnRef idx="0">
            <a:schemeClr val="accent3"/>
          </a:lnRef>
          <a:fillRef idx="3">
            <a:schemeClr val="accent3"/>
          </a:fillRef>
          <a:effectRef idx="3">
            <a:schemeClr val="accent3"/>
          </a:effectRef>
          <a:fontRef idx="minor">
            <a:schemeClr val="lt1"/>
          </a:fontRef>
        </p:style>
        <p:txBody>
          <a:bodyPr lIns="91434" tIns="45718" rIns="91434" bIns="45718"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r>
              <a:rPr lang="en-US" altLang="ja-JP"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cs typeface="Arial" panose="020B0604020202020204" pitchFamily="34" charset="0"/>
              </a:rPr>
              <a:t>Preparation &amp; implementation Process of Market Survey, Crop Selection</a:t>
            </a:r>
          </a:p>
        </p:txBody>
      </p:sp>
      <p:pic>
        <p:nvPicPr>
          <p:cNvPr id="13" name="Picture 11" descr="A close up of a sign&#10;&#10;Description automatically generated">
            <a:extLst>
              <a:ext uri="{FF2B5EF4-FFF2-40B4-BE49-F238E27FC236}">
                <a16:creationId xmlns:a16="http://schemas.microsoft.com/office/drawing/2014/main" id="{F94AF006-5BC0-4930-A076-BDF571980F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0928" y="5515431"/>
            <a:ext cx="4632928" cy="136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428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628650" y="1943104"/>
            <a:ext cx="7991475" cy="4324345"/>
          </a:xfrm>
        </p:spPr>
        <p:txBody>
          <a:bodyPr>
            <a:noAutofit/>
          </a:bodyPr>
          <a:lstStyle/>
          <a:p>
            <a:pPr marL="526415" marR="381000" indent="-514350">
              <a:lnSpc>
                <a:spcPct val="100000"/>
              </a:lnSpc>
              <a:spcBef>
                <a:spcPts val="95"/>
              </a:spcBef>
              <a:buClr>
                <a:srgbClr val="D60093"/>
              </a:buClr>
              <a:buFont typeface="+mj-lt"/>
              <a:buAutoNum type="arabicPeriod" startAt="7"/>
              <a:tabLst>
                <a:tab pos="299720" algn="l"/>
              </a:tabLst>
            </a:pPr>
            <a:r>
              <a:rPr lang="en-GB" b="1" spc="-5" dirty="0">
                <a:solidFill>
                  <a:srgbClr val="CC0099"/>
                </a:solidFill>
                <a:latin typeface="Century Gothic" panose="020B0502020202020204" pitchFamily="34" charset="0"/>
                <a:cs typeface="Arial"/>
              </a:rPr>
              <a:t>Prepare </a:t>
            </a:r>
            <a:r>
              <a:rPr lang="en-GB" spc="-5" dirty="0">
                <a:latin typeface="Century Gothic" panose="020B0502020202020204" pitchFamily="34" charset="0"/>
                <a:cs typeface="Arial"/>
              </a:rPr>
              <a:t>the survey questionnaire (Translate into local language, see attachment for Amharic or </a:t>
            </a:r>
            <a:r>
              <a:rPr lang="en-GB" spc="-5" dirty="0" err="1">
                <a:latin typeface="Century Gothic" panose="020B0502020202020204" pitchFamily="34" charset="0"/>
                <a:cs typeface="Arial"/>
              </a:rPr>
              <a:t>Oromiffa</a:t>
            </a:r>
            <a:r>
              <a:rPr lang="en-GB" spc="-5" dirty="0">
                <a:latin typeface="Century Gothic" panose="020B0502020202020204" pitchFamily="34" charset="0"/>
                <a:cs typeface="Arial"/>
              </a:rPr>
              <a:t> ver.) </a:t>
            </a:r>
          </a:p>
          <a:p>
            <a:pPr marL="526415" marR="381000" indent="-514350">
              <a:lnSpc>
                <a:spcPct val="100000"/>
              </a:lnSpc>
              <a:spcBef>
                <a:spcPts val="95"/>
              </a:spcBef>
              <a:buClr>
                <a:srgbClr val="D60093"/>
              </a:buClr>
              <a:buFont typeface="+mj-lt"/>
              <a:buAutoNum type="arabicPeriod" startAt="7"/>
              <a:tabLst>
                <a:tab pos="299720" algn="l"/>
              </a:tabLst>
            </a:pPr>
            <a:r>
              <a:rPr lang="en-GB" b="1" spc="-5" dirty="0">
                <a:solidFill>
                  <a:srgbClr val="CC0099"/>
                </a:solidFill>
                <a:latin typeface="Century Gothic" panose="020B0502020202020204" pitchFamily="34" charset="0"/>
                <a:cs typeface="Arial"/>
              </a:rPr>
              <a:t>Get permission </a:t>
            </a:r>
            <a:r>
              <a:rPr lang="en-GB" spc="-5" dirty="0">
                <a:latin typeface="Century Gothic" panose="020B0502020202020204" pitchFamily="34" charset="0"/>
                <a:cs typeface="Arial"/>
              </a:rPr>
              <a:t>from the relevant market authority for carrying out the survey. (Ask trade office to seek information for traders)</a:t>
            </a:r>
            <a:endParaRPr lang="en-GB" dirty="0">
              <a:latin typeface="Century Gothic" panose="020B0502020202020204" pitchFamily="34" charset="0"/>
              <a:cs typeface="Arial"/>
            </a:endParaRPr>
          </a:p>
          <a:p>
            <a:pPr marL="526415" marR="381000" indent="-514350">
              <a:lnSpc>
                <a:spcPct val="100000"/>
              </a:lnSpc>
              <a:spcBef>
                <a:spcPts val="95"/>
              </a:spcBef>
              <a:buClr>
                <a:srgbClr val="D60093"/>
              </a:buClr>
              <a:buFont typeface="+mj-lt"/>
              <a:buAutoNum type="arabicPeriod" startAt="7"/>
              <a:tabLst>
                <a:tab pos="299720" algn="l"/>
              </a:tabLst>
            </a:pPr>
            <a:r>
              <a:rPr lang="en-GB" b="1" spc="-5" dirty="0">
                <a:solidFill>
                  <a:srgbClr val="D60093"/>
                </a:solidFill>
                <a:latin typeface="Century Gothic" panose="020B0502020202020204" pitchFamily="34" charset="0"/>
                <a:cs typeface="Arial"/>
              </a:rPr>
              <a:t>Request the market authority </a:t>
            </a:r>
            <a:r>
              <a:rPr lang="en-GB" spc="-5" dirty="0">
                <a:latin typeface="Century Gothic" panose="020B0502020202020204" pitchFamily="34" charset="0"/>
                <a:cs typeface="Arial"/>
              </a:rPr>
              <a:t>to introduce with major dealers.</a:t>
            </a:r>
            <a:endParaRPr lang="en-GB" dirty="0">
              <a:latin typeface="Century Gothic" panose="020B0502020202020204" pitchFamily="34" charset="0"/>
              <a:cs typeface="Arial"/>
            </a:endParaRPr>
          </a:p>
        </p:txBody>
      </p:sp>
      <p:grpSp>
        <p:nvGrpSpPr>
          <p:cNvPr id="8" name="Group 8">
            <a:extLst>
              <a:ext uri="{FF2B5EF4-FFF2-40B4-BE49-F238E27FC236}">
                <a16:creationId xmlns:a16="http://schemas.microsoft.com/office/drawing/2014/main" id="{CC9C3621-7A7D-4BC1-9A30-49762C037AFB}"/>
              </a:ext>
            </a:extLst>
          </p:cNvPr>
          <p:cNvGrpSpPr/>
          <p:nvPr/>
        </p:nvGrpSpPr>
        <p:grpSpPr>
          <a:xfrm>
            <a:off x="0" y="1233799"/>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14" name="Title 1">
            <a:extLst>
              <a:ext uri="{FF2B5EF4-FFF2-40B4-BE49-F238E27FC236}">
                <a16:creationId xmlns:a16="http://schemas.microsoft.com/office/drawing/2014/main" id="{A7AC24DC-F966-481C-BEE0-F24BF8BBA000}"/>
              </a:ext>
            </a:extLst>
          </p:cNvPr>
          <p:cNvSpPr txBox="1">
            <a:spLocks/>
          </p:cNvSpPr>
          <p:nvPr/>
        </p:nvSpPr>
        <p:spPr>
          <a:xfrm>
            <a:off x="628650" y="78249"/>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b="1" dirty="0">
                <a:solidFill>
                  <a:srgbClr val="002060"/>
                </a:solidFill>
                <a:latin typeface="Century Gothic" panose="020B0502020202020204" pitchFamily="34" charset="0"/>
              </a:rPr>
              <a:t>Market Survey Procedure</a:t>
            </a:r>
            <a:endParaRPr lang="ja-JP" altLang="en-US"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806799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628650" y="1943104"/>
            <a:ext cx="7991475" cy="4324345"/>
          </a:xfrm>
        </p:spPr>
        <p:txBody>
          <a:bodyPr>
            <a:noAutofit/>
          </a:bodyPr>
          <a:lstStyle/>
          <a:p>
            <a:pPr marL="526415" marR="381000" indent="-514350">
              <a:lnSpc>
                <a:spcPct val="100000"/>
              </a:lnSpc>
              <a:spcBef>
                <a:spcPts val="95"/>
              </a:spcBef>
              <a:buClr>
                <a:srgbClr val="D60093"/>
              </a:buClr>
              <a:buFont typeface="+mj-lt"/>
              <a:buAutoNum type="arabicPeriod" startAt="7"/>
              <a:tabLst>
                <a:tab pos="299720" algn="l"/>
              </a:tabLst>
            </a:pPr>
            <a:r>
              <a:rPr lang="en-GB" b="1" spc="-5" dirty="0">
                <a:solidFill>
                  <a:srgbClr val="CC0099"/>
                </a:solidFill>
                <a:latin typeface="Century Gothic" panose="020B0502020202020204" pitchFamily="34" charset="0"/>
                <a:cs typeface="Arial"/>
              </a:rPr>
              <a:t>Make appointment </a:t>
            </a:r>
            <a:r>
              <a:rPr lang="en-GB" spc="-5" dirty="0">
                <a:latin typeface="Century Gothic" panose="020B0502020202020204" pitchFamily="34" charset="0"/>
                <a:cs typeface="Arial"/>
              </a:rPr>
              <a:t>for actual market survey date based on availability of dealers.</a:t>
            </a:r>
          </a:p>
          <a:p>
            <a:pPr marL="526415" marR="381000" indent="-514350">
              <a:lnSpc>
                <a:spcPct val="100000"/>
              </a:lnSpc>
              <a:spcBef>
                <a:spcPts val="95"/>
              </a:spcBef>
              <a:buClr>
                <a:srgbClr val="D60093"/>
              </a:buClr>
              <a:buFont typeface="+mj-lt"/>
              <a:buAutoNum type="arabicPeriod" startAt="7"/>
              <a:tabLst>
                <a:tab pos="299720" algn="l"/>
              </a:tabLst>
            </a:pPr>
            <a:endParaRPr lang="en-GB" spc="-5" dirty="0">
              <a:latin typeface="Century Gothic" panose="020B0502020202020204" pitchFamily="34" charset="0"/>
              <a:cs typeface="Arial"/>
            </a:endParaRPr>
          </a:p>
          <a:p>
            <a:pPr marL="12065" marR="381000" indent="0">
              <a:lnSpc>
                <a:spcPct val="100000"/>
              </a:lnSpc>
              <a:spcBef>
                <a:spcPts val="95"/>
              </a:spcBef>
              <a:buClr>
                <a:srgbClr val="D60093"/>
              </a:buClr>
              <a:buNone/>
              <a:tabLst>
                <a:tab pos="299720" algn="l"/>
              </a:tabLst>
            </a:pPr>
            <a:r>
              <a:rPr lang="en-GB" spc="-5" dirty="0">
                <a:latin typeface="Century Gothic" panose="020B0502020202020204" pitchFamily="34" charset="0"/>
                <a:cs typeface="Arial"/>
              </a:rPr>
              <a:t>* Most of the case, market-day is preferable for conducting market survey </a:t>
            </a:r>
            <a:endParaRPr lang="en-GB" dirty="0">
              <a:latin typeface="Century Gothic" panose="020B0502020202020204" pitchFamily="34" charset="0"/>
              <a:cs typeface="Arial"/>
            </a:endParaRPr>
          </a:p>
        </p:txBody>
      </p:sp>
      <p:grpSp>
        <p:nvGrpSpPr>
          <p:cNvPr id="8" name="Group 8">
            <a:extLst>
              <a:ext uri="{FF2B5EF4-FFF2-40B4-BE49-F238E27FC236}">
                <a16:creationId xmlns:a16="http://schemas.microsoft.com/office/drawing/2014/main" id="{CC9C3621-7A7D-4BC1-9A30-49762C037AFB}"/>
              </a:ext>
            </a:extLst>
          </p:cNvPr>
          <p:cNvGrpSpPr/>
          <p:nvPr/>
        </p:nvGrpSpPr>
        <p:grpSpPr>
          <a:xfrm>
            <a:off x="0" y="1233799"/>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14" name="Title 1">
            <a:extLst>
              <a:ext uri="{FF2B5EF4-FFF2-40B4-BE49-F238E27FC236}">
                <a16:creationId xmlns:a16="http://schemas.microsoft.com/office/drawing/2014/main" id="{A7AC24DC-F966-481C-BEE0-F24BF8BBA000}"/>
              </a:ext>
            </a:extLst>
          </p:cNvPr>
          <p:cNvSpPr txBox="1">
            <a:spLocks/>
          </p:cNvSpPr>
          <p:nvPr/>
        </p:nvSpPr>
        <p:spPr>
          <a:xfrm>
            <a:off x="628650" y="78249"/>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b="1" dirty="0">
                <a:solidFill>
                  <a:srgbClr val="002060"/>
                </a:solidFill>
                <a:latin typeface="Century Gothic" panose="020B0502020202020204" pitchFamily="34" charset="0"/>
              </a:rPr>
              <a:t>Market Survey Procedure</a:t>
            </a:r>
            <a:endParaRPr lang="ja-JP" altLang="en-US"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176827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428625" y="1819281"/>
            <a:ext cx="4981575" cy="4324345"/>
          </a:xfrm>
        </p:spPr>
        <p:txBody>
          <a:bodyPr>
            <a:noAutofit/>
          </a:bodyPr>
          <a:lstStyle/>
          <a:p>
            <a:pPr marL="469265" marR="121285" indent="-457200">
              <a:lnSpc>
                <a:spcPct val="100000"/>
              </a:lnSpc>
              <a:spcBef>
                <a:spcPts val="105"/>
              </a:spcBef>
              <a:buClr>
                <a:srgbClr val="0070C0"/>
              </a:buClr>
              <a:buFont typeface="Century Gothic" panose="020B0502020202020204" pitchFamily="34" charset="0"/>
              <a:buChar char="■"/>
              <a:tabLst>
                <a:tab pos="469265" algn="l"/>
                <a:tab pos="469900" algn="l"/>
              </a:tabLst>
            </a:pPr>
            <a:r>
              <a:rPr lang="en-GB" sz="2400" spc="-5" dirty="0">
                <a:latin typeface="Century Gothic" panose="020B0502020202020204" pitchFamily="34" charset="0"/>
                <a:cs typeface="Arial"/>
              </a:rPr>
              <a:t>It is </a:t>
            </a:r>
            <a:r>
              <a:rPr lang="en-GB" sz="2400" spc="5" dirty="0">
                <a:latin typeface="Century Gothic" panose="020B0502020202020204" pitchFamily="34" charset="0"/>
                <a:cs typeface="Arial"/>
              </a:rPr>
              <a:t>necessary </a:t>
            </a:r>
            <a:r>
              <a:rPr lang="en-GB" sz="2400" dirty="0">
                <a:latin typeface="Century Gothic" panose="020B0502020202020204" pitchFamily="34" charset="0"/>
                <a:cs typeface="Arial"/>
              </a:rPr>
              <a:t>that</a:t>
            </a:r>
            <a:r>
              <a:rPr lang="en-GB" sz="2400" spc="-75" dirty="0">
                <a:latin typeface="Century Gothic" panose="020B0502020202020204" pitchFamily="34" charset="0"/>
                <a:cs typeface="Arial"/>
              </a:rPr>
              <a:t> </a:t>
            </a:r>
            <a:r>
              <a:rPr lang="en-GB" sz="2400" dirty="0">
                <a:latin typeface="Century Gothic" panose="020B0502020202020204" pitchFamily="34" charset="0"/>
                <a:cs typeface="Arial"/>
              </a:rPr>
              <a:t>major  markets for the </a:t>
            </a:r>
            <a:r>
              <a:rPr lang="en-GB" sz="2400" b="1" dirty="0">
                <a:solidFill>
                  <a:srgbClr val="0000CC"/>
                </a:solidFill>
                <a:latin typeface="Century Gothic" panose="020B0502020202020204" pitchFamily="34" charset="0"/>
                <a:cs typeface="Arial"/>
              </a:rPr>
              <a:t>target crops </a:t>
            </a:r>
            <a:r>
              <a:rPr lang="en-GB" sz="2400" dirty="0">
                <a:latin typeface="Century Gothic" panose="020B0502020202020204" pitchFamily="34" charset="0"/>
                <a:cs typeface="Arial"/>
              </a:rPr>
              <a:t>be</a:t>
            </a:r>
            <a:r>
              <a:rPr lang="en-GB" sz="2400" spc="-25" dirty="0">
                <a:latin typeface="Century Gothic" panose="020B0502020202020204" pitchFamily="34" charset="0"/>
                <a:cs typeface="Arial"/>
              </a:rPr>
              <a:t> </a:t>
            </a:r>
            <a:r>
              <a:rPr lang="en-GB" sz="2400" dirty="0">
                <a:latin typeface="Century Gothic" panose="020B0502020202020204" pitchFamily="34" charset="0"/>
                <a:cs typeface="Arial"/>
              </a:rPr>
              <a:t>identified</a:t>
            </a:r>
          </a:p>
          <a:p>
            <a:pPr marL="527685" marR="5080" lvl="1" indent="-172720">
              <a:lnSpc>
                <a:spcPct val="100000"/>
              </a:lnSpc>
              <a:buClr>
                <a:srgbClr val="0070C0"/>
              </a:buClr>
              <a:buSzPct val="95652"/>
              <a:buFont typeface="Wingdings"/>
              <a:buChar char=""/>
              <a:tabLst>
                <a:tab pos="589280" algn="l"/>
              </a:tabLst>
            </a:pPr>
            <a:r>
              <a:rPr lang="en-GB" dirty="0">
                <a:latin typeface="Century Gothic" panose="020B0502020202020204" pitchFamily="34" charset="0"/>
                <a:cs typeface="Arial"/>
              </a:rPr>
              <a:t>The major markets are</a:t>
            </a:r>
            <a:r>
              <a:rPr lang="en-GB" spc="-190" dirty="0">
                <a:latin typeface="Century Gothic" panose="020B0502020202020204" pitchFamily="34" charset="0"/>
                <a:cs typeface="Arial"/>
              </a:rPr>
              <a:t> </a:t>
            </a:r>
            <a:r>
              <a:rPr lang="en-GB" dirty="0">
                <a:latin typeface="Century Gothic" panose="020B0502020202020204" pitchFamily="34" charset="0"/>
                <a:cs typeface="Arial"/>
              </a:rPr>
              <a:t>more  reliable in terms of the  </a:t>
            </a:r>
            <a:r>
              <a:rPr lang="en-GB" spc="-5" dirty="0">
                <a:latin typeface="Century Gothic" panose="020B0502020202020204" pitchFamily="34" charset="0"/>
                <a:cs typeface="Arial"/>
              </a:rPr>
              <a:t>quantities, </a:t>
            </a:r>
            <a:r>
              <a:rPr lang="en-GB" dirty="0">
                <a:latin typeface="Century Gothic" panose="020B0502020202020204" pitchFamily="34" charset="0"/>
                <a:cs typeface="Arial"/>
              </a:rPr>
              <a:t>consistency and  </a:t>
            </a:r>
            <a:r>
              <a:rPr lang="en-GB" spc="-5" dirty="0">
                <a:latin typeface="Century Gothic" panose="020B0502020202020204" pitchFamily="34" charset="0"/>
                <a:cs typeface="Arial"/>
              </a:rPr>
              <a:t>even</a:t>
            </a:r>
            <a:r>
              <a:rPr lang="en-GB" spc="-20" dirty="0">
                <a:latin typeface="Century Gothic" panose="020B0502020202020204" pitchFamily="34" charset="0"/>
                <a:cs typeface="Arial"/>
              </a:rPr>
              <a:t> </a:t>
            </a:r>
            <a:r>
              <a:rPr lang="en-GB" dirty="0">
                <a:latin typeface="Century Gothic" panose="020B0502020202020204" pitchFamily="34" charset="0"/>
                <a:cs typeface="Arial"/>
              </a:rPr>
              <a:t>prices</a:t>
            </a:r>
          </a:p>
          <a:p>
            <a:pPr marL="469265" marR="315595" indent="-457200">
              <a:lnSpc>
                <a:spcPct val="100000"/>
              </a:lnSpc>
              <a:buClr>
                <a:srgbClr val="0070C0"/>
              </a:buClr>
              <a:buFont typeface="Century Gothic" panose="020B0502020202020204" pitchFamily="34" charset="0"/>
              <a:buChar char="■"/>
              <a:tabLst>
                <a:tab pos="299720" algn="l"/>
              </a:tabLst>
            </a:pPr>
            <a:endParaRPr lang="en-GB" sz="800" dirty="0">
              <a:latin typeface="Century Gothic" panose="020B0502020202020204" pitchFamily="34" charset="0"/>
              <a:cs typeface="Arial"/>
            </a:endParaRPr>
          </a:p>
          <a:p>
            <a:pPr marL="469265" marR="315595" indent="-457200">
              <a:lnSpc>
                <a:spcPct val="100000"/>
              </a:lnSpc>
              <a:buClr>
                <a:srgbClr val="0070C0"/>
              </a:buClr>
              <a:buFont typeface="Century Gothic" panose="020B0502020202020204" pitchFamily="34" charset="0"/>
              <a:buChar char="■"/>
              <a:tabLst>
                <a:tab pos="299720" algn="l"/>
              </a:tabLst>
            </a:pPr>
            <a:r>
              <a:rPr lang="en-GB" sz="2400" b="1" dirty="0">
                <a:latin typeface="Century Gothic" panose="020B0502020202020204" pitchFamily="34" charset="0"/>
                <a:cs typeface="Arial"/>
              </a:rPr>
              <a:t>Alternative markets, </a:t>
            </a:r>
            <a:r>
              <a:rPr lang="en-GB" sz="2400" dirty="0">
                <a:latin typeface="Century Gothic" panose="020B0502020202020204" pitchFamily="34" charset="0"/>
                <a:cs typeface="Arial"/>
              </a:rPr>
              <a:t>e.g.  schools, hospitals, hotels  etc., </a:t>
            </a:r>
            <a:r>
              <a:rPr lang="en-GB" sz="2400" spc="5" dirty="0">
                <a:latin typeface="Century Gothic" panose="020B0502020202020204" pitchFamily="34" charset="0"/>
                <a:cs typeface="Arial"/>
              </a:rPr>
              <a:t>can </a:t>
            </a:r>
            <a:r>
              <a:rPr lang="en-GB" sz="2400" dirty="0">
                <a:latin typeface="Century Gothic" panose="020B0502020202020204" pitchFamily="34" charset="0"/>
                <a:cs typeface="Arial"/>
              </a:rPr>
              <a:t>also be identified</a:t>
            </a:r>
          </a:p>
        </p:txBody>
      </p:sp>
      <p:grpSp>
        <p:nvGrpSpPr>
          <p:cNvPr id="8" name="Group 8">
            <a:extLst>
              <a:ext uri="{FF2B5EF4-FFF2-40B4-BE49-F238E27FC236}">
                <a16:creationId xmlns:a16="http://schemas.microsoft.com/office/drawing/2014/main" id="{CC9C3621-7A7D-4BC1-9A30-49762C037AFB}"/>
              </a:ext>
            </a:extLst>
          </p:cNvPr>
          <p:cNvGrpSpPr/>
          <p:nvPr/>
        </p:nvGrpSpPr>
        <p:grpSpPr>
          <a:xfrm>
            <a:off x="0" y="1233799"/>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pic>
        <p:nvPicPr>
          <p:cNvPr id="4" name="図 3" descr="人, 民衆, 写真, 立つ が含まれている画像&#10;&#10;自動的に生成された説明">
            <a:extLst>
              <a:ext uri="{FF2B5EF4-FFF2-40B4-BE49-F238E27FC236}">
                <a16:creationId xmlns:a16="http://schemas.microsoft.com/office/drawing/2014/main" id="{5458CD14-D823-4ABD-B3F6-F16A227DB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162" y="1819281"/>
            <a:ext cx="3336126" cy="4448168"/>
          </a:xfrm>
          <a:prstGeom prst="rect">
            <a:avLst/>
          </a:prstGeom>
        </p:spPr>
      </p:pic>
      <p:sp>
        <p:nvSpPr>
          <p:cNvPr id="15" name="正方形/長方形 14">
            <a:extLst>
              <a:ext uri="{FF2B5EF4-FFF2-40B4-BE49-F238E27FC236}">
                <a16:creationId xmlns:a16="http://schemas.microsoft.com/office/drawing/2014/main" id="{716C1903-4EE3-4C9F-AC7B-53C2EFA62D01}"/>
              </a:ext>
            </a:extLst>
          </p:cNvPr>
          <p:cNvSpPr/>
          <p:nvPr/>
        </p:nvSpPr>
        <p:spPr>
          <a:xfrm>
            <a:off x="5480162" y="5430112"/>
            <a:ext cx="3336126" cy="837337"/>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FFFF00"/>
                </a:solidFill>
                <a:latin typeface="Century Gothic" panose="020B0502020202020204" pitchFamily="34" charset="0"/>
              </a:rPr>
              <a:t>Jimma</a:t>
            </a:r>
            <a:r>
              <a:rPr lang="en-GB" sz="2000" b="1" dirty="0">
                <a:solidFill>
                  <a:srgbClr val="FFFF00"/>
                </a:solidFill>
                <a:latin typeface="Century Gothic" panose="020B0502020202020204" pitchFamily="34" charset="0"/>
              </a:rPr>
              <a:t> City Market</a:t>
            </a:r>
          </a:p>
        </p:txBody>
      </p:sp>
      <p:sp>
        <p:nvSpPr>
          <p:cNvPr id="16" name="Title 1">
            <a:extLst>
              <a:ext uri="{FF2B5EF4-FFF2-40B4-BE49-F238E27FC236}">
                <a16:creationId xmlns:a16="http://schemas.microsoft.com/office/drawing/2014/main" id="{CA779DC4-0F96-4291-8E32-8914948E5D95}"/>
              </a:ext>
            </a:extLst>
          </p:cNvPr>
          <p:cNvSpPr txBox="1">
            <a:spLocks/>
          </p:cNvSpPr>
          <p:nvPr/>
        </p:nvSpPr>
        <p:spPr>
          <a:xfrm>
            <a:off x="737908" y="30565"/>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b="1" dirty="0">
                <a:solidFill>
                  <a:srgbClr val="002060"/>
                </a:solidFill>
                <a:latin typeface="Century Gothic" panose="020B0502020202020204" pitchFamily="34" charset="0"/>
              </a:rPr>
              <a:t>Determine the Markets</a:t>
            </a:r>
            <a:endParaRPr lang="ja-JP" altLang="en-US"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63586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46AA175-A2DE-4008-9426-91D3FDB2CB31}"/>
              </a:ext>
            </a:extLst>
          </p:cNvPr>
          <p:cNvSpPr txBox="1">
            <a:spLocks/>
          </p:cNvSpPr>
          <p:nvPr/>
        </p:nvSpPr>
        <p:spPr>
          <a:xfrm>
            <a:off x="390525" y="78249"/>
            <a:ext cx="8439149"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Prepare the Survey Questionnaire</a:t>
            </a:r>
            <a:endParaRPr lang="ja-JP" altLang="en-US" sz="4000" b="1" dirty="0">
              <a:solidFill>
                <a:srgbClr val="002060"/>
              </a:solidFill>
              <a:latin typeface="Century Gothic" panose="020B0502020202020204" pitchFamily="34" charset="0"/>
            </a:endParaRPr>
          </a:p>
        </p:txBody>
      </p:sp>
      <p:grpSp>
        <p:nvGrpSpPr>
          <p:cNvPr id="8" name="Group 8">
            <a:extLst>
              <a:ext uri="{FF2B5EF4-FFF2-40B4-BE49-F238E27FC236}">
                <a16:creationId xmlns:a16="http://schemas.microsoft.com/office/drawing/2014/main" id="{CC9C3621-7A7D-4BC1-9A30-49762C037AFB}"/>
              </a:ext>
            </a:extLst>
          </p:cNvPr>
          <p:cNvGrpSpPr/>
          <p:nvPr/>
        </p:nvGrpSpPr>
        <p:grpSpPr>
          <a:xfrm>
            <a:off x="0" y="1233799"/>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15" name="テキスト ボックス 14">
            <a:extLst>
              <a:ext uri="{FF2B5EF4-FFF2-40B4-BE49-F238E27FC236}">
                <a16:creationId xmlns:a16="http://schemas.microsoft.com/office/drawing/2014/main" id="{11A161E7-3633-45A8-9667-9C9F72440DDE}"/>
              </a:ext>
            </a:extLst>
          </p:cNvPr>
          <p:cNvSpPr txBox="1"/>
          <p:nvPr/>
        </p:nvSpPr>
        <p:spPr>
          <a:xfrm>
            <a:off x="161925" y="1556743"/>
            <a:ext cx="7162800" cy="861774"/>
          </a:xfrm>
          <a:prstGeom prst="rect">
            <a:avLst/>
          </a:prstGeom>
          <a:noFill/>
        </p:spPr>
        <p:txBody>
          <a:bodyPr wrap="square" rtlCol="0">
            <a:spAutoFit/>
          </a:bodyPr>
          <a:lstStyle/>
          <a:p>
            <a:r>
              <a:rPr lang="en-GB" altLang="ja-JP" sz="3200" b="1" dirty="0">
                <a:solidFill>
                  <a:srgbClr val="002060"/>
                </a:solidFill>
                <a:latin typeface="Century Gothic" panose="020B0502020202020204" pitchFamily="34" charset="0"/>
              </a:rPr>
              <a:t>Market Survey Questionnaire</a:t>
            </a:r>
            <a:endParaRPr lang="ja-JP" altLang="en-US" sz="3200" b="1" dirty="0">
              <a:solidFill>
                <a:srgbClr val="002060"/>
              </a:solidFill>
              <a:latin typeface="Century Gothic" panose="020B0502020202020204" pitchFamily="34" charset="0"/>
            </a:endParaRPr>
          </a:p>
          <a:p>
            <a:endParaRPr lang="en-GB" dirty="0"/>
          </a:p>
        </p:txBody>
      </p:sp>
      <p:sp>
        <p:nvSpPr>
          <p:cNvPr id="5" name="コンテンツ プレースホルダー 4">
            <a:extLst>
              <a:ext uri="{FF2B5EF4-FFF2-40B4-BE49-F238E27FC236}">
                <a16:creationId xmlns:a16="http://schemas.microsoft.com/office/drawing/2014/main" id="{055198DE-6B73-42DC-AD10-73416B819CE5}"/>
              </a:ext>
            </a:extLst>
          </p:cNvPr>
          <p:cNvSpPr>
            <a:spLocks noGrp="1"/>
          </p:cNvSpPr>
          <p:nvPr>
            <p:ph sz="half" idx="1"/>
          </p:nvPr>
        </p:nvSpPr>
        <p:spPr>
          <a:xfrm>
            <a:off x="628650" y="2390995"/>
            <a:ext cx="7010400" cy="3785967"/>
          </a:xfrm>
        </p:spPr>
        <p:txBody>
          <a:bodyPr/>
          <a:lstStyle/>
          <a:p>
            <a:endParaRPr lang="en-GB" dirty="0"/>
          </a:p>
        </p:txBody>
      </p:sp>
      <p:graphicFrame>
        <p:nvGraphicFramePr>
          <p:cNvPr id="16" name="Content Placeholder 3">
            <a:extLst>
              <a:ext uri="{FF2B5EF4-FFF2-40B4-BE49-F238E27FC236}">
                <a16:creationId xmlns:a16="http://schemas.microsoft.com/office/drawing/2014/main" id="{18FE5862-CD48-4CB8-8257-A9E12CFAB748}"/>
              </a:ext>
            </a:extLst>
          </p:cNvPr>
          <p:cNvGraphicFramePr>
            <a:graphicFrameLocks/>
          </p:cNvGraphicFramePr>
          <p:nvPr>
            <p:extLst>
              <p:ext uri="{D42A27DB-BD31-4B8C-83A1-F6EECF244321}">
                <p14:modId xmlns:p14="http://schemas.microsoft.com/office/powerpoint/2010/main" val="764904603"/>
              </p:ext>
            </p:extLst>
          </p:nvPr>
        </p:nvGraphicFramePr>
        <p:xfrm>
          <a:off x="20782" y="2098354"/>
          <a:ext cx="9123220" cy="4423921"/>
        </p:xfrm>
        <a:graphic>
          <a:graphicData uri="http://schemas.openxmlformats.org/drawingml/2006/table">
            <a:tbl>
              <a:tblPr/>
              <a:tblGrid>
                <a:gridCol w="865133">
                  <a:extLst>
                    <a:ext uri="{9D8B030D-6E8A-4147-A177-3AD203B41FA5}">
                      <a16:colId xmlns:a16="http://schemas.microsoft.com/office/drawing/2014/main" val="20000"/>
                    </a:ext>
                  </a:extLst>
                </a:gridCol>
                <a:gridCol w="707836">
                  <a:extLst>
                    <a:ext uri="{9D8B030D-6E8A-4147-A177-3AD203B41FA5}">
                      <a16:colId xmlns:a16="http://schemas.microsoft.com/office/drawing/2014/main" val="20001"/>
                    </a:ext>
                  </a:extLst>
                </a:gridCol>
                <a:gridCol w="844649">
                  <a:extLst>
                    <a:ext uri="{9D8B030D-6E8A-4147-A177-3AD203B41FA5}">
                      <a16:colId xmlns:a16="http://schemas.microsoft.com/office/drawing/2014/main" val="20002"/>
                    </a:ext>
                  </a:extLst>
                </a:gridCol>
                <a:gridCol w="768009">
                  <a:extLst>
                    <a:ext uri="{9D8B030D-6E8A-4147-A177-3AD203B41FA5}">
                      <a16:colId xmlns:a16="http://schemas.microsoft.com/office/drawing/2014/main" val="20003"/>
                    </a:ext>
                  </a:extLst>
                </a:gridCol>
                <a:gridCol w="1012819">
                  <a:extLst>
                    <a:ext uri="{9D8B030D-6E8A-4147-A177-3AD203B41FA5}">
                      <a16:colId xmlns:a16="http://schemas.microsoft.com/office/drawing/2014/main" val="20004"/>
                    </a:ext>
                  </a:extLst>
                </a:gridCol>
                <a:gridCol w="542737">
                  <a:extLst>
                    <a:ext uri="{9D8B030D-6E8A-4147-A177-3AD203B41FA5}">
                      <a16:colId xmlns:a16="http://schemas.microsoft.com/office/drawing/2014/main" val="20005"/>
                    </a:ext>
                  </a:extLst>
                </a:gridCol>
                <a:gridCol w="800635">
                  <a:extLst>
                    <a:ext uri="{9D8B030D-6E8A-4147-A177-3AD203B41FA5}">
                      <a16:colId xmlns:a16="http://schemas.microsoft.com/office/drawing/2014/main" val="20006"/>
                    </a:ext>
                  </a:extLst>
                </a:gridCol>
                <a:gridCol w="671410">
                  <a:extLst>
                    <a:ext uri="{9D8B030D-6E8A-4147-A177-3AD203B41FA5}">
                      <a16:colId xmlns:a16="http://schemas.microsoft.com/office/drawing/2014/main" val="20007"/>
                    </a:ext>
                  </a:extLst>
                </a:gridCol>
                <a:gridCol w="707836">
                  <a:extLst>
                    <a:ext uri="{9D8B030D-6E8A-4147-A177-3AD203B41FA5}">
                      <a16:colId xmlns:a16="http://schemas.microsoft.com/office/drawing/2014/main" val="20008"/>
                    </a:ext>
                  </a:extLst>
                </a:gridCol>
                <a:gridCol w="916425">
                  <a:extLst>
                    <a:ext uri="{9D8B030D-6E8A-4147-A177-3AD203B41FA5}">
                      <a16:colId xmlns:a16="http://schemas.microsoft.com/office/drawing/2014/main" val="20009"/>
                    </a:ext>
                  </a:extLst>
                </a:gridCol>
                <a:gridCol w="1285731">
                  <a:extLst>
                    <a:ext uri="{9D8B030D-6E8A-4147-A177-3AD203B41FA5}">
                      <a16:colId xmlns:a16="http://schemas.microsoft.com/office/drawing/2014/main" val="20010"/>
                    </a:ext>
                  </a:extLst>
                </a:gridCol>
              </a:tblGrid>
              <a:tr h="770130">
                <a:tc>
                  <a:txBody>
                    <a:bodyPr/>
                    <a:lstStyle/>
                    <a:p>
                      <a:pPr marL="62865" marR="0">
                        <a:lnSpc>
                          <a:spcPts val="1035"/>
                        </a:lnSpc>
                        <a:spcBef>
                          <a:spcPts val="0"/>
                        </a:spcBef>
                        <a:spcAft>
                          <a:spcPts val="0"/>
                        </a:spcAft>
                      </a:pPr>
                      <a:endParaRPr lang="en-US" sz="1050" b="1" dirty="0">
                        <a:effectLst/>
                        <a:latin typeface="Arial"/>
                        <a:ea typeface="Times New Roman"/>
                        <a:cs typeface="Times New Roman"/>
                      </a:endParaRPr>
                    </a:p>
                    <a:p>
                      <a:pPr marL="62865" marR="0">
                        <a:lnSpc>
                          <a:spcPts val="1035"/>
                        </a:lnSpc>
                        <a:spcBef>
                          <a:spcPts val="0"/>
                        </a:spcBef>
                        <a:spcAft>
                          <a:spcPts val="0"/>
                        </a:spcAft>
                      </a:pPr>
                      <a:r>
                        <a:rPr lang="en-US" sz="1050" b="1" dirty="0">
                          <a:effectLst/>
                          <a:latin typeface="Arial"/>
                          <a:ea typeface="Times New Roman"/>
                          <a:cs typeface="Times New Roman"/>
                        </a:rPr>
                        <a:t>Name</a:t>
                      </a:r>
                      <a:r>
                        <a:rPr lang="en-US" sz="1050" b="1" spc="65" dirty="0">
                          <a:effectLst/>
                          <a:latin typeface="Arial"/>
                          <a:ea typeface="Times New Roman"/>
                          <a:cs typeface="Times New Roman"/>
                        </a:rPr>
                        <a:t> </a:t>
                      </a:r>
                      <a:r>
                        <a:rPr lang="en-US" sz="1050" b="1" dirty="0">
                          <a:effectLst/>
                          <a:latin typeface="Arial"/>
                          <a:ea typeface="Times New Roman"/>
                          <a:cs typeface="Times New Roman"/>
                        </a:rPr>
                        <a:t>&amp;</a:t>
                      </a:r>
                      <a:endParaRPr lang="en-US" sz="1050" dirty="0">
                        <a:effectLst/>
                        <a:latin typeface="Calibri"/>
                        <a:ea typeface="Times New Roman"/>
                        <a:cs typeface="Times New Roman"/>
                      </a:endParaRPr>
                    </a:p>
                    <a:p>
                      <a:pPr marL="62865" marR="105410">
                        <a:lnSpc>
                          <a:spcPct val="102000"/>
                        </a:lnSpc>
                        <a:spcBef>
                          <a:spcPts val="25"/>
                        </a:spcBef>
                        <a:spcAft>
                          <a:spcPts val="0"/>
                        </a:spcAft>
                      </a:pPr>
                      <a:r>
                        <a:rPr lang="en-US" sz="1050" b="1" dirty="0">
                          <a:effectLst/>
                          <a:latin typeface="Arial"/>
                          <a:ea typeface="Times New Roman"/>
                          <a:cs typeface="Times New Roman"/>
                        </a:rPr>
                        <a:t>C</a:t>
                      </a:r>
                      <a:r>
                        <a:rPr lang="en-US" sz="1050" b="1" spc="5" dirty="0">
                          <a:effectLst/>
                          <a:latin typeface="Arial"/>
                          <a:ea typeface="Times New Roman"/>
                          <a:cs typeface="Times New Roman"/>
                        </a:rPr>
                        <a:t>o</a:t>
                      </a:r>
                      <a:r>
                        <a:rPr lang="en-US" sz="1050" b="1" spc="-10" dirty="0">
                          <a:effectLst/>
                          <a:latin typeface="Arial"/>
                          <a:ea typeface="Times New Roman"/>
                          <a:cs typeface="Times New Roman"/>
                        </a:rPr>
                        <a:t>n</a:t>
                      </a:r>
                      <a:r>
                        <a:rPr lang="en-US" sz="1050" b="1" spc="5" dirty="0">
                          <a:effectLst/>
                          <a:latin typeface="Arial"/>
                          <a:ea typeface="Times New Roman"/>
                          <a:cs typeface="Times New Roman"/>
                        </a:rPr>
                        <a:t>t</a:t>
                      </a:r>
                      <a:r>
                        <a:rPr lang="en-US" sz="1050" b="1" dirty="0">
                          <a:effectLst/>
                          <a:latin typeface="Arial"/>
                          <a:ea typeface="Times New Roman"/>
                          <a:cs typeface="Times New Roman"/>
                        </a:rPr>
                        <a:t>act</a:t>
                      </a:r>
                      <a:r>
                        <a:rPr lang="en-US" sz="1050" b="1" spc="90" dirty="0">
                          <a:effectLst/>
                          <a:latin typeface="Arial"/>
                          <a:ea typeface="Times New Roman"/>
                          <a:cs typeface="Times New Roman"/>
                        </a:rPr>
                        <a:t> </a:t>
                      </a:r>
                      <a:r>
                        <a:rPr lang="en-US" sz="1050" b="1" spc="-10" dirty="0">
                          <a:effectLst/>
                          <a:latin typeface="Arial"/>
                          <a:ea typeface="Times New Roman"/>
                          <a:cs typeface="Times New Roman"/>
                        </a:rPr>
                        <a:t>o</a:t>
                      </a:r>
                      <a:r>
                        <a:rPr lang="en-US" sz="1050" b="1" dirty="0">
                          <a:effectLst/>
                          <a:latin typeface="Arial"/>
                          <a:ea typeface="Times New Roman"/>
                          <a:cs typeface="Times New Roman"/>
                        </a:rPr>
                        <a:t>f </a:t>
                      </a:r>
                      <a:r>
                        <a:rPr lang="en-US" sz="1050" b="1" spc="5" dirty="0">
                          <a:effectLst/>
                          <a:latin typeface="Arial"/>
                          <a:ea typeface="Times New Roman"/>
                          <a:cs typeface="Times New Roman"/>
                        </a:rPr>
                        <a:t>t</a:t>
                      </a:r>
                      <a:r>
                        <a:rPr lang="en-US" sz="1050" b="1" spc="-10" dirty="0">
                          <a:effectLst/>
                          <a:latin typeface="Arial"/>
                          <a:ea typeface="Times New Roman"/>
                          <a:cs typeface="Times New Roman"/>
                        </a:rPr>
                        <a:t>h</a:t>
                      </a:r>
                      <a:r>
                        <a:rPr lang="en-US" sz="1050" b="1" dirty="0">
                          <a:effectLst/>
                          <a:latin typeface="Arial"/>
                          <a:ea typeface="Times New Roman"/>
                          <a:cs typeface="Times New Roman"/>
                        </a:rPr>
                        <a:t>e</a:t>
                      </a:r>
                      <a:r>
                        <a:rPr lang="en-US" sz="1050" b="1" spc="45" dirty="0">
                          <a:effectLst/>
                          <a:latin typeface="Arial"/>
                          <a:ea typeface="Times New Roman"/>
                          <a:cs typeface="Times New Roman"/>
                        </a:rPr>
                        <a:t> </a:t>
                      </a:r>
                      <a:r>
                        <a:rPr lang="en-US" sz="1050" b="1" spc="-5" dirty="0">
                          <a:effectLst/>
                          <a:latin typeface="Arial"/>
                          <a:ea typeface="Times New Roman"/>
                          <a:cs typeface="Times New Roman"/>
                        </a:rPr>
                        <a:t>P</a:t>
                      </a:r>
                      <a:r>
                        <a:rPr lang="en-US" sz="1050" b="1" spc="10" dirty="0">
                          <a:effectLst/>
                          <a:latin typeface="Arial"/>
                          <a:ea typeface="Times New Roman"/>
                          <a:cs typeface="Times New Roman"/>
                        </a:rPr>
                        <a:t>r</a:t>
                      </a:r>
                      <a:r>
                        <a:rPr lang="en-US" sz="1050" b="1" spc="5" dirty="0">
                          <a:effectLst/>
                          <a:latin typeface="Arial"/>
                          <a:ea typeface="Times New Roman"/>
                          <a:cs typeface="Times New Roman"/>
                        </a:rPr>
                        <a:t>od</a:t>
                      </a:r>
                      <a:r>
                        <a:rPr lang="en-US" sz="1050" b="1" spc="-10" dirty="0">
                          <a:effectLst/>
                          <a:latin typeface="Arial"/>
                          <a:ea typeface="Times New Roman"/>
                          <a:cs typeface="Times New Roman"/>
                        </a:rPr>
                        <a:t>u</a:t>
                      </a:r>
                      <a:r>
                        <a:rPr lang="en-US" sz="1050" b="1" spc="10" dirty="0">
                          <a:effectLst/>
                          <a:latin typeface="Arial"/>
                          <a:ea typeface="Times New Roman"/>
                          <a:cs typeface="Times New Roman"/>
                        </a:rPr>
                        <a:t>c</a:t>
                      </a:r>
                      <a:r>
                        <a:rPr lang="en-US" sz="1050" b="1" dirty="0">
                          <a:effectLst/>
                          <a:latin typeface="Arial"/>
                          <a:ea typeface="Times New Roman"/>
                          <a:cs typeface="Times New Roman"/>
                        </a:rPr>
                        <a:t>e Dea</a:t>
                      </a:r>
                      <a:r>
                        <a:rPr lang="en-US" sz="1050" b="1" spc="10" dirty="0">
                          <a:effectLst/>
                          <a:latin typeface="Arial"/>
                          <a:ea typeface="Times New Roman"/>
                          <a:cs typeface="Times New Roman"/>
                        </a:rPr>
                        <a:t>l</a:t>
                      </a:r>
                      <a:r>
                        <a:rPr lang="en-US" sz="1050" b="1" dirty="0">
                          <a:effectLst/>
                          <a:latin typeface="Arial"/>
                          <a:ea typeface="Times New Roman"/>
                          <a:cs typeface="Times New Roman"/>
                        </a:rPr>
                        <a:t>er</a:t>
                      </a:r>
                      <a:endParaRPr lang="en-US" sz="105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2865" marR="0">
                        <a:lnSpc>
                          <a:spcPts val="1035"/>
                        </a:lnSpc>
                        <a:spcBef>
                          <a:spcPts val="0"/>
                        </a:spcBef>
                        <a:spcAft>
                          <a:spcPts val="0"/>
                        </a:spcAft>
                      </a:pPr>
                      <a:endParaRPr lang="en-US" sz="1050" b="1" spc="-5" dirty="0">
                        <a:effectLst/>
                        <a:latin typeface="Arial"/>
                        <a:ea typeface="Times New Roman"/>
                        <a:cs typeface="Times New Roman"/>
                      </a:endParaRPr>
                    </a:p>
                    <a:p>
                      <a:pPr marL="62865" marR="0">
                        <a:lnSpc>
                          <a:spcPts val="1035"/>
                        </a:lnSpc>
                        <a:spcBef>
                          <a:spcPts val="0"/>
                        </a:spcBef>
                        <a:spcAft>
                          <a:spcPts val="0"/>
                        </a:spcAft>
                      </a:pPr>
                      <a:r>
                        <a:rPr lang="en-US" sz="1050" b="1" spc="-5" dirty="0">
                          <a:effectLst/>
                          <a:latin typeface="Arial"/>
                          <a:ea typeface="Times New Roman"/>
                          <a:cs typeface="Times New Roman"/>
                        </a:rPr>
                        <a:t>P</a:t>
                      </a:r>
                      <a:r>
                        <a:rPr lang="en-US" sz="1050" b="1" spc="10" dirty="0">
                          <a:effectLst/>
                          <a:latin typeface="Arial"/>
                          <a:ea typeface="Times New Roman"/>
                          <a:cs typeface="Times New Roman"/>
                        </a:rPr>
                        <a:t>r</a:t>
                      </a:r>
                      <a:r>
                        <a:rPr lang="en-US" sz="1050" b="1" spc="5" dirty="0">
                          <a:effectLst/>
                          <a:latin typeface="Arial"/>
                          <a:ea typeface="Times New Roman"/>
                          <a:cs typeface="Times New Roman"/>
                        </a:rPr>
                        <a:t>od</a:t>
                      </a:r>
                      <a:r>
                        <a:rPr lang="en-US" sz="1050" b="1" spc="-10" dirty="0">
                          <a:effectLst/>
                          <a:latin typeface="Arial"/>
                          <a:ea typeface="Times New Roman"/>
                          <a:cs typeface="Times New Roman"/>
                        </a:rPr>
                        <a:t>u</a:t>
                      </a:r>
                      <a:r>
                        <a:rPr lang="en-US" sz="1050" b="1" dirty="0">
                          <a:effectLst/>
                          <a:latin typeface="Arial"/>
                          <a:ea typeface="Times New Roman"/>
                          <a:cs typeface="Times New Roman"/>
                        </a:rPr>
                        <a:t>ce</a:t>
                      </a:r>
                      <a:endParaRPr lang="en-US" sz="1050" dirty="0">
                        <a:effectLst/>
                        <a:latin typeface="Calibri"/>
                        <a:ea typeface="Times New Roman"/>
                        <a:cs typeface="Times New Roman"/>
                      </a:endParaRPr>
                    </a:p>
                    <a:p>
                      <a:pPr marL="62865" marR="140335">
                        <a:lnSpc>
                          <a:spcPct val="101000"/>
                        </a:lnSpc>
                        <a:spcBef>
                          <a:spcPts val="25"/>
                        </a:spcBef>
                        <a:spcAft>
                          <a:spcPts val="0"/>
                        </a:spcAft>
                      </a:pPr>
                      <a:r>
                        <a:rPr lang="en-US" sz="1050" b="1" dirty="0">
                          <a:effectLst/>
                          <a:latin typeface="Arial"/>
                          <a:ea typeface="Times New Roman"/>
                          <a:cs typeface="Times New Roman"/>
                        </a:rPr>
                        <a:t>&amp; </a:t>
                      </a:r>
                      <a:r>
                        <a:rPr lang="en-US" sz="1050" b="1" spc="-5" dirty="0">
                          <a:effectLst/>
                          <a:latin typeface="Arial"/>
                          <a:ea typeface="Times New Roman"/>
                          <a:cs typeface="Times New Roman"/>
                        </a:rPr>
                        <a:t>V</a:t>
                      </a:r>
                      <a:r>
                        <a:rPr lang="en-US" sz="1050" b="1" dirty="0">
                          <a:effectLst/>
                          <a:latin typeface="Arial"/>
                          <a:ea typeface="Times New Roman"/>
                          <a:cs typeface="Times New Roman"/>
                        </a:rPr>
                        <a:t>a</a:t>
                      </a:r>
                      <a:r>
                        <a:rPr lang="en-US" sz="1050" b="1" spc="10" dirty="0">
                          <a:effectLst/>
                          <a:latin typeface="Arial"/>
                          <a:ea typeface="Times New Roman"/>
                          <a:cs typeface="Times New Roman"/>
                        </a:rPr>
                        <a:t>ri</a:t>
                      </a:r>
                      <a:r>
                        <a:rPr lang="en-US" sz="1050" b="1" dirty="0">
                          <a:effectLst/>
                          <a:latin typeface="Arial"/>
                          <a:ea typeface="Times New Roman"/>
                          <a:cs typeface="Times New Roman"/>
                        </a:rPr>
                        <a:t>e</a:t>
                      </a:r>
                      <a:r>
                        <a:rPr lang="en-US" sz="1050" b="1" spc="15" dirty="0">
                          <a:effectLst/>
                          <a:latin typeface="Arial"/>
                          <a:ea typeface="Times New Roman"/>
                          <a:cs typeface="Times New Roman"/>
                        </a:rPr>
                        <a:t>t</a:t>
                      </a:r>
                      <a:r>
                        <a:rPr lang="en-US" sz="1050" b="1" dirty="0">
                          <a:effectLst/>
                          <a:latin typeface="Arial"/>
                          <a:ea typeface="Times New Roman"/>
                          <a:cs typeface="Times New Roman"/>
                        </a:rPr>
                        <a:t>y</a:t>
                      </a:r>
                      <a:endParaRPr lang="en-US" sz="105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2865" marR="0">
                        <a:lnSpc>
                          <a:spcPts val="1035"/>
                        </a:lnSpc>
                        <a:spcBef>
                          <a:spcPts val="0"/>
                        </a:spcBef>
                        <a:spcAft>
                          <a:spcPts val="0"/>
                        </a:spcAft>
                      </a:pPr>
                      <a:endParaRPr lang="en-US" sz="1050" b="1" spc="-5" dirty="0">
                        <a:effectLst/>
                        <a:latin typeface="Arial"/>
                        <a:ea typeface="Times New Roman"/>
                        <a:cs typeface="Times New Roman"/>
                      </a:endParaRPr>
                    </a:p>
                    <a:p>
                      <a:pPr marL="62865" marR="0">
                        <a:lnSpc>
                          <a:spcPts val="1035"/>
                        </a:lnSpc>
                        <a:spcBef>
                          <a:spcPts val="0"/>
                        </a:spcBef>
                        <a:spcAft>
                          <a:spcPts val="0"/>
                        </a:spcAft>
                      </a:pPr>
                      <a:r>
                        <a:rPr lang="en-US" sz="1050" b="1" spc="-5" dirty="0">
                          <a:effectLst/>
                          <a:latin typeface="Arial"/>
                          <a:ea typeface="Times New Roman"/>
                          <a:cs typeface="Times New Roman"/>
                        </a:rPr>
                        <a:t>P</a:t>
                      </a:r>
                      <a:r>
                        <a:rPr lang="en-US" sz="1050" b="1" spc="10" dirty="0">
                          <a:effectLst/>
                          <a:latin typeface="Arial"/>
                          <a:ea typeface="Times New Roman"/>
                          <a:cs typeface="Times New Roman"/>
                        </a:rPr>
                        <a:t>r</a:t>
                      </a:r>
                      <a:r>
                        <a:rPr lang="en-US" sz="1050" b="1" spc="5" dirty="0">
                          <a:effectLst/>
                          <a:latin typeface="Arial"/>
                          <a:ea typeface="Times New Roman"/>
                          <a:cs typeface="Times New Roman"/>
                        </a:rPr>
                        <a:t>od</a:t>
                      </a:r>
                      <a:r>
                        <a:rPr lang="en-US" sz="1050" b="1" spc="-10" dirty="0">
                          <a:effectLst/>
                          <a:latin typeface="Arial"/>
                          <a:ea typeface="Times New Roman"/>
                          <a:cs typeface="Times New Roman"/>
                        </a:rPr>
                        <a:t>u</a:t>
                      </a:r>
                      <a:r>
                        <a:rPr lang="en-US" sz="1050" b="1" dirty="0">
                          <a:effectLst/>
                          <a:latin typeface="Arial"/>
                          <a:ea typeface="Times New Roman"/>
                          <a:cs typeface="Times New Roman"/>
                        </a:rPr>
                        <a:t>ce</a:t>
                      </a:r>
                      <a:endParaRPr lang="en-US" sz="1050" dirty="0">
                        <a:effectLst/>
                        <a:latin typeface="Calibri"/>
                        <a:ea typeface="Times New Roman"/>
                        <a:cs typeface="Times New Roman"/>
                      </a:endParaRPr>
                    </a:p>
                    <a:p>
                      <a:pPr marL="62865" marR="60325">
                        <a:lnSpc>
                          <a:spcPct val="102000"/>
                        </a:lnSpc>
                        <a:spcBef>
                          <a:spcPts val="25"/>
                        </a:spcBef>
                        <a:spcAft>
                          <a:spcPts val="0"/>
                        </a:spcAft>
                      </a:pPr>
                      <a:r>
                        <a:rPr lang="en-US" sz="1050" b="1" spc="5" dirty="0">
                          <a:effectLst/>
                          <a:latin typeface="Arial"/>
                          <a:ea typeface="Times New Roman"/>
                          <a:cs typeface="Times New Roman"/>
                        </a:rPr>
                        <a:t>Q</a:t>
                      </a:r>
                      <a:r>
                        <a:rPr lang="en-US" sz="1050" b="1" spc="-10" dirty="0">
                          <a:effectLst/>
                          <a:latin typeface="Arial"/>
                          <a:ea typeface="Times New Roman"/>
                          <a:cs typeface="Times New Roman"/>
                        </a:rPr>
                        <a:t>u</a:t>
                      </a:r>
                      <a:r>
                        <a:rPr lang="en-US" sz="1050" b="1" dirty="0">
                          <a:effectLst/>
                          <a:latin typeface="Arial"/>
                          <a:ea typeface="Times New Roman"/>
                          <a:cs typeface="Times New Roman"/>
                        </a:rPr>
                        <a:t>a</a:t>
                      </a:r>
                      <a:r>
                        <a:rPr lang="en-US" sz="1050" b="1" spc="10" dirty="0">
                          <a:effectLst/>
                          <a:latin typeface="Arial"/>
                          <a:ea typeface="Times New Roman"/>
                          <a:cs typeface="Times New Roman"/>
                        </a:rPr>
                        <a:t>li</a:t>
                      </a:r>
                      <a:r>
                        <a:rPr lang="en-US" sz="1050" b="1" spc="15" dirty="0">
                          <a:effectLst/>
                          <a:latin typeface="Arial"/>
                          <a:ea typeface="Times New Roman"/>
                          <a:cs typeface="Times New Roman"/>
                        </a:rPr>
                        <a:t>t</a:t>
                      </a:r>
                      <a:r>
                        <a:rPr lang="en-US" sz="1050" b="1" dirty="0">
                          <a:effectLst/>
                          <a:latin typeface="Arial"/>
                          <a:ea typeface="Times New Roman"/>
                          <a:cs typeface="Times New Roman"/>
                        </a:rPr>
                        <a:t>y Ma</a:t>
                      </a:r>
                      <a:r>
                        <a:rPr lang="en-US" sz="1050" b="1" spc="10" dirty="0">
                          <a:effectLst/>
                          <a:latin typeface="Arial"/>
                          <a:ea typeface="Times New Roman"/>
                          <a:cs typeface="Times New Roman"/>
                        </a:rPr>
                        <a:t>r</a:t>
                      </a:r>
                      <a:r>
                        <a:rPr lang="en-US" sz="1050" b="1" dirty="0">
                          <a:effectLst/>
                          <a:latin typeface="Arial"/>
                          <a:ea typeface="Times New Roman"/>
                          <a:cs typeface="Times New Roman"/>
                        </a:rPr>
                        <a:t>ket Re</a:t>
                      </a:r>
                      <a:r>
                        <a:rPr lang="en-US" sz="1050" b="1" spc="5" dirty="0">
                          <a:effectLst/>
                          <a:latin typeface="Arial"/>
                          <a:ea typeface="Times New Roman"/>
                          <a:cs typeface="Times New Roman"/>
                        </a:rPr>
                        <a:t>q</a:t>
                      </a:r>
                      <a:r>
                        <a:rPr lang="en-US" sz="1050" b="1" spc="-10" dirty="0">
                          <a:effectLst/>
                          <a:latin typeface="Arial"/>
                          <a:ea typeface="Times New Roman"/>
                          <a:cs typeface="Times New Roman"/>
                        </a:rPr>
                        <a:t>u</a:t>
                      </a:r>
                      <a:r>
                        <a:rPr lang="en-US" sz="1050" b="1" spc="10" dirty="0">
                          <a:effectLst/>
                          <a:latin typeface="Arial"/>
                          <a:ea typeface="Times New Roman"/>
                          <a:cs typeface="Times New Roman"/>
                        </a:rPr>
                        <a:t>ir</a:t>
                      </a:r>
                      <a:r>
                        <a:rPr lang="en-US" sz="1050" b="1" dirty="0">
                          <a:effectLst/>
                          <a:latin typeface="Arial"/>
                          <a:ea typeface="Times New Roman"/>
                          <a:cs typeface="Times New Roman"/>
                        </a:rPr>
                        <a:t>em</a:t>
                      </a:r>
                      <a:r>
                        <a:rPr lang="en-US" sz="1050" b="1" spc="10" dirty="0">
                          <a:effectLst/>
                          <a:latin typeface="Arial"/>
                          <a:ea typeface="Times New Roman"/>
                          <a:cs typeface="Times New Roman"/>
                        </a:rPr>
                        <a:t>e</a:t>
                      </a:r>
                      <a:r>
                        <a:rPr lang="en-US" sz="1050" b="1" spc="-10" dirty="0">
                          <a:effectLst/>
                          <a:latin typeface="Arial"/>
                          <a:ea typeface="Times New Roman"/>
                          <a:cs typeface="Times New Roman"/>
                        </a:rPr>
                        <a:t>n</a:t>
                      </a:r>
                      <a:r>
                        <a:rPr lang="en-US" sz="1050" b="1" spc="5" dirty="0">
                          <a:effectLst/>
                          <a:latin typeface="Arial"/>
                          <a:ea typeface="Times New Roman"/>
                          <a:cs typeface="Times New Roman"/>
                        </a:rPr>
                        <a:t>t</a:t>
                      </a:r>
                      <a:r>
                        <a:rPr lang="en-US" sz="1050" b="1" dirty="0">
                          <a:effectLst/>
                          <a:latin typeface="Arial"/>
                          <a:ea typeface="Times New Roman"/>
                          <a:cs typeface="Times New Roman"/>
                        </a:rPr>
                        <a:t>s</a:t>
                      </a:r>
                      <a:endParaRPr lang="en-US" sz="105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2865" marR="0">
                        <a:lnSpc>
                          <a:spcPts val="1035"/>
                        </a:lnSpc>
                        <a:spcBef>
                          <a:spcPts val="0"/>
                        </a:spcBef>
                        <a:spcAft>
                          <a:spcPts val="0"/>
                        </a:spcAft>
                      </a:pPr>
                      <a:endParaRPr lang="en-US" sz="1050" b="1" spc="-5" dirty="0">
                        <a:effectLst/>
                        <a:latin typeface="Arial"/>
                        <a:ea typeface="Times New Roman"/>
                        <a:cs typeface="Times New Roman"/>
                      </a:endParaRPr>
                    </a:p>
                    <a:p>
                      <a:pPr marL="62865" marR="0">
                        <a:lnSpc>
                          <a:spcPts val="1035"/>
                        </a:lnSpc>
                        <a:spcBef>
                          <a:spcPts val="0"/>
                        </a:spcBef>
                        <a:spcAft>
                          <a:spcPts val="0"/>
                        </a:spcAft>
                      </a:pPr>
                      <a:r>
                        <a:rPr lang="en-US" sz="1050" b="1" spc="-5" dirty="0">
                          <a:effectLst/>
                          <a:latin typeface="Arial"/>
                          <a:ea typeface="Times New Roman"/>
                          <a:cs typeface="Times New Roman"/>
                        </a:rPr>
                        <a:t>P</a:t>
                      </a:r>
                      <a:r>
                        <a:rPr lang="en-US" sz="1050" b="1" dirty="0">
                          <a:effectLst/>
                          <a:latin typeface="Arial"/>
                          <a:ea typeface="Times New Roman"/>
                          <a:cs typeface="Times New Roman"/>
                        </a:rPr>
                        <a:t>e</a:t>
                      </a:r>
                      <a:r>
                        <a:rPr lang="en-US" sz="1050" b="1" spc="10" dirty="0">
                          <a:effectLst/>
                          <a:latin typeface="Arial"/>
                          <a:ea typeface="Times New Roman"/>
                          <a:cs typeface="Times New Roman"/>
                        </a:rPr>
                        <a:t>a</a:t>
                      </a:r>
                      <a:r>
                        <a:rPr lang="en-US" sz="1050" b="1" dirty="0">
                          <a:effectLst/>
                          <a:latin typeface="Arial"/>
                          <a:ea typeface="Times New Roman"/>
                          <a:cs typeface="Times New Roman"/>
                        </a:rPr>
                        <a:t>k</a:t>
                      </a:r>
                      <a:endParaRPr lang="en-US" sz="1050" dirty="0">
                        <a:effectLst/>
                        <a:latin typeface="Calibri"/>
                        <a:ea typeface="Times New Roman"/>
                        <a:cs typeface="Times New Roman"/>
                      </a:endParaRPr>
                    </a:p>
                    <a:p>
                      <a:pPr marL="62865" marR="0">
                        <a:lnSpc>
                          <a:spcPct val="115000"/>
                        </a:lnSpc>
                        <a:spcBef>
                          <a:spcPts val="25"/>
                        </a:spcBef>
                        <a:spcAft>
                          <a:spcPts val="0"/>
                        </a:spcAft>
                      </a:pPr>
                      <a:r>
                        <a:rPr lang="en-US" sz="1050" b="1" dirty="0">
                          <a:effectLst/>
                          <a:latin typeface="Arial"/>
                          <a:ea typeface="Times New Roman"/>
                          <a:cs typeface="Times New Roman"/>
                        </a:rPr>
                        <a:t>Dem</a:t>
                      </a:r>
                      <a:r>
                        <a:rPr lang="en-US" sz="1050" b="1" spc="10" dirty="0">
                          <a:effectLst/>
                          <a:latin typeface="Arial"/>
                          <a:ea typeface="Times New Roman"/>
                          <a:cs typeface="Times New Roman"/>
                        </a:rPr>
                        <a:t>a</a:t>
                      </a:r>
                      <a:r>
                        <a:rPr lang="en-US" sz="1050" b="1" spc="5" dirty="0">
                          <a:effectLst/>
                          <a:latin typeface="Arial"/>
                          <a:ea typeface="Times New Roman"/>
                          <a:cs typeface="Times New Roman"/>
                        </a:rPr>
                        <a:t>n</a:t>
                      </a:r>
                      <a:r>
                        <a:rPr lang="en-US" sz="1050" b="1" dirty="0">
                          <a:effectLst/>
                          <a:latin typeface="Arial"/>
                          <a:ea typeface="Times New Roman"/>
                          <a:cs typeface="Times New Roman"/>
                        </a:rPr>
                        <a:t>d</a:t>
                      </a:r>
                      <a:endParaRPr lang="en-US" sz="1050" dirty="0">
                        <a:effectLst/>
                        <a:latin typeface="Calibri"/>
                        <a:ea typeface="Times New Roman"/>
                        <a:cs typeface="Times New Roman"/>
                      </a:endParaRPr>
                    </a:p>
                    <a:p>
                      <a:pPr marL="62865" marR="0">
                        <a:lnSpc>
                          <a:spcPct val="115000"/>
                        </a:lnSpc>
                        <a:spcBef>
                          <a:spcPts val="15"/>
                        </a:spcBef>
                        <a:spcAft>
                          <a:spcPts val="0"/>
                        </a:spcAft>
                      </a:pPr>
                      <a:r>
                        <a:rPr lang="en-US" sz="1050" b="1" dirty="0">
                          <a:effectLst/>
                          <a:latin typeface="Arial"/>
                          <a:ea typeface="Times New Roman"/>
                          <a:cs typeface="Times New Roman"/>
                        </a:rPr>
                        <a:t>(m</a:t>
                      </a:r>
                      <a:r>
                        <a:rPr lang="en-US" sz="1050" b="1" spc="5" dirty="0">
                          <a:effectLst/>
                          <a:latin typeface="Arial"/>
                          <a:ea typeface="Times New Roman"/>
                          <a:cs typeface="Times New Roman"/>
                        </a:rPr>
                        <a:t>o</a:t>
                      </a:r>
                      <a:r>
                        <a:rPr lang="en-US" sz="1050" b="1" spc="-10" dirty="0">
                          <a:effectLst/>
                          <a:latin typeface="Arial"/>
                          <a:ea typeface="Times New Roman"/>
                          <a:cs typeface="Times New Roman"/>
                        </a:rPr>
                        <a:t>n</a:t>
                      </a:r>
                      <a:r>
                        <a:rPr lang="en-US" sz="1050" b="1" spc="5" dirty="0">
                          <a:effectLst/>
                          <a:latin typeface="Arial"/>
                          <a:ea typeface="Times New Roman"/>
                          <a:cs typeface="Times New Roman"/>
                        </a:rPr>
                        <a:t>th</a:t>
                      </a:r>
                      <a:r>
                        <a:rPr lang="en-US" sz="1050" b="1" dirty="0">
                          <a:effectLst/>
                          <a:latin typeface="Arial"/>
                          <a:ea typeface="Times New Roman"/>
                          <a:cs typeface="Times New Roman"/>
                        </a:rPr>
                        <a:t>s)</a:t>
                      </a:r>
                      <a:endParaRPr lang="en-US" sz="105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2865" marR="0">
                        <a:lnSpc>
                          <a:spcPts val="1035"/>
                        </a:lnSpc>
                        <a:spcBef>
                          <a:spcPts val="0"/>
                        </a:spcBef>
                        <a:spcAft>
                          <a:spcPts val="0"/>
                        </a:spcAft>
                      </a:pPr>
                      <a:r>
                        <a:rPr lang="en-US" sz="1050" b="1" spc="5" dirty="0">
                          <a:effectLst/>
                          <a:latin typeface="Arial"/>
                          <a:ea typeface="Times New Roman"/>
                          <a:cs typeface="Times New Roman"/>
                        </a:rPr>
                        <a:t>Q</a:t>
                      </a:r>
                      <a:r>
                        <a:rPr lang="en-US" sz="1050" b="1" spc="-10" dirty="0">
                          <a:effectLst/>
                          <a:latin typeface="Arial"/>
                          <a:ea typeface="Times New Roman"/>
                          <a:cs typeface="Times New Roman"/>
                        </a:rPr>
                        <a:t>u</a:t>
                      </a:r>
                      <a:r>
                        <a:rPr lang="en-US" sz="1050" b="1" spc="10" dirty="0">
                          <a:effectLst/>
                          <a:latin typeface="Arial"/>
                          <a:ea typeface="Times New Roman"/>
                          <a:cs typeface="Times New Roman"/>
                        </a:rPr>
                        <a:t>a</a:t>
                      </a:r>
                      <a:r>
                        <a:rPr lang="en-US" sz="1050" b="1" spc="-10" dirty="0">
                          <a:effectLst/>
                          <a:latin typeface="Arial"/>
                          <a:ea typeface="Times New Roman"/>
                          <a:cs typeface="Times New Roman"/>
                        </a:rPr>
                        <a:t>n</a:t>
                      </a:r>
                      <a:r>
                        <a:rPr lang="en-US" sz="1050" b="1" spc="5" dirty="0">
                          <a:effectLst/>
                          <a:latin typeface="Arial"/>
                          <a:ea typeface="Times New Roman"/>
                          <a:cs typeface="Times New Roman"/>
                        </a:rPr>
                        <a:t>t</a:t>
                      </a:r>
                      <a:r>
                        <a:rPr lang="en-US" sz="1050" b="1" spc="10" dirty="0">
                          <a:effectLst/>
                          <a:latin typeface="Arial"/>
                          <a:ea typeface="Times New Roman"/>
                          <a:cs typeface="Times New Roman"/>
                        </a:rPr>
                        <a:t>i</a:t>
                      </a:r>
                      <a:r>
                        <a:rPr lang="en-US" sz="1050" b="1" spc="15" dirty="0">
                          <a:effectLst/>
                          <a:latin typeface="Arial"/>
                          <a:ea typeface="Times New Roman"/>
                          <a:cs typeface="Times New Roman"/>
                        </a:rPr>
                        <a:t>t</a:t>
                      </a:r>
                      <a:r>
                        <a:rPr lang="en-US" sz="1050" b="1" dirty="0">
                          <a:effectLst/>
                          <a:latin typeface="Arial"/>
                          <a:ea typeface="Times New Roman"/>
                          <a:cs typeface="Times New Roman"/>
                        </a:rPr>
                        <a:t>y</a:t>
                      </a:r>
                      <a:r>
                        <a:rPr lang="en-US" sz="1050" b="1" spc="55" dirty="0">
                          <a:effectLst/>
                          <a:latin typeface="Arial"/>
                          <a:ea typeface="Times New Roman"/>
                          <a:cs typeface="Times New Roman"/>
                        </a:rPr>
                        <a:t> </a:t>
                      </a:r>
                      <a:r>
                        <a:rPr lang="en-US" sz="1050" b="1" dirty="0">
                          <a:effectLst/>
                          <a:latin typeface="Arial"/>
                          <a:ea typeface="Times New Roman"/>
                          <a:cs typeface="Times New Roman"/>
                        </a:rPr>
                        <a:t>(</a:t>
                      </a:r>
                      <a:r>
                        <a:rPr lang="en-US" sz="1050" b="1" spc="10" dirty="0">
                          <a:effectLst/>
                          <a:latin typeface="Arial"/>
                          <a:ea typeface="Times New Roman"/>
                          <a:cs typeface="Times New Roman"/>
                        </a:rPr>
                        <a:t>k</a:t>
                      </a:r>
                      <a:r>
                        <a:rPr lang="en-US" sz="1050" b="1" spc="-10" dirty="0">
                          <a:effectLst/>
                          <a:latin typeface="Arial"/>
                          <a:ea typeface="Times New Roman"/>
                          <a:cs typeface="Times New Roman"/>
                        </a:rPr>
                        <a:t>g</a:t>
                      </a:r>
                      <a:r>
                        <a:rPr lang="en-US" sz="1050" b="1" dirty="0">
                          <a:effectLst/>
                          <a:latin typeface="Arial"/>
                          <a:ea typeface="Times New Roman"/>
                          <a:cs typeface="Times New Roman"/>
                        </a:rPr>
                        <a:t>)</a:t>
                      </a:r>
                      <a:r>
                        <a:rPr lang="en-US" sz="1050" b="1" spc="50" dirty="0">
                          <a:effectLst/>
                          <a:latin typeface="Arial"/>
                          <a:ea typeface="Times New Roman"/>
                          <a:cs typeface="Times New Roman"/>
                        </a:rPr>
                        <a:t> </a:t>
                      </a:r>
                      <a:r>
                        <a:rPr lang="en-US" sz="1050" b="1" dirty="0">
                          <a:effectLst/>
                          <a:latin typeface="Arial"/>
                          <a:ea typeface="Times New Roman"/>
                          <a:cs typeface="Times New Roman"/>
                        </a:rPr>
                        <a:t>&amp;</a:t>
                      </a:r>
                      <a:endParaRPr lang="en-US" sz="1050" dirty="0">
                        <a:effectLst/>
                        <a:latin typeface="Calibri"/>
                        <a:ea typeface="Times New Roman"/>
                        <a:cs typeface="Times New Roman"/>
                      </a:endParaRPr>
                    </a:p>
                    <a:p>
                      <a:pPr marL="62865" marR="91440">
                        <a:lnSpc>
                          <a:spcPct val="102000"/>
                        </a:lnSpc>
                        <a:spcBef>
                          <a:spcPts val="25"/>
                        </a:spcBef>
                        <a:spcAft>
                          <a:spcPts val="0"/>
                        </a:spcAft>
                      </a:pPr>
                      <a:r>
                        <a:rPr lang="en-US" sz="1050" b="1" spc="-5" dirty="0">
                          <a:effectLst/>
                          <a:latin typeface="Arial"/>
                          <a:ea typeface="Times New Roman"/>
                          <a:cs typeface="Times New Roman"/>
                        </a:rPr>
                        <a:t>F</a:t>
                      </a:r>
                      <a:r>
                        <a:rPr lang="en-US" sz="1050" b="1" spc="10" dirty="0">
                          <a:effectLst/>
                          <a:latin typeface="Arial"/>
                          <a:ea typeface="Times New Roman"/>
                          <a:cs typeface="Times New Roman"/>
                        </a:rPr>
                        <a:t>re</a:t>
                      </a:r>
                      <a:r>
                        <a:rPr lang="en-US" sz="1050" b="1" spc="5" dirty="0">
                          <a:effectLst/>
                          <a:latin typeface="Arial"/>
                          <a:ea typeface="Times New Roman"/>
                          <a:cs typeface="Times New Roman"/>
                        </a:rPr>
                        <a:t>q</a:t>
                      </a:r>
                      <a:r>
                        <a:rPr lang="en-US" sz="1050" b="1" spc="-10" dirty="0">
                          <a:effectLst/>
                          <a:latin typeface="Arial"/>
                          <a:ea typeface="Times New Roman"/>
                          <a:cs typeface="Times New Roman"/>
                        </a:rPr>
                        <a:t>u</a:t>
                      </a:r>
                      <a:r>
                        <a:rPr lang="en-US" sz="1050" b="1" spc="10" dirty="0">
                          <a:effectLst/>
                          <a:latin typeface="Arial"/>
                          <a:ea typeface="Times New Roman"/>
                          <a:cs typeface="Times New Roman"/>
                        </a:rPr>
                        <a:t>e</a:t>
                      </a:r>
                      <a:r>
                        <a:rPr lang="en-US" sz="1050" b="1" spc="-10" dirty="0">
                          <a:effectLst/>
                          <a:latin typeface="Arial"/>
                          <a:ea typeface="Times New Roman"/>
                          <a:cs typeface="Times New Roman"/>
                        </a:rPr>
                        <a:t>n</a:t>
                      </a:r>
                      <a:r>
                        <a:rPr lang="en-US" sz="1050" b="1" spc="20" dirty="0">
                          <a:effectLst/>
                          <a:latin typeface="Arial"/>
                          <a:ea typeface="Times New Roman"/>
                          <a:cs typeface="Times New Roman"/>
                        </a:rPr>
                        <a:t>c</a:t>
                      </a:r>
                      <a:r>
                        <a:rPr lang="en-US" sz="1050" b="1" dirty="0">
                          <a:effectLst/>
                          <a:latin typeface="Arial"/>
                          <a:ea typeface="Times New Roman"/>
                          <a:cs typeface="Times New Roman"/>
                        </a:rPr>
                        <a:t>y (</a:t>
                      </a:r>
                      <a:r>
                        <a:rPr lang="en-US" sz="1050" b="1" spc="-10" dirty="0">
                          <a:effectLst/>
                          <a:latin typeface="Arial"/>
                          <a:ea typeface="Times New Roman"/>
                          <a:cs typeface="Times New Roman"/>
                        </a:rPr>
                        <a:t>d</a:t>
                      </a:r>
                      <a:r>
                        <a:rPr lang="en-US" sz="1050" b="1" dirty="0">
                          <a:effectLst/>
                          <a:latin typeface="Arial"/>
                          <a:ea typeface="Times New Roman"/>
                          <a:cs typeface="Times New Roman"/>
                        </a:rPr>
                        <a:t>a</a:t>
                      </a:r>
                      <a:r>
                        <a:rPr lang="en-US" sz="1050" b="1" spc="10" dirty="0">
                          <a:effectLst/>
                          <a:latin typeface="Arial"/>
                          <a:ea typeface="Times New Roman"/>
                          <a:cs typeface="Times New Roman"/>
                        </a:rPr>
                        <a:t>i</a:t>
                      </a:r>
                      <a:r>
                        <a:rPr lang="en-US" sz="1050" b="1" spc="20" dirty="0">
                          <a:effectLst/>
                          <a:latin typeface="Arial"/>
                          <a:ea typeface="Times New Roman"/>
                          <a:cs typeface="Times New Roman"/>
                        </a:rPr>
                        <a:t>l</a:t>
                      </a:r>
                      <a:r>
                        <a:rPr lang="en-US" sz="1050" b="1" spc="-35" dirty="0">
                          <a:effectLst/>
                          <a:latin typeface="Arial"/>
                          <a:ea typeface="Times New Roman"/>
                          <a:cs typeface="Times New Roman"/>
                        </a:rPr>
                        <a:t>y</a:t>
                      </a:r>
                      <a:r>
                        <a:rPr lang="en-US" sz="1050" b="1" spc="10" dirty="0">
                          <a:effectLst/>
                          <a:latin typeface="Arial"/>
                          <a:ea typeface="Times New Roman"/>
                          <a:cs typeface="Times New Roman"/>
                        </a:rPr>
                        <a:t>/</a:t>
                      </a:r>
                      <a:r>
                        <a:rPr lang="en-US" sz="1050" b="1" spc="15" dirty="0">
                          <a:effectLst/>
                          <a:latin typeface="Arial"/>
                          <a:ea typeface="Times New Roman"/>
                          <a:cs typeface="Times New Roman"/>
                        </a:rPr>
                        <a:t>w</a:t>
                      </a:r>
                      <a:r>
                        <a:rPr lang="en-US" sz="1050" b="1" dirty="0">
                          <a:effectLst/>
                          <a:latin typeface="Arial"/>
                          <a:ea typeface="Times New Roman"/>
                          <a:cs typeface="Times New Roman"/>
                        </a:rPr>
                        <a:t>eek</a:t>
                      </a:r>
                      <a:r>
                        <a:rPr lang="en-US" sz="1050" b="1" spc="20" dirty="0">
                          <a:effectLst/>
                          <a:latin typeface="Arial"/>
                          <a:ea typeface="Times New Roman"/>
                          <a:cs typeface="Times New Roman"/>
                        </a:rPr>
                        <a:t>l</a:t>
                      </a:r>
                      <a:r>
                        <a:rPr lang="en-US" sz="1050" b="1" dirty="0">
                          <a:effectLst/>
                          <a:latin typeface="Arial"/>
                          <a:ea typeface="Times New Roman"/>
                          <a:cs typeface="Times New Roman"/>
                        </a:rPr>
                        <a:t>y e</a:t>
                      </a:r>
                      <a:r>
                        <a:rPr lang="en-US" sz="1050" b="1" spc="5" dirty="0">
                          <a:effectLst/>
                          <a:latin typeface="Arial"/>
                          <a:ea typeface="Times New Roman"/>
                          <a:cs typeface="Times New Roman"/>
                        </a:rPr>
                        <a:t>t</a:t>
                      </a:r>
                      <a:r>
                        <a:rPr lang="en-US" sz="1050" b="1" dirty="0">
                          <a:effectLst/>
                          <a:latin typeface="Arial"/>
                          <a:ea typeface="Times New Roman"/>
                          <a:cs typeface="Times New Roman"/>
                        </a:rPr>
                        <a:t>c</a:t>
                      </a:r>
                      <a:r>
                        <a:rPr lang="en-US" sz="1050" b="1" spc="10" dirty="0">
                          <a:effectLst/>
                          <a:latin typeface="Arial"/>
                          <a:ea typeface="Times New Roman"/>
                          <a:cs typeface="Times New Roman"/>
                        </a:rPr>
                        <a:t>.</a:t>
                      </a:r>
                      <a:r>
                        <a:rPr lang="en-US" sz="1050" b="1" dirty="0">
                          <a:effectLst/>
                          <a:latin typeface="Arial"/>
                          <a:ea typeface="Times New Roman"/>
                          <a:cs typeface="Times New Roman"/>
                        </a:rPr>
                        <a:t>)</a:t>
                      </a:r>
                      <a:r>
                        <a:rPr lang="en-US" sz="1050" b="1" spc="60" dirty="0">
                          <a:effectLst/>
                          <a:latin typeface="Arial"/>
                          <a:ea typeface="Times New Roman"/>
                          <a:cs typeface="Times New Roman"/>
                        </a:rPr>
                        <a:t> </a:t>
                      </a:r>
                      <a:r>
                        <a:rPr lang="en-US" sz="1050" b="1" spc="-10" dirty="0">
                          <a:effectLst/>
                          <a:latin typeface="Arial"/>
                          <a:ea typeface="Times New Roman"/>
                          <a:cs typeface="Times New Roman"/>
                        </a:rPr>
                        <a:t>o</a:t>
                      </a:r>
                      <a:r>
                        <a:rPr lang="en-US" sz="1050" b="1" dirty="0">
                          <a:effectLst/>
                          <a:latin typeface="Arial"/>
                          <a:ea typeface="Times New Roman"/>
                          <a:cs typeface="Times New Roman"/>
                        </a:rPr>
                        <a:t>f</a:t>
                      </a:r>
                      <a:r>
                        <a:rPr lang="en-US" sz="1050" b="1" spc="30" dirty="0">
                          <a:effectLst/>
                          <a:latin typeface="Arial"/>
                          <a:ea typeface="Times New Roman"/>
                          <a:cs typeface="Times New Roman"/>
                        </a:rPr>
                        <a:t> </a:t>
                      </a:r>
                      <a:r>
                        <a:rPr lang="en-US" sz="1050" b="1" dirty="0">
                          <a:effectLst/>
                          <a:latin typeface="Arial"/>
                          <a:ea typeface="Times New Roman"/>
                          <a:cs typeface="Times New Roman"/>
                        </a:rPr>
                        <a:t>S</a:t>
                      </a:r>
                      <a:r>
                        <a:rPr lang="en-US" sz="1050" b="1" spc="5" dirty="0">
                          <a:effectLst/>
                          <a:latin typeface="Arial"/>
                          <a:ea typeface="Times New Roman"/>
                          <a:cs typeface="Times New Roman"/>
                        </a:rPr>
                        <a:t>up</a:t>
                      </a:r>
                      <a:r>
                        <a:rPr lang="en-US" sz="1050" b="1" spc="-10" dirty="0">
                          <a:effectLst/>
                          <a:latin typeface="Arial"/>
                          <a:ea typeface="Times New Roman"/>
                          <a:cs typeface="Times New Roman"/>
                        </a:rPr>
                        <a:t>p</a:t>
                      </a:r>
                      <a:r>
                        <a:rPr lang="en-US" sz="1050" b="1" spc="20" dirty="0">
                          <a:effectLst/>
                          <a:latin typeface="Arial"/>
                          <a:ea typeface="Times New Roman"/>
                          <a:cs typeface="Times New Roman"/>
                        </a:rPr>
                        <a:t>l</a:t>
                      </a:r>
                      <a:r>
                        <a:rPr lang="en-US" sz="1050" b="1" dirty="0">
                          <a:effectLst/>
                          <a:latin typeface="Arial"/>
                          <a:ea typeface="Times New Roman"/>
                          <a:cs typeface="Times New Roman"/>
                        </a:rPr>
                        <a:t>y</a:t>
                      </a:r>
                      <a:endParaRPr lang="en-US" sz="105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2865" marR="0">
                        <a:lnSpc>
                          <a:spcPts val="1035"/>
                        </a:lnSpc>
                        <a:spcBef>
                          <a:spcPts val="0"/>
                        </a:spcBef>
                        <a:spcAft>
                          <a:spcPts val="0"/>
                        </a:spcAft>
                      </a:pPr>
                      <a:endParaRPr lang="en-US" sz="1050" b="1" spc="-5" dirty="0">
                        <a:effectLst/>
                        <a:latin typeface="Arial"/>
                        <a:ea typeface="Times New Roman"/>
                        <a:cs typeface="Times New Roman"/>
                      </a:endParaRPr>
                    </a:p>
                    <a:p>
                      <a:pPr marL="62865" marR="0">
                        <a:lnSpc>
                          <a:spcPts val="1035"/>
                        </a:lnSpc>
                        <a:spcBef>
                          <a:spcPts val="0"/>
                        </a:spcBef>
                        <a:spcAft>
                          <a:spcPts val="0"/>
                        </a:spcAft>
                      </a:pPr>
                      <a:r>
                        <a:rPr lang="en-US" sz="1050" b="1" spc="-5" dirty="0">
                          <a:effectLst/>
                          <a:latin typeface="Arial"/>
                          <a:ea typeface="Times New Roman"/>
                          <a:cs typeface="Times New Roman"/>
                        </a:rPr>
                        <a:t>P</a:t>
                      </a:r>
                      <a:r>
                        <a:rPr lang="en-US" sz="1050" b="1" spc="10" dirty="0">
                          <a:effectLst/>
                          <a:latin typeface="Arial"/>
                          <a:ea typeface="Times New Roman"/>
                          <a:cs typeface="Times New Roman"/>
                        </a:rPr>
                        <a:t>l</a:t>
                      </a:r>
                      <a:r>
                        <a:rPr lang="en-US" sz="1050" b="1" dirty="0">
                          <a:effectLst/>
                          <a:latin typeface="Arial"/>
                          <a:ea typeface="Times New Roman"/>
                          <a:cs typeface="Times New Roman"/>
                        </a:rPr>
                        <a:t>ace</a:t>
                      </a:r>
                      <a:r>
                        <a:rPr lang="en-US" sz="1050" b="1" spc="65" dirty="0">
                          <a:effectLst/>
                          <a:latin typeface="Arial"/>
                          <a:ea typeface="Times New Roman"/>
                          <a:cs typeface="Times New Roman"/>
                        </a:rPr>
                        <a:t> </a:t>
                      </a:r>
                      <a:r>
                        <a:rPr lang="en-US" sz="1050" b="1" spc="-10" dirty="0">
                          <a:effectLst/>
                          <a:latin typeface="Arial"/>
                          <a:ea typeface="Times New Roman"/>
                          <a:cs typeface="Times New Roman"/>
                        </a:rPr>
                        <a:t>o</a:t>
                      </a:r>
                      <a:r>
                        <a:rPr lang="en-US" sz="1050" b="1" dirty="0">
                          <a:effectLst/>
                          <a:latin typeface="Arial"/>
                          <a:ea typeface="Times New Roman"/>
                          <a:cs typeface="Times New Roman"/>
                        </a:rPr>
                        <a:t>f</a:t>
                      </a:r>
                      <a:endParaRPr lang="en-US" sz="1050" dirty="0">
                        <a:effectLst/>
                        <a:latin typeface="Calibri"/>
                        <a:ea typeface="Times New Roman"/>
                        <a:cs typeface="Times New Roman"/>
                      </a:endParaRPr>
                    </a:p>
                    <a:p>
                      <a:pPr marL="62865" marR="0">
                        <a:lnSpc>
                          <a:spcPct val="115000"/>
                        </a:lnSpc>
                        <a:spcBef>
                          <a:spcPts val="25"/>
                        </a:spcBef>
                        <a:spcAft>
                          <a:spcPts val="0"/>
                        </a:spcAft>
                      </a:pPr>
                      <a:r>
                        <a:rPr lang="en-US" sz="1050" b="1" spc="-5" dirty="0">
                          <a:effectLst/>
                          <a:latin typeface="Arial"/>
                          <a:ea typeface="Times New Roman"/>
                          <a:cs typeface="Times New Roman"/>
                        </a:rPr>
                        <a:t>P</a:t>
                      </a:r>
                      <a:r>
                        <a:rPr lang="en-US" sz="1050" b="1" spc="10" dirty="0">
                          <a:effectLst/>
                          <a:latin typeface="Arial"/>
                          <a:ea typeface="Times New Roman"/>
                          <a:cs typeface="Times New Roman"/>
                        </a:rPr>
                        <a:t>r</a:t>
                      </a:r>
                      <a:r>
                        <a:rPr lang="en-US" sz="1050" b="1" spc="5" dirty="0">
                          <a:effectLst/>
                          <a:latin typeface="Arial"/>
                          <a:ea typeface="Times New Roman"/>
                          <a:cs typeface="Times New Roman"/>
                        </a:rPr>
                        <a:t>od</a:t>
                      </a:r>
                      <a:r>
                        <a:rPr lang="en-US" sz="1050" b="1" spc="-10" dirty="0">
                          <a:effectLst/>
                          <a:latin typeface="Arial"/>
                          <a:ea typeface="Times New Roman"/>
                          <a:cs typeface="Times New Roman"/>
                        </a:rPr>
                        <a:t>u</a:t>
                      </a:r>
                      <a:r>
                        <a:rPr lang="en-US" sz="1050" b="1" dirty="0">
                          <a:effectLst/>
                          <a:latin typeface="Arial"/>
                          <a:ea typeface="Times New Roman"/>
                          <a:cs typeface="Times New Roman"/>
                        </a:rPr>
                        <a:t>c</a:t>
                      </a:r>
                      <a:r>
                        <a:rPr lang="en-US" sz="1050" b="1" spc="10" dirty="0">
                          <a:effectLst/>
                          <a:latin typeface="Arial"/>
                          <a:ea typeface="Times New Roman"/>
                          <a:cs typeface="Times New Roman"/>
                        </a:rPr>
                        <a:t>ti</a:t>
                      </a:r>
                      <a:r>
                        <a:rPr lang="en-US" sz="1050" b="1" spc="5" dirty="0">
                          <a:effectLst/>
                          <a:latin typeface="Arial"/>
                          <a:ea typeface="Times New Roman"/>
                          <a:cs typeface="Times New Roman"/>
                        </a:rPr>
                        <a:t>o</a:t>
                      </a:r>
                      <a:r>
                        <a:rPr lang="en-US" sz="1050" b="1" dirty="0">
                          <a:effectLst/>
                          <a:latin typeface="Arial"/>
                          <a:ea typeface="Times New Roman"/>
                          <a:cs typeface="Times New Roman"/>
                        </a:rPr>
                        <a:t>n</a:t>
                      </a:r>
                      <a:endParaRPr lang="en-US" sz="105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2865" marR="0">
                        <a:lnSpc>
                          <a:spcPts val="1035"/>
                        </a:lnSpc>
                        <a:spcBef>
                          <a:spcPts val="0"/>
                        </a:spcBef>
                        <a:spcAft>
                          <a:spcPts val="0"/>
                        </a:spcAft>
                      </a:pPr>
                      <a:endParaRPr lang="en-US" sz="1050" b="1" spc="-5" dirty="0">
                        <a:effectLst/>
                        <a:latin typeface="Arial"/>
                        <a:ea typeface="Times New Roman"/>
                        <a:cs typeface="Times New Roman"/>
                      </a:endParaRPr>
                    </a:p>
                    <a:p>
                      <a:pPr marL="62865" marR="0">
                        <a:lnSpc>
                          <a:spcPts val="1035"/>
                        </a:lnSpc>
                        <a:spcBef>
                          <a:spcPts val="0"/>
                        </a:spcBef>
                        <a:spcAft>
                          <a:spcPts val="0"/>
                        </a:spcAft>
                      </a:pPr>
                      <a:r>
                        <a:rPr lang="en-US" sz="1050" b="1" spc="-5" dirty="0">
                          <a:effectLst/>
                          <a:latin typeface="Arial"/>
                          <a:ea typeface="Times New Roman"/>
                          <a:cs typeface="Times New Roman"/>
                        </a:rPr>
                        <a:t>P</a:t>
                      </a:r>
                      <a:r>
                        <a:rPr lang="en-US" sz="1050" b="1" spc="-10" dirty="0">
                          <a:effectLst/>
                          <a:latin typeface="Arial"/>
                          <a:ea typeface="Times New Roman"/>
                          <a:cs typeface="Times New Roman"/>
                        </a:rPr>
                        <a:t>u</a:t>
                      </a:r>
                      <a:r>
                        <a:rPr lang="en-US" sz="1050" b="1" spc="10" dirty="0">
                          <a:effectLst/>
                          <a:latin typeface="Arial"/>
                          <a:ea typeface="Times New Roman"/>
                          <a:cs typeface="Times New Roman"/>
                        </a:rPr>
                        <a:t>rc</a:t>
                      </a:r>
                      <a:r>
                        <a:rPr lang="en-US" sz="1050" b="1" spc="5" dirty="0">
                          <a:effectLst/>
                          <a:latin typeface="Arial"/>
                          <a:ea typeface="Times New Roman"/>
                          <a:cs typeface="Times New Roman"/>
                        </a:rPr>
                        <a:t>h</a:t>
                      </a:r>
                      <a:r>
                        <a:rPr lang="en-US" sz="1050" b="1" dirty="0">
                          <a:effectLst/>
                          <a:latin typeface="Arial"/>
                          <a:ea typeface="Times New Roman"/>
                          <a:cs typeface="Times New Roman"/>
                        </a:rPr>
                        <a:t>as</a:t>
                      </a:r>
                      <a:r>
                        <a:rPr lang="en-US" sz="1050" b="1" spc="10" dirty="0">
                          <a:effectLst/>
                          <a:latin typeface="Arial"/>
                          <a:ea typeface="Times New Roman"/>
                          <a:cs typeface="Times New Roman"/>
                        </a:rPr>
                        <a:t>i</a:t>
                      </a:r>
                      <a:r>
                        <a:rPr lang="en-US" sz="1050" b="1" spc="5" dirty="0">
                          <a:effectLst/>
                          <a:latin typeface="Arial"/>
                          <a:ea typeface="Times New Roman"/>
                          <a:cs typeface="Times New Roman"/>
                        </a:rPr>
                        <a:t>n</a:t>
                      </a:r>
                      <a:r>
                        <a:rPr lang="en-US" sz="1050" b="1" dirty="0">
                          <a:effectLst/>
                          <a:latin typeface="Arial"/>
                          <a:ea typeface="Times New Roman"/>
                          <a:cs typeface="Times New Roman"/>
                        </a:rPr>
                        <a:t>g</a:t>
                      </a:r>
                      <a:endParaRPr lang="en-US" sz="1050" dirty="0">
                        <a:effectLst/>
                        <a:latin typeface="Calibri"/>
                        <a:ea typeface="Times New Roman"/>
                        <a:cs typeface="Times New Roman"/>
                      </a:endParaRPr>
                    </a:p>
                    <a:p>
                      <a:pPr marL="62865" marR="0">
                        <a:lnSpc>
                          <a:spcPct val="115000"/>
                        </a:lnSpc>
                        <a:spcBef>
                          <a:spcPts val="25"/>
                        </a:spcBef>
                        <a:spcAft>
                          <a:spcPts val="0"/>
                        </a:spcAft>
                      </a:pPr>
                      <a:r>
                        <a:rPr lang="en-US" sz="1050" b="1" dirty="0">
                          <a:effectLst/>
                          <a:latin typeface="Arial"/>
                          <a:ea typeface="Times New Roman"/>
                          <a:cs typeface="Times New Roman"/>
                        </a:rPr>
                        <a:t>U</a:t>
                      </a:r>
                      <a:r>
                        <a:rPr lang="en-US" sz="1050" b="1" spc="-10" dirty="0">
                          <a:effectLst/>
                          <a:latin typeface="Arial"/>
                          <a:ea typeface="Times New Roman"/>
                          <a:cs typeface="Times New Roman"/>
                        </a:rPr>
                        <a:t>n</a:t>
                      </a:r>
                      <a:r>
                        <a:rPr lang="en-US" sz="1050" b="1" spc="10" dirty="0">
                          <a:effectLst/>
                          <a:latin typeface="Arial"/>
                          <a:ea typeface="Times New Roman"/>
                          <a:cs typeface="Times New Roman"/>
                        </a:rPr>
                        <a:t>i</a:t>
                      </a:r>
                      <a:r>
                        <a:rPr lang="en-US" sz="1050" b="1" dirty="0">
                          <a:effectLst/>
                          <a:latin typeface="Arial"/>
                          <a:ea typeface="Times New Roman"/>
                          <a:cs typeface="Times New Roman"/>
                        </a:rPr>
                        <a:t>t</a:t>
                      </a:r>
                      <a:r>
                        <a:rPr lang="en-US" sz="1050" b="1" spc="55" dirty="0">
                          <a:effectLst/>
                          <a:latin typeface="Arial"/>
                          <a:ea typeface="Times New Roman"/>
                          <a:cs typeface="Times New Roman"/>
                        </a:rPr>
                        <a:t> </a:t>
                      </a:r>
                      <a:r>
                        <a:rPr lang="en-US" sz="1050" b="1" dirty="0">
                          <a:effectLst/>
                          <a:latin typeface="Arial"/>
                          <a:ea typeface="Times New Roman"/>
                          <a:cs typeface="Times New Roman"/>
                        </a:rPr>
                        <a:t>P</a:t>
                      </a:r>
                      <a:r>
                        <a:rPr lang="en-US" sz="1050" b="1" spc="-5" dirty="0">
                          <a:effectLst/>
                          <a:latin typeface="Arial"/>
                          <a:ea typeface="Times New Roman"/>
                          <a:cs typeface="Times New Roman"/>
                        </a:rPr>
                        <a:t>r</a:t>
                      </a:r>
                      <a:r>
                        <a:rPr lang="en-US" sz="1050" b="1" spc="10" dirty="0">
                          <a:effectLst/>
                          <a:latin typeface="Arial"/>
                          <a:ea typeface="Times New Roman"/>
                          <a:cs typeface="Times New Roman"/>
                        </a:rPr>
                        <a:t>i</a:t>
                      </a:r>
                      <a:r>
                        <a:rPr lang="en-US" sz="1050" b="1" dirty="0">
                          <a:effectLst/>
                          <a:latin typeface="Arial"/>
                          <a:ea typeface="Times New Roman"/>
                          <a:cs typeface="Times New Roman"/>
                        </a:rPr>
                        <a:t>ce</a:t>
                      </a:r>
                      <a:endParaRPr lang="en-US" sz="1050" dirty="0">
                        <a:effectLst/>
                        <a:latin typeface="Calibri"/>
                        <a:ea typeface="Times New Roman"/>
                        <a:cs typeface="Times New Roman"/>
                      </a:endParaRPr>
                    </a:p>
                    <a:p>
                      <a:pPr marL="62865" marR="0">
                        <a:lnSpc>
                          <a:spcPct val="115000"/>
                        </a:lnSpc>
                        <a:spcBef>
                          <a:spcPts val="15"/>
                        </a:spcBef>
                        <a:spcAft>
                          <a:spcPts val="0"/>
                        </a:spcAft>
                      </a:pPr>
                      <a:r>
                        <a:rPr lang="en-US" sz="1050" b="1" dirty="0">
                          <a:effectLst/>
                          <a:latin typeface="Arial"/>
                          <a:ea typeface="Times New Roman"/>
                          <a:cs typeface="Times New Roman"/>
                        </a:rPr>
                        <a:t>(</a:t>
                      </a:r>
                      <a:r>
                        <a:rPr lang="en-US" sz="1050" b="1" dirty="0" err="1">
                          <a:effectLst/>
                          <a:latin typeface="Arial"/>
                          <a:ea typeface="Times New Roman"/>
                          <a:cs typeface="Times New Roman"/>
                        </a:rPr>
                        <a:t>Et.Br</a:t>
                      </a:r>
                      <a:r>
                        <a:rPr lang="en-US" sz="1050" b="1" spc="10" dirty="0">
                          <a:effectLst/>
                          <a:latin typeface="Arial"/>
                          <a:ea typeface="Times New Roman"/>
                          <a:cs typeface="Times New Roman"/>
                        </a:rPr>
                        <a:t>./</a:t>
                      </a:r>
                      <a:r>
                        <a:rPr lang="en-US" sz="1050" b="1" dirty="0">
                          <a:effectLst/>
                          <a:latin typeface="Arial"/>
                          <a:ea typeface="Times New Roman"/>
                          <a:cs typeface="Times New Roman"/>
                        </a:rPr>
                        <a:t>k</a:t>
                      </a:r>
                      <a:r>
                        <a:rPr lang="en-US" sz="1050" b="1" spc="-10" dirty="0">
                          <a:effectLst/>
                          <a:latin typeface="Arial"/>
                          <a:ea typeface="Times New Roman"/>
                          <a:cs typeface="Times New Roman"/>
                        </a:rPr>
                        <a:t>g</a:t>
                      </a:r>
                      <a:r>
                        <a:rPr lang="en-US" sz="1050" b="1" dirty="0">
                          <a:effectLst/>
                          <a:latin typeface="Arial"/>
                          <a:ea typeface="Times New Roman"/>
                          <a:cs typeface="Times New Roman"/>
                        </a:rPr>
                        <a:t>)</a:t>
                      </a:r>
                      <a:endParaRPr lang="en-US" sz="105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2865" marR="0">
                        <a:lnSpc>
                          <a:spcPts val="1035"/>
                        </a:lnSpc>
                        <a:spcBef>
                          <a:spcPts val="0"/>
                        </a:spcBef>
                        <a:spcAft>
                          <a:spcPts val="0"/>
                        </a:spcAft>
                      </a:pPr>
                      <a:endParaRPr lang="en-US" sz="1050" b="1" dirty="0">
                        <a:effectLst/>
                        <a:latin typeface="Arial"/>
                        <a:ea typeface="Times New Roman"/>
                        <a:cs typeface="Times New Roman"/>
                      </a:endParaRPr>
                    </a:p>
                    <a:p>
                      <a:pPr marL="62865" marR="0">
                        <a:lnSpc>
                          <a:spcPts val="1035"/>
                        </a:lnSpc>
                        <a:spcBef>
                          <a:spcPts val="0"/>
                        </a:spcBef>
                        <a:spcAft>
                          <a:spcPts val="0"/>
                        </a:spcAft>
                      </a:pPr>
                      <a:r>
                        <a:rPr lang="en-US" sz="1050" b="1" dirty="0">
                          <a:effectLst/>
                          <a:latin typeface="Arial"/>
                          <a:ea typeface="Times New Roman"/>
                          <a:cs typeface="Times New Roman"/>
                        </a:rPr>
                        <a:t>M</a:t>
                      </a:r>
                      <a:r>
                        <a:rPr lang="en-US" sz="1050" b="1" spc="5" dirty="0">
                          <a:effectLst/>
                          <a:latin typeface="Arial"/>
                          <a:ea typeface="Times New Roman"/>
                          <a:cs typeface="Times New Roman"/>
                        </a:rPr>
                        <a:t>od</a:t>
                      </a:r>
                      <a:r>
                        <a:rPr lang="en-US" sz="1050" b="1" dirty="0">
                          <a:effectLst/>
                          <a:latin typeface="Arial"/>
                          <a:ea typeface="Times New Roman"/>
                          <a:cs typeface="Times New Roman"/>
                        </a:rPr>
                        <a:t>e</a:t>
                      </a:r>
                      <a:r>
                        <a:rPr lang="en-US" sz="1050" b="1" spc="65" dirty="0">
                          <a:effectLst/>
                          <a:latin typeface="Arial"/>
                          <a:ea typeface="Times New Roman"/>
                          <a:cs typeface="Times New Roman"/>
                        </a:rPr>
                        <a:t> </a:t>
                      </a:r>
                      <a:r>
                        <a:rPr lang="en-US" sz="1050" b="1" spc="-10" dirty="0">
                          <a:effectLst/>
                          <a:latin typeface="Arial"/>
                          <a:ea typeface="Times New Roman"/>
                          <a:cs typeface="Times New Roman"/>
                        </a:rPr>
                        <a:t>o</a:t>
                      </a:r>
                      <a:r>
                        <a:rPr lang="en-US" sz="1050" b="1" dirty="0">
                          <a:effectLst/>
                          <a:latin typeface="Arial"/>
                          <a:ea typeface="Times New Roman"/>
                          <a:cs typeface="Times New Roman"/>
                        </a:rPr>
                        <a:t>f</a:t>
                      </a:r>
                      <a:endParaRPr lang="en-US" sz="1050" dirty="0">
                        <a:effectLst/>
                        <a:latin typeface="Calibri"/>
                        <a:ea typeface="Times New Roman"/>
                        <a:cs typeface="Times New Roman"/>
                      </a:endParaRPr>
                    </a:p>
                    <a:p>
                      <a:pPr marL="62865" marR="0">
                        <a:lnSpc>
                          <a:spcPct val="115000"/>
                        </a:lnSpc>
                        <a:spcBef>
                          <a:spcPts val="25"/>
                        </a:spcBef>
                        <a:spcAft>
                          <a:spcPts val="0"/>
                        </a:spcAft>
                      </a:pPr>
                      <a:r>
                        <a:rPr lang="en-US" sz="1050" b="1" spc="-5" dirty="0">
                          <a:effectLst/>
                          <a:latin typeface="Arial"/>
                          <a:ea typeface="Times New Roman"/>
                          <a:cs typeface="Times New Roman"/>
                        </a:rPr>
                        <a:t>P</a:t>
                      </a:r>
                      <a:r>
                        <a:rPr lang="en-US" sz="1050" b="1" spc="20" dirty="0">
                          <a:effectLst/>
                          <a:latin typeface="Arial"/>
                          <a:ea typeface="Times New Roman"/>
                          <a:cs typeface="Times New Roman"/>
                        </a:rPr>
                        <a:t>a</a:t>
                      </a:r>
                      <a:r>
                        <a:rPr lang="en-US" sz="1050" b="1" spc="-25" dirty="0">
                          <a:effectLst/>
                          <a:latin typeface="Arial"/>
                          <a:ea typeface="Times New Roman"/>
                          <a:cs typeface="Times New Roman"/>
                        </a:rPr>
                        <a:t>y</a:t>
                      </a:r>
                      <a:r>
                        <a:rPr lang="en-US" sz="1050" b="1" spc="15" dirty="0">
                          <a:effectLst/>
                          <a:latin typeface="Arial"/>
                          <a:ea typeface="Times New Roman"/>
                          <a:cs typeface="Times New Roman"/>
                        </a:rPr>
                        <a:t>m</a:t>
                      </a:r>
                      <a:r>
                        <a:rPr lang="en-US" sz="1050" b="1" spc="10" dirty="0">
                          <a:effectLst/>
                          <a:latin typeface="Arial"/>
                          <a:ea typeface="Times New Roman"/>
                          <a:cs typeface="Times New Roman"/>
                        </a:rPr>
                        <a:t>e</a:t>
                      </a:r>
                      <a:r>
                        <a:rPr lang="en-US" sz="1050" b="1" spc="-10" dirty="0">
                          <a:effectLst/>
                          <a:latin typeface="Arial"/>
                          <a:ea typeface="Times New Roman"/>
                          <a:cs typeface="Times New Roman"/>
                        </a:rPr>
                        <a:t>n</a:t>
                      </a:r>
                      <a:r>
                        <a:rPr lang="en-US" sz="1050" b="1" dirty="0">
                          <a:effectLst/>
                          <a:latin typeface="Arial"/>
                          <a:ea typeface="Times New Roman"/>
                          <a:cs typeface="Times New Roman"/>
                        </a:rPr>
                        <a:t>t</a:t>
                      </a:r>
                      <a:endParaRPr lang="en-US" sz="105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2865" marR="0">
                        <a:lnSpc>
                          <a:spcPts val="1035"/>
                        </a:lnSpc>
                        <a:spcBef>
                          <a:spcPts val="0"/>
                        </a:spcBef>
                        <a:spcAft>
                          <a:spcPts val="0"/>
                        </a:spcAft>
                      </a:pPr>
                      <a:endParaRPr lang="en-US" sz="1050" b="1" spc="-10" dirty="0">
                        <a:effectLst/>
                        <a:latin typeface="Arial"/>
                        <a:ea typeface="Times New Roman"/>
                        <a:cs typeface="Times New Roman"/>
                      </a:endParaRPr>
                    </a:p>
                    <a:p>
                      <a:pPr marL="62865" marR="0">
                        <a:lnSpc>
                          <a:spcPts val="1035"/>
                        </a:lnSpc>
                        <a:spcBef>
                          <a:spcPts val="0"/>
                        </a:spcBef>
                        <a:spcAft>
                          <a:spcPts val="0"/>
                        </a:spcAft>
                      </a:pPr>
                      <a:r>
                        <a:rPr lang="en-US" sz="1050" b="1" spc="-10" dirty="0">
                          <a:effectLst/>
                          <a:latin typeface="Arial"/>
                          <a:ea typeface="Times New Roman"/>
                          <a:cs typeface="Times New Roman"/>
                        </a:rPr>
                        <a:t>T</a:t>
                      </a:r>
                      <a:r>
                        <a:rPr lang="en-US" sz="1050" b="1" dirty="0">
                          <a:effectLst/>
                          <a:latin typeface="Arial"/>
                          <a:ea typeface="Times New Roman"/>
                          <a:cs typeface="Times New Roman"/>
                        </a:rPr>
                        <a:t>e</a:t>
                      </a:r>
                      <a:r>
                        <a:rPr lang="en-US" sz="1050" b="1" spc="10" dirty="0">
                          <a:effectLst/>
                          <a:latin typeface="Arial"/>
                          <a:ea typeface="Times New Roman"/>
                          <a:cs typeface="Times New Roman"/>
                        </a:rPr>
                        <a:t>r</a:t>
                      </a:r>
                      <a:r>
                        <a:rPr lang="en-US" sz="1050" b="1" dirty="0">
                          <a:effectLst/>
                          <a:latin typeface="Arial"/>
                          <a:ea typeface="Times New Roman"/>
                          <a:cs typeface="Times New Roman"/>
                        </a:rPr>
                        <a:t>ms</a:t>
                      </a:r>
                      <a:r>
                        <a:rPr lang="en-US" sz="1050" b="1" spc="70" dirty="0">
                          <a:effectLst/>
                          <a:latin typeface="Arial"/>
                          <a:ea typeface="Times New Roman"/>
                          <a:cs typeface="Times New Roman"/>
                        </a:rPr>
                        <a:t> </a:t>
                      </a:r>
                      <a:r>
                        <a:rPr lang="en-US" sz="1050" b="1" spc="-10" dirty="0">
                          <a:effectLst/>
                          <a:latin typeface="Arial"/>
                          <a:ea typeface="Times New Roman"/>
                          <a:cs typeface="Times New Roman"/>
                        </a:rPr>
                        <a:t>o</a:t>
                      </a:r>
                      <a:r>
                        <a:rPr lang="en-US" sz="1050" b="1" dirty="0">
                          <a:effectLst/>
                          <a:latin typeface="Arial"/>
                          <a:ea typeface="Times New Roman"/>
                          <a:cs typeface="Times New Roman"/>
                        </a:rPr>
                        <a:t>f</a:t>
                      </a:r>
                      <a:endParaRPr lang="en-US" sz="1050" dirty="0">
                        <a:effectLst/>
                        <a:latin typeface="Calibri"/>
                        <a:ea typeface="Times New Roman"/>
                        <a:cs typeface="Times New Roman"/>
                      </a:endParaRPr>
                    </a:p>
                    <a:p>
                      <a:pPr marL="62865" marR="0">
                        <a:lnSpc>
                          <a:spcPct val="115000"/>
                        </a:lnSpc>
                        <a:spcBef>
                          <a:spcPts val="25"/>
                        </a:spcBef>
                        <a:spcAft>
                          <a:spcPts val="0"/>
                        </a:spcAft>
                      </a:pPr>
                      <a:r>
                        <a:rPr lang="en-US" sz="1050" b="1" spc="-5" dirty="0">
                          <a:effectLst/>
                          <a:latin typeface="Arial"/>
                          <a:ea typeface="Times New Roman"/>
                          <a:cs typeface="Times New Roman"/>
                        </a:rPr>
                        <a:t>P</a:t>
                      </a:r>
                      <a:r>
                        <a:rPr lang="en-US" sz="1050" b="1" spc="20" dirty="0">
                          <a:effectLst/>
                          <a:latin typeface="Arial"/>
                          <a:ea typeface="Times New Roman"/>
                          <a:cs typeface="Times New Roman"/>
                        </a:rPr>
                        <a:t>a</a:t>
                      </a:r>
                      <a:r>
                        <a:rPr lang="en-US" sz="1050" b="1" spc="-25" dirty="0">
                          <a:effectLst/>
                          <a:latin typeface="Arial"/>
                          <a:ea typeface="Times New Roman"/>
                          <a:cs typeface="Times New Roman"/>
                        </a:rPr>
                        <a:t>y</a:t>
                      </a:r>
                      <a:r>
                        <a:rPr lang="en-US" sz="1050" b="1" spc="15" dirty="0">
                          <a:effectLst/>
                          <a:latin typeface="Arial"/>
                          <a:ea typeface="Times New Roman"/>
                          <a:cs typeface="Times New Roman"/>
                        </a:rPr>
                        <a:t>m</a:t>
                      </a:r>
                      <a:r>
                        <a:rPr lang="en-US" sz="1050" b="1" spc="10" dirty="0">
                          <a:effectLst/>
                          <a:latin typeface="Arial"/>
                          <a:ea typeface="Times New Roman"/>
                          <a:cs typeface="Times New Roman"/>
                        </a:rPr>
                        <a:t>e</a:t>
                      </a:r>
                      <a:r>
                        <a:rPr lang="en-US" sz="1050" b="1" spc="-10" dirty="0">
                          <a:effectLst/>
                          <a:latin typeface="Arial"/>
                          <a:ea typeface="Times New Roman"/>
                          <a:cs typeface="Times New Roman"/>
                        </a:rPr>
                        <a:t>n</a:t>
                      </a:r>
                      <a:r>
                        <a:rPr lang="en-US" sz="1050" b="1" dirty="0">
                          <a:effectLst/>
                          <a:latin typeface="Arial"/>
                          <a:ea typeface="Times New Roman"/>
                          <a:cs typeface="Times New Roman"/>
                        </a:rPr>
                        <a:t>t</a:t>
                      </a:r>
                      <a:endParaRPr lang="en-US" sz="105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2865" marR="0">
                        <a:lnSpc>
                          <a:spcPts val="1035"/>
                        </a:lnSpc>
                        <a:spcBef>
                          <a:spcPts val="0"/>
                        </a:spcBef>
                        <a:spcAft>
                          <a:spcPts val="0"/>
                        </a:spcAft>
                      </a:pPr>
                      <a:endParaRPr lang="en-US" sz="1050" b="1" dirty="0">
                        <a:effectLst/>
                        <a:latin typeface="Arial"/>
                        <a:ea typeface="Times New Roman"/>
                        <a:cs typeface="Times New Roman"/>
                      </a:endParaRPr>
                    </a:p>
                    <a:p>
                      <a:pPr marL="62865" marR="0">
                        <a:lnSpc>
                          <a:spcPts val="1035"/>
                        </a:lnSpc>
                        <a:spcBef>
                          <a:spcPts val="0"/>
                        </a:spcBef>
                        <a:spcAft>
                          <a:spcPts val="0"/>
                        </a:spcAft>
                      </a:pPr>
                      <a:r>
                        <a:rPr lang="en-US" sz="1050" b="1" dirty="0">
                          <a:effectLst/>
                          <a:latin typeface="Arial"/>
                          <a:ea typeface="Times New Roman"/>
                          <a:cs typeface="Times New Roman"/>
                        </a:rPr>
                        <a:t>Ma</a:t>
                      </a:r>
                      <a:r>
                        <a:rPr lang="en-US" sz="1050" b="1" spc="10" dirty="0">
                          <a:effectLst/>
                          <a:latin typeface="Arial"/>
                          <a:ea typeface="Times New Roman"/>
                          <a:cs typeface="Times New Roman"/>
                        </a:rPr>
                        <a:t>r</a:t>
                      </a:r>
                      <a:r>
                        <a:rPr lang="en-US" sz="1050" b="1" dirty="0">
                          <a:effectLst/>
                          <a:latin typeface="Arial"/>
                          <a:ea typeface="Times New Roman"/>
                          <a:cs typeface="Times New Roman"/>
                        </a:rPr>
                        <a:t>ke</a:t>
                      </a:r>
                      <a:r>
                        <a:rPr lang="en-US" sz="1050" b="1" spc="5" dirty="0">
                          <a:effectLst/>
                          <a:latin typeface="Arial"/>
                          <a:ea typeface="Times New Roman"/>
                          <a:cs typeface="Times New Roman"/>
                        </a:rPr>
                        <a:t>t</a:t>
                      </a:r>
                      <a:r>
                        <a:rPr lang="en-US" sz="1050" b="1" spc="10" dirty="0">
                          <a:effectLst/>
                          <a:latin typeface="Arial"/>
                          <a:ea typeface="Times New Roman"/>
                          <a:cs typeface="Times New Roman"/>
                        </a:rPr>
                        <a:t>i</a:t>
                      </a:r>
                      <a:r>
                        <a:rPr lang="en-US" sz="1050" b="1" spc="5" dirty="0">
                          <a:effectLst/>
                          <a:latin typeface="Arial"/>
                          <a:ea typeface="Times New Roman"/>
                          <a:cs typeface="Times New Roman"/>
                        </a:rPr>
                        <a:t>n</a:t>
                      </a:r>
                      <a:r>
                        <a:rPr lang="en-US" sz="1050" b="1" dirty="0">
                          <a:effectLst/>
                          <a:latin typeface="Arial"/>
                          <a:ea typeface="Times New Roman"/>
                          <a:cs typeface="Times New Roman"/>
                        </a:rPr>
                        <a:t>g</a:t>
                      </a:r>
                      <a:endParaRPr lang="en-US" sz="1050" dirty="0">
                        <a:effectLst/>
                        <a:latin typeface="Calibri"/>
                        <a:ea typeface="Times New Roman"/>
                        <a:cs typeface="Times New Roman"/>
                      </a:endParaRPr>
                    </a:p>
                    <a:p>
                      <a:pPr marL="62865" marR="0">
                        <a:lnSpc>
                          <a:spcPct val="115000"/>
                        </a:lnSpc>
                        <a:spcBef>
                          <a:spcPts val="25"/>
                        </a:spcBef>
                        <a:spcAft>
                          <a:spcPts val="0"/>
                        </a:spcAft>
                      </a:pPr>
                      <a:r>
                        <a:rPr lang="en-US" sz="1050" b="1" dirty="0">
                          <a:effectLst/>
                          <a:latin typeface="Arial"/>
                          <a:ea typeface="Times New Roman"/>
                          <a:cs typeface="Times New Roman"/>
                        </a:rPr>
                        <a:t>C</a:t>
                      </a:r>
                      <a:r>
                        <a:rPr lang="en-US" sz="1050" b="1" spc="-10" dirty="0">
                          <a:effectLst/>
                          <a:latin typeface="Arial"/>
                          <a:ea typeface="Times New Roman"/>
                          <a:cs typeface="Times New Roman"/>
                        </a:rPr>
                        <a:t>h</a:t>
                      </a:r>
                      <a:r>
                        <a:rPr lang="en-US" sz="1050" b="1" dirty="0">
                          <a:effectLst/>
                          <a:latin typeface="Arial"/>
                          <a:ea typeface="Times New Roman"/>
                          <a:cs typeface="Times New Roman"/>
                        </a:rPr>
                        <a:t>a</a:t>
                      </a:r>
                      <a:r>
                        <a:rPr lang="en-US" sz="1050" b="1" spc="10" dirty="0">
                          <a:effectLst/>
                          <a:latin typeface="Arial"/>
                          <a:ea typeface="Times New Roman"/>
                          <a:cs typeface="Times New Roman"/>
                        </a:rPr>
                        <a:t>ll</a:t>
                      </a:r>
                      <a:r>
                        <a:rPr lang="en-US" sz="1050" b="1" dirty="0">
                          <a:effectLst/>
                          <a:latin typeface="Arial"/>
                          <a:ea typeface="Times New Roman"/>
                          <a:cs typeface="Times New Roman"/>
                        </a:rPr>
                        <a:t>e</a:t>
                      </a:r>
                      <a:r>
                        <a:rPr lang="en-US" sz="1050" b="1" spc="5" dirty="0">
                          <a:effectLst/>
                          <a:latin typeface="Arial"/>
                          <a:ea typeface="Times New Roman"/>
                          <a:cs typeface="Times New Roman"/>
                        </a:rPr>
                        <a:t>n</a:t>
                      </a:r>
                      <a:r>
                        <a:rPr lang="en-US" sz="1050" b="1" spc="-10" dirty="0">
                          <a:effectLst/>
                          <a:latin typeface="Arial"/>
                          <a:ea typeface="Times New Roman"/>
                          <a:cs typeface="Times New Roman"/>
                        </a:rPr>
                        <a:t>g</a:t>
                      </a:r>
                      <a:r>
                        <a:rPr lang="en-US" sz="1050" b="1" spc="10" dirty="0">
                          <a:effectLst/>
                          <a:latin typeface="Arial"/>
                          <a:ea typeface="Times New Roman"/>
                          <a:cs typeface="Times New Roman"/>
                        </a:rPr>
                        <a:t>e</a:t>
                      </a:r>
                      <a:r>
                        <a:rPr lang="en-US" sz="1050" b="1" dirty="0">
                          <a:effectLst/>
                          <a:latin typeface="Arial"/>
                          <a:ea typeface="Times New Roman"/>
                          <a:cs typeface="Times New Roman"/>
                        </a:rPr>
                        <a:t>s</a:t>
                      </a:r>
                      <a:endParaRPr lang="en-US" sz="105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2865" marR="0">
                        <a:lnSpc>
                          <a:spcPts val="1035"/>
                        </a:lnSpc>
                        <a:spcBef>
                          <a:spcPts val="0"/>
                        </a:spcBef>
                        <a:spcAft>
                          <a:spcPts val="0"/>
                        </a:spcAft>
                      </a:pPr>
                      <a:endParaRPr lang="en-US" sz="1050" b="1" dirty="0">
                        <a:effectLst/>
                        <a:latin typeface="Arial"/>
                        <a:ea typeface="Times New Roman"/>
                        <a:cs typeface="Times New Roman"/>
                      </a:endParaRPr>
                    </a:p>
                    <a:p>
                      <a:pPr marL="62865" marR="0">
                        <a:lnSpc>
                          <a:spcPts val="1035"/>
                        </a:lnSpc>
                        <a:spcBef>
                          <a:spcPts val="0"/>
                        </a:spcBef>
                        <a:spcAft>
                          <a:spcPts val="0"/>
                        </a:spcAft>
                      </a:pPr>
                      <a:r>
                        <a:rPr lang="en-US" sz="1050" b="1" dirty="0">
                          <a:effectLst/>
                          <a:latin typeface="Arial"/>
                          <a:ea typeface="Times New Roman"/>
                          <a:cs typeface="Times New Roman"/>
                        </a:rPr>
                        <a:t>Dea</a:t>
                      </a:r>
                      <a:r>
                        <a:rPr lang="en-US" sz="1050" b="1" spc="10" dirty="0">
                          <a:effectLst/>
                          <a:latin typeface="Arial"/>
                          <a:ea typeface="Times New Roman"/>
                          <a:cs typeface="Times New Roman"/>
                        </a:rPr>
                        <a:t>l</a:t>
                      </a:r>
                      <a:r>
                        <a:rPr lang="en-US" sz="1050" b="1" dirty="0">
                          <a:effectLst/>
                          <a:latin typeface="Arial"/>
                          <a:ea typeface="Times New Roman"/>
                          <a:cs typeface="Times New Roman"/>
                        </a:rPr>
                        <a:t>e</a:t>
                      </a:r>
                      <a:r>
                        <a:rPr lang="en-US" sz="1050" b="1" spc="10" dirty="0">
                          <a:effectLst/>
                          <a:latin typeface="Arial"/>
                          <a:ea typeface="Times New Roman"/>
                          <a:cs typeface="Times New Roman"/>
                        </a:rPr>
                        <a:t>r’</a:t>
                      </a:r>
                      <a:r>
                        <a:rPr lang="en-US" sz="1050" b="1" dirty="0">
                          <a:effectLst/>
                          <a:latin typeface="Arial"/>
                          <a:ea typeface="Times New Roman"/>
                          <a:cs typeface="Times New Roman"/>
                        </a:rPr>
                        <a:t>s</a:t>
                      </a:r>
                      <a:endParaRPr lang="en-US" sz="1050" dirty="0">
                        <a:effectLst/>
                        <a:latin typeface="Calibri"/>
                        <a:ea typeface="Times New Roman"/>
                        <a:cs typeface="Times New Roman"/>
                      </a:endParaRPr>
                    </a:p>
                    <a:p>
                      <a:pPr marL="62865" marR="88900">
                        <a:lnSpc>
                          <a:spcPct val="102000"/>
                        </a:lnSpc>
                        <a:spcBef>
                          <a:spcPts val="25"/>
                        </a:spcBef>
                        <a:spcAft>
                          <a:spcPts val="0"/>
                        </a:spcAft>
                      </a:pPr>
                      <a:r>
                        <a:rPr lang="en-US" sz="1050" b="1" spc="5" dirty="0">
                          <a:effectLst/>
                          <a:latin typeface="Arial"/>
                          <a:ea typeface="Times New Roman"/>
                          <a:cs typeface="Times New Roman"/>
                        </a:rPr>
                        <a:t>W</a:t>
                      </a:r>
                      <a:r>
                        <a:rPr lang="en-US" sz="1050" b="1" dirty="0">
                          <a:effectLst/>
                          <a:latin typeface="Arial"/>
                          <a:ea typeface="Times New Roman"/>
                          <a:cs typeface="Times New Roman"/>
                        </a:rPr>
                        <a:t>ill</a:t>
                      </a:r>
                      <a:r>
                        <a:rPr lang="en-US" sz="1050" b="1" spc="10" dirty="0">
                          <a:effectLst/>
                          <a:latin typeface="Arial"/>
                          <a:ea typeface="Times New Roman"/>
                          <a:cs typeface="Times New Roman"/>
                        </a:rPr>
                        <a:t>i</a:t>
                      </a:r>
                      <a:r>
                        <a:rPr lang="en-US" sz="1050" b="1" spc="-10" dirty="0">
                          <a:effectLst/>
                          <a:latin typeface="Arial"/>
                          <a:ea typeface="Times New Roman"/>
                          <a:cs typeface="Times New Roman"/>
                        </a:rPr>
                        <a:t>n</a:t>
                      </a:r>
                      <a:r>
                        <a:rPr lang="en-US" sz="1050" b="1" spc="5" dirty="0">
                          <a:effectLst/>
                          <a:latin typeface="Arial"/>
                          <a:ea typeface="Times New Roman"/>
                          <a:cs typeface="Times New Roman"/>
                        </a:rPr>
                        <a:t>g</a:t>
                      </a:r>
                      <a:r>
                        <a:rPr lang="en-US" sz="1050" b="1" spc="-10" dirty="0">
                          <a:effectLst/>
                          <a:latin typeface="Arial"/>
                          <a:ea typeface="Times New Roman"/>
                          <a:cs typeface="Times New Roman"/>
                        </a:rPr>
                        <a:t>n</a:t>
                      </a:r>
                      <a:r>
                        <a:rPr lang="en-US" sz="1050" b="1" spc="10" dirty="0">
                          <a:effectLst/>
                          <a:latin typeface="Arial"/>
                          <a:ea typeface="Times New Roman"/>
                          <a:cs typeface="Times New Roman"/>
                        </a:rPr>
                        <a:t>e</a:t>
                      </a:r>
                      <a:r>
                        <a:rPr lang="en-US" sz="1050" b="1" dirty="0">
                          <a:effectLst/>
                          <a:latin typeface="Arial"/>
                          <a:ea typeface="Times New Roman"/>
                          <a:cs typeface="Times New Roman"/>
                        </a:rPr>
                        <a:t>ss </a:t>
                      </a:r>
                      <a:r>
                        <a:rPr lang="en-US" sz="1050" b="1" spc="5" dirty="0">
                          <a:effectLst/>
                          <a:latin typeface="Arial"/>
                          <a:ea typeface="Times New Roman"/>
                          <a:cs typeface="Times New Roman"/>
                        </a:rPr>
                        <a:t>t</a:t>
                      </a:r>
                      <a:r>
                        <a:rPr lang="en-US" sz="1050" b="1" dirty="0">
                          <a:effectLst/>
                          <a:latin typeface="Arial"/>
                          <a:ea typeface="Times New Roman"/>
                          <a:cs typeface="Times New Roman"/>
                        </a:rPr>
                        <a:t>o</a:t>
                      </a:r>
                      <a:r>
                        <a:rPr lang="en-US" sz="1050" b="1" spc="30" dirty="0">
                          <a:effectLst/>
                          <a:latin typeface="Arial"/>
                          <a:ea typeface="Times New Roman"/>
                          <a:cs typeface="Times New Roman"/>
                        </a:rPr>
                        <a:t> </a:t>
                      </a:r>
                      <a:r>
                        <a:rPr lang="en-US" sz="1050" b="1" spc="-5" dirty="0">
                          <a:effectLst/>
                          <a:latin typeface="Arial"/>
                          <a:ea typeface="Times New Roman"/>
                          <a:cs typeface="Times New Roman"/>
                        </a:rPr>
                        <a:t>P</a:t>
                      </a:r>
                      <a:r>
                        <a:rPr lang="en-US" sz="1050" b="1" spc="-10" dirty="0">
                          <a:effectLst/>
                          <a:latin typeface="Arial"/>
                          <a:ea typeface="Times New Roman"/>
                          <a:cs typeface="Times New Roman"/>
                        </a:rPr>
                        <a:t>u</a:t>
                      </a:r>
                      <a:r>
                        <a:rPr lang="en-US" sz="1050" b="1" spc="10" dirty="0">
                          <a:effectLst/>
                          <a:latin typeface="Arial"/>
                          <a:ea typeface="Times New Roman"/>
                          <a:cs typeface="Times New Roman"/>
                        </a:rPr>
                        <a:t>rc</a:t>
                      </a:r>
                      <a:r>
                        <a:rPr lang="en-US" sz="1050" b="1" spc="-10" dirty="0">
                          <a:effectLst/>
                          <a:latin typeface="Arial"/>
                          <a:ea typeface="Times New Roman"/>
                          <a:cs typeface="Times New Roman"/>
                        </a:rPr>
                        <a:t>h</a:t>
                      </a:r>
                      <a:r>
                        <a:rPr lang="en-US" sz="1050" b="1" spc="10" dirty="0">
                          <a:effectLst/>
                          <a:latin typeface="Arial"/>
                          <a:ea typeface="Times New Roman"/>
                          <a:cs typeface="Times New Roman"/>
                        </a:rPr>
                        <a:t>a</a:t>
                      </a:r>
                      <a:r>
                        <a:rPr lang="en-US" sz="1050" b="1" dirty="0">
                          <a:effectLst/>
                          <a:latin typeface="Arial"/>
                          <a:ea typeface="Times New Roman"/>
                          <a:cs typeface="Times New Roman"/>
                        </a:rPr>
                        <a:t>se </a:t>
                      </a:r>
                      <a:r>
                        <a:rPr lang="en-US" sz="1050" b="1" spc="5" dirty="0">
                          <a:effectLst/>
                          <a:latin typeface="Arial"/>
                          <a:ea typeface="Times New Roman"/>
                          <a:cs typeface="Times New Roman"/>
                        </a:rPr>
                        <a:t>t</a:t>
                      </a:r>
                      <a:r>
                        <a:rPr lang="en-US" sz="1050" b="1" spc="-10" dirty="0">
                          <a:effectLst/>
                          <a:latin typeface="Arial"/>
                          <a:ea typeface="Times New Roman"/>
                          <a:cs typeface="Times New Roman"/>
                        </a:rPr>
                        <a:t>h</a:t>
                      </a:r>
                      <a:r>
                        <a:rPr lang="en-US" sz="1050" b="1" dirty="0">
                          <a:effectLst/>
                          <a:latin typeface="Arial"/>
                          <a:ea typeface="Times New Roman"/>
                          <a:cs typeface="Times New Roman"/>
                        </a:rPr>
                        <a:t>e</a:t>
                      </a:r>
                      <a:r>
                        <a:rPr lang="en-US" sz="1050" b="1" spc="45" dirty="0">
                          <a:effectLst/>
                          <a:latin typeface="Arial"/>
                          <a:ea typeface="Times New Roman"/>
                          <a:cs typeface="Times New Roman"/>
                        </a:rPr>
                        <a:t> </a:t>
                      </a:r>
                      <a:r>
                        <a:rPr lang="en-US" sz="1050" b="1" spc="-5" dirty="0">
                          <a:effectLst/>
                          <a:latin typeface="Arial"/>
                          <a:ea typeface="Times New Roman"/>
                          <a:cs typeface="Times New Roman"/>
                        </a:rPr>
                        <a:t>P</a:t>
                      </a:r>
                      <a:r>
                        <a:rPr lang="en-US" sz="1050" b="1" spc="10" dirty="0">
                          <a:effectLst/>
                          <a:latin typeface="Arial"/>
                          <a:ea typeface="Times New Roman"/>
                          <a:cs typeface="Times New Roman"/>
                        </a:rPr>
                        <a:t>r</a:t>
                      </a:r>
                      <a:r>
                        <a:rPr lang="en-US" sz="1050" b="1" spc="5" dirty="0">
                          <a:effectLst/>
                          <a:latin typeface="Arial"/>
                          <a:ea typeface="Times New Roman"/>
                          <a:cs typeface="Times New Roman"/>
                        </a:rPr>
                        <a:t>od</a:t>
                      </a:r>
                      <a:r>
                        <a:rPr lang="en-US" sz="1050" b="1" spc="-10" dirty="0">
                          <a:effectLst/>
                          <a:latin typeface="Arial"/>
                          <a:ea typeface="Times New Roman"/>
                          <a:cs typeface="Times New Roman"/>
                        </a:rPr>
                        <a:t>u</a:t>
                      </a:r>
                      <a:r>
                        <a:rPr lang="en-US" sz="1050" b="1" spc="10" dirty="0">
                          <a:effectLst/>
                          <a:latin typeface="Arial"/>
                          <a:ea typeface="Times New Roman"/>
                          <a:cs typeface="Times New Roman"/>
                        </a:rPr>
                        <a:t>c</a:t>
                      </a:r>
                      <a:r>
                        <a:rPr lang="en-US" sz="1050" b="1" dirty="0">
                          <a:effectLst/>
                          <a:latin typeface="Arial"/>
                          <a:ea typeface="Times New Roman"/>
                          <a:cs typeface="Times New Roman"/>
                        </a:rPr>
                        <a:t>e </a:t>
                      </a:r>
                      <a:r>
                        <a:rPr lang="en-US" sz="1050" b="1" spc="5" dirty="0">
                          <a:effectLst/>
                          <a:latin typeface="Arial"/>
                          <a:ea typeface="Times New Roman"/>
                          <a:cs typeface="Times New Roman"/>
                        </a:rPr>
                        <a:t>f</a:t>
                      </a:r>
                      <a:r>
                        <a:rPr lang="en-US" sz="1050" b="1" spc="10" dirty="0">
                          <a:effectLst/>
                          <a:latin typeface="Arial"/>
                          <a:ea typeface="Times New Roman"/>
                          <a:cs typeface="Times New Roman"/>
                        </a:rPr>
                        <a:t>r</a:t>
                      </a:r>
                      <a:r>
                        <a:rPr lang="en-US" sz="1050" b="1" spc="-10" dirty="0">
                          <a:effectLst/>
                          <a:latin typeface="Arial"/>
                          <a:ea typeface="Times New Roman"/>
                          <a:cs typeface="Times New Roman"/>
                        </a:rPr>
                        <a:t>o</a:t>
                      </a:r>
                      <a:r>
                        <a:rPr lang="en-US" sz="1050" b="1" dirty="0">
                          <a:effectLst/>
                          <a:latin typeface="Arial"/>
                          <a:ea typeface="Times New Roman"/>
                          <a:cs typeface="Times New Roman"/>
                        </a:rPr>
                        <a:t>m</a:t>
                      </a:r>
                      <a:r>
                        <a:rPr lang="en-US" sz="1050" b="1" spc="60" dirty="0">
                          <a:effectLst/>
                          <a:latin typeface="Arial"/>
                          <a:ea typeface="Times New Roman"/>
                          <a:cs typeface="Times New Roman"/>
                        </a:rPr>
                        <a:t> </a:t>
                      </a:r>
                      <a:r>
                        <a:rPr lang="en-US" sz="1050" b="1" spc="5" dirty="0">
                          <a:effectLst/>
                          <a:latin typeface="Arial"/>
                          <a:ea typeface="Times New Roman"/>
                          <a:cs typeface="Times New Roman"/>
                        </a:rPr>
                        <a:t>t</a:t>
                      </a:r>
                      <a:r>
                        <a:rPr lang="en-US" sz="1050" b="1" spc="-10" dirty="0">
                          <a:effectLst/>
                          <a:latin typeface="Arial"/>
                          <a:ea typeface="Times New Roman"/>
                          <a:cs typeface="Times New Roman"/>
                        </a:rPr>
                        <a:t>h</a:t>
                      </a:r>
                      <a:r>
                        <a:rPr lang="en-US" sz="1050" b="1" dirty="0">
                          <a:effectLst/>
                          <a:latin typeface="Arial"/>
                          <a:ea typeface="Times New Roman"/>
                          <a:cs typeface="Times New Roman"/>
                        </a:rPr>
                        <a:t>e </a:t>
                      </a:r>
                      <a:r>
                        <a:rPr lang="en-US" sz="1050" b="1" spc="5" dirty="0">
                          <a:effectLst/>
                          <a:latin typeface="Arial"/>
                          <a:ea typeface="Times New Roman"/>
                          <a:cs typeface="Times New Roman"/>
                        </a:rPr>
                        <a:t>G</a:t>
                      </a:r>
                      <a:r>
                        <a:rPr lang="en-US" sz="1050" b="1" spc="10" dirty="0">
                          <a:effectLst/>
                          <a:latin typeface="Arial"/>
                          <a:ea typeface="Times New Roman"/>
                          <a:cs typeface="Times New Roman"/>
                        </a:rPr>
                        <a:t>r</a:t>
                      </a:r>
                      <a:r>
                        <a:rPr lang="en-US" sz="1050" b="1" spc="-10" dirty="0">
                          <a:effectLst/>
                          <a:latin typeface="Arial"/>
                          <a:ea typeface="Times New Roman"/>
                          <a:cs typeface="Times New Roman"/>
                        </a:rPr>
                        <a:t>o</a:t>
                      </a:r>
                      <a:r>
                        <a:rPr lang="en-US" sz="1050" b="1" spc="5" dirty="0">
                          <a:effectLst/>
                          <a:latin typeface="Arial"/>
                          <a:ea typeface="Times New Roman"/>
                          <a:cs typeface="Times New Roman"/>
                        </a:rPr>
                        <a:t>u</a:t>
                      </a:r>
                      <a:r>
                        <a:rPr lang="en-US" sz="1050" b="1" dirty="0">
                          <a:effectLst/>
                          <a:latin typeface="Arial"/>
                          <a:ea typeface="Times New Roman"/>
                          <a:cs typeface="Times New Roman"/>
                        </a:rPr>
                        <a:t>p</a:t>
                      </a:r>
                      <a:r>
                        <a:rPr lang="en-US" sz="1050" b="1" spc="65" dirty="0">
                          <a:effectLst/>
                          <a:latin typeface="Arial"/>
                          <a:ea typeface="Times New Roman"/>
                          <a:cs typeface="Times New Roman"/>
                        </a:rPr>
                        <a:t> </a:t>
                      </a:r>
                      <a:r>
                        <a:rPr lang="en-US" sz="1050" b="1" spc="5" dirty="0">
                          <a:solidFill>
                            <a:srgbClr val="FF0000"/>
                          </a:solidFill>
                          <a:effectLst/>
                          <a:latin typeface="Arial"/>
                          <a:ea typeface="Times New Roman"/>
                          <a:cs typeface="Times New Roman"/>
                        </a:rPr>
                        <a:t>(</a:t>
                      </a:r>
                      <a:r>
                        <a:rPr lang="en-US" sz="1050" b="1" spc="10" dirty="0">
                          <a:solidFill>
                            <a:srgbClr val="FF0000"/>
                          </a:solidFill>
                          <a:effectLst/>
                          <a:latin typeface="Arial"/>
                          <a:ea typeface="Times New Roman"/>
                          <a:cs typeface="Times New Roman"/>
                        </a:rPr>
                        <a:t>*</a:t>
                      </a:r>
                      <a:r>
                        <a:rPr lang="en-US" sz="1050" b="1" dirty="0">
                          <a:solidFill>
                            <a:srgbClr val="FF0000"/>
                          </a:solidFill>
                          <a:effectLst/>
                          <a:latin typeface="Arial"/>
                          <a:ea typeface="Times New Roman"/>
                          <a:cs typeface="Times New Roman"/>
                        </a:rPr>
                        <a:t>)</a:t>
                      </a:r>
                      <a:endParaRPr lang="en-US" sz="105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1018647">
                <a:tc>
                  <a:txBody>
                    <a:bodyPr/>
                    <a:lstStyle/>
                    <a:p>
                      <a:pPr marL="0" marR="0">
                        <a:lnSpc>
                          <a:spcPct val="115000"/>
                        </a:lnSpc>
                        <a:spcBef>
                          <a:spcPts val="0"/>
                        </a:spcBef>
                        <a:spcAft>
                          <a:spcPts val="0"/>
                        </a:spcAft>
                      </a:pPr>
                      <a:endParaRPr lang="en-US" sz="110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29251">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75847">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effectLst/>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7" name="正方形/長方形 16">
            <a:extLst>
              <a:ext uri="{FF2B5EF4-FFF2-40B4-BE49-F238E27FC236}">
                <a16:creationId xmlns:a16="http://schemas.microsoft.com/office/drawing/2014/main" id="{C6EB4A92-D62D-4A7E-93D0-688C2114FF37}"/>
              </a:ext>
            </a:extLst>
          </p:cNvPr>
          <p:cNvSpPr/>
          <p:nvPr/>
        </p:nvSpPr>
        <p:spPr>
          <a:xfrm>
            <a:off x="988869" y="4703186"/>
            <a:ext cx="7258049" cy="837337"/>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FF00"/>
                </a:solidFill>
                <a:latin typeface="Century Gothic" panose="020B0502020202020204" pitchFamily="34" charset="0"/>
              </a:rPr>
              <a:t>Sample of Market Survey Questionnaire</a:t>
            </a:r>
          </a:p>
        </p:txBody>
      </p:sp>
    </p:spTree>
    <p:extLst>
      <p:ext uri="{BB962C8B-B14F-4D97-AF65-F5344CB8AC3E}">
        <p14:creationId xmlns:p14="http://schemas.microsoft.com/office/powerpoint/2010/main" val="3873663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a:extLst>
              <a:ext uri="{FF2B5EF4-FFF2-40B4-BE49-F238E27FC236}">
                <a16:creationId xmlns:a16="http://schemas.microsoft.com/office/drawing/2014/main" id="{CC9C3621-7A7D-4BC1-9A30-49762C037AFB}"/>
              </a:ext>
            </a:extLst>
          </p:cNvPr>
          <p:cNvGrpSpPr/>
          <p:nvPr/>
        </p:nvGrpSpPr>
        <p:grpSpPr>
          <a:xfrm>
            <a:off x="0" y="1281424"/>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16" name="テキスト ボックス 15">
            <a:extLst>
              <a:ext uri="{FF2B5EF4-FFF2-40B4-BE49-F238E27FC236}">
                <a16:creationId xmlns:a16="http://schemas.microsoft.com/office/drawing/2014/main" id="{8A6E9F8B-310C-406A-9F1D-4A99A0704A78}"/>
              </a:ext>
            </a:extLst>
          </p:cNvPr>
          <p:cNvSpPr txBox="1"/>
          <p:nvPr/>
        </p:nvSpPr>
        <p:spPr>
          <a:xfrm>
            <a:off x="190500" y="1656850"/>
            <a:ext cx="9067800" cy="800219"/>
          </a:xfrm>
          <a:prstGeom prst="rect">
            <a:avLst/>
          </a:prstGeom>
          <a:noFill/>
        </p:spPr>
        <p:txBody>
          <a:bodyPr wrap="square" rtlCol="0">
            <a:spAutoFit/>
          </a:bodyPr>
          <a:lstStyle/>
          <a:p>
            <a:r>
              <a:rPr lang="en-GB" altLang="ja-JP" sz="2800" b="1" dirty="0">
                <a:solidFill>
                  <a:srgbClr val="D60093"/>
                </a:solidFill>
                <a:latin typeface="Century Gothic" panose="020B0502020202020204" pitchFamily="34" charset="0"/>
              </a:rPr>
              <a:t>Market Survey Questionnaire </a:t>
            </a:r>
            <a:r>
              <a:rPr lang="en-GB" altLang="ja-JP" sz="2800" b="1" dirty="0">
                <a:latin typeface="Century Gothic" panose="020B0502020202020204" pitchFamily="34" charset="0"/>
              </a:rPr>
              <a:t>should contain:</a:t>
            </a:r>
            <a:endParaRPr lang="ja-JP" altLang="en-US" sz="2800" b="1" dirty="0">
              <a:latin typeface="Century Gothic" panose="020B0502020202020204" pitchFamily="34" charset="0"/>
            </a:endParaRPr>
          </a:p>
          <a:p>
            <a:endParaRPr lang="en-GB" dirty="0"/>
          </a:p>
        </p:txBody>
      </p:sp>
      <p:sp>
        <p:nvSpPr>
          <p:cNvPr id="17" name="正方形/長方形 16">
            <a:extLst>
              <a:ext uri="{FF2B5EF4-FFF2-40B4-BE49-F238E27FC236}">
                <a16:creationId xmlns:a16="http://schemas.microsoft.com/office/drawing/2014/main" id="{59E421F8-C403-4EAE-B6CC-CF26CDBFD5CA}"/>
              </a:ext>
            </a:extLst>
          </p:cNvPr>
          <p:cNvSpPr/>
          <p:nvPr/>
        </p:nvSpPr>
        <p:spPr>
          <a:xfrm>
            <a:off x="5525907" y="5913002"/>
            <a:ext cx="3336126" cy="837337"/>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00"/>
                </a:solidFill>
                <a:latin typeface="Century Gothic" panose="020B0502020202020204" pitchFamily="34" charset="0"/>
              </a:rPr>
              <a:t>Farmers asking questions during the market survey</a:t>
            </a:r>
          </a:p>
        </p:txBody>
      </p:sp>
      <p:sp>
        <p:nvSpPr>
          <p:cNvPr id="5" name="テキスト ボックス 4">
            <a:extLst>
              <a:ext uri="{FF2B5EF4-FFF2-40B4-BE49-F238E27FC236}">
                <a16:creationId xmlns:a16="http://schemas.microsoft.com/office/drawing/2014/main" id="{8D613459-C0C0-4BD5-922D-7D23CE6B7756}"/>
              </a:ext>
            </a:extLst>
          </p:cNvPr>
          <p:cNvSpPr txBox="1"/>
          <p:nvPr/>
        </p:nvSpPr>
        <p:spPr>
          <a:xfrm>
            <a:off x="523875" y="2399440"/>
            <a:ext cx="4838699" cy="3970318"/>
          </a:xfrm>
          <a:prstGeom prst="rect">
            <a:avLst/>
          </a:prstGeom>
          <a:noFill/>
        </p:spPr>
        <p:txBody>
          <a:bodyPr wrap="square" rtlCol="0">
            <a:spAutoFit/>
          </a:bodyPr>
          <a:lstStyle/>
          <a:p>
            <a:pPr marL="285750" indent="-285750">
              <a:buClr>
                <a:srgbClr val="002060"/>
              </a:buClr>
              <a:buFont typeface="Century Gothic" panose="020B0502020202020204" pitchFamily="34" charset="0"/>
              <a:buChar char="■"/>
            </a:pPr>
            <a:r>
              <a:rPr lang="en-GB" sz="2600" b="1" dirty="0">
                <a:solidFill>
                  <a:srgbClr val="00B050"/>
                </a:solidFill>
                <a:latin typeface="Century Gothic" panose="020B0502020202020204" pitchFamily="34" charset="0"/>
              </a:rPr>
              <a:t>Name </a:t>
            </a:r>
            <a:r>
              <a:rPr lang="en-GB" sz="2600" dirty="0">
                <a:latin typeface="Century Gothic" panose="020B0502020202020204" pitchFamily="34" charset="0"/>
              </a:rPr>
              <a:t>and </a:t>
            </a:r>
            <a:r>
              <a:rPr lang="en-GB" sz="2600" b="1" dirty="0">
                <a:solidFill>
                  <a:srgbClr val="00B050"/>
                </a:solidFill>
                <a:latin typeface="Century Gothic" panose="020B0502020202020204" pitchFamily="34" charset="0"/>
              </a:rPr>
              <a:t>Contact</a:t>
            </a:r>
            <a:r>
              <a:rPr lang="en-GB" sz="2600" dirty="0">
                <a:latin typeface="Century Gothic" panose="020B0502020202020204" pitchFamily="34" charset="0"/>
              </a:rPr>
              <a:t> of the target produce dealers</a:t>
            </a:r>
          </a:p>
          <a:p>
            <a:pPr marL="285750" indent="-285750">
              <a:buClr>
                <a:srgbClr val="002060"/>
              </a:buClr>
              <a:buFont typeface="Century Gothic" panose="020B0502020202020204" pitchFamily="34" charset="0"/>
              <a:buChar char="■"/>
            </a:pPr>
            <a:r>
              <a:rPr lang="en-GB" sz="2600" b="1" dirty="0">
                <a:solidFill>
                  <a:srgbClr val="00B050"/>
                </a:solidFill>
                <a:latin typeface="Century Gothic" panose="020B0502020202020204" pitchFamily="34" charset="0"/>
              </a:rPr>
              <a:t>Produce/crop </a:t>
            </a:r>
            <a:r>
              <a:rPr lang="en-GB" sz="2600" dirty="0">
                <a:latin typeface="Century Gothic" panose="020B0502020202020204" pitchFamily="34" charset="0"/>
              </a:rPr>
              <a:t>and </a:t>
            </a:r>
            <a:r>
              <a:rPr lang="en-GB" sz="2600" b="1" dirty="0">
                <a:solidFill>
                  <a:srgbClr val="00B050"/>
                </a:solidFill>
                <a:latin typeface="Century Gothic" panose="020B0502020202020204" pitchFamily="34" charset="0"/>
              </a:rPr>
              <a:t>Variety</a:t>
            </a:r>
          </a:p>
          <a:p>
            <a:pPr marL="285750" indent="-285750">
              <a:buClr>
                <a:srgbClr val="002060"/>
              </a:buClr>
              <a:buFont typeface="Century Gothic" panose="020B0502020202020204" pitchFamily="34" charset="0"/>
              <a:buChar char="■"/>
            </a:pPr>
            <a:r>
              <a:rPr lang="en-GB" sz="2600" dirty="0">
                <a:latin typeface="Century Gothic" panose="020B0502020202020204" pitchFamily="34" charset="0"/>
              </a:rPr>
              <a:t>Quality of produce</a:t>
            </a:r>
          </a:p>
          <a:p>
            <a:pPr marL="285750" indent="-285750">
              <a:buClr>
                <a:srgbClr val="002060"/>
              </a:buClr>
              <a:buFont typeface="Century Gothic" panose="020B0502020202020204" pitchFamily="34" charset="0"/>
              <a:buChar char="■"/>
            </a:pPr>
            <a:r>
              <a:rPr lang="en-GB" sz="2600" b="1" dirty="0">
                <a:solidFill>
                  <a:srgbClr val="00B050"/>
                </a:solidFill>
                <a:latin typeface="Century Gothic" panose="020B0502020202020204" pitchFamily="34" charset="0"/>
              </a:rPr>
              <a:t>Season/month </a:t>
            </a:r>
            <a:r>
              <a:rPr lang="en-GB" sz="2600" dirty="0">
                <a:latin typeface="Century Gothic" panose="020B0502020202020204" pitchFamily="34" charset="0"/>
              </a:rPr>
              <a:t>for peak demand</a:t>
            </a:r>
          </a:p>
          <a:p>
            <a:pPr marL="285750" indent="-285750">
              <a:buClr>
                <a:srgbClr val="002060"/>
              </a:buClr>
              <a:buFont typeface="Century Gothic" panose="020B0502020202020204" pitchFamily="34" charset="0"/>
              <a:buChar char="■"/>
            </a:pPr>
            <a:r>
              <a:rPr lang="en-GB" sz="2600" b="1" dirty="0">
                <a:solidFill>
                  <a:srgbClr val="00B050"/>
                </a:solidFill>
                <a:latin typeface="Century Gothic" panose="020B0502020202020204" pitchFamily="34" charset="0"/>
              </a:rPr>
              <a:t>Quantity</a:t>
            </a:r>
            <a:r>
              <a:rPr lang="en-GB" sz="2600" dirty="0">
                <a:latin typeface="Century Gothic" panose="020B0502020202020204" pitchFamily="34" charset="0"/>
              </a:rPr>
              <a:t> and </a:t>
            </a:r>
            <a:r>
              <a:rPr lang="en-GB" sz="2600" b="1" dirty="0">
                <a:solidFill>
                  <a:srgbClr val="00B050"/>
                </a:solidFill>
                <a:latin typeface="Century Gothic" panose="020B0502020202020204" pitchFamily="34" charset="0"/>
              </a:rPr>
              <a:t>frequency of demand</a:t>
            </a:r>
            <a:r>
              <a:rPr lang="en-GB" sz="2600" dirty="0">
                <a:latin typeface="Century Gothic" panose="020B0502020202020204" pitchFamily="34" charset="0"/>
              </a:rPr>
              <a:t> of the target vegetables by dealers</a:t>
            </a:r>
          </a:p>
          <a:p>
            <a:endParaRPr lang="en-GB" dirty="0"/>
          </a:p>
        </p:txBody>
      </p:sp>
      <p:sp>
        <p:nvSpPr>
          <p:cNvPr id="18" name="Title 1">
            <a:extLst>
              <a:ext uri="{FF2B5EF4-FFF2-40B4-BE49-F238E27FC236}">
                <a16:creationId xmlns:a16="http://schemas.microsoft.com/office/drawing/2014/main" id="{B2A6D8E1-EDCA-4B2E-9E96-A956426D4200}"/>
              </a:ext>
            </a:extLst>
          </p:cNvPr>
          <p:cNvSpPr txBox="1">
            <a:spLocks/>
          </p:cNvSpPr>
          <p:nvPr/>
        </p:nvSpPr>
        <p:spPr>
          <a:xfrm>
            <a:off x="428625" y="78249"/>
            <a:ext cx="8486775"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Prepare the Survey Questionnaire</a:t>
            </a:r>
            <a:endParaRPr lang="ja-JP" altLang="en-US" sz="4000" b="1" dirty="0">
              <a:solidFill>
                <a:srgbClr val="002060"/>
              </a:solidFill>
              <a:latin typeface="Century Gothic" panose="020B0502020202020204" pitchFamily="34" charset="0"/>
            </a:endParaRPr>
          </a:p>
        </p:txBody>
      </p:sp>
      <p:pic>
        <p:nvPicPr>
          <p:cNvPr id="14" name="Picture 2" descr="D:\Ethio-SHEP project\Activities\Photos and movied\1st Cycle\Crop selection and Market survey\Oromia\Market survey and crop selection at Arsi\DSC00917.JPG">
            <a:extLst>
              <a:ext uri="{FF2B5EF4-FFF2-40B4-BE49-F238E27FC236}">
                <a16:creationId xmlns:a16="http://schemas.microsoft.com/office/drawing/2014/main" id="{1090806D-1343-43B6-A3EE-276232FB16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1084" y="2333288"/>
            <a:ext cx="3754282" cy="3579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363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a:extLst>
              <a:ext uri="{FF2B5EF4-FFF2-40B4-BE49-F238E27FC236}">
                <a16:creationId xmlns:a16="http://schemas.microsoft.com/office/drawing/2014/main" id="{CC9C3621-7A7D-4BC1-9A30-49762C037AFB}"/>
              </a:ext>
            </a:extLst>
          </p:cNvPr>
          <p:cNvGrpSpPr/>
          <p:nvPr/>
        </p:nvGrpSpPr>
        <p:grpSpPr>
          <a:xfrm>
            <a:off x="0" y="1281424"/>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pic>
        <p:nvPicPr>
          <p:cNvPr id="4" name="図 3" descr="人, 民衆, 写真, 立つ が含まれている画像&#10;&#10;自動的に生成された説明">
            <a:extLst>
              <a:ext uri="{FF2B5EF4-FFF2-40B4-BE49-F238E27FC236}">
                <a16:creationId xmlns:a16="http://schemas.microsoft.com/office/drawing/2014/main" id="{5458CD14-D823-4ABD-B3F6-F16A227DB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162" y="2331583"/>
            <a:ext cx="3336126" cy="4448168"/>
          </a:xfrm>
          <a:prstGeom prst="rect">
            <a:avLst/>
          </a:prstGeom>
        </p:spPr>
      </p:pic>
      <p:sp>
        <p:nvSpPr>
          <p:cNvPr id="17" name="正方形/長方形 16">
            <a:extLst>
              <a:ext uri="{FF2B5EF4-FFF2-40B4-BE49-F238E27FC236}">
                <a16:creationId xmlns:a16="http://schemas.microsoft.com/office/drawing/2014/main" id="{59E421F8-C403-4EAE-B6CC-CF26CDBFD5CA}"/>
              </a:ext>
            </a:extLst>
          </p:cNvPr>
          <p:cNvSpPr/>
          <p:nvPr/>
        </p:nvSpPr>
        <p:spPr>
          <a:xfrm>
            <a:off x="5480162" y="5913002"/>
            <a:ext cx="3336126" cy="837337"/>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00"/>
                </a:solidFill>
                <a:latin typeface="Century Gothic" panose="020B0502020202020204" pitchFamily="34" charset="0"/>
              </a:rPr>
              <a:t>Farmers asking questions during Market Survey</a:t>
            </a:r>
          </a:p>
        </p:txBody>
      </p:sp>
      <p:sp>
        <p:nvSpPr>
          <p:cNvPr id="5" name="テキスト ボックス 4">
            <a:extLst>
              <a:ext uri="{FF2B5EF4-FFF2-40B4-BE49-F238E27FC236}">
                <a16:creationId xmlns:a16="http://schemas.microsoft.com/office/drawing/2014/main" id="{8D613459-C0C0-4BD5-922D-7D23CE6B7756}"/>
              </a:ext>
            </a:extLst>
          </p:cNvPr>
          <p:cNvSpPr txBox="1"/>
          <p:nvPr/>
        </p:nvSpPr>
        <p:spPr>
          <a:xfrm>
            <a:off x="327712" y="1894615"/>
            <a:ext cx="4838699" cy="4678204"/>
          </a:xfrm>
          <a:prstGeom prst="rect">
            <a:avLst/>
          </a:prstGeom>
          <a:noFill/>
        </p:spPr>
        <p:txBody>
          <a:bodyPr wrap="square" rtlCol="0">
            <a:spAutoFit/>
          </a:bodyPr>
          <a:lstStyle/>
          <a:p>
            <a:pPr marL="469900" indent="-457200">
              <a:lnSpc>
                <a:spcPct val="100000"/>
              </a:lnSpc>
              <a:spcBef>
                <a:spcPts val="95"/>
              </a:spcBef>
              <a:buClr>
                <a:srgbClr val="0070C0"/>
              </a:buClr>
              <a:buFont typeface="Century Gothic" panose="020B0502020202020204" pitchFamily="34" charset="0"/>
              <a:buChar char="■"/>
              <a:tabLst>
                <a:tab pos="469265" algn="l"/>
                <a:tab pos="469900" algn="l"/>
              </a:tabLst>
            </a:pPr>
            <a:r>
              <a:rPr lang="en-GB" sz="2800" b="1" spc="-5" dirty="0">
                <a:solidFill>
                  <a:srgbClr val="339933"/>
                </a:solidFill>
                <a:latin typeface="Century Gothic" panose="020B0502020202020204" pitchFamily="34" charset="0"/>
                <a:cs typeface="Arial"/>
              </a:rPr>
              <a:t>Place of</a:t>
            </a:r>
            <a:r>
              <a:rPr lang="en-GB" sz="2800" b="1" spc="-20" dirty="0">
                <a:solidFill>
                  <a:srgbClr val="339933"/>
                </a:solidFill>
                <a:latin typeface="Century Gothic" panose="020B0502020202020204" pitchFamily="34" charset="0"/>
                <a:cs typeface="Arial"/>
              </a:rPr>
              <a:t> </a:t>
            </a:r>
            <a:r>
              <a:rPr lang="en-GB" sz="2800" b="1" spc="-5" dirty="0">
                <a:solidFill>
                  <a:srgbClr val="339933"/>
                </a:solidFill>
                <a:latin typeface="Century Gothic" panose="020B0502020202020204" pitchFamily="34" charset="0"/>
                <a:cs typeface="Arial"/>
              </a:rPr>
              <a:t>Production</a:t>
            </a:r>
            <a:endParaRPr lang="en-GB" sz="2800" dirty="0">
              <a:latin typeface="Century Gothic" panose="020B0502020202020204" pitchFamily="34" charset="0"/>
              <a:cs typeface="Arial"/>
            </a:endParaRPr>
          </a:p>
          <a:p>
            <a:pPr marL="469900" indent="-457200">
              <a:lnSpc>
                <a:spcPct val="100000"/>
              </a:lnSpc>
              <a:buClr>
                <a:srgbClr val="0070C0"/>
              </a:buClr>
              <a:buFont typeface="Century Gothic" panose="020B0502020202020204" pitchFamily="34" charset="0"/>
              <a:buChar char="■"/>
              <a:tabLst>
                <a:tab pos="469265" algn="l"/>
                <a:tab pos="469900" algn="l"/>
              </a:tabLst>
            </a:pPr>
            <a:r>
              <a:rPr lang="en-GB" sz="2800" b="1" spc="-5" dirty="0">
                <a:solidFill>
                  <a:srgbClr val="339933"/>
                </a:solidFill>
                <a:latin typeface="Century Gothic" panose="020B0502020202020204" pitchFamily="34" charset="0"/>
                <a:cs typeface="Arial"/>
              </a:rPr>
              <a:t>Unit</a:t>
            </a:r>
            <a:r>
              <a:rPr lang="en-GB" sz="2800" b="1" spc="10" dirty="0">
                <a:solidFill>
                  <a:srgbClr val="339933"/>
                </a:solidFill>
                <a:latin typeface="Century Gothic" panose="020B0502020202020204" pitchFamily="34" charset="0"/>
                <a:cs typeface="Arial"/>
              </a:rPr>
              <a:t> </a:t>
            </a:r>
            <a:r>
              <a:rPr lang="en-GB" sz="2800" b="1" spc="-5" dirty="0">
                <a:solidFill>
                  <a:srgbClr val="339933"/>
                </a:solidFill>
                <a:latin typeface="Century Gothic" panose="020B0502020202020204" pitchFamily="34" charset="0"/>
                <a:cs typeface="Arial"/>
              </a:rPr>
              <a:t>price</a:t>
            </a:r>
            <a:endParaRPr lang="en-GB" sz="2800" dirty="0">
              <a:latin typeface="Century Gothic" panose="020B0502020202020204" pitchFamily="34" charset="0"/>
              <a:cs typeface="Arial"/>
            </a:endParaRPr>
          </a:p>
          <a:p>
            <a:pPr marL="469900" indent="-457200">
              <a:lnSpc>
                <a:spcPct val="100000"/>
              </a:lnSpc>
              <a:buClr>
                <a:srgbClr val="0070C0"/>
              </a:buClr>
              <a:buFont typeface="Century Gothic" panose="020B0502020202020204" pitchFamily="34" charset="0"/>
              <a:buChar char="■"/>
              <a:tabLst>
                <a:tab pos="469265" algn="l"/>
                <a:tab pos="469900" algn="l"/>
              </a:tabLst>
            </a:pPr>
            <a:r>
              <a:rPr lang="en-GB" sz="2800" b="1" spc="-10" dirty="0">
                <a:solidFill>
                  <a:srgbClr val="339933"/>
                </a:solidFill>
                <a:latin typeface="Century Gothic" panose="020B0502020202020204" pitchFamily="34" charset="0"/>
                <a:cs typeface="Arial"/>
              </a:rPr>
              <a:t>Mode </a:t>
            </a:r>
            <a:r>
              <a:rPr lang="en-GB" sz="2800" b="1" spc="-5" dirty="0">
                <a:solidFill>
                  <a:srgbClr val="339933"/>
                </a:solidFill>
                <a:latin typeface="Century Gothic" panose="020B0502020202020204" pitchFamily="34" charset="0"/>
                <a:cs typeface="Arial"/>
              </a:rPr>
              <a:t>of</a:t>
            </a:r>
            <a:r>
              <a:rPr lang="en-GB" sz="2800" b="1" spc="25" dirty="0">
                <a:solidFill>
                  <a:srgbClr val="339933"/>
                </a:solidFill>
                <a:latin typeface="Century Gothic" panose="020B0502020202020204" pitchFamily="34" charset="0"/>
                <a:cs typeface="Arial"/>
              </a:rPr>
              <a:t> </a:t>
            </a:r>
            <a:r>
              <a:rPr lang="en-GB" sz="2800" b="1" spc="-10" dirty="0">
                <a:solidFill>
                  <a:srgbClr val="339933"/>
                </a:solidFill>
                <a:latin typeface="Century Gothic" panose="020B0502020202020204" pitchFamily="34" charset="0"/>
                <a:cs typeface="Arial"/>
              </a:rPr>
              <a:t>payment</a:t>
            </a:r>
            <a:endParaRPr lang="en-GB" sz="2800" dirty="0">
              <a:latin typeface="Century Gothic" panose="020B0502020202020204" pitchFamily="34" charset="0"/>
              <a:cs typeface="Arial"/>
            </a:endParaRPr>
          </a:p>
          <a:p>
            <a:pPr marL="469900" indent="-457200">
              <a:lnSpc>
                <a:spcPct val="100000"/>
              </a:lnSpc>
              <a:buClr>
                <a:srgbClr val="0070C0"/>
              </a:buClr>
              <a:buFont typeface="Century Gothic" panose="020B0502020202020204" pitchFamily="34" charset="0"/>
              <a:buChar char="■"/>
              <a:tabLst>
                <a:tab pos="469265" algn="l"/>
                <a:tab pos="469900" algn="l"/>
              </a:tabLst>
            </a:pPr>
            <a:r>
              <a:rPr lang="en-GB" sz="2800" b="1" spc="-45" dirty="0">
                <a:solidFill>
                  <a:srgbClr val="339933"/>
                </a:solidFill>
                <a:latin typeface="Century Gothic" panose="020B0502020202020204" pitchFamily="34" charset="0"/>
                <a:cs typeface="Arial"/>
              </a:rPr>
              <a:t>Terms </a:t>
            </a:r>
            <a:r>
              <a:rPr lang="en-GB" sz="2800" b="1" spc="-5" dirty="0">
                <a:solidFill>
                  <a:srgbClr val="339933"/>
                </a:solidFill>
                <a:latin typeface="Century Gothic" panose="020B0502020202020204" pitchFamily="34" charset="0"/>
                <a:cs typeface="Arial"/>
              </a:rPr>
              <a:t>of</a:t>
            </a:r>
            <a:r>
              <a:rPr lang="en-GB" sz="2800" b="1" spc="35" dirty="0">
                <a:solidFill>
                  <a:srgbClr val="339933"/>
                </a:solidFill>
                <a:latin typeface="Century Gothic" panose="020B0502020202020204" pitchFamily="34" charset="0"/>
                <a:cs typeface="Arial"/>
              </a:rPr>
              <a:t> </a:t>
            </a:r>
            <a:r>
              <a:rPr lang="en-GB" sz="2800" b="1" spc="-10" dirty="0">
                <a:solidFill>
                  <a:srgbClr val="339933"/>
                </a:solidFill>
                <a:latin typeface="Century Gothic" panose="020B0502020202020204" pitchFamily="34" charset="0"/>
                <a:cs typeface="Arial"/>
              </a:rPr>
              <a:t>payment</a:t>
            </a:r>
            <a:endParaRPr lang="en-GB" sz="2800" dirty="0">
              <a:latin typeface="Century Gothic" panose="020B0502020202020204" pitchFamily="34" charset="0"/>
              <a:cs typeface="Arial"/>
            </a:endParaRPr>
          </a:p>
          <a:p>
            <a:pPr marL="469900" marR="285115" indent="-457200">
              <a:lnSpc>
                <a:spcPct val="100000"/>
              </a:lnSpc>
              <a:buClr>
                <a:srgbClr val="0070C0"/>
              </a:buClr>
              <a:buFont typeface="Century Gothic" panose="020B0502020202020204" pitchFamily="34" charset="0"/>
              <a:buChar char="■"/>
              <a:tabLst>
                <a:tab pos="469265" algn="l"/>
                <a:tab pos="469900" algn="l"/>
              </a:tabLst>
            </a:pPr>
            <a:r>
              <a:rPr lang="en-GB" sz="2800" spc="-5" dirty="0">
                <a:latin typeface="Century Gothic" panose="020B0502020202020204" pitchFamily="34" charset="0"/>
                <a:cs typeface="Arial"/>
              </a:rPr>
              <a:t>Potential </a:t>
            </a:r>
            <a:r>
              <a:rPr lang="en-GB" sz="2800" b="1" spc="-5" dirty="0">
                <a:solidFill>
                  <a:srgbClr val="339933"/>
                </a:solidFill>
                <a:latin typeface="Century Gothic" panose="020B0502020202020204" pitchFamily="34" charset="0"/>
                <a:cs typeface="Arial"/>
              </a:rPr>
              <a:t>marketing  challenges</a:t>
            </a:r>
            <a:endParaRPr lang="en-GB" sz="2800" dirty="0">
              <a:latin typeface="Century Gothic" panose="020B0502020202020204" pitchFamily="34" charset="0"/>
              <a:cs typeface="Arial"/>
            </a:endParaRPr>
          </a:p>
          <a:p>
            <a:pPr marL="469900" marR="5080" indent="-457200">
              <a:lnSpc>
                <a:spcPct val="100000"/>
              </a:lnSpc>
              <a:buClr>
                <a:srgbClr val="0070C0"/>
              </a:buClr>
              <a:buFont typeface="Century Gothic" panose="020B0502020202020204" pitchFamily="34" charset="0"/>
              <a:buChar char="■"/>
              <a:tabLst>
                <a:tab pos="469265" algn="l"/>
                <a:tab pos="469900" algn="l"/>
              </a:tabLst>
            </a:pPr>
            <a:r>
              <a:rPr lang="en-GB" sz="2800" b="1" spc="-5" dirty="0">
                <a:solidFill>
                  <a:srgbClr val="339933"/>
                </a:solidFill>
                <a:latin typeface="Century Gothic" panose="020B0502020202020204" pitchFamily="34" charset="0"/>
                <a:cs typeface="Arial"/>
              </a:rPr>
              <a:t>Possibility of selling </a:t>
            </a:r>
            <a:r>
              <a:rPr lang="en-GB" sz="2800" b="1" spc="-5" dirty="0">
                <a:latin typeface="Century Gothic" panose="020B0502020202020204" pitchFamily="34" charset="0"/>
                <a:cs typeface="Arial"/>
              </a:rPr>
              <a:t> </a:t>
            </a:r>
            <a:r>
              <a:rPr lang="en-GB" sz="2800" spc="-5" dirty="0">
                <a:latin typeface="Century Gothic" panose="020B0502020202020204" pitchFamily="34" charset="0"/>
                <a:cs typeface="Arial"/>
              </a:rPr>
              <a:t>the </a:t>
            </a:r>
            <a:r>
              <a:rPr lang="en-GB" sz="2800" dirty="0">
                <a:latin typeface="Century Gothic" panose="020B0502020202020204" pitchFamily="34" charset="0"/>
                <a:cs typeface="Arial"/>
              </a:rPr>
              <a:t>target crops </a:t>
            </a:r>
            <a:r>
              <a:rPr lang="en-GB" sz="2800" spc="-5" dirty="0">
                <a:latin typeface="Century Gothic" panose="020B0502020202020204" pitchFamily="34" charset="0"/>
                <a:cs typeface="Arial"/>
              </a:rPr>
              <a:t>to</a:t>
            </a:r>
            <a:r>
              <a:rPr lang="en-GB" sz="2800" spc="-60" dirty="0">
                <a:latin typeface="Century Gothic" panose="020B0502020202020204" pitchFamily="34" charset="0"/>
                <a:cs typeface="Arial"/>
              </a:rPr>
              <a:t> </a:t>
            </a:r>
            <a:r>
              <a:rPr lang="en-GB" sz="2800" dirty="0">
                <a:latin typeface="Century Gothic" panose="020B0502020202020204" pitchFamily="34" charset="0"/>
                <a:cs typeface="Arial"/>
              </a:rPr>
              <a:t>the  interviewee (produce  dealer)</a:t>
            </a:r>
          </a:p>
          <a:p>
            <a:endParaRPr lang="en-GB" dirty="0"/>
          </a:p>
        </p:txBody>
      </p:sp>
      <p:sp>
        <p:nvSpPr>
          <p:cNvPr id="18" name="Title 1">
            <a:extLst>
              <a:ext uri="{FF2B5EF4-FFF2-40B4-BE49-F238E27FC236}">
                <a16:creationId xmlns:a16="http://schemas.microsoft.com/office/drawing/2014/main" id="{B2A6D8E1-EDCA-4B2E-9E96-A956426D4200}"/>
              </a:ext>
            </a:extLst>
          </p:cNvPr>
          <p:cNvSpPr txBox="1">
            <a:spLocks/>
          </p:cNvSpPr>
          <p:nvPr/>
        </p:nvSpPr>
        <p:spPr>
          <a:xfrm>
            <a:off x="327712" y="78249"/>
            <a:ext cx="8740088"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Prepare the Survey Questionnaire</a:t>
            </a:r>
            <a:endParaRPr lang="ja-JP" altLang="en-US"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887600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テーブル, 民衆, 立つ, 男 が含まれている画像&#10;&#10;自動的に生成された説明">
            <a:extLst>
              <a:ext uri="{FF2B5EF4-FFF2-40B4-BE49-F238E27FC236}">
                <a16:creationId xmlns:a16="http://schemas.microsoft.com/office/drawing/2014/main" id="{6D32CF28-D34F-4162-92DB-2E22521F7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0162" y="2331582"/>
            <a:ext cx="3336127" cy="4448169"/>
          </a:xfrm>
          <a:prstGeom prst="rect">
            <a:avLst/>
          </a:prstGeom>
        </p:spPr>
      </p:pic>
      <p:grpSp>
        <p:nvGrpSpPr>
          <p:cNvPr id="8" name="Group 8">
            <a:extLst>
              <a:ext uri="{FF2B5EF4-FFF2-40B4-BE49-F238E27FC236}">
                <a16:creationId xmlns:a16="http://schemas.microsoft.com/office/drawing/2014/main" id="{CC9C3621-7A7D-4BC1-9A30-49762C037AFB}"/>
              </a:ext>
            </a:extLst>
          </p:cNvPr>
          <p:cNvGrpSpPr/>
          <p:nvPr/>
        </p:nvGrpSpPr>
        <p:grpSpPr>
          <a:xfrm>
            <a:off x="0" y="1281424"/>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3">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17" name="正方形/長方形 16">
            <a:extLst>
              <a:ext uri="{FF2B5EF4-FFF2-40B4-BE49-F238E27FC236}">
                <a16:creationId xmlns:a16="http://schemas.microsoft.com/office/drawing/2014/main" id="{59E421F8-C403-4EAE-B6CC-CF26CDBFD5CA}"/>
              </a:ext>
            </a:extLst>
          </p:cNvPr>
          <p:cNvSpPr/>
          <p:nvPr/>
        </p:nvSpPr>
        <p:spPr>
          <a:xfrm>
            <a:off x="5480162" y="5913002"/>
            <a:ext cx="3336126" cy="837337"/>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00"/>
                </a:solidFill>
                <a:latin typeface="Century Gothic" panose="020B0502020202020204" pitchFamily="34" charset="0"/>
              </a:rPr>
              <a:t>Prior discussion with a </a:t>
            </a:r>
            <a:r>
              <a:rPr lang="en-GB" sz="2000" b="1" dirty="0" err="1">
                <a:solidFill>
                  <a:srgbClr val="FFFF00"/>
                </a:solidFill>
                <a:latin typeface="Century Gothic" panose="020B0502020202020204" pitchFamily="34" charset="0"/>
              </a:rPr>
              <a:t>Wholeselers</a:t>
            </a:r>
            <a:r>
              <a:rPr lang="en-GB" sz="2000" b="1" dirty="0">
                <a:solidFill>
                  <a:srgbClr val="FFFF00"/>
                </a:solidFill>
                <a:latin typeface="Century Gothic" panose="020B0502020202020204" pitchFamily="34" charset="0"/>
              </a:rPr>
              <a:t> &amp; produce dealers</a:t>
            </a:r>
          </a:p>
        </p:txBody>
      </p:sp>
      <p:sp>
        <p:nvSpPr>
          <p:cNvPr id="5" name="テキスト ボックス 4">
            <a:extLst>
              <a:ext uri="{FF2B5EF4-FFF2-40B4-BE49-F238E27FC236}">
                <a16:creationId xmlns:a16="http://schemas.microsoft.com/office/drawing/2014/main" id="{8D613459-C0C0-4BD5-922D-7D23CE6B7756}"/>
              </a:ext>
            </a:extLst>
          </p:cNvPr>
          <p:cNvSpPr txBox="1"/>
          <p:nvPr/>
        </p:nvSpPr>
        <p:spPr>
          <a:xfrm>
            <a:off x="327712" y="2738545"/>
            <a:ext cx="4838699" cy="3323987"/>
          </a:xfrm>
          <a:prstGeom prst="rect">
            <a:avLst/>
          </a:prstGeom>
          <a:noFill/>
        </p:spPr>
        <p:txBody>
          <a:bodyPr wrap="square" rtlCol="0">
            <a:spAutoFit/>
          </a:bodyPr>
          <a:lstStyle/>
          <a:p>
            <a:pPr marL="469900" marR="5080" indent="-457200">
              <a:lnSpc>
                <a:spcPct val="100000"/>
              </a:lnSpc>
              <a:spcBef>
                <a:spcPts val="95"/>
              </a:spcBef>
              <a:buClr>
                <a:srgbClr val="0070C0"/>
              </a:buClr>
              <a:buFont typeface="Century Gothic" panose="020B0502020202020204" pitchFamily="34" charset="0"/>
              <a:buChar char="■"/>
              <a:tabLst>
                <a:tab pos="469265" algn="l"/>
                <a:tab pos="469900" algn="l"/>
              </a:tabLst>
            </a:pPr>
            <a:r>
              <a:rPr lang="en-GB" sz="3200" spc="-5" dirty="0">
                <a:latin typeface="Century Gothic" panose="020B0502020202020204" pitchFamily="34" charset="0"/>
                <a:cs typeface="Arial"/>
              </a:rPr>
              <a:t>It is </a:t>
            </a:r>
            <a:r>
              <a:rPr lang="en-GB" sz="3200" dirty="0">
                <a:latin typeface="Century Gothic" panose="020B0502020202020204" pitchFamily="34" charset="0"/>
                <a:cs typeface="Arial"/>
              </a:rPr>
              <a:t>important </a:t>
            </a:r>
            <a:r>
              <a:rPr lang="en-GB" sz="3200" spc="-5" dirty="0">
                <a:latin typeface="Century Gothic" panose="020B0502020202020204" pitchFamily="34" charset="0"/>
                <a:cs typeface="Arial"/>
              </a:rPr>
              <a:t>to</a:t>
            </a:r>
            <a:r>
              <a:rPr lang="en-GB" sz="3200" spc="-65" dirty="0">
                <a:latin typeface="Century Gothic" panose="020B0502020202020204" pitchFamily="34" charset="0"/>
                <a:cs typeface="Arial"/>
              </a:rPr>
              <a:t> </a:t>
            </a:r>
            <a:r>
              <a:rPr lang="en-GB" sz="3200" b="1" dirty="0">
                <a:solidFill>
                  <a:srgbClr val="CC0099"/>
                </a:solidFill>
                <a:latin typeface="Century Gothic" panose="020B0502020202020204" pitchFamily="34" charset="0"/>
                <a:cs typeface="Arial"/>
              </a:rPr>
              <a:t>seek  </a:t>
            </a:r>
            <a:r>
              <a:rPr lang="en-GB" sz="3200" b="1" spc="-5" dirty="0">
                <a:solidFill>
                  <a:srgbClr val="CC0099"/>
                </a:solidFill>
                <a:latin typeface="Century Gothic" panose="020B0502020202020204" pitchFamily="34" charset="0"/>
                <a:cs typeface="Arial"/>
              </a:rPr>
              <a:t>permission </a:t>
            </a:r>
            <a:r>
              <a:rPr lang="en-GB" sz="3200" spc="-5" dirty="0">
                <a:latin typeface="Century Gothic" panose="020B0502020202020204" pitchFamily="34" charset="0"/>
                <a:cs typeface="Arial"/>
              </a:rPr>
              <a:t>to </a:t>
            </a:r>
            <a:r>
              <a:rPr lang="en-GB" sz="3200" dirty="0">
                <a:latin typeface="Century Gothic" panose="020B0502020202020204" pitchFamily="34" charset="0"/>
                <a:cs typeface="Arial"/>
              </a:rPr>
              <a:t>carry  out </a:t>
            </a:r>
            <a:r>
              <a:rPr lang="en-GB" sz="3200" spc="-5" dirty="0">
                <a:latin typeface="Century Gothic" panose="020B0502020202020204" pitchFamily="34" charset="0"/>
                <a:cs typeface="Arial"/>
              </a:rPr>
              <a:t>the </a:t>
            </a:r>
            <a:r>
              <a:rPr lang="en-GB" sz="3200" dirty="0">
                <a:latin typeface="Century Gothic" panose="020B0502020202020204" pitchFamily="34" charset="0"/>
                <a:cs typeface="Arial"/>
              </a:rPr>
              <a:t>survey from  </a:t>
            </a:r>
            <a:r>
              <a:rPr lang="en-GB" sz="3200" spc="-5" dirty="0">
                <a:latin typeface="Century Gothic" panose="020B0502020202020204" pitchFamily="34" charset="0"/>
                <a:cs typeface="Arial"/>
              </a:rPr>
              <a:t>the </a:t>
            </a:r>
            <a:r>
              <a:rPr lang="en-GB" sz="3200" dirty="0">
                <a:latin typeface="Century Gothic" panose="020B0502020202020204" pitchFamily="34" charset="0"/>
                <a:cs typeface="Arial"/>
              </a:rPr>
              <a:t>relevant market  authority </a:t>
            </a:r>
            <a:r>
              <a:rPr lang="en-GB" sz="3200" b="1" spc="-5" dirty="0">
                <a:solidFill>
                  <a:srgbClr val="339933"/>
                </a:solidFill>
                <a:latin typeface="Century Gothic" panose="020B0502020202020204" pitchFamily="34" charset="0"/>
                <a:cs typeface="Arial"/>
              </a:rPr>
              <a:t>before </a:t>
            </a:r>
            <a:r>
              <a:rPr lang="en-GB" sz="3200" dirty="0">
                <a:latin typeface="Century Gothic" panose="020B0502020202020204" pitchFamily="34" charset="0"/>
                <a:cs typeface="Arial"/>
              </a:rPr>
              <a:t>the  actual market</a:t>
            </a:r>
            <a:r>
              <a:rPr lang="en-GB" sz="3200" spc="-35" dirty="0">
                <a:latin typeface="Century Gothic" panose="020B0502020202020204" pitchFamily="34" charset="0"/>
                <a:cs typeface="Arial"/>
              </a:rPr>
              <a:t> </a:t>
            </a:r>
            <a:r>
              <a:rPr lang="en-GB" sz="3200" dirty="0">
                <a:latin typeface="Century Gothic" panose="020B0502020202020204" pitchFamily="34" charset="0"/>
                <a:cs typeface="Arial"/>
              </a:rPr>
              <a:t>survey</a:t>
            </a:r>
          </a:p>
          <a:p>
            <a:endParaRPr lang="en-GB" dirty="0"/>
          </a:p>
        </p:txBody>
      </p:sp>
      <p:sp>
        <p:nvSpPr>
          <p:cNvPr id="18" name="Title 1">
            <a:extLst>
              <a:ext uri="{FF2B5EF4-FFF2-40B4-BE49-F238E27FC236}">
                <a16:creationId xmlns:a16="http://schemas.microsoft.com/office/drawing/2014/main" id="{B2A6D8E1-EDCA-4B2E-9E96-A956426D4200}"/>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Seek Market Authority</a:t>
            </a:r>
            <a:endParaRPr lang="ja-JP" altLang="en-US"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958722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737907" y="1943104"/>
            <a:ext cx="7786967" cy="4543416"/>
          </a:xfrm>
        </p:spPr>
        <p:txBody>
          <a:bodyPr>
            <a:normAutofit fontScale="92500" lnSpcReduction="10000"/>
          </a:bodyPr>
          <a:lstStyle/>
          <a:p>
            <a:pPr marL="469265" marR="30480" indent="-457200">
              <a:lnSpc>
                <a:spcPct val="100000"/>
              </a:lnSpc>
              <a:spcBef>
                <a:spcPts val="95"/>
              </a:spcBef>
              <a:buClr>
                <a:srgbClr val="0070C0"/>
              </a:buClr>
              <a:buFont typeface="Century Gothic" panose="020B0502020202020204" pitchFamily="34" charset="0"/>
              <a:buChar char="■"/>
              <a:tabLst>
                <a:tab pos="469265" algn="l"/>
                <a:tab pos="469900" algn="l"/>
              </a:tabLst>
            </a:pPr>
            <a:r>
              <a:rPr lang="en-GB" sz="3200" b="1" spc="-5" dirty="0">
                <a:solidFill>
                  <a:srgbClr val="CC0099"/>
                </a:solidFill>
                <a:latin typeface="Century Gothic" panose="020B0502020202020204" pitchFamily="34" charset="0"/>
                <a:cs typeface="Arial"/>
              </a:rPr>
              <a:t>Request </a:t>
            </a:r>
            <a:r>
              <a:rPr lang="en-GB" sz="3200" spc="-5" dirty="0">
                <a:latin typeface="Century Gothic" panose="020B0502020202020204" pitchFamily="34" charset="0"/>
                <a:cs typeface="Arial"/>
              </a:rPr>
              <a:t>the </a:t>
            </a:r>
            <a:r>
              <a:rPr lang="en-GB" sz="3200" dirty="0">
                <a:latin typeface="Century Gothic" panose="020B0502020202020204" pitchFamily="34" charset="0"/>
                <a:cs typeface="Arial"/>
              </a:rPr>
              <a:t>relevant market authority </a:t>
            </a:r>
            <a:r>
              <a:rPr lang="en-GB" sz="3200" spc="-5" dirty="0">
                <a:latin typeface="Century Gothic" panose="020B0502020202020204" pitchFamily="34" charset="0"/>
                <a:cs typeface="Arial"/>
              </a:rPr>
              <a:t>to  </a:t>
            </a:r>
            <a:r>
              <a:rPr lang="en-GB" sz="3200" dirty="0">
                <a:latin typeface="Century Gothic" panose="020B0502020202020204" pitchFamily="34" charset="0"/>
                <a:cs typeface="Arial"/>
              </a:rPr>
              <a:t>introduce you </a:t>
            </a:r>
            <a:r>
              <a:rPr lang="en-GB" sz="3200" spc="-5" dirty="0">
                <a:latin typeface="Century Gothic" panose="020B0502020202020204" pitchFamily="34" charset="0"/>
                <a:cs typeface="Arial"/>
              </a:rPr>
              <a:t>to the </a:t>
            </a:r>
            <a:r>
              <a:rPr lang="en-GB" sz="3200" b="1" spc="-5" dirty="0">
                <a:solidFill>
                  <a:srgbClr val="339933"/>
                </a:solidFill>
                <a:latin typeface="Century Gothic" panose="020B0502020202020204" pitchFamily="34" charset="0"/>
                <a:cs typeface="Arial"/>
              </a:rPr>
              <a:t>major dealers </a:t>
            </a:r>
            <a:r>
              <a:rPr lang="en-GB" sz="3200" dirty="0">
                <a:latin typeface="Century Gothic" panose="020B0502020202020204" pitchFamily="34" charset="0"/>
                <a:cs typeface="Arial"/>
              </a:rPr>
              <a:t>of </a:t>
            </a:r>
            <a:r>
              <a:rPr lang="en-GB" sz="3200" spc="-5" dirty="0">
                <a:latin typeface="Century Gothic" panose="020B0502020202020204" pitchFamily="34" charset="0"/>
                <a:cs typeface="Arial"/>
              </a:rPr>
              <a:t>the </a:t>
            </a:r>
            <a:r>
              <a:rPr lang="en-GB" sz="3200" dirty="0">
                <a:latin typeface="Century Gothic" panose="020B0502020202020204" pitchFamily="34" charset="0"/>
                <a:cs typeface="Arial"/>
              </a:rPr>
              <a:t>target crops:</a:t>
            </a:r>
          </a:p>
          <a:p>
            <a:pPr>
              <a:lnSpc>
                <a:spcPct val="100000"/>
              </a:lnSpc>
              <a:spcBef>
                <a:spcPts val="25"/>
              </a:spcBef>
              <a:buClr>
                <a:srgbClr val="0070C0"/>
              </a:buClr>
              <a:buFont typeface="Wingdings"/>
              <a:buChar char=""/>
            </a:pPr>
            <a:endParaRPr lang="en-GB" sz="3200" dirty="0">
              <a:latin typeface="Century Gothic" panose="020B0502020202020204" pitchFamily="34" charset="0"/>
              <a:cs typeface="Arial"/>
            </a:endParaRPr>
          </a:p>
          <a:p>
            <a:pPr marL="927100" lvl="1" indent="-457200">
              <a:lnSpc>
                <a:spcPct val="100000"/>
              </a:lnSpc>
              <a:buClr>
                <a:srgbClr val="0070C0"/>
              </a:buClr>
              <a:buFont typeface="Wingdings"/>
              <a:buChar char=""/>
              <a:tabLst>
                <a:tab pos="926465" algn="l"/>
                <a:tab pos="927100" algn="l"/>
              </a:tabLst>
            </a:pPr>
            <a:r>
              <a:rPr lang="en-GB" sz="3200" spc="-5" dirty="0">
                <a:latin typeface="Century Gothic" panose="020B0502020202020204" pitchFamily="34" charset="0"/>
                <a:cs typeface="Arial"/>
              </a:rPr>
              <a:t>For </a:t>
            </a:r>
            <a:r>
              <a:rPr lang="en-GB" sz="3200" dirty="0">
                <a:latin typeface="Century Gothic" panose="020B0502020202020204" pitchFamily="34" charset="0"/>
                <a:cs typeface="Arial"/>
              </a:rPr>
              <a:t>purposes of building </a:t>
            </a:r>
            <a:r>
              <a:rPr lang="en-GB" sz="3200" spc="-5" dirty="0">
                <a:latin typeface="Century Gothic" panose="020B0502020202020204" pitchFamily="34" charset="0"/>
                <a:cs typeface="Arial"/>
              </a:rPr>
              <a:t>relationship</a:t>
            </a:r>
            <a:endParaRPr lang="en-GB" sz="3200" dirty="0">
              <a:latin typeface="Century Gothic" panose="020B0502020202020204" pitchFamily="34" charset="0"/>
              <a:cs typeface="Arial"/>
            </a:endParaRPr>
          </a:p>
          <a:p>
            <a:pPr lvl="1">
              <a:lnSpc>
                <a:spcPct val="100000"/>
              </a:lnSpc>
              <a:spcBef>
                <a:spcPts val="25"/>
              </a:spcBef>
              <a:buClr>
                <a:srgbClr val="0070C0"/>
              </a:buClr>
              <a:buFont typeface="Wingdings"/>
              <a:buChar char=""/>
            </a:pPr>
            <a:endParaRPr lang="en-GB" sz="3200" dirty="0">
              <a:latin typeface="Century Gothic" panose="020B0502020202020204" pitchFamily="34" charset="0"/>
              <a:cs typeface="Arial"/>
            </a:endParaRPr>
          </a:p>
          <a:p>
            <a:pPr marL="927100" lvl="1" indent="-457200">
              <a:lnSpc>
                <a:spcPct val="100000"/>
              </a:lnSpc>
              <a:buClr>
                <a:srgbClr val="0070C0"/>
              </a:buClr>
              <a:buFont typeface="Wingdings"/>
              <a:buChar char=""/>
              <a:tabLst>
                <a:tab pos="926465" algn="l"/>
                <a:tab pos="927100" algn="l"/>
              </a:tabLst>
            </a:pPr>
            <a:r>
              <a:rPr lang="en-GB" sz="3200" spc="-5" dirty="0">
                <a:latin typeface="Century Gothic" panose="020B0502020202020204" pitchFamily="34" charset="0"/>
                <a:cs typeface="Arial"/>
              </a:rPr>
              <a:t>Explaining the </a:t>
            </a:r>
            <a:r>
              <a:rPr lang="en-GB" sz="3200" dirty="0">
                <a:latin typeface="Century Gothic" panose="020B0502020202020204" pitchFamily="34" charset="0"/>
                <a:cs typeface="Arial"/>
              </a:rPr>
              <a:t>purpose of </a:t>
            </a:r>
            <a:r>
              <a:rPr lang="en-GB" sz="3200" spc="-5" dirty="0">
                <a:latin typeface="Century Gothic" panose="020B0502020202020204" pitchFamily="34" charset="0"/>
                <a:cs typeface="Arial"/>
              </a:rPr>
              <a:t>the</a:t>
            </a:r>
            <a:r>
              <a:rPr lang="en-GB" sz="3200" spc="30" dirty="0">
                <a:latin typeface="Century Gothic" panose="020B0502020202020204" pitchFamily="34" charset="0"/>
                <a:cs typeface="Arial"/>
              </a:rPr>
              <a:t> </a:t>
            </a:r>
            <a:r>
              <a:rPr lang="en-GB" sz="3200" dirty="0">
                <a:latin typeface="Century Gothic" panose="020B0502020202020204" pitchFamily="34" charset="0"/>
                <a:cs typeface="Arial"/>
              </a:rPr>
              <a:t>survey</a:t>
            </a:r>
          </a:p>
          <a:p>
            <a:pPr lvl="1">
              <a:lnSpc>
                <a:spcPct val="100000"/>
              </a:lnSpc>
              <a:spcBef>
                <a:spcPts val="25"/>
              </a:spcBef>
              <a:buClr>
                <a:srgbClr val="0070C0"/>
              </a:buClr>
              <a:buFont typeface="Wingdings"/>
              <a:buChar char=""/>
            </a:pPr>
            <a:endParaRPr lang="en-GB" sz="3200" dirty="0">
              <a:latin typeface="Century Gothic" panose="020B0502020202020204" pitchFamily="34" charset="0"/>
              <a:cs typeface="Arial"/>
            </a:endParaRPr>
          </a:p>
          <a:p>
            <a:pPr marL="927100" lvl="1" indent="-457200">
              <a:lnSpc>
                <a:spcPct val="100000"/>
              </a:lnSpc>
              <a:buClr>
                <a:srgbClr val="0070C0"/>
              </a:buClr>
              <a:buFont typeface="Wingdings"/>
              <a:buChar char=""/>
              <a:tabLst>
                <a:tab pos="926465" algn="l"/>
                <a:tab pos="927100" algn="l"/>
              </a:tabLst>
            </a:pPr>
            <a:r>
              <a:rPr lang="en-GB" sz="3200" spc="-5" dirty="0">
                <a:latin typeface="Century Gothic" panose="020B0502020202020204" pitchFamily="34" charset="0"/>
                <a:cs typeface="Arial"/>
              </a:rPr>
              <a:t>Making </a:t>
            </a:r>
            <a:r>
              <a:rPr lang="en-GB" sz="3200" dirty="0">
                <a:latin typeface="Century Gothic" panose="020B0502020202020204" pitchFamily="34" charset="0"/>
                <a:cs typeface="Arial"/>
              </a:rPr>
              <a:t>appointment for actual market survey</a:t>
            </a: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Identify Major Dealers</a:t>
            </a:r>
            <a:endParaRPr lang="ja-JP" altLang="en-US"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993615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a:extLst>
              <a:ext uri="{FF2B5EF4-FFF2-40B4-BE49-F238E27FC236}">
                <a16:creationId xmlns:a16="http://schemas.microsoft.com/office/drawing/2014/main" id="{CC9C3621-7A7D-4BC1-9A30-49762C037AFB}"/>
              </a:ext>
            </a:extLst>
          </p:cNvPr>
          <p:cNvGrpSpPr/>
          <p:nvPr/>
        </p:nvGrpSpPr>
        <p:grpSpPr>
          <a:xfrm>
            <a:off x="0" y="1281424"/>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17" name="正方形/長方形 16">
            <a:extLst>
              <a:ext uri="{FF2B5EF4-FFF2-40B4-BE49-F238E27FC236}">
                <a16:creationId xmlns:a16="http://schemas.microsoft.com/office/drawing/2014/main" id="{59E421F8-C403-4EAE-B6CC-CF26CDBFD5CA}"/>
              </a:ext>
            </a:extLst>
          </p:cNvPr>
          <p:cNvSpPr/>
          <p:nvPr/>
        </p:nvSpPr>
        <p:spPr>
          <a:xfrm>
            <a:off x="5632562" y="5674877"/>
            <a:ext cx="3336126" cy="837337"/>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00"/>
                </a:solidFill>
                <a:latin typeface="Century Gothic" panose="020B0502020202020204" pitchFamily="34" charset="0"/>
              </a:rPr>
              <a:t>A Group </a:t>
            </a:r>
            <a:r>
              <a:rPr lang="en-GB" sz="2000" b="1">
                <a:solidFill>
                  <a:srgbClr val="FFFF00"/>
                </a:solidFill>
                <a:latin typeface="Century Gothic" panose="020B0502020202020204" pitchFamily="34" charset="0"/>
              </a:rPr>
              <a:t>Facilitator </a:t>
            </a:r>
            <a:r>
              <a:rPr lang="en-GB" sz="2000" b="1" dirty="0">
                <a:solidFill>
                  <a:srgbClr val="FFFF00"/>
                </a:solidFill>
                <a:latin typeface="Century Gothic" panose="020B0502020202020204" pitchFamily="34" charset="0"/>
              </a:rPr>
              <a:t>c</a:t>
            </a:r>
            <a:r>
              <a:rPr lang="en-GB" sz="2000" b="1">
                <a:solidFill>
                  <a:srgbClr val="FFFF00"/>
                </a:solidFill>
                <a:latin typeface="Century Gothic" panose="020B0502020202020204" pitchFamily="34" charset="0"/>
              </a:rPr>
              <a:t>onfirming </a:t>
            </a:r>
            <a:r>
              <a:rPr lang="en-GB" sz="2000" b="1" dirty="0">
                <a:solidFill>
                  <a:srgbClr val="FFFF00"/>
                </a:solidFill>
                <a:latin typeface="Century Gothic" panose="020B0502020202020204" pitchFamily="34" charset="0"/>
              </a:rPr>
              <a:t>the arrangement of survey</a:t>
            </a:r>
          </a:p>
        </p:txBody>
      </p:sp>
      <p:sp>
        <p:nvSpPr>
          <p:cNvPr id="5" name="テキスト ボックス 4">
            <a:extLst>
              <a:ext uri="{FF2B5EF4-FFF2-40B4-BE49-F238E27FC236}">
                <a16:creationId xmlns:a16="http://schemas.microsoft.com/office/drawing/2014/main" id="{8D613459-C0C0-4BD5-922D-7D23CE6B7756}"/>
              </a:ext>
            </a:extLst>
          </p:cNvPr>
          <p:cNvSpPr txBox="1"/>
          <p:nvPr/>
        </p:nvSpPr>
        <p:spPr>
          <a:xfrm>
            <a:off x="-76200" y="1648101"/>
            <a:ext cx="6105525" cy="5552802"/>
          </a:xfrm>
          <a:prstGeom prst="rect">
            <a:avLst/>
          </a:prstGeom>
          <a:noFill/>
          <a:effectLst>
            <a:outerShdw blurRad="50800" dist="38100" dir="2700000" algn="tl" rotWithShape="0">
              <a:prstClr val="black">
                <a:alpha val="40000"/>
              </a:prstClr>
            </a:outerShdw>
          </a:effectLst>
        </p:spPr>
        <p:txBody>
          <a:bodyPr wrap="square" rtlCol="0">
            <a:spAutoFit/>
          </a:bodyPr>
          <a:lstStyle/>
          <a:p>
            <a:pPr marL="469900" marR="570865" indent="-457200">
              <a:lnSpc>
                <a:spcPct val="100000"/>
              </a:lnSpc>
              <a:spcBef>
                <a:spcPts val="95"/>
              </a:spcBef>
              <a:buClr>
                <a:srgbClr val="0070C0"/>
              </a:buClr>
              <a:buFont typeface="Century Gothic" panose="020B0502020202020204" pitchFamily="34" charset="0"/>
              <a:buChar char="■"/>
              <a:tabLst>
                <a:tab pos="469265" algn="l"/>
                <a:tab pos="469900" algn="l"/>
              </a:tabLst>
            </a:pPr>
            <a:r>
              <a:rPr lang="en-GB" sz="2800" b="1" spc="-5" dirty="0">
                <a:solidFill>
                  <a:srgbClr val="CC0099"/>
                </a:solidFill>
                <a:latin typeface="Arial"/>
                <a:cs typeface="Arial"/>
              </a:rPr>
              <a:t>Timing: </a:t>
            </a:r>
            <a:r>
              <a:rPr lang="en-GB" sz="2800" b="1" spc="-5" dirty="0">
                <a:latin typeface="Arial"/>
                <a:cs typeface="Arial"/>
              </a:rPr>
              <a:t>Morning time </a:t>
            </a:r>
            <a:r>
              <a:rPr lang="en-GB" sz="2800" spc="-5" dirty="0">
                <a:latin typeface="Arial"/>
                <a:cs typeface="Arial"/>
              </a:rPr>
              <a:t>is preferable to find more dealers</a:t>
            </a:r>
          </a:p>
          <a:p>
            <a:pPr marL="469900" marR="570865" indent="-457200">
              <a:lnSpc>
                <a:spcPct val="100000"/>
              </a:lnSpc>
              <a:spcBef>
                <a:spcPts val="95"/>
              </a:spcBef>
              <a:buClr>
                <a:srgbClr val="0070C0"/>
              </a:buClr>
              <a:buFont typeface="Century Gothic" panose="020B0502020202020204" pitchFamily="34" charset="0"/>
              <a:buChar char="■"/>
              <a:tabLst>
                <a:tab pos="469265" algn="l"/>
                <a:tab pos="469900" algn="l"/>
              </a:tabLst>
            </a:pPr>
            <a:r>
              <a:rPr lang="en-GB" sz="2800" b="1" spc="-5" dirty="0">
                <a:solidFill>
                  <a:srgbClr val="CC0099"/>
                </a:solidFill>
                <a:latin typeface="Arial"/>
                <a:cs typeface="Arial"/>
              </a:rPr>
              <a:t>Instruction: </a:t>
            </a:r>
            <a:r>
              <a:rPr lang="en-GB" sz="2800" spc="-5" dirty="0">
                <a:latin typeface="Arial"/>
                <a:cs typeface="Arial"/>
              </a:rPr>
              <a:t>Give clear instruction for the representative farmers before the survey.</a:t>
            </a:r>
          </a:p>
          <a:p>
            <a:pPr marL="469265" marR="353060" indent="-457200">
              <a:lnSpc>
                <a:spcPct val="100000"/>
              </a:lnSpc>
              <a:buClr>
                <a:srgbClr val="0070C0"/>
              </a:buClr>
              <a:buFont typeface="Century Gothic" panose="020B0502020202020204" pitchFamily="34" charset="0"/>
              <a:buChar char="■"/>
              <a:tabLst>
                <a:tab pos="469265" algn="l"/>
                <a:tab pos="469900" algn="l"/>
              </a:tabLst>
            </a:pPr>
            <a:r>
              <a:rPr lang="en-GB" sz="2800" b="1" spc="-5" dirty="0">
                <a:solidFill>
                  <a:srgbClr val="CC0099"/>
                </a:solidFill>
                <a:latin typeface="Arial"/>
                <a:cs typeface="Arial"/>
              </a:rPr>
              <a:t>Assign </a:t>
            </a:r>
            <a:r>
              <a:rPr lang="en-GB" sz="2800" dirty="0">
                <a:latin typeface="Arial"/>
                <a:cs typeface="Arial"/>
              </a:rPr>
              <a:t>duties </a:t>
            </a:r>
            <a:r>
              <a:rPr lang="en-GB" sz="2800" spc="-5" dirty="0">
                <a:latin typeface="Arial"/>
                <a:cs typeface="Arial"/>
              </a:rPr>
              <a:t>&amp;  </a:t>
            </a:r>
            <a:r>
              <a:rPr lang="en-GB" sz="2800" dirty="0">
                <a:latin typeface="Arial"/>
                <a:cs typeface="Arial"/>
              </a:rPr>
              <a:t>responsibilities (team </a:t>
            </a:r>
            <a:r>
              <a:rPr lang="en-GB" sz="2800" spc="-25" dirty="0">
                <a:latin typeface="Arial"/>
                <a:cs typeface="Arial"/>
              </a:rPr>
              <a:t>leader, </a:t>
            </a:r>
            <a:r>
              <a:rPr lang="en-GB" sz="2800" dirty="0">
                <a:latin typeface="Arial"/>
                <a:cs typeface="Arial"/>
              </a:rPr>
              <a:t>note </a:t>
            </a:r>
            <a:r>
              <a:rPr lang="en-GB" sz="2800" spc="-25" dirty="0">
                <a:latin typeface="Arial"/>
                <a:cs typeface="Arial"/>
              </a:rPr>
              <a:t>taker, </a:t>
            </a:r>
            <a:r>
              <a:rPr lang="en-GB" sz="2800" spc="-5" dirty="0">
                <a:latin typeface="Arial"/>
                <a:cs typeface="Arial"/>
              </a:rPr>
              <a:t>time </a:t>
            </a:r>
            <a:r>
              <a:rPr lang="en-GB" sz="2800" spc="-25" dirty="0">
                <a:latin typeface="Arial"/>
                <a:cs typeface="Arial"/>
              </a:rPr>
              <a:t>keeper,</a:t>
            </a:r>
            <a:r>
              <a:rPr lang="en-GB" sz="2800" spc="-5" dirty="0">
                <a:latin typeface="Arial"/>
                <a:cs typeface="Arial"/>
              </a:rPr>
              <a:t> </a:t>
            </a:r>
            <a:r>
              <a:rPr lang="en-GB" sz="2800" dirty="0">
                <a:latin typeface="Arial"/>
                <a:cs typeface="Arial"/>
              </a:rPr>
              <a:t>interviewer)</a:t>
            </a:r>
          </a:p>
          <a:p>
            <a:pPr marL="469900" marR="5080" indent="-457200">
              <a:lnSpc>
                <a:spcPct val="100000"/>
              </a:lnSpc>
              <a:buClr>
                <a:srgbClr val="0070C0"/>
              </a:buClr>
              <a:buFont typeface="Century Gothic" panose="020B0502020202020204" pitchFamily="34" charset="0"/>
              <a:buChar char="■"/>
              <a:tabLst>
                <a:tab pos="469265" algn="l"/>
                <a:tab pos="469900" algn="l"/>
              </a:tabLst>
            </a:pPr>
            <a:r>
              <a:rPr lang="en-GB" sz="2800" b="1" spc="-5" dirty="0">
                <a:solidFill>
                  <a:srgbClr val="CC0099"/>
                </a:solidFill>
                <a:latin typeface="Arial"/>
                <a:cs typeface="Arial"/>
              </a:rPr>
              <a:t>Support: </a:t>
            </a:r>
            <a:r>
              <a:rPr lang="en-GB" sz="2800" spc="-5" dirty="0">
                <a:latin typeface="Arial"/>
                <a:cs typeface="Arial"/>
              </a:rPr>
              <a:t>Experts support each farmer’s group</a:t>
            </a:r>
            <a:endParaRPr lang="en-GB" sz="2800" dirty="0">
              <a:latin typeface="Arial"/>
              <a:cs typeface="Arial"/>
            </a:endParaRPr>
          </a:p>
          <a:p>
            <a:endParaRPr lang="en-GB" dirty="0"/>
          </a:p>
        </p:txBody>
      </p:sp>
      <p:sp>
        <p:nvSpPr>
          <p:cNvPr id="18" name="Title 1">
            <a:extLst>
              <a:ext uri="{FF2B5EF4-FFF2-40B4-BE49-F238E27FC236}">
                <a16:creationId xmlns:a16="http://schemas.microsoft.com/office/drawing/2014/main" id="{B2A6D8E1-EDCA-4B2E-9E96-A956426D4200}"/>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Implementation of the Survey</a:t>
            </a:r>
            <a:endParaRPr lang="ja-JP" altLang="en-US" sz="4000" b="1" dirty="0">
              <a:solidFill>
                <a:srgbClr val="002060"/>
              </a:solidFill>
              <a:latin typeface="Century Gothic" panose="020B0502020202020204" pitchFamily="34" charset="0"/>
            </a:endParaRPr>
          </a:p>
        </p:txBody>
      </p:sp>
      <p:pic>
        <p:nvPicPr>
          <p:cNvPr id="15" name="図 4">
            <a:extLst>
              <a:ext uri="{FF2B5EF4-FFF2-40B4-BE49-F238E27FC236}">
                <a16:creationId xmlns:a16="http://schemas.microsoft.com/office/drawing/2014/main" id="{9DAF4E9B-6834-49BE-9927-7B5427D4A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4084" y="1895361"/>
            <a:ext cx="3420662" cy="3789041"/>
          </a:xfrm>
          <a:prstGeom prst="rect">
            <a:avLst/>
          </a:prstGeom>
        </p:spPr>
      </p:pic>
    </p:spTree>
    <p:extLst>
      <p:ext uri="{BB962C8B-B14F-4D97-AF65-F5344CB8AC3E}">
        <p14:creationId xmlns:p14="http://schemas.microsoft.com/office/powerpoint/2010/main" val="3565954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人, 立つ, 民衆, 男 が含まれている画像&#10;&#10;自動的に生成された説明">
            <a:extLst>
              <a:ext uri="{FF2B5EF4-FFF2-40B4-BE49-F238E27FC236}">
                <a16:creationId xmlns:a16="http://schemas.microsoft.com/office/drawing/2014/main" id="{53861B91-4BDB-4307-8345-80AFB8147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111" y="2698901"/>
            <a:ext cx="3969625" cy="2977219"/>
          </a:xfrm>
          <a:prstGeom prst="rect">
            <a:avLst/>
          </a:prstGeom>
        </p:spPr>
      </p:pic>
      <p:grpSp>
        <p:nvGrpSpPr>
          <p:cNvPr id="8" name="Group 8">
            <a:extLst>
              <a:ext uri="{FF2B5EF4-FFF2-40B4-BE49-F238E27FC236}">
                <a16:creationId xmlns:a16="http://schemas.microsoft.com/office/drawing/2014/main" id="{CC9C3621-7A7D-4BC1-9A30-49762C037AFB}"/>
              </a:ext>
            </a:extLst>
          </p:cNvPr>
          <p:cNvGrpSpPr/>
          <p:nvPr/>
        </p:nvGrpSpPr>
        <p:grpSpPr>
          <a:xfrm>
            <a:off x="0" y="1281424"/>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3">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17" name="正方形/長方形 16">
            <a:extLst>
              <a:ext uri="{FF2B5EF4-FFF2-40B4-BE49-F238E27FC236}">
                <a16:creationId xmlns:a16="http://schemas.microsoft.com/office/drawing/2014/main" id="{59E421F8-C403-4EAE-B6CC-CF26CDBFD5CA}"/>
              </a:ext>
            </a:extLst>
          </p:cNvPr>
          <p:cNvSpPr/>
          <p:nvPr/>
        </p:nvSpPr>
        <p:spPr>
          <a:xfrm>
            <a:off x="5080110" y="5566979"/>
            <a:ext cx="3969625" cy="54566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00"/>
                </a:solidFill>
                <a:latin typeface="Century Gothic" panose="020B0502020202020204" pitchFamily="34" charset="0"/>
              </a:rPr>
              <a:t>Market Survey by Farmers</a:t>
            </a:r>
          </a:p>
        </p:txBody>
      </p:sp>
      <p:sp>
        <p:nvSpPr>
          <p:cNvPr id="5" name="テキスト ボックス 4">
            <a:extLst>
              <a:ext uri="{FF2B5EF4-FFF2-40B4-BE49-F238E27FC236}">
                <a16:creationId xmlns:a16="http://schemas.microsoft.com/office/drawing/2014/main" id="{8D613459-C0C0-4BD5-922D-7D23CE6B7756}"/>
              </a:ext>
            </a:extLst>
          </p:cNvPr>
          <p:cNvSpPr txBox="1"/>
          <p:nvPr/>
        </p:nvSpPr>
        <p:spPr>
          <a:xfrm>
            <a:off x="327712" y="2096573"/>
            <a:ext cx="4996763" cy="4308872"/>
          </a:xfrm>
          <a:prstGeom prst="rect">
            <a:avLst/>
          </a:prstGeom>
          <a:noFill/>
        </p:spPr>
        <p:txBody>
          <a:bodyPr wrap="square" rtlCol="0">
            <a:spAutoFit/>
          </a:bodyPr>
          <a:lstStyle/>
          <a:p>
            <a:pPr marL="469900" marR="5080" indent="-457200">
              <a:lnSpc>
                <a:spcPct val="100000"/>
              </a:lnSpc>
              <a:spcBef>
                <a:spcPts val="95"/>
              </a:spcBef>
              <a:buClr>
                <a:srgbClr val="0070C0"/>
              </a:buClr>
              <a:buFont typeface="Century Gothic" panose="020B0502020202020204" pitchFamily="34" charset="0"/>
              <a:buChar char="■"/>
              <a:tabLst>
                <a:tab pos="469265" algn="l"/>
                <a:tab pos="469900" algn="l"/>
              </a:tabLst>
            </a:pPr>
            <a:r>
              <a:rPr lang="en-GB" sz="3200" b="1" spc="-5" dirty="0">
                <a:solidFill>
                  <a:srgbClr val="CC0099"/>
                </a:solidFill>
                <a:latin typeface="Arial"/>
                <a:cs typeface="Arial"/>
              </a:rPr>
              <a:t>Conduct </a:t>
            </a:r>
            <a:r>
              <a:rPr lang="en-GB" sz="3200" spc="-5" dirty="0">
                <a:latin typeface="Arial"/>
                <a:cs typeface="Arial"/>
              </a:rPr>
              <a:t>the </a:t>
            </a:r>
            <a:r>
              <a:rPr lang="en-GB" sz="3200" dirty="0">
                <a:latin typeface="Arial"/>
                <a:cs typeface="Arial"/>
              </a:rPr>
              <a:t>survey  </a:t>
            </a:r>
            <a:r>
              <a:rPr lang="en-GB" sz="3200" spc="-5" dirty="0">
                <a:latin typeface="Arial"/>
                <a:cs typeface="Arial"/>
              </a:rPr>
              <a:t>with </a:t>
            </a:r>
            <a:r>
              <a:rPr lang="en-GB" sz="3200" dirty="0">
                <a:latin typeface="Arial"/>
                <a:cs typeface="Arial"/>
              </a:rPr>
              <a:t>respective</a:t>
            </a:r>
            <a:r>
              <a:rPr lang="en-GB" sz="3200" spc="-70" dirty="0">
                <a:latin typeface="Arial"/>
                <a:cs typeface="Arial"/>
              </a:rPr>
              <a:t> </a:t>
            </a:r>
            <a:r>
              <a:rPr lang="en-GB" sz="3200" dirty="0">
                <a:latin typeface="Arial"/>
                <a:cs typeface="Arial"/>
              </a:rPr>
              <a:t>working  groups</a:t>
            </a:r>
          </a:p>
          <a:p>
            <a:pPr marL="469900" marR="399415" indent="-457200" algn="just">
              <a:lnSpc>
                <a:spcPct val="100000"/>
              </a:lnSpc>
              <a:buClr>
                <a:srgbClr val="0070C0"/>
              </a:buClr>
              <a:buFont typeface="Century Gothic" panose="020B0502020202020204" pitchFamily="34" charset="0"/>
              <a:buChar char="■"/>
              <a:tabLst>
                <a:tab pos="469900" algn="l"/>
              </a:tabLst>
            </a:pPr>
            <a:r>
              <a:rPr lang="en-GB" sz="3200" b="1" spc="-5" dirty="0">
                <a:solidFill>
                  <a:srgbClr val="CC0099"/>
                </a:solidFill>
                <a:latin typeface="Arial"/>
                <a:cs typeface="Arial"/>
              </a:rPr>
              <a:t>Ensure </a:t>
            </a:r>
            <a:r>
              <a:rPr lang="en-GB" sz="3200" spc="-5" dirty="0">
                <a:latin typeface="Arial"/>
                <a:cs typeface="Arial"/>
              </a:rPr>
              <a:t>all</a:t>
            </a:r>
            <a:r>
              <a:rPr lang="en-GB" sz="3200" spc="-40" dirty="0">
                <a:latin typeface="Arial"/>
                <a:cs typeface="Arial"/>
              </a:rPr>
              <a:t> </a:t>
            </a:r>
            <a:r>
              <a:rPr lang="en-GB" sz="3200" dirty="0">
                <a:latin typeface="Arial"/>
                <a:cs typeface="Arial"/>
              </a:rPr>
              <a:t>questions  have been asked for  </a:t>
            </a:r>
            <a:r>
              <a:rPr lang="en-GB" sz="3200" spc="-5" dirty="0">
                <a:latin typeface="Arial"/>
                <a:cs typeface="Arial"/>
              </a:rPr>
              <a:t>the </a:t>
            </a:r>
            <a:r>
              <a:rPr lang="en-GB" sz="3200" dirty="0">
                <a:latin typeface="Arial"/>
                <a:cs typeface="Arial"/>
              </a:rPr>
              <a:t>target</a:t>
            </a:r>
            <a:r>
              <a:rPr lang="en-GB" sz="3200" spc="-15" dirty="0">
                <a:latin typeface="Arial"/>
                <a:cs typeface="Arial"/>
              </a:rPr>
              <a:t> </a:t>
            </a:r>
            <a:r>
              <a:rPr lang="en-GB" sz="3200" dirty="0">
                <a:latin typeface="Arial"/>
                <a:cs typeface="Arial"/>
              </a:rPr>
              <a:t>crops</a:t>
            </a:r>
          </a:p>
          <a:p>
            <a:pPr marL="469900" marR="478155" indent="-457200" algn="just">
              <a:lnSpc>
                <a:spcPct val="100000"/>
              </a:lnSpc>
              <a:buClr>
                <a:srgbClr val="0070C0"/>
              </a:buClr>
              <a:buFont typeface="Century Gothic" panose="020B0502020202020204" pitchFamily="34" charset="0"/>
              <a:buChar char="■"/>
              <a:tabLst>
                <a:tab pos="469900" algn="l"/>
              </a:tabLst>
            </a:pPr>
            <a:r>
              <a:rPr lang="en-GB" sz="3200" b="1" spc="-5" dirty="0">
                <a:solidFill>
                  <a:srgbClr val="CC0099"/>
                </a:solidFill>
                <a:latin typeface="Arial"/>
                <a:cs typeface="Arial"/>
              </a:rPr>
              <a:t>Observe </a:t>
            </a:r>
            <a:r>
              <a:rPr lang="en-GB" sz="3200" spc="-5" dirty="0">
                <a:latin typeface="Arial"/>
                <a:cs typeface="Arial"/>
              </a:rPr>
              <a:t>the </a:t>
            </a:r>
            <a:r>
              <a:rPr lang="en-GB" sz="3200" dirty="0">
                <a:latin typeface="Arial"/>
                <a:cs typeface="Arial"/>
              </a:rPr>
              <a:t>market  carefully….</a:t>
            </a:r>
          </a:p>
          <a:p>
            <a:endParaRPr lang="en-GB" dirty="0"/>
          </a:p>
        </p:txBody>
      </p:sp>
      <p:sp>
        <p:nvSpPr>
          <p:cNvPr id="18" name="Title 1">
            <a:extLst>
              <a:ext uri="{FF2B5EF4-FFF2-40B4-BE49-F238E27FC236}">
                <a16:creationId xmlns:a16="http://schemas.microsoft.com/office/drawing/2014/main" id="{B2A6D8E1-EDCA-4B2E-9E96-A956426D4200}"/>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Carry out the Survey</a:t>
            </a:r>
            <a:endParaRPr lang="ja-JP" altLang="en-US" sz="4000" b="1" dirty="0">
              <a:solidFill>
                <a:srgbClr val="002060"/>
              </a:solidFill>
              <a:latin typeface="Century Gothic" panose="020B0502020202020204" pitchFamily="34" charset="0"/>
            </a:endParaRPr>
          </a:p>
        </p:txBody>
      </p:sp>
      <p:sp>
        <p:nvSpPr>
          <p:cNvPr id="2" name="楕円 1">
            <a:extLst>
              <a:ext uri="{FF2B5EF4-FFF2-40B4-BE49-F238E27FC236}">
                <a16:creationId xmlns:a16="http://schemas.microsoft.com/office/drawing/2014/main" id="{AB2FD08E-F48A-4DEC-8068-922967FC981B}"/>
              </a:ext>
            </a:extLst>
          </p:cNvPr>
          <p:cNvSpPr/>
          <p:nvPr/>
        </p:nvSpPr>
        <p:spPr>
          <a:xfrm>
            <a:off x="7191868" y="3225649"/>
            <a:ext cx="1104900" cy="2367823"/>
          </a:xfrm>
          <a:prstGeom prst="ellipse">
            <a:avLst/>
          </a:prstGeom>
          <a:solidFill>
            <a:srgbClr val="D60093">
              <a:alpha val="27000"/>
            </a:srgbClr>
          </a:solidFill>
          <a:ln w="57150">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楕円 15">
            <a:extLst>
              <a:ext uri="{FF2B5EF4-FFF2-40B4-BE49-F238E27FC236}">
                <a16:creationId xmlns:a16="http://schemas.microsoft.com/office/drawing/2014/main" id="{3FD2E9C3-ED27-4DA1-86A6-89B8E014E7A6}"/>
              </a:ext>
            </a:extLst>
          </p:cNvPr>
          <p:cNvSpPr/>
          <p:nvPr/>
        </p:nvSpPr>
        <p:spPr>
          <a:xfrm>
            <a:off x="5705721" y="3143002"/>
            <a:ext cx="1657104" cy="2414454"/>
          </a:xfrm>
          <a:prstGeom prst="ellipse">
            <a:avLst/>
          </a:prstGeom>
          <a:solidFill>
            <a:srgbClr val="00B050">
              <a:alpha val="27000"/>
            </a:srgb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吹き出し: 角を丸めた四角形 2">
            <a:extLst>
              <a:ext uri="{FF2B5EF4-FFF2-40B4-BE49-F238E27FC236}">
                <a16:creationId xmlns:a16="http://schemas.microsoft.com/office/drawing/2014/main" id="{E0906032-9BC5-4362-B5FC-7EA676DACB9F}"/>
              </a:ext>
            </a:extLst>
          </p:cNvPr>
          <p:cNvSpPr/>
          <p:nvPr/>
        </p:nvSpPr>
        <p:spPr>
          <a:xfrm>
            <a:off x="6953250" y="1921885"/>
            <a:ext cx="2190750" cy="680981"/>
          </a:xfrm>
          <a:prstGeom prst="wedgeRoundRectCallout">
            <a:avLst>
              <a:gd name="adj1" fmla="val -18224"/>
              <a:gd name="adj2" fmla="val 122645"/>
              <a:gd name="adj3" fmla="val 16667"/>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Wholesaler</a:t>
            </a:r>
          </a:p>
        </p:txBody>
      </p:sp>
      <p:sp>
        <p:nvSpPr>
          <p:cNvPr id="19" name="吹き出し: 角を丸めた四角形 18">
            <a:extLst>
              <a:ext uri="{FF2B5EF4-FFF2-40B4-BE49-F238E27FC236}">
                <a16:creationId xmlns:a16="http://schemas.microsoft.com/office/drawing/2014/main" id="{99F79FF6-3400-4754-91CB-F92A4A7407E2}"/>
              </a:ext>
            </a:extLst>
          </p:cNvPr>
          <p:cNvSpPr/>
          <p:nvPr/>
        </p:nvSpPr>
        <p:spPr>
          <a:xfrm>
            <a:off x="5080110" y="1917454"/>
            <a:ext cx="1763110" cy="636693"/>
          </a:xfrm>
          <a:prstGeom prst="wedgeRoundRectCallout">
            <a:avLst>
              <a:gd name="adj1" fmla="val 27777"/>
              <a:gd name="adj2" fmla="val 142713"/>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Farmers</a:t>
            </a:r>
          </a:p>
        </p:txBody>
      </p:sp>
    </p:spTree>
    <p:extLst>
      <p:ext uri="{BB962C8B-B14F-4D97-AF65-F5344CB8AC3E}">
        <p14:creationId xmlns:p14="http://schemas.microsoft.com/office/powerpoint/2010/main" val="2629362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3200" y="236336"/>
            <a:ext cx="8694057" cy="1325563"/>
          </a:xfrm>
        </p:spPr>
        <p:txBody>
          <a:bodyPr>
            <a:normAutofit/>
          </a:bodyPr>
          <a:lstStyle/>
          <a:p>
            <a:pPr algn="ctr"/>
            <a:r>
              <a:rPr kumimoji="1" lang="en-US" altLang="ja-JP" sz="4000" b="1" dirty="0">
                <a:latin typeface="Century Gothic" panose="020B0502020202020204" pitchFamily="34" charset="0"/>
                <a:ea typeface="ＭＳ Ｐゴシック" panose="020B0600070205080204" pitchFamily="50" charset="-128"/>
                <a:cs typeface="Arial" panose="020B0604020202020204" pitchFamily="34" charset="0"/>
              </a:rPr>
              <a:t>Contents of the Presentation</a:t>
            </a:r>
            <a:endParaRPr kumimoji="1" lang="ja-JP" altLang="en-US" sz="4000" b="1" dirty="0">
              <a:latin typeface="Century Gothic" panose="020B0502020202020204" pitchFamily="34" charset="0"/>
              <a:ea typeface="ＭＳ Ｐゴシック" panose="020B0600070205080204" pitchFamily="50" charset="-128"/>
              <a:cs typeface="Arial" panose="020B0604020202020204" pitchFamily="34" charset="0"/>
            </a:endParaRPr>
          </a:p>
        </p:txBody>
      </p:sp>
      <p:sp>
        <p:nvSpPr>
          <p:cNvPr id="3" name="コンテンツ プレースホルダー 2"/>
          <p:cNvSpPr>
            <a:spLocks noGrp="1"/>
          </p:cNvSpPr>
          <p:nvPr>
            <p:ph idx="1"/>
          </p:nvPr>
        </p:nvSpPr>
        <p:spPr>
          <a:xfrm>
            <a:off x="653137" y="1913206"/>
            <a:ext cx="8289695" cy="4707050"/>
          </a:xfrm>
        </p:spPr>
        <p:txBody>
          <a:bodyPr>
            <a:normAutofit/>
          </a:bodyPr>
          <a:lstStyle/>
          <a:p>
            <a:pPr marL="742950" indent="-742950">
              <a:buAutoNum type="arabicPeriod"/>
            </a:pPr>
            <a:r>
              <a:rPr lang="en-US" altLang="ja-JP" dirty="0">
                <a:latin typeface="Century Gothic" panose="020B0502020202020204" pitchFamily="34" charset="0"/>
                <a:ea typeface="ＭＳ Ｐゴシック" panose="020B0600070205080204" pitchFamily="50" charset="-128"/>
                <a:cs typeface="Arial" panose="020B0604020202020204" pitchFamily="34" charset="0"/>
              </a:rPr>
              <a:t>Introduction</a:t>
            </a:r>
          </a:p>
          <a:p>
            <a:pPr marL="742950" indent="-742950">
              <a:buAutoNum type="arabicPeriod"/>
            </a:pPr>
            <a:r>
              <a:rPr lang="en-US" altLang="ja-JP" dirty="0">
                <a:latin typeface="Century Gothic" panose="020B0502020202020204" pitchFamily="34" charset="0"/>
                <a:ea typeface="ＭＳ Ｐゴシック" panose="020B0600070205080204" pitchFamily="50" charset="-128"/>
                <a:cs typeface="Arial" panose="020B0604020202020204" pitchFamily="34" charset="0"/>
              </a:rPr>
              <a:t>Objective</a:t>
            </a:r>
          </a:p>
          <a:p>
            <a:pPr marL="742950" indent="-742950">
              <a:buAutoNum type="arabicPeriod"/>
            </a:pPr>
            <a:r>
              <a:rPr lang="en-US" altLang="ja-JP" dirty="0">
                <a:latin typeface="Century Gothic" panose="020B0502020202020204" pitchFamily="34" charset="0"/>
                <a:ea typeface="ＭＳ Ｐゴシック" panose="020B0600070205080204" pitchFamily="50" charset="-128"/>
                <a:cs typeface="Arial" panose="020B0604020202020204" pitchFamily="34" charset="0"/>
              </a:rPr>
              <a:t>Market Survey</a:t>
            </a:r>
          </a:p>
          <a:p>
            <a:pPr marL="742950" indent="-742950">
              <a:buAutoNum type="arabicPeriod"/>
            </a:pPr>
            <a:r>
              <a:rPr lang="en-US" altLang="ja-JP" dirty="0">
                <a:latin typeface="Century Gothic" panose="020B0502020202020204" pitchFamily="34" charset="0"/>
                <a:ea typeface="ＭＳ Ｐゴシック" panose="020B0600070205080204" pitchFamily="50" charset="-128"/>
                <a:cs typeface="Arial" panose="020B0604020202020204" pitchFamily="34" charset="0"/>
              </a:rPr>
              <a:t>Market Survey Procedure, Results </a:t>
            </a:r>
          </a:p>
          <a:p>
            <a:pPr marL="742950" indent="-742950">
              <a:buAutoNum type="arabicPeriod"/>
            </a:pPr>
            <a:r>
              <a:rPr lang="en-US" altLang="ja-JP" dirty="0" err="1">
                <a:latin typeface="Century Gothic" panose="020B0502020202020204" pitchFamily="34" charset="0"/>
                <a:ea typeface="ＭＳ Ｐゴシック" panose="020B0600070205080204" pitchFamily="50" charset="-128"/>
                <a:cs typeface="Arial" panose="020B0604020202020204" pitchFamily="34" charset="0"/>
              </a:rPr>
              <a:t>Implimentation</a:t>
            </a:r>
            <a:endParaRPr lang="en-US" altLang="ja-JP" dirty="0">
              <a:latin typeface="Century Gothic" panose="020B0502020202020204" pitchFamily="34" charset="0"/>
              <a:ea typeface="ＭＳ Ｐゴシック" panose="020B0600070205080204" pitchFamily="50" charset="-128"/>
              <a:cs typeface="Arial" panose="020B0604020202020204" pitchFamily="34" charset="0"/>
            </a:endParaRPr>
          </a:p>
          <a:p>
            <a:pPr marL="742950" indent="-742950">
              <a:buAutoNum type="arabicPeriod"/>
            </a:pPr>
            <a:r>
              <a:rPr lang="en-US" altLang="ja-JP" dirty="0">
                <a:latin typeface="Century Gothic" panose="020B0502020202020204" pitchFamily="34" charset="0"/>
                <a:ea typeface="ＭＳ Ｐゴシック" panose="020B0600070205080204" pitchFamily="50" charset="-128"/>
                <a:cs typeface="Arial" panose="020B0604020202020204" pitchFamily="34" charset="0"/>
              </a:rPr>
              <a:t>Implementation tips</a:t>
            </a:r>
          </a:p>
          <a:p>
            <a:pPr marL="742950" indent="-742950">
              <a:buAutoNum type="arabicPeriod"/>
            </a:pPr>
            <a:r>
              <a:rPr lang="en-US" altLang="ja-JP" dirty="0">
                <a:latin typeface="Century Gothic" panose="020B0502020202020204" pitchFamily="34" charset="0"/>
                <a:ea typeface="ＭＳ Ｐゴシック" panose="020B0600070205080204" pitchFamily="50" charset="-128"/>
                <a:cs typeface="Arial" panose="020B0604020202020204" pitchFamily="34" charset="0"/>
              </a:rPr>
              <a:t>Lessons from </a:t>
            </a:r>
            <a:r>
              <a:rPr lang="en-US" altLang="ja-JP" dirty="0" err="1">
                <a:latin typeface="Century Gothic" panose="020B0502020202020204" pitchFamily="34" charset="0"/>
                <a:ea typeface="ＭＳ Ｐゴシック" panose="020B0600070205080204" pitchFamily="50" charset="-128"/>
                <a:cs typeface="Arial" panose="020B0604020202020204" pitchFamily="34" charset="0"/>
              </a:rPr>
              <a:t>Ethio</a:t>
            </a:r>
            <a:r>
              <a:rPr lang="en-US" altLang="ja-JP" dirty="0">
                <a:latin typeface="Century Gothic" panose="020B0502020202020204" pitchFamily="34" charset="0"/>
                <a:ea typeface="ＭＳ Ｐゴシック" panose="020B0600070205080204" pitchFamily="50" charset="-128"/>
                <a:cs typeface="Arial" panose="020B0604020202020204" pitchFamily="34" charset="0"/>
              </a:rPr>
              <a:t>-SHEP Experiences </a:t>
            </a:r>
          </a:p>
        </p:txBody>
      </p:sp>
      <p:sp>
        <p:nvSpPr>
          <p:cNvPr id="4" name="スライド番号プレースホルダー 3"/>
          <p:cNvSpPr>
            <a:spLocks noGrp="1"/>
          </p:cNvSpPr>
          <p:nvPr>
            <p:ph type="sldNum" sz="quarter" idx="12"/>
          </p:nvPr>
        </p:nvSpPr>
        <p:spPr>
          <a:xfrm>
            <a:off x="6932083" y="6435374"/>
            <a:ext cx="2057400" cy="365125"/>
          </a:xfrm>
        </p:spPr>
        <p:txBody>
          <a:bodyPr/>
          <a:lstStyle/>
          <a:p>
            <a:fld id="{CD913413-363C-4858-B4CB-CEC9FA069924}" type="slidenum">
              <a:rPr kumimoji="1" lang="ja-JP" altLang="en-US" smtClean="0">
                <a:solidFill>
                  <a:schemeClr val="tx1"/>
                </a:solidFill>
                <a:latin typeface="Arial" panose="020B0604020202020204" pitchFamily="34" charset="0"/>
                <a:cs typeface="Arial" panose="020B0604020202020204" pitchFamily="34" charset="0"/>
              </a:rPr>
              <a:t>2</a:t>
            </a:fld>
            <a:endParaRPr kumimoji="1" lang="ja-JP" altLang="en-US" dirty="0">
              <a:solidFill>
                <a:schemeClr val="tx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DBA16F6E-B09B-4E67-A4C4-9075089AC7E8}"/>
              </a:ext>
            </a:extLst>
          </p:cNvPr>
          <p:cNvGrpSpPr/>
          <p:nvPr/>
        </p:nvGrpSpPr>
        <p:grpSpPr>
          <a:xfrm>
            <a:off x="0" y="1511679"/>
            <a:ext cx="9144000" cy="253946"/>
            <a:chOff x="0" y="1511679"/>
            <a:chExt cx="9144000" cy="253946"/>
          </a:xfrm>
        </p:grpSpPr>
        <p:grpSp>
          <p:nvGrpSpPr>
            <p:cNvPr id="9" name="グループ化 4">
              <a:extLst>
                <a:ext uri="{FF2B5EF4-FFF2-40B4-BE49-F238E27FC236}">
                  <a16:creationId xmlns:a16="http://schemas.microsoft.com/office/drawing/2014/main" id="{8B73FBDC-5A53-4A71-B117-87A31F497FCF}"/>
                </a:ext>
              </a:extLst>
            </p:cNvPr>
            <p:cNvGrpSpPr/>
            <p:nvPr/>
          </p:nvGrpSpPr>
          <p:grpSpPr>
            <a:xfrm>
              <a:off x="0" y="1521276"/>
              <a:ext cx="9144000" cy="236881"/>
              <a:chOff x="0" y="13304"/>
              <a:chExt cx="3067050" cy="54548"/>
            </a:xfrm>
          </p:grpSpPr>
          <p:cxnSp>
            <p:nvCxnSpPr>
              <p:cNvPr id="10" name="直線コネクタ 5">
                <a:extLst>
                  <a:ext uri="{FF2B5EF4-FFF2-40B4-BE49-F238E27FC236}">
                    <a16:creationId xmlns:a16="http://schemas.microsoft.com/office/drawing/2014/main" id="{EA0B6025-D60B-40D8-B58E-77986EC95E8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6">
                <a:extLst>
                  <a:ext uri="{FF2B5EF4-FFF2-40B4-BE49-F238E27FC236}">
                    <a16:creationId xmlns:a16="http://schemas.microsoft.com/office/drawing/2014/main" id="{F7B56E96-DE48-408A-815A-C6FC48FF1A87}"/>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直線コネクタ 7">
                <a:extLst>
                  <a:ext uri="{FF2B5EF4-FFF2-40B4-BE49-F238E27FC236}">
                    <a16:creationId xmlns:a16="http://schemas.microsoft.com/office/drawing/2014/main" id="{576F05C1-5B20-4777-B0C0-FBBA5AEE42DD}"/>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24E3C770-BC8A-4B85-B6E5-584937453F94}"/>
                </a:ext>
              </a:extLst>
            </p:cNvPr>
            <p:cNvPicPr>
              <a:picLocks noChangeAspect="1"/>
            </p:cNvPicPr>
            <p:nvPr/>
          </p:nvPicPr>
          <p:blipFill rotWithShape="1">
            <a:blip r:embed="rId3">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Tree>
    <p:extLst>
      <p:ext uri="{BB962C8B-B14F-4D97-AF65-F5344CB8AC3E}">
        <p14:creationId xmlns:p14="http://schemas.microsoft.com/office/powerpoint/2010/main" val="1608597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 女性, 食品, 項目 が含まれている画像&#10;&#10;自動的に生成された説明">
            <a:extLst>
              <a:ext uri="{FF2B5EF4-FFF2-40B4-BE49-F238E27FC236}">
                <a16:creationId xmlns:a16="http://schemas.microsoft.com/office/drawing/2014/main" id="{B62DC019-57F8-4184-88D9-3C29C11DA7D9}"/>
              </a:ext>
            </a:extLst>
          </p:cNvPr>
          <p:cNvPicPr>
            <a:picLocks noChangeAspect="1"/>
          </p:cNvPicPr>
          <p:nvPr/>
        </p:nvPicPr>
        <p:blipFill rotWithShape="1">
          <a:blip r:embed="rId2">
            <a:extLst>
              <a:ext uri="{28A0092B-C50C-407E-A947-70E740481C1C}">
                <a14:useLocalDpi xmlns:a14="http://schemas.microsoft.com/office/drawing/2010/main" val="0"/>
              </a:ext>
            </a:extLst>
          </a:blip>
          <a:srcRect r="31752" b="24160"/>
          <a:stretch/>
        </p:blipFill>
        <p:spPr>
          <a:xfrm>
            <a:off x="5480161" y="1656850"/>
            <a:ext cx="3285941" cy="5122901"/>
          </a:xfrm>
          <a:prstGeom prst="rect">
            <a:avLst/>
          </a:prstGeom>
        </p:spPr>
      </p:pic>
      <p:grpSp>
        <p:nvGrpSpPr>
          <p:cNvPr id="8" name="Group 8">
            <a:extLst>
              <a:ext uri="{FF2B5EF4-FFF2-40B4-BE49-F238E27FC236}">
                <a16:creationId xmlns:a16="http://schemas.microsoft.com/office/drawing/2014/main" id="{CC9C3621-7A7D-4BC1-9A30-49762C037AFB}"/>
              </a:ext>
            </a:extLst>
          </p:cNvPr>
          <p:cNvGrpSpPr/>
          <p:nvPr/>
        </p:nvGrpSpPr>
        <p:grpSpPr>
          <a:xfrm>
            <a:off x="0" y="1281424"/>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3">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17" name="正方形/長方形 16">
            <a:extLst>
              <a:ext uri="{FF2B5EF4-FFF2-40B4-BE49-F238E27FC236}">
                <a16:creationId xmlns:a16="http://schemas.microsoft.com/office/drawing/2014/main" id="{59E421F8-C403-4EAE-B6CC-CF26CDBFD5CA}"/>
              </a:ext>
            </a:extLst>
          </p:cNvPr>
          <p:cNvSpPr/>
          <p:nvPr/>
        </p:nvSpPr>
        <p:spPr>
          <a:xfrm>
            <a:off x="5480162" y="5913002"/>
            <a:ext cx="3263788" cy="837337"/>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00"/>
                </a:solidFill>
                <a:latin typeface="Century Gothic" panose="020B0502020202020204" pitchFamily="34" charset="0"/>
              </a:rPr>
              <a:t>A Wholesaler giving information on varieties of produce</a:t>
            </a:r>
          </a:p>
        </p:txBody>
      </p:sp>
      <p:sp>
        <p:nvSpPr>
          <p:cNvPr id="5" name="テキスト ボックス 4">
            <a:extLst>
              <a:ext uri="{FF2B5EF4-FFF2-40B4-BE49-F238E27FC236}">
                <a16:creationId xmlns:a16="http://schemas.microsoft.com/office/drawing/2014/main" id="{8D613459-C0C0-4BD5-922D-7D23CE6B7756}"/>
              </a:ext>
            </a:extLst>
          </p:cNvPr>
          <p:cNvSpPr txBox="1"/>
          <p:nvPr/>
        </p:nvSpPr>
        <p:spPr>
          <a:xfrm>
            <a:off x="327712" y="2501771"/>
            <a:ext cx="4838699" cy="4247317"/>
          </a:xfrm>
          <a:prstGeom prst="rect">
            <a:avLst/>
          </a:prstGeom>
          <a:noFill/>
        </p:spPr>
        <p:txBody>
          <a:bodyPr wrap="square" rtlCol="0">
            <a:spAutoFit/>
          </a:bodyPr>
          <a:lstStyle/>
          <a:p>
            <a:pPr marL="469900" marR="184150" indent="-457200">
              <a:lnSpc>
                <a:spcPct val="100000"/>
              </a:lnSpc>
              <a:spcBef>
                <a:spcPts val="1964"/>
              </a:spcBef>
              <a:buClr>
                <a:srgbClr val="0070C0"/>
              </a:buClr>
              <a:buFont typeface="Century Gothic" panose="020B0502020202020204" pitchFamily="34" charset="0"/>
              <a:buChar char="■"/>
              <a:tabLst>
                <a:tab pos="469265" algn="l"/>
                <a:tab pos="469900" algn="l"/>
              </a:tabLst>
            </a:pPr>
            <a:r>
              <a:rPr lang="en-GB" sz="2800" b="1" spc="-5" dirty="0">
                <a:solidFill>
                  <a:srgbClr val="CC0099"/>
                </a:solidFill>
                <a:latin typeface="Arial" panose="020B0604020202020204" pitchFamily="34" charset="0"/>
                <a:cs typeface="Arial" panose="020B0604020202020204" pitchFamily="34" charset="0"/>
              </a:rPr>
              <a:t>Keep </a:t>
            </a:r>
            <a:r>
              <a:rPr lang="en-GB" sz="2800" spc="-5" dirty="0">
                <a:latin typeface="Arial" panose="020B0604020202020204" pitchFamily="34" charset="0"/>
                <a:cs typeface="Arial" panose="020B0604020202020204" pitchFamily="34" charset="0"/>
              </a:rPr>
              <a:t>the </a:t>
            </a:r>
            <a:r>
              <a:rPr lang="en-GB" sz="2800" dirty="0">
                <a:latin typeface="Arial" panose="020B0604020202020204" pitchFamily="34" charset="0"/>
                <a:cs typeface="Arial" panose="020B0604020202020204" pitchFamily="34" charset="0"/>
              </a:rPr>
              <a:t>appointment  </a:t>
            </a:r>
            <a:r>
              <a:rPr lang="en-GB" sz="2800" spc="-5" dirty="0">
                <a:latin typeface="Arial" panose="020B0604020202020204" pitchFamily="34" charset="0"/>
                <a:cs typeface="Arial" panose="020B0604020202020204" pitchFamily="34" charset="0"/>
              </a:rPr>
              <a:t>time with the </a:t>
            </a:r>
            <a:r>
              <a:rPr lang="en-GB" sz="2800" dirty="0">
                <a:latin typeface="Arial" panose="020B0604020202020204" pitchFamily="34" charset="0"/>
                <a:cs typeface="Arial" panose="020B0604020202020204" pitchFamily="34" charset="0"/>
              </a:rPr>
              <a:t>respective dealers</a:t>
            </a:r>
          </a:p>
          <a:p>
            <a:pPr marL="469900" marR="214629" indent="-457200">
              <a:lnSpc>
                <a:spcPct val="100000"/>
              </a:lnSpc>
              <a:buClr>
                <a:srgbClr val="0070C0"/>
              </a:buClr>
              <a:buFont typeface="Century Gothic" panose="020B0502020202020204" pitchFamily="34" charset="0"/>
              <a:buChar char="■"/>
              <a:tabLst>
                <a:tab pos="469265" algn="l"/>
                <a:tab pos="469900" algn="l"/>
              </a:tabLst>
            </a:pPr>
            <a:r>
              <a:rPr lang="en-GB" sz="2800" b="1" spc="-30" dirty="0">
                <a:solidFill>
                  <a:srgbClr val="CC0099"/>
                </a:solidFill>
                <a:latin typeface="Arial" panose="020B0604020202020204" pitchFamily="34" charset="0"/>
                <a:cs typeface="Arial" panose="020B0604020202020204" pitchFamily="34" charset="0"/>
              </a:rPr>
              <a:t>Avoid </a:t>
            </a:r>
            <a:r>
              <a:rPr lang="en-GB" sz="2800" dirty="0">
                <a:latin typeface="Arial" panose="020B0604020202020204" pitchFamily="34" charset="0"/>
                <a:cs typeface="Arial" panose="020B0604020202020204" pitchFamily="34" charset="0"/>
              </a:rPr>
              <a:t>over crowding at  </a:t>
            </a:r>
            <a:r>
              <a:rPr lang="en-GB" sz="2800" spc="-5" dirty="0">
                <a:latin typeface="Arial" panose="020B0604020202020204" pitchFamily="34" charset="0"/>
                <a:cs typeface="Arial" panose="020B0604020202020204" pitchFamily="34" charset="0"/>
              </a:rPr>
              <a:t>the </a:t>
            </a:r>
            <a:r>
              <a:rPr lang="en-GB" sz="2800" spc="5" dirty="0">
                <a:latin typeface="Arial" panose="020B0604020202020204" pitchFamily="34" charset="0"/>
                <a:cs typeface="Arial" panose="020B0604020202020204" pitchFamily="34" charset="0"/>
              </a:rPr>
              <a:t>dealer’s</a:t>
            </a:r>
            <a:r>
              <a:rPr lang="en-GB" sz="2800" spc="-5"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stall</a:t>
            </a:r>
          </a:p>
          <a:p>
            <a:pPr marL="469900" marR="5080" indent="-457200">
              <a:lnSpc>
                <a:spcPct val="100000"/>
              </a:lnSpc>
              <a:buClr>
                <a:srgbClr val="0070C0"/>
              </a:buClr>
              <a:buFont typeface="Century Gothic" panose="020B0502020202020204" pitchFamily="34" charset="0"/>
              <a:buChar char="■"/>
              <a:tabLst>
                <a:tab pos="469265" algn="l"/>
                <a:tab pos="469900" algn="l"/>
              </a:tabLst>
            </a:pPr>
            <a:r>
              <a:rPr lang="en-GB" sz="2800" b="1" spc="-25" dirty="0">
                <a:solidFill>
                  <a:srgbClr val="CC0099"/>
                </a:solidFill>
                <a:latin typeface="Arial" panose="020B0604020202020204" pitchFamily="34" charset="0"/>
                <a:cs typeface="Arial" panose="020B0604020202020204" pitchFamily="34" charset="0"/>
              </a:rPr>
              <a:t>Temporarily </a:t>
            </a:r>
            <a:r>
              <a:rPr lang="en-GB" sz="2800" b="1" spc="-5" dirty="0">
                <a:solidFill>
                  <a:srgbClr val="CC0099"/>
                </a:solidFill>
                <a:latin typeface="Arial" panose="020B0604020202020204" pitchFamily="34" charset="0"/>
                <a:cs typeface="Arial" panose="020B0604020202020204" pitchFamily="34" charset="0"/>
              </a:rPr>
              <a:t>suspend </a:t>
            </a:r>
            <a:r>
              <a:rPr lang="en-GB" sz="2800" b="1" spc="-5" dirty="0">
                <a:latin typeface="Arial" panose="020B0604020202020204" pitchFamily="34" charset="0"/>
                <a:cs typeface="Arial" panose="020B0604020202020204" pitchFamily="34" charset="0"/>
              </a:rPr>
              <a:t> </a:t>
            </a:r>
            <a:r>
              <a:rPr lang="en-GB" sz="2800" spc="-5" dirty="0">
                <a:latin typeface="Arial" panose="020B0604020202020204" pitchFamily="34" charset="0"/>
                <a:cs typeface="Arial" panose="020B0604020202020204" pitchFamily="34" charset="0"/>
              </a:rPr>
              <a:t>the </a:t>
            </a:r>
            <a:r>
              <a:rPr lang="en-GB" sz="2800" dirty="0">
                <a:latin typeface="Arial" panose="020B0604020202020204" pitchFamily="34" charset="0"/>
                <a:cs typeface="Arial" panose="020B0604020202020204" pitchFamily="34" charset="0"/>
              </a:rPr>
              <a:t>interview </a:t>
            </a:r>
            <a:r>
              <a:rPr lang="en-GB" sz="2800" spc="-5" dirty="0">
                <a:latin typeface="Arial" panose="020B0604020202020204" pitchFamily="34" charset="0"/>
                <a:cs typeface="Arial" panose="020B0604020202020204" pitchFamily="34" charset="0"/>
              </a:rPr>
              <a:t>to allow </a:t>
            </a:r>
            <a:r>
              <a:rPr lang="en-GB" sz="2800" dirty="0">
                <a:latin typeface="Arial" panose="020B0604020202020204" pitchFamily="34" charset="0"/>
                <a:cs typeface="Arial" panose="020B0604020202020204" pitchFamily="34" charset="0"/>
              </a:rPr>
              <a:t>the dealer </a:t>
            </a:r>
            <a:r>
              <a:rPr lang="en-GB" sz="2800" spc="-5" dirty="0">
                <a:latin typeface="Arial" panose="020B0604020202020204" pitchFamily="34" charset="0"/>
                <a:cs typeface="Arial" panose="020B0604020202020204" pitchFamily="34" charset="0"/>
              </a:rPr>
              <a:t>to </a:t>
            </a:r>
            <a:r>
              <a:rPr lang="en-GB" sz="2800" dirty="0">
                <a:latin typeface="Arial" panose="020B0604020202020204" pitchFamily="34" charset="0"/>
                <a:cs typeface="Arial" panose="020B0604020202020204" pitchFamily="34" charset="0"/>
              </a:rPr>
              <a:t>serve the  customers</a:t>
            </a:r>
          </a:p>
          <a:p>
            <a:endParaRPr lang="en-GB" dirty="0"/>
          </a:p>
        </p:txBody>
      </p:sp>
      <p:sp>
        <p:nvSpPr>
          <p:cNvPr id="18" name="Title 1">
            <a:extLst>
              <a:ext uri="{FF2B5EF4-FFF2-40B4-BE49-F238E27FC236}">
                <a16:creationId xmlns:a16="http://schemas.microsoft.com/office/drawing/2014/main" id="{B2A6D8E1-EDCA-4B2E-9E96-A956426D4200}"/>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Carry out the Survey </a:t>
            </a:r>
            <a:r>
              <a:rPr lang="en-GB" altLang="ja-JP" sz="4000" b="1" dirty="0" err="1">
                <a:solidFill>
                  <a:srgbClr val="002060"/>
                </a:solidFill>
                <a:latin typeface="Century Gothic" panose="020B0502020202020204" pitchFamily="34" charset="0"/>
              </a:rPr>
              <a:t>Cont</a:t>
            </a:r>
            <a:r>
              <a:rPr lang="en-GB" altLang="ja-JP" sz="4000" b="1" dirty="0">
                <a:solidFill>
                  <a:srgbClr val="002060"/>
                </a:solidFill>
                <a:latin typeface="Century Gothic" panose="020B0502020202020204" pitchFamily="34" charset="0"/>
              </a:rPr>
              <a:t>’</a:t>
            </a:r>
            <a:endParaRPr lang="ja-JP" altLang="en-US" sz="4000" b="1" dirty="0">
              <a:solidFill>
                <a:srgbClr val="002060"/>
              </a:solidFill>
              <a:latin typeface="Century Gothic" panose="020B0502020202020204" pitchFamily="34" charset="0"/>
            </a:endParaRPr>
          </a:p>
        </p:txBody>
      </p:sp>
      <p:sp>
        <p:nvSpPr>
          <p:cNvPr id="14" name="テキスト ボックス 13">
            <a:extLst>
              <a:ext uri="{FF2B5EF4-FFF2-40B4-BE49-F238E27FC236}">
                <a16:creationId xmlns:a16="http://schemas.microsoft.com/office/drawing/2014/main" id="{4132B71A-D5BB-4534-B8AD-BAC65EAD5F16}"/>
              </a:ext>
            </a:extLst>
          </p:cNvPr>
          <p:cNvSpPr txBox="1"/>
          <p:nvPr/>
        </p:nvSpPr>
        <p:spPr>
          <a:xfrm>
            <a:off x="190500" y="1656850"/>
            <a:ext cx="7162800" cy="861774"/>
          </a:xfrm>
          <a:prstGeom prst="rect">
            <a:avLst/>
          </a:prstGeom>
          <a:noFill/>
        </p:spPr>
        <p:txBody>
          <a:bodyPr wrap="square" rtlCol="0">
            <a:spAutoFit/>
          </a:bodyPr>
          <a:lstStyle/>
          <a:p>
            <a:r>
              <a:rPr lang="en-GB" altLang="ja-JP" sz="3200" b="1" dirty="0">
                <a:solidFill>
                  <a:srgbClr val="002060"/>
                </a:solidFill>
                <a:latin typeface="Century Gothic" panose="020B0502020202020204" pitchFamily="34" charset="0"/>
              </a:rPr>
              <a:t>Note:</a:t>
            </a:r>
            <a:endParaRPr lang="ja-JP" altLang="en-US" sz="3200" b="1" dirty="0">
              <a:solidFill>
                <a:srgbClr val="002060"/>
              </a:solidFill>
              <a:latin typeface="Century Gothic" panose="020B0502020202020204" pitchFamily="34" charset="0"/>
            </a:endParaRPr>
          </a:p>
          <a:p>
            <a:endParaRPr lang="en-GB" dirty="0"/>
          </a:p>
        </p:txBody>
      </p:sp>
    </p:spTree>
    <p:extLst>
      <p:ext uri="{BB962C8B-B14F-4D97-AF65-F5344CB8AC3E}">
        <p14:creationId xmlns:p14="http://schemas.microsoft.com/office/powerpoint/2010/main" val="2584784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32479" y="2738545"/>
            <a:ext cx="5857875" cy="3946213"/>
          </a:xfrm>
        </p:spPr>
        <p:txBody>
          <a:bodyPr>
            <a:normAutofit fontScale="92500" lnSpcReduction="10000"/>
          </a:bodyPr>
          <a:lstStyle/>
          <a:p>
            <a:pPr marL="469265" marR="5080" indent="-457200">
              <a:lnSpc>
                <a:spcPct val="100400"/>
              </a:lnSpc>
              <a:spcBef>
                <a:spcPts val="3085"/>
              </a:spcBef>
              <a:buClr>
                <a:srgbClr val="0070C0"/>
              </a:buClr>
              <a:buFont typeface="Century Gothic" panose="020B0502020202020204" pitchFamily="34" charset="0"/>
              <a:buChar char="■"/>
              <a:tabLst>
                <a:tab pos="299720" algn="l"/>
              </a:tabLst>
            </a:pPr>
            <a:r>
              <a:rPr lang="en-GB" sz="3200" b="1" spc="-5" dirty="0">
                <a:solidFill>
                  <a:srgbClr val="CC0099"/>
                </a:solidFill>
                <a:latin typeface="Arial" panose="020B0604020202020204" pitchFamily="34" charset="0"/>
                <a:cs typeface="Arial" panose="020B0604020202020204" pitchFamily="34" charset="0"/>
              </a:rPr>
              <a:t>Collect </a:t>
            </a:r>
            <a:r>
              <a:rPr lang="en-GB" sz="3200" b="1" dirty="0">
                <a:latin typeface="Arial" panose="020B0604020202020204" pitchFamily="34" charset="0"/>
                <a:cs typeface="Arial" panose="020B0604020202020204" pitchFamily="34" charset="0"/>
              </a:rPr>
              <a:t>all </a:t>
            </a:r>
            <a:r>
              <a:rPr lang="en-GB" sz="3200" b="1" spc="-5" dirty="0">
                <a:latin typeface="Arial" panose="020B0604020202020204" pitchFamily="34" charset="0"/>
                <a:cs typeface="Arial" panose="020B0604020202020204" pitchFamily="34" charset="0"/>
              </a:rPr>
              <a:t>questionnaires &amp; information of the </a:t>
            </a:r>
            <a:r>
              <a:rPr lang="en-GB" sz="3200" b="1" dirty="0">
                <a:latin typeface="Arial" panose="020B0604020202020204" pitchFamily="34" charset="0"/>
                <a:cs typeface="Arial" panose="020B0604020202020204" pitchFamily="34" charset="0"/>
              </a:rPr>
              <a:t>survey</a:t>
            </a:r>
            <a:endParaRPr lang="en-GB" sz="3200" dirty="0">
              <a:latin typeface="Arial" panose="020B0604020202020204" pitchFamily="34" charset="0"/>
              <a:cs typeface="Arial" panose="020B0604020202020204" pitchFamily="34" charset="0"/>
            </a:endParaRPr>
          </a:p>
          <a:p>
            <a:pPr marL="469265" indent="-457200">
              <a:lnSpc>
                <a:spcPts val="3350"/>
              </a:lnSpc>
              <a:buClr>
                <a:srgbClr val="0070C0"/>
              </a:buClr>
              <a:buFont typeface="Century Gothic" panose="020B0502020202020204" pitchFamily="34" charset="0"/>
              <a:buChar char="■"/>
              <a:tabLst>
                <a:tab pos="299720" algn="l"/>
              </a:tabLst>
            </a:pPr>
            <a:r>
              <a:rPr lang="en-GB" sz="3200" b="1" spc="-5" dirty="0">
                <a:solidFill>
                  <a:srgbClr val="CC0099"/>
                </a:solidFill>
                <a:latin typeface="Arial" panose="020B0604020202020204" pitchFamily="34" charset="0"/>
                <a:cs typeface="Arial" panose="020B0604020202020204" pitchFamily="34" charset="0"/>
              </a:rPr>
              <a:t>Summarise </a:t>
            </a:r>
            <a:r>
              <a:rPr lang="en-GB" sz="3200" b="1" dirty="0">
                <a:latin typeface="Arial" panose="020B0604020202020204" pitchFamily="34" charset="0"/>
                <a:cs typeface="Arial" panose="020B0604020202020204" pitchFamily="34" charset="0"/>
              </a:rPr>
              <a:t>key</a:t>
            </a:r>
            <a:r>
              <a:rPr lang="en-GB" sz="3200" b="1" spc="25" dirty="0">
                <a:latin typeface="Arial" panose="020B0604020202020204" pitchFamily="34" charset="0"/>
                <a:cs typeface="Arial" panose="020B0604020202020204" pitchFamily="34" charset="0"/>
              </a:rPr>
              <a:t> </a:t>
            </a:r>
            <a:r>
              <a:rPr lang="en-GB" sz="3200" b="1" spc="-5" dirty="0">
                <a:latin typeface="Arial" panose="020B0604020202020204" pitchFamily="34" charset="0"/>
                <a:cs typeface="Arial" panose="020B0604020202020204" pitchFamily="34" charset="0"/>
              </a:rPr>
              <a:t>findings</a:t>
            </a:r>
            <a:endParaRPr lang="en-GB" sz="3200" dirty="0">
              <a:latin typeface="Arial" panose="020B0604020202020204" pitchFamily="34" charset="0"/>
              <a:cs typeface="Arial" panose="020B0604020202020204" pitchFamily="34" charset="0"/>
            </a:endParaRPr>
          </a:p>
          <a:p>
            <a:pPr marL="469265" indent="-457200">
              <a:lnSpc>
                <a:spcPct val="100000"/>
              </a:lnSpc>
              <a:buClr>
                <a:srgbClr val="0070C0"/>
              </a:buClr>
              <a:buFont typeface="Century Gothic" panose="020B0502020202020204" pitchFamily="34" charset="0"/>
              <a:buChar char="■"/>
              <a:tabLst>
                <a:tab pos="299720" algn="l"/>
              </a:tabLst>
            </a:pPr>
            <a:r>
              <a:rPr lang="en-GB" sz="3200" b="1" spc="-10" dirty="0">
                <a:solidFill>
                  <a:srgbClr val="CC0099"/>
                </a:solidFill>
                <a:latin typeface="Arial" panose="020B0604020202020204" pitchFamily="34" charset="0"/>
                <a:cs typeface="Arial" panose="020B0604020202020204" pitchFamily="34" charset="0"/>
              </a:rPr>
              <a:t>Analyse </a:t>
            </a:r>
            <a:r>
              <a:rPr lang="en-GB" sz="3200" b="1" dirty="0">
                <a:latin typeface="Arial" panose="020B0604020202020204" pitchFamily="34" charset="0"/>
                <a:cs typeface="Arial" panose="020B0604020202020204" pitchFamily="34" charset="0"/>
              </a:rPr>
              <a:t>results </a:t>
            </a:r>
            <a:r>
              <a:rPr lang="en-GB" sz="3200" b="1" spc="-5" dirty="0">
                <a:latin typeface="Arial" panose="020B0604020202020204" pitchFamily="34" charset="0"/>
                <a:cs typeface="Arial" panose="020B0604020202020204" pitchFamily="34" charset="0"/>
              </a:rPr>
              <a:t>of the</a:t>
            </a:r>
            <a:r>
              <a:rPr lang="en-GB" sz="3200" b="1" spc="90" dirty="0">
                <a:latin typeface="Arial" panose="020B0604020202020204" pitchFamily="34" charset="0"/>
                <a:cs typeface="Arial" panose="020B0604020202020204" pitchFamily="34" charset="0"/>
              </a:rPr>
              <a:t> </a:t>
            </a:r>
            <a:r>
              <a:rPr lang="en-GB" sz="3200" b="1" dirty="0">
                <a:latin typeface="Arial" panose="020B0604020202020204" pitchFamily="34" charset="0"/>
                <a:cs typeface="Arial" panose="020B0604020202020204" pitchFamily="34" charset="0"/>
              </a:rPr>
              <a:t>survey</a:t>
            </a:r>
            <a:endParaRPr lang="en-GB" sz="3200" dirty="0">
              <a:latin typeface="Arial" panose="020B0604020202020204" pitchFamily="34" charset="0"/>
              <a:cs typeface="Arial" panose="020B0604020202020204" pitchFamily="34" charset="0"/>
            </a:endParaRPr>
          </a:p>
          <a:p>
            <a:pPr marL="469265" marR="855980" indent="-457200">
              <a:lnSpc>
                <a:spcPct val="100000"/>
              </a:lnSpc>
              <a:buClr>
                <a:srgbClr val="0070C0"/>
              </a:buClr>
              <a:buFont typeface="Century Gothic" panose="020B0502020202020204" pitchFamily="34" charset="0"/>
              <a:buChar char="■"/>
              <a:tabLst>
                <a:tab pos="299720" algn="l"/>
              </a:tabLst>
            </a:pPr>
            <a:r>
              <a:rPr lang="en-GB" sz="3200" b="1" spc="-10" dirty="0">
                <a:solidFill>
                  <a:srgbClr val="CC0099"/>
                </a:solidFill>
                <a:latin typeface="Arial" panose="020B0604020202020204" pitchFamily="34" charset="0"/>
                <a:cs typeface="Arial" panose="020B0604020202020204" pitchFamily="34" charset="0"/>
              </a:rPr>
              <a:t>Share </a:t>
            </a:r>
            <a:r>
              <a:rPr lang="en-GB" sz="3200" b="1" spc="-5" dirty="0">
                <a:latin typeface="Arial" panose="020B0604020202020204" pitchFamily="34" charset="0"/>
                <a:cs typeface="Arial" panose="020B0604020202020204" pitchFamily="34" charset="0"/>
              </a:rPr>
              <a:t>the </a:t>
            </a:r>
            <a:r>
              <a:rPr lang="en-GB" sz="3200" b="1" dirty="0">
                <a:latin typeface="Arial" panose="020B0604020202020204" pitchFamily="34" charset="0"/>
                <a:cs typeface="Arial" panose="020B0604020202020204" pitchFamily="34" charset="0"/>
              </a:rPr>
              <a:t>results </a:t>
            </a:r>
            <a:r>
              <a:rPr lang="en-GB" sz="3200" b="1" spc="-5" dirty="0">
                <a:latin typeface="Arial" panose="020B0604020202020204" pitchFamily="34" charset="0"/>
                <a:cs typeface="Arial" panose="020B0604020202020204" pitchFamily="34" charset="0"/>
              </a:rPr>
              <a:t>with </a:t>
            </a:r>
            <a:r>
              <a:rPr lang="en-GB" sz="3200" b="1" dirty="0">
                <a:latin typeface="Arial" panose="020B0604020202020204" pitchFamily="34" charset="0"/>
                <a:cs typeface="Arial" panose="020B0604020202020204" pitchFamily="34" charset="0"/>
              </a:rPr>
              <a:t>all </a:t>
            </a:r>
            <a:r>
              <a:rPr lang="en-GB" sz="3200" b="1" spc="-5" dirty="0">
                <a:latin typeface="Arial" panose="020B0604020202020204" pitchFamily="34" charset="0"/>
                <a:cs typeface="Arial" panose="020B0604020202020204" pitchFamily="34" charset="0"/>
              </a:rPr>
              <a:t>members of the group</a:t>
            </a:r>
            <a:endParaRPr lang="en-GB" sz="3200" dirty="0">
              <a:latin typeface="Arial" panose="020B0604020202020204" pitchFamily="34" charset="0"/>
              <a:cs typeface="Arial" panose="020B0604020202020204" pitchFamily="34" charset="0"/>
            </a:endParaRP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err="1">
                <a:solidFill>
                  <a:srgbClr val="002060"/>
                </a:solidFill>
                <a:latin typeface="Century Gothic" panose="020B0502020202020204" pitchFamily="34" charset="0"/>
              </a:rPr>
              <a:t>Analyze</a:t>
            </a:r>
            <a:r>
              <a:rPr lang="en-GB" altLang="ja-JP" sz="4000" b="1" dirty="0">
                <a:solidFill>
                  <a:srgbClr val="002060"/>
                </a:solidFill>
                <a:latin typeface="Century Gothic" panose="020B0502020202020204" pitchFamily="34" charset="0"/>
              </a:rPr>
              <a:t> &amp; Make Conclusion</a:t>
            </a:r>
            <a:endParaRPr lang="ja-JP" altLang="en-US" sz="4000" b="1" dirty="0">
              <a:solidFill>
                <a:srgbClr val="002060"/>
              </a:solidFill>
              <a:latin typeface="Century Gothic" panose="020B0502020202020204" pitchFamily="34" charset="0"/>
            </a:endParaRPr>
          </a:p>
        </p:txBody>
      </p:sp>
      <p:sp>
        <p:nvSpPr>
          <p:cNvPr id="10" name="テキスト ボックス 9">
            <a:extLst>
              <a:ext uri="{FF2B5EF4-FFF2-40B4-BE49-F238E27FC236}">
                <a16:creationId xmlns:a16="http://schemas.microsoft.com/office/drawing/2014/main" id="{4DF11465-CDBB-44A0-931A-7743B1ACCDB5}"/>
              </a:ext>
            </a:extLst>
          </p:cNvPr>
          <p:cNvSpPr txBox="1"/>
          <p:nvPr/>
        </p:nvSpPr>
        <p:spPr>
          <a:xfrm>
            <a:off x="190500" y="1571462"/>
            <a:ext cx="7162800" cy="1354217"/>
          </a:xfrm>
          <a:prstGeom prst="rect">
            <a:avLst/>
          </a:prstGeom>
          <a:noFill/>
        </p:spPr>
        <p:txBody>
          <a:bodyPr wrap="square" rtlCol="0">
            <a:spAutoFit/>
          </a:bodyPr>
          <a:lstStyle/>
          <a:p>
            <a:r>
              <a:rPr lang="en-GB" altLang="ja-JP" sz="3200" b="1" dirty="0">
                <a:solidFill>
                  <a:srgbClr val="002060"/>
                </a:solidFill>
                <a:latin typeface="Arial" panose="020B0604020202020204" pitchFamily="34" charset="0"/>
                <a:cs typeface="Arial" panose="020B0604020202020204" pitchFamily="34" charset="0"/>
              </a:rPr>
              <a:t>DAs&amp; Representative farmers </a:t>
            </a:r>
          </a:p>
          <a:p>
            <a:r>
              <a:rPr lang="en-GB" altLang="ja-JP" sz="3200" dirty="0">
                <a:solidFill>
                  <a:srgbClr val="002060"/>
                </a:solidFill>
                <a:latin typeface="Arial" panose="020B0604020202020204" pitchFamily="34" charset="0"/>
                <a:cs typeface="Arial" panose="020B0604020202020204" pitchFamily="34" charset="0"/>
              </a:rPr>
              <a:t>need to:</a:t>
            </a:r>
            <a:endParaRPr lang="ja-JP" altLang="en-US" sz="3200" dirty="0">
              <a:solidFill>
                <a:srgbClr val="002060"/>
              </a:solidFill>
              <a:latin typeface="Arial" panose="020B0604020202020204" pitchFamily="34" charset="0"/>
              <a:cs typeface="Arial" panose="020B0604020202020204" pitchFamily="34" charset="0"/>
            </a:endParaRPr>
          </a:p>
          <a:p>
            <a:endParaRPr lang="en-GB" dirty="0"/>
          </a:p>
        </p:txBody>
      </p:sp>
      <p:pic>
        <p:nvPicPr>
          <p:cNvPr id="11" name="Picture 2" descr="C:\Users\user\Documents\Ethio-SHEP project\2nd cycle activities\Market Survey and Crop Selectio\Amhara\Awi zone\pictures\by Abera\DSC06616.JPG">
            <a:extLst>
              <a:ext uri="{FF2B5EF4-FFF2-40B4-BE49-F238E27FC236}">
                <a16:creationId xmlns:a16="http://schemas.microsoft.com/office/drawing/2014/main" id="{3E06134E-2470-4A5C-A252-44E127E964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3392" y="2501664"/>
            <a:ext cx="3360608"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181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46AA175-A2DE-4008-9426-91D3FDB2CB31}"/>
              </a:ext>
            </a:extLst>
          </p:cNvPr>
          <p:cNvSpPr txBox="1">
            <a:spLocks/>
          </p:cNvSpPr>
          <p:nvPr/>
        </p:nvSpPr>
        <p:spPr>
          <a:xfrm>
            <a:off x="390525" y="78249"/>
            <a:ext cx="8439149"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b="1" dirty="0">
                <a:solidFill>
                  <a:srgbClr val="002060"/>
                </a:solidFill>
                <a:latin typeface="Century Gothic" panose="020B0502020202020204" pitchFamily="34" charset="0"/>
              </a:rPr>
              <a:t>Result of Market Survey </a:t>
            </a:r>
            <a:endParaRPr lang="ja-JP" altLang="en-US" b="1" dirty="0">
              <a:solidFill>
                <a:srgbClr val="002060"/>
              </a:solidFill>
              <a:latin typeface="Century Gothic" panose="020B0502020202020204" pitchFamily="34" charset="0"/>
            </a:endParaRPr>
          </a:p>
        </p:txBody>
      </p:sp>
      <p:grpSp>
        <p:nvGrpSpPr>
          <p:cNvPr id="8" name="Group 8">
            <a:extLst>
              <a:ext uri="{FF2B5EF4-FFF2-40B4-BE49-F238E27FC236}">
                <a16:creationId xmlns:a16="http://schemas.microsoft.com/office/drawing/2014/main" id="{CC9C3621-7A7D-4BC1-9A30-49762C037AFB}"/>
              </a:ext>
            </a:extLst>
          </p:cNvPr>
          <p:cNvGrpSpPr/>
          <p:nvPr/>
        </p:nvGrpSpPr>
        <p:grpSpPr>
          <a:xfrm>
            <a:off x="0" y="1233799"/>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15" name="テキスト ボックス 14">
            <a:extLst>
              <a:ext uri="{FF2B5EF4-FFF2-40B4-BE49-F238E27FC236}">
                <a16:creationId xmlns:a16="http://schemas.microsoft.com/office/drawing/2014/main" id="{11A161E7-3633-45A8-9667-9C9F72440DDE}"/>
              </a:ext>
            </a:extLst>
          </p:cNvPr>
          <p:cNvSpPr txBox="1"/>
          <p:nvPr/>
        </p:nvSpPr>
        <p:spPr>
          <a:xfrm>
            <a:off x="161925" y="1556743"/>
            <a:ext cx="9829800" cy="800219"/>
          </a:xfrm>
          <a:prstGeom prst="rect">
            <a:avLst/>
          </a:prstGeom>
          <a:noFill/>
        </p:spPr>
        <p:txBody>
          <a:bodyPr wrap="square" rtlCol="0">
            <a:spAutoFit/>
          </a:bodyPr>
          <a:lstStyle/>
          <a:p>
            <a:r>
              <a:rPr lang="en-GB" altLang="ja-JP" sz="2800" b="1" dirty="0">
                <a:solidFill>
                  <a:srgbClr val="002060"/>
                </a:solidFill>
                <a:latin typeface="Century Gothic" panose="020B0502020202020204" pitchFamily="34" charset="0"/>
              </a:rPr>
              <a:t>Example of filled Market Survey Questionnaire</a:t>
            </a:r>
            <a:endParaRPr lang="ja-JP" altLang="en-US" sz="2800" b="1" dirty="0">
              <a:solidFill>
                <a:srgbClr val="002060"/>
              </a:solidFill>
              <a:latin typeface="Century Gothic" panose="020B0502020202020204" pitchFamily="34" charset="0"/>
            </a:endParaRPr>
          </a:p>
          <a:p>
            <a:endParaRPr lang="en-GB" dirty="0"/>
          </a:p>
        </p:txBody>
      </p:sp>
      <p:pic>
        <p:nvPicPr>
          <p:cNvPr id="2" name="グラフィックス 1">
            <a:extLst>
              <a:ext uri="{FF2B5EF4-FFF2-40B4-BE49-F238E27FC236}">
                <a16:creationId xmlns:a16="http://schemas.microsoft.com/office/drawing/2014/main" id="{D2E151E5-8384-4778-BCB5-5AE22C2E711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24284"/>
          <a:stretch/>
        </p:blipFill>
        <p:spPr>
          <a:xfrm rot="16200000">
            <a:off x="2786062" y="-138720"/>
            <a:ext cx="3571876" cy="8949534"/>
          </a:xfrm>
          <a:prstGeom prst="rect">
            <a:avLst/>
          </a:prstGeom>
        </p:spPr>
      </p:pic>
    </p:spTree>
    <p:extLst>
      <p:ext uri="{BB962C8B-B14F-4D97-AF65-F5344CB8AC3E}">
        <p14:creationId xmlns:p14="http://schemas.microsoft.com/office/powerpoint/2010/main" val="11353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90207" y="1902464"/>
            <a:ext cx="5396192" cy="4096910"/>
          </a:xfrm>
        </p:spPr>
        <p:txBody>
          <a:bodyPr>
            <a:normAutofit fontScale="92500" lnSpcReduction="10000"/>
          </a:bodyPr>
          <a:lstStyle/>
          <a:p>
            <a:r>
              <a:rPr lang="en-US" altLang="ja-JP" sz="3600" dirty="0">
                <a:latin typeface="Arial" panose="020B0604020202020204" pitchFamily="34" charset="0"/>
                <a:cs typeface="Arial" panose="020B0604020202020204" pitchFamily="34" charset="0"/>
              </a:rPr>
              <a:t>The market surveys </a:t>
            </a:r>
            <a:r>
              <a:rPr lang="en-US" altLang="ja-JP" sz="3600" b="1" dirty="0">
                <a:solidFill>
                  <a:srgbClr val="D60093"/>
                </a:solidFill>
                <a:latin typeface="Arial" panose="020B0604020202020204" pitchFamily="34" charset="0"/>
                <a:cs typeface="Arial" panose="020B0604020202020204" pitchFamily="34" charset="0"/>
              </a:rPr>
              <a:t>should be conducted by farmers</a:t>
            </a:r>
            <a:r>
              <a:rPr lang="en-US" altLang="ja-JP" sz="3600" dirty="0">
                <a:latin typeface="Arial" panose="020B0604020202020204" pitchFamily="34" charset="0"/>
                <a:cs typeface="Arial" panose="020B0604020202020204" pitchFamily="34" charset="0"/>
              </a:rPr>
              <a:t>, not by government staff, with a questionnaire form in hand.</a:t>
            </a:r>
          </a:p>
          <a:p>
            <a:r>
              <a:rPr lang="en-US" altLang="ja-JP" sz="3600" dirty="0">
                <a:latin typeface="Arial" panose="020B0604020202020204" pitchFamily="34" charset="0"/>
                <a:cs typeface="Arial" panose="020B0604020202020204" pitchFamily="34" charset="0"/>
              </a:rPr>
              <a:t>Roles of experts as </a:t>
            </a:r>
            <a:r>
              <a:rPr lang="en-US" altLang="ja-JP" sz="3600" b="1" dirty="0">
                <a:solidFill>
                  <a:srgbClr val="D60093"/>
                </a:solidFill>
                <a:latin typeface="Arial" panose="020B0604020202020204" pitchFamily="34" charset="0"/>
                <a:cs typeface="Arial" panose="020B0604020202020204" pitchFamily="34" charset="0"/>
              </a:rPr>
              <a:t>supporter and facilitator</a:t>
            </a:r>
            <a:r>
              <a:rPr lang="en-US" altLang="ja-JP" sz="3600" b="1" dirty="0">
                <a:solidFill>
                  <a:srgbClr val="FF0000"/>
                </a:solidFill>
                <a:latin typeface="Arial" panose="020B0604020202020204" pitchFamily="34" charset="0"/>
                <a:cs typeface="Arial" panose="020B0604020202020204" pitchFamily="34" charset="0"/>
              </a:rPr>
              <a:t> </a:t>
            </a:r>
            <a:r>
              <a:rPr lang="en-US" altLang="ja-JP" sz="3600" dirty="0">
                <a:latin typeface="Arial" panose="020B0604020202020204" pitchFamily="34" charset="0"/>
                <a:cs typeface="Arial" panose="020B0604020202020204" pitchFamily="34" charset="0"/>
              </a:rPr>
              <a:t>for the smooth implementation.</a:t>
            </a: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Implementation Tips</a:t>
            </a:r>
            <a:endParaRPr lang="ja-JP" altLang="en-US" sz="4000" b="1" dirty="0">
              <a:solidFill>
                <a:srgbClr val="002060"/>
              </a:solidFill>
              <a:latin typeface="Century Gothic" panose="020B0502020202020204" pitchFamily="34" charset="0"/>
            </a:endParaRPr>
          </a:p>
        </p:txBody>
      </p:sp>
      <p:pic>
        <p:nvPicPr>
          <p:cNvPr id="10" name="図 4">
            <a:extLst>
              <a:ext uri="{FF2B5EF4-FFF2-40B4-BE49-F238E27FC236}">
                <a16:creationId xmlns:a16="http://schemas.microsoft.com/office/drawing/2014/main" id="{9C50E796-99DF-4F49-9396-E5FF0A4930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7744" y="2193289"/>
            <a:ext cx="3436049" cy="3806085"/>
          </a:xfrm>
          <a:prstGeom prst="rect">
            <a:avLst/>
          </a:prstGeom>
        </p:spPr>
      </p:pic>
    </p:spTree>
    <p:extLst>
      <p:ext uri="{BB962C8B-B14F-4D97-AF65-F5344CB8AC3E}">
        <p14:creationId xmlns:p14="http://schemas.microsoft.com/office/powerpoint/2010/main" val="2007241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90207" y="1902464"/>
            <a:ext cx="5396192" cy="4096910"/>
          </a:xfrm>
        </p:spPr>
        <p:txBody>
          <a:bodyPr>
            <a:normAutofit/>
          </a:bodyPr>
          <a:lstStyle/>
          <a:p>
            <a:r>
              <a:rPr lang="en-US" altLang="ja-JP" sz="3200" dirty="0">
                <a:latin typeface="Arial" pitchFamily="34" charset="0"/>
                <a:cs typeface="Arial" pitchFamily="34" charset="0"/>
              </a:rPr>
              <a:t>The market surveys aim at collecting </a:t>
            </a:r>
            <a:r>
              <a:rPr lang="en-US" altLang="ja-JP" sz="3200" b="1" dirty="0">
                <a:solidFill>
                  <a:srgbClr val="D60093"/>
                </a:solidFill>
                <a:latin typeface="Arial" pitchFamily="34" charset="0"/>
                <a:cs typeface="Arial" pitchFamily="34" charset="0"/>
              </a:rPr>
              <a:t>information on not only market prices</a:t>
            </a:r>
            <a:r>
              <a:rPr lang="en-US" altLang="ja-JP" sz="3200" dirty="0">
                <a:solidFill>
                  <a:srgbClr val="FF0000"/>
                </a:solidFill>
                <a:latin typeface="Arial" pitchFamily="34" charset="0"/>
                <a:cs typeface="Arial" pitchFamily="34" charset="0"/>
              </a:rPr>
              <a:t> </a:t>
            </a:r>
            <a:r>
              <a:rPr lang="en-US" altLang="ja-JP" sz="3200" dirty="0">
                <a:latin typeface="Arial" pitchFamily="34" charset="0"/>
                <a:cs typeface="Arial" pitchFamily="34" charset="0"/>
              </a:rPr>
              <a:t>but also required quality and quantity of produce, seasonal fluctuations of prices and traded quantity, mode of payments, etc.</a:t>
            </a:r>
          </a:p>
          <a:p>
            <a:pPr marL="0" indent="0">
              <a:buNone/>
            </a:pPr>
            <a:endParaRPr lang="en-US" altLang="ja-JP" sz="3600" dirty="0">
              <a:cs typeface="Arial Bold" pitchFamily="34" charset="0"/>
            </a:endParaRP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Implementation Tips</a:t>
            </a:r>
            <a:endParaRPr lang="ja-JP" altLang="en-US" sz="4000" b="1" dirty="0">
              <a:solidFill>
                <a:srgbClr val="002060"/>
              </a:solidFill>
              <a:latin typeface="Century Gothic" panose="020B0502020202020204" pitchFamily="34" charset="0"/>
            </a:endParaRPr>
          </a:p>
        </p:txBody>
      </p:sp>
      <p:pic>
        <p:nvPicPr>
          <p:cNvPr id="11" name="図 5">
            <a:extLst>
              <a:ext uri="{FF2B5EF4-FFF2-40B4-BE49-F238E27FC236}">
                <a16:creationId xmlns:a16="http://schemas.microsoft.com/office/drawing/2014/main" id="{6DE1108A-E5CE-4D50-B50C-C93DF2132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295525"/>
            <a:ext cx="3476438" cy="3577497"/>
          </a:xfrm>
          <a:prstGeom prst="rect">
            <a:avLst/>
          </a:prstGeom>
        </p:spPr>
      </p:pic>
    </p:spTree>
    <p:extLst>
      <p:ext uri="{BB962C8B-B14F-4D97-AF65-F5344CB8AC3E}">
        <p14:creationId xmlns:p14="http://schemas.microsoft.com/office/powerpoint/2010/main" val="962443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90207" y="1902464"/>
            <a:ext cx="5396192" cy="4096910"/>
          </a:xfrm>
        </p:spPr>
        <p:txBody>
          <a:bodyPr>
            <a:normAutofit fontScale="92500" lnSpcReduction="10000"/>
          </a:bodyPr>
          <a:lstStyle/>
          <a:p>
            <a:r>
              <a:rPr lang="en-US" altLang="ja-JP" sz="3600" dirty="0">
                <a:latin typeface="Arial" panose="020B0604020202020204" pitchFamily="34" charset="0"/>
                <a:cs typeface="Arial" panose="020B0604020202020204" pitchFamily="34" charset="0"/>
              </a:rPr>
              <a:t>During the market surveys, the farmers are </a:t>
            </a:r>
            <a:r>
              <a:rPr lang="en-US" altLang="ja-JP" sz="3600" b="1" dirty="0">
                <a:solidFill>
                  <a:srgbClr val="D60093"/>
                </a:solidFill>
                <a:latin typeface="Arial" panose="020B0604020202020204" pitchFamily="34" charset="0"/>
                <a:cs typeface="Arial" panose="020B0604020202020204" pitchFamily="34" charset="0"/>
              </a:rPr>
              <a:t>encouraged to establish business relationships </a:t>
            </a:r>
            <a:r>
              <a:rPr lang="en-US" altLang="ja-JP" sz="3600" dirty="0">
                <a:latin typeface="Arial" panose="020B0604020202020204" pitchFamily="34" charset="0"/>
                <a:cs typeface="Arial" panose="020B0604020202020204" pitchFamily="34" charset="0"/>
              </a:rPr>
              <a:t>with the market players they meet at the market.</a:t>
            </a:r>
          </a:p>
          <a:p>
            <a:r>
              <a:rPr lang="en-US" altLang="ja-JP" sz="3600" dirty="0">
                <a:latin typeface="Arial" panose="020B0604020202020204" pitchFamily="34" charset="0"/>
                <a:cs typeface="Arial" panose="020B0604020202020204" pitchFamily="34" charset="0"/>
              </a:rPr>
              <a:t>Some farmers </a:t>
            </a:r>
            <a:r>
              <a:rPr lang="en-US" altLang="ja-JP" sz="3600" b="1" dirty="0">
                <a:solidFill>
                  <a:srgbClr val="D60093"/>
                </a:solidFill>
                <a:latin typeface="Arial" panose="020B0604020202020204" pitchFamily="34" charset="0"/>
                <a:cs typeface="Arial" panose="020B0604020202020204" pitchFamily="34" charset="0"/>
              </a:rPr>
              <a:t>make business linkage </a:t>
            </a:r>
            <a:r>
              <a:rPr lang="en-US" altLang="ja-JP" sz="3600" dirty="0">
                <a:latin typeface="Arial" panose="020B0604020202020204" pitchFamily="34" charset="0"/>
                <a:cs typeface="Arial" panose="020B0604020202020204" pitchFamily="34" charset="0"/>
              </a:rPr>
              <a:t>during market survey!</a:t>
            </a:r>
          </a:p>
          <a:p>
            <a:pPr marL="0" indent="0">
              <a:buNone/>
            </a:pPr>
            <a:endParaRPr lang="en-US" altLang="ja-JP" sz="3600" dirty="0">
              <a:latin typeface="Arial" panose="020B0604020202020204" pitchFamily="34" charset="0"/>
              <a:cs typeface="Arial" panose="020B0604020202020204" pitchFamily="34" charset="0"/>
            </a:endParaRP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Implementation Tips</a:t>
            </a:r>
            <a:endParaRPr lang="ja-JP" altLang="en-US" sz="4000" b="1" dirty="0">
              <a:solidFill>
                <a:srgbClr val="002060"/>
              </a:solidFill>
              <a:latin typeface="Century Gothic" panose="020B0502020202020204" pitchFamily="34" charset="0"/>
            </a:endParaRPr>
          </a:p>
        </p:txBody>
      </p:sp>
      <p:pic>
        <p:nvPicPr>
          <p:cNvPr id="12" name="図 4">
            <a:extLst>
              <a:ext uri="{FF2B5EF4-FFF2-40B4-BE49-F238E27FC236}">
                <a16:creationId xmlns:a16="http://schemas.microsoft.com/office/drawing/2014/main" id="{0B7FC76D-47BB-47DB-AB05-96CF97C81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0943" y="1991751"/>
            <a:ext cx="3752850" cy="4166159"/>
          </a:xfrm>
          <a:prstGeom prst="rect">
            <a:avLst/>
          </a:prstGeom>
        </p:spPr>
      </p:pic>
    </p:spTree>
    <p:extLst>
      <p:ext uri="{BB962C8B-B14F-4D97-AF65-F5344CB8AC3E}">
        <p14:creationId xmlns:p14="http://schemas.microsoft.com/office/powerpoint/2010/main" val="1225450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90208" y="1902463"/>
            <a:ext cx="4819930" cy="4660259"/>
          </a:xfrm>
        </p:spPr>
        <p:txBody>
          <a:bodyPr>
            <a:normAutofit lnSpcReduction="10000"/>
          </a:bodyPr>
          <a:lstStyle/>
          <a:p>
            <a:r>
              <a:rPr lang="en-US" altLang="ja-JP" sz="4000" dirty="0">
                <a:latin typeface="Arial" panose="020B0604020202020204" pitchFamily="34" charset="0"/>
                <a:cs typeface="Arial" panose="020B0604020202020204" pitchFamily="34" charset="0"/>
              </a:rPr>
              <a:t>Farmers should understand that market surveys need to be </a:t>
            </a:r>
            <a:r>
              <a:rPr lang="en-US" altLang="ja-JP" sz="4000" b="1" dirty="0">
                <a:solidFill>
                  <a:srgbClr val="D60093"/>
                </a:solidFill>
                <a:latin typeface="Arial" panose="020B0604020202020204" pitchFamily="34" charset="0"/>
                <a:cs typeface="Arial" panose="020B0604020202020204" pitchFamily="34" charset="0"/>
              </a:rPr>
              <a:t>carried out continuously by themselves</a:t>
            </a:r>
            <a:r>
              <a:rPr lang="en-US" altLang="ja-JP" sz="4000" dirty="0">
                <a:latin typeface="Arial" panose="020B0604020202020204" pitchFamily="34" charset="0"/>
                <a:cs typeface="Arial" panose="020B0604020202020204" pitchFamily="34" charset="0"/>
              </a:rPr>
              <a:t> on a regular basis without the help of the government.</a:t>
            </a: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Implementation Tips</a:t>
            </a:r>
            <a:endParaRPr lang="ja-JP" altLang="en-US" sz="4000" b="1" dirty="0">
              <a:solidFill>
                <a:srgbClr val="002060"/>
              </a:solidFill>
              <a:latin typeface="Century Gothic" panose="020B0502020202020204" pitchFamily="34" charset="0"/>
            </a:endParaRPr>
          </a:p>
        </p:txBody>
      </p:sp>
      <p:sp>
        <p:nvSpPr>
          <p:cNvPr id="13" name="object 5">
            <a:extLst>
              <a:ext uri="{FF2B5EF4-FFF2-40B4-BE49-F238E27FC236}">
                <a16:creationId xmlns:a16="http://schemas.microsoft.com/office/drawing/2014/main" id="{49AF0684-E4A9-4934-9423-D02CA7465685}"/>
              </a:ext>
            </a:extLst>
          </p:cNvPr>
          <p:cNvSpPr/>
          <p:nvPr/>
        </p:nvSpPr>
        <p:spPr>
          <a:xfrm>
            <a:off x="8048625" y="4500333"/>
            <a:ext cx="1095375" cy="2357667"/>
          </a:xfrm>
          <a:prstGeom prst="rect">
            <a:avLst/>
          </a:prstGeom>
          <a:blipFill>
            <a:blip r:embed="rId3" cstate="print"/>
            <a:stretch>
              <a:fillRect/>
            </a:stretch>
          </a:blipFill>
        </p:spPr>
        <p:txBody>
          <a:bodyPr wrap="square" lIns="0" tIns="0" rIns="0" bIns="0" rtlCol="0"/>
          <a:lstStyle/>
          <a:p>
            <a:endParaRPr/>
          </a:p>
        </p:txBody>
      </p:sp>
      <p:sp>
        <p:nvSpPr>
          <p:cNvPr id="2" name="Flowchart: Sequential Access Storage 1">
            <a:extLst>
              <a:ext uri="{FF2B5EF4-FFF2-40B4-BE49-F238E27FC236}">
                <a16:creationId xmlns:a16="http://schemas.microsoft.com/office/drawing/2014/main" id="{85DBD35F-3650-4AE0-9014-2AE8C534E5BF}"/>
              </a:ext>
            </a:extLst>
          </p:cNvPr>
          <p:cNvSpPr/>
          <p:nvPr/>
        </p:nvSpPr>
        <p:spPr>
          <a:xfrm>
            <a:off x="4910137" y="1518754"/>
            <a:ext cx="3686175" cy="3167920"/>
          </a:xfrm>
          <a:prstGeom prst="flowChartMagneticTap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t>Why market survey </a:t>
            </a:r>
            <a:r>
              <a:rPr kumimoji="1" lang="en-US" altLang="ja-JP" sz="3200" b="1" dirty="0"/>
              <a:t>should be conducted continuously</a:t>
            </a:r>
            <a:r>
              <a:rPr kumimoji="1" lang="en-US" altLang="ja-JP" sz="2800" dirty="0"/>
              <a:t>?</a:t>
            </a:r>
            <a:endParaRPr kumimoji="1" lang="ja-JP" altLang="en-US" sz="2800" dirty="0"/>
          </a:p>
        </p:txBody>
      </p:sp>
    </p:spTree>
    <p:extLst>
      <p:ext uri="{BB962C8B-B14F-4D97-AF65-F5344CB8AC3E}">
        <p14:creationId xmlns:p14="http://schemas.microsoft.com/office/powerpoint/2010/main" val="2956496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90208" y="1902464"/>
            <a:ext cx="4819930" cy="1945636"/>
          </a:xfrm>
        </p:spPr>
        <p:txBody>
          <a:bodyPr>
            <a:normAutofit/>
          </a:bodyPr>
          <a:lstStyle/>
          <a:p>
            <a:pPr marL="0" lvl="0" indent="0">
              <a:buNone/>
            </a:pPr>
            <a:r>
              <a:rPr lang="en-US" altLang="ja-JP" sz="4000" dirty="0">
                <a:solidFill>
                  <a:srgbClr val="D60093"/>
                </a:solidFill>
                <a:latin typeface="Arial" panose="020B0604020202020204" pitchFamily="34" charset="0"/>
                <a:cs typeface="Arial" panose="020B0604020202020204" pitchFamily="34" charset="0"/>
              </a:rPr>
              <a:t>Sometimes traders are not cooperative </a:t>
            </a:r>
            <a:r>
              <a:rPr lang="en-US" altLang="ja-JP" sz="4000" dirty="0">
                <a:latin typeface="Arial" panose="020B0604020202020204" pitchFamily="34" charset="0"/>
                <a:cs typeface="Arial" panose="020B0604020202020204" pitchFamily="34" charset="0"/>
              </a:rPr>
              <a:t>to the survey team.</a:t>
            </a: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Challenges</a:t>
            </a:r>
            <a:endParaRPr lang="ja-JP" altLang="en-US" sz="4000" b="1" dirty="0">
              <a:solidFill>
                <a:srgbClr val="002060"/>
              </a:solidFill>
              <a:latin typeface="Century Gothic" panose="020B0502020202020204" pitchFamily="34" charset="0"/>
            </a:endParaRPr>
          </a:p>
        </p:txBody>
      </p:sp>
      <p:pic>
        <p:nvPicPr>
          <p:cNvPr id="12" name="コンテンツ プレースホルダー 4">
            <a:extLst>
              <a:ext uri="{FF2B5EF4-FFF2-40B4-BE49-F238E27FC236}">
                <a16:creationId xmlns:a16="http://schemas.microsoft.com/office/drawing/2014/main" id="{16D2B7E8-2779-40A8-BE09-28FAF60EE03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72025" y="1902463"/>
            <a:ext cx="4191000" cy="4525963"/>
          </a:xfrm>
          <a:prstGeom prst="rect">
            <a:avLst/>
          </a:prstGeom>
        </p:spPr>
      </p:pic>
    </p:spTree>
    <p:extLst>
      <p:ext uri="{BB962C8B-B14F-4D97-AF65-F5344CB8AC3E}">
        <p14:creationId xmlns:p14="http://schemas.microsoft.com/office/powerpoint/2010/main" val="3161917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361949" y="1857377"/>
            <a:ext cx="8441637" cy="4648198"/>
          </a:xfrm>
        </p:spPr>
        <p:txBody>
          <a:bodyPr>
            <a:normAutofit fontScale="92500" lnSpcReduction="20000"/>
          </a:bodyPr>
          <a:lstStyle/>
          <a:p>
            <a:r>
              <a:rPr lang="en-US" altLang="ja-JP" sz="3200" dirty="0">
                <a:latin typeface="Arial" pitchFamily="34" charset="0"/>
                <a:cs typeface="Arial" pitchFamily="34" charset="0"/>
              </a:rPr>
              <a:t>It is difficult to find whole sellers for horticulture in most of woreda markets, so </a:t>
            </a:r>
            <a:r>
              <a:rPr lang="en-US" altLang="ja-JP" sz="3200" b="1" dirty="0">
                <a:solidFill>
                  <a:srgbClr val="D60093"/>
                </a:solidFill>
                <a:latin typeface="Arial" pitchFamily="34" charset="0"/>
                <a:cs typeface="Arial" pitchFamily="34" charset="0"/>
              </a:rPr>
              <a:t>zonal markets </a:t>
            </a:r>
            <a:r>
              <a:rPr lang="en-US" altLang="ja-JP" sz="3200" dirty="0">
                <a:latin typeface="Arial" pitchFamily="34" charset="0"/>
                <a:cs typeface="Arial" pitchFamily="34" charset="0"/>
              </a:rPr>
              <a:t>can be options because there are more dealers which provide more information</a:t>
            </a:r>
          </a:p>
          <a:p>
            <a:r>
              <a:rPr lang="en-US" altLang="ja-JP" sz="3200" b="1" dirty="0">
                <a:solidFill>
                  <a:srgbClr val="D60093"/>
                </a:solidFill>
                <a:latin typeface="Arial" pitchFamily="34" charset="0"/>
                <a:cs typeface="Arial" pitchFamily="34" charset="0"/>
              </a:rPr>
              <a:t>Information from retailers is very limited </a:t>
            </a:r>
            <a:r>
              <a:rPr lang="en-US" altLang="ja-JP" sz="3200" dirty="0">
                <a:latin typeface="Arial" pitchFamily="34" charset="0"/>
                <a:cs typeface="Arial" pitchFamily="34" charset="0"/>
              </a:rPr>
              <a:t>and may not be enough to understand the real situation in the market.</a:t>
            </a:r>
          </a:p>
          <a:p>
            <a:r>
              <a:rPr lang="en-US" altLang="ja-JP" sz="3200" b="1" dirty="0">
                <a:solidFill>
                  <a:srgbClr val="D60093"/>
                </a:solidFill>
                <a:latin typeface="Arial" pitchFamily="34" charset="0"/>
                <a:cs typeface="Arial" pitchFamily="34" charset="0"/>
              </a:rPr>
              <a:t>Some dealers do not provide information </a:t>
            </a:r>
            <a:r>
              <a:rPr lang="en-US" altLang="ja-JP" sz="3200" dirty="0">
                <a:latin typeface="Arial" pitchFamily="34" charset="0"/>
                <a:cs typeface="Arial" pitchFamily="34" charset="0"/>
              </a:rPr>
              <a:t>during survey because of fear about tax related issues.</a:t>
            </a:r>
          </a:p>
          <a:p>
            <a:r>
              <a:rPr lang="en-US" altLang="ja-JP" sz="3200" b="1" dirty="0">
                <a:solidFill>
                  <a:srgbClr val="D60093"/>
                </a:solidFill>
                <a:latin typeface="Arial" pitchFamily="34" charset="0"/>
                <a:cs typeface="Arial" pitchFamily="34" charset="0"/>
              </a:rPr>
              <a:t>Farmers may be shy </a:t>
            </a:r>
            <a:r>
              <a:rPr lang="en-US" altLang="ja-JP" sz="3200" dirty="0">
                <a:latin typeface="Arial" pitchFamily="34" charset="0"/>
                <a:cs typeface="Arial" pitchFamily="34" charset="0"/>
              </a:rPr>
              <a:t>to have active conversation with traders during the survey.</a:t>
            </a: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209550" y="78249"/>
            <a:ext cx="893445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Lessons from </a:t>
            </a:r>
            <a:r>
              <a:rPr lang="en-GB" altLang="ja-JP" sz="4000" b="1" dirty="0" err="1">
                <a:solidFill>
                  <a:srgbClr val="002060"/>
                </a:solidFill>
                <a:latin typeface="Century Gothic" panose="020B0502020202020204" pitchFamily="34" charset="0"/>
              </a:rPr>
              <a:t>Ethio</a:t>
            </a:r>
            <a:r>
              <a:rPr lang="en-GB" altLang="ja-JP" sz="4000" b="1" dirty="0">
                <a:solidFill>
                  <a:srgbClr val="002060"/>
                </a:solidFill>
                <a:latin typeface="Century Gothic" panose="020B0502020202020204" pitchFamily="34" charset="0"/>
              </a:rPr>
              <a:t>-SHEP Experience</a:t>
            </a:r>
            <a:endParaRPr lang="ja-JP" altLang="en-US"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528612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52912FBD-3AE8-4BA9-AE06-AA465CB25CB0}"/>
              </a:ext>
            </a:extLst>
          </p:cNvPr>
          <p:cNvGrpSpPr/>
          <p:nvPr/>
        </p:nvGrpSpPr>
        <p:grpSpPr>
          <a:xfrm flipV="1">
            <a:off x="-8965" y="1943724"/>
            <a:ext cx="9152965" cy="1185519"/>
            <a:chOff x="40753" y="11636"/>
            <a:chExt cx="3070057" cy="82839"/>
          </a:xfrm>
        </p:grpSpPr>
        <p:cxnSp>
          <p:nvCxnSpPr>
            <p:cNvPr id="30" name="直線コネクタ 29">
              <a:extLst>
                <a:ext uri="{FF2B5EF4-FFF2-40B4-BE49-F238E27FC236}">
                  <a16:creationId xmlns:a16="http://schemas.microsoft.com/office/drawing/2014/main" id="{F1FF1C22-C948-4AFD-8377-93A67CD96E3C}"/>
                </a:ext>
              </a:extLst>
            </p:cNvPr>
            <p:cNvCxnSpPr/>
            <p:nvPr/>
          </p:nvCxnSpPr>
          <p:spPr>
            <a:xfrm>
              <a:off x="43760" y="11636"/>
              <a:ext cx="3067050" cy="0"/>
            </a:xfrm>
            <a:prstGeom prst="line">
              <a:avLst/>
            </a:prstGeom>
            <a:ln w="622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A7C1C763-A97D-4175-936C-9EF244E41130}"/>
                </a:ext>
              </a:extLst>
            </p:cNvPr>
            <p:cNvCxnSpPr/>
            <p:nvPr/>
          </p:nvCxnSpPr>
          <p:spPr>
            <a:xfrm>
              <a:off x="43760" y="55249"/>
              <a:ext cx="3066479" cy="0"/>
            </a:xfrm>
            <a:prstGeom prst="line">
              <a:avLst/>
            </a:prstGeom>
            <a:ln w="622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9D48D888-0E83-4239-BB02-328FEEB4E3E1}"/>
                </a:ext>
              </a:extLst>
            </p:cNvPr>
            <p:cNvCxnSpPr/>
            <p:nvPr/>
          </p:nvCxnSpPr>
          <p:spPr>
            <a:xfrm>
              <a:off x="40753" y="94475"/>
              <a:ext cx="3067050" cy="0"/>
            </a:xfrm>
            <a:prstGeom prst="line">
              <a:avLst/>
            </a:prstGeom>
            <a:ln w="6223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732" y="222846"/>
            <a:ext cx="1121834" cy="94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3"/>
          <p:cNvSpPr>
            <a:spLocks noChangeArrowheads="1"/>
          </p:cNvSpPr>
          <p:nvPr/>
        </p:nvSpPr>
        <p:spPr bwMode="auto">
          <a:xfrm>
            <a:off x="6630989" y="1295402"/>
            <a:ext cx="24733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defRPr/>
            </a:pPr>
            <a:r>
              <a:rPr lang="en-US" altLang="ja-JP" sz="1000" dirty="0">
                <a:cs typeface="Arial" panose="020B0604020202020204" pitchFamily="34" charset="0"/>
              </a:rPr>
              <a:t>Japan International Cooperation Agency </a:t>
            </a:r>
            <a:endParaRPr lang="en-US" altLang="en-US" sz="1800" dirty="0">
              <a:cs typeface="Arial" panose="020B0604020202020204" pitchFamily="34" charset="0"/>
            </a:endParaRPr>
          </a:p>
        </p:txBody>
      </p:sp>
      <p:sp>
        <p:nvSpPr>
          <p:cNvPr id="20" name="Rectangle 2"/>
          <p:cNvSpPr>
            <a:spLocks noChangeArrowheads="1"/>
          </p:cNvSpPr>
          <p:nvPr/>
        </p:nvSpPr>
        <p:spPr bwMode="auto">
          <a:xfrm>
            <a:off x="0" y="5515431"/>
            <a:ext cx="9144000" cy="1342591"/>
          </a:xfrm>
          <a:prstGeom prst="rect">
            <a:avLst/>
          </a:prstGeom>
          <a:solidFill>
            <a:srgbClr val="0000CC"/>
          </a:solidFill>
          <a:ln>
            <a:noFill/>
          </a:ln>
        </p:spPr>
        <p:txBody>
          <a:bodyPr wrap="squar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endParaRPr lang="en-US" altLang="ja-JP" sz="2800" b="1" dirty="0">
              <a:solidFill>
                <a:srgbClr val="FFFFFF"/>
              </a:solidFill>
              <a:effectLst>
                <a:outerShdw blurRad="38100" dist="38100" dir="2700000" algn="tl">
                  <a:srgbClr val="000000">
                    <a:alpha val="43137"/>
                  </a:srgbClr>
                </a:outerShdw>
              </a:effectLst>
              <a:ea typeface="ＭＳ Ｐゴシック" panose="020B0600070205080204" pitchFamily="50" charset="-128"/>
              <a:cs typeface="Arial" panose="020B0604020202020204" pitchFamily="34" charset="0"/>
            </a:endParaRPr>
          </a:p>
        </p:txBody>
      </p:sp>
      <p:sp>
        <p:nvSpPr>
          <p:cNvPr id="22" name="Rectangle 2"/>
          <p:cNvSpPr>
            <a:spLocks noChangeArrowheads="1"/>
          </p:cNvSpPr>
          <p:nvPr/>
        </p:nvSpPr>
        <p:spPr bwMode="auto">
          <a:xfrm>
            <a:off x="5644" y="3485772"/>
            <a:ext cx="9144000" cy="2029659"/>
          </a:xfrm>
          <a:prstGeom prst="rect">
            <a:avLst/>
          </a:prstGeom>
          <a:solidFill>
            <a:schemeClr val="bg1"/>
          </a:solidFill>
          <a:ln>
            <a:noFill/>
          </a:ln>
        </p:spPr>
        <p:txBody>
          <a:bodyPr wrap="squar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ja-JP" sz="3600" b="1">
                <a:ea typeface="ＭＳ Ｐゴシック" panose="020B0600070205080204" pitchFamily="50" charset="-128"/>
                <a:cs typeface="Arial" panose="020B0604020202020204" pitchFamily="34" charset="0"/>
              </a:rPr>
              <a:t>Presented prepared </a:t>
            </a:r>
          </a:p>
          <a:p>
            <a:pPr algn="ctr">
              <a:spcBef>
                <a:spcPct val="0"/>
              </a:spcBef>
              <a:buClrTx/>
              <a:buFontTx/>
              <a:buNone/>
            </a:pPr>
            <a:r>
              <a:rPr lang="en-US" altLang="ja-JP" sz="3600" b="1">
                <a:ea typeface="ＭＳ Ｐゴシック" panose="020B0600070205080204" pitchFamily="50" charset="-128"/>
                <a:cs typeface="Arial" panose="020B0604020202020204" pitchFamily="34" charset="0"/>
              </a:rPr>
              <a:t>for Ethio-SHEP ToT</a:t>
            </a:r>
            <a:endParaRPr lang="en-US" altLang="ja-JP" sz="3600" b="1" dirty="0">
              <a:ea typeface="ＭＳ Ｐゴシック" panose="020B0600070205080204" pitchFamily="50" charset="-128"/>
              <a:cs typeface="Arial" panose="020B0604020202020204" pitchFamily="34" charset="0"/>
            </a:endParaRPr>
          </a:p>
        </p:txBody>
      </p:sp>
      <p:pic>
        <p:nvPicPr>
          <p:cNvPr id="16" name="Picture 15">
            <a:extLst>
              <a:ext uri="{FF2B5EF4-FFF2-40B4-BE49-F238E27FC236}">
                <a16:creationId xmlns:a16="http://schemas.microsoft.com/office/drawing/2014/main" id="{5C31A12A-304E-4704-85F7-BD3D1780B30E}"/>
              </a:ext>
            </a:extLst>
          </p:cNvPr>
          <p:cNvPicPr/>
          <p:nvPr/>
        </p:nvPicPr>
        <p:blipFill rotWithShape="1">
          <a:blip r:embed="rId4">
            <a:extLst>
              <a:ext uri="{28A0092B-C50C-407E-A947-70E740481C1C}">
                <a14:useLocalDpi xmlns:a14="http://schemas.microsoft.com/office/drawing/2010/main" val="0"/>
              </a:ext>
            </a:extLst>
          </a:blip>
          <a:srcRect r="1822" b="25287"/>
          <a:stretch/>
        </p:blipFill>
        <p:spPr bwMode="auto">
          <a:xfrm>
            <a:off x="299286" y="182887"/>
            <a:ext cx="1888102" cy="1278360"/>
          </a:xfrm>
          <a:prstGeom prst="rect">
            <a:avLst/>
          </a:prstGeom>
          <a:noFill/>
        </p:spPr>
      </p:pic>
      <p:pic>
        <p:nvPicPr>
          <p:cNvPr id="3" name="Picture 2">
            <a:extLst>
              <a:ext uri="{FF2B5EF4-FFF2-40B4-BE49-F238E27FC236}">
                <a16:creationId xmlns:a16="http://schemas.microsoft.com/office/drawing/2014/main" id="{0645EAC6-26B9-40E3-BAD0-5A2E56FB1262}"/>
              </a:ext>
            </a:extLst>
          </p:cNvPr>
          <p:cNvPicPr>
            <a:picLocks noChangeAspect="1"/>
          </p:cNvPicPr>
          <p:nvPr/>
        </p:nvPicPr>
        <p:blipFill rotWithShape="1">
          <a:blip r:embed="rId5">
            <a:alphaModFix amt="43000"/>
            <a:extLst>
              <a:ext uri="{28A0092B-C50C-407E-A947-70E740481C1C}">
                <a14:useLocalDpi xmlns:a14="http://schemas.microsoft.com/office/drawing/2010/main" val="0"/>
              </a:ext>
            </a:extLst>
          </a:blip>
          <a:srcRect l="32162" t="31773" r="32855" b="32245"/>
          <a:stretch/>
        </p:blipFill>
        <p:spPr>
          <a:xfrm>
            <a:off x="3904602" y="1863616"/>
            <a:ext cx="1247313" cy="1282951"/>
          </a:xfrm>
          <a:prstGeom prst="rect">
            <a:avLst/>
          </a:prstGeom>
        </p:spPr>
      </p:pic>
      <p:sp>
        <p:nvSpPr>
          <p:cNvPr id="19" name="正方形/長方形 18"/>
          <p:cNvSpPr/>
          <p:nvPr/>
        </p:nvSpPr>
        <p:spPr>
          <a:xfrm>
            <a:off x="-43741" y="1624673"/>
            <a:ext cx="9144000" cy="1760838"/>
          </a:xfrm>
          <a:prstGeom prst="rect">
            <a:avLst/>
          </a:prstGeom>
          <a:noFill/>
        </p:spPr>
        <p:style>
          <a:lnRef idx="0">
            <a:schemeClr val="accent3"/>
          </a:lnRef>
          <a:fillRef idx="3">
            <a:schemeClr val="accent3"/>
          </a:fillRef>
          <a:effectRef idx="3">
            <a:schemeClr val="accent3"/>
          </a:effectRef>
          <a:fontRef idx="minor">
            <a:schemeClr val="lt1"/>
          </a:fontRef>
        </p:style>
        <p:txBody>
          <a:bodyPr lIns="91434" tIns="45718" rIns="91434" bIns="45718"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r>
              <a:rPr lang="en-US" altLang="ja-JP" sz="7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cs typeface="Arial" panose="020B0604020202020204" pitchFamily="34" charset="0"/>
              </a:rPr>
              <a:t>Crop Selection</a:t>
            </a:r>
          </a:p>
        </p:txBody>
      </p:sp>
      <p:pic>
        <p:nvPicPr>
          <p:cNvPr id="13" name="Picture 11" descr="A close up of a sign&#10;&#10;Description automatically generated">
            <a:extLst>
              <a:ext uri="{FF2B5EF4-FFF2-40B4-BE49-F238E27FC236}">
                <a16:creationId xmlns:a16="http://schemas.microsoft.com/office/drawing/2014/main" id="{F94AF006-5BC0-4930-A076-BDF571980F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0928" y="5515431"/>
            <a:ext cx="4632928" cy="136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712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9446F-50D8-45A9-A903-053BD92DE0AE}"/>
              </a:ext>
            </a:extLst>
          </p:cNvPr>
          <p:cNvSpPr>
            <a:spLocks noGrp="1"/>
          </p:cNvSpPr>
          <p:nvPr>
            <p:ph type="title"/>
          </p:nvPr>
        </p:nvSpPr>
        <p:spPr/>
        <p:txBody>
          <a:bodyPr/>
          <a:lstStyle/>
          <a:p>
            <a:r>
              <a:rPr lang="en-US" altLang="ja-JP" b="1" dirty="0">
                <a:latin typeface="Century Gothic" panose="020B0502020202020204" pitchFamily="34" charset="0"/>
                <a:ea typeface="ＭＳ Ｐゴシック" panose="020B0600070205080204" pitchFamily="50" charset="-128"/>
                <a:cs typeface="Arial" panose="020B0604020202020204" pitchFamily="34" charset="0"/>
              </a:rPr>
              <a:t>E</a:t>
            </a:r>
            <a:r>
              <a:rPr kumimoji="1" lang="en-US" altLang="ja-JP" sz="4400" b="1" dirty="0">
                <a:latin typeface="Century Gothic" panose="020B0502020202020204" pitchFamily="34" charset="0"/>
                <a:ea typeface="ＭＳ Ｐゴシック" panose="020B0600070205080204" pitchFamily="50" charset="-128"/>
                <a:cs typeface="Arial" panose="020B0604020202020204" pitchFamily="34" charset="0"/>
              </a:rPr>
              <a:t>ssential 4 Steps</a:t>
            </a:r>
            <a:endParaRPr kumimoji="1" lang="ja-JP" altLang="en-US" dirty="0"/>
          </a:p>
        </p:txBody>
      </p:sp>
      <p:grpSp>
        <p:nvGrpSpPr>
          <p:cNvPr id="6" name="Group 5">
            <a:extLst>
              <a:ext uri="{FF2B5EF4-FFF2-40B4-BE49-F238E27FC236}">
                <a16:creationId xmlns:a16="http://schemas.microsoft.com/office/drawing/2014/main" id="{38D6DC11-F5D2-49B9-9764-01B5AD70886F}"/>
              </a:ext>
            </a:extLst>
          </p:cNvPr>
          <p:cNvGrpSpPr/>
          <p:nvPr/>
        </p:nvGrpSpPr>
        <p:grpSpPr>
          <a:xfrm>
            <a:off x="0" y="1511679"/>
            <a:ext cx="9144000" cy="253946"/>
            <a:chOff x="0" y="1511679"/>
            <a:chExt cx="9144000" cy="253946"/>
          </a:xfrm>
        </p:grpSpPr>
        <p:grpSp>
          <p:nvGrpSpPr>
            <p:cNvPr id="7" name="グループ化 4">
              <a:extLst>
                <a:ext uri="{FF2B5EF4-FFF2-40B4-BE49-F238E27FC236}">
                  <a16:creationId xmlns:a16="http://schemas.microsoft.com/office/drawing/2014/main" id="{3C02F69D-7D4A-4244-9263-275C0E0F45FD}"/>
                </a:ext>
              </a:extLst>
            </p:cNvPr>
            <p:cNvGrpSpPr/>
            <p:nvPr/>
          </p:nvGrpSpPr>
          <p:grpSpPr>
            <a:xfrm>
              <a:off x="0" y="1521276"/>
              <a:ext cx="9144000" cy="236881"/>
              <a:chOff x="0" y="13304"/>
              <a:chExt cx="3067050" cy="54548"/>
            </a:xfrm>
          </p:grpSpPr>
          <p:cxnSp>
            <p:nvCxnSpPr>
              <p:cNvPr id="9" name="直線コネクタ 5">
                <a:extLst>
                  <a:ext uri="{FF2B5EF4-FFF2-40B4-BE49-F238E27FC236}">
                    <a16:creationId xmlns:a16="http://schemas.microsoft.com/office/drawing/2014/main" id="{DDD3B1F1-7F00-4F1B-BDCD-42A9C76A69BD}"/>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6">
                <a:extLst>
                  <a:ext uri="{FF2B5EF4-FFF2-40B4-BE49-F238E27FC236}">
                    <a16:creationId xmlns:a16="http://schemas.microsoft.com/office/drawing/2014/main" id="{EFA21BDB-FF6E-4FB3-8EEE-028F8CDDFFC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直線コネクタ 7">
                <a:extLst>
                  <a:ext uri="{FF2B5EF4-FFF2-40B4-BE49-F238E27FC236}">
                    <a16:creationId xmlns:a16="http://schemas.microsoft.com/office/drawing/2014/main" id="{4DD228A1-2201-4822-BC9A-D54367F06508}"/>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28083964-4591-4A6A-9C3C-EC2EB775519D}"/>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graphicFrame>
        <p:nvGraphicFramePr>
          <p:cNvPr id="14" name="object 8">
            <a:extLst>
              <a:ext uri="{FF2B5EF4-FFF2-40B4-BE49-F238E27FC236}">
                <a16:creationId xmlns:a16="http://schemas.microsoft.com/office/drawing/2014/main" id="{FD7B3F74-E5D1-462A-B748-BF0DA031E263}"/>
              </a:ext>
            </a:extLst>
          </p:cNvPr>
          <p:cNvGraphicFramePr>
            <a:graphicFrameLocks noGrp="1"/>
          </p:cNvGraphicFramePr>
          <p:nvPr>
            <p:extLst>
              <p:ext uri="{D42A27DB-BD31-4B8C-83A1-F6EECF244321}">
                <p14:modId xmlns:p14="http://schemas.microsoft.com/office/powerpoint/2010/main" val="4140063728"/>
              </p:ext>
            </p:extLst>
          </p:nvPr>
        </p:nvGraphicFramePr>
        <p:xfrm>
          <a:off x="246942" y="2313331"/>
          <a:ext cx="8650115" cy="3741229"/>
        </p:xfrm>
        <a:graphic>
          <a:graphicData uri="http://schemas.openxmlformats.org/drawingml/2006/table">
            <a:tbl>
              <a:tblPr firstRow="1" bandRow="1">
                <a:tableStyleId>{2D5ABB26-0587-4C30-8999-92F81FD0307C}</a:tableStyleId>
              </a:tblPr>
              <a:tblGrid>
                <a:gridCol w="4463924">
                  <a:extLst>
                    <a:ext uri="{9D8B030D-6E8A-4147-A177-3AD203B41FA5}">
                      <a16:colId xmlns:a16="http://schemas.microsoft.com/office/drawing/2014/main" val="20000"/>
                    </a:ext>
                  </a:extLst>
                </a:gridCol>
                <a:gridCol w="4186191">
                  <a:extLst>
                    <a:ext uri="{9D8B030D-6E8A-4147-A177-3AD203B41FA5}">
                      <a16:colId xmlns:a16="http://schemas.microsoft.com/office/drawing/2014/main" val="20001"/>
                    </a:ext>
                  </a:extLst>
                </a:gridCol>
              </a:tblGrid>
              <a:tr h="422405">
                <a:tc>
                  <a:txBody>
                    <a:bodyPr/>
                    <a:lstStyle/>
                    <a:p>
                      <a:pPr marL="356235">
                        <a:lnSpc>
                          <a:spcPct val="100000"/>
                        </a:lnSpc>
                        <a:spcBef>
                          <a:spcPts val="310"/>
                        </a:spcBef>
                      </a:pPr>
                      <a:r>
                        <a:rPr sz="2200" b="1" spc="-5" dirty="0">
                          <a:latin typeface="Arial"/>
                          <a:cs typeface="Arial"/>
                        </a:rPr>
                        <a:t>Essential 4</a:t>
                      </a:r>
                      <a:r>
                        <a:rPr sz="2200" b="1" spc="-20" dirty="0">
                          <a:latin typeface="Arial"/>
                          <a:cs typeface="Arial"/>
                        </a:rPr>
                        <a:t> </a:t>
                      </a:r>
                      <a:r>
                        <a:rPr sz="2200" b="1" spc="-5" dirty="0">
                          <a:latin typeface="Arial"/>
                          <a:cs typeface="Arial"/>
                        </a:rPr>
                        <a:t>steps</a:t>
                      </a:r>
                      <a:endParaRPr sz="2200" dirty="0">
                        <a:latin typeface="Arial"/>
                        <a:cs typeface="Arial"/>
                      </a:endParaRPr>
                    </a:p>
                  </a:txBody>
                  <a:tcPr marL="0" marR="0" marT="439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95000"/>
                      </a:schemeClr>
                    </a:solidFill>
                  </a:tcPr>
                </a:tc>
                <a:tc>
                  <a:txBody>
                    <a:bodyPr/>
                    <a:lstStyle/>
                    <a:p>
                      <a:pPr marL="1416050">
                        <a:lnSpc>
                          <a:spcPct val="100000"/>
                        </a:lnSpc>
                        <a:spcBef>
                          <a:spcPts val="310"/>
                        </a:spcBef>
                      </a:pPr>
                      <a:r>
                        <a:rPr sz="2200" b="1" spc="-10" dirty="0">
                          <a:latin typeface="Arial"/>
                          <a:cs typeface="Arial"/>
                        </a:rPr>
                        <a:t>Activities</a:t>
                      </a:r>
                      <a:endParaRPr sz="2200" dirty="0">
                        <a:latin typeface="Arial"/>
                        <a:cs typeface="Arial"/>
                      </a:endParaRPr>
                    </a:p>
                  </a:txBody>
                  <a:tcPr marL="0" marR="0" marT="439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95000"/>
                      </a:schemeClr>
                    </a:solidFill>
                  </a:tcPr>
                </a:tc>
                <a:extLst>
                  <a:ext uri="{0D108BD9-81ED-4DB2-BD59-A6C34878D82A}">
                    <a16:rowId xmlns:a16="http://schemas.microsoft.com/office/drawing/2014/main" val="10000"/>
                  </a:ext>
                </a:extLst>
              </a:tr>
              <a:tr h="442461">
                <a:tc>
                  <a:txBody>
                    <a:bodyPr/>
                    <a:lstStyle/>
                    <a:p>
                      <a:pPr marL="91440" marR="516890">
                        <a:lnSpc>
                          <a:spcPct val="100000"/>
                        </a:lnSpc>
                        <a:spcBef>
                          <a:spcPts val="310"/>
                        </a:spcBef>
                      </a:pPr>
                      <a:r>
                        <a:rPr sz="2100" b="1" spc="-5" dirty="0">
                          <a:latin typeface="Arial"/>
                          <a:cs typeface="Arial"/>
                        </a:rPr>
                        <a:t>1. Sharing </a:t>
                      </a:r>
                      <a:r>
                        <a:rPr lang="en-US" sz="2100" b="1" spc="-5" dirty="0">
                          <a:latin typeface="Arial"/>
                          <a:cs typeface="Arial"/>
                        </a:rPr>
                        <a:t>g</a:t>
                      </a:r>
                      <a:r>
                        <a:rPr sz="2100" b="1" spc="-5" dirty="0">
                          <a:latin typeface="Arial"/>
                          <a:cs typeface="Arial"/>
                        </a:rPr>
                        <a:t>oal</a:t>
                      </a:r>
                      <a:r>
                        <a:rPr lang="en-US" sz="2100" b="1" spc="-5" dirty="0">
                          <a:latin typeface="Arial"/>
                          <a:cs typeface="Arial"/>
                        </a:rPr>
                        <a:t> with farmers.</a:t>
                      </a:r>
                      <a:endParaRPr sz="2100" b="1" dirty="0">
                        <a:latin typeface="Arial"/>
                        <a:cs typeface="Arial"/>
                      </a:endParaRPr>
                    </a:p>
                  </a:txBody>
                  <a:tcPr marL="0" marR="0" marT="439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marL="377825" indent="-287020">
                        <a:lnSpc>
                          <a:spcPts val="1860"/>
                        </a:lnSpc>
                        <a:spcBef>
                          <a:spcPts val="200"/>
                        </a:spcBef>
                        <a:buFont typeface="Wingdings"/>
                        <a:buChar char=""/>
                        <a:tabLst>
                          <a:tab pos="378460" algn="l"/>
                        </a:tabLst>
                      </a:pPr>
                      <a:r>
                        <a:rPr sz="1800" b="0" dirty="0">
                          <a:solidFill>
                            <a:schemeClr val="bg1">
                              <a:lumMod val="75000"/>
                            </a:schemeClr>
                          </a:solidFill>
                          <a:latin typeface="Arial"/>
                          <a:cs typeface="Arial"/>
                        </a:rPr>
                        <a:t>Sensitization</a:t>
                      </a:r>
                      <a:r>
                        <a:rPr sz="1800" b="0" spc="-30" dirty="0">
                          <a:solidFill>
                            <a:schemeClr val="bg1">
                              <a:lumMod val="75000"/>
                            </a:schemeClr>
                          </a:solidFill>
                          <a:latin typeface="Arial"/>
                          <a:cs typeface="Arial"/>
                        </a:rPr>
                        <a:t> </a:t>
                      </a:r>
                      <a:r>
                        <a:rPr sz="1800" b="0" spc="-5" dirty="0">
                          <a:solidFill>
                            <a:schemeClr val="bg1">
                              <a:lumMod val="75000"/>
                            </a:schemeClr>
                          </a:solidFill>
                          <a:latin typeface="Arial"/>
                          <a:cs typeface="Arial"/>
                        </a:rPr>
                        <a:t>Workshop</a:t>
                      </a:r>
                      <a:endParaRPr sz="1800" b="0" dirty="0">
                        <a:solidFill>
                          <a:schemeClr val="bg1">
                            <a:lumMod val="75000"/>
                          </a:schemeClr>
                        </a:solidFill>
                        <a:latin typeface="Arial"/>
                        <a:cs typeface="Arial"/>
                      </a:endParaRPr>
                    </a:p>
                  </a:txBody>
                  <a:tcPr marL="0" marR="0" marT="2833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666558">
                <a:tc>
                  <a:txBody>
                    <a:bodyPr/>
                    <a:lstStyle/>
                    <a:p>
                      <a:pPr marL="91440" marR="99060">
                        <a:lnSpc>
                          <a:spcPct val="100000"/>
                        </a:lnSpc>
                        <a:spcBef>
                          <a:spcPts val="310"/>
                        </a:spcBef>
                      </a:pPr>
                      <a:r>
                        <a:rPr sz="2100" b="1" spc="-5" dirty="0">
                          <a:solidFill>
                            <a:srgbClr val="FFFFFF"/>
                          </a:solidFill>
                          <a:latin typeface="Arial"/>
                          <a:cs typeface="Arial"/>
                        </a:rPr>
                        <a:t>2. </a:t>
                      </a:r>
                      <a:r>
                        <a:rPr sz="2100" b="1" spc="-10" dirty="0">
                          <a:solidFill>
                            <a:srgbClr val="FFFFFF"/>
                          </a:solidFill>
                          <a:latin typeface="Arial"/>
                          <a:cs typeface="Arial"/>
                        </a:rPr>
                        <a:t>Farmers’  Awareness </a:t>
                      </a:r>
                      <a:r>
                        <a:rPr lang="en-US" sz="2100" b="1" dirty="0">
                          <a:solidFill>
                            <a:srgbClr val="FFFFFF"/>
                          </a:solidFill>
                          <a:latin typeface="Arial"/>
                          <a:cs typeface="Arial"/>
                        </a:rPr>
                        <a:t>is raised.</a:t>
                      </a:r>
                      <a:endParaRPr sz="2100" b="1" dirty="0">
                        <a:latin typeface="Arial"/>
                        <a:cs typeface="Arial"/>
                      </a:endParaRPr>
                    </a:p>
                  </a:txBody>
                  <a:tcPr marL="0" marR="0" marT="439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B050"/>
                    </a:solidFill>
                  </a:tcPr>
                </a:tc>
                <a:tc>
                  <a:txBody>
                    <a:bodyPr/>
                    <a:lstStyle/>
                    <a:p>
                      <a:pPr marL="377825" indent="-287020">
                        <a:lnSpc>
                          <a:spcPts val="1860"/>
                        </a:lnSpc>
                        <a:spcBef>
                          <a:spcPts val="320"/>
                        </a:spcBef>
                        <a:buFont typeface="Wingdings"/>
                        <a:buChar char=""/>
                        <a:tabLst>
                          <a:tab pos="378460" algn="l"/>
                        </a:tabLst>
                      </a:pPr>
                      <a:r>
                        <a:rPr sz="1800" b="0" spc="-5" dirty="0">
                          <a:solidFill>
                            <a:schemeClr val="bg1">
                              <a:lumMod val="75000"/>
                            </a:schemeClr>
                          </a:solidFill>
                          <a:latin typeface="Arial"/>
                          <a:cs typeface="Arial"/>
                        </a:rPr>
                        <a:t>Participatory Baseline</a:t>
                      </a:r>
                      <a:r>
                        <a:rPr sz="1800" b="0" spc="-15" dirty="0">
                          <a:solidFill>
                            <a:schemeClr val="bg1">
                              <a:lumMod val="75000"/>
                            </a:schemeClr>
                          </a:solidFill>
                          <a:latin typeface="Arial"/>
                          <a:cs typeface="Arial"/>
                        </a:rPr>
                        <a:t> </a:t>
                      </a:r>
                      <a:r>
                        <a:rPr sz="1800" b="0" spc="-5" dirty="0">
                          <a:solidFill>
                            <a:schemeClr val="bg1">
                              <a:lumMod val="75000"/>
                            </a:schemeClr>
                          </a:solidFill>
                          <a:latin typeface="Arial"/>
                          <a:cs typeface="Arial"/>
                        </a:rPr>
                        <a:t>Survey</a:t>
                      </a:r>
                      <a:endParaRPr sz="1800" b="0" dirty="0">
                        <a:solidFill>
                          <a:schemeClr val="bg1">
                            <a:lumMod val="75000"/>
                          </a:schemeClr>
                        </a:solidFill>
                        <a:latin typeface="Arial"/>
                        <a:cs typeface="Arial"/>
                      </a:endParaRPr>
                    </a:p>
                    <a:p>
                      <a:pPr marL="377825" indent="-287020">
                        <a:lnSpc>
                          <a:spcPts val="2290"/>
                        </a:lnSpc>
                        <a:buFont typeface="Wingdings"/>
                        <a:buChar char=""/>
                        <a:tabLst>
                          <a:tab pos="378460" algn="l"/>
                        </a:tabLst>
                      </a:pPr>
                      <a:r>
                        <a:rPr sz="1800" b="1" dirty="0">
                          <a:solidFill>
                            <a:srgbClr val="FF0000"/>
                          </a:solidFill>
                          <a:latin typeface="Arial"/>
                          <a:cs typeface="Arial"/>
                        </a:rPr>
                        <a:t>Market</a:t>
                      </a:r>
                      <a:r>
                        <a:rPr sz="1800" b="1" spc="-40" dirty="0">
                          <a:solidFill>
                            <a:srgbClr val="FF0000"/>
                          </a:solidFill>
                          <a:latin typeface="Arial"/>
                          <a:cs typeface="Arial"/>
                        </a:rPr>
                        <a:t> </a:t>
                      </a:r>
                      <a:r>
                        <a:rPr sz="1800" b="1" spc="-5" dirty="0">
                          <a:solidFill>
                            <a:srgbClr val="FF0000"/>
                          </a:solidFill>
                          <a:latin typeface="Arial"/>
                          <a:cs typeface="Arial"/>
                        </a:rPr>
                        <a:t>Survey</a:t>
                      </a:r>
                      <a:endParaRPr sz="1800" b="1" dirty="0">
                        <a:solidFill>
                          <a:srgbClr val="FF0000"/>
                        </a:solidFill>
                        <a:latin typeface="Arial"/>
                        <a:cs typeface="Arial"/>
                      </a:endParaRPr>
                    </a:p>
                  </a:txBody>
                  <a:tcPr marL="0" marR="0" marT="4532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866938">
                <a:tc>
                  <a:txBody>
                    <a:bodyPr/>
                    <a:lstStyle/>
                    <a:p>
                      <a:pPr marL="91440" marR="400050">
                        <a:lnSpc>
                          <a:spcPct val="100000"/>
                        </a:lnSpc>
                        <a:spcBef>
                          <a:spcPts val="310"/>
                        </a:spcBef>
                      </a:pPr>
                      <a:r>
                        <a:rPr sz="2100" b="1" spc="-5" dirty="0">
                          <a:solidFill>
                            <a:srgbClr val="FFFFFF"/>
                          </a:solidFill>
                          <a:latin typeface="Arial"/>
                          <a:cs typeface="Arial"/>
                        </a:rPr>
                        <a:t>3. </a:t>
                      </a:r>
                      <a:r>
                        <a:rPr lang="en-US" sz="2100" b="1" spc="-5" dirty="0">
                          <a:solidFill>
                            <a:srgbClr val="FFFFFF"/>
                          </a:solidFill>
                          <a:latin typeface="Arial"/>
                          <a:cs typeface="Arial"/>
                        </a:rPr>
                        <a:t>Farmers make decisions.</a:t>
                      </a:r>
                      <a:endParaRPr sz="2100" b="1" dirty="0">
                        <a:latin typeface="Arial"/>
                        <a:cs typeface="Arial"/>
                      </a:endParaRPr>
                    </a:p>
                  </a:txBody>
                  <a:tcPr marL="0" marR="0" marT="439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66FF"/>
                    </a:solidFill>
                  </a:tcPr>
                </a:tc>
                <a:tc>
                  <a:txBody>
                    <a:bodyPr/>
                    <a:lstStyle/>
                    <a:p>
                      <a:pPr marL="377825" indent="-287020">
                        <a:lnSpc>
                          <a:spcPts val="1860"/>
                        </a:lnSpc>
                        <a:spcBef>
                          <a:spcPts val="200"/>
                        </a:spcBef>
                        <a:buFont typeface="Wingdings"/>
                        <a:buChar char=""/>
                        <a:tabLst>
                          <a:tab pos="378460" algn="l"/>
                        </a:tabLst>
                      </a:pPr>
                      <a:r>
                        <a:rPr lang="en-US" altLang="ja-JP" sz="1800" b="0" spc="-5" dirty="0">
                          <a:solidFill>
                            <a:schemeClr val="bg1">
                              <a:lumMod val="75000"/>
                            </a:schemeClr>
                          </a:solidFill>
                          <a:latin typeface="Arial"/>
                          <a:cs typeface="Arial"/>
                        </a:rPr>
                        <a:t>Target </a:t>
                      </a:r>
                      <a:r>
                        <a:rPr sz="1800" b="0" spc="-5" dirty="0">
                          <a:solidFill>
                            <a:schemeClr val="bg1">
                              <a:lumMod val="75000"/>
                            </a:schemeClr>
                          </a:solidFill>
                          <a:latin typeface="Arial"/>
                          <a:cs typeface="Arial"/>
                        </a:rPr>
                        <a:t>Crop</a:t>
                      </a:r>
                      <a:r>
                        <a:rPr sz="1800" b="0" spc="5" dirty="0">
                          <a:solidFill>
                            <a:schemeClr val="bg1">
                              <a:lumMod val="75000"/>
                            </a:schemeClr>
                          </a:solidFill>
                          <a:latin typeface="Arial"/>
                          <a:cs typeface="Arial"/>
                        </a:rPr>
                        <a:t> </a:t>
                      </a:r>
                      <a:r>
                        <a:rPr sz="1800" b="0" spc="-5" dirty="0">
                          <a:solidFill>
                            <a:schemeClr val="bg1">
                              <a:lumMod val="75000"/>
                            </a:schemeClr>
                          </a:solidFill>
                          <a:latin typeface="Arial"/>
                          <a:cs typeface="Arial"/>
                        </a:rPr>
                        <a:t>Selection</a:t>
                      </a:r>
                      <a:endParaRPr lang="en-US" sz="1800" b="0" spc="-5" dirty="0">
                        <a:solidFill>
                          <a:schemeClr val="bg1">
                            <a:lumMod val="75000"/>
                          </a:schemeClr>
                        </a:solidFill>
                        <a:latin typeface="Arial"/>
                        <a:cs typeface="Arial"/>
                      </a:endParaRPr>
                    </a:p>
                    <a:p>
                      <a:pPr marL="377825" indent="-287020">
                        <a:lnSpc>
                          <a:spcPts val="1860"/>
                        </a:lnSpc>
                        <a:spcBef>
                          <a:spcPts val="200"/>
                        </a:spcBef>
                        <a:buFont typeface="Wingdings"/>
                        <a:buChar char=""/>
                        <a:tabLst>
                          <a:tab pos="378460" algn="l"/>
                        </a:tabLst>
                      </a:pPr>
                      <a:r>
                        <a:rPr lang="en-US" sz="1800" b="0" spc="-5" dirty="0">
                          <a:solidFill>
                            <a:schemeClr val="bg1">
                              <a:lumMod val="75000"/>
                            </a:schemeClr>
                          </a:solidFill>
                          <a:latin typeface="Arial"/>
                          <a:cs typeface="Arial"/>
                        </a:rPr>
                        <a:t>(Optional) Market Linkage Forum</a:t>
                      </a:r>
                      <a:endParaRPr sz="1800" b="0" dirty="0">
                        <a:solidFill>
                          <a:schemeClr val="bg1">
                            <a:lumMod val="75000"/>
                          </a:schemeClr>
                        </a:solidFill>
                        <a:latin typeface="Arial"/>
                        <a:cs typeface="Arial"/>
                      </a:endParaRPr>
                    </a:p>
                    <a:p>
                      <a:pPr marL="377825" indent="-287020">
                        <a:lnSpc>
                          <a:spcPts val="1800"/>
                        </a:lnSpc>
                        <a:buFont typeface="Wingdings"/>
                        <a:buChar char=""/>
                        <a:tabLst>
                          <a:tab pos="378460" algn="l"/>
                        </a:tabLst>
                      </a:pPr>
                      <a:r>
                        <a:rPr lang="en-US" sz="1800" b="0" spc="-5" dirty="0">
                          <a:solidFill>
                            <a:schemeClr val="bg1">
                              <a:lumMod val="75000"/>
                            </a:schemeClr>
                          </a:solidFill>
                          <a:latin typeface="Arial"/>
                          <a:cs typeface="Arial"/>
                        </a:rPr>
                        <a:t>Crop Calendar Making</a:t>
                      </a:r>
                      <a:endParaRPr sz="1800" b="0" dirty="0">
                        <a:solidFill>
                          <a:schemeClr val="bg1">
                            <a:lumMod val="75000"/>
                          </a:schemeClr>
                        </a:solidFill>
                        <a:latin typeface="Arial"/>
                        <a:cs typeface="Arial"/>
                      </a:endParaRPr>
                    </a:p>
                  </a:txBody>
                  <a:tcPr marL="0" marR="0" marT="2833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866940">
                <a:tc>
                  <a:txBody>
                    <a:bodyPr/>
                    <a:lstStyle/>
                    <a:p>
                      <a:pPr marL="91440" marR="323850">
                        <a:lnSpc>
                          <a:spcPct val="100000"/>
                        </a:lnSpc>
                        <a:spcBef>
                          <a:spcPts val="310"/>
                        </a:spcBef>
                      </a:pPr>
                      <a:r>
                        <a:rPr sz="2100" b="1" spc="-5" dirty="0">
                          <a:solidFill>
                            <a:srgbClr val="FFFFFF"/>
                          </a:solidFill>
                          <a:latin typeface="Arial"/>
                          <a:cs typeface="Arial"/>
                        </a:rPr>
                        <a:t>4. </a:t>
                      </a:r>
                      <a:r>
                        <a:rPr lang="en-US" sz="2100" b="1" spc="-10" dirty="0">
                          <a:solidFill>
                            <a:srgbClr val="FFFFFF"/>
                          </a:solidFill>
                          <a:latin typeface="Arial"/>
                          <a:cs typeface="Arial"/>
                        </a:rPr>
                        <a:t>Farmers acquire skills.</a:t>
                      </a:r>
                      <a:endParaRPr sz="2100" b="1" dirty="0">
                        <a:latin typeface="Arial"/>
                        <a:cs typeface="Arial"/>
                      </a:endParaRPr>
                    </a:p>
                  </a:txBody>
                  <a:tcPr marL="0" marR="0" marT="43913"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FF0000"/>
                    </a:solidFill>
                  </a:tcPr>
                </a:tc>
                <a:tc>
                  <a:txBody>
                    <a:bodyPr/>
                    <a:lstStyle/>
                    <a:p>
                      <a:pPr marL="377825" indent="-287020">
                        <a:lnSpc>
                          <a:spcPts val="1800"/>
                        </a:lnSpc>
                        <a:buFont typeface="Wingdings"/>
                        <a:buChar char=""/>
                        <a:tabLst>
                          <a:tab pos="378460" algn="l"/>
                        </a:tabLst>
                      </a:pPr>
                      <a:r>
                        <a:rPr sz="1800" b="0" spc="-5" dirty="0">
                          <a:solidFill>
                            <a:schemeClr val="bg1">
                              <a:lumMod val="75000"/>
                            </a:schemeClr>
                          </a:solidFill>
                          <a:latin typeface="Arial"/>
                          <a:cs typeface="Arial"/>
                        </a:rPr>
                        <a:t>In-field</a:t>
                      </a:r>
                      <a:r>
                        <a:rPr sz="1800" b="0" spc="-10" dirty="0">
                          <a:solidFill>
                            <a:schemeClr val="bg1">
                              <a:lumMod val="75000"/>
                            </a:schemeClr>
                          </a:solidFill>
                          <a:latin typeface="Arial"/>
                          <a:cs typeface="Arial"/>
                        </a:rPr>
                        <a:t> </a:t>
                      </a:r>
                      <a:r>
                        <a:rPr sz="1800" b="0" spc="-5" dirty="0">
                          <a:solidFill>
                            <a:schemeClr val="bg1">
                              <a:lumMod val="75000"/>
                            </a:schemeClr>
                          </a:solidFill>
                          <a:latin typeface="Arial"/>
                          <a:cs typeface="Arial"/>
                        </a:rPr>
                        <a:t>trainings</a:t>
                      </a:r>
                      <a:endParaRPr lang="en-US" sz="1800" b="0" spc="-5" dirty="0">
                        <a:solidFill>
                          <a:schemeClr val="bg1">
                            <a:lumMod val="75000"/>
                          </a:schemeClr>
                        </a:solidFill>
                        <a:latin typeface="Arial"/>
                        <a:cs typeface="Arial"/>
                      </a:endParaRPr>
                    </a:p>
                    <a:p>
                      <a:pPr marL="377825" indent="-287020">
                        <a:lnSpc>
                          <a:spcPts val="1800"/>
                        </a:lnSpc>
                        <a:buFont typeface="Wingdings"/>
                        <a:buChar char=""/>
                        <a:tabLst>
                          <a:tab pos="378460" algn="l"/>
                        </a:tabLst>
                      </a:pPr>
                      <a:r>
                        <a:rPr lang="en-US" sz="1800" b="0" dirty="0">
                          <a:solidFill>
                            <a:schemeClr val="bg1">
                              <a:lumMod val="75000"/>
                            </a:schemeClr>
                          </a:solidFill>
                          <a:latin typeface="Arial"/>
                          <a:cs typeface="Arial"/>
                        </a:rPr>
                        <a:t>(Optional) Exchange Visit</a:t>
                      </a:r>
                    </a:p>
                    <a:p>
                      <a:pPr marL="377825" indent="-287020">
                        <a:lnSpc>
                          <a:spcPts val="1800"/>
                        </a:lnSpc>
                        <a:buFont typeface="Wingdings"/>
                        <a:buChar char=""/>
                        <a:tabLst>
                          <a:tab pos="378460" algn="l"/>
                        </a:tabLst>
                      </a:pPr>
                      <a:r>
                        <a:rPr lang="en-US" sz="1800" b="0" dirty="0">
                          <a:solidFill>
                            <a:schemeClr val="bg1">
                              <a:lumMod val="75000"/>
                            </a:schemeClr>
                          </a:solidFill>
                          <a:latin typeface="Arial"/>
                          <a:cs typeface="Arial"/>
                        </a:rPr>
                        <a:t>Field Day</a:t>
                      </a:r>
                      <a:endParaRPr sz="1800" b="0" dirty="0">
                        <a:solidFill>
                          <a:schemeClr val="bg1">
                            <a:lumMod val="75000"/>
                          </a:schemeClr>
                        </a:solidFill>
                        <a:latin typeface="Arial"/>
                        <a:cs typeface="Arial"/>
                      </a:endParaRPr>
                    </a:p>
                  </a:txBody>
                  <a:tcPr marL="0" marR="0" marT="28331"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927">
                <a:tc gridSpan="2">
                  <a:txBody>
                    <a:bodyPr/>
                    <a:lstStyle/>
                    <a:p>
                      <a:pPr marL="91440" marR="323850">
                        <a:lnSpc>
                          <a:spcPct val="100000"/>
                        </a:lnSpc>
                        <a:spcBef>
                          <a:spcPts val="310"/>
                        </a:spcBef>
                      </a:pPr>
                      <a:r>
                        <a:rPr lang="en-US" sz="2000" b="0" dirty="0">
                          <a:solidFill>
                            <a:schemeClr val="bg1">
                              <a:lumMod val="75000"/>
                            </a:schemeClr>
                          </a:solidFill>
                          <a:latin typeface="Arial"/>
                          <a:cs typeface="Arial"/>
                        </a:rPr>
                        <a:t>Follow-up and monitoring (including Participatory </a:t>
                      </a:r>
                      <a:r>
                        <a:rPr lang="en-US" sz="2000" b="0" dirty="0" err="1">
                          <a:solidFill>
                            <a:schemeClr val="bg1">
                              <a:lumMod val="75000"/>
                            </a:schemeClr>
                          </a:solidFill>
                          <a:latin typeface="Arial"/>
                          <a:cs typeface="Arial"/>
                        </a:rPr>
                        <a:t>Endline</a:t>
                      </a:r>
                      <a:r>
                        <a:rPr lang="en-US" sz="2000" b="0" dirty="0">
                          <a:solidFill>
                            <a:schemeClr val="bg1">
                              <a:lumMod val="75000"/>
                            </a:schemeClr>
                          </a:solidFill>
                          <a:latin typeface="Arial"/>
                          <a:cs typeface="Arial"/>
                        </a:rPr>
                        <a:t> Survey)</a:t>
                      </a:r>
                      <a:endParaRPr sz="2000" b="0" dirty="0">
                        <a:solidFill>
                          <a:schemeClr val="bg1">
                            <a:lumMod val="75000"/>
                          </a:schemeClr>
                        </a:solidFill>
                        <a:latin typeface="Arial"/>
                        <a:cs typeface="Arial"/>
                      </a:endParaRPr>
                    </a:p>
                  </a:txBody>
                  <a:tcPr marL="0" marR="0" marT="264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hMerge="1">
                  <a:txBody>
                    <a:bodyPr/>
                    <a:lstStyle/>
                    <a:p>
                      <a:pPr marL="377825" indent="-287020">
                        <a:lnSpc>
                          <a:spcPts val="1800"/>
                        </a:lnSpc>
                        <a:buFont typeface="Wingdings"/>
                        <a:buChar char=""/>
                        <a:tabLst>
                          <a:tab pos="378460" algn="l"/>
                        </a:tabLst>
                      </a:pPr>
                      <a:endParaRPr sz="1600" b="0" dirty="0">
                        <a:solidFill>
                          <a:schemeClr val="tx1"/>
                        </a:solidFill>
                        <a:latin typeface="Arial"/>
                        <a:cs typeface="Arial"/>
                      </a:endParaRPr>
                    </a:p>
                  </a:txBody>
                  <a:tcPr marL="0" marR="0" marT="2540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3303152790"/>
                  </a:ext>
                </a:extLst>
              </a:tr>
            </a:tbl>
          </a:graphicData>
        </a:graphic>
      </p:graphicFrame>
    </p:spTree>
    <p:extLst>
      <p:ext uri="{BB962C8B-B14F-4D97-AF65-F5344CB8AC3E}">
        <p14:creationId xmlns:p14="http://schemas.microsoft.com/office/powerpoint/2010/main" val="3167219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9446F-50D8-45A9-A903-053BD92DE0AE}"/>
              </a:ext>
            </a:extLst>
          </p:cNvPr>
          <p:cNvSpPr>
            <a:spLocks noGrp="1"/>
          </p:cNvSpPr>
          <p:nvPr>
            <p:ph type="title"/>
          </p:nvPr>
        </p:nvSpPr>
        <p:spPr/>
        <p:txBody>
          <a:bodyPr/>
          <a:lstStyle/>
          <a:p>
            <a:r>
              <a:rPr lang="en-US" altLang="ja-JP" b="1" dirty="0">
                <a:latin typeface="Century Gothic" panose="020B0502020202020204" pitchFamily="34" charset="0"/>
                <a:ea typeface="ＭＳ Ｐゴシック" panose="020B0600070205080204" pitchFamily="50" charset="-128"/>
                <a:cs typeface="Arial" panose="020B0604020202020204" pitchFamily="34" charset="0"/>
              </a:rPr>
              <a:t>E</a:t>
            </a:r>
            <a:r>
              <a:rPr kumimoji="1" lang="en-US" altLang="ja-JP" sz="4400" b="1" dirty="0">
                <a:latin typeface="Century Gothic" panose="020B0502020202020204" pitchFamily="34" charset="0"/>
                <a:ea typeface="ＭＳ Ｐゴシック" panose="020B0600070205080204" pitchFamily="50" charset="-128"/>
                <a:cs typeface="Arial" panose="020B0604020202020204" pitchFamily="34" charset="0"/>
              </a:rPr>
              <a:t>ssential 4 Steps</a:t>
            </a:r>
            <a:endParaRPr kumimoji="1" lang="ja-JP" altLang="en-US" dirty="0"/>
          </a:p>
        </p:txBody>
      </p:sp>
      <p:grpSp>
        <p:nvGrpSpPr>
          <p:cNvPr id="6" name="Group 5">
            <a:extLst>
              <a:ext uri="{FF2B5EF4-FFF2-40B4-BE49-F238E27FC236}">
                <a16:creationId xmlns:a16="http://schemas.microsoft.com/office/drawing/2014/main" id="{38D6DC11-F5D2-49B9-9764-01B5AD70886F}"/>
              </a:ext>
            </a:extLst>
          </p:cNvPr>
          <p:cNvGrpSpPr/>
          <p:nvPr/>
        </p:nvGrpSpPr>
        <p:grpSpPr>
          <a:xfrm>
            <a:off x="0" y="1511679"/>
            <a:ext cx="9144000" cy="253946"/>
            <a:chOff x="0" y="1511679"/>
            <a:chExt cx="9144000" cy="253946"/>
          </a:xfrm>
        </p:grpSpPr>
        <p:grpSp>
          <p:nvGrpSpPr>
            <p:cNvPr id="7" name="グループ化 4">
              <a:extLst>
                <a:ext uri="{FF2B5EF4-FFF2-40B4-BE49-F238E27FC236}">
                  <a16:creationId xmlns:a16="http://schemas.microsoft.com/office/drawing/2014/main" id="{3C02F69D-7D4A-4244-9263-275C0E0F45FD}"/>
                </a:ext>
              </a:extLst>
            </p:cNvPr>
            <p:cNvGrpSpPr/>
            <p:nvPr/>
          </p:nvGrpSpPr>
          <p:grpSpPr>
            <a:xfrm>
              <a:off x="0" y="1521276"/>
              <a:ext cx="9144000" cy="236881"/>
              <a:chOff x="0" y="13304"/>
              <a:chExt cx="3067050" cy="54548"/>
            </a:xfrm>
          </p:grpSpPr>
          <p:cxnSp>
            <p:nvCxnSpPr>
              <p:cNvPr id="9" name="直線コネクタ 5">
                <a:extLst>
                  <a:ext uri="{FF2B5EF4-FFF2-40B4-BE49-F238E27FC236}">
                    <a16:creationId xmlns:a16="http://schemas.microsoft.com/office/drawing/2014/main" id="{DDD3B1F1-7F00-4F1B-BDCD-42A9C76A69BD}"/>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6">
                <a:extLst>
                  <a:ext uri="{FF2B5EF4-FFF2-40B4-BE49-F238E27FC236}">
                    <a16:creationId xmlns:a16="http://schemas.microsoft.com/office/drawing/2014/main" id="{EFA21BDB-FF6E-4FB3-8EEE-028F8CDDFFC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直線コネクタ 7">
                <a:extLst>
                  <a:ext uri="{FF2B5EF4-FFF2-40B4-BE49-F238E27FC236}">
                    <a16:creationId xmlns:a16="http://schemas.microsoft.com/office/drawing/2014/main" id="{4DD228A1-2201-4822-BC9A-D54367F06508}"/>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28083964-4591-4A6A-9C3C-EC2EB775519D}"/>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graphicFrame>
        <p:nvGraphicFramePr>
          <p:cNvPr id="14" name="object 8">
            <a:extLst>
              <a:ext uri="{FF2B5EF4-FFF2-40B4-BE49-F238E27FC236}">
                <a16:creationId xmlns:a16="http://schemas.microsoft.com/office/drawing/2014/main" id="{FD7B3F74-E5D1-462A-B748-BF0DA031E263}"/>
              </a:ext>
            </a:extLst>
          </p:cNvPr>
          <p:cNvGraphicFramePr>
            <a:graphicFrameLocks noGrp="1"/>
          </p:cNvGraphicFramePr>
          <p:nvPr>
            <p:extLst>
              <p:ext uri="{D42A27DB-BD31-4B8C-83A1-F6EECF244321}">
                <p14:modId xmlns:p14="http://schemas.microsoft.com/office/powerpoint/2010/main" val="3215639253"/>
              </p:ext>
            </p:extLst>
          </p:nvPr>
        </p:nvGraphicFramePr>
        <p:xfrm>
          <a:off x="246942" y="2313331"/>
          <a:ext cx="8650115" cy="3741229"/>
        </p:xfrm>
        <a:graphic>
          <a:graphicData uri="http://schemas.openxmlformats.org/drawingml/2006/table">
            <a:tbl>
              <a:tblPr firstRow="1" bandRow="1">
                <a:tableStyleId>{2D5ABB26-0587-4C30-8999-92F81FD0307C}</a:tableStyleId>
              </a:tblPr>
              <a:tblGrid>
                <a:gridCol w="4463924">
                  <a:extLst>
                    <a:ext uri="{9D8B030D-6E8A-4147-A177-3AD203B41FA5}">
                      <a16:colId xmlns:a16="http://schemas.microsoft.com/office/drawing/2014/main" val="20000"/>
                    </a:ext>
                  </a:extLst>
                </a:gridCol>
                <a:gridCol w="4186191">
                  <a:extLst>
                    <a:ext uri="{9D8B030D-6E8A-4147-A177-3AD203B41FA5}">
                      <a16:colId xmlns:a16="http://schemas.microsoft.com/office/drawing/2014/main" val="20001"/>
                    </a:ext>
                  </a:extLst>
                </a:gridCol>
              </a:tblGrid>
              <a:tr h="422405">
                <a:tc>
                  <a:txBody>
                    <a:bodyPr/>
                    <a:lstStyle/>
                    <a:p>
                      <a:pPr marL="356235">
                        <a:lnSpc>
                          <a:spcPct val="100000"/>
                        </a:lnSpc>
                        <a:spcBef>
                          <a:spcPts val="310"/>
                        </a:spcBef>
                      </a:pPr>
                      <a:r>
                        <a:rPr sz="2200" b="1" spc="-5" dirty="0">
                          <a:latin typeface="Arial"/>
                          <a:cs typeface="Arial"/>
                        </a:rPr>
                        <a:t>Essential 4</a:t>
                      </a:r>
                      <a:r>
                        <a:rPr sz="2200" b="1" spc="-20" dirty="0">
                          <a:latin typeface="Arial"/>
                          <a:cs typeface="Arial"/>
                        </a:rPr>
                        <a:t> </a:t>
                      </a:r>
                      <a:r>
                        <a:rPr sz="2200" b="1" spc="-5" dirty="0">
                          <a:latin typeface="Arial"/>
                          <a:cs typeface="Arial"/>
                        </a:rPr>
                        <a:t>steps</a:t>
                      </a:r>
                      <a:endParaRPr sz="2200" dirty="0">
                        <a:latin typeface="Arial"/>
                        <a:cs typeface="Arial"/>
                      </a:endParaRPr>
                    </a:p>
                  </a:txBody>
                  <a:tcPr marL="0" marR="0" marT="439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95000"/>
                      </a:schemeClr>
                    </a:solidFill>
                  </a:tcPr>
                </a:tc>
                <a:tc>
                  <a:txBody>
                    <a:bodyPr/>
                    <a:lstStyle/>
                    <a:p>
                      <a:pPr marL="1416050">
                        <a:lnSpc>
                          <a:spcPct val="100000"/>
                        </a:lnSpc>
                        <a:spcBef>
                          <a:spcPts val="310"/>
                        </a:spcBef>
                      </a:pPr>
                      <a:r>
                        <a:rPr sz="2200" b="1" spc="-10" dirty="0">
                          <a:latin typeface="Arial"/>
                          <a:cs typeface="Arial"/>
                        </a:rPr>
                        <a:t>Activities</a:t>
                      </a:r>
                      <a:endParaRPr sz="2200" dirty="0">
                        <a:latin typeface="Arial"/>
                        <a:cs typeface="Arial"/>
                      </a:endParaRPr>
                    </a:p>
                  </a:txBody>
                  <a:tcPr marL="0" marR="0" marT="439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95000"/>
                      </a:schemeClr>
                    </a:solidFill>
                  </a:tcPr>
                </a:tc>
                <a:extLst>
                  <a:ext uri="{0D108BD9-81ED-4DB2-BD59-A6C34878D82A}">
                    <a16:rowId xmlns:a16="http://schemas.microsoft.com/office/drawing/2014/main" val="10000"/>
                  </a:ext>
                </a:extLst>
              </a:tr>
              <a:tr h="442461">
                <a:tc>
                  <a:txBody>
                    <a:bodyPr/>
                    <a:lstStyle/>
                    <a:p>
                      <a:pPr marL="91440" marR="516890">
                        <a:lnSpc>
                          <a:spcPct val="100000"/>
                        </a:lnSpc>
                        <a:spcBef>
                          <a:spcPts val="310"/>
                        </a:spcBef>
                      </a:pPr>
                      <a:r>
                        <a:rPr sz="2100" b="1" spc="-5" dirty="0">
                          <a:latin typeface="Arial"/>
                          <a:cs typeface="Arial"/>
                        </a:rPr>
                        <a:t>1. Sharing </a:t>
                      </a:r>
                      <a:r>
                        <a:rPr lang="en-US" sz="2100" b="1" spc="-5" dirty="0">
                          <a:latin typeface="Arial"/>
                          <a:cs typeface="Arial"/>
                        </a:rPr>
                        <a:t>g</a:t>
                      </a:r>
                      <a:r>
                        <a:rPr sz="2100" b="1" spc="-5" dirty="0">
                          <a:latin typeface="Arial"/>
                          <a:cs typeface="Arial"/>
                        </a:rPr>
                        <a:t>oal</a:t>
                      </a:r>
                      <a:r>
                        <a:rPr lang="en-US" sz="2100" b="1" spc="-5" dirty="0">
                          <a:latin typeface="Arial"/>
                          <a:cs typeface="Arial"/>
                        </a:rPr>
                        <a:t> with farmers.</a:t>
                      </a:r>
                      <a:endParaRPr sz="2100" b="1" dirty="0">
                        <a:latin typeface="Arial"/>
                        <a:cs typeface="Arial"/>
                      </a:endParaRPr>
                    </a:p>
                  </a:txBody>
                  <a:tcPr marL="0" marR="0" marT="439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marL="377825" indent="-287020">
                        <a:lnSpc>
                          <a:spcPts val="1860"/>
                        </a:lnSpc>
                        <a:spcBef>
                          <a:spcPts val="200"/>
                        </a:spcBef>
                        <a:buFont typeface="Wingdings"/>
                        <a:buChar char=""/>
                        <a:tabLst>
                          <a:tab pos="378460" algn="l"/>
                        </a:tabLst>
                      </a:pPr>
                      <a:r>
                        <a:rPr sz="1800" b="0" dirty="0">
                          <a:solidFill>
                            <a:schemeClr val="bg1">
                              <a:lumMod val="75000"/>
                            </a:schemeClr>
                          </a:solidFill>
                          <a:latin typeface="Arial"/>
                          <a:cs typeface="Arial"/>
                        </a:rPr>
                        <a:t>Sensitization</a:t>
                      </a:r>
                      <a:r>
                        <a:rPr sz="1800" b="0" spc="-30" dirty="0">
                          <a:solidFill>
                            <a:schemeClr val="bg1">
                              <a:lumMod val="75000"/>
                            </a:schemeClr>
                          </a:solidFill>
                          <a:latin typeface="Arial"/>
                          <a:cs typeface="Arial"/>
                        </a:rPr>
                        <a:t> </a:t>
                      </a:r>
                      <a:r>
                        <a:rPr sz="1800" b="0" spc="-5" dirty="0">
                          <a:solidFill>
                            <a:schemeClr val="bg1">
                              <a:lumMod val="75000"/>
                            </a:schemeClr>
                          </a:solidFill>
                          <a:latin typeface="Arial"/>
                          <a:cs typeface="Arial"/>
                        </a:rPr>
                        <a:t>Workshop</a:t>
                      </a:r>
                      <a:endParaRPr sz="1800" b="0" dirty="0">
                        <a:solidFill>
                          <a:schemeClr val="bg1">
                            <a:lumMod val="75000"/>
                          </a:schemeClr>
                        </a:solidFill>
                        <a:latin typeface="Arial"/>
                        <a:cs typeface="Arial"/>
                      </a:endParaRPr>
                    </a:p>
                  </a:txBody>
                  <a:tcPr marL="0" marR="0" marT="2833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666558">
                <a:tc>
                  <a:txBody>
                    <a:bodyPr/>
                    <a:lstStyle/>
                    <a:p>
                      <a:pPr marL="91440" marR="99060">
                        <a:lnSpc>
                          <a:spcPct val="100000"/>
                        </a:lnSpc>
                        <a:spcBef>
                          <a:spcPts val="310"/>
                        </a:spcBef>
                      </a:pPr>
                      <a:r>
                        <a:rPr sz="2100" b="1" spc="-5" dirty="0">
                          <a:solidFill>
                            <a:srgbClr val="FFFFFF"/>
                          </a:solidFill>
                          <a:latin typeface="Arial"/>
                          <a:cs typeface="Arial"/>
                        </a:rPr>
                        <a:t>2. </a:t>
                      </a:r>
                      <a:r>
                        <a:rPr sz="2100" b="1" spc="-10" dirty="0">
                          <a:solidFill>
                            <a:srgbClr val="FFFFFF"/>
                          </a:solidFill>
                          <a:latin typeface="Arial"/>
                          <a:cs typeface="Arial"/>
                        </a:rPr>
                        <a:t>Farmers’  Awareness </a:t>
                      </a:r>
                      <a:r>
                        <a:rPr lang="en-US" sz="2100" b="1" dirty="0">
                          <a:solidFill>
                            <a:srgbClr val="FFFFFF"/>
                          </a:solidFill>
                          <a:latin typeface="Arial"/>
                          <a:cs typeface="Arial"/>
                        </a:rPr>
                        <a:t>is raised.</a:t>
                      </a:r>
                      <a:endParaRPr sz="2100" b="1" dirty="0">
                        <a:latin typeface="Arial"/>
                        <a:cs typeface="Arial"/>
                      </a:endParaRPr>
                    </a:p>
                  </a:txBody>
                  <a:tcPr marL="0" marR="0" marT="439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B050"/>
                    </a:solidFill>
                  </a:tcPr>
                </a:tc>
                <a:tc>
                  <a:txBody>
                    <a:bodyPr/>
                    <a:lstStyle/>
                    <a:p>
                      <a:pPr marL="377825" indent="-287020">
                        <a:lnSpc>
                          <a:spcPts val="1860"/>
                        </a:lnSpc>
                        <a:spcBef>
                          <a:spcPts val="320"/>
                        </a:spcBef>
                        <a:buFont typeface="Wingdings"/>
                        <a:buChar char=""/>
                        <a:tabLst>
                          <a:tab pos="378460" algn="l"/>
                        </a:tabLst>
                      </a:pPr>
                      <a:r>
                        <a:rPr sz="1800" b="0" spc="-5" dirty="0">
                          <a:solidFill>
                            <a:schemeClr val="bg1">
                              <a:lumMod val="75000"/>
                            </a:schemeClr>
                          </a:solidFill>
                          <a:latin typeface="Arial"/>
                          <a:cs typeface="Arial"/>
                        </a:rPr>
                        <a:t>Participatory Baseline</a:t>
                      </a:r>
                      <a:r>
                        <a:rPr sz="1800" b="0" spc="-15" dirty="0">
                          <a:solidFill>
                            <a:schemeClr val="bg1">
                              <a:lumMod val="75000"/>
                            </a:schemeClr>
                          </a:solidFill>
                          <a:latin typeface="Arial"/>
                          <a:cs typeface="Arial"/>
                        </a:rPr>
                        <a:t> </a:t>
                      </a:r>
                      <a:r>
                        <a:rPr sz="1800" b="0" spc="-5" dirty="0">
                          <a:solidFill>
                            <a:schemeClr val="bg1">
                              <a:lumMod val="75000"/>
                            </a:schemeClr>
                          </a:solidFill>
                          <a:latin typeface="Arial"/>
                          <a:cs typeface="Arial"/>
                        </a:rPr>
                        <a:t>Survey</a:t>
                      </a:r>
                      <a:endParaRPr sz="1800" b="0" dirty="0">
                        <a:solidFill>
                          <a:schemeClr val="bg1">
                            <a:lumMod val="75000"/>
                          </a:schemeClr>
                        </a:solidFill>
                        <a:latin typeface="Arial"/>
                        <a:cs typeface="Arial"/>
                      </a:endParaRPr>
                    </a:p>
                    <a:p>
                      <a:pPr marL="377825" indent="-287020">
                        <a:lnSpc>
                          <a:spcPts val="2290"/>
                        </a:lnSpc>
                        <a:buFont typeface="Wingdings"/>
                        <a:buChar char=""/>
                        <a:tabLst>
                          <a:tab pos="378460" algn="l"/>
                        </a:tabLst>
                      </a:pPr>
                      <a:r>
                        <a:rPr sz="1800" b="0" dirty="0">
                          <a:solidFill>
                            <a:schemeClr val="bg1">
                              <a:lumMod val="75000"/>
                            </a:schemeClr>
                          </a:solidFill>
                          <a:latin typeface="Arial"/>
                          <a:cs typeface="Arial"/>
                        </a:rPr>
                        <a:t>Market</a:t>
                      </a:r>
                      <a:r>
                        <a:rPr sz="1800" b="0" spc="-40" dirty="0">
                          <a:solidFill>
                            <a:schemeClr val="bg1">
                              <a:lumMod val="75000"/>
                            </a:schemeClr>
                          </a:solidFill>
                          <a:latin typeface="Arial"/>
                          <a:cs typeface="Arial"/>
                        </a:rPr>
                        <a:t> </a:t>
                      </a:r>
                      <a:r>
                        <a:rPr sz="1800" b="0" spc="-5" dirty="0">
                          <a:solidFill>
                            <a:schemeClr val="bg1">
                              <a:lumMod val="75000"/>
                            </a:schemeClr>
                          </a:solidFill>
                          <a:latin typeface="Arial"/>
                          <a:cs typeface="Arial"/>
                        </a:rPr>
                        <a:t>Survey</a:t>
                      </a:r>
                      <a:endParaRPr sz="1800" b="0" dirty="0">
                        <a:solidFill>
                          <a:schemeClr val="bg1">
                            <a:lumMod val="75000"/>
                          </a:schemeClr>
                        </a:solidFill>
                        <a:latin typeface="Arial"/>
                        <a:cs typeface="Arial"/>
                      </a:endParaRPr>
                    </a:p>
                  </a:txBody>
                  <a:tcPr marL="0" marR="0" marT="4532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866938">
                <a:tc>
                  <a:txBody>
                    <a:bodyPr/>
                    <a:lstStyle/>
                    <a:p>
                      <a:pPr marL="91440" marR="400050">
                        <a:lnSpc>
                          <a:spcPct val="100000"/>
                        </a:lnSpc>
                        <a:spcBef>
                          <a:spcPts val="310"/>
                        </a:spcBef>
                      </a:pPr>
                      <a:r>
                        <a:rPr sz="2100" b="1" spc="-5" dirty="0">
                          <a:solidFill>
                            <a:srgbClr val="FFFFFF"/>
                          </a:solidFill>
                          <a:latin typeface="Arial"/>
                          <a:cs typeface="Arial"/>
                        </a:rPr>
                        <a:t>3. </a:t>
                      </a:r>
                      <a:r>
                        <a:rPr lang="en-US" sz="2100" b="1" spc="-5" dirty="0">
                          <a:solidFill>
                            <a:srgbClr val="FFFFFF"/>
                          </a:solidFill>
                          <a:latin typeface="Arial"/>
                          <a:cs typeface="Arial"/>
                        </a:rPr>
                        <a:t>Farmers make decisions.</a:t>
                      </a:r>
                      <a:endParaRPr sz="2100" b="1" dirty="0">
                        <a:latin typeface="Arial"/>
                        <a:cs typeface="Arial"/>
                      </a:endParaRPr>
                    </a:p>
                  </a:txBody>
                  <a:tcPr marL="0" marR="0" marT="4391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66FF"/>
                    </a:solidFill>
                  </a:tcPr>
                </a:tc>
                <a:tc>
                  <a:txBody>
                    <a:bodyPr/>
                    <a:lstStyle/>
                    <a:p>
                      <a:pPr marL="377825" indent="-287020">
                        <a:lnSpc>
                          <a:spcPts val="1860"/>
                        </a:lnSpc>
                        <a:spcBef>
                          <a:spcPts val="200"/>
                        </a:spcBef>
                        <a:buFont typeface="Wingdings"/>
                        <a:buChar char=""/>
                        <a:tabLst>
                          <a:tab pos="378460" algn="l"/>
                        </a:tabLst>
                      </a:pPr>
                      <a:r>
                        <a:rPr lang="en-US" altLang="ja-JP" sz="1800" b="1" spc="-5" dirty="0">
                          <a:solidFill>
                            <a:srgbClr val="FF0000"/>
                          </a:solidFill>
                          <a:latin typeface="Arial"/>
                          <a:cs typeface="Arial"/>
                        </a:rPr>
                        <a:t>Target </a:t>
                      </a:r>
                      <a:r>
                        <a:rPr sz="1800" b="1" spc="-5" dirty="0">
                          <a:solidFill>
                            <a:srgbClr val="FF0000"/>
                          </a:solidFill>
                          <a:latin typeface="Arial"/>
                          <a:cs typeface="Arial"/>
                        </a:rPr>
                        <a:t>Crop</a:t>
                      </a:r>
                      <a:r>
                        <a:rPr sz="1800" b="1" spc="5" dirty="0">
                          <a:solidFill>
                            <a:srgbClr val="FF0000"/>
                          </a:solidFill>
                          <a:latin typeface="Arial"/>
                          <a:cs typeface="Arial"/>
                        </a:rPr>
                        <a:t> </a:t>
                      </a:r>
                      <a:r>
                        <a:rPr sz="1800" b="1" spc="-5" dirty="0">
                          <a:solidFill>
                            <a:srgbClr val="FF0000"/>
                          </a:solidFill>
                          <a:latin typeface="Arial"/>
                          <a:cs typeface="Arial"/>
                        </a:rPr>
                        <a:t>Selection</a:t>
                      </a:r>
                      <a:endParaRPr lang="en-US" sz="1800" b="1" spc="-5" dirty="0">
                        <a:solidFill>
                          <a:srgbClr val="FF0000"/>
                        </a:solidFill>
                        <a:latin typeface="Arial"/>
                        <a:cs typeface="Arial"/>
                      </a:endParaRPr>
                    </a:p>
                    <a:p>
                      <a:pPr marL="377825" indent="-287020">
                        <a:lnSpc>
                          <a:spcPts val="1860"/>
                        </a:lnSpc>
                        <a:spcBef>
                          <a:spcPts val="200"/>
                        </a:spcBef>
                        <a:buFont typeface="Wingdings"/>
                        <a:buChar char=""/>
                        <a:tabLst>
                          <a:tab pos="378460" algn="l"/>
                        </a:tabLst>
                      </a:pPr>
                      <a:r>
                        <a:rPr lang="en-US" sz="1800" b="0" spc="-5" dirty="0">
                          <a:solidFill>
                            <a:schemeClr val="bg1">
                              <a:lumMod val="75000"/>
                            </a:schemeClr>
                          </a:solidFill>
                          <a:latin typeface="Arial"/>
                          <a:cs typeface="Arial"/>
                        </a:rPr>
                        <a:t>(Optional) Market Linkage Forum</a:t>
                      </a:r>
                      <a:endParaRPr sz="1800" b="0" dirty="0">
                        <a:solidFill>
                          <a:schemeClr val="bg1">
                            <a:lumMod val="75000"/>
                          </a:schemeClr>
                        </a:solidFill>
                        <a:latin typeface="Arial"/>
                        <a:cs typeface="Arial"/>
                      </a:endParaRPr>
                    </a:p>
                    <a:p>
                      <a:pPr marL="377825" indent="-287020">
                        <a:lnSpc>
                          <a:spcPts val="1800"/>
                        </a:lnSpc>
                        <a:buFont typeface="Wingdings"/>
                        <a:buChar char=""/>
                        <a:tabLst>
                          <a:tab pos="378460" algn="l"/>
                        </a:tabLst>
                      </a:pPr>
                      <a:r>
                        <a:rPr lang="en-US" sz="1800" b="0" spc="-5" dirty="0">
                          <a:solidFill>
                            <a:schemeClr val="bg1">
                              <a:lumMod val="75000"/>
                            </a:schemeClr>
                          </a:solidFill>
                          <a:latin typeface="Arial"/>
                          <a:cs typeface="Arial"/>
                        </a:rPr>
                        <a:t>Crop Calendar Making</a:t>
                      </a:r>
                      <a:endParaRPr sz="1800" b="0" dirty="0">
                        <a:solidFill>
                          <a:schemeClr val="bg1">
                            <a:lumMod val="75000"/>
                          </a:schemeClr>
                        </a:solidFill>
                        <a:latin typeface="Arial"/>
                        <a:cs typeface="Arial"/>
                      </a:endParaRPr>
                    </a:p>
                  </a:txBody>
                  <a:tcPr marL="0" marR="0" marT="2833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866940">
                <a:tc>
                  <a:txBody>
                    <a:bodyPr/>
                    <a:lstStyle/>
                    <a:p>
                      <a:pPr marL="91440" marR="323850">
                        <a:lnSpc>
                          <a:spcPct val="100000"/>
                        </a:lnSpc>
                        <a:spcBef>
                          <a:spcPts val="310"/>
                        </a:spcBef>
                      </a:pPr>
                      <a:r>
                        <a:rPr sz="2100" b="1" spc="-5" dirty="0">
                          <a:solidFill>
                            <a:srgbClr val="FFFFFF"/>
                          </a:solidFill>
                          <a:latin typeface="Arial"/>
                          <a:cs typeface="Arial"/>
                        </a:rPr>
                        <a:t>4. </a:t>
                      </a:r>
                      <a:r>
                        <a:rPr lang="en-US" sz="2100" b="1" spc="-10" dirty="0">
                          <a:solidFill>
                            <a:srgbClr val="FFFFFF"/>
                          </a:solidFill>
                          <a:latin typeface="Arial"/>
                          <a:cs typeface="Arial"/>
                        </a:rPr>
                        <a:t>Farmers acquire skills.</a:t>
                      </a:r>
                      <a:endParaRPr sz="2100" b="1" dirty="0">
                        <a:latin typeface="Arial"/>
                        <a:cs typeface="Arial"/>
                      </a:endParaRPr>
                    </a:p>
                  </a:txBody>
                  <a:tcPr marL="0" marR="0" marT="43913"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FF0000"/>
                    </a:solidFill>
                  </a:tcPr>
                </a:tc>
                <a:tc>
                  <a:txBody>
                    <a:bodyPr/>
                    <a:lstStyle/>
                    <a:p>
                      <a:pPr marL="377825" indent="-287020">
                        <a:lnSpc>
                          <a:spcPts val="1800"/>
                        </a:lnSpc>
                        <a:buFont typeface="Wingdings"/>
                        <a:buChar char=""/>
                        <a:tabLst>
                          <a:tab pos="378460" algn="l"/>
                        </a:tabLst>
                      </a:pPr>
                      <a:r>
                        <a:rPr sz="1800" b="0" spc="-5" dirty="0">
                          <a:solidFill>
                            <a:schemeClr val="bg1">
                              <a:lumMod val="75000"/>
                            </a:schemeClr>
                          </a:solidFill>
                          <a:latin typeface="Arial"/>
                          <a:cs typeface="Arial"/>
                        </a:rPr>
                        <a:t>In-field</a:t>
                      </a:r>
                      <a:r>
                        <a:rPr sz="1800" b="0" spc="-10" dirty="0">
                          <a:solidFill>
                            <a:schemeClr val="bg1">
                              <a:lumMod val="75000"/>
                            </a:schemeClr>
                          </a:solidFill>
                          <a:latin typeface="Arial"/>
                          <a:cs typeface="Arial"/>
                        </a:rPr>
                        <a:t> </a:t>
                      </a:r>
                      <a:r>
                        <a:rPr sz="1800" b="0" spc="-5" dirty="0">
                          <a:solidFill>
                            <a:schemeClr val="bg1">
                              <a:lumMod val="75000"/>
                            </a:schemeClr>
                          </a:solidFill>
                          <a:latin typeface="Arial"/>
                          <a:cs typeface="Arial"/>
                        </a:rPr>
                        <a:t>trainings</a:t>
                      </a:r>
                      <a:endParaRPr lang="en-US" sz="1800" b="0" spc="-5" dirty="0">
                        <a:solidFill>
                          <a:schemeClr val="bg1">
                            <a:lumMod val="75000"/>
                          </a:schemeClr>
                        </a:solidFill>
                        <a:latin typeface="Arial"/>
                        <a:cs typeface="Arial"/>
                      </a:endParaRPr>
                    </a:p>
                    <a:p>
                      <a:pPr marL="377825" indent="-287020">
                        <a:lnSpc>
                          <a:spcPts val="1800"/>
                        </a:lnSpc>
                        <a:buFont typeface="Wingdings"/>
                        <a:buChar char=""/>
                        <a:tabLst>
                          <a:tab pos="378460" algn="l"/>
                        </a:tabLst>
                      </a:pPr>
                      <a:r>
                        <a:rPr lang="en-US" sz="1800" b="0" dirty="0">
                          <a:solidFill>
                            <a:schemeClr val="bg1">
                              <a:lumMod val="75000"/>
                            </a:schemeClr>
                          </a:solidFill>
                          <a:latin typeface="Arial"/>
                          <a:cs typeface="Arial"/>
                        </a:rPr>
                        <a:t>(Optional) Exchange Visit</a:t>
                      </a:r>
                    </a:p>
                    <a:p>
                      <a:pPr marL="377825" indent="-287020">
                        <a:lnSpc>
                          <a:spcPts val="1800"/>
                        </a:lnSpc>
                        <a:buFont typeface="Wingdings"/>
                        <a:buChar char=""/>
                        <a:tabLst>
                          <a:tab pos="378460" algn="l"/>
                        </a:tabLst>
                      </a:pPr>
                      <a:r>
                        <a:rPr lang="en-US" sz="1800" b="0" dirty="0">
                          <a:solidFill>
                            <a:schemeClr val="bg1">
                              <a:lumMod val="75000"/>
                            </a:schemeClr>
                          </a:solidFill>
                          <a:latin typeface="Arial"/>
                          <a:cs typeface="Arial"/>
                        </a:rPr>
                        <a:t>Field Day</a:t>
                      </a:r>
                      <a:endParaRPr sz="1800" b="0" dirty="0">
                        <a:solidFill>
                          <a:schemeClr val="bg1">
                            <a:lumMod val="75000"/>
                          </a:schemeClr>
                        </a:solidFill>
                        <a:latin typeface="Arial"/>
                        <a:cs typeface="Arial"/>
                      </a:endParaRPr>
                    </a:p>
                  </a:txBody>
                  <a:tcPr marL="0" marR="0" marT="28331"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927">
                <a:tc gridSpan="2">
                  <a:txBody>
                    <a:bodyPr/>
                    <a:lstStyle/>
                    <a:p>
                      <a:pPr marL="91440" marR="323850">
                        <a:lnSpc>
                          <a:spcPct val="100000"/>
                        </a:lnSpc>
                        <a:spcBef>
                          <a:spcPts val="310"/>
                        </a:spcBef>
                      </a:pPr>
                      <a:r>
                        <a:rPr lang="en-US" sz="2000" b="0" dirty="0">
                          <a:solidFill>
                            <a:schemeClr val="bg1">
                              <a:lumMod val="75000"/>
                            </a:schemeClr>
                          </a:solidFill>
                          <a:latin typeface="Arial"/>
                          <a:cs typeface="Arial"/>
                        </a:rPr>
                        <a:t>Follow-up and monitoring (including Participatory </a:t>
                      </a:r>
                      <a:r>
                        <a:rPr lang="en-US" sz="2000" b="0" dirty="0" err="1">
                          <a:solidFill>
                            <a:schemeClr val="bg1">
                              <a:lumMod val="75000"/>
                            </a:schemeClr>
                          </a:solidFill>
                          <a:latin typeface="Arial"/>
                          <a:cs typeface="Arial"/>
                        </a:rPr>
                        <a:t>Endline</a:t>
                      </a:r>
                      <a:r>
                        <a:rPr lang="en-US" sz="2000" b="0" dirty="0">
                          <a:solidFill>
                            <a:schemeClr val="bg1">
                              <a:lumMod val="75000"/>
                            </a:schemeClr>
                          </a:solidFill>
                          <a:latin typeface="Arial"/>
                          <a:cs typeface="Arial"/>
                        </a:rPr>
                        <a:t> Survey)</a:t>
                      </a:r>
                      <a:endParaRPr sz="2000" b="0" dirty="0">
                        <a:solidFill>
                          <a:schemeClr val="bg1">
                            <a:lumMod val="75000"/>
                          </a:schemeClr>
                        </a:solidFill>
                        <a:latin typeface="Arial"/>
                        <a:cs typeface="Arial"/>
                      </a:endParaRPr>
                    </a:p>
                  </a:txBody>
                  <a:tcPr marL="0" marR="0" marT="264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noFill/>
                  </a:tcPr>
                </a:tc>
                <a:tc hMerge="1">
                  <a:txBody>
                    <a:bodyPr/>
                    <a:lstStyle/>
                    <a:p>
                      <a:pPr marL="377825" indent="-287020">
                        <a:lnSpc>
                          <a:spcPts val="1800"/>
                        </a:lnSpc>
                        <a:buFont typeface="Wingdings"/>
                        <a:buChar char=""/>
                        <a:tabLst>
                          <a:tab pos="378460" algn="l"/>
                        </a:tabLst>
                      </a:pPr>
                      <a:endParaRPr sz="1600" b="0" dirty="0">
                        <a:solidFill>
                          <a:schemeClr val="tx1"/>
                        </a:solidFill>
                        <a:latin typeface="Arial"/>
                        <a:cs typeface="Arial"/>
                      </a:endParaRPr>
                    </a:p>
                  </a:txBody>
                  <a:tcPr marL="0" marR="0" marT="2540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3303152790"/>
                  </a:ext>
                </a:extLst>
              </a:tr>
            </a:tbl>
          </a:graphicData>
        </a:graphic>
      </p:graphicFrame>
    </p:spTree>
    <p:extLst>
      <p:ext uri="{BB962C8B-B14F-4D97-AF65-F5344CB8AC3E}">
        <p14:creationId xmlns:p14="http://schemas.microsoft.com/office/powerpoint/2010/main" val="2445639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Crop Selection</a:t>
            </a:r>
            <a:endParaRPr lang="ja-JP" altLang="en-US" sz="4000" b="1" dirty="0">
              <a:solidFill>
                <a:srgbClr val="00206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08903E5D-F11C-424F-93E4-3704DF993B8E}"/>
              </a:ext>
            </a:extLst>
          </p:cNvPr>
          <p:cNvSpPr txBox="1">
            <a:spLocks/>
          </p:cNvSpPr>
          <p:nvPr/>
        </p:nvSpPr>
        <p:spPr>
          <a:xfrm>
            <a:off x="228600" y="1752600"/>
            <a:ext cx="4114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sz="2500" b="1" dirty="0">
                <a:solidFill>
                  <a:srgbClr val="CD009A"/>
                </a:solidFill>
                <a:latin typeface="Arial,Bold"/>
              </a:rPr>
              <a:t>Crop Selection </a:t>
            </a:r>
            <a:r>
              <a:rPr lang="en-US" sz="2500" dirty="0">
                <a:solidFill>
                  <a:srgbClr val="000000"/>
                </a:solidFill>
                <a:latin typeface="Arial"/>
              </a:rPr>
              <a:t>is a process of choosing their target crops by members of </a:t>
            </a:r>
            <a:r>
              <a:rPr lang="en-US" sz="2500" b="1" dirty="0">
                <a:solidFill>
                  <a:srgbClr val="000000"/>
                </a:solidFill>
                <a:latin typeface="Arial,Bold"/>
              </a:rPr>
              <a:t>Farmer Groups</a:t>
            </a:r>
          </a:p>
          <a:p>
            <a:r>
              <a:rPr lang="en-US" sz="2500" dirty="0">
                <a:solidFill>
                  <a:srgbClr val="000000"/>
                </a:solidFill>
                <a:latin typeface="Arial"/>
              </a:rPr>
              <a:t>Result of the </a:t>
            </a:r>
            <a:r>
              <a:rPr lang="en-US" sz="2500" b="1" dirty="0">
                <a:solidFill>
                  <a:srgbClr val="0000CD"/>
                </a:solidFill>
                <a:latin typeface="Arial,Bold"/>
              </a:rPr>
              <a:t>Market Survey </a:t>
            </a:r>
            <a:r>
              <a:rPr lang="en-US" sz="2500" dirty="0">
                <a:solidFill>
                  <a:srgbClr val="000000"/>
                </a:solidFill>
                <a:latin typeface="Arial"/>
              </a:rPr>
              <a:t>is used to decide the </a:t>
            </a:r>
            <a:r>
              <a:rPr lang="en-US" sz="2500" b="1" dirty="0">
                <a:solidFill>
                  <a:srgbClr val="CD009A"/>
                </a:solidFill>
                <a:latin typeface="Arial,Bold"/>
              </a:rPr>
              <a:t>Two (2) Horticultural Crops </a:t>
            </a:r>
            <a:r>
              <a:rPr lang="en-US" sz="2500" dirty="0">
                <a:solidFill>
                  <a:srgbClr val="000000"/>
                </a:solidFill>
                <a:latin typeface="Arial"/>
              </a:rPr>
              <a:t>through </a:t>
            </a:r>
            <a:r>
              <a:rPr lang="en-US" sz="2500" b="1" dirty="0">
                <a:solidFill>
                  <a:srgbClr val="339A33"/>
                </a:solidFill>
                <a:latin typeface="Arial,Bold"/>
              </a:rPr>
              <a:t>Crop Ranking</a:t>
            </a:r>
          </a:p>
          <a:p>
            <a:endParaRPr lang="en-US" dirty="0"/>
          </a:p>
        </p:txBody>
      </p:sp>
      <p:pic>
        <p:nvPicPr>
          <p:cNvPr id="13" name="コンテンツ プレースホルダー 10">
            <a:extLst>
              <a:ext uri="{FF2B5EF4-FFF2-40B4-BE49-F238E27FC236}">
                <a16:creationId xmlns:a16="http://schemas.microsoft.com/office/drawing/2014/main" id="{6218148F-FC54-4155-865D-13402C07BDA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4643437" y="1714500"/>
            <a:ext cx="4038600" cy="4114800"/>
          </a:xfrm>
        </p:spPr>
      </p:pic>
    </p:spTree>
    <p:extLst>
      <p:ext uri="{BB962C8B-B14F-4D97-AF65-F5344CB8AC3E}">
        <p14:creationId xmlns:p14="http://schemas.microsoft.com/office/powerpoint/2010/main" val="1704268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737908" y="2047877"/>
            <a:ext cx="7410448" cy="4096910"/>
          </a:xfrm>
        </p:spPr>
        <p:txBody>
          <a:bodyPr>
            <a:normAutofit fontScale="92500" lnSpcReduction="10000"/>
          </a:bodyPr>
          <a:lstStyle/>
          <a:p>
            <a:pPr>
              <a:lnSpc>
                <a:spcPct val="110000"/>
              </a:lnSpc>
            </a:pPr>
            <a:r>
              <a:rPr lang="en-US" altLang="ja-JP" sz="3200" b="1" i="0" u="none" strike="noStrike" baseline="0" dirty="0">
                <a:latin typeface="Arial" panose="020B0604020202020204" pitchFamily="34" charset="0"/>
                <a:cs typeface="Arial" panose="020B0604020202020204" pitchFamily="34" charset="0"/>
              </a:rPr>
              <a:t>To undertake </a:t>
            </a:r>
            <a:r>
              <a:rPr lang="en-US" altLang="ja-JP" sz="3200" b="1" i="0" u="none" strike="noStrike" baseline="0" dirty="0">
                <a:solidFill>
                  <a:srgbClr val="339A33"/>
                </a:solidFill>
                <a:latin typeface="Arial" panose="020B0604020202020204" pitchFamily="34" charset="0"/>
                <a:cs typeface="Arial" panose="020B0604020202020204" pitchFamily="34" charset="0"/>
              </a:rPr>
              <a:t>Crop Selection &amp;</a:t>
            </a:r>
            <a:r>
              <a:rPr lang="en-US" altLang="ja-JP" sz="3200" b="1" i="0" u="none" strike="noStrike" dirty="0">
                <a:solidFill>
                  <a:srgbClr val="339A33"/>
                </a:solidFill>
                <a:latin typeface="Arial" panose="020B0604020202020204" pitchFamily="34" charset="0"/>
                <a:cs typeface="Arial" panose="020B0604020202020204" pitchFamily="34" charset="0"/>
              </a:rPr>
              <a:t> </a:t>
            </a:r>
            <a:r>
              <a:rPr lang="en-US" altLang="ja-JP" sz="3200" b="1" i="0" u="none" strike="noStrike" baseline="0" dirty="0">
                <a:solidFill>
                  <a:srgbClr val="339A33"/>
                </a:solidFill>
                <a:latin typeface="Arial" panose="020B0604020202020204" pitchFamily="34" charset="0"/>
                <a:cs typeface="Arial" panose="020B0604020202020204" pitchFamily="34" charset="0"/>
              </a:rPr>
              <a:t>Ranking </a:t>
            </a:r>
            <a:r>
              <a:rPr lang="en-US" altLang="ja-JP" sz="3200" b="0" i="0" u="none" strike="noStrike" baseline="0" dirty="0">
                <a:solidFill>
                  <a:srgbClr val="000000"/>
                </a:solidFill>
                <a:latin typeface="Arial" panose="020B0604020202020204" pitchFamily="34" charset="0"/>
                <a:cs typeface="Arial" panose="020B0604020202020204" pitchFamily="34" charset="0"/>
              </a:rPr>
              <a:t>in order to come up with </a:t>
            </a:r>
            <a:r>
              <a:rPr lang="en-US" altLang="ja-JP" sz="3200" b="1" i="0" u="none" strike="noStrike" baseline="0" dirty="0">
                <a:solidFill>
                  <a:srgbClr val="0000CD"/>
                </a:solidFill>
                <a:latin typeface="Arial" panose="020B0604020202020204" pitchFamily="34" charset="0"/>
                <a:cs typeface="Arial" panose="020B0604020202020204" pitchFamily="34" charset="0"/>
              </a:rPr>
              <a:t>two</a:t>
            </a:r>
            <a:r>
              <a:rPr lang="en-US" altLang="ja-JP" sz="3200" b="1" i="0" u="none" strike="noStrike" dirty="0">
                <a:solidFill>
                  <a:srgbClr val="0000CD"/>
                </a:solidFill>
                <a:latin typeface="Arial" panose="020B0604020202020204" pitchFamily="34" charset="0"/>
                <a:cs typeface="Arial" panose="020B0604020202020204" pitchFamily="34" charset="0"/>
              </a:rPr>
              <a:t> </a:t>
            </a:r>
            <a:r>
              <a:rPr lang="en-US" altLang="ja-JP" sz="3200" b="1" i="0" u="none" strike="noStrike" baseline="0" dirty="0">
                <a:solidFill>
                  <a:srgbClr val="0000CD"/>
                </a:solidFill>
                <a:latin typeface="Arial" panose="020B0604020202020204" pitchFamily="34" charset="0"/>
                <a:cs typeface="Arial" panose="020B0604020202020204" pitchFamily="34" charset="0"/>
              </a:rPr>
              <a:t>(2) priority horticultural crops </a:t>
            </a:r>
            <a:r>
              <a:rPr lang="en-US" altLang="ja-JP" sz="3200" b="0" i="0" u="none" strike="noStrike" baseline="0" dirty="0">
                <a:solidFill>
                  <a:srgbClr val="000000"/>
                </a:solidFill>
                <a:latin typeface="Arial" panose="020B0604020202020204" pitchFamily="34" charset="0"/>
                <a:cs typeface="Arial" panose="020B0604020202020204" pitchFamily="34" charset="0"/>
              </a:rPr>
              <a:t>which</a:t>
            </a:r>
            <a:r>
              <a:rPr lang="en-US" altLang="ja-JP" sz="3200" b="0" i="0" u="none" strike="noStrike" dirty="0">
                <a:solidFill>
                  <a:srgbClr val="000000"/>
                </a:solidFill>
                <a:latin typeface="Arial" panose="020B0604020202020204" pitchFamily="34" charset="0"/>
                <a:cs typeface="Arial" panose="020B0604020202020204" pitchFamily="34" charset="0"/>
              </a:rPr>
              <a:t> </a:t>
            </a:r>
            <a:r>
              <a:rPr lang="en-US" altLang="ja-JP" sz="3200" b="0" i="0" u="none" strike="noStrike" baseline="0" dirty="0">
                <a:solidFill>
                  <a:srgbClr val="000000"/>
                </a:solidFill>
                <a:latin typeface="Arial" panose="020B0604020202020204" pitchFamily="34" charset="0"/>
                <a:cs typeface="Arial" panose="020B0604020202020204" pitchFamily="34" charset="0"/>
              </a:rPr>
              <a:t>would lead Farmer Groups to</a:t>
            </a:r>
            <a:r>
              <a:rPr lang="en-US" altLang="ja-JP" sz="3200" b="0" i="0" u="none" strike="noStrike" dirty="0">
                <a:solidFill>
                  <a:srgbClr val="000000"/>
                </a:solidFill>
                <a:latin typeface="Arial" panose="020B0604020202020204" pitchFamily="34" charset="0"/>
                <a:cs typeface="Arial" panose="020B0604020202020204" pitchFamily="34" charset="0"/>
              </a:rPr>
              <a:t> </a:t>
            </a:r>
            <a:r>
              <a:rPr lang="en-US" altLang="ja-JP" sz="3200" b="0" i="0" u="none" strike="noStrike" baseline="0" dirty="0">
                <a:solidFill>
                  <a:srgbClr val="000000"/>
                </a:solidFill>
                <a:latin typeface="Arial" panose="020B0604020202020204" pitchFamily="34" charset="0"/>
                <a:cs typeface="Arial" panose="020B0604020202020204" pitchFamily="34" charset="0"/>
              </a:rPr>
              <a:t>increased income.</a:t>
            </a:r>
          </a:p>
          <a:p>
            <a:pPr>
              <a:lnSpc>
                <a:spcPct val="110000"/>
              </a:lnSpc>
            </a:pPr>
            <a:r>
              <a:rPr lang="en-US" altLang="ja-JP" sz="3200" b="1" i="0" u="none" strike="noStrike" baseline="0" dirty="0">
                <a:latin typeface="Arial" panose="020B0604020202020204" pitchFamily="34" charset="0"/>
                <a:cs typeface="Arial" panose="020B0604020202020204" pitchFamily="34" charset="0"/>
              </a:rPr>
              <a:t>To motivate </a:t>
            </a:r>
            <a:r>
              <a:rPr lang="en-US" altLang="ja-JP" sz="3200" b="0" i="0" u="none" strike="noStrike" baseline="0" dirty="0">
                <a:solidFill>
                  <a:srgbClr val="000000"/>
                </a:solidFill>
                <a:latin typeface="Arial" panose="020B0604020202020204" pitchFamily="34" charset="0"/>
                <a:cs typeface="Arial" panose="020B0604020202020204" pitchFamily="34" charset="0"/>
              </a:rPr>
              <a:t>group members to produce</a:t>
            </a:r>
            <a:r>
              <a:rPr lang="en-US" altLang="ja-JP" sz="3200" b="0" i="0" u="none" strike="noStrike" dirty="0">
                <a:solidFill>
                  <a:srgbClr val="000000"/>
                </a:solidFill>
                <a:latin typeface="Arial" panose="020B0604020202020204" pitchFamily="34" charset="0"/>
                <a:cs typeface="Arial" panose="020B0604020202020204" pitchFamily="34" charset="0"/>
              </a:rPr>
              <a:t> </a:t>
            </a:r>
            <a:r>
              <a:rPr lang="en-US" altLang="ja-JP" sz="3200" b="1" i="0" u="none" strike="noStrike" baseline="0" dirty="0">
                <a:solidFill>
                  <a:srgbClr val="339A33"/>
                </a:solidFill>
                <a:latin typeface="Arial" panose="020B0604020202020204" pitchFamily="34" charset="0"/>
                <a:cs typeface="Arial" panose="020B0604020202020204" pitchFamily="34" charset="0"/>
              </a:rPr>
              <a:t>adequate quantity and quality </a:t>
            </a:r>
            <a:r>
              <a:rPr lang="en-US" altLang="ja-JP" sz="3200" b="0" i="0" u="none" strike="noStrike" baseline="0" dirty="0">
                <a:solidFill>
                  <a:srgbClr val="000000"/>
                </a:solidFill>
                <a:latin typeface="Arial" panose="020B0604020202020204" pitchFamily="34" charset="0"/>
                <a:cs typeface="Arial" panose="020B0604020202020204" pitchFamily="34" charset="0"/>
              </a:rPr>
              <a:t>for the</a:t>
            </a:r>
            <a:r>
              <a:rPr lang="en-US" altLang="ja-JP" sz="3200" b="0" i="0" u="none" strike="noStrike" dirty="0">
                <a:solidFill>
                  <a:srgbClr val="000000"/>
                </a:solidFill>
                <a:latin typeface="Arial" panose="020B0604020202020204" pitchFamily="34" charset="0"/>
                <a:cs typeface="Arial" panose="020B0604020202020204" pitchFamily="34" charset="0"/>
              </a:rPr>
              <a:t> </a:t>
            </a:r>
            <a:r>
              <a:rPr lang="en-US" altLang="ja-JP" sz="3200" b="0" i="0" u="none" strike="noStrike" baseline="0" dirty="0">
                <a:solidFill>
                  <a:srgbClr val="000000"/>
                </a:solidFill>
                <a:latin typeface="Arial" panose="020B0604020202020204" pitchFamily="34" charset="0"/>
                <a:cs typeface="Arial" panose="020B0604020202020204" pitchFamily="34" charset="0"/>
              </a:rPr>
              <a:t>identified market.</a:t>
            </a: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Objective</a:t>
            </a:r>
            <a:endParaRPr lang="ja-JP" altLang="en-US"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082306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737908" y="2047877"/>
            <a:ext cx="7410448" cy="4096910"/>
          </a:xfrm>
        </p:spPr>
        <p:txBody>
          <a:bodyPr>
            <a:normAutofit fontScale="92500"/>
          </a:bodyPr>
          <a:lstStyle/>
          <a:p>
            <a:pPr lvl="0"/>
            <a:r>
              <a:rPr lang="en-US" altLang="ja-JP" sz="3600" b="1" dirty="0">
                <a:solidFill>
                  <a:srgbClr val="D60093"/>
                </a:solidFill>
                <a:latin typeface="Arial" pitchFamily="34" charset="0"/>
                <a:cs typeface="Arial" pitchFamily="34" charset="0"/>
              </a:rPr>
              <a:t>Prepare program for crop selection</a:t>
            </a:r>
            <a:r>
              <a:rPr lang="en-US" altLang="ja-JP" sz="3600" dirty="0">
                <a:solidFill>
                  <a:srgbClr val="D60093"/>
                </a:solidFill>
                <a:latin typeface="Arial" pitchFamily="34" charset="0"/>
                <a:cs typeface="Arial" pitchFamily="34" charset="0"/>
              </a:rPr>
              <a:t> </a:t>
            </a:r>
            <a:r>
              <a:rPr lang="en-US" altLang="ja-JP" sz="3600" dirty="0">
                <a:solidFill>
                  <a:prstClr val="black"/>
                </a:solidFill>
                <a:latin typeface="Arial" pitchFamily="34" charset="0"/>
                <a:cs typeface="Arial" pitchFamily="34" charset="0"/>
              </a:rPr>
              <a:t>by discussing with stakeholders. (farmers representative, woreda and kebele experts)</a:t>
            </a:r>
          </a:p>
          <a:p>
            <a:pPr lvl="0"/>
            <a:r>
              <a:rPr lang="en-US" altLang="ja-JP" sz="3600" b="1" dirty="0">
                <a:solidFill>
                  <a:srgbClr val="D60093"/>
                </a:solidFill>
                <a:latin typeface="Arial" pitchFamily="34" charset="0"/>
                <a:cs typeface="Arial" pitchFamily="34" charset="0"/>
              </a:rPr>
              <a:t>Check available </a:t>
            </a:r>
            <a:r>
              <a:rPr lang="en-US" altLang="ja-JP" sz="3600" dirty="0">
                <a:latin typeface="Arial" pitchFamily="34" charset="0"/>
                <a:cs typeface="Arial" pitchFamily="34" charset="0"/>
              </a:rPr>
              <a:t>venues and convenient time </a:t>
            </a:r>
            <a:r>
              <a:rPr lang="en-US" altLang="ja-JP" sz="3600" dirty="0">
                <a:solidFill>
                  <a:prstClr val="black"/>
                </a:solidFill>
                <a:latin typeface="Arial" pitchFamily="34" charset="0"/>
                <a:cs typeface="Arial" pitchFamily="34" charset="0"/>
              </a:rPr>
              <a:t>for participants (Group members) and fix schedule.</a:t>
            </a: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000" b="1" dirty="0">
                <a:solidFill>
                  <a:srgbClr val="002060"/>
                </a:solidFill>
                <a:latin typeface="Century Gothic" panose="020B0502020202020204" pitchFamily="34" charset="0"/>
              </a:rPr>
              <a:t>Preparation</a:t>
            </a:r>
            <a:endParaRPr lang="ja-JP" altLang="en-US"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71090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737908" y="2047876"/>
            <a:ext cx="7787376" cy="4305297"/>
          </a:xfrm>
        </p:spPr>
        <p:txBody>
          <a:bodyPr>
            <a:normAutofit/>
          </a:bodyPr>
          <a:lstStyle/>
          <a:p>
            <a:pPr lvl="0">
              <a:lnSpc>
                <a:spcPct val="110000"/>
              </a:lnSpc>
            </a:pPr>
            <a:r>
              <a:rPr lang="en-US" altLang="ja-JP" sz="3200" b="1" dirty="0">
                <a:solidFill>
                  <a:srgbClr val="D60093"/>
                </a:solidFill>
                <a:latin typeface="Arial" pitchFamily="34" charset="0"/>
                <a:cs typeface="Arial" pitchFamily="34" charset="0"/>
              </a:rPr>
              <a:t>Prepare necessary items </a:t>
            </a:r>
            <a:r>
              <a:rPr lang="en-US" altLang="ja-JP" sz="3200" dirty="0">
                <a:latin typeface="Arial" pitchFamily="34" charset="0"/>
                <a:cs typeface="Arial" pitchFamily="34" charset="0"/>
              </a:rPr>
              <a:t>(presentation materials ,flip charts, pen notebook, crop selection sheet)</a:t>
            </a:r>
          </a:p>
          <a:p>
            <a:pPr lvl="0">
              <a:lnSpc>
                <a:spcPct val="110000"/>
              </a:lnSpc>
            </a:pPr>
            <a:r>
              <a:rPr lang="en-US" altLang="ja-JP" sz="3200" b="1" dirty="0">
                <a:solidFill>
                  <a:srgbClr val="D60093"/>
                </a:solidFill>
                <a:latin typeface="Arial" pitchFamily="34" charset="0"/>
                <a:cs typeface="Arial" pitchFamily="34" charset="0"/>
              </a:rPr>
              <a:t>Translate</a:t>
            </a:r>
            <a:r>
              <a:rPr lang="en-US" altLang="ja-JP" sz="3200" b="1" dirty="0">
                <a:latin typeface="Arial" pitchFamily="34" charset="0"/>
                <a:cs typeface="Arial" pitchFamily="34" charset="0"/>
              </a:rPr>
              <a:t> </a:t>
            </a:r>
            <a:r>
              <a:rPr lang="en-US" altLang="ja-JP" sz="3200" dirty="0">
                <a:latin typeface="Arial" pitchFamily="34" charset="0"/>
                <a:cs typeface="Arial" pitchFamily="34" charset="0"/>
              </a:rPr>
              <a:t>crop selection </a:t>
            </a:r>
            <a:r>
              <a:rPr lang="en-US" altLang="ja-JP" sz="3200" dirty="0">
                <a:solidFill>
                  <a:srgbClr val="000000"/>
                </a:solidFill>
                <a:latin typeface="Arial" pitchFamily="34" charset="0"/>
                <a:cs typeface="Arial" pitchFamily="34" charset="0"/>
              </a:rPr>
              <a:t>sheet to local language (if necessary)</a:t>
            </a:r>
          </a:p>
          <a:p>
            <a:pPr lvl="0">
              <a:lnSpc>
                <a:spcPct val="110000"/>
              </a:lnSpc>
            </a:pPr>
            <a:r>
              <a:rPr lang="en-US" altLang="ja-JP" sz="3200" b="1" dirty="0">
                <a:solidFill>
                  <a:srgbClr val="D60093"/>
                </a:solidFill>
                <a:latin typeface="Arial" pitchFamily="34" charset="0"/>
                <a:cs typeface="Arial" pitchFamily="34" charset="0"/>
              </a:rPr>
              <a:t>Send information </a:t>
            </a:r>
            <a:r>
              <a:rPr lang="en-US" altLang="ja-JP" sz="3200" dirty="0">
                <a:latin typeface="Arial" pitchFamily="34" charset="0"/>
                <a:cs typeface="Arial" pitchFamily="34" charset="0"/>
              </a:rPr>
              <a:t>to the participants about the date and venue.</a:t>
            </a: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000" b="1" dirty="0">
                <a:solidFill>
                  <a:srgbClr val="002060"/>
                </a:solidFill>
                <a:latin typeface="Century Gothic" panose="020B0502020202020204" pitchFamily="34" charset="0"/>
              </a:rPr>
              <a:t>Preparation</a:t>
            </a:r>
            <a:endParaRPr lang="ja-JP" altLang="en-US"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041238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737908" y="2047877"/>
            <a:ext cx="7410448" cy="4096910"/>
          </a:xfrm>
        </p:spPr>
        <p:txBody>
          <a:bodyPr>
            <a:normAutofit/>
          </a:bodyPr>
          <a:lstStyle/>
          <a:p>
            <a:pPr lvl="0"/>
            <a:r>
              <a:rPr lang="en-US" altLang="ja-JP" sz="3200" b="1" dirty="0">
                <a:solidFill>
                  <a:srgbClr val="D60093"/>
                </a:solidFill>
                <a:latin typeface="Arial" pitchFamily="34" charset="0"/>
                <a:cs typeface="Arial" pitchFamily="34" charset="0"/>
              </a:rPr>
              <a:t>Gather target farmers </a:t>
            </a:r>
            <a:r>
              <a:rPr lang="en-US" altLang="ja-JP" sz="3200" dirty="0">
                <a:solidFill>
                  <a:prstClr val="black"/>
                </a:solidFill>
                <a:latin typeface="Arial" pitchFamily="34" charset="0"/>
                <a:cs typeface="Arial" pitchFamily="34" charset="0"/>
              </a:rPr>
              <a:t>in the venue.</a:t>
            </a:r>
          </a:p>
          <a:p>
            <a:pPr lvl="0"/>
            <a:r>
              <a:rPr lang="en-US" altLang="ja-JP" sz="3200" b="1" dirty="0">
                <a:solidFill>
                  <a:srgbClr val="D60093"/>
                </a:solidFill>
                <a:latin typeface="Arial" pitchFamily="34" charset="0"/>
                <a:cs typeface="Arial" pitchFamily="34" charset="0"/>
              </a:rPr>
              <a:t>Explain to farmers </a:t>
            </a:r>
            <a:r>
              <a:rPr lang="en-US" altLang="ja-JP" sz="3200" dirty="0">
                <a:latin typeface="Arial" pitchFamily="34" charset="0"/>
                <a:cs typeface="Arial" pitchFamily="34" charset="0"/>
              </a:rPr>
              <a:t>about the objectives, tools &amp; procedures of crop selection (how </a:t>
            </a:r>
            <a:r>
              <a:rPr lang="en-US" altLang="ja-JP" sz="3200" dirty="0">
                <a:solidFill>
                  <a:prstClr val="black"/>
                </a:solidFill>
                <a:latin typeface="Arial" pitchFamily="34" charset="0"/>
                <a:cs typeface="Arial" pitchFamily="34" charset="0"/>
              </a:rPr>
              <a:t>to fill the format)</a:t>
            </a:r>
          </a:p>
          <a:p>
            <a:r>
              <a:rPr lang="en-US" altLang="ja-JP" sz="3200" b="1" dirty="0">
                <a:solidFill>
                  <a:srgbClr val="D60093"/>
                </a:solidFill>
                <a:latin typeface="Arial" pitchFamily="34" charset="0"/>
                <a:cs typeface="Arial" pitchFamily="34" charset="0"/>
              </a:rPr>
              <a:t>Request representative farmers </a:t>
            </a:r>
            <a:r>
              <a:rPr lang="en-US" altLang="ja-JP" sz="3200" dirty="0">
                <a:latin typeface="Arial" pitchFamily="34" charset="0"/>
                <a:cs typeface="Arial" pitchFamily="34" charset="0"/>
              </a:rPr>
              <a:t>(who conducted market survey) to share their experiences/ findings in the market to other farmer groups.</a:t>
            </a: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Implementation Procedure</a:t>
            </a:r>
            <a:endParaRPr lang="ja-JP" altLang="en-US"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74377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737908" y="2047877"/>
            <a:ext cx="7410448" cy="4096910"/>
          </a:xfrm>
        </p:spPr>
        <p:txBody>
          <a:bodyPr>
            <a:normAutofit fontScale="92500" lnSpcReduction="20000"/>
          </a:bodyPr>
          <a:lstStyle/>
          <a:p>
            <a:pPr lvl="0"/>
            <a:r>
              <a:rPr lang="en-US" altLang="ja-JP" sz="3200" b="1" dirty="0">
                <a:solidFill>
                  <a:srgbClr val="D60093"/>
                </a:solidFill>
                <a:latin typeface="Arial" pitchFamily="34" charset="0"/>
                <a:cs typeface="Arial" pitchFamily="34" charset="0"/>
              </a:rPr>
              <a:t>Review Market Survey findings</a:t>
            </a:r>
            <a:r>
              <a:rPr lang="en-US" altLang="ja-JP" sz="3200" dirty="0">
                <a:solidFill>
                  <a:prstClr val="black"/>
                </a:solidFill>
                <a:latin typeface="Arial" pitchFamily="34" charset="0"/>
                <a:cs typeface="Arial" pitchFamily="34" charset="0"/>
              </a:rPr>
              <a:t>/results for each candidate crops by farmer groups. </a:t>
            </a:r>
          </a:p>
          <a:p>
            <a:pPr lvl="0"/>
            <a:r>
              <a:rPr lang="en-US" altLang="ja-JP" sz="3200" b="1" dirty="0">
                <a:solidFill>
                  <a:srgbClr val="D60093"/>
                </a:solidFill>
                <a:latin typeface="Arial" pitchFamily="34" charset="0"/>
                <a:cs typeface="Arial" pitchFamily="34" charset="0"/>
              </a:rPr>
              <a:t>Prepare and fill Crop </a:t>
            </a:r>
            <a:r>
              <a:rPr lang="en-US" altLang="ja-JP" sz="3200" dirty="0">
                <a:solidFill>
                  <a:prstClr val="black"/>
                </a:solidFill>
                <a:latin typeface="Arial" pitchFamily="34" charset="0"/>
                <a:cs typeface="Arial" pitchFamily="34" charset="0"/>
              </a:rPr>
              <a:t>Selection Sheet </a:t>
            </a:r>
          </a:p>
          <a:p>
            <a:pPr lvl="0"/>
            <a:r>
              <a:rPr lang="en-US" altLang="ja-JP" sz="3200" b="1" dirty="0">
                <a:solidFill>
                  <a:srgbClr val="D60093"/>
                </a:solidFill>
                <a:latin typeface="Arial" pitchFamily="34" charset="0"/>
                <a:cs typeface="Arial" pitchFamily="34" charset="0"/>
              </a:rPr>
              <a:t>Facilitate </a:t>
            </a:r>
            <a:r>
              <a:rPr lang="en-US" altLang="ja-JP" sz="3200" dirty="0">
                <a:latin typeface="Arial" pitchFamily="34" charset="0"/>
                <a:cs typeface="Arial" pitchFamily="34" charset="0"/>
              </a:rPr>
              <a:t>the</a:t>
            </a:r>
            <a:r>
              <a:rPr lang="en-US" altLang="ja-JP" sz="3200" b="1" dirty="0">
                <a:solidFill>
                  <a:srgbClr val="D60093"/>
                </a:solidFill>
                <a:latin typeface="Arial" pitchFamily="34" charset="0"/>
                <a:cs typeface="Arial" pitchFamily="34" charset="0"/>
              </a:rPr>
              <a:t> </a:t>
            </a:r>
            <a:r>
              <a:rPr lang="en-US" altLang="ja-JP" sz="3200" dirty="0">
                <a:solidFill>
                  <a:prstClr val="black"/>
                </a:solidFill>
                <a:latin typeface="Arial" pitchFamily="34" charset="0"/>
                <a:cs typeface="Arial" pitchFamily="34" charset="0"/>
              </a:rPr>
              <a:t>group members to discuss &amp; understand information entered for each candidate crop.</a:t>
            </a:r>
          </a:p>
          <a:p>
            <a:pPr lvl="0"/>
            <a:r>
              <a:rPr lang="en-US" altLang="ja-JP" sz="3200" b="1" dirty="0">
                <a:solidFill>
                  <a:srgbClr val="D60093"/>
                </a:solidFill>
                <a:latin typeface="Arial" pitchFamily="34" charset="0"/>
                <a:cs typeface="Arial" pitchFamily="34" charset="0"/>
              </a:rPr>
              <a:t>Facilitate</a:t>
            </a:r>
            <a:r>
              <a:rPr lang="en-US" altLang="ja-JP" sz="3200" dirty="0">
                <a:solidFill>
                  <a:prstClr val="black"/>
                </a:solidFill>
                <a:latin typeface="Arial" pitchFamily="34" charset="0"/>
                <a:cs typeface="Arial" pitchFamily="34" charset="0"/>
              </a:rPr>
              <a:t> the group members about past production experience (</a:t>
            </a:r>
            <a:r>
              <a:rPr lang="en-US" altLang="ja-JP" sz="3200" dirty="0" err="1">
                <a:solidFill>
                  <a:prstClr val="black"/>
                </a:solidFill>
                <a:latin typeface="Arial" pitchFamily="34" charset="0"/>
                <a:cs typeface="Arial" pitchFamily="34" charset="0"/>
              </a:rPr>
              <a:t>Goood</a:t>
            </a:r>
            <a:r>
              <a:rPr lang="en-US" altLang="ja-JP" sz="3200" dirty="0">
                <a:solidFill>
                  <a:prstClr val="black"/>
                </a:solidFill>
                <a:latin typeface="Arial" pitchFamily="34" charset="0"/>
                <a:cs typeface="Arial" pitchFamily="34" charset="0"/>
              </a:rPr>
              <a:t> or Bad!) on selected crops.</a:t>
            </a: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Implementation Procedure</a:t>
            </a:r>
            <a:endParaRPr lang="ja-JP" altLang="en-US"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077969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737908" y="2047877"/>
            <a:ext cx="7410448" cy="4096910"/>
          </a:xfrm>
        </p:spPr>
        <p:txBody>
          <a:bodyPr>
            <a:normAutofit/>
          </a:bodyPr>
          <a:lstStyle/>
          <a:p>
            <a:pPr lvl="0">
              <a:lnSpc>
                <a:spcPct val="100000"/>
              </a:lnSpc>
            </a:pPr>
            <a:r>
              <a:rPr lang="en-US" altLang="ja-JP" sz="3200" b="1" dirty="0">
                <a:solidFill>
                  <a:srgbClr val="D60093"/>
                </a:solidFill>
                <a:latin typeface="Arial" pitchFamily="34" charset="0"/>
                <a:cs typeface="Arial" pitchFamily="34" charset="0"/>
              </a:rPr>
              <a:t>Facilitate voting by </a:t>
            </a:r>
            <a:r>
              <a:rPr lang="en-US" altLang="ja-JP" sz="3200" dirty="0">
                <a:solidFill>
                  <a:prstClr val="black"/>
                </a:solidFill>
                <a:latin typeface="Arial" pitchFamily="34" charset="0"/>
                <a:cs typeface="Arial" pitchFamily="34" charset="0"/>
              </a:rPr>
              <a:t>farmers on each candidate crop based on their preference. </a:t>
            </a:r>
          </a:p>
          <a:p>
            <a:pPr lvl="0">
              <a:lnSpc>
                <a:spcPct val="100000"/>
              </a:lnSpc>
            </a:pPr>
            <a:r>
              <a:rPr lang="en-US" altLang="ja-JP" sz="3200" b="1" dirty="0">
                <a:solidFill>
                  <a:srgbClr val="D60093"/>
                </a:solidFill>
                <a:latin typeface="Arial" pitchFamily="34" charset="0"/>
                <a:cs typeface="Arial" pitchFamily="34" charset="0"/>
              </a:rPr>
              <a:t>Decide Crop Ranking </a:t>
            </a:r>
            <a:r>
              <a:rPr lang="en-US" altLang="ja-JP" sz="3200" b="1" dirty="0">
                <a:solidFill>
                  <a:prstClr val="black"/>
                </a:solidFill>
                <a:latin typeface="Arial" pitchFamily="34" charset="0"/>
                <a:cs typeface="Arial" pitchFamily="34" charset="0"/>
              </a:rPr>
              <a:t>(1~5) </a:t>
            </a:r>
            <a:r>
              <a:rPr lang="en-US" altLang="ja-JP" sz="3200" dirty="0">
                <a:solidFill>
                  <a:prstClr val="black"/>
                </a:solidFill>
                <a:latin typeface="Arial" pitchFamily="34" charset="0"/>
                <a:cs typeface="Arial" pitchFamily="34" charset="0"/>
              </a:rPr>
              <a:t>in the Crop selection sheet based on results of vote. </a:t>
            </a: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Implementation Procedure</a:t>
            </a:r>
            <a:endParaRPr lang="ja-JP" altLang="en-US"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655555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Implementation Procedure</a:t>
            </a:r>
            <a:endParaRPr lang="ja-JP" altLang="en-US" sz="4000" b="1" dirty="0">
              <a:solidFill>
                <a:srgbClr val="00206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5B7084C6-F4F3-4E56-BC23-82B0BB03D597}"/>
              </a:ext>
            </a:extLst>
          </p:cNvPr>
          <p:cNvSpPr>
            <a:spLocks noGrp="1"/>
          </p:cNvSpPr>
          <p:nvPr>
            <p:ph sz="half" idx="1"/>
          </p:nvPr>
        </p:nvSpPr>
        <p:spPr>
          <a:xfrm>
            <a:off x="486335" y="2114550"/>
            <a:ext cx="7828990" cy="3554614"/>
          </a:xfrm>
        </p:spPr>
        <p:txBody>
          <a:bodyPr>
            <a:normAutofit/>
          </a:bodyPr>
          <a:lstStyle/>
          <a:p>
            <a:pPr lvl="0"/>
            <a:r>
              <a:rPr lang="en-US" sz="3200" b="1" dirty="0">
                <a:solidFill>
                  <a:srgbClr val="D60093"/>
                </a:solidFill>
                <a:latin typeface="Arial" pitchFamily="34" charset="0"/>
                <a:cs typeface="Arial" pitchFamily="34" charset="0"/>
              </a:rPr>
              <a:t>Select 2 priority </a:t>
            </a:r>
            <a:r>
              <a:rPr lang="en-US" sz="3200" dirty="0">
                <a:solidFill>
                  <a:prstClr val="black"/>
                </a:solidFill>
                <a:latin typeface="Arial" pitchFamily="34" charset="0"/>
                <a:cs typeface="Arial" pitchFamily="34" charset="0"/>
              </a:rPr>
              <a:t>crops based on results of voting</a:t>
            </a:r>
          </a:p>
          <a:p>
            <a:pPr lvl="0"/>
            <a:r>
              <a:rPr lang="en-US" sz="3200" dirty="0">
                <a:solidFill>
                  <a:srgbClr val="000000"/>
                </a:solidFill>
                <a:latin typeface="Arial" pitchFamily="34" charset="0"/>
                <a:cs typeface="Arial" pitchFamily="34" charset="0"/>
              </a:rPr>
              <a:t>Group members </a:t>
            </a:r>
            <a:r>
              <a:rPr lang="en-US" sz="3200" b="1" dirty="0">
                <a:solidFill>
                  <a:srgbClr val="D60093"/>
                </a:solidFill>
                <a:latin typeface="Arial" pitchFamily="34" charset="0"/>
                <a:cs typeface="Arial" pitchFamily="34" charset="0"/>
              </a:rPr>
              <a:t>choose their preferred crops </a:t>
            </a:r>
            <a:r>
              <a:rPr lang="en-US" sz="3200" dirty="0">
                <a:solidFill>
                  <a:srgbClr val="000000"/>
                </a:solidFill>
                <a:latin typeface="Arial" pitchFamily="34" charset="0"/>
                <a:cs typeface="Arial" pitchFamily="34" charset="0"/>
              </a:rPr>
              <a:t>in a democratic manner. </a:t>
            </a:r>
          </a:p>
          <a:p>
            <a:pPr lvl="0"/>
            <a:r>
              <a:rPr lang="en-US" sz="3200" dirty="0">
                <a:solidFill>
                  <a:srgbClr val="000000"/>
                </a:solidFill>
                <a:latin typeface="Arial" pitchFamily="34" charset="0"/>
                <a:cs typeface="Arial" pitchFamily="34" charset="0"/>
              </a:rPr>
              <a:t>Members discuss their decision on information in the </a:t>
            </a:r>
            <a:r>
              <a:rPr lang="en-US" sz="3200" b="1" dirty="0">
                <a:solidFill>
                  <a:srgbClr val="CD009A"/>
                </a:solidFill>
                <a:latin typeface="Arial" pitchFamily="34" charset="0"/>
                <a:cs typeface="Arial" pitchFamily="34" charset="0"/>
              </a:rPr>
              <a:t>Crop Selection Sheet.</a:t>
            </a:r>
          </a:p>
        </p:txBody>
      </p:sp>
      <p:sp>
        <p:nvSpPr>
          <p:cNvPr id="21" name="Rectangle 20">
            <a:extLst>
              <a:ext uri="{FF2B5EF4-FFF2-40B4-BE49-F238E27FC236}">
                <a16:creationId xmlns:a16="http://schemas.microsoft.com/office/drawing/2014/main" id="{8255ADA7-9AFB-4A7A-ACD1-DEE60835B9AA}"/>
              </a:ext>
            </a:extLst>
          </p:cNvPr>
          <p:cNvSpPr/>
          <p:nvPr/>
        </p:nvSpPr>
        <p:spPr>
          <a:xfrm>
            <a:off x="373072" y="5800722"/>
            <a:ext cx="8655592" cy="707886"/>
          </a:xfrm>
          <a:prstGeom prst="rect">
            <a:avLst/>
          </a:prstGeom>
        </p:spPr>
        <p:txBody>
          <a:bodyPr wrap="square">
            <a:spAutoFit/>
          </a:bodyPr>
          <a:lstStyle/>
          <a:p>
            <a:pPr lvl="0">
              <a:spcBef>
                <a:spcPct val="20000"/>
              </a:spcBef>
            </a:pPr>
            <a:r>
              <a:rPr lang="en-US" sz="2000" dirty="0">
                <a:solidFill>
                  <a:srgbClr val="FF0000"/>
                </a:solidFill>
                <a:latin typeface="Arial" pitchFamily="34" charset="0"/>
                <a:cs typeface="Arial" pitchFamily="34" charset="0"/>
              </a:rPr>
              <a:t>N.B  Selected Crops should be easy to grow, suitable to local growing condition, low technical requirement and availability of inputs, affordability.</a:t>
            </a:r>
          </a:p>
        </p:txBody>
      </p:sp>
    </p:spTree>
    <p:extLst>
      <p:ext uri="{BB962C8B-B14F-4D97-AF65-F5344CB8AC3E}">
        <p14:creationId xmlns:p14="http://schemas.microsoft.com/office/powerpoint/2010/main" val="1009871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231">
            <a:extLst>
              <a:ext uri="{FF2B5EF4-FFF2-40B4-BE49-F238E27FC236}">
                <a16:creationId xmlns:a16="http://schemas.microsoft.com/office/drawing/2014/main" id="{36382B23-1A4D-43DD-9CE0-0127DB0C31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7515" y="1640692"/>
            <a:ext cx="7926435" cy="514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8">
            <a:extLst>
              <a:ext uri="{FF2B5EF4-FFF2-40B4-BE49-F238E27FC236}">
                <a16:creationId xmlns:a16="http://schemas.microsoft.com/office/drawing/2014/main" id="{F1239B99-8E8C-4953-B426-EC8F60C54FD4}"/>
              </a:ext>
            </a:extLst>
          </p:cNvPr>
          <p:cNvGrpSpPr/>
          <p:nvPr/>
        </p:nvGrpSpPr>
        <p:grpSpPr>
          <a:xfrm>
            <a:off x="0" y="1281424"/>
            <a:ext cx="9144000" cy="253946"/>
            <a:chOff x="0" y="1511679"/>
            <a:chExt cx="9144000" cy="253946"/>
          </a:xfrm>
        </p:grpSpPr>
        <p:grpSp>
          <p:nvGrpSpPr>
            <p:cNvPr id="14" name="グループ化 4">
              <a:extLst>
                <a:ext uri="{FF2B5EF4-FFF2-40B4-BE49-F238E27FC236}">
                  <a16:creationId xmlns:a16="http://schemas.microsoft.com/office/drawing/2014/main" id="{154BD4DF-536B-42B1-9CCE-6FCA065C22E3}"/>
                </a:ext>
              </a:extLst>
            </p:cNvPr>
            <p:cNvGrpSpPr/>
            <p:nvPr/>
          </p:nvGrpSpPr>
          <p:grpSpPr>
            <a:xfrm>
              <a:off x="0" y="1521276"/>
              <a:ext cx="9144000" cy="236881"/>
              <a:chOff x="0" y="13304"/>
              <a:chExt cx="3067050" cy="54548"/>
            </a:xfrm>
          </p:grpSpPr>
          <p:cxnSp>
            <p:nvCxnSpPr>
              <p:cNvPr id="16" name="直線コネクタ 5">
                <a:extLst>
                  <a:ext uri="{FF2B5EF4-FFF2-40B4-BE49-F238E27FC236}">
                    <a16:creationId xmlns:a16="http://schemas.microsoft.com/office/drawing/2014/main" id="{887AF5A5-9388-4873-9D25-9C4314EB5F50}"/>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6">
                <a:extLst>
                  <a:ext uri="{FF2B5EF4-FFF2-40B4-BE49-F238E27FC236}">
                    <a16:creationId xmlns:a16="http://schemas.microsoft.com/office/drawing/2014/main" id="{270D8E2D-8113-4554-8B61-3C272DA6C983}"/>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直線コネクタ 7">
                <a:extLst>
                  <a:ext uri="{FF2B5EF4-FFF2-40B4-BE49-F238E27FC236}">
                    <a16:creationId xmlns:a16="http://schemas.microsoft.com/office/drawing/2014/main" id="{D894D868-987D-462A-A253-98996FC8437C}"/>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5" name="Picture 10">
              <a:extLst>
                <a:ext uri="{FF2B5EF4-FFF2-40B4-BE49-F238E27FC236}">
                  <a16:creationId xmlns:a16="http://schemas.microsoft.com/office/drawing/2014/main" id="{3E15B7FC-37FA-491D-9483-BD38F3784FB8}"/>
                </a:ext>
              </a:extLst>
            </p:cNvPr>
            <p:cNvPicPr>
              <a:picLocks noChangeAspect="1"/>
            </p:cNvPicPr>
            <p:nvPr/>
          </p:nvPicPr>
          <p:blipFill rotWithShape="1">
            <a:blip r:embed="rId3">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19" name="Title 1">
            <a:extLst>
              <a:ext uri="{FF2B5EF4-FFF2-40B4-BE49-F238E27FC236}">
                <a16:creationId xmlns:a16="http://schemas.microsoft.com/office/drawing/2014/main" id="{C74FE24C-6740-4D38-9AF2-0C62781EB176}"/>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Crop Selection Sheet</a:t>
            </a:r>
            <a:endParaRPr lang="ja-JP" altLang="en-US"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914420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966652" y="2097827"/>
            <a:ext cx="7210696" cy="2065800"/>
          </a:xfrm>
        </p:spPr>
        <p:txBody>
          <a:bodyPr>
            <a:normAutofit/>
          </a:bodyPr>
          <a:lstStyle/>
          <a:p>
            <a:r>
              <a:rPr lang="en-GB" dirty="0" err="1">
                <a:latin typeface="Century Gothic" panose="020B0502020202020204" pitchFamily="34" charset="0"/>
              </a:rPr>
              <a:t>Ethio</a:t>
            </a:r>
            <a:r>
              <a:rPr lang="en-GB" dirty="0">
                <a:latin typeface="Century Gothic" panose="020B0502020202020204" pitchFamily="34" charset="0"/>
              </a:rPr>
              <a:t>-SHEP approach focuses on </a:t>
            </a:r>
            <a:r>
              <a:rPr lang="en-GB" b="1" dirty="0">
                <a:solidFill>
                  <a:srgbClr val="D60093"/>
                </a:solidFill>
                <a:latin typeface="Century Gothic" panose="020B0502020202020204" pitchFamily="34" charset="0"/>
              </a:rPr>
              <a:t>providing market-oriented extension service </a:t>
            </a:r>
            <a:r>
              <a:rPr lang="en-GB" dirty="0">
                <a:latin typeface="Century Gothic" panose="020B0502020202020204" pitchFamily="34" charset="0"/>
              </a:rPr>
              <a:t>for smallholder horticulture farmers to increase their income from horticulture production and marketing.</a:t>
            </a:r>
          </a:p>
        </p:txBody>
      </p:sp>
      <p:sp>
        <p:nvSpPr>
          <p:cNvPr id="7" name="Title 1">
            <a:extLst>
              <a:ext uri="{FF2B5EF4-FFF2-40B4-BE49-F238E27FC236}">
                <a16:creationId xmlns:a16="http://schemas.microsoft.com/office/drawing/2014/main" id="{646AA175-A2DE-4008-9426-91D3FDB2CB31}"/>
              </a:ext>
            </a:extLst>
          </p:cNvPr>
          <p:cNvSpPr txBox="1">
            <a:spLocks/>
          </p:cNvSpPr>
          <p:nvPr/>
        </p:nvSpPr>
        <p:spPr>
          <a:xfrm>
            <a:off x="628650" y="78249"/>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b="1" dirty="0">
                <a:solidFill>
                  <a:srgbClr val="002060"/>
                </a:solidFill>
                <a:latin typeface="Century Gothic" panose="020B0502020202020204" pitchFamily="34" charset="0"/>
              </a:rPr>
              <a:t>Introduction</a:t>
            </a:r>
            <a:endParaRPr lang="ja-JP" altLang="en-US" b="1" dirty="0">
              <a:solidFill>
                <a:srgbClr val="002060"/>
              </a:solidFill>
              <a:latin typeface="Century Gothic" panose="020B0502020202020204" pitchFamily="34" charset="0"/>
            </a:endParaRPr>
          </a:p>
        </p:txBody>
      </p:sp>
      <p:grpSp>
        <p:nvGrpSpPr>
          <p:cNvPr id="8" name="Group 8">
            <a:extLst>
              <a:ext uri="{FF2B5EF4-FFF2-40B4-BE49-F238E27FC236}">
                <a16:creationId xmlns:a16="http://schemas.microsoft.com/office/drawing/2014/main" id="{CC9C3621-7A7D-4BC1-9A30-49762C037AFB}"/>
              </a:ext>
            </a:extLst>
          </p:cNvPr>
          <p:cNvGrpSpPr/>
          <p:nvPr/>
        </p:nvGrpSpPr>
        <p:grpSpPr>
          <a:xfrm>
            <a:off x="0" y="1233799"/>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Tree>
    <p:extLst>
      <p:ext uri="{BB962C8B-B14F-4D97-AF65-F5344CB8AC3E}">
        <p14:creationId xmlns:p14="http://schemas.microsoft.com/office/powerpoint/2010/main" val="3246462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90207" y="1779238"/>
            <a:ext cx="4815168" cy="4877285"/>
          </a:xfrm>
        </p:spPr>
        <p:txBody>
          <a:bodyPr>
            <a:normAutofit fontScale="92500"/>
          </a:bodyPr>
          <a:lstStyle/>
          <a:p>
            <a:r>
              <a:rPr lang="en-US" altLang="ja-JP" sz="3600" dirty="0">
                <a:latin typeface="Arial" panose="020B0604020202020204" pitchFamily="34" charset="0"/>
                <a:cs typeface="Arial" panose="020B0604020202020204" pitchFamily="34" charset="0"/>
              </a:rPr>
              <a:t>The target farmers understand that not only </a:t>
            </a:r>
            <a:r>
              <a:rPr lang="en-US" altLang="ja-JP" sz="3600" dirty="0">
                <a:solidFill>
                  <a:srgbClr val="D60093"/>
                </a:solidFill>
                <a:latin typeface="Arial" panose="020B0604020202020204" pitchFamily="34" charset="0"/>
                <a:cs typeface="Arial" panose="020B0604020202020204" pitchFamily="34" charset="0"/>
              </a:rPr>
              <a:t>profitability</a:t>
            </a:r>
            <a:r>
              <a:rPr lang="en-US" altLang="ja-JP" sz="3600" dirty="0">
                <a:latin typeface="Arial" panose="020B0604020202020204" pitchFamily="34" charset="0"/>
                <a:cs typeface="Arial" panose="020B0604020202020204" pitchFamily="34" charset="0"/>
              </a:rPr>
              <a:t> but also </a:t>
            </a:r>
            <a:r>
              <a:rPr lang="en-US" altLang="ja-JP" sz="3600" dirty="0" err="1">
                <a:solidFill>
                  <a:srgbClr val="D60093"/>
                </a:solidFill>
                <a:latin typeface="Arial" panose="020B0604020202020204" pitchFamily="34" charset="0"/>
                <a:cs typeface="Arial" panose="020B0604020202020204" pitchFamily="34" charset="0"/>
              </a:rPr>
              <a:t>agro</a:t>
            </a:r>
            <a:r>
              <a:rPr lang="en-US" altLang="ja-JP" sz="3600" dirty="0">
                <a:solidFill>
                  <a:srgbClr val="D60093"/>
                </a:solidFill>
                <a:latin typeface="Arial" panose="020B0604020202020204" pitchFamily="34" charset="0"/>
                <a:cs typeface="Arial" panose="020B0604020202020204" pitchFamily="34" charset="0"/>
              </a:rPr>
              <a:t>-ecological conditions</a:t>
            </a:r>
            <a:r>
              <a:rPr lang="en-US" altLang="ja-JP" sz="3600" dirty="0">
                <a:latin typeface="Arial" panose="020B0604020202020204" pitchFamily="34" charset="0"/>
                <a:cs typeface="Arial" panose="020B0604020202020204" pitchFamily="34" charset="0"/>
              </a:rPr>
              <a:t>, </a:t>
            </a:r>
            <a:r>
              <a:rPr lang="en-US" altLang="ja-JP" sz="3600" dirty="0">
                <a:solidFill>
                  <a:srgbClr val="D60093"/>
                </a:solidFill>
                <a:latin typeface="Arial" panose="020B0604020202020204" pitchFamily="34" charset="0"/>
                <a:cs typeface="Arial" panose="020B0604020202020204" pitchFamily="34" charset="0"/>
              </a:rPr>
              <a:t>technical skills </a:t>
            </a:r>
            <a:r>
              <a:rPr lang="en-US" altLang="ja-JP" sz="3600" dirty="0">
                <a:latin typeface="Arial" panose="020B0604020202020204" pitchFamily="34" charset="0"/>
                <a:cs typeface="Arial" panose="020B0604020202020204" pitchFamily="34" charset="0"/>
              </a:rPr>
              <a:t>and </a:t>
            </a:r>
            <a:r>
              <a:rPr lang="en-US" altLang="ja-JP" sz="3600" dirty="0">
                <a:solidFill>
                  <a:srgbClr val="D60093"/>
                </a:solidFill>
                <a:latin typeface="Arial" panose="020B0604020202020204" pitchFamily="34" charset="0"/>
                <a:cs typeface="Arial" panose="020B0604020202020204" pitchFamily="34" charset="0"/>
              </a:rPr>
              <a:t>financial capacity</a:t>
            </a:r>
            <a:r>
              <a:rPr lang="en-US" altLang="ja-JP" sz="3600" dirty="0">
                <a:latin typeface="Arial" panose="020B0604020202020204" pitchFamily="34" charset="0"/>
                <a:cs typeface="Arial" panose="020B0604020202020204" pitchFamily="34" charset="0"/>
              </a:rPr>
              <a:t>,</a:t>
            </a:r>
            <a:r>
              <a:rPr lang="en-US" altLang="ja-JP" sz="3600" dirty="0">
                <a:solidFill>
                  <a:srgbClr val="00B0F0"/>
                </a:solidFill>
                <a:latin typeface="Arial" panose="020B0604020202020204" pitchFamily="34" charset="0"/>
                <a:cs typeface="Arial" panose="020B0604020202020204" pitchFamily="34" charset="0"/>
              </a:rPr>
              <a:t> </a:t>
            </a:r>
            <a:r>
              <a:rPr lang="en-US" altLang="ja-JP" sz="3600" dirty="0">
                <a:latin typeface="Arial" panose="020B0604020202020204" pitchFamily="34" charset="0"/>
                <a:cs typeface="Arial" panose="020B0604020202020204" pitchFamily="34" charset="0"/>
              </a:rPr>
              <a:t>need to be taken into consideration in choosing crops to grow.</a:t>
            </a:r>
            <a:endParaRPr lang="ja-JP" altLang="ja-JP" sz="3600" dirty="0">
              <a:latin typeface="Arial" panose="020B0604020202020204" pitchFamily="34" charset="0"/>
              <a:cs typeface="Arial" panose="020B0604020202020204" pitchFamily="34" charset="0"/>
            </a:endParaRPr>
          </a:p>
          <a:p>
            <a:pPr marL="0" indent="0">
              <a:buNone/>
            </a:pPr>
            <a:endParaRPr lang="en-US" altLang="ja-JP" sz="3600" dirty="0">
              <a:latin typeface="Arial" panose="020B0604020202020204" pitchFamily="34" charset="0"/>
              <a:cs typeface="Arial" panose="020B0604020202020204" pitchFamily="34" charset="0"/>
            </a:endParaRP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Implementation Tips</a:t>
            </a:r>
            <a:endParaRPr lang="ja-JP" altLang="en-US" sz="4000" b="1" dirty="0">
              <a:solidFill>
                <a:srgbClr val="002060"/>
              </a:solidFill>
              <a:latin typeface="Century Gothic" panose="020B0502020202020204" pitchFamily="34" charset="0"/>
            </a:endParaRPr>
          </a:p>
        </p:txBody>
      </p:sp>
      <p:pic>
        <p:nvPicPr>
          <p:cNvPr id="11" name="コンテンツ プレースホルダー 7">
            <a:extLst>
              <a:ext uri="{FF2B5EF4-FFF2-40B4-BE49-F238E27FC236}">
                <a16:creationId xmlns:a16="http://schemas.microsoft.com/office/drawing/2014/main" id="{C3871DCE-E75A-4A13-84EC-4C5E0F4709F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05375" y="1902463"/>
            <a:ext cx="4148418" cy="4304962"/>
          </a:xfrm>
        </p:spPr>
      </p:pic>
    </p:spTree>
    <p:extLst>
      <p:ext uri="{BB962C8B-B14F-4D97-AF65-F5344CB8AC3E}">
        <p14:creationId xmlns:p14="http://schemas.microsoft.com/office/powerpoint/2010/main" val="1997811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628650" y="78249"/>
            <a:ext cx="81153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Implementation Tips</a:t>
            </a:r>
            <a:endParaRPr lang="ja-JP" altLang="en-US" sz="4000" b="1" dirty="0">
              <a:solidFill>
                <a:srgbClr val="002060"/>
              </a:solidFill>
              <a:latin typeface="Century Gothic" panose="020B0502020202020204" pitchFamily="34" charset="0"/>
            </a:endParaRPr>
          </a:p>
        </p:txBody>
      </p:sp>
      <p:sp>
        <p:nvSpPr>
          <p:cNvPr id="21" name="Content Placeholder 2">
            <a:extLst>
              <a:ext uri="{FF2B5EF4-FFF2-40B4-BE49-F238E27FC236}">
                <a16:creationId xmlns:a16="http://schemas.microsoft.com/office/drawing/2014/main" id="{35B49886-EEF2-419E-AE47-35BF6B052013}"/>
              </a:ext>
            </a:extLst>
          </p:cNvPr>
          <p:cNvSpPr>
            <a:spLocks noGrp="1"/>
          </p:cNvSpPr>
          <p:nvPr>
            <p:ph sz="half" idx="1"/>
          </p:nvPr>
        </p:nvSpPr>
        <p:spPr>
          <a:xfrm>
            <a:off x="0" y="1520435"/>
            <a:ext cx="5276850" cy="4495199"/>
          </a:xfrm>
        </p:spPr>
        <p:txBody>
          <a:bodyPr>
            <a:normAutofit fontScale="92500"/>
          </a:bodyPr>
          <a:lstStyle/>
          <a:p>
            <a:pPr marL="0" indent="0">
              <a:buNone/>
            </a:pPr>
            <a:r>
              <a:rPr lang="en-US" altLang="ja-JP" b="1" dirty="0">
                <a:latin typeface="Arial" panose="020B0604020202020204" pitchFamily="34" charset="0"/>
                <a:cs typeface="Arial" panose="020B0604020202020204" pitchFamily="34" charset="0"/>
              </a:rPr>
              <a:t>Voting: </a:t>
            </a:r>
            <a:r>
              <a:rPr lang="en-US" altLang="ja-JP" dirty="0">
                <a:latin typeface="Arial" panose="020B0604020202020204" pitchFamily="34" charset="0"/>
                <a:cs typeface="Arial" panose="020B0604020202020204" pitchFamily="34" charset="0"/>
              </a:rPr>
              <a:t>Each group member votes for </a:t>
            </a:r>
            <a:r>
              <a:rPr lang="en-US" altLang="ja-JP" dirty="0">
                <a:solidFill>
                  <a:srgbClr val="D60093"/>
                </a:solidFill>
                <a:latin typeface="Arial" panose="020B0604020202020204" pitchFamily="34" charset="0"/>
                <a:cs typeface="Arial" panose="020B0604020202020204" pitchFamily="34" charset="0"/>
              </a:rPr>
              <a:t>his/her preferred crops </a:t>
            </a:r>
            <a:r>
              <a:rPr lang="en-US" altLang="ja-JP" dirty="0">
                <a:latin typeface="Arial" panose="020B0604020202020204" pitchFamily="34" charset="0"/>
                <a:cs typeface="Arial" panose="020B0604020202020204" pitchFamily="34" charset="0"/>
              </a:rPr>
              <a:t>(blind voting) – write the name of his/her 1</a:t>
            </a:r>
            <a:r>
              <a:rPr lang="en-US" altLang="ja-JP" baseline="30000" dirty="0">
                <a:latin typeface="Arial" panose="020B0604020202020204" pitchFamily="34" charset="0"/>
                <a:cs typeface="Arial" panose="020B0604020202020204" pitchFamily="34" charset="0"/>
              </a:rPr>
              <a:t>st</a:t>
            </a:r>
            <a:r>
              <a:rPr lang="en-US" altLang="ja-JP" dirty="0">
                <a:latin typeface="Arial" panose="020B0604020202020204" pitchFamily="34" charset="0"/>
                <a:cs typeface="Arial" panose="020B0604020202020204" pitchFamily="34" charset="0"/>
              </a:rPr>
              <a:t> &amp; 2</a:t>
            </a:r>
            <a:r>
              <a:rPr lang="en-US" altLang="ja-JP" baseline="30000" dirty="0">
                <a:latin typeface="Arial" panose="020B0604020202020204" pitchFamily="34" charset="0"/>
                <a:cs typeface="Arial" panose="020B0604020202020204" pitchFamily="34" charset="0"/>
              </a:rPr>
              <a:t>nd</a:t>
            </a:r>
            <a:r>
              <a:rPr lang="en-US" altLang="ja-JP" dirty="0">
                <a:latin typeface="Arial" panose="020B0604020202020204" pitchFamily="34" charset="0"/>
                <a:cs typeface="Arial" panose="020B0604020202020204" pitchFamily="34" charset="0"/>
              </a:rPr>
              <a:t> preferred crops on the voting paper. The majority, preferably more than 70%, of the group members should participate in this process to build a consensus among the group members. Rank the crops in accordance of the number of votes and choose two target crops. </a:t>
            </a:r>
          </a:p>
          <a:p>
            <a:pPr lvl="0"/>
            <a:endParaRPr lang="en-US" b="1" dirty="0">
              <a:solidFill>
                <a:srgbClr val="CD009A"/>
              </a:solidFill>
              <a:latin typeface="Arial" panose="020B0604020202020204" pitchFamily="34" charset="0"/>
              <a:cs typeface="Arial" pitchFamily="34" charset="0"/>
            </a:endParaRPr>
          </a:p>
        </p:txBody>
      </p:sp>
      <p:pic>
        <p:nvPicPr>
          <p:cNvPr id="22" name="Content Placeholder 10">
            <a:extLst>
              <a:ext uri="{FF2B5EF4-FFF2-40B4-BE49-F238E27FC236}">
                <a16:creationId xmlns:a16="http://schemas.microsoft.com/office/drawing/2014/main" id="{A478A8D2-F344-491C-94AE-E949AE3FA70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76850" y="2429736"/>
            <a:ext cx="3867149" cy="2900362"/>
          </a:xfrm>
        </p:spPr>
      </p:pic>
      <p:sp>
        <p:nvSpPr>
          <p:cNvPr id="23" name="TextBox 22">
            <a:extLst>
              <a:ext uri="{FF2B5EF4-FFF2-40B4-BE49-F238E27FC236}">
                <a16:creationId xmlns:a16="http://schemas.microsoft.com/office/drawing/2014/main" id="{CE854988-BA7C-43CB-9383-D1C839356A0E}"/>
              </a:ext>
            </a:extLst>
          </p:cNvPr>
          <p:cNvSpPr txBox="1"/>
          <p:nvPr/>
        </p:nvSpPr>
        <p:spPr>
          <a:xfrm>
            <a:off x="114299" y="5853409"/>
            <a:ext cx="9029699" cy="1015663"/>
          </a:xfrm>
          <a:prstGeom prst="rect">
            <a:avLst/>
          </a:prstGeom>
          <a:noFill/>
        </p:spPr>
        <p:txBody>
          <a:bodyPr wrap="square">
            <a:spAutoFit/>
          </a:bodyPr>
          <a:lstStyle/>
          <a:p>
            <a:r>
              <a:rPr lang="en-US" altLang="ja-JP" sz="2000" i="1" u="sng" dirty="0">
                <a:solidFill>
                  <a:srgbClr val="FF0000"/>
                </a:solidFill>
                <a:latin typeface="Arial" panose="020B0604020202020204" pitchFamily="34" charset="0"/>
                <a:cs typeface="Arial" panose="020B0604020202020204" pitchFamily="34" charset="0"/>
              </a:rPr>
              <a:t>Tip! The extension staff should ensure that powerful members of the group, such as group leaders, elderly or well-educated members, do not influence the group’s decision</a:t>
            </a:r>
            <a:r>
              <a:rPr lang="en-US" altLang="ja-JP" sz="2000" dirty="0">
                <a:solidFill>
                  <a:srgbClr val="FF0000"/>
                </a:solidFill>
                <a:latin typeface="Arial" panose="020B0604020202020204" pitchFamily="34" charset="0"/>
                <a:cs typeface="Arial" panose="020B0604020202020204" pitchFamily="34" charset="0"/>
              </a:rPr>
              <a:t>.</a:t>
            </a:r>
            <a:endParaRPr lang="ja-JP" altLang="ja-JP"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1437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361949" y="1857377"/>
            <a:ext cx="8441637" cy="4648198"/>
          </a:xfrm>
        </p:spPr>
        <p:txBody>
          <a:bodyPr>
            <a:normAutofit fontScale="92500" lnSpcReduction="20000"/>
          </a:bodyPr>
          <a:lstStyle/>
          <a:p>
            <a:r>
              <a:rPr lang="en-US" altLang="ja-JP" sz="3200" b="0" i="0" u="none" strike="noStrike" baseline="0" dirty="0">
                <a:solidFill>
                  <a:srgbClr val="000000"/>
                </a:solidFill>
                <a:latin typeface="Arial"/>
              </a:rPr>
              <a:t>Farmers may </a:t>
            </a:r>
            <a:r>
              <a:rPr lang="en-US" altLang="ja-JP" sz="3200" b="0" i="0" u="none" strike="noStrike" baseline="0" dirty="0">
                <a:solidFill>
                  <a:srgbClr val="D60093"/>
                </a:solidFill>
                <a:latin typeface="Arial"/>
              </a:rPr>
              <a:t>not have experience </a:t>
            </a:r>
            <a:r>
              <a:rPr lang="en-US" altLang="ja-JP" sz="3200" b="0" i="0" u="none" strike="noStrike" baseline="0" dirty="0">
                <a:solidFill>
                  <a:srgbClr val="000000"/>
                </a:solidFill>
                <a:latin typeface="Arial"/>
              </a:rPr>
              <a:t>to contribute to the discussion and make</a:t>
            </a:r>
            <a:r>
              <a:rPr lang="en-US" altLang="ja-JP" sz="3200" b="0" i="0" u="none" strike="noStrike" dirty="0">
                <a:solidFill>
                  <a:srgbClr val="000000"/>
                </a:solidFill>
                <a:latin typeface="Arial"/>
              </a:rPr>
              <a:t> decision on the crops </a:t>
            </a:r>
            <a:r>
              <a:rPr lang="en-US" altLang="ja-JP" sz="3200" b="0" i="0" u="none" strike="noStrike" baseline="0" dirty="0">
                <a:solidFill>
                  <a:srgbClr val="000000"/>
                </a:solidFill>
                <a:latin typeface="Arial"/>
              </a:rPr>
              <a:t>during the crop selection process.</a:t>
            </a:r>
          </a:p>
          <a:p>
            <a:r>
              <a:rPr lang="en-US" altLang="ja-JP" sz="3200" dirty="0">
                <a:solidFill>
                  <a:srgbClr val="000000"/>
                </a:solidFill>
                <a:latin typeface="Arial"/>
              </a:rPr>
              <a:t>Farmers </a:t>
            </a:r>
            <a:r>
              <a:rPr lang="en-US" altLang="ja-JP" sz="3200" dirty="0">
                <a:solidFill>
                  <a:srgbClr val="D60093"/>
                </a:solidFill>
                <a:latin typeface="Arial"/>
              </a:rPr>
              <a:t>may have expectation </a:t>
            </a:r>
            <a:r>
              <a:rPr lang="en-US" altLang="ja-JP" sz="3200" dirty="0">
                <a:solidFill>
                  <a:srgbClr val="000000"/>
                </a:solidFill>
                <a:latin typeface="Arial"/>
              </a:rPr>
              <a:t>of some support from project (seeds, tools) and may select new crops which are not relevant to the group.</a:t>
            </a:r>
            <a:r>
              <a:rPr lang="en-US" altLang="ja-JP" sz="3200" b="0" i="0" u="none" strike="noStrike" baseline="0" dirty="0">
                <a:solidFill>
                  <a:srgbClr val="000000"/>
                </a:solidFill>
                <a:latin typeface="Arial"/>
              </a:rPr>
              <a:t> </a:t>
            </a:r>
          </a:p>
          <a:p>
            <a:r>
              <a:rPr lang="en-US" altLang="ja-JP" sz="3200" b="1" i="0" u="none" strike="noStrike" baseline="0" dirty="0">
                <a:solidFill>
                  <a:srgbClr val="D60093"/>
                </a:solidFill>
                <a:latin typeface="Arial,Bold"/>
              </a:rPr>
              <a:t>Backstopping by </a:t>
            </a:r>
            <a:r>
              <a:rPr lang="en-US" altLang="ja-JP" sz="3200" i="0" u="none" strike="noStrike" baseline="0" dirty="0">
                <a:latin typeface="Arial,Bold"/>
              </a:rPr>
              <a:t>experts</a:t>
            </a:r>
            <a:r>
              <a:rPr lang="en-US" altLang="ja-JP" sz="3200" i="0" u="none" strike="noStrike" dirty="0">
                <a:latin typeface="Arial,Bold"/>
              </a:rPr>
              <a:t> is necessary to provide technical guidance on candidate crops for farmers during crop selection. </a:t>
            </a:r>
          </a:p>
          <a:p>
            <a:r>
              <a:rPr lang="en-US" altLang="ja-JP" sz="3200" b="1" dirty="0">
                <a:solidFill>
                  <a:srgbClr val="D60093"/>
                </a:solidFill>
                <a:latin typeface="Arial,Bold"/>
              </a:rPr>
              <a:t>Challenges related to selected crops </a:t>
            </a:r>
            <a:r>
              <a:rPr lang="en-US" altLang="ja-JP" sz="3200" dirty="0">
                <a:latin typeface="Arial,Bold"/>
              </a:rPr>
              <a:t>should be discussed.</a:t>
            </a:r>
            <a:endParaRPr lang="en-US" altLang="ja-JP" sz="3200" i="0" u="none" strike="noStrike" dirty="0">
              <a:latin typeface="Arial,Bold"/>
            </a:endParaRP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209550" y="78249"/>
            <a:ext cx="893445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Lessons from </a:t>
            </a:r>
            <a:r>
              <a:rPr lang="en-GB" altLang="ja-JP" sz="4000" b="1" dirty="0" err="1">
                <a:solidFill>
                  <a:srgbClr val="002060"/>
                </a:solidFill>
                <a:latin typeface="Century Gothic" panose="020B0502020202020204" pitchFamily="34" charset="0"/>
              </a:rPr>
              <a:t>Ethio</a:t>
            </a:r>
            <a:r>
              <a:rPr lang="en-GB" altLang="ja-JP" sz="4000" b="1" dirty="0">
                <a:solidFill>
                  <a:srgbClr val="002060"/>
                </a:solidFill>
                <a:latin typeface="Century Gothic" panose="020B0502020202020204" pitchFamily="34" charset="0"/>
              </a:rPr>
              <a:t>-SHEP Experience</a:t>
            </a:r>
            <a:endParaRPr lang="ja-JP" altLang="en-US"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795949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361949" y="1655568"/>
            <a:ext cx="8441637" cy="5002406"/>
          </a:xfrm>
        </p:spPr>
        <p:txBody>
          <a:bodyPr>
            <a:normAutofit fontScale="85000" lnSpcReduction="10000"/>
          </a:bodyPr>
          <a:lstStyle/>
          <a:p>
            <a:pPr lvl="0">
              <a:lnSpc>
                <a:spcPct val="100000"/>
              </a:lnSpc>
            </a:pPr>
            <a:r>
              <a:rPr lang="en-US" altLang="ja-JP" sz="3200" dirty="0">
                <a:solidFill>
                  <a:srgbClr val="000000"/>
                </a:solidFill>
                <a:latin typeface="Arial"/>
              </a:rPr>
              <a:t>Even if </a:t>
            </a:r>
            <a:r>
              <a:rPr lang="en-US" altLang="ja-JP" sz="3200" b="1" dirty="0">
                <a:solidFill>
                  <a:srgbClr val="D60093"/>
                </a:solidFill>
                <a:latin typeface="Arial"/>
              </a:rPr>
              <a:t>two priority crops </a:t>
            </a:r>
            <a:r>
              <a:rPr lang="en-US" altLang="ja-JP" sz="3200" dirty="0">
                <a:solidFill>
                  <a:srgbClr val="000000"/>
                </a:solidFill>
                <a:latin typeface="Arial"/>
              </a:rPr>
              <a:t>will be selected by target farmers, farmers group members can continue to grow other low ranked crops i</a:t>
            </a:r>
            <a:r>
              <a:rPr lang="en-US" altLang="ja-JP" sz="3200" dirty="0">
                <a:solidFill>
                  <a:srgbClr val="000000"/>
                </a:solidFill>
                <a:latin typeface="Arial,Bold"/>
              </a:rPr>
              <a:t>ndividually</a:t>
            </a:r>
            <a:r>
              <a:rPr lang="en-US" altLang="ja-JP" sz="3200" b="1" dirty="0">
                <a:solidFill>
                  <a:srgbClr val="000000"/>
                </a:solidFill>
                <a:latin typeface="Arial,Bold"/>
              </a:rPr>
              <a:t>.</a:t>
            </a:r>
          </a:p>
          <a:p>
            <a:pPr lvl="0">
              <a:lnSpc>
                <a:spcPct val="100000"/>
              </a:lnSpc>
            </a:pPr>
            <a:r>
              <a:rPr lang="en-US" altLang="ja-JP" sz="3200" dirty="0">
                <a:solidFill>
                  <a:srgbClr val="000000"/>
                </a:solidFill>
                <a:latin typeface="Arial"/>
              </a:rPr>
              <a:t>Crop selection should be conducted regularly after every </a:t>
            </a:r>
            <a:r>
              <a:rPr lang="en-US" altLang="ja-JP" sz="3200" b="1" dirty="0">
                <a:solidFill>
                  <a:srgbClr val="D60093"/>
                </a:solidFill>
                <a:latin typeface="Arial,Bold"/>
              </a:rPr>
              <a:t>Market Survey.</a:t>
            </a:r>
          </a:p>
          <a:p>
            <a:pPr lvl="0">
              <a:lnSpc>
                <a:spcPct val="100000"/>
              </a:lnSpc>
            </a:pPr>
            <a:r>
              <a:rPr lang="en-US" altLang="ja-JP" sz="3200" b="1" dirty="0">
                <a:solidFill>
                  <a:srgbClr val="D60093"/>
                </a:solidFill>
                <a:latin typeface="Arial,Bold"/>
              </a:rPr>
              <a:t>Crop Ranking is only one of the objective </a:t>
            </a:r>
            <a:r>
              <a:rPr lang="en-US" altLang="ja-JP" sz="3200" dirty="0">
                <a:latin typeface="Arial,Bold"/>
              </a:rPr>
              <a:t>of this activity. But all the farmers needs to understand each crop’s profitability, peak demand, target market, etc. </a:t>
            </a:r>
          </a:p>
          <a:p>
            <a:pPr lvl="0">
              <a:lnSpc>
                <a:spcPct val="100000"/>
              </a:lnSpc>
            </a:pPr>
            <a:r>
              <a:rPr lang="en-US" altLang="ja-JP" sz="3200" dirty="0">
                <a:latin typeface="Arial" panose="020B0604020202020204" pitchFamily="34" charset="0"/>
                <a:cs typeface="Arial" panose="020B0604020202020204" pitchFamily="34" charset="0"/>
              </a:rPr>
              <a:t>Expert should facilitate farmers to buy inputs together or marketing together as a group to gain bargaining power.</a:t>
            </a:r>
          </a:p>
        </p:txBody>
      </p:sp>
      <p:grpSp>
        <p:nvGrpSpPr>
          <p:cNvPr id="14" name="Group 8">
            <a:extLst>
              <a:ext uri="{FF2B5EF4-FFF2-40B4-BE49-F238E27FC236}">
                <a16:creationId xmlns:a16="http://schemas.microsoft.com/office/drawing/2014/main" id="{6362547F-088F-461A-A7E7-C2A92AF2A3AA}"/>
              </a:ext>
            </a:extLst>
          </p:cNvPr>
          <p:cNvGrpSpPr/>
          <p:nvPr/>
        </p:nvGrpSpPr>
        <p:grpSpPr>
          <a:xfrm>
            <a:off x="0" y="1281424"/>
            <a:ext cx="9144000" cy="253946"/>
            <a:chOff x="0" y="1511679"/>
            <a:chExt cx="9144000" cy="253946"/>
          </a:xfrm>
        </p:grpSpPr>
        <p:grpSp>
          <p:nvGrpSpPr>
            <p:cNvPr id="15" name="グループ化 4">
              <a:extLst>
                <a:ext uri="{FF2B5EF4-FFF2-40B4-BE49-F238E27FC236}">
                  <a16:creationId xmlns:a16="http://schemas.microsoft.com/office/drawing/2014/main" id="{3F444D3E-0477-414C-BC46-3A637421A9D5}"/>
                </a:ext>
              </a:extLst>
            </p:cNvPr>
            <p:cNvGrpSpPr/>
            <p:nvPr/>
          </p:nvGrpSpPr>
          <p:grpSpPr>
            <a:xfrm>
              <a:off x="0" y="1521276"/>
              <a:ext cx="9144000" cy="236881"/>
              <a:chOff x="0" y="13304"/>
              <a:chExt cx="3067050" cy="54548"/>
            </a:xfrm>
          </p:grpSpPr>
          <p:cxnSp>
            <p:nvCxnSpPr>
              <p:cNvPr id="17" name="直線コネクタ 5">
                <a:extLst>
                  <a:ext uri="{FF2B5EF4-FFF2-40B4-BE49-F238E27FC236}">
                    <a16:creationId xmlns:a16="http://schemas.microsoft.com/office/drawing/2014/main" id="{8F0AEF80-EC64-4E2C-8568-A9E24F29E5D2}"/>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6">
                <a:extLst>
                  <a:ext uri="{FF2B5EF4-FFF2-40B4-BE49-F238E27FC236}">
                    <a16:creationId xmlns:a16="http://schemas.microsoft.com/office/drawing/2014/main" id="{FFB05B3E-4FAE-4789-BF6A-29737686A091}"/>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7">
                <a:extLst>
                  <a:ext uri="{FF2B5EF4-FFF2-40B4-BE49-F238E27FC236}">
                    <a16:creationId xmlns:a16="http://schemas.microsoft.com/office/drawing/2014/main" id="{19441C2E-5C69-43A1-AF94-E24689B268CF}"/>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6" name="Picture 10">
              <a:extLst>
                <a:ext uri="{FF2B5EF4-FFF2-40B4-BE49-F238E27FC236}">
                  <a16:creationId xmlns:a16="http://schemas.microsoft.com/office/drawing/2014/main" id="{27A180C5-0E94-48D4-A741-D20CCB76C02C}"/>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Title 1">
            <a:extLst>
              <a:ext uri="{FF2B5EF4-FFF2-40B4-BE49-F238E27FC236}">
                <a16:creationId xmlns:a16="http://schemas.microsoft.com/office/drawing/2014/main" id="{0785FDC3-88B1-40E3-A56C-970299BC3283}"/>
              </a:ext>
            </a:extLst>
          </p:cNvPr>
          <p:cNvSpPr txBox="1">
            <a:spLocks/>
          </p:cNvSpPr>
          <p:nvPr/>
        </p:nvSpPr>
        <p:spPr>
          <a:xfrm>
            <a:off x="209550" y="78249"/>
            <a:ext cx="893445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sz="4000" b="1" dirty="0">
                <a:solidFill>
                  <a:srgbClr val="002060"/>
                </a:solidFill>
                <a:latin typeface="Century Gothic" panose="020B0502020202020204" pitchFamily="34" charset="0"/>
              </a:rPr>
              <a:t>Lessons from </a:t>
            </a:r>
            <a:r>
              <a:rPr lang="en-GB" altLang="ja-JP" sz="4000" b="1" dirty="0" err="1">
                <a:solidFill>
                  <a:srgbClr val="002060"/>
                </a:solidFill>
                <a:latin typeface="Century Gothic" panose="020B0502020202020204" pitchFamily="34" charset="0"/>
              </a:rPr>
              <a:t>Ethio</a:t>
            </a:r>
            <a:r>
              <a:rPr lang="en-GB" altLang="ja-JP" sz="4000" b="1" dirty="0">
                <a:solidFill>
                  <a:srgbClr val="002060"/>
                </a:solidFill>
                <a:latin typeface="Century Gothic" panose="020B0502020202020204" pitchFamily="34" charset="0"/>
              </a:rPr>
              <a:t>-SHEP Experience</a:t>
            </a:r>
            <a:endParaRPr lang="ja-JP" altLang="en-US" sz="4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6688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D6545-6E44-4D8F-BDD4-03EF2F263287}"/>
              </a:ext>
            </a:extLst>
          </p:cNvPr>
          <p:cNvSpPr>
            <a:spLocks noGrp="1"/>
          </p:cNvSpPr>
          <p:nvPr>
            <p:ph type="title"/>
          </p:nvPr>
        </p:nvSpPr>
        <p:spPr/>
        <p:txBody>
          <a:bodyPr>
            <a:normAutofit/>
          </a:bodyPr>
          <a:lstStyle/>
          <a:p>
            <a:r>
              <a:rPr kumimoji="1" lang="en-US" altLang="ja-JP" dirty="0"/>
              <a:t>Thank you for your attention</a:t>
            </a:r>
            <a:endParaRPr kumimoji="1" lang="ja-JP" altLang="en-US" dirty="0"/>
          </a:p>
        </p:txBody>
      </p:sp>
      <p:sp>
        <p:nvSpPr>
          <p:cNvPr id="3" name="Content Placeholder 2">
            <a:extLst>
              <a:ext uri="{FF2B5EF4-FFF2-40B4-BE49-F238E27FC236}">
                <a16:creationId xmlns:a16="http://schemas.microsoft.com/office/drawing/2014/main" id="{82933E94-677A-475C-B016-89AD277BDA61}"/>
              </a:ext>
            </a:extLst>
          </p:cNvPr>
          <p:cNvSpPr>
            <a:spLocks noGrp="1"/>
          </p:cNvSpPr>
          <p:nvPr>
            <p:ph idx="1"/>
          </p:nvPr>
        </p:nvSpPr>
        <p:spPr>
          <a:xfrm>
            <a:off x="114300" y="4207092"/>
            <a:ext cx="8915400" cy="2331824"/>
          </a:xfrm>
        </p:spPr>
        <p:txBody>
          <a:bodyPr>
            <a:normAutofit/>
          </a:bodyPr>
          <a:lstStyle/>
          <a:p>
            <a:pPr marL="0" indent="0">
              <a:buNone/>
            </a:pPr>
            <a:r>
              <a:rPr lang="en-US" altLang="ja-JP" sz="2800" b="1" dirty="0"/>
              <a:t>【</a:t>
            </a:r>
            <a:r>
              <a:rPr lang="en-US" altLang="ja-JP" sz="2800" b="1" dirty="0" err="1"/>
              <a:t>Ethio</a:t>
            </a:r>
            <a:r>
              <a:rPr lang="en-US" altLang="ja-JP" sz="2800" b="1" dirty="0"/>
              <a:t>-SHEP Project Office】</a:t>
            </a:r>
          </a:p>
          <a:p>
            <a:r>
              <a:rPr lang="en-US" altLang="ja-JP" sz="2800" b="1" dirty="0"/>
              <a:t>Address: </a:t>
            </a:r>
            <a:r>
              <a:rPr lang="en-US" altLang="ja-JP" sz="2800" dirty="0"/>
              <a:t>3</a:t>
            </a:r>
            <a:r>
              <a:rPr lang="en-US" altLang="ja-JP" sz="2800" baseline="30000" dirty="0"/>
              <a:t>rd</a:t>
            </a:r>
            <a:r>
              <a:rPr lang="en-US" altLang="ja-JP" sz="2800" dirty="0"/>
              <a:t> Floor, Building A Horticulture Development &amp; Technology Transfer Directorate (HDTTD)</a:t>
            </a:r>
          </a:p>
          <a:p>
            <a:r>
              <a:rPr lang="en-US" altLang="ja-JP" sz="2800" b="1" dirty="0"/>
              <a:t>E-mail: </a:t>
            </a:r>
            <a:r>
              <a:rPr lang="en-US" altLang="ja-JP" sz="2800" b="1" dirty="0">
                <a:hlinkClick r:id="rId2"/>
              </a:rPr>
              <a:t>ethioshep@gmail.com</a:t>
            </a:r>
            <a:r>
              <a:rPr lang="en-US" altLang="ja-JP" sz="2800" dirty="0"/>
              <a:t> </a:t>
            </a:r>
          </a:p>
        </p:txBody>
      </p:sp>
      <p:sp>
        <p:nvSpPr>
          <p:cNvPr id="4" name="Slide Number Placeholder 3">
            <a:extLst>
              <a:ext uri="{FF2B5EF4-FFF2-40B4-BE49-F238E27FC236}">
                <a16:creationId xmlns:a16="http://schemas.microsoft.com/office/drawing/2014/main" id="{EC18ECD1-21DA-45EB-BE32-E099A612A0ED}"/>
              </a:ext>
            </a:extLst>
          </p:cNvPr>
          <p:cNvSpPr>
            <a:spLocks noGrp="1"/>
          </p:cNvSpPr>
          <p:nvPr>
            <p:ph type="sldNum" sz="quarter" idx="10"/>
          </p:nvPr>
        </p:nvSpPr>
        <p:spPr/>
        <p:txBody>
          <a:bodyPr/>
          <a:lstStyle/>
          <a:p>
            <a:fld id="{CFB964F0-0250-4B94-8D4B-19734DE6DAC2}" type="slidenum">
              <a:rPr lang="en-US" smtClean="0"/>
              <a:t>44</a:t>
            </a:fld>
            <a:endParaRPr lang="en-US" dirty="0"/>
          </a:p>
        </p:txBody>
      </p:sp>
      <p:sp>
        <p:nvSpPr>
          <p:cNvPr id="5" name="Rectangle 2">
            <a:extLst>
              <a:ext uri="{FF2B5EF4-FFF2-40B4-BE49-F238E27FC236}">
                <a16:creationId xmlns:a16="http://schemas.microsoft.com/office/drawing/2014/main" id="{AF5382B0-BF05-4B01-AD21-DFDAEFDD78EB}"/>
              </a:ext>
            </a:extLst>
          </p:cNvPr>
          <p:cNvSpPr>
            <a:spLocks/>
          </p:cNvSpPr>
          <p:nvPr/>
        </p:nvSpPr>
        <p:spPr bwMode="auto">
          <a:xfrm>
            <a:off x="431800" y="1927569"/>
            <a:ext cx="8002588" cy="3224300"/>
          </a:xfrm>
          <a:prstGeom prst="rect">
            <a:avLst/>
          </a:prstGeom>
          <a:noFill/>
          <a:ln w="9525">
            <a:noFill/>
            <a:miter lim="800000"/>
            <a:headEnd/>
            <a:tailEnd/>
          </a:ln>
        </p:spPr>
        <p:txBody>
          <a:bodyPr lIns="0" rIns="0" bIns="0" anchor="b"/>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endParaRPr lang="en-US" altLang="ja-JP" sz="5400" b="1" i="1" dirty="0">
              <a:solidFill>
                <a:srgbClr val="0000FF"/>
              </a:solidFill>
              <a:latin typeface="Script MT Bold" pitchFamily="66" charset="0"/>
            </a:endParaRPr>
          </a:p>
          <a:p>
            <a:pPr algn="ctr">
              <a:spcBef>
                <a:spcPct val="0"/>
              </a:spcBef>
              <a:buClrTx/>
              <a:buNone/>
              <a:defRPr/>
            </a:pPr>
            <a:r>
              <a:rPr lang="en-US" altLang="ja-JP" sz="5400" b="1" i="1" dirty="0">
                <a:solidFill>
                  <a:srgbClr val="0000FF"/>
                </a:solidFill>
                <a:latin typeface="Script MT Bold" pitchFamily="66" charset="0"/>
              </a:rPr>
              <a:t>THANK YOU</a:t>
            </a:r>
            <a:br>
              <a:rPr lang="en-US" altLang="ja-JP" sz="5400" b="1" i="1" dirty="0">
                <a:solidFill>
                  <a:srgbClr val="0000FF"/>
                </a:solidFill>
                <a:latin typeface="Script MT Bold" pitchFamily="66" charset="0"/>
              </a:rPr>
            </a:br>
            <a:br>
              <a:rPr lang="en-US" altLang="ja-JP" sz="5400" b="1" dirty="0">
                <a:solidFill>
                  <a:srgbClr val="339933"/>
                </a:solidFill>
                <a:latin typeface="Monotype Corsiva" panose="03010101010201010101" pitchFamily="66" charset="0"/>
              </a:rPr>
            </a:br>
            <a:endParaRPr lang="en-US" altLang="ja-JP" sz="5400" b="1" dirty="0">
              <a:solidFill>
                <a:schemeClr val="tx2"/>
              </a:solidFill>
              <a:latin typeface="Segoe Print" panose="02000600000000000000" pitchFamily="2" charset="0"/>
              <a:ea typeface="Arial Unicode MS" panose="020B0604020202020204" pitchFamily="50" charset="-128"/>
              <a:cs typeface="Andalus" panose="02020603050405020304" pitchFamily="18" charset="-78"/>
            </a:endParaRPr>
          </a:p>
        </p:txBody>
      </p:sp>
      <p:grpSp>
        <p:nvGrpSpPr>
          <p:cNvPr id="6" name="Group 8">
            <a:extLst>
              <a:ext uri="{FF2B5EF4-FFF2-40B4-BE49-F238E27FC236}">
                <a16:creationId xmlns:a16="http://schemas.microsoft.com/office/drawing/2014/main" id="{56DFA6D7-84D4-4C70-8578-B5713D6426C3}"/>
              </a:ext>
            </a:extLst>
          </p:cNvPr>
          <p:cNvGrpSpPr/>
          <p:nvPr/>
        </p:nvGrpSpPr>
        <p:grpSpPr>
          <a:xfrm>
            <a:off x="0" y="1459653"/>
            <a:ext cx="9144000" cy="253946"/>
            <a:chOff x="0" y="1511679"/>
            <a:chExt cx="9144000" cy="253946"/>
          </a:xfrm>
        </p:grpSpPr>
        <p:grpSp>
          <p:nvGrpSpPr>
            <p:cNvPr id="7" name="グループ化 4">
              <a:extLst>
                <a:ext uri="{FF2B5EF4-FFF2-40B4-BE49-F238E27FC236}">
                  <a16:creationId xmlns:a16="http://schemas.microsoft.com/office/drawing/2014/main" id="{50F35603-F0B0-494C-AD73-B4EC78D71E4C}"/>
                </a:ext>
              </a:extLst>
            </p:cNvPr>
            <p:cNvGrpSpPr/>
            <p:nvPr/>
          </p:nvGrpSpPr>
          <p:grpSpPr>
            <a:xfrm>
              <a:off x="0" y="1521276"/>
              <a:ext cx="9144000" cy="236881"/>
              <a:chOff x="0" y="13304"/>
              <a:chExt cx="3067050" cy="54548"/>
            </a:xfrm>
          </p:grpSpPr>
          <p:cxnSp>
            <p:nvCxnSpPr>
              <p:cNvPr id="9" name="直線コネクタ 5">
                <a:extLst>
                  <a:ext uri="{FF2B5EF4-FFF2-40B4-BE49-F238E27FC236}">
                    <a16:creationId xmlns:a16="http://schemas.microsoft.com/office/drawing/2014/main" id="{9BF4B765-5505-49BB-8D31-D1F388ECBF94}"/>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6">
                <a:extLst>
                  <a:ext uri="{FF2B5EF4-FFF2-40B4-BE49-F238E27FC236}">
                    <a16:creationId xmlns:a16="http://schemas.microsoft.com/office/drawing/2014/main" id="{87A870C6-B52F-4C54-A0F6-AB291D9E9D46}"/>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直線コネクタ 7">
                <a:extLst>
                  <a:ext uri="{FF2B5EF4-FFF2-40B4-BE49-F238E27FC236}">
                    <a16:creationId xmlns:a16="http://schemas.microsoft.com/office/drawing/2014/main" id="{33AB227A-3637-4568-8147-1550920AC492}"/>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8" name="Picture 10">
              <a:extLst>
                <a:ext uri="{FF2B5EF4-FFF2-40B4-BE49-F238E27FC236}">
                  <a16:creationId xmlns:a16="http://schemas.microsoft.com/office/drawing/2014/main" id="{06F9F6C5-799A-4ADC-BD7D-AAAF8611A617}"/>
                </a:ext>
              </a:extLst>
            </p:cNvPr>
            <p:cNvPicPr>
              <a:picLocks noChangeAspect="1"/>
            </p:cNvPicPr>
            <p:nvPr/>
          </p:nvPicPr>
          <p:blipFill rotWithShape="1">
            <a:blip r:embed="rId3">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Tree>
    <p:extLst>
      <p:ext uri="{BB962C8B-B14F-4D97-AF65-F5344CB8AC3E}">
        <p14:creationId xmlns:p14="http://schemas.microsoft.com/office/powerpoint/2010/main" val="3813332286"/>
      </p:ext>
    </p:extLst>
  </p:cSld>
  <p:clrMapOvr>
    <a:masterClrMapping/>
  </p:clrMapOvr>
  <mc:AlternateContent xmlns:mc="http://schemas.openxmlformats.org/markup-compatibility/2006" xmlns:p14="http://schemas.microsoft.com/office/powerpoint/2010/main">
    <mc:Choice Requires="p14">
      <p:transition spd="slow" p14:dur="2000" advTm="22"/>
    </mc:Choice>
    <mc:Fallback xmlns="">
      <p:transition spd="slow" advTm="2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四角形: 角を丸くする 24">
            <a:extLst>
              <a:ext uri="{FF2B5EF4-FFF2-40B4-BE49-F238E27FC236}">
                <a16:creationId xmlns:a16="http://schemas.microsoft.com/office/drawing/2014/main" id="{691F3042-45D6-4A86-AE26-F43904DC9E44}"/>
              </a:ext>
            </a:extLst>
          </p:cNvPr>
          <p:cNvSpPr/>
          <p:nvPr/>
        </p:nvSpPr>
        <p:spPr>
          <a:xfrm>
            <a:off x="200025" y="5334121"/>
            <a:ext cx="7337106" cy="134755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四角形: 角を丸くする 20">
            <a:extLst>
              <a:ext uri="{FF2B5EF4-FFF2-40B4-BE49-F238E27FC236}">
                <a16:creationId xmlns:a16="http://schemas.microsoft.com/office/drawing/2014/main" id="{543C8EE1-B138-4853-A7F0-66A1ED87C72F}"/>
              </a:ext>
            </a:extLst>
          </p:cNvPr>
          <p:cNvSpPr/>
          <p:nvPr/>
        </p:nvSpPr>
        <p:spPr>
          <a:xfrm rot="5400000">
            <a:off x="5850171" y="3387882"/>
            <a:ext cx="4980789" cy="160686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矢印: 左右 18">
            <a:extLst>
              <a:ext uri="{FF2B5EF4-FFF2-40B4-BE49-F238E27FC236}">
                <a16:creationId xmlns:a16="http://schemas.microsoft.com/office/drawing/2014/main" id="{748226BE-67FD-4291-9577-2D541449EDCF}"/>
              </a:ext>
            </a:extLst>
          </p:cNvPr>
          <p:cNvSpPr/>
          <p:nvPr/>
        </p:nvSpPr>
        <p:spPr>
          <a:xfrm rot="16200000">
            <a:off x="7100496" y="3081387"/>
            <a:ext cx="2544519" cy="1606868"/>
          </a:xfrm>
          <a:prstGeom prst="leftRightArrow">
            <a:avLst>
              <a:gd name="adj1" fmla="val 72762"/>
              <a:gd name="adj2"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CBC81AC0-A5E4-4ADF-8A33-660BB150A167}"/>
              </a:ext>
            </a:extLst>
          </p:cNvPr>
          <p:cNvSpPr>
            <a:spLocks noGrp="1"/>
          </p:cNvSpPr>
          <p:nvPr>
            <p:ph idx="1"/>
          </p:nvPr>
        </p:nvSpPr>
        <p:spPr>
          <a:xfrm>
            <a:off x="660839" y="1978520"/>
            <a:ext cx="6736439" cy="2409437"/>
          </a:xfrm>
        </p:spPr>
        <p:txBody>
          <a:bodyPr>
            <a:normAutofit fontScale="92500" lnSpcReduction="10000"/>
          </a:bodyPr>
          <a:lstStyle/>
          <a:p>
            <a:pPr marL="0" indent="0">
              <a:buNone/>
            </a:pPr>
            <a:r>
              <a:rPr lang="en-US" altLang="ja-JP" sz="2800" dirty="0">
                <a:solidFill>
                  <a:prstClr val="black"/>
                </a:solidFill>
                <a:latin typeface="Century Gothic" panose="020B0502020202020204" pitchFamily="34" charset="0"/>
                <a:cs typeface="Arial Bold" pitchFamily="34" charset="0"/>
              </a:rPr>
              <a:t>The</a:t>
            </a:r>
            <a:r>
              <a:rPr lang="ja-JP" altLang="en-US" sz="2800" dirty="0">
                <a:solidFill>
                  <a:prstClr val="black"/>
                </a:solidFill>
                <a:latin typeface="Century Gothic" panose="020B0502020202020204" pitchFamily="34" charset="0"/>
                <a:cs typeface="Arial Bold" pitchFamily="34" charset="0"/>
              </a:rPr>
              <a:t> </a:t>
            </a:r>
            <a:r>
              <a:rPr lang="en-GB" altLang="ja-JP" sz="2800" dirty="0">
                <a:solidFill>
                  <a:prstClr val="black"/>
                </a:solidFill>
                <a:latin typeface="Century Gothic" panose="020B0502020202020204" pitchFamily="34" charset="0"/>
                <a:cs typeface="Arial Bold" pitchFamily="34" charset="0"/>
              </a:rPr>
              <a:t>main objective of this training </a:t>
            </a:r>
            <a:r>
              <a:rPr lang="en-US" altLang="ja-JP" dirty="0">
                <a:solidFill>
                  <a:srgbClr val="000000"/>
                </a:solidFill>
                <a:latin typeface="Century Gothic" panose="020B0502020202020204" pitchFamily="34" charset="0"/>
                <a:cs typeface="Arial Bold" pitchFamily="34" charset="0"/>
              </a:rPr>
              <a:t>are</a:t>
            </a:r>
            <a:r>
              <a:rPr lang="en-US" sz="2800" i="0" u="none" strike="noStrike" baseline="0" dirty="0">
                <a:solidFill>
                  <a:srgbClr val="000000"/>
                </a:solidFill>
                <a:latin typeface="Century Gothic" panose="020B0502020202020204" pitchFamily="34" charset="0"/>
                <a:cs typeface="Arial Bold" pitchFamily="34" charset="0"/>
              </a:rPr>
              <a:t>:</a:t>
            </a:r>
          </a:p>
          <a:p>
            <a:r>
              <a:rPr lang="en-US" sz="2800" i="0" u="none" strike="noStrike" baseline="0" dirty="0">
                <a:solidFill>
                  <a:srgbClr val="000000"/>
                </a:solidFill>
                <a:latin typeface="Century Gothic" panose="020B0502020202020204" pitchFamily="34" charset="0"/>
                <a:cs typeface="Arial Bold" pitchFamily="34" charset="0"/>
              </a:rPr>
              <a:t> to learn the importance of the </a:t>
            </a:r>
            <a:r>
              <a:rPr lang="en-US" sz="2800" b="1" i="0" u="none" strike="noStrike" baseline="0" dirty="0">
                <a:solidFill>
                  <a:srgbClr val="000000"/>
                </a:solidFill>
                <a:latin typeface="Century Gothic" panose="020B0502020202020204" pitchFamily="34" charset="0"/>
                <a:cs typeface="Arial Bold" pitchFamily="34" charset="0"/>
              </a:rPr>
              <a:t>farmer-centered market survey</a:t>
            </a:r>
            <a:endParaRPr lang="en-US" sz="2800" i="0" u="none" strike="noStrike" baseline="0" dirty="0">
              <a:solidFill>
                <a:srgbClr val="000000"/>
              </a:solidFill>
              <a:latin typeface="Century Gothic" panose="020B0502020202020204" pitchFamily="34" charset="0"/>
              <a:cs typeface="Arial Bold" pitchFamily="34" charset="0"/>
            </a:endParaRPr>
          </a:p>
          <a:p>
            <a:r>
              <a:rPr lang="en-US" sz="2800" i="0" u="none" strike="noStrike" baseline="0" dirty="0">
                <a:solidFill>
                  <a:srgbClr val="000000"/>
                </a:solidFill>
                <a:latin typeface="Century Gothic" panose="020B0502020202020204" pitchFamily="34" charset="0"/>
                <a:cs typeface="Arial Bold" pitchFamily="34" charset="0"/>
              </a:rPr>
              <a:t>to </a:t>
            </a:r>
            <a:r>
              <a:rPr lang="en-US" dirty="0">
                <a:solidFill>
                  <a:srgbClr val="000000"/>
                </a:solidFill>
                <a:latin typeface="Century Gothic" panose="020B0502020202020204" pitchFamily="34" charset="0"/>
                <a:cs typeface="Arial Bold" pitchFamily="34" charset="0"/>
              </a:rPr>
              <a:t>provide practical experiences on </a:t>
            </a:r>
            <a:r>
              <a:rPr lang="en-US" b="1" dirty="0">
                <a:solidFill>
                  <a:srgbClr val="000000"/>
                </a:solidFill>
                <a:latin typeface="Century Gothic" panose="020B0502020202020204" pitchFamily="34" charset="0"/>
                <a:cs typeface="Arial Bold" pitchFamily="34" charset="0"/>
              </a:rPr>
              <a:t>how to</a:t>
            </a:r>
            <a:r>
              <a:rPr lang="en-US" sz="2800" b="1" i="0" u="none" strike="noStrike" baseline="0" dirty="0">
                <a:solidFill>
                  <a:srgbClr val="000000"/>
                </a:solidFill>
                <a:latin typeface="Century Gothic" panose="020B0502020202020204" pitchFamily="34" charset="0"/>
                <a:cs typeface="Arial Bold" pitchFamily="34" charset="0"/>
              </a:rPr>
              <a:t> conduct market survey </a:t>
            </a:r>
            <a:r>
              <a:rPr lang="en-US" sz="2800" i="0" u="none" strike="noStrike" baseline="0" dirty="0">
                <a:solidFill>
                  <a:srgbClr val="000000"/>
                </a:solidFill>
                <a:latin typeface="Century Gothic" panose="020B0502020202020204" pitchFamily="34" charset="0"/>
                <a:cs typeface="Arial Bold" pitchFamily="34" charset="0"/>
              </a:rPr>
              <a:t>and </a:t>
            </a:r>
            <a:r>
              <a:rPr lang="en-US" sz="2800" b="1" i="0" u="none" strike="noStrike" baseline="0" dirty="0">
                <a:solidFill>
                  <a:srgbClr val="000000"/>
                </a:solidFill>
                <a:latin typeface="Century Gothic" panose="020B0502020202020204" pitchFamily="34" charset="0"/>
                <a:cs typeface="Arial Bold" pitchFamily="34" charset="0"/>
              </a:rPr>
              <a:t>crop selection</a:t>
            </a:r>
            <a:r>
              <a:rPr lang="en-US" sz="2800" i="0" u="none" strike="noStrike" baseline="0" dirty="0">
                <a:solidFill>
                  <a:srgbClr val="000000"/>
                </a:solidFill>
                <a:latin typeface="Century Gothic" panose="020B0502020202020204" pitchFamily="34" charset="0"/>
                <a:cs typeface="Arial Bold" pitchFamily="34" charset="0"/>
              </a:rPr>
              <a:t>.</a:t>
            </a:r>
            <a:endParaRPr lang="en-US" sz="2800" i="0" u="none" strike="noStrike" baseline="0" dirty="0">
              <a:solidFill>
                <a:srgbClr val="FF0000"/>
              </a:solidFill>
              <a:latin typeface="Century Gothic" panose="020B0502020202020204" pitchFamily="34" charset="0"/>
              <a:cs typeface="Arial Bold" pitchFamily="34" charset="0"/>
            </a:endParaRPr>
          </a:p>
        </p:txBody>
      </p:sp>
      <p:grpSp>
        <p:nvGrpSpPr>
          <p:cNvPr id="9" name="Group 8">
            <a:extLst>
              <a:ext uri="{FF2B5EF4-FFF2-40B4-BE49-F238E27FC236}">
                <a16:creationId xmlns:a16="http://schemas.microsoft.com/office/drawing/2014/main" id="{D96685CC-402C-40D3-9AAA-0FC9A07B40A3}"/>
              </a:ext>
            </a:extLst>
          </p:cNvPr>
          <p:cNvGrpSpPr/>
          <p:nvPr/>
        </p:nvGrpSpPr>
        <p:grpSpPr>
          <a:xfrm>
            <a:off x="0" y="1277401"/>
            <a:ext cx="9144000" cy="253946"/>
            <a:chOff x="0" y="1511679"/>
            <a:chExt cx="9144000" cy="253946"/>
          </a:xfrm>
        </p:grpSpPr>
        <p:grpSp>
          <p:nvGrpSpPr>
            <p:cNvPr id="10" name="グループ化 4">
              <a:extLst>
                <a:ext uri="{FF2B5EF4-FFF2-40B4-BE49-F238E27FC236}">
                  <a16:creationId xmlns:a16="http://schemas.microsoft.com/office/drawing/2014/main" id="{28CB4855-6BDA-44B6-AB3D-EABC593D3A31}"/>
                </a:ext>
              </a:extLst>
            </p:cNvPr>
            <p:cNvGrpSpPr/>
            <p:nvPr/>
          </p:nvGrpSpPr>
          <p:grpSpPr>
            <a:xfrm>
              <a:off x="0" y="1521276"/>
              <a:ext cx="9144000" cy="236881"/>
              <a:chOff x="0" y="13304"/>
              <a:chExt cx="3067050" cy="54548"/>
            </a:xfrm>
          </p:grpSpPr>
          <p:cxnSp>
            <p:nvCxnSpPr>
              <p:cNvPr id="12" name="直線コネクタ 5">
                <a:extLst>
                  <a:ext uri="{FF2B5EF4-FFF2-40B4-BE49-F238E27FC236}">
                    <a16:creationId xmlns:a16="http://schemas.microsoft.com/office/drawing/2014/main" id="{B3090861-2806-420B-91DB-C16440B05581}"/>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6">
                <a:extLst>
                  <a:ext uri="{FF2B5EF4-FFF2-40B4-BE49-F238E27FC236}">
                    <a16:creationId xmlns:a16="http://schemas.microsoft.com/office/drawing/2014/main" id="{F83BF3D2-E666-4581-BEA0-4F8E8F6A38A3}"/>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直線コネクタ 7">
                <a:extLst>
                  <a:ext uri="{FF2B5EF4-FFF2-40B4-BE49-F238E27FC236}">
                    <a16:creationId xmlns:a16="http://schemas.microsoft.com/office/drawing/2014/main" id="{98FB27BC-8873-4C89-98E5-18E2E6D98824}"/>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08D26FE7-500C-48C2-AD45-5B43B7FACDFC}"/>
                </a:ext>
              </a:extLst>
            </p:cNvPr>
            <p:cNvPicPr>
              <a:picLocks noChangeAspect="1"/>
            </p:cNvPicPr>
            <p:nvPr/>
          </p:nvPicPr>
          <p:blipFill rotWithShape="1">
            <a:blip r:embed="rId3">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4" name="矢印: 右 3">
            <a:extLst>
              <a:ext uri="{FF2B5EF4-FFF2-40B4-BE49-F238E27FC236}">
                <a16:creationId xmlns:a16="http://schemas.microsoft.com/office/drawing/2014/main" id="{9205AACC-CD9F-4B21-9113-7588F9B17625}"/>
              </a:ext>
            </a:extLst>
          </p:cNvPr>
          <p:cNvSpPr/>
          <p:nvPr/>
        </p:nvSpPr>
        <p:spPr>
          <a:xfrm rot="5400000">
            <a:off x="3658001" y="3879725"/>
            <a:ext cx="677731" cy="20441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テキスト ボックス 4">
            <a:extLst>
              <a:ext uri="{FF2B5EF4-FFF2-40B4-BE49-F238E27FC236}">
                <a16:creationId xmlns:a16="http://schemas.microsoft.com/office/drawing/2014/main" id="{FBE9DC46-CCC5-4E79-BE94-A0E6165CAAE5}"/>
              </a:ext>
            </a:extLst>
          </p:cNvPr>
          <p:cNvSpPr txBox="1"/>
          <p:nvPr/>
        </p:nvSpPr>
        <p:spPr>
          <a:xfrm>
            <a:off x="210801" y="5384363"/>
            <a:ext cx="7358520" cy="1351048"/>
          </a:xfrm>
          <a:prstGeom prst="rect">
            <a:avLst/>
          </a:prstGeom>
          <a:noFill/>
        </p:spPr>
        <p:txBody>
          <a:bodyPr wrap="square" rtlCol="0">
            <a:spAutoFit/>
          </a:bodyPr>
          <a:lstStyle/>
          <a:p>
            <a:r>
              <a:rPr lang="en-GB" sz="2400" b="1" dirty="0">
                <a:solidFill>
                  <a:srgbClr val="FF0000"/>
                </a:solidFill>
                <a:latin typeface="Century Gothic" panose="020B0502020202020204" pitchFamily="34" charset="0"/>
              </a:rPr>
              <a:t>Filling the information gap </a:t>
            </a:r>
            <a:r>
              <a:rPr lang="en-GB" sz="2400" dirty="0">
                <a:latin typeface="Century Gothic" panose="020B0502020202020204" pitchFamily="34" charset="0"/>
              </a:rPr>
              <a:t>between farmers and market actors (wholesaler, </a:t>
            </a:r>
            <a:r>
              <a:rPr lang="en-GB" sz="2400" dirty="0" err="1">
                <a:latin typeface="Century Gothic" panose="020B0502020202020204" pitchFamily="34" charset="0"/>
              </a:rPr>
              <a:t>agro</a:t>
            </a:r>
            <a:r>
              <a:rPr lang="en-GB" sz="2400" dirty="0">
                <a:latin typeface="Century Gothic" panose="020B0502020202020204" pitchFamily="34" charset="0"/>
              </a:rPr>
              <a:t>-dealer, middleman) </a:t>
            </a:r>
            <a:r>
              <a:rPr lang="en-GB" sz="2400" b="1" dirty="0">
                <a:solidFill>
                  <a:schemeClr val="accent6">
                    <a:lumMod val="75000"/>
                  </a:schemeClr>
                </a:solidFill>
                <a:latin typeface="Century Gothic" panose="020B0502020202020204" pitchFamily="34" charset="0"/>
              </a:rPr>
              <a:t>through continuous market survey </a:t>
            </a:r>
          </a:p>
        </p:txBody>
      </p:sp>
      <p:pic>
        <p:nvPicPr>
          <p:cNvPr id="7" name="グラフィックス 6">
            <a:extLst>
              <a:ext uri="{FF2B5EF4-FFF2-40B4-BE49-F238E27FC236}">
                <a16:creationId xmlns:a16="http://schemas.microsoft.com/office/drawing/2014/main" id="{D8341497-21C3-45C0-9AD0-B2D23DA8D9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3904" y="5157079"/>
            <a:ext cx="1438806" cy="1438806"/>
          </a:xfrm>
          <a:prstGeom prst="rect">
            <a:avLst/>
          </a:prstGeom>
        </p:spPr>
      </p:pic>
      <p:sp>
        <p:nvSpPr>
          <p:cNvPr id="15" name="テキスト ボックス 14">
            <a:extLst>
              <a:ext uri="{FF2B5EF4-FFF2-40B4-BE49-F238E27FC236}">
                <a16:creationId xmlns:a16="http://schemas.microsoft.com/office/drawing/2014/main" id="{9378DF25-F992-467D-B074-5F61948B71E4}"/>
              </a:ext>
            </a:extLst>
          </p:cNvPr>
          <p:cNvSpPr txBox="1"/>
          <p:nvPr/>
        </p:nvSpPr>
        <p:spPr>
          <a:xfrm>
            <a:off x="7945125" y="3007658"/>
            <a:ext cx="1403108" cy="1754326"/>
          </a:xfrm>
          <a:prstGeom prst="rect">
            <a:avLst/>
          </a:prstGeom>
          <a:noFill/>
        </p:spPr>
        <p:txBody>
          <a:bodyPr wrap="square" rtlCol="0">
            <a:spAutoFit/>
          </a:bodyPr>
          <a:lstStyle/>
          <a:p>
            <a:r>
              <a:rPr lang="en-GB" dirty="0">
                <a:solidFill>
                  <a:schemeClr val="bg1"/>
                </a:solidFill>
                <a:latin typeface="Britannic Bold" panose="020B0903060703020204" pitchFamily="34" charset="0"/>
              </a:rPr>
              <a:t>Building trust between farmers </a:t>
            </a:r>
          </a:p>
          <a:p>
            <a:r>
              <a:rPr lang="en-GB" dirty="0">
                <a:solidFill>
                  <a:schemeClr val="bg1"/>
                </a:solidFill>
                <a:latin typeface="Britannic Bold" panose="020B0903060703020204" pitchFamily="34" charset="0"/>
              </a:rPr>
              <a:t>&amp; market actors</a:t>
            </a:r>
          </a:p>
        </p:txBody>
      </p:sp>
      <p:sp>
        <p:nvSpPr>
          <p:cNvPr id="16" name="object 6">
            <a:extLst>
              <a:ext uri="{FF2B5EF4-FFF2-40B4-BE49-F238E27FC236}">
                <a16:creationId xmlns:a16="http://schemas.microsoft.com/office/drawing/2014/main" id="{F40B3950-E460-4B64-BA06-FAAF3B20E9EA}"/>
              </a:ext>
            </a:extLst>
          </p:cNvPr>
          <p:cNvSpPr/>
          <p:nvPr/>
        </p:nvSpPr>
        <p:spPr>
          <a:xfrm>
            <a:off x="8044055" y="1147653"/>
            <a:ext cx="602624" cy="1422966"/>
          </a:xfrm>
          <a:prstGeom prst="rect">
            <a:avLst/>
          </a:prstGeom>
          <a:blipFill>
            <a:blip r:embed="rId6" cstate="print"/>
            <a:stretch>
              <a:fillRect/>
            </a:stretch>
          </a:blipFill>
        </p:spPr>
        <p:txBody>
          <a:bodyPr wrap="square" lIns="0" tIns="0" rIns="0" bIns="0" rtlCol="0"/>
          <a:lstStyle/>
          <a:p>
            <a:endParaRPr/>
          </a:p>
        </p:txBody>
      </p:sp>
      <p:sp>
        <p:nvSpPr>
          <p:cNvPr id="24" name="Title 1">
            <a:extLst>
              <a:ext uri="{FF2B5EF4-FFF2-40B4-BE49-F238E27FC236}">
                <a16:creationId xmlns:a16="http://schemas.microsoft.com/office/drawing/2014/main" id="{7F9F969D-945E-4E38-A334-661CC3794905}"/>
              </a:ext>
            </a:extLst>
          </p:cNvPr>
          <p:cNvSpPr>
            <a:spLocks noGrp="1"/>
          </p:cNvSpPr>
          <p:nvPr>
            <p:ph type="title"/>
          </p:nvPr>
        </p:nvSpPr>
        <p:spPr>
          <a:xfrm>
            <a:off x="628650" y="78249"/>
            <a:ext cx="7886700" cy="1325563"/>
          </a:xfrm>
          <a:effectLst>
            <a:outerShdw blurRad="50800" dist="38100" dir="2700000" algn="tl" rotWithShape="0">
              <a:prstClr val="black">
                <a:alpha val="40000"/>
              </a:prstClr>
            </a:outerShdw>
          </a:effectLst>
        </p:spPr>
        <p:txBody>
          <a:bodyPr>
            <a:normAutofit/>
          </a:bodyPr>
          <a:lstStyle/>
          <a:p>
            <a:r>
              <a:rPr lang="en-GB" altLang="ja-JP" sz="3600" b="1" dirty="0">
                <a:solidFill>
                  <a:srgbClr val="002060"/>
                </a:solidFill>
                <a:latin typeface="Century Gothic" panose="020B0502020202020204" pitchFamily="34" charset="0"/>
              </a:rPr>
              <a:t>Objectives</a:t>
            </a:r>
            <a:endParaRPr kumimoji="1" lang="ja-JP" altLang="en-US" sz="36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249707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876861" y="2408544"/>
            <a:ext cx="3886200" cy="4351338"/>
          </a:xfrm>
        </p:spPr>
        <p:txBody>
          <a:bodyPr>
            <a:normAutofit fontScale="92500"/>
          </a:bodyPr>
          <a:lstStyle/>
          <a:p>
            <a:r>
              <a:rPr lang="en-GB" b="1" dirty="0">
                <a:solidFill>
                  <a:srgbClr val="D60093"/>
                </a:solidFill>
                <a:latin typeface="Century Gothic" panose="020B0502020202020204" pitchFamily="34" charset="0"/>
              </a:rPr>
              <a:t>Market Survey </a:t>
            </a:r>
            <a:r>
              <a:rPr lang="en-GB" dirty="0">
                <a:latin typeface="Century Gothic" panose="020B0502020202020204" pitchFamily="34" charset="0"/>
              </a:rPr>
              <a:t>is to collect necessary information by farmers about </a:t>
            </a:r>
            <a:r>
              <a:rPr lang="en-GB" b="1" dirty="0">
                <a:solidFill>
                  <a:schemeClr val="accent6">
                    <a:lumMod val="75000"/>
                  </a:schemeClr>
                </a:solidFill>
                <a:latin typeface="Century Gothic" panose="020B0502020202020204" pitchFamily="34" charset="0"/>
              </a:rPr>
              <a:t>price</a:t>
            </a:r>
            <a:r>
              <a:rPr lang="en-GB" dirty="0">
                <a:latin typeface="Century Gothic" panose="020B0502020202020204" pitchFamily="34" charset="0"/>
              </a:rPr>
              <a:t>, </a:t>
            </a:r>
            <a:r>
              <a:rPr lang="en-GB" b="1" dirty="0">
                <a:solidFill>
                  <a:schemeClr val="accent6">
                    <a:lumMod val="75000"/>
                  </a:schemeClr>
                </a:solidFill>
                <a:latin typeface="Century Gothic" panose="020B0502020202020204" pitchFamily="34" charset="0"/>
              </a:rPr>
              <a:t>high demand season </a:t>
            </a:r>
            <a:r>
              <a:rPr lang="en-GB" dirty="0">
                <a:latin typeface="Century Gothic" panose="020B0502020202020204" pitchFamily="34" charset="0"/>
              </a:rPr>
              <a:t>and </a:t>
            </a:r>
            <a:r>
              <a:rPr lang="en-GB" b="1" dirty="0">
                <a:solidFill>
                  <a:schemeClr val="accent6">
                    <a:lumMod val="75000"/>
                  </a:schemeClr>
                </a:solidFill>
                <a:latin typeface="Century Gothic" panose="020B0502020202020204" pitchFamily="34" charset="0"/>
              </a:rPr>
              <a:t>required quantity</a:t>
            </a:r>
            <a:r>
              <a:rPr lang="en-GB" b="1" dirty="0">
                <a:latin typeface="Century Gothic" panose="020B0502020202020204" pitchFamily="34" charset="0"/>
              </a:rPr>
              <a:t>, etc.</a:t>
            </a:r>
          </a:p>
          <a:p>
            <a:pPr marL="0" indent="0">
              <a:buNone/>
            </a:pPr>
            <a:endParaRPr lang="en-GB" dirty="0">
              <a:latin typeface="Century Gothic" panose="020B0502020202020204" pitchFamily="34" charset="0"/>
            </a:endParaRPr>
          </a:p>
          <a:p>
            <a:r>
              <a:rPr lang="en-GB" dirty="0">
                <a:latin typeface="Century Gothic" panose="020B0502020202020204" pitchFamily="34" charset="0"/>
              </a:rPr>
              <a:t>It is a very important activity to practice </a:t>
            </a:r>
            <a:r>
              <a:rPr lang="en-GB" b="1" dirty="0">
                <a:solidFill>
                  <a:schemeClr val="accent6">
                    <a:lumMod val="75000"/>
                  </a:schemeClr>
                </a:solidFill>
                <a:latin typeface="Century Gothic" panose="020B0502020202020204" pitchFamily="34" charset="0"/>
              </a:rPr>
              <a:t>Farming as business.</a:t>
            </a:r>
            <a:endParaRPr lang="en-GB" dirty="0">
              <a:latin typeface="Century Gothic" panose="020B0502020202020204" pitchFamily="34" charset="0"/>
            </a:endParaRPr>
          </a:p>
        </p:txBody>
      </p:sp>
      <p:pic>
        <p:nvPicPr>
          <p:cNvPr id="19" name="コンテンツ プレースホルダー 18" descr="人, 女性, 食品, 項目 が含まれている画像&#10;&#10;自動的に生成された説明">
            <a:extLst>
              <a:ext uri="{FF2B5EF4-FFF2-40B4-BE49-F238E27FC236}">
                <a16:creationId xmlns:a16="http://schemas.microsoft.com/office/drawing/2014/main" id="{A8ACD753-CFC3-40D7-B98D-10472FC834D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02489" y="1806575"/>
            <a:ext cx="3427186" cy="4808236"/>
          </a:xfrm>
        </p:spPr>
      </p:pic>
      <p:sp>
        <p:nvSpPr>
          <p:cNvPr id="7" name="Title 1">
            <a:extLst>
              <a:ext uri="{FF2B5EF4-FFF2-40B4-BE49-F238E27FC236}">
                <a16:creationId xmlns:a16="http://schemas.microsoft.com/office/drawing/2014/main" id="{646AA175-A2DE-4008-9426-91D3FDB2CB31}"/>
              </a:ext>
            </a:extLst>
          </p:cNvPr>
          <p:cNvSpPr txBox="1">
            <a:spLocks/>
          </p:cNvSpPr>
          <p:nvPr/>
        </p:nvSpPr>
        <p:spPr>
          <a:xfrm>
            <a:off x="628650" y="78249"/>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b="1" dirty="0">
                <a:solidFill>
                  <a:srgbClr val="002060"/>
                </a:solidFill>
                <a:latin typeface="Century Gothic" panose="020B0502020202020204" pitchFamily="34" charset="0"/>
              </a:rPr>
              <a:t>Market Survey</a:t>
            </a:r>
            <a:endParaRPr lang="ja-JP" altLang="en-US" b="1" dirty="0">
              <a:solidFill>
                <a:srgbClr val="002060"/>
              </a:solidFill>
              <a:latin typeface="Century Gothic" panose="020B0502020202020204" pitchFamily="34" charset="0"/>
            </a:endParaRPr>
          </a:p>
        </p:txBody>
      </p:sp>
      <p:grpSp>
        <p:nvGrpSpPr>
          <p:cNvPr id="8" name="Group 8">
            <a:extLst>
              <a:ext uri="{FF2B5EF4-FFF2-40B4-BE49-F238E27FC236}">
                <a16:creationId xmlns:a16="http://schemas.microsoft.com/office/drawing/2014/main" id="{CC9C3621-7A7D-4BC1-9A30-49762C037AFB}"/>
              </a:ext>
            </a:extLst>
          </p:cNvPr>
          <p:cNvGrpSpPr/>
          <p:nvPr/>
        </p:nvGrpSpPr>
        <p:grpSpPr>
          <a:xfrm>
            <a:off x="0" y="1233799"/>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3">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0" name="正方形/長方形 19">
            <a:extLst>
              <a:ext uri="{FF2B5EF4-FFF2-40B4-BE49-F238E27FC236}">
                <a16:creationId xmlns:a16="http://schemas.microsoft.com/office/drawing/2014/main" id="{A90E00CC-850A-485D-8E65-926436496E55}"/>
              </a:ext>
            </a:extLst>
          </p:cNvPr>
          <p:cNvSpPr/>
          <p:nvPr/>
        </p:nvSpPr>
        <p:spPr>
          <a:xfrm>
            <a:off x="5402489" y="5703094"/>
            <a:ext cx="3427186" cy="909638"/>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00"/>
                </a:solidFill>
                <a:latin typeface="Century Gothic" panose="020B0502020202020204" pitchFamily="34" charset="0"/>
              </a:rPr>
              <a:t>Farmers conducting the Market Survey</a:t>
            </a:r>
          </a:p>
        </p:txBody>
      </p:sp>
      <p:sp>
        <p:nvSpPr>
          <p:cNvPr id="22" name="テキスト ボックス 21">
            <a:extLst>
              <a:ext uri="{FF2B5EF4-FFF2-40B4-BE49-F238E27FC236}">
                <a16:creationId xmlns:a16="http://schemas.microsoft.com/office/drawing/2014/main" id="{24B3BD25-589C-4BA1-963B-2A1F3A1AC7A2}"/>
              </a:ext>
            </a:extLst>
          </p:cNvPr>
          <p:cNvSpPr txBox="1"/>
          <p:nvPr/>
        </p:nvSpPr>
        <p:spPr>
          <a:xfrm>
            <a:off x="238125" y="1604426"/>
            <a:ext cx="4743450" cy="861774"/>
          </a:xfrm>
          <a:prstGeom prst="rect">
            <a:avLst/>
          </a:prstGeom>
          <a:noFill/>
        </p:spPr>
        <p:txBody>
          <a:bodyPr wrap="square" rtlCol="0">
            <a:spAutoFit/>
          </a:bodyPr>
          <a:lstStyle/>
          <a:p>
            <a:r>
              <a:rPr lang="en-GB" altLang="ja-JP" sz="3200" b="1" dirty="0">
                <a:solidFill>
                  <a:srgbClr val="002060"/>
                </a:solidFill>
                <a:latin typeface="Century Gothic" panose="020B0502020202020204" pitchFamily="34" charset="0"/>
              </a:rPr>
              <a:t>What is Market Survey?</a:t>
            </a:r>
            <a:endParaRPr lang="ja-JP" altLang="en-US" sz="3200" b="1" dirty="0">
              <a:solidFill>
                <a:srgbClr val="002060"/>
              </a:solidFill>
              <a:latin typeface="Century Gothic" panose="020B0502020202020204" pitchFamily="34" charset="0"/>
            </a:endParaRPr>
          </a:p>
          <a:p>
            <a:endParaRPr lang="en-GB" dirty="0"/>
          </a:p>
        </p:txBody>
      </p:sp>
    </p:spTree>
    <p:extLst>
      <p:ext uri="{BB962C8B-B14F-4D97-AF65-F5344CB8AC3E}">
        <p14:creationId xmlns:p14="http://schemas.microsoft.com/office/powerpoint/2010/main" val="94447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730904" y="2962274"/>
            <a:ext cx="7682192" cy="3048001"/>
          </a:xfrm>
        </p:spPr>
        <p:txBody>
          <a:bodyPr>
            <a:normAutofit lnSpcReduction="10000"/>
          </a:bodyPr>
          <a:lstStyle/>
          <a:p>
            <a:pPr>
              <a:buClr>
                <a:schemeClr val="accent1">
                  <a:lumMod val="50000"/>
                </a:schemeClr>
              </a:buClr>
              <a:buSzPct val="100000"/>
              <a:buFont typeface="Century Gothic" panose="020B0502020202020204" pitchFamily="34" charset="0"/>
              <a:buChar char="■"/>
            </a:pPr>
            <a:r>
              <a:rPr lang="en-GB" sz="2400" b="1" dirty="0">
                <a:solidFill>
                  <a:srgbClr val="D60093"/>
                </a:solidFill>
                <a:latin typeface="Century Gothic" panose="020B0502020202020204" pitchFamily="34" charset="0"/>
              </a:rPr>
              <a:t>Gather </a:t>
            </a:r>
            <a:r>
              <a:rPr lang="en-GB" sz="2400" dirty="0">
                <a:latin typeface="Century Gothic" panose="020B0502020202020204" pitchFamily="34" charset="0"/>
              </a:rPr>
              <a:t>the information about the </a:t>
            </a:r>
            <a:r>
              <a:rPr lang="en-GB" sz="2400" b="1" dirty="0">
                <a:solidFill>
                  <a:schemeClr val="accent6">
                    <a:lumMod val="75000"/>
                  </a:schemeClr>
                </a:solidFill>
                <a:latin typeface="Century Gothic" panose="020B0502020202020204" pitchFamily="34" charset="0"/>
              </a:rPr>
              <a:t>market</a:t>
            </a:r>
            <a:r>
              <a:rPr lang="en-GB" sz="2400" dirty="0">
                <a:latin typeface="Century Gothic" panose="020B0502020202020204" pitchFamily="34" charset="0"/>
              </a:rPr>
              <a:t> (general information, services, needs &amp; requirements of target produce etc.) and evaluate market conditions (quality, quantity, price etc.) of horticultural produce(it is applicable for any commodities like livestock, cereal etc.)</a:t>
            </a:r>
            <a:endParaRPr lang="en-GB" sz="2400" b="1" dirty="0">
              <a:solidFill>
                <a:srgbClr val="D60093"/>
              </a:solidFill>
              <a:latin typeface="Century Gothic" panose="020B0502020202020204" pitchFamily="34" charset="0"/>
            </a:endParaRPr>
          </a:p>
          <a:p>
            <a:pPr>
              <a:buClr>
                <a:srgbClr val="002060"/>
              </a:buClr>
              <a:buFont typeface="Century Gothic" panose="020B0502020202020204" pitchFamily="34" charset="0"/>
              <a:buChar char="■"/>
            </a:pPr>
            <a:r>
              <a:rPr lang="en-GB" sz="2400" b="1" dirty="0">
                <a:solidFill>
                  <a:srgbClr val="D60093"/>
                </a:solidFill>
                <a:latin typeface="Century Gothic" panose="020B0502020202020204" pitchFamily="34" charset="0"/>
              </a:rPr>
              <a:t> Make </a:t>
            </a:r>
            <a:r>
              <a:rPr lang="en-GB" sz="2400" dirty="0">
                <a:latin typeface="Century Gothic" panose="020B0502020202020204" pitchFamily="34" charset="0"/>
              </a:rPr>
              <a:t>decisions on how to better meet the </a:t>
            </a:r>
            <a:r>
              <a:rPr lang="en-GB" sz="2400" b="1" dirty="0">
                <a:solidFill>
                  <a:schemeClr val="accent6">
                    <a:lumMod val="75000"/>
                  </a:schemeClr>
                </a:solidFill>
                <a:latin typeface="Century Gothic" panose="020B0502020202020204" pitchFamily="34" charset="0"/>
              </a:rPr>
              <a:t>market </a:t>
            </a:r>
            <a:r>
              <a:rPr lang="en-GB" sz="2400" dirty="0">
                <a:latin typeface="Century Gothic" panose="020B0502020202020204" pitchFamily="34" charset="0"/>
              </a:rPr>
              <a:t>&amp; </a:t>
            </a:r>
            <a:r>
              <a:rPr lang="en-GB" sz="2400" b="1" dirty="0">
                <a:solidFill>
                  <a:schemeClr val="accent6">
                    <a:lumMod val="75000"/>
                  </a:schemeClr>
                </a:solidFill>
                <a:latin typeface="Century Gothic" panose="020B0502020202020204" pitchFamily="34" charset="0"/>
              </a:rPr>
              <a:t>customers </a:t>
            </a:r>
            <a:r>
              <a:rPr lang="en-GB" sz="2400" dirty="0">
                <a:latin typeface="Century Gothic" panose="020B0502020202020204" pitchFamily="34" charset="0"/>
              </a:rPr>
              <a:t>demands</a:t>
            </a:r>
          </a:p>
        </p:txBody>
      </p:sp>
      <p:sp>
        <p:nvSpPr>
          <p:cNvPr id="7" name="Title 1">
            <a:extLst>
              <a:ext uri="{FF2B5EF4-FFF2-40B4-BE49-F238E27FC236}">
                <a16:creationId xmlns:a16="http://schemas.microsoft.com/office/drawing/2014/main" id="{646AA175-A2DE-4008-9426-91D3FDB2CB31}"/>
              </a:ext>
            </a:extLst>
          </p:cNvPr>
          <p:cNvSpPr txBox="1">
            <a:spLocks/>
          </p:cNvSpPr>
          <p:nvPr/>
        </p:nvSpPr>
        <p:spPr>
          <a:xfrm>
            <a:off x="628650" y="78249"/>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b="1" dirty="0">
                <a:solidFill>
                  <a:srgbClr val="002060"/>
                </a:solidFill>
                <a:latin typeface="Century Gothic" panose="020B0502020202020204" pitchFamily="34" charset="0"/>
              </a:rPr>
              <a:t>Market Survey </a:t>
            </a:r>
            <a:r>
              <a:rPr lang="en-GB" altLang="ja-JP" b="1" dirty="0" err="1">
                <a:solidFill>
                  <a:srgbClr val="002060"/>
                </a:solidFill>
                <a:latin typeface="Century Gothic" panose="020B0502020202020204" pitchFamily="34" charset="0"/>
              </a:rPr>
              <a:t>Cont</a:t>
            </a:r>
            <a:r>
              <a:rPr lang="en-GB" altLang="ja-JP" b="1" dirty="0">
                <a:solidFill>
                  <a:srgbClr val="002060"/>
                </a:solidFill>
                <a:latin typeface="Century Gothic" panose="020B0502020202020204" pitchFamily="34" charset="0"/>
              </a:rPr>
              <a:t>’</a:t>
            </a:r>
            <a:endParaRPr lang="ja-JP" altLang="en-US" b="1" dirty="0">
              <a:solidFill>
                <a:srgbClr val="002060"/>
              </a:solidFill>
              <a:latin typeface="Century Gothic" panose="020B0502020202020204" pitchFamily="34" charset="0"/>
            </a:endParaRPr>
          </a:p>
        </p:txBody>
      </p:sp>
      <p:grpSp>
        <p:nvGrpSpPr>
          <p:cNvPr id="8" name="Group 8">
            <a:extLst>
              <a:ext uri="{FF2B5EF4-FFF2-40B4-BE49-F238E27FC236}">
                <a16:creationId xmlns:a16="http://schemas.microsoft.com/office/drawing/2014/main" id="{CC9C3621-7A7D-4BC1-9A30-49762C037AFB}"/>
              </a:ext>
            </a:extLst>
          </p:cNvPr>
          <p:cNvGrpSpPr/>
          <p:nvPr/>
        </p:nvGrpSpPr>
        <p:grpSpPr>
          <a:xfrm>
            <a:off x="0" y="1233799"/>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3">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22" name="テキスト ボックス 21">
            <a:extLst>
              <a:ext uri="{FF2B5EF4-FFF2-40B4-BE49-F238E27FC236}">
                <a16:creationId xmlns:a16="http://schemas.microsoft.com/office/drawing/2014/main" id="{24B3BD25-589C-4BA1-963B-2A1F3A1AC7A2}"/>
              </a:ext>
            </a:extLst>
          </p:cNvPr>
          <p:cNvSpPr txBox="1"/>
          <p:nvPr/>
        </p:nvSpPr>
        <p:spPr>
          <a:xfrm>
            <a:off x="228600" y="1581591"/>
            <a:ext cx="7162800" cy="861774"/>
          </a:xfrm>
          <a:prstGeom prst="rect">
            <a:avLst/>
          </a:prstGeom>
          <a:noFill/>
        </p:spPr>
        <p:txBody>
          <a:bodyPr wrap="square" rtlCol="0">
            <a:spAutoFit/>
          </a:bodyPr>
          <a:lstStyle/>
          <a:p>
            <a:r>
              <a:rPr lang="en-GB" altLang="ja-JP" sz="3200" b="1" dirty="0">
                <a:solidFill>
                  <a:srgbClr val="002060"/>
                </a:solidFill>
                <a:latin typeface="Century Gothic" panose="020B0502020202020204" pitchFamily="34" charset="0"/>
              </a:rPr>
              <a:t>Why is Market Survey important?</a:t>
            </a:r>
            <a:endParaRPr lang="ja-JP" altLang="en-US" sz="3200" b="1" dirty="0">
              <a:solidFill>
                <a:srgbClr val="002060"/>
              </a:solidFill>
              <a:latin typeface="Century Gothic" panose="020B0502020202020204" pitchFamily="34" charset="0"/>
            </a:endParaRPr>
          </a:p>
          <a:p>
            <a:endParaRPr lang="en-GB" dirty="0"/>
          </a:p>
        </p:txBody>
      </p:sp>
      <p:grpSp>
        <p:nvGrpSpPr>
          <p:cNvPr id="17" name="グループ化 16">
            <a:extLst>
              <a:ext uri="{FF2B5EF4-FFF2-40B4-BE49-F238E27FC236}">
                <a16:creationId xmlns:a16="http://schemas.microsoft.com/office/drawing/2014/main" id="{C8E4097C-E48D-46E9-A574-0FDC40C01354}"/>
              </a:ext>
            </a:extLst>
          </p:cNvPr>
          <p:cNvGrpSpPr/>
          <p:nvPr/>
        </p:nvGrpSpPr>
        <p:grpSpPr>
          <a:xfrm>
            <a:off x="730904" y="2191215"/>
            <a:ext cx="7860647" cy="580726"/>
            <a:chOff x="2981057" y="2153772"/>
            <a:chExt cx="5972443" cy="1158527"/>
          </a:xfrm>
        </p:grpSpPr>
        <p:sp>
          <p:nvSpPr>
            <p:cNvPr id="15" name="四角形: 角を丸くする 14">
              <a:extLst>
                <a:ext uri="{FF2B5EF4-FFF2-40B4-BE49-F238E27FC236}">
                  <a16:creationId xmlns:a16="http://schemas.microsoft.com/office/drawing/2014/main" id="{AACCB12C-262A-4797-BDA7-B43288158BBE}"/>
                </a:ext>
              </a:extLst>
            </p:cNvPr>
            <p:cNvSpPr/>
            <p:nvPr/>
          </p:nvSpPr>
          <p:spPr>
            <a:xfrm>
              <a:off x="2981057" y="2153772"/>
              <a:ext cx="5972443" cy="115852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テキスト ボックス 13">
              <a:extLst>
                <a:ext uri="{FF2B5EF4-FFF2-40B4-BE49-F238E27FC236}">
                  <a16:creationId xmlns:a16="http://schemas.microsoft.com/office/drawing/2014/main" id="{FA3269AA-FA24-4B96-B142-1FCC46F1F444}"/>
                </a:ext>
              </a:extLst>
            </p:cNvPr>
            <p:cNvSpPr txBox="1"/>
            <p:nvPr/>
          </p:nvSpPr>
          <p:spPr>
            <a:xfrm>
              <a:off x="3086835" y="2268494"/>
              <a:ext cx="5836855" cy="1043805"/>
            </a:xfrm>
            <a:prstGeom prst="rect">
              <a:avLst/>
            </a:prstGeom>
            <a:noFill/>
          </p:spPr>
          <p:txBody>
            <a:bodyPr wrap="square" rtlCol="0">
              <a:spAutoFit/>
            </a:bodyPr>
            <a:lstStyle/>
            <a:p>
              <a:r>
                <a:rPr lang="en-GB" sz="2800" u="sng" dirty="0">
                  <a:latin typeface="Century Gothic" panose="020B0502020202020204" pitchFamily="34" charset="0"/>
                </a:rPr>
                <a:t>Market survey should be done by farmers</a:t>
              </a:r>
            </a:p>
          </p:txBody>
        </p:sp>
      </p:grpSp>
      <p:sp>
        <p:nvSpPr>
          <p:cNvPr id="16" name="テキスト ボックス 15">
            <a:extLst>
              <a:ext uri="{FF2B5EF4-FFF2-40B4-BE49-F238E27FC236}">
                <a16:creationId xmlns:a16="http://schemas.microsoft.com/office/drawing/2014/main" id="{BFA5F0E7-4C6A-4128-B34C-E413895F5FA1}"/>
              </a:ext>
            </a:extLst>
          </p:cNvPr>
          <p:cNvSpPr txBox="1"/>
          <p:nvPr/>
        </p:nvSpPr>
        <p:spPr>
          <a:xfrm rot="1318177">
            <a:off x="8340028" y="1430356"/>
            <a:ext cx="733425" cy="1862048"/>
          </a:xfrm>
          <a:prstGeom prst="rect">
            <a:avLst/>
          </a:prstGeom>
          <a:noFill/>
        </p:spPr>
        <p:txBody>
          <a:bodyPr wrap="square" rtlCol="0">
            <a:spAutoFit/>
          </a:bodyPr>
          <a:lstStyle/>
          <a:p>
            <a:r>
              <a:rPr lang="en-GB" sz="11500" b="1" dirty="0">
                <a:solidFill>
                  <a:srgbClr val="FF0000"/>
                </a:solidFill>
                <a:latin typeface="Britannic Bold" panose="020B0903060703020204" pitchFamily="34" charset="0"/>
              </a:rPr>
              <a:t>!</a:t>
            </a:r>
          </a:p>
        </p:txBody>
      </p:sp>
    </p:spTree>
    <p:extLst>
      <p:ext uri="{BB962C8B-B14F-4D97-AF65-F5344CB8AC3E}">
        <p14:creationId xmlns:p14="http://schemas.microsoft.com/office/powerpoint/2010/main" val="1945093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628650" y="1914529"/>
            <a:ext cx="7829550" cy="4324345"/>
          </a:xfrm>
        </p:spPr>
        <p:txBody>
          <a:bodyPr>
            <a:noAutofit/>
          </a:bodyPr>
          <a:lstStyle/>
          <a:p>
            <a:pPr marL="565785" indent="-553720">
              <a:lnSpc>
                <a:spcPct val="100000"/>
              </a:lnSpc>
              <a:buAutoNum type="arabicPeriod"/>
              <a:tabLst>
                <a:tab pos="565785" algn="l"/>
                <a:tab pos="566420" algn="l"/>
              </a:tabLst>
            </a:pPr>
            <a:r>
              <a:rPr lang="en-GB" b="1" spc="-5" dirty="0">
                <a:solidFill>
                  <a:srgbClr val="CC0099"/>
                </a:solidFill>
                <a:latin typeface="Century Gothic" panose="020B0502020202020204" pitchFamily="34" charset="0"/>
                <a:cs typeface="Arial"/>
              </a:rPr>
              <a:t>Identify nearby markets </a:t>
            </a:r>
            <a:r>
              <a:rPr lang="en-GB" spc="-5" dirty="0">
                <a:latin typeface="Century Gothic" panose="020B0502020202020204" pitchFamily="34" charset="0"/>
                <a:cs typeface="Arial"/>
              </a:rPr>
              <a:t>and select appropriate </a:t>
            </a:r>
            <a:r>
              <a:rPr lang="en-GB" b="1" spc="-5" dirty="0">
                <a:latin typeface="Century Gothic" panose="020B0502020202020204" pitchFamily="34" charset="0"/>
                <a:cs typeface="Arial"/>
              </a:rPr>
              <a:t>markets </a:t>
            </a:r>
            <a:r>
              <a:rPr lang="en-GB" spc="-5" dirty="0">
                <a:latin typeface="Century Gothic" panose="020B0502020202020204" pitchFamily="34" charset="0"/>
                <a:cs typeface="Arial"/>
              </a:rPr>
              <a:t>to be</a:t>
            </a:r>
            <a:r>
              <a:rPr lang="en-GB" spc="-35" dirty="0">
                <a:latin typeface="Century Gothic" panose="020B0502020202020204" pitchFamily="34" charset="0"/>
                <a:cs typeface="Arial"/>
              </a:rPr>
              <a:t> </a:t>
            </a:r>
            <a:r>
              <a:rPr lang="en-GB" spc="-5" dirty="0">
                <a:latin typeface="Century Gothic" panose="020B0502020202020204" pitchFamily="34" charset="0"/>
                <a:cs typeface="Arial"/>
              </a:rPr>
              <a:t>visited (Check market day and dates and their main crops to be traded)</a:t>
            </a:r>
            <a:endParaRPr lang="en-GB" dirty="0">
              <a:latin typeface="Century Gothic" panose="020B0502020202020204" pitchFamily="34" charset="0"/>
              <a:cs typeface="Arial"/>
            </a:endParaRPr>
          </a:p>
          <a:p>
            <a:pPr marL="565785" indent="-553720">
              <a:lnSpc>
                <a:spcPct val="100000"/>
              </a:lnSpc>
              <a:buAutoNum type="arabicPeriod"/>
              <a:tabLst>
                <a:tab pos="565785" algn="l"/>
                <a:tab pos="566420" algn="l"/>
              </a:tabLst>
            </a:pPr>
            <a:r>
              <a:rPr lang="en-GB" b="1" spc="-5" dirty="0">
                <a:solidFill>
                  <a:srgbClr val="CC0099"/>
                </a:solidFill>
                <a:latin typeface="Century Gothic" panose="020B0502020202020204" pitchFamily="34" charset="0"/>
                <a:cs typeface="Arial"/>
              </a:rPr>
              <a:t>identify major dealers </a:t>
            </a:r>
            <a:r>
              <a:rPr lang="en-GB" spc="-5" dirty="0">
                <a:latin typeface="Century Gothic" panose="020B0502020202020204" pitchFamily="34" charset="0"/>
                <a:cs typeface="Arial"/>
              </a:rPr>
              <a:t>of the target crops </a:t>
            </a:r>
          </a:p>
          <a:p>
            <a:pPr marL="565785" indent="-553720">
              <a:lnSpc>
                <a:spcPct val="100000"/>
              </a:lnSpc>
              <a:buFont typeface="Arial" panose="020B0604020202020204" pitchFamily="34" charset="0"/>
              <a:buAutoNum type="arabicPeriod"/>
              <a:tabLst>
                <a:tab pos="565785" algn="l"/>
                <a:tab pos="566420" algn="l"/>
              </a:tabLst>
            </a:pPr>
            <a:r>
              <a:rPr lang="en-GB" b="1" spc="-5" dirty="0">
                <a:solidFill>
                  <a:srgbClr val="CC0099"/>
                </a:solidFill>
                <a:latin typeface="Century Gothic" panose="020B0502020202020204" pitchFamily="34" charset="0"/>
                <a:cs typeface="Arial"/>
              </a:rPr>
              <a:t>Discuss with target farmers </a:t>
            </a:r>
            <a:r>
              <a:rPr lang="en-GB" spc="-5" dirty="0">
                <a:latin typeface="Century Gothic" panose="020B0502020202020204" pitchFamily="34" charset="0"/>
                <a:cs typeface="Arial"/>
              </a:rPr>
              <a:t>about market survey (Objective, purpose, procedure)</a:t>
            </a:r>
          </a:p>
          <a:p>
            <a:pPr marL="565785" indent="-553720">
              <a:lnSpc>
                <a:spcPct val="100000"/>
              </a:lnSpc>
              <a:buAutoNum type="arabicPeriod"/>
              <a:tabLst>
                <a:tab pos="565785" algn="l"/>
                <a:tab pos="566420" algn="l"/>
              </a:tabLst>
            </a:pPr>
            <a:endParaRPr lang="en-GB" sz="3200" spc="-5" dirty="0">
              <a:latin typeface="Century Gothic" panose="020B0502020202020204" pitchFamily="34" charset="0"/>
              <a:cs typeface="Arial"/>
            </a:endParaRPr>
          </a:p>
        </p:txBody>
      </p:sp>
      <p:sp>
        <p:nvSpPr>
          <p:cNvPr id="7" name="Title 1">
            <a:extLst>
              <a:ext uri="{FF2B5EF4-FFF2-40B4-BE49-F238E27FC236}">
                <a16:creationId xmlns:a16="http://schemas.microsoft.com/office/drawing/2014/main" id="{646AA175-A2DE-4008-9426-91D3FDB2CB31}"/>
              </a:ext>
            </a:extLst>
          </p:cNvPr>
          <p:cNvSpPr txBox="1">
            <a:spLocks/>
          </p:cNvSpPr>
          <p:nvPr/>
        </p:nvSpPr>
        <p:spPr>
          <a:xfrm>
            <a:off x="628650" y="78249"/>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b="1" dirty="0">
                <a:solidFill>
                  <a:srgbClr val="002060"/>
                </a:solidFill>
                <a:latin typeface="Century Gothic" panose="020B0502020202020204" pitchFamily="34" charset="0"/>
              </a:rPr>
              <a:t>Market Survey Procedure</a:t>
            </a:r>
            <a:endParaRPr lang="ja-JP" altLang="en-US" b="1" dirty="0">
              <a:solidFill>
                <a:srgbClr val="002060"/>
              </a:solidFill>
              <a:latin typeface="Century Gothic" panose="020B0502020202020204" pitchFamily="34" charset="0"/>
            </a:endParaRPr>
          </a:p>
        </p:txBody>
      </p:sp>
      <p:grpSp>
        <p:nvGrpSpPr>
          <p:cNvPr id="8" name="Group 8">
            <a:extLst>
              <a:ext uri="{FF2B5EF4-FFF2-40B4-BE49-F238E27FC236}">
                <a16:creationId xmlns:a16="http://schemas.microsoft.com/office/drawing/2014/main" id="{CC9C3621-7A7D-4BC1-9A30-49762C037AFB}"/>
              </a:ext>
            </a:extLst>
          </p:cNvPr>
          <p:cNvGrpSpPr/>
          <p:nvPr/>
        </p:nvGrpSpPr>
        <p:grpSpPr>
          <a:xfrm>
            <a:off x="0" y="1233799"/>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Tree>
    <p:extLst>
      <p:ext uri="{BB962C8B-B14F-4D97-AF65-F5344CB8AC3E}">
        <p14:creationId xmlns:p14="http://schemas.microsoft.com/office/powerpoint/2010/main" val="2762508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4E1DB63-80E3-4ADF-BFF2-4102B4041A66}"/>
              </a:ext>
            </a:extLst>
          </p:cNvPr>
          <p:cNvSpPr>
            <a:spLocks noGrp="1"/>
          </p:cNvSpPr>
          <p:nvPr>
            <p:ph sz="half" idx="1"/>
          </p:nvPr>
        </p:nvSpPr>
        <p:spPr>
          <a:xfrm>
            <a:off x="737907" y="1943104"/>
            <a:ext cx="7615517" cy="4324345"/>
          </a:xfrm>
        </p:spPr>
        <p:txBody>
          <a:bodyPr>
            <a:noAutofit/>
          </a:bodyPr>
          <a:lstStyle/>
          <a:p>
            <a:pPr marL="526415" marR="381000" indent="-514350">
              <a:lnSpc>
                <a:spcPct val="100000"/>
              </a:lnSpc>
              <a:spcBef>
                <a:spcPts val="95"/>
              </a:spcBef>
              <a:buClr>
                <a:srgbClr val="D60093"/>
              </a:buClr>
              <a:buFont typeface="+mj-lt"/>
              <a:buAutoNum type="arabicPeriod" startAt="4"/>
              <a:tabLst>
                <a:tab pos="299720" algn="l"/>
              </a:tabLst>
            </a:pPr>
            <a:r>
              <a:rPr lang="en-GB" b="1" spc="-5" dirty="0">
                <a:solidFill>
                  <a:srgbClr val="CC0099"/>
                </a:solidFill>
                <a:latin typeface="Century Gothic" panose="020B0502020202020204" pitchFamily="34" charset="0"/>
                <a:cs typeface="Arial"/>
              </a:rPr>
              <a:t>List Target Crops </a:t>
            </a:r>
            <a:r>
              <a:rPr lang="en-GB" spc="-5" dirty="0">
                <a:latin typeface="Century Gothic" panose="020B0502020202020204" pitchFamily="34" charset="0"/>
                <a:cs typeface="Arial"/>
              </a:rPr>
              <a:t>to be surveyed based on farmers preference, capacity, experience, </a:t>
            </a:r>
            <a:r>
              <a:rPr lang="en-GB" spc="-5" dirty="0" err="1">
                <a:latin typeface="Century Gothic" panose="020B0502020202020204" pitchFamily="34" charset="0"/>
                <a:cs typeface="Arial"/>
              </a:rPr>
              <a:t>agro</a:t>
            </a:r>
            <a:r>
              <a:rPr lang="en-GB" spc="-5" dirty="0">
                <a:latin typeface="Century Gothic" panose="020B0502020202020204" pitchFamily="34" charset="0"/>
                <a:cs typeface="Arial"/>
              </a:rPr>
              <a:t>-ecology) at </a:t>
            </a:r>
            <a:r>
              <a:rPr lang="en-GB" dirty="0">
                <a:latin typeface="Century Gothic" panose="020B0502020202020204" pitchFamily="34" charset="0"/>
                <a:cs typeface="Arial"/>
              </a:rPr>
              <a:t>least </a:t>
            </a:r>
            <a:r>
              <a:rPr lang="en-GB" b="1" spc="-5" dirty="0">
                <a:solidFill>
                  <a:srgbClr val="339933"/>
                </a:solidFill>
                <a:latin typeface="Century Gothic" panose="020B0502020202020204" pitchFamily="34" charset="0"/>
                <a:cs typeface="Arial"/>
              </a:rPr>
              <a:t>Five </a:t>
            </a:r>
            <a:r>
              <a:rPr lang="en-GB" b="1" dirty="0">
                <a:solidFill>
                  <a:srgbClr val="339933"/>
                </a:solidFill>
                <a:latin typeface="Century Gothic" panose="020B0502020202020204" pitchFamily="34" charset="0"/>
                <a:cs typeface="Arial"/>
              </a:rPr>
              <a:t>(5) </a:t>
            </a:r>
            <a:r>
              <a:rPr lang="en-GB" b="1" spc="-10" dirty="0">
                <a:solidFill>
                  <a:srgbClr val="339933"/>
                </a:solidFill>
                <a:latin typeface="Century Gothic" panose="020B0502020202020204" pitchFamily="34" charset="0"/>
                <a:cs typeface="Arial"/>
              </a:rPr>
              <a:t>Crops </a:t>
            </a:r>
            <a:r>
              <a:rPr lang="en-GB" spc="-10" dirty="0">
                <a:latin typeface="Century Gothic" panose="020B0502020202020204" pitchFamily="34" charset="0"/>
                <a:cs typeface="Arial"/>
              </a:rPr>
              <a:t>can be listed</a:t>
            </a:r>
            <a:endParaRPr lang="en-GB" dirty="0">
              <a:latin typeface="Century Gothic" panose="020B0502020202020204" pitchFamily="34" charset="0"/>
              <a:cs typeface="Arial"/>
            </a:endParaRPr>
          </a:p>
          <a:p>
            <a:pPr marL="526415" marR="381000" indent="-514350">
              <a:lnSpc>
                <a:spcPct val="100000"/>
              </a:lnSpc>
              <a:spcBef>
                <a:spcPts val="95"/>
              </a:spcBef>
              <a:buClr>
                <a:srgbClr val="D60093"/>
              </a:buClr>
              <a:buFont typeface="+mj-lt"/>
              <a:buAutoNum type="arabicPeriod" startAt="4"/>
              <a:tabLst>
                <a:tab pos="299720" algn="l"/>
              </a:tabLst>
            </a:pPr>
            <a:r>
              <a:rPr lang="en-GB" b="1" spc="-5" dirty="0">
                <a:solidFill>
                  <a:srgbClr val="D60093"/>
                </a:solidFill>
                <a:latin typeface="Century Gothic" panose="020B0502020202020204" pitchFamily="34" charset="0"/>
                <a:cs typeface="Arial"/>
              </a:rPr>
              <a:t>Select representative farmers </a:t>
            </a:r>
            <a:r>
              <a:rPr lang="en-GB" spc="-5" dirty="0">
                <a:latin typeface="Century Gothic" panose="020B0502020202020204" pitchFamily="34" charset="0"/>
                <a:cs typeface="Arial"/>
              </a:rPr>
              <a:t>to conduct market survey (assign clear role and responsibility for each member)</a:t>
            </a:r>
          </a:p>
          <a:p>
            <a:pPr marL="526415" marR="381000" indent="-514350">
              <a:lnSpc>
                <a:spcPct val="100000"/>
              </a:lnSpc>
              <a:spcBef>
                <a:spcPts val="95"/>
              </a:spcBef>
              <a:buClr>
                <a:srgbClr val="D60093"/>
              </a:buClr>
              <a:buFont typeface="+mj-lt"/>
              <a:buAutoNum type="arabicPeriod" startAt="4"/>
              <a:tabLst>
                <a:tab pos="299720" algn="l"/>
              </a:tabLst>
            </a:pPr>
            <a:r>
              <a:rPr lang="en-GB" b="1" spc="-5" dirty="0">
                <a:solidFill>
                  <a:srgbClr val="D60093"/>
                </a:solidFill>
                <a:latin typeface="Century Gothic" panose="020B0502020202020204" pitchFamily="34" charset="0"/>
                <a:cs typeface="Arial"/>
              </a:rPr>
              <a:t>Agree on </a:t>
            </a:r>
            <a:r>
              <a:rPr lang="en-GB" spc="-5" dirty="0">
                <a:latin typeface="Century Gothic" panose="020B0502020202020204" pitchFamily="34" charset="0"/>
                <a:cs typeface="Arial"/>
              </a:rPr>
              <a:t>day, time &amp; meeting place for the survey</a:t>
            </a:r>
            <a:endParaRPr lang="en-GB" dirty="0">
              <a:latin typeface="Century Gothic" panose="020B0502020202020204" pitchFamily="34" charset="0"/>
              <a:cs typeface="Arial"/>
            </a:endParaRPr>
          </a:p>
        </p:txBody>
      </p:sp>
      <p:grpSp>
        <p:nvGrpSpPr>
          <p:cNvPr id="8" name="Group 8">
            <a:extLst>
              <a:ext uri="{FF2B5EF4-FFF2-40B4-BE49-F238E27FC236}">
                <a16:creationId xmlns:a16="http://schemas.microsoft.com/office/drawing/2014/main" id="{CC9C3621-7A7D-4BC1-9A30-49762C037AFB}"/>
              </a:ext>
            </a:extLst>
          </p:cNvPr>
          <p:cNvGrpSpPr/>
          <p:nvPr/>
        </p:nvGrpSpPr>
        <p:grpSpPr>
          <a:xfrm>
            <a:off x="0" y="1233799"/>
            <a:ext cx="9144000" cy="253946"/>
            <a:chOff x="0" y="1511679"/>
            <a:chExt cx="9144000" cy="253946"/>
          </a:xfrm>
        </p:grpSpPr>
        <p:grpSp>
          <p:nvGrpSpPr>
            <p:cNvPr id="9" name="グループ化 4">
              <a:extLst>
                <a:ext uri="{FF2B5EF4-FFF2-40B4-BE49-F238E27FC236}">
                  <a16:creationId xmlns:a16="http://schemas.microsoft.com/office/drawing/2014/main" id="{E0149672-031A-4B26-83DE-7E9A0A9D6B86}"/>
                </a:ext>
              </a:extLst>
            </p:cNvPr>
            <p:cNvGrpSpPr/>
            <p:nvPr/>
          </p:nvGrpSpPr>
          <p:grpSpPr>
            <a:xfrm>
              <a:off x="0" y="1521276"/>
              <a:ext cx="9144000" cy="236881"/>
              <a:chOff x="0" y="13304"/>
              <a:chExt cx="3067050" cy="54548"/>
            </a:xfrm>
          </p:grpSpPr>
          <p:cxnSp>
            <p:nvCxnSpPr>
              <p:cNvPr id="11" name="直線コネクタ 5">
                <a:extLst>
                  <a:ext uri="{FF2B5EF4-FFF2-40B4-BE49-F238E27FC236}">
                    <a16:creationId xmlns:a16="http://schemas.microsoft.com/office/drawing/2014/main" id="{BD30E6A5-1D55-4F96-A95E-0B10B7E1E9EB}"/>
                  </a:ext>
                </a:extLst>
              </p:cNvPr>
              <p:cNvCxnSpPr/>
              <p:nvPr/>
            </p:nvCxnSpPr>
            <p:spPr>
              <a:xfrm>
                <a:off x="0" y="67852"/>
                <a:ext cx="306705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
                <a:extLst>
                  <a:ext uri="{FF2B5EF4-FFF2-40B4-BE49-F238E27FC236}">
                    <a16:creationId xmlns:a16="http://schemas.microsoft.com/office/drawing/2014/main" id="{E20E3FE0-1C79-4FEE-8265-36689569E329}"/>
                  </a:ext>
                </a:extLst>
              </p:cNvPr>
              <p:cNvCxnSpPr/>
              <p:nvPr/>
            </p:nvCxnSpPr>
            <p:spPr>
              <a:xfrm>
                <a:off x="571" y="40983"/>
                <a:ext cx="3066479"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7">
                <a:extLst>
                  <a:ext uri="{FF2B5EF4-FFF2-40B4-BE49-F238E27FC236}">
                    <a16:creationId xmlns:a16="http://schemas.microsoft.com/office/drawing/2014/main" id="{59D8B52D-888C-4EFA-AAD2-0C15E4AFD691}"/>
                  </a:ext>
                </a:extLst>
              </p:cNvPr>
              <p:cNvCxnSpPr/>
              <p:nvPr/>
            </p:nvCxnSpPr>
            <p:spPr>
              <a:xfrm>
                <a:off x="0" y="13304"/>
                <a:ext cx="3067050" cy="0"/>
              </a:xfrm>
              <a:prstGeom prst="line">
                <a:avLst/>
              </a:prstGeom>
              <a:ln w="127000">
                <a:solidFill>
                  <a:srgbClr val="33CC33"/>
                </a:solidFill>
              </a:ln>
            </p:spPr>
            <p:style>
              <a:lnRef idx="1">
                <a:schemeClr val="accent1"/>
              </a:lnRef>
              <a:fillRef idx="0">
                <a:schemeClr val="accent1"/>
              </a:fillRef>
              <a:effectRef idx="0">
                <a:schemeClr val="accent1"/>
              </a:effectRef>
              <a:fontRef idx="minor">
                <a:schemeClr val="tx1"/>
              </a:fontRef>
            </p:style>
          </p:cxnSp>
        </p:grpSp>
        <p:pic>
          <p:nvPicPr>
            <p:cNvPr id="10" name="Picture 10">
              <a:extLst>
                <a:ext uri="{FF2B5EF4-FFF2-40B4-BE49-F238E27FC236}">
                  <a16:creationId xmlns:a16="http://schemas.microsoft.com/office/drawing/2014/main" id="{809BB766-8067-4C5C-8954-827222D555D8}"/>
                </a:ext>
              </a:extLst>
            </p:cNvPr>
            <p:cNvPicPr>
              <a:picLocks noChangeAspect="1"/>
            </p:cNvPicPr>
            <p:nvPr/>
          </p:nvPicPr>
          <p:blipFill rotWithShape="1">
            <a:blip r:embed="rId2">
              <a:extLst>
                <a:ext uri="{28A0092B-C50C-407E-A947-70E740481C1C}">
                  <a14:useLocalDpi xmlns:a14="http://schemas.microsoft.com/office/drawing/2010/main" val="0"/>
                </a:ext>
              </a:extLst>
            </a:blip>
            <a:srcRect l="31961" t="32680" r="32484" b="32287"/>
            <a:stretch/>
          </p:blipFill>
          <p:spPr>
            <a:xfrm>
              <a:off x="4443132" y="1511679"/>
              <a:ext cx="257736" cy="253946"/>
            </a:xfrm>
            <a:prstGeom prst="rect">
              <a:avLst/>
            </a:prstGeom>
          </p:spPr>
        </p:pic>
      </p:grpSp>
      <p:sp>
        <p:nvSpPr>
          <p:cNvPr id="14" name="Title 1">
            <a:extLst>
              <a:ext uri="{FF2B5EF4-FFF2-40B4-BE49-F238E27FC236}">
                <a16:creationId xmlns:a16="http://schemas.microsoft.com/office/drawing/2014/main" id="{A7AC24DC-F966-481C-BEE0-F24BF8BBA000}"/>
              </a:ext>
            </a:extLst>
          </p:cNvPr>
          <p:cNvSpPr txBox="1">
            <a:spLocks/>
          </p:cNvSpPr>
          <p:nvPr/>
        </p:nvSpPr>
        <p:spPr>
          <a:xfrm>
            <a:off x="628650" y="78249"/>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b="1" dirty="0">
                <a:solidFill>
                  <a:srgbClr val="002060"/>
                </a:solidFill>
                <a:latin typeface="Century Gothic" panose="020B0502020202020204" pitchFamily="34" charset="0"/>
              </a:rPr>
              <a:t>Market Survey Procedure</a:t>
            </a:r>
            <a:endParaRPr lang="ja-JP" altLang="en-US"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1439190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3421</TotalTime>
  <Words>2119</Words>
  <PresentationFormat>On-screen Show (4:3)</PresentationFormat>
  <Paragraphs>281</Paragraphs>
  <Slides>44</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Arial,Bold</vt:lpstr>
      <vt:lpstr>游ゴシック</vt:lpstr>
      <vt:lpstr>Arial</vt:lpstr>
      <vt:lpstr>Britannic Bold</vt:lpstr>
      <vt:lpstr>Calibri</vt:lpstr>
      <vt:lpstr>Calibri Light</vt:lpstr>
      <vt:lpstr>Century Gothic</vt:lpstr>
      <vt:lpstr>Monotype Corsiva</vt:lpstr>
      <vt:lpstr>Script MT Bold</vt:lpstr>
      <vt:lpstr>Segoe Print</vt:lpstr>
      <vt:lpstr>Wingdings</vt:lpstr>
      <vt:lpstr>Office Theme</vt:lpstr>
      <vt:lpstr>PowerPoint Presentation</vt:lpstr>
      <vt:lpstr>Contents of the Presentation</vt:lpstr>
      <vt:lpstr>Essential 4 Steps</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Essential 4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2019-06-17T07:52:25Z</dcterms:created>
  <dcterms:modified xsi:type="dcterms:W3CDTF">2022-10-12T08:29:53Z</dcterms:modified>
</cp:coreProperties>
</file>