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3" r:id="rId7"/>
    <p:sldId id="264" r:id="rId8"/>
    <p:sldId id="260" r:id="rId9"/>
    <p:sldId id="265" r:id="rId10"/>
    <p:sldId id="266" r:id="rId11"/>
    <p:sldId id="267" r:id="rId12"/>
    <p:sldId id="261" r:id="rId13"/>
    <p:sldId id="268" r:id="rId14"/>
    <p:sldId id="328" r:id="rId15"/>
    <p:sldId id="322" r:id="rId16"/>
    <p:sldId id="321" r:id="rId17"/>
    <p:sldId id="325" r:id="rId18"/>
    <p:sldId id="327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5B534-00D0-4A6D-925A-DC3BE7740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906CBF-6475-418D-A1CE-424E4B81B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B12C17-43BA-4551-A5BA-3A576E1A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CD17-B639-4CFA-941A-5D79DF7B67F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3F54AB-DB9B-45DF-BD14-883E6E25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4790D0-40DC-481A-ABCB-5A2307CE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DA-2EFB-4520-BF1F-98C1319EC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09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A39269-698F-49B5-B8FC-2FD9FF09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BCB8D5-B241-4C94-86A0-6EFD4782B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30B42D-0B84-4F61-A9CC-3CF2C198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CD17-B639-4CFA-941A-5D79DF7B67F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CEE214-9F79-491A-B69B-D7CC7CB9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E4B3A0-F633-4EAE-8ECE-0BD2F6F7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DA-2EFB-4520-BF1F-98C1319EC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75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C71E237-76A1-442B-91E6-E57A79090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0082DB-5B7D-4F99-801E-0E96A5CF5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9CC290-9079-4E2E-B8F6-082E8C31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CD17-B639-4CFA-941A-5D79DF7B67F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8C4150-96DE-4ADE-9FAC-6A75D81C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6C4507-3ED8-4C00-A3E9-B7A131B0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DA-2EFB-4520-BF1F-98C1319EC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93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FB6D1-164B-4764-AD44-785CFC7C31A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5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6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02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23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86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4C88A3-7F4A-45D2-80F5-D79B452C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53FE12-8CB3-4373-B835-C51791E0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FFB6B6-F0A7-4E6F-AAA9-A9C387C7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CD17-B639-4CFA-941A-5D79DF7B67F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128672-86FA-484D-8FCB-4359B9A7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F0DF8E-CD6A-4C62-A0A5-DD8F95DD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DA-2EFB-4520-BF1F-98C1319EC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837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5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6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36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6F2-0211-4DC7-93D7-09C817B0F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C0F5-D179-4E16-A918-BD2E0C413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C65762-4DBF-45DA-A20C-83A152DF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B11CAC-DB0A-484C-A1D1-3AC6C3300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5A5E60-E5C6-4CCA-8960-7A290FA6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CD17-B639-4CFA-941A-5D79DF7B67F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3E8219-D0AA-40EE-BCF7-247FE571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DCEED3-D1C8-42EB-AE10-00959C83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DA-2EFB-4520-BF1F-98C1319EC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89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73B548-2FB5-4CB3-A8B7-C33AC608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8D4E49-4396-496E-91B7-7C3E9531E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0ABB64-B7AD-4B69-B779-1BA7A6FFE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117805-70AB-4FE6-BBFD-8B552938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CD17-B639-4CFA-941A-5D79DF7B67F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4BD131-DB63-4F23-B8E4-7543F1D4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A02190-3924-4256-99AC-AA34D335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DA-2EFB-4520-BF1F-98C1319EC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61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E7F64E-B469-41A7-8E04-8E9712D4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DB026F-55D6-4272-B2EE-3D5F62F33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3FCCD5-B966-4766-BF6C-AC38C7EB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99279A-0BC3-403E-B747-949A8EDC0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7A8752-A2A3-49B8-9589-F1B2B28D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C3E85C1-8A49-4514-808C-D6360A07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CD17-B639-4CFA-941A-5D79DF7B67F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4F4161F-B759-417A-A83E-F790F718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D834C35-CB5A-4F66-A1E9-6BA8AD8E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DA-2EFB-4520-BF1F-98C1319EC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2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19913-DB0B-4E01-8C94-04D5F134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BA160A-C9FA-4CF3-9011-7C210A26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CD17-B639-4CFA-941A-5D79DF7B67F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5F404AB-A409-4D8B-9F6C-2B8B7A66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7C2823-AF81-43D3-B312-569C0623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DA-2EFB-4520-BF1F-98C1319EC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19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51F75D5-0619-4871-B554-79FFAD95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CD17-B639-4CFA-941A-5D79DF7B67F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245470-37A1-4D64-AEA7-7F966DFB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ED2FC-F5E8-4C06-B354-C746B238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DA-2EFB-4520-BF1F-98C1319EC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96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797146-DFC8-4BA8-9BF9-35F12B59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74FDC9-0105-4CC4-A40E-7978DCE1C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CF3172-9C54-47C5-AF6D-D0D0EA653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AEC50-6FF1-49D5-8A0B-8276CE2C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CD17-B639-4CFA-941A-5D79DF7B67F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D96084-24E1-49FB-9D6D-715373E5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666769-9F0C-4185-88F9-C683CCA4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DA-2EFB-4520-BF1F-98C1319EC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37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A71B5C-68E4-4AF2-AE46-3BB20125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0FD598D-79A1-4E55-A66E-C8F823DF4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D9E288-E131-4288-BF93-9D0BB255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47C904-FF19-44BA-97FD-90DD34EE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CD17-B639-4CFA-941A-5D79DF7B67F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8B5C38-243C-46A9-8175-08E237FC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CCB788-79A0-42F5-A210-3D109D79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DA-2EFB-4520-BF1F-98C1319EC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19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441D3E4-A0C1-42F7-BAAE-31589807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3ED67C-8AB5-45C9-A621-FCF46B4F9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075F00-F34A-4F56-BC7A-9497879E6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CD17-B639-4CFA-941A-5D79DF7B67F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5DC1B9-18A0-4C20-9D48-C77AB011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690208-7C3C-4CC3-A96C-F3659117E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91DA-2EFB-4520-BF1F-98C1319EC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39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66F2-0211-4DC7-93D7-09C817B0FAEF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C0F5-D179-4E16-A918-BD2E0C41359A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3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7A806-18D3-4484-B8AB-BC04232D0A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" y="237565"/>
            <a:ext cx="2200592" cy="1766611"/>
          </a:xfrm>
          <a:prstGeom prst="rect">
            <a:avLst/>
          </a:prstGeom>
          <a:noFill/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CA07766-8117-4774-B931-EE17CB26F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34711"/>
            <a:ext cx="12192000" cy="257592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Market Linkage stakeholders Forum</a:t>
            </a:r>
            <a:b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C18D57-9B12-4FFC-9EE1-8BB3063EA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00598"/>
            <a:ext cx="12192000" cy="914401"/>
          </a:xfrm>
        </p:spPr>
        <p:txBody>
          <a:bodyPr/>
          <a:lstStyle/>
          <a:p>
            <a:endParaRPr kumimoji="1" lang="en-US" altLang="ja-JP" dirty="0"/>
          </a:p>
        </p:txBody>
      </p:sp>
      <p:pic>
        <p:nvPicPr>
          <p:cNvPr id="5" name="図 53">
            <a:extLst>
              <a:ext uri="{FF2B5EF4-FFF2-40B4-BE49-F238E27FC236}">
                <a16:creationId xmlns:a16="http://schemas.microsoft.com/office/drawing/2014/main" id="{BF890831-F787-4136-9DE7-4A44E6B43F0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18923" r="12491" b="14843"/>
          <a:stretch/>
        </p:blipFill>
        <p:spPr>
          <a:xfrm>
            <a:off x="10363199" y="109062"/>
            <a:ext cx="1828801" cy="16449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1B2DA1-7D81-472E-A1D8-8B78FABFE16D}"/>
              </a:ext>
            </a:extLst>
          </p:cNvPr>
          <p:cNvSpPr txBox="1">
            <a:spLocks/>
          </p:cNvSpPr>
          <p:nvPr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The project for Smallholder Horticulture Farmer Empowerment Through Promotion of Market Oriented Agriculture (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Ethio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-SHEP)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5D7E09-C7F2-45C5-B929-D6BF7DAA16E0}"/>
              </a:ext>
            </a:extLst>
          </p:cNvPr>
          <p:cNvSpPr txBox="1">
            <a:spLocks/>
          </p:cNvSpPr>
          <p:nvPr/>
        </p:nvSpPr>
        <p:spPr>
          <a:xfrm>
            <a:off x="0" y="4787900"/>
            <a:ext cx="121920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1F497D">
                    <a:lumMod val="50000"/>
                  </a:srgbClr>
                </a:solidFill>
                <a:latin typeface="Arial,Bold"/>
              </a:rPr>
              <a:t>Presented to Participants of </a:t>
            </a:r>
            <a:r>
              <a:rPr lang="en-US" sz="2000" b="1" dirty="0" err="1">
                <a:solidFill>
                  <a:srgbClr val="1F497D">
                    <a:lumMod val="50000"/>
                  </a:srgbClr>
                </a:solidFill>
                <a:latin typeface="Arial,Bold"/>
              </a:rPr>
              <a:t>Ethio</a:t>
            </a:r>
            <a:r>
              <a:rPr lang="en-US" sz="2000" b="1" dirty="0">
                <a:solidFill>
                  <a:srgbClr val="1F497D">
                    <a:lumMod val="50000"/>
                  </a:srgbClr>
                </a:solidFill>
                <a:latin typeface="Arial,Bold"/>
              </a:rPr>
              <a:t>-SHEP </a:t>
            </a:r>
            <a:r>
              <a:rPr lang="en-US" sz="2000" b="1" dirty="0" err="1">
                <a:solidFill>
                  <a:srgbClr val="1F497D">
                    <a:lumMod val="50000"/>
                  </a:srgbClr>
                </a:solidFill>
                <a:latin typeface="Arial,Bold"/>
              </a:rPr>
              <a:t>ToT</a:t>
            </a:r>
            <a:endParaRPr lang="en-US" sz="2000" b="1" dirty="0">
              <a:solidFill>
                <a:srgbClr val="1F497D">
                  <a:lumMod val="50000"/>
                </a:srgbClr>
              </a:solidFill>
              <a:latin typeface="Arial,Bold"/>
            </a:endParaRPr>
          </a:p>
          <a:p>
            <a:endParaRPr lang="en-US" sz="2000" b="1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BBB37-6E54-459D-A77E-7EDF6AEC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02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Implementation procedures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731DB3-9E49-41C1-A49E-1ACC0819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24" y="1812178"/>
            <a:ext cx="5710517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altLang="ja-JP" dirty="0"/>
              <a:t>During the forum, the farmer representatives, accompanied by the extension staff, visit booths of the market stakeholders to exchange information and have business talks.</a:t>
            </a:r>
            <a:endParaRPr lang="ja-JP" altLang="ja-JP" dirty="0"/>
          </a:p>
          <a:p>
            <a:pPr lvl="0"/>
            <a:r>
              <a:rPr lang="en-US" altLang="ja-JP" dirty="0"/>
              <a:t>After the forum, the group representatives organize a feedback meeting at their group to share what they have learned during the forum.</a:t>
            </a:r>
          </a:p>
          <a:p>
            <a:pPr lvl="0"/>
            <a:r>
              <a:rPr lang="en-US" altLang="ja-JP" dirty="0"/>
              <a:t>*Sometimes no feed back to other group </a:t>
            </a:r>
            <a:r>
              <a:rPr lang="en-US" altLang="ja-JP" dirty="0" err="1"/>
              <a:t>members,,,,no</a:t>
            </a:r>
            <a:r>
              <a:rPr lang="en-US" altLang="ja-JP" dirty="0"/>
              <a:t> information sharing ,,,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175855-3DCB-454C-B468-308AF8FEC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12178"/>
            <a:ext cx="5593976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4A835-1D92-4961-8749-27A09AB3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Points to be confirmed after this activity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13FC10-78DA-4625-A8DC-72AD0016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812178"/>
            <a:ext cx="61595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ja-JP" sz="3200" dirty="0"/>
              <a:t>After the market forum, the group members are informed of the findings and results of the forum by the farmer representatives who have participated in the forum.</a:t>
            </a:r>
            <a:endParaRPr lang="ja-JP" altLang="ja-JP" sz="3200" dirty="0"/>
          </a:p>
          <a:p>
            <a:pPr lvl="0"/>
            <a:r>
              <a:rPr lang="en-US" altLang="ja-JP" sz="3200" dirty="0"/>
              <a:t>The target farmers understand various business opportunities for vegetable production and market.</a:t>
            </a:r>
            <a:endParaRPr lang="ja-JP" altLang="ja-JP" sz="3200" dirty="0"/>
          </a:p>
          <a:p>
            <a:endParaRPr kumimoji="1" lang="ja-JP" altLang="en-US" dirty="0"/>
          </a:p>
        </p:txBody>
      </p:sp>
      <p:pic>
        <p:nvPicPr>
          <p:cNvPr id="4" name="Picture 12" descr="C:\Users\user\Documents\Ethio-SHEP project\2nd cycle activities\Markt Linkage Forums\Oromia\Jimma\Out put linkages\New folder\DSC09618.JPG">
            <a:extLst>
              <a:ext uri="{FF2B5EF4-FFF2-40B4-BE49-F238E27FC236}">
                <a16:creationId xmlns:a16="http://schemas.microsoft.com/office/drawing/2014/main" id="{FA5D793D-34B0-4D69-AD96-9E882D0EEE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18" y="1812178"/>
            <a:ext cx="5011270" cy="409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34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4A835-1D92-4961-8749-27A09AB3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Points to be confirmed after this activity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13FC10-78DA-4625-A8DC-72AD0016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89" y="1865966"/>
            <a:ext cx="5824497" cy="4351338"/>
          </a:xfrm>
        </p:spPr>
        <p:txBody>
          <a:bodyPr>
            <a:normAutofit/>
          </a:bodyPr>
          <a:lstStyle/>
          <a:p>
            <a:pPr lvl="0"/>
            <a:r>
              <a:rPr lang="en-US" altLang="ja-JP" dirty="0"/>
              <a:t>The target farmers </a:t>
            </a:r>
            <a:r>
              <a:rPr lang="en-US" altLang="ja-JP" b="1" dirty="0"/>
              <a:t>widen their business networks </a:t>
            </a:r>
            <a:r>
              <a:rPr lang="en-US" altLang="ja-JP" dirty="0"/>
              <a:t>with market stakeholders invited to the forum.</a:t>
            </a:r>
            <a:endParaRPr lang="ja-JP" altLang="ja-JP" dirty="0"/>
          </a:p>
          <a:p>
            <a:pPr lvl="0"/>
            <a:r>
              <a:rPr lang="en-US" altLang="ja-JP" dirty="0"/>
              <a:t>Woreda and DAs should encourage farmers </a:t>
            </a:r>
            <a:r>
              <a:rPr lang="en-US" altLang="ja-JP" b="1" dirty="0"/>
              <a:t>to exchange the contact </a:t>
            </a:r>
            <a:r>
              <a:rPr lang="en-US" altLang="ja-JP" dirty="0"/>
              <a:t>address with stakeholders.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4" name="Picture 2" descr="C:\Users\user\Documents\Ethio-SHEP project\2nd cycle activities\Markt Linkage Forums\Oromia\Jimma\Out put linkages\Forum pictures\DSC09614.JPG">
            <a:extLst>
              <a:ext uri="{FF2B5EF4-FFF2-40B4-BE49-F238E27FC236}">
                <a16:creationId xmlns:a16="http://schemas.microsoft.com/office/drawing/2014/main" id="{CCDE75B8-7448-4E78-B619-5BAED34F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89" y="1865966"/>
            <a:ext cx="4805082" cy="42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1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4A835-1D92-4961-8749-27A09AB3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Before attending the forum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13FC10-78DA-4625-A8DC-72AD0016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56" y="1865966"/>
            <a:ext cx="8066315" cy="4351338"/>
          </a:xfrm>
        </p:spPr>
        <p:txBody>
          <a:bodyPr>
            <a:normAutofit/>
          </a:bodyPr>
          <a:lstStyle/>
          <a:p>
            <a:pPr lvl="0"/>
            <a:r>
              <a:rPr lang="en-US" altLang="ja-JP" dirty="0"/>
              <a:t>Representative farmers needs to collect interest of purchasing seeds or selling crops from the group members 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87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7654"/>
            <a:ext cx="10972800" cy="1096962"/>
          </a:xfrm>
        </p:spPr>
        <p:txBody>
          <a:bodyPr>
            <a:normAutofit fontScale="90000"/>
          </a:bodyPr>
          <a:lstStyle/>
          <a:p>
            <a:pPr lvl="0" algn="ctr" eaLnBrk="1" hangingPunct="1"/>
            <a:r>
              <a:rPr lang="en-US" sz="2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</a:t>
            </a:r>
            <a:r>
              <a:rPr lang="en-US" sz="2800" b="1" dirty="0" err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Ethio</a:t>
            </a:r>
            <a:r>
              <a:rPr lang="en-US" sz="2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-SHEP Linkage forum</a:t>
            </a:r>
            <a:br>
              <a:rPr lang="en-US" sz="2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Input required notification Form </a:t>
            </a:r>
            <a:br>
              <a:rPr lang="en-US" sz="2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(</a:t>
            </a:r>
            <a:r>
              <a:rPr lang="en-US" sz="1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to be filled by farmers before the forum)</a:t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9042160"/>
              </p:ext>
            </p:extLst>
          </p:nvPr>
        </p:nvGraphicFramePr>
        <p:xfrm>
          <a:off x="2019300" y="3827536"/>
          <a:ext cx="8153400" cy="28925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ＭＳ 明朝"/>
                        </a:rPr>
                        <a:t>Serial no.</a:t>
                      </a:r>
                      <a:endParaRPr lang="en-US" sz="14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36677" marR="36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ＭＳ 明朝"/>
                        </a:rPr>
                        <a:t>Type of input required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ＭＳ 明朝"/>
                        </a:rPr>
                        <a:t>(seed, chemical </a:t>
                      </a:r>
                      <a:r>
                        <a:rPr lang="en-US" sz="1400" b="1" dirty="0" err="1">
                          <a:effectLst/>
                          <a:latin typeface="+mj-lt"/>
                          <a:ea typeface="ＭＳ 明朝"/>
                        </a:rPr>
                        <a:t>etc</a:t>
                      </a:r>
                      <a:r>
                        <a:rPr lang="en-US" sz="1400" b="1" dirty="0">
                          <a:effectLst/>
                          <a:latin typeface="+mj-lt"/>
                          <a:ea typeface="ＭＳ 明朝"/>
                        </a:rPr>
                        <a:t>)</a:t>
                      </a:r>
                      <a:endParaRPr lang="en-US" sz="14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36677" marR="36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ＭＳ 明朝"/>
                        </a:rPr>
                        <a:t>Unit of measurement</a:t>
                      </a:r>
                      <a:endParaRPr lang="en-US" sz="14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36677" marR="36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ＭＳ 明朝"/>
                        </a:rPr>
                        <a:t>Required amount for the group</a:t>
                      </a:r>
                      <a:endParaRPr lang="en-US" sz="140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36677" marR="36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/>
                      </a:endParaRP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明朝"/>
                        </a:rPr>
                        <a:t> Potato Seeds (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明朝"/>
                        </a:rPr>
                        <a:t>Gudene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明朝"/>
                        </a:rPr>
                        <a:t>)</a:t>
                      </a:r>
                      <a:endParaRPr lang="en-US" sz="18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明朝"/>
                        </a:rPr>
                        <a:t> Qt</a:t>
                      </a:r>
                      <a:endParaRPr lang="en-US" sz="18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明朝"/>
                        </a:rPr>
                        <a:t>10 qt by August 2021 </a:t>
                      </a:r>
                      <a:endParaRPr lang="en-US" sz="18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ＭＳ 明朝"/>
                        </a:rPr>
                        <a:t>2</a:t>
                      </a:r>
                      <a:endParaRPr lang="en-US" sz="14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ＭＳ 明朝"/>
                        </a:rPr>
                        <a:t>3</a:t>
                      </a:r>
                      <a:endParaRPr lang="en-US" sz="14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ＭＳ 明朝"/>
                        </a:rPr>
                        <a:t>4</a:t>
                      </a:r>
                      <a:endParaRPr lang="en-US" sz="14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ＭＳ 明朝"/>
                        </a:rPr>
                        <a:t> </a:t>
                      </a:r>
                    </a:p>
                  </a:txBody>
                  <a:tcPr marL="36677" marR="36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68656" y="1534616"/>
            <a:ext cx="7454688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Date________________________</a:t>
            </a:r>
            <a:endParaRPr kumimoji="0" lang="en-US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1" dirty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Region______________________Zone______________________Woreda______________________</a:t>
            </a:r>
            <a:endParaRPr kumimoji="0" lang="en-US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 of farmer group______________________________________</a:t>
            </a:r>
            <a:endParaRPr kumimoji="0" lang="en-US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2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Farmer group representatives: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12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kumimoji="0" lang="en-US" sz="1200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12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kumimoji="0" lang="en-US" sz="1200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12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kumimoji="0" lang="en-US" sz="1200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12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kumimoji="0" lang="en-US" sz="1200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12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kumimoji="0" lang="en-US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6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tabLst>
                <a:tab pos="549275" algn="l"/>
              </a:tabLst>
            </a:pPr>
            <a:r>
              <a:rPr lang="en-US" sz="2800" b="1" dirty="0" err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Ethio</a:t>
            </a:r>
            <a:r>
              <a:rPr lang="en-US" sz="2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-SHEP Linkage Forum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Expression of interest to buy (Demand) by traders  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6308724"/>
              </p:ext>
            </p:extLst>
          </p:nvPr>
        </p:nvGraphicFramePr>
        <p:xfrm>
          <a:off x="1981200" y="3838782"/>
          <a:ext cx="7467600" cy="26382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2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ＭＳ 明朝"/>
                        </a:rPr>
                        <a:t>Serial no.</a:t>
                      </a:r>
                      <a:endParaRPr lang="en-US" sz="1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3655" marR="33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ＭＳ 明朝"/>
                        </a:rPr>
                        <a:t>Name and Address of Buyer</a:t>
                      </a:r>
                      <a:endParaRPr lang="en-US" sz="140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ＭＳ 明朝"/>
                        </a:rPr>
                        <a:t>(Tel No.)</a:t>
                      </a:r>
                      <a:endParaRPr lang="en-US" sz="1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3655" marR="33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ＭＳ 明朝"/>
                        </a:rPr>
                        <a:t>Type of produce  to buy and amount</a:t>
                      </a:r>
                      <a:endParaRPr lang="en-US" sz="1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3655" marR="33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ＭＳ 明朝"/>
                        </a:rPr>
                        <a:t>Tentative date for starting</a:t>
                      </a:r>
                      <a:endParaRPr lang="en-US" sz="1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3655" marR="33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</a:rPr>
                        <a:t>1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 Mr.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Abiot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 in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Injibara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 market (0993165475)</a:t>
                      </a:r>
                      <a:endParaRPr lang="en-US" sz="16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 Onion, 20 qt / week</a:t>
                      </a:r>
                      <a:endParaRPr lang="en-US" sz="16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 November 2021</a:t>
                      </a:r>
                      <a:endParaRPr lang="en-US" sz="16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3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/>
                          <a:ea typeface="ＭＳ 明朝"/>
                        </a:rPr>
                        <a:t>2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/>
                          <a:ea typeface="ＭＳ 明朝"/>
                        </a:rPr>
                        <a:t>3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/>
                          <a:ea typeface="ＭＳ 明朝"/>
                        </a:rPr>
                        <a:t>4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81200" y="1263879"/>
            <a:ext cx="7467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</a:pPr>
            <a:r>
              <a:rPr kumimoji="0" lang="en-US" sz="14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Date________________________</a:t>
            </a:r>
            <a:endParaRPr kumimoji="0" lang="en-US" sz="1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</a:pPr>
            <a:r>
              <a:rPr kumimoji="0" lang="en-US" sz="1400" b="1" dirty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Region______________________Zone______________________Woreda____________________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</a:pPr>
            <a:r>
              <a:rPr kumimoji="0" lang="en-US" sz="14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 of farmer group______________________________________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</a:pPr>
            <a:endParaRPr kumimoji="0" lang="en-US" sz="1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</a:pPr>
            <a:r>
              <a:rPr kumimoji="0" lang="en-US" sz="14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Farmer group representatives:</a:t>
            </a:r>
            <a:endParaRPr kumimoji="0" lang="en-US" sz="1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49275" algn="l"/>
              </a:tabLst>
            </a:pPr>
            <a:r>
              <a:rPr kumimoji="0" lang="en-US" sz="14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kumimoji="0" lang="en-US" sz="1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49275" algn="l"/>
              </a:tabLst>
            </a:pPr>
            <a:r>
              <a:rPr kumimoji="0" lang="en-US" sz="14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kumimoji="0" lang="en-US" sz="1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49275" algn="l"/>
              </a:tabLst>
            </a:pPr>
            <a:r>
              <a:rPr kumimoji="0" lang="en-US" sz="14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kumimoji="0" lang="en-US" sz="1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49275" algn="l"/>
              </a:tabLst>
            </a:pPr>
            <a:r>
              <a:rPr kumimoji="0" lang="en-US" sz="14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kumimoji="0" lang="en-US" sz="1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49275" algn="l"/>
              </a:tabLst>
            </a:pPr>
            <a:r>
              <a:rPr kumimoji="0" lang="en-US" sz="14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kumimoji="0" lang="en-US" sz="1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</a:pPr>
            <a:endParaRPr kumimoji="0"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2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tabLst>
                <a:tab pos="549275" algn="l"/>
              </a:tabLst>
            </a:pPr>
            <a:r>
              <a:rPr lang="en-US" sz="2800" b="1" dirty="0" err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Ethio</a:t>
            </a:r>
            <a:r>
              <a:rPr lang="en-US" sz="2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-SHEP Linkage Forum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Expression of interest to sell (Supply) by farmer group  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0658110"/>
              </p:ext>
            </p:extLst>
          </p:nvPr>
        </p:nvGraphicFramePr>
        <p:xfrm>
          <a:off x="1314291" y="3603171"/>
          <a:ext cx="8874011" cy="31350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4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4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ＭＳ 明朝"/>
                        </a:rPr>
                        <a:t>Serial no.</a:t>
                      </a:r>
                      <a:endParaRPr lang="en-US" sz="16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9994" marR="3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ＭＳ 明朝"/>
                        </a:rPr>
                        <a:t>Name and Address of farmer</a:t>
                      </a:r>
                      <a:endParaRPr lang="en-US" sz="16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ＭＳ 明朝"/>
                        </a:rPr>
                        <a:t>(Tel No.)</a:t>
                      </a:r>
                      <a:endParaRPr lang="en-US" sz="16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9994" marR="3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ＭＳ 明朝"/>
                        </a:rPr>
                        <a:t>Type of produce  to sell and amount</a:t>
                      </a:r>
                      <a:endParaRPr lang="en-US" sz="16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9994" marR="3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ＭＳ 明朝"/>
                        </a:rPr>
                        <a:t>Tentative date for start selling</a:t>
                      </a:r>
                      <a:endParaRPr lang="en-US" sz="16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9994" marR="3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3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Mustefa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 (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Absera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 Aiko kebele)</a:t>
                      </a:r>
                      <a:endParaRPr lang="en-US" sz="16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 Garlic, 80qt in total </a:t>
                      </a:r>
                      <a:endParaRPr lang="en-US" sz="16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ＭＳ 明朝"/>
                        </a:rPr>
                        <a:t>Second week of December 2022</a:t>
                      </a:r>
                      <a:endParaRPr lang="en-US" sz="16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ＭＳ 明朝"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ＭＳ 明朝"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ＭＳ 明朝"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ＭＳ 明朝"/>
                        </a:rPr>
                        <a:t> </a:t>
                      </a:r>
                    </a:p>
                  </a:txBody>
                  <a:tcPr marL="39994" marR="39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81200" y="1263879"/>
            <a:ext cx="7467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Date________________________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Region______________________Zone______________________Woreda____________________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 of farmer group______________________________________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Farmer group representatives: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4927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4927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4927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4927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4927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Name: ………………………………………………. Tel No: ……………………………….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76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787098"/>
            <a:ext cx="12192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1" dirty="0">
                <a:solidFill>
                  <a:srgbClr val="0000FF"/>
                </a:solidFill>
                <a:latin typeface="Albertus MT" pitchFamily="34" charset="0"/>
                <a:ea typeface="Verdana" pitchFamily="34" charset="0"/>
                <a:cs typeface="Verdana" pitchFamily="34" charset="0"/>
              </a:rPr>
              <a:t>THANK YOU</a:t>
            </a:r>
            <a:endParaRPr kumimoji="0" lang="en-US" sz="800" dirty="0">
              <a:solidFill>
                <a:prstClr val="black"/>
              </a:solidFill>
              <a:latin typeface="Albertus MT" pitchFamily="34" charset="0"/>
              <a:ea typeface="Verdana" pitchFamily="34" charset="0"/>
              <a:cs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dirty="0">
                <a:solidFill>
                  <a:srgbClr val="339933"/>
                </a:solidFill>
                <a:latin typeface="Albertus MT" pitchFamily="34" charset="0"/>
                <a:ea typeface="Verdana" pitchFamily="34" charset="0"/>
                <a:cs typeface="Verdana" pitchFamily="34" charset="0"/>
              </a:rPr>
              <a:t>GALATOOMAA</a:t>
            </a:r>
            <a:endParaRPr kumimoji="0" lang="en-US" sz="800" dirty="0">
              <a:solidFill>
                <a:prstClr val="black"/>
              </a:solidFill>
              <a:latin typeface="Albertus MT" pitchFamily="34" charset="0"/>
              <a:ea typeface="Verdana" pitchFamily="34" charset="0"/>
              <a:cs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1" dirty="0">
                <a:solidFill>
                  <a:srgbClr val="FF00FF"/>
                </a:solidFill>
                <a:latin typeface="Albertus MT" pitchFamily="34" charset="0"/>
                <a:ea typeface="Verdana" pitchFamily="34" charset="0"/>
                <a:cs typeface="Verdana" pitchFamily="34" charset="0"/>
              </a:rPr>
              <a:t>DOMO ARIGATO GOZAIMASU</a:t>
            </a:r>
            <a:endParaRPr kumimoji="0" lang="en-US" sz="800" dirty="0">
              <a:solidFill>
                <a:prstClr val="black"/>
              </a:solidFill>
              <a:latin typeface="Albertus MT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dirty="0">
              <a:solidFill>
                <a:prstClr val="black"/>
              </a:solidFill>
              <a:latin typeface="Albertus MT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1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E46E8F-FADC-4DCB-B13C-9190EF9D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314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7D9126-C284-473F-947C-574F697B1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The Market linkage Forum has two purposes: </a:t>
            </a:r>
          </a:p>
          <a:p>
            <a:endParaRPr lang="en-US" altLang="ja-JP" dirty="0"/>
          </a:p>
          <a:p>
            <a:r>
              <a:rPr lang="en-US" altLang="ja-JP" dirty="0"/>
              <a:t>(1) it </a:t>
            </a:r>
            <a:r>
              <a:rPr lang="en-US" altLang="ja-JP" b="1" dirty="0"/>
              <a:t>shows farmers a business opportunity in </a:t>
            </a:r>
            <a:r>
              <a:rPr lang="en-US" altLang="ja-JP" dirty="0"/>
              <a:t>horticultural farming</a:t>
            </a:r>
          </a:p>
          <a:p>
            <a:endParaRPr lang="en-US" altLang="ja-JP" dirty="0"/>
          </a:p>
          <a:p>
            <a:r>
              <a:rPr lang="en-US" altLang="ja-JP" dirty="0"/>
              <a:t>(2) it helps farmers to have </a:t>
            </a:r>
            <a:r>
              <a:rPr lang="en-US" altLang="ja-JP" b="1" dirty="0"/>
              <a:t>direct business talk </a:t>
            </a:r>
            <a:r>
              <a:rPr lang="en-US" altLang="ja-JP" dirty="0"/>
              <a:t>and </a:t>
            </a:r>
            <a:r>
              <a:rPr lang="en-US" altLang="ja-JP" b="1" dirty="0"/>
              <a:t>establish business linkages</a:t>
            </a:r>
            <a:r>
              <a:rPr lang="en-US" altLang="ja-JP" dirty="0"/>
              <a:t> with a variety of market actors involved in horticulture business.</a:t>
            </a:r>
          </a:p>
          <a:p>
            <a:endParaRPr lang="en-US" altLang="ja-JP" dirty="0"/>
          </a:p>
          <a:p>
            <a:r>
              <a:rPr lang="en-US" altLang="ja-JP" dirty="0"/>
              <a:t>*At the same time to discuss about the issues &amp; bottle-neck faced by farmers related horticulture marketing for the improvement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629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E2F357-1185-4275-8779-1045F970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078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50EC1F-0068-4A2E-A087-27C04E89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435"/>
            <a:ext cx="10515600" cy="4666130"/>
          </a:xfrm>
        </p:spPr>
        <p:txBody>
          <a:bodyPr>
            <a:normAutofit/>
          </a:bodyPr>
          <a:lstStyle/>
          <a:p>
            <a:r>
              <a:rPr lang="en-US" altLang="ja-JP" dirty="0"/>
              <a:t>The half-day Market Linkage Forum invites the representatives of the </a:t>
            </a:r>
            <a:r>
              <a:rPr lang="en-US" altLang="ja-JP" dirty="0" err="1"/>
              <a:t>Ethio</a:t>
            </a:r>
            <a:r>
              <a:rPr lang="en-US" altLang="ja-JP" dirty="0"/>
              <a:t>-SHEP target farmer groups and market stakeholders such as agricultural input suppliers, buyers (traders, middlemen, wholesalers, retailers, etc.), food processing companies, crop exporters, transporters, financial institutions, non-governmental organizations and so forth. </a:t>
            </a:r>
          </a:p>
          <a:p>
            <a:endParaRPr lang="en-US" altLang="ja-JP" dirty="0"/>
          </a:p>
          <a:p>
            <a:r>
              <a:rPr lang="en-US" altLang="ja-JP" dirty="0"/>
              <a:t>The farmers visit the booths of the market stakeholders and exchange information through business talks.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168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3150C6-F112-4C48-99D0-DDAAE6AB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92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Key implementation Tips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3729DB-3BCE-4127-B8F4-50EEDA11D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7" y="1690688"/>
            <a:ext cx="6302188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ja-JP" dirty="0"/>
              <a:t>Unlike large-scale events such as Agricultural Fair or Agricultural Day, the Market Linkage Forum </a:t>
            </a:r>
            <a:r>
              <a:rPr lang="en-US" altLang="ja-JP" b="1" dirty="0"/>
              <a:t>should restrict the number of participants</a:t>
            </a:r>
            <a:r>
              <a:rPr lang="en-US" altLang="ja-JP" dirty="0"/>
              <a:t> for facilitating </a:t>
            </a:r>
            <a:r>
              <a:rPr lang="en-US" altLang="ja-JP" dirty="0">
                <a:solidFill>
                  <a:srgbClr val="FF0000"/>
                </a:solidFill>
              </a:rPr>
              <a:t>easier communication</a:t>
            </a:r>
            <a:r>
              <a:rPr lang="en-US" altLang="ja-JP" dirty="0"/>
              <a:t> between selected participants.</a:t>
            </a:r>
            <a:endParaRPr lang="ja-JP" altLang="ja-JP" dirty="0"/>
          </a:p>
          <a:p>
            <a:pPr lvl="0"/>
            <a:r>
              <a:rPr lang="en-US" altLang="ja-JP" dirty="0"/>
              <a:t>Only those market stakeholders, such as those local traders, who would become future business partners of the </a:t>
            </a:r>
            <a:r>
              <a:rPr lang="en-US" altLang="ja-JP" dirty="0" err="1"/>
              <a:t>Ethio</a:t>
            </a:r>
            <a:r>
              <a:rPr lang="en-US" altLang="ja-JP" dirty="0"/>
              <a:t>-SHEP farmer groups should be invited.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624ECBC-7243-4283-BCF4-E561559E2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33" y="1690688"/>
            <a:ext cx="48925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3150C6-F112-4C48-99D0-DDAAE6AB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92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Key implementation Tips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3729DB-3BCE-4127-B8F4-50EEDA11D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801019"/>
            <a:ext cx="4876801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Woreda and DAs should help farmers to have active business talks with market stakeholders.</a:t>
            </a:r>
          </a:p>
          <a:p>
            <a:endParaRPr lang="en-US" altLang="ja-JP" dirty="0"/>
          </a:p>
          <a:p>
            <a:r>
              <a:rPr kumimoji="1" lang="en-US" altLang="ja-JP" dirty="0"/>
              <a:t>(Sometimes it needs facilitation for smooth starting of communication, but later farmers have to take initiative.)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BD130D9-2181-4C77-B014-D90FD30DC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46" y="169068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5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3150C6-F112-4C48-99D0-DDAAE6AB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92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Key implementation Tips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3729DB-3BCE-4127-B8F4-50EEDA11D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7" y="1690688"/>
            <a:ext cx="488128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b="1" dirty="0"/>
              <a:t>Profiles of the participants should be exchanged beforehand</a:t>
            </a:r>
            <a:r>
              <a:rPr lang="en-US" altLang="ja-JP" dirty="0"/>
              <a:t> so that the participants can start business talks right away without wasting too much time at the forum.</a:t>
            </a:r>
          </a:p>
          <a:p>
            <a:endParaRPr lang="en-US" altLang="ja-JP" dirty="0"/>
          </a:p>
          <a:p>
            <a:r>
              <a:rPr kumimoji="1" lang="en-US" altLang="ja-JP" dirty="0"/>
              <a:t>(</a:t>
            </a:r>
            <a:r>
              <a:rPr lang="en-US" altLang="ja-JP" dirty="0"/>
              <a:t>A</a:t>
            </a:r>
            <a:r>
              <a:rPr kumimoji="1" lang="en-US" altLang="ja-JP" dirty="0"/>
              <a:t>t least, farmers group have to be ready and have clear idea on what they will achieve through forum.)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9906E4-1D1B-4C9E-BBD3-5C9FCE737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5" y="1690688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0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BBB37-6E54-459D-A77E-7EDF6AEC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Implementation procedures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731DB3-9E49-41C1-A49E-1ACC0819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25" y="1812178"/>
            <a:ext cx="5822576" cy="435133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altLang="ja-JP" dirty="0"/>
              <a:t>(Preparation) Reserve a conference room for holding the Stakeholder Forum. </a:t>
            </a:r>
          </a:p>
          <a:p>
            <a:pPr lvl="0"/>
            <a:r>
              <a:rPr lang="en-US" altLang="ja-JP" i="1" u="sng" dirty="0"/>
              <a:t>Tip! If a government facility can be used for holding the Forum, the cost for renting a venue will be substantially reduced.</a:t>
            </a:r>
          </a:p>
          <a:p>
            <a:pPr lvl="0"/>
            <a:endParaRPr lang="ja-JP" altLang="ja-JP" dirty="0"/>
          </a:p>
          <a:p>
            <a:pPr lvl="0"/>
            <a:r>
              <a:rPr lang="en-US" altLang="ja-JP" dirty="0"/>
              <a:t>(Preparation) Identify and invite local market stakeholders to the forum. </a:t>
            </a:r>
            <a:r>
              <a:rPr lang="en-US" altLang="ja-JP" i="1" u="sng" dirty="0"/>
              <a:t>Tip! Invite only those stakeholders who are willing to start doing business with the smallholder farmers.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45DA87-629F-4A6A-8A0B-C0C6AE41C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53" y="1812178"/>
            <a:ext cx="5558117" cy="41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7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BBB37-6E54-459D-A77E-7EDF6AEC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02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Implementation procedures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731DB3-9E49-41C1-A49E-1ACC0819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25" y="1556657"/>
            <a:ext cx="6073587" cy="5269641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/>
              <a:t>(Preparation) Ask farmer groups to select ex)</a:t>
            </a:r>
            <a:r>
              <a:rPr lang="en-US" altLang="ja-JP" b="1" dirty="0"/>
              <a:t>two male </a:t>
            </a:r>
            <a:r>
              <a:rPr lang="en-US" altLang="ja-JP" dirty="0"/>
              <a:t>and </a:t>
            </a:r>
            <a:r>
              <a:rPr lang="en-US" altLang="ja-JP" b="1" dirty="0"/>
              <a:t>two female </a:t>
            </a:r>
            <a:r>
              <a:rPr lang="en-US" altLang="ja-JP" dirty="0"/>
              <a:t>farmers to participate in the forum as representatives of the group. </a:t>
            </a:r>
          </a:p>
          <a:p>
            <a:r>
              <a:rPr lang="en-US" altLang="ja-JP" dirty="0"/>
              <a:t>Discuss with farmer group what kind of information group expects for representative farmers to collect during the forum.</a:t>
            </a:r>
          </a:p>
          <a:p>
            <a:endParaRPr lang="en-US" altLang="ja-JP" dirty="0"/>
          </a:p>
          <a:p>
            <a:r>
              <a:rPr lang="en-US" altLang="ja-JP" i="1" u="sng" dirty="0"/>
              <a:t>Tip! Make sure both male and female farmers are chosen as representatives since a team consisting of both sexes can broaden their views during their interactions with market stakeholders.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1CB59E-6732-454F-AC1C-4D1923E99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12" y="1812178"/>
            <a:ext cx="5342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BBB37-6E54-459D-A77E-7EDF6AEC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Implementation procedures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731DB3-9E49-41C1-A49E-1ACC0819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24" y="1862791"/>
            <a:ext cx="4872317" cy="4351338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(Preparation) Exchange </a:t>
            </a:r>
            <a:r>
              <a:rPr lang="en-US" altLang="ja-JP" dirty="0">
                <a:solidFill>
                  <a:srgbClr val="FF0000"/>
                </a:solidFill>
              </a:rPr>
              <a:t>profiles of the participants </a:t>
            </a:r>
            <a:r>
              <a:rPr lang="en-US" altLang="ja-JP" dirty="0"/>
              <a:t>at the forum day. Ask farmer groups to bring samples of their produce to the Forum. </a:t>
            </a:r>
          </a:p>
          <a:p>
            <a:r>
              <a:rPr lang="en-US" altLang="ja-JP" dirty="0"/>
              <a:t>This arrangement gives smooth business talk with wholesalers.</a:t>
            </a:r>
          </a:p>
          <a:p>
            <a:r>
              <a:rPr lang="en-US" altLang="ja-JP" dirty="0"/>
              <a:t>The samples are to be displayed at their booths.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C3878A6-A72F-490A-AEB9-001F4BC3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62791"/>
            <a:ext cx="52129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8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1059</Words>
  <PresentationFormat>Widescreen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Albertus MT</vt:lpstr>
      <vt:lpstr>Arial,Bold</vt:lpstr>
      <vt:lpstr>游ゴシック</vt:lpstr>
      <vt:lpstr>游ゴシック Light</vt:lpstr>
      <vt:lpstr>Arial</vt:lpstr>
      <vt:lpstr>Calibri</vt:lpstr>
      <vt:lpstr>Century</vt:lpstr>
      <vt:lpstr>Times New Roman</vt:lpstr>
      <vt:lpstr>Office テーマ</vt:lpstr>
      <vt:lpstr>Office Theme</vt:lpstr>
      <vt:lpstr>Market Linkage stakeholders Forum </vt:lpstr>
      <vt:lpstr>Objective</vt:lpstr>
      <vt:lpstr>Outline</vt:lpstr>
      <vt:lpstr>Key implementation Tips</vt:lpstr>
      <vt:lpstr>Key implementation Tips</vt:lpstr>
      <vt:lpstr>Key implementation Tips</vt:lpstr>
      <vt:lpstr>Implementation procedures</vt:lpstr>
      <vt:lpstr>Implementation procedures</vt:lpstr>
      <vt:lpstr>Implementation procedures</vt:lpstr>
      <vt:lpstr>Implementation procedures</vt:lpstr>
      <vt:lpstr>Points to be confirmed after this activity</vt:lpstr>
      <vt:lpstr>Points to be confirmed after this activity</vt:lpstr>
      <vt:lpstr>Before attending the forum</vt:lpstr>
      <vt:lpstr>          Ethio-SHEP Linkage forum  Input required notification Form  (to be filled by farmers before the forum) </vt:lpstr>
      <vt:lpstr>Ethio-SHEP Linkage Forum Expression of interest to buy (Demand) by traders   </vt:lpstr>
      <vt:lpstr>Ethio-SHEP Linkage Forum Expression of interest to sell (Supply) by farmer group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2019-06-11T05:15:53Z</dcterms:created>
  <dcterms:modified xsi:type="dcterms:W3CDTF">2022-10-12T08:49:17Z</dcterms:modified>
</cp:coreProperties>
</file>