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80" r:id="rId4"/>
    <p:sldId id="281" r:id="rId5"/>
    <p:sldId id="264" r:id="rId6"/>
    <p:sldId id="269" r:id="rId7"/>
    <p:sldId id="261" r:id="rId8"/>
    <p:sldId id="260" r:id="rId9"/>
    <p:sldId id="282" r:id="rId10"/>
    <p:sldId id="285" r:id="rId11"/>
    <p:sldId id="284" r:id="rId12"/>
    <p:sldId id="283" r:id="rId13"/>
    <p:sldId id="263" r:id="rId1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AF1A58-EA77-482D-9E98-530429A7B0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712BB2B-A74F-45F8-8A20-F5332A8A79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622630-941D-4000-BC8C-A0E488A02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0A4C-D088-428F-9FE7-B3D7EC2748CE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E0F9E05-3A43-4E3D-9103-1B2A2FDE4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0306D0-DDE2-4406-8075-1CB16EA0F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32395-D9BE-4F7E-A5B3-D7DA28434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6303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AFD8C0-0C2B-4FD1-87B4-67DF96036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B93FB2D-9B57-4089-AB70-1ABEE84395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D94826-B654-4850-B1CB-A0CBF4E4F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0A4C-D088-428F-9FE7-B3D7EC2748CE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06553E-C446-4C6C-A6FA-EAAAA7D3B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820E48-7550-42B9-9045-9744A6212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32395-D9BE-4F7E-A5B3-D7DA28434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093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E7A3BE7-C8FF-4351-8509-2FE8864728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0F4C59-6CC6-4D8C-BA22-4710A31FBB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2B0A12-7440-4B0E-B2F9-AE31844E0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0A4C-D088-428F-9FE7-B3D7EC2748CE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71964B-C215-49BA-B6EB-BD12350A6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596FE3-E7EA-4652-BBF8-DC6BCC011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32395-D9BE-4F7E-A5B3-D7DA28434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3505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9E394C-6B2D-435F-AB9C-A74C837AF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7FEBD9-E6C9-466D-92D2-DECCBE27B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80F725-6C60-40ED-99D2-86106F9A3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0A4C-D088-428F-9FE7-B3D7EC2748CE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93A3C3-715F-4B01-A417-69F10C711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3ECB00-AED3-4A0E-B95D-E8F697629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32395-D9BE-4F7E-A5B3-D7DA28434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5061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581E32-B627-43B4-AC1B-C7340C5B2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575F854-CA42-4D43-916B-75AB44EBC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D5CAB2-9E9E-4A5B-942F-7130F92C8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0A4C-D088-428F-9FE7-B3D7EC2748CE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BC4385-C38B-4499-A6E5-009EEFD8C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5544058-B9D8-4C7A-9ADC-120D62AD7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32395-D9BE-4F7E-A5B3-D7DA28434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692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9A62A7-B0B2-4CDB-A8E3-8088D721E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9F38D4-E57E-45CA-BFD5-F10959A0A1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9478E51-B883-48D2-8B90-4E4945B9FA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011C66-2D1E-49B5-88EA-F0E9AD70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0A4C-D088-428F-9FE7-B3D7EC2748CE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4DEFC6C-A1A6-48D4-9C66-21D7C2188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2E49A90-D2E0-45FA-A303-488FFA6BB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32395-D9BE-4F7E-A5B3-D7DA28434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1802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F8D8D4-93C0-44CF-88CA-3ABA09BA6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4DC22F7-9349-4BD3-B9A8-7FAE3E2A36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B2E2182-EC29-43F5-B0CE-E27881ECAB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CCBD0DC-3F04-4739-BEBF-20E695D9FD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C1694C5-A0A2-4606-A0E3-FD363D9285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BEFAC59-3443-4462-A18E-A4ED2F30A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0A4C-D088-428F-9FE7-B3D7EC2748CE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C351719-02D7-4390-85BE-E462938CF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B9A4395-B3AA-415E-90E1-E76234785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32395-D9BE-4F7E-A5B3-D7DA28434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420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C3A490-7169-471B-B8B0-2704E4D16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E130F49-EB54-43CE-B22E-620291F20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0A4C-D088-428F-9FE7-B3D7EC2748CE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416B5E8-40C4-484F-A4D3-577AA8392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CBFE2E5-0782-4B5C-B609-EE8BFA63A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32395-D9BE-4F7E-A5B3-D7DA28434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855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6267B8C-3EDC-4FCA-861E-D7E8BCFAF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0A4C-D088-428F-9FE7-B3D7EC2748CE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610F80-6EE1-4B60-A2E2-D37C181F7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C98E58-28C1-40A5-8E22-60B2A0901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32395-D9BE-4F7E-A5B3-D7DA28434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6201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D92330-8F92-4850-B7F6-30B0E5880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DD4287-43FF-475E-A9A2-1A585DB40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479753B-4C6E-4FEC-9DF0-6A50BF3574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474F97A-B834-495E-BBB5-C85C391A6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0A4C-D088-428F-9FE7-B3D7EC2748CE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E7A716-82CF-4FD3-BD5A-5A8419207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DDF7BA0-E67E-4006-8E02-A462A8BEA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32395-D9BE-4F7E-A5B3-D7DA28434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8266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C2C83E-F0B6-450B-94BA-1F9243AFD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11A5E11-65D4-4538-8BEC-B00724FFEC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D2389CA-657A-4352-A7D2-9E2B66DF04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C944A0B-81A1-46F4-898E-89682EC34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0A4C-D088-428F-9FE7-B3D7EC2748CE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C91D096-719B-4F77-96B7-1B3BEB337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41102C6-F948-4CFB-8496-05AAE79D9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32395-D9BE-4F7E-A5B3-D7DA28434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22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FAA47EF-EFE7-4CBA-BBC8-29EE43070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B3D5F98-DC73-4ADC-92AA-0B62B8C7D3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34B49B-1429-4681-BEAF-DBC991E603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80A4C-D088-428F-9FE7-B3D7EC2748CE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E69D77-DA94-4089-A704-3E7FEE307F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54959F-590E-442C-A6C5-6404587807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32395-D9BE-4F7E-A5B3-D7DA28434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3210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3182E0-370D-4E8C-836D-2246E005B5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655762"/>
            <a:ext cx="12192000" cy="2890838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kumimoji="1" lang="en-US" altLang="ja-JP" dirty="0">
                <a:latin typeface="Arial Black" panose="020B0A04020102020204" pitchFamily="34" charset="0"/>
              </a:rPr>
              <a:t>Role &amp; Responsibility of the Project and CPs</a:t>
            </a:r>
            <a:br>
              <a:rPr kumimoji="1" lang="en-US" altLang="ja-JP" dirty="0">
                <a:latin typeface="Arial Black" panose="020B0A04020102020204" pitchFamily="34" charset="0"/>
              </a:rPr>
            </a:br>
            <a:endParaRPr kumimoji="1" lang="ja-JP" altLang="en-US" dirty="0">
              <a:latin typeface="Arial Black" panose="020B0A04020102020204" pitchFamily="34" charset="0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F5D69FF-F83B-493C-A628-4D18974D39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71271"/>
            <a:ext cx="9144000" cy="1655762"/>
          </a:xfrm>
        </p:spPr>
        <p:txBody>
          <a:bodyPr/>
          <a:lstStyle/>
          <a:p>
            <a:endParaRPr kumimoji="1" lang="en-US" altLang="ja-JP" dirty="0"/>
          </a:p>
          <a:p>
            <a:endParaRPr lang="en-US" altLang="ja-JP" dirty="0"/>
          </a:p>
          <a:p>
            <a:r>
              <a:rPr kumimoji="1" lang="en-US" altLang="ja-JP" dirty="0" err="1"/>
              <a:t>Ethio</a:t>
            </a:r>
            <a:r>
              <a:rPr kumimoji="1" lang="en-US" altLang="ja-JP" dirty="0"/>
              <a:t>-SHEP Project team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3821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77B43-D517-4F32-B430-C5C52645F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DB64CE4-BA84-4B48-BC37-9406FB8E83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5694" y="1420834"/>
            <a:ext cx="4521988" cy="5418911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679CD90-ADF8-498A-9FD0-15AB0DDE36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343818"/>
            <a:ext cx="4073484" cy="5492256"/>
          </a:xfrm>
          <a:prstGeom prst="rect">
            <a:avLst/>
          </a:prstGeom>
        </p:spPr>
      </p:pic>
      <p:sp>
        <p:nvSpPr>
          <p:cNvPr id="8" name="タイトル 1">
            <a:extLst>
              <a:ext uri="{FF2B5EF4-FFF2-40B4-BE49-F238E27FC236}">
                <a16:creationId xmlns:a16="http://schemas.microsoft.com/office/drawing/2014/main" id="{63279BFD-E715-4EA2-A3C9-4242D5739F35}"/>
              </a:ext>
            </a:extLst>
          </p:cNvPr>
          <p:cNvSpPr txBox="1">
            <a:spLocks/>
          </p:cNvSpPr>
          <p:nvPr/>
        </p:nvSpPr>
        <p:spPr>
          <a:xfrm>
            <a:off x="0" y="18255"/>
            <a:ext cx="12192000" cy="1325563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>
                <a:latin typeface="Arial Black" panose="020B0A04020102020204" pitchFamily="34" charset="0"/>
              </a:rPr>
              <a:t>Report Submission</a:t>
            </a:r>
            <a:endParaRPr lang="ja-JP" altLang="en-US" dirty="0">
              <a:latin typeface="Arial Black" panose="020B0A040201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92EDF7-62C6-4744-8BE1-E39301DC337A}"/>
              </a:ext>
            </a:extLst>
          </p:cNvPr>
          <p:cNvSpPr txBox="1"/>
          <p:nvPr/>
        </p:nvSpPr>
        <p:spPr>
          <a:xfrm>
            <a:off x="1355694" y="1459855"/>
            <a:ext cx="1459695" cy="4616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solidFill>
                  <a:schemeClr val="bg1"/>
                </a:solidFill>
              </a:rPr>
              <a:t>Example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484A9B3-5633-4302-A142-05BB740F55B4}"/>
              </a:ext>
            </a:extLst>
          </p:cNvPr>
          <p:cNvSpPr txBox="1"/>
          <p:nvPr/>
        </p:nvSpPr>
        <p:spPr>
          <a:xfrm>
            <a:off x="9960279" y="1491514"/>
            <a:ext cx="1812621" cy="83099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solidFill>
                  <a:schemeClr val="bg1"/>
                </a:solidFill>
              </a:rPr>
              <a:t>Submitted by woreda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872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D039C0-DD9A-4B53-B958-FF713A51D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B0F0"/>
          </a:solidFill>
        </p:spPr>
        <p:txBody>
          <a:bodyPr/>
          <a:lstStyle/>
          <a:p>
            <a:r>
              <a:rPr kumimoji="1" lang="en-US" altLang="ja-JP" dirty="0">
                <a:latin typeface="Arial Black" panose="020B0A04020102020204" pitchFamily="34" charset="0"/>
              </a:rPr>
              <a:t>Project support for the implementation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6027E0-154F-48E1-8A9D-9BDE6E7BF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825625"/>
            <a:ext cx="12306925" cy="5014120"/>
          </a:xfrm>
        </p:spPr>
        <p:txBody>
          <a:bodyPr>
            <a:normAutofit/>
          </a:bodyPr>
          <a:lstStyle/>
          <a:p>
            <a:r>
              <a:rPr kumimoji="1" lang="en-US" altLang="ja-JP" b="1" dirty="0">
                <a:solidFill>
                  <a:srgbClr val="FF0000"/>
                </a:solidFill>
              </a:rPr>
              <a:t>3. Arrangement of Event</a:t>
            </a:r>
            <a:r>
              <a:rPr kumimoji="1" lang="en-US" altLang="ja-JP" dirty="0"/>
              <a:t>: </a:t>
            </a:r>
          </a:p>
          <a:p>
            <a:r>
              <a:rPr kumimoji="1" lang="en-US" altLang="ja-JP" b="1" dirty="0"/>
              <a:t>Organizing Market survey </a:t>
            </a:r>
            <a:r>
              <a:rPr kumimoji="1" lang="en-US" altLang="ja-JP" b="1" dirty="0" err="1"/>
              <a:t>ToT</a:t>
            </a:r>
            <a:endParaRPr kumimoji="1" lang="en-US" altLang="ja-JP" b="1" dirty="0"/>
          </a:p>
          <a:p>
            <a:r>
              <a:rPr kumimoji="1" lang="en-US" altLang="ja-JP" b="1" dirty="0"/>
              <a:t>Organizing</a:t>
            </a:r>
            <a:r>
              <a:rPr kumimoji="1" lang="en-US" altLang="ja-JP" dirty="0"/>
              <a:t> </a:t>
            </a:r>
            <a:r>
              <a:rPr kumimoji="1" lang="en-US" altLang="ja-JP" b="1" dirty="0"/>
              <a:t>Market Linkage Forum</a:t>
            </a:r>
            <a:endParaRPr kumimoji="1" lang="en-US" altLang="ja-JP" dirty="0"/>
          </a:p>
          <a:p>
            <a:r>
              <a:rPr lang="en-US" altLang="ja-JP" b="1" dirty="0"/>
              <a:t>Organizing Exchange visit or Field day(New groups) 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kumimoji="1" lang="en-US" altLang="ja-JP" dirty="0"/>
              <a:t>(*New group can choose the option, Exchange visit or Field day).</a:t>
            </a:r>
          </a:p>
        </p:txBody>
      </p:sp>
    </p:spTree>
    <p:extLst>
      <p:ext uri="{BB962C8B-B14F-4D97-AF65-F5344CB8AC3E}">
        <p14:creationId xmlns:p14="http://schemas.microsoft.com/office/powerpoint/2010/main" val="1735164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D039C0-DD9A-4B53-B958-FF713A51D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B0F0"/>
          </a:solidFill>
        </p:spPr>
        <p:txBody>
          <a:bodyPr/>
          <a:lstStyle/>
          <a:p>
            <a:r>
              <a:rPr kumimoji="1" lang="en-US" altLang="ja-JP" dirty="0">
                <a:latin typeface="Arial Black" panose="020B0A04020102020204" pitchFamily="34" charset="0"/>
              </a:rPr>
              <a:t>Project support for the implementation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6027E0-154F-48E1-8A9D-9BDE6E7BF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082072" cy="5014120"/>
          </a:xfrm>
        </p:spPr>
        <p:txBody>
          <a:bodyPr>
            <a:normAutofit/>
          </a:bodyPr>
          <a:lstStyle/>
          <a:p>
            <a:r>
              <a:rPr lang="en-US" altLang="ja-JP" b="1" dirty="0">
                <a:solidFill>
                  <a:srgbClr val="FF0000"/>
                </a:solidFill>
              </a:rPr>
              <a:t>*Support for field training </a:t>
            </a:r>
            <a:r>
              <a:rPr lang="en-US" altLang="ja-JP" b="1">
                <a:solidFill>
                  <a:srgbClr val="FF0000"/>
                </a:solidFill>
              </a:rPr>
              <a:t>and follow-up</a:t>
            </a:r>
            <a:endParaRPr lang="en-US" altLang="ja-JP" b="1" dirty="0"/>
          </a:p>
          <a:p>
            <a:r>
              <a:rPr lang="en-US" altLang="ja-JP" b="1" dirty="0"/>
              <a:t>The project mainly support for new groups(Not for old groups)</a:t>
            </a:r>
            <a:endParaRPr lang="en-US" altLang="ja-JP" dirty="0"/>
          </a:p>
          <a:p>
            <a:endParaRPr lang="en-US" altLang="ja-JP" b="1" dirty="0"/>
          </a:p>
          <a:p>
            <a:r>
              <a:rPr lang="en-US" altLang="ja-JP" b="1" dirty="0"/>
              <a:t>Training</a:t>
            </a:r>
            <a:r>
              <a:rPr lang="ja-JP" altLang="en-US" b="1" dirty="0"/>
              <a:t> </a:t>
            </a:r>
            <a:r>
              <a:rPr lang="en-US" altLang="ja-JP" b="1" dirty="0"/>
              <a:t>materials and technical support will be provided.</a:t>
            </a:r>
            <a:r>
              <a:rPr lang="en-US" altLang="ja-JP" dirty="0"/>
              <a:t> Overall follow-up, responsibility &amp; management is by woreda &amp; kebele and target group members.</a:t>
            </a:r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92361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CA7B7A-7F51-4E96-A38B-ABBB3F816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0351"/>
            <a:ext cx="12192000" cy="1325563"/>
          </a:xfrm>
          <a:solidFill>
            <a:srgbClr val="00B0F0"/>
          </a:solidFill>
        </p:spPr>
        <p:txBody>
          <a:bodyPr/>
          <a:lstStyle/>
          <a:p>
            <a:r>
              <a:rPr kumimoji="1" lang="en-US" altLang="ja-JP" dirty="0">
                <a:latin typeface="Arial Black" panose="020B0A04020102020204" pitchFamily="34" charset="0"/>
              </a:rPr>
              <a:t>*General idea of Project intervention for farmer groups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E58BF3-D508-46C1-B99B-3638F1908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88956"/>
            <a:ext cx="12192000" cy="5141627"/>
          </a:xfrm>
        </p:spPr>
        <p:txBody>
          <a:bodyPr>
            <a:normAutofit/>
          </a:bodyPr>
          <a:lstStyle/>
          <a:p>
            <a:r>
              <a:rPr kumimoji="1" lang="en-US" altLang="ja-JP" b="1" dirty="0"/>
              <a:t>4</a:t>
            </a:r>
            <a:r>
              <a:rPr kumimoji="1" lang="en-US" altLang="ja-JP" b="1" baseline="30000" dirty="0"/>
              <a:t>th</a:t>
            </a:r>
            <a:r>
              <a:rPr kumimoji="1" lang="en-US" altLang="ja-JP" b="1" dirty="0"/>
              <a:t> year groups(new):The project and CPs jointly: </a:t>
            </a:r>
            <a:r>
              <a:rPr kumimoji="1" lang="en-US" altLang="ja-JP" dirty="0"/>
              <a:t>Actual activities will be decided based on the result of consultation with the groups &amp; CPs.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(Current woreda)</a:t>
            </a:r>
          </a:p>
          <a:p>
            <a:r>
              <a:rPr lang="en-US" altLang="ja-JP" b="1" dirty="0"/>
              <a:t>3</a:t>
            </a:r>
            <a:r>
              <a:rPr lang="en-US" altLang="ja-JP" b="1" baseline="30000" dirty="0"/>
              <a:t>rd</a:t>
            </a:r>
            <a:r>
              <a:rPr lang="en-US" altLang="ja-JP" b="1" dirty="0"/>
              <a:t> year groups</a:t>
            </a:r>
            <a:r>
              <a:rPr lang="en-US" altLang="ja-JP" dirty="0"/>
              <a:t>: F/U and support for specific gaps identified through previous year intervention. (Not full package,,)</a:t>
            </a:r>
          </a:p>
          <a:p>
            <a:pPr marL="0" indent="0">
              <a:buNone/>
            </a:pPr>
            <a:endParaRPr kumimoji="1" lang="en-US" altLang="ja-JP" dirty="0"/>
          </a:p>
          <a:p>
            <a:r>
              <a:rPr lang="en-US" altLang="ja-JP" b="1" dirty="0"/>
              <a:t>1</a:t>
            </a:r>
            <a:r>
              <a:rPr lang="en-US" altLang="ja-JP" b="1" baseline="30000" dirty="0"/>
              <a:t>st</a:t>
            </a:r>
            <a:r>
              <a:rPr lang="en-US" altLang="ja-JP" b="1" dirty="0"/>
              <a:t> and 2</a:t>
            </a:r>
            <a:r>
              <a:rPr lang="en-US" altLang="ja-JP" b="1" baseline="30000" dirty="0"/>
              <a:t>nd</a:t>
            </a:r>
            <a:r>
              <a:rPr lang="en-US" altLang="ja-JP" b="1" dirty="0"/>
              <a:t> year groups</a:t>
            </a:r>
            <a:r>
              <a:rPr lang="en-US" altLang="ja-JP" dirty="0"/>
              <a:t>: </a:t>
            </a:r>
            <a:r>
              <a:rPr kumimoji="1" lang="en-US" altLang="ja-JP" dirty="0"/>
              <a:t>Handing over to CPs and support through regular extension service by CPs.</a:t>
            </a: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04882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78DB38F-087A-4F12-9377-1D3FFC0EF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10635"/>
            <a:ext cx="12192000" cy="4351338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Objective of project intervention is </a:t>
            </a:r>
            <a:r>
              <a:rPr kumimoji="1" lang="en-US" altLang="ja-JP" b="1" dirty="0"/>
              <a:t>contribute to strengthen the existing extension service by using Market-oriented extension approach(</a:t>
            </a:r>
            <a:r>
              <a:rPr kumimoji="1" lang="en-US" altLang="ja-JP" b="1" dirty="0" err="1"/>
              <a:t>Ethio</a:t>
            </a:r>
            <a:r>
              <a:rPr kumimoji="1" lang="en-US" altLang="ja-JP" b="1" dirty="0"/>
              <a:t>-SHEP approach)</a:t>
            </a:r>
          </a:p>
          <a:p>
            <a:pPr>
              <a:buFont typeface="Wingdings" panose="05000000000000000000" pitchFamily="2" charset="2"/>
              <a:buChar char="p"/>
            </a:pPr>
            <a:r>
              <a:rPr kumimoji="1" lang="en-US" altLang="ja-JP" dirty="0"/>
              <a:t>Implementation is based on the </a:t>
            </a:r>
            <a:r>
              <a:rPr kumimoji="1" lang="en-US" altLang="ja-JP" b="1" dirty="0"/>
              <a:t>existing government extension structure </a:t>
            </a:r>
            <a:r>
              <a:rPr kumimoji="1" lang="en-US" altLang="ja-JP" dirty="0"/>
              <a:t>(Federal ,Region ,Zone, Woreda, Kebele)</a:t>
            </a:r>
          </a:p>
          <a:p>
            <a:endParaRPr kumimoji="1" lang="en-US" altLang="ja-JP" dirty="0"/>
          </a:p>
          <a:p>
            <a:pPr marL="0" indent="0">
              <a:buNone/>
            </a:pPr>
            <a:r>
              <a:rPr lang="en-US" altLang="ja-JP" b="1" dirty="0"/>
              <a:t>Assignment of Focal person at each level</a:t>
            </a:r>
            <a:r>
              <a:rPr lang="en-US" altLang="ja-JP" dirty="0"/>
              <a:t>: </a:t>
            </a:r>
          </a:p>
          <a:p>
            <a:pPr marL="0" indent="0">
              <a:buNone/>
            </a:pPr>
            <a:r>
              <a:rPr lang="en-US" altLang="ja-JP" dirty="0"/>
              <a:t> Region, Zone, Woreda &amp; Kebele</a:t>
            </a:r>
          </a:p>
          <a:p>
            <a:pPr marL="0" indent="0">
              <a:buNone/>
            </a:pPr>
            <a:r>
              <a:rPr lang="en-US" altLang="ja-JP" dirty="0"/>
              <a:t>(*Woreda: 2 :Process owner &amp; Focal person)</a:t>
            </a:r>
          </a:p>
          <a:p>
            <a:endParaRPr kumimoji="1" lang="ja-JP" altLang="en-US" dirty="0"/>
          </a:p>
        </p:txBody>
      </p:sp>
      <p:sp>
        <p:nvSpPr>
          <p:cNvPr id="6" name="テキスト ボックス 43">
            <a:extLst>
              <a:ext uri="{FF2B5EF4-FFF2-40B4-BE49-F238E27FC236}">
                <a16:creationId xmlns:a16="http://schemas.microsoft.com/office/drawing/2014/main" id="{4117FCB8-53AE-4F15-8E70-0AA610A67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132343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 b="1" dirty="0">
                <a:latin typeface="Arial Black" panose="020B0A04020102020204" pitchFamily="34" charset="0"/>
              </a:rPr>
              <a:t>General idea of Project Implementation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40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363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下矢印 20"/>
          <p:cNvSpPr/>
          <p:nvPr/>
        </p:nvSpPr>
        <p:spPr>
          <a:xfrm>
            <a:off x="8283574" y="2869949"/>
            <a:ext cx="327025" cy="15528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7" name="下矢印 16"/>
          <p:cNvSpPr/>
          <p:nvPr/>
        </p:nvSpPr>
        <p:spPr>
          <a:xfrm>
            <a:off x="4470104" y="2920040"/>
            <a:ext cx="213020" cy="15027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7" name="円/楕円 26"/>
          <p:cNvSpPr/>
          <p:nvPr/>
        </p:nvSpPr>
        <p:spPr>
          <a:xfrm>
            <a:off x="3511550" y="1284378"/>
            <a:ext cx="6192838" cy="230346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ja-JP" dirty="0"/>
          </a:p>
          <a:p>
            <a:pPr algn="ctr">
              <a:defRPr/>
            </a:pPr>
            <a:r>
              <a:rPr lang="en-US" altLang="ja-JP" sz="2400" dirty="0" err="1"/>
              <a:t>Ethio</a:t>
            </a:r>
            <a:r>
              <a:rPr lang="en-US" altLang="ja-JP" sz="2400" dirty="0"/>
              <a:t>-SHEP Project Team</a:t>
            </a:r>
            <a:endParaRPr lang="ja-JP" altLang="en-US" sz="24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0D045B45-9B2A-4E91-8011-AB77893BCC36}" type="slidenum">
              <a:rPr lang="ja-JP" altLang="en-US">
                <a:solidFill>
                  <a:srgbClr val="898989"/>
                </a:solidFill>
              </a:rPr>
              <a:pPr eaLnBrk="1" hangingPunct="1"/>
              <a:t>3</a:t>
            </a:fld>
            <a:endParaRPr lang="ja-JP" altLang="en-US">
              <a:solidFill>
                <a:srgbClr val="898989"/>
              </a:solidFill>
            </a:endParaRPr>
          </a:p>
        </p:txBody>
      </p:sp>
      <p:sp>
        <p:nvSpPr>
          <p:cNvPr id="4102" name="テキスト ボックス 2"/>
          <p:cNvSpPr txBox="1">
            <a:spLocks noChangeArrowheads="1"/>
          </p:cNvSpPr>
          <p:nvPr/>
        </p:nvSpPr>
        <p:spPr bwMode="auto">
          <a:xfrm>
            <a:off x="4622861" y="1031416"/>
            <a:ext cx="3813114" cy="1200329"/>
          </a:xfrm>
          <a:prstGeom prst="rect">
            <a:avLst/>
          </a:prstGeom>
          <a:solidFill>
            <a:srgbClr val="FFC000"/>
          </a:solidFill>
          <a:ln w="9525" cap="sq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 err="1">
                <a:solidFill>
                  <a:schemeClr val="bg1"/>
                </a:solidFill>
              </a:rPr>
              <a:t>MoA</a:t>
            </a:r>
            <a:endParaRPr lang="en-US" altLang="ja-JP" sz="18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solidFill>
                  <a:schemeClr val="bg1"/>
                </a:solidFill>
              </a:rPr>
              <a:t>General Extension Directorate</a:t>
            </a:r>
            <a:r>
              <a:rPr lang="ja-JP" altLang="en-US" sz="1800" dirty="0">
                <a:solidFill>
                  <a:schemeClr val="bg1"/>
                </a:solidFill>
              </a:rPr>
              <a:t>　</a:t>
            </a:r>
            <a:endParaRPr lang="en-US" altLang="ja-JP" sz="18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solidFill>
                  <a:schemeClr val="bg1"/>
                </a:solidFill>
              </a:rPr>
              <a:t>Horticulture Development &amp; Technology Transfer Directorate</a:t>
            </a:r>
            <a:endParaRPr lang="ja-JP" altLang="en-US" sz="1800" dirty="0">
              <a:solidFill>
                <a:schemeClr val="bg1"/>
              </a:solidFill>
            </a:endParaRPr>
          </a:p>
        </p:txBody>
      </p:sp>
      <p:sp>
        <p:nvSpPr>
          <p:cNvPr id="4103" name="テキスト ボックス 4"/>
          <p:cNvSpPr txBox="1">
            <a:spLocks noChangeArrowheads="1"/>
          </p:cNvSpPr>
          <p:nvPr/>
        </p:nvSpPr>
        <p:spPr bwMode="auto">
          <a:xfrm>
            <a:off x="3467100" y="2814313"/>
            <a:ext cx="2808288" cy="369332"/>
          </a:xfrm>
          <a:prstGeom prst="rect">
            <a:avLst/>
          </a:prstGeom>
          <a:solidFill>
            <a:srgbClr val="00B0F0"/>
          </a:solidFill>
          <a:ln w="9525" cap="sq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 err="1">
                <a:solidFill>
                  <a:schemeClr val="bg1"/>
                </a:solidFill>
              </a:rPr>
              <a:t>OBoANR</a:t>
            </a:r>
            <a:endParaRPr lang="ja-JP" altLang="en-US" sz="1800" dirty="0">
              <a:solidFill>
                <a:schemeClr val="bg1"/>
              </a:solidFill>
            </a:endParaRPr>
          </a:p>
        </p:txBody>
      </p:sp>
      <p:sp>
        <p:nvSpPr>
          <p:cNvPr id="4104" name="テキスト ボックス 5"/>
          <p:cNvSpPr txBox="1">
            <a:spLocks noChangeArrowheads="1"/>
          </p:cNvSpPr>
          <p:nvPr/>
        </p:nvSpPr>
        <p:spPr bwMode="auto">
          <a:xfrm>
            <a:off x="6672264" y="2814319"/>
            <a:ext cx="3527425" cy="369332"/>
          </a:xfrm>
          <a:prstGeom prst="rect">
            <a:avLst/>
          </a:prstGeom>
          <a:solidFill>
            <a:srgbClr val="92D050"/>
          </a:solidFill>
          <a:ln w="9525" cap="sq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 err="1">
                <a:solidFill>
                  <a:schemeClr val="bg1"/>
                </a:solidFill>
              </a:rPr>
              <a:t>ABoA</a:t>
            </a:r>
            <a:endParaRPr lang="ja-JP" altLang="en-US" sz="1800" dirty="0">
              <a:solidFill>
                <a:schemeClr val="bg1"/>
              </a:solidFill>
            </a:endParaRPr>
          </a:p>
        </p:txBody>
      </p:sp>
      <p:sp>
        <p:nvSpPr>
          <p:cNvPr id="4105" name="テキスト ボックス 6"/>
          <p:cNvSpPr txBox="1">
            <a:spLocks noChangeArrowheads="1"/>
          </p:cNvSpPr>
          <p:nvPr/>
        </p:nvSpPr>
        <p:spPr bwMode="auto">
          <a:xfrm>
            <a:off x="937241" y="2826723"/>
            <a:ext cx="1544638" cy="369332"/>
          </a:xfrm>
          <a:prstGeom prst="rect">
            <a:avLst/>
          </a:prstGeom>
          <a:solidFill>
            <a:srgbClr val="FFFF00"/>
          </a:solidFill>
          <a:ln w="9525" cap="sq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/>
              <a:t>Regional Level</a:t>
            </a:r>
            <a:endParaRPr lang="ja-JP" altLang="en-US" sz="1800" dirty="0"/>
          </a:p>
        </p:txBody>
      </p:sp>
      <p:sp>
        <p:nvSpPr>
          <p:cNvPr id="4106" name="テキスト ボックス 7"/>
          <p:cNvSpPr txBox="1">
            <a:spLocks noChangeArrowheads="1"/>
          </p:cNvSpPr>
          <p:nvPr/>
        </p:nvSpPr>
        <p:spPr bwMode="auto">
          <a:xfrm>
            <a:off x="951989" y="3730882"/>
            <a:ext cx="1544638" cy="369332"/>
          </a:xfrm>
          <a:prstGeom prst="rect">
            <a:avLst/>
          </a:prstGeom>
          <a:solidFill>
            <a:srgbClr val="FFFF00"/>
          </a:solidFill>
          <a:ln w="9525" cap="sq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/>
              <a:t>Zonal Level</a:t>
            </a:r>
            <a:endParaRPr lang="ja-JP" altLang="en-US" sz="1800" dirty="0"/>
          </a:p>
        </p:txBody>
      </p:sp>
      <p:sp>
        <p:nvSpPr>
          <p:cNvPr id="4107" name="テキスト ボックス 8"/>
          <p:cNvSpPr txBox="1">
            <a:spLocks noChangeArrowheads="1"/>
          </p:cNvSpPr>
          <p:nvPr/>
        </p:nvSpPr>
        <p:spPr bwMode="auto">
          <a:xfrm>
            <a:off x="968790" y="4427538"/>
            <a:ext cx="1557338" cy="369332"/>
          </a:xfrm>
          <a:prstGeom prst="rect">
            <a:avLst/>
          </a:prstGeom>
          <a:solidFill>
            <a:srgbClr val="FFFF00"/>
          </a:solidFill>
          <a:ln w="9525" cap="sq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 err="1"/>
              <a:t>Woreda</a:t>
            </a:r>
            <a:r>
              <a:rPr lang="en-US" altLang="ja-JP" sz="1800" dirty="0"/>
              <a:t> Level</a:t>
            </a:r>
            <a:endParaRPr lang="ja-JP" altLang="en-US" sz="1800" dirty="0"/>
          </a:p>
        </p:txBody>
      </p:sp>
      <p:sp>
        <p:nvSpPr>
          <p:cNvPr id="4108" name="テキスト ボックス 9"/>
          <p:cNvSpPr txBox="1">
            <a:spLocks noChangeArrowheads="1"/>
          </p:cNvSpPr>
          <p:nvPr/>
        </p:nvSpPr>
        <p:spPr bwMode="auto">
          <a:xfrm>
            <a:off x="983535" y="6057178"/>
            <a:ext cx="1557338" cy="369332"/>
          </a:xfrm>
          <a:prstGeom prst="rect">
            <a:avLst/>
          </a:prstGeom>
          <a:solidFill>
            <a:srgbClr val="FFFF00"/>
          </a:solidFill>
          <a:ln w="9525" cap="sq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/>
              <a:t>Kebele level</a:t>
            </a:r>
          </a:p>
        </p:txBody>
      </p:sp>
      <p:sp>
        <p:nvSpPr>
          <p:cNvPr id="4109" name="テキスト ボックス 10"/>
          <p:cNvSpPr txBox="1">
            <a:spLocks noChangeArrowheads="1"/>
          </p:cNvSpPr>
          <p:nvPr/>
        </p:nvSpPr>
        <p:spPr bwMode="auto">
          <a:xfrm>
            <a:off x="3467100" y="3712956"/>
            <a:ext cx="2808288" cy="369887"/>
          </a:xfrm>
          <a:prstGeom prst="rect">
            <a:avLst/>
          </a:prstGeom>
          <a:solidFill>
            <a:srgbClr val="00B0F0"/>
          </a:solidFill>
          <a:ln w="9525" cap="sq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/>
              <a:t>Zone  (ZAO)</a:t>
            </a:r>
            <a:endParaRPr lang="ja-JP" altLang="en-US" sz="1800" dirty="0"/>
          </a:p>
        </p:txBody>
      </p:sp>
      <p:sp>
        <p:nvSpPr>
          <p:cNvPr id="4110" name="テキスト ボックス 11"/>
          <p:cNvSpPr txBox="1">
            <a:spLocks noChangeArrowheads="1"/>
          </p:cNvSpPr>
          <p:nvPr/>
        </p:nvSpPr>
        <p:spPr bwMode="auto">
          <a:xfrm>
            <a:off x="6672264" y="3690729"/>
            <a:ext cx="3527425" cy="369887"/>
          </a:xfrm>
          <a:prstGeom prst="rect">
            <a:avLst/>
          </a:prstGeom>
          <a:solidFill>
            <a:srgbClr val="92D050"/>
          </a:solidFill>
          <a:ln w="9525" cap="sq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Zone  (ZAO)</a:t>
            </a:r>
            <a:endParaRPr lang="ja-JP" altLang="en-US" sz="1800"/>
          </a:p>
        </p:txBody>
      </p:sp>
      <p:sp>
        <p:nvSpPr>
          <p:cNvPr id="4111" name="テキスト ボックス 12"/>
          <p:cNvSpPr txBox="1">
            <a:spLocks noChangeArrowheads="1"/>
          </p:cNvSpPr>
          <p:nvPr/>
        </p:nvSpPr>
        <p:spPr bwMode="auto">
          <a:xfrm>
            <a:off x="3467099" y="4430714"/>
            <a:ext cx="2802729" cy="369887"/>
          </a:xfrm>
          <a:prstGeom prst="rect">
            <a:avLst/>
          </a:prstGeom>
          <a:solidFill>
            <a:srgbClr val="00B0F0"/>
          </a:solidFill>
          <a:ln w="9525" cap="sq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/>
              <a:t>Woreda  (WAO)</a:t>
            </a:r>
            <a:endParaRPr lang="ja-JP" altLang="en-US" sz="1800" dirty="0"/>
          </a:p>
        </p:txBody>
      </p:sp>
      <p:sp>
        <p:nvSpPr>
          <p:cNvPr id="4112" name="テキスト ボックス 13"/>
          <p:cNvSpPr txBox="1">
            <a:spLocks noChangeArrowheads="1"/>
          </p:cNvSpPr>
          <p:nvPr/>
        </p:nvSpPr>
        <p:spPr bwMode="auto">
          <a:xfrm>
            <a:off x="6672264" y="4427539"/>
            <a:ext cx="3527425" cy="369887"/>
          </a:xfrm>
          <a:prstGeom prst="rect">
            <a:avLst/>
          </a:prstGeom>
          <a:solidFill>
            <a:srgbClr val="92D050"/>
          </a:solidFill>
          <a:ln w="9525" cap="sq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Woreda  (WAO)</a:t>
            </a:r>
            <a:endParaRPr lang="ja-JP" altLang="en-US" sz="1800"/>
          </a:p>
        </p:txBody>
      </p:sp>
      <p:sp>
        <p:nvSpPr>
          <p:cNvPr id="4113" name="テキスト ボックス 14"/>
          <p:cNvSpPr txBox="1">
            <a:spLocks noChangeArrowheads="1"/>
          </p:cNvSpPr>
          <p:nvPr/>
        </p:nvSpPr>
        <p:spPr bwMode="auto">
          <a:xfrm>
            <a:off x="5232400" y="5375275"/>
            <a:ext cx="1042988" cy="369332"/>
          </a:xfrm>
          <a:prstGeom prst="rect">
            <a:avLst/>
          </a:prstGeom>
          <a:solidFill>
            <a:srgbClr val="92D050"/>
          </a:solidFill>
          <a:ln w="9525" cap="sq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/>
              <a:t>DAs</a:t>
            </a:r>
            <a:endParaRPr lang="ja-JP" altLang="en-US" sz="1800" dirty="0"/>
          </a:p>
        </p:txBody>
      </p:sp>
      <p:sp>
        <p:nvSpPr>
          <p:cNvPr id="4114" name="テキスト ボックス 15"/>
          <p:cNvSpPr txBox="1">
            <a:spLocks noChangeArrowheads="1"/>
          </p:cNvSpPr>
          <p:nvPr/>
        </p:nvSpPr>
        <p:spPr bwMode="auto">
          <a:xfrm>
            <a:off x="7824788" y="5373688"/>
            <a:ext cx="1223962" cy="369332"/>
          </a:xfrm>
          <a:prstGeom prst="rect">
            <a:avLst/>
          </a:prstGeom>
          <a:solidFill>
            <a:srgbClr val="92D050"/>
          </a:solidFill>
          <a:ln w="9525" cap="sq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/>
              <a:t>DAs</a:t>
            </a:r>
            <a:endParaRPr lang="ja-JP" altLang="en-US" sz="1800" dirty="0"/>
          </a:p>
        </p:txBody>
      </p:sp>
      <p:sp>
        <p:nvSpPr>
          <p:cNvPr id="4116" name="テキスト ボックス 25"/>
          <p:cNvSpPr txBox="1">
            <a:spLocks noChangeArrowheads="1"/>
          </p:cNvSpPr>
          <p:nvPr/>
        </p:nvSpPr>
        <p:spPr bwMode="auto">
          <a:xfrm>
            <a:off x="884903" y="1654484"/>
            <a:ext cx="1635234" cy="369332"/>
          </a:xfrm>
          <a:prstGeom prst="rect">
            <a:avLst/>
          </a:prstGeom>
          <a:solidFill>
            <a:srgbClr val="FFFF00"/>
          </a:solidFill>
          <a:ln w="9525" cap="sq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/>
              <a:t>Federal Level</a:t>
            </a:r>
            <a:endParaRPr lang="ja-JP" altLang="en-US" sz="1800" dirty="0"/>
          </a:p>
        </p:txBody>
      </p:sp>
      <p:sp>
        <p:nvSpPr>
          <p:cNvPr id="28" name="角丸四角形 27"/>
          <p:cNvSpPr/>
          <p:nvPr/>
        </p:nvSpPr>
        <p:spPr>
          <a:xfrm>
            <a:off x="4622861" y="6194426"/>
            <a:ext cx="4568765" cy="619125"/>
          </a:xfrm>
          <a:prstGeom prst="roundRect">
            <a:avLst/>
          </a:prstGeom>
          <a:solidFill>
            <a:srgbClr val="99FFCC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</a:rPr>
              <a:t>Farmer Groups</a:t>
            </a:r>
          </a:p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</a:rPr>
              <a:t>Water User’s Association (</a:t>
            </a:r>
            <a:r>
              <a:rPr lang="en-US" altLang="ja-JP" dirty="0" err="1">
                <a:solidFill>
                  <a:schemeClr val="tx1"/>
                </a:solidFill>
              </a:rPr>
              <a:t>WUA</a:t>
            </a:r>
            <a:r>
              <a:rPr lang="en-US" altLang="ja-JP" dirty="0">
                <a:solidFill>
                  <a:schemeClr val="tx1"/>
                </a:solidFill>
              </a:rPr>
              <a:t>)</a:t>
            </a:r>
            <a:endParaRPr lang="ja-JP" altLang="en-US" dirty="0">
              <a:solidFill>
                <a:schemeClr val="tx1"/>
              </a:solidFill>
            </a:endParaRPr>
          </a:p>
        </p:txBody>
      </p:sp>
      <p:cxnSp>
        <p:nvCxnSpPr>
          <p:cNvPr id="30" name="直線矢印コネクタ 29"/>
          <p:cNvCxnSpPr>
            <a:stCxn id="4113" idx="2"/>
          </p:cNvCxnSpPr>
          <p:nvPr/>
        </p:nvCxnSpPr>
        <p:spPr>
          <a:xfrm>
            <a:off x="5753894" y="5744607"/>
            <a:ext cx="794" cy="449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>
            <a:stCxn id="4114" idx="2"/>
          </p:cNvCxnSpPr>
          <p:nvPr/>
        </p:nvCxnSpPr>
        <p:spPr>
          <a:xfrm flipH="1">
            <a:off x="8435975" y="5743021"/>
            <a:ext cx="794" cy="4514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>
            <a:stCxn id="4112" idx="2"/>
            <a:endCxn id="4114" idx="0"/>
          </p:cNvCxnSpPr>
          <p:nvPr/>
        </p:nvCxnSpPr>
        <p:spPr>
          <a:xfrm>
            <a:off x="8435977" y="4797426"/>
            <a:ext cx="793" cy="5762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23" name="テキスト ボックス 43"/>
          <p:cNvSpPr txBox="1">
            <a:spLocks noChangeArrowheads="1"/>
          </p:cNvSpPr>
          <p:nvPr/>
        </p:nvSpPr>
        <p:spPr bwMode="auto">
          <a:xfrm>
            <a:off x="0" y="-27384"/>
            <a:ext cx="12192000" cy="76944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400" b="1" dirty="0">
                <a:latin typeface="Arial Black" panose="020B0A04020102020204" pitchFamily="34" charset="0"/>
              </a:rPr>
              <a:t>Project Implementation Structure</a:t>
            </a:r>
          </a:p>
        </p:txBody>
      </p:sp>
      <p:sp>
        <p:nvSpPr>
          <p:cNvPr id="4" name="円/楕円 3"/>
          <p:cNvSpPr/>
          <p:nvPr/>
        </p:nvSpPr>
        <p:spPr>
          <a:xfrm>
            <a:off x="10445118" y="1210031"/>
            <a:ext cx="1105879" cy="57785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 err="1"/>
              <a:t>AGP</a:t>
            </a:r>
            <a:endParaRPr lang="ja-JP" altLang="en-US" dirty="0"/>
          </a:p>
        </p:txBody>
      </p:sp>
      <p:sp>
        <p:nvSpPr>
          <p:cNvPr id="31" name="円/楕円 30"/>
          <p:cNvSpPr/>
          <p:nvPr/>
        </p:nvSpPr>
        <p:spPr>
          <a:xfrm>
            <a:off x="10371378" y="2109350"/>
            <a:ext cx="1707915" cy="616983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/>
              <a:t>Research</a:t>
            </a:r>
            <a:endParaRPr lang="ja-JP" altLang="en-US" dirty="0"/>
          </a:p>
        </p:txBody>
      </p:sp>
      <p:sp>
        <p:nvSpPr>
          <p:cNvPr id="34" name="円/楕円 33"/>
          <p:cNvSpPr/>
          <p:nvPr/>
        </p:nvSpPr>
        <p:spPr>
          <a:xfrm>
            <a:off x="9196230" y="5770719"/>
            <a:ext cx="1473200" cy="4635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</a:rPr>
              <a:t>Trader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37" name="円/楕円 36"/>
          <p:cNvSpPr/>
          <p:nvPr/>
        </p:nvSpPr>
        <p:spPr>
          <a:xfrm>
            <a:off x="3149661" y="6194837"/>
            <a:ext cx="1473200" cy="6286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400" dirty="0">
                <a:solidFill>
                  <a:schemeClr val="tx1"/>
                </a:solidFill>
              </a:rPr>
              <a:t>Input Supplier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8" name="円/楕円 37"/>
          <p:cNvSpPr/>
          <p:nvPr/>
        </p:nvSpPr>
        <p:spPr>
          <a:xfrm>
            <a:off x="3179154" y="5628512"/>
            <a:ext cx="1473200" cy="4635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200" dirty="0">
                <a:solidFill>
                  <a:schemeClr val="tx1"/>
                </a:solidFill>
              </a:rPr>
              <a:t>Cooperative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9" name="円/楕円 38"/>
          <p:cNvSpPr/>
          <p:nvPr/>
        </p:nvSpPr>
        <p:spPr>
          <a:xfrm>
            <a:off x="9210978" y="6421438"/>
            <a:ext cx="1473200" cy="4635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</a:rPr>
              <a:t>Retailer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806767"/>
            <a:ext cx="46228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/>
              <a:t>Based on the existing government Structure</a:t>
            </a:r>
            <a:endParaRPr kumimoji="1" lang="ja-JP" altLang="en-US" sz="1600" b="1" dirty="0"/>
          </a:p>
        </p:txBody>
      </p:sp>
      <p:cxnSp>
        <p:nvCxnSpPr>
          <p:cNvPr id="6" name="直線矢印コネクタ 5"/>
          <p:cNvCxnSpPr/>
          <p:nvPr/>
        </p:nvCxnSpPr>
        <p:spPr>
          <a:xfrm>
            <a:off x="7644984" y="4805362"/>
            <a:ext cx="0" cy="13890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>
            <a:off x="4916774" y="4805362"/>
            <a:ext cx="0" cy="13890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1993BAAA-E749-47EB-A54F-04D2F275B3F0}"/>
              </a:ext>
            </a:extLst>
          </p:cNvPr>
          <p:cNvCxnSpPr/>
          <p:nvPr/>
        </p:nvCxnSpPr>
        <p:spPr>
          <a:xfrm>
            <a:off x="5759346" y="4798205"/>
            <a:ext cx="793" cy="5762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0963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231DE0-84E6-452D-B432-CE28E56C4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B0F0"/>
          </a:solidFill>
        </p:spPr>
        <p:txBody>
          <a:bodyPr/>
          <a:lstStyle/>
          <a:p>
            <a:r>
              <a:rPr kumimoji="1" lang="en-US" altLang="ja-JP" dirty="0">
                <a:latin typeface="Arial Black" panose="020B0A04020102020204" pitchFamily="34" charset="0"/>
              </a:rPr>
              <a:t>Role &amp; Responsibility of CPs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graphicFrame>
        <p:nvGraphicFramePr>
          <p:cNvPr id="6" name="コンテンツ プレースホルダー 5">
            <a:extLst>
              <a:ext uri="{FF2B5EF4-FFF2-40B4-BE49-F238E27FC236}">
                <a16:creationId xmlns:a16="http://schemas.microsoft.com/office/drawing/2014/main" id="{F1BDF5F0-66B8-4D86-BC38-A0AA1BAEF5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2110280"/>
              </p:ext>
            </p:extLst>
          </p:nvPr>
        </p:nvGraphicFramePr>
        <p:xfrm>
          <a:off x="46493" y="1348358"/>
          <a:ext cx="12042183" cy="45288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54532">
                  <a:extLst>
                    <a:ext uri="{9D8B030D-6E8A-4147-A177-3AD203B41FA5}">
                      <a16:colId xmlns:a16="http://schemas.microsoft.com/office/drawing/2014/main" val="3514309941"/>
                    </a:ext>
                  </a:extLst>
                </a:gridCol>
                <a:gridCol w="3887651">
                  <a:extLst>
                    <a:ext uri="{9D8B030D-6E8A-4147-A177-3AD203B41FA5}">
                      <a16:colId xmlns:a16="http://schemas.microsoft.com/office/drawing/2014/main" val="3837238395"/>
                    </a:ext>
                  </a:extLst>
                </a:gridCol>
              </a:tblGrid>
              <a:tr h="60442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Role &amp; Responsibility</a:t>
                      </a:r>
                      <a:endParaRPr kumimoji="1" lang="ja-JP" altLang="en-US" sz="28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Responsible body</a:t>
                      </a:r>
                      <a:endParaRPr kumimoji="1" lang="ja-JP" altLang="en-US" sz="28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7383109"/>
                  </a:ext>
                </a:extLst>
              </a:tr>
              <a:tr h="440176">
                <a:tc>
                  <a:txBody>
                    <a:bodyPr/>
                    <a:lstStyle/>
                    <a:p>
                      <a:r>
                        <a:rPr kumimoji="1" lang="en-US" altLang="ja-JP" sz="2200" b="1" dirty="0"/>
                        <a:t>1. Implementation</a:t>
                      </a:r>
                      <a:r>
                        <a:rPr kumimoji="1" lang="en-US" altLang="ja-JP" sz="2200" dirty="0"/>
                        <a:t> within the existing extension system</a:t>
                      </a:r>
                      <a:endParaRPr kumimoji="1" lang="ja-JP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200" dirty="0">
                          <a:solidFill>
                            <a:srgbClr val="FF0000"/>
                          </a:solidFill>
                        </a:rPr>
                        <a:t>Woreda &amp; Kebele</a:t>
                      </a:r>
                      <a:endParaRPr kumimoji="1" lang="ja-JP" alt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738779"/>
                  </a:ext>
                </a:extLst>
              </a:tr>
              <a:tr h="550262">
                <a:tc>
                  <a:txBody>
                    <a:bodyPr/>
                    <a:lstStyle/>
                    <a:p>
                      <a:r>
                        <a:rPr lang="en-US" altLang="ja-JP" sz="2200" b="1" dirty="0"/>
                        <a:t>2. Follow up of the activities</a:t>
                      </a:r>
                      <a:endParaRPr kumimoji="1" lang="ja-JP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200" dirty="0">
                          <a:solidFill>
                            <a:srgbClr val="FF0000"/>
                          </a:solidFill>
                        </a:rPr>
                        <a:t>Woreda &amp; kebele, zone, region</a:t>
                      </a:r>
                      <a:endParaRPr kumimoji="1" lang="ja-JP" altLang="en-US" sz="2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246589"/>
                  </a:ext>
                </a:extLst>
              </a:tr>
              <a:tr h="891985">
                <a:tc>
                  <a:txBody>
                    <a:bodyPr/>
                    <a:lstStyle/>
                    <a:p>
                      <a:r>
                        <a:rPr lang="en-US" altLang="ja-JP" sz="2200" b="1" dirty="0"/>
                        <a:t>3. Reporting and documentation</a:t>
                      </a:r>
                      <a:endParaRPr kumimoji="1" lang="en-US" altLang="ja-JP" sz="22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200" dirty="0"/>
                        <a:t>   (*Incorporate into regular reporting system)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200" dirty="0">
                          <a:solidFill>
                            <a:srgbClr val="FF0000"/>
                          </a:solidFill>
                        </a:rPr>
                        <a:t>Woreda &amp; Kebele </a:t>
                      </a:r>
                      <a:r>
                        <a:rPr lang="ja-JP" altLang="en-US" sz="2200" dirty="0">
                          <a:solidFill>
                            <a:srgbClr val="FF0000"/>
                          </a:solidFill>
                        </a:rPr>
                        <a:t>→ </a:t>
                      </a:r>
                      <a:r>
                        <a:rPr lang="en-US" altLang="ja-JP" sz="2200" dirty="0">
                          <a:solidFill>
                            <a:srgbClr val="FF0000"/>
                          </a:solidFill>
                        </a:rPr>
                        <a:t>Zone </a:t>
                      </a:r>
                      <a:r>
                        <a:rPr lang="ja-JP" altLang="en-US" sz="2200" dirty="0">
                          <a:solidFill>
                            <a:srgbClr val="FF0000"/>
                          </a:solidFill>
                        </a:rPr>
                        <a:t>→ </a:t>
                      </a:r>
                      <a:r>
                        <a:rPr lang="en-US" altLang="ja-JP" sz="2200" dirty="0">
                          <a:solidFill>
                            <a:srgbClr val="FF0000"/>
                          </a:solidFill>
                        </a:rPr>
                        <a:t>Region </a:t>
                      </a:r>
                      <a:r>
                        <a:rPr lang="ja-JP" altLang="en-US" sz="2200" dirty="0">
                          <a:solidFill>
                            <a:srgbClr val="FF0000"/>
                          </a:solidFill>
                        </a:rPr>
                        <a:t>→ </a:t>
                      </a:r>
                      <a:r>
                        <a:rPr lang="en-US" altLang="ja-JP" sz="2200" dirty="0" err="1">
                          <a:solidFill>
                            <a:srgbClr val="FF0000"/>
                          </a:solidFill>
                        </a:rPr>
                        <a:t>MoA</a:t>
                      </a:r>
                      <a:r>
                        <a:rPr lang="en-US" altLang="ja-JP" sz="2200" dirty="0">
                          <a:solidFill>
                            <a:srgbClr val="FF0000"/>
                          </a:solidFill>
                        </a:rPr>
                        <a:t> (Project)</a:t>
                      </a:r>
                      <a:endParaRPr kumimoji="1" lang="ja-JP" altLang="en-US" sz="2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5931751"/>
                  </a:ext>
                </a:extLst>
              </a:tr>
              <a:tr h="641540">
                <a:tc>
                  <a:txBody>
                    <a:bodyPr/>
                    <a:lstStyle/>
                    <a:p>
                      <a:r>
                        <a:rPr kumimoji="1" lang="en-US" altLang="ja-JP" sz="2200" b="1" dirty="0"/>
                        <a:t>4. Monitoring and Evaluation</a:t>
                      </a:r>
                      <a:endParaRPr kumimoji="1" lang="ja-JP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200" dirty="0">
                          <a:solidFill>
                            <a:srgbClr val="FF0000"/>
                          </a:solidFill>
                        </a:rPr>
                        <a:t>Region , Zone &amp; Woreda</a:t>
                      </a:r>
                      <a:endParaRPr kumimoji="1" lang="ja-JP" alt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7195936"/>
                  </a:ext>
                </a:extLst>
              </a:tr>
              <a:tr h="891985">
                <a:tc>
                  <a:txBody>
                    <a:bodyPr/>
                    <a:lstStyle/>
                    <a:p>
                      <a:r>
                        <a:rPr kumimoji="1" lang="en-US" altLang="ja-JP" sz="2400" b="1" dirty="0"/>
                        <a:t>5. Scale-up</a:t>
                      </a:r>
                      <a:r>
                        <a:rPr kumimoji="1" lang="en-US" altLang="ja-JP" sz="2400" dirty="0"/>
                        <a:t> and </a:t>
                      </a:r>
                      <a:r>
                        <a:rPr kumimoji="1" lang="en-US" altLang="ja-JP" sz="2400" b="1" dirty="0"/>
                        <a:t>create synergy </a:t>
                      </a:r>
                      <a:r>
                        <a:rPr kumimoji="1" lang="en-US" altLang="ja-JP" sz="2400" dirty="0"/>
                        <a:t>with Project intervention &amp; regular extension program(Incorporate into regular program)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solidFill>
                            <a:srgbClr val="FF0000"/>
                          </a:solidFill>
                        </a:rPr>
                        <a:t>Region, Zone, Woreda &amp; Kebele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7007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0707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31D43E-B377-4160-BE93-EC97A5FE5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B0F0"/>
          </a:solidFill>
        </p:spPr>
        <p:txBody>
          <a:bodyPr/>
          <a:lstStyle/>
          <a:p>
            <a:r>
              <a:rPr lang="en-US" altLang="ja-JP" dirty="0">
                <a:latin typeface="Arial Black" panose="020B0A04020102020204" pitchFamily="34" charset="0"/>
              </a:rPr>
              <a:t>Project Intervention Modality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70F5CD-10D0-4F13-B18A-F5CF7AE27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ja-JP" b="1" dirty="0"/>
              <a:t>Technical cooperation project </a:t>
            </a:r>
            <a:r>
              <a:rPr kumimoji="1" lang="en-US" altLang="ja-JP" dirty="0"/>
              <a:t>based on the bilateral government agreement</a:t>
            </a:r>
          </a:p>
          <a:p>
            <a:r>
              <a:rPr lang="en-US" altLang="ja-JP" dirty="0"/>
              <a:t>Focus on </a:t>
            </a:r>
            <a:r>
              <a:rPr lang="en-US" altLang="ja-JP" b="1" dirty="0"/>
              <a:t>capacity building of experts &amp; farmers</a:t>
            </a:r>
          </a:p>
          <a:p>
            <a:r>
              <a:rPr kumimoji="1" lang="en-US" altLang="ja-JP" dirty="0"/>
              <a:t>No direct budget support for </a:t>
            </a:r>
            <a:r>
              <a:rPr lang="en-US" altLang="ja-JP" dirty="0"/>
              <a:t>woreda</a:t>
            </a:r>
          </a:p>
          <a:p>
            <a:r>
              <a:rPr lang="en-US" altLang="ja-JP" dirty="0"/>
              <a:t>(*Activity based per-dim payment &amp; support)</a:t>
            </a:r>
          </a:p>
          <a:p>
            <a:r>
              <a:rPr lang="en-US" altLang="ja-JP" dirty="0"/>
              <a:t>(*Per-dim rate based on Harmonized DSA set by </a:t>
            </a:r>
            <a:r>
              <a:rPr lang="en-US" altLang="ja-JP" dirty="0" err="1"/>
              <a:t>MoFEC</a:t>
            </a:r>
            <a:r>
              <a:rPr lang="en-US" altLang="ja-JP" dirty="0"/>
              <a:t>)</a:t>
            </a:r>
            <a:endParaRPr lang="ja-JP" altLang="en-US" dirty="0"/>
          </a:p>
          <a:p>
            <a:endParaRPr lang="en-US" altLang="ja-JP" dirty="0"/>
          </a:p>
          <a:p>
            <a:r>
              <a:rPr lang="en-US" altLang="ja-JP" b="1" dirty="0">
                <a:solidFill>
                  <a:srgbClr val="FF0000"/>
                </a:solidFill>
              </a:rPr>
              <a:t>*Actual Implementation is done by CPs, not by the project</a:t>
            </a:r>
          </a:p>
          <a:p>
            <a:pPr marL="0" indent="0">
              <a:buNone/>
            </a:pPr>
            <a:r>
              <a:rPr lang="en-US" altLang="ja-JP" dirty="0"/>
              <a:t>Project provide training, implementation done by government extension officers</a:t>
            </a:r>
          </a:p>
        </p:txBody>
      </p:sp>
    </p:spTree>
    <p:extLst>
      <p:ext uri="{BB962C8B-B14F-4D97-AF65-F5344CB8AC3E}">
        <p14:creationId xmlns:p14="http://schemas.microsoft.com/office/powerpoint/2010/main" val="1818766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65CB38-B810-40C9-9745-034C8EF97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6"/>
            <a:ext cx="12192000" cy="1210938"/>
          </a:xfrm>
          <a:solidFill>
            <a:srgbClr val="00B0F0"/>
          </a:solidFill>
        </p:spPr>
        <p:txBody>
          <a:bodyPr/>
          <a:lstStyle/>
          <a:p>
            <a:r>
              <a:rPr kumimoji="1" lang="en-US" altLang="ja-JP" dirty="0" err="1">
                <a:latin typeface="Arial Black" panose="020B0A04020102020204" pitchFamily="34" charset="0"/>
              </a:rPr>
              <a:t>Ethio</a:t>
            </a:r>
            <a:r>
              <a:rPr kumimoji="1" lang="en-US" altLang="ja-JP" dirty="0">
                <a:latin typeface="Arial Black" panose="020B0A04020102020204" pitchFamily="34" charset="0"/>
              </a:rPr>
              <a:t>-SHEP project team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A03127-014E-4116-A5E7-E9EAA9FC0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55605"/>
            <a:ext cx="12192000" cy="4351338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b="1" dirty="0"/>
              <a:t>Japanese experts</a:t>
            </a:r>
            <a:r>
              <a:rPr kumimoji="1" lang="en-US" altLang="ja-JP" dirty="0"/>
              <a:t>: Chief Advisor/SHEP approach(1)</a:t>
            </a:r>
          </a:p>
          <a:p>
            <a:pPr marL="0" indent="0">
              <a:buNone/>
            </a:pPr>
            <a:r>
              <a:rPr lang="en-US" altLang="ja-JP" dirty="0"/>
              <a:t>                                Technical advisor(Horticulture)(1)</a:t>
            </a:r>
          </a:p>
          <a:p>
            <a:pPr marL="0" indent="0">
              <a:buNone/>
            </a:pPr>
            <a:r>
              <a:rPr kumimoji="1" lang="en-US" altLang="ja-JP" dirty="0"/>
              <a:t>                                Coordinator/Training(1)</a:t>
            </a:r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en-US" altLang="ja-JP" b="1" dirty="0"/>
              <a:t>Ethiopian national staffs</a:t>
            </a:r>
            <a:r>
              <a:rPr lang="en-US" altLang="ja-JP" dirty="0"/>
              <a:t>:    National SHEP coordinator(1)</a:t>
            </a:r>
          </a:p>
          <a:p>
            <a:pPr marL="0" indent="0">
              <a:buNone/>
            </a:pPr>
            <a:r>
              <a:rPr lang="en-US" altLang="ja-JP" dirty="0"/>
              <a:t>                                               Regional technical advisor(1+1)</a:t>
            </a:r>
          </a:p>
          <a:p>
            <a:pPr marL="0" indent="0">
              <a:buNone/>
            </a:pPr>
            <a:r>
              <a:rPr kumimoji="1" lang="ja-JP" altLang="en-US" dirty="0"/>
              <a:t>                                               </a:t>
            </a:r>
            <a:r>
              <a:rPr kumimoji="1" lang="en-US" altLang="ja-JP" dirty="0"/>
              <a:t>Office management(1)</a:t>
            </a:r>
          </a:p>
          <a:p>
            <a:pPr marL="0" indent="0">
              <a:buNone/>
            </a:pPr>
            <a:r>
              <a:rPr lang="en-US" altLang="ja-JP" dirty="0"/>
              <a:t>                                               Driver(3)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35962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CF77AC-12E4-4F43-B517-B6E62E301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4991"/>
            <a:ext cx="12192000" cy="1300947"/>
          </a:xfrm>
          <a:solidFill>
            <a:srgbClr val="00B0F0"/>
          </a:solidFill>
        </p:spPr>
        <p:txBody>
          <a:bodyPr/>
          <a:lstStyle/>
          <a:p>
            <a:r>
              <a:rPr kumimoji="1" lang="en-US" altLang="ja-JP" dirty="0">
                <a:latin typeface="Arial Black" panose="020B0A04020102020204" pitchFamily="34" charset="0"/>
              </a:rPr>
              <a:t>Role &amp; Responsibility of the Project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9ECED0-6A27-419C-8BB4-CC5993967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4" y="1780654"/>
            <a:ext cx="9744075" cy="48000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en-US" altLang="ja-JP" b="1" dirty="0"/>
              <a:t>1.Technical support </a:t>
            </a:r>
            <a:r>
              <a:rPr kumimoji="1" lang="en-US" altLang="ja-JP" dirty="0"/>
              <a:t>:</a:t>
            </a:r>
            <a:r>
              <a:rPr kumimoji="1" lang="en-US" altLang="ja-JP" b="1" dirty="0"/>
              <a:t>Organizing </a:t>
            </a:r>
            <a:r>
              <a:rPr kumimoji="1" lang="en-US" altLang="ja-JP" b="1" dirty="0" err="1"/>
              <a:t>ToT</a:t>
            </a:r>
            <a:r>
              <a:rPr kumimoji="1" lang="en-US" altLang="ja-JP" b="1" dirty="0"/>
              <a:t> for implementors</a:t>
            </a:r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en-US" altLang="ja-JP" b="1" dirty="0"/>
              <a:t>2. Financial support for implementation</a:t>
            </a:r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lang="en-US" altLang="ja-JP" b="1" dirty="0"/>
              <a:t>3. Organizing </a:t>
            </a:r>
            <a:r>
              <a:rPr lang="en-US" altLang="ja-JP" b="1" dirty="0" err="1"/>
              <a:t>Ethio</a:t>
            </a:r>
            <a:r>
              <a:rPr lang="en-US" altLang="ja-JP" b="1" dirty="0"/>
              <a:t>-SHEP related event</a:t>
            </a:r>
            <a:r>
              <a:rPr lang="en-US" altLang="ja-JP" dirty="0"/>
              <a:t>: (Market Linkage Forum, Exchange visit, etc.) </a:t>
            </a:r>
          </a:p>
          <a:p>
            <a:endParaRPr lang="en-US" altLang="ja-JP" dirty="0"/>
          </a:p>
          <a:p>
            <a:pPr marL="0" indent="0">
              <a:buNone/>
            </a:pPr>
            <a:r>
              <a:rPr kumimoji="1" lang="en-US" altLang="ja-JP" b="1" dirty="0"/>
              <a:t>*Back support and monitoring</a:t>
            </a:r>
            <a:endParaRPr kumimoji="1"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kumimoji="1" lang="en-US" altLang="ja-JP" b="1" dirty="0"/>
              <a:t>*Overall management of the project </a:t>
            </a:r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44403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D039C0-DD9A-4B53-B958-FF713A51D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B0F0"/>
          </a:solidFill>
        </p:spPr>
        <p:txBody>
          <a:bodyPr/>
          <a:lstStyle/>
          <a:p>
            <a:r>
              <a:rPr kumimoji="1" lang="en-US" altLang="ja-JP" dirty="0">
                <a:latin typeface="Arial Black" panose="020B0A04020102020204" pitchFamily="34" charset="0"/>
              </a:rPr>
              <a:t>Project support for the implementation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6027E0-154F-48E1-8A9D-9BDE6E7BF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426" y="1825625"/>
            <a:ext cx="11677650" cy="5014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3200" b="1" dirty="0">
                <a:solidFill>
                  <a:srgbClr val="FF0000"/>
                </a:solidFill>
              </a:rPr>
              <a:t>1. Technical support</a:t>
            </a:r>
            <a:endParaRPr kumimoji="1" lang="en-US" altLang="ja-JP" sz="3200" dirty="0"/>
          </a:p>
          <a:p>
            <a:pPr marL="0" indent="0">
              <a:buNone/>
            </a:pPr>
            <a:r>
              <a:rPr kumimoji="1" lang="en-US" altLang="ja-JP" b="1" dirty="0"/>
              <a:t>Organizing</a:t>
            </a:r>
            <a:r>
              <a:rPr kumimoji="1" lang="en-US" altLang="ja-JP" dirty="0"/>
              <a:t> </a:t>
            </a:r>
            <a:r>
              <a:rPr kumimoji="1" lang="en-US" altLang="ja-JP" b="1" dirty="0" err="1"/>
              <a:t>ToT</a:t>
            </a:r>
            <a:r>
              <a:rPr kumimoji="1" lang="en-US" altLang="ja-JP" b="1" dirty="0"/>
              <a:t> for experts</a:t>
            </a:r>
            <a:r>
              <a:rPr kumimoji="1" lang="en-US" altLang="ja-JP" dirty="0"/>
              <a:t>: </a:t>
            </a:r>
            <a:r>
              <a:rPr kumimoji="1" lang="en-US" altLang="ja-JP" dirty="0" err="1"/>
              <a:t>Ethio</a:t>
            </a:r>
            <a:r>
              <a:rPr kumimoji="1" lang="en-US" altLang="ja-JP" dirty="0"/>
              <a:t>-SHEP activity steps</a:t>
            </a: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dirty="0"/>
              <a:t>                                            </a:t>
            </a:r>
            <a:r>
              <a:rPr kumimoji="1" lang="en-US" altLang="ja-JP" dirty="0"/>
              <a:t>Technical training </a:t>
            </a:r>
          </a:p>
          <a:p>
            <a:pPr marL="0" indent="0">
              <a:buNone/>
            </a:pPr>
            <a:r>
              <a:rPr lang="en-US" altLang="ja-JP" b="1" dirty="0"/>
              <a:t>Support for In-field technical training </a:t>
            </a:r>
            <a:r>
              <a:rPr lang="en-US" altLang="ja-JP" dirty="0"/>
              <a:t>including providing extension materials and field follow-up 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*</a:t>
            </a:r>
            <a:r>
              <a:rPr kumimoji="1" lang="en-US" altLang="ja-JP" b="1" dirty="0"/>
              <a:t>Participants of those </a:t>
            </a:r>
            <a:r>
              <a:rPr kumimoji="1" lang="en-US" altLang="ja-JP" b="1" dirty="0" err="1"/>
              <a:t>ToT</a:t>
            </a:r>
            <a:r>
              <a:rPr kumimoji="1" lang="en-US" altLang="ja-JP" b="1" dirty="0"/>
              <a:t> (specially woreda and kebele experts) </a:t>
            </a:r>
            <a:r>
              <a:rPr kumimoji="1" lang="en-US" altLang="ja-JP" dirty="0"/>
              <a:t>will be the actual implementor of the activity.</a:t>
            </a:r>
          </a:p>
          <a:p>
            <a:pPr marL="0" indent="0">
              <a:buNone/>
            </a:pPr>
            <a:r>
              <a:rPr lang="en-US" altLang="ja-JP" dirty="0"/>
              <a:t>*</a:t>
            </a:r>
            <a:r>
              <a:rPr lang="en-US" altLang="ja-JP" b="1" dirty="0"/>
              <a:t>The project </a:t>
            </a:r>
            <a:r>
              <a:rPr lang="en-US" altLang="ja-JP" dirty="0"/>
              <a:t>will take the role of </a:t>
            </a:r>
            <a:r>
              <a:rPr lang="en-US" altLang="ja-JP" b="1" dirty="0"/>
              <a:t>back support</a:t>
            </a:r>
            <a:r>
              <a:rPr lang="en-US" altLang="ja-JP" dirty="0"/>
              <a:t>. </a:t>
            </a:r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19873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D039C0-DD9A-4B53-B958-FF713A51D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B0F0"/>
          </a:solidFill>
        </p:spPr>
        <p:txBody>
          <a:bodyPr/>
          <a:lstStyle/>
          <a:p>
            <a:r>
              <a:rPr kumimoji="1" lang="en-US" altLang="ja-JP" dirty="0">
                <a:latin typeface="Arial Black" panose="020B0A04020102020204" pitchFamily="34" charset="0"/>
              </a:rPr>
              <a:t>Project support for the implementation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6027E0-154F-48E1-8A9D-9BDE6E7BF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5" y="1825625"/>
            <a:ext cx="11229976" cy="5014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3200" b="1" dirty="0">
                <a:solidFill>
                  <a:srgbClr val="FF0000"/>
                </a:solidFill>
              </a:rPr>
              <a:t>2. Financial support</a:t>
            </a:r>
            <a:r>
              <a:rPr kumimoji="1" lang="en-US" altLang="ja-JP" sz="3200" dirty="0"/>
              <a:t>: </a:t>
            </a:r>
            <a:endParaRPr lang="en-US" altLang="ja-JP" sz="3200" dirty="0"/>
          </a:p>
          <a:p>
            <a:pPr>
              <a:buFontTx/>
              <a:buChar char="-"/>
            </a:pPr>
            <a:r>
              <a:rPr lang="en-US" altLang="ja-JP" dirty="0"/>
              <a:t>No budget transfer, budget management by the project.</a:t>
            </a:r>
          </a:p>
          <a:p>
            <a:pPr>
              <a:buFontTx/>
              <a:buChar char="-"/>
            </a:pPr>
            <a:r>
              <a:rPr lang="en-US" altLang="ja-JP" dirty="0"/>
              <a:t>Support based on the project activity.</a:t>
            </a:r>
          </a:p>
          <a:p>
            <a:pPr>
              <a:buFontTx/>
              <a:buChar char="-"/>
            </a:pPr>
            <a:r>
              <a:rPr lang="en-US" altLang="ja-JP" dirty="0"/>
              <a:t>Communication fee will be provided by submitting the monthly activity report (DAs/Woreda </a:t>
            </a:r>
            <a:r>
              <a:rPr lang="ja-JP" altLang="en-US" dirty="0"/>
              <a:t>→ </a:t>
            </a:r>
            <a:r>
              <a:rPr lang="en-US" altLang="ja-JP" dirty="0"/>
              <a:t>Zone </a:t>
            </a:r>
            <a:r>
              <a:rPr lang="ja-JP" altLang="en-US" dirty="0"/>
              <a:t>→ </a:t>
            </a:r>
            <a:r>
              <a:rPr lang="en-US" altLang="ja-JP" dirty="0"/>
              <a:t>Region (Project)</a:t>
            </a:r>
          </a:p>
          <a:p>
            <a:pPr>
              <a:buFontTx/>
              <a:buChar char="-"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*</a:t>
            </a:r>
            <a:r>
              <a:rPr lang="en-US" altLang="ja-JP" b="1" dirty="0"/>
              <a:t>Based on the report and actual attendance and performance, it will be checked and settled by the project.</a:t>
            </a:r>
          </a:p>
          <a:p>
            <a:endParaRPr lang="en-US" altLang="ja-JP" b="1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63323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1651</TotalTime>
  <Words>783</Words>
  <PresentationFormat>Widescreen</PresentationFormat>
  <Paragraphs>121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游ゴシック</vt:lpstr>
      <vt:lpstr>游ゴシック Light</vt:lpstr>
      <vt:lpstr>Arial</vt:lpstr>
      <vt:lpstr>Arial Black</vt:lpstr>
      <vt:lpstr>Calibri</vt:lpstr>
      <vt:lpstr>Wingdings</vt:lpstr>
      <vt:lpstr>Office テーマ</vt:lpstr>
      <vt:lpstr>Role &amp; Responsibility of the Project and CPs </vt:lpstr>
      <vt:lpstr>PowerPoint Presentation</vt:lpstr>
      <vt:lpstr>PowerPoint Presentation</vt:lpstr>
      <vt:lpstr>Role &amp; Responsibility of CPs</vt:lpstr>
      <vt:lpstr>Project Intervention Modality</vt:lpstr>
      <vt:lpstr>Ethio-SHEP project team</vt:lpstr>
      <vt:lpstr>Role &amp; Responsibility of the Project</vt:lpstr>
      <vt:lpstr>Project support for the implementation</vt:lpstr>
      <vt:lpstr>Project support for the implementation</vt:lpstr>
      <vt:lpstr>PowerPoint Presentation</vt:lpstr>
      <vt:lpstr>Project support for the implementation</vt:lpstr>
      <vt:lpstr>Project support for the implementation</vt:lpstr>
      <vt:lpstr>*General idea of Project intervention for farmer groups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2019-05-11T02:33:27Z</dcterms:created>
  <dcterms:modified xsi:type="dcterms:W3CDTF">2021-07-07T12:53:08Z</dcterms:modified>
</cp:coreProperties>
</file>