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4" r:id="rId8"/>
    <p:sldId id="265" r:id="rId9"/>
    <p:sldId id="266" r:id="rId10"/>
    <p:sldId id="263" r:id="rId11"/>
    <p:sldId id="267" r:id="rId12"/>
    <p:sldId id="268" r:id="rId13"/>
    <p:sldId id="269" r:id="rId14"/>
    <p:sldId id="271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66B9AC-0EB6-49FE-898C-2FDCC6BC6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702157E-0B09-4E5F-BA79-28D817CFF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9AF7FD-4F3D-4AE3-93FB-5C2860FD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9C3E25-FE5F-487C-A01B-A54DA023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F3336D-9AF3-4E1C-8F08-EA9CE4B9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8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9044FB-9FA6-4622-AD27-3708968C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CA6EE7-4C87-4BA0-9BC3-2BAC905CD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7AAA38-FE0E-41C3-8BCD-818F02A98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BCE21C-757F-43D6-AA0A-67B8C2191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F950AF-000E-49FC-B56D-32F07121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28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BDFA378-4BCB-48DF-B3E0-8D7711D2EE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1DFBA6-07E6-400F-8C5E-272FE14D1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19D39C-CB0D-47D2-827E-F22B20FE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DEE07C-FB23-4DDA-97DB-68D6E74B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0EB6BB-5B3A-4637-BB5A-8FA519C5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4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55158-9A1E-4595-9AE1-7DDCCBAED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41CB68-538A-469F-ABD9-5EF76664F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E2D971-7353-45BE-9F58-50F05A9C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0773EB-FD10-4ED2-BE94-C84270C3E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5B7C82-4103-4ED9-8C86-286B2FC0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27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1684DA-57FE-4016-BD7F-F02C181B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AA3AEA-7DBF-4304-8D93-CE26BBC35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A33D21-8078-486F-81F3-463E080A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A016F6-6EED-49B2-B8A8-0BE21A51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C9BEC8-64C8-4BB0-B642-1DE32FA8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94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1EC89-1FEF-4016-A75C-CB009CD6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22E48E-9059-4DFD-990E-8C7E35633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FBA223-34E0-4F79-BB0A-51E6781E6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B5E7B6-0882-4A52-BE14-DA5E22654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9FC8B0-0810-491D-AC05-9627E5A44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BE2D37-3D79-4C89-B971-9E291771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43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1B912D-B9D3-43EE-B180-F037C1FFF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AC31D8-352F-4763-A584-3E6BB3657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28461F-9199-4D29-8EC5-D57235B8A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7BC750-34A1-49FB-9571-945EB3AF5F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53CC9A-0C0C-44A2-8A48-976159150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9F3829-90DD-4DAC-B865-B92417B57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53110C-B9FF-48D1-A70D-5477DCA2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3AE06B0-0596-4E04-91BF-DB9E85D8B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77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A9F37-A9F2-4EDE-933E-805102AC7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84D9C1-B928-4566-9625-CD25908C1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660D2F-FFA1-4BED-BD15-09F2B538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6971C1-5F49-43E9-B557-D679C7C87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00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A057A0-7A43-49D3-B2CC-C121D8E57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CA7D12-7CB0-4C9F-BFEA-5AFF65E5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1C27F9-0F3E-42B1-877B-5A9CFE0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45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A5135-A5F7-4FE2-B1AC-59F34402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6BB782-DEE4-4DF6-9C7E-377F7FC28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16A296-1B63-4254-A011-5FB132F94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5E07E3-10CA-4790-BEDB-9CB1A4890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4E0C8E-A60E-4458-8198-7873A134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995957-663F-4164-89F3-D9288741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1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83B0F4-5158-4F21-AE40-1017A2FE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0BD99C-EEB5-4CE1-8415-D069AFE5F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28AFE2-5FBE-40EC-BD4E-354A2374D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BD8021-FEA4-4382-9E3F-71837D7E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613BA7-2A47-4677-ADFC-1CE877A6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630F11-B344-46A7-BD95-88DBCBBE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67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359B2E4-3158-4984-AE09-E0E24D8F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949D49-80FC-4937-95FB-4B6DF8518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C8C2BA-7799-48E7-9061-36C81B784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15792-7779-4D81-91C5-49BC86FC2F25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2B189D-258F-4FD7-B309-451C39B9B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DEE64C-9B29-4F00-9015-A070B5C79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CA760-AB0E-4190-9D3F-FC465DA445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27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5CF270C-B866-4744-A717-504573DFC4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69" y="359110"/>
            <a:ext cx="2200592" cy="1766611"/>
          </a:xfrm>
          <a:prstGeom prst="rect">
            <a:avLst/>
          </a:prstGeom>
          <a:noFill/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CFBD073-6AD8-4124-AB5A-E9DA5A1FA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21001"/>
            <a:ext cx="12192000" cy="255546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Selection</a:t>
            </a:r>
            <a:r>
              <a:rPr kumimoji="1" lang="ja-JP" altLang="en-US" dirty="0">
                <a:latin typeface="Arial Black" panose="020B0A04020102020204" pitchFamily="34" charset="0"/>
              </a:rPr>
              <a:t> </a:t>
            </a:r>
            <a:r>
              <a:rPr kumimoji="1" lang="en-US" altLang="ja-JP" dirty="0">
                <a:latin typeface="Arial Black" panose="020B0A04020102020204" pitchFamily="34" charset="0"/>
              </a:rPr>
              <a:t>Criteria </a:t>
            </a:r>
            <a:r>
              <a:rPr lang="en-US" altLang="ja-JP" dirty="0">
                <a:latin typeface="Arial Black" panose="020B0A04020102020204" pitchFamily="34" charset="0"/>
              </a:rPr>
              <a:t>of target group members</a:t>
            </a:r>
            <a:br>
              <a:rPr lang="en-US" altLang="ja-JP" dirty="0">
                <a:latin typeface="Arial Black" panose="020B0A04020102020204" pitchFamily="34" charset="0"/>
              </a:rPr>
            </a:br>
            <a:r>
              <a:rPr lang="en-US" altLang="ja-JP" dirty="0">
                <a:latin typeface="Arial Black" panose="020B0A04020102020204" pitchFamily="34" charset="0"/>
              </a:rPr>
              <a:t>(Members selection) 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pic>
        <p:nvPicPr>
          <p:cNvPr id="3" name="図 53">
            <a:extLst>
              <a:ext uri="{FF2B5EF4-FFF2-40B4-BE49-F238E27FC236}">
                <a16:creationId xmlns:a16="http://schemas.microsoft.com/office/drawing/2014/main" id="{8439C965-4A4F-42F9-9B1A-C4CDB61014F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2" t="18923" r="12491" b="14843"/>
          <a:stretch/>
        </p:blipFill>
        <p:spPr>
          <a:xfrm>
            <a:off x="10050421" y="320484"/>
            <a:ext cx="1883410" cy="160051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764D4B5-6DF3-4E2A-9FC4-71B6E0176BE9}"/>
              </a:ext>
            </a:extLst>
          </p:cNvPr>
          <p:cNvSpPr txBox="1">
            <a:spLocks/>
          </p:cNvSpPr>
          <p:nvPr/>
        </p:nvSpPr>
        <p:spPr>
          <a:xfrm>
            <a:off x="-1" y="4513710"/>
            <a:ext cx="12192001" cy="914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b="1" dirty="0">
              <a:solidFill>
                <a:schemeClr val="tx2">
                  <a:lumMod val="50000"/>
                </a:schemeClr>
              </a:solidFill>
              <a:latin typeface="Arial,Bold"/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Arial,Bold"/>
              </a:rPr>
              <a:t>Presented to Participants of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Arial,Bold"/>
              </a:rPr>
              <a:t>Ethio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Arial,Bold"/>
              </a:rPr>
              <a:t>-SHEP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Arial,Bold"/>
              </a:rPr>
              <a:t>ToT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,Bold"/>
            </a:endParaRPr>
          </a:p>
          <a:p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F766CF-678F-4094-BC8B-99F2B0012093}"/>
              </a:ext>
            </a:extLst>
          </p:cNvPr>
          <p:cNvSpPr txBox="1">
            <a:spLocks/>
          </p:cNvSpPr>
          <p:nvPr/>
        </p:nvSpPr>
        <p:spPr>
          <a:xfrm>
            <a:off x="-1" y="5745706"/>
            <a:ext cx="12192001" cy="11122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 for Smallholder Horticulture Farmer Empowerment Through Promotion of Market Oriented Agriculture (Ethio-SHEP)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38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Expected Group Activities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418" y="2166216"/>
            <a:ext cx="9462655" cy="3292475"/>
          </a:xfrm>
        </p:spPr>
        <p:txBody>
          <a:bodyPr/>
          <a:lstStyle/>
          <a:p>
            <a:r>
              <a:rPr kumimoji="1" lang="en-US" altLang="ja-JP" b="1" dirty="0"/>
              <a:t>Group purchase</a:t>
            </a:r>
            <a:r>
              <a:rPr kumimoji="1" lang="en-US" altLang="ja-JP" dirty="0"/>
              <a:t>: Positive understanding of Group purchase of input.(Already started or plan to do,,)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b="1" dirty="0"/>
              <a:t>Group marketing</a:t>
            </a:r>
            <a:r>
              <a:rPr lang="en-US" altLang="ja-JP" dirty="0"/>
              <a:t>: Positive understanding of Group selling / marketing of their output.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750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Area under coverage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1660525"/>
            <a:ext cx="9753600" cy="4351338"/>
          </a:xfrm>
        </p:spPr>
        <p:txBody>
          <a:bodyPr/>
          <a:lstStyle/>
          <a:p>
            <a:r>
              <a:rPr kumimoji="1" lang="en-US" altLang="ja-JP" b="1" dirty="0"/>
              <a:t>High potential for Horticulture Production(Vegetable) area</a:t>
            </a:r>
            <a:r>
              <a:rPr kumimoji="1" lang="en-US" altLang="ja-JP" dirty="0"/>
              <a:t>: </a:t>
            </a:r>
          </a:p>
          <a:p>
            <a:r>
              <a:rPr lang="en-US" altLang="ja-JP" dirty="0"/>
              <a:t>(Good potential and experience)</a:t>
            </a:r>
            <a:endParaRPr kumimoji="1" lang="en-US" altLang="ja-JP" dirty="0"/>
          </a:p>
          <a:p>
            <a:r>
              <a:rPr kumimoji="1" lang="en-US" altLang="ja-JP" b="1" dirty="0"/>
              <a:t>Not food insecurity area</a:t>
            </a:r>
            <a:r>
              <a:rPr kumimoji="1" lang="en-US" altLang="ja-JP" dirty="0"/>
              <a:t>:</a:t>
            </a:r>
          </a:p>
          <a:p>
            <a:r>
              <a:rPr lang="en-US" altLang="ja-JP" dirty="0"/>
              <a:t>(</a:t>
            </a:r>
            <a:r>
              <a:rPr kumimoji="1" lang="en-US" altLang="ja-JP" dirty="0"/>
              <a:t>Not PSNP target area,,,)</a:t>
            </a:r>
            <a:endParaRPr lang="en-US" altLang="ja-JP" dirty="0"/>
          </a:p>
          <a:p>
            <a:r>
              <a:rPr kumimoji="1" lang="en-US" altLang="ja-JP" dirty="0"/>
              <a:t>Avoid insecurity area:</a:t>
            </a:r>
          </a:p>
          <a:p>
            <a:r>
              <a:rPr kumimoji="1" lang="en-US" altLang="ja-JP" dirty="0"/>
              <a:t>(Physically difficult to implement the activity on the ground,,,)</a:t>
            </a:r>
          </a:p>
        </p:txBody>
      </p:sp>
    </p:spTree>
    <p:extLst>
      <p:ext uri="{BB962C8B-B14F-4D97-AF65-F5344CB8AC3E}">
        <p14:creationId xmlns:p14="http://schemas.microsoft.com/office/powerpoint/2010/main" val="2209513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Accessibility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891" y="1971098"/>
            <a:ext cx="10266218" cy="4351338"/>
          </a:xfrm>
        </p:spPr>
        <p:txBody>
          <a:bodyPr/>
          <a:lstStyle/>
          <a:p>
            <a:r>
              <a:rPr kumimoji="1" lang="en-US" altLang="ja-JP" b="1" dirty="0"/>
              <a:t>Physical road Accessibility </a:t>
            </a:r>
            <a:r>
              <a:rPr kumimoji="1" lang="en-US" altLang="ja-JP" dirty="0"/>
              <a:t>from woreda center to the site:</a:t>
            </a:r>
          </a:p>
          <a:p>
            <a:r>
              <a:rPr lang="en-US" altLang="ja-JP" dirty="0"/>
              <a:t>(Accessible all through year)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Woreda and Kebele expert can visit the site for frequent F/U.</a:t>
            </a:r>
          </a:p>
          <a:p>
            <a:r>
              <a:rPr lang="en-US" altLang="ja-JP" dirty="0"/>
              <a:t>(Avoid the difficult location for actual implementation and F/U)</a:t>
            </a:r>
          </a:p>
        </p:txBody>
      </p:sp>
    </p:spTree>
    <p:extLst>
      <p:ext uri="{BB962C8B-B14F-4D97-AF65-F5344CB8AC3E}">
        <p14:creationId xmlns:p14="http://schemas.microsoft.com/office/powerpoint/2010/main" val="3881524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Group sensitivity to Gender issues 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1892589"/>
            <a:ext cx="10446327" cy="4351338"/>
          </a:xfrm>
        </p:spPr>
        <p:txBody>
          <a:bodyPr>
            <a:norm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Gender balance </a:t>
            </a:r>
            <a:r>
              <a:rPr kumimoji="1" lang="en-US" altLang="ja-JP" dirty="0"/>
              <a:t>of target group</a:t>
            </a:r>
          </a:p>
          <a:p>
            <a:r>
              <a:rPr lang="en-US" altLang="ja-JP" dirty="0"/>
              <a:t>Try to include </a:t>
            </a:r>
            <a:r>
              <a:rPr lang="en-US" altLang="ja-JP" b="1" dirty="0">
                <a:solidFill>
                  <a:srgbClr val="FF0000"/>
                </a:solidFill>
              </a:rPr>
              <a:t>Female/HH </a:t>
            </a:r>
            <a:r>
              <a:rPr lang="en-US" altLang="ja-JP" dirty="0"/>
              <a:t>and </a:t>
            </a:r>
            <a:r>
              <a:rPr lang="en-US" altLang="ja-JP" b="1" dirty="0">
                <a:solidFill>
                  <a:srgbClr val="FF0000"/>
                </a:solidFill>
              </a:rPr>
              <a:t>wife of Male/ HH</a:t>
            </a:r>
          </a:p>
          <a:p>
            <a:r>
              <a:rPr kumimoji="1" lang="en-US" altLang="ja-JP" b="1" dirty="0"/>
              <a:t>Female ration</a:t>
            </a:r>
            <a:r>
              <a:rPr kumimoji="1" lang="en-US" altLang="ja-JP" dirty="0"/>
              <a:t>: </a:t>
            </a:r>
            <a:r>
              <a:rPr kumimoji="1" lang="en-US" altLang="ja-JP" u="sng" dirty="0"/>
              <a:t>More than </a:t>
            </a:r>
            <a:r>
              <a:rPr kumimoji="1" lang="en-US" altLang="ja-JP" u="sng" dirty="0">
                <a:solidFill>
                  <a:srgbClr val="FF0000"/>
                </a:solidFill>
              </a:rPr>
              <a:t>30 % </a:t>
            </a:r>
          </a:p>
          <a:p>
            <a:r>
              <a:rPr lang="en-US" altLang="ja-JP" dirty="0"/>
              <a:t>(</a:t>
            </a:r>
            <a:r>
              <a:rPr kumimoji="1" lang="en-US" altLang="ja-JP" dirty="0"/>
              <a:t>or </a:t>
            </a:r>
            <a:r>
              <a:rPr kumimoji="1" lang="en-US" altLang="ja-JP" u="sng" dirty="0"/>
              <a:t>set ambitious goal like 50 %)</a:t>
            </a:r>
          </a:p>
          <a:p>
            <a:r>
              <a:rPr lang="en-US" altLang="ja-JP" dirty="0"/>
              <a:t>(Based on the actual condition and consensus among group )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Advocacy: Woreda and kebele office have clear policy to address the gender issue in agriculture extension service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472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Relationship between extension staffs and groups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818" y="1924915"/>
            <a:ext cx="11014364" cy="4378903"/>
          </a:xfrm>
        </p:spPr>
        <p:txBody>
          <a:bodyPr>
            <a:norm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Committed DAs </a:t>
            </a:r>
            <a:r>
              <a:rPr kumimoji="1" lang="en-US" altLang="ja-JP" b="1" dirty="0"/>
              <a:t>at the Kebele</a:t>
            </a:r>
          </a:p>
          <a:p>
            <a:r>
              <a:rPr kumimoji="1" lang="en-US" altLang="ja-JP" b="1" dirty="0">
                <a:solidFill>
                  <a:srgbClr val="FF0000"/>
                </a:solidFill>
              </a:rPr>
              <a:t>Good relationship(Trust) </a:t>
            </a:r>
            <a:r>
              <a:rPr kumimoji="1" lang="en-US" altLang="ja-JP" dirty="0"/>
              <a:t>between Government extension staffs and farmer group</a:t>
            </a:r>
          </a:p>
          <a:p>
            <a:endParaRPr lang="en-US" altLang="ja-JP" dirty="0"/>
          </a:p>
          <a:p>
            <a:r>
              <a:rPr kumimoji="1" lang="en-US" altLang="ja-JP" b="1" dirty="0">
                <a:solidFill>
                  <a:srgbClr val="FF0000"/>
                </a:solidFill>
              </a:rPr>
              <a:t>Positive attitude and understanding </a:t>
            </a:r>
            <a:r>
              <a:rPr kumimoji="1" lang="en-US" altLang="ja-JP" dirty="0"/>
              <a:t>on agriculture extension service by Government.</a:t>
            </a:r>
          </a:p>
          <a:p>
            <a:r>
              <a:rPr kumimoji="1" lang="en-US" altLang="ja-JP" dirty="0"/>
              <a:t>(If they have negative perception or problem ,,,maybe not easy,,,)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912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39D15-BEAA-47F6-877C-BE9663FB7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7A2B02-C65D-4126-B73E-6859E0BA5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After selection of target WUA(scheme), General sensitization WS will be organized for the target Scheme.</a:t>
            </a:r>
          </a:p>
          <a:p>
            <a:r>
              <a:rPr lang="en-US" altLang="ja-JP" dirty="0"/>
              <a:t>To select the target group members ,members selection criteria should be shared with the CPs and WUA representatives.</a:t>
            </a:r>
          </a:p>
        </p:txBody>
      </p:sp>
    </p:spTree>
    <p:extLst>
      <p:ext uri="{BB962C8B-B14F-4D97-AF65-F5344CB8AC3E}">
        <p14:creationId xmlns:p14="http://schemas.microsoft.com/office/powerpoint/2010/main" val="273227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40F12-10E0-46FD-B072-5989041E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b="1" dirty="0">
                <a:latin typeface="Arial Black" panose="020B0A04020102020204" pitchFamily="34" charset="0"/>
              </a:rPr>
              <a:t>Group </a:t>
            </a:r>
            <a:r>
              <a:rPr kumimoji="1" lang="en-US" altLang="ja-JP" b="1" dirty="0">
                <a:latin typeface="Arial Black" panose="020B0A04020102020204" pitchFamily="34" charset="0"/>
                <a:cs typeface="Arial" panose="020B0604020202020204" pitchFamily="34" charset="0"/>
              </a:rPr>
              <a:t>status</a:t>
            </a:r>
            <a:endParaRPr kumimoji="1" lang="ja-JP" altLang="en-US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68356F-3AB6-4BEF-8B61-CF6D63953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573" y="1966479"/>
            <a:ext cx="11154064" cy="4351338"/>
          </a:xfrm>
        </p:spPr>
        <p:txBody>
          <a:bodyPr/>
          <a:lstStyle/>
          <a:p>
            <a:r>
              <a:rPr kumimoji="1" lang="en-US" altLang="ja-JP" b="1" dirty="0"/>
              <a:t>Group members </a:t>
            </a:r>
            <a:r>
              <a:rPr kumimoji="1" lang="en-US" altLang="ja-JP" dirty="0"/>
              <a:t>should be selected from the target WUA(Scheme).</a:t>
            </a:r>
          </a:p>
          <a:p>
            <a:r>
              <a:rPr kumimoji="1" lang="en-US" altLang="ja-JP" dirty="0"/>
              <a:t>(If there is already existing group for Horticulture production and marketing,</a:t>
            </a:r>
            <a:r>
              <a:rPr lang="ja-JP" altLang="en-US" dirty="0"/>
              <a:t> </a:t>
            </a:r>
            <a:r>
              <a:rPr kumimoji="1" lang="en-US" altLang="ja-JP" dirty="0"/>
              <a:t>no need to formulate the new group for </a:t>
            </a:r>
            <a:r>
              <a:rPr kumimoji="1" lang="en-US" altLang="ja-JP" dirty="0" err="1"/>
              <a:t>Ethio</a:t>
            </a:r>
            <a:r>
              <a:rPr kumimoji="1" lang="en-US" altLang="ja-JP" dirty="0"/>
              <a:t>-SHEP project intervention.)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693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43DBC-A2B7-44C2-950E-EEC733E62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Number of target group members 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385984-6CE0-418E-BB5D-7D3A038F1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63" y="1979179"/>
            <a:ext cx="10737273" cy="4351338"/>
          </a:xfrm>
        </p:spPr>
        <p:txBody>
          <a:bodyPr/>
          <a:lstStyle/>
          <a:p>
            <a:r>
              <a:rPr kumimoji="1" lang="en-US" altLang="ja-JP" b="1" dirty="0"/>
              <a:t>No. of Farmer group member </a:t>
            </a:r>
            <a:r>
              <a:rPr kumimoji="1" lang="en-US" altLang="ja-JP" dirty="0"/>
              <a:t>should be </a:t>
            </a:r>
            <a:r>
              <a:rPr kumimoji="1" lang="en-US" altLang="ja-JP" b="1" dirty="0"/>
              <a:t>30-40 members.</a:t>
            </a:r>
          </a:p>
          <a:p>
            <a:r>
              <a:rPr lang="en-US" altLang="ja-JP" dirty="0"/>
              <a:t>(</a:t>
            </a:r>
            <a:r>
              <a:rPr lang="en-US" altLang="ja-JP" dirty="0">
                <a:solidFill>
                  <a:srgbClr val="FF0000"/>
                </a:solidFill>
              </a:rPr>
              <a:t>Manageable number</a:t>
            </a:r>
            <a:r>
              <a:rPr lang="en-US" altLang="ja-JP" dirty="0"/>
              <a:t>).</a:t>
            </a:r>
          </a:p>
          <a:p>
            <a:r>
              <a:rPr kumimoji="1" lang="en-US" altLang="ja-JP" dirty="0"/>
              <a:t>Final decision will be </a:t>
            </a:r>
            <a:r>
              <a:rPr lang="en-US" altLang="ja-JP" dirty="0"/>
              <a:t>based</a:t>
            </a:r>
            <a:r>
              <a:rPr kumimoji="1" lang="en-US" altLang="ja-JP" dirty="0"/>
              <a:t> on the </a:t>
            </a:r>
            <a:r>
              <a:rPr lang="en-US" altLang="ja-JP" dirty="0"/>
              <a:t>consensus among the target group,,,</a:t>
            </a:r>
            <a:endParaRPr kumimoji="1" lang="en-US" altLang="ja-JP" dirty="0"/>
          </a:p>
          <a:p>
            <a:r>
              <a:rPr kumimoji="1" lang="en-US" altLang="ja-JP" dirty="0"/>
              <a:t>Near by area(Sub-village level) or pick up from different location into one group,,,,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855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B6BD5F-C145-46AB-A7A0-2E47DE8F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2A0457-5D91-4A58-B9DB-AE79184FA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299" y="1774824"/>
            <a:ext cx="9830955" cy="4918075"/>
          </a:xfrm>
        </p:spPr>
        <p:txBody>
          <a:bodyPr>
            <a:normAutofit/>
          </a:bodyPr>
          <a:lstStyle/>
          <a:p>
            <a:r>
              <a:rPr lang="en-US" altLang="ja-JP" b="1" dirty="0"/>
              <a:t>Age</a:t>
            </a:r>
            <a:r>
              <a:rPr lang="en-US" altLang="ja-JP" dirty="0"/>
              <a:t>: Out of school youth age(18)  to adult(~50).</a:t>
            </a:r>
          </a:p>
          <a:p>
            <a:r>
              <a:rPr lang="en-US" altLang="ja-JP" dirty="0"/>
              <a:t>Physically active for Horticulture production.(Not too old,,)</a:t>
            </a:r>
          </a:p>
          <a:p>
            <a:r>
              <a:rPr lang="en-US" altLang="ja-JP" b="1" dirty="0"/>
              <a:t>Attitude</a:t>
            </a:r>
            <a:r>
              <a:rPr lang="en-US" altLang="ja-JP" dirty="0"/>
              <a:t>: Positive and eager to learn new thing and technology</a:t>
            </a:r>
            <a:r>
              <a:rPr lang="ja-JP" altLang="en-US" dirty="0"/>
              <a:t> </a:t>
            </a:r>
            <a:r>
              <a:rPr lang="en-US" altLang="ja-JP" dirty="0"/>
              <a:t>and</a:t>
            </a:r>
            <a:r>
              <a:rPr lang="ja-JP" altLang="en-US" dirty="0"/>
              <a:t> </a:t>
            </a:r>
            <a:r>
              <a:rPr lang="en-US" altLang="ja-JP" dirty="0"/>
              <a:t>share</a:t>
            </a:r>
            <a:r>
              <a:rPr lang="ja-JP" altLang="en-US" dirty="0"/>
              <a:t> </a:t>
            </a:r>
            <a:r>
              <a:rPr lang="en-US" altLang="ja-JP" dirty="0"/>
              <a:t>with the nearby farmers</a:t>
            </a:r>
          </a:p>
          <a:p>
            <a:r>
              <a:rPr lang="en-US" altLang="ja-JP" b="1" dirty="0"/>
              <a:t>Members include</a:t>
            </a:r>
            <a:r>
              <a:rPr lang="en-US" altLang="ja-JP" dirty="0"/>
              <a:t>: Model farmers, F HH farmers, wife of Male HH and young farmers etc.</a:t>
            </a:r>
          </a:p>
          <a:p>
            <a:r>
              <a:rPr lang="en-US" altLang="ja-JP" dirty="0"/>
              <a:t>Group members should have the </a:t>
            </a:r>
            <a:r>
              <a:rPr lang="en-US" altLang="ja-JP" b="1" dirty="0"/>
              <a:t>sense of representatives </a:t>
            </a:r>
            <a:r>
              <a:rPr lang="en-US" altLang="ja-JP" dirty="0"/>
              <a:t>of the scheme or kebele to feedback and share SHEP activity for their group.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34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B6BD5F-C145-46AB-A7A0-2E47DE8F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Membership </a:t>
            </a:r>
            <a:r>
              <a:rPr kumimoji="1" lang="en-US" altLang="ja-JP" dirty="0" err="1">
                <a:latin typeface="Arial Black" panose="020B0A04020102020204" pitchFamily="34" charset="0"/>
              </a:rPr>
              <a:t>Cont</a:t>
            </a:r>
            <a:r>
              <a:rPr kumimoji="1" lang="en-US" altLang="ja-JP" dirty="0">
                <a:latin typeface="Arial Black" panose="020B0A04020102020204" pitchFamily="34" charset="0"/>
              </a:rPr>
              <a:t>,,,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2A0457-5D91-4A58-B9DB-AE79184FA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280" y="1946710"/>
            <a:ext cx="9514609" cy="4204709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Literacy</a:t>
            </a:r>
            <a:r>
              <a:rPr kumimoji="1" lang="en-US" altLang="ja-JP" dirty="0"/>
              <a:t>-Group official should be literate or semi-literate in order to read and write during the training session and may translate the training materials /hands out into their local language.</a:t>
            </a:r>
          </a:p>
          <a:p>
            <a:endParaRPr lang="en-US" altLang="ja-JP" dirty="0"/>
          </a:p>
          <a:p>
            <a:r>
              <a:rPr kumimoji="1" lang="en-US" altLang="ja-JP" b="1" dirty="0"/>
              <a:t>Main business</a:t>
            </a:r>
            <a:r>
              <a:rPr kumimoji="1" lang="en-US" altLang="ja-JP" dirty="0"/>
              <a:t>-each group member must be practicing </a:t>
            </a:r>
            <a:r>
              <a:rPr kumimoji="1" lang="en-US" altLang="ja-JP" dirty="0">
                <a:solidFill>
                  <a:srgbClr val="FF0000"/>
                </a:solidFill>
              </a:rPr>
              <a:t>Horticulture as main business</a:t>
            </a:r>
          </a:p>
          <a:p>
            <a:r>
              <a:rPr kumimoji="1" lang="en-US" altLang="ja-JP" dirty="0"/>
              <a:t>(More than 50% from horticulture)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59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Group </a:t>
            </a:r>
            <a:r>
              <a:rPr lang="en-US" altLang="ja-JP" dirty="0">
                <a:latin typeface="Arial Black" panose="020B0A04020102020204" pitchFamily="34" charset="0"/>
              </a:rPr>
              <a:t>character,,,,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690" y="2075007"/>
            <a:ext cx="9989127" cy="3813176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Avoid the group members </a:t>
            </a:r>
            <a:r>
              <a:rPr kumimoji="1" lang="en-US" altLang="ja-JP" dirty="0"/>
              <a:t>already supported by similar donor program in Horticulture sector. </a:t>
            </a:r>
          </a:p>
          <a:p>
            <a:r>
              <a:rPr lang="en-US" altLang="ja-JP" dirty="0"/>
              <a:t>(Avoid overlapping and confusion with the other project intervention)</a:t>
            </a:r>
          </a:p>
          <a:p>
            <a:endParaRPr lang="en-US" altLang="ja-JP" dirty="0"/>
          </a:p>
          <a:p>
            <a:r>
              <a:rPr lang="en-US" altLang="ja-JP" dirty="0"/>
              <a:t>Avoid the </a:t>
            </a:r>
            <a:r>
              <a:rPr lang="en-US" altLang="ja-JP" b="1" dirty="0"/>
              <a:t>group members with serious internal conflict</a:t>
            </a:r>
            <a:r>
              <a:rPr lang="en-US" altLang="ja-JP" dirty="0"/>
              <a:t>.(Water distribution ,others internal problems,,)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29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Group Attitude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745" y="1630218"/>
            <a:ext cx="10099964" cy="4756727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Healthy and positive attitude for change</a:t>
            </a:r>
          </a:p>
          <a:p>
            <a:r>
              <a:rPr lang="en-US" altLang="ja-JP" dirty="0"/>
              <a:t>Group unity for improvement:</a:t>
            </a:r>
          </a:p>
          <a:p>
            <a:endParaRPr kumimoji="1" lang="en-US" altLang="ja-JP" dirty="0"/>
          </a:p>
          <a:p>
            <a:r>
              <a:rPr lang="en-US" altLang="ja-JP" dirty="0"/>
              <a:t>Group members </a:t>
            </a:r>
            <a:r>
              <a:rPr lang="en-US" altLang="ja-JP" u="sng" dirty="0"/>
              <a:t>who can agree with the </a:t>
            </a:r>
            <a:r>
              <a:rPr lang="en-US" altLang="ja-JP" b="1" u="sng" dirty="0"/>
              <a:t>project intervention modality</a:t>
            </a:r>
            <a:r>
              <a:rPr lang="en-US" altLang="ja-JP" dirty="0"/>
              <a:t>:</a:t>
            </a:r>
          </a:p>
          <a:p>
            <a:r>
              <a:rPr lang="en-US" altLang="ja-JP" dirty="0"/>
              <a:t>Intervention for </a:t>
            </a:r>
            <a:r>
              <a:rPr lang="en-US" altLang="ja-JP" b="1" dirty="0">
                <a:solidFill>
                  <a:srgbClr val="FF0000"/>
                </a:solidFill>
              </a:rPr>
              <a:t>Capacity building</a:t>
            </a:r>
            <a:r>
              <a:rPr lang="en-US" altLang="ja-JP" dirty="0"/>
              <a:t>:</a:t>
            </a:r>
          </a:p>
          <a:p>
            <a:r>
              <a:rPr lang="en-US" altLang="ja-JP" b="1" dirty="0"/>
              <a:t>-No free input distribution</a:t>
            </a:r>
            <a:r>
              <a:rPr lang="en-US" altLang="ja-JP" dirty="0"/>
              <a:t>.</a:t>
            </a:r>
          </a:p>
          <a:p>
            <a:r>
              <a:rPr lang="en-US" altLang="ja-JP" b="1" dirty="0"/>
              <a:t>-No infrastructure construction</a:t>
            </a:r>
            <a:r>
              <a:rPr lang="en-US" altLang="ja-JP" dirty="0"/>
              <a:t>. </a:t>
            </a:r>
            <a:r>
              <a:rPr kumimoji="1" lang="en-US" altLang="ja-JP" dirty="0"/>
              <a:t> </a:t>
            </a:r>
          </a:p>
          <a:p>
            <a:r>
              <a:rPr lang="en-US" altLang="ja-JP" b="1" dirty="0"/>
              <a:t>-No payment </a:t>
            </a:r>
            <a:r>
              <a:rPr lang="en-US" altLang="ja-JP" dirty="0"/>
              <a:t>for the training in the field at kebele level.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475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B4936-383D-4278-AE78-4FB982043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B0F0"/>
          </a:solidFill>
        </p:spPr>
        <p:txBody>
          <a:bodyPr/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Group Attitude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24B48-CB08-48D0-8C61-45205765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4" y="1879527"/>
            <a:ext cx="9878291" cy="4258037"/>
          </a:xfrm>
        </p:spPr>
        <p:txBody>
          <a:bodyPr>
            <a:norm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Good motivation for change</a:t>
            </a:r>
            <a:r>
              <a:rPr kumimoji="1" lang="en-US" altLang="ja-JP" dirty="0"/>
              <a:t>:</a:t>
            </a:r>
          </a:p>
          <a:p>
            <a:r>
              <a:rPr lang="en-US" altLang="ja-JP" b="1" dirty="0"/>
              <a:t>Group members who have specific constraints on horticulture production and want to change or improve the current horticulture production and marketing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r>
              <a:rPr lang="en-US" altLang="ja-JP" dirty="0"/>
              <a:t>Their constraints which the project can address or fill the gaps by intervention,,,.</a:t>
            </a:r>
          </a:p>
          <a:p>
            <a:endParaRPr lang="en-US" altLang="ja-JP" dirty="0"/>
          </a:p>
          <a:p>
            <a:r>
              <a:rPr kumimoji="1" lang="en-US" altLang="ja-JP" b="1" dirty="0"/>
              <a:t>Ability and willingness </a:t>
            </a:r>
            <a:r>
              <a:rPr kumimoji="1" lang="en-US" altLang="ja-JP" dirty="0"/>
              <a:t>to mobilize their own resources for Horticulture production: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869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689</Words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Arial,Bold</vt:lpstr>
      <vt:lpstr>游ゴシック</vt:lpstr>
      <vt:lpstr>游ゴシック Light</vt:lpstr>
      <vt:lpstr>Arial</vt:lpstr>
      <vt:lpstr>Arial Black</vt:lpstr>
      <vt:lpstr>Office テーマ</vt:lpstr>
      <vt:lpstr>Selection Criteria of target group members (Members selection) </vt:lpstr>
      <vt:lpstr>Introduction</vt:lpstr>
      <vt:lpstr>Group status</vt:lpstr>
      <vt:lpstr>Number of target group members </vt:lpstr>
      <vt:lpstr>Membership</vt:lpstr>
      <vt:lpstr>Membership Cont,,,</vt:lpstr>
      <vt:lpstr>Group character,,,,</vt:lpstr>
      <vt:lpstr>Group Attitude</vt:lpstr>
      <vt:lpstr>Group Attitude</vt:lpstr>
      <vt:lpstr>Expected Group Activities</vt:lpstr>
      <vt:lpstr>Area under coverage</vt:lpstr>
      <vt:lpstr>Accessibility</vt:lpstr>
      <vt:lpstr>Group sensitivity to Gender issues </vt:lpstr>
      <vt:lpstr>Relationship between extension staffs and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2019-04-18T07:54:17Z</dcterms:created>
  <dcterms:modified xsi:type="dcterms:W3CDTF">2022-10-12T08:53:59Z</dcterms:modified>
</cp:coreProperties>
</file>