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  <p:sldMasterId id="2147483732" r:id="rId6"/>
    <p:sldMasterId id="2147483744" r:id="rId7"/>
    <p:sldMasterId id="2147483756" r:id="rId8"/>
    <p:sldMasterId id="2147483768" r:id="rId9"/>
  </p:sldMasterIdLst>
  <p:notesMasterIdLst>
    <p:notesMasterId r:id="rId45"/>
  </p:notesMasterIdLst>
  <p:sldIdLst>
    <p:sldId id="305" r:id="rId10"/>
    <p:sldId id="381" r:id="rId11"/>
    <p:sldId id="306" r:id="rId12"/>
    <p:sldId id="307" r:id="rId13"/>
    <p:sldId id="311" r:id="rId14"/>
    <p:sldId id="337" r:id="rId15"/>
    <p:sldId id="316" r:id="rId16"/>
    <p:sldId id="327" r:id="rId17"/>
    <p:sldId id="320" r:id="rId18"/>
    <p:sldId id="359" r:id="rId19"/>
    <p:sldId id="322" r:id="rId20"/>
    <p:sldId id="323" r:id="rId21"/>
    <p:sldId id="324" r:id="rId22"/>
    <p:sldId id="326" r:id="rId23"/>
    <p:sldId id="332" r:id="rId24"/>
    <p:sldId id="333" r:id="rId25"/>
    <p:sldId id="335" r:id="rId26"/>
    <p:sldId id="336" r:id="rId27"/>
    <p:sldId id="338" r:id="rId28"/>
    <p:sldId id="383" r:id="rId29"/>
    <p:sldId id="384" r:id="rId30"/>
    <p:sldId id="392" r:id="rId31"/>
    <p:sldId id="393" r:id="rId32"/>
    <p:sldId id="396" r:id="rId33"/>
    <p:sldId id="397" r:id="rId34"/>
    <p:sldId id="398" r:id="rId35"/>
    <p:sldId id="399" r:id="rId36"/>
    <p:sldId id="401" r:id="rId37"/>
    <p:sldId id="330" r:id="rId38"/>
    <p:sldId id="331" r:id="rId39"/>
    <p:sldId id="348" r:id="rId40"/>
    <p:sldId id="357" r:id="rId41"/>
    <p:sldId id="374" r:id="rId42"/>
    <p:sldId id="378" r:id="rId43"/>
    <p:sldId id="37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482" autoAdjust="0"/>
  </p:normalViewPr>
  <p:slideViewPr>
    <p:cSldViewPr>
      <p:cViewPr varScale="1">
        <p:scale>
          <a:sx n="54" d="100"/>
          <a:sy n="54" d="100"/>
        </p:scale>
        <p:origin x="86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presProps" Target="pres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F0106-FB0B-4B35-B3B0-967CBF6B4DB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7763F-E01B-461B-BC19-CAF6452A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03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078D7-4255-4567-A46B-AB0F234ECB4B}" type="slidenum">
              <a:rPr lang="ja-JP" altLang="en-US" smtClean="0">
                <a:solidFill>
                  <a:prstClr val="black"/>
                </a:solidFill>
              </a:rPr>
              <a:pPr/>
              <a:t>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32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DCFD0-23AA-4CFF-B95D-73950599AAAF}" type="slidenum">
              <a:rPr kumimoji="1" lang="ja-JP" altLang="en-US" smtClean="0">
                <a:solidFill>
                  <a:prstClr val="black"/>
                </a:solidFill>
              </a:rPr>
              <a:pPr/>
              <a:t>10</a:t>
            </a:fld>
            <a:endParaRPr kumimoji="1"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05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87763F-E01B-461B-BC19-CAF6452A37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79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DCFD0-23AA-4CFF-B95D-73950599AAAF}" type="slidenum">
              <a:rPr kumimoji="1" lang="ja-JP" altLang="en-US" smtClean="0">
                <a:solidFill>
                  <a:prstClr val="black"/>
                </a:solidFill>
              </a:rPr>
              <a:pPr/>
              <a:t>13</a:t>
            </a:fld>
            <a:endParaRPr kumimoji="1"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360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DCFD0-23AA-4CFF-B95D-73950599AAAF}" type="slidenum">
              <a:rPr kumimoji="1" lang="ja-JP" altLang="en-US" smtClean="0">
                <a:solidFill>
                  <a:prstClr val="black"/>
                </a:solidFill>
              </a:rPr>
              <a:pPr/>
              <a:t>14</a:t>
            </a:fld>
            <a:endParaRPr kumimoji="1"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034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DCFD0-23AA-4CFF-B95D-73950599AAAF}" type="slidenum">
              <a:rPr kumimoji="1" lang="ja-JP" altLang="en-US" smtClean="0">
                <a:solidFill>
                  <a:prstClr val="black"/>
                </a:solidFill>
              </a:rPr>
              <a:pPr/>
              <a:t>16</a:t>
            </a:fld>
            <a:endParaRPr kumimoji="1"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951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Different</a:t>
            </a:r>
            <a:r>
              <a:rPr kumimoji="1" lang="en-US" altLang="ja-JP" baseline="0" dirty="0"/>
              <a:t> size of font in a table is disturbing information catch up. Photo size also should be same in case of parallel formation, like this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DCFD0-23AA-4CFF-B95D-73950599AAAF}" type="slidenum">
              <a:rPr kumimoji="1" lang="ja-JP" altLang="en-US" smtClean="0">
                <a:solidFill>
                  <a:prstClr val="black"/>
                </a:solidFill>
              </a:rPr>
              <a:pPr/>
              <a:t>18</a:t>
            </a:fld>
            <a:endParaRPr kumimoji="1"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37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Different</a:t>
            </a:r>
            <a:r>
              <a:rPr kumimoji="1" lang="en-US" altLang="ja-JP" baseline="0" dirty="0"/>
              <a:t> size of font in a table is disturbing information catch up. Photo size also should be same in case of parallel formation, like this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DCFD0-23AA-4CFF-B95D-73950599AAAF}" type="slidenum">
              <a:rPr kumimoji="1" lang="ja-JP" altLang="en-US" smtClean="0">
                <a:solidFill>
                  <a:prstClr val="black"/>
                </a:solidFill>
              </a:rPr>
              <a:pPr/>
              <a:t>19</a:t>
            </a:fld>
            <a:endParaRPr kumimoji="1"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52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7E01-1DD8-4ED7-85D8-42670A1C49F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7EE-50C1-4982-A3B4-FDBB4265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44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7E01-1DD8-4ED7-85D8-42670A1C49F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7EE-50C1-4982-A3B4-FDBB4265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10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7E01-1DD8-4ED7-85D8-42670A1C49F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7EE-50C1-4982-A3B4-FDBB4265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28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D3B2-C885-42CC-A7E3-73ABEEE90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78A0-849F-4436-9283-AF98CF1B72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25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D3B2-C885-42CC-A7E3-73ABEEE90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78A0-849F-4436-9283-AF98CF1B72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30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D3B2-C885-42CC-A7E3-73ABEEE90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78A0-849F-4436-9283-AF98CF1B72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2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D3B2-C885-42CC-A7E3-73ABEEE90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78A0-849F-4436-9283-AF98CF1B72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14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D3B2-C885-42CC-A7E3-73ABEEE90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78A0-849F-4436-9283-AF98CF1B72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261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D3B2-C885-42CC-A7E3-73ABEEE90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78A0-849F-4436-9283-AF98CF1B72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29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D3B2-C885-42CC-A7E3-73ABEEE90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78A0-849F-4436-9283-AF98CF1B72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134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D3B2-C885-42CC-A7E3-73ABEEE90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78A0-849F-4436-9283-AF98CF1B72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3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7E01-1DD8-4ED7-85D8-42670A1C49F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7EE-50C1-4982-A3B4-FDBB4265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721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D3B2-C885-42CC-A7E3-73ABEEE90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78A0-849F-4436-9283-AF98CF1B72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15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D3B2-C885-42CC-A7E3-73ABEEE90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78A0-849F-4436-9283-AF98CF1B72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60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D3B2-C885-42CC-A7E3-73ABEEE90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78A0-849F-4436-9283-AF98CF1B72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2502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7AB672-5C75-4D8D-AA54-C5F0451BF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C4783F0-EEA9-4B0E-A280-129A9564E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C4D4B7-65A2-4FF8-A6B9-F71ED56C2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1B0F-384A-435A-AEFC-285F85DFB76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95B86A-43B1-4B32-BE24-16C4BD23A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8E05B2-55A3-4811-AFCF-D9980CB59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29F5-F581-42AB-9742-03F36DC9E2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562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B57DC3-DEB0-495F-8B51-D93D4F938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A4B435-B551-453E-9053-DB7AD7ADC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C1F267-E1F2-4690-9456-B6D641B10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1B0F-384A-435A-AEFC-285F85DFB76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668BAA-BC15-4F24-8BDC-3FFAADFE1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8694F1-8D7C-45AB-AF91-66D1E251F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29F5-F581-42AB-9742-03F36DC9E2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684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4B4BC6-80AB-43D4-8FEF-A9AFDB0E3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6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8C4A4C3-AB57-4577-9A41-E0B84FA7B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9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EC07A4-1A0F-451C-937B-D907720D3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1B0F-384A-435A-AEFC-285F85DFB76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3B024A8-EFB0-4F7C-AB8F-D671D0CA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8FB705-BA72-4ED1-A0B0-63955B355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29F5-F581-42AB-9742-03F36DC9E2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098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590FFC-48C2-4F81-9390-B8B5F739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26EF076-666B-43EF-A3A8-4E0D9424E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AE77B79-5902-43FF-BE3C-8F40BF138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A1A7278-8FCB-4C43-9844-E9864DDEC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1B0F-384A-435A-AEFC-285F85DFB76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F665C27-B02D-40F0-A9BD-5FDCE4946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BFBEDF3-5847-468B-B187-E3A817CC7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29F5-F581-42AB-9742-03F36DC9E2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217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F54191-1D31-48E4-AF44-001ED76F2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5B658D6-4C74-48E3-95F2-659EBA288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0855540-B74A-4409-9A61-4F2EA1751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BC6840A-93B9-4C68-987F-9AE52C61C8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A10317D-C20A-430A-91FA-56873FCBB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48E522A-2A96-4736-8D5C-109B1ACA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1B0F-384A-435A-AEFC-285F85DFB76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AE1625E-8B8D-4C8C-83F3-9EECD04E0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C5206FE-7FAB-427D-B68C-F2C9CA040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29F5-F581-42AB-9742-03F36DC9E2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59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7B97B8-06B8-4548-912D-DE08ED419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15BE72D-D9CC-415C-A90F-D069C3C73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1B0F-384A-435A-AEFC-285F85DFB76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98872D1-3395-40CD-9820-2FB85C815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256B255-CBDA-465D-A710-0609E443E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29F5-F581-42AB-9742-03F36DC9E2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454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D743012-66FA-4DB8-B5C9-A693777D3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1B0F-384A-435A-AEFC-285F85DFB76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C44AC6F-BAE3-4102-9199-93F3C0268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FEB219-1018-4870-943B-E0DEAA445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29F5-F581-42AB-9742-03F36DC9E2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63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7E01-1DD8-4ED7-85D8-42670A1C49F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7EE-50C1-4982-A3B4-FDBB4265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38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D06D8D-AD52-446E-9401-43435B5EE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AEE043-F768-4610-BF3F-98C4FD04B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5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6C99FF4-9050-4A15-A4AF-E803488BB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8A91399-88F3-4629-BDBF-F7C43CFE7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1B0F-384A-435A-AEFC-285F85DFB76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39386B6-7ED2-4363-A4C8-99436F39C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E84E842-4A54-41E0-B5C8-85B92987B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29F5-F581-42AB-9742-03F36DC9E2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8137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4FE825-F411-4A3A-BB78-398C5D168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42F23CF-6AC2-46A4-BD9A-0E9FA3DB4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5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35D9DDE-F850-4983-A254-01DD0A9B5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54D26B8-83E9-4AFE-B8CD-9082ED5AA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1B0F-384A-435A-AEFC-285F85DFB76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7695B32-7539-4D62-9334-BDD48A230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119CC18-21FB-400B-AAE5-CFEC314AF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29F5-F581-42AB-9742-03F36DC9E2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073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C96E59-DE6C-4B11-BB81-2CA1EB361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263B36D-45AC-4357-A4F0-CF2757B5F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1E4604-FD2F-413F-87C8-477846DA0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1B0F-384A-435A-AEFC-285F85DFB76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40DC7F-F1B2-4F0F-878A-DF490A9AC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B81C39-BEEE-4250-A5B7-332A95F05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29F5-F581-42AB-9742-03F36DC9E2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0145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11FAAF5-BC6E-4988-8834-34F123917E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CC14E14-3E6E-4DFA-B824-7D4A767688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671A12-6D27-4604-9400-304C7CAE6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1B0F-384A-435A-AEFC-285F85DFB76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379DAD-10B6-4A97-A819-8E4F30DC6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630DB1-991E-4F11-9EA6-781A37971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29F5-F581-42AB-9742-03F36DC9E2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1593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00F1-C3A2-4ABC-BACC-16CF1E27D2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6401-FC4C-4F8C-8787-B2FBB38F39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7759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00F1-C3A2-4ABC-BACC-16CF1E27D2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6401-FC4C-4F8C-8787-B2FBB38F39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881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00F1-C3A2-4ABC-BACC-16CF1E27D2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6401-FC4C-4F8C-8787-B2FBB38F39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431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00F1-C3A2-4ABC-BACC-16CF1E27D2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6401-FC4C-4F8C-8787-B2FBB38F39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7520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00F1-C3A2-4ABC-BACC-16CF1E27D2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6401-FC4C-4F8C-8787-B2FBB38F39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8638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00F1-C3A2-4ABC-BACC-16CF1E27D2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6401-FC4C-4F8C-8787-B2FBB38F39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468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7E01-1DD8-4ED7-85D8-42670A1C49F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7EE-50C1-4982-A3B4-FDBB4265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87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00F1-C3A2-4ABC-BACC-16CF1E27D2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6401-FC4C-4F8C-8787-B2FBB38F39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837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00F1-C3A2-4ABC-BACC-16CF1E27D2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6401-FC4C-4F8C-8787-B2FBB38F39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379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00F1-C3A2-4ABC-BACC-16CF1E27D2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6401-FC4C-4F8C-8787-B2FBB38F39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3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00F1-C3A2-4ABC-BACC-16CF1E27D2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6401-FC4C-4F8C-8787-B2FBB38F39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4269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00F1-C3A2-4ABC-BACC-16CF1E27D2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6401-FC4C-4F8C-8787-B2FBB38F39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740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E7E5A5-6FAC-454C-BFF4-8896B9D3B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A642ED0-326E-469C-8B35-A9DA9A8CB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EE1EA4-0EDC-485A-94C9-B277F9AD8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75F2-0FE2-4331-B706-47FDB06882F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C1EB12-349A-4573-A1F3-34E7E8C65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5CADBA-A625-4D50-8D27-C5CB441A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46D1-BDA2-4A54-9560-E2F933866B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054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0BCF98-3C97-4727-872C-AE56184C6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06F83F-D841-45CC-820E-75FFFA621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D849FF-0253-4681-8632-3A6059A2A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75F2-0FE2-4331-B706-47FDB06882F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98046D-E226-49A9-BB65-4011FBC17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577A5A6-48A5-4FCB-B5EF-11AFE1D63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46D1-BDA2-4A54-9560-E2F933866B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0077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ECFBBC-23A3-49E0-AE56-67B20D75C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8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44F1660-60BD-4236-9D78-13388F87E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0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B987278-6A62-4B7C-854C-C58BFBE8A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75F2-0FE2-4331-B706-47FDB06882F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441C69-C353-489B-923A-99F640B41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A790402-9F64-4097-BF81-A7E0D4A97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46D1-BDA2-4A54-9560-E2F933866B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743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420A0D-CA3C-44C3-8F1F-1E060A9E8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61C8FE3-2C00-4410-A5FC-543B5B764F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5A9E17C-969D-4893-BA81-08F967813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254E32-65A5-4CB7-AD22-34FD8A942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75F2-0FE2-4331-B706-47FDB06882F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9ABDB68-67FA-4976-99BD-A7F00D4C5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AC04BDC-B400-4225-89C0-7CDF8E736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46D1-BDA2-4A54-9560-E2F933866B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927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A37AC7-1683-4DE0-8AC4-BA45FAF52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049E5A-27EC-4C3E-AFFD-9091AF7D6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CF85FD2-CF21-4255-A2A9-2F6B9DEC4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78233DD-6B53-46AD-959D-0FBFBA22ED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66CBA42-98C6-4AC4-9C48-79B4DCF417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08F3E48-A1F3-455D-8ACA-EED87E077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75F2-0FE2-4331-B706-47FDB06882F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ABD8338-53E8-45A0-8F1B-27FBAB3FF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44FD770-92C3-433D-BCEB-2940D4BBB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46D1-BDA2-4A54-9560-E2F933866B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922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7E01-1DD8-4ED7-85D8-42670A1C49F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7EE-50C1-4982-A3B4-FDBB4265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761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0D9828-04A4-4A60-8A2B-384E42CD0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D49DF9A-6FC8-4C41-AE93-FD2E56ABC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75F2-0FE2-4331-B706-47FDB06882F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1CBFBE3-CD4F-4E5B-8015-CE3E38002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C5466BC-D9D4-4CC5-9CF6-FD0277D3D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46D1-BDA2-4A54-9560-E2F933866B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211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773C02B-747D-4448-99C8-12F5B9256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75F2-0FE2-4331-B706-47FDB06882F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07EE20A-5F35-4848-9F0B-B5D25BD54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C9F2D14-6B51-4D7F-9331-62CDC9E8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46D1-BDA2-4A54-9560-E2F933866B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2361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43E0D2-58F1-40F2-BDBE-8C31196EB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9CB3FA-16BD-4015-A1AD-0A5F8CA65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7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7B39F55-2291-4497-B3E3-35C7D2042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133C86C-B9FC-47A6-A6C5-3B44CD427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75F2-0FE2-4331-B706-47FDB06882F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56096A1-D858-4B18-87DB-2F92D99C7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736C56-810A-4EF9-9FBE-4BAFCC385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46D1-BDA2-4A54-9560-E2F933866B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663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CE6ADA-E019-4503-AA3B-442C03B8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4657E0D-C83D-4830-A52F-261376DD3F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7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91B786C-B92D-4E23-A3C1-2FEC1B0DA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F74DC04-4348-4902-83CB-769D49BF2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75F2-0FE2-4331-B706-47FDB06882F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9C64BDF-E753-4D3B-8A98-78C666B30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5D340FD-ADC5-4437-8570-1DE669BD0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46D1-BDA2-4A54-9560-E2F933866B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8077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05CD79-8CF4-4AED-A6BC-6AAD93027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B366C5F-B107-4045-85DF-8F7FBC4BB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E840E8-B1F2-4CC5-A00F-C836BA45E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75F2-0FE2-4331-B706-47FDB06882F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16B8A4-0516-4D4F-AAF1-276695F7E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AC497B-9B6D-4B9B-ADC2-F67262BFF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46D1-BDA2-4A54-9560-E2F933866B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5976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A9BF84A-6AB5-42D8-8CD1-A64E07106D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4E8EE91-D015-4AAE-8F14-0C020AFAC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2E7137-8306-4B97-A9EC-368158413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75F2-0FE2-4331-B706-47FDB06882F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552883-D95D-42F1-96BD-992E12121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492D0-8F12-44FF-A80F-013E4DE55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46D1-BDA2-4A54-9560-E2F933866B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668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2D69-D9D0-46E0-A0F6-77BBC6EA2A7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2029-9C0E-4BD3-B65D-CB3C6B674F2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69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2D69-D9D0-46E0-A0F6-77BBC6EA2A7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2029-9C0E-4BD3-B65D-CB3C6B674F2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5222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2D69-D9D0-46E0-A0F6-77BBC6EA2A7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2029-9C0E-4BD3-B65D-CB3C6B674F2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5922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2D69-D9D0-46E0-A0F6-77BBC6EA2A7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2029-9C0E-4BD3-B65D-CB3C6B674F2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54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7E01-1DD8-4ED7-85D8-42670A1C49F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7EE-50C1-4982-A3B4-FDBB4265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118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2D69-D9D0-46E0-A0F6-77BBC6EA2A7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2029-9C0E-4BD3-B65D-CB3C6B674F2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1212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2D69-D9D0-46E0-A0F6-77BBC6EA2A7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2029-9C0E-4BD3-B65D-CB3C6B674F2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7718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2D69-D9D0-46E0-A0F6-77BBC6EA2A7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2029-9C0E-4BD3-B65D-CB3C6B674F2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6374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2D69-D9D0-46E0-A0F6-77BBC6EA2A7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2029-9C0E-4BD3-B65D-CB3C6B674F2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245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2D69-D9D0-46E0-A0F6-77BBC6EA2A7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2029-9C0E-4BD3-B65D-CB3C6B674F2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600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2D69-D9D0-46E0-A0F6-77BBC6EA2A7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2029-9C0E-4BD3-B65D-CB3C6B674F2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021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2D69-D9D0-46E0-A0F6-77BBC6EA2A7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2029-9C0E-4BD3-B65D-CB3C6B674F2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666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7E01-1DD8-4ED7-85D8-42670A1C4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7EE-50C1-4982-A3B4-FDBB42654B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9640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7E01-1DD8-4ED7-85D8-42670A1C4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7EE-50C1-4982-A3B4-FDBB42654B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8300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7E01-1DD8-4ED7-85D8-42670A1C4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7EE-50C1-4982-A3B4-FDBB42654B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021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7E01-1DD8-4ED7-85D8-42670A1C49F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7EE-50C1-4982-A3B4-FDBB4265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775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7E01-1DD8-4ED7-85D8-42670A1C4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7EE-50C1-4982-A3B4-FDBB42654B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8152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7E01-1DD8-4ED7-85D8-42670A1C4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7EE-50C1-4982-A3B4-FDBB42654B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7044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7E01-1DD8-4ED7-85D8-42670A1C4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7EE-50C1-4982-A3B4-FDBB42654B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9327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7E01-1DD8-4ED7-85D8-42670A1C4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7EE-50C1-4982-A3B4-FDBB42654B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7023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7E01-1DD8-4ED7-85D8-42670A1C4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7EE-50C1-4982-A3B4-FDBB42654B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7741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7E01-1DD8-4ED7-85D8-42670A1C4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7EE-50C1-4982-A3B4-FDBB42654B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7273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7E01-1DD8-4ED7-85D8-42670A1C4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7EE-50C1-4982-A3B4-FDBB42654B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2524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7E01-1DD8-4ED7-85D8-42670A1C4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7EE-50C1-4982-A3B4-FDBB42654B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540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E7E5A5-6FAC-454C-BFF4-8896B9D3B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A642ED0-326E-469C-8B35-A9DA9A8CB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EE1EA4-0EDC-485A-94C9-B277F9AD8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75F2-0FE2-4331-B706-47FDB06882F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C1EB12-349A-4573-A1F3-34E7E8C65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5CADBA-A625-4D50-8D27-C5CB441A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46D1-BDA2-4A54-9560-E2F933866B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689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0BCF98-3C97-4727-872C-AE56184C6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06F83F-D841-45CC-820E-75FFFA621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D849FF-0253-4681-8632-3A6059A2A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75F2-0FE2-4331-B706-47FDB06882F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98046D-E226-49A9-BB65-4011FBC17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577A5A6-48A5-4FCB-B5EF-11AFE1D63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46D1-BDA2-4A54-9560-E2F933866B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30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7E01-1DD8-4ED7-85D8-42670A1C49F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7EE-50C1-4982-A3B4-FDBB4265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518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ECFBBC-23A3-49E0-AE56-67B20D75C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44F1660-60BD-4236-9D78-13388F87E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B987278-6A62-4B7C-854C-C58BFBE8A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75F2-0FE2-4331-B706-47FDB06882F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441C69-C353-489B-923A-99F640B41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A790402-9F64-4097-BF81-A7E0D4A97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46D1-BDA2-4A54-9560-E2F933866B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232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420A0D-CA3C-44C3-8F1F-1E060A9E8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61C8FE3-2C00-4410-A5FC-543B5B764F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5A9E17C-969D-4893-BA81-08F967813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254E32-65A5-4CB7-AD22-34FD8A942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75F2-0FE2-4331-B706-47FDB06882F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9ABDB68-67FA-4976-99BD-A7F00D4C5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AC04BDC-B400-4225-89C0-7CDF8E736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46D1-BDA2-4A54-9560-E2F933866B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5561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A37AC7-1683-4DE0-8AC4-BA45FAF52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049E5A-27EC-4C3E-AFFD-9091AF7D6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CF85FD2-CF21-4255-A2A9-2F6B9DEC4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78233DD-6B53-46AD-959D-0FBFBA22ED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66CBA42-98C6-4AC4-9C48-79B4DCF417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08F3E48-A1F3-455D-8ACA-EED87E077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75F2-0FE2-4331-B706-47FDB06882F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ABD8338-53E8-45A0-8F1B-27FBAB3FF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44FD770-92C3-433D-BCEB-2940D4BBB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46D1-BDA2-4A54-9560-E2F933866B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9116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0D9828-04A4-4A60-8A2B-384E42CD0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D49DF9A-6FC8-4C41-AE93-FD2E56ABC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75F2-0FE2-4331-B706-47FDB06882F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1CBFBE3-CD4F-4E5B-8015-CE3E38002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C5466BC-D9D4-4CC5-9CF6-FD0277D3D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46D1-BDA2-4A54-9560-E2F933866B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082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773C02B-747D-4448-99C8-12F5B9256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75F2-0FE2-4331-B706-47FDB06882F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07EE20A-5F35-4848-9F0B-B5D25BD54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C9F2D14-6B51-4D7F-9331-62CDC9E8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46D1-BDA2-4A54-9560-E2F933866B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270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43E0D2-58F1-40F2-BDBE-8C31196EB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9CB3FA-16BD-4015-A1AD-0A5F8CA65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7B39F55-2291-4497-B3E3-35C7D2042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133C86C-B9FC-47A6-A6C5-3B44CD427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75F2-0FE2-4331-B706-47FDB06882F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56096A1-D858-4B18-87DB-2F92D99C7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736C56-810A-4EF9-9FBE-4BAFCC385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46D1-BDA2-4A54-9560-E2F933866B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5867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CE6ADA-E019-4503-AA3B-442C03B8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4657E0D-C83D-4830-A52F-261376DD3F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91B786C-B92D-4E23-A3C1-2FEC1B0DA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F74DC04-4348-4902-83CB-769D49BF2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75F2-0FE2-4331-B706-47FDB06882F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9C64BDF-E753-4D3B-8A98-78C666B30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5D340FD-ADC5-4437-8570-1DE669BD0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46D1-BDA2-4A54-9560-E2F933866B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3526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05CD79-8CF4-4AED-A6BC-6AAD93027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B366C5F-B107-4045-85DF-8F7FBC4BB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E840E8-B1F2-4CC5-A00F-C836BA45E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75F2-0FE2-4331-B706-47FDB06882F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16B8A4-0516-4D4F-AAF1-276695F7E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AC497B-9B6D-4B9B-ADC2-F67262BFF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46D1-BDA2-4A54-9560-E2F933866B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824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A9BF84A-6AB5-42D8-8CD1-A64E07106D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4E8EE91-D015-4AAE-8F14-0C020AFAC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2E7137-8306-4B97-A9EC-368158413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75F2-0FE2-4331-B706-47FDB06882F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552883-D95D-42F1-96BD-992E12121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492D0-8F12-44FF-A80F-013E4DE55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46D1-BDA2-4A54-9560-E2F933866B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2877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7E01-1DD8-4ED7-85D8-42670A1C4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7EE-50C1-4982-A3B4-FDBB42654B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72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7E01-1DD8-4ED7-85D8-42670A1C49F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7EE-50C1-4982-A3B4-FDBB4265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60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7E01-1DD8-4ED7-85D8-42670A1C4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7EE-50C1-4982-A3B4-FDBB42654B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081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7E01-1DD8-4ED7-85D8-42670A1C4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7EE-50C1-4982-A3B4-FDBB42654B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765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7E01-1DD8-4ED7-85D8-42670A1C4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7EE-50C1-4982-A3B4-FDBB42654B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4208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7E01-1DD8-4ED7-85D8-42670A1C4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7EE-50C1-4982-A3B4-FDBB42654B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749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7E01-1DD8-4ED7-85D8-42670A1C4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7EE-50C1-4982-A3B4-FDBB42654B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5839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7E01-1DD8-4ED7-85D8-42670A1C4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7EE-50C1-4982-A3B4-FDBB42654B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088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7E01-1DD8-4ED7-85D8-42670A1C4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7EE-50C1-4982-A3B4-FDBB42654B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4317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7E01-1DD8-4ED7-85D8-42670A1C4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7EE-50C1-4982-A3B4-FDBB42654B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54561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7E01-1DD8-4ED7-85D8-42670A1C4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7EE-50C1-4982-A3B4-FDBB42654B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4505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7E01-1DD8-4ED7-85D8-42670A1C4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7EE-50C1-4982-A3B4-FDBB42654B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03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D7E01-1DD8-4ED7-85D8-42670A1C49F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B07EE-50C1-4982-A3B4-FDBB4265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3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CD3B2-C885-42CC-A7E3-73ABEEE90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178A0-849F-4436-9283-AF98CF1B72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3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3FFFD86-430E-48A6-A22A-95C8092F3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71670C4-D4A0-49FF-85A6-94A7E0854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642A8E-B609-47D9-9333-F7174CBDD5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E1B0F-384A-435A-AEFC-285F85DFB76C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5A571A-FF1C-420D-B25D-2C24D00573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5C0D95-7E41-4295-BF75-283A51B1C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D29F5-F581-42AB-9742-03F36DC9E2E8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16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F00F1-C3A2-4ABC-BACC-16CF1E27D2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76401-FC4C-4F8C-8787-B2FBB38F39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0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206B183-1A8E-42B3-996F-31F6CEB3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4530DDD-CC60-4CC4-ACDE-4D987A11A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7F5428-1A6E-4BDF-A3DE-552E365F92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9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475F2-0FE2-4331-B706-47FDB06882F6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98B9D9-245F-4F98-BDB9-26F464E399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9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59A93A-14AC-4FA4-BE1F-4C5138C23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9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546D1-BDA2-4A54-9560-E2F933866B8A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25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12D69-D9D0-46E0-A0F6-77BBC6EA2A7A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52029-9C0E-4BD3-B65D-CB3C6B674F2F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1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D7E01-1DD8-4ED7-85D8-42670A1C4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B07EE-50C1-4982-A3B4-FDBB42654B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16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206B183-1A8E-42B3-996F-31F6CEB3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4530DDD-CC60-4CC4-ACDE-4D987A11A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7F5428-1A6E-4BDF-A3DE-552E365F92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475F2-0FE2-4331-B706-47FDB06882F6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98B9D9-245F-4F98-BDB9-26F464E399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59A93A-14AC-4FA4-BE1F-4C5138C23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546D1-BDA2-4A54-9560-E2F933866B8A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7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D7E01-1DD8-4ED7-85D8-42670A1C4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B07EE-50C1-4982-A3B4-FDBB42654B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5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5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9591" y="304519"/>
            <a:ext cx="1883410" cy="1600517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681863CB-C20E-4C18-8A70-3C6990AED68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999" y="304519"/>
            <a:ext cx="2200592" cy="1766611"/>
          </a:xfrm>
          <a:prstGeom prst="rect">
            <a:avLst/>
          </a:prstGeom>
          <a:noFill/>
        </p:spPr>
      </p:pic>
      <p:sp>
        <p:nvSpPr>
          <p:cNvPr id="7" name="タイトル 6">
            <a:extLst>
              <a:ext uri="{FF2B5EF4-FFF2-40B4-BE49-F238E27FC236}">
                <a16:creationId xmlns:a16="http://schemas.microsoft.com/office/drawing/2014/main" id="{F98E93AB-25FB-4BB6-95C7-F3F11236F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09801"/>
            <a:ext cx="9144000" cy="1524000"/>
          </a:xfrm>
          <a:solidFill>
            <a:srgbClr val="00B0F0"/>
          </a:solidFill>
        </p:spPr>
        <p:txBody>
          <a:bodyPr/>
          <a:lstStyle/>
          <a:p>
            <a:r>
              <a:rPr lang="en-US" altLang="ja-JP" b="1" dirty="0" err="1">
                <a:latin typeface="Arial" panose="020B0604020202020204" pitchFamily="34" charset="0"/>
                <a:cs typeface="Arial" panose="020B0604020202020204" pitchFamily="34" charset="0"/>
              </a:rPr>
              <a:t>Ethio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-SHEP Project Overview</a:t>
            </a:r>
            <a:endParaRPr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497E60-4DC0-41C4-9EFF-A81E095A23C8}"/>
              </a:ext>
            </a:extLst>
          </p:cNvPr>
          <p:cNvSpPr txBox="1">
            <a:spLocks/>
          </p:cNvSpPr>
          <p:nvPr/>
        </p:nvSpPr>
        <p:spPr>
          <a:xfrm>
            <a:off x="0" y="4038600"/>
            <a:ext cx="9144000" cy="1828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Market Linkage Forum</a:t>
            </a:r>
          </a:p>
          <a:p>
            <a:pPr algn="r"/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August 2019</a:t>
            </a:r>
          </a:p>
          <a:p>
            <a:pPr algn="r"/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Jimma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097FDC3-E510-436C-9220-1C13C7BB206E}"/>
              </a:ext>
            </a:extLst>
          </p:cNvPr>
          <p:cNvSpPr txBox="1">
            <a:spLocks/>
          </p:cNvSpPr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chemeClr val="tx2">
                    <a:lumMod val="50000"/>
                  </a:schemeClr>
                </a:solidFill>
              </a:rPr>
              <a:t>The project for Smallholder Horticulture Farmer Empowerment Through Promotion of Market Oriented Agriculture (</a:t>
            </a:r>
            <a:r>
              <a:rPr lang="en-US" sz="1800" b="1" dirty="0" err="1">
                <a:solidFill>
                  <a:schemeClr val="tx2">
                    <a:lumMod val="50000"/>
                  </a:schemeClr>
                </a:solidFill>
              </a:rPr>
              <a:t>Ethio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</a:rPr>
              <a:t>-SHEP)</a:t>
            </a:r>
          </a:p>
        </p:txBody>
      </p:sp>
    </p:spTree>
    <p:extLst>
      <p:ext uri="{BB962C8B-B14F-4D97-AF65-F5344CB8AC3E}">
        <p14:creationId xmlns:p14="http://schemas.microsoft.com/office/powerpoint/2010/main" val="2793149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/>
              <a:t>1. Sensitization with farmers </a:t>
            </a:r>
            <a:endParaRPr lang="en-US" sz="36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5943" y="731224"/>
            <a:ext cx="8763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rgbClr val="00B050"/>
                </a:solidFill>
                <a:ea typeface="ＭＳ 明朝" pitchFamily="17" charset="-128"/>
                <a:cs typeface="Times New Roman" pitchFamily="18" charset="0"/>
              </a:rPr>
              <a:t>Objective: </a:t>
            </a:r>
            <a:r>
              <a:rPr lang="en-US" sz="2400" dirty="0">
                <a:solidFill>
                  <a:prstClr val="black"/>
                </a:solidFill>
              </a:rPr>
              <a:t>To c</a:t>
            </a:r>
            <a:r>
              <a:rPr lang="en-US" sz="2400" dirty="0">
                <a:solidFill>
                  <a:prstClr val="black"/>
                </a:solidFill>
                <a:ea typeface="ＭＳ 明朝" pitchFamily="17" charset="-128"/>
                <a:cs typeface="Times New Roman" pitchFamily="18" charset="0"/>
              </a:rPr>
              <a:t>reate awareness on SHEP approach activities, implementation modality, select target farmers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>
              <a:solidFill>
                <a:prstClr val="black"/>
              </a:solidFill>
              <a:ea typeface="ＭＳ 明朝" pitchFamily="17" charset="-128"/>
              <a:cs typeface="Times New Roman" pitchFamily="18" charset="0"/>
            </a:endParaRPr>
          </a:p>
        </p:txBody>
      </p:sp>
      <p:pic>
        <p:nvPicPr>
          <p:cNvPr id="7" name="Picture 6" descr="C:\Users\user\Desktop\2nd cycle activities\Sensitisation\Jimma\Pictures\Baseline at Seka Chekorsa (Buyo Ktchema)\DSC06441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799" y="2514600"/>
            <a:ext cx="4463143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user\Desktop\2nd cycle activities\Sensitisation\Jimma\Pictures\Baseline at Kersa\DSC06495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71" y="2475350"/>
            <a:ext cx="4441428" cy="3773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9902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00B0F0"/>
          </a:solidFill>
        </p:spPr>
        <p:txBody>
          <a:bodyPr>
            <a:noAutofit/>
          </a:bodyPr>
          <a:lstStyle/>
          <a:p>
            <a:br>
              <a:rPr lang="en-US" sz="3600" b="1" dirty="0">
                <a:latin typeface="Arial Black" pitchFamily="34" charset="0"/>
              </a:rPr>
            </a:br>
            <a:r>
              <a:rPr lang="en-US" sz="3600" b="1" dirty="0">
                <a:latin typeface="Arial Black" pitchFamily="34" charset="0"/>
              </a:rPr>
              <a:t>2. Baseline Survey</a:t>
            </a:r>
            <a:br>
              <a:rPr lang="en-US" sz="3600" dirty="0">
                <a:latin typeface="Arial Black" pitchFamily="34" charset="0"/>
              </a:rPr>
            </a:br>
            <a:endParaRPr lang="en-US" sz="36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067800" cy="53340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Objective: </a:t>
            </a:r>
            <a:r>
              <a:rPr lang="en-US" sz="2400" dirty="0"/>
              <a:t>To collect data on farmers experience on horticulture production and marketing. Farmers (with support by experts) fill the questionnaire by themselves</a:t>
            </a:r>
            <a:r>
              <a:rPr lang="en-US" sz="2800" dirty="0">
                <a:latin typeface="+mj-lt"/>
              </a:rPr>
              <a:t>.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697CE40-6EF9-419A-AEA8-406532E419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3200400"/>
            <a:ext cx="4572000" cy="3476785"/>
          </a:xfrm>
          <a:prstGeom prst="rect">
            <a:avLst/>
          </a:prstGeom>
        </p:spPr>
      </p:pic>
      <p:pic>
        <p:nvPicPr>
          <p:cNvPr id="7" name="Picture 2" descr="C:\Users\user\Desktop\Photos\2017\Crop selection and Market survey\Oromia\Jima\Fukuda\170628-30_Jimma_BL\170629_Seka Chokorsa_Detiduke BL\DSC0601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1804" y="3200401"/>
            <a:ext cx="433487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341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8038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600" b="1" dirty="0">
                <a:latin typeface="Arial Black" pitchFamily="34" charset="0"/>
                <a:ea typeface="ＭＳ 明朝"/>
                <a:cs typeface="Times New Roman"/>
              </a:rPr>
              <a:t>3. Market  survey </a:t>
            </a:r>
            <a:endParaRPr lang="en-US" sz="3600" b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906963"/>
          </a:xfrm>
        </p:spPr>
        <p:txBody>
          <a:bodyPr>
            <a:norm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u="sng" dirty="0">
                <a:solidFill>
                  <a:srgbClr val="00B050"/>
                </a:solidFill>
                <a:ea typeface="ＭＳ 明朝"/>
                <a:cs typeface="Arial" panose="020B0604020202020204" pitchFamily="34" charset="0"/>
              </a:rPr>
              <a:t>Objective: </a:t>
            </a:r>
            <a:r>
              <a:rPr lang="en-US" sz="2400" dirty="0">
                <a:ea typeface="ＭＳ 明朝"/>
                <a:cs typeface="Arial" panose="020B0604020202020204" pitchFamily="34" charset="0"/>
              </a:rPr>
              <a:t>To study market situation around target areas before crop selection.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75D2AB9B-8C24-468A-82E7-256AD7320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2590800"/>
            <a:ext cx="4572000" cy="408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user\Desktop\2nd cycle activities\Market Survey and Crop Selectio\Jimma\pictures\DSC07291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2590800"/>
            <a:ext cx="434340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7753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600" b="1" dirty="0">
                <a:latin typeface="Arial Black" pitchFamily="34" charset="0"/>
              </a:rPr>
              <a:t>4. Crop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1837"/>
            <a:ext cx="91440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B050"/>
                </a:solidFill>
              </a:rPr>
              <a:t>Objective: </a:t>
            </a:r>
            <a:r>
              <a:rPr lang="en-US" sz="2800" dirty="0"/>
              <a:t>Select two(2) priority crops based on market survey results &amp; previous experience, agro ecology </a:t>
            </a:r>
            <a:r>
              <a:rPr lang="en-US" sz="2800" dirty="0" err="1"/>
              <a:t>etc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4665952" y="2438400"/>
            <a:ext cx="1354497" cy="3907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Discussion 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7A65FA99-85AF-4985-B581-AEE86A9F5F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3774009"/>
            <a:ext cx="4401848" cy="3083991"/>
          </a:xfrm>
          <a:prstGeom prst="rect">
            <a:avLst/>
          </a:prstGeom>
        </p:spPr>
      </p:pic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F8C221F4-C285-468F-A99C-CAB0B6D5A330}"/>
              </a:ext>
            </a:extLst>
          </p:cNvPr>
          <p:cNvSpPr/>
          <p:nvPr/>
        </p:nvSpPr>
        <p:spPr>
          <a:xfrm>
            <a:off x="3311455" y="6347134"/>
            <a:ext cx="1354497" cy="3907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Voting </a:t>
            </a:r>
          </a:p>
        </p:txBody>
      </p:sp>
      <p:pic>
        <p:nvPicPr>
          <p:cNvPr id="10" name="Picture 2" descr="C:\Users\user\Documents\Ethio-SHEP project\Activities\Market survey and Crop selection]\Jimma\Pictures Market survey and Crop selection at _jima\214_0729\DSC0111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93273"/>
            <a:ext cx="4495800" cy="297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768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600" b="1" dirty="0">
                <a:latin typeface="Arial Black" pitchFamily="34" charset="0"/>
              </a:rPr>
              <a:t>(4-1). Crops Selected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CDE5330-528C-44E7-8693-BF6D4E0FD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990601"/>
            <a:ext cx="2743200" cy="2487805"/>
          </a:xfrm>
          <a:prstGeom prst="rect">
            <a:avLst/>
          </a:prstGeom>
        </p:spPr>
      </p:pic>
      <p:pic>
        <p:nvPicPr>
          <p:cNvPr id="1026" name="Picture 2" descr="「Green Pepper 写真」の画像検索結果">
            <a:extLst>
              <a:ext uri="{FF2B5EF4-FFF2-40B4-BE49-F238E27FC236}">
                <a16:creationId xmlns:a16="http://schemas.microsoft.com/office/drawing/2014/main" id="{BFFA5990-9F5E-4215-86CA-37B7E9A93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914400"/>
            <a:ext cx="3132747" cy="266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610B607-6146-40BA-B439-A25708C81D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4" y="4419600"/>
            <a:ext cx="2758646" cy="231645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D6B57AA-DD26-49B5-B1C2-AB308B4FDD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0797" y="4465350"/>
            <a:ext cx="3423203" cy="2316450"/>
          </a:xfrm>
          <a:prstGeom prst="rect">
            <a:avLst/>
          </a:prstGeom>
        </p:spPr>
      </p:pic>
      <p:pic>
        <p:nvPicPr>
          <p:cNvPr id="12" name="Picture 16" descr="DSC07431">
            <a:extLst>
              <a:ext uri="{FF2B5EF4-FFF2-40B4-BE49-F238E27FC236}">
                <a16:creationId xmlns:a16="http://schemas.microsoft.com/office/drawing/2014/main" id="{F9747EBE-D891-48D0-B169-923A447F4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9804" y="2234503"/>
            <a:ext cx="2825196" cy="248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091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00B0F0"/>
          </a:solidFill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br>
              <a:rPr lang="en-US" sz="3600" b="1" dirty="0">
                <a:latin typeface="Arial Black" pitchFamily="34" charset="0"/>
              </a:rPr>
            </a:br>
            <a:r>
              <a:rPr lang="en-US" sz="3600" b="1" dirty="0">
                <a:latin typeface="Arial Black" pitchFamily="34" charset="0"/>
              </a:rPr>
              <a:t>5.1. Technical Training for Target farmers and experts</a:t>
            </a:r>
            <a:br>
              <a:rPr lang="en-US" sz="3600" b="1" dirty="0">
                <a:latin typeface="Arial Black" pitchFamily="34" charset="0"/>
              </a:rPr>
            </a:br>
            <a:endParaRPr lang="en-US" sz="3600" b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12837"/>
            <a:ext cx="8839200" cy="5287963"/>
          </a:xfrm>
        </p:spPr>
        <p:txBody>
          <a:bodyPr/>
          <a:lstStyle/>
          <a:p>
            <a:r>
              <a:rPr lang="en-US" sz="2800" b="1" dirty="0">
                <a:solidFill>
                  <a:srgbClr val="00B050"/>
                </a:solidFill>
              </a:rPr>
              <a:t>Objective</a:t>
            </a:r>
            <a:r>
              <a:rPr lang="en-US" sz="2800" b="1" dirty="0"/>
              <a:t>: </a:t>
            </a:r>
            <a:r>
              <a:rPr lang="en-US" sz="2400" dirty="0"/>
              <a:t>Provide basic techniques on production of selected crops </a:t>
            </a:r>
          </a:p>
        </p:txBody>
      </p:sp>
      <p:pic>
        <p:nvPicPr>
          <p:cNvPr id="7" name="Picture 6" descr="C:\Users\user\Desktop\2nd cycle activities\Expert Training\324_0702\IMG_1359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2895600"/>
            <a:ext cx="4572000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89C9491-0CCB-4FD6-A176-CB5BD58A53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895600"/>
            <a:ext cx="4419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97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9762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3600" b="1" dirty="0">
                <a:latin typeface="Arial Black" pitchFamily="34" charset="0"/>
              </a:rPr>
              <a:t>5-2 Basic production techniques,</a:t>
            </a:r>
          </a:p>
        </p:txBody>
      </p:sp>
      <p:pic>
        <p:nvPicPr>
          <p:cNvPr id="6" name="Picture 3" descr="C:\Users\user\Desktop\Market linkage forum\Oromia\Jimma zone\Out put linkage forum\Pictures for Jimma forum\10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90" y="713804"/>
            <a:ext cx="4467366" cy="309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Photos and movied\1st Cycle\Pictures of Technical Trainings in Oromia\Jimma Seka sowing Tomato\DSC0189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0046" y="713803"/>
            <a:ext cx="4434840" cy="309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user\Desktop\Photos\Transplanting\South Achefer\IMG_665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3886201"/>
            <a:ext cx="4406686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user\Desktop\Photos\Transplanting\South Achefer\DSC0063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3886200"/>
            <a:ext cx="4467366" cy="289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041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84236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3600" b="1" dirty="0">
                <a:latin typeface="Arial Black" pitchFamily="34" charset="0"/>
              </a:rPr>
              <a:t>5-3. Post-harvest ,,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6637"/>
            <a:ext cx="9067800" cy="5364163"/>
          </a:xfrm>
        </p:spPr>
        <p:txBody>
          <a:bodyPr>
            <a:normAutofit/>
          </a:bodyPr>
          <a:lstStyle/>
          <a:p>
            <a:pPr lvl="0"/>
            <a:r>
              <a:rPr lang="en-US" sz="2400" b="1" dirty="0">
                <a:solidFill>
                  <a:srgbClr val="00B050"/>
                </a:solidFill>
                <a:cs typeface="Arial" panose="020B0604020202020204" pitchFamily="34" charset="0"/>
              </a:rPr>
              <a:t>Objective: </a:t>
            </a:r>
            <a:r>
              <a:rPr lang="en-US" sz="2400" dirty="0">
                <a:cs typeface="Arial" panose="020B0604020202020204" pitchFamily="34" charset="0"/>
              </a:rPr>
              <a:t>provide basic techniques on post harvest management  on the crops selected by target groups</a:t>
            </a:r>
          </a:p>
        </p:txBody>
      </p:sp>
      <p:pic>
        <p:nvPicPr>
          <p:cNvPr id="4" name="Picture 3" descr="C:\Users\sintayehum\Desktop\PH training and market linkage form\DSC008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276599"/>
            <a:ext cx="4268492" cy="358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2D115A1-E599-4C68-9816-77F02BFAF3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8" y="3268849"/>
            <a:ext cx="4497092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59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599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3600" b="1" dirty="0">
                <a:latin typeface="Arial Black" pitchFamily="34" charset="0"/>
              </a:rPr>
              <a:t>5-4. Field Day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1437"/>
            <a:ext cx="9067800" cy="5364163"/>
          </a:xfrm>
        </p:spPr>
        <p:txBody>
          <a:bodyPr>
            <a:normAutofit/>
          </a:bodyPr>
          <a:lstStyle/>
          <a:p>
            <a:pPr lvl="0"/>
            <a:r>
              <a:rPr lang="en-US" sz="2400" b="1" dirty="0">
                <a:solidFill>
                  <a:srgbClr val="00B050"/>
                </a:solidFill>
                <a:latin typeface="+mj-lt"/>
              </a:rPr>
              <a:t>Objective: </a:t>
            </a:r>
            <a:r>
              <a:rPr lang="en-US" sz="2400" dirty="0">
                <a:latin typeface="+mj-lt"/>
              </a:rPr>
              <a:t>To review the performance of demonstration activities, share the experience with neighboring farmers</a:t>
            </a:r>
          </a:p>
          <a:p>
            <a:pPr marL="0" lvl="0" indent="0">
              <a:buNone/>
            </a:pPr>
            <a:endParaRPr lang="en-US" sz="2400" dirty="0">
              <a:latin typeface="+mj-lt"/>
            </a:endParaRPr>
          </a:p>
        </p:txBody>
      </p:sp>
      <p:pic>
        <p:nvPicPr>
          <p:cNvPr id="6" name="Picture 5" descr="C:\Users\user\Desktop\Field days\Arsi zone\Pictures\DSC0417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1411" y="2781300"/>
            <a:ext cx="4419599" cy="392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D:\Ethio-SHEP project\Activities\Photos and movied\1st Cycle\Field days\Oromia\Jimma\IMG_8095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2781300"/>
            <a:ext cx="4495800" cy="392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3042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599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3600" b="1" dirty="0">
                <a:latin typeface="Arial Black" pitchFamily="34" charset="0"/>
              </a:rPr>
              <a:t>5-5. Exchange visit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1437"/>
            <a:ext cx="9067800" cy="5364163"/>
          </a:xfrm>
        </p:spPr>
        <p:txBody>
          <a:bodyPr>
            <a:normAutofit/>
          </a:bodyPr>
          <a:lstStyle/>
          <a:p>
            <a:pPr lvl="0"/>
            <a:r>
              <a:rPr lang="en-US" sz="2400" b="1" dirty="0">
                <a:solidFill>
                  <a:srgbClr val="00B050"/>
                </a:solidFill>
              </a:rPr>
              <a:t>Objective: </a:t>
            </a:r>
            <a:r>
              <a:rPr lang="en-US" sz="2400" dirty="0"/>
              <a:t>To visit and learn from the Horticulture advanced area and share with the group members for the next action,,,</a:t>
            </a:r>
          </a:p>
          <a:p>
            <a:pPr marL="0" lvl="0" indent="0">
              <a:buNone/>
            </a:pPr>
            <a:endParaRPr lang="en-US" sz="2400" dirty="0">
              <a:latin typeface="+mj-lt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2A60115-B3E1-41E9-A973-35C157495A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8868" y="2920998"/>
            <a:ext cx="4398932" cy="3784602"/>
          </a:xfrm>
          <a:prstGeom prst="rect">
            <a:avLst/>
          </a:prstGeom>
        </p:spPr>
      </p:pic>
      <p:pic>
        <p:nvPicPr>
          <p:cNvPr id="6" name="Picture 5" descr="C:\Users\user\Desktop\Jimma BT foto April 23 to 27\for report\20180425_1010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97198"/>
            <a:ext cx="4592668" cy="37084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6885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sz="3600" b="1" dirty="0">
                <a:solidFill>
                  <a:prstClr val="black"/>
                </a:solidFill>
              </a:rPr>
              <a:t>Program for Linkage Forum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0916074"/>
              </p:ext>
            </p:extLst>
          </p:nvPr>
        </p:nvGraphicFramePr>
        <p:xfrm>
          <a:off x="152400" y="818748"/>
          <a:ext cx="8915401" cy="5999770"/>
        </p:xfrm>
        <a:graphic>
          <a:graphicData uri="http://schemas.openxmlformats.org/drawingml/2006/table">
            <a:tbl>
              <a:tblPr firstRow="1" bandRow="1"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8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Time</a:t>
                      </a:r>
                      <a:endParaRPr lang="en-US" sz="20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9094" marR="89094" marT="44547" marB="445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Activity</a:t>
                      </a:r>
                      <a:endParaRPr lang="en-US" sz="20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9094" marR="89094" marT="44547" marB="445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Responsible</a:t>
                      </a:r>
                      <a:endParaRPr lang="en-US" sz="20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9094" marR="89094" marT="44547" marB="445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2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8:30- 9:00</a:t>
                      </a:r>
                      <a:endParaRPr lang="en-US" sz="160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9094" marR="89094" marT="44547" marB="445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Registration 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9094" marR="89094" marT="44547" marB="445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Project team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9094" marR="89094" marT="44547" marB="445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2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9:00-9:05</a:t>
                      </a:r>
                      <a:endParaRPr lang="en-US" sz="160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9094" marR="89094" marT="44547" marB="445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Welcome Remarks</a:t>
                      </a:r>
                      <a:endParaRPr lang="en-US" sz="160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9094" marR="89094" marT="44547" marB="445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Zone Agriculture/ Project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9094" marR="89094" marT="44547" marB="445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25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9:10-9: 30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9094" marR="89094" marT="44547" marB="445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Project briefing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9094" marR="89094" marT="44547" marB="445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Project team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9094" marR="89094" marT="44547" marB="445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7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9:30-9:55</a:t>
                      </a:r>
                      <a:endParaRPr lang="en-US" sz="160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9094" marR="89094" marT="44547" marB="445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Explanation on Farmer groups profile (input requirement, production potential)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9094" marR="89094" marT="44547" marB="445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Farmer groups 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(6groups)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9094" marR="89094" marT="44547" marB="445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6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9:55-10:10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9094" marR="89094" marT="44547" marB="445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Comments by Traders  and input suppliers 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9094" marR="89094" marT="44547" marB="445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Traders, Input suppliers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9094" marR="89094" marT="44547" marB="445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2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10:10-10:30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9094" marR="89094" marT="44547" marB="445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Tea Break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9094" marR="89094" marT="44547" marB="445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Hotel</a:t>
                      </a:r>
                      <a:endParaRPr lang="en-US" sz="160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9094" marR="89094" marT="44547" marB="445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2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10:30- 10:40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9094" marR="89094" marT="44547" marB="445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Experience from first year</a:t>
                      </a:r>
                      <a:r>
                        <a:rPr lang="en-US" sz="1600" kern="12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and second year farmers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9094" marR="89094" marT="44547" marB="445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Deti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Duke, </a:t>
                      </a: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Birbirsa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, Gibe)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9094" marR="89094" marT="44547" marB="445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654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10:50 -11:20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9094" marR="89094" marT="44547" marB="445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Group discussion 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(Farmers  and Traders)----- 1 group (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Kersa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Seka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chekorsa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Group discussion Farmers and input suppliers  --1 group( (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Dedo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Mana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Group discussion  (Government offices)----- 1group</a:t>
                      </a:r>
                    </a:p>
                  </a:txBody>
                  <a:tcPr marL="89094" marR="89094" marT="44547" marB="445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 groups</a:t>
                      </a:r>
                    </a:p>
                  </a:txBody>
                  <a:tcPr marL="89094" marR="89094" marT="44547" marB="445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2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11:20-11:40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9094" marR="89094" marT="44547" marB="445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Presentation of group discussion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9094" marR="89094" marT="44547" marB="445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 groups</a:t>
                      </a:r>
                      <a:endParaRPr lang="en-US" sz="160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9094" marR="89094" marT="44547" marB="445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92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11:40-11:50</a:t>
                      </a:r>
                      <a:endParaRPr lang="en-US" sz="160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9094" marR="89094" marT="44547" marB="445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Closing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9094" marR="89094" marT="44547" marB="445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Regional Agriculture Bureau</a:t>
                      </a:r>
                      <a:endParaRPr lang="en-US" sz="160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9094" marR="89094" marT="44547" marB="445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92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12:00~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9094" marR="89094" marT="44547" marB="445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Lunch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9094" marR="89094" marT="44547" marB="445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Hotel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89094" marR="89094" marT="44547" marB="445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466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  <a:solidFill>
            <a:srgbClr val="00B0F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600" b="1" dirty="0"/>
              <a:t>6.</a:t>
            </a:r>
            <a:r>
              <a:rPr lang="en-US" sz="3600" b="1" dirty="0">
                <a:solidFill>
                  <a:prstClr val="black"/>
                </a:solidFill>
              </a:rPr>
              <a:t> SHEP approach and marketing </a:t>
            </a:r>
            <a:r>
              <a:rPr lang="en-US" sz="3600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18160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u="sng" dirty="0">
                <a:solidFill>
                  <a:prstClr val="black"/>
                </a:solidFill>
                <a:ea typeface="+mj-ea"/>
                <a:cs typeface="+mj-cs"/>
              </a:rPr>
              <a:t>Concept of Asymmetric Information</a:t>
            </a:r>
            <a:endParaRPr lang="en-US" sz="2400" b="1" u="sng" kern="100" dirty="0">
              <a:solidFill>
                <a:srgbClr val="FF0000"/>
              </a:solidFill>
              <a:latin typeface="+mj-lt"/>
              <a:ea typeface="ＭＳ 明朝"/>
            </a:endParaRPr>
          </a:p>
          <a:p>
            <a:pPr lvl="0"/>
            <a:r>
              <a:rPr lang="en-US" sz="2400" b="1" kern="100" dirty="0">
                <a:solidFill>
                  <a:srgbClr val="FF0000"/>
                </a:solidFill>
                <a:latin typeface="+mj-lt"/>
                <a:ea typeface="ＭＳ 明朝"/>
              </a:rPr>
              <a:t>Information  gap affect marketing </a:t>
            </a:r>
            <a:r>
              <a:rPr lang="en-US" sz="2400" dirty="0">
                <a:solidFill>
                  <a:srgbClr val="222222"/>
                </a:solidFill>
                <a:latin typeface="+mj-lt"/>
              </a:rPr>
              <a:t> </a:t>
            </a:r>
          </a:p>
          <a:p>
            <a:pPr lvl="0"/>
            <a:endParaRPr lang="en-US" sz="2400" kern="100" dirty="0">
              <a:solidFill>
                <a:prstClr val="black"/>
              </a:solidFill>
              <a:ea typeface="ＭＳ 明朝"/>
            </a:endParaRPr>
          </a:p>
          <a:p>
            <a:pPr marL="457200" lvl="1" indent="0">
              <a:buNone/>
            </a:pPr>
            <a:endParaRPr lang="en-US" sz="2400" kern="100" dirty="0">
              <a:solidFill>
                <a:prstClr val="black"/>
              </a:solidFill>
              <a:ea typeface="ＭＳ 明朝"/>
            </a:endParaRPr>
          </a:p>
          <a:p>
            <a:pPr lvl="2"/>
            <a:endParaRPr lang="en-US" kern="100" dirty="0">
              <a:solidFill>
                <a:prstClr val="black"/>
              </a:solidFill>
              <a:ea typeface="ＭＳ 明朝"/>
            </a:endParaRPr>
          </a:p>
          <a:p>
            <a:pPr marL="0" lvl="0" indent="0">
              <a:buNone/>
            </a:pPr>
            <a:endParaRPr lang="en-US" sz="2400" kern="100" dirty="0">
              <a:solidFill>
                <a:prstClr val="black"/>
              </a:solidFill>
              <a:ea typeface="ＭＳ 明朝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" y="2490305"/>
            <a:ext cx="4159328" cy="391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2362200"/>
            <a:ext cx="411480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5163" y="3024187"/>
            <a:ext cx="55403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val 14"/>
          <p:cNvSpPr/>
          <p:nvPr/>
        </p:nvSpPr>
        <p:spPr>
          <a:xfrm>
            <a:off x="2895601" y="6626306"/>
            <a:ext cx="3057998" cy="30789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724400" y="3657600"/>
            <a:ext cx="0" cy="1295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523582" y="1676400"/>
            <a:ext cx="353218" cy="5181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4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82000" cy="762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b="1" kern="100" dirty="0">
                <a:solidFill>
                  <a:prstClr val="black"/>
                </a:solidFill>
                <a:ea typeface="ＭＳ 明朝"/>
              </a:rPr>
              <a:t>7. Information gap on what aspect??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286000"/>
            <a:ext cx="4040188" cy="45720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1">
              <a:lnSpc>
                <a:spcPct val="150000"/>
              </a:lnSpc>
            </a:pPr>
            <a:r>
              <a:rPr lang="en-US" b="1" kern="100" dirty="0">
                <a:solidFill>
                  <a:prstClr val="black"/>
                </a:solidFill>
                <a:latin typeface="+mj-lt"/>
                <a:ea typeface="ＭＳ 明朝"/>
              </a:rPr>
              <a:t>Produce amount required</a:t>
            </a:r>
          </a:p>
          <a:p>
            <a:pPr lvl="1">
              <a:lnSpc>
                <a:spcPct val="150000"/>
              </a:lnSpc>
            </a:pPr>
            <a:r>
              <a:rPr lang="en-US" b="1" kern="100" dirty="0">
                <a:solidFill>
                  <a:prstClr val="black"/>
                </a:solidFill>
                <a:latin typeface="+mj-lt"/>
                <a:ea typeface="ＭＳ 明朝"/>
              </a:rPr>
              <a:t>Quality requirement</a:t>
            </a:r>
          </a:p>
          <a:p>
            <a:pPr lvl="1">
              <a:lnSpc>
                <a:spcPct val="150000"/>
              </a:lnSpc>
            </a:pPr>
            <a:r>
              <a:rPr lang="en-US" b="1" kern="100" dirty="0">
                <a:solidFill>
                  <a:prstClr val="black"/>
                </a:solidFill>
                <a:latin typeface="+mj-lt"/>
                <a:ea typeface="ＭＳ 明朝"/>
              </a:rPr>
              <a:t>Timing of demand</a:t>
            </a:r>
          </a:p>
          <a:p>
            <a:pPr lvl="1">
              <a:lnSpc>
                <a:spcPct val="150000"/>
              </a:lnSpc>
            </a:pPr>
            <a:r>
              <a:rPr lang="en-US" b="1" kern="100" dirty="0">
                <a:solidFill>
                  <a:prstClr val="black"/>
                </a:solidFill>
                <a:latin typeface="+mj-lt"/>
                <a:ea typeface="ＭＳ 明朝"/>
              </a:rPr>
              <a:t>Unit of measurement</a:t>
            </a:r>
          </a:p>
          <a:p>
            <a:pPr lvl="1">
              <a:lnSpc>
                <a:spcPct val="150000"/>
              </a:lnSpc>
            </a:pPr>
            <a:r>
              <a:rPr lang="en-US" b="1" kern="100" dirty="0">
                <a:solidFill>
                  <a:prstClr val="black"/>
                </a:solidFill>
                <a:latin typeface="+mj-lt"/>
                <a:ea typeface="ＭＳ 明朝"/>
              </a:rPr>
              <a:t>Prices information</a:t>
            </a:r>
          </a:p>
          <a:p>
            <a:pPr lvl="1">
              <a:lnSpc>
                <a:spcPct val="150000"/>
              </a:lnSpc>
            </a:pPr>
            <a:r>
              <a:rPr lang="en-US" b="1" kern="100" dirty="0">
                <a:solidFill>
                  <a:prstClr val="black"/>
                </a:solidFill>
                <a:latin typeface="+mj-lt"/>
                <a:ea typeface="ＭＳ 明朝"/>
              </a:rPr>
              <a:t>Delivery process needed</a:t>
            </a:r>
          </a:p>
          <a:p>
            <a:pPr lvl="1">
              <a:lnSpc>
                <a:spcPct val="150000"/>
              </a:lnSpc>
            </a:pPr>
            <a:r>
              <a:rPr lang="en-US" b="1" kern="100" dirty="0">
                <a:solidFill>
                  <a:prstClr val="black"/>
                </a:solidFill>
                <a:latin typeface="+mj-lt"/>
                <a:ea typeface="ＭＳ 明朝"/>
              </a:rPr>
              <a:t>Payment conditions</a:t>
            </a:r>
          </a:p>
          <a:p>
            <a:pPr>
              <a:lnSpc>
                <a:spcPct val="150000"/>
              </a:lnSpc>
            </a:pPr>
            <a:endParaRPr lang="en-US" sz="2000" b="1" dirty="0"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455152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1">
              <a:lnSpc>
                <a:spcPct val="150000"/>
              </a:lnSpc>
            </a:pPr>
            <a:r>
              <a:rPr lang="en-US" b="1" kern="100" dirty="0">
                <a:solidFill>
                  <a:prstClr val="black"/>
                </a:solidFill>
                <a:latin typeface="+mj-lt"/>
                <a:ea typeface="ＭＳ 明朝"/>
              </a:rPr>
              <a:t>Production amount available</a:t>
            </a:r>
          </a:p>
          <a:p>
            <a:pPr lvl="1">
              <a:lnSpc>
                <a:spcPct val="150000"/>
              </a:lnSpc>
            </a:pPr>
            <a:r>
              <a:rPr lang="en-US" b="1" kern="100" dirty="0">
                <a:solidFill>
                  <a:prstClr val="black"/>
                </a:solidFill>
                <a:latin typeface="+mj-lt"/>
                <a:ea typeface="ＭＳ 明朝"/>
              </a:rPr>
              <a:t>Quality  of product available</a:t>
            </a:r>
          </a:p>
          <a:p>
            <a:pPr lvl="1">
              <a:lnSpc>
                <a:spcPct val="150000"/>
              </a:lnSpc>
            </a:pPr>
            <a:r>
              <a:rPr lang="en-US" b="1" kern="100" dirty="0">
                <a:solidFill>
                  <a:prstClr val="black"/>
                </a:solidFill>
                <a:latin typeface="+mj-lt"/>
                <a:ea typeface="ＭＳ 明朝"/>
              </a:rPr>
              <a:t>Timing of supply (Harvesting)</a:t>
            </a:r>
          </a:p>
          <a:p>
            <a:pPr lvl="1">
              <a:lnSpc>
                <a:spcPct val="150000"/>
              </a:lnSpc>
            </a:pPr>
            <a:r>
              <a:rPr lang="en-US" b="1" kern="100" dirty="0">
                <a:solidFill>
                  <a:prstClr val="black"/>
                </a:solidFill>
                <a:latin typeface="+mj-lt"/>
                <a:ea typeface="ＭＳ 明朝"/>
              </a:rPr>
              <a:t>Production places (location)</a:t>
            </a:r>
          </a:p>
          <a:p>
            <a:pPr lvl="1">
              <a:lnSpc>
                <a:spcPct val="150000"/>
              </a:lnSpc>
            </a:pPr>
            <a:r>
              <a:rPr lang="en-US" b="1" kern="100" dirty="0">
                <a:solidFill>
                  <a:prstClr val="black"/>
                </a:solidFill>
                <a:latin typeface="+mj-lt"/>
                <a:ea typeface="ＭＳ 明朝"/>
              </a:rPr>
              <a:t>Prices information</a:t>
            </a:r>
          </a:p>
          <a:p>
            <a:pPr lvl="1">
              <a:lnSpc>
                <a:spcPct val="150000"/>
              </a:lnSpc>
            </a:pPr>
            <a:r>
              <a:rPr lang="en-US" b="1" kern="100" dirty="0">
                <a:solidFill>
                  <a:prstClr val="black"/>
                </a:solidFill>
                <a:latin typeface="+mj-lt"/>
                <a:ea typeface="ＭＳ 明朝"/>
              </a:rPr>
              <a:t>accessibility)</a:t>
            </a:r>
          </a:p>
          <a:p>
            <a:pPr lvl="1">
              <a:lnSpc>
                <a:spcPct val="150000"/>
              </a:lnSpc>
            </a:pPr>
            <a:r>
              <a:rPr lang="en-US" b="1" kern="100" dirty="0">
                <a:solidFill>
                  <a:prstClr val="black"/>
                </a:solidFill>
                <a:latin typeface="+mj-lt"/>
                <a:ea typeface="ＭＳ 明朝"/>
              </a:rPr>
              <a:t>Delivery process</a:t>
            </a:r>
          </a:p>
          <a:p>
            <a:pPr lvl="1">
              <a:lnSpc>
                <a:spcPct val="150000"/>
              </a:lnSpc>
            </a:pPr>
            <a:r>
              <a:rPr lang="en-US" b="1" kern="100" dirty="0">
                <a:solidFill>
                  <a:prstClr val="black"/>
                </a:solidFill>
                <a:latin typeface="+mj-lt"/>
                <a:ea typeface="ＭＳ 明朝"/>
              </a:rPr>
              <a:t>Payment conditions</a:t>
            </a:r>
          </a:p>
          <a:p>
            <a:pPr lvl="1">
              <a:lnSpc>
                <a:spcPct val="150000"/>
              </a:lnSpc>
            </a:pPr>
            <a:endParaRPr lang="en-US" b="1" dirty="0">
              <a:latin typeface="+mj-lt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990600"/>
            <a:ext cx="2057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1905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982661" y="914400"/>
            <a:ext cx="598740" cy="92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  <a:spcBef>
                <a:spcPct val="20000"/>
              </a:spcBef>
            </a:pPr>
            <a:r>
              <a:rPr lang="en-US" sz="4000" b="1" kern="100" dirty="0">
                <a:solidFill>
                  <a:srgbClr val="FF0000"/>
                </a:solidFill>
                <a:ea typeface="ＭＳ 明朝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35660" y="838200"/>
            <a:ext cx="598740" cy="92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  <a:spcBef>
                <a:spcPct val="20000"/>
              </a:spcBef>
            </a:pPr>
            <a:r>
              <a:rPr lang="en-US" sz="4000" b="1" kern="100" dirty="0">
                <a:solidFill>
                  <a:srgbClr val="FF0000"/>
                </a:solidFill>
                <a:ea typeface="ＭＳ 明朝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46305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7.1. Quality </a:t>
            </a:r>
          </a:p>
        </p:txBody>
      </p:sp>
      <p:pic>
        <p:nvPicPr>
          <p:cNvPr id="4" name="Picture 2" descr="C:\Users\user\Desktop\Market linkage forum\Output\pictures\Oromia\Information collection in Jimma\20171101_0558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4038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Melkashol">
            <a:extLst>
              <a:ext uri="{FF2B5EF4-FFF2-40B4-BE49-F238E27FC236}">
                <a16:creationId xmlns:a16="http://schemas.microsoft.com/office/drawing/2014/main" id="{EBEF4D72-79AD-4765-B290-85FC66F22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905001"/>
            <a:ext cx="419632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4437165-38AD-48E2-B120-0CEF91926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1" y="1219200"/>
            <a:ext cx="4038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020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7.2. Amount</a:t>
            </a:r>
          </a:p>
        </p:txBody>
      </p:sp>
      <p:pic>
        <p:nvPicPr>
          <p:cNvPr id="4" name="Picture 15" descr="P4230863">
            <a:extLst>
              <a:ext uri="{FF2B5EF4-FFF2-40B4-BE49-F238E27FC236}">
                <a16:creationId xmlns:a16="http://schemas.microsoft.com/office/drawing/2014/main" id="{2DD92676-DFCD-4367-89F9-B5ED86961A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7491" y="1905000"/>
            <a:ext cx="4160309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6">
            <a:extLst>
              <a:ext uri="{FF2B5EF4-FFF2-40B4-BE49-F238E27FC236}">
                <a16:creationId xmlns:a16="http://schemas.microsoft.com/office/drawing/2014/main" id="{1610B607-6146-40BA-B439-A25708C81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3" y="1828800"/>
            <a:ext cx="4054047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22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892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7.3.Sorting and cleaning</a:t>
            </a:r>
          </a:p>
        </p:txBody>
      </p:sp>
      <p:pic>
        <p:nvPicPr>
          <p:cNvPr id="4" name="Picture 2" descr="C:\Users\user\Desktop\248_1116\20171115_1008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526257" y="1531146"/>
            <a:ext cx="5853113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12178-0E92-4E7D-8A9B-DA4FA8F515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E537-ED9A-42A2-B77A-7DE37240C8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C:\Users\user\Desktop\Photos\2017\Market Linkage Forums\Out put Linkage\248_1116\20171115_100832.jpg">
            <a:extLst>
              <a:ext uri="{FF2B5EF4-FFF2-40B4-BE49-F238E27FC236}">
                <a16:creationId xmlns:a16="http://schemas.microsoft.com/office/drawing/2014/main" id="{4252D66E-C400-4EC0-AAA6-7830B6FAC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977481" y="1674700"/>
            <a:ext cx="5837237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596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/>
              <a:t>7.4. Grading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2CF8-9327-4EF1-A6FF-B406BBCCFF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E537-ED9A-42A2-B77A-7DE37240C8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 descr="C:\Users\user\Desktop\Market linkage forum\Output\pictures\Oromia\Information collection in Jimma\20171101_06014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534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005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7.5. Selecting right variety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2CF8-9327-4EF1-A6FF-B406BBCCFF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E537-ED9A-42A2-B77A-7DE37240C8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291" name="Picture 3" descr="C:\Users\user\Desktop\Photos\2017\Market Linkage Forums\Out put Linkage\Pictures on information collection Oromia\249_1117\DSC0247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382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592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7.5. Potato : Unit of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2CF8-9327-4EF1-A6FF-B406BBCCFF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E537-ED9A-42A2-B77A-7DE37240C8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42" name="Picture 2" descr="C:\Users\user\Desktop\Photos\2017\Market Linkage Forums\Out put Linkage\248_1116\20171115_10344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86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227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28544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/>
              <a:t>8. How can we improve the situation?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742" y="1676400"/>
            <a:ext cx="6948658" cy="411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447800" y="2667000"/>
            <a:ext cx="2438400" cy="152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Who can play this role to link ??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2514600"/>
            <a:ext cx="3810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6742" y="2590800"/>
            <a:ext cx="3228002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86200" y="4343400"/>
            <a:ext cx="1890542" cy="762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SHEP</a:t>
            </a:r>
          </a:p>
        </p:txBody>
      </p:sp>
      <p:sp>
        <p:nvSpPr>
          <p:cNvPr id="5" name="Oval 4"/>
          <p:cNvSpPr/>
          <p:nvPr/>
        </p:nvSpPr>
        <p:spPr>
          <a:xfrm>
            <a:off x="1143000" y="16764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1600200"/>
            <a:ext cx="3048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83871" y="1600200"/>
            <a:ext cx="2940929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563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00B0F0"/>
          </a:solidFill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b="1" dirty="0">
                <a:latin typeface="Arial Black" pitchFamily="34" charset="0"/>
              </a:rPr>
              <a:t>8.1.  Market Linkage Forum (Input)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3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Objective: </a:t>
            </a:r>
            <a:r>
              <a:rPr lang="en-US" sz="2400" kern="100" dirty="0">
                <a:ea typeface="游明朝"/>
                <a:cs typeface="Times New Roman"/>
              </a:rPr>
              <a:t>To facilitate input access for  target farmers before sowing/planting</a:t>
            </a:r>
          </a:p>
          <a:p>
            <a:pPr marL="0" indent="0">
              <a:buNone/>
            </a:pPr>
            <a:endParaRPr lang="en-US" sz="2800" dirty="0">
              <a:latin typeface="+mj-lt"/>
            </a:endParaRPr>
          </a:p>
        </p:txBody>
      </p:sp>
      <p:pic>
        <p:nvPicPr>
          <p:cNvPr id="5" name="Picture 4" descr="C:\Users\user\Desktop\2nd cycle activities\Markt Linkage Forums\Oromia\Arsi\180812_MLF_Arsi\337_0812\IMG_19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2743200"/>
            <a:ext cx="4419600" cy="3967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3" descr="C:\Users\user\Desktop\Pictures of FABLIST forum\IMG_4767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814389"/>
            <a:ext cx="4353098" cy="3738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3070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33944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kumimoji="1" lang="en-US" altLang="ja-JP" sz="3600" b="1" dirty="0">
                <a:latin typeface="Arial Black" pitchFamily="34" charset="0"/>
                <a:cs typeface="Arial" pitchFamily="34" charset="0"/>
              </a:rPr>
              <a:t>1. Basic Information of </a:t>
            </a:r>
            <a:r>
              <a:rPr kumimoji="1" lang="en-US" altLang="ja-JP" sz="3600" b="1" dirty="0" err="1">
                <a:latin typeface="Arial Black" pitchFamily="34" charset="0"/>
                <a:cs typeface="Arial" pitchFamily="34" charset="0"/>
              </a:rPr>
              <a:t>Ethio</a:t>
            </a:r>
            <a:r>
              <a:rPr kumimoji="1" lang="en-US" altLang="ja-JP" sz="3600" b="1" dirty="0">
                <a:latin typeface="Arial Black" pitchFamily="34" charset="0"/>
                <a:cs typeface="Arial" pitchFamily="34" charset="0"/>
              </a:rPr>
              <a:t>-SHEP</a:t>
            </a:r>
            <a:endParaRPr kumimoji="1" lang="ja-JP" altLang="en-US" sz="36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467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b="1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Project Title: </a:t>
            </a:r>
            <a:r>
              <a:rPr kumimoji="1" lang="en-US" altLang="ja-JP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Project for </a:t>
            </a:r>
            <a:r>
              <a:rPr kumimoji="1"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kumimoji="1" lang="en-US" altLang="ja-JP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mallholder </a:t>
            </a:r>
            <a:r>
              <a:rPr kumimoji="1"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</a:t>
            </a:r>
            <a:r>
              <a:rPr kumimoji="1" lang="en-US" altLang="ja-JP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orticulture Farmer </a:t>
            </a:r>
            <a:r>
              <a:rPr kumimoji="1"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</a:t>
            </a:r>
            <a:r>
              <a:rPr kumimoji="1" lang="en-US" altLang="ja-JP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mpowerment through </a:t>
            </a:r>
            <a:r>
              <a:rPr kumimoji="1"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</a:t>
            </a:r>
            <a:r>
              <a:rPr kumimoji="1" lang="en-US" altLang="ja-JP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romotion of Market-Oriented Agriculture(</a:t>
            </a:r>
            <a:r>
              <a:rPr kumimoji="1" lang="en-US" altLang="ja-JP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Ethio</a:t>
            </a:r>
            <a:r>
              <a:rPr kumimoji="1" lang="en-US" altLang="ja-JP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-SHEP)</a:t>
            </a:r>
          </a:p>
          <a:p>
            <a:pPr>
              <a:lnSpc>
                <a:spcPct val="150000"/>
              </a:lnSpc>
            </a:pPr>
            <a:r>
              <a:rPr lang="en-US" altLang="ja-JP" b="1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Duration: </a:t>
            </a:r>
            <a:r>
              <a:rPr lang="en-US" altLang="ja-JP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Jan2017~Jan 2023 (6 Years)</a:t>
            </a:r>
          </a:p>
        </p:txBody>
      </p:sp>
    </p:spTree>
    <p:extLst>
      <p:ext uri="{BB962C8B-B14F-4D97-AF65-F5344CB8AC3E}">
        <p14:creationId xmlns:p14="http://schemas.microsoft.com/office/powerpoint/2010/main" val="77203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600" b="1" dirty="0">
                <a:latin typeface="Arial Black" panose="020B0A04020102020204" pitchFamily="34" charset="0"/>
              </a:rPr>
              <a:t>8.2 Market Linkage Forum(Output)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4864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Objective :</a:t>
            </a:r>
            <a:r>
              <a:rPr lang="en-US" sz="2400" dirty="0"/>
              <a:t>To create linkage for target farmers with traders and other buyers.</a:t>
            </a:r>
          </a:p>
        </p:txBody>
      </p:sp>
      <p:pic>
        <p:nvPicPr>
          <p:cNvPr id="6" name="Picture 5" descr="D:\Ethio-SHEP project\Activities\Photos and movied\1st Cycle\Market Linkage Forums\Out put Linkage\Oromia\Pictures of the Forum\IMG_7764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819400"/>
            <a:ext cx="4335517" cy="3937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user\Documents\Ethio-SHEP project\2nd cycle activities\Markt Linkage Forums\Oromia\Jimma\Out put linkages\New folder\DSC096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050" y="2819400"/>
            <a:ext cx="4400550" cy="3937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11547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763000" cy="6586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2971800"/>
            <a:ext cx="2133600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-25803" y="-3593"/>
            <a:ext cx="9169803" cy="381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1" lang="en-US" altLang="ja-JP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sources of vegetables to </a:t>
            </a:r>
            <a:r>
              <a:rPr kumimoji="1" lang="en-US" altLang="ja-JP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Jimma</a:t>
            </a:r>
            <a:r>
              <a:rPr kumimoji="1" lang="en-US" altLang="ja-JP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ja-JP" alt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1" y="4495800"/>
            <a:ext cx="1500352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Onion, Tomato</a:t>
            </a:r>
          </a:p>
          <a:p>
            <a:endParaRPr lang="en-US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Onion, Garlic</a:t>
            </a:r>
          </a:p>
          <a:p>
            <a:endParaRPr lang="en-US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Potato, Onion, </a:t>
            </a:r>
          </a:p>
          <a:p>
            <a:endParaRPr lang="en-US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Tomato</a:t>
            </a:r>
          </a:p>
          <a:p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Potato,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281271" y="3124200"/>
            <a:ext cx="1277827" cy="1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276600" y="1291862"/>
            <a:ext cx="2514600" cy="144805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399511" y="2460718"/>
            <a:ext cx="1635747" cy="487762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899079" y="3040447"/>
            <a:ext cx="245485" cy="52959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987339" y="4648200"/>
            <a:ext cx="632662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6987338" y="5029200"/>
            <a:ext cx="632662" cy="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7010400" y="5486400"/>
            <a:ext cx="632662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7010400" y="5867400"/>
            <a:ext cx="632662" cy="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981200" y="2704599"/>
            <a:ext cx="1524000" cy="3434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Jimma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5514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/>
              <a:t>Opportunities in </a:t>
            </a:r>
            <a:r>
              <a:rPr lang="en-US" b="1" dirty="0" err="1"/>
              <a:t>Jimma</a:t>
            </a:r>
            <a:r>
              <a:rPr lang="en-US" b="1" dirty="0"/>
              <a:t>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user\Desktop\Pictures for Jimma forum\DSC0349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305800" cy="536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209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1006471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Calibri" pitchFamily="34" charset="0"/>
              </a:rPr>
              <a:t>11. Good practices since last year Forum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5105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Farmers start to consider market for their production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Direct communication and transaction enhanced between farmers and buyers</a:t>
            </a:r>
          </a:p>
          <a:p>
            <a:pPr>
              <a:lnSpc>
                <a:spcPct val="150000"/>
              </a:lnSpc>
            </a:pPr>
            <a:r>
              <a:rPr lang="en-US" b="1" dirty="0"/>
              <a:t>Farmers start to purchase seeds as group</a:t>
            </a:r>
          </a:p>
          <a:p>
            <a:pPr>
              <a:lnSpc>
                <a:spcPct val="150000"/>
              </a:lnSpc>
            </a:pPr>
            <a:r>
              <a:rPr lang="en-US" b="1" dirty="0"/>
              <a:t>Agriculture offices and D.As facilitated group purchase of inputs by farmers</a:t>
            </a:r>
          </a:p>
        </p:txBody>
      </p:sp>
    </p:spTree>
    <p:extLst>
      <p:ext uri="{BB962C8B-B14F-4D97-AF65-F5344CB8AC3E}">
        <p14:creationId xmlns:p14="http://schemas.microsoft.com/office/powerpoint/2010/main" val="37891700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Group Discussion Agendas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-76200" y="1828801"/>
            <a:ext cx="4876800" cy="22097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u="sng" dirty="0">
                <a:solidFill>
                  <a:prstClr val="black"/>
                </a:solidFill>
              </a:rPr>
              <a:t>              Farmer and buyer Group</a:t>
            </a:r>
          </a:p>
          <a:p>
            <a:r>
              <a:rPr lang="en-US" sz="2400" b="1" dirty="0">
                <a:solidFill>
                  <a:prstClr val="black"/>
                </a:solidFill>
              </a:rPr>
              <a:t>Exchange ideas on potential production amount by farmers and interest of traders to buy (which varieties needed, peak demand time, possibility of business linkage </a:t>
            </a:r>
            <a:r>
              <a:rPr lang="en-US" sz="2400" b="1" dirty="0" err="1">
                <a:solidFill>
                  <a:prstClr val="black"/>
                </a:solidFill>
              </a:rPr>
              <a:t>etc</a:t>
            </a:r>
            <a:r>
              <a:rPr lang="en-US" sz="2400" b="1" dirty="0">
                <a:solidFill>
                  <a:prstClr val="black"/>
                </a:solidFill>
              </a:rPr>
              <a:t>)</a:t>
            </a:r>
          </a:p>
          <a:p>
            <a:r>
              <a:rPr lang="en-US" sz="2400" b="1" u="sng" dirty="0">
                <a:solidFill>
                  <a:prstClr val="black"/>
                </a:solidFill>
              </a:rPr>
              <a:t>Exchange address and profiles of farmer groups and buyers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00200" y="4419600"/>
            <a:ext cx="4800600" cy="2209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u="sng" dirty="0">
                <a:solidFill>
                  <a:prstClr val="black"/>
                </a:solidFill>
              </a:rPr>
              <a:t>          Government Offices</a:t>
            </a:r>
          </a:p>
          <a:p>
            <a:r>
              <a:rPr lang="en-US" sz="2400" b="1" dirty="0">
                <a:solidFill>
                  <a:prstClr val="black"/>
                </a:solidFill>
              </a:rPr>
              <a:t>Actions that each stakeholder should undertake to improve horticulture marketing (Action plan) Use format on next page</a:t>
            </a:r>
            <a:endParaRPr lang="en-US" sz="2400" b="1" u="sng" dirty="0">
              <a:solidFill>
                <a:prstClr val="black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29200" y="1676400"/>
            <a:ext cx="3810000" cy="2209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u="sng" dirty="0">
                <a:solidFill>
                  <a:prstClr val="black"/>
                </a:solidFill>
              </a:rPr>
              <a:t>Farmers and input suppliers</a:t>
            </a:r>
          </a:p>
          <a:p>
            <a:r>
              <a:rPr lang="en-US" sz="2400" b="1" dirty="0">
                <a:solidFill>
                  <a:prstClr val="black"/>
                </a:solidFill>
              </a:rPr>
              <a:t>Exchange ideas on farmers willingness to purchase input (timing, amount, price , conditions </a:t>
            </a:r>
            <a:r>
              <a:rPr lang="en-US" sz="2400" b="1" dirty="0" err="1">
                <a:solidFill>
                  <a:prstClr val="black"/>
                </a:solidFill>
              </a:rPr>
              <a:t>etc</a:t>
            </a:r>
            <a:endParaRPr lang="en-US" sz="2400" b="1" dirty="0">
              <a:solidFill>
                <a:prstClr val="black"/>
              </a:solidFill>
            </a:endParaRPr>
          </a:p>
          <a:p>
            <a:r>
              <a:rPr lang="en-US" sz="2400" b="1" dirty="0">
                <a:solidFill>
                  <a:prstClr val="black"/>
                </a:solidFill>
              </a:rPr>
              <a:t>Exchange contact address and profiles</a:t>
            </a:r>
            <a:endParaRPr lang="en-US" sz="2400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666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Action plan for Group discussion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590378"/>
              </p:ext>
            </p:extLst>
          </p:nvPr>
        </p:nvGraphicFramePr>
        <p:xfrm>
          <a:off x="228600" y="1600200"/>
          <a:ext cx="8686799" cy="4765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S/R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Main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Issue /problem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Activities to solve the problem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Responsible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stakeholder to implement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Schedule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14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147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14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147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147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147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14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844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1953C0-FE2E-4485-9F0B-F9C1183C9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"/>
            <a:ext cx="9144000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kumimoji="1" lang="en-US" altLang="ja-JP" sz="3600" b="1" dirty="0">
                <a:latin typeface="Arial Black" pitchFamily="34" charset="0"/>
                <a:cs typeface="Arial" pitchFamily="34" charset="0"/>
              </a:rPr>
              <a:t>2. Project Objective</a:t>
            </a:r>
            <a:endParaRPr kumimoji="1" lang="ja-JP" altLang="en-US" sz="36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157CD3-2006-4556-BFA6-E19C6C9B8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05678"/>
            <a:ext cx="9144000" cy="4351338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游ゴシック Light"/>
                <a:cs typeface="Arial" panose="020B0604020202020204" pitchFamily="34" charset="0"/>
              </a:rPr>
              <a:t>Promotion</a:t>
            </a:r>
            <a:r>
              <a:rPr lang="en-US" altLang="ja-JP" dirty="0">
                <a:solidFill>
                  <a:prstClr val="black"/>
                </a:solidFill>
                <a:latin typeface="Arial" panose="020B0604020202020204" pitchFamily="34" charset="0"/>
                <a:ea typeface="游ゴシック Light"/>
                <a:cs typeface="Arial" panose="020B0604020202020204" pitchFamily="34" charset="0"/>
              </a:rPr>
              <a:t> of </a:t>
            </a:r>
            <a:r>
              <a:rPr lang="en-US" altLang="ja-JP" b="1" dirty="0">
                <a:solidFill>
                  <a:prstClr val="black"/>
                </a:solidFill>
                <a:latin typeface="Arial" panose="020B0604020202020204" pitchFamily="34" charset="0"/>
                <a:ea typeface="游ゴシック Light"/>
                <a:cs typeface="Arial" panose="020B0604020202020204" pitchFamily="34" charset="0"/>
              </a:rPr>
              <a:t>Market-Oriented Agriculture for small holder farmers</a:t>
            </a:r>
            <a:r>
              <a:rPr lang="en-US" altLang="ja-JP" dirty="0">
                <a:solidFill>
                  <a:prstClr val="black"/>
                </a:solidFill>
                <a:latin typeface="Arial" panose="020B0604020202020204" pitchFamily="34" charset="0"/>
                <a:ea typeface="游ゴシック Light"/>
                <a:cs typeface="Arial" panose="020B0604020202020204" pitchFamily="34" charset="0"/>
              </a:rPr>
              <a:t> in Ethiopia by using the SHEP approach.</a:t>
            </a:r>
          </a:p>
          <a:p>
            <a:pPr lvl="0">
              <a:lnSpc>
                <a:spcPct val="150000"/>
              </a:lnSpc>
            </a:pPr>
            <a:r>
              <a:rPr lang="en-US" altLang="ja-JP" dirty="0">
                <a:solidFill>
                  <a:prstClr val="black"/>
                </a:solidFill>
                <a:latin typeface="Arial" panose="020B0604020202020204" pitchFamily="34" charset="0"/>
                <a:ea typeface="游ゴシック Light"/>
                <a:cs typeface="Arial" panose="020B0604020202020204" pitchFamily="34" charset="0"/>
              </a:rPr>
              <a:t>Support Farmers to change their mind set from “</a:t>
            </a:r>
            <a:r>
              <a:rPr lang="en-US" altLang="ja-JP" b="1" dirty="0">
                <a:solidFill>
                  <a:prstClr val="black"/>
                </a:solidFill>
                <a:latin typeface="Arial" panose="020B0604020202020204" pitchFamily="34" charset="0"/>
                <a:ea typeface="游ゴシック Light"/>
                <a:cs typeface="Arial" panose="020B0604020202020204" pitchFamily="34" charset="0"/>
              </a:rPr>
              <a:t>Grow and sell</a:t>
            </a:r>
            <a:r>
              <a:rPr lang="en-US" altLang="ja-JP" dirty="0">
                <a:solidFill>
                  <a:prstClr val="black"/>
                </a:solidFill>
                <a:latin typeface="Arial" panose="020B0604020202020204" pitchFamily="34" charset="0"/>
                <a:ea typeface="游ゴシック Light"/>
                <a:cs typeface="Arial" panose="020B0604020202020204" pitchFamily="34" charset="0"/>
              </a:rPr>
              <a:t>” to 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ea typeface="游ゴシック Light"/>
                <a:cs typeface="Arial" panose="020B0604020202020204" pitchFamily="34" charset="0"/>
              </a:rPr>
              <a:t>“</a:t>
            </a: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游ゴシック Light"/>
                <a:cs typeface="Arial" panose="020B0604020202020204" pitchFamily="34" charset="0"/>
              </a:rPr>
              <a:t>Grow to sell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ea typeface="游ゴシック Light"/>
                <a:cs typeface="Arial" panose="020B0604020202020204" pitchFamily="34" charset="0"/>
              </a:rPr>
              <a:t>” </a:t>
            </a:r>
            <a:r>
              <a:rPr lang="en-US" altLang="ja-JP" dirty="0">
                <a:solidFill>
                  <a:prstClr val="black"/>
                </a:solidFill>
                <a:latin typeface="Arial" panose="020B0604020202020204" pitchFamily="34" charset="0"/>
                <a:ea typeface="游ゴシック Light"/>
                <a:cs typeface="Arial" panose="020B0604020202020204" pitchFamily="34" charset="0"/>
              </a:rPr>
              <a:t>Realizing </a:t>
            </a: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游ゴシック Light"/>
                <a:cs typeface="Arial" panose="020B0604020202020204" pitchFamily="34" charset="0"/>
              </a:rPr>
              <a:t>“Farming as business”)</a:t>
            </a:r>
          </a:p>
          <a:p>
            <a:pPr marL="0" indent="0">
              <a:lnSpc>
                <a:spcPct val="150000"/>
              </a:lnSpc>
              <a:buNone/>
            </a:pPr>
            <a:endParaRPr kumimoji="1" lang="en-US" altLang="ja-JP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792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4306" y="52953"/>
            <a:ext cx="8991600" cy="8382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altLang="ja-JP" sz="3200" b="1" dirty="0">
                <a:latin typeface="Arial Black" pitchFamily="34" charset="0"/>
                <a:cs typeface="Arial" panose="020B0604020202020204" pitchFamily="34" charset="0"/>
              </a:rPr>
              <a:t>3.  What is SHEP? </a:t>
            </a:r>
            <a:endParaRPr lang="ja-JP" altLang="en-US" sz="3200" b="1" dirty="0"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862" y="1013847"/>
            <a:ext cx="9027295" cy="57912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ja-JP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Stands for “</a:t>
            </a:r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lang="en-US" altLang="ja-JP" sz="2800" b="1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mallholder </a:t>
            </a:r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</a:t>
            </a:r>
            <a:r>
              <a:rPr lang="en-US" altLang="ja-JP" sz="2800" b="1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orticulture </a:t>
            </a:r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</a:t>
            </a:r>
            <a:r>
              <a:rPr lang="en-US" altLang="ja-JP" sz="2800" b="1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mpowerment and </a:t>
            </a:r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</a:t>
            </a:r>
            <a:r>
              <a:rPr lang="en-US" altLang="ja-JP" sz="2800" b="1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romotion(</a:t>
            </a:r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SHEP</a:t>
            </a:r>
            <a:r>
              <a:rPr lang="en-US" altLang="ja-JP" sz="2800" b="1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)” </a:t>
            </a:r>
            <a:r>
              <a:rPr lang="en-US" altLang="ja-JP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Approach</a:t>
            </a:r>
          </a:p>
          <a:p>
            <a:pPr>
              <a:lnSpc>
                <a:spcPct val="150000"/>
              </a:lnSpc>
            </a:pPr>
            <a:r>
              <a:rPr lang="en-US" altLang="ja-JP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Focuses on “Market-Oriented Agriculture” Changing farmers’ mind </a:t>
            </a:r>
            <a:r>
              <a:rPr lang="en-US" altLang="ja-JP" sz="2800" b="1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from “Grow and Sell” to </a:t>
            </a:r>
            <a:r>
              <a:rPr lang="en-US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“Grow to Sell”</a:t>
            </a:r>
          </a:p>
          <a:p>
            <a:endParaRPr lang="ja-JP" altLang="en-US" sz="2800" b="1" dirty="0">
              <a:solidFill>
                <a:srgbClr val="00B05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07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C9289C04-027C-4933-8EFF-801E7854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kumimoji="1" lang="en-US" altLang="ja-JP" sz="3200" b="1" dirty="0">
                <a:latin typeface="Arial Black" pitchFamily="34" charset="0"/>
                <a:cs typeface="Arial" panose="020B0604020202020204" pitchFamily="34" charset="0"/>
              </a:rPr>
              <a:t>4.  SHEP Concept</a:t>
            </a:r>
            <a:endParaRPr kumimoji="1" lang="ja-JP" altLang="en-US" sz="3200" b="1" dirty="0">
              <a:latin typeface="Arial Black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グループ化 6">
            <a:extLst>
              <a:ext uri="{FF2B5EF4-FFF2-40B4-BE49-F238E27FC236}">
                <a16:creationId xmlns:a16="http://schemas.microsoft.com/office/drawing/2014/main" id="{D3940AC0-BA51-47AB-A276-462A26674268}"/>
              </a:ext>
            </a:extLst>
          </p:cNvPr>
          <p:cNvGrpSpPr>
            <a:grpSpLocks/>
          </p:cNvGrpSpPr>
          <p:nvPr/>
        </p:nvGrpSpPr>
        <p:grpSpPr bwMode="auto">
          <a:xfrm>
            <a:off x="0" y="1143000"/>
            <a:ext cx="9220200" cy="5583837"/>
            <a:chOff x="473714" y="1809374"/>
            <a:chExt cx="11113809" cy="4650414"/>
          </a:xfrm>
        </p:grpSpPr>
        <p:grpSp>
          <p:nvGrpSpPr>
            <p:cNvPr id="7" name="グループ化 7">
              <a:extLst>
                <a:ext uri="{FF2B5EF4-FFF2-40B4-BE49-F238E27FC236}">
                  <a16:creationId xmlns:a16="http://schemas.microsoft.com/office/drawing/2014/main" id="{03218920-DEE7-4981-9B8E-EB8D16B311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714" y="1809374"/>
              <a:ext cx="11113809" cy="4650414"/>
              <a:chOff x="1561727" y="785813"/>
              <a:chExt cx="8721302" cy="5303986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D743C45-4A8B-4DEA-AE63-0559A1713E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624" y="2892426"/>
                <a:ext cx="1229155" cy="1509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8">
                <a:extLst>
                  <a:ext uri="{FF2B5EF4-FFF2-40B4-BE49-F238E27FC236}">
                    <a16:creationId xmlns:a16="http://schemas.microsoft.com/office/drawing/2014/main" id="{C0F116F0-2606-42D4-B944-0501F170AB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3504" y="2894014"/>
                <a:ext cx="1508125" cy="1508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円/楕円 1">
                <a:extLst>
                  <a:ext uri="{FF2B5EF4-FFF2-40B4-BE49-F238E27FC236}">
                    <a16:creationId xmlns:a16="http://schemas.microsoft.com/office/drawing/2014/main" id="{AA15FF1E-3124-4AD4-A58E-9EF94D8655F1}"/>
                  </a:ext>
                </a:extLst>
              </p:cNvPr>
              <p:cNvSpPr/>
              <p:nvPr/>
            </p:nvSpPr>
            <p:spPr>
              <a:xfrm>
                <a:off x="1561727" y="853643"/>
                <a:ext cx="5127504" cy="5236156"/>
              </a:xfrm>
              <a:prstGeom prst="ellipse">
                <a:avLst/>
              </a:prstGeom>
              <a:solidFill>
                <a:srgbClr val="EEE917">
                  <a:alpha val="5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964" dirty="0"/>
              </a:p>
            </p:txBody>
          </p:sp>
          <p:pic>
            <p:nvPicPr>
              <p:cNvPr id="12" name="Picture 8">
                <a:extLst>
                  <a:ext uri="{FF2B5EF4-FFF2-40B4-BE49-F238E27FC236}">
                    <a16:creationId xmlns:a16="http://schemas.microsoft.com/office/drawing/2014/main" id="{40007693-142C-4A6E-AE3E-9CFB6CD5CE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7328" y="2673351"/>
                <a:ext cx="715962" cy="715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8">
                <a:extLst>
                  <a:ext uri="{FF2B5EF4-FFF2-40B4-BE49-F238E27FC236}">
                    <a16:creationId xmlns:a16="http://schemas.microsoft.com/office/drawing/2014/main" id="{851949EA-AC5D-4672-A710-C3366E9BDF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7328" y="3411538"/>
                <a:ext cx="715962" cy="717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8">
                <a:extLst>
                  <a:ext uri="{FF2B5EF4-FFF2-40B4-BE49-F238E27FC236}">
                    <a16:creationId xmlns:a16="http://schemas.microsoft.com/office/drawing/2014/main" id="{B01773D0-0F7C-451A-B173-689519115F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7328" y="4135438"/>
                <a:ext cx="715962" cy="717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円/楕円 13">
                <a:extLst>
                  <a:ext uri="{FF2B5EF4-FFF2-40B4-BE49-F238E27FC236}">
                    <a16:creationId xmlns:a16="http://schemas.microsoft.com/office/drawing/2014/main" id="{9DDE7BCE-5D26-477A-8B1C-4222850E7B37}"/>
                  </a:ext>
                </a:extLst>
              </p:cNvPr>
              <p:cNvSpPr/>
              <p:nvPr/>
            </p:nvSpPr>
            <p:spPr>
              <a:xfrm>
                <a:off x="5047737" y="785813"/>
                <a:ext cx="5127504" cy="5303986"/>
              </a:xfrm>
              <a:prstGeom prst="ellipse">
                <a:avLst/>
              </a:prstGeom>
              <a:solidFill>
                <a:srgbClr val="DE402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964" dirty="0"/>
              </a:p>
            </p:txBody>
          </p:sp>
          <p:sp>
            <p:nvSpPr>
              <p:cNvPr id="16" name="円/楕円 30">
                <a:extLst>
                  <a:ext uri="{FF2B5EF4-FFF2-40B4-BE49-F238E27FC236}">
                    <a16:creationId xmlns:a16="http://schemas.microsoft.com/office/drawing/2014/main" id="{6CB17E5A-DC5C-41B2-BA64-4D02D1BDE83D}"/>
                  </a:ext>
                </a:extLst>
              </p:cNvPr>
              <p:cNvSpPr/>
              <p:nvPr/>
            </p:nvSpPr>
            <p:spPr>
              <a:xfrm>
                <a:off x="2548511" y="3292312"/>
                <a:ext cx="1657233" cy="73289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ja-JP" sz="1200" dirty="0"/>
                  <a:t>Sharing market Information</a:t>
                </a:r>
                <a:endParaRPr lang="ja-JP" altLang="en-US" sz="1200" dirty="0"/>
              </a:p>
            </p:txBody>
          </p:sp>
          <p:sp>
            <p:nvSpPr>
              <p:cNvPr id="17" name="テキスト ボックス 2">
                <a:extLst>
                  <a:ext uri="{FF2B5EF4-FFF2-40B4-BE49-F238E27FC236}">
                    <a16:creationId xmlns:a16="http://schemas.microsoft.com/office/drawing/2014/main" id="{148C1B98-E2F4-4115-ADBA-B87E5A6381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85597" y="1146577"/>
                <a:ext cx="3178300" cy="330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ja-JP" b="1" u="sng" dirty="0"/>
                  <a:t>Promoting “Farming as a Business”</a:t>
                </a:r>
                <a:endParaRPr lang="ja-JP" altLang="en-US" b="1" u="sng" dirty="0"/>
              </a:p>
            </p:txBody>
          </p:sp>
          <p:sp>
            <p:nvSpPr>
              <p:cNvPr id="18" name="テキスト ボックス 16">
                <a:extLst>
                  <a:ext uri="{FF2B5EF4-FFF2-40B4-BE49-F238E27FC236}">
                    <a16:creationId xmlns:a16="http://schemas.microsoft.com/office/drawing/2014/main" id="{E54F4770-24F7-40C5-9BA0-CDA36D2B94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92146" y="1199621"/>
                <a:ext cx="3714097" cy="643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b="1" u="sng" dirty="0"/>
                  <a:t>Developing and motivating people by effective activity designs and “Tips”</a:t>
                </a:r>
                <a:endParaRPr lang="ja-JP" altLang="en-US" b="1" u="sng" dirty="0"/>
              </a:p>
            </p:txBody>
          </p:sp>
          <p:sp>
            <p:nvSpPr>
              <p:cNvPr id="19" name="テキスト ボックス 3">
                <a:extLst>
                  <a:ext uri="{FF2B5EF4-FFF2-40B4-BE49-F238E27FC236}">
                    <a16:creationId xmlns:a16="http://schemas.microsoft.com/office/drawing/2014/main" id="{1607B653-5167-4B92-BA6B-3EE6C861DF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1619" y="4481391"/>
                <a:ext cx="2005046" cy="1011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1200" b="1" dirty="0"/>
                  <a:t>Market Actors</a:t>
                </a:r>
              </a:p>
              <a:p>
                <a:pPr eaLnBrk="1" hangingPunct="1">
                  <a:defRPr/>
                </a:pPr>
                <a:r>
                  <a:rPr lang="ja-JP" altLang="en-US" sz="1200" dirty="0"/>
                  <a:t>・</a:t>
                </a:r>
                <a:r>
                  <a:rPr lang="en-US" altLang="ja-JP" sz="1200" dirty="0"/>
                  <a:t>Retailers ,Middleman</a:t>
                </a:r>
              </a:p>
              <a:p>
                <a:pPr eaLnBrk="1" hangingPunct="1">
                  <a:defRPr/>
                </a:pPr>
                <a:r>
                  <a:rPr lang="ja-JP" altLang="en-US" sz="1200" dirty="0"/>
                  <a:t>・</a:t>
                </a:r>
                <a:r>
                  <a:rPr lang="en-US" altLang="ja-JP" sz="1200" dirty="0"/>
                  <a:t>Agriculture inputs companies(Seed Fertilizer </a:t>
                </a:r>
                <a:r>
                  <a:rPr lang="en-US" altLang="ja-JP" sz="1200" dirty="0" err="1"/>
                  <a:t>etc</a:t>
                </a:r>
                <a:r>
                  <a:rPr lang="en-US" altLang="ja-JP" sz="1200" dirty="0"/>
                  <a:t>)</a:t>
                </a:r>
              </a:p>
              <a:p>
                <a:pPr eaLnBrk="1" hangingPunct="1">
                  <a:defRPr/>
                </a:pPr>
                <a:r>
                  <a:rPr lang="ja-JP" altLang="en-US" sz="1200" dirty="0"/>
                  <a:t>・</a:t>
                </a:r>
                <a:r>
                  <a:rPr lang="en-US" altLang="ja-JP" sz="1200" dirty="0"/>
                  <a:t>Agriculture product processers</a:t>
                </a:r>
              </a:p>
            </p:txBody>
          </p:sp>
          <p:sp>
            <p:nvSpPr>
              <p:cNvPr id="20" name="テキスト ボックス 27">
                <a:extLst>
                  <a:ext uri="{FF2B5EF4-FFF2-40B4-BE49-F238E27FC236}">
                    <a16:creationId xmlns:a16="http://schemas.microsoft.com/office/drawing/2014/main" id="{F32D30C9-348F-4AA0-A2CA-DF4919156A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7895" y="4382465"/>
                <a:ext cx="792163" cy="27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45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39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defTabSz="12795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defTabSz="12795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defTabSz="12795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defTabSz="12795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200" b="1" dirty="0"/>
                  <a:t>Producer</a:t>
                </a:r>
                <a:endParaRPr lang="ja-JP" altLang="en-US" sz="1200" b="1" dirty="0"/>
              </a:p>
            </p:txBody>
          </p:sp>
          <p:sp>
            <p:nvSpPr>
              <p:cNvPr id="21" name="角丸四角形 31">
                <a:extLst>
                  <a:ext uri="{FF2B5EF4-FFF2-40B4-BE49-F238E27FC236}">
                    <a16:creationId xmlns:a16="http://schemas.microsoft.com/office/drawing/2014/main" id="{B241892C-7AA5-4736-980B-C44A8ABEFCCD}"/>
                  </a:ext>
                </a:extLst>
              </p:cNvPr>
              <p:cNvSpPr/>
              <p:nvPr/>
            </p:nvSpPr>
            <p:spPr>
              <a:xfrm>
                <a:off x="3080688" y="4043639"/>
                <a:ext cx="1345732" cy="751095"/>
              </a:xfrm>
              <a:prstGeom prst="roundRect">
                <a:avLst/>
              </a:prstGeom>
              <a:solidFill>
                <a:srgbClr val="DE402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ja-JP" sz="1200" b="1" dirty="0"/>
                  <a:t>Producer Info</a:t>
                </a:r>
              </a:p>
              <a:p>
                <a:pPr algn="ctr">
                  <a:defRPr/>
                </a:pPr>
                <a:r>
                  <a:rPr lang="ja-JP" altLang="en-US" sz="1200" dirty="0"/>
                  <a:t>（</a:t>
                </a:r>
                <a:r>
                  <a:rPr lang="en-US" altLang="ja-JP" sz="1200" dirty="0"/>
                  <a:t>Farm location, Production potential ,</a:t>
                </a:r>
                <a:r>
                  <a:rPr lang="en-US" altLang="ja-JP" sz="1200" dirty="0" err="1"/>
                  <a:t>etc</a:t>
                </a:r>
                <a:r>
                  <a:rPr lang="en-US" altLang="ja-JP" sz="1200" dirty="0"/>
                  <a:t>)</a:t>
                </a:r>
                <a:endParaRPr lang="ja-JP" altLang="en-US" sz="1200" dirty="0"/>
              </a:p>
            </p:txBody>
          </p:sp>
          <p:cxnSp>
            <p:nvCxnSpPr>
              <p:cNvPr id="22" name="直線矢印コネクタ 21">
                <a:extLst>
                  <a:ext uri="{FF2B5EF4-FFF2-40B4-BE49-F238E27FC236}">
                    <a16:creationId xmlns:a16="http://schemas.microsoft.com/office/drawing/2014/main" id="{3C5349F6-E4E3-49D4-BA45-D98295354162}"/>
                  </a:ext>
                </a:extLst>
              </p:cNvPr>
              <p:cNvCxnSpPr>
                <a:cxnSpLocks/>
                <a:stCxn id="21" idx="1"/>
              </p:cNvCxnSpPr>
              <p:nvPr/>
            </p:nvCxnSpPr>
            <p:spPr>
              <a:xfrm flipH="1" flipV="1">
                <a:off x="2675697" y="4296764"/>
                <a:ext cx="404990" cy="122423"/>
              </a:xfrm>
              <a:prstGeom prst="straightConnector1">
                <a:avLst/>
              </a:prstGeom>
              <a:ln w="76200">
                <a:solidFill>
                  <a:srgbClr val="DE402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角丸四角形 5">
                <a:extLst>
                  <a:ext uri="{FF2B5EF4-FFF2-40B4-BE49-F238E27FC236}">
                    <a16:creationId xmlns:a16="http://schemas.microsoft.com/office/drawing/2014/main" id="{10D5B298-3428-4040-9A8F-EDF4B35E47D2}"/>
                  </a:ext>
                </a:extLst>
              </p:cNvPr>
              <p:cNvSpPr/>
              <p:nvPr/>
            </p:nvSpPr>
            <p:spPr>
              <a:xfrm>
                <a:off x="2444642" y="2482308"/>
                <a:ext cx="1433124" cy="751095"/>
              </a:xfrm>
              <a:prstGeom prst="roundRect">
                <a:avLst/>
              </a:prstGeom>
              <a:solidFill>
                <a:srgbClr val="DE402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ja-JP" sz="1200" b="1" dirty="0"/>
                  <a:t>Market Info</a:t>
                </a:r>
              </a:p>
              <a:p>
                <a:pPr algn="ctr">
                  <a:defRPr/>
                </a:pPr>
                <a:r>
                  <a:rPr lang="ja-JP" altLang="en-US" sz="1200" dirty="0"/>
                  <a:t>（</a:t>
                </a:r>
                <a:r>
                  <a:rPr lang="en-US" altLang="ja-JP" sz="1200" dirty="0"/>
                  <a:t>(</a:t>
                </a:r>
                <a:r>
                  <a:rPr lang="en-US" altLang="ja-JP" sz="1200" dirty="0" err="1"/>
                  <a:t>Variety,price,season</a:t>
                </a:r>
                <a:r>
                  <a:rPr lang="en-US" altLang="ja-JP" sz="1200" dirty="0"/>
                  <a:t>, required quality </a:t>
                </a:r>
                <a:r>
                  <a:rPr lang="en-US" altLang="ja-JP" sz="1200" dirty="0" err="1"/>
                  <a:t>etc</a:t>
                </a:r>
                <a:r>
                  <a:rPr lang="en-US" altLang="ja-JP" sz="1200" dirty="0"/>
                  <a:t>)</a:t>
                </a:r>
                <a:endParaRPr lang="ja-JP" altLang="en-US" sz="1200" dirty="0"/>
              </a:p>
            </p:txBody>
          </p:sp>
          <p:sp>
            <p:nvSpPr>
              <p:cNvPr id="24" name="正方形/長方形 25">
                <a:extLst>
                  <a:ext uri="{FF2B5EF4-FFF2-40B4-BE49-F238E27FC236}">
                    <a16:creationId xmlns:a16="http://schemas.microsoft.com/office/drawing/2014/main" id="{ADB10C7B-90F8-4BF1-AD4D-22290E4E15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0725" y="1831390"/>
                <a:ext cx="3449812" cy="63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ja-JP" sz="1200" dirty="0"/>
                  <a:t>Sharing information among market actors &amp; farmers for improving efficiency of local economies(Mitigating the asymmetry of information)</a:t>
                </a:r>
              </a:p>
            </p:txBody>
          </p:sp>
          <p:sp>
            <p:nvSpPr>
              <p:cNvPr id="25" name="正方形/長方形 41">
                <a:extLst>
                  <a:ext uri="{FF2B5EF4-FFF2-40B4-BE49-F238E27FC236}">
                    <a16:creationId xmlns:a16="http://schemas.microsoft.com/office/drawing/2014/main" id="{6CB1E68C-A796-45ED-8E8D-0F5C5A8045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49535" y="1930653"/>
                <a:ext cx="4129704" cy="643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ja-JP" sz="1200" dirty="0"/>
                  <a:t>Raising internal motivation for continuous activities implementation</a:t>
                </a:r>
              </a:p>
              <a:p>
                <a:pPr algn="ctr" eaLnBrk="1" hangingPunct="1">
                  <a:defRPr/>
                </a:pPr>
                <a:r>
                  <a:rPr lang="en-US" altLang="ja-JP" sz="1200" dirty="0"/>
                  <a:t>(Self-Determination Theory)</a:t>
                </a:r>
              </a:p>
              <a:p>
                <a:pPr algn="ctr" eaLnBrk="1" hangingPunct="1">
                  <a:defRPr/>
                </a:pPr>
                <a:r>
                  <a:rPr lang="en-US" altLang="ja-JP" sz="1200" dirty="0"/>
                  <a:t>~Three psychological needs to motivate people~</a:t>
                </a:r>
              </a:p>
            </p:txBody>
          </p:sp>
          <p:sp>
            <p:nvSpPr>
              <p:cNvPr id="26" name="正方形/長方形 28">
                <a:extLst>
                  <a:ext uri="{FF2B5EF4-FFF2-40B4-BE49-F238E27FC236}">
                    <a16:creationId xmlns:a16="http://schemas.microsoft.com/office/drawing/2014/main" id="{2B515220-EBA8-4E91-9471-45B087C645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70347" y="2673475"/>
                <a:ext cx="2998126" cy="6876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1600" b="1" dirty="0"/>
                  <a:t>Autonomy</a:t>
                </a:r>
              </a:p>
              <a:p>
                <a:pPr eaLnBrk="1" hangingPunct="1">
                  <a:defRPr/>
                </a:pPr>
                <a:r>
                  <a:rPr lang="en-US" altLang="ja-JP" sz="1400" dirty="0"/>
                  <a:t>People need to feel in control of their own behaviors and goals</a:t>
                </a:r>
                <a:endParaRPr lang="ja-JP" altLang="en-US" sz="1400" dirty="0"/>
              </a:p>
            </p:txBody>
          </p:sp>
          <p:sp>
            <p:nvSpPr>
              <p:cNvPr id="27" name="正方形/長方形 45">
                <a:extLst>
                  <a:ext uri="{FF2B5EF4-FFF2-40B4-BE49-F238E27FC236}">
                    <a16:creationId xmlns:a16="http://schemas.microsoft.com/office/drawing/2014/main" id="{E0BF1E84-9F7F-415D-AA23-8AA2264488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4903" y="3411335"/>
                <a:ext cx="2998126" cy="735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b="1" dirty="0"/>
                  <a:t>Competence</a:t>
                </a:r>
              </a:p>
              <a:p>
                <a:pPr eaLnBrk="1" hangingPunct="1">
                  <a:defRPr/>
                </a:pPr>
                <a:r>
                  <a:rPr lang="en-US" altLang="ja-JP" sz="1400" dirty="0"/>
                  <a:t>People need to gain mastery of tasks and learn different skills</a:t>
                </a:r>
                <a:endParaRPr lang="ja-JP" altLang="en-US" sz="1400" dirty="0"/>
              </a:p>
            </p:txBody>
          </p:sp>
          <p:sp>
            <p:nvSpPr>
              <p:cNvPr id="28" name="正方形/長方形 46">
                <a:extLst>
                  <a:ext uri="{FF2B5EF4-FFF2-40B4-BE49-F238E27FC236}">
                    <a16:creationId xmlns:a16="http://schemas.microsoft.com/office/drawing/2014/main" id="{D808941B-0B04-4E52-B1E1-EE01656D01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99462" y="4135960"/>
                <a:ext cx="2790383" cy="715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b="1" dirty="0"/>
                  <a:t>Relatedness</a:t>
                </a:r>
              </a:p>
              <a:p>
                <a:pPr eaLnBrk="1" hangingPunct="1">
                  <a:defRPr/>
                </a:pPr>
                <a:r>
                  <a:rPr lang="en-US" altLang="ja-JP" sz="1400" dirty="0"/>
                  <a:t>People need to experience a sense of belonging and attachment to other people</a:t>
                </a:r>
                <a:endParaRPr lang="ja-JP" altLang="en-US" sz="1400" dirty="0"/>
              </a:p>
            </p:txBody>
          </p:sp>
          <p:sp>
            <p:nvSpPr>
              <p:cNvPr id="29" name="ハート 28">
                <a:extLst>
                  <a:ext uri="{FF2B5EF4-FFF2-40B4-BE49-F238E27FC236}">
                    <a16:creationId xmlns:a16="http://schemas.microsoft.com/office/drawing/2014/main" id="{DC419C01-6DBE-4936-A06C-EA7F1AB323D8}"/>
                  </a:ext>
                </a:extLst>
              </p:cNvPr>
              <p:cNvSpPr/>
              <p:nvPr/>
            </p:nvSpPr>
            <p:spPr>
              <a:xfrm>
                <a:off x="6898549" y="2924943"/>
                <a:ext cx="70822" cy="74448"/>
              </a:xfrm>
              <a:prstGeom prst="heart">
                <a:avLst/>
              </a:prstGeom>
              <a:solidFill>
                <a:srgbClr val="DE40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964"/>
              </a:p>
            </p:txBody>
          </p:sp>
          <p:sp>
            <p:nvSpPr>
              <p:cNvPr id="30" name="ハート 29">
                <a:extLst>
                  <a:ext uri="{FF2B5EF4-FFF2-40B4-BE49-F238E27FC236}">
                    <a16:creationId xmlns:a16="http://schemas.microsoft.com/office/drawing/2014/main" id="{B1B28676-AF2C-422F-9063-4712C9D849C4}"/>
                  </a:ext>
                </a:extLst>
              </p:cNvPr>
              <p:cNvSpPr/>
              <p:nvPr/>
            </p:nvSpPr>
            <p:spPr>
              <a:xfrm>
                <a:off x="6898549" y="3661149"/>
                <a:ext cx="70822" cy="71138"/>
              </a:xfrm>
              <a:prstGeom prst="heart">
                <a:avLst/>
              </a:prstGeom>
              <a:solidFill>
                <a:srgbClr val="DE40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964"/>
              </a:p>
            </p:txBody>
          </p:sp>
          <p:sp>
            <p:nvSpPr>
              <p:cNvPr id="31" name="ハート 30">
                <a:extLst>
                  <a:ext uri="{FF2B5EF4-FFF2-40B4-BE49-F238E27FC236}">
                    <a16:creationId xmlns:a16="http://schemas.microsoft.com/office/drawing/2014/main" id="{08778C8D-B4D2-4A0B-BD84-3126D3A2703B}"/>
                  </a:ext>
                </a:extLst>
              </p:cNvPr>
              <p:cNvSpPr/>
              <p:nvPr/>
            </p:nvSpPr>
            <p:spPr>
              <a:xfrm>
                <a:off x="6898549" y="4382465"/>
                <a:ext cx="72396" cy="72793"/>
              </a:xfrm>
              <a:prstGeom prst="heart">
                <a:avLst/>
              </a:prstGeom>
              <a:solidFill>
                <a:srgbClr val="DE40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964"/>
              </a:p>
            </p:txBody>
          </p:sp>
          <p:sp>
            <p:nvSpPr>
              <p:cNvPr id="32" name="角丸四角形 50">
                <a:extLst>
                  <a:ext uri="{FF2B5EF4-FFF2-40B4-BE49-F238E27FC236}">
                    <a16:creationId xmlns:a16="http://schemas.microsoft.com/office/drawing/2014/main" id="{B9058C64-D55F-4AF8-829B-43AAF5DBCD7C}"/>
                  </a:ext>
                </a:extLst>
              </p:cNvPr>
              <p:cNvSpPr/>
              <p:nvPr/>
            </p:nvSpPr>
            <p:spPr>
              <a:xfrm>
                <a:off x="5194103" y="2460059"/>
                <a:ext cx="1372371" cy="1829759"/>
              </a:xfrm>
              <a:prstGeom prst="roundRect">
                <a:avLst/>
              </a:prstGeom>
              <a:noFill/>
              <a:ln w="127000" cmpd="dbl">
                <a:solidFill>
                  <a:srgbClr val="33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ja-JP" sz="1714" b="1" dirty="0" err="1">
                    <a:solidFill>
                      <a:schemeClr val="tx1"/>
                    </a:solidFill>
                  </a:rPr>
                  <a:t>SHEP</a:t>
                </a:r>
                <a:endParaRPr lang="en-US" altLang="ja-JP" sz="1714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3" name="グループ化 8">
                <a:extLst>
                  <a:ext uri="{FF2B5EF4-FFF2-40B4-BE49-F238E27FC236}">
                    <a16:creationId xmlns:a16="http://schemas.microsoft.com/office/drawing/2014/main" id="{26C02996-57AE-43E4-87BD-63B2AF904D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89524" y="3562330"/>
                <a:ext cx="867584" cy="564778"/>
                <a:chOff x="3608542" y="3457887"/>
                <a:chExt cx="868416" cy="564059"/>
              </a:xfrm>
            </p:grpSpPr>
            <p:sp>
              <p:nvSpPr>
                <p:cNvPr id="40" name="円/楕円 39">
                  <a:extLst>
                    <a:ext uri="{FF2B5EF4-FFF2-40B4-BE49-F238E27FC236}">
                      <a16:creationId xmlns:a16="http://schemas.microsoft.com/office/drawing/2014/main" id="{1C060C12-741E-4942-BEB7-8F2636C5C157}"/>
                    </a:ext>
                  </a:extLst>
                </p:cNvPr>
                <p:cNvSpPr/>
                <p:nvPr/>
              </p:nvSpPr>
              <p:spPr>
                <a:xfrm>
                  <a:off x="3741350" y="3457887"/>
                  <a:ext cx="672666" cy="543602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1000" dirty="0"/>
                </a:p>
              </p:txBody>
            </p:sp>
            <p:sp>
              <p:nvSpPr>
                <p:cNvPr id="41" name="正方形/長方形 40">
                  <a:extLst>
                    <a:ext uri="{FF2B5EF4-FFF2-40B4-BE49-F238E27FC236}">
                      <a16:creationId xmlns:a16="http://schemas.microsoft.com/office/drawing/2014/main" id="{CA2E6AB9-14B9-422F-9101-43C8D960751B}"/>
                    </a:ext>
                  </a:extLst>
                </p:cNvPr>
                <p:cNvSpPr/>
                <p:nvPr/>
              </p:nvSpPr>
              <p:spPr>
                <a:xfrm>
                  <a:off x="3608542" y="3478344"/>
                  <a:ext cx="868416" cy="54360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ja-JP" sz="900" dirty="0"/>
                    <a:t>Stakeholders forum</a:t>
                  </a:r>
                  <a:endParaRPr lang="ja-JP" altLang="en-US" sz="900" dirty="0"/>
                </a:p>
              </p:txBody>
            </p:sp>
          </p:grpSp>
          <p:sp>
            <p:nvSpPr>
              <p:cNvPr id="34" name="円/楕円 40">
                <a:extLst>
                  <a:ext uri="{FF2B5EF4-FFF2-40B4-BE49-F238E27FC236}">
                    <a16:creationId xmlns:a16="http://schemas.microsoft.com/office/drawing/2014/main" id="{79E1EF04-D5BF-46B2-B775-97F9CFF4B465}"/>
                  </a:ext>
                </a:extLst>
              </p:cNvPr>
              <p:cNvSpPr/>
              <p:nvPr/>
            </p:nvSpPr>
            <p:spPr>
              <a:xfrm>
                <a:off x="5167347" y="2587446"/>
                <a:ext cx="535259" cy="544295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429" dirty="0"/>
              </a:p>
            </p:txBody>
          </p:sp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B444A3F5-9A2A-47D1-B566-034B49874C46}"/>
                  </a:ext>
                </a:extLst>
              </p:cNvPr>
              <p:cNvSpPr/>
              <p:nvPr/>
            </p:nvSpPr>
            <p:spPr>
              <a:xfrm>
                <a:off x="5100870" y="2648328"/>
                <a:ext cx="707023" cy="4536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ja-JP" sz="1000" dirty="0"/>
                  <a:t>Family</a:t>
                </a:r>
                <a:r>
                  <a:rPr lang="ja-JP" altLang="en-US" sz="1000" dirty="0"/>
                  <a:t> </a:t>
                </a:r>
                <a:r>
                  <a:rPr lang="en-US" altLang="ja-JP" sz="1000" dirty="0"/>
                  <a:t>Budgeting</a:t>
                </a:r>
                <a:endParaRPr lang="ja-JP" altLang="en-US" sz="1000" dirty="0"/>
              </a:p>
            </p:txBody>
          </p:sp>
          <p:grpSp>
            <p:nvGrpSpPr>
              <p:cNvPr id="36" name="グループ化 7">
                <a:extLst>
                  <a:ext uri="{FF2B5EF4-FFF2-40B4-BE49-F238E27FC236}">
                    <a16:creationId xmlns:a16="http://schemas.microsoft.com/office/drawing/2014/main" id="{4CCE83DD-CFF6-461F-A356-1CCE83E454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78714" y="2450135"/>
                <a:ext cx="672022" cy="638596"/>
                <a:chOff x="4375413" y="3303380"/>
                <a:chExt cx="672019" cy="637783"/>
              </a:xfrm>
            </p:grpSpPr>
            <p:sp>
              <p:nvSpPr>
                <p:cNvPr id="38" name="円/楕円 33">
                  <a:extLst>
                    <a:ext uri="{FF2B5EF4-FFF2-40B4-BE49-F238E27FC236}">
                      <a16:creationId xmlns:a16="http://schemas.microsoft.com/office/drawing/2014/main" id="{90BBF569-8CBE-4463-B9F4-E7A063BE3F2B}"/>
                    </a:ext>
                  </a:extLst>
                </p:cNvPr>
                <p:cNvSpPr/>
                <p:nvPr/>
              </p:nvSpPr>
              <p:spPr>
                <a:xfrm>
                  <a:off x="4427349" y="3303380"/>
                  <a:ext cx="568146" cy="637783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429" dirty="0"/>
                </a:p>
              </p:txBody>
            </p:sp>
            <p:sp>
              <p:nvSpPr>
                <p:cNvPr id="39" name="テキスト ボックス 38">
                  <a:extLst>
                    <a:ext uri="{FF2B5EF4-FFF2-40B4-BE49-F238E27FC236}">
                      <a16:creationId xmlns:a16="http://schemas.microsoft.com/office/drawing/2014/main" id="{9EC03FB9-B4C0-4CB4-AD1E-193E767EE3AE}"/>
                    </a:ext>
                  </a:extLst>
                </p:cNvPr>
                <p:cNvSpPr txBox="1"/>
                <p:nvPr/>
              </p:nvSpPr>
              <p:spPr>
                <a:xfrm>
                  <a:off x="4375413" y="3383893"/>
                  <a:ext cx="672019" cy="55110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ja-JP" sz="1000" dirty="0"/>
                    <a:t>Market Survey by Farmers</a:t>
                  </a:r>
                  <a:endParaRPr lang="ja-JP" altLang="en-US" sz="1000" dirty="0"/>
                </a:p>
              </p:txBody>
            </p:sp>
          </p:grpSp>
          <p:sp>
            <p:nvSpPr>
              <p:cNvPr id="37" name="円/楕円 45" descr="Decision making by farmers">
                <a:extLst>
                  <a:ext uri="{FF2B5EF4-FFF2-40B4-BE49-F238E27FC236}">
                    <a16:creationId xmlns:a16="http://schemas.microsoft.com/office/drawing/2014/main" id="{8EBF6910-31D1-42FC-9F49-2C020D545C6C}"/>
                  </a:ext>
                </a:extLst>
              </p:cNvPr>
              <p:cNvSpPr/>
              <p:nvPr/>
            </p:nvSpPr>
            <p:spPr>
              <a:xfrm>
                <a:off x="5900727" y="3480879"/>
                <a:ext cx="725532" cy="544295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ja-JP" sz="800" b="1" dirty="0">
                    <a:solidFill>
                      <a:schemeClr val="tx1"/>
                    </a:solidFill>
                  </a:rPr>
                  <a:t>Decision making by farmers</a:t>
                </a:r>
                <a:endParaRPr lang="ja-JP" altLang="en-US" sz="800" b="1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0F57A1AC-D3BB-4BF3-BAC5-ABC4F1B03E5A}"/>
                </a:ext>
              </a:extLst>
            </p:cNvPr>
            <p:cNvCxnSpPr>
              <a:cxnSpLocks/>
            </p:cNvCxnSpPr>
            <p:nvPr/>
          </p:nvCxnSpPr>
          <p:spPr>
            <a:xfrm>
              <a:off x="3058886" y="3471687"/>
              <a:ext cx="784176" cy="0"/>
            </a:xfrm>
            <a:prstGeom prst="straightConnector1">
              <a:avLst/>
            </a:prstGeom>
            <a:ln w="76200">
              <a:solidFill>
                <a:srgbClr val="DE402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6CB4BA2-6A2D-43D8-86E4-4B6730057002}"/>
              </a:ext>
            </a:extLst>
          </p:cNvPr>
          <p:cNvSpPr txBox="1"/>
          <p:nvPr/>
        </p:nvSpPr>
        <p:spPr>
          <a:xfrm>
            <a:off x="1115000" y="6296465"/>
            <a:ext cx="295808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Filling Information Gaps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F0C42D3-3440-4B59-9922-D84F91EB7F69}"/>
              </a:ext>
            </a:extLst>
          </p:cNvPr>
          <p:cNvSpPr txBox="1"/>
          <p:nvPr/>
        </p:nvSpPr>
        <p:spPr>
          <a:xfrm>
            <a:off x="4739426" y="6296465"/>
            <a:ext cx="421073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Considering Motivation of the actors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C53ECD5-A98C-47BE-BFAB-FA913A457F40}"/>
              </a:ext>
            </a:extLst>
          </p:cNvPr>
          <p:cNvSpPr txBox="1"/>
          <p:nvPr/>
        </p:nvSpPr>
        <p:spPr>
          <a:xfrm>
            <a:off x="4268859" y="6296465"/>
            <a:ext cx="338694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X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621464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1017639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altLang="ja-JP" sz="3600" b="1" dirty="0">
                <a:latin typeface="Arial Black" pitchFamily="34" charset="0"/>
                <a:cs typeface="Arial" panose="020B0604020202020204" pitchFamily="34" charset="0"/>
              </a:rPr>
              <a:t>5.</a:t>
            </a:r>
            <a:r>
              <a:rPr kumimoji="1" lang="en-US" altLang="ja-JP" sz="3600" b="1" dirty="0">
                <a:latin typeface="Arial Black" pitchFamily="34" charset="0"/>
                <a:cs typeface="Arial" panose="020B0604020202020204" pitchFamily="34" charset="0"/>
              </a:rPr>
              <a:t> Essential SHEP 4 steps</a:t>
            </a:r>
            <a:endParaRPr kumimoji="1" lang="ja-JP" altLang="en-US" sz="3600" b="1" dirty="0">
              <a:latin typeface="Arial Black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3310723"/>
              </p:ext>
            </p:extLst>
          </p:nvPr>
        </p:nvGraphicFramePr>
        <p:xfrm>
          <a:off x="89453" y="1219200"/>
          <a:ext cx="7404652" cy="5317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665">
                  <a:extLst>
                    <a:ext uri="{9D8B030D-6E8A-4147-A177-3AD203B41FA5}">
                      <a16:colId xmlns:a16="http://schemas.microsoft.com/office/drawing/2014/main" val="2189445004"/>
                    </a:ext>
                  </a:extLst>
                </a:gridCol>
                <a:gridCol w="4703987">
                  <a:extLst>
                    <a:ext uri="{9D8B030D-6E8A-4147-A177-3AD203B41FA5}">
                      <a16:colId xmlns:a16="http://schemas.microsoft.com/office/drawing/2014/main" val="3768229784"/>
                    </a:ext>
                  </a:extLst>
                </a:gridCol>
              </a:tblGrid>
              <a:tr h="334384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alibri" pitchFamily="34" charset="0"/>
                          <a:cs typeface="Arial" pitchFamily="34" charset="0"/>
                        </a:rPr>
                        <a:t>Essential 4 steps</a:t>
                      </a:r>
                      <a:endParaRPr kumimoji="1" lang="ja-JP" altLang="en-US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alibri" pitchFamily="34" charset="0"/>
                          <a:cs typeface="Arial" pitchFamily="34" charset="0"/>
                        </a:rPr>
                        <a:t>SHEP Activities</a:t>
                      </a:r>
                      <a:endParaRPr kumimoji="1" lang="ja-JP" altLang="en-US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32603132"/>
                  </a:ext>
                </a:extLst>
              </a:tr>
              <a:tr h="108204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1. To share the goal with farmers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alibri" pitchFamily="34" charset="0"/>
                          <a:cs typeface="Arial" pitchFamily="34" charset="0"/>
                        </a:rPr>
                        <a:t>/Selection of Target Beneficiaries(farmer groups) </a:t>
                      </a:r>
                    </a:p>
                    <a:p>
                      <a:r>
                        <a:rPr kumimoji="1" lang="en-US" altLang="ja-JP" dirty="0">
                          <a:latin typeface="Calibri" pitchFamily="34" charset="0"/>
                          <a:cs typeface="Arial" pitchFamily="34" charset="0"/>
                        </a:rPr>
                        <a:t>/Sensitization WS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86355109"/>
                  </a:ext>
                </a:extLst>
              </a:tr>
              <a:tr h="1086746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2.Farmer’s awareness is raised.</a:t>
                      </a:r>
                    </a:p>
                    <a:p>
                      <a:endParaRPr kumimoji="1" lang="ja-JP" altLang="en-US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alibri" pitchFamily="34" charset="0"/>
                          <a:cs typeface="Arial" pitchFamily="34" charset="0"/>
                        </a:rPr>
                        <a:t>/Participatory Baseline Survey</a:t>
                      </a:r>
                    </a:p>
                    <a:p>
                      <a:r>
                        <a:rPr kumimoji="1" lang="en-US" altLang="ja-JP" dirty="0">
                          <a:latin typeface="Calibri" pitchFamily="34" charset="0"/>
                          <a:cs typeface="Arial" pitchFamily="34" charset="0"/>
                        </a:rPr>
                        <a:t>/Market Survey</a:t>
                      </a:r>
                    </a:p>
                    <a:p>
                      <a:r>
                        <a:rPr kumimoji="1" lang="en-US" altLang="ja-JP" dirty="0">
                          <a:latin typeface="Calibri" pitchFamily="34" charset="0"/>
                          <a:cs typeface="Arial" pitchFamily="34" charset="0"/>
                        </a:rPr>
                        <a:t>/Market linkage Forum(Input &amp; Output)</a:t>
                      </a:r>
                    </a:p>
                    <a:p>
                      <a:endParaRPr kumimoji="1" lang="ja-JP" altLang="en-US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441574854"/>
                  </a:ext>
                </a:extLst>
              </a:tr>
              <a:tr h="841786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3.Farmers make decisions</a:t>
                      </a:r>
                      <a:endParaRPr kumimoji="1" lang="ja-JP" altLang="en-US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alibri" pitchFamily="34" charset="0"/>
                          <a:cs typeface="Arial" pitchFamily="34" charset="0"/>
                        </a:rPr>
                        <a:t>/Crop selection,</a:t>
                      </a:r>
                    </a:p>
                    <a:p>
                      <a:r>
                        <a:rPr kumimoji="1" lang="en-US" altLang="ja-JP" dirty="0">
                          <a:latin typeface="Calibri" pitchFamily="34" charset="0"/>
                          <a:cs typeface="Arial" pitchFamily="34" charset="0"/>
                        </a:rPr>
                        <a:t>/Crop calendar making </a:t>
                      </a:r>
                      <a:r>
                        <a:rPr kumimoji="1" lang="en-US" altLang="ja-JP" dirty="0" err="1">
                          <a:latin typeface="Calibri" pitchFamily="34" charset="0"/>
                          <a:cs typeface="Arial" pitchFamily="34" charset="0"/>
                        </a:rPr>
                        <a:t>etc</a:t>
                      </a:r>
                      <a:endParaRPr kumimoji="1" lang="en-US" altLang="ja-JP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598030915"/>
                  </a:ext>
                </a:extLst>
              </a:tr>
              <a:tr h="1839109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4.Farmers acquire skill</a:t>
                      </a:r>
                      <a:endParaRPr kumimoji="1" lang="ja-JP" altLang="en-US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alibri" pitchFamily="34" charset="0"/>
                          <a:cs typeface="Arial" pitchFamily="34" charset="0"/>
                        </a:rPr>
                        <a:t>/Demand Driven In-Field Training for Farmers</a:t>
                      </a:r>
                    </a:p>
                    <a:p>
                      <a:r>
                        <a:rPr kumimoji="1" lang="en-US" altLang="ja-JP" dirty="0">
                          <a:latin typeface="Calibri" pitchFamily="34" charset="0"/>
                          <a:cs typeface="Arial" pitchFamily="34" charset="0"/>
                        </a:rPr>
                        <a:t> (Basic Cultivation skill, Post harvest handling </a:t>
                      </a:r>
                      <a:r>
                        <a:rPr kumimoji="1" lang="en-US" altLang="ja-JP" dirty="0" err="1">
                          <a:latin typeface="Calibri" pitchFamily="34" charset="0"/>
                          <a:cs typeface="Arial" pitchFamily="34" charset="0"/>
                        </a:rPr>
                        <a:t>etc</a:t>
                      </a:r>
                      <a:r>
                        <a:rPr kumimoji="1" lang="en-US" altLang="ja-JP" dirty="0">
                          <a:latin typeface="Calibri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endParaRPr kumimoji="1" lang="en-US" altLang="ja-JP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803141364"/>
                  </a:ext>
                </a:extLst>
              </a:tr>
            </a:tbl>
          </a:graphicData>
        </a:graphic>
      </p:graphicFrame>
      <p:sp>
        <p:nvSpPr>
          <p:cNvPr id="8" name="思考の吹き出し: 雲形 7"/>
          <p:cNvSpPr/>
          <p:nvPr/>
        </p:nvSpPr>
        <p:spPr>
          <a:xfrm>
            <a:off x="7140142" y="1525235"/>
            <a:ext cx="2384857" cy="1238865"/>
          </a:xfrm>
          <a:prstGeom prst="cloudCallout">
            <a:avLst>
              <a:gd name="adj1" fmla="val -71268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Farmer’s Relatedness</a:t>
            </a:r>
            <a:endParaRPr kumimoji="1" lang="ja-JP" alt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思考の吹き出し: 雲形 8"/>
          <p:cNvSpPr/>
          <p:nvPr/>
        </p:nvSpPr>
        <p:spPr>
          <a:xfrm>
            <a:off x="6934200" y="3208915"/>
            <a:ext cx="2137977" cy="1243777"/>
          </a:xfrm>
          <a:prstGeom prst="cloudCallout">
            <a:avLst>
              <a:gd name="adj1" fmla="val -71268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Farmer’s Autonomy</a:t>
            </a:r>
            <a:endParaRPr kumimoji="1" lang="ja-JP" alt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思考の吹き出し: 雲形 9"/>
          <p:cNvSpPr/>
          <p:nvPr/>
        </p:nvSpPr>
        <p:spPr>
          <a:xfrm>
            <a:off x="6934200" y="5249926"/>
            <a:ext cx="2491941" cy="1160201"/>
          </a:xfrm>
          <a:prstGeom prst="cloudCallout">
            <a:avLst>
              <a:gd name="adj1" fmla="val -71268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Farmer’s Competence</a:t>
            </a:r>
            <a:endParaRPr kumimoji="1" lang="ja-JP" alt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328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351695"/>
          </a:xfrm>
          <a:prstGeom prst="rect">
            <a:avLst/>
          </a:prstGeom>
          <a:solidFill>
            <a:srgbClr val="00B0F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prstClr val="black"/>
                </a:solidFill>
                <a:latin typeface="Arial Black" pitchFamily="34" charset="0"/>
              </a:rPr>
              <a:t>6.Target Areas</a:t>
            </a:r>
          </a:p>
        </p:txBody>
      </p:sp>
      <p:pic>
        <p:nvPicPr>
          <p:cNvPr id="19" name="Picture 2" descr="Image result for map of ethiopia by wore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7039698" cy="518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4419600"/>
            <a:ext cx="2984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750" y="3243263"/>
            <a:ext cx="2984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Oval 24"/>
          <p:cNvSpPr/>
          <p:nvPr/>
        </p:nvSpPr>
        <p:spPr>
          <a:xfrm>
            <a:off x="3615242" y="3066452"/>
            <a:ext cx="270327" cy="2863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prstClr val="white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2950" y="4691063"/>
            <a:ext cx="2984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48805">
            <a:off x="2821201" y="2198049"/>
            <a:ext cx="737614" cy="106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4495" y="4144727"/>
            <a:ext cx="2375905" cy="148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27105">
            <a:off x="3512370" y="4756148"/>
            <a:ext cx="3565611" cy="117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142112" y="2209800"/>
            <a:ext cx="1706488" cy="1438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18" name="テキスト ボックス 1">
            <a:extLst>
              <a:ext uri="{FF2B5EF4-FFF2-40B4-BE49-F238E27FC236}">
                <a16:creationId xmlns:a16="http://schemas.microsoft.com/office/drawing/2014/main" id="{C0FDC743-29EE-4470-9993-DBF70909EB3A}"/>
              </a:ext>
            </a:extLst>
          </p:cNvPr>
          <p:cNvSpPr txBox="1"/>
          <p:nvPr/>
        </p:nvSpPr>
        <p:spPr>
          <a:xfrm>
            <a:off x="70148" y="1427381"/>
            <a:ext cx="2556792" cy="2554545"/>
          </a:xfrm>
          <a:prstGeom prst="rect">
            <a:avLst/>
          </a:prstGeom>
          <a:solidFill>
            <a:srgbClr val="FFFF00">
              <a:alpha val="58000"/>
            </a:srgb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b="1" u="sng" dirty="0"/>
              <a:t>Amhara region</a:t>
            </a:r>
          </a:p>
          <a:p>
            <a:r>
              <a:rPr kumimoji="1" lang="en-US" altLang="ja-JP" sz="1600" b="1" dirty="0"/>
              <a:t> -</a:t>
            </a:r>
            <a:r>
              <a:rPr kumimoji="1" lang="en-US" altLang="ja-JP" sz="1600" b="1" u="sng" dirty="0"/>
              <a:t>West </a:t>
            </a:r>
            <a:r>
              <a:rPr kumimoji="1" lang="en-US" altLang="ja-JP" sz="1600" b="1" u="sng" dirty="0" err="1"/>
              <a:t>Gojam</a:t>
            </a:r>
            <a:r>
              <a:rPr kumimoji="1" lang="en-US" altLang="ja-JP" sz="1600" b="1" u="sng" dirty="0"/>
              <a:t> zone</a:t>
            </a:r>
          </a:p>
          <a:p>
            <a:r>
              <a:rPr kumimoji="1" lang="en-US" altLang="ja-JP" sz="1600" b="1" dirty="0">
                <a:solidFill>
                  <a:prstClr val="black"/>
                </a:solidFill>
              </a:rPr>
              <a:t>     South </a:t>
            </a:r>
            <a:r>
              <a:rPr kumimoji="1" lang="en-US" altLang="ja-JP" sz="1600" b="1" dirty="0" err="1">
                <a:solidFill>
                  <a:prstClr val="black"/>
                </a:solidFill>
              </a:rPr>
              <a:t>Achefer</a:t>
            </a:r>
            <a:r>
              <a:rPr kumimoji="1" lang="en-US" altLang="ja-JP" sz="1600" b="1" dirty="0">
                <a:solidFill>
                  <a:prstClr val="black"/>
                </a:solidFill>
              </a:rPr>
              <a:t> </a:t>
            </a:r>
            <a:r>
              <a:rPr kumimoji="1" lang="en-US" altLang="ja-JP" sz="1600" b="1" dirty="0" err="1">
                <a:solidFill>
                  <a:prstClr val="black"/>
                </a:solidFill>
              </a:rPr>
              <a:t>woreda</a:t>
            </a:r>
            <a:endParaRPr kumimoji="1" lang="en-US" altLang="ja-JP" sz="1600" b="1" dirty="0">
              <a:solidFill>
                <a:prstClr val="black"/>
              </a:solidFill>
            </a:endParaRPr>
          </a:p>
          <a:p>
            <a:r>
              <a:rPr kumimoji="1" lang="en-US" altLang="ja-JP" sz="1600" b="1" dirty="0">
                <a:solidFill>
                  <a:prstClr val="black"/>
                </a:solidFill>
              </a:rPr>
              <a:t>     </a:t>
            </a:r>
            <a:r>
              <a:rPr kumimoji="1" lang="en-US" altLang="ja-JP" sz="1600" b="1" dirty="0" err="1">
                <a:solidFill>
                  <a:prstClr val="black"/>
                </a:solidFill>
              </a:rPr>
              <a:t>Jabi</a:t>
            </a:r>
            <a:r>
              <a:rPr kumimoji="1" lang="en-US" altLang="ja-JP" sz="1600" b="1" dirty="0">
                <a:solidFill>
                  <a:prstClr val="black"/>
                </a:solidFill>
              </a:rPr>
              <a:t> </a:t>
            </a:r>
            <a:r>
              <a:rPr kumimoji="1" lang="en-US" altLang="ja-JP" sz="1600" b="1" dirty="0" err="1">
                <a:solidFill>
                  <a:prstClr val="black"/>
                </a:solidFill>
              </a:rPr>
              <a:t>Tehanin</a:t>
            </a:r>
            <a:r>
              <a:rPr kumimoji="1" lang="en-US" altLang="ja-JP" sz="1600" b="1" dirty="0">
                <a:solidFill>
                  <a:prstClr val="black"/>
                </a:solidFill>
              </a:rPr>
              <a:t> woreda</a:t>
            </a:r>
          </a:p>
          <a:p>
            <a:r>
              <a:rPr kumimoji="1" lang="en-US" altLang="ja-JP" sz="1600" b="1" dirty="0">
                <a:solidFill>
                  <a:prstClr val="black"/>
                </a:solidFill>
              </a:rPr>
              <a:t>     </a:t>
            </a:r>
            <a:r>
              <a:rPr kumimoji="1" lang="en-US" altLang="ja-JP" sz="1600" b="1" dirty="0" err="1">
                <a:solidFill>
                  <a:prstClr val="black"/>
                </a:solidFill>
              </a:rPr>
              <a:t>Dembacha</a:t>
            </a:r>
            <a:r>
              <a:rPr kumimoji="1" lang="en-US" altLang="ja-JP" sz="1600" b="1" dirty="0">
                <a:solidFill>
                  <a:prstClr val="black"/>
                </a:solidFill>
              </a:rPr>
              <a:t> woreda</a:t>
            </a:r>
            <a:endParaRPr kumimoji="1" lang="ja-JP" altLang="en-US" sz="1600" b="1" dirty="0">
              <a:solidFill>
                <a:prstClr val="black"/>
              </a:solidFill>
            </a:endParaRPr>
          </a:p>
          <a:p>
            <a:r>
              <a:rPr kumimoji="1" lang="en-US" altLang="ja-JP" sz="1600" b="1" dirty="0">
                <a:solidFill>
                  <a:prstClr val="black"/>
                </a:solidFill>
              </a:rPr>
              <a:t>-</a:t>
            </a:r>
            <a:r>
              <a:rPr kumimoji="1" lang="en-US" altLang="ja-JP" sz="1600" b="1" u="sng" dirty="0" err="1"/>
              <a:t>Awi</a:t>
            </a:r>
            <a:r>
              <a:rPr kumimoji="1" lang="en-US" altLang="ja-JP" sz="1600" b="1" u="sng" dirty="0"/>
              <a:t> zone</a:t>
            </a:r>
          </a:p>
          <a:p>
            <a:r>
              <a:rPr kumimoji="1" lang="en-US" altLang="ja-JP" sz="1600" b="1" dirty="0">
                <a:solidFill>
                  <a:prstClr val="black"/>
                </a:solidFill>
              </a:rPr>
              <a:t>     </a:t>
            </a:r>
            <a:r>
              <a:rPr kumimoji="1" lang="en-US" altLang="ja-JP" sz="1600" b="1" dirty="0" err="1">
                <a:solidFill>
                  <a:prstClr val="black"/>
                </a:solidFill>
              </a:rPr>
              <a:t>Ankasha</a:t>
            </a:r>
            <a:r>
              <a:rPr kumimoji="1" lang="en-US" altLang="ja-JP" sz="1600" b="1" dirty="0">
                <a:solidFill>
                  <a:prstClr val="black"/>
                </a:solidFill>
              </a:rPr>
              <a:t> woreda</a:t>
            </a:r>
          </a:p>
          <a:p>
            <a:r>
              <a:rPr kumimoji="1" lang="en-US" altLang="ja-JP" sz="1600" b="1" dirty="0">
                <a:solidFill>
                  <a:prstClr val="black"/>
                </a:solidFill>
              </a:rPr>
              <a:t>     </a:t>
            </a:r>
            <a:r>
              <a:rPr kumimoji="1" lang="en-US" altLang="ja-JP" sz="1600" b="1" dirty="0" err="1">
                <a:solidFill>
                  <a:prstClr val="black"/>
                </a:solidFill>
              </a:rPr>
              <a:t>Guagusa</a:t>
            </a:r>
            <a:r>
              <a:rPr kumimoji="1" lang="en-US" altLang="ja-JP" sz="1600" b="1" dirty="0">
                <a:solidFill>
                  <a:prstClr val="black"/>
                </a:solidFill>
              </a:rPr>
              <a:t> woreda</a:t>
            </a:r>
          </a:p>
          <a:p>
            <a:r>
              <a:rPr kumimoji="1" lang="en-US" altLang="ja-JP" sz="1600" b="1" dirty="0">
                <a:solidFill>
                  <a:prstClr val="black"/>
                </a:solidFill>
              </a:rPr>
              <a:t>     </a:t>
            </a:r>
            <a:r>
              <a:rPr kumimoji="1" lang="en-US" altLang="ja-JP" sz="1600" b="1" dirty="0" err="1">
                <a:solidFill>
                  <a:prstClr val="black"/>
                </a:solidFill>
              </a:rPr>
              <a:t>Ayu</a:t>
            </a:r>
            <a:r>
              <a:rPr kumimoji="1" lang="en-US" altLang="ja-JP" sz="1600" b="1" dirty="0">
                <a:solidFill>
                  <a:prstClr val="black"/>
                </a:solidFill>
              </a:rPr>
              <a:t> </a:t>
            </a:r>
            <a:r>
              <a:rPr kumimoji="1" lang="en-US" altLang="ja-JP" sz="1600" b="1" dirty="0" err="1">
                <a:solidFill>
                  <a:prstClr val="black"/>
                </a:solidFill>
              </a:rPr>
              <a:t>Guagusa</a:t>
            </a:r>
            <a:r>
              <a:rPr kumimoji="1" lang="en-US" altLang="ja-JP" sz="1600" b="1" dirty="0">
                <a:solidFill>
                  <a:prstClr val="black"/>
                </a:solidFill>
              </a:rPr>
              <a:t> woreda</a:t>
            </a:r>
          </a:p>
          <a:p>
            <a:r>
              <a:rPr kumimoji="1" lang="en-US" altLang="ja-JP" sz="1600" b="1" dirty="0">
                <a:solidFill>
                  <a:prstClr val="black"/>
                </a:solidFill>
              </a:rPr>
              <a:t>     Banja woreda</a:t>
            </a:r>
          </a:p>
        </p:txBody>
      </p:sp>
      <p:sp>
        <p:nvSpPr>
          <p:cNvPr id="20" name="テキスト ボックス 17">
            <a:extLst>
              <a:ext uri="{FF2B5EF4-FFF2-40B4-BE49-F238E27FC236}">
                <a16:creationId xmlns:a16="http://schemas.microsoft.com/office/drawing/2014/main" id="{B19D1732-3166-4832-AF23-960F436AA0A6}"/>
              </a:ext>
            </a:extLst>
          </p:cNvPr>
          <p:cNvSpPr txBox="1"/>
          <p:nvPr/>
        </p:nvSpPr>
        <p:spPr>
          <a:xfrm>
            <a:off x="6920495" y="3962400"/>
            <a:ext cx="2160240" cy="2554545"/>
          </a:xfrm>
          <a:prstGeom prst="rect">
            <a:avLst/>
          </a:prstGeom>
          <a:solidFill>
            <a:schemeClr val="accent6">
              <a:lumMod val="20000"/>
              <a:lumOff val="80000"/>
              <a:alpha val="56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b="1" u="sng" dirty="0"/>
              <a:t>Oromia region</a:t>
            </a:r>
          </a:p>
          <a:p>
            <a:r>
              <a:rPr kumimoji="1" lang="en-US" altLang="ja-JP" sz="1600" b="1" dirty="0">
                <a:solidFill>
                  <a:prstClr val="black"/>
                </a:solidFill>
              </a:rPr>
              <a:t> </a:t>
            </a:r>
            <a:r>
              <a:rPr kumimoji="1" lang="en-US" altLang="ja-JP" sz="1600" b="1" dirty="0"/>
              <a:t>-</a:t>
            </a:r>
            <a:r>
              <a:rPr kumimoji="1" lang="en-US" altLang="ja-JP" sz="1600" b="1" u="sng" dirty="0" err="1"/>
              <a:t>Arsi</a:t>
            </a:r>
            <a:r>
              <a:rPr kumimoji="1" lang="en-US" altLang="ja-JP" sz="1600" b="1" u="sng" dirty="0"/>
              <a:t> zone</a:t>
            </a:r>
          </a:p>
          <a:p>
            <a:r>
              <a:rPr kumimoji="1" lang="en-US" altLang="ja-JP" sz="1600" b="1" dirty="0"/>
              <a:t>      </a:t>
            </a:r>
            <a:r>
              <a:rPr kumimoji="1" lang="en-US" altLang="ja-JP" sz="1600" b="1" dirty="0" err="1"/>
              <a:t>Degelu</a:t>
            </a:r>
            <a:r>
              <a:rPr kumimoji="1" lang="en-US" altLang="ja-JP" sz="1600" b="1" dirty="0"/>
              <a:t> </a:t>
            </a:r>
            <a:r>
              <a:rPr kumimoji="1" lang="en-US" altLang="ja-JP" sz="1600" b="1" dirty="0" err="1"/>
              <a:t>Tijo</a:t>
            </a:r>
            <a:r>
              <a:rPr kumimoji="1" lang="en-US" altLang="ja-JP" sz="1600" b="1" dirty="0"/>
              <a:t> </a:t>
            </a:r>
          </a:p>
          <a:p>
            <a:r>
              <a:rPr kumimoji="1" lang="en-US" altLang="ja-JP" sz="1600" b="1" dirty="0"/>
              <a:t>      </a:t>
            </a:r>
            <a:r>
              <a:rPr kumimoji="1" lang="en-US" altLang="ja-JP" sz="1600" b="1" dirty="0" err="1"/>
              <a:t>Tiyo</a:t>
            </a:r>
            <a:r>
              <a:rPr kumimoji="1" lang="en-US" altLang="ja-JP" sz="1600" b="1" dirty="0"/>
              <a:t> </a:t>
            </a:r>
          </a:p>
          <a:p>
            <a:r>
              <a:rPr kumimoji="1" lang="en-US" altLang="ja-JP" sz="1600" b="1" dirty="0"/>
              <a:t>      Lude </a:t>
            </a:r>
            <a:r>
              <a:rPr kumimoji="1" lang="en-US" altLang="ja-JP" sz="1600" b="1" dirty="0" err="1"/>
              <a:t>Hetosa</a:t>
            </a:r>
            <a:endParaRPr kumimoji="1" lang="en-US" altLang="ja-JP" sz="1600" b="1" dirty="0"/>
          </a:p>
          <a:p>
            <a:r>
              <a:rPr kumimoji="1" lang="en-US" altLang="ja-JP" sz="1600" b="1" dirty="0"/>
              <a:t>-</a:t>
            </a:r>
            <a:r>
              <a:rPr kumimoji="1" lang="en-US" altLang="ja-JP" sz="1600" b="1" u="sng" dirty="0" err="1"/>
              <a:t>Jimma</a:t>
            </a:r>
            <a:r>
              <a:rPr kumimoji="1" lang="en-US" altLang="ja-JP" sz="1600" b="1" u="sng" dirty="0"/>
              <a:t> zone</a:t>
            </a:r>
          </a:p>
          <a:p>
            <a:r>
              <a:rPr kumimoji="1" lang="en-US" altLang="ja-JP" sz="1600" b="1" dirty="0">
                <a:solidFill>
                  <a:prstClr val="black"/>
                </a:solidFill>
              </a:rPr>
              <a:t>       </a:t>
            </a:r>
            <a:r>
              <a:rPr kumimoji="1" lang="en-US" altLang="ja-JP" sz="1600" b="1" dirty="0" err="1">
                <a:solidFill>
                  <a:prstClr val="black"/>
                </a:solidFill>
              </a:rPr>
              <a:t>Kersa</a:t>
            </a:r>
            <a:r>
              <a:rPr kumimoji="1" lang="en-US" altLang="ja-JP" sz="1600" b="1" dirty="0">
                <a:solidFill>
                  <a:prstClr val="black"/>
                </a:solidFill>
              </a:rPr>
              <a:t> woreda</a:t>
            </a:r>
          </a:p>
          <a:p>
            <a:r>
              <a:rPr kumimoji="1" lang="en-US" altLang="ja-JP" sz="1600" b="1" dirty="0">
                <a:solidFill>
                  <a:prstClr val="black"/>
                </a:solidFill>
              </a:rPr>
              <a:t>       Seka </a:t>
            </a:r>
            <a:r>
              <a:rPr kumimoji="1" lang="en-US" altLang="ja-JP" sz="1600" b="1" dirty="0" err="1">
                <a:solidFill>
                  <a:prstClr val="black"/>
                </a:solidFill>
              </a:rPr>
              <a:t>Chokorsa</a:t>
            </a:r>
            <a:endParaRPr kumimoji="1" lang="en-US" altLang="ja-JP" sz="1600" b="1" dirty="0">
              <a:solidFill>
                <a:prstClr val="black"/>
              </a:solidFill>
            </a:endParaRPr>
          </a:p>
          <a:p>
            <a:r>
              <a:rPr kumimoji="1" lang="en-US" altLang="ja-JP" sz="1600" b="1" dirty="0">
                <a:solidFill>
                  <a:prstClr val="black"/>
                </a:solidFill>
              </a:rPr>
              <a:t>       </a:t>
            </a:r>
            <a:r>
              <a:rPr kumimoji="1" lang="en-US" altLang="ja-JP" sz="1600" b="1" dirty="0" err="1">
                <a:solidFill>
                  <a:prstClr val="black"/>
                </a:solidFill>
              </a:rPr>
              <a:t>Dedo</a:t>
            </a:r>
            <a:r>
              <a:rPr kumimoji="1" lang="en-US" altLang="ja-JP" sz="1600" b="1" dirty="0">
                <a:solidFill>
                  <a:prstClr val="black"/>
                </a:solidFill>
              </a:rPr>
              <a:t> woreda</a:t>
            </a:r>
          </a:p>
          <a:p>
            <a:r>
              <a:rPr kumimoji="1" lang="en-US" altLang="ja-JP" sz="1600" b="1" dirty="0">
                <a:solidFill>
                  <a:prstClr val="black"/>
                </a:solidFill>
              </a:rPr>
              <a:t>       Mana woreda </a:t>
            </a:r>
            <a:endParaRPr kumimoji="1" lang="ja-JP" altLang="en-US" sz="1600" b="1" dirty="0">
              <a:solidFill>
                <a:prstClr val="black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486400" y="1524000"/>
            <a:ext cx="2451720" cy="74242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667000" y="2929038"/>
            <a:ext cx="533400" cy="35054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648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057400"/>
            <a:ext cx="8991600" cy="2514600"/>
          </a:xfrm>
          <a:solidFill>
            <a:srgbClr val="00B0F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en-US" b="1" dirty="0"/>
              <a:t>Major SHEP Activities</a:t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6129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5622</TotalTime>
  <Words>1226</Words>
  <PresentationFormat>画面に合わせる (4:3)</PresentationFormat>
  <Paragraphs>232</Paragraphs>
  <Slides>35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9</vt:i4>
      </vt:variant>
      <vt:variant>
        <vt:lpstr>スライド タイトル</vt:lpstr>
      </vt:variant>
      <vt:variant>
        <vt:i4>35</vt:i4>
      </vt:variant>
    </vt:vector>
  </HeadingPairs>
  <TitlesOfParts>
    <vt:vector size="49" baseType="lpstr">
      <vt:lpstr>游ゴシック</vt:lpstr>
      <vt:lpstr>游ゴシック Light</vt:lpstr>
      <vt:lpstr>Arial</vt:lpstr>
      <vt:lpstr>Arial Black</vt:lpstr>
      <vt:lpstr>Calibri</vt:lpstr>
      <vt:lpstr>Office Theme</vt:lpstr>
      <vt:lpstr>1_Office Theme</vt:lpstr>
      <vt:lpstr>4_Office テーマ</vt:lpstr>
      <vt:lpstr>2_Office Theme</vt:lpstr>
      <vt:lpstr>1_Office テーマ</vt:lpstr>
      <vt:lpstr>Office ​​テーマ</vt:lpstr>
      <vt:lpstr>3_Office Theme</vt:lpstr>
      <vt:lpstr>Office テーマ</vt:lpstr>
      <vt:lpstr>4_Office Theme</vt:lpstr>
      <vt:lpstr>Ethio-SHEP Project Overview</vt:lpstr>
      <vt:lpstr>Program for Linkage Forum</vt:lpstr>
      <vt:lpstr>1. Basic Information of Ethio-SHEP</vt:lpstr>
      <vt:lpstr>2. Project Objective</vt:lpstr>
      <vt:lpstr>3.  What is SHEP? </vt:lpstr>
      <vt:lpstr>4.  SHEP Concept</vt:lpstr>
      <vt:lpstr>5. Essential SHEP 4 steps</vt:lpstr>
      <vt:lpstr>PowerPoint プレゼンテーション</vt:lpstr>
      <vt:lpstr>Major SHEP Activities </vt:lpstr>
      <vt:lpstr>1. Sensitization with farmers </vt:lpstr>
      <vt:lpstr> 2. Baseline Survey </vt:lpstr>
      <vt:lpstr>3. Market  survey </vt:lpstr>
      <vt:lpstr>4. Crop Selection</vt:lpstr>
      <vt:lpstr>(4-1). Crops Selected</vt:lpstr>
      <vt:lpstr> 5.1. Technical Training for Target farmers and experts </vt:lpstr>
      <vt:lpstr>5-2 Basic production techniques,</vt:lpstr>
      <vt:lpstr>5-3. Post-harvest ,, </vt:lpstr>
      <vt:lpstr>5-4. Field Day program</vt:lpstr>
      <vt:lpstr>5-5. Exchange visit program</vt:lpstr>
      <vt:lpstr>6. SHEP approach and marketing  </vt:lpstr>
      <vt:lpstr>7. Information gap on what aspect??</vt:lpstr>
      <vt:lpstr>7.1. Quality </vt:lpstr>
      <vt:lpstr>7.2. Amount</vt:lpstr>
      <vt:lpstr>7.3.Sorting and cleaning</vt:lpstr>
      <vt:lpstr>7.4. Grading</vt:lpstr>
      <vt:lpstr>7.5. Selecting right variety </vt:lpstr>
      <vt:lpstr>7.5. Potato : Unit of Measurement</vt:lpstr>
      <vt:lpstr>8. How can we improve the situation?  </vt:lpstr>
      <vt:lpstr>8.1.  Market Linkage Forum (Input)</vt:lpstr>
      <vt:lpstr>8.2 Market Linkage Forum(Output)</vt:lpstr>
      <vt:lpstr>PowerPoint プレゼンテーション</vt:lpstr>
      <vt:lpstr>Opportunities in Jimma Market</vt:lpstr>
      <vt:lpstr>11. Good practices since last year Forum</vt:lpstr>
      <vt:lpstr>Group Discussion Agendas</vt:lpstr>
      <vt:lpstr>Action plan for Group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2019-02-11T06:31:35Z</dcterms:created>
  <dcterms:modified xsi:type="dcterms:W3CDTF">2023-02-07T02:49:59Z</dcterms:modified>
</cp:coreProperties>
</file>