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8"/>
  </p:notesMasterIdLst>
  <p:handoutMasterIdLst>
    <p:handoutMasterId r:id="rId19"/>
  </p:handoutMasterIdLst>
  <p:sldIdLst>
    <p:sldId id="256" r:id="rId2"/>
    <p:sldId id="274" r:id="rId3"/>
    <p:sldId id="301" r:id="rId4"/>
    <p:sldId id="314" r:id="rId5"/>
    <p:sldId id="318" r:id="rId6"/>
    <p:sldId id="315" r:id="rId7"/>
    <p:sldId id="319" r:id="rId8"/>
    <p:sldId id="316" r:id="rId9"/>
    <p:sldId id="320" r:id="rId10"/>
    <p:sldId id="317" r:id="rId11"/>
    <p:sldId id="275" r:id="rId12"/>
    <p:sldId id="309" r:id="rId13"/>
    <p:sldId id="277" r:id="rId14"/>
    <p:sldId id="279" r:id="rId15"/>
    <p:sldId id="281" r:id="rId16"/>
    <p:sldId id="282" r:id="rId17"/>
  </p:sldIdLst>
  <p:sldSz cx="9144000" cy="6858000" type="screen4x3"/>
  <p:notesSz cx="7162800" cy="94488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6">
          <p15:clr>
            <a:srgbClr val="A4A3A4"/>
          </p15:clr>
        </p15:guide>
        <p15:guide id="2" pos="225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86433" autoAdjust="0"/>
  </p:normalViewPr>
  <p:slideViewPr>
    <p:cSldViewPr snapToGrid="0">
      <p:cViewPr varScale="1">
        <p:scale>
          <a:sx n="98" d="100"/>
          <a:sy n="98" d="100"/>
        </p:scale>
        <p:origin x="15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6"/>
    </p:cViewPr>
  </p:sorterViewPr>
  <p:notesViewPr>
    <p:cSldViewPr snapToGrid="0">
      <p:cViewPr varScale="1">
        <p:scale>
          <a:sx n="81" d="100"/>
          <a:sy n="81" d="100"/>
        </p:scale>
        <p:origin x="3822" y="102"/>
      </p:cViewPr>
      <p:guideLst>
        <p:guide orient="horz" pos="2976"/>
        <p:guide pos="225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1219200" y="709613"/>
            <a:ext cx="4724400" cy="35433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8463" y="8977313"/>
            <a:ext cx="6604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15963" y="4546600"/>
            <a:ext cx="5730875" cy="3721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10-1—Families and Recovery (2)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families and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10-10—Readjustment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Readjustment stage is when the individual begins to adjust to an ongoing state of abstinence. It lasts 2 months or longer following the Wall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Wall has been surmounted and the person in recovery and family members begin to return to a more normal lifestyle.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readjustment stage and after, individual and family issues can benefit from psychotherapy and family counseling.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10</a:t>
            </a:fld>
            <a:endParaRPr lang="en-US"/>
          </a:p>
        </p:txBody>
      </p:sp>
    </p:spTree>
    <p:extLst>
      <p:ext uri="{BB962C8B-B14F-4D97-AF65-F5344CB8AC3E}">
        <p14:creationId xmlns:p14="http://schemas.microsoft.com/office/powerpoint/2010/main" val="177827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0A908-3EDB-4FC2-9198-D6F248346D99}" type="slidenum">
              <a:rPr lang="en-US"/>
              <a:pPr/>
              <a:t>11</a:t>
            </a:fld>
            <a:endParaRPr lang="en-US"/>
          </a:p>
        </p:txBody>
      </p:sp>
      <p:sp>
        <p:nvSpPr>
          <p:cNvPr id="8909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56A7957-9092-4737-8585-8980939E2A7D}"/>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10-11—Goals for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goals for Withdrawal are mainly applied to those in outpatient treatment; however, some parts are also applicable to those in residential services.</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main goal for the person in recovery during the withdrawal stage of treatment is stopping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group sessions that focus on early recovery skills, the person in recovery learns specific techniques for reducing cravings and avoiding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also begins to learn about the process of addiction and how drugs, such as Shabu, affect brain chemistry and the rest of the body.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 person in recovery is in the withdrawal stage of outpatient treatment, family members have one major decision to make: whether they are willing to be part of the recovery process.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will find it is easier to be involved if they view the Shabu use, not the person in recovery, as the problem and if the Shabu use is recognized as a medical condition, regardless of how it began.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10-12—Goals for the 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Honeymoon stage of recovery, people in recovery work on improving their physical health and outlook on recovery by exercising and staying active.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also begin to identify personal triggers and relapse justifications and to use targeted techniques to stay abstinent.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persons in recovery feel as if they are “cured” during this period. It is important for people in recovery to continue to work on their recovery and to avoid testing themselves by being around drugs.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be very helpful during the Honeymoon stage, working with the person in outpatient treatment to support the primary goal of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family members are not responsible for the loved one’s recovery, their behavior and attitudes during this time can significantly increase or decrease the chances of the person in recovery achieving and maintaining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need to recognize and discontinue triggering interactions.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12</a:t>
            </a:fld>
            <a:endParaRPr lang="en-US"/>
          </a:p>
        </p:txBody>
      </p:sp>
    </p:spTree>
    <p:extLst>
      <p:ext uri="{BB962C8B-B14F-4D97-AF65-F5344CB8AC3E}">
        <p14:creationId xmlns:p14="http://schemas.microsoft.com/office/powerpoint/2010/main" val="2122726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9A2EB-DC89-4E9F-A1EA-9844B5C56D22}" type="slidenum">
              <a:rPr lang="en-US"/>
              <a:pPr/>
              <a:t>13</a:t>
            </a:fld>
            <a:endParaRPr lang="en-US"/>
          </a:p>
        </p:txBody>
      </p:sp>
      <p:sp>
        <p:nvSpPr>
          <p:cNvPr id="9113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1B79EAC-050B-448F-9876-3D28528948BF}"/>
              </a:ext>
            </a:extLst>
          </p:cNvPr>
          <p:cNvSpPr>
            <a:spLocks noGrp="1"/>
          </p:cNvSpPr>
          <p:nvPr>
            <p:ph type="body" idx="1"/>
          </p:nvPr>
        </p:nvSpPr>
        <p:spPr>
          <a:xfrm>
            <a:off x="715963" y="4546600"/>
            <a:ext cx="5730875" cy="4624388"/>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10-13—Goals for 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stage known as the Wall, they have been abstinent for several months. They continue to work on maintaining abstinence by putting relapse prevention techniques they have learned into practice.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person in recovery also focuses on repairing relationships with family members and friends and developing support networks to cope with the problems that arise during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Wall can be a frustrating and difficult part of recovery. The person in recovery needs sup­port and encouragement from many sources. Working on developing new interests and staying active also are important to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Also important are recognizing and addressing dangerous emotions.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While the person in recovery is in the stage known as the Wall, family members need to guard against expressing anger toward the person.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As much as possible, family members need to move past resentment and work to support the person in recovery. Family members who are committed to this support need to begin trusting the loved one’s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Family members should relearn how to take care of themselves by beginning to return to the normal routines of life and pursuing activities that are rewarding and self-nourishing.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also is important at this stage to explore how family members communicate, how poor communication may have led to problems, and how communication can be improved.</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3843C-2BE9-4F1F-ADA2-770BC6E3F0AA}" type="slidenum">
              <a:rPr lang="en-US"/>
              <a:pPr/>
              <a:t>14</a:t>
            </a:fld>
            <a:endParaRPr lang="en-US"/>
          </a:p>
        </p:txBody>
      </p:sp>
      <p:sp>
        <p:nvSpPr>
          <p:cNvPr id="9318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A311D48-DE76-4F9A-A112-88C36F843A85}"/>
              </a:ext>
            </a:extLst>
          </p:cNvPr>
          <p:cNvSpPr>
            <a:spLocks noGrp="1"/>
          </p:cNvSpPr>
          <p:nvPr>
            <p:ph type="body" idx="1"/>
          </p:nvPr>
        </p:nvSpPr>
        <p:spPr>
          <a:xfrm>
            <a:off x="715963" y="4546600"/>
            <a:ext cx="5730875" cy="4745990"/>
          </a:xfrm>
        </p:spPr>
        <p:txBody>
          <a:bodyPr>
            <a:normAutofit lnSpcReduction="10000"/>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10-14—Goals for 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goals for the Readjustments stage are applied to people in outpatient treatment and those who are discharged from residential treatment.</a:t>
            </a: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readjustment stage of recovery, they know which behaviors they need to engage in to keep their recovery strong and which behaviors place their recovery at risk.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task for people in recovery during this stage—and for the rest of their lives—is to monitor their recovery, ensuring that they engage in those behaviors that will help them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people in recovery often will be confronted with the opportunity and desire to use, they need to be aware of those situations and thoughts that put them at risk of relapse. For this rea­son, they need to anticipate troublesome situations and have detailed plans for how to address them. The most important aspect of maintaining abstinence is knowing how to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During the readjustment stage, the person in recovery works on forming new, healthy relation­ships and on strengthening existing friendships. The person in recovery also begins to examine long-term life goals.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readjustment stage is marked by a return to a more predictable, more normal lifestyle for everyone in the family. Family members should be mindful that many of the changes they have made in their lives to offer support for recovery will need to continue and become permanent.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is important for family members to accept limitations of living with a person in recovery; maintain a balanced, healthy lifestyle; and avoid relapsing to former behaviors.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Patience with the process of recovery is crucial. </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FC4BED-62FE-42C3-AD8E-4E778CFCE39B}" type="slidenum">
              <a:rPr lang="en-US"/>
              <a:pPr/>
              <a:t>15</a:t>
            </a:fld>
            <a:endParaRPr lang="en-US"/>
          </a:p>
        </p:txBody>
      </p:sp>
      <p:sp>
        <p:nvSpPr>
          <p:cNvPr id="95234" name="Rectangle 1026"/>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D3CA53B6-5627-4318-BAC0-96644545F17B}"/>
              </a:ext>
            </a:extLst>
          </p:cNvPr>
          <p:cNvSpPr>
            <a:spLocks noGrp="1"/>
          </p:cNvSpPr>
          <p:nvPr>
            <p:ph type="body" idx="1"/>
          </p:nvPr>
        </p:nvSpPr>
        <p:spPr>
          <a:xfrm>
            <a:off x="715963" y="4546600"/>
            <a:ext cx="5730875" cy="4356100"/>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10-15—Key Relapse Issues for People in Recovery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and the family members need to evaluate which lifestyle and attitude changes are important for each of them individually and as a family. After this point in recovery, the person in recovery will receive less support in the form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of the support role will be taken up by 12-Step or self-help groups and by friends, but family members will be a major source of support for the person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need to decide which adaptations they have made during recovery should become permanent in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making these decisions, families should bear in mind the most common relapse issues for people recovering from </a:t>
            </a:r>
            <a:r>
              <a:rPr lang="en-US" dirty="0" err="1">
                <a:ea typeface="Yu Mincho" panose="02020400000000000000" pitchFamily="18" charset="-128"/>
                <a:cs typeface="Times New Roman" panose="02020603050405020304" pitchFamily="18" charset="0"/>
              </a:rPr>
              <a:t>Shabu</a:t>
            </a:r>
            <a:r>
              <a:rPr lang="en-US" dirty="0">
                <a:ea typeface="Yu Mincho" panose="02020400000000000000" pitchFamily="18" charset="-128"/>
                <a:cs typeface="Times New Roman" panose="02020603050405020304" pitchFamily="18" charset="0"/>
              </a:rPr>
              <a:t> use. All of the six issues listed on this slide may not be a problem for the person in recovery, but the family needs to find out which issues might be troublesome for the person in recovery.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should have an open discussion with the person in recovery about how best to support his or her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50FF2-E8E8-4163-910E-11853FF01B79}" type="slidenum">
              <a:rPr lang="en-US"/>
              <a:pPr/>
              <a:t>16</a:t>
            </a:fld>
            <a:endParaRPr lang="en-US"/>
          </a:p>
        </p:txBody>
      </p:sp>
      <p:sp>
        <p:nvSpPr>
          <p:cNvPr id="9625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5D5F2C5C-CA29-46E2-94D8-9015678052A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10-16—Key Relapse Issues for Family Members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person in recovery needs to be on the alert for relapse to Shabu use, family members need to be careful not to return to their former ways of behaving, thinking, and communicating.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slide lists common problems that can precede a slip back into old behaviors for family members.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Just as it helps people in recovery to anticipate situations that might lead to relapse, so it will help family members to be on guard for ways in which they might slip back into behaviors that will destroy recovery and the family.</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D1EE9-7904-4D88-A948-EB7515583B94}" type="slidenum">
              <a:rPr lang="en-US"/>
              <a:pPr/>
              <a:t>2</a:t>
            </a:fld>
            <a:endParaRPr lang="en-US"/>
          </a:p>
        </p:txBody>
      </p:sp>
      <p:sp>
        <p:nvSpPr>
          <p:cNvPr id="8806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F98C965B-6CD8-404F-BE9C-B7E3EFBE9C4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10-2—</a:t>
            </a:r>
            <a:r>
              <a:rPr lang="en-US" altLang="ja-JP" b="1" dirty="0">
                <a:latin typeface="Arial" panose="020B0604020202020204" pitchFamily="34" charset="0"/>
                <a:ea typeface="Yu Mincho" panose="02020400000000000000" pitchFamily="18" charset="-128"/>
                <a:cs typeface="Arial" panose="020B0604020202020204" pitchFamily="34" charset="0"/>
              </a:rPr>
              <a:t>Recovery </a:t>
            </a:r>
            <a:r>
              <a:rPr lang="en-PH" b="1" dirty="0">
                <a:latin typeface="Arial" panose="020B0604020202020204" pitchFamily="34" charset="0"/>
                <a:ea typeface="Yu Mincho" panose="02020400000000000000" pitchFamily="18" charset="-128"/>
                <a:cs typeface="Arial" panose="020B0604020202020204" pitchFamily="34" charset="0"/>
              </a:rPr>
              <a:t>Stages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stop taking a substance they are dependent on usually go through predictable stag­es during their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timetable for recovery varies for each person, but the stages usually don’t vary.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that there is a pattern to recovery and knowing what to expect in each stage often pro­vide encouragement to patients.</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information also helps family members better support those staying home and undergoing outpatient treatment.</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Withdrawal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10-4—Withdrawal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withdrawal stage usually lasts 1 to 2 weeks.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most severe symptoms are craving and depression.</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also experience low energy, difficulty sleeping, increased appetite, and difficulty concentrating.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32304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Honeymoon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220250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10-6—Honeymoon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Honeymoon stage lasts about 1 month following the Withdrawal stage.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characterized by increased energy, enthusiasm, and optimism.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think this is the end of the recovery process and that things will remain positive from here on. Unfortunately, the hardest part of the recovery is still to come.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6</a:t>
            </a:fld>
            <a:endParaRPr lang="en-US"/>
          </a:p>
        </p:txBody>
      </p:sp>
    </p:spTree>
    <p:extLst>
      <p:ext uri="{BB962C8B-B14F-4D97-AF65-F5344CB8AC3E}">
        <p14:creationId xmlns:p14="http://schemas.microsoft.com/office/powerpoint/2010/main" val="40242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Wall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358123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10-8—The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Wall lasts about 3 to 4 months following the Honeymoon stage.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the hardest stage of recovery and one of the longest.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Wall brings with it some troublesome emotional and thinking difficulties. The optimism of the Honeymoon stage gives way to the full realization of the difficulty and sheer effort involved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experience depression, irritability, difficulty concentrating, low energy, and a general loss of enthusiasm.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Risk of relapse is very high during this stage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is almost always a struggle for people in recovery.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8</a:t>
            </a:fld>
            <a:endParaRPr lang="en-US"/>
          </a:p>
        </p:txBody>
      </p:sp>
    </p:spTree>
    <p:extLst>
      <p:ext uri="{BB962C8B-B14F-4D97-AF65-F5344CB8AC3E}">
        <p14:creationId xmlns:p14="http://schemas.microsoft.com/office/powerpoint/2010/main" val="3464600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Readjustment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9</a:t>
            </a:fld>
            <a:endParaRPr lang="en-US"/>
          </a:p>
        </p:txBody>
      </p:sp>
    </p:spTree>
    <p:extLst>
      <p:ext uri="{BB962C8B-B14F-4D97-AF65-F5344CB8AC3E}">
        <p14:creationId xmlns:p14="http://schemas.microsoft.com/office/powerpoint/2010/main" val="255586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10-</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10-</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10-</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10-</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10-</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10-</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000099"/>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000099"/>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10-</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6BAC29B-9F16-4667-A8EA-F50E70B8268D}"/>
              </a:ext>
            </a:extLst>
          </p:cNvPr>
          <p:cNvSpPr txBox="1">
            <a:spLocks noChangeArrowheads="1"/>
          </p:cNvSpPr>
          <p:nvPr/>
        </p:nvSpPr>
        <p:spPr bwMode="auto">
          <a:xfrm>
            <a:off x="1989574" y="1822727"/>
            <a:ext cx="7154426" cy="2723105"/>
          </a:xfrm>
          <a:prstGeom prst="rect">
            <a:avLst/>
          </a:prstGeom>
          <a:gradFill>
            <a:gsLst>
              <a:gs pos="0">
                <a:schemeClr val="bg1"/>
              </a:gs>
              <a:gs pos="50000">
                <a:srgbClr val="000099">
                  <a:alpha val="4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10:</a:t>
            </a:r>
            <a:br>
              <a:rPr lang="en-US" sz="4400" b="1" kern="0" dirty="0">
                <a:solidFill>
                  <a:schemeClr val="tx1"/>
                </a:solidFill>
              </a:rPr>
            </a:br>
            <a:r>
              <a:rPr lang="en-US" sz="4000" b="1" kern="0" dirty="0">
                <a:solidFill>
                  <a:schemeClr val="tx1"/>
                </a:solidFill>
              </a:rPr>
              <a:t>Families and Recovery (2)</a:t>
            </a:r>
            <a:endParaRPr lang="en-US" sz="3200" b="1" i="1" kern="0" dirty="0">
              <a:solidFill>
                <a:schemeClr val="tx1"/>
              </a:solidFill>
            </a:endParaRPr>
          </a:p>
        </p:txBody>
      </p:sp>
      <p:sp>
        <p:nvSpPr>
          <p:cNvPr id="5" name="Rectangle 4">
            <a:extLst>
              <a:ext uri="{FF2B5EF4-FFF2-40B4-BE49-F238E27FC236}">
                <a16:creationId xmlns:a16="http://schemas.microsoft.com/office/drawing/2014/main" id="{75729C7B-23D8-4F50-AFB2-977A561FD2D2}"/>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BDA6892A-D1BD-4DB6-ABF3-4ACC3CB7193D}"/>
              </a:ext>
            </a:extLst>
          </p:cNvPr>
          <p:cNvSpPr>
            <a:spLocks noGrp="1"/>
          </p:cNvSpPr>
          <p:nvPr>
            <p:ph type="sldNum" sz="quarter" idx="4"/>
          </p:nvPr>
        </p:nvSpPr>
        <p:spPr/>
        <p:txBody>
          <a:bodyPr/>
          <a:lstStyle/>
          <a:p>
            <a:r>
              <a:rPr lang="en-US"/>
              <a:t>10-</a:t>
            </a:r>
            <a:fld id="{EB1683C5-58EE-4DE8-8E02-D6CA80D7F1B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895350" y="385169"/>
            <a:ext cx="7696200" cy="1143000"/>
          </a:xfrm>
        </p:spPr>
        <p:txBody>
          <a:bodyPr/>
          <a:lstStyle/>
          <a:p>
            <a:r>
              <a:rPr lang="en-US"/>
              <a:t>Readjustment</a:t>
            </a:r>
          </a:p>
        </p:txBody>
      </p:sp>
      <p:sp>
        <p:nvSpPr>
          <p:cNvPr id="133124" name="Rectangle 4"/>
          <p:cNvSpPr>
            <a:spLocks noGrp="1" noChangeArrowheads="1"/>
          </p:cNvSpPr>
          <p:nvPr>
            <p:ph type="body" idx="1"/>
          </p:nvPr>
        </p:nvSpPr>
        <p:spPr/>
        <p:txBody>
          <a:bodyPr/>
          <a:lstStyle/>
          <a:p>
            <a:pPr>
              <a:spcAft>
                <a:spcPct val="10000"/>
              </a:spcAft>
              <a:buClrTx/>
            </a:pPr>
            <a:r>
              <a:rPr lang="en-US" dirty="0"/>
              <a:t>Last 2 months or longer following the Wall stage</a:t>
            </a:r>
          </a:p>
          <a:p>
            <a:pPr>
              <a:spcAft>
                <a:spcPct val="10000"/>
              </a:spcAft>
              <a:buClrTx/>
            </a:pPr>
            <a:r>
              <a:rPr lang="en-US" dirty="0"/>
              <a:t>The person in recovery and the family begin returning to more normal lifestyle</a:t>
            </a:r>
          </a:p>
          <a:p>
            <a:pPr>
              <a:spcAft>
                <a:spcPct val="10000"/>
              </a:spcAft>
              <a:buClrTx/>
            </a:pPr>
            <a:r>
              <a:rPr lang="en-US" dirty="0"/>
              <a:t>After extended abstinence, the person in recovery and family members begin working on marital, emotional, and psychological issues that will strengthen the family</a:t>
            </a:r>
          </a:p>
        </p:txBody>
      </p:sp>
      <p:sp>
        <p:nvSpPr>
          <p:cNvPr id="2" name="Slide Number Placeholder 1">
            <a:extLst>
              <a:ext uri="{FF2B5EF4-FFF2-40B4-BE49-F238E27FC236}">
                <a16:creationId xmlns:a16="http://schemas.microsoft.com/office/drawing/2014/main" id="{683E5F50-8B03-4CD9-9805-E701B34D8156}"/>
              </a:ext>
            </a:extLst>
          </p:cNvPr>
          <p:cNvSpPr>
            <a:spLocks noGrp="1"/>
          </p:cNvSpPr>
          <p:nvPr>
            <p:ph type="sldNum" sz="quarter" idx="11"/>
          </p:nvPr>
        </p:nvSpPr>
        <p:spPr/>
        <p:txBody>
          <a:bodyPr/>
          <a:lstStyle/>
          <a:p>
            <a:r>
              <a:rPr lang="en-US"/>
              <a:t>10-</a:t>
            </a:r>
            <a:fld id="{5384CC15-B33B-4B9A-A1A4-EA658A5D97A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957262" y="1651794"/>
            <a:ext cx="7634288" cy="4495800"/>
          </a:xfrm>
        </p:spPr>
        <p:txBody>
          <a:bodyPr/>
          <a:lstStyle/>
          <a:p>
            <a:pPr>
              <a:lnSpc>
                <a:spcPct val="90000"/>
              </a:lnSpc>
              <a:buFont typeface="Wingdings" pitchFamily="2" charset="2"/>
              <a:buNone/>
            </a:pPr>
            <a:r>
              <a:rPr lang="en-US" i="1" dirty="0"/>
              <a:t>Person in recovery</a:t>
            </a:r>
          </a:p>
          <a:p>
            <a:pPr>
              <a:lnSpc>
                <a:spcPct val="90000"/>
              </a:lnSpc>
              <a:buClrTx/>
            </a:pPr>
            <a:r>
              <a:rPr lang="en-US" dirty="0"/>
              <a:t>Discontinue use of Shabu</a:t>
            </a:r>
          </a:p>
          <a:p>
            <a:pPr>
              <a:lnSpc>
                <a:spcPct val="90000"/>
              </a:lnSpc>
              <a:buClrTx/>
            </a:pPr>
            <a:r>
              <a:rPr lang="en-US" dirty="0"/>
              <a:t>Learn specific techniques for avoiding relapse</a:t>
            </a:r>
          </a:p>
          <a:p>
            <a:pPr>
              <a:lnSpc>
                <a:spcPct val="90000"/>
              </a:lnSpc>
              <a:spcAft>
                <a:spcPct val="20000"/>
              </a:spcAft>
              <a:buClrTx/>
            </a:pPr>
            <a:r>
              <a:rPr lang="en-US" dirty="0"/>
              <a:t>Learn about the process of addiction and about drug effects</a:t>
            </a:r>
          </a:p>
          <a:p>
            <a:pPr>
              <a:lnSpc>
                <a:spcPct val="90000"/>
              </a:lnSpc>
              <a:buFont typeface="Wingdings" pitchFamily="2" charset="2"/>
              <a:buNone/>
            </a:pPr>
            <a:r>
              <a:rPr lang="en-US" i="1" dirty="0"/>
              <a:t>Family members</a:t>
            </a:r>
          </a:p>
          <a:p>
            <a:pPr>
              <a:lnSpc>
                <a:spcPct val="90000"/>
              </a:lnSpc>
              <a:buClrTx/>
            </a:pPr>
            <a:r>
              <a:rPr lang="en-US" dirty="0"/>
              <a:t>Decide to be part of recovery process</a:t>
            </a:r>
          </a:p>
          <a:p>
            <a:pPr>
              <a:lnSpc>
                <a:spcPct val="90000"/>
              </a:lnSpc>
              <a:buClrTx/>
            </a:pPr>
            <a:r>
              <a:rPr lang="en-US" dirty="0"/>
              <a:t>Recognize that addiction is a medical condition</a:t>
            </a:r>
          </a:p>
          <a:p>
            <a:pPr>
              <a:lnSpc>
                <a:spcPct val="90000"/>
              </a:lnSpc>
              <a:buFont typeface="Wingdings" pitchFamily="2" charset="2"/>
              <a:buNone/>
            </a:pPr>
            <a:endParaRPr lang="en-US" dirty="0"/>
          </a:p>
        </p:txBody>
      </p:sp>
      <p:sp>
        <p:nvSpPr>
          <p:cNvPr id="25604" name="Rectangle 4"/>
          <p:cNvSpPr>
            <a:spLocks noGrp="1" noChangeArrowheads="1"/>
          </p:cNvSpPr>
          <p:nvPr>
            <p:ph type="title"/>
          </p:nvPr>
        </p:nvSpPr>
        <p:spPr/>
        <p:txBody>
          <a:bodyPr/>
          <a:lstStyle/>
          <a:p>
            <a:r>
              <a:rPr lang="en-US" dirty="0"/>
              <a:t>Goals for Withdrawal</a:t>
            </a:r>
            <a:br>
              <a:rPr lang="en-US" dirty="0"/>
            </a:br>
            <a:r>
              <a:rPr lang="en-US" sz="2800" b="0" dirty="0"/>
              <a:t>(mainly for those in outpatient treatment)</a:t>
            </a:r>
            <a:endParaRPr lang="en-US" b="0" dirty="0"/>
          </a:p>
        </p:txBody>
      </p:sp>
      <p:sp>
        <p:nvSpPr>
          <p:cNvPr id="2" name="Slide Number Placeholder 1">
            <a:extLst>
              <a:ext uri="{FF2B5EF4-FFF2-40B4-BE49-F238E27FC236}">
                <a16:creationId xmlns:a16="http://schemas.microsoft.com/office/drawing/2014/main" id="{37AC233C-BF10-4D02-B56E-846F7F052415}"/>
              </a:ext>
            </a:extLst>
          </p:cNvPr>
          <p:cNvSpPr>
            <a:spLocks noGrp="1"/>
          </p:cNvSpPr>
          <p:nvPr>
            <p:ph type="sldNum" sz="quarter" idx="11"/>
          </p:nvPr>
        </p:nvSpPr>
        <p:spPr/>
        <p:txBody>
          <a:bodyPr/>
          <a:lstStyle/>
          <a:p>
            <a:r>
              <a:rPr lang="en-US"/>
              <a:t>10-</a:t>
            </a:r>
            <a:fld id="{5384CC15-B33B-4B9A-A1A4-EA658A5D97A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895350" y="1678947"/>
            <a:ext cx="7375525" cy="4430451"/>
          </a:xfrm>
        </p:spPr>
        <p:txBody>
          <a:bodyPr/>
          <a:lstStyle/>
          <a:p>
            <a:pPr>
              <a:lnSpc>
                <a:spcPct val="90000"/>
              </a:lnSpc>
              <a:buFont typeface="Wingdings" pitchFamily="2" charset="2"/>
              <a:buNone/>
            </a:pPr>
            <a:r>
              <a:rPr lang="en-US" i="1" dirty="0"/>
              <a:t>Person in recovery</a:t>
            </a:r>
          </a:p>
          <a:p>
            <a:pPr>
              <a:lnSpc>
                <a:spcPct val="90000"/>
              </a:lnSpc>
              <a:spcAft>
                <a:spcPct val="10000"/>
              </a:spcAft>
              <a:buClrTx/>
            </a:pPr>
            <a:r>
              <a:rPr lang="en-US" dirty="0"/>
              <a:t>Improve physical health</a:t>
            </a:r>
          </a:p>
          <a:p>
            <a:pPr>
              <a:lnSpc>
                <a:spcPct val="90000"/>
              </a:lnSpc>
              <a:spcAft>
                <a:spcPct val="10000"/>
              </a:spcAft>
              <a:buClrTx/>
            </a:pPr>
            <a:r>
              <a:rPr lang="en-US" dirty="0"/>
              <a:t>Identify personal triggers and relapse justifications</a:t>
            </a:r>
          </a:p>
          <a:p>
            <a:pPr>
              <a:lnSpc>
                <a:spcPct val="90000"/>
              </a:lnSpc>
              <a:spcAft>
                <a:spcPct val="10000"/>
              </a:spcAft>
              <a:buClrTx/>
            </a:pPr>
            <a:r>
              <a:rPr lang="en-US" dirty="0"/>
              <a:t>Use targeted techniques to stay abstinent</a:t>
            </a:r>
          </a:p>
          <a:p>
            <a:pPr>
              <a:lnSpc>
                <a:spcPct val="90000"/>
              </a:lnSpc>
              <a:spcAft>
                <a:spcPct val="10000"/>
              </a:spcAft>
              <a:buFont typeface="Wingdings" pitchFamily="2" charset="2"/>
              <a:buNone/>
            </a:pPr>
            <a:r>
              <a:rPr lang="en-US" i="1" dirty="0"/>
              <a:t>Family members</a:t>
            </a:r>
          </a:p>
          <a:p>
            <a:pPr>
              <a:lnSpc>
                <a:spcPct val="90000"/>
              </a:lnSpc>
              <a:spcAft>
                <a:spcPct val="10000"/>
              </a:spcAft>
              <a:buClrTx/>
            </a:pPr>
            <a:r>
              <a:rPr lang="en-US" dirty="0"/>
              <a:t>Work to support recovery</a:t>
            </a:r>
          </a:p>
          <a:p>
            <a:pPr>
              <a:lnSpc>
                <a:spcPct val="90000"/>
              </a:lnSpc>
              <a:spcAft>
                <a:spcPct val="10000"/>
              </a:spcAft>
              <a:buClrTx/>
            </a:pPr>
            <a:r>
              <a:rPr lang="en-US" dirty="0"/>
              <a:t>Recognize and discontinue triggering interactions</a:t>
            </a:r>
          </a:p>
        </p:txBody>
      </p:sp>
      <p:sp>
        <p:nvSpPr>
          <p:cNvPr id="123908" name="Rectangle 4"/>
          <p:cNvSpPr>
            <a:spLocks noGrp="1" noChangeArrowheads="1"/>
          </p:cNvSpPr>
          <p:nvPr>
            <p:ph type="title"/>
          </p:nvPr>
        </p:nvSpPr>
        <p:spPr>
          <a:xfrm>
            <a:off x="895350" y="399771"/>
            <a:ext cx="7696200" cy="1143000"/>
          </a:xfrm>
        </p:spPr>
        <p:txBody>
          <a:bodyPr/>
          <a:lstStyle/>
          <a:p>
            <a:r>
              <a:rPr lang="en-US" dirty="0"/>
              <a:t>Goals for the Honeymoon</a:t>
            </a:r>
            <a:br>
              <a:rPr lang="en-US" dirty="0"/>
            </a:br>
            <a:r>
              <a:rPr lang="en-US" altLang="ja-JP" sz="2800" b="0" dirty="0"/>
              <a:t>(mainly for those in outpatient treatment)</a:t>
            </a:r>
            <a:endParaRPr lang="en-US" dirty="0"/>
          </a:p>
        </p:txBody>
      </p:sp>
      <p:sp>
        <p:nvSpPr>
          <p:cNvPr id="2" name="Slide Number Placeholder 1">
            <a:extLst>
              <a:ext uri="{FF2B5EF4-FFF2-40B4-BE49-F238E27FC236}">
                <a16:creationId xmlns:a16="http://schemas.microsoft.com/office/drawing/2014/main" id="{B21BDF18-6BC3-4C4D-A18E-C99E2EA39870}"/>
              </a:ext>
            </a:extLst>
          </p:cNvPr>
          <p:cNvSpPr>
            <a:spLocks noGrp="1"/>
          </p:cNvSpPr>
          <p:nvPr>
            <p:ph type="sldNum" sz="quarter" idx="11"/>
          </p:nvPr>
        </p:nvSpPr>
        <p:spPr/>
        <p:txBody>
          <a:bodyPr/>
          <a:lstStyle/>
          <a:p>
            <a:r>
              <a:rPr lang="en-US"/>
              <a:t>10-</a:t>
            </a:r>
            <a:fld id="{5384CC15-B33B-4B9A-A1A4-EA658A5D97A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01694" y="217261"/>
            <a:ext cx="7437472" cy="1147763"/>
          </a:xfrm>
        </p:spPr>
        <p:txBody>
          <a:bodyPr/>
          <a:lstStyle/>
          <a:p>
            <a:r>
              <a:rPr lang="en-US" dirty="0"/>
              <a:t>Goals for the Wall</a:t>
            </a:r>
            <a:br>
              <a:rPr lang="en-US" dirty="0"/>
            </a:br>
            <a:r>
              <a:rPr lang="en-US" altLang="ja-JP" sz="2800" b="0" dirty="0"/>
              <a:t>(mainly for those in outpatient treatment)</a:t>
            </a:r>
            <a:endParaRPr lang="en-US" dirty="0"/>
          </a:p>
        </p:txBody>
      </p:sp>
      <p:sp>
        <p:nvSpPr>
          <p:cNvPr id="27651" name="Rectangle 3"/>
          <p:cNvSpPr>
            <a:spLocks noGrp="1" noChangeArrowheads="1"/>
          </p:cNvSpPr>
          <p:nvPr>
            <p:ph type="body" idx="1"/>
          </p:nvPr>
        </p:nvSpPr>
        <p:spPr>
          <a:xfrm>
            <a:off x="701694" y="1506139"/>
            <a:ext cx="7990131" cy="5107161"/>
          </a:xfrm>
        </p:spPr>
        <p:txBody>
          <a:bodyPr/>
          <a:lstStyle/>
          <a:p>
            <a:pPr>
              <a:lnSpc>
                <a:spcPct val="90000"/>
              </a:lnSpc>
              <a:spcAft>
                <a:spcPct val="10000"/>
              </a:spcAft>
              <a:buFont typeface="Wingdings" pitchFamily="2" charset="2"/>
              <a:buNone/>
            </a:pPr>
            <a:r>
              <a:rPr lang="en-US" i="1" dirty="0"/>
              <a:t>Person in recovery</a:t>
            </a:r>
          </a:p>
          <a:p>
            <a:pPr>
              <a:lnSpc>
                <a:spcPct val="90000"/>
              </a:lnSpc>
              <a:spcAft>
                <a:spcPct val="10000"/>
              </a:spcAft>
              <a:buClrTx/>
            </a:pPr>
            <a:r>
              <a:rPr lang="en-US" dirty="0"/>
              <a:t>Maintain stable abstinence from all drugs</a:t>
            </a:r>
          </a:p>
          <a:p>
            <a:pPr>
              <a:lnSpc>
                <a:spcPct val="90000"/>
              </a:lnSpc>
              <a:spcAft>
                <a:spcPct val="10000"/>
              </a:spcAft>
              <a:buClrTx/>
            </a:pPr>
            <a:r>
              <a:rPr lang="en-US" dirty="0"/>
              <a:t>Repair significant relationships</a:t>
            </a:r>
          </a:p>
          <a:p>
            <a:pPr>
              <a:lnSpc>
                <a:spcPct val="90000"/>
              </a:lnSpc>
              <a:spcAft>
                <a:spcPct val="10000"/>
              </a:spcAft>
              <a:buClrTx/>
            </a:pPr>
            <a:r>
              <a:rPr lang="en-US" dirty="0"/>
              <a:t>Develop a recovery support system outside the treatment center</a:t>
            </a:r>
          </a:p>
          <a:p>
            <a:pPr>
              <a:lnSpc>
                <a:spcPct val="90000"/>
              </a:lnSpc>
              <a:spcAft>
                <a:spcPct val="20000"/>
              </a:spcAft>
              <a:buClrTx/>
            </a:pPr>
            <a:r>
              <a:rPr lang="en-US" dirty="0"/>
              <a:t>Recognize and cope with dangerous emotions</a:t>
            </a:r>
          </a:p>
          <a:p>
            <a:pPr>
              <a:lnSpc>
                <a:spcPct val="90000"/>
              </a:lnSpc>
              <a:spcAft>
                <a:spcPct val="10000"/>
              </a:spcAft>
              <a:buFont typeface="Wingdings" pitchFamily="2" charset="2"/>
              <a:buNone/>
            </a:pPr>
            <a:r>
              <a:rPr lang="en-US" i="1" dirty="0"/>
              <a:t>Family members</a:t>
            </a:r>
          </a:p>
          <a:p>
            <a:pPr>
              <a:lnSpc>
                <a:spcPct val="90000"/>
              </a:lnSpc>
              <a:spcAft>
                <a:spcPct val="10000"/>
              </a:spcAft>
              <a:buClrTx/>
            </a:pPr>
            <a:r>
              <a:rPr lang="en-US" dirty="0"/>
              <a:t>Decide whether to recommit to the relationship</a:t>
            </a:r>
          </a:p>
          <a:p>
            <a:pPr>
              <a:lnSpc>
                <a:spcPct val="90000"/>
              </a:lnSpc>
              <a:spcAft>
                <a:spcPct val="10000"/>
              </a:spcAft>
              <a:buClrTx/>
            </a:pPr>
            <a:r>
              <a:rPr lang="en-US" dirty="0"/>
              <a:t>Begin finding ways to enrich own lives</a:t>
            </a:r>
          </a:p>
          <a:p>
            <a:pPr>
              <a:lnSpc>
                <a:spcPct val="90000"/>
              </a:lnSpc>
              <a:spcAft>
                <a:spcPct val="10000"/>
              </a:spcAft>
              <a:buClrTx/>
            </a:pPr>
            <a:r>
              <a:rPr lang="en-US" dirty="0"/>
              <a:t>Practice healthy communication skills</a:t>
            </a:r>
          </a:p>
        </p:txBody>
      </p:sp>
      <p:sp>
        <p:nvSpPr>
          <p:cNvPr id="2" name="Slide Number Placeholder 1">
            <a:extLst>
              <a:ext uri="{FF2B5EF4-FFF2-40B4-BE49-F238E27FC236}">
                <a16:creationId xmlns:a16="http://schemas.microsoft.com/office/drawing/2014/main" id="{E325CF45-95C8-4648-B9BD-D2B7D4D98DBC}"/>
              </a:ext>
            </a:extLst>
          </p:cNvPr>
          <p:cNvSpPr>
            <a:spLocks noGrp="1"/>
          </p:cNvSpPr>
          <p:nvPr>
            <p:ph type="sldNum" sz="quarter" idx="11"/>
          </p:nvPr>
        </p:nvSpPr>
        <p:spPr/>
        <p:txBody>
          <a:bodyPr/>
          <a:lstStyle/>
          <a:p>
            <a:r>
              <a:rPr lang="en-US"/>
              <a:t>10-</a:t>
            </a:r>
            <a:fld id="{5384CC15-B33B-4B9A-A1A4-EA658A5D97A8}"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2144" y="471016"/>
            <a:ext cx="7788275" cy="895350"/>
          </a:xfrm>
        </p:spPr>
        <p:txBody>
          <a:bodyPr/>
          <a:lstStyle/>
          <a:p>
            <a:r>
              <a:rPr lang="en-US" dirty="0"/>
              <a:t>Goals for Readjustment</a:t>
            </a:r>
          </a:p>
        </p:txBody>
      </p:sp>
      <p:sp>
        <p:nvSpPr>
          <p:cNvPr id="29699" name="Rectangle 3"/>
          <p:cNvSpPr>
            <a:spLocks noGrp="1" noChangeArrowheads="1"/>
          </p:cNvSpPr>
          <p:nvPr>
            <p:ph type="body" idx="1"/>
          </p:nvPr>
        </p:nvSpPr>
        <p:spPr>
          <a:xfrm>
            <a:off x="642144" y="1467653"/>
            <a:ext cx="8142287" cy="4471656"/>
          </a:xfrm>
        </p:spPr>
        <p:txBody>
          <a:bodyPr/>
          <a:lstStyle/>
          <a:p>
            <a:pPr>
              <a:lnSpc>
                <a:spcPct val="90000"/>
              </a:lnSpc>
              <a:spcAft>
                <a:spcPct val="10000"/>
              </a:spcAft>
              <a:buFont typeface="Wingdings" pitchFamily="2" charset="2"/>
              <a:buNone/>
            </a:pPr>
            <a:r>
              <a:rPr lang="en-US" sz="2400" i="1" dirty="0"/>
              <a:t>Person in recovery</a:t>
            </a:r>
          </a:p>
          <a:p>
            <a:pPr>
              <a:lnSpc>
                <a:spcPct val="90000"/>
              </a:lnSpc>
              <a:spcAft>
                <a:spcPct val="10000"/>
              </a:spcAft>
              <a:buClrTx/>
            </a:pPr>
            <a:r>
              <a:rPr lang="en-US" sz="2400" dirty="0"/>
              <a:t>Monitor components of successful recovery</a:t>
            </a:r>
          </a:p>
          <a:p>
            <a:pPr>
              <a:lnSpc>
                <a:spcPct val="90000"/>
              </a:lnSpc>
              <a:spcAft>
                <a:spcPct val="10000"/>
              </a:spcAft>
              <a:buClrTx/>
            </a:pPr>
            <a:r>
              <a:rPr lang="en-US" sz="2400" dirty="0"/>
              <a:t>Recognize relapse indicators and prepare responses</a:t>
            </a:r>
          </a:p>
          <a:p>
            <a:pPr>
              <a:lnSpc>
                <a:spcPct val="90000"/>
              </a:lnSpc>
              <a:spcAft>
                <a:spcPct val="10000"/>
              </a:spcAft>
              <a:buClrTx/>
            </a:pPr>
            <a:r>
              <a:rPr lang="en-US" sz="2400" dirty="0"/>
              <a:t>Clarify new roles in healthy relationships</a:t>
            </a:r>
          </a:p>
          <a:p>
            <a:pPr>
              <a:lnSpc>
                <a:spcPct val="90000"/>
              </a:lnSpc>
              <a:spcAft>
                <a:spcPct val="10000"/>
              </a:spcAft>
              <a:buClrTx/>
            </a:pPr>
            <a:r>
              <a:rPr lang="en-US" sz="2400" dirty="0"/>
              <a:t>Set goals for continuing a new lifestyle after the program</a:t>
            </a:r>
          </a:p>
          <a:p>
            <a:pPr>
              <a:lnSpc>
                <a:spcPct val="90000"/>
              </a:lnSpc>
              <a:spcBef>
                <a:spcPts val="1200"/>
              </a:spcBef>
              <a:spcAft>
                <a:spcPct val="10000"/>
              </a:spcAft>
              <a:buFont typeface="Wingdings" pitchFamily="2" charset="2"/>
              <a:buNone/>
            </a:pPr>
            <a:r>
              <a:rPr lang="en-US" sz="2400" i="1" dirty="0"/>
              <a:t>Family members</a:t>
            </a:r>
          </a:p>
          <a:p>
            <a:pPr>
              <a:lnSpc>
                <a:spcPct val="90000"/>
              </a:lnSpc>
              <a:spcAft>
                <a:spcPct val="10000"/>
              </a:spcAft>
              <a:buClrTx/>
            </a:pPr>
            <a:r>
              <a:rPr lang="en-US" sz="2400" dirty="0"/>
              <a:t>Accept limitations of living with a person in recovery</a:t>
            </a:r>
          </a:p>
          <a:p>
            <a:pPr>
              <a:lnSpc>
                <a:spcPct val="90000"/>
              </a:lnSpc>
              <a:spcAft>
                <a:spcPct val="10000"/>
              </a:spcAft>
              <a:buClrTx/>
            </a:pPr>
            <a:r>
              <a:rPr lang="en-US" sz="2400" dirty="0"/>
              <a:t>Develop an individual, healthy, balanced lifestyle</a:t>
            </a:r>
          </a:p>
          <a:p>
            <a:pPr>
              <a:lnSpc>
                <a:spcPct val="90000"/>
              </a:lnSpc>
              <a:spcAft>
                <a:spcPct val="10000"/>
              </a:spcAft>
              <a:buClrTx/>
            </a:pPr>
            <a:r>
              <a:rPr lang="en-US" sz="2400" dirty="0"/>
              <a:t>Monitor self for relapses to former behaviors</a:t>
            </a:r>
          </a:p>
          <a:p>
            <a:pPr>
              <a:lnSpc>
                <a:spcPct val="90000"/>
              </a:lnSpc>
              <a:spcAft>
                <a:spcPct val="10000"/>
              </a:spcAft>
              <a:buClrTx/>
            </a:pPr>
            <a:r>
              <a:rPr lang="en-US" sz="2400" dirty="0"/>
              <a:t>Be patient with the process of recovery</a:t>
            </a:r>
          </a:p>
        </p:txBody>
      </p:sp>
      <p:sp>
        <p:nvSpPr>
          <p:cNvPr id="2" name="Slide Number Placeholder 1">
            <a:extLst>
              <a:ext uri="{FF2B5EF4-FFF2-40B4-BE49-F238E27FC236}">
                <a16:creationId xmlns:a16="http://schemas.microsoft.com/office/drawing/2014/main" id="{827A72B6-24FB-46D8-A514-EB95B999D8F3}"/>
              </a:ext>
            </a:extLst>
          </p:cNvPr>
          <p:cNvSpPr>
            <a:spLocks noGrp="1"/>
          </p:cNvSpPr>
          <p:nvPr>
            <p:ph type="sldNum" sz="quarter" idx="11"/>
          </p:nvPr>
        </p:nvSpPr>
        <p:spPr/>
        <p:txBody>
          <a:bodyPr/>
          <a:lstStyle/>
          <a:p>
            <a:r>
              <a:rPr lang="en-US"/>
              <a:t>10-</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1612" y="772049"/>
            <a:ext cx="7578114" cy="1219200"/>
          </a:xfrm>
        </p:spPr>
        <p:txBody>
          <a:bodyPr/>
          <a:lstStyle/>
          <a:p>
            <a:r>
              <a:rPr lang="en-US" dirty="0"/>
              <a:t>Key Relapse Issues for People in Recovery</a:t>
            </a:r>
          </a:p>
        </p:txBody>
      </p:sp>
      <p:sp>
        <p:nvSpPr>
          <p:cNvPr id="31747" name="Rectangle 3"/>
          <p:cNvSpPr>
            <a:spLocks noGrp="1" noChangeArrowheads="1"/>
          </p:cNvSpPr>
          <p:nvPr>
            <p:ph type="body" idx="1"/>
          </p:nvPr>
        </p:nvSpPr>
        <p:spPr>
          <a:xfrm>
            <a:off x="681612" y="2272602"/>
            <a:ext cx="8040357" cy="3304233"/>
          </a:xfrm>
        </p:spPr>
        <p:txBody>
          <a:bodyPr/>
          <a:lstStyle/>
          <a:p>
            <a:pPr defTabSz="685800">
              <a:lnSpc>
                <a:spcPct val="90000"/>
              </a:lnSpc>
              <a:spcAft>
                <a:spcPct val="10000"/>
              </a:spcAft>
              <a:buClrTx/>
              <a:tabLst>
                <a:tab pos="342900" algn="l"/>
              </a:tabLst>
            </a:pPr>
            <a:r>
              <a:rPr lang="en-US" dirty="0"/>
              <a:t>Friends who use Shabu</a:t>
            </a:r>
          </a:p>
          <a:p>
            <a:pPr defTabSz="685800">
              <a:lnSpc>
                <a:spcPct val="90000"/>
              </a:lnSpc>
              <a:spcAft>
                <a:spcPct val="10000"/>
              </a:spcAft>
              <a:buClrTx/>
              <a:tabLst>
                <a:tab pos="342900" algn="l"/>
              </a:tabLst>
            </a:pPr>
            <a:r>
              <a:rPr lang="en-US" dirty="0"/>
              <a:t>Environmental cues associated with Shabu use</a:t>
            </a:r>
          </a:p>
          <a:p>
            <a:pPr defTabSz="685800">
              <a:lnSpc>
                <a:spcPct val="90000"/>
              </a:lnSpc>
              <a:spcAft>
                <a:spcPct val="10000"/>
              </a:spcAft>
              <a:buClrTx/>
              <a:tabLst>
                <a:tab pos="342900" algn="l"/>
              </a:tabLst>
            </a:pPr>
            <a:r>
              <a:rPr lang="en-US" dirty="0"/>
              <a:t>Severe cravings</a:t>
            </a:r>
          </a:p>
          <a:p>
            <a:pPr defTabSz="685800">
              <a:lnSpc>
                <a:spcPct val="90000"/>
              </a:lnSpc>
              <a:spcAft>
                <a:spcPct val="10000"/>
              </a:spcAft>
              <a:buClrTx/>
              <a:tabLst>
                <a:tab pos="342900" algn="l"/>
              </a:tabLst>
            </a:pPr>
            <a:r>
              <a:rPr lang="en-US" dirty="0"/>
              <a:t>Protracted abstinence—the Wall (for those in outpatient treatment)</a:t>
            </a:r>
          </a:p>
          <a:p>
            <a:pPr defTabSz="685800">
              <a:lnSpc>
                <a:spcPct val="90000"/>
              </a:lnSpc>
              <a:spcAft>
                <a:spcPct val="10000"/>
              </a:spcAft>
              <a:buClrTx/>
              <a:tabLst>
                <a:tab pos="342900" algn="l"/>
              </a:tabLst>
            </a:pPr>
            <a:r>
              <a:rPr lang="en-US" dirty="0"/>
              <a:t>Connection between Shabu and sex</a:t>
            </a:r>
          </a:p>
          <a:p>
            <a:pPr defTabSz="685800">
              <a:lnSpc>
                <a:spcPct val="90000"/>
              </a:lnSpc>
              <a:spcAft>
                <a:spcPct val="10000"/>
              </a:spcAft>
              <a:buClrTx/>
              <a:tabLst>
                <a:tab pos="342900" algn="l"/>
              </a:tabLst>
            </a:pPr>
            <a:r>
              <a:rPr lang="en-US" dirty="0"/>
              <a:t>Boredom</a:t>
            </a:r>
          </a:p>
        </p:txBody>
      </p:sp>
      <p:sp>
        <p:nvSpPr>
          <p:cNvPr id="2" name="Slide Number Placeholder 1">
            <a:extLst>
              <a:ext uri="{FF2B5EF4-FFF2-40B4-BE49-F238E27FC236}">
                <a16:creationId xmlns:a16="http://schemas.microsoft.com/office/drawing/2014/main" id="{DE6D2A1D-F063-4F61-99F0-8DEBB072411F}"/>
              </a:ext>
            </a:extLst>
          </p:cNvPr>
          <p:cNvSpPr>
            <a:spLocks noGrp="1"/>
          </p:cNvSpPr>
          <p:nvPr>
            <p:ph type="sldNum" sz="quarter" idx="11"/>
          </p:nvPr>
        </p:nvSpPr>
        <p:spPr/>
        <p:txBody>
          <a:bodyPr/>
          <a:lstStyle/>
          <a:p>
            <a:r>
              <a:rPr lang="en-US"/>
              <a:t>10-</a:t>
            </a:r>
            <a:fld id="{5384CC15-B33B-4B9A-A1A4-EA658A5D97A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794" y="662355"/>
            <a:ext cx="7696200" cy="1104900"/>
          </a:xfrm>
        </p:spPr>
        <p:txBody>
          <a:bodyPr/>
          <a:lstStyle/>
          <a:p>
            <a:r>
              <a:rPr lang="en-US" dirty="0"/>
              <a:t>Key Relapse Issues for Family Members</a:t>
            </a:r>
          </a:p>
        </p:txBody>
      </p:sp>
      <p:sp>
        <p:nvSpPr>
          <p:cNvPr id="32779" name="Rectangle 11"/>
          <p:cNvSpPr>
            <a:spLocks noGrp="1" noChangeArrowheads="1"/>
          </p:cNvSpPr>
          <p:nvPr>
            <p:ph type="body" idx="1"/>
          </p:nvPr>
        </p:nvSpPr>
        <p:spPr>
          <a:xfrm>
            <a:off x="762794" y="2018462"/>
            <a:ext cx="7696200" cy="3383782"/>
          </a:xfrm>
        </p:spPr>
        <p:txBody>
          <a:bodyPr/>
          <a:lstStyle/>
          <a:p>
            <a:pPr marL="0" indent="0">
              <a:spcAft>
                <a:spcPct val="10000"/>
              </a:spcAft>
              <a:buClrTx/>
              <a:buNone/>
            </a:pPr>
            <a:r>
              <a:rPr lang="en-US" i="1" dirty="0"/>
              <a:t>Common problems preceding a slip back into old behaviors for family members are:</a:t>
            </a:r>
          </a:p>
          <a:p>
            <a:pPr>
              <a:spcAft>
                <a:spcPct val="10000"/>
              </a:spcAft>
              <a:buClrTx/>
            </a:pPr>
            <a:r>
              <a:rPr lang="en-US" dirty="0"/>
              <a:t>Fear of the person in recovery returning to </a:t>
            </a:r>
            <a:br>
              <a:rPr lang="en-US" dirty="0"/>
            </a:br>
            <a:r>
              <a:rPr lang="en-US" dirty="0"/>
              <a:t>Shabu use</a:t>
            </a:r>
          </a:p>
          <a:p>
            <a:pPr>
              <a:spcAft>
                <a:spcPct val="10000"/>
              </a:spcAft>
              <a:buClrTx/>
            </a:pPr>
            <a:r>
              <a:rPr lang="en-US" dirty="0"/>
              <a:t>Fear of being alone</a:t>
            </a:r>
          </a:p>
          <a:p>
            <a:pPr>
              <a:spcAft>
                <a:spcPct val="10000"/>
              </a:spcAft>
              <a:buClrTx/>
            </a:pPr>
            <a:r>
              <a:rPr lang="en-US" dirty="0"/>
              <a:t>Lack of individual goals and interests</a:t>
            </a:r>
          </a:p>
          <a:p>
            <a:pPr>
              <a:spcAft>
                <a:spcPct val="10000"/>
              </a:spcAft>
              <a:buClrTx/>
            </a:pPr>
            <a:r>
              <a:rPr lang="en-US" dirty="0"/>
              <a:t>Inability to release responsibility for the person in recovery</a:t>
            </a:r>
          </a:p>
        </p:txBody>
      </p:sp>
      <p:sp>
        <p:nvSpPr>
          <p:cNvPr id="2" name="Slide Number Placeholder 1">
            <a:extLst>
              <a:ext uri="{FF2B5EF4-FFF2-40B4-BE49-F238E27FC236}">
                <a16:creationId xmlns:a16="http://schemas.microsoft.com/office/drawing/2014/main" id="{FF6BFBD7-ECC6-4518-A624-AD3308E9B64C}"/>
              </a:ext>
            </a:extLst>
          </p:cNvPr>
          <p:cNvSpPr>
            <a:spLocks noGrp="1"/>
          </p:cNvSpPr>
          <p:nvPr>
            <p:ph type="sldNum" sz="quarter" idx="11"/>
          </p:nvPr>
        </p:nvSpPr>
        <p:spPr/>
        <p:txBody>
          <a:bodyPr/>
          <a:lstStyle/>
          <a:p>
            <a:r>
              <a:rPr lang="en-US"/>
              <a:t>10-</a:t>
            </a:r>
            <a:fld id="{5384CC15-B33B-4B9A-A1A4-EA658A5D97A8}"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F9653A-4F55-4EE5-8C43-B9BA85545831}"/>
              </a:ext>
            </a:extLst>
          </p:cNvPr>
          <p:cNvSpPr>
            <a:spLocks noGrp="1"/>
          </p:cNvSpPr>
          <p:nvPr>
            <p:ph type="sldNum" sz="quarter" idx="11"/>
          </p:nvPr>
        </p:nvSpPr>
        <p:spPr/>
        <p:txBody>
          <a:bodyPr/>
          <a:lstStyle/>
          <a:p>
            <a:r>
              <a:rPr lang="en-US"/>
              <a:t>10-</a:t>
            </a:r>
            <a:fld id="{5384CC15-B33B-4B9A-A1A4-EA658A5D97A8}" type="slidenum">
              <a:rPr lang="en-US" smtClean="0"/>
              <a:pPr/>
              <a:t>2</a:t>
            </a:fld>
            <a:endParaRPr lang="en-US" dirty="0"/>
          </a:p>
        </p:txBody>
      </p:sp>
      <p:sp>
        <p:nvSpPr>
          <p:cNvPr id="6" name="Rectangle 2">
            <a:extLst>
              <a:ext uri="{FF2B5EF4-FFF2-40B4-BE49-F238E27FC236}">
                <a16:creationId xmlns:a16="http://schemas.microsoft.com/office/drawing/2014/main" id="{524DE44C-E23F-4C92-AF1F-9B028D12D087}"/>
              </a:ext>
            </a:extLst>
          </p:cNvPr>
          <p:cNvSpPr>
            <a:spLocks noGrp="1" noChangeArrowheads="1"/>
          </p:cNvSpPr>
          <p:nvPr>
            <p:ph type="title"/>
          </p:nvPr>
        </p:nvSpPr>
        <p:spPr>
          <a:xfrm>
            <a:off x="895350" y="419784"/>
            <a:ext cx="7696200" cy="944562"/>
          </a:xfrm>
        </p:spPr>
        <p:txBody>
          <a:bodyPr/>
          <a:lstStyle/>
          <a:p>
            <a:r>
              <a:rPr lang="en-US" sz="3200" b="1" dirty="0"/>
              <a:t>Recovery Stages</a:t>
            </a:r>
          </a:p>
        </p:txBody>
      </p:sp>
      <p:sp>
        <p:nvSpPr>
          <p:cNvPr id="7" name="Content Placeholder 2">
            <a:extLst>
              <a:ext uri="{FF2B5EF4-FFF2-40B4-BE49-F238E27FC236}">
                <a16:creationId xmlns:a16="http://schemas.microsoft.com/office/drawing/2014/main" id="{02D5F82B-5882-4B89-A09C-CE73448E3787}"/>
              </a:ext>
            </a:extLst>
          </p:cNvPr>
          <p:cNvSpPr>
            <a:spLocks noGrp="1"/>
          </p:cNvSpPr>
          <p:nvPr>
            <p:ph idx="1"/>
          </p:nvPr>
        </p:nvSpPr>
        <p:spPr>
          <a:xfrm>
            <a:off x="895350" y="1619445"/>
            <a:ext cx="7696200" cy="4525963"/>
          </a:xfrm>
        </p:spPr>
        <p:txBody>
          <a:bodyPr/>
          <a:lstStyle/>
          <a:p>
            <a:pPr marL="1435100" indent="-1435100" eaLnBrk="0" hangingPunct="0">
              <a:spcBef>
                <a:spcPct val="50000"/>
              </a:spcBef>
              <a:buNone/>
            </a:pPr>
            <a:r>
              <a:rPr lang="en-US" dirty="0"/>
              <a:t>Stage 1: 	Withdrawal </a:t>
            </a:r>
            <a:br>
              <a:rPr lang="en-US" dirty="0"/>
            </a:br>
            <a:r>
              <a:rPr lang="en-US" dirty="0"/>
              <a:t>(1-2 weeks)</a:t>
            </a:r>
          </a:p>
          <a:p>
            <a:pPr marL="1435100" indent="-1435100" eaLnBrk="0" hangingPunct="0">
              <a:spcBef>
                <a:spcPct val="50000"/>
              </a:spcBef>
              <a:buNone/>
            </a:pPr>
            <a:r>
              <a:rPr lang="en-US" dirty="0"/>
              <a:t>Stage 2: 	Early Abstinence or “Honeymoon”</a:t>
            </a:r>
            <a:br>
              <a:rPr lang="en-US" dirty="0"/>
            </a:br>
            <a:r>
              <a:rPr lang="en-US" dirty="0"/>
              <a:t>(following 1 month)		</a:t>
            </a:r>
          </a:p>
          <a:p>
            <a:pPr marL="1435100" indent="-1435100" eaLnBrk="0" hangingPunct="0">
              <a:spcBef>
                <a:spcPct val="50000"/>
              </a:spcBef>
              <a:buNone/>
            </a:pPr>
            <a:r>
              <a:rPr lang="en-US" dirty="0"/>
              <a:t>Stage 3: 	Protracted Abstinence or “the Wall”</a:t>
            </a:r>
            <a:br>
              <a:rPr lang="en-US" dirty="0"/>
            </a:br>
            <a:r>
              <a:rPr lang="en-US" dirty="0"/>
              <a:t>(following 3-4 months)</a:t>
            </a:r>
          </a:p>
          <a:p>
            <a:pPr marL="1435100" indent="-1435100" eaLnBrk="0" hangingPunct="0">
              <a:spcBef>
                <a:spcPct val="50000"/>
              </a:spcBef>
              <a:buNone/>
            </a:pPr>
            <a:r>
              <a:rPr lang="en-US" dirty="0"/>
              <a:t>Stage 4: 	Adjustment/Resolution</a:t>
            </a:r>
            <a:br>
              <a:rPr lang="en-US" dirty="0"/>
            </a:br>
            <a:r>
              <a:rPr lang="en-US" dirty="0"/>
              <a:t>(following 2 months)</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Withdrawal stage (first 1-2 weeks from abstinence)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895350" y="574223"/>
            <a:ext cx="7696200" cy="840729"/>
          </a:xfrm>
        </p:spPr>
        <p:txBody>
          <a:bodyPr/>
          <a:lstStyle/>
          <a:p>
            <a:r>
              <a:rPr lang="en-US" dirty="0"/>
              <a:t>Withdrawal</a:t>
            </a:r>
          </a:p>
        </p:txBody>
      </p:sp>
      <p:sp>
        <p:nvSpPr>
          <p:cNvPr id="130051" name="Rectangle 3"/>
          <p:cNvSpPr>
            <a:spLocks noGrp="1" noChangeArrowheads="1"/>
          </p:cNvSpPr>
          <p:nvPr>
            <p:ph type="body" idx="1"/>
          </p:nvPr>
        </p:nvSpPr>
        <p:spPr>
          <a:xfrm>
            <a:off x="895350" y="1600200"/>
            <a:ext cx="7696200" cy="3172767"/>
          </a:xfrm>
        </p:spPr>
        <p:txBody>
          <a:bodyPr/>
          <a:lstStyle/>
          <a:p>
            <a:pPr>
              <a:buClrTx/>
            </a:pPr>
            <a:r>
              <a:rPr lang="en-US" dirty="0"/>
              <a:t>Lasts 1 to 2 weeks</a:t>
            </a:r>
          </a:p>
          <a:p>
            <a:pPr>
              <a:buClrTx/>
            </a:pPr>
            <a:r>
              <a:rPr lang="en-US" dirty="0"/>
              <a:t>Craving and depression</a:t>
            </a:r>
          </a:p>
          <a:p>
            <a:pPr>
              <a:buClrTx/>
            </a:pPr>
            <a:r>
              <a:rPr lang="en-US" dirty="0"/>
              <a:t>Low energy, difficulty sleeping, increased appetite, and difficulty concentrating, excessive respiration, weight loss, fever, infection, hallucination, illusion, confusion</a:t>
            </a:r>
          </a:p>
        </p:txBody>
      </p:sp>
      <p:sp>
        <p:nvSpPr>
          <p:cNvPr id="2" name="Slide Number Placeholder 1">
            <a:extLst>
              <a:ext uri="{FF2B5EF4-FFF2-40B4-BE49-F238E27FC236}">
                <a16:creationId xmlns:a16="http://schemas.microsoft.com/office/drawing/2014/main" id="{4374A77E-4007-44A6-9568-11D1A7D70DF7}"/>
              </a:ext>
            </a:extLst>
          </p:cNvPr>
          <p:cNvSpPr>
            <a:spLocks noGrp="1"/>
          </p:cNvSpPr>
          <p:nvPr>
            <p:ph type="sldNum" sz="quarter" idx="11"/>
          </p:nvPr>
        </p:nvSpPr>
        <p:spPr/>
        <p:txBody>
          <a:bodyPr/>
          <a:lstStyle/>
          <a:p>
            <a:r>
              <a:rPr lang="en-US"/>
              <a:t>10-</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Honeymoon stage (following 1 month)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5</a:t>
            </a:fld>
            <a:endParaRPr lang="en-US"/>
          </a:p>
        </p:txBody>
      </p:sp>
    </p:spTree>
    <p:extLst>
      <p:ext uri="{BB962C8B-B14F-4D97-AF65-F5344CB8AC3E}">
        <p14:creationId xmlns:p14="http://schemas.microsoft.com/office/powerpoint/2010/main" val="91876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95350" y="552658"/>
            <a:ext cx="7696200" cy="864979"/>
          </a:xfrm>
        </p:spPr>
        <p:txBody>
          <a:bodyPr/>
          <a:lstStyle/>
          <a:p>
            <a:r>
              <a:rPr lang="en-US" dirty="0"/>
              <a:t>Honeymoon</a:t>
            </a:r>
          </a:p>
        </p:txBody>
      </p:sp>
      <p:sp>
        <p:nvSpPr>
          <p:cNvPr id="131075" name="Rectangle 3"/>
          <p:cNvSpPr>
            <a:spLocks noGrp="1" noChangeArrowheads="1"/>
          </p:cNvSpPr>
          <p:nvPr>
            <p:ph type="body" idx="1"/>
          </p:nvPr>
        </p:nvSpPr>
        <p:spPr>
          <a:xfrm>
            <a:off x="895350" y="1660490"/>
            <a:ext cx="7696200" cy="2419141"/>
          </a:xfrm>
        </p:spPr>
        <p:txBody>
          <a:bodyPr/>
          <a:lstStyle/>
          <a:p>
            <a:pPr>
              <a:buClrTx/>
            </a:pPr>
            <a:r>
              <a:rPr lang="en-US" dirty="0"/>
              <a:t>Lasts about 1 month following the Withdrawal stage</a:t>
            </a:r>
          </a:p>
          <a:p>
            <a:pPr>
              <a:buClrTx/>
            </a:pPr>
            <a:r>
              <a:rPr lang="en-US" dirty="0"/>
              <a:t>Increased energy, enthusiasm, and optimism</a:t>
            </a:r>
          </a:p>
          <a:p>
            <a:pPr>
              <a:buClrTx/>
            </a:pPr>
            <a:r>
              <a:rPr lang="en-US" dirty="0"/>
              <a:t>People often feel they are “cured” when they reach this stage</a:t>
            </a:r>
          </a:p>
        </p:txBody>
      </p:sp>
      <p:sp>
        <p:nvSpPr>
          <p:cNvPr id="2" name="Slide Number Placeholder 1">
            <a:extLst>
              <a:ext uri="{FF2B5EF4-FFF2-40B4-BE49-F238E27FC236}">
                <a16:creationId xmlns:a16="http://schemas.microsoft.com/office/drawing/2014/main" id="{31CE0815-57DE-4678-9474-68867BDBCED7}"/>
              </a:ext>
            </a:extLst>
          </p:cNvPr>
          <p:cNvSpPr>
            <a:spLocks noGrp="1"/>
          </p:cNvSpPr>
          <p:nvPr>
            <p:ph type="sldNum" sz="quarter" idx="11"/>
          </p:nvPr>
        </p:nvSpPr>
        <p:spPr/>
        <p:txBody>
          <a:bodyPr/>
          <a:lstStyle/>
          <a:p>
            <a:r>
              <a:rPr lang="en-US"/>
              <a:t>10-</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Wall stage (following 3 to 4 months)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68766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895350" y="329407"/>
            <a:ext cx="7696200" cy="1143000"/>
          </a:xfrm>
        </p:spPr>
        <p:txBody>
          <a:bodyPr/>
          <a:lstStyle/>
          <a:p>
            <a:r>
              <a:rPr lang="en-US" dirty="0"/>
              <a:t>The Wall</a:t>
            </a:r>
          </a:p>
        </p:txBody>
      </p:sp>
      <p:sp>
        <p:nvSpPr>
          <p:cNvPr id="132099" name="Rectangle 3"/>
          <p:cNvSpPr>
            <a:spLocks noGrp="1" noChangeArrowheads="1"/>
          </p:cNvSpPr>
          <p:nvPr>
            <p:ph type="body" idx="1"/>
          </p:nvPr>
        </p:nvSpPr>
        <p:spPr/>
        <p:txBody>
          <a:bodyPr/>
          <a:lstStyle/>
          <a:p>
            <a:pPr>
              <a:buClrTx/>
            </a:pPr>
            <a:r>
              <a:rPr lang="en-US" dirty="0"/>
              <a:t>Lasts about 3 to 4 months following the Honeymoon stage</a:t>
            </a:r>
          </a:p>
          <a:p>
            <a:pPr>
              <a:buClrTx/>
            </a:pPr>
            <a:r>
              <a:rPr lang="en-US" dirty="0"/>
              <a:t>Hardest stage of recovery</a:t>
            </a:r>
          </a:p>
          <a:p>
            <a:pPr>
              <a:buClrTx/>
            </a:pPr>
            <a:r>
              <a:rPr lang="en-US" dirty="0"/>
              <a:t>Depression and irritability</a:t>
            </a:r>
          </a:p>
          <a:p>
            <a:pPr>
              <a:buClrTx/>
            </a:pPr>
            <a:r>
              <a:rPr lang="en-US" dirty="0"/>
              <a:t>Difficulty concentrating</a:t>
            </a:r>
          </a:p>
          <a:p>
            <a:pPr>
              <a:buClrTx/>
            </a:pPr>
            <a:r>
              <a:rPr lang="en-US" dirty="0"/>
              <a:t>Low energy and loss of enthusiasm</a:t>
            </a:r>
          </a:p>
          <a:p>
            <a:pPr>
              <a:buClrTx/>
            </a:pPr>
            <a:r>
              <a:rPr lang="en-US" dirty="0"/>
              <a:t>High risk of relapse</a:t>
            </a:r>
          </a:p>
        </p:txBody>
      </p:sp>
      <p:sp>
        <p:nvSpPr>
          <p:cNvPr id="2" name="Slide Number Placeholder 1">
            <a:extLst>
              <a:ext uri="{FF2B5EF4-FFF2-40B4-BE49-F238E27FC236}">
                <a16:creationId xmlns:a16="http://schemas.microsoft.com/office/drawing/2014/main" id="{55EED45B-6AF0-4D47-A93F-1590D83979A2}"/>
              </a:ext>
            </a:extLst>
          </p:cNvPr>
          <p:cNvSpPr>
            <a:spLocks noGrp="1"/>
          </p:cNvSpPr>
          <p:nvPr>
            <p:ph type="sldNum" sz="quarter" idx="11"/>
          </p:nvPr>
        </p:nvSpPr>
        <p:spPr/>
        <p:txBody>
          <a:bodyPr/>
          <a:lstStyle/>
          <a:p>
            <a:r>
              <a:rPr lang="en-US"/>
              <a:t>10-</a:t>
            </a:r>
            <a:fld id="{5384CC15-B33B-4B9A-A1A4-EA658A5D97A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Readjustment stage (following 2 or more months)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9</a:t>
            </a:fld>
            <a:endParaRPr lang="en-US"/>
          </a:p>
        </p:txBody>
      </p:sp>
    </p:spTree>
    <p:extLst>
      <p:ext uri="{BB962C8B-B14F-4D97-AF65-F5344CB8AC3E}">
        <p14:creationId xmlns:p14="http://schemas.microsoft.com/office/powerpoint/2010/main" val="1035115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4035</TotalTime>
  <Words>2158</Words>
  <PresentationFormat>On-screen Show (4:3)</PresentationFormat>
  <Paragraphs>192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Recovery Stages</vt:lpstr>
      <vt:lpstr>Question:</vt:lpstr>
      <vt:lpstr>Withdrawal</vt:lpstr>
      <vt:lpstr>Question:</vt:lpstr>
      <vt:lpstr>Honeymoon</vt:lpstr>
      <vt:lpstr>Question:</vt:lpstr>
      <vt:lpstr>The Wall</vt:lpstr>
      <vt:lpstr>Question:</vt:lpstr>
      <vt:lpstr>Readjustment</vt:lpstr>
      <vt:lpstr>Goals for Withdrawal (mainly for those in outpatient treatment)</vt:lpstr>
      <vt:lpstr>Goals for the Honeymoon (mainly for those in outpatient treatment)</vt:lpstr>
      <vt:lpstr>Goals for the Wall (mainly for those in outpatient treatment)</vt:lpstr>
      <vt:lpstr>Goals for Readjustment</vt:lpstr>
      <vt:lpstr>Key Relapse Issues for People in Recovery</vt:lpstr>
      <vt:lpstr>Key Relapse Issues for Family 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1999-02-06T17:51:32Z</cp:lastPrinted>
  <dcterms:created xsi:type="dcterms:W3CDTF">1998-11-16T06:24:38Z</dcterms:created>
  <dcterms:modified xsi:type="dcterms:W3CDTF">2019-10-09T08:55:16Z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