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18"/>
  </p:notesMasterIdLst>
  <p:sldIdLst>
    <p:sldId id="256" r:id="rId2"/>
    <p:sldId id="273" r:id="rId3"/>
    <p:sldId id="274" r:id="rId4"/>
    <p:sldId id="275" r:id="rId5"/>
    <p:sldId id="276" r:id="rId6"/>
    <p:sldId id="278" r:id="rId7"/>
    <p:sldId id="301" r:id="rId8"/>
    <p:sldId id="279" r:id="rId9"/>
    <p:sldId id="284" r:id="rId10"/>
    <p:sldId id="302" r:id="rId11"/>
    <p:sldId id="280" r:id="rId12"/>
    <p:sldId id="281" r:id="rId13"/>
    <p:sldId id="283" r:id="rId14"/>
    <p:sldId id="303" r:id="rId15"/>
    <p:sldId id="285" r:id="rId16"/>
    <p:sldId id="286" r:id="rId17"/>
  </p:sldIdLst>
  <p:sldSz cx="9144000" cy="6858000" type="screen4x3"/>
  <p:notesSz cx="6858000" cy="9144000"/>
  <p:custDataLst>
    <p:tags r:id="rId19"/>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68743" autoAdjust="0"/>
  </p:normalViewPr>
  <p:slideViewPr>
    <p:cSldViewPr>
      <p:cViewPr varScale="1">
        <p:scale>
          <a:sx n="75" d="100"/>
          <a:sy n="75" d="100"/>
        </p:scale>
        <p:origin x="2154"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024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DBF45049-3386-4F1E-922C-1DF1F6587FD4}" type="slidenum">
              <a:rPr lang="en-US"/>
              <a:pPr/>
              <a:t>‹#›</a:t>
            </a:fld>
            <a:endParaRPr lang="en-US"/>
          </a:p>
        </p:txBody>
      </p:sp>
    </p:spTree>
    <p:extLst>
      <p:ext uri="{BB962C8B-B14F-4D97-AF65-F5344CB8AC3E}">
        <p14:creationId xmlns:p14="http://schemas.microsoft.com/office/powerpoint/2010/main" val="260667767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0" hangingPunct="0">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4-1—Alcohol and Recovery (2)</a:t>
            </a:r>
            <a:endParaRPr lang="en-PH" b="1" dirty="0">
              <a:latin typeface="Arial" panose="020B0604020202020204" pitchFamily="34" charset="0"/>
              <a:ea typeface="Yu Mincho" panose="02020400000000000000" pitchFamily="18" charset="-128"/>
              <a:cs typeface="Arial" panose="020B0604020202020204" pitchFamily="34" charset="0"/>
            </a:endParaRPr>
          </a:p>
          <a:p>
            <a:pPr marL="342900" indent="-342900" eaLnBrk="0" hangingPunct="0">
              <a:lnSpc>
                <a:spcPct val="107000"/>
              </a:lnSpc>
              <a:spcAft>
                <a:spcPts val="0"/>
              </a:spcAft>
              <a:buFont typeface="Wingdings" panose="05000000000000000000" pitchFamily="2" charset="2"/>
              <a:buChar char=""/>
            </a:pPr>
            <a:r>
              <a:rPr lang="en-US" dirty="0">
                <a:latin typeface="Times New Roman" pitchFamily="18" charset="0"/>
                <a:ea typeface="Yu Mincho" panose="02020400000000000000" pitchFamily="18" charset="-128"/>
                <a:cs typeface="Times New Roman" panose="02020603050405020304" pitchFamily="18" charset="0"/>
              </a:rPr>
              <a:t>In the last session, we learned about the adaptation of alcohol to the body systems and its withdrawal symptoms. </a:t>
            </a:r>
          </a:p>
          <a:p>
            <a:pPr marL="342900" indent="-342900" eaLnBrk="0" hangingPunct="0">
              <a:lnSpc>
                <a:spcPct val="107000"/>
              </a:lnSpc>
              <a:spcAft>
                <a:spcPts val="0"/>
              </a:spcAft>
              <a:buFont typeface="Wingdings" panose="05000000000000000000" pitchFamily="2" charset="2"/>
              <a:buChar char=""/>
            </a:pPr>
            <a:r>
              <a:rPr lang="en-US" dirty="0">
                <a:latin typeface="Times New Roman" pitchFamily="18" charset="0"/>
                <a:ea typeface="Yu Mincho" panose="02020400000000000000" pitchFamily="18" charset="-128"/>
                <a:cs typeface="Times New Roman" panose="02020603050405020304" pitchFamily="18" charset="0"/>
              </a:rPr>
              <a:t>We also looked at the effects of alcohol to the body and behavioral problems caused by alcohol. </a:t>
            </a:r>
          </a:p>
          <a:p>
            <a:pPr marL="342900" indent="-342900" eaLnBrk="0" hangingPunct="0">
              <a:lnSpc>
                <a:spcPct val="107000"/>
              </a:lnSpc>
              <a:spcAft>
                <a:spcPts val="0"/>
              </a:spcAft>
              <a:buFont typeface="Wingdings" panose="05000000000000000000" pitchFamily="2" charset="2"/>
              <a:buChar char=""/>
            </a:pPr>
            <a:r>
              <a:rPr lang="en-US" dirty="0">
                <a:latin typeface="Times New Roman" pitchFamily="18" charset="0"/>
                <a:ea typeface="Yu Mincho" panose="02020400000000000000" pitchFamily="18" charset="-128"/>
                <a:cs typeface="Times New Roman" panose="02020603050405020304" pitchFamily="18" charset="0"/>
              </a:rPr>
              <a:t>Today, we are going to learn about its effects to women and babies and understand why it is important to abstain from drinking alcohol during recovery from drug dependence.</a:t>
            </a:r>
            <a:endParaRPr lang="en-PH" dirty="0">
              <a:latin typeface="Times New Roman"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DBF45049-3386-4F1E-922C-1DF1F6587FD4}" type="slidenum">
              <a:rPr lang="en-US" smtClean="0"/>
              <a:pPr/>
              <a:t>1</a:t>
            </a:fld>
            <a:endParaRPr lang="en-US"/>
          </a:p>
        </p:txBody>
      </p:sp>
    </p:spTree>
    <p:extLst>
      <p:ext uri="{BB962C8B-B14F-4D97-AF65-F5344CB8AC3E}">
        <p14:creationId xmlns:p14="http://schemas.microsoft.com/office/powerpoint/2010/main" val="15938040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4-10—Question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some triggers for alcohol in each of the four categories: People, Places and situations, Materials, and Feelings. </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10</a:t>
            </a:fld>
            <a:endParaRPr lang="en-US"/>
          </a:p>
        </p:txBody>
      </p:sp>
    </p:spTree>
    <p:extLst>
      <p:ext uri="{BB962C8B-B14F-4D97-AF65-F5344CB8AC3E}">
        <p14:creationId xmlns:p14="http://schemas.microsoft.com/office/powerpoint/2010/main" val="33784675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4-11—Alcohol Triggers Are Everywhere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 person in recovery who is trying to stop using alcohol faces a difficult struggle. </a:t>
            </a:r>
          </a:p>
          <a:p>
            <a:pPr marL="342900" lvl="0"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External triggers bombard people in recovery; consumption of alcohol may be assumed to be the norm, especially at social functions and celebrations. </a:t>
            </a:r>
          </a:p>
          <a:p>
            <a:pPr marL="342900" lvl="0"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Drinking often accompanies certain activities: wine with dinner, a beer at the game, a drink after work. </a:t>
            </a:r>
          </a:p>
          <a:p>
            <a:pPr marL="342900" lvl="0"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It is hard for a person in recovery to go through a typical day without coming across many reminders—both cultural and personal—of alcohol. </a:t>
            </a:r>
          </a:p>
          <a:p>
            <a:pPr marL="342900" lvl="0"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Advertisements, movies, and TV shows link drinking with being happy, popular, and successful. </a:t>
            </a:r>
          </a:p>
          <a:p>
            <a:pPr marL="342900" lvl="0"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Recovering people encounter colleagues, friends, and family members with whom they used to drink and pass by bars or liquor stores that they used to frequent. </a:t>
            </a:r>
          </a:p>
          <a:p>
            <a:pPr marL="342900" lvl="0"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Alcohol is integral to celebrations such as parties and weddings. </a:t>
            </a:r>
          </a:p>
          <a:p>
            <a:pPr marL="342900" lvl="0" indent="-342900">
              <a:lnSpc>
                <a:spcPct val="107000"/>
              </a:lnSpc>
              <a:spcAft>
                <a:spcPts val="80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 person in recovery who is not drinking may feel left out of the fun or less cool.</a:t>
            </a:r>
          </a:p>
          <a:p>
            <a:endParaRPr lang="en-PH" dirty="0"/>
          </a:p>
        </p:txBody>
      </p:sp>
      <p:sp>
        <p:nvSpPr>
          <p:cNvPr id="4" name="Slide Number Placeholder 3"/>
          <p:cNvSpPr>
            <a:spLocks noGrp="1"/>
          </p:cNvSpPr>
          <p:nvPr>
            <p:ph type="sldNum" sz="quarter" idx="5"/>
          </p:nvPr>
        </p:nvSpPr>
        <p:spPr/>
        <p:txBody>
          <a:bodyPr/>
          <a:lstStyle/>
          <a:p>
            <a:fld id="{DBF45049-3386-4F1E-922C-1DF1F6587FD4}" type="slidenum">
              <a:rPr lang="en-US" smtClean="0"/>
              <a:pPr/>
              <a:t>11</a:t>
            </a:fld>
            <a:endParaRPr lang="en-US"/>
          </a:p>
        </p:txBody>
      </p:sp>
    </p:spTree>
    <p:extLst>
      <p:ext uri="{BB962C8B-B14F-4D97-AF65-F5344CB8AC3E}">
        <p14:creationId xmlns:p14="http://schemas.microsoft.com/office/powerpoint/2010/main" val="4843128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4-12—Internal Triggers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Internal triggers also pose problems:</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Depression, anxiety, and loneliness are all characteristic of recovery. </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These emotional states and others, such as stress, anger, and guilt, are cues to drink for many people. </a:t>
            </a:r>
          </a:p>
          <a:p>
            <a:pPr marL="800100" lvl="1" indent="-342900">
              <a:lnSpc>
                <a:spcPct val="107000"/>
              </a:lnSpc>
              <a:spcAft>
                <a:spcPts val="80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Facing the emotional fallout from quitting other substances, people in recovery may feel justified in turning to alcohol to “relieve” their mental state. </a:t>
            </a:r>
          </a:p>
        </p:txBody>
      </p:sp>
      <p:sp>
        <p:nvSpPr>
          <p:cNvPr id="4" name="Slide Number Placeholder 3"/>
          <p:cNvSpPr>
            <a:spLocks noGrp="1"/>
          </p:cNvSpPr>
          <p:nvPr>
            <p:ph type="sldNum" sz="quarter" idx="5"/>
          </p:nvPr>
        </p:nvSpPr>
        <p:spPr/>
        <p:txBody>
          <a:bodyPr/>
          <a:lstStyle/>
          <a:p>
            <a:fld id="{DBF45049-3386-4F1E-922C-1DF1F6587FD4}" type="slidenum">
              <a:rPr lang="en-US" smtClean="0"/>
              <a:pPr/>
              <a:t>12</a:t>
            </a:fld>
            <a:endParaRPr lang="en-US"/>
          </a:p>
        </p:txBody>
      </p:sp>
    </p:spTree>
    <p:extLst>
      <p:ext uri="{BB962C8B-B14F-4D97-AF65-F5344CB8AC3E}">
        <p14:creationId xmlns:p14="http://schemas.microsoft.com/office/powerpoint/2010/main" val="36570716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4-13—Relapse Risk Posed by Alcohol</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Drinking lowers a person’s inhibitions and makes the person more likely to act impulsively on any using thoughts they may have. </a:t>
            </a:r>
          </a:p>
          <a:p>
            <a:pPr marL="342900" lvl="0"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Because alcohol affects the rational, reasoning part of the brain, people who are drinking are ill equipped to cope with any triggers for stimulant use they encounter. </a:t>
            </a:r>
          </a:p>
          <a:p>
            <a:pPr marL="342900" lvl="0"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In addition, people who are drinking are more likely to encounter triggers than are individuals who are not drinking. For example, drinking may</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Put people in recovery into contact with other people who use stimulants </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Put people in recovery into a “party” atmosphere that can trigger the desire to use stimulants </a:t>
            </a:r>
          </a:p>
          <a:p>
            <a:pPr marL="800100" lvl="1" indent="-342900">
              <a:lnSpc>
                <a:spcPct val="107000"/>
              </a:lnSpc>
              <a:spcAft>
                <a:spcPts val="80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Trigger a desire for the stimulant high </a:t>
            </a:r>
          </a:p>
          <a:p>
            <a:endParaRPr lang="en-PH" dirty="0"/>
          </a:p>
        </p:txBody>
      </p:sp>
      <p:sp>
        <p:nvSpPr>
          <p:cNvPr id="4" name="Slide Number Placeholder 3"/>
          <p:cNvSpPr>
            <a:spLocks noGrp="1"/>
          </p:cNvSpPr>
          <p:nvPr>
            <p:ph type="sldNum" sz="quarter" idx="5"/>
          </p:nvPr>
        </p:nvSpPr>
        <p:spPr/>
        <p:txBody>
          <a:bodyPr/>
          <a:lstStyle/>
          <a:p>
            <a:fld id="{DBF45049-3386-4F1E-922C-1DF1F6587FD4}" type="slidenum">
              <a:rPr lang="en-US" smtClean="0"/>
              <a:pPr/>
              <a:t>13</a:t>
            </a:fld>
            <a:endParaRPr lang="en-US"/>
          </a:p>
        </p:txBody>
      </p:sp>
    </p:spTree>
    <p:extLst>
      <p:ext uri="{BB962C8B-B14F-4D97-AF65-F5344CB8AC3E}">
        <p14:creationId xmlns:p14="http://schemas.microsoft.com/office/powerpoint/2010/main" val="37713138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4-14—Question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for possible ways to avoid drinking alcohol. </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14</a:t>
            </a:fld>
            <a:endParaRPr lang="en-US"/>
          </a:p>
        </p:txBody>
      </p:sp>
    </p:spTree>
    <p:extLst>
      <p:ext uri="{BB962C8B-B14F-4D97-AF65-F5344CB8AC3E}">
        <p14:creationId xmlns:p14="http://schemas.microsoft.com/office/powerpoint/2010/main" val="38418997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4-15—Plan Not To Drink</a:t>
            </a:r>
            <a:r>
              <a:rPr lang="en-PH" b="1" dirty="0">
                <a:latin typeface="Calibri" panose="020F0502020204030204" pitchFamily="34" charset="0"/>
                <a:ea typeface="Yu Mincho" panose="02020400000000000000" pitchFamily="18" charset="-128"/>
                <a:cs typeface="Times New Roman" panose="02020603050405020304" pitchFamily="18" charset="0"/>
              </a:rPr>
              <a:t> </a:t>
            </a:r>
            <a:endParaRPr lang="en-PH" dirty="0">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It is important for people in recovery to plan not to drink, rather than wait until they are confronted with a trigger or urge to drink. For example, people in recovery can</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Think about other ways of celebrating </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Avoid being around others who are drinking</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Think about ways of spending time with friends that don’t involve alcohol </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Make friends with others who are in recovery </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Practice saying “no thank you” </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Avoid going to bars and parties </a:t>
            </a:r>
          </a:p>
          <a:p>
            <a:pPr marL="800100" lvl="1" indent="-342900">
              <a:lnSpc>
                <a:spcPct val="107000"/>
              </a:lnSpc>
              <a:spcAft>
                <a:spcPts val="80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Ask family members not to drink in their presence or keep alcohol in the house</a:t>
            </a:r>
          </a:p>
          <a:p>
            <a:endParaRPr lang="en-PH" dirty="0"/>
          </a:p>
        </p:txBody>
      </p:sp>
      <p:sp>
        <p:nvSpPr>
          <p:cNvPr id="4" name="Slide Number Placeholder 3"/>
          <p:cNvSpPr>
            <a:spLocks noGrp="1"/>
          </p:cNvSpPr>
          <p:nvPr>
            <p:ph type="sldNum" sz="quarter" idx="5"/>
          </p:nvPr>
        </p:nvSpPr>
        <p:spPr/>
        <p:txBody>
          <a:bodyPr/>
          <a:lstStyle/>
          <a:p>
            <a:fld id="{DBF45049-3386-4F1E-922C-1DF1F6587FD4}" type="slidenum">
              <a:rPr lang="en-US" smtClean="0"/>
              <a:pPr/>
              <a:t>15</a:t>
            </a:fld>
            <a:endParaRPr lang="en-US"/>
          </a:p>
        </p:txBody>
      </p:sp>
    </p:spTree>
    <p:extLst>
      <p:ext uri="{BB962C8B-B14F-4D97-AF65-F5344CB8AC3E}">
        <p14:creationId xmlns:p14="http://schemas.microsoft.com/office/powerpoint/2010/main" val="5502312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4-16—Plan To Cope</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 person in recovery should develop a plan for coping with the uncomfortable feelings that arise during recovery. This plan could include</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Regularly attending 12-Step or mutual-help group meetings</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Discussing feelings openly in Matrix group sessions</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Regularly practicing relaxation techniques</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Practicing HALT (not becoming too hungry, angry, lonely, or tired)</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Developing a way to remember that uncomfortable feelings are normal in recovery and will pass</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Obtaining help from a therapist if feelings become too overwhelming</a:t>
            </a:r>
          </a:p>
        </p:txBody>
      </p:sp>
      <p:sp>
        <p:nvSpPr>
          <p:cNvPr id="4" name="Slide Number Placeholder 3"/>
          <p:cNvSpPr>
            <a:spLocks noGrp="1"/>
          </p:cNvSpPr>
          <p:nvPr>
            <p:ph type="sldNum" sz="quarter" idx="5"/>
          </p:nvPr>
        </p:nvSpPr>
        <p:spPr/>
        <p:txBody>
          <a:bodyPr/>
          <a:lstStyle/>
          <a:p>
            <a:fld id="{DBF45049-3386-4F1E-922C-1DF1F6587FD4}" type="slidenum">
              <a:rPr lang="en-US" smtClean="0"/>
              <a:pPr/>
              <a:t>16</a:t>
            </a:fld>
            <a:endParaRPr lang="en-US"/>
          </a:p>
        </p:txBody>
      </p:sp>
    </p:spTree>
    <p:extLst>
      <p:ext uri="{BB962C8B-B14F-4D97-AF65-F5344CB8AC3E}">
        <p14:creationId xmlns:p14="http://schemas.microsoft.com/office/powerpoint/2010/main" val="31484798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4-2—Alcohol and Women</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Drinking affects women differently than it affects men:</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Over the long term, women develop alcohol-related disease more quickly and after drinking less alcohol than men do. </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Women develop alcoholic liver disease more quickly and after drinking less alcohol than men do. Women are more likely than men to develop alcoholic hepatitis (liver inflammation) and to die from cirrhosis. </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Women are more vulnerable than men to alcohol-induced brain damage. </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Among people who drink heavily, men and women have similar rates of alcohol-related heart disease, even though women drink less alcohol over a lifetime than men do. </a:t>
            </a:r>
          </a:p>
          <a:p>
            <a:pPr marL="342900" lvl="0" indent="-342900">
              <a:lnSpc>
                <a:spcPct val="107000"/>
              </a:lnSpc>
              <a:spcAft>
                <a:spcPts val="80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For some women, even moderate drinking can slightly raise the risk of breast cancer. </a:t>
            </a:r>
          </a:p>
          <a:p>
            <a:endParaRPr lang="en-PH" dirty="0"/>
          </a:p>
        </p:txBody>
      </p:sp>
      <p:sp>
        <p:nvSpPr>
          <p:cNvPr id="4" name="Slide Number Placeholder 3"/>
          <p:cNvSpPr>
            <a:spLocks noGrp="1"/>
          </p:cNvSpPr>
          <p:nvPr>
            <p:ph type="sldNum" sz="quarter" idx="5"/>
          </p:nvPr>
        </p:nvSpPr>
        <p:spPr/>
        <p:txBody>
          <a:bodyPr/>
          <a:lstStyle/>
          <a:p>
            <a:fld id="{DBF45049-3386-4F1E-922C-1DF1F6587FD4}" type="slidenum">
              <a:rPr lang="en-US" smtClean="0"/>
              <a:pPr/>
              <a:t>2</a:t>
            </a:fld>
            <a:endParaRPr lang="en-US"/>
          </a:p>
        </p:txBody>
      </p:sp>
    </p:spTree>
    <p:extLst>
      <p:ext uri="{BB962C8B-B14F-4D97-AF65-F5344CB8AC3E}">
        <p14:creationId xmlns:p14="http://schemas.microsoft.com/office/powerpoint/2010/main" val="14947334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4-3—Alcohol and Pregnancy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 woman who drinks when she is pregnant puts her baby at risk of serious problems. </a:t>
            </a:r>
          </a:p>
          <a:p>
            <a:pPr marL="342900" lvl="0"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Babies born to mothers who drank during pregnancy may have mental retardation or other learning and behavioral problems. </a:t>
            </a:r>
          </a:p>
          <a:p>
            <a:pPr marL="342900" lvl="0" indent="-342900">
              <a:lnSpc>
                <a:spcPct val="107000"/>
              </a:lnSpc>
              <a:spcAft>
                <a:spcPts val="80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Research has not found any amount of alcohol to be safe during pregnancy. </a:t>
            </a:r>
          </a:p>
        </p:txBody>
      </p:sp>
      <p:sp>
        <p:nvSpPr>
          <p:cNvPr id="4" name="Slide Number Placeholder 3"/>
          <p:cNvSpPr>
            <a:spLocks noGrp="1"/>
          </p:cNvSpPr>
          <p:nvPr>
            <p:ph type="sldNum" sz="quarter" idx="5"/>
          </p:nvPr>
        </p:nvSpPr>
        <p:spPr/>
        <p:txBody>
          <a:bodyPr/>
          <a:lstStyle/>
          <a:p>
            <a:fld id="{DBF45049-3386-4F1E-922C-1DF1F6587FD4}" type="slidenum">
              <a:rPr lang="en-US" smtClean="0"/>
              <a:pPr/>
              <a:t>3</a:t>
            </a:fld>
            <a:endParaRPr lang="en-US"/>
          </a:p>
        </p:txBody>
      </p:sp>
    </p:spTree>
    <p:extLst>
      <p:ext uri="{BB962C8B-B14F-4D97-AF65-F5344CB8AC3E}">
        <p14:creationId xmlns:p14="http://schemas.microsoft.com/office/powerpoint/2010/main" val="2154768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4-4—Fetal Alcohol Spectrum Disorders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The most serious risk is fetal alcohol spectrum disorders (FASD). </a:t>
            </a:r>
          </a:p>
          <a:p>
            <a:pPr marL="342900" lvl="0" indent="-342900">
              <a:lnSpc>
                <a:spcPct val="107000"/>
              </a:lnSpc>
              <a:spcAft>
                <a:spcPts val="80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FASD is the leading known cause of preventable mental retardation.</a:t>
            </a:r>
          </a:p>
          <a:p>
            <a:endParaRPr lang="en-PH" dirty="0"/>
          </a:p>
        </p:txBody>
      </p:sp>
      <p:sp>
        <p:nvSpPr>
          <p:cNvPr id="4" name="Slide Number Placeholder 3"/>
          <p:cNvSpPr>
            <a:spLocks noGrp="1"/>
          </p:cNvSpPr>
          <p:nvPr>
            <p:ph type="sldNum" sz="quarter" idx="5"/>
          </p:nvPr>
        </p:nvSpPr>
        <p:spPr/>
        <p:txBody>
          <a:bodyPr/>
          <a:lstStyle/>
          <a:p>
            <a:fld id="{DBF45049-3386-4F1E-922C-1DF1F6587FD4}" type="slidenum">
              <a:rPr lang="en-US" smtClean="0"/>
              <a:pPr/>
              <a:t>4</a:t>
            </a:fld>
            <a:endParaRPr lang="en-US"/>
          </a:p>
        </p:txBody>
      </p:sp>
    </p:spTree>
    <p:extLst>
      <p:ext uri="{BB962C8B-B14F-4D97-AF65-F5344CB8AC3E}">
        <p14:creationId xmlns:p14="http://schemas.microsoft.com/office/powerpoint/2010/main" val="18664426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4-5—Fetal Alcohol Spectrum Disorders (Cognitive and Behavioral Impairments)</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Although the effects of FASD vary, children with the syndrome have cognitive and behavioral impairments. </a:t>
            </a:r>
          </a:p>
          <a:p>
            <a:pPr marL="342900" lvl="0" indent="-342900">
              <a:lnSpc>
                <a:spcPct val="107000"/>
              </a:lnSpc>
              <a:spcAft>
                <a:spcPts val="80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Behavioral and neurological problems associated with FASD may lead to poor academic performance and legal and employment difficulties in adolescence and adulthood.</a:t>
            </a:r>
          </a:p>
        </p:txBody>
      </p:sp>
      <p:sp>
        <p:nvSpPr>
          <p:cNvPr id="4" name="Slide Number Placeholder 3"/>
          <p:cNvSpPr>
            <a:spLocks noGrp="1"/>
          </p:cNvSpPr>
          <p:nvPr>
            <p:ph type="sldNum" sz="quarter" idx="5"/>
          </p:nvPr>
        </p:nvSpPr>
        <p:spPr/>
        <p:txBody>
          <a:bodyPr/>
          <a:lstStyle/>
          <a:p>
            <a:fld id="{DBF45049-3386-4F1E-922C-1DF1F6587FD4}" type="slidenum">
              <a:rPr lang="en-US" smtClean="0"/>
              <a:pPr/>
              <a:t>5</a:t>
            </a:fld>
            <a:endParaRPr lang="en-US"/>
          </a:p>
        </p:txBody>
      </p:sp>
    </p:spTree>
    <p:extLst>
      <p:ext uri="{BB962C8B-B14F-4D97-AF65-F5344CB8AC3E}">
        <p14:creationId xmlns:p14="http://schemas.microsoft.com/office/powerpoint/2010/main" val="17660009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4-6—Fetal Alcohol Spectrum Disorders (Craniofacial Features)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Children with severe FASD usually have distinctive facial and head features, such as</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Skin folds at the corner of the eyes</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 small head circumference </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 low nasal bridge</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 small eye opening </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 short nose</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 small midface </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An indistinct philtrum (the groove between the nose and upper lip)</a:t>
            </a:r>
          </a:p>
          <a:p>
            <a:pPr marL="800100" lvl="1" indent="-342900">
              <a:lnSpc>
                <a:spcPct val="107000"/>
              </a:lnSpc>
              <a:spcAft>
                <a:spcPts val="80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 thin upper lip </a:t>
            </a:r>
          </a:p>
          <a:p>
            <a:endParaRPr lang="en-PH" dirty="0"/>
          </a:p>
        </p:txBody>
      </p:sp>
      <p:sp>
        <p:nvSpPr>
          <p:cNvPr id="4" name="Slide Number Placeholder 3"/>
          <p:cNvSpPr>
            <a:spLocks noGrp="1"/>
          </p:cNvSpPr>
          <p:nvPr>
            <p:ph type="sldNum" sz="quarter" idx="5"/>
          </p:nvPr>
        </p:nvSpPr>
        <p:spPr/>
        <p:txBody>
          <a:bodyPr/>
          <a:lstStyle/>
          <a:p>
            <a:fld id="{DBF45049-3386-4F1E-922C-1DF1F6587FD4}" type="slidenum">
              <a:rPr lang="en-US" smtClean="0"/>
              <a:pPr/>
              <a:t>6</a:t>
            </a:fld>
            <a:endParaRPr lang="en-US"/>
          </a:p>
        </p:txBody>
      </p:sp>
    </p:spTree>
    <p:extLst>
      <p:ext uri="{BB962C8B-B14F-4D97-AF65-F5344CB8AC3E}">
        <p14:creationId xmlns:p14="http://schemas.microsoft.com/office/powerpoint/2010/main" val="1760732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4-7—Question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if it is a good idea to drink alcohol in recovery and why. </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7</a:t>
            </a:fld>
            <a:endParaRPr lang="en-US"/>
          </a:p>
        </p:txBody>
      </p:sp>
    </p:spTree>
    <p:extLst>
      <p:ext uri="{BB962C8B-B14F-4D97-AF65-F5344CB8AC3E}">
        <p14:creationId xmlns:p14="http://schemas.microsoft.com/office/powerpoint/2010/main" val="16072176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4-8—Total Abstinence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Heavy alcohol use has obvious damaging effects. </a:t>
            </a:r>
          </a:p>
          <a:p>
            <a:pPr marL="342900" lvl="0"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However, occasional, light drinking can have a damaging effect on a person in recovery, even if the person has never experienced any problems with alcohol. </a:t>
            </a:r>
          </a:p>
          <a:p>
            <a:pPr marL="342900" lvl="0" indent="-342900">
              <a:lnSpc>
                <a:spcPct val="107000"/>
              </a:lnSpc>
              <a:spcAft>
                <a:spcPts val="80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Patients in treatment of drug dependence are asked to stop using all illicit drugs and alcohol, no matter what drug or drugs brought them into treatment. </a:t>
            </a:r>
          </a:p>
          <a:p>
            <a:pPr marL="342900" lvl="0" indent="-342900">
              <a:lnSpc>
                <a:spcPct val="107000"/>
              </a:lnSpc>
              <a:spcAft>
                <a:spcPts val="800"/>
              </a:spcAft>
              <a:buFont typeface="Wingdings" panose="05000000000000000000" pitchFamily="2" charset="2"/>
              <a:buChar char=""/>
            </a:pPr>
            <a:r>
              <a:rPr lang="en-PH" altLang="ja-JP" dirty="0">
                <a:latin typeface="Times New Roman" panose="02020603050405020304" pitchFamily="18" charset="0"/>
                <a:ea typeface="Yu Mincho" panose="02020400000000000000" pitchFamily="18" charset="-128"/>
                <a:cs typeface="Times New Roman" panose="02020603050405020304" pitchFamily="18" charset="0"/>
              </a:rPr>
              <a:t>One big reason for this is that studies show that people who use stimulants are eight times more likely to relapse to stimulant use if they use alcohol than if they don’t drink.</a:t>
            </a:r>
          </a:p>
          <a:p>
            <a:pPr marL="342900" lvl="0" indent="-342900">
              <a:lnSpc>
                <a:spcPct val="107000"/>
              </a:lnSpc>
              <a:spcAft>
                <a:spcPts val="800"/>
              </a:spcAft>
              <a:buFont typeface="Wingdings" panose="05000000000000000000" pitchFamily="2" charset="2"/>
              <a:buChar char=""/>
            </a:pPr>
            <a:endParaRPr lang="en-PH" dirty="0">
              <a:latin typeface="Calibri" panose="020F0502020204030204" pitchFamily="34"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DBF45049-3386-4F1E-922C-1DF1F6587FD4}" type="slidenum">
              <a:rPr lang="en-US" smtClean="0"/>
              <a:pPr/>
              <a:t>8</a:t>
            </a:fld>
            <a:endParaRPr lang="en-US"/>
          </a:p>
        </p:txBody>
      </p:sp>
    </p:spTree>
    <p:extLst>
      <p:ext uri="{BB962C8B-B14F-4D97-AF65-F5344CB8AC3E}">
        <p14:creationId xmlns:p14="http://schemas.microsoft.com/office/powerpoint/2010/main" val="37486266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4-9—Other Reasons for Abstaining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There are other reasons for abstaining from alcohol. When people are learning to handle problems without resorting to stimulants, using alcohol to numb the uncomfortable learning process is counterproductive for two reasons:</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Drinking alcohol prevents people from directly confronting their stimulant use problem.</a:t>
            </a:r>
          </a:p>
          <a:p>
            <a:pPr marL="800100" lvl="1" indent="-342900">
              <a:lnSpc>
                <a:spcPct val="107000"/>
              </a:lnSpc>
              <a:spcAft>
                <a:spcPts val="80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Drinking puts people in recovery at risk of becoming dependent on alcohol while they are trying to overcome their dependence on stimulants. </a:t>
            </a:r>
          </a:p>
          <a:p>
            <a:endParaRPr lang="en-PH" dirty="0"/>
          </a:p>
        </p:txBody>
      </p:sp>
      <p:sp>
        <p:nvSpPr>
          <p:cNvPr id="4" name="Slide Number Placeholder 3"/>
          <p:cNvSpPr>
            <a:spLocks noGrp="1"/>
          </p:cNvSpPr>
          <p:nvPr>
            <p:ph type="sldNum" sz="quarter" idx="5"/>
          </p:nvPr>
        </p:nvSpPr>
        <p:spPr/>
        <p:txBody>
          <a:bodyPr/>
          <a:lstStyle/>
          <a:p>
            <a:fld id="{DBF45049-3386-4F1E-922C-1DF1F6587FD4}" type="slidenum">
              <a:rPr lang="en-US" smtClean="0"/>
              <a:pPr/>
              <a:t>9</a:t>
            </a:fld>
            <a:endParaRPr lang="en-US"/>
          </a:p>
        </p:txBody>
      </p:sp>
    </p:spTree>
    <p:extLst>
      <p:ext uri="{BB962C8B-B14F-4D97-AF65-F5344CB8AC3E}">
        <p14:creationId xmlns:p14="http://schemas.microsoft.com/office/powerpoint/2010/main" val="3282393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363" name="Rectangle 3"/>
          <p:cNvSpPr>
            <a:spLocks noGrp="1" noChangeArrowheads="1"/>
          </p:cNvSpPr>
          <p:nvPr>
            <p:ph type="ctrTitle"/>
          </p:nvPr>
        </p:nvSpPr>
        <p:spPr>
          <a:xfrm>
            <a:off x="1382713" y="1295400"/>
            <a:ext cx="6934200" cy="1470025"/>
          </a:xfrm>
        </p:spPr>
        <p:txBody>
          <a:bodyPr/>
          <a:lstStyle>
            <a:lvl1pPr algn="ctr">
              <a:defRPr/>
            </a:lvl1pPr>
          </a:lstStyle>
          <a:p>
            <a:pPr lvl="0"/>
            <a:r>
              <a:rPr lang="en-US" noProof="0"/>
              <a:t>Click to edit Master title style</a:t>
            </a:r>
          </a:p>
        </p:txBody>
      </p:sp>
      <p:sp>
        <p:nvSpPr>
          <p:cNvPr id="15364" name="Rectangle 4"/>
          <p:cNvSpPr>
            <a:spLocks noGrp="1" noChangeArrowheads="1"/>
          </p:cNvSpPr>
          <p:nvPr>
            <p:ph type="sldNum" sz="quarter" idx="4"/>
          </p:nvPr>
        </p:nvSpPr>
        <p:spPr/>
        <p:txBody>
          <a:bodyPr/>
          <a:lstStyle>
            <a:lvl1pPr>
              <a:defRPr/>
            </a:lvl1pPr>
          </a:lstStyle>
          <a:p>
            <a:r>
              <a:rPr lang="en-US" dirty="0"/>
              <a:t>4-</a:t>
            </a:r>
            <a:fld id="{5DCA7E1A-B298-4FD2-A274-798FB32E6F11}"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4-</a:t>
            </a:r>
            <a:fld id="{DBC26F43-50AF-4245-BE84-8034AFDA9D24}" type="slidenum">
              <a:rPr lang="en-US" smtClean="0"/>
              <a:pPr/>
              <a:t>‹#›</a:t>
            </a:fld>
            <a:endParaRPr lang="en-US" dirty="0"/>
          </a:p>
        </p:txBody>
      </p:sp>
    </p:spTree>
    <p:extLst>
      <p:ext uri="{BB962C8B-B14F-4D97-AF65-F5344CB8AC3E}">
        <p14:creationId xmlns:p14="http://schemas.microsoft.com/office/powerpoint/2010/main" val="3953447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74638"/>
            <a:ext cx="19240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95350" y="274638"/>
            <a:ext cx="56197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4-</a:t>
            </a:r>
            <a:fld id="{F0AD500E-BFDF-4D66-8274-05FC5D9164AC}" type="slidenum">
              <a:rPr lang="en-US" smtClean="0"/>
              <a:pPr/>
              <a:t>‹#›</a:t>
            </a:fld>
            <a:endParaRPr lang="en-US" dirty="0"/>
          </a:p>
        </p:txBody>
      </p:sp>
    </p:spTree>
    <p:extLst>
      <p:ext uri="{BB962C8B-B14F-4D97-AF65-F5344CB8AC3E}">
        <p14:creationId xmlns:p14="http://schemas.microsoft.com/office/powerpoint/2010/main" val="30808564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95350" y="274638"/>
            <a:ext cx="7696200" cy="1143000"/>
          </a:xfrm>
        </p:spPr>
        <p:txBody>
          <a:bodyPr/>
          <a:lstStyle/>
          <a:p>
            <a:r>
              <a:rPr lang="en-US"/>
              <a:t>Click to edit Master title style</a:t>
            </a:r>
          </a:p>
        </p:txBody>
      </p:sp>
      <p:sp>
        <p:nvSpPr>
          <p:cNvPr id="3" name="Text Placeholder 2"/>
          <p:cNvSpPr>
            <a:spLocks noGrp="1"/>
          </p:cNvSpPr>
          <p:nvPr>
            <p:ph type="body" sz="half" idx="1"/>
          </p:nvPr>
        </p:nvSpPr>
        <p:spPr>
          <a:xfrm>
            <a:off x="895350" y="1600200"/>
            <a:ext cx="37719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1"/>
          </p:nvPr>
        </p:nvSpPr>
        <p:spPr>
          <a:xfrm>
            <a:off x="6827838" y="6381750"/>
            <a:ext cx="2133600" cy="476250"/>
          </a:xfrm>
        </p:spPr>
        <p:txBody>
          <a:bodyPr/>
          <a:lstStyle>
            <a:lvl1pPr>
              <a:defRPr/>
            </a:lvl1pPr>
          </a:lstStyle>
          <a:p>
            <a:r>
              <a:rPr lang="en-US" dirty="0"/>
              <a:t>4-</a:t>
            </a:r>
            <a:fld id="{B5B78DA2-8970-4D1A-86DA-5A4F47ECE77A}" type="slidenum">
              <a:rPr lang="en-US" smtClean="0"/>
              <a:pPr/>
              <a:t>‹#›</a:t>
            </a:fld>
            <a:endParaRPr lang="en-US" dirty="0"/>
          </a:p>
        </p:txBody>
      </p:sp>
    </p:spTree>
    <p:extLst>
      <p:ext uri="{BB962C8B-B14F-4D97-AF65-F5344CB8AC3E}">
        <p14:creationId xmlns:p14="http://schemas.microsoft.com/office/powerpoint/2010/main" val="282059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4-</a:t>
            </a:r>
            <a:fld id="{A013C532-CB30-4E01-9825-EA731F2DF7EE}" type="slidenum">
              <a:rPr lang="en-US" smtClean="0"/>
              <a:pPr/>
              <a:t>‹#›</a:t>
            </a:fld>
            <a:endParaRPr lang="en-US" dirty="0"/>
          </a:p>
        </p:txBody>
      </p:sp>
    </p:spTree>
    <p:extLst>
      <p:ext uri="{BB962C8B-B14F-4D97-AF65-F5344CB8AC3E}">
        <p14:creationId xmlns:p14="http://schemas.microsoft.com/office/powerpoint/2010/main" val="391587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Slide Number Placeholder 4"/>
          <p:cNvSpPr>
            <a:spLocks noGrp="1"/>
          </p:cNvSpPr>
          <p:nvPr>
            <p:ph type="sldNum" sz="quarter" idx="11"/>
          </p:nvPr>
        </p:nvSpPr>
        <p:spPr/>
        <p:txBody>
          <a:bodyPr/>
          <a:lstStyle>
            <a:lvl1pPr>
              <a:defRPr/>
            </a:lvl1pPr>
          </a:lstStyle>
          <a:p>
            <a:r>
              <a:rPr lang="en-US" dirty="0"/>
              <a:t>4-</a:t>
            </a:r>
            <a:fld id="{51CB19CF-791D-424B-A781-BB309AEE6A2A}" type="slidenum">
              <a:rPr lang="en-US" smtClean="0"/>
              <a:pPr/>
              <a:t>‹#›</a:t>
            </a:fld>
            <a:endParaRPr lang="en-US" dirty="0"/>
          </a:p>
        </p:txBody>
      </p:sp>
    </p:spTree>
    <p:extLst>
      <p:ext uri="{BB962C8B-B14F-4D97-AF65-F5344CB8AC3E}">
        <p14:creationId xmlns:p14="http://schemas.microsoft.com/office/powerpoint/2010/main" val="398120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953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1"/>
          </p:nvPr>
        </p:nvSpPr>
        <p:spPr/>
        <p:txBody>
          <a:bodyPr/>
          <a:lstStyle>
            <a:lvl1pPr>
              <a:defRPr/>
            </a:lvl1pPr>
          </a:lstStyle>
          <a:p>
            <a:r>
              <a:rPr lang="en-US" dirty="0"/>
              <a:t>4-</a:t>
            </a:r>
            <a:fld id="{099F7237-6522-4873-BE88-8694513CD2CC}" type="slidenum">
              <a:rPr lang="en-US" smtClean="0"/>
              <a:pPr/>
              <a:t>‹#›</a:t>
            </a:fld>
            <a:endParaRPr lang="en-US" dirty="0"/>
          </a:p>
        </p:txBody>
      </p:sp>
    </p:spTree>
    <p:extLst>
      <p:ext uri="{BB962C8B-B14F-4D97-AF65-F5344CB8AC3E}">
        <p14:creationId xmlns:p14="http://schemas.microsoft.com/office/powerpoint/2010/main" val="1367802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7"/>
          <p:cNvSpPr>
            <a:spLocks noGrp="1"/>
          </p:cNvSpPr>
          <p:nvPr>
            <p:ph type="sldNum" sz="quarter" idx="11"/>
          </p:nvPr>
        </p:nvSpPr>
        <p:spPr/>
        <p:txBody>
          <a:bodyPr/>
          <a:lstStyle>
            <a:lvl1pPr>
              <a:defRPr/>
            </a:lvl1pPr>
          </a:lstStyle>
          <a:p>
            <a:r>
              <a:rPr lang="en-US" dirty="0"/>
              <a:t>4-</a:t>
            </a:r>
            <a:fld id="{CB7F79D8-8A0F-4E33-AECA-9E7D33EDFA5D}" type="slidenum">
              <a:rPr lang="en-US" smtClean="0"/>
              <a:pPr/>
              <a:t>‹#›</a:t>
            </a:fld>
            <a:endParaRPr lang="en-US" dirty="0"/>
          </a:p>
        </p:txBody>
      </p:sp>
    </p:spTree>
    <p:extLst>
      <p:ext uri="{BB962C8B-B14F-4D97-AF65-F5344CB8AC3E}">
        <p14:creationId xmlns:p14="http://schemas.microsoft.com/office/powerpoint/2010/main" val="620630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3"/>
          <p:cNvSpPr>
            <a:spLocks noGrp="1"/>
          </p:cNvSpPr>
          <p:nvPr>
            <p:ph type="sldNum" sz="quarter" idx="11"/>
          </p:nvPr>
        </p:nvSpPr>
        <p:spPr/>
        <p:txBody>
          <a:bodyPr/>
          <a:lstStyle>
            <a:lvl1pPr>
              <a:defRPr/>
            </a:lvl1pPr>
          </a:lstStyle>
          <a:p>
            <a:r>
              <a:rPr lang="en-US" dirty="0"/>
              <a:t>4-</a:t>
            </a:r>
            <a:fld id="{B80B9D8F-0785-458E-89A2-AF93FB6E52FD}" type="slidenum">
              <a:rPr lang="en-US" smtClean="0"/>
              <a:pPr/>
              <a:t>‹#›</a:t>
            </a:fld>
            <a:endParaRPr lang="en-US" dirty="0"/>
          </a:p>
        </p:txBody>
      </p:sp>
    </p:spTree>
    <p:extLst>
      <p:ext uri="{BB962C8B-B14F-4D97-AF65-F5344CB8AC3E}">
        <p14:creationId xmlns:p14="http://schemas.microsoft.com/office/powerpoint/2010/main" val="3953654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lvl1pPr>
              <a:defRPr/>
            </a:lvl1pPr>
          </a:lstStyle>
          <a:p>
            <a:r>
              <a:rPr lang="en-US" dirty="0"/>
              <a:t>4-</a:t>
            </a:r>
            <a:fld id="{523C970C-0B4D-4BA5-B05D-E63952E24976}" type="slidenum">
              <a:rPr lang="en-US" smtClean="0"/>
              <a:pPr/>
              <a:t>‹#›</a:t>
            </a:fld>
            <a:endParaRPr lang="en-US" dirty="0"/>
          </a:p>
        </p:txBody>
      </p:sp>
    </p:spTree>
    <p:extLst>
      <p:ext uri="{BB962C8B-B14F-4D97-AF65-F5344CB8AC3E}">
        <p14:creationId xmlns:p14="http://schemas.microsoft.com/office/powerpoint/2010/main" val="4190874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4-</a:t>
            </a:r>
            <a:fld id="{7272FFA7-16B3-4814-8362-60F8ED175C24}" type="slidenum">
              <a:rPr lang="en-US" smtClean="0"/>
              <a:pPr/>
              <a:t>‹#›</a:t>
            </a:fld>
            <a:endParaRPr lang="en-US" dirty="0"/>
          </a:p>
        </p:txBody>
      </p:sp>
    </p:spTree>
    <p:extLst>
      <p:ext uri="{BB962C8B-B14F-4D97-AF65-F5344CB8AC3E}">
        <p14:creationId xmlns:p14="http://schemas.microsoft.com/office/powerpoint/2010/main" val="1039090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4-</a:t>
            </a:r>
            <a:fld id="{2B065986-1DE1-495B-ABCB-ABD82F6FBD07}" type="slidenum">
              <a:rPr lang="en-US" smtClean="0"/>
              <a:pPr/>
              <a:t>‹#›</a:t>
            </a:fld>
            <a:endParaRPr lang="en-US" dirty="0"/>
          </a:p>
        </p:txBody>
      </p:sp>
    </p:spTree>
    <p:extLst>
      <p:ext uri="{BB962C8B-B14F-4D97-AF65-F5344CB8AC3E}">
        <p14:creationId xmlns:p14="http://schemas.microsoft.com/office/powerpoint/2010/main" val="89014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6324600"/>
            <a:ext cx="9144000" cy="533400"/>
          </a:xfrm>
          <a:prstGeom prst="rect">
            <a:avLst/>
          </a:prstGeom>
          <a:gradFill rotWithShape="1">
            <a:gsLst>
              <a:gs pos="0">
                <a:schemeClr val="bg1"/>
              </a:gs>
              <a:gs pos="100000">
                <a:srgbClr val="FFFF00"/>
              </a:gs>
            </a:gsLst>
            <a:lin ang="5400000" scaled="1"/>
          </a:gradFill>
          <a:ln>
            <a:noFill/>
          </a:ln>
          <a:effectLst/>
        </p:spPr>
        <p:txBody>
          <a:bodyPr wrap="none" anchor="ctr"/>
          <a:lstStyle/>
          <a:p>
            <a:endParaRPr lang="en-US"/>
          </a:p>
        </p:txBody>
      </p:sp>
      <p:sp>
        <p:nvSpPr>
          <p:cNvPr id="14339" name="Rectangle 3"/>
          <p:cNvSpPr>
            <a:spLocks noChangeArrowheads="1"/>
          </p:cNvSpPr>
          <p:nvPr/>
        </p:nvSpPr>
        <p:spPr bwMode="auto">
          <a:xfrm>
            <a:off x="1" y="0"/>
            <a:ext cx="9144000" cy="533400"/>
          </a:xfrm>
          <a:prstGeom prst="rect">
            <a:avLst/>
          </a:prstGeom>
          <a:gradFill rotWithShape="1">
            <a:gsLst>
              <a:gs pos="0">
                <a:srgbClr val="FFFF00"/>
              </a:gs>
              <a:gs pos="100000">
                <a:schemeClr val="bg1"/>
              </a:gs>
            </a:gsLst>
            <a:lin ang="5400000" scaled="1"/>
          </a:gradFill>
          <a:ln>
            <a:noFill/>
          </a:ln>
          <a:effectLst/>
        </p:spPr>
        <p:txBody>
          <a:bodyPr wrap="none" anchor="ctr"/>
          <a:lstStyle/>
          <a:p>
            <a:endParaRPr lang="en-US"/>
          </a:p>
        </p:txBody>
      </p:sp>
      <p:sp>
        <p:nvSpPr>
          <p:cNvPr id="14340" name="Rectangle 4"/>
          <p:cNvSpPr>
            <a:spLocks noGrp="1" noChangeArrowheads="1"/>
          </p:cNvSpPr>
          <p:nvPr>
            <p:ph type="title"/>
          </p:nvPr>
        </p:nvSpPr>
        <p:spPr bwMode="auto">
          <a:xfrm>
            <a:off x="895350" y="274638"/>
            <a:ext cx="7696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4341" name="Rectangle 5"/>
          <p:cNvSpPr>
            <a:spLocks noGrp="1" noChangeArrowheads="1"/>
          </p:cNvSpPr>
          <p:nvPr>
            <p:ph type="body" idx="1"/>
          </p:nvPr>
        </p:nvSpPr>
        <p:spPr bwMode="auto">
          <a:xfrm>
            <a:off x="895350" y="1600200"/>
            <a:ext cx="7696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343" name="Rectangle 7"/>
          <p:cNvSpPr>
            <a:spLocks noGrp="1" noChangeArrowheads="1"/>
          </p:cNvSpPr>
          <p:nvPr>
            <p:ph type="sldNum" sz="quarter" idx="4"/>
          </p:nvPr>
        </p:nvSpPr>
        <p:spPr bwMode="auto">
          <a:xfrm>
            <a:off x="6827838"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r>
              <a:rPr lang="en-US" dirty="0"/>
              <a:t>4-</a:t>
            </a:r>
            <a:fld id="{CF3B39EA-27B7-4609-A1DE-BF573FEE99E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 id="2147483665" r:id="rId12"/>
  </p:sldLayoutIdLst>
  <p:hf hdr="0" ftr="0" dt="0"/>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C6DDCA6-A4FF-457C-9E02-DC24678B33E0}"/>
              </a:ext>
            </a:extLst>
          </p:cNvPr>
          <p:cNvSpPr>
            <a:spLocks noGrp="1"/>
          </p:cNvSpPr>
          <p:nvPr>
            <p:ph type="sldNum" sz="quarter" idx="4"/>
          </p:nvPr>
        </p:nvSpPr>
        <p:spPr/>
        <p:txBody>
          <a:bodyPr/>
          <a:lstStyle/>
          <a:p>
            <a:r>
              <a:rPr lang="en-US"/>
              <a:t>4-</a:t>
            </a:r>
            <a:fld id="{5DCA7E1A-B298-4FD2-A274-798FB32E6F11}" type="slidenum">
              <a:rPr lang="en-US" smtClean="0"/>
              <a:pPr/>
              <a:t>1</a:t>
            </a:fld>
            <a:endParaRPr lang="en-US" dirty="0"/>
          </a:p>
        </p:txBody>
      </p:sp>
      <p:sp>
        <p:nvSpPr>
          <p:cNvPr id="5" name="Rectangle 2">
            <a:extLst>
              <a:ext uri="{FF2B5EF4-FFF2-40B4-BE49-F238E27FC236}">
                <a16:creationId xmlns:a16="http://schemas.microsoft.com/office/drawing/2014/main" id="{398971E2-DC1A-4B66-A2F2-7343E1141C34}"/>
              </a:ext>
            </a:extLst>
          </p:cNvPr>
          <p:cNvSpPr txBox="1">
            <a:spLocks noChangeArrowheads="1"/>
          </p:cNvSpPr>
          <p:nvPr/>
        </p:nvSpPr>
        <p:spPr bwMode="auto">
          <a:xfrm>
            <a:off x="1989574" y="1822727"/>
            <a:ext cx="7154426" cy="2723105"/>
          </a:xfrm>
          <a:prstGeom prst="rect">
            <a:avLst/>
          </a:prstGeom>
          <a:gradFill>
            <a:gsLst>
              <a:gs pos="0">
                <a:schemeClr val="bg1">
                  <a:alpha val="60000"/>
                </a:schemeClr>
              </a:gs>
              <a:gs pos="50000">
                <a:srgbClr val="FFFF00"/>
              </a:gs>
              <a:gs pos="100000">
                <a:schemeClr val="bg1"/>
              </a:gs>
            </a:gsLst>
            <a:lin ang="5400000" scaled="0"/>
          </a:gradFill>
          <a:ln>
            <a:noFill/>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marL="90488" algn="l"/>
            <a:r>
              <a:rPr lang="en-US" sz="4800" b="1" kern="0" dirty="0">
                <a:solidFill>
                  <a:schemeClr val="tx1"/>
                </a:solidFill>
              </a:rPr>
              <a:t>Session 4:</a:t>
            </a:r>
            <a:br>
              <a:rPr lang="en-US" sz="4400" b="1" kern="0" dirty="0">
                <a:solidFill>
                  <a:schemeClr val="tx1"/>
                </a:solidFill>
              </a:rPr>
            </a:br>
            <a:r>
              <a:rPr lang="en-US" sz="4400" b="1" kern="0" dirty="0">
                <a:solidFill>
                  <a:schemeClr val="tx1"/>
                </a:solidFill>
              </a:rPr>
              <a:t>Alcohol and Recovery (2)</a:t>
            </a:r>
            <a:endParaRPr lang="en-US" sz="3200" b="1" i="1" kern="0" dirty="0">
              <a:solidFill>
                <a:schemeClr val="tx1"/>
              </a:solidFill>
            </a:endParaRPr>
          </a:p>
        </p:txBody>
      </p:sp>
      <p:sp>
        <p:nvSpPr>
          <p:cNvPr id="6" name="Rectangle 5">
            <a:extLst>
              <a:ext uri="{FF2B5EF4-FFF2-40B4-BE49-F238E27FC236}">
                <a16:creationId xmlns:a16="http://schemas.microsoft.com/office/drawing/2014/main" id="{9421D7C5-CAEC-4691-848C-AD1627CD6A5E}"/>
              </a:ext>
            </a:extLst>
          </p:cNvPr>
          <p:cNvSpPr/>
          <p:nvPr/>
        </p:nvSpPr>
        <p:spPr>
          <a:xfrm>
            <a:off x="1989574" y="1622672"/>
            <a:ext cx="7154426" cy="400110"/>
          </a:xfrm>
          <a:prstGeom prst="rect">
            <a:avLst/>
          </a:prstGeom>
        </p:spPr>
        <p:txBody>
          <a:bodyPr wrap="square">
            <a:spAutoFit/>
          </a:bodyPr>
          <a:lstStyle/>
          <a:p>
            <a:pPr marL="90488"/>
            <a:r>
              <a:rPr lang="en-US" altLang="ja-JP" sz="2000" b="1" dirty="0">
                <a:solidFill>
                  <a:schemeClr val="tx1">
                    <a:lumMod val="50000"/>
                    <a:lumOff val="50000"/>
                  </a:schemeClr>
                </a:solidFill>
              </a:rPr>
              <a:t>Psycho-Education for Patients and Family Members</a:t>
            </a:r>
            <a:endParaRPr lang="ja-JP" altLang="en-US" sz="2000" dirty="0">
              <a:solidFill>
                <a:schemeClr val="tx1">
                  <a:lumMod val="50000"/>
                  <a:lumOff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638769"/>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1676400"/>
            <a:ext cx="7696200" cy="3082331"/>
          </a:xfrm>
        </p:spPr>
        <p:txBody>
          <a:bodyPr/>
          <a:lstStyle/>
          <a:p>
            <a:pPr>
              <a:buClrTx/>
            </a:pPr>
            <a:r>
              <a:rPr kumimoji="1" lang="en-US" altLang="ja-JP" sz="3600" i="1" dirty="0"/>
              <a:t>What are some triggers for alcohol in each category?</a:t>
            </a:r>
          </a:p>
          <a:p>
            <a:pPr lvl="1">
              <a:buClrTx/>
            </a:pPr>
            <a:r>
              <a:rPr kumimoji="1" lang="en-US" altLang="ja-JP" sz="3600" i="1" dirty="0"/>
              <a:t>People</a:t>
            </a:r>
          </a:p>
          <a:p>
            <a:pPr lvl="1">
              <a:buClrTx/>
            </a:pPr>
            <a:r>
              <a:rPr kumimoji="1" lang="en-US" altLang="ja-JP" sz="3600" i="1" dirty="0"/>
              <a:t>Places and situations</a:t>
            </a:r>
          </a:p>
          <a:p>
            <a:pPr lvl="1">
              <a:buClrTx/>
            </a:pPr>
            <a:r>
              <a:rPr kumimoji="1" lang="en-US" altLang="ja-JP" sz="3600" i="1" dirty="0"/>
              <a:t>Materials</a:t>
            </a:r>
          </a:p>
          <a:p>
            <a:pPr lvl="1">
              <a:buClrTx/>
            </a:pPr>
            <a:r>
              <a:rPr kumimoji="1" lang="en-US" altLang="ja-JP" sz="3600" i="1" dirty="0"/>
              <a:t>Feelings</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10</a:t>
            </a:fld>
            <a:endParaRPr lang="en-US"/>
          </a:p>
        </p:txBody>
      </p:sp>
    </p:spTree>
    <p:extLst>
      <p:ext uri="{BB962C8B-B14F-4D97-AF65-F5344CB8AC3E}">
        <p14:creationId xmlns:p14="http://schemas.microsoft.com/office/powerpoint/2010/main" val="21822946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sz="3200" b="1" dirty="0"/>
              <a:t>Alcohol Triggers Are Everywhere</a:t>
            </a:r>
          </a:p>
        </p:txBody>
      </p:sp>
      <p:sp>
        <p:nvSpPr>
          <p:cNvPr id="53251" name="Rectangle 3"/>
          <p:cNvSpPr>
            <a:spLocks noGrp="1" noChangeArrowheads="1"/>
          </p:cNvSpPr>
          <p:nvPr>
            <p:ph type="body" idx="1"/>
          </p:nvPr>
        </p:nvSpPr>
        <p:spPr/>
        <p:txBody>
          <a:bodyPr/>
          <a:lstStyle/>
          <a:p>
            <a:pPr>
              <a:buClrTx/>
            </a:pPr>
            <a:r>
              <a:rPr lang="en-US" dirty="0"/>
              <a:t>Advertisements</a:t>
            </a:r>
          </a:p>
          <a:p>
            <a:pPr>
              <a:buClrTx/>
            </a:pPr>
            <a:r>
              <a:rPr lang="en-US" dirty="0"/>
              <a:t>Movies</a:t>
            </a:r>
          </a:p>
          <a:p>
            <a:pPr>
              <a:buClrTx/>
            </a:pPr>
            <a:r>
              <a:rPr lang="en-US" dirty="0"/>
              <a:t>TV shows </a:t>
            </a:r>
          </a:p>
          <a:p>
            <a:pPr>
              <a:buClrTx/>
            </a:pPr>
            <a:r>
              <a:rPr lang="en-US" dirty="0"/>
              <a:t>Friends and family who drink</a:t>
            </a:r>
          </a:p>
          <a:p>
            <a:pPr>
              <a:buClrTx/>
            </a:pPr>
            <a:r>
              <a:rPr lang="en-US" dirty="0"/>
              <a:t>Celebrations </a:t>
            </a:r>
            <a:br>
              <a:rPr lang="en-US" dirty="0"/>
            </a:br>
            <a:r>
              <a:rPr lang="en-US" dirty="0"/>
              <a:t>and holidays</a:t>
            </a:r>
          </a:p>
        </p:txBody>
      </p:sp>
      <p:pic>
        <p:nvPicPr>
          <p:cNvPr id="53258" name="Picture 10" descr="People watching TV"/>
          <p:cNvPicPr>
            <a:picLocks noGrp="1" noChangeAspect="1" noChangeArrowheads="1"/>
          </p:cNvPicPr>
          <p:nvPr>
            <p:ph sz="half" idx="4294967295"/>
          </p:nvPr>
        </p:nvPicPr>
        <p:blipFill>
          <a:blip r:embed="rId3" cstate="print">
            <a:extLst>
              <a:ext uri="{28A0092B-C50C-407E-A947-70E740481C1C}">
                <a14:useLocalDpi xmlns:a14="http://schemas.microsoft.com/office/drawing/2010/main" val="0"/>
              </a:ext>
            </a:extLst>
          </a:blip>
          <a:srcRect/>
          <a:stretch>
            <a:fillRect/>
          </a:stretch>
        </p:blipFill>
        <p:spPr>
          <a:xfrm>
            <a:off x="4114800" y="3352800"/>
            <a:ext cx="3810000" cy="28146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Slide Number Placeholder 1">
            <a:extLst>
              <a:ext uri="{FF2B5EF4-FFF2-40B4-BE49-F238E27FC236}">
                <a16:creationId xmlns:a16="http://schemas.microsoft.com/office/drawing/2014/main" id="{A42DF56F-44E5-46BE-8C08-C9D460AE258E}"/>
              </a:ext>
            </a:extLst>
          </p:cNvPr>
          <p:cNvSpPr>
            <a:spLocks noGrp="1"/>
          </p:cNvSpPr>
          <p:nvPr>
            <p:ph type="sldNum" sz="quarter" idx="11"/>
          </p:nvPr>
        </p:nvSpPr>
        <p:spPr/>
        <p:txBody>
          <a:bodyPr/>
          <a:lstStyle/>
          <a:p>
            <a:r>
              <a:rPr lang="en-US"/>
              <a:t>4-</a:t>
            </a:r>
            <a:fld id="{A013C532-CB30-4E01-9825-EA731F2DF7EE}"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sz="3200" b="1" dirty="0"/>
              <a:t>Internal Triggers</a:t>
            </a:r>
          </a:p>
        </p:txBody>
      </p:sp>
      <p:sp>
        <p:nvSpPr>
          <p:cNvPr id="62467" name="Rectangle 3"/>
          <p:cNvSpPr>
            <a:spLocks noGrp="1" noChangeArrowheads="1"/>
          </p:cNvSpPr>
          <p:nvPr>
            <p:ph type="body" idx="1"/>
          </p:nvPr>
        </p:nvSpPr>
        <p:spPr/>
        <p:txBody>
          <a:bodyPr/>
          <a:lstStyle/>
          <a:p>
            <a:pPr>
              <a:buClrTx/>
            </a:pPr>
            <a:r>
              <a:rPr lang="en-US" dirty="0"/>
              <a:t>Depression</a:t>
            </a:r>
          </a:p>
          <a:p>
            <a:pPr>
              <a:buClrTx/>
            </a:pPr>
            <a:r>
              <a:rPr lang="en-US" dirty="0"/>
              <a:t>Anxiety</a:t>
            </a:r>
          </a:p>
          <a:p>
            <a:pPr>
              <a:buClrTx/>
            </a:pPr>
            <a:r>
              <a:rPr lang="en-US" dirty="0"/>
              <a:t>Loneliness</a:t>
            </a:r>
          </a:p>
          <a:p>
            <a:pPr>
              <a:buClrTx/>
            </a:pPr>
            <a:r>
              <a:rPr lang="en-US" dirty="0"/>
              <a:t>Stress</a:t>
            </a:r>
          </a:p>
          <a:p>
            <a:pPr>
              <a:buClrTx/>
            </a:pPr>
            <a:r>
              <a:rPr lang="en-US" dirty="0"/>
              <a:t>Anger</a:t>
            </a:r>
          </a:p>
          <a:p>
            <a:pPr>
              <a:buClrTx/>
            </a:pPr>
            <a:r>
              <a:rPr lang="en-US" dirty="0"/>
              <a:t>Guilt </a:t>
            </a:r>
          </a:p>
        </p:txBody>
      </p:sp>
      <p:pic>
        <p:nvPicPr>
          <p:cNvPr id="62468" name="Picture 4" descr="Woman on the phone looking upset"/>
          <p:cNvPicPr>
            <a:picLocks noGrp="1" noChangeAspect="1" noChangeArrowheads="1"/>
          </p:cNvPicPr>
          <p:nvPr>
            <p:ph sz="half" idx="4294967295"/>
          </p:nvPr>
        </p:nvPicPr>
        <p:blipFill>
          <a:blip r:embed="rId3" cstate="print">
            <a:extLst>
              <a:ext uri="{28A0092B-C50C-407E-A947-70E740481C1C}">
                <a14:useLocalDpi xmlns:a14="http://schemas.microsoft.com/office/drawing/2010/main" val="0"/>
              </a:ext>
            </a:extLst>
          </a:blip>
          <a:srcRect/>
          <a:stretch>
            <a:fillRect/>
          </a:stretch>
        </p:blipFill>
        <p:spPr>
          <a:xfrm>
            <a:off x="4114800" y="1447800"/>
            <a:ext cx="4122738" cy="4127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Slide Number Placeholder 1">
            <a:extLst>
              <a:ext uri="{FF2B5EF4-FFF2-40B4-BE49-F238E27FC236}">
                <a16:creationId xmlns:a16="http://schemas.microsoft.com/office/drawing/2014/main" id="{F085ACFC-2ED8-4F9F-8D34-274E5FA9B8EA}"/>
              </a:ext>
            </a:extLst>
          </p:cNvPr>
          <p:cNvSpPr>
            <a:spLocks noGrp="1"/>
          </p:cNvSpPr>
          <p:nvPr>
            <p:ph type="sldNum" sz="quarter" idx="11"/>
          </p:nvPr>
        </p:nvSpPr>
        <p:spPr/>
        <p:txBody>
          <a:bodyPr/>
          <a:lstStyle/>
          <a:p>
            <a:r>
              <a:rPr lang="en-US"/>
              <a:t>4-</a:t>
            </a:r>
            <a:fld id="{A013C532-CB30-4E01-9825-EA731F2DF7EE}"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9" name="Rectangle 9"/>
          <p:cNvSpPr>
            <a:spLocks noGrp="1" noChangeArrowheads="1"/>
          </p:cNvSpPr>
          <p:nvPr>
            <p:ph type="title"/>
          </p:nvPr>
        </p:nvSpPr>
        <p:spPr/>
        <p:txBody>
          <a:bodyPr/>
          <a:lstStyle/>
          <a:p>
            <a:r>
              <a:rPr lang="en-US" sz="3200" b="1" dirty="0"/>
              <a:t>Relapse Risk Posed by Alcohol</a:t>
            </a:r>
          </a:p>
        </p:txBody>
      </p:sp>
      <p:sp>
        <p:nvSpPr>
          <p:cNvPr id="5" name="TextBox 4">
            <a:extLst>
              <a:ext uri="{FF2B5EF4-FFF2-40B4-BE49-F238E27FC236}">
                <a16:creationId xmlns:a16="http://schemas.microsoft.com/office/drawing/2014/main" id="{915FDBDC-5A6E-4028-B9B8-90C906AB489B}"/>
              </a:ext>
            </a:extLst>
          </p:cNvPr>
          <p:cNvSpPr txBox="1"/>
          <p:nvPr/>
        </p:nvSpPr>
        <p:spPr>
          <a:xfrm>
            <a:off x="1828800" y="1885137"/>
            <a:ext cx="3200400" cy="584775"/>
          </a:xfrm>
          <a:prstGeom prst="rect">
            <a:avLst/>
          </a:prstGeom>
          <a:noFill/>
        </p:spPr>
        <p:txBody>
          <a:bodyPr wrap="square" rtlCol="0">
            <a:spAutoFit/>
          </a:bodyPr>
          <a:lstStyle/>
          <a:p>
            <a:r>
              <a:rPr lang="en-PH" sz="3200" dirty="0"/>
              <a:t>Alcohol</a:t>
            </a:r>
          </a:p>
        </p:txBody>
      </p:sp>
      <p:sp>
        <p:nvSpPr>
          <p:cNvPr id="7" name="Arrow: Right 6">
            <a:extLst>
              <a:ext uri="{FF2B5EF4-FFF2-40B4-BE49-F238E27FC236}">
                <a16:creationId xmlns:a16="http://schemas.microsoft.com/office/drawing/2014/main" id="{92961BE3-1950-4CC8-AF50-6C0F665B945F}"/>
              </a:ext>
            </a:extLst>
          </p:cNvPr>
          <p:cNvSpPr/>
          <p:nvPr/>
        </p:nvSpPr>
        <p:spPr bwMode="auto">
          <a:xfrm>
            <a:off x="3362325" y="2103451"/>
            <a:ext cx="419100" cy="148145"/>
          </a:xfrm>
          <a:prstGeom prst="rightArrow">
            <a:avLst/>
          </a:prstGeom>
          <a:solidFill>
            <a:srgbClr val="FF000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2400" b="0" i="0" u="none" strike="noStrike" cap="none" normalizeH="0" baseline="0">
              <a:ln>
                <a:noFill/>
              </a:ln>
              <a:solidFill>
                <a:schemeClr val="tx1"/>
              </a:solidFill>
              <a:effectLst/>
              <a:latin typeface="Arial" charset="0"/>
            </a:endParaRPr>
          </a:p>
        </p:txBody>
      </p:sp>
      <p:sp>
        <p:nvSpPr>
          <p:cNvPr id="8" name="TextBox 7">
            <a:extLst>
              <a:ext uri="{FF2B5EF4-FFF2-40B4-BE49-F238E27FC236}">
                <a16:creationId xmlns:a16="http://schemas.microsoft.com/office/drawing/2014/main" id="{D202915A-6791-41F4-8410-5F52214EBABA}"/>
              </a:ext>
            </a:extLst>
          </p:cNvPr>
          <p:cNvSpPr txBox="1"/>
          <p:nvPr/>
        </p:nvSpPr>
        <p:spPr>
          <a:xfrm>
            <a:off x="3848100" y="1896989"/>
            <a:ext cx="3886200" cy="584775"/>
          </a:xfrm>
          <a:prstGeom prst="rect">
            <a:avLst/>
          </a:prstGeom>
          <a:noFill/>
        </p:spPr>
        <p:txBody>
          <a:bodyPr wrap="square" rtlCol="0">
            <a:spAutoFit/>
          </a:bodyPr>
          <a:lstStyle/>
          <a:p>
            <a:r>
              <a:rPr lang="en-PH" sz="3200" dirty="0"/>
              <a:t>Lowered inhibitions</a:t>
            </a:r>
          </a:p>
        </p:txBody>
      </p:sp>
      <p:sp>
        <p:nvSpPr>
          <p:cNvPr id="9" name="TextBox 8">
            <a:extLst>
              <a:ext uri="{FF2B5EF4-FFF2-40B4-BE49-F238E27FC236}">
                <a16:creationId xmlns:a16="http://schemas.microsoft.com/office/drawing/2014/main" id="{F00A1EBE-0B45-4739-9540-94440630BAB2}"/>
              </a:ext>
            </a:extLst>
          </p:cNvPr>
          <p:cNvSpPr txBox="1"/>
          <p:nvPr/>
        </p:nvSpPr>
        <p:spPr>
          <a:xfrm>
            <a:off x="1171575" y="2899242"/>
            <a:ext cx="6800850" cy="584775"/>
          </a:xfrm>
          <a:prstGeom prst="rect">
            <a:avLst/>
          </a:prstGeom>
          <a:noFill/>
        </p:spPr>
        <p:txBody>
          <a:bodyPr wrap="square" rtlCol="0">
            <a:spAutoFit/>
          </a:bodyPr>
          <a:lstStyle/>
          <a:p>
            <a:pPr algn="ctr"/>
            <a:r>
              <a:rPr lang="en-PH" sz="3200" dirty="0"/>
              <a:t>Add a trigger, and the result may be</a:t>
            </a:r>
          </a:p>
        </p:txBody>
      </p:sp>
      <p:sp>
        <p:nvSpPr>
          <p:cNvPr id="10" name="TextBox 9">
            <a:extLst>
              <a:ext uri="{FF2B5EF4-FFF2-40B4-BE49-F238E27FC236}">
                <a16:creationId xmlns:a16="http://schemas.microsoft.com/office/drawing/2014/main" id="{359B6C70-CB61-401B-98BA-29AA87FC6E6B}"/>
              </a:ext>
            </a:extLst>
          </p:cNvPr>
          <p:cNvSpPr txBox="1"/>
          <p:nvPr/>
        </p:nvSpPr>
        <p:spPr>
          <a:xfrm>
            <a:off x="1752600" y="3958758"/>
            <a:ext cx="5981700" cy="584775"/>
          </a:xfrm>
          <a:prstGeom prst="rect">
            <a:avLst/>
          </a:prstGeom>
          <a:noFill/>
        </p:spPr>
        <p:txBody>
          <a:bodyPr wrap="square" rtlCol="0">
            <a:spAutoFit/>
          </a:bodyPr>
          <a:lstStyle/>
          <a:p>
            <a:pPr algn="ctr"/>
            <a:r>
              <a:rPr lang="en-PH" sz="3200" b="1" dirty="0">
                <a:solidFill>
                  <a:srgbClr val="FF0000"/>
                </a:solidFill>
              </a:rPr>
              <a:t>impulsive use of stimulants</a:t>
            </a:r>
          </a:p>
        </p:txBody>
      </p:sp>
      <p:sp>
        <p:nvSpPr>
          <p:cNvPr id="2" name="Slide Number Placeholder 1">
            <a:extLst>
              <a:ext uri="{FF2B5EF4-FFF2-40B4-BE49-F238E27FC236}">
                <a16:creationId xmlns:a16="http://schemas.microsoft.com/office/drawing/2014/main" id="{5426DD1E-B304-41D7-B0CB-80338E53695F}"/>
              </a:ext>
            </a:extLst>
          </p:cNvPr>
          <p:cNvSpPr>
            <a:spLocks noGrp="1"/>
          </p:cNvSpPr>
          <p:nvPr>
            <p:ph type="sldNum" sz="quarter" idx="11"/>
          </p:nvPr>
        </p:nvSpPr>
        <p:spPr/>
        <p:txBody>
          <a:bodyPr/>
          <a:lstStyle/>
          <a:p>
            <a:r>
              <a:rPr lang="en-US"/>
              <a:t>4-</a:t>
            </a:r>
            <a:fld id="{B5B78DA2-8970-4D1A-86DA-5A4F47ECE77A}" type="slidenum">
              <a:rPr lang="en-US" smtClean="0"/>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1009651"/>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152651"/>
            <a:ext cx="7696200" cy="2057400"/>
          </a:xfrm>
        </p:spPr>
        <p:txBody>
          <a:bodyPr/>
          <a:lstStyle/>
          <a:p>
            <a:pPr>
              <a:buClrTx/>
            </a:pPr>
            <a:r>
              <a:rPr kumimoji="1" lang="en-US" altLang="ja-JP" sz="3600" i="1" dirty="0"/>
              <a:t>What are possible ways that you can prepare to avoid drinking alcohol?</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14</a:t>
            </a:fld>
            <a:endParaRPr lang="en-US"/>
          </a:p>
        </p:txBody>
      </p:sp>
    </p:spTree>
    <p:extLst>
      <p:ext uri="{BB962C8B-B14F-4D97-AF65-F5344CB8AC3E}">
        <p14:creationId xmlns:p14="http://schemas.microsoft.com/office/powerpoint/2010/main" val="5564361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895350" y="400051"/>
            <a:ext cx="7696200" cy="944562"/>
          </a:xfrm>
        </p:spPr>
        <p:txBody>
          <a:bodyPr/>
          <a:lstStyle/>
          <a:p>
            <a:r>
              <a:rPr lang="en-US" sz="3200" b="1" dirty="0"/>
              <a:t>Plan Not To Drink</a:t>
            </a:r>
          </a:p>
        </p:txBody>
      </p:sp>
      <p:sp>
        <p:nvSpPr>
          <p:cNvPr id="71683" name="Rectangle 3"/>
          <p:cNvSpPr>
            <a:spLocks noGrp="1" noChangeArrowheads="1"/>
          </p:cNvSpPr>
          <p:nvPr>
            <p:ph type="body" idx="1"/>
          </p:nvPr>
        </p:nvSpPr>
        <p:spPr/>
        <p:txBody>
          <a:bodyPr/>
          <a:lstStyle/>
          <a:p>
            <a:pPr>
              <a:buClrTx/>
            </a:pPr>
            <a:r>
              <a:rPr lang="en-US" dirty="0"/>
              <a:t>Think about other ways of celebrating. </a:t>
            </a:r>
          </a:p>
          <a:p>
            <a:pPr>
              <a:buClrTx/>
            </a:pPr>
            <a:r>
              <a:rPr lang="en-US" dirty="0"/>
              <a:t>Avoid being around others who are drinking. </a:t>
            </a:r>
          </a:p>
          <a:p>
            <a:pPr>
              <a:buClrTx/>
            </a:pPr>
            <a:r>
              <a:rPr lang="en-US" dirty="0"/>
              <a:t>Think about other ways of spending time with friends. </a:t>
            </a:r>
          </a:p>
          <a:p>
            <a:pPr>
              <a:buClrTx/>
            </a:pPr>
            <a:r>
              <a:rPr lang="en-US" dirty="0"/>
              <a:t>Make friends with others in recovery.</a:t>
            </a:r>
          </a:p>
          <a:p>
            <a:pPr>
              <a:buClrTx/>
            </a:pPr>
            <a:r>
              <a:rPr lang="en-US" dirty="0"/>
              <a:t>Practice saying “no thank you.” </a:t>
            </a:r>
          </a:p>
          <a:p>
            <a:pPr>
              <a:buClrTx/>
            </a:pPr>
            <a:r>
              <a:rPr lang="en-US" dirty="0"/>
              <a:t>Avoid going to bars and parties. </a:t>
            </a:r>
          </a:p>
          <a:p>
            <a:pPr>
              <a:buClrTx/>
            </a:pPr>
            <a:r>
              <a:rPr lang="en-US" dirty="0"/>
              <a:t>Talk to your family.</a:t>
            </a:r>
          </a:p>
        </p:txBody>
      </p:sp>
      <p:pic>
        <p:nvPicPr>
          <p:cNvPr id="71684" name="Picture 4" descr="Woman thinking"/>
          <p:cNvPicPr>
            <a:picLocks noGrp="1" noChangeAspect="1" noChangeArrowheads="1"/>
          </p:cNvPicPr>
          <p:nvPr>
            <p:ph sz="half" idx="4294967295"/>
          </p:nvPr>
        </p:nvPicPr>
        <p:blipFill>
          <a:blip r:embed="rId3" cstate="print">
            <a:extLst>
              <a:ext uri="{28A0092B-C50C-407E-A947-70E740481C1C}">
                <a14:useLocalDpi xmlns:a14="http://schemas.microsoft.com/office/drawing/2010/main" val="0"/>
              </a:ext>
            </a:extLst>
          </a:blip>
          <a:srcRect/>
          <a:stretch>
            <a:fillRect/>
          </a:stretch>
        </p:blipFill>
        <p:spPr>
          <a:xfrm>
            <a:off x="6096000" y="4191000"/>
            <a:ext cx="2047875" cy="21478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Slide Number Placeholder 1">
            <a:extLst>
              <a:ext uri="{FF2B5EF4-FFF2-40B4-BE49-F238E27FC236}">
                <a16:creationId xmlns:a16="http://schemas.microsoft.com/office/drawing/2014/main" id="{C20B5707-FBBF-4803-BDE9-2EF3821BC297}"/>
              </a:ext>
            </a:extLst>
          </p:cNvPr>
          <p:cNvSpPr>
            <a:spLocks noGrp="1"/>
          </p:cNvSpPr>
          <p:nvPr>
            <p:ph type="sldNum" sz="quarter" idx="11"/>
          </p:nvPr>
        </p:nvSpPr>
        <p:spPr/>
        <p:txBody>
          <a:bodyPr/>
          <a:lstStyle/>
          <a:p>
            <a:r>
              <a:rPr lang="en-US"/>
              <a:t>4-</a:t>
            </a:r>
            <a:fld id="{A013C532-CB30-4E01-9825-EA731F2DF7EE}"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895350" y="533400"/>
            <a:ext cx="7696200" cy="884238"/>
          </a:xfrm>
        </p:spPr>
        <p:txBody>
          <a:bodyPr/>
          <a:lstStyle/>
          <a:p>
            <a:r>
              <a:rPr lang="en-US" sz="3200" b="1" dirty="0"/>
              <a:t>Plan To Cope</a:t>
            </a:r>
          </a:p>
        </p:txBody>
      </p:sp>
      <p:sp>
        <p:nvSpPr>
          <p:cNvPr id="73731" name="Rectangle 3"/>
          <p:cNvSpPr>
            <a:spLocks noGrp="1" noChangeArrowheads="1"/>
          </p:cNvSpPr>
          <p:nvPr>
            <p:ph type="body" idx="1"/>
          </p:nvPr>
        </p:nvSpPr>
        <p:spPr>
          <a:xfrm>
            <a:off x="895350" y="1600200"/>
            <a:ext cx="7696200" cy="4267200"/>
          </a:xfrm>
        </p:spPr>
        <p:txBody>
          <a:bodyPr/>
          <a:lstStyle/>
          <a:p>
            <a:pPr>
              <a:buClrTx/>
            </a:pPr>
            <a:r>
              <a:rPr lang="en-US" dirty="0"/>
              <a:t>Attend 12-Step or self-help group meetings.</a:t>
            </a:r>
          </a:p>
          <a:p>
            <a:pPr>
              <a:buClrTx/>
            </a:pPr>
            <a:r>
              <a:rPr lang="en-US" dirty="0"/>
              <a:t>Discuss your feelings in group.</a:t>
            </a:r>
          </a:p>
          <a:p>
            <a:pPr>
              <a:buClrTx/>
            </a:pPr>
            <a:r>
              <a:rPr lang="en-US" dirty="0"/>
              <a:t>Practice relaxation techniques.</a:t>
            </a:r>
          </a:p>
          <a:p>
            <a:pPr>
              <a:buClrTx/>
            </a:pPr>
            <a:r>
              <a:rPr lang="en-US" dirty="0"/>
              <a:t>Practice HALT (not becoming too Hungry, Angry, Lonely, or Tired).</a:t>
            </a:r>
          </a:p>
          <a:p>
            <a:pPr>
              <a:buClrTx/>
            </a:pPr>
            <a:r>
              <a:rPr lang="en-US" dirty="0"/>
              <a:t>Remind yourself that uncomfortable feelings are normal and will pass.</a:t>
            </a:r>
          </a:p>
          <a:p>
            <a:pPr>
              <a:buClrTx/>
            </a:pPr>
            <a:r>
              <a:rPr lang="en-US" dirty="0"/>
              <a:t>Obtain help from a therapist.</a:t>
            </a:r>
          </a:p>
        </p:txBody>
      </p:sp>
      <p:sp>
        <p:nvSpPr>
          <p:cNvPr id="2" name="Slide Number Placeholder 1">
            <a:extLst>
              <a:ext uri="{FF2B5EF4-FFF2-40B4-BE49-F238E27FC236}">
                <a16:creationId xmlns:a16="http://schemas.microsoft.com/office/drawing/2014/main" id="{B78CB832-73EB-4CC2-AABB-96C53628C099}"/>
              </a:ext>
            </a:extLst>
          </p:cNvPr>
          <p:cNvSpPr>
            <a:spLocks noGrp="1"/>
          </p:cNvSpPr>
          <p:nvPr>
            <p:ph type="sldNum" sz="quarter" idx="11"/>
          </p:nvPr>
        </p:nvSpPr>
        <p:spPr/>
        <p:txBody>
          <a:bodyPr/>
          <a:lstStyle/>
          <a:p>
            <a:r>
              <a:rPr lang="en-US"/>
              <a:t>4-</a:t>
            </a:r>
            <a:fld id="{A013C532-CB30-4E01-9825-EA731F2DF7EE}" type="slidenum">
              <a:rPr lang="en-US" smtClean="0"/>
              <a:pPr/>
              <a:t>16</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914400" y="425450"/>
            <a:ext cx="7696200" cy="1143000"/>
          </a:xfrm>
        </p:spPr>
        <p:txBody>
          <a:bodyPr/>
          <a:lstStyle/>
          <a:p>
            <a:r>
              <a:rPr lang="en-US" sz="3200" b="1" dirty="0"/>
              <a:t>Alcohol and Women</a:t>
            </a:r>
          </a:p>
        </p:txBody>
      </p:sp>
      <p:sp>
        <p:nvSpPr>
          <p:cNvPr id="41987" name="Rectangle 3"/>
          <p:cNvSpPr>
            <a:spLocks noGrp="1" noChangeArrowheads="1"/>
          </p:cNvSpPr>
          <p:nvPr>
            <p:ph type="body" sz="half" idx="1"/>
          </p:nvPr>
        </p:nvSpPr>
        <p:spPr>
          <a:xfrm>
            <a:off x="4572000" y="2171700"/>
            <a:ext cx="4191000" cy="2514600"/>
          </a:xfrm>
        </p:spPr>
        <p:txBody>
          <a:bodyPr/>
          <a:lstStyle/>
          <a:p>
            <a:pPr>
              <a:buClrTx/>
            </a:pPr>
            <a:r>
              <a:rPr lang="en-US" dirty="0"/>
              <a:t>Compared with men, women develop alcohol-related disease more quickly and with less alcohol.</a:t>
            </a:r>
          </a:p>
        </p:txBody>
      </p:sp>
      <p:pic>
        <p:nvPicPr>
          <p:cNvPr id="41988" name="Picture 4" descr="Young woman with headphones"/>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914400" y="1600200"/>
            <a:ext cx="3492500" cy="3768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Slide Number Placeholder 1">
            <a:extLst>
              <a:ext uri="{FF2B5EF4-FFF2-40B4-BE49-F238E27FC236}">
                <a16:creationId xmlns:a16="http://schemas.microsoft.com/office/drawing/2014/main" id="{496A5541-4797-4673-A1CE-99404CB38B46}"/>
              </a:ext>
            </a:extLst>
          </p:cNvPr>
          <p:cNvSpPr>
            <a:spLocks noGrp="1"/>
          </p:cNvSpPr>
          <p:nvPr>
            <p:ph type="sldNum" sz="quarter" idx="11"/>
          </p:nvPr>
        </p:nvSpPr>
        <p:spPr/>
        <p:txBody>
          <a:bodyPr/>
          <a:lstStyle/>
          <a:p>
            <a:r>
              <a:rPr lang="en-US"/>
              <a:t>4-</a:t>
            </a:r>
            <a:fld id="{B5B78DA2-8970-4D1A-86DA-5A4F47ECE77A}" type="slidenum">
              <a:rPr lang="en-US" smtClean="0"/>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895350" y="419100"/>
            <a:ext cx="7696200" cy="1143000"/>
          </a:xfrm>
        </p:spPr>
        <p:txBody>
          <a:bodyPr/>
          <a:lstStyle/>
          <a:p>
            <a:r>
              <a:rPr lang="en-US" sz="3200" b="1" dirty="0"/>
              <a:t>Alcohol and Pregnancy</a:t>
            </a:r>
          </a:p>
        </p:txBody>
      </p:sp>
      <p:sp>
        <p:nvSpPr>
          <p:cNvPr id="44035" name="Rectangle 3"/>
          <p:cNvSpPr>
            <a:spLocks noGrp="1" noChangeArrowheads="1"/>
          </p:cNvSpPr>
          <p:nvPr>
            <p:ph type="body" idx="1"/>
          </p:nvPr>
        </p:nvSpPr>
        <p:spPr>
          <a:xfrm>
            <a:off x="895350" y="1600201"/>
            <a:ext cx="6267450" cy="2667000"/>
          </a:xfrm>
        </p:spPr>
        <p:txBody>
          <a:bodyPr/>
          <a:lstStyle/>
          <a:p>
            <a:pPr>
              <a:buClrTx/>
            </a:pPr>
            <a:r>
              <a:rPr lang="en-US" dirty="0"/>
              <a:t>Babies born to mothers who drank during pregnancy may have mental retardation or other learning and behavioral problems.</a:t>
            </a:r>
          </a:p>
        </p:txBody>
      </p:sp>
      <p:pic>
        <p:nvPicPr>
          <p:cNvPr id="44036" name="Picture 4" descr="pregnant woman"/>
          <p:cNvPicPr>
            <a:picLocks noGrp="1" noChangeAspect="1" noChangeArrowheads="1"/>
          </p:cNvPicPr>
          <p:nvPr>
            <p:ph sz="half" idx="4294967295"/>
          </p:nvPr>
        </p:nvPicPr>
        <p:blipFill>
          <a:blip r:embed="rId3" cstate="print">
            <a:extLst>
              <a:ext uri="{28A0092B-C50C-407E-A947-70E740481C1C}">
                <a14:useLocalDpi xmlns:a14="http://schemas.microsoft.com/office/drawing/2010/main" val="0"/>
              </a:ext>
            </a:extLst>
          </a:blip>
          <a:srcRect/>
          <a:stretch>
            <a:fillRect/>
          </a:stretch>
        </p:blipFill>
        <p:spPr>
          <a:xfrm>
            <a:off x="6629400" y="1524000"/>
            <a:ext cx="1800225" cy="4391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Slide Number Placeholder 1">
            <a:extLst>
              <a:ext uri="{FF2B5EF4-FFF2-40B4-BE49-F238E27FC236}">
                <a16:creationId xmlns:a16="http://schemas.microsoft.com/office/drawing/2014/main" id="{51B24B34-4BA3-48AC-A7D5-9DD501DED814}"/>
              </a:ext>
            </a:extLst>
          </p:cNvPr>
          <p:cNvSpPr>
            <a:spLocks noGrp="1"/>
          </p:cNvSpPr>
          <p:nvPr>
            <p:ph type="sldNum" sz="quarter" idx="11"/>
          </p:nvPr>
        </p:nvSpPr>
        <p:spPr/>
        <p:txBody>
          <a:bodyPr/>
          <a:lstStyle/>
          <a:p>
            <a:r>
              <a:rPr lang="en-US"/>
              <a:t>4-</a:t>
            </a:r>
            <a:fld id="{A013C532-CB30-4E01-9825-EA731F2DF7EE}"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895350" y="561975"/>
            <a:ext cx="7696200" cy="1143000"/>
          </a:xfrm>
        </p:spPr>
        <p:txBody>
          <a:bodyPr/>
          <a:lstStyle/>
          <a:p>
            <a:r>
              <a:rPr lang="en-US" sz="3200" b="1" dirty="0"/>
              <a:t>Fetal Alcohol Spectrum Disorders</a:t>
            </a:r>
          </a:p>
        </p:txBody>
      </p:sp>
      <p:sp>
        <p:nvSpPr>
          <p:cNvPr id="46083" name="Rectangle 3"/>
          <p:cNvSpPr>
            <a:spLocks noGrp="1" noChangeArrowheads="1"/>
          </p:cNvSpPr>
          <p:nvPr>
            <p:ph type="body" sz="half" idx="1"/>
          </p:nvPr>
        </p:nvSpPr>
        <p:spPr>
          <a:xfrm>
            <a:off x="895350" y="1790700"/>
            <a:ext cx="7715250" cy="3276600"/>
          </a:xfrm>
        </p:spPr>
        <p:txBody>
          <a:bodyPr/>
          <a:lstStyle/>
          <a:p>
            <a:pPr>
              <a:buClrTx/>
            </a:pPr>
            <a:r>
              <a:rPr lang="en-US" dirty="0"/>
              <a:t>The most serious risk during pregnancy is fetal alcohol spectrum disorders (FASD).</a:t>
            </a:r>
          </a:p>
          <a:p>
            <a:pPr>
              <a:buClrTx/>
            </a:pPr>
            <a:r>
              <a:rPr lang="en-US" dirty="0"/>
              <a:t>FASD is the leading known cause of mental retardation.</a:t>
            </a:r>
          </a:p>
        </p:txBody>
      </p:sp>
      <p:sp>
        <p:nvSpPr>
          <p:cNvPr id="2" name="Slide Number Placeholder 1">
            <a:extLst>
              <a:ext uri="{FF2B5EF4-FFF2-40B4-BE49-F238E27FC236}">
                <a16:creationId xmlns:a16="http://schemas.microsoft.com/office/drawing/2014/main" id="{E1D035F8-D554-4D67-8DA0-289849D72CD1}"/>
              </a:ext>
            </a:extLst>
          </p:cNvPr>
          <p:cNvSpPr>
            <a:spLocks noGrp="1"/>
          </p:cNvSpPr>
          <p:nvPr>
            <p:ph type="sldNum" sz="quarter" idx="11"/>
          </p:nvPr>
        </p:nvSpPr>
        <p:spPr/>
        <p:txBody>
          <a:bodyPr/>
          <a:lstStyle/>
          <a:p>
            <a:r>
              <a:rPr lang="en-US"/>
              <a:t>4-</a:t>
            </a:r>
            <a:fld id="{B5B78DA2-8970-4D1A-86DA-5A4F47ECE77A}"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903322" y="717314"/>
            <a:ext cx="7696200" cy="762000"/>
          </a:xfrm>
        </p:spPr>
        <p:txBody>
          <a:bodyPr/>
          <a:lstStyle/>
          <a:p>
            <a:r>
              <a:rPr lang="en-US" sz="3200" b="1" dirty="0"/>
              <a:t>Fetal Alcohol Spectrum Disorders</a:t>
            </a:r>
            <a:endParaRPr lang="en-US" sz="2800" u="sng" dirty="0"/>
          </a:p>
        </p:txBody>
      </p:sp>
      <p:sp>
        <p:nvSpPr>
          <p:cNvPr id="48131" name="Rectangle 3"/>
          <p:cNvSpPr>
            <a:spLocks noGrp="1" noChangeArrowheads="1"/>
          </p:cNvSpPr>
          <p:nvPr>
            <p:ph type="body" idx="1"/>
          </p:nvPr>
        </p:nvSpPr>
        <p:spPr>
          <a:xfrm>
            <a:off x="903322" y="2590800"/>
            <a:ext cx="8020050" cy="2438400"/>
          </a:xfrm>
        </p:spPr>
        <p:txBody>
          <a:bodyPr/>
          <a:lstStyle/>
          <a:p>
            <a:pPr>
              <a:buClrTx/>
            </a:pPr>
            <a:r>
              <a:rPr lang="en-US" dirty="0"/>
              <a:t>Behavioral and neurological problems associated with FASD may lead to poor academic performance and legal and employment difficulties in adolescence and adulthood.</a:t>
            </a:r>
          </a:p>
        </p:txBody>
      </p:sp>
      <p:sp>
        <p:nvSpPr>
          <p:cNvPr id="2" name="Slide Number Placeholder 1">
            <a:extLst>
              <a:ext uri="{FF2B5EF4-FFF2-40B4-BE49-F238E27FC236}">
                <a16:creationId xmlns:a16="http://schemas.microsoft.com/office/drawing/2014/main" id="{0816A6DD-D04E-4E83-9818-73E7A64DBA35}"/>
              </a:ext>
            </a:extLst>
          </p:cNvPr>
          <p:cNvSpPr>
            <a:spLocks noGrp="1"/>
          </p:cNvSpPr>
          <p:nvPr>
            <p:ph type="sldNum" sz="quarter" idx="11"/>
          </p:nvPr>
        </p:nvSpPr>
        <p:spPr/>
        <p:txBody>
          <a:bodyPr/>
          <a:lstStyle/>
          <a:p>
            <a:r>
              <a:rPr lang="en-US"/>
              <a:t>4-</a:t>
            </a:r>
            <a:fld id="{A013C532-CB30-4E01-9825-EA731F2DF7EE}" type="slidenum">
              <a:rPr lang="en-US" smtClean="0"/>
              <a:pPr/>
              <a:t>5</a:t>
            </a:fld>
            <a:endParaRPr lang="en-US" dirty="0"/>
          </a:p>
        </p:txBody>
      </p:sp>
      <p:sp>
        <p:nvSpPr>
          <p:cNvPr id="3" name="Rectangle 2">
            <a:extLst>
              <a:ext uri="{FF2B5EF4-FFF2-40B4-BE49-F238E27FC236}">
                <a16:creationId xmlns:a16="http://schemas.microsoft.com/office/drawing/2014/main" id="{E70EEB36-0A9C-4778-872D-5CF9D8DCEFD1}"/>
              </a:ext>
            </a:extLst>
          </p:cNvPr>
          <p:cNvSpPr/>
          <p:nvPr/>
        </p:nvSpPr>
        <p:spPr>
          <a:xfrm>
            <a:off x="903322" y="1773447"/>
            <a:ext cx="6264857" cy="523220"/>
          </a:xfrm>
          <a:prstGeom prst="rect">
            <a:avLst/>
          </a:prstGeom>
        </p:spPr>
        <p:txBody>
          <a:bodyPr wrap="none">
            <a:spAutoFit/>
          </a:bodyPr>
          <a:lstStyle/>
          <a:p>
            <a:r>
              <a:rPr lang="en-US" altLang="ja-JP" sz="2800" u="sng" dirty="0"/>
              <a:t>Cognitive and Behavioral Impairments</a:t>
            </a:r>
            <a:endParaRPr lang="ja-JP" alt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914400" y="357240"/>
            <a:ext cx="7696200" cy="1143000"/>
          </a:xfrm>
        </p:spPr>
        <p:txBody>
          <a:bodyPr/>
          <a:lstStyle/>
          <a:p>
            <a:r>
              <a:rPr lang="en-US" sz="3200" b="1" dirty="0"/>
              <a:t>Fetal Alcohol Spectrum Disorders</a:t>
            </a:r>
            <a:endParaRPr lang="en-US" sz="2800" b="1" i="1" dirty="0"/>
          </a:p>
        </p:txBody>
      </p:sp>
      <p:pic>
        <p:nvPicPr>
          <p:cNvPr id="4" name="Picture 3" descr="A drawing of a person&#10;&#10;Description automatically generated">
            <a:extLst>
              <a:ext uri="{FF2B5EF4-FFF2-40B4-BE49-F238E27FC236}">
                <a16:creationId xmlns:a16="http://schemas.microsoft.com/office/drawing/2014/main" id="{44F8B914-A60B-406A-8ECE-789EA4B3FB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47800" y="1752600"/>
            <a:ext cx="5920946" cy="3947298"/>
          </a:xfrm>
          <a:prstGeom prst="rect">
            <a:avLst/>
          </a:prstGeom>
        </p:spPr>
      </p:pic>
      <p:sp>
        <p:nvSpPr>
          <p:cNvPr id="6" name="TextBox 5">
            <a:extLst>
              <a:ext uri="{FF2B5EF4-FFF2-40B4-BE49-F238E27FC236}">
                <a16:creationId xmlns:a16="http://schemas.microsoft.com/office/drawing/2014/main" id="{E693296B-09D1-41E8-B79C-64CA7228C09F}"/>
              </a:ext>
            </a:extLst>
          </p:cNvPr>
          <p:cNvSpPr txBox="1"/>
          <p:nvPr/>
        </p:nvSpPr>
        <p:spPr>
          <a:xfrm>
            <a:off x="1066800" y="2362200"/>
            <a:ext cx="2438400" cy="307777"/>
          </a:xfrm>
          <a:prstGeom prst="rect">
            <a:avLst/>
          </a:prstGeom>
          <a:noFill/>
        </p:spPr>
        <p:txBody>
          <a:bodyPr wrap="square" rtlCol="0">
            <a:spAutoFit/>
          </a:bodyPr>
          <a:lstStyle/>
          <a:p>
            <a:r>
              <a:rPr lang="en-PH" sz="1400" dirty="0"/>
              <a:t>Skin folds at corner of eye</a:t>
            </a:r>
          </a:p>
        </p:txBody>
      </p:sp>
      <p:sp>
        <p:nvSpPr>
          <p:cNvPr id="9" name="TextBox 8">
            <a:extLst>
              <a:ext uri="{FF2B5EF4-FFF2-40B4-BE49-F238E27FC236}">
                <a16:creationId xmlns:a16="http://schemas.microsoft.com/office/drawing/2014/main" id="{ABE53395-C8CC-42FF-81CE-A860D7D31063}"/>
              </a:ext>
            </a:extLst>
          </p:cNvPr>
          <p:cNvSpPr txBox="1"/>
          <p:nvPr/>
        </p:nvSpPr>
        <p:spPr>
          <a:xfrm>
            <a:off x="1371600" y="4031049"/>
            <a:ext cx="2438400" cy="307777"/>
          </a:xfrm>
          <a:prstGeom prst="rect">
            <a:avLst/>
          </a:prstGeom>
          <a:noFill/>
        </p:spPr>
        <p:txBody>
          <a:bodyPr wrap="square" rtlCol="0">
            <a:spAutoFit/>
          </a:bodyPr>
          <a:lstStyle/>
          <a:p>
            <a:r>
              <a:rPr lang="en-PH" sz="1400" dirty="0"/>
              <a:t>Low nasal bridge</a:t>
            </a:r>
          </a:p>
        </p:txBody>
      </p:sp>
      <p:sp>
        <p:nvSpPr>
          <p:cNvPr id="10" name="TextBox 9">
            <a:extLst>
              <a:ext uri="{FF2B5EF4-FFF2-40B4-BE49-F238E27FC236}">
                <a16:creationId xmlns:a16="http://schemas.microsoft.com/office/drawing/2014/main" id="{E0FBBE04-500E-4928-A7A5-8B77C34FD366}"/>
              </a:ext>
            </a:extLst>
          </p:cNvPr>
          <p:cNvSpPr txBox="1"/>
          <p:nvPr/>
        </p:nvSpPr>
        <p:spPr>
          <a:xfrm>
            <a:off x="1960145" y="4519899"/>
            <a:ext cx="2438400" cy="307777"/>
          </a:xfrm>
          <a:prstGeom prst="rect">
            <a:avLst/>
          </a:prstGeom>
          <a:noFill/>
        </p:spPr>
        <p:txBody>
          <a:bodyPr wrap="square" rtlCol="0">
            <a:spAutoFit/>
          </a:bodyPr>
          <a:lstStyle/>
          <a:p>
            <a:r>
              <a:rPr lang="en-PH" sz="1400" dirty="0"/>
              <a:t>Short nose</a:t>
            </a:r>
          </a:p>
        </p:txBody>
      </p:sp>
      <p:sp>
        <p:nvSpPr>
          <p:cNvPr id="11" name="TextBox 10">
            <a:extLst>
              <a:ext uri="{FF2B5EF4-FFF2-40B4-BE49-F238E27FC236}">
                <a16:creationId xmlns:a16="http://schemas.microsoft.com/office/drawing/2014/main" id="{E457E526-25F1-4CE9-A156-FDAAC501BB4C}"/>
              </a:ext>
            </a:extLst>
          </p:cNvPr>
          <p:cNvSpPr txBox="1"/>
          <p:nvPr/>
        </p:nvSpPr>
        <p:spPr>
          <a:xfrm>
            <a:off x="1966630" y="5109898"/>
            <a:ext cx="2438400" cy="307777"/>
          </a:xfrm>
          <a:prstGeom prst="rect">
            <a:avLst/>
          </a:prstGeom>
          <a:noFill/>
        </p:spPr>
        <p:txBody>
          <a:bodyPr wrap="square" rtlCol="0">
            <a:spAutoFit/>
          </a:bodyPr>
          <a:lstStyle/>
          <a:p>
            <a:r>
              <a:rPr lang="en-PH" sz="1400" dirty="0"/>
              <a:t>Thin upper lip</a:t>
            </a:r>
          </a:p>
        </p:txBody>
      </p:sp>
      <p:sp>
        <p:nvSpPr>
          <p:cNvPr id="12" name="TextBox 11">
            <a:extLst>
              <a:ext uri="{FF2B5EF4-FFF2-40B4-BE49-F238E27FC236}">
                <a16:creationId xmlns:a16="http://schemas.microsoft.com/office/drawing/2014/main" id="{C6384EEC-92AC-47A9-9BC3-ECC359808B4C}"/>
              </a:ext>
            </a:extLst>
          </p:cNvPr>
          <p:cNvSpPr txBox="1"/>
          <p:nvPr/>
        </p:nvSpPr>
        <p:spPr>
          <a:xfrm>
            <a:off x="5867400" y="2208311"/>
            <a:ext cx="1577546" cy="523220"/>
          </a:xfrm>
          <a:prstGeom prst="rect">
            <a:avLst/>
          </a:prstGeom>
          <a:noFill/>
        </p:spPr>
        <p:txBody>
          <a:bodyPr wrap="square" rtlCol="0">
            <a:spAutoFit/>
          </a:bodyPr>
          <a:lstStyle/>
          <a:p>
            <a:r>
              <a:rPr lang="en-PH" sz="1400" dirty="0"/>
              <a:t>Small head circumference</a:t>
            </a:r>
          </a:p>
        </p:txBody>
      </p:sp>
      <p:sp>
        <p:nvSpPr>
          <p:cNvPr id="13" name="TextBox 12">
            <a:extLst>
              <a:ext uri="{FF2B5EF4-FFF2-40B4-BE49-F238E27FC236}">
                <a16:creationId xmlns:a16="http://schemas.microsoft.com/office/drawing/2014/main" id="{A43AC4DB-97BF-42B7-973A-98193305E783}"/>
              </a:ext>
            </a:extLst>
          </p:cNvPr>
          <p:cNvSpPr txBox="1"/>
          <p:nvPr/>
        </p:nvSpPr>
        <p:spPr>
          <a:xfrm>
            <a:off x="5867400" y="3091881"/>
            <a:ext cx="2438400" cy="307777"/>
          </a:xfrm>
          <a:prstGeom prst="rect">
            <a:avLst/>
          </a:prstGeom>
          <a:noFill/>
        </p:spPr>
        <p:txBody>
          <a:bodyPr wrap="square" rtlCol="0">
            <a:spAutoFit/>
          </a:bodyPr>
          <a:lstStyle/>
          <a:p>
            <a:r>
              <a:rPr lang="en-PH" sz="1400" dirty="0"/>
              <a:t>Small eye opening</a:t>
            </a:r>
          </a:p>
        </p:txBody>
      </p:sp>
      <p:sp>
        <p:nvSpPr>
          <p:cNvPr id="14" name="TextBox 13">
            <a:extLst>
              <a:ext uri="{FF2B5EF4-FFF2-40B4-BE49-F238E27FC236}">
                <a16:creationId xmlns:a16="http://schemas.microsoft.com/office/drawing/2014/main" id="{969BCAC2-94FD-4375-98C4-409E5AA2B363}"/>
              </a:ext>
            </a:extLst>
          </p:cNvPr>
          <p:cNvSpPr txBox="1"/>
          <p:nvPr/>
        </p:nvSpPr>
        <p:spPr>
          <a:xfrm>
            <a:off x="5921544" y="4031048"/>
            <a:ext cx="2438400" cy="307777"/>
          </a:xfrm>
          <a:prstGeom prst="rect">
            <a:avLst/>
          </a:prstGeom>
          <a:noFill/>
        </p:spPr>
        <p:txBody>
          <a:bodyPr wrap="square" rtlCol="0">
            <a:spAutoFit/>
          </a:bodyPr>
          <a:lstStyle/>
          <a:p>
            <a:r>
              <a:rPr lang="en-PH" sz="1400" dirty="0"/>
              <a:t>Small midface</a:t>
            </a:r>
          </a:p>
        </p:txBody>
      </p:sp>
      <p:sp>
        <p:nvSpPr>
          <p:cNvPr id="15" name="TextBox 14">
            <a:extLst>
              <a:ext uri="{FF2B5EF4-FFF2-40B4-BE49-F238E27FC236}">
                <a16:creationId xmlns:a16="http://schemas.microsoft.com/office/drawing/2014/main" id="{889C6672-A9AE-4E4E-87B8-BB2B98AD6F68}"/>
              </a:ext>
            </a:extLst>
          </p:cNvPr>
          <p:cNvSpPr txBox="1"/>
          <p:nvPr/>
        </p:nvSpPr>
        <p:spPr>
          <a:xfrm>
            <a:off x="5964655" y="4519898"/>
            <a:ext cx="1731545" cy="738664"/>
          </a:xfrm>
          <a:prstGeom prst="rect">
            <a:avLst/>
          </a:prstGeom>
          <a:noFill/>
        </p:spPr>
        <p:txBody>
          <a:bodyPr wrap="square" rtlCol="0">
            <a:spAutoFit/>
          </a:bodyPr>
          <a:lstStyle/>
          <a:p>
            <a:r>
              <a:rPr lang="en-PH" sz="1400" dirty="0"/>
              <a:t>Indistinct philtrum (groove between nose and upper lip)</a:t>
            </a:r>
          </a:p>
        </p:txBody>
      </p:sp>
      <p:sp>
        <p:nvSpPr>
          <p:cNvPr id="2" name="Slide Number Placeholder 1">
            <a:extLst>
              <a:ext uri="{FF2B5EF4-FFF2-40B4-BE49-F238E27FC236}">
                <a16:creationId xmlns:a16="http://schemas.microsoft.com/office/drawing/2014/main" id="{B2D433E3-62B9-4AF4-92D3-12089721E20C}"/>
              </a:ext>
            </a:extLst>
          </p:cNvPr>
          <p:cNvSpPr>
            <a:spLocks noGrp="1"/>
          </p:cNvSpPr>
          <p:nvPr>
            <p:ph type="sldNum" sz="quarter" idx="11"/>
          </p:nvPr>
        </p:nvSpPr>
        <p:spPr/>
        <p:txBody>
          <a:bodyPr/>
          <a:lstStyle/>
          <a:p>
            <a:r>
              <a:rPr lang="en-US"/>
              <a:t>4-</a:t>
            </a:r>
            <a:fld id="{A013C532-CB30-4E01-9825-EA731F2DF7EE}" type="slidenum">
              <a:rPr lang="en-US" smtClean="0"/>
              <a:pPr/>
              <a:t>6</a:t>
            </a:fld>
            <a:endParaRPr lang="en-US" dirty="0"/>
          </a:p>
        </p:txBody>
      </p:sp>
      <p:sp>
        <p:nvSpPr>
          <p:cNvPr id="3" name="Rectangle 2">
            <a:extLst>
              <a:ext uri="{FF2B5EF4-FFF2-40B4-BE49-F238E27FC236}">
                <a16:creationId xmlns:a16="http://schemas.microsoft.com/office/drawing/2014/main" id="{7BA49D39-6726-4AA4-921E-074867F836ED}"/>
              </a:ext>
            </a:extLst>
          </p:cNvPr>
          <p:cNvSpPr/>
          <p:nvPr/>
        </p:nvSpPr>
        <p:spPr>
          <a:xfrm>
            <a:off x="914400" y="1431511"/>
            <a:ext cx="3962400" cy="523220"/>
          </a:xfrm>
          <a:prstGeom prst="rect">
            <a:avLst/>
          </a:prstGeom>
        </p:spPr>
        <p:txBody>
          <a:bodyPr wrap="square">
            <a:spAutoFit/>
          </a:bodyPr>
          <a:lstStyle/>
          <a:p>
            <a:r>
              <a:rPr lang="en-US" altLang="ja-JP" sz="2800" u="sng" dirty="0"/>
              <a:t>Craniofacial Features</a:t>
            </a:r>
            <a:endParaRPr lang="ja-JP" altLang="en-US" sz="2800" u="sng"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762000"/>
            <a:ext cx="7696200" cy="1143000"/>
          </a:xfrm>
        </p:spPr>
        <p:txBody>
          <a:bodyPr/>
          <a:lstStyle/>
          <a:p>
            <a:r>
              <a:rPr kumimoji="1" lang="en-US" altLang="ja-JP" u="sng" dirty="0"/>
              <a:t>Questions</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1794469"/>
            <a:ext cx="7696200" cy="3082331"/>
          </a:xfrm>
        </p:spPr>
        <p:txBody>
          <a:bodyPr/>
          <a:lstStyle/>
          <a:p>
            <a:pPr>
              <a:buClrTx/>
            </a:pPr>
            <a:r>
              <a:rPr kumimoji="1" lang="en-US" altLang="ja-JP" sz="3600" i="1" dirty="0"/>
              <a:t>Do you think it is a good idea to drink alcohol in recovery from drug dependence?</a:t>
            </a:r>
          </a:p>
          <a:p>
            <a:pPr>
              <a:buClrTx/>
            </a:pPr>
            <a:r>
              <a:rPr kumimoji="1" lang="en-US" altLang="ja-JP" sz="3600" i="1" dirty="0"/>
              <a:t>Why do you think so?</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7</a:t>
            </a:fld>
            <a:endParaRPr lang="en-US"/>
          </a:p>
        </p:txBody>
      </p:sp>
    </p:spTree>
    <p:extLst>
      <p:ext uri="{BB962C8B-B14F-4D97-AF65-F5344CB8AC3E}">
        <p14:creationId xmlns:p14="http://schemas.microsoft.com/office/powerpoint/2010/main" val="4035527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sz="3200" b="1" dirty="0"/>
              <a:t>Total Abstinence</a:t>
            </a:r>
          </a:p>
        </p:txBody>
      </p:sp>
      <p:sp>
        <p:nvSpPr>
          <p:cNvPr id="51203" name="Rectangle 3"/>
          <p:cNvSpPr>
            <a:spLocks noGrp="1" noChangeArrowheads="1"/>
          </p:cNvSpPr>
          <p:nvPr>
            <p:ph type="body" sz="half" idx="1"/>
          </p:nvPr>
        </p:nvSpPr>
        <p:spPr>
          <a:xfrm>
            <a:off x="914400" y="1600201"/>
            <a:ext cx="7467600" cy="3505200"/>
          </a:xfrm>
        </p:spPr>
        <p:txBody>
          <a:bodyPr/>
          <a:lstStyle/>
          <a:p>
            <a:pPr>
              <a:buClrTx/>
            </a:pPr>
            <a:r>
              <a:rPr lang="en-US" dirty="0"/>
              <a:t>Patients in treatment of drug dependence are asked to stop using all</a:t>
            </a:r>
            <a:r>
              <a:rPr lang="en-US" i="1" dirty="0"/>
              <a:t> </a:t>
            </a:r>
            <a:r>
              <a:rPr lang="en-US" dirty="0"/>
              <a:t>illicit drugs </a:t>
            </a:r>
            <a:r>
              <a:rPr lang="en-US" i="1" dirty="0"/>
              <a:t>and</a:t>
            </a:r>
            <a:r>
              <a:rPr lang="en-US" dirty="0"/>
              <a:t> alcohol.</a:t>
            </a:r>
          </a:p>
          <a:p>
            <a:pPr>
              <a:buClrTx/>
            </a:pPr>
            <a:r>
              <a:rPr lang="en-US" altLang="ja-JP" dirty="0"/>
              <a:t>People in recovery who drink alcohol are </a:t>
            </a:r>
            <a:br>
              <a:rPr lang="en-US" altLang="ja-JP" dirty="0"/>
            </a:br>
            <a:r>
              <a:rPr lang="en-US" altLang="ja-JP" b="1" i="1" dirty="0">
                <a:solidFill>
                  <a:srgbClr val="FF0000"/>
                </a:solidFill>
              </a:rPr>
              <a:t>8 times</a:t>
            </a:r>
            <a:r>
              <a:rPr lang="en-US" altLang="ja-JP" b="1" i="1" dirty="0"/>
              <a:t> </a:t>
            </a:r>
            <a:r>
              <a:rPr lang="en-US" altLang="ja-JP" dirty="0"/>
              <a:t>more likely to relapse to stimulant use than those who don’t drink.</a:t>
            </a:r>
          </a:p>
          <a:p>
            <a:endParaRPr lang="en-US" dirty="0"/>
          </a:p>
        </p:txBody>
      </p:sp>
      <p:pic>
        <p:nvPicPr>
          <p:cNvPr id="51207" name="Picture 7" descr="Stop sign"/>
          <p:cNvPicPr>
            <a:picLocks noGrp="1" noChangeAspect="1" noChangeArrowheads="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6584950" y="4052169"/>
            <a:ext cx="2376488" cy="229148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Slide Number Placeholder 1">
            <a:extLst>
              <a:ext uri="{FF2B5EF4-FFF2-40B4-BE49-F238E27FC236}">
                <a16:creationId xmlns:a16="http://schemas.microsoft.com/office/drawing/2014/main" id="{EF47A851-2202-4D4C-A808-C7BA5218CD15}"/>
              </a:ext>
            </a:extLst>
          </p:cNvPr>
          <p:cNvSpPr>
            <a:spLocks noGrp="1"/>
          </p:cNvSpPr>
          <p:nvPr>
            <p:ph type="sldNum" sz="quarter" idx="11"/>
          </p:nvPr>
        </p:nvSpPr>
        <p:spPr/>
        <p:txBody>
          <a:bodyPr/>
          <a:lstStyle/>
          <a:p>
            <a:r>
              <a:rPr lang="en-US"/>
              <a:t>4-</a:t>
            </a:r>
            <a:fld id="{B5B78DA2-8970-4D1A-86DA-5A4F47ECE77A}" type="slidenum">
              <a:rPr lang="en-US" smtClean="0"/>
              <a:pPr/>
              <a:t>8</a:t>
            </a:fld>
            <a:endParaRPr lang="en-US" dirty="0"/>
          </a:p>
        </p:txBody>
      </p:sp>
    </p:spTree>
    <p:extLst>
      <p:ext uri="{BB962C8B-B14F-4D97-AF65-F5344CB8AC3E}">
        <p14:creationId xmlns:p14="http://schemas.microsoft.com/office/powerpoint/2010/main" val="3308675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sz="3200" b="1" dirty="0"/>
              <a:t>Other Reasons for Abstaining</a:t>
            </a:r>
          </a:p>
        </p:txBody>
      </p:sp>
      <p:sp>
        <p:nvSpPr>
          <p:cNvPr id="68611" name="Rectangle 3"/>
          <p:cNvSpPr>
            <a:spLocks noGrp="1" noChangeArrowheads="1"/>
          </p:cNvSpPr>
          <p:nvPr>
            <p:ph type="body" idx="1"/>
          </p:nvPr>
        </p:nvSpPr>
        <p:spPr/>
        <p:txBody>
          <a:bodyPr/>
          <a:lstStyle/>
          <a:p>
            <a:pPr>
              <a:buClrTx/>
            </a:pPr>
            <a:r>
              <a:rPr lang="en-US" dirty="0"/>
              <a:t>Drinking prevents people in recovery from directly confronting their stimulant use disorder.</a:t>
            </a:r>
          </a:p>
          <a:p>
            <a:pPr>
              <a:buClrTx/>
            </a:pPr>
            <a:r>
              <a:rPr lang="en-US" dirty="0"/>
              <a:t>Drinking puts people in recovery at risk of becoming dependent on alcohol.</a:t>
            </a:r>
          </a:p>
        </p:txBody>
      </p:sp>
      <p:sp>
        <p:nvSpPr>
          <p:cNvPr id="2" name="Slide Number Placeholder 1">
            <a:extLst>
              <a:ext uri="{FF2B5EF4-FFF2-40B4-BE49-F238E27FC236}">
                <a16:creationId xmlns:a16="http://schemas.microsoft.com/office/drawing/2014/main" id="{D0DAB611-FEFC-491B-8E85-815EC4C4481B}"/>
              </a:ext>
            </a:extLst>
          </p:cNvPr>
          <p:cNvSpPr>
            <a:spLocks noGrp="1"/>
          </p:cNvSpPr>
          <p:nvPr>
            <p:ph type="sldNum" sz="quarter" idx="11"/>
          </p:nvPr>
        </p:nvSpPr>
        <p:spPr/>
        <p:txBody>
          <a:bodyPr/>
          <a:lstStyle/>
          <a:p>
            <a:r>
              <a:rPr lang="en-US"/>
              <a:t>4-</a:t>
            </a:r>
            <a:fld id="{A013C532-CB30-4E01-9825-EA731F2DF7EE}" type="slidenum">
              <a:rPr lang="en-US" smtClean="0"/>
              <a:pPr/>
              <a:t>9</a:t>
            </a:fld>
            <a:endParaRPr lang="en-US" dirty="0"/>
          </a:p>
        </p:txBody>
      </p:sp>
    </p:spTree>
    <p:extLst>
      <p:ext uri="{BB962C8B-B14F-4D97-AF65-F5344CB8AC3E}">
        <p14:creationId xmlns:p14="http://schemas.microsoft.com/office/powerpoint/2010/main" val="126291770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 - &amp;quot;Session 2: Alcohol and Recovery&amp;quot;&quot;/&gt;&lt;property id=&quot;20307&quot; value=&quot;256&quot;/&gt;&lt;/object&gt;&lt;object type=&quot;3&quot; unique_id=&quot;10004&quot;&gt;&lt;property id=&quot;20148&quot; value=&quot;5&quot;/&gt;&lt;property id=&quot;20300&quot; value=&quot;Slide 2 - &amp;quot;Alcohol in the Brain&amp;quot;&quot;/&gt;&lt;property id=&quot;20307&quot; value=&quot;257&quot;/&gt;&lt;/object&gt;&lt;object type=&quot;3&quot; unique_id=&quot;10005&quot;&gt;&lt;property id=&quot;20148&quot; value=&quot;5&quot;/&gt;&lt;property id=&quot;20300&quot; value=&quot;Slide 3 - &amp;quot;Adaptation&amp;quot;&quot;/&gt;&lt;property id=&quot;20307&quot; value=&quot;258&quot;/&gt;&lt;/object&gt;&lt;object type=&quot;3&quot; unique_id=&quot;10006&quot;&gt;&lt;property id=&quot;20148&quot; value=&quot;5&quot;/&gt;&lt;property id=&quot;20300&quot; value=&quot;Slide 4 - &amp;quot;Withdrawal Symptoms&amp;quot;&quot;/&gt;&lt;property id=&quot;20307&quot; value=&quot;259&quot;/&gt;&lt;/object&gt;&lt;object type=&quot;3&quot; unique_id=&quot;10007&quot;&gt;&lt;property id=&quot;20148&quot; value=&quot;5&quot;/&gt;&lt;property id=&quot;20300&quot; value=&quot;Slide 5 - &amp;quot;Delirium Tremens&amp;quot;&quot;/&gt;&lt;property id=&quot;20307&quot; value=&quot;260&quot;/&gt;&lt;/object&gt;&lt;object type=&quot;3&quot; unique_id=&quot;10008&quot;&gt;&lt;property id=&quot;20148&quot; value=&quot;5&quot;/&gt;&lt;property id=&quot;20300&quot; value=&quot;Slide 6 - &amp;quot;Incidence&amp;quot;&quot;/&gt;&lt;property id=&quot;20307&quot; value=&quot;261&quot;/&gt;&lt;/object&gt;&lt;object type=&quot;3&quot; unique_id=&quot;10009&quot;&gt;&lt;property id=&quot;20148&quot; value=&quot;5&quot;/&gt;&lt;property id=&quot;20300&quot; value=&quot;Slide 7 - &amp;quot;Incidence by Gender and Age&amp;quot;&quot;/&gt;&lt;property id=&quot;20307&quot; value=&quot;262&quot;/&gt;&lt;/object&gt;&lt;object type=&quot;3&quot; unique_id=&quot;10010&quot;&gt;&lt;property id=&quot;20148&quot; value=&quot;5&quot;/&gt;&lt;property id=&quot;20300&quot; value=&quot;Slide 8 - &amp;quot;Initial Effects of Alcohol&amp;quot;&quot;/&gt;&lt;property id=&quot;20307&quot; value=&quot;263&quot;/&gt;&lt;/object&gt;&lt;object type=&quot;3&quot; unique_id=&quot;10011&quot;&gt;&lt;property id=&quot;20148&quot; value=&quot;5&quot;/&gt;&lt;property id=&quot;20300&quot; value=&quot;Slide 9 - &amp;quot;Later Effects&amp;quot;&quot;/&gt;&lt;property id=&quot;20307&quot; value=&quot;264&quot;/&gt;&lt;/object&gt;&lt;object type=&quot;3&quot; unique_id=&quot;10012&quot;&gt;&lt;property id=&quot;20148&quot; value=&quot;5&quot;/&gt;&lt;property id=&quot;20300&quot; value=&quot;Slide 10 - &amp;quot;Long-Term Effects&amp;quot;&quot;/&gt;&lt;property id=&quot;20307&quot; value=&quot;265&quot;/&gt;&lt;/object&gt;&lt;object type=&quot;3&quot; unique_id=&quot;10013&quot;&gt;&lt;property id=&quot;20148&quot; value=&quot;5&quot;/&gt;&lt;property id=&quot;20300&quot; value=&quot;Slide 11 - &amp;quot;Liver&amp;quot;&quot;/&gt;&lt;property id=&quot;20307&quot; value=&quot;266&quot;/&gt;&lt;/object&gt;&lt;object type=&quot;3&quot; unique_id=&quot;10014&quot;&gt;&lt;property id=&quot;20148&quot; value=&quot;5&quot;/&gt;&lt;property id=&quot;20300&quot; value=&quot;Slide 12 - &amp;quot;Digestive System&amp;quot;&quot;/&gt;&lt;property id=&quot;20307&quot; value=&quot;267&quot;/&gt;&lt;/object&gt;&lt;object type=&quot;3&quot; unique_id=&quot;10015&quot;&gt;&lt;property id=&quot;20148&quot; value=&quot;5&quot;/&gt;&lt;property id=&quot;20300&quot; value=&quot;Slide 13 - &amp;quot;Cardiovascular System&amp;quot;&quot;/&gt;&lt;property id=&quot;20307&quot; value=&quot;268&quot;/&gt;&lt;/object&gt;&lt;object type=&quot;3&quot; unique_id=&quot;10016&quot;&gt;&lt;property id=&quot;20148&quot; value=&quot;5&quot;/&gt;&lt;property id=&quot;20300&quot; value=&quot;Slide 14 - &amp;quot;Immune System&amp;quot;&quot;/&gt;&lt;property id=&quot;20307&quot; value=&quot;269&quot;/&gt;&lt;/object&gt;&lt;object type=&quot;3&quot; unique_id=&quot;10017&quot;&gt;&lt;property id=&quot;20148&quot; value=&quot;5&quot;/&gt;&lt;property id=&quot;20300&quot; value=&quot;Slide 15 - &amp;quot;Endocrine System&amp;quot;&quot;/&gt;&lt;property id=&quot;20307&quot; value=&quot;270&quot;/&gt;&lt;/object&gt;&lt;object type=&quot;3&quot; unique_id=&quot;10018&quot;&gt;&lt;property id=&quot;20148&quot; value=&quot;5&quot;/&gt;&lt;property id=&quot;20300&quot; value=&quot;Slide 16 - &amp;quot;Nervous System&amp;quot;&quot;/&gt;&lt;property id=&quot;20307&quot; value=&quot;271&quot;/&gt;&lt;/object&gt;&lt;object type=&quot;3&quot; unique_id=&quot;10019&quot;&gt;&lt;property id=&quot;20148&quot; value=&quot;5&quot;/&gt;&lt;property id=&quot;20300&quot; value=&quot;Slide 17 - &amp;quot;Behavioral Effects&amp;quot;&quot;/&gt;&lt;property id=&quot;20307&quot; value=&quot;272&quot;/&gt;&lt;/object&gt;&lt;object type=&quot;3&quot; unique_id=&quot;10020&quot;&gt;&lt;property id=&quot;20148&quot; value=&quot;5&quot;/&gt;&lt;property id=&quot;20300&quot; value=&quot;Slide 18 - &amp;quot;Alcohol and Women&amp;quot;&quot;/&gt;&lt;property id=&quot;20307&quot; value=&quot;273&quot;/&gt;&lt;/object&gt;&lt;object type=&quot;3&quot; unique_id=&quot;10021&quot;&gt;&lt;property id=&quot;20148&quot; value=&quot;5&quot;/&gt;&lt;property id=&quot;20300&quot; value=&quot;Slide 19 - &amp;quot;Alcohol and Pregnancy&amp;quot;&quot;/&gt;&lt;property id=&quot;20307&quot; value=&quot;274&quot;/&gt;&lt;/object&gt;&lt;object type=&quot;3&quot; unique_id=&quot;10022&quot;&gt;&lt;property id=&quot;20148&quot; value=&quot;5&quot;/&gt;&lt;property id=&quot;20300&quot; value=&quot;Slide 20 - &amp;quot;Fetal Alcohol Spectrum Disorders&amp;quot;&quot;/&gt;&lt;property id=&quot;20307&quot; value=&quot;275&quot;/&gt;&lt;/object&gt;&lt;object type=&quot;3&quot; unique_id=&quot;10023&quot;&gt;&lt;property id=&quot;20148&quot; value=&quot;5&quot;/&gt;&lt;property id=&quot;20300&quot; value=&quot;Slide 21 - &amp;quot;Fetal Alcohol Spectrum Disorders Cognitive and Behavioral Impairments&amp;quot;&quot;/&gt;&lt;property id=&quot;20307&quot; value=&quot;276&quot;/&gt;&lt;/object&gt;&lt;object type=&quot;3&quot; unique_id=&quot;10024&quot;&gt;&lt;property id=&quot;20148&quot; value=&quot;5&quot;/&gt;&lt;property id=&quot;20300&quot; value=&quot;Slide 22 - &amp;quot;Fetal Alcohol Spectrum Disorders Craniofacial Features&amp;quot;&quot;/&gt;&lt;property id=&quot;20307&quot; value=&quot;278&quot;/&gt;&lt;/object&gt;&lt;object type=&quot;3&quot; unique_id=&quot;10025&quot;&gt;&lt;property id=&quot;20148&quot; value=&quot;5&quot;/&gt;&lt;property id=&quot;20300&quot; value=&quot;Slide 23 - &amp;quot;Total Abstinence&amp;quot;&quot;/&gt;&lt;property id=&quot;20307&quot; value=&quot;279&quot;/&gt;&lt;/object&gt;&lt;object type=&quot;3&quot; unique_id=&quot;10026&quot;&gt;&lt;property id=&quot;20148&quot; value=&quot;5&quot;/&gt;&lt;property id=&quot;20300&quot; value=&quot;Slide 24 - &amp;quot;Alcohol Triggers Are Everywhere&amp;quot;&quot;/&gt;&lt;property id=&quot;20307&quot; value=&quot;280&quot;/&gt;&lt;/object&gt;&lt;object type=&quot;3&quot; unique_id=&quot;10027&quot;&gt;&lt;property id=&quot;20148&quot; value=&quot;5&quot;/&gt;&lt;property id=&quot;20300&quot; value=&quot;Slide 25 - &amp;quot;Internal Triggers&amp;quot;&quot;/&gt;&lt;property id=&quot;20307&quot; value=&quot;281&quot;/&gt;&lt;/object&gt;&lt;object type=&quot;3&quot; unique_id=&quot;10028&quot;&gt;&lt;property id=&quot;20148&quot; value=&quot;5&quot;/&gt;&lt;property id=&quot;20300&quot; value=&quot;Slide 26 - &amp;quot;Relapse Warning&amp;quot;&quot;/&gt;&lt;property id=&quot;20307&quot; value=&quot;282&quot;/&gt;&lt;/object&gt;&lt;object type=&quot;3&quot; unique_id=&quot;10029&quot;&gt;&lt;property id=&quot;20148&quot; value=&quot;5&quot;/&gt;&lt;property id=&quot;20300&quot; value=&quot;Slide 27 - &amp;quot;Relapse&amp;quot;&quot;/&gt;&lt;property id=&quot;20307&quot; value=&quot;283&quot;/&gt;&lt;/object&gt;&lt;object type=&quot;3&quot; unique_id=&quot;10030&quot;&gt;&lt;property id=&quot;20148&quot; value=&quot;5&quot;/&gt;&lt;property id=&quot;20300&quot; value=&quot;Slide 28 - &amp;quot;Other Reasons for Abstaining&amp;quot;&quot;/&gt;&lt;property id=&quot;20307&quot; value=&quot;284&quot;/&gt;&lt;/object&gt;&lt;object type=&quot;3&quot; unique_id=&quot;10031&quot;&gt;&lt;property id=&quot;20148&quot; value=&quot;5&quot;/&gt;&lt;property id=&quot;20300&quot; value=&quot;Slide 29 - &amp;quot;Plan Not To Drink&amp;quot;&quot;/&gt;&lt;property id=&quot;20307&quot; value=&quot;285&quot;/&gt;&lt;/object&gt;&lt;object type=&quot;3&quot; unique_id=&quot;10032&quot;&gt;&lt;property id=&quot;20148&quot; value=&quot;5&quot;/&gt;&lt;property id=&quot;20300&quot; value=&quot;Slide 30 - &amp;quot;Plan To Cope&amp;quot;&quot;/&gt;&lt;property id=&quot;20307&quot; value=&quot;286&quot;/&gt;&lt;/object&gt;&lt;/object&gt;&lt;object type=&quot;8&quot; unique_id=&quot;10064&quot;&gt;&lt;/object&gt;&lt;/object&gt;&lt;/database&gt;"/>
  <p:tag name="MMPROD_NEXTUNIQUEID" val="10009"/>
  <p:tag name="SECTOMILLISECCONVERTED" val="1"/>
</p:tagLst>
</file>

<file path=ppt/theme/theme1.xml><?xml version="1.0" encoding="utf-8"?>
<a:theme xmlns:a="http://schemas.openxmlformats.org/drawingml/2006/main" name="Matrix Family Ed Slides">
  <a:themeElements>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trix Family Ed Slid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trix Family Ed Slid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trix Family Ed Slid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trix Family Ed Slid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trix Family Ed Slid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trix Family Ed Slid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trix Family Ed Slid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trix Family Ed Slid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trix Family Ed Slid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trix Family Ed Slid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trix Family Ed Slid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trix Family Ed Slid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Matrix Family Ed Slides</Template>
  <TotalTime>1549</TotalTime>
  <Words>1659</Words>
  <PresentationFormat>On-screen Show (4:3)</PresentationFormat>
  <Paragraphs>188</Paragraphs>
  <Slides>16</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Times New Roman</vt:lpstr>
      <vt:lpstr>Wingdings</vt:lpstr>
      <vt:lpstr>Matrix Family Ed Slides</vt:lpstr>
      <vt:lpstr>PowerPoint Presentation</vt:lpstr>
      <vt:lpstr>Alcohol and Women</vt:lpstr>
      <vt:lpstr>Alcohol and Pregnancy</vt:lpstr>
      <vt:lpstr>Fetal Alcohol Spectrum Disorders</vt:lpstr>
      <vt:lpstr>Fetal Alcohol Spectrum Disorders</vt:lpstr>
      <vt:lpstr>Fetal Alcohol Spectrum Disorders</vt:lpstr>
      <vt:lpstr>Questions:</vt:lpstr>
      <vt:lpstr>Total Abstinence</vt:lpstr>
      <vt:lpstr>Other Reasons for Abstaining</vt:lpstr>
      <vt:lpstr>Question:</vt:lpstr>
      <vt:lpstr>Alcohol Triggers Are Everywhere</vt:lpstr>
      <vt:lpstr>Internal Triggers</vt:lpstr>
      <vt:lpstr>Relapse Risk Posed by Alcohol</vt:lpstr>
      <vt:lpstr>Question:</vt:lpstr>
      <vt:lpstr>Plan Not To Drink</vt:lpstr>
      <vt:lpstr>Plan To Cope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2005-05-17T19:28:38Z</dcterms:created>
  <dcterms:modified xsi:type="dcterms:W3CDTF">2019-10-07T06:02:52Z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