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309" r:id="rId3"/>
    <p:sldId id="276" r:id="rId4"/>
    <p:sldId id="310" r:id="rId5"/>
    <p:sldId id="277" r:id="rId6"/>
    <p:sldId id="278" r:id="rId7"/>
    <p:sldId id="279" r:id="rId8"/>
    <p:sldId id="263" r:id="rId9"/>
    <p:sldId id="280" r:id="rId10"/>
    <p:sldId id="287" r:id="rId11"/>
    <p:sldId id="311" r:id="rId12"/>
    <p:sldId id="289" r:id="rId13"/>
    <p:sldId id="292" r:id="rId14"/>
    <p:sldId id="293" r:id="rId15"/>
    <p:sldId id="294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9A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3" autoAdjust="0"/>
  </p:normalViewPr>
  <p:slideViewPr>
    <p:cSldViewPr>
      <p:cViewPr varScale="1">
        <p:scale>
          <a:sx n="95" d="100"/>
          <a:sy n="95" d="100"/>
        </p:scale>
        <p:origin x="15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B31EB1-2622-494E-B032-C999DFA30D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4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6-1—Methamphetamine and Cocaine </a:t>
            </a: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 continue to learn about methamphetamine, then move onto cocaine.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1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6-10—Cocaine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3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"/>
              <a:tabLst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other stimulant drug we will discuss is cocaine, </a:t>
            </a: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drug that is made from the leaves of the coca plant. 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spcBef>
                <a:spcPct val="3000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"/>
              <a:tabLst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Cocaine is not as popular as Shabu in the Philippines, but we shall understand its basics.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99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6-11—Question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anything they know about cocaine.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79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6-12—Crack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cocaine is cocaine that has been processed from cocaine hydrochloride into a rock crystal form that can be smoked.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gets its name from the cracking sound it makes when heated.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is sometimes called “rock” or “freebase.”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process cocaine hydrochloride themselves and smoke the result, it often is called “free basing.”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61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6-13—Immediate Psychological Effects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psychological effects of cocaine are similar to those of Shabu and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energy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talkativeness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sensitivity to sensations of sight, sound, and touch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mental alertness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confidence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Intensified feelings of sexual desire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8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6-14—Immediate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physical effects of cocaine include: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 of: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Pupil size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rate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Temperature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pressure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Decrease of: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Appetite</a:t>
            </a:r>
          </a:p>
          <a:p>
            <a:pPr marL="1085850" lvl="2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Sleep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92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6-15—Warning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rare instances, sudden death can occur with cocaine use, even the first time someone uses the drug.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with cocaine increases this risk.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combines cocaine and alcohol and manufactures a third substance,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intensifies cocaine’s euphoric effects, while increasing the risk of sudden death.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62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2004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6-16—Chronic Psychological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psychological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Irritability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Depression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Increasing restlessness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Paranoia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hallucinations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Possible bizarre and/or violent behavior (with high doses)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Damaged ability to feel pleasure without the drug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or hepatitis C virus through reckless, unprotected sex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799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6-17—Chronic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physical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Disturbances in heart rhythm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attacks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Chest pain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Bronchitis and pneumonia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failure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Neurological effects,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Strokes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appetite over time leading to significant weight loss and malnutrition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Headaches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08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6-18—Injecting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Like Shabu, the way in which cocaine is used may cause particular problems. People who regularly inject cocaine may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Abscesses (infected sores) at injection sites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Allergic reactions, either to the drug or to some additive in street cocaine, which can result in death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and hepatitis C virus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0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6-19—Snorting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Regularly snorting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sense of smell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Problems with swallowing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Overall irritation of the nasal septum leading to a chronically inflamed, runny nose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Deviated septum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27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if Shabu in the market is composed of 100% pure methamphetamine.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79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6-20—Smoking Crack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crack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89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6-21—Cocaine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with people who use Shabu, people who use cocaine regularly develop tolerance for the effects of the drug and use higher and higher doses to get the same euphoric effect.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Higher doses and more frequent use increase the likelihood of toxic effects.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6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2004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6-22—Pregnancy and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Using cocaine during pregnancy may cause serious problems for a woman’s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drug passes through the placenta, enters the fetus’ bloodstream, and passes through the fetal brain barrier.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born to mothers who used cocaine during pregnancy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born prematurely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low birth weights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smaller than normal heads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shorter than normal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exposed to HIV or hepatitis virus if the mother is infected. 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84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6-23—Cocaine-Exposed Children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Fetal cocaine exposure does not seem to cause as serious and long-lasting problems as was once thought.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However, as cocaine-exposed children grow up, they may have subtle, yet significant, problems later in life in areas that are important for success in school,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Paying attention to tasks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Thinking things through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Learning new information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6-3—Shabu Is Not Just Methamphetamine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Shabu is manufactured by amateur “cooks,” it is often full of impurities, such as lead ace­tate or mercury, which can lead to heavy metal poisoning, and various acids created in the process.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addition, Shabu is “cut” or diluted, before it is sold to maximize profits.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substances used to cut methamphetamine can cause problems of their own.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purity tends to range from 40 to 70 percent, meaning 30 to 60 percent of what a person injects, snorts, or smokes is not methamphetamine.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6-4—Question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risks of taking Shabu in the following forms: (1) Injecting, (2) Snorting, and (3) Smoking.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6-5—Injecting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ways in which a person can take Shabu create special problems as well. Injecting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clots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Skin abscesses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HIV, tuberculosis, or hepatitis C virus exposure from sharing needles and other works or from unprotected sex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inflammation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Pneumonia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Kidney failure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6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6-6—Snorting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Snorting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Sinus infection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Holes in the septum, the cartilage between nostrils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00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6-7—Smoking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with black mucus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6-8—Shabu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dose and frequency of Shabu use affect the level of toxic effects, as well.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higher the dose and the more frequent the use, the higher the likelihood of toxic effects.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use Shabu tend to develop tolerance for the drug, meaning that it takes a higher dose to get the desired effect as people continue to use Shabu.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6-9—Pregnancy and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woman who uses Shabu while she is pregnant may harm her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of mothers who use Shabu are at higher risk of having a stroke or brain hemorrhage, often causing death, before delivery.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use during pregnancy also can cause premature birth.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also may be exposed to HIV or hepatitis if the mother is infected with these viruses.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of mothers who used Shabu during pregnancy may have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 reflexes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Extreme irritability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Trouble eating and digesting food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8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9248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59EEB10E-144D-47F1-A070-BEC6277419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F53395C0-C8AC-45AE-BDBA-879B78CD82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4796BB0-648A-48E7-A375-A7DD66C5C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19650" y="1600200"/>
            <a:ext cx="37719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19650" y="3938588"/>
            <a:ext cx="37719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6A372EF-1D75-443B-9549-919169D49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3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EC105B58-B364-40F7-81C9-0BF7B0236E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90F1827-3419-49B5-AFF5-FDEF406AB3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DD980218-10A2-40C4-BBDB-0D64C82B82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5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074F5043-1117-44D6-A438-1F0EDE68C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5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71BFE9B-9BFF-47CE-91B6-6C9B49F261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4DA0064A-4E0D-4BB0-B9EB-9B809133AF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CF4E8893-B593-4226-A0A2-DA35A3C527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9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2F986D57-DD6D-4361-B180-0EAF6D50E0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8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030A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7030A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6-</a:t>
            </a:r>
            <a:fld id="{C6CF2939-43EF-4508-A84E-0163CB383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CDB282-E365-472F-BEA0-2A8A4DA0E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7030A0">
                  <a:alpha val="40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>
                <a:solidFill>
                  <a:schemeClr val="tx1"/>
                </a:solidFill>
              </a:rPr>
              <a:t>Session 6: </a:t>
            </a:r>
            <a:r>
              <a:rPr lang="en-US" sz="4400" b="1" kern="0" dirty="0">
                <a:solidFill>
                  <a:schemeClr val="tx1"/>
                </a:solidFill>
              </a:rPr>
              <a:t>Methamphetamine and Cocaine (2)</a:t>
            </a:r>
            <a:endParaRPr lang="en-US" sz="4400" b="1" i="1" kern="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C4055A-ED1B-4C76-8075-A43DF1CA6275}"/>
              </a:ext>
            </a:extLst>
          </p:cNvPr>
          <p:cNvSpPr/>
          <p:nvPr/>
        </p:nvSpPr>
        <p:spPr>
          <a:xfrm>
            <a:off x="1989574" y="1622672"/>
            <a:ext cx="7154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r>
              <a:rPr lang="en-US" altLang="ja-JP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Psycho-Education for Patients and Family Members</a:t>
            </a: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017F3-7B0D-45F6-81C8-81F5FF25A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6-</a:t>
            </a:r>
            <a:fld id="{59EEB10E-144D-47F1-A070-BEC62774191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9DC3F269-7982-4DD9-BF0D-70F24603EBD2}" type="slidenum">
              <a:rPr lang="en-US"/>
              <a:pPr/>
              <a:t>10</a:t>
            </a:fld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8077200" cy="1143000"/>
          </a:xfrm>
          <a:noFill/>
          <a:ln/>
        </p:spPr>
        <p:txBody>
          <a:bodyPr/>
          <a:lstStyle/>
          <a:p>
            <a:pPr algn="ctr"/>
            <a:r>
              <a:rPr lang="en-US" sz="6000" dirty="0"/>
              <a:t>Cocaine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990600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2286000"/>
            <a:ext cx="7696200" cy="1523999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do you know about Cocaine?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9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533400"/>
            <a:ext cx="7696200" cy="1143000"/>
          </a:xfrm>
        </p:spPr>
        <p:txBody>
          <a:bodyPr/>
          <a:lstStyle/>
          <a:p>
            <a:r>
              <a:rPr lang="en-US" dirty="0"/>
              <a:t>Crack Cocaine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981200"/>
            <a:ext cx="7696200" cy="1981200"/>
          </a:xfrm>
        </p:spPr>
        <p:txBody>
          <a:bodyPr/>
          <a:lstStyle/>
          <a:p>
            <a:pPr>
              <a:buClrTx/>
            </a:pPr>
            <a:r>
              <a:rPr lang="en-US" dirty="0"/>
              <a:t>A smokable form of cocaine</a:t>
            </a:r>
          </a:p>
          <a:p>
            <a:pPr>
              <a:buClrTx/>
            </a:pPr>
            <a:r>
              <a:rPr lang="en-US" dirty="0"/>
              <a:t>Sometimes called “rock” or “freebase”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60385B-2B95-46E3-9307-52FBF0AFA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29407"/>
            <a:ext cx="7696200" cy="1143000"/>
          </a:xfrm>
        </p:spPr>
        <p:txBody>
          <a:bodyPr/>
          <a:lstStyle/>
          <a:p>
            <a:r>
              <a:rPr lang="en-US" dirty="0"/>
              <a:t>Immediate Psychological Effects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euphoria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energy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talkativeness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sensitivity to sensations of sight, sound, and touch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mental alertness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confidence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/>
              <a:t>Increased feelings of sexual desire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8E6FA8-243E-45EC-A70B-B3DD282504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dirty="0"/>
              <a:t>Immediate Physical Effects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0600" y="1453356"/>
            <a:ext cx="6858000" cy="3951288"/>
          </a:xfrm>
        </p:spPr>
        <p:txBody>
          <a:bodyPr/>
          <a:lstStyle/>
          <a:p>
            <a:pPr>
              <a:buClrTx/>
              <a:buSzPct val="125000"/>
            </a:pPr>
            <a:r>
              <a:rPr lang="en-US" sz="2800" dirty="0"/>
              <a:t>Constricted blood vessels</a:t>
            </a:r>
          </a:p>
          <a:p>
            <a:pPr>
              <a:buClrTx/>
              <a:buSzPct val="125000"/>
            </a:pPr>
            <a:r>
              <a:rPr lang="en-US" sz="2800" dirty="0"/>
              <a:t>Increase of: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Pupil size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Heart rate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Temperature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/>
              <a:t>Blood pressure</a:t>
            </a:r>
          </a:p>
          <a:p>
            <a:pPr>
              <a:buClrTx/>
              <a:buSzPct val="125000"/>
            </a:pPr>
            <a:r>
              <a:rPr lang="en-US" sz="2800" dirty="0"/>
              <a:t>Decrease of:</a:t>
            </a:r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/>
              <a:t>Appetite</a:t>
            </a:r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/>
              <a:t>Sleep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49B8FD-CD18-4E50-9892-0F19F0A492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074F5043-1117-44D6-A438-1F0EDE68CA9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81000"/>
            <a:ext cx="76962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Warning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2285999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In rare instances, sudden death can occur with cocaine use.</a:t>
            </a:r>
          </a:p>
          <a:p>
            <a:pPr>
              <a:buClrTx/>
            </a:pPr>
            <a:r>
              <a:rPr lang="en-US" sz="3200" dirty="0"/>
              <a:t>Drinking alcohol with cocaine increases this risk</a:t>
            </a:r>
            <a:endParaRPr lang="en-US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EBC0E9-B46F-43A7-9EEA-3B47A4C9AE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Psychological Effects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/>
              <a:t>Irritability 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Depression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Increasing restlessness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Paranoia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Auditory hallucinations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Bizarre and/or violent behavior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Damaged ability to feel pleasure 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HIV or hepatitis C virus exposure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41B838-BB76-4FE1-A539-76CC1E3D2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Chronic Physical Effects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876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/>
              <a:t>Disturbances in heart rhythm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Heart attacks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Chest pain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Pneumonia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Respiratory failure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Strokes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Significant weight loss/malnutrition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Seizures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Headaches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FEE875-5956-4B0A-8605-1AB6AD2895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7696200" cy="1143000"/>
          </a:xfrm>
        </p:spPr>
        <p:txBody>
          <a:bodyPr/>
          <a:lstStyle/>
          <a:p>
            <a:r>
              <a:rPr lang="en-US" dirty="0"/>
              <a:t>Injecting Cocaine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752600"/>
            <a:ext cx="7696200" cy="3352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Injecting cocaine can cause:</a:t>
            </a:r>
          </a:p>
          <a:p>
            <a:pPr>
              <a:buClrTx/>
            </a:pPr>
            <a:r>
              <a:rPr lang="en-US" dirty="0"/>
              <a:t>Abscesses (infected sores) at injection sites</a:t>
            </a:r>
          </a:p>
          <a:p>
            <a:pPr>
              <a:buClrTx/>
            </a:pPr>
            <a:r>
              <a:rPr lang="en-US" dirty="0"/>
              <a:t>Severe allergic reactions</a:t>
            </a:r>
          </a:p>
          <a:p>
            <a:pPr>
              <a:buClrTx/>
            </a:pPr>
            <a:r>
              <a:rPr lang="en-US" dirty="0"/>
              <a:t>Exposure to HIV and hepatitis C virus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1B60EA-5100-4F45-89D0-2760341C7F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Snorting Cocaine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36713"/>
            <a:ext cx="7696200" cy="39258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Snorting cocaine can cause:</a:t>
            </a:r>
          </a:p>
          <a:p>
            <a:pPr>
              <a:buClrTx/>
            </a:pPr>
            <a:r>
              <a:rPr lang="en-US" dirty="0"/>
              <a:t>Loss of sense of smell</a:t>
            </a:r>
          </a:p>
          <a:p>
            <a:pPr>
              <a:buClrTx/>
            </a:pPr>
            <a:r>
              <a:rPr lang="en-US" dirty="0"/>
              <a:t>Problems with swallowing</a:t>
            </a:r>
          </a:p>
          <a:p>
            <a:pPr>
              <a:buClrTx/>
            </a:pPr>
            <a:r>
              <a:rPr lang="en-US" dirty="0"/>
              <a:t>Chronically inflamed, runny nose</a:t>
            </a:r>
          </a:p>
          <a:p>
            <a:pPr>
              <a:buClrTx/>
            </a:pPr>
            <a:r>
              <a:rPr lang="en-US" dirty="0"/>
              <a:t>Nosebleeds</a:t>
            </a:r>
          </a:p>
          <a:p>
            <a:pPr>
              <a:buClrTx/>
            </a:pPr>
            <a:r>
              <a:rPr lang="en-US" dirty="0"/>
              <a:t>Hoarseness</a:t>
            </a:r>
          </a:p>
          <a:p>
            <a:pPr>
              <a:buClrTx/>
            </a:pPr>
            <a:r>
              <a:rPr lang="en-US" dirty="0"/>
              <a:t>Deviated septum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3073E4-6CBC-4C15-9B8B-309A35FD72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If you buy Shabu in the market, is it composed of 100% pure methamphetamine?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49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133"/>
            <a:ext cx="7696200" cy="792162"/>
          </a:xfrm>
        </p:spPr>
        <p:txBody>
          <a:bodyPr/>
          <a:lstStyle/>
          <a:p>
            <a:r>
              <a:rPr lang="en-US" dirty="0"/>
              <a:t>Smoking Crack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14500"/>
            <a:ext cx="7696200" cy="3429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Smoking crack can cause:</a:t>
            </a:r>
          </a:p>
          <a:p>
            <a:pPr>
              <a:buClrTx/>
            </a:pPr>
            <a:r>
              <a:rPr lang="en-US" dirty="0"/>
              <a:t>Throat problems</a:t>
            </a:r>
          </a:p>
          <a:p>
            <a:pPr>
              <a:buClrTx/>
            </a:pPr>
            <a:r>
              <a:rPr lang="en-US" dirty="0"/>
              <a:t>Burned lips</a:t>
            </a:r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/>
              <a:t>Severe coughing</a:t>
            </a:r>
          </a:p>
          <a:p>
            <a:pPr>
              <a:buClrTx/>
            </a:pPr>
            <a:r>
              <a:rPr lang="en-US" dirty="0"/>
              <a:t>Chronic lung disease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3DFF97-18A2-4AA2-8C0D-79F462655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14306"/>
            <a:ext cx="7696200" cy="792162"/>
          </a:xfrm>
        </p:spPr>
        <p:txBody>
          <a:bodyPr/>
          <a:lstStyle/>
          <a:p>
            <a:r>
              <a:rPr lang="en-US" dirty="0"/>
              <a:t>Cocaine Dose and Toxic Effects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B37C63-7FFC-4FCE-9200-8B77C2373A27}"/>
              </a:ext>
            </a:extLst>
          </p:cNvPr>
          <p:cNvSpPr txBox="1"/>
          <p:nvPr/>
        </p:nvSpPr>
        <p:spPr>
          <a:xfrm>
            <a:off x="14478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Dose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967D6-CD95-4A81-9AC0-B3DA40ABA6AB}"/>
              </a:ext>
            </a:extLst>
          </p:cNvPr>
          <p:cNvSpPr txBox="1"/>
          <p:nvPr/>
        </p:nvSpPr>
        <p:spPr>
          <a:xfrm>
            <a:off x="4343400" y="302591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Toxic Effects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F5EF22-7CA8-4836-9526-0E0671610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B05F2ED-DA86-42EA-876A-52A49E4C0600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241FE1-8929-402C-B1E6-D0A17C5358D3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6AB3E85E-F094-40DB-BEB8-90CBFBF998EE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61950"/>
            <a:ext cx="7696200" cy="1143000"/>
          </a:xfrm>
        </p:spPr>
        <p:txBody>
          <a:bodyPr/>
          <a:lstStyle/>
          <a:p>
            <a:r>
              <a:rPr lang="en-US" dirty="0"/>
              <a:t>Pregnancy and Cocaine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505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Increased risk of:</a:t>
            </a:r>
          </a:p>
          <a:p>
            <a:pPr>
              <a:buClrTx/>
            </a:pPr>
            <a:r>
              <a:rPr lang="en-US" dirty="0"/>
              <a:t>Premature birth</a:t>
            </a:r>
          </a:p>
          <a:p>
            <a:pPr>
              <a:buClrTx/>
            </a:pPr>
            <a:r>
              <a:rPr lang="en-US" dirty="0"/>
              <a:t>Low birth weight</a:t>
            </a:r>
          </a:p>
          <a:p>
            <a:pPr>
              <a:buClrTx/>
            </a:pPr>
            <a:r>
              <a:rPr lang="en-US" dirty="0"/>
              <a:t>Smaller than normal head size </a:t>
            </a:r>
          </a:p>
          <a:p>
            <a:pPr>
              <a:buClrTx/>
            </a:pPr>
            <a:r>
              <a:rPr lang="en-US" dirty="0"/>
              <a:t>Shorter than normal length</a:t>
            </a:r>
          </a:p>
          <a:p>
            <a:pPr>
              <a:buClrTx/>
            </a:pPr>
            <a:r>
              <a:rPr lang="en-US" dirty="0"/>
              <a:t>HIV or hepatitis virus exposure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356071-2E73-44E7-A159-C026ADEC56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45" y="508279"/>
            <a:ext cx="7696200" cy="1143000"/>
          </a:xfrm>
        </p:spPr>
        <p:txBody>
          <a:bodyPr/>
          <a:lstStyle/>
          <a:p>
            <a:r>
              <a:rPr lang="en-US" dirty="0"/>
              <a:t>Cocaine</a:t>
            </a:r>
            <a:r>
              <a:rPr lang="en-US" dirty="0">
                <a:cs typeface="Arial" charset="0"/>
              </a:rPr>
              <a:t>–Exposed Children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45" y="1676400"/>
            <a:ext cx="7867650" cy="2590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As cocaine-exposed children grow up, they may: </a:t>
            </a:r>
          </a:p>
          <a:p>
            <a:pPr>
              <a:buClrTx/>
            </a:pPr>
            <a:r>
              <a:rPr lang="en-US" dirty="0"/>
              <a:t>Have trouble paying attention to tasks</a:t>
            </a:r>
          </a:p>
          <a:p>
            <a:pPr>
              <a:buClrTx/>
            </a:pPr>
            <a:r>
              <a:rPr lang="en-US" dirty="0"/>
              <a:t>Have trouble thinking things through</a:t>
            </a:r>
          </a:p>
          <a:p>
            <a:pPr>
              <a:buClrTx/>
            </a:pPr>
            <a:r>
              <a:rPr lang="en-US" dirty="0"/>
              <a:t>Have trouble learning new information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C2C6EE-A13C-49CB-A2DF-9411354CE7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FF695475-361B-4EE1-B4F0-3DF7118D07DF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530051"/>
            <a:ext cx="7696200" cy="1143000"/>
          </a:xfrm>
        </p:spPr>
        <p:txBody>
          <a:bodyPr/>
          <a:lstStyle/>
          <a:p>
            <a:r>
              <a:rPr lang="en-US" altLang="ja-JP" dirty="0"/>
              <a:t>Shabu</a:t>
            </a:r>
            <a:r>
              <a:rPr lang="en-US" dirty="0"/>
              <a:t> Is Not Just Methamphetamine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352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28600" algn="l"/>
              </a:tabLst>
            </a:pPr>
            <a:r>
              <a:rPr lang="en-US" i="1" dirty="0"/>
              <a:t>Up to 60 percent of what a person injects, snorts, or smokes is </a:t>
            </a:r>
            <a:r>
              <a:rPr lang="en-US" i="1" u="sng" dirty="0"/>
              <a:t>NOT</a:t>
            </a:r>
            <a:r>
              <a:rPr lang="en-US" i="1" dirty="0"/>
              <a:t> Methamphetamine: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Shabu is full of impurities, such as lead acetate or mercury, which can lead to heavy metal poisoning.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Shabu is “cut” with other substances to maximize profits.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are the possible risks of taking Shabu in the following forms?</a:t>
            </a:r>
          </a:p>
          <a:p>
            <a:pPr lvl="1">
              <a:buClrTx/>
            </a:pPr>
            <a:r>
              <a:rPr kumimoji="1" lang="en-US" altLang="ja-JP" sz="3600" i="1" dirty="0"/>
              <a:t>Injecting</a:t>
            </a:r>
          </a:p>
          <a:p>
            <a:pPr lvl="1">
              <a:buClrTx/>
            </a:pPr>
            <a:r>
              <a:rPr kumimoji="1" lang="en-US" altLang="ja-JP" sz="3600" i="1" dirty="0"/>
              <a:t>Snorting</a:t>
            </a:r>
          </a:p>
          <a:p>
            <a:pPr lvl="1">
              <a:buClrTx/>
            </a:pPr>
            <a:r>
              <a:rPr kumimoji="1" lang="en-US" altLang="ja-JP" sz="3600" i="1" dirty="0"/>
              <a:t>Smoking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1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95E936D4-D0E7-4A0A-9D8C-EDA3A6557638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Injecting Shabu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Injecting Shabu can cause</a:t>
            </a:r>
          </a:p>
          <a:p>
            <a:pPr>
              <a:buClrTx/>
            </a:pPr>
            <a:r>
              <a:rPr lang="en-US" dirty="0"/>
              <a:t>Blood clots</a:t>
            </a:r>
          </a:p>
          <a:p>
            <a:pPr>
              <a:buClrTx/>
            </a:pPr>
            <a:r>
              <a:rPr lang="en-US" dirty="0"/>
              <a:t>Skin abscesses</a:t>
            </a:r>
          </a:p>
          <a:p>
            <a:pPr>
              <a:buClrTx/>
            </a:pPr>
            <a:r>
              <a:rPr lang="en-US" dirty="0"/>
              <a:t>HIV, tuberculosis, or hepatitis C virus exposure</a:t>
            </a:r>
          </a:p>
          <a:p>
            <a:pPr>
              <a:buClrTx/>
            </a:pPr>
            <a:r>
              <a:rPr lang="en-US" dirty="0"/>
              <a:t>Heart inflammation</a:t>
            </a:r>
          </a:p>
          <a:p>
            <a:pPr>
              <a:buClrTx/>
            </a:pPr>
            <a:r>
              <a:rPr lang="en-US" dirty="0"/>
              <a:t>Pneumonia</a:t>
            </a:r>
          </a:p>
          <a:p>
            <a:pPr>
              <a:buClrTx/>
            </a:pPr>
            <a:r>
              <a:rPr lang="en-US" dirty="0"/>
              <a:t>Kidney failure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808F75F1-B603-43A2-B0D1-61BBF3CCF5AF}" type="slidenum">
              <a:rPr lang="en-US"/>
              <a:pPr/>
              <a:t>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</p:spPr>
        <p:txBody>
          <a:bodyPr/>
          <a:lstStyle/>
          <a:p>
            <a:r>
              <a:rPr lang="en-US" dirty="0"/>
              <a:t>Snorting Shabu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620000" cy="2971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Snorting Shabu can cause:</a:t>
            </a:r>
          </a:p>
          <a:p>
            <a:pPr>
              <a:buClrTx/>
            </a:pPr>
            <a:r>
              <a:rPr lang="en-US" dirty="0"/>
              <a:t>Sinus infection</a:t>
            </a:r>
          </a:p>
          <a:p>
            <a:pPr>
              <a:buClrTx/>
            </a:pPr>
            <a:r>
              <a:rPr lang="en-US" dirty="0"/>
              <a:t>Holes in the septum</a:t>
            </a:r>
          </a:p>
          <a:p>
            <a:pPr>
              <a:buClrTx/>
            </a:pPr>
            <a:r>
              <a:rPr lang="en-US" dirty="0"/>
              <a:t>Hoarseness</a:t>
            </a:r>
          </a:p>
          <a:p>
            <a:pPr>
              <a:buClrTx/>
            </a:pPr>
            <a:r>
              <a:rPr lang="en-US" dirty="0"/>
              <a:t>Nosebleeds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B55B485C-FE1B-4613-8C07-EC810AD6D580}" type="slidenum">
              <a:rPr lang="en-US"/>
              <a:pPr/>
              <a:t>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Smoking Shabu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Smoking Shabu can cause:</a:t>
            </a:r>
          </a:p>
          <a:p>
            <a:pPr>
              <a:buClrTx/>
            </a:pPr>
            <a:r>
              <a:rPr lang="en-US" dirty="0"/>
              <a:t>Throat problems</a:t>
            </a:r>
          </a:p>
          <a:p>
            <a:pPr>
              <a:buClrTx/>
            </a:pPr>
            <a:r>
              <a:rPr lang="en-US" dirty="0"/>
              <a:t>Burned lips</a:t>
            </a:r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/>
              <a:t>Severe coughing with black mucus</a:t>
            </a:r>
          </a:p>
          <a:p>
            <a:pPr>
              <a:buClrTx/>
            </a:pPr>
            <a:r>
              <a:rPr lang="en-US" dirty="0"/>
              <a:t>Chronic lung disease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930B6BE-EF5A-40CC-BEB5-9079EFB2F859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Shabu Dose and Toxic Effects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CB1A2-1596-405F-97C2-DC4D9AB1CF00}"/>
              </a:ext>
            </a:extLst>
          </p:cNvPr>
          <p:cNvSpPr txBox="1"/>
          <p:nvPr/>
        </p:nvSpPr>
        <p:spPr>
          <a:xfrm>
            <a:off x="14478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Dose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1F5DCC-71D8-412E-AE1A-D3CC768F2D0F}"/>
              </a:ext>
            </a:extLst>
          </p:cNvPr>
          <p:cNvSpPr txBox="1"/>
          <p:nvPr/>
        </p:nvSpPr>
        <p:spPr>
          <a:xfrm>
            <a:off x="4343400" y="302591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Toxic Effects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2B1D29B-C063-496C-B1AC-806DB2C2D65E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4CDB6DA-911F-47DB-A065-A423D7844C64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7E986CA-4A6B-40C5-AC81-6DC346265662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76F921C2-C124-4450-B563-9BD96BDD850F}" type="slidenum">
              <a:rPr lang="en-US"/>
              <a:pPr/>
              <a:t>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Pregnancy and Shabu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5350" y="1420150"/>
            <a:ext cx="7624763" cy="4572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8138" algn="l"/>
              </a:tabLst>
            </a:pPr>
            <a:r>
              <a:rPr lang="en-US" i="1" dirty="0"/>
              <a:t>Increased risk of: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Fetal stroke or brain hemorrhage, often causing death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Premature birth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HIV or hepatitis virus exposure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ClrTx/>
              <a:buNone/>
              <a:tabLst>
                <a:tab pos="338138" algn="l"/>
              </a:tabLst>
            </a:pPr>
            <a:r>
              <a:rPr lang="en-US" i="1" dirty="0"/>
              <a:t>Babies of mothers who used Shabu during pregnancy may have: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Abnormal reflexes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Extreme irritability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Trouble eating and digesting food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813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4: Methamphetamine  and Cocain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Differences Between Cocaine and Methamphetamine&amp;quot;&quot;/&gt;&lt;property id=&quot;20307&quot; value=&quot;306&quot;/&gt;&lt;/object&gt;&lt;object type=&quot;3&quot; unique_id=&quot;10005&quot;&gt;&lt;property id=&quot;20148&quot; value=&quot;5&quot;/&gt;&lt;property id=&quot;20300&quot; value=&quot;Slide 3 - &amp;quot;Dopamine&amp;quot;&quot;/&gt;&lt;property id=&quot;20307&quot; value=&quot;264&quot;/&gt;&lt;/object&gt;&lt;object type=&quot;3&quot; unique_id=&quot;10006&quot;&gt;&lt;property id=&quot;20148&quot; value=&quot;5&quot;/&gt;&lt;property id=&quot;20300&quot; value=&quot;Slide 4 - &amp;quot;Example of Dopamine’s Effect&amp;quot;&quot;/&gt;&lt;property id=&quot;20307&quot; value=&quot;265&quot;/&gt;&lt;/object&gt;&lt;object type=&quot;3&quot; unique_id=&quot;10007&quot;&gt;&lt;property id=&quot;20148&quot; value=&quot;5&quot;/&gt;&lt;property id=&quot;20300&quot; value=&quot;Slide 5 - &amp;quot;Dopamine Imbalance&amp;quot;&quot;/&gt;&lt;property id=&quot;20307&quot; value=&quot;266&quot;/&gt;&lt;/object&gt;&lt;object type=&quot;3&quot; unique_id=&quot;10008&quot;&gt;&lt;property id=&quot;20148&quot; value=&quot;5&quot;/&gt;&lt;property id=&quot;20300&quot; value=&quot;Slide 6 - &amp;quot;Dopamine and Stimulant Drugs&amp;quot;&quot;/&gt;&lt;property id=&quot;20307&quot; value=&quot;305&quot;/&gt;&lt;/object&gt;&lt;object type=&quot;3&quot; unique_id=&quot;10009&quot;&gt;&lt;property id=&quot;20148&quot; value=&quot;5&quot;/&gt;&lt;property id=&quot;20300&quot; value=&quot;Slide 7 - &amp;quot;Dopamine and Stimulant Use Over Time&amp;quot;&quot;/&gt;&lt;property id=&quot;20307&quot; value=&quot;307&quot;/&gt;&lt;/object&gt;&lt;object type=&quot;3&quot; unique_id=&quot;10010&quot;&gt;&lt;property id=&quot;20148&quot; value=&quot;5&quot;/&gt;&lt;property id=&quot;20300&quot; value=&quot;Slide 8 - &amp;quot;Cycle of Addiction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Route of Administration&amp;quot;&quot;/&gt;&lt;property id=&quot;20307&quot; value=&quot;267&quot;/&gt;&lt;/object&gt;&lt;object type=&quot;3&quot; unique_id=&quot;10012&quot;&gt;&lt;property id=&quot;20148&quot; value=&quot;5&quot;/&gt;&lt;property id=&quot;20300&quot; value=&quot;Slide 10 - &amp;quot;Methamphetamine&amp;quot;&quot;/&gt;&lt;property id=&quot;20307&quot; value=&quot;287&quot;/&gt;&lt;/object&gt;&lt;object type=&quot;3&quot; unique_id=&quot;10013&quot;&gt;&lt;property id=&quot;20148&quot; value=&quot;5&quot;/&gt;&lt;property id=&quot;20300&quot; value=&quot;Slide 11 - &amp;quot;Street Names&amp;quot;&quot;/&gt;&lt;property id=&quot;20307&quot; value=&quot;261&quot;/&gt;&lt;/object&gt;&lt;object type=&quot;3&quot; unique_id=&quot;10014&quot;&gt;&lt;property id=&quot;20148&quot; value=&quot;5&quot;/&gt;&lt;property id=&quot;20300&quot; value=&quot;Slide 12 - &amp;quot;Popularity of Meth&amp;quot;&quot;/&gt;&lt;property id=&quot;20307&quot; value=&quot;257&quot;/&gt;&lt;/object&gt;&lt;object type=&quot;3&quot; unique_id=&quot;10015&quot;&gt;&lt;property id=&quot;20148&quot; value=&quot;5&quot;/&gt;&lt;property id=&quot;20300&quot; value=&quot;Slide 13 - &amp;quot;Who Uses Meth?&amp;quot;&quot;/&gt;&lt;property id=&quot;20307&quot; value=&quot;259&quot;/&gt;&lt;/object&gt;&lt;object type=&quot;3&quot; unique_id=&quot;10016&quot;&gt;&lt;property id=&quot;20148&quot; value=&quot;5&quot;/&gt;&lt;property id=&quot;20300&quot; value=&quot;Slide 14 - &amp;quot;Immediate Psychological Effects&amp;quot;&quot;/&gt;&lt;property id=&quot;20307&quot; value=&quot;258&quot;/&gt;&lt;/object&gt;&lt;object type=&quot;3&quot; unique_id=&quot;10017&quot;&gt;&lt;property id=&quot;20148&quot; value=&quot;5&quot;/&gt;&lt;property id=&quot;20300&quot; value=&quot;Slide 15 - &amp;quot;Immediate Physical Effects&amp;quot;&quot;/&gt;&lt;property id=&quot;20307&quot; value=&quot;269&quot;/&gt;&lt;/object&gt;&lt;object type=&quot;3&quot; unique_id=&quot;10018&quot;&gt;&lt;property id=&quot;20148&quot; value=&quot;5&quot;/&gt;&lt;property id=&quot;20300&quot; value=&quot;Slide 16 - &amp;quot;Toxic Effects&amp;quot;&quot;/&gt;&lt;property id=&quot;20307&quot; value=&quot;270&quot;/&gt;&lt;/object&gt;&lt;object type=&quot;3&quot; unique_id=&quot;10019&quot;&gt;&lt;property id=&quot;20148&quot; value=&quot;5&quot;/&gt;&lt;property id=&quot;20300&quot; value=&quot;Slide 17 - &amp;quot;Chronic Psychological Effects&amp;quot;&quot;/&gt;&lt;property id=&quot;20307&quot; value=&quot;271&quot;/&gt;&lt;/object&gt;&lt;object type=&quot;3&quot; unique_id=&quot;10020&quot;&gt;&lt;property id=&quot;20148&quot; value=&quot;5&quot;/&gt;&lt;property id=&quot;20300&quot; value=&quot;Slide 18 - &amp;quot;Severe Psychological Effects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Chronic Physical Effects 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Severe Physical Effects 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Meth Is Not Just Meth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Injecting Meth&amp;quot;&quot;/&gt;&lt;property id=&quot;20307&quot; value=&quot;277&quot;/&gt;&lt;/object&gt;&lt;object type=&quot;3&quot; unique_id=&quot;10025&quot;&gt;&lt;property id=&quot;20148&quot; value=&quot;5&quot;/&gt;&lt;property id=&quot;20300&quot; value=&quot;Slide 23 - &amp;quot;Snorting Meth&amp;quot;&quot;/&gt;&lt;property id=&quot;20307&quot; value=&quot;278&quot;/&gt;&lt;/object&gt;&lt;object type=&quot;3&quot; unique_id=&quot;10026&quot;&gt;&lt;property id=&quot;20148&quot; value=&quot;5&quot;/&gt;&lt;property id=&quot;20300&quot; value=&quot;Slide 24 - &amp;quot;Smoking Meth&amp;quot;&quot;/&gt;&lt;property id=&quot;20307&quot; value=&quot;279&quot;/&gt;&lt;/object&gt;&lt;object type=&quot;3&quot; unique_id=&quot;10027&quot;&gt;&lt;property id=&quot;20148&quot; value=&quot;5&quot;/&gt;&lt;property id=&quot;20300&quot; value=&quot;Slide 25 - &amp;quot;Meth Dose and Effects&amp;quot;&quot;/&gt;&lt;property id=&quot;20307&quot; value=&quot;263&quot;/&gt;&lt;/object&gt;&lt;object type=&quot;3&quot; unique_id=&quot;10028&quot;&gt;&lt;property id=&quot;20148&quot; value=&quot;5&quot;/&gt;&lt;property id=&quot;20300&quot; value=&quot;Slide 26 - &amp;quot;Pregnancy and Meth&amp;quot;&quot;/&gt;&lt;property id=&quot;20307&quot; value=&quot;280&quot;/&gt;&lt;/object&gt;&lt;object type=&quot;3&quot; unique_id=&quot;10029&quot;&gt;&lt;property id=&quot;20148&quot; value=&quot;5&quot;/&gt;&lt;property id=&quot;20300&quot; value=&quot;Slide 27 - &amp;quot;Other Effects on Children&amp;quot;&quot;/&gt;&lt;property id=&quot;20307&quot; value=&quot;284&quot;/&gt;&lt;/object&gt;&lt;object type=&quot;3&quot; unique_id=&quot;10030&quot;&gt;&lt;property id=&quot;20148&quot; value=&quot;5&quot;/&gt;&lt;property id=&quot;20300&quot; value=&quot;Slide 28 - &amp;quot;Other Problems With Meth Labs&amp;quot;&quot;/&gt;&lt;property id=&quot;20307&quot; value=&quot;285&quot;/&gt;&lt;/object&gt;&lt;object type=&quot;3&quot; unique_id=&quot;10031&quot;&gt;&lt;property id=&quot;20148&quot; value=&quot;5&quot;/&gt;&lt;property id=&quot;20300&quot; value=&quot;Slide 29 - &amp;quot;Cocaine&amp;quot;&quot;/&gt;&lt;property id=&quot;20307&quot; value=&quot;286&quot;/&gt;&lt;/object&gt;&lt;object type=&quot;3&quot; unique_id=&quot;10032&quot;&gt;&lt;property id=&quot;20148&quot; value=&quot;5&quot;/&gt;&lt;property id=&quot;20300&quot; value=&quot;Slide 30 - &amp;quot;Street Names&amp;quot;&quot;/&gt;&lt;property id=&quot;20307&quot; value=&quot;288&quot;/&gt;&lt;/object&gt;&lt;object type=&quot;3&quot; unique_id=&quot;10033&quot;&gt;&lt;property id=&quot;20148&quot; value=&quot;5&quot;/&gt;&lt;property id=&quot;20300&quot; value=&quot;Slide 31 - &amp;quot;Crack Cocaine&amp;quot;&quot;/&gt;&lt;property id=&quot;20307&quot; value=&quot;289&quot;/&gt;&lt;/object&gt;&lt;object type=&quot;3&quot; unique_id=&quot;10034&quot;&gt;&lt;property id=&quot;20148&quot; value=&quot;5&quot;/&gt;&lt;property id=&quot;20300&quot; value=&quot;Slide 32 - &amp;quot;Popularity of Cocaine&amp;quot;&quot;/&gt;&lt;property id=&quot;20307&quot; value=&quot;290&quot;/&gt;&lt;/object&gt;&lt;object type=&quot;3&quot; unique_id=&quot;10035&quot;&gt;&lt;property id=&quot;20148&quot; value=&quot;5&quot;/&gt;&lt;property id=&quot;20300&quot; value=&quot;Slide 33 - &amp;quot;Who Uses Cocaine?&amp;quot;&quot;/&gt;&lt;property id=&quot;20307&quot; value=&quot;291&quot;/&gt;&lt;/object&gt;&lt;object type=&quot;3&quot; unique_id=&quot;10036&quot;&gt;&lt;property id=&quot;20148&quot; value=&quot;5&quot;/&gt;&lt;property id=&quot;20300&quot; value=&quot;Slide 34 - &amp;quot;Immediate Psychological Effects&amp;quot;&quot;/&gt;&lt;property id=&quot;20307&quot; value=&quot;292&quot;/&gt;&lt;/object&gt;&lt;object type=&quot;3&quot; unique_id=&quot;10037&quot;&gt;&lt;property id=&quot;20148&quot; value=&quot;5&quot;/&gt;&lt;property id=&quot;20300&quot; value=&quot;Slide 35 - &amp;quot;Immediate Physical Effects        Constricted blood vessels&amp;quot;&quot;/&gt;&lt;property id=&quot;20307&quot; value=&quot;293&quot;/&gt;&lt;/object&gt;&lt;object type=&quot;3&quot; unique_id=&quot;10038&quot;&gt;&lt;property id=&quot;20148&quot; value=&quot;5&quot;/&gt;&lt;property id=&quot;20300&quot; value=&quot;Slide 36 - &amp;quot;Warning&amp;quot;&quot;/&gt;&lt;property id=&quot;20307&quot; value=&quot;294&quot;/&gt;&lt;/object&gt;&lt;object type=&quot;3&quot; unique_id=&quot;10039&quot;&gt;&lt;property id=&quot;20148&quot; value=&quot;5&quot;/&gt;&lt;property id=&quot;20300&quot; value=&quot;Slide 37 - &amp;quot;Chronic Psychological Effects&amp;quot;&quot;/&gt;&lt;property id=&quot;20307&quot; value=&quot;296&quot;/&gt;&lt;/object&gt;&lt;object type=&quot;3&quot; unique_id=&quot;10040&quot;&gt;&lt;property id=&quot;20148&quot; value=&quot;5&quot;/&gt;&lt;property id=&quot;20300&quot; value=&quot;Slide 38 - &amp;quot;Chronic Physical Effects&amp;quot;&quot;/&gt;&lt;property id=&quot;20307&quot; value=&quot;297&quot;/&gt;&lt;/object&gt;&lt;object type=&quot;3&quot; unique_id=&quot;10041&quot;&gt;&lt;property id=&quot;20148&quot; value=&quot;5&quot;/&gt;&lt;property id=&quot;20300&quot; value=&quot;Slide 39 - &amp;quot;Injecting Cocaine&amp;quot;&quot;/&gt;&lt;property id=&quot;20307&quot; value=&quot;298&quot;/&gt;&lt;/object&gt;&lt;object type=&quot;3&quot; unique_id=&quot;10042&quot;&gt;&lt;property id=&quot;20148&quot; value=&quot;5&quot;/&gt;&lt;property id=&quot;20300&quot; value=&quot;Slide 40 - &amp;quot;Snorting Cocaine&amp;quot;&quot;/&gt;&lt;property id=&quot;20307&quot; value=&quot;299&quot;/&gt;&lt;/object&gt;&lt;object type=&quot;3&quot; unique_id=&quot;10043&quot;&gt;&lt;property id=&quot;20148&quot; value=&quot;5&quot;/&gt;&lt;property id=&quot;20300&quot; value=&quot;Slide 41 - &amp;quot;Smoking Crack&amp;quot;&quot;/&gt;&lt;property id=&quot;20307&quot; value=&quot;300&quot;/&gt;&lt;/object&gt;&lt;object type=&quot;3&quot; unique_id=&quot;10044&quot;&gt;&lt;property id=&quot;20148&quot; value=&quot;5&quot;/&gt;&lt;property id=&quot;20300&quot; value=&quot;Slide 42 - &amp;quot;Cocaine Dose and Effects&amp;quot;&quot;/&gt;&lt;property id=&quot;20307&quot; value=&quot;302&quot;/&gt;&lt;/object&gt;&lt;object type=&quot;3&quot; unique_id=&quot;10045&quot;&gt;&lt;property id=&quot;20148&quot; value=&quot;5&quot;/&gt;&lt;property id=&quot;20300&quot; value=&quot;Slide 43 - &amp;quot;Pregnancy and Cocaine&amp;quot;&quot;/&gt;&lt;property id=&quot;20307&quot; value=&quot;303&quot;/&gt;&lt;/object&gt;&lt;object type=&quot;3&quot; unique_id=&quot;10046&quot;&gt;&lt;property id=&quot;20148&quot; value=&quot;5&quot;/&gt;&lt;property id=&quot;20300&quot; value=&quot;Slide 44 - &amp;quot;Cocaine–Exposed Children&amp;quot;&quot;/&gt;&lt;property id=&quot;20307&quot; value=&quot;304&quot;/&gt;&lt;/object&gt;&lt;/object&gt;&lt;object type=&quot;8&quot; unique_id=&quot;1009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1676</Words>
  <PresentationFormat>On-screen Show (4:3)</PresentationFormat>
  <Paragraphs>314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Question:</vt:lpstr>
      <vt:lpstr>Shabu Is Not Just Methamphetamine</vt:lpstr>
      <vt:lpstr>Question:</vt:lpstr>
      <vt:lpstr>Injecting Shabu</vt:lpstr>
      <vt:lpstr>Snorting Shabu</vt:lpstr>
      <vt:lpstr>Smoking Shabu</vt:lpstr>
      <vt:lpstr>Shabu Dose and Toxic Effects</vt:lpstr>
      <vt:lpstr>Pregnancy and Shabu</vt:lpstr>
      <vt:lpstr>Cocaine</vt:lpstr>
      <vt:lpstr>Question:</vt:lpstr>
      <vt:lpstr>Crack Cocaine</vt:lpstr>
      <vt:lpstr>Immediate Psychological Effects</vt:lpstr>
      <vt:lpstr>Immediate Physical Effects</vt:lpstr>
      <vt:lpstr>Warning</vt:lpstr>
      <vt:lpstr>Chronic Psychological Effects</vt:lpstr>
      <vt:lpstr>Chronic Physical Effects</vt:lpstr>
      <vt:lpstr>Injecting Cocaine</vt:lpstr>
      <vt:lpstr>Snorting Cocaine</vt:lpstr>
      <vt:lpstr>Smoking Crack</vt:lpstr>
      <vt:lpstr>Cocaine Dose and Toxic Effects</vt:lpstr>
      <vt:lpstr>Pregnancy and Cocaine</vt:lpstr>
      <vt:lpstr>Cocaine–Exposed Children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2005-03-31T16:25:36Z</dcterms:created>
  <dcterms:modified xsi:type="dcterms:W3CDTF">2019-10-07T06:24:34Z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