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8"/>
  </p:notesMasterIdLst>
  <p:handoutMasterIdLst>
    <p:handoutMasterId r:id="rId19"/>
  </p:handoutMasterIdLst>
  <p:sldIdLst>
    <p:sldId id="256" r:id="rId2"/>
    <p:sldId id="257" r:id="rId3"/>
    <p:sldId id="301" r:id="rId4"/>
    <p:sldId id="259" r:id="rId5"/>
    <p:sldId id="263" r:id="rId6"/>
    <p:sldId id="264" r:id="rId7"/>
    <p:sldId id="277" r:id="rId8"/>
    <p:sldId id="278" r:id="rId9"/>
    <p:sldId id="289" r:id="rId10"/>
    <p:sldId id="290" r:id="rId11"/>
    <p:sldId id="292" r:id="rId12"/>
    <p:sldId id="293" r:id="rId13"/>
    <p:sldId id="302" r:id="rId14"/>
    <p:sldId id="260" r:id="rId15"/>
    <p:sldId id="261" r:id="rId16"/>
    <p:sldId id="262" r:id="rId17"/>
  </p:sldIdLst>
  <p:sldSz cx="9144000" cy="6858000" type="screen4x3"/>
  <p:notesSz cx="7099300" cy="10234613"/>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0033CC"/>
    <a:srgbClr val="ECD8A6"/>
    <a:srgbClr val="FF9900"/>
    <a:srgbClr val="336699"/>
    <a:srgbClr val="990000"/>
    <a:srgbClr val="B2B2B2"/>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62632" autoAdjust="0"/>
  </p:normalViewPr>
  <p:slideViewPr>
    <p:cSldViewPr>
      <p:cViewPr varScale="1">
        <p:scale>
          <a:sx n="68" d="100"/>
          <a:sy n="68" d="100"/>
        </p:scale>
        <p:origin x="2364" y="54"/>
      </p:cViewPr>
      <p:guideLst>
        <p:guide orient="horz" pos="2160"/>
        <p:guide pos="2880"/>
      </p:guideLst>
    </p:cSldViewPr>
  </p:slideViewPr>
  <p:outlineViewPr>
    <p:cViewPr>
      <p:scale>
        <a:sx n="33" d="100"/>
        <a:sy n="33" d="100"/>
      </p:scale>
      <p:origin x="0" y="20454"/>
    </p:cViewPr>
  </p:outlineViewPr>
  <p:notesTextViewPr>
    <p:cViewPr>
      <p:scale>
        <a:sx n="75" d="100"/>
        <a:sy n="75" d="100"/>
      </p:scale>
      <p:origin x="0" y="0"/>
    </p:cViewPr>
  </p:notesTextViewPr>
  <p:sorterViewPr>
    <p:cViewPr>
      <p:scale>
        <a:sx n="75" d="100"/>
        <a:sy n="75" d="100"/>
      </p:scale>
      <p:origin x="0" y="0"/>
    </p:cViewPr>
  </p:sorterViewPr>
  <p:notesViewPr>
    <p:cSldViewPr>
      <p:cViewPr varScale="1">
        <p:scale>
          <a:sx n="75" d="100"/>
          <a:sy n="75" d="100"/>
        </p:scale>
        <p:origin x="3954" y="60"/>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899"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spcBef>
                <a:spcPct val="50000"/>
              </a:spcBef>
              <a:defRPr sz="1300">
                <a:latin typeface="Times New Roman" pitchFamily="18" charset="0"/>
              </a:defRPr>
            </a:lvl1pPr>
          </a:lstStyle>
          <a:p>
            <a:endParaRPr lang="en-US"/>
          </a:p>
        </p:txBody>
      </p:sp>
      <p:sp>
        <p:nvSpPr>
          <p:cNvPr id="80900"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spcBef>
                <a:spcPct val="50000"/>
              </a:spcBef>
              <a:defRPr sz="1300">
                <a:latin typeface="Times New Roman" pitchFamily="18" charset="0"/>
              </a:defRPr>
            </a:lvl1pPr>
          </a:lstStyle>
          <a:p>
            <a:endParaRPr lang="en-US"/>
          </a:p>
        </p:txBody>
      </p:sp>
      <p:sp>
        <p:nvSpPr>
          <p:cNvPr id="80901"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spcBef>
                <a:spcPct val="50000"/>
              </a:spcBef>
              <a:defRPr sz="1300">
                <a:latin typeface="Times New Roman" pitchFamily="18" charset="0"/>
              </a:defRPr>
            </a:lvl1pPr>
          </a:lstStyle>
          <a:p>
            <a:fld id="{81117A44-374E-4052-A6F0-F760D51D0656}" type="slidenum">
              <a:rPr lang="en-US"/>
              <a:pPr/>
              <a:t>‹#›</a:t>
            </a:fld>
            <a:endParaRPr lang="en-US"/>
          </a:p>
        </p:txBody>
      </p:sp>
    </p:spTree>
    <p:extLst>
      <p:ext uri="{BB962C8B-B14F-4D97-AF65-F5344CB8AC3E}">
        <p14:creationId xmlns:p14="http://schemas.microsoft.com/office/powerpoint/2010/main" val="3940832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defRPr>
            </a:lvl1pPr>
          </a:lstStyle>
          <a:p>
            <a:fld id="{3F14455C-091E-4976-88B7-C6EEF1B0B0DD}" type="slidenum">
              <a:rPr lang="en-US"/>
              <a:pPr/>
              <a:t>‹#›</a:t>
            </a:fld>
            <a:endParaRPr lang="en-US"/>
          </a:p>
        </p:txBody>
      </p:sp>
    </p:spTree>
    <p:extLst>
      <p:ext uri="{BB962C8B-B14F-4D97-AF65-F5344CB8AC3E}">
        <p14:creationId xmlns:p14="http://schemas.microsoft.com/office/powerpoint/2010/main" val="347165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C1E231-E944-4705-B337-BC5B324CD68F}" type="slidenum">
              <a:rPr lang="en-US"/>
              <a:pPr/>
              <a:t>1</a:t>
            </a:fld>
            <a:endParaRPr lang="en-US" dirty="0"/>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7-1—Roadmap for Recovery (1)</a:t>
            </a:r>
          </a:p>
          <a:p>
            <a:pPr marL="371532" lvl="0" indent="-371532">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looks at recovery as following a predictable course (like a roadmap) through a series of four recovery stages. </a:t>
            </a:r>
          </a:p>
          <a:p>
            <a:pPr marL="371532" lvl="0" indent="-371532">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are likely to experience particular physical and emotional changes and symptoms in each stage of recovery, and each stage brings particular relapse risks. Families are likely to witness these changes and symptoms.</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does not mean that every person or family will experience recovery in exactly the same way; although the general progression is predictable, every person in recovery will follow his or her own roadmap.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few people will progress from stage to stage smoothly, many will become “stuck” for a time in one stage, and others will veer off track completely before resuming their progress.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 though there will be variability, being aware of the stages of recovery can give people in recovery and their family members a basic idea of what to expect during recovery.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what to expect can help people avoid pitfalls and stay on the road to recovery. </a:t>
            </a:r>
            <a:endParaRPr lang="en-PH" dirty="0">
              <a:ea typeface="Yu Mincho" panose="02020400000000000000" pitchFamily="18" charset="-128"/>
              <a:cs typeface="Times New Roman" panose="02020603050405020304" pitchFamily="18" charset="0"/>
            </a:endParaRPr>
          </a:p>
          <a:p>
            <a:pPr marL="371532" lvl="0" indent="-371532">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what to expect also helps family members understand the recovery process and allows them to provide more support for the person in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2CCF9-17C8-47F5-975F-07CC5DB5EF60}" type="slidenum">
              <a:rPr lang="en-US"/>
              <a:pPr/>
              <a:t>10</a:t>
            </a:fld>
            <a:endParaRPr lang="en-US" dirty="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xfrm>
            <a:off x="946574" y="4861440"/>
            <a:ext cx="5206153" cy="5056465"/>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7-10—Stage 4: Adjustment and Resolution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adjustment/resolution stage typically lasts for about 2 months following the Wall stage.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Although a person is well past physical withdrawal and may have mended from many or most of the physical effects of substance use, recovery is far from complete.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There often is a great feeling of accomplishment at having passed the Wall stage.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This feeling can result in a false sense that, finally, one’s life can return to pretreatment normalcy.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People in recovery who successfully cope with this stage (and their family members) must rec­ognize that the lifestyle and relationship changes made are now the new definition of “normal.”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Once people have completed treatment, they need to shift from learning new skills to</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Maintaining a balanced lifestyle</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Monitoring for relapse signs </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Recognizing and accepting that recovering from addiction is a lifelong process</a:t>
            </a:r>
            <a:endParaRPr lang="en-PH" sz="11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Developing new areas of interest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Because of increasing emotional stability in this stage, the person may be ready to address signifi­cant, and sometimes volatile, underlying issues that were avoided or had not emerged before.</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4A003A-6430-4552-A886-D0AC0A21B3EC}" type="slidenum">
              <a:rPr lang="en-US"/>
              <a:pPr/>
              <a:t>11</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7-11—Adjustment and Resolution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Because cravings occur less often and feel less intense by this stage of recovery, people may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Believe that they now can use a secondary drug safely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Relax their vigilance for relapse signs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Relax the recovery structure they have created, putting themselves in high-risk situations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Return to relationships with people who use stimulants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Neglect recovery activities, losing the momentum of recovery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Neglect exercise and other self-care activities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and their families also may struggle with acceptance of the addiction and the lifelong nature of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Emerging or reemerging emotional or relationship issues may cause distress and a desire to use drugs or alcohol; these issues need to be addressed in a counseling or treatment setting to avoid possible relapse. </a:t>
            </a:r>
            <a:endParaRPr lang="en-PH" dirty="0">
              <a:ea typeface="Yu Mincho" panose="02020400000000000000" pitchFamily="18" charset="-128"/>
              <a:cs typeface="Times New Roman" panose="02020603050405020304" pitchFamily="18" charset="0"/>
            </a:endParaRPr>
          </a:p>
          <a:p>
            <a:pPr>
              <a:tabLst>
                <a:tab pos="247620" algn="l"/>
              </a:tabLst>
            </a:pPr>
            <a:endParaRPr lang="en-US" b="1" u="sng"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117EE-C5DF-4CEE-AC71-126ECFE6150E}" type="slidenum">
              <a:rPr lang="en-US"/>
              <a:pPr/>
              <a:t>12</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7-12—Adjustment and Resolution (Necessary Lifestyle Balance)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critical task for this stage of recovery (and in the future) is developing balance in one’s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representation of a recovery pie illustrates the lifestyle balance necessary to sustain ongoing abstinence and sobriety.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Every individual needs to find the optimal balance that works.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Families can help people in recovery find and maintain this balance in their lives.</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7-13—Question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why it is important to have a structured lifestyle in the process of recovery?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13</a:t>
            </a:fld>
            <a:endParaRPr lang="en-US"/>
          </a:p>
        </p:txBody>
      </p:sp>
    </p:spTree>
    <p:extLst>
      <p:ext uri="{BB962C8B-B14F-4D97-AF65-F5344CB8AC3E}">
        <p14:creationId xmlns:p14="http://schemas.microsoft.com/office/powerpoint/2010/main" val="1359638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A1CFFC-5E3A-4987-90AC-4270C8E9E00E}" type="slidenum">
              <a:rPr lang="en-US"/>
              <a:pPr/>
              <a:t>14</a:t>
            </a:fld>
            <a:endParaRPr lang="en-US" dirty="0"/>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7-14—Structured Lifestyle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structured lifestyle is an important part of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patients in outpatient treatment, a structured lifestyle must be established especially at the Withdrawal stage. With the help of their family members, they must learn to design their own structure.</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Patients in residential facilities usually follow the structure provided under the treatment program, but they should understand the importance of having a structured lifestyle in recovery and apply it after leaving the TRC.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Creating structure by scheduling their time can help people in recovery feel more in control of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Self-designed structure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Helps eliminate avoidable triggers by providing a plan to avoid them</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Makes the concept of “one day at a time” concrete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Reduces anxiety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Counters the drug-using lifestyle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Provides a basic foundation for ongoing recovery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Patients need to learn to schedule their time outside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can help by supporting the patients’ scheduling efforts.</a:t>
            </a:r>
            <a:endParaRPr lang="en-PH" dirty="0">
              <a:ea typeface="Yu Mincho" panose="02020400000000000000" pitchFamily="18" charset="-128"/>
              <a:cs typeface="Times New Roman" panose="02020603050405020304" pitchFamily="18" charset="0"/>
            </a:endParaRPr>
          </a:p>
          <a:p>
            <a:endParaRPr lang="en-US" sz="1100" b="1" u="sng"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BC4270-8611-42DE-A3DD-425EF378911A}" type="slidenum">
              <a:rPr lang="en-US"/>
              <a:pPr/>
              <a:t>15</a:t>
            </a:fld>
            <a:endParaRPr lang="en-US" dirty="0"/>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xfrm>
            <a:off x="946574" y="4861440"/>
            <a:ext cx="5206153" cy="5056465"/>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7-15—Structured Lifestyle (Building Blocks of Structure)</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With the help of their counselor and family members, people in recovery create structure by organizing and planning their time using schedule sheets.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building blocks of a person’s structure should incorporate new drug-free behavioral options, such as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Treatment activities</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Interest in new or long-dormant recreational/leisure activities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Attending 12-Step or self-help group meetings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Work, school, or volunteer activities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Physical exercise and sports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Activities with friends who are drug free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Time scheduling</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Family-related events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Spiritual activities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“Island building” (planning specific events or “islands” of rest, relaxation, or fun to look forward to)</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end result is a daily plan for activities that promotes recovery and reduces the possibility of boredom, impulsive decision making, exposure to triggers, and relapse.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3453B5-0545-44A0-9B42-A5542004C8FA}" type="slidenum">
              <a:rPr lang="en-US"/>
              <a:pPr/>
              <a:t>16</a:t>
            </a:fld>
            <a:endParaRPr lang="en-US"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pPr marL="0" lvl="1">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7-16—Structured Lifestyle (Scheduling Pitfalls)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Scheduling should be a positive experience, but sometimes scheduling can become tedious or stressful.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scheduling problems that a person in recovery can encounter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Unrealistic schedules (for example, working 8 hours, taking children to an afterschool activity, attending an aftercare session, attending a 12-Step meeting, and exercising—all in 1 day)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Unbalanced schedules (not enough or too much leisure time, for example)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Imposed schedules (allowing others to tell one what to do and when to do it, for example, rath­er than choosing activities oneself)</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No support from significant others</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Holidays, illness, and other changes that can disrupt one’s schedule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that patients in treatment work closely with their counselor to learn how to schedule appropriately and to plan for coping with unusual events that disrupt the schedule.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equally important that family members support patients’ efforts to schedule their time.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Scheduling and creating structure in one’s life is a skill that needs to be practiced.</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DCCD05-6D71-4B93-818A-9563462BB932}" type="slidenum">
              <a:rPr lang="en-US"/>
              <a:pPr/>
              <a:t>2</a:t>
            </a:fld>
            <a:endParaRPr lang="en-US" dirty="0"/>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7-2—Recovery Stages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Recovery stages we will discuss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1: Withdrawal (first 1-2 weeks in recovery)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2: Early abstinence (sometimes called the “Honeymoon” stage) (following 1 month after the Withdrawal)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3: Protracted abstinence (sometimes called “the Wall”) (following 3.5 months after the Honeymoon)</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Stage 4: Adjustment and resolution (following 2 months after the Wall)</a:t>
            </a:r>
            <a:endParaRPr lang="en-PH" dirty="0">
              <a:ea typeface="Yu Mincho" panose="02020400000000000000" pitchFamily="18" charset="-128"/>
              <a:cs typeface="Times New Roman" panose="02020603050405020304" pitchFamily="18" charset="0"/>
            </a:endParaRPr>
          </a:p>
          <a:p>
            <a:endParaRPr lang="en-US" b="1" u="sng"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7-3—Question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their feelings have changed over time after stopping substance use.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6E9B9A-6EFE-4B03-841F-35D7B25E4552}" type="slidenum">
              <a:rPr lang="en-US"/>
              <a:pPr/>
              <a:t>4</a:t>
            </a:fld>
            <a:endParaRPr lang="en-US" dirty="0"/>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xfrm>
            <a:off x="946574" y="4861440"/>
            <a:ext cx="5206153" cy="52850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7-4—Stage 1: 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withdrawal stage begins when a person first stops using drugs and alcohol.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stage lasts from 1 to 2 weeks.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Typical characteristics of the withdrawal stage (particularly for those who used methamphetamine or other stimulants) include</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Physical detoxification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Intense cravings for the drug</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Depression or anxiety</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Low energy</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Irritability or aggression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Exhaustion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Insomnia and extended periods of sleep</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Paranoia</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Memory problems and difficulty concentrating</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Intense hunger</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If people have been using other drugs heavily, such as tranquilizers, barbiturates, or heroin, or have been drinking alcohol heavily, they may experience symptoms of physical withdrawal from those substances, as well.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depression, anxiety, and paranoia people experience when first abstaining from stimulants are the direct result of the brain’s adjusting to the absence of a stimulant drug and, in most cases, are temporary.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It is important for both people in this stage of recovery and their family members to understand that these emotions will pass, but such emotions can lead to suicidal thoughts or plans in the short term. If the depression, anxiety, or paranoia persists or is very severe, a psychiatric consultation may be recommended. </a:t>
            </a:r>
            <a:endParaRPr lang="en-PH" sz="10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1FB4B-2B92-42DF-A5E1-54242BA7D1BC}" type="slidenum">
              <a:rPr lang="en-US"/>
              <a:pPr/>
              <a:t>5</a:t>
            </a:fld>
            <a:endParaRPr lang="en-US" dirty="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7-5—Withdrawal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withdrawal stage, people tend to feel out of control of their lives.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Symptoms such as paranoia, depression, fear of withdrawal, and disordered sleep patterns contribute to vulnerability to cravings, then relapse especially for those in outpatient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Unstructured time and proximity to triggers</a:t>
            </a:r>
            <a:r>
              <a:rPr lang="ja-JP" altLang="en-US" dirty="0">
                <a:ea typeface="Yu Mincho" panose="02020400000000000000" pitchFamily="18" charset="-128"/>
                <a:cs typeface="Times New Roman" panose="02020603050405020304" pitchFamily="18" charset="0"/>
              </a:rPr>
              <a:t> </a:t>
            </a:r>
            <a:r>
              <a:rPr lang="en-US" altLang="ja-JP" dirty="0">
                <a:ea typeface="Yu Mincho" panose="02020400000000000000" pitchFamily="18" charset="-128"/>
                <a:cs typeface="Times New Roman" panose="02020603050405020304" pitchFamily="18" charset="0"/>
              </a:rPr>
              <a:t>also</a:t>
            </a:r>
            <a:r>
              <a:rPr lang="en-US" dirty="0">
                <a:ea typeface="Yu Mincho" panose="02020400000000000000" pitchFamily="18" charset="-128"/>
                <a:cs typeface="Times New Roman" panose="02020603050405020304" pitchFamily="18" charset="0"/>
              </a:rPr>
              <a:t> increase the risk of relapse.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17C8BA-731A-4954-BCFD-5583AD109BDE}" type="slidenum">
              <a:rPr lang="en-US"/>
              <a:pPr/>
              <a:t>6</a:t>
            </a:fld>
            <a:endParaRPr lang="en-US" dirty="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7-6—Stage 2: Early Abstinence or “Honeymoon”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early abstinence stage is sometimes called the Honeymoon because it is the stage in which people often feel much better and start to think that their problems with substances are solved.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stage usually lasts for about 1 month after the Withdrawal stage.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Typical characteristics of the early abstinence stage (particularly for those who used metham­phetamine or other stimulants) include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Increased energy and optimism </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Overconfidence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Difficulty concentrating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Continued memory problems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Concerns about weight gain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Intense feelings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Mood swings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Other substance use </a:t>
            </a:r>
          </a:p>
          <a:p>
            <a:pPr marL="800100" lvl="1" indent="-342900">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Inability to prioritize </a:t>
            </a:r>
          </a:p>
          <a:p>
            <a:pPr marL="800100" lvl="1" indent="-342900">
              <a:lnSpc>
                <a:spcPct val="107000"/>
              </a:lnSpc>
              <a:spcAft>
                <a:spcPts val="80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Mild, continuing paranoia </a:t>
            </a:r>
          </a:p>
          <a:p>
            <a:pPr>
              <a:tabLst>
                <a:tab pos="433334" algn="l"/>
              </a:tabLst>
            </a:pPr>
            <a:endParaRPr lang="en-US" b="1"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4E6F55-9219-4C67-BD71-D0C6C6DAF8EF}" type="slidenum">
              <a:rPr lang="en-US"/>
              <a:pPr/>
              <a:t>7</a:t>
            </a:fld>
            <a:endParaRPr lang="en-US" dirty="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xfrm>
            <a:off x="946574" y="4861440"/>
            <a:ext cx="5206153" cy="4861441"/>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7-7—Early Abstinence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During this stage, people’s moods typically improve, they have more energy, cravings diminish, and confidence and optimism increase.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This increased energy leads some people to become overinvolved with their work; “workaholism,” in turn, may lead to relapse as recovering people in outpatient treatment because of:</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Becoming overtired and stressed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Discontinuation of structure and decrease in their involvement in treatment and other recovery activities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Overconfidence also may cause problems; people in recovery may start to believe “I’ve got this substance problem licked.” This belief can lead them to think that they</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No longer need treatment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PH" sz="1050" dirty="0">
                <a:ea typeface="Yu Mincho" panose="02020400000000000000" pitchFamily="18" charset="-128"/>
                <a:cs typeface="Times New Roman" panose="02020603050405020304" pitchFamily="18" charset="0"/>
              </a:rPr>
              <a:t>Can safely be around friends and family members who still are using drugs or go to places where they used drugs </a:t>
            </a:r>
          </a:p>
          <a:p>
            <a:pPr marL="800100" lvl="1" indent="-342900">
              <a:lnSpc>
                <a:spcPct val="107000"/>
              </a:lnSpc>
              <a:spcAft>
                <a:spcPts val="0"/>
              </a:spcAft>
              <a:buFont typeface="Wingdings" panose="05000000000000000000" pitchFamily="2" charset="2"/>
              <a:buChar char=""/>
            </a:pPr>
            <a:r>
              <a:rPr lang="en-PH" sz="1050" dirty="0">
                <a:ea typeface="Yu Mincho" panose="02020400000000000000" pitchFamily="18" charset="-128"/>
                <a:cs typeface="Times New Roman" panose="02020603050405020304" pitchFamily="18" charset="0"/>
              </a:rPr>
              <a:t>Can safely use a drug other than their “problem” drug or drink alcohol </a:t>
            </a: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Exposure to triggers and using secondary drugs or alcohol often may lead to relapse to metham­phetamine or other stimulant use. </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People in this stage also may experience resistance to continued behavior change.</a:t>
            </a:r>
            <a:endParaRPr lang="en-PH" sz="105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People in recovery in this stage need to</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Recognize the risks in this stage of recovery </a:t>
            </a:r>
            <a:endParaRPr lang="en-PH" sz="105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50" dirty="0">
                <a:ea typeface="Yu Mincho" panose="02020400000000000000" pitchFamily="18" charset="-128"/>
                <a:cs typeface="Times New Roman" panose="02020603050405020304" pitchFamily="18" charset="0"/>
              </a:rPr>
              <a:t>Learn to channel Honeymoon energy toward specific recovery tasks, putting together a solid structure of activities to build momentum that will carry them through subsequent recovery stages </a:t>
            </a:r>
            <a:endParaRPr lang="en-PH" sz="105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25A24-C199-467C-9BD4-750C29C8BA10}" type="slidenum">
              <a:rPr lang="en-US"/>
              <a:pPr/>
              <a:t>8</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xfrm>
            <a:off x="946574" y="4861440"/>
            <a:ext cx="5206153" cy="5132666"/>
          </a:xfrm>
        </p:spPr>
        <p:txBody>
          <a:bodyPr>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7-8—Stage 3: Protracted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The protracted abstinence stage typically lasts for about 3 to 4 months after the Honeymoon stage.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stage (sometimes called the Wall) brings a shift back from the high of the Honeymoon phase to a period of low energy and an emotional state often characterized by apathy, depression, and anhedonia (inability to experience pleasure). </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This shift is likely even though people in recovery are continuing to make positive changes in their lives and are beginning to reap the benefits of recovery.</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Common characteristics of this stage of recovery include</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Low energy</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Return of cravings</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Return to old behaviors</a:t>
            </a: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Continued lifestyle changes</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Positive benefits from abstinence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Anger and depression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Emotional swings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Episodes of paranoia or suspicion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Unclear thinking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Isolation</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Weight gain </a:t>
            </a:r>
            <a:endParaRPr lang="en-PH" sz="10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Family adjustment and conflict</a:t>
            </a:r>
            <a:endParaRPr lang="en-PH" sz="10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000" dirty="0">
                <a:ea typeface="Yu Mincho" panose="02020400000000000000" pitchFamily="18" charset="-128"/>
                <a:cs typeface="Times New Roman" panose="02020603050405020304" pitchFamily="18" charset="0"/>
              </a:rPr>
              <a:t>It is important for people in recovery and their family members to know that the changes of this stage are the result of a continuing healing process in the brain and that, if people remain abstinent, their brain chemistry will stabilize and the negative emotions and the low energy of this stage will pass. </a:t>
            </a:r>
            <a:endParaRPr lang="en-US" sz="1000" b="1" u="sng" dirty="0">
              <a:cs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6923E4-AF47-4586-B233-D65B45F3D632}" type="slidenum">
              <a:rPr lang="en-US"/>
              <a:pPr/>
              <a:t>9</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xfrm>
            <a:off x="946573" y="4642644"/>
            <a:ext cx="5206153" cy="5132665"/>
          </a:xfrm>
        </p:spPr>
        <p:txBody>
          <a:bodyPr numCol="1">
            <a:no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7-9—Protracted Abstinence (Relapse Risk Factors)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Relapse factors for those in outpatient treatment common to this stage include: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Increased emotionality</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Breakdown of structure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Behavioral “drift”</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Interpersonal conflict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Decreased ability to feel pleasure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Loss of motivation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Insomnia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Low energy/fatigue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Paranoia </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Secondary drug or alcohol use</a:t>
            </a:r>
            <a:endParaRPr lang="en-PH" sz="900"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Relapse justification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person in recovery is particularly vulnerable to relapse during the protracted abstinence stage because the person often perceives that the negative emotional states and low energy common to this stage will persist indefinitely.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The person in this stage of recovery may begin to think that if recovery feels this bad, it may not be worth it.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This thinking, and the low energy and fatigue, can lead to behavioral drift, a gradual letting go of the structure (including treatment activities and 12-Step or mutual-help group meetings) and other behavioral changes the person has worked hard to achieve.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As structure breaks down, the person may experience more thoughts about using drugs or alcohol and begin to create justifications for use.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critical that the person in recovery anticipate the Wall and understand it is a temporary phase.</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It is critical that a person in recovery remain in treatment and continue the behavioral changes already made to this point to avoid a sequence of inertia, boredom, loss of recovery focus, relapse justification, and, finally, relapse. </a:t>
            </a:r>
            <a:endParaRPr lang="en-PH" sz="900"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900" dirty="0">
                <a:ea typeface="Yu Mincho" panose="02020400000000000000" pitchFamily="18" charset="-128"/>
                <a:cs typeface="Times New Roman" panose="02020603050405020304" pitchFamily="18" charset="0"/>
              </a:rPr>
              <a:t>Good self-care, particularly regular exercise, and the understanding and support of family members can greatly help a person negotiate this phase successfully. </a:t>
            </a:r>
            <a:endParaRPr lang="en-PH" sz="900" dirty="0">
              <a:ea typeface="Yu Mincho" panose="02020400000000000000" pitchFamily="18" charset="-128"/>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0595"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110596" name="Rectangle 4"/>
          <p:cNvSpPr>
            <a:spLocks noGrp="1" noChangeArrowheads="1"/>
          </p:cNvSpPr>
          <p:nvPr>
            <p:ph type="sldNum" sz="quarter" idx="4"/>
          </p:nvPr>
        </p:nvSpPr>
        <p:spPr/>
        <p:txBody>
          <a:bodyPr/>
          <a:lstStyle>
            <a:lvl1pPr>
              <a:defRPr/>
            </a:lvl1pPr>
          </a:lstStyle>
          <a:p>
            <a:r>
              <a:rPr lang="en-US" dirty="0"/>
              <a:t>7-</a:t>
            </a:r>
            <a:fld id="{9C0371CA-1837-40A3-9BB8-67AD66FF261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84F7C6B5-EB7D-413A-808C-EC6F5EFA26BE}" type="slidenum">
              <a:rPr lang="en-US" smtClean="0"/>
              <a:pPr/>
              <a:t>‹#›</a:t>
            </a:fld>
            <a:endParaRPr lang="en-US" dirty="0"/>
          </a:p>
        </p:txBody>
      </p:sp>
    </p:spTree>
    <p:extLst>
      <p:ext uri="{BB962C8B-B14F-4D97-AF65-F5344CB8AC3E}">
        <p14:creationId xmlns:p14="http://schemas.microsoft.com/office/powerpoint/2010/main" val="853829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9E1366FE-9B5F-4AC5-AC3F-3E6AC6AD2113}" type="slidenum">
              <a:rPr lang="en-US" smtClean="0"/>
              <a:pPr/>
              <a:t>‹#›</a:t>
            </a:fld>
            <a:endParaRPr lang="en-US" dirty="0"/>
          </a:p>
        </p:txBody>
      </p:sp>
    </p:spTree>
    <p:extLst>
      <p:ext uri="{BB962C8B-B14F-4D97-AF65-F5344CB8AC3E}">
        <p14:creationId xmlns:p14="http://schemas.microsoft.com/office/powerpoint/2010/main" val="651148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7-</a:t>
            </a:r>
            <a:fld id="{A469AEAF-452D-49F6-B6E3-B34C95A71E90}" type="slidenum">
              <a:rPr lang="en-US" smtClean="0"/>
              <a:pPr/>
              <a:t>‹#›</a:t>
            </a:fld>
            <a:endParaRPr lang="en-US" dirty="0"/>
          </a:p>
        </p:txBody>
      </p:sp>
    </p:spTree>
    <p:extLst>
      <p:ext uri="{BB962C8B-B14F-4D97-AF65-F5344CB8AC3E}">
        <p14:creationId xmlns:p14="http://schemas.microsoft.com/office/powerpoint/2010/main" val="3822697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7-</a:t>
            </a:r>
            <a:fld id="{1DA64FCE-B7CD-4EFB-B069-135C8C7C4895}" type="slidenum">
              <a:rPr lang="en-US" smtClean="0"/>
              <a:pPr/>
              <a:t>‹#›</a:t>
            </a:fld>
            <a:endParaRPr lang="en-US" dirty="0"/>
          </a:p>
        </p:txBody>
      </p:sp>
    </p:spTree>
    <p:extLst>
      <p:ext uri="{BB962C8B-B14F-4D97-AF65-F5344CB8AC3E}">
        <p14:creationId xmlns:p14="http://schemas.microsoft.com/office/powerpoint/2010/main" val="420336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7-</a:t>
            </a:r>
            <a:fld id="{64BFBE99-7F4A-483C-9D8B-6689C3FC0EA5}" type="slidenum">
              <a:rPr lang="en-US" smtClean="0"/>
              <a:pPr/>
              <a:t>‹#›</a:t>
            </a:fld>
            <a:endParaRPr lang="en-US" dirty="0"/>
          </a:p>
        </p:txBody>
      </p:sp>
    </p:spTree>
    <p:extLst>
      <p:ext uri="{BB962C8B-B14F-4D97-AF65-F5344CB8AC3E}">
        <p14:creationId xmlns:p14="http://schemas.microsoft.com/office/powerpoint/2010/main" val="255961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7-</a:t>
            </a:r>
            <a:fld id="{16DD6EB8-EBB7-47EC-9915-5924F14A1DCA}" type="slidenum">
              <a:rPr lang="en-US" smtClean="0"/>
              <a:pPr/>
              <a:t>‹#›</a:t>
            </a:fld>
            <a:endParaRPr lang="en-US" dirty="0"/>
          </a:p>
        </p:txBody>
      </p:sp>
    </p:spTree>
    <p:extLst>
      <p:ext uri="{BB962C8B-B14F-4D97-AF65-F5344CB8AC3E}">
        <p14:creationId xmlns:p14="http://schemas.microsoft.com/office/powerpoint/2010/main" val="293577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7-</a:t>
            </a:r>
            <a:fld id="{0D7F5E27-C383-4FCF-8ABC-A7BCC77F8253}" type="slidenum">
              <a:rPr lang="en-US" smtClean="0"/>
              <a:pPr/>
              <a:t>‹#›</a:t>
            </a:fld>
            <a:endParaRPr lang="en-US" dirty="0"/>
          </a:p>
        </p:txBody>
      </p:sp>
    </p:spTree>
    <p:extLst>
      <p:ext uri="{BB962C8B-B14F-4D97-AF65-F5344CB8AC3E}">
        <p14:creationId xmlns:p14="http://schemas.microsoft.com/office/powerpoint/2010/main" val="2060558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7-</a:t>
            </a:r>
            <a:fld id="{D767BB6B-FCC2-41BD-BEB5-B5FC3EC7AD46}" type="slidenum">
              <a:rPr lang="en-US" smtClean="0"/>
              <a:pPr/>
              <a:t>‹#›</a:t>
            </a:fld>
            <a:endParaRPr lang="en-US" dirty="0"/>
          </a:p>
        </p:txBody>
      </p:sp>
    </p:spTree>
    <p:extLst>
      <p:ext uri="{BB962C8B-B14F-4D97-AF65-F5344CB8AC3E}">
        <p14:creationId xmlns:p14="http://schemas.microsoft.com/office/powerpoint/2010/main" val="8702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7-</a:t>
            </a:r>
            <a:fld id="{061AB95D-35BC-4B05-81E3-61D1FAEFB66E}" type="slidenum">
              <a:rPr lang="en-US" smtClean="0"/>
              <a:pPr/>
              <a:t>‹#›</a:t>
            </a:fld>
            <a:endParaRPr lang="en-US" dirty="0"/>
          </a:p>
        </p:txBody>
      </p:sp>
    </p:spTree>
    <p:extLst>
      <p:ext uri="{BB962C8B-B14F-4D97-AF65-F5344CB8AC3E}">
        <p14:creationId xmlns:p14="http://schemas.microsoft.com/office/powerpoint/2010/main" val="29686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7-</a:t>
            </a:r>
            <a:fld id="{6653C46C-E86F-44BF-A9A2-2FD4233E209C}" type="slidenum">
              <a:rPr lang="en-US" smtClean="0"/>
              <a:pPr/>
              <a:t>‹#›</a:t>
            </a:fld>
            <a:endParaRPr lang="en-US" dirty="0"/>
          </a:p>
        </p:txBody>
      </p:sp>
    </p:spTree>
    <p:extLst>
      <p:ext uri="{BB962C8B-B14F-4D97-AF65-F5344CB8AC3E}">
        <p14:creationId xmlns:p14="http://schemas.microsoft.com/office/powerpoint/2010/main" val="299350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ChangeArrowheads="1"/>
          </p:cNvSpPr>
          <p:nvPr/>
        </p:nvSpPr>
        <p:spPr bwMode="auto">
          <a:xfrm>
            <a:off x="0" y="6324600"/>
            <a:ext cx="9144000" cy="533400"/>
          </a:xfrm>
          <a:prstGeom prst="rect">
            <a:avLst/>
          </a:prstGeom>
          <a:gradFill rotWithShape="1">
            <a:gsLst>
              <a:gs pos="0">
                <a:schemeClr val="bg1"/>
              </a:gs>
              <a:gs pos="100000">
                <a:schemeClr val="bg1">
                  <a:lumMod val="75000"/>
                </a:schemeClr>
              </a:gs>
            </a:gsLst>
            <a:lin ang="5400000" scaled="1"/>
          </a:gradFill>
          <a:ln>
            <a:noFill/>
          </a:ln>
          <a:effectLst/>
        </p:spPr>
        <p:txBody>
          <a:bodyPr wrap="none" anchor="ctr"/>
          <a:lstStyle/>
          <a:p>
            <a:endParaRPr lang="en-US"/>
          </a:p>
        </p:txBody>
      </p:sp>
      <p:sp>
        <p:nvSpPr>
          <p:cNvPr id="109571" name="Rectangle 3"/>
          <p:cNvSpPr>
            <a:spLocks noChangeArrowheads="1"/>
          </p:cNvSpPr>
          <p:nvPr/>
        </p:nvSpPr>
        <p:spPr bwMode="auto">
          <a:xfrm>
            <a:off x="1" y="0"/>
            <a:ext cx="9144000" cy="533400"/>
          </a:xfrm>
          <a:prstGeom prst="rect">
            <a:avLst/>
          </a:prstGeom>
          <a:gradFill rotWithShape="1">
            <a:gsLst>
              <a:gs pos="0">
                <a:schemeClr val="bg1">
                  <a:lumMod val="75000"/>
                </a:schemeClr>
              </a:gs>
              <a:gs pos="100000">
                <a:schemeClr val="bg1"/>
              </a:gs>
            </a:gsLst>
            <a:lin ang="5400000" scaled="1"/>
          </a:gradFill>
          <a:ln>
            <a:noFill/>
          </a:ln>
          <a:effectLst/>
        </p:spPr>
        <p:txBody>
          <a:bodyPr wrap="none" anchor="ctr"/>
          <a:lstStyle/>
          <a:p>
            <a:endParaRPr lang="en-US"/>
          </a:p>
        </p:txBody>
      </p:sp>
      <p:sp>
        <p:nvSpPr>
          <p:cNvPr id="1095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95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7-</a:t>
            </a:r>
            <a:fld id="{EBE7045A-09F2-4714-AD21-79395AFF8A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8CDF13-390E-4CE6-A105-74F07B3C3047}"/>
              </a:ext>
            </a:extLst>
          </p:cNvPr>
          <p:cNvSpPr>
            <a:spLocks noGrp="1"/>
          </p:cNvSpPr>
          <p:nvPr>
            <p:ph type="sldNum" sz="quarter" idx="4"/>
          </p:nvPr>
        </p:nvSpPr>
        <p:spPr/>
        <p:txBody>
          <a:bodyPr/>
          <a:lstStyle/>
          <a:p>
            <a:r>
              <a:rPr lang="en-US"/>
              <a:t>7-</a:t>
            </a:r>
            <a:fld id="{9C0371CA-1837-40A3-9BB8-67AD66FF261B}" type="slidenum">
              <a:rPr lang="en-US" smtClean="0"/>
              <a:pPr/>
              <a:t>1</a:t>
            </a:fld>
            <a:endParaRPr lang="en-US" dirty="0"/>
          </a:p>
        </p:txBody>
      </p:sp>
      <p:sp>
        <p:nvSpPr>
          <p:cNvPr id="6" name="Rectangle 2">
            <a:extLst>
              <a:ext uri="{FF2B5EF4-FFF2-40B4-BE49-F238E27FC236}">
                <a16:creationId xmlns:a16="http://schemas.microsoft.com/office/drawing/2014/main" id="{EDBF844B-88C5-46D0-A421-CF3FF0090524}"/>
              </a:ext>
            </a:extLst>
          </p:cNvPr>
          <p:cNvSpPr txBox="1">
            <a:spLocks noChangeArrowheads="1"/>
          </p:cNvSpPr>
          <p:nvPr/>
        </p:nvSpPr>
        <p:spPr bwMode="auto">
          <a:xfrm>
            <a:off x="1989574" y="1822727"/>
            <a:ext cx="7154426" cy="2723105"/>
          </a:xfrm>
          <a:prstGeom prst="rect">
            <a:avLst/>
          </a:prstGeom>
          <a:gradFill>
            <a:gsLst>
              <a:gs pos="0">
                <a:schemeClr val="bg1"/>
              </a:gs>
              <a:gs pos="50000">
                <a:schemeClr val="bg1">
                  <a:lumMod val="75000"/>
                </a:scheme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a:r>
              <a:rPr lang="en-US" sz="4800" b="1" kern="0" dirty="0">
                <a:solidFill>
                  <a:schemeClr val="tx1"/>
                </a:solidFill>
              </a:rPr>
              <a:t>Session 7:</a:t>
            </a:r>
            <a:br>
              <a:rPr lang="en-US" sz="4400" b="1" kern="0" dirty="0">
                <a:solidFill>
                  <a:schemeClr val="tx1"/>
                </a:solidFill>
              </a:rPr>
            </a:br>
            <a:r>
              <a:rPr lang="en-US" sz="4000" b="1" kern="0" dirty="0">
                <a:solidFill>
                  <a:schemeClr val="tx1"/>
                </a:solidFill>
              </a:rPr>
              <a:t>Roadmap for Recovery (1)</a:t>
            </a:r>
            <a:endParaRPr lang="en-US" sz="4000" b="1" i="1" kern="0" dirty="0">
              <a:solidFill>
                <a:schemeClr val="tx1"/>
              </a:solidFill>
            </a:endParaRPr>
          </a:p>
        </p:txBody>
      </p:sp>
      <p:sp>
        <p:nvSpPr>
          <p:cNvPr id="8" name="Rectangle 7">
            <a:extLst>
              <a:ext uri="{FF2B5EF4-FFF2-40B4-BE49-F238E27FC236}">
                <a16:creationId xmlns:a16="http://schemas.microsoft.com/office/drawing/2014/main" id="{C4BB017C-287A-4EF4-9A6C-76B58E3636C0}"/>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723900" y="361951"/>
            <a:ext cx="7696200" cy="1143000"/>
          </a:xfrm>
        </p:spPr>
        <p:txBody>
          <a:bodyPr/>
          <a:lstStyle/>
          <a:p>
            <a:r>
              <a:rPr lang="en-US" sz="3200" b="1" dirty="0"/>
              <a:t>Stage 4: Adjustment and Resolution </a:t>
            </a:r>
            <a:r>
              <a:rPr lang="en-US" sz="3200" dirty="0"/>
              <a:t>(following 2 months)</a:t>
            </a:r>
            <a:endParaRPr lang="en-US" sz="3200" b="1" i="1" dirty="0"/>
          </a:p>
        </p:txBody>
      </p:sp>
      <p:sp>
        <p:nvSpPr>
          <p:cNvPr id="71689" name="Rectangle 9"/>
          <p:cNvSpPr>
            <a:spLocks noGrp="1" noChangeArrowheads="1"/>
          </p:cNvSpPr>
          <p:nvPr>
            <p:ph sz="half" idx="1"/>
          </p:nvPr>
        </p:nvSpPr>
        <p:spPr>
          <a:xfrm>
            <a:off x="723900" y="2209216"/>
            <a:ext cx="6877050" cy="1066800"/>
          </a:xfrm>
        </p:spPr>
        <p:txBody>
          <a:bodyPr/>
          <a:lstStyle/>
          <a:p>
            <a:pPr>
              <a:buClrTx/>
            </a:pPr>
            <a:r>
              <a:rPr lang="en-US" sz="2400" dirty="0"/>
              <a:t>Feelings of accomplishment</a:t>
            </a:r>
          </a:p>
          <a:p>
            <a:pPr>
              <a:buClrTx/>
            </a:pPr>
            <a:r>
              <a:rPr lang="en-US" altLang="ja-JP" sz="2400" dirty="0"/>
              <a:t>Continued lifestyle and relationship change</a:t>
            </a:r>
          </a:p>
        </p:txBody>
      </p:sp>
      <p:sp>
        <p:nvSpPr>
          <p:cNvPr id="8" name="Rectangle 9">
            <a:extLst>
              <a:ext uri="{FF2B5EF4-FFF2-40B4-BE49-F238E27FC236}">
                <a16:creationId xmlns:a16="http://schemas.microsoft.com/office/drawing/2014/main" id="{17C20749-5EEC-4A4C-8982-A53570746256}"/>
              </a:ext>
            </a:extLst>
          </p:cNvPr>
          <p:cNvSpPr txBox="1">
            <a:spLocks noChangeArrowheads="1"/>
          </p:cNvSpPr>
          <p:nvPr/>
        </p:nvSpPr>
        <p:spPr bwMode="auto">
          <a:xfrm>
            <a:off x="723900" y="3429000"/>
            <a:ext cx="7696200" cy="221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400">
                <a:solidFill>
                  <a:schemeClr val="tx1"/>
                </a:solidFill>
                <a:latin typeface="+mn-lt"/>
              </a:defRPr>
            </a:lvl2pPr>
            <a:lvl3pPr marL="1143000" indent="-228600" algn="l" rtl="0" fontAlgn="base">
              <a:spcBef>
                <a:spcPct val="20000"/>
              </a:spcBef>
              <a:spcAft>
                <a:spcPct val="0"/>
              </a:spcAft>
              <a:buClr>
                <a:srgbClr val="2B85BB"/>
              </a:buClr>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buClrTx/>
              <a:buNone/>
            </a:pPr>
            <a:r>
              <a:rPr lang="en-US" sz="2400" i="1" kern="0" dirty="0"/>
              <a:t>People in this stage need to shift from learning new skills to:</a:t>
            </a:r>
          </a:p>
          <a:p>
            <a:pPr>
              <a:buClrTx/>
            </a:pPr>
            <a:r>
              <a:rPr lang="en-US" sz="2400" kern="0" dirty="0"/>
              <a:t>Maintaining a balanced lifestyle</a:t>
            </a:r>
          </a:p>
          <a:p>
            <a:pPr>
              <a:buClrTx/>
            </a:pPr>
            <a:r>
              <a:rPr lang="en-US" altLang="ja-JP" sz="2400" kern="0" dirty="0"/>
              <a:t>Monitoring for relapse signs</a:t>
            </a:r>
          </a:p>
          <a:p>
            <a:pPr>
              <a:buClrTx/>
            </a:pPr>
            <a:r>
              <a:rPr lang="en-US" altLang="ja-JP" sz="2400" kern="0" dirty="0"/>
              <a:t>Accepting that recovery is a life-long process</a:t>
            </a:r>
          </a:p>
          <a:p>
            <a:pPr>
              <a:buClrTx/>
            </a:pPr>
            <a:r>
              <a:rPr lang="en-US" altLang="ja-JP" sz="2400" kern="0" dirty="0"/>
              <a:t>Developing new areas of interest</a:t>
            </a:r>
          </a:p>
        </p:txBody>
      </p:sp>
      <p:sp>
        <p:nvSpPr>
          <p:cNvPr id="5" name="Slide Number Placeholder 4">
            <a:extLst>
              <a:ext uri="{FF2B5EF4-FFF2-40B4-BE49-F238E27FC236}">
                <a16:creationId xmlns:a16="http://schemas.microsoft.com/office/drawing/2014/main" id="{3AFE02CF-98FE-44F7-A08D-90AC362BAF87}"/>
              </a:ext>
            </a:extLst>
          </p:cNvPr>
          <p:cNvSpPr>
            <a:spLocks noGrp="1"/>
          </p:cNvSpPr>
          <p:nvPr>
            <p:ph type="sldNum" sz="quarter" idx="11"/>
          </p:nvPr>
        </p:nvSpPr>
        <p:spPr/>
        <p:txBody>
          <a:bodyPr/>
          <a:lstStyle/>
          <a:p>
            <a:r>
              <a:rPr lang="en-US" dirty="0"/>
              <a:t>8-</a:t>
            </a:r>
            <a:fld id="{64BFBE99-7F4A-483C-9D8B-6689C3FC0EA5}" type="slidenum">
              <a:rPr lang="en-US" smtClean="0"/>
              <a:pPr/>
              <a:t>10</a:t>
            </a:fld>
            <a:endParaRPr lang="en-US" dirty="0"/>
          </a:p>
        </p:txBody>
      </p:sp>
      <p:sp>
        <p:nvSpPr>
          <p:cNvPr id="13" name="Rectangle 12">
            <a:extLst>
              <a:ext uri="{FF2B5EF4-FFF2-40B4-BE49-F238E27FC236}">
                <a16:creationId xmlns:a16="http://schemas.microsoft.com/office/drawing/2014/main" id="{34FF4B83-32F8-4599-BDBE-14339FCEE538}"/>
              </a:ext>
            </a:extLst>
          </p:cNvPr>
          <p:cNvSpPr/>
          <p:nvPr/>
        </p:nvSpPr>
        <p:spPr>
          <a:xfrm>
            <a:off x="723900" y="1614231"/>
            <a:ext cx="7848600" cy="523220"/>
          </a:xfrm>
          <a:prstGeom prst="rect">
            <a:avLst/>
          </a:prstGeom>
        </p:spPr>
        <p:txBody>
          <a:bodyPr wrap="square">
            <a:spAutoFit/>
          </a:bodyPr>
          <a:lstStyle/>
          <a:p>
            <a:r>
              <a:rPr lang="en-US" altLang="ja-JP" sz="2800" u="sng" dirty="0"/>
              <a:t>Characteristics</a:t>
            </a:r>
            <a:endParaRPr lang="ja-JP" altLang="en-US" sz="2800"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body" idx="1"/>
          </p:nvPr>
        </p:nvSpPr>
        <p:spPr>
          <a:xfrm>
            <a:off x="723900" y="2386855"/>
            <a:ext cx="7696200" cy="3429000"/>
          </a:xfrm>
        </p:spPr>
        <p:txBody>
          <a:bodyPr/>
          <a:lstStyle/>
          <a:p>
            <a:pPr>
              <a:buClrTx/>
            </a:pPr>
            <a:r>
              <a:rPr lang="en-US" sz="2400" dirty="0"/>
              <a:t>Secondary drug or alcohol use</a:t>
            </a:r>
          </a:p>
          <a:p>
            <a:pPr>
              <a:buClrTx/>
            </a:pPr>
            <a:r>
              <a:rPr lang="en-US" sz="2400" dirty="0"/>
              <a:t>Feeling “cured” and relaxing vigilance for relapse signs</a:t>
            </a:r>
          </a:p>
          <a:p>
            <a:pPr>
              <a:buClrTx/>
            </a:pPr>
            <a:r>
              <a:rPr lang="en-US" sz="2400" dirty="0"/>
              <a:t>Relaxation of structure</a:t>
            </a:r>
          </a:p>
          <a:p>
            <a:pPr>
              <a:buClrTx/>
            </a:pPr>
            <a:r>
              <a:rPr lang="en-US" sz="2400" dirty="0"/>
              <a:t>Return to relationships with people who use substances</a:t>
            </a:r>
          </a:p>
          <a:p>
            <a:pPr>
              <a:buClrTx/>
            </a:pPr>
            <a:r>
              <a:rPr lang="en-US" sz="2400" dirty="0"/>
              <a:t>Neglect recovery activities, losing the momentum of recovery</a:t>
            </a:r>
          </a:p>
          <a:p>
            <a:pPr>
              <a:buClrTx/>
            </a:pPr>
            <a:r>
              <a:rPr lang="en-US" sz="2400" dirty="0"/>
              <a:t>Neglect exercise and other self-care activities</a:t>
            </a:r>
          </a:p>
        </p:txBody>
      </p:sp>
      <p:sp>
        <p:nvSpPr>
          <p:cNvPr id="3" name="Slide Number Placeholder 2">
            <a:extLst>
              <a:ext uri="{FF2B5EF4-FFF2-40B4-BE49-F238E27FC236}">
                <a16:creationId xmlns:a16="http://schemas.microsoft.com/office/drawing/2014/main" id="{22F929C7-9B0D-4FB8-B9CC-527C8B648009}"/>
              </a:ext>
            </a:extLst>
          </p:cNvPr>
          <p:cNvSpPr>
            <a:spLocks noGrp="1"/>
          </p:cNvSpPr>
          <p:nvPr>
            <p:ph type="sldNum" sz="quarter" idx="11"/>
          </p:nvPr>
        </p:nvSpPr>
        <p:spPr/>
        <p:txBody>
          <a:bodyPr/>
          <a:lstStyle/>
          <a:p>
            <a:r>
              <a:rPr lang="en-US"/>
              <a:t>8-</a:t>
            </a:r>
            <a:fld id="{A469AEAF-452D-49F6-B6E3-B34C95A71E90}" type="slidenum">
              <a:rPr lang="en-US" smtClean="0"/>
              <a:pPr/>
              <a:t>11</a:t>
            </a:fld>
            <a:endParaRPr lang="en-US" dirty="0"/>
          </a:p>
        </p:txBody>
      </p:sp>
      <p:sp>
        <p:nvSpPr>
          <p:cNvPr id="5" name="Rectangle 2">
            <a:extLst>
              <a:ext uri="{FF2B5EF4-FFF2-40B4-BE49-F238E27FC236}">
                <a16:creationId xmlns:a16="http://schemas.microsoft.com/office/drawing/2014/main" id="{008285FD-5778-412B-8977-DD6F4ACFBD13}"/>
              </a:ext>
            </a:extLst>
          </p:cNvPr>
          <p:cNvSpPr txBox="1">
            <a:spLocks noChangeArrowheads="1"/>
          </p:cNvSpPr>
          <p:nvPr/>
        </p:nvSpPr>
        <p:spPr bwMode="auto">
          <a:xfrm>
            <a:off x="723900" y="361951"/>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Stage 4: Adjustment and Resolution </a:t>
            </a:r>
            <a:r>
              <a:rPr lang="en-US" sz="3200" kern="0" dirty="0"/>
              <a:t>(following 2 months)</a:t>
            </a:r>
            <a:endParaRPr lang="en-US" sz="3200" b="1" i="1" kern="0" dirty="0"/>
          </a:p>
        </p:txBody>
      </p:sp>
      <p:sp>
        <p:nvSpPr>
          <p:cNvPr id="7" name="Rectangle 6">
            <a:extLst>
              <a:ext uri="{FF2B5EF4-FFF2-40B4-BE49-F238E27FC236}">
                <a16:creationId xmlns:a16="http://schemas.microsoft.com/office/drawing/2014/main" id="{46816D33-6216-407C-8F96-5A656277234F}"/>
              </a:ext>
            </a:extLst>
          </p:cNvPr>
          <p:cNvSpPr/>
          <p:nvPr/>
        </p:nvSpPr>
        <p:spPr>
          <a:xfrm>
            <a:off x="727417" y="1684293"/>
            <a:ext cx="7848600" cy="523220"/>
          </a:xfrm>
          <a:prstGeom prst="rect">
            <a:avLst/>
          </a:prstGeom>
        </p:spPr>
        <p:txBody>
          <a:bodyPr wrap="square">
            <a:spAutoFit/>
          </a:bodyPr>
          <a:lstStyle/>
          <a:p>
            <a:r>
              <a:rPr lang="en-US" altLang="ja-JP" sz="2800" u="sng" dirty="0"/>
              <a:t>Relapse Risk Factors</a:t>
            </a:r>
            <a:endParaRPr lang="ja-JP" altLang="en-US" sz="2800"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umbrella, object, clock&#10;&#10;Description automatically generated">
            <a:extLst>
              <a:ext uri="{FF2B5EF4-FFF2-40B4-BE49-F238E27FC236}">
                <a16:creationId xmlns:a16="http://schemas.microsoft.com/office/drawing/2014/main" id="{E9B67AE5-EB9B-4A9C-8F4E-47E5B6359D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492" y="1787353"/>
            <a:ext cx="7527608" cy="4696042"/>
          </a:xfrm>
          <a:prstGeom prst="rect">
            <a:avLst/>
          </a:prstGeom>
        </p:spPr>
      </p:pic>
      <p:sp>
        <p:nvSpPr>
          <p:cNvPr id="77826" name="Rectangle 2"/>
          <p:cNvSpPr>
            <a:spLocks noGrp="1" noChangeArrowheads="1"/>
          </p:cNvSpPr>
          <p:nvPr>
            <p:ph type="title"/>
          </p:nvPr>
        </p:nvSpPr>
        <p:spPr>
          <a:xfrm>
            <a:off x="723900" y="1354935"/>
            <a:ext cx="7696200" cy="649953"/>
          </a:xfrm>
        </p:spPr>
        <p:txBody>
          <a:bodyPr/>
          <a:lstStyle/>
          <a:p>
            <a:r>
              <a:rPr lang="en-US" sz="2800" u="sng" dirty="0"/>
              <a:t>Necessary Lifestyle Balance</a:t>
            </a:r>
          </a:p>
        </p:txBody>
      </p:sp>
      <p:sp>
        <p:nvSpPr>
          <p:cNvPr id="9" name="TextBox 8">
            <a:extLst>
              <a:ext uri="{FF2B5EF4-FFF2-40B4-BE49-F238E27FC236}">
                <a16:creationId xmlns:a16="http://schemas.microsoft.com/office/drawing/2014/main" id="{CF66B429-BCFC-41BB-8478-C522C06D00D7}"/>
              </a:ext>
            </a:extLst>
          </p:cNvPr>
          <p:cNvSpPr txBox="1"/>
          <p:nvPr/>
        </p:nvSpPr>
        <p:spPr>
          <a:xfrm>
            <a:off x="1684429" y="2180444"/>
            <a:ext cx="1371600" cy="523220"/>
          </a:xfrm>
          <a:prstGeom prst="rect">
            <a:avLst/>
          </a:prstGeom>
          <a:noFill/>
        </p:spPr>
        <p:txBody>
          <a:bodyPr wrap="square" rtlCol="0">
            <a:spAutoFit/>
          </a:bodyPr>
          <a:lstStyle/>
          <a:p>
            <a:r>
              <a:rPr lang="en-PH" sz="2800" b="1" dirty="0"/>
              <a:t>Work</a:t>
            </a:r>
          </a:p>
        </p:txBody>
      </p:sp>
      <p:sp>
        <p:nvSpPr>
          <p:cNvPr id="12" name="TextBox 11">
            <a:extLst>
              <a:ext uri="{FF2B5EF4-FFF2-40B4-BE49-F238E27FC236}">
                <a16:creationId xmlns:a16="http://schemas.microsoft.com/office/drawing/2014/main" id="{3270D96B-87B4-42EF-A722-CF63DF712069}"/>
              </a:ext>
            </a:extLst>
          </p:cNvPr>
          <p:cNvSpPr txBox="1"/>
          <p:nvPr/>
        </p:nvSpPr>
        <p:spPr>
          <a:xfrm>
            <a:off x="6633369" y="2070240"/>
            <a:ext cx="1371600" cy="523220"/>
          </a:xfrm>
          <a:prstGeom prst="rect">
            <a:avLst/>
          </a:prstGeom>
          <a:noFill/>
        </p:spPr>
        <p:txBody>
          <a:bodyPr wrap="square" rtlCol="0">
            <a:spAutoFit/>
          </a:bodyPr>
          <a:lstStyle/>
          <a:p>
            <a:r>
              <a:rPr lang="en-PH" sz="2800" b="1" dirty="0"/>
              <a:t>Sleep</a:t>
            </a:r>
          </a:p>
        </p:txBody>
      </p:sp>
      <p:sp>
        <p:nvSpPr>
          <p:cNvPr id="13" name="TextBox 12">
            <a:extLst>
              <a:ext uri="{FF2B5EF4-FFF2-40B4-BE49-F238E27FC236}">
                <a16:creationId xmlns:a16="http://schemas.microsoft.com/office/drawing/2014/main" id="{53EAFBDF-052A-4207-8AC6-D9BA75EE6B6F}"/>
              </a:ext>
            </a:extLst>
          </p:cNvPr>
          <p:cNvSpPr txBox="1"/>
          <p:nvPr/>
        </p:nvSpPr>
        <p:spPr>
          <a:xfrm>
            <a:off x="1447800" y="5069663"/>
            <a:ext cx="1945341" cy="954107"/>
          </a:xfrm>
          <a:prstGeom prst="rect">
            <a:avLst/>
          </a:prstGeom>
          <a:noFill/>
        </p:spPr>
        <p:txBody>
          <a:bodyPr wrap="square" rtlCol="0">
            <a:spAutoFit/>
          </a:bodyPr>
          <a:lstStyle/>
          <a:p>
            <a:pPr algn="ctr"/>
            <a:r>
              <a:rPr lang="en-PH" sz="2800" b="1" dirty="0"/>
              <a:t>Recovery Activities</a:t>
            </a:r>
          </a:p>
        </p:txBody>
      </p:sp>
      <p:sp>
        <p:nvSpPr>
          <p:cNvPr id="14" name="TextBox 13">
            <a:extLst>
              <a:ext uri="{FF2B5EF4-FFF2-40B4-BE49-F238E27FC236}">
                <a16:creationId xmlns:a16="http://schemas.microsoft.com/office/drawing/2014/main" id="{8396DEFB-C986-4078-94D1-5FABE2F970F1}"/>
              </a:ext>
            </a:extLst>
          </p:cNvPr>
          <p:cNvSpPr txBox="1"/>
          <p:nvPr/>
        </p:nvSpPr>
        <p:spPr>
          <a:xfrm>
            <a:off x="6915150" y="4225995"/>
            <a:ext cx="1504950" cy="523220"/>
          </a:xfrm>
          <a:prstGeom prst="rect">
            <a:avLst/>
          </a:prstGeom>
          <a:noFill/>
        </p:spPr>
        <p:txBody>
          <a:bodyPr wrap="square" rtlCol="0">
            <a:spAutoFit/>
          </a:bodyPr>
          <a:lstStyle/>
          <a:p>
            <a:r>
              <a:rPr lang="en-PH" sz="2800" b="1" dirty="0"/>
              <a:t>Leisure</a:t>
            </a:r>
          </a:p>
        </p:txBody>
      </p:sp>
      <p:sp>
        <p:nvSpPr>
          <p:cNvPr id="15" name="TextBox 14">
            <a:extLst>
              <a:ext uri="{FF2B5EF4-FFF2-40B4-BE49-F238E27FC236}">
                <a16:creationId xmlns:a16="http://schemas.microsoft.com/office/drawing/2014/main" id="{3114A631-7795-470C-B843-F8BFCAB7D8C5}"/>
              </a:ext>
            </a:extLst>
          </p:cNvPr>
          <p:cNvSpPr txBox="1"/>
          <p:nvPr/>
        </p:nvSpPr>
        <p:spPr>
          <a:xfrm>
            <a:off x="4820974" y="5909639"/>
            <a:ext cx="2565159" cy="523220"/>
          </a:xfrm>
          <a:prstGeom prst="rect">
            <a:avLst/>
          </a:prstGeom>
          <a:noFill/>
        </p:spPr>
        <p:txBody>
          <a:bodyPr wrap="square" rtlCol="0">
            <a:spAutoFit/>
          </a:bodyPr>
          <a:lstStyle/>
          <a:p>
            <a:r>
              <a:rPr lang="en-PH" sz="2800" b="1" dirty="0"/>
              <a:t>Relationships</a:t>
            </a:r>
          </a:p>
        </p:txBody>
      </p:sp>
      <p:sp>
        <p:nvSpPr>
          <p:cNvPr id="3" name="Slide Number Placeholder 2">
            <a:extLst>
              <a:ext uri="{FF2B5EF4-FFF2-40B4-BE49-F238E27FC236}">
                <a16:creationId xmlns:a16="http://schemas.microsoft.com/office/drawing/2014/main" id="{79E88CA3-4F30-45BB-B281-BD40B46AAB46}"/>
              </a:ext>
            </a:extLst>
          </p:cNvPr>
          <p:cNvSpPr>
            <a:spLocks noGrp="1"/>
          </p:cNvSpPr>
          <p:nvPr>
            <p:ph type="sldNum" sz="quarter" idx="11"/>
          </p:nvPr>
        </p:nvSpPr>
        <p:spPr/>
        <p:txBody>
          <a:bodyPr/>
          <a:lstStyle/>
          <a:p>
            <a:r>
              <a:rPr lang="en-US"/>
              <a:t>8-</a:t>
            </a:r>
            <a:fld id="{A469AEAF-452D-49F6-B6E3-B34C95A71E90}" type="slidenum">
              <a:rPr lang="en-US" smtClean="0"/>
              <a:pPr/>
              <a:t>12</a:t>
            </a:fld>
            <a:endParaRPr lang="en-US" dirty="0"/>
          </a:p>
        </p:txBody>
      </p:sp>
      <p:sp>
        <p:nvSpPr>
          <p:cNvPr id="10" name="Rectangle 2">
            <a:extLst>
              <a:ext uri="{FF2B5EF4-FFF2-40B4-BE49-F238E27FC236}">
                <a16:creationId xmlns:a16="http://schemas.microsoft.com/office/drawing/2014/main" id="{426318C7-6BA2-4A22-9D4C-073B2DB74F71}"/>
              </a:ext>
            </a:extLst>
          </p:cNvPr>
          <p:cNvSpPr txBox="1">
            <a:spLocks noChangeArrowheads="1"/>
          </p:cNvSpPr>
          <p:nvPr/>
        </p:nvSpPr>
        <p:spPr bwMode="auto">
          <a:xfrm>
            <a:off x="723900" y="250031"/>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Stage 4: Adjustment and Resolution </a:t>
            </a:r>
            <a:r>
              <a:rPr lang="en-US" sz="3200" kern="0" dirty="0"/>
              <a:t>(following 2 months)</a:t>
            </a:r>
            <a:endParaRPr lang="en-US" sz="3200" b="1" i="1" kern="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Why is it important to have a structured lifestyle in the process of recovery?</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13</a:t>
            </a:fld>
            <a:endParaRPr lang="en-US"/>
          </a:p>
        </p:txBody>
      </p:sp>
    </p:spTree>
    <p:extLst>
      <p:ext uri="{BB962C8B-B14F-4D97-AF65-F5344CB8AC3E}">
        <p14:creationId xmlns:p14="http://schemas.microsoft.com/office/powerpoint/2010/main" val="364204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dirty="0"/>
              <a:t>Structured Lifestyle</a:t>
            </a:r>
            <a:endParaRPr lang="en-US" sz="3200" b="1" i="1" dirty="0"/>
          </a:p>
        </p:txBody>
      </p:sp>
      <p:sp>
        <p:nvSpPr>
          <p:cNvPr id="11272" name="Rectangle 8"/>
          <p:cNvSpPr>
            <a:spLocks noGrp="1" noChangeArrowheads="1"/>
          </p:cNvSpPr>
          <p:nvPr>
            <p:ph type="body" idx="1"/>
          </p:nvPr>
        </p:nvSpPr>
        <p:spPr/>
        <p:txBody>
          <a:bodyPr/>
          <a:lstStyle/>
          <a:p>
            <a:pPr>
              <a:buFont typeface="Wingdings" pitchFamily="2" charset="2"/>
              <a:buNone/>
            </a:pPr>
            <a:r>
              <a:rPr lang="en-US" dirty="0"/>
              <a:t>Self-designed structure:</a:t>
            </a:r>
          </a:p>
          <a:p>
            <a:r>
              <a:rPr lang="en-US" dirty="0"/>
              <a:t>Helps eliminate avoidable triggers</a:t>
            </a:r>
          </a:p>
          <a:p>
            <a:r>
              <a:rPr lang="en-US" dirty="0"/>
              <a:t>Makes the concept of “one day at a time” concrete</a:t>
            </a:r>
          </a:p>
          <a:p>
            <a:r>
              <a:rPr lang="en-US" dirty="0"/>
              <a:t>Reduces anxiety</a:t>
            </a:r>
          </a:p>
          <a:p>
            <a:r>
              <a:rPr lang="en-US" dirty="0"/>
              <a:t>Counters the drug-using lifestyle</a:t>
            </a:r>
          </a:p>
          <a:p>
            <a:r>
              <a:rPr lang="en-US" dirty="0"/>
              <a:t>Provides a basic foundation for ongoing recovery</a:t>
            </a:r>
          </a:p>
        </p:txBody>
      </p:sp>
      <p:sp>
        <p:nvSpPr>
          <p:cNvPr id="2" name="Slide Number Placeholder 1">
            <a:extLst>
              <a:ext uri="{FF2B5EF4-FFF2-40B4-BE49-F238E27FC236}">
                <a16:creationId xmlns:a16="http://schemas.microsoft.com/office/drawing/2014/main" id="{D24D65C0-7DD4-4BC0-8FBC-37855BA1233C}"/>
              </a:ext>
            </a:extLst>
          </p:cNvPr>
          <p:cNvSpPr>
            <a:spLocks noGrp="1"/>
          </p:cNvSpPr>
          <p:nvPr>
            <p:ph type="sldNum" sz="quarter" idx="11"/>
          </p:nvPr>
        </p:nvSpPr>
        <p:spPr/>
        <p:txBody>
          <a:bodyPr/>
          <a:lstStyle/>
          <a:p>
            <a:r>
              <a:rPr lang="en-US"/>
              <a:t>7-</a:t>
            </a:r>
            <a:fld id="{A469AEAF-452D-49F6-B6E3-B34C95A71E9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799" y="990306"/>
            <a:ext cx="7696200" cy="792163"/>
          </a:xfrm>
        </p:spPr>
        <p:txBody>
          <a:bodyPr/>
          <a:lstStyle/>
          <a:p>
            <a:r>
              <a:rPr lang="en-US" sz="2800" u="sng" dirty="0"/>
              <a:t>Building Blocks of Structure</a:t>
            </a:r>
          </a:p>
        </p:txBody>
      </p:sp>
      <p:graphicFrame>
        <p:nvGraphicFramePr>
          <p:cNvPr id="8" name="Table 7">
            <a:extLst>
              <a:ext uri="{FF2B5EF4-FFF2-40B4-BE49-F238E27FC236}">
                <a16:creationId xmlns:a16="http://schemas.microsoft.com/office/drawing/2014/main" id="{88D58ADC-EBC3-4ED5-A074-ACF5F0EAA3EE}"/>
              </a:ext>
            </a:extLst>
          </p:cNvPr>
          <p:cNvGraphicFramePr>
            <a:graphicFrameLocks noGrp="1"/>
          </p:cNvGraphicFramePr>
          <p:nvPr>
            <p:extLst>
              <p:ext uri="{D42A27DB-BD31-4B8C-83A1-F6EECF244321}">
                <p14:modId xmlns:p14="http://schemas.microsoft.com/office/powerpoint/2010/main" val="173559768"/>
              </p:ext>
            </p:extLst>
          </p:nvPr>
        </p:nvGraphicFramePr>
        <p:xfrm>
          <a:off x="685799" y="1651926"/>
          <a:ext cx="7905751" cy="4453332"/>
        </p:xfrm>
        <a:graphic>
          <a:graphicData uri="http://schemas.openxmlformats.org/drawingml/2006/table">
            <a:tbl>
              <a:tblPr firstRow="1" firstCol="1" bandRow="1">
                <a:tableStyleId>{5C22544A-7EE6-4342-B048-85BDC9FD1C3A}</a:tableStyleId>
              </a:tblPr>
              <a:tblGrid>
                <a:gridCol w="1501779">
                  <a:extLst>
                    <a:ext uri="{9D8B030D-6E8A-4147-A177-3AD203B41FA5}">
                      <a16:colId xmlns:a16="http://schemas.microsoft.com/office/drawing/2014/main" val="2512319871"/>
                    </a:ext>
                  </a:extLst>
                </a:gridCol>
                <a:gridCol w="1447498">
                  <a:extLst>
                    <a:ext uri="{9D8B030D-6E8A-4147-A177-3AD203B41FA5}">
                      <a16:colId xmlns:a16="http://schemas.microsoft.com/office/drawing/2014/main" val="1738002791"/>
                    </a:ext>
                  </a:extLst>
                </a:gridCol>
                <a:gridCol w="1147316">
                  <a:extLst>
                    <a:ext uri="{9D8B030D-6E8A-4147-A177-3AD203B41FA5}">
                      <a16:colId xmlns:a16="http://schemas.microsoft.com/office/drawing/2014/main" val="331771066"/>
                    </a:ext>
                  </a:extLst>
                </a:gridCol>
                <a:gridCol w="662056">
                  <a:extLst>
                    <a:ext uri="{9D8B030D-6E8A-4147-A177-3AD203B41FA5}">
                      <a16:colId xmlns:a16="http://schemas.microsoft.com/office/drawing/2014/main" val="839081412"/>
                    </a:ext>
                  </a:extLst>
                </a:gridCol>
                <a:gridCol w="506624">
                  <a:extLst>
                    <a:ext uri="{9D8B030D-6E8A-4147-A177-3AD203B41FA5}">
                      <a16:colId xmlns:a16="http://schemas.microsoft.com/office/drawing/2014/main" val="3096792975"/>
                    </a:ext>
                  </a:extLst>
                </a:gridCol>
                <a:gridCol w="144750">
                  <a:extLst>
                    <a:ext uri="{9D8B030D-6E8A-4147-A177-3AD203B41FA5}">
                      <a16:colId xmlns:a16="http://schemas.microsoft.com/office/drawing/2014/main" val="1147658591"/>
                    </a:ext>
                  </a:extLst>
                </a:gridCol>
                <a:gridCol w="601637">
                  <a:extLst>
                    <a:ext uri="{9D8B030D-6E8A-4147-A177-3AD203B41FA5}">
                      <a16:colId xmlns:a16="http://schemas.microsoft.com/office/drawing/2014/main" val="1808713206"/>
                    </a:ext>
                  </a:extLst>
                </a:gridCol>
                <a:gridCol w="1894091">
                  <a:extLst>
                    <a:ext uri="{9D8B030D-6E8A-4147-A177-3AD203B41FA5}">
                      <a16:colId xmlns:a16="http://schemas.microsoft.com/office/drawing/2014/main" val="1043446977"/>
                    </a:ext>
                  </a:extLst>
                </a:gridCol>
              </a:tblGrid>
              <a:tr h="867432">
                <a:tc gridSpan="3">
                  <a:txBody>
                    <a:bodyPr/>
                    <a:lstStyle/>
                    <a:p>
                      <a:pPr algn="ctr">
                        <a:lnSpc>
                          <a:spcPct val="150000"/>
                        </a:lnSpc>
                        <a:spcAft>
                          <a:spcPts val="0"/>
                        </a:spcAft>
                      </a:pPr>
                      <a:r>
                        <a:rPr lang="en-PH" sz="2000" b="0" kern="100" dirty="0">
                          <a:solidFill>
                            <a:schemeClr val="tx1"/>
                          </a:solidFill>
                          <a:effectLst/>
                        </a:rPr>
                        <a:t>Treatment Activities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5">
                  <a:txBody>
                    <a:bodyPr/>
                    <a:lstStyle/>
                    <a:p>
                      <a:pPr algn="ctr">
                        <a:lnSpc>
                          <a:spcPct val="100000"/>
                        </a:lnSpc>
                      </a:pPr>
                      <a:r>
                        <a:rPr lang="en-PH" sz="2000" b="0" kern="100" dirty="0">
                          <a:solidFill>
                            <a:schemeClr val="tx1"/>
                          </a:solidFill>
                          <a:effectLst/>
                        </a:rPr>
                        <a:t>Recreational/Leisure</a:t>
                      </a:r>
                      <a:br>
                        <a:rPr lang="en-PH" sz="2000" b="0" kern="100" dirty="0">
                          <a:solidFill>
                            <a:schemeClr val="tx1"/>
                          </a:solidFill>
                          <a:effectLst/>
                        </a:rPr>
                      </a:br>
                      <a:r>
                        <a:rPr lang="en-PH" sz="2000" b="0" kern="100" dirty="0">
                          <a:solidFill>
                            <a:schemeClr val="tx1"/>
                          </a:solidFill>
                          <a:effectLst/>
                        </a:rPr>
                        <a:t>Activities</a:t>
                      </a:r>
                      <a:endParaRPr lang="en-PH" sz="1600" dirty="0"/>
                    </a:p>
                  </a:txBody>
                  <a:tcPr marL="68580" marR="68580" marT="108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00604484"/>
                  </a:ext>
                </a:extLst>
              </a:tr>
              <a:tr h="506190">
                <a:tc gridSpan="7">
                  <a:txBody>
                    <a:bodyPr/>
                    <a:lstStyle/>
                    <a:p>
                      <a:pPr algn="ctr">
                        <a:lnSpc>
                          <a:spcPct val="150000"/>
                        </a:lnSpc>
                        <a:spcAft>
                          <a:spcPts val="0"/>
                        </a:spcAft>
                      </a:pPr>
                      <a:r>
                        <a:rPr lang="en-PH" sz="2000" b="0" kern="100" dirty="0">
                          <a:solidFill>
                            <a:schemeClr val="tx1"/>
                          </a:solidFill>
                          <a:effectLst/>
                        </a:rPr>
                        <a:t>12-Step/Self-Help Meetings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a:txBody>
                    <a:bodyPr/>
                    <a:lstStyle/>
                    <a:p>
                      <a:pPr algn="ctr">
                        <a:lnSpc>
                          <a:spcPct val="150000"/>
                        </a:lnSpc>
                        <a:spcAft>
                          <a:spcPts val="0"/>
                        </a:spcAft>
                      </a:pPr>
                      <a:r>
                        <a:rPr lang="en-PH" sz="2000" kern="100" dirty="0">
                          <a:effectLst/>
                        </a:rPr>
                        <a:t>School</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extLst>
                  <a:ext uri="{0D108BD9-81ED-4DB2-BD59-A6C34878D82A}">
                    <a16:rowId xmlns:a16="http://schemas.microsoft.com/office/drawing/2014/main" val="4138778029"/>
                  </a:ext>
                </a:extLst>
              </a:tr>
              <a:tr h="867432">
                <a:tc gridSpan="2">
                  <a:txBody>
                    <a:bodyPr/>
                    <a:lstStyle/>
                    <a:p>
                      <a:pPr algn="ctr">
                        <a:lnSpc>
                          <a:spcPct val="150000"/>
                        </a:lnSpc>
                        <a:spcAft>
                          <a:spcPts val="0"/>
                        </a:spcAft>
                      </a:pPr>
                      <a:r>
                        <a:rPr lang="en-PH" sz="2000" b="0" kern="100" dirty="0">
                          <a:solidFill>
                            <a:schemeClr val="tx1"/>
                          </a:solidFill>
                          <a:effectLst/>
                        </a:rPr>
                        <a:t>Sports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gridSpan="6">
                  <a:txBody>
                    <a:bodyPr/>
                    <a:lstStyle/>
                    <a:p>
                      <a:pPr algn="ctr"/>
                      <a:r>
                        <a:rPr lang="en-PH" sz="2000" b="0" kern="100" dirty="0">
                          <a:solidFill>
                            <a:schemeClr val="tx1"/>
                          </a:solidFill>
                          <a:effectLst/>
                        </a:rPr>
                        <a:t>Activities With Friends </a:t>
                      </a:r>
                    </a:p>
                    <a:p>
                      <a:pPr algn="ctr"/>
                      <a:r>
                        <a:rPr lang="en-PH" sz="2000" b="0" kern="100" dirty="0">
                          <a:solidFill>
                            <a:schemeClr val="tx1"/>
                          </a:solidFill>
                          <a:effectLst/>
                        </a:rPr>
                        <a:t>Who Are Drug Free</a:t>
                      </a:r>
                      <a:endParaRPr lang="en-PH" sz="1600" dirty="0"/>
                    </a:p>
                  </a:txBody>
                  <a:tcPr marL="68580" marR="68580" marT="108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r>
                        <a:rPr lang="en-PH" sz="2400" b="0" kern="100" dirty="0">
                          <a:solidFill>
                            <a:schemeClr val="tx1"/>
                          </a:solidFill>
                          <a:effectLst/>
                        </a:rPr>
                        <a:t>Activities With Friends Who Are Drug Free</a:t>
                      </a:r>
                      <a:endParaRPr lang="en-PH"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01473661"/>
                  </a:ext>
                </a:extLst>
              </a:tr>
              <a:tr h="732009">
                <a:tc gridSpan="6">
                  <a:txBody>
                    <a:bodyPr/>
                    <a:lstStyle/>
                    <a:p>
                      <a:pPr algn="ctr">
                        <a:lnSpc>
                          <a:spcPct val="150000"/>
                        </a:lnSpc>
                        <a:spcAft>
                          <a:spcPts val="0"/>
                        </a:spcAft>
                      </a:pPr>
                      <a:r>
                        <a:rPr lang="en-PH" sz="2000" b="0" kern="100" dirty="0">
                          <a:solidFill>
                            <a:schemeClr val="tx1"/>
                          </a:solidFill>
                          <a:effectLst/>
                        </a:rPr>
                        <a:t>Time Scheduling</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pPr algn="ctr">
                        <a:spcAft>
                          <a:spcPts val="0"/>
                        </a:spcAft>
                      </a:pPr>
                      <a:endParaRPr lang="en-PH" sz="1600" b="0" kern="10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r>
                        <a:rPr lang="en-PH" sz="2400" kern="100" dirty="0">
                          <a:effectLst/>
                        </a:rPr>
                        <a:t>Exercise</a:t>
                      </a:r>
                      <a:endParaRPr lang="en-PH" sz="16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600" kern="100" dirty="0">
                          <a:effectLst/>
                        </a:rPr>
                        <a:t> </a:t>
                      </a:r>
                      <a:endParaRPr lang="en-PH" sz="16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2">
                  <a:txBody>
                    <a:bodyPr/>
                    <a:lstStyle/>
                    <a:p>
                      <a:pPr algn="ctr">
                        <a:lnSpc>
                          <a:spcPct val="150000"/>
                        </a:lnSpc>
                        <a:spcAft>
                          <a:spcPts val="0"/>
                        </a:spcAft>
                      </a:pPr>
                      <a:r>
                        <a:rPr lang="en-PH" sz="2000" kern="100" dirty="0">
                          <a:effectLst/>
                        </a:rPr>
                        <a:t>Exercise</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kumimoji="1" lang="ja-JP" altLang="en-US" sz="16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7520743"/>
                  </a:ext>
                </a:extLst>
              </a:tr>
              <a:tr h="732009">
                <a:tc>
                  <a:txBody>
                    <a:bodyPr/>
                    <a:lstStyle/>
                    <a:p>
                      <a:pPr algn="ctr">
                        <a:lnSpc>
                          <a:spcPct val="150000"/>
                        </a:lnSpc>
                        <a:spcAft>
                          <a:spcPts val="0"/>
                        </a:spcAft>
                      </a:pPr>
                      <a:r>
                        <a:rPr lang="en-PH" sz="2000" b="0" kern="100" dirty="0">
                          <a:solidFill>
                            <a:schemeClr val="tx1"/>
                          </a:solidFill>
                          <a:effectLst/>
                        </a:rPr>
                        <a:t>Work</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3">
                  <a:txBody>
                    <a:bodyPr/>
                    <a:lstStyle/>
                    <a:p>
                      <a:pPr algn="ctr">
                        <a:lnSpc>
                          <a:spcPct val="150000"/>
                        </a:lnSpc>
                        <a:spcAft>
                          <a:spcPts val="0"/>
                        </a:spcAft>
                      </a:pPr>
                      <a:r>
                        <a:rPr lang="en-PH" sz="2000" b="0" kern="100" dirty="0">
                          <a:solidFill>
                            <a:schemeClr val="tx1"/>
                          </a:solidFill>
                          <a:effectLst/>
                        </a:rPr>
                        <a:t>Family-Related Events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4">
                  <a:txBody>
                    <a:bodyPr/>
                    <a:lstStyle/>
                    <a:p>
                      <a:pPr marL="0" algn="ctr" defTabSz="914400" rtl="0" eaLnBrk="1" latinLnBrk="0" hangingPunct="1">
                        <a:lnSpc>
                          <a:spcPct val="150000"/>
                        </a:lnSpc>
                        <a:spcAft>
                          <a:spcPts val="0"/>
                        </a:spcAft>
                      </a:pPr>
                      <a:r>
                        <a:rPr lang="en-PH" sz="2000" b="0" kern="100" dirty="0">
                          <a:solidFill>
                            <a:schemeClr val="tx1"/>
                          </a:solidFill>
                          <a:effectLst/>
                          <a:latin typeface="+mn-lt"/>
                          <a:ea typeface="+mn-ea"/>
                          <a:cs typeface="+mn-cs"/>
                        </a:rPr>
                        <a:t>Community Activities</a:t>
                      </a:r>
                      <a:endParaRPr lang="ja-JP" altLang="en-US" sz="2000" b="0" kern="100" dirty="0">
                        <a:solidFill>
                          <a:schemeClr val="tx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68668054"/>
                  </a:ext>
                </a:extLst>
              </a:tr>
              <a:tr h="732009">
                <a:tc gridSpan="5">
                  <a:txBody>
                    <a:bodyPr/>
                    <a:lstStyle/>
                    <a:p>
                      <a:pPr algn="ctr">
                        <a:lnSpc>
                          <a:spcPct val="150000"/>
                        </a:lnSpc>
                        <a:spcAft>
                          <a:spcPts val="0"/>
                        </a:spcAft>
                      </a:pPr>
                      <a:r>
                        <a:rPr lang="en-PH" sz="2000" b="0" kern="100" dirty="0">
                          <a:solidFill>
                            <a:schemeClr val="tx1"/>
                          </a:solidFill>
                          <a:effectLst/>
                        </a:rPr>
                        <a:t>Spiritual Activities</a:t>
                      </a:r>
                      <a:endParaRPr lang="en-PH" sz="14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lang="en-PH"/>
                    </a:p>
                  </a:txBody>
                  <a:tcPr/>
                </a:tc>
                <a:tc hMerge="1">
                  <a:txBody>
                    <a:bodyPr/>
                    <a:lstStyle/>
                    <a:p>
                      <a:endParaRPr lang="en-PH"/>
                    </a:p>
                  </a:txBody>
                  <a:tcPr/>
                </a:tc>
                <a:tc hMerge="1">
                  <a:txBody>
                    <a:bodyPr/>
                    <a:lstStyle/>
                    <a:p>
                      <a:pPr algn="ctr">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CD8A6"/>
                    </a:solidFill>
                  </a:tcPr>
                </a:tc>
                <a:tc hMerge="1">
                  <a:txBody>
                    <a:bodyPr/>
                    <a:lstStyle/>
                    <a:p>
                      <a:pPr algn="ctr">
                        <a:lnSpc>
                          <a:spcPct val="150000"/>
                        </a:lnSpc>
                        <a:spcAft>
                          <a:spcPts val="0"/>
                        </a:spcAft>
                      </a:pPr>
                      <a:endParaRPr lang="en-PH" sz="1600" b="0" kern="100" dirty="0">
                        <a:solidFill>
                          <a:schemeClr val="tx1"/>
                        </a:solidFill>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gridSpan="3">
                  <a:txBody>
                    <a:bodyPr/>
                    <a:lstStyle/>
                    <a:p>
                      <a:pPr algn="ctr">
                        <a:lnSpc>
                          <a:spcPct val="150000"/>
                        </a:lnSpc>
                        <a:spcAft>
                          <a:spcPts val="0"/>
                        </a:spcAft>
                      </a:pPr>
                      <a:r>
                        <a:rPr lang="en-PH" sz="2000" kern="100" dirty="0">
                          <a:effectLst/>
                        </a:rPr>
                        <a:t>Island Building</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p>
                      <a:pPr algn="ctr">
                        <a:lnSpc>
                          <a:spcPct val="150000"/>
                        </a:lnSpc>
                        <a:spcAft>
                          <a:spcPts val="0"/>
                        </a:spcAft>
                      </a:pPr>
                      <a:r>
                        <a:rPr lang="en-PH" sz="1400" kern="100" dirty="0">
                          <a:effectLst/>
                        </a:rPr>
                        <a:t> </a:t>
                      </a:r>
                      <a:endParaRPr lang="en-PH" sz="1400" kern="100" dirty="0">
                        <a:effectLst/>
                        <a:latin typeface="Century" panose="020406040505050203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D8A6"/>
                    </a:solidFill>
                  </a:tcPr>
                </a:tc>
                <a:tc hMerge="1">
                  <a:txBody>
                    <a:bodyPr/>
                    <a:lstStyle/>
                    <a:p>
                      <a:endParaRPr kumimoji="1" lang="ja-JP" altLang="en-US"/>
                    </a:p>
                  </a:txBody>
                  <a:tcPr/>
                </a:tc>
                <a:tc hMerge="1">
                  <a:txBody>
                    <a:bodyPr/>
                    <a:lstStyle/>
                    <a:p>
                      <a:endParaRPr lang="en-PH"/>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47540710"/>
                  </a:ext>
                </a:extLst>
              </a:tr>
            </a:tbl>
          </a:graphicData>
        </a:graphic>
      </p:graphicFrame>
      <p:sp>
        <p:nvSpPr>
          <p:cNvPr id="2" name="Slide Number Placeholder 1">
            <a:extLst>
              <a:ext uri="{FF2B5EF4-FFF2-40B4-BE49-F238E27FC236}">
                <a16:creationId xmlns:a16="http://schemas.microsoft.com/office/drawing/2014/main" id="{BE88DBAC-4B9E-4B51-B363-F6BB70E4A483}"/>
              </a:ext>
            </a:extLst>
          </p:cNvPr>
          <p:cNvSpPr>
            <a:spLocks noGrp="1"/>
          </p:cNvSpPr>
          <p:nvPr>
            <p:ph type="sldNum" sz="quarter" idx="11"/>
          </p:nvPr>
        </p:nvSpPr>
        <p:spPr/>
        <p:txBody>
          <a:bodyPr/>
          <a:lstStyle/>
          <a:p>
            <a:r>
              <a:rPr lang="en-US"/>
              <a:t>7-</a:t>
            </a:r>
            <a:fld id="{A469AEAF-452D-49F6-B6E3-B34C95A71E90}" type="slidenum">
              <a:rPr lang="en-US" smtClean="0"/>
              <a:pPr/>
              <a:t>15</a:t>
            </a:fld>
            <a:endParaRPr lang="en-US" dirty="0"/>
          </a:p>
        </p:txBody>
      </p:sp>
      <p:sp>
        <p:nvSpPr>
          <p:cNvPr id="5" name="Rectangle 2">
            <a:extLst>
              <a:ext uri="{FF2B5EF4-FFF2-40B4-BE49-F238E27FC236}">
                <a16:creationId xmlns:a16="http://schemas.microsoft.com/office/drawing/2014/main" id="{33A5966A-B7C2-4F9D-8B22-738CAF8F3D00}"/>
              </a:ext>
            </a:extLst>
          </p:cNvPr>
          <p:cNvSpPr txBox="1">
            <a:spLocks noChangeArrowheads="1"/>
          </p:cNvSpPr>
          <p:nvPr/>
        </p:nvSpPr>
        <p:spPr bwMode="auto">
          <a:xfrm>
            <a:off x="685799" y="253195"/>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b="1" kern="0" dirty="0"/>
              <a:t>Structured Lifestyle</a:t>
            </a:r>
            <a:endParaRPr lang="en-US" sz="3200" b="1" i="1" kern="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91833" y="1487996"/>
            <a:ext cx="7696200" cy="639762"/>
          </a:xfrm>
        </p:spPr>
        <p:txBody>
          <a:bodyPr/>
          <a:lstStyle/>
          <a:p>
            <a:r>
              <a:rPr lang="en-US" sz="3200" u="sng" dirty="0"/>
              <a:t>Scheduling Pitfalls</a:t>
            </a:r>
          </a:p>
        </p:txBody>
      </p:sp>
      <p:sp>
        <p:nvSpPr>
          <p:cNvPr id="15368" name="Rectangle 8"/>
          <p:cNvSpPr>
            <a:spLocks noGrp="1" noChangeArrowheads="1"/>
          </p:cNvSpPr>
          <p:nvPr>
            <p:ph type="body" idx="1"/>
          </p:nvPr>
        </p:nvSpPr>
        <p:spPr>
          <a:xfrm>
            <a:off x="895350" y="2209800"/>
            <a:ext cx="5932488" cy="3584575"/>
          </a:xfrm>
        </p:spPr>
        <p:txBody>
          <a:bodyPr/>
          <a:lstStyle/>
          <a:p>
            <a:pPr>
              <a:buClrTx/>
            </a:pPr>
            <a:r>
              <a:rPr lang="en-US" dirty="0"/>
              <a:t>Unrealistic schedules</a:t>
            </a:r>
          </a:p>
          <a:p>
            <a:pPr>
              <a:buClrTx/>
            </a:pPr>
            <a:r>
              <a:rPr lang="en-US" dirty="0"/>
              <a:t>Unbalanced schedules</a:t>
            </a:r>
          </a:p>
          <a:p>
            <a:pPr>
              <a:buClrTx/>
            </a:pPr>
            <a:r>
              <a:rPr lang="en-US" dirty="0"/>
              <a:t>Imposed schedules</a:t>
            </a:r>
          </a:p>
          <a:p>
            <a:pPr>
              <a:buClrTx/>
            </a:pPr>
            <a:r>
              <a:rPr lang="en-US" dirty="0"/>
              <a:t>No support from significant others</a:t>
            </a:r>
          </a:p>
          <a:p>
            <a:pPr>
              <a:buClrTx/>
            </a:pPr>
            <a:r>
              <a:rPr lang="en-US" dirty="0"/>
              <a:t>Holidays, illness, and other </a:t>
            </a:r>
            <a:br>
              <a:rPr lang="en-US" dirty="0"/>
            </a:br>
            <a:r>
              <a:rPr lang="en-US" dirty="0"/>
              <a:t>changes</a:t>
            </a:r>
          </a:p>
        </p:txBody>
      </p:sp>
      <p:pic>
        <p:nvPicPr>
          <p:cNvPr id="15364" name="Picture 4" descr="Man carrying heavy big clock"/>
          <p:cNvPicPr>
            <a:picLocks noGrp="1" noChangeAspect="1" noChangeArrowheads="1"/>
          </p:cNvPicPr>
          <p:nvPr>
            <p:ph idx="4294967295"/>
          </p:nvPr>
        </p:nvPicPr>
        <p:blipFill>
          <a:blip r:embed="rId3" cstate="print">
            <a:extLst>
              <a:ext uri="{28A0092B-C50C-407E-A947-70E740481C1C}">
                <a14:useLocalDpi xmlns:a14="http://schemas.microsoft.com/office/drawing/2010/main" val="0"/>
              </a:ext>
            </a:extLst>
          </a:blip>
          <a:srcRect/>
          <a:stretch>
            <a:fillRect/>
          </a:stretch>
        </p:blipFill>
        <p:spPr>
          <a:xfrm>
            <a:off x="6722378" y="1870601"/>
            <a:ext cx="1862138" cy="3584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Slide Number Placeholder 1">
            <a:extLst>
              <a:ext uri="{FF2B5EF4-FFF2-40B4-BE49-F238E27FC236}">
                <a16:creationId xmlns:a16="http://schemas.microsoft.com/office/drawing/2014/main" id="{4D33BD3D-9E39-4121-B31A-7C8EFCBF2963}"/>
              </a:ext>
            </a:extLst>
          </p:cNvPr>
          <p:cNvSpPr>
            <a:spLocks noGrp="1"/>
          </p:cNvSpPr>
          <p:nvPr>
            <p:ph type="sldNum" sz="quarter" idx="11"/>
          </p:nvPr>
        </p:nvSpPr>
        <p:spPr/>
        <p:txBody>
          <a:bodyPr/>
          <a:lstStyle/>
          <a:p>
            <a:r>
              <a:rPr lang="en-US"/>
              <a:t>7-</a:t>
            </a:r>
            <a:fld id="{A469AEAF-452D-49F6-B6E3-B34C95A71E90}" type="slidenum">
              <a:rPr lang="en-US" smtClean="0"/>
              <a:pPr/>
              <a:t>16</a:t>
            </a:fld>
            <a:endParaRPr lang="en-US" dirty="0"/>
          </a:p>
        </p:txBody>
      </p:sp>
      <p:sp>
        <p:nvSpPr>
          <p:cNvPr id="6" name="Rectangle 2">
            <a:extLst>
              <a:ext uri="{FF2B5EF4-FFF2-40B4-BE49-F238E27FC236}">
                <a16:creationId xmlns:a16="http://schemas.microsoft.com/office/drawing/2014/main" id="{DBA9949B-B66B-446A-B86B-2427AB54A8BD}"/>
              </a:ext>
            </a:extLst>
          </p:cNvPr>
          <p:cNvSpPr txBox="1">
            <a:spLocks noChangeArrowheads="1"/>
          </p:cNvSpPr>
          <p:nvPr/>
        </p:nvSpPr>
        <p:spPr bwMode="auto">
          <a:xfrm>
            <a:off x="891833" y="491056"/>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b="1" kern="0" dirty="0"/>
              <a:t>Structured Lifestyle</a:t>
            </a:r>
            <a:endParaRPr lang="en-US" sz="3200" b="1" i="1" kern="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95350" y="419784"/>
            <a:ext cx="7696200" cy="944562"/>
          </a:xfrm>
        </p:spPr>
        <p:txBody>
          <a:bodyPr/>
          <a:lstStyle/>
          <a:p>
            <a:r>
              <a:rPr lang="en-US" sz="3200" b="1" dirty="0"/>
              <a:t>Recovery Stages</a:t>
            </a:r>
          </a:p>
        </p:txBody>
      </p:sp>
      <p:sp>
        <p:nvSpPr>
          <p:cNvPr id="3" name="Content Placeholder 2"/>
          <p:cNvSpPr>
            <a:spLocks noGrp="1"/>
          </p:cNvSpPr>
          <p:nvPr>
            <p:ph idx="1"/>
          </p:nvPr>
        </p:nvSpPr>
        <p:spPr>
          <a:xfrm>
            <a:off x="895350" y="1619445"/>
            <a:ext cx="7696200" cy="4171755"/>
          </a:xfrm>
        </p:spPr>
        <p:txBody>
          <a:bodyPr/>
          <a:lstStyle/>
          <a:p>
            <a:pPr marL="1435100" indent="-1435100" eaLnBrk="0" hangingPunct="0">
              <a:spcBef>
                <a:spcPct val="50000"/>
              </a:spcBef>
              <a:buNone/>
            </a:pPr>
            <a:r>
              <a:rPr lang="en-US" dirty="0"/>
              <a:t>Stage 1: 	Withdrawal </a:t>
            </a:r>
            <a:br>
              <a:rPr lang="en-US" dirty="0"/>
            </a:br>
            <a:r>
              <a:rPr lang="en-US" dirty="0"/>
              <a:t>(1-2 weeks)</a:t>
            </a:r>
          </a:p>
          <a:p>
            <a:pPr marL="1435100" indent="-1435100" eaLnBrk="0" hangingPunct="0">
              <a:spcBef>
                <a:spcPct val="50000"/>
              </a:spcBef>
              <a:buNone/>
            </a:pPr>
            <a:r>
              <a:rPr lang="en-US" dirty="0"/>
              <a:t>Stage 2: 	Early Abstinence or “Honeymoon”</a:t>
            </a:r>
            <a:br>
              <a:rPr lang="en-US" dirty="0"/>
            </a:br>
            <a:r>
              <a:rPr lang="en-US" dirty="0"/>
              <a:t>(following 1 month)		</a:t>
            </a:r>
          </a:p>
          <a:p>
            <a:pPr marL="1435100" indent="-1435100" eaLnBrk="0" hangingPunct="0">
              <a:spcBef>
                <a:spcPct val="50000"/>
              </a:spcBef>
              <a:buNone/>
            </a:pPr>
            <a:r>
              <a:rPr lang="en-US" dirty="0"/>
              <a:t>Stage 3: 	Protracted Abstinence or “the Wall”</a:t>
            </a:r>
            <a:br>
              <a:rPr lang="en-US" dirty="0"/>
            </a:br>
            <a:r>
              <a:rPr lang="en-US" dirty="0"/>
              <a:t>(following 3-4 months)</a:t>
            </a:r>
          </a:p>
          <a:p>
            <a:pPr marL="1435100" indent="-1435100" eaLnBrk="0" hangingPunct="0">
              <a:spcBef>
                <a:spcPct val="50000"/>
              </a:spcBef>
              <a:buNone/>
            </a:pPr>
            <a:r>
              <a:rPr lang="en-US" dirty="0"/>
              <a:t>Stage 4: 	Adjustment/Resolution</a:t>
            </a:r>
            <a:br>
              <a:rPr lang="en-US" dirty="0"/>
            </a:br>
            <a:r>
              <a:rPr lang="en-US" dirty="0"/>
              <a:t>(following 2 months)</a:t>
            </a:r>
          </a:p>
        </p:txBody>
      </p:sp>
      <p:sp>
        <p:nvSpPr>
          <p:cNvPr id="2" name="Slide Number Placeholder 1">
            <a:extLst>
              <a:ext uri="{FF2B5EF4-FFF2-40B4-BE49-F238E27FC236}">
                <a16:creationId xmlns:a16="http://schemas.microsoft.com/office/drawing/2014/main" id="{8224EC2F-B029-4ACF-BAFC-2479C1DEF493}"/>
              </a:ext>
            </a:extLst>
          </p:cNvPr>
          <p:cNvSpPr>
            <a:spLocks noGrp="1"/>
          </p:cNvSpPr>
          <p:nvPr>
            <p:ph type="sldNum" sz="quarter" idx="11"/>
          </p:nvPr>
        </p:nvSpPr>
        <p:spPr/>
        <p:txBody>
          <a:bodyPr/>
          <a:lstStyle/>
          <a:p>
            <a:r>
              <a:rPr lang="en-US"/>
              <a:t>7-</a:t>
            </a:r>
            <a:fld id="{A469AEAF-452D-49F6-B6E3-B34C95A71E90}"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a:t>After stopping substance use, how have your feelings and physical conditions</a:t>
            </a:r>
            <a:r>
              <a:rPr kumimoji="1" lang="ja-JP" altLang="en-US" sz="3600" i="1" dirty="0"/>
              <a:t> </a:t>
            </a:r>
            <a:r>
              <a:rPr kumimoji="1" lang="en-US" altLang="ja-JP" sz="3600" i="1" dirty="0"/>
              <a:t>changed over time?</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3</a:t>
            </a:fld>
            <a:endParaRPr lang="en-US"/>
          </a:p>
        </p:txBody>
      </p:sp>
    </p:spTree>
    <p:extLst>
      <p:ext uri="{BB962C8B-B14F-4D97-AF65-F5344CB8AC3E}">
        <p14:creationId xmlns:p14="http://schemas.microsoft.com/office/powerpoint/2010/main" val="403552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95350" y="475078"/>
            <a:ext cx="7696200" cy="820322"/>
          </a:xfrm>
        </p:spPr>
        <p:txBody>
          <a:bodyPr/>
          <a:lstStyle/>
          <a:p>
            <a:r>
              <a:rPr lang="en-US" sz="3200" b="1" dirty="0"/>
              <a:t>Stage 1: Withdrawal </a:t>
            </a:r>
            <a:r>
              <a:rPr lang="en-US" sz="3200" dirty="0"/>
              <a:t>(1-2 weeks)</a:t>
            </a:r>
          </a:p>
        </p:txBody>
      </p:sp>
      <p:sp>
        <p:nvSpPr>
          <p:cNvPr id="9225" name="Rectangle 9"/>
          <p:cNvSpPr>
            <a:spLocks noGrp="1" noChangeArrowheads="1"/>
          </p:cNvSpPr>
          <p:nvPr>
            <p:ph type="body" idx="1"/>
          </p:nvPr>
        </p:nvSpPr>
        <p:spPr>
          <a:xfrm>
            <a:off x="895350" y="2286000"/>
            <a:ext cx="4133850" cy="2971800"/>
          </a:xfrm>
        </p:spPr>
        <p:txBody>
          <a:bodyPr/>
          <a:lstStyle/>
          <a:p>
            <a:pPr>
              <a:buClrTx/>
            </a:pPr>
            <a:r>
              <a:rPr lang="en-US" dirty="0"/>
              <a:t>Physical detoxification</a:t>
            </a:r>
          </a:p>
          <a:p>
            <a:pPr>
              <a:buClrTx/>
            </a:pPr>
            <a:r>
              <a:rPr lang="en-US" dirty="0"/>
              <a:t>Cravings</a:t>
            </a:r>
          </a:p>
          <a:p>
            <a:pPr>
              <a:buClrTx/>
            </a:pPr>
            <a:r>
              <a:rPr lang="en-US" dirty="0"/>
              <a:t>Depression/anxiety</a:t>
            </a:r>
          </a:p>
          <a:p>
            <a:pPr>
              <a:buClrTx/>
            </a:pPr>
            <a:r>
              <a:rPr lang="en-US" dirty="0"/>
              <a:t>Low energy</a:t>
            </a:r>
          </a:p>
          <a:p>
            <a:pPr>
              <a:buClrTx/>
            </a:pPr>
            <a:r>
              <a:rPr lang="en-US" dirty="0"/>
              <a:t>Irritability</a:t>
            </a:r>
            <a:endParaRPr lang="en-US" b="1" dirty="0"/>
          </a:p>
          <a:p>
            <a:endParaRPr lang="en-US" dirty="0"/>
          </a:p>
        </p:txBody>
      </p:sp>
      <p:sp>
        <p:nvSpPr>
          <p:cNvPr id="9226" name="Rectangle 10"/>
          <p:cNvSpPr>
            <a:spLocks noChangeArrowheads="1"/>
          </p:cNvSpPr>
          <p:nvPr/>
        </p:nvSpPr>
        <p:spPr bwMode="auto">
          <a:xfrm>
            <a:off x="5208588" y="2286000"/>
            <a:ext cx="375285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 typeface="Wingdings" pitchFamily="2" charset="2"/>
              <a:buChar char="§"/>
            </a:pPr>
            <a:r>
              <a:rPr lang="en-US" sz="2800" dirty="0"/>
              <a:t>Exhaustion</a:t>
            </a:r>
          </a:p>
          <a:p>
            <a:pPr marL="342900" indent="-342900">
              <a:spcBef>
                <a:spcPct val="20000"/>
              </a:spcBef>
              <a:buFont typeface="Wingdings" pitchFamily="2" charset="2"/>
              <a:buChar char="§"/>
            </a:pPr>
            <a:r>
              <a:rPr lang="en-US" sz="2800" dirty="0"/>
              <a:t>Insomnia</a:t>
            </a:r>
          </a:p>
          <a:p>
            <a:pPr marL="342900" indent="-342900">
              <a:spcBef>
                <a:spcPct val="20000"/>
              </a:spcBef>
              <a:buFont typeface="Wingdings" pitchFamily="2" charset="2"/>
              <a:buChar char="§"/>
            </a:pPr>
            <a:r>
              <a:rPr lang="en-US" sz="2800" dirty="0"/>
              <a:t>Paranoia</a:t>
            </a:r>
          </a:p>
          <a:p>
            <a:pPr marL="342900" indent="-342900">
              <a:spcBef>
                <a:spcPct val="20000"/>
              </a:spcBef>
              <a:buFont typeface="Wingdings" pitchFamily="2" charset="2"/>
              <a:buChar char="§"/>
            </a:pPr>
            <a:r>
              <a:rPr lang="en-US" sz="2800" dirty="0"/>
              <a:t>Memory problems</a:t>
            </a:r>
          </a:p>
          <a:p>
            <a:pPr marL="342900" indent="-342900">
              <a:spcBef>
                <a:spcPct val="20000"/>
              </a:spcBef>
              <a:buFont typeface="Wingdings" pitchFamily="2" charset="2"/>
              <a:buChar char="§"/>
            </a:pPr>
            <a:r>
              <a:rPr lang="en-US" sz="2800" dirty="0"/>
              <a:t>Intense hunger</a:t>
            </a:r>
          </a:p>
        </p:txBody>
      </p:sp>
      <p:sp>
        <p:nvSpPr>
          <p:cNvPr id="2" name="Slide Number Placeholder 1">
            <a:extLst>
              <a:ext uri="{FF2B5EF4-FFF2-40B4-BE49-F238E27FC236}">
                <a16:creationId xmlns:a16="http://schemas.microsoft.com/office/drawing/2014/main" id="{9F198C85-61F3-4C7A-B50D-A6E57AD5CE04}"/>
              </a:ext>
            </a:extLst>
          </p:cNvPr>
          <p:cNvSpPr>
            <a:spLocks noGrp="1"/>
          </p:cNvSpPr>
          <p:nvPr>
            <p:ph type="sldNum" sz="quarter" idx="11"/>
          </p:nvPr>
        </p:nvSpPr>
        <p:spPr/>
        <p:txBody>
          <a:bodyPr/>
          <a:lstStyle/>
          <a:p>
            <a:r>
              <a:rPr lang="en-US"/>
              <a:t>7-</a:t>
            </a:r>
            <a:fld id="{A469AEAF-452D-49F6-B6E3-B34C95A71E90}" type="slidenum">
              <a:rPr lang="en-US" smtClean="0"/>
              <a:pPr/>
              <a:t>4</a:t>
            </a:fld>
            <a:endParaRPr lang="en-US" dirty="0"/>
          </a:p>
        </p:txBody>
      </p:sp>
      <p:sp>
        <p:nvSpPr>
          <p:cNvPr id="7" name="Rectangle 6">
            <a:extLst>
              <a:ext uri="{FF2B5EF4-FFF2-40B4-BE49-F238E27FC236}">
                <a16:creationId xmlns:a16="http://schemas.microsoft.com/office/drawing/2014/main" id="{39C1829E-8197-4BC5-99BA-824D0A7E5706}"/>
              </a:ext>
            </a:extLst>
          </p:cNvPr>
          <p:cNvSpPr/>
          <p:nvPr/>
        </p:nvSpPr>
        <p:spPr>
          <a:xfrm>
            <a:off x="895350" y="1595765"/>
            <a:ext cx="7848600" cy="523220"/>
          </a:xfrm>
          <a:prstGeom prst="rect">
            <a:avLst/>
          </a:prstGeom>
        </p:spPr>
        <p:txBody>
          <a:bodyPr wrap="square">
            <a:spAutoFit/>
          </a:bodyPr>
          <a:lstStyle/>
          <a:p>
            <a:r>
              <a:rPr lang="en-US" altLang="ja-JP" sz="2800" u="sng" dirty="0"/>
              <a:t>Characteristics</a:t>
            </a:r>
            <a:endParaRPr lang="ja-JP" altLang="en-US" sz="2800"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533400"/>
            <a:ext cx="7696200" cy="476250"/>
          </a:xfrm>
        </p:spPr>
        <p:txBody>
          <a:bodyPr/>
          <a:lstStyle/>
          <a:p>
            <a:r>
              <a:rPr lang="en-US" sz="3200" b="1" dirty="0"/>
              <a:t>Stage 1: Withdrawal </a:t>
            </a:r>
            <a:r>
              <a:rPr lang="en-US" altLang="ja-JP" sz="2800" dirty="0"/>
              <a:t>(1-2 weeks)</a:t>
            </a:r>
            <a:endParaRPr lang="en-US" sz="2800" dirty="0"/>
          </a:p>
        </p:txBody>
      </p:sp>
      <p:sp>
        <p:nvSpPr>
          <p:cNvPr id="17412" name="Rectangle 4"/>
          <p:cNvSpPr>
            <a:spLocks noGrp="1" noChangeArrowheads="1"/>
          </p:cNvSpPr>
          <p:nvPr>
            <p:ph type="body" idx="1"/>
          </p:nvPr>
        </p:nvSpPr>
        <p:spPr>
          <a:xfrm>
            <a:off x="914400" y="2308636"/>
            <a:ext cx="7696200" cy="3759176"/>
          </a:xfrm>
        </p:spPr>
        <p:txBody>
          <a:bodyPr/>
          <a:lstStyle/>
          <a:p>
            <a:pPr>
              <a:buClrTx/>
            </a:pPr>
            <a:r>
              <a:rPr lang="en-US" dirty="0"/>
              <a:t>Powerful cravings</a:t>
            </a:r>
          </a:p>
          <a:p>
            <a:pPr>
              <a:buClrTx/>
            </a:pPr>
            <a:r>
              <a:rPr lang="en-US" dirty="0"/>
              <a:t>Paranoia</a:t>
            </a:r>
          </a:p>
          <a:p>
            <a:pPr>
              <a:buClrTx/>
            </a:pPr>
            <a:r>
              <a:rPr lang="en-US" dirty="0"/>
              <a:t>Depression</a:t>
            </a:r>
          </a:p>
          <a:p>
            <a:pPr>
              <a:buClrTx/>
            </a:pPr>
            <a:r>
              <a:rPr lang="en-US" altLang="ja-JP" dirty="0"/>
              <a:t>Fear of withdrawal symptoms</a:t>
            </a:r>
          </a:p>
          <a:p>
            <a:pPr>
              <a:buClrTx/>
            </a:pPr>
            <a:r>
              <a:rPr lang="en-US" dirty="0"/>
              <a:t>Disordered sleep patterns</a:t>
            </a:r>
          </a:p>
          <a:p>
            <a:pPr>
              <a:buClrTx/>
            </a:pPr>
            <a:r>
              <a:rPr lang="en-US" dirty="0"/>
              <a:t>Unstructured time</a:t>
            </a:r>
          </a:p>
          <a:p>
            <a:pPr>
              <a:buClrTx/>
            </a:pPr>
            <a:r>
              <a:rPr lang="en-US" dirty="0"/>
              <a:t>Proximity of triggers</a:t>
            </a:r>
          </a:p>
        </p:txBody>
      </p:sp>
      <p:sp>
        <p:nvSpPr>
          <p:cNvPr id="2" name="Slide Number Placeholder 1">
            <a:extLst>
              <a:ext uri="{FF2B5EF4-FFF2-40B4-BE49-F238E27FC236}">
                <a16:creationId xmlns:a16="http://schemas.microsoft.com/office/drawing/2014/main" id="{9609C816-8966-4836-A901-9766A7D4EA7F}"/>
              </a:ext>
            </a:extLst>
          </p:cNvPr>
          <p:cNvSpPr>
            <a:spLocks noGrp="1"/>
          </p:cNvSpPr>
          <p:nvPr>
            <p:ph type="sldNum" sz="quarter" idx="11"/>
          </p:nvPr>
        </p:nvSpPr>
        <p:spPr/>
        <p:txBody>
          <a:bodyPr/>
          <a:lstStyle/>
          <a:p>
            <a:r>
              <a:rPr lang="en-US"/>
              <a:t>7-</a:t>
            </a:r>
            <a:fld id="{A469AEAF-452D-49F6-B6E3-B34C95A71E90}" type="slidenum">
              <a:rPr lang="en-US" smtClean="0"/>
              <a:pPr/>
              <a:t>5</a:t>
            </a:fld>
            <a:endParaRPr lang="en-US" dirty="0"/>
          </a:p>
        </p:txBody>
      </p:sp>
      <p:sp>
        <p:nvSpPr>
          <p:cNvPr id="3" name="Rectangle 2">
            <a:extLst>
              <a:ext uri="{FF2B5EF4-FFF2-40B4-BE49-F238E27FC236}">
                <a16:creationId xmlns:a16="http://schemas.microsoft.com/office/drawing/2014/main" id="{B3A5073D-F909-4057-B301-7C55D40F4CE5}"/>
              </a:ext>
            </a:extLst>
          </p:cNvPr>
          <p:cNvSpPr/>
          <p:nvPr/>
        </p:nvSpPr>
        <p:spPr>
          <a:xfrm>
            <a:off x="916745" y="1175459"/>
            <a:ext cx="7848600" cy="954107"/>
          </a:xfrm>
          <a:prstGeom prst="rect">
            <a:avLst/>
          </a:prstGeom>
        </p:spPr>
        <p:txBody>
          <a:bodyPr wrap="square">
            <a:spAutoFit/>
          </a:bodyPr>
          <a:lstStyle/>
          <a:p>
            <a:r>
              <a:rPr lang="en-US" altLang="ja-JP" sz="2800" u="sng" dirty="0"/>
              <a:t>Relapse Risk Factors (for those in outpatient treatment)</a:t>
            </a:r>
            <a:endParaRPr lang="ja-JP" altLang="en-US" sz="2800"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38175" y="315913"/>
            <a:ext cx="7610475" cy="1143000"/>
          </a:xfrm>
        </p:spPr>
        <p:txBody>
          <a:bodyPr/>
          <a:lstStyle/>
          <a:p>
            <a:r>
              <a:rPr lang="en-US" sz="3200" b="1" dirty="0"/>
              <a:t>Stage 2: Early Abstinence or “Honeymoon” </a:t>
            </a:r>
            <a:r>
              <a:rPr lang="en-US" sz="3200" dirty="0"/>
              <a:t>(following 1 month)</a:t>
            </a:r>
            <a:endParaRPr lang="en-US" sz="3200" i="1" dirty="0"/>
          </a:p>
        </p:txBody>
      </p:sp>
      <p:sp>
        <p:nvSpPr>
          <p:cNvPr id="19463" name="Rectangle 7"/>
          <p:cNvSpPr>
            <a:spLocks noGrp="1" noChangeArrowheads="1"/>
          </p:cNvSpPr>
          <p:nvPr>
            <p:ph sz="half" idx="1"/>
          </p:nvPr>
        </p:nvSpPr>
        <p:spPr>
          <a:xfrm>
            <a:off x="671512" y="2209800"/>
            <a:ext cx="3771900" cy="3505200"/>
          </a:xfrm>
        </p:spPr>
        <p:txBody>
          <a:bodyPr/>
          <a:lstStyle/>
          <a:p>
            <a:pPr>
              <a:buClrTx/>
            </a:pPr>
            <a:r>
              <a:rPr lang="en-US" dirty="0"/>
              <a:t>Increased energy and optimism </a:t>
            </a:r>
          </a:p>
          <a:p>
            <a:pPr>
              <a:buClrTx/>
            </a:pPr>
            <a:r>
              <a:rPr lang="en-US" dirty="0"/>
              <a:t>Overconfidence </a:t>
            </a:r>
          </a:p>
          <a:p>
            <a:pPr>
              <a:buClrTx/>
            </a:pPr>
            <a:r>
              <a:rPr lang="en-US" dirty="0"/>
              <a:t>Difficulty concentrating</a:t>
            </a:r>
          </a:p>
          <a:p>
            <a:pPr>
              <a:buClrTx/>
            </a:pPr>
            <a:r>
              <a:rPr lang="en-US" dirty="0"/>
              <a:t>Continued memory problems</a:t>
            </a:r>
          </a:p>
        </p:txBody>
      </p:sp>
      <p:sp>
        <p:nvSpPr>
          <p:cNvPr id="2" name="Content Placeholder 1"/>
          <p:cNvSpPr>
            <a:spLocks noGrp="1"/>
          </p:cNvSpPr>
          <p:nvPr>
            <p:ph sz="half" idx="2"/>
          </p:nvPr>
        </p:nvSpPr>
        <p:spPr>
          <a:xfrm>
            <a:off x="4770438" y="2209800"/>
            <a:ext cx="4114800" cy="3751848"/>
          </a:xfrm>
        </p:spPr>
        <p:txBody>
          <a:bodyPr/>
          <a:lstStyle/>
          <a:p>
            <a:pPr>
              <a:buClrTx/>
            </a:pPr>
            <a:r>
              <a:rPr lang="en-US" dirty="0"/>
              <a:t>Concern about     weight gain</a:t>
            </a:r>
          </a:p>
          <a:p>
            <a:pPr>
              <a:buClrTx/>
            </a:pPr>
            <a:r>
              <a:rPr lang="en-US" dirty="0"/>
              <a:t>Intense feelings</a:t>
            </a:r>
          </a:p>
          <a:p>
            <a:pPr>
              <a:buClrTx/>
            </a:pPr>
            <a:r>
              <a:rPr lang="en-US" dirty="0"/>
              <a:t>Mood swings</a:t>
            </a:r>
          </a:p>
          <a:p>
            <a:pPr>
              <a:buClrTx/>
            </a:pPr>
            <a:r>
              <a:rPr lang="en-US" dirty="0"/>
              <a:t>Other substance use</a:t>
            </a:r>
          </a:p>
          <a:p>
            <a:pPr>
              <a:buClrTx/>
            </a:pPr>
            <a:r>
              <a:rPr lang="en-US" dirty="0"/>
              <a:t>Inability to prioritize</a:t>
            </a:r>
          </a:p>
          <a:p>
            <a:pPr>
              <a:buClrTx/>
            </a:pPr>
            <a:r>
              <a:rPr lang="en-US" dirty="0"/>
              <a:t>Mild paranoia</a:t>
            </a:r>
          </a:p>
        </p:txBody>
      </p:sp>
      <p:sp>
        <p:nvSpPr>
          <p:cNvPr id="3" name="Slide Number Placeholder 2">
            <a:extLst>
              <a:ext uri="{FF2B5EF4-FFF2-40B4-BE49-F238E27FC236}">
                <a16:creationId xmlns:a16="http://schemas.microsoft.com/office/drawing/2014/main" id="{A715917F-7E18-497B-A35B-E1A7B3E03355}"/>
              </a:ext>
            </a:extLst>
          </p:cNvPr>
          <p:cNvSpPr>
            <a:spLocks noGrp="1"/>
          </p:cNvSpPr>
          <p:nvPr>
            <p:ph type="sldNum" sz="quarter" idx="11"/>
          </p:nvPr>
        </p:nvSpPr>
        <p:spPr/>
        <p:txBody>
          <a:bodyPr/>
          <a:lstStyle/>
          <a:p>
            <a:r>
              <a:rPr lang="en-US"/>
              <a:t>7-</a:t>
            </a:r>
            <a:fld id="{64BFBE99-7F4A-483C-9D8B-6689C3FC0EA5}" type="slidenum">
              <a:rPr lang="en-US" smtClean="0"/>
              <a:pPr/>
              <a:t>6</a:t>
            </a:fld>
            <a:endParaRPr lang="en-US" dirty="0"/>
          </a:p>
        </p:txBody>
      </p:sp>
      <p:sp>
        <p:nvSpPr>
          <p:cNvPr id="7" name="Rectangle 6">
            <a:extLst>
              <a:ext uri="{FF2B5EF4-FFF2-40B4-BE49-F238E27FC236}">
                <a16:creationId xmlns:a16="http://schemas.microsoft.com/office/drawing/2014/main" id="{007BB810-D5D6-4AB4-AEFB-FD08573E6BC9}"/>
              </a:ext>
            </a:extLst>
          </p:cNvPr>
          <p:cNvSpPr/>
          <p:nvPr/>
        </p:nvSpPr>
        <p:spPr>
          <a:xfrm>
            <a:off x="671512" y="1528088"/>
            <a:ext cx="7848600" cy="523220"/>
          </a:xfrm>
          <a:prstGeom prst="rect">
            <a:avLst/>
          </a:prstGeom>
        </p:spPr>
        <p:txBody>
          <a:bodyPr wrap="square">
            <a:spAutoFit/>
          </a:bodyPr>
          <a:lstStyle/>
          <a:p>
            <a:r>
              <a:rPr lang="en-US" altLang="ja-JP" sz="2800" u="sng" dirty="0"/>
              <a:t>Characteristics</a:t>
            </a:r>
            <a:endParaRPr lang="ja-JP" altLang="en-US" sz="2800"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body" idx="1"/>
          </p:nvPr>
        </p:nvSpPr>
        <p:spPr>
          <a:xfrm>
            <a:off x="891833" y="2667000"/>
            <a:ext cx="7696200" cy="2983342"/>
          </a:xfrm>
        </p:spPr>
        <p:txBody>
          <a:bodyPr/>
          <a:lstStyle/>
          <a:p>
            <a:pPr>
              <a:buClrTx/>
            </a:pPr>
            <a:r>
              <a:rPr lang="en-US" sz="2400" dirty="0"/>
              <a:t>Tiredness and stress due to “Workaholism”</a:t>
            </a:r>
          </a:p>
          <a:p>
            <a:pPr>
              <a:buClrTx/>
            </a:pPr>
            <a:r>
              <a:rPr lang="en-US" sz="2400" dirty="0"/>
              <a:t>Discontinuation of structure (including treatment)</a:t>
            </a:r>
          </a:p>
          <a:p>
            <a:pPr>
              <a:buClrTx/>
            </a:pPr>
            <a:r>
              <a:rPr lang="en-US" sz="2400" dirty="0"/>
              <a:t>Overconfidence</a:t>
            </a:r>
          </a:p>
          <a:p>
            <a:pPr>
              <a:buClrTx/>
            </a:pPr>
            <a:r>
              <a:rPr lang="en-US" sz="2400" dirty="0"/>
              <a:t>Secondary drug or alcohol use</a:t>
            </a:r>
          </a:p>
          <a:p>
            <a:pPr>
              <a:buClrTx/>
            </a:pPr>
            <a:r>
              <a:rPr lang="en-US" sz="2400" dirty="0"/>
              <a:t>Resistance to behavior change</a:t>
            </a:r>
          </a:p>
        </p:txBody>
      </p:sp>
      <p:sp>
        <p:nvSpPr>
          <p:cNvPr id="2" name="Slide Number Placeholder 1">
            <a:extLst>
              <a:ext uri="{FF2B5EF4-FFF2-40B4-BE49-F238E27FC236}">
                <a16:creationId xmlns:a16="http://schemas.microsoft.com/office/drawing/2014/main" id="{DDDC89EC-5718-4BC8-91D6-A7CA7FBC2643}"/>
              </a:ext>
            </a:extLst>
          </p:cNvPr>
          <p:cNvSpPr>
            <a:spLocks noGrp="1"/>
          </p:cNvSpPr>
          <p:nvPr>
            <p:ph type="sldNum" sz="quarter" idx="11"/>
          </p:nvPr>
        </p:nvSpPr>
        <p:spPr/>
        <p:txBody>
          <a:bodyPr/>
          <a:lstStyle/>
          <a:p>
            <a:r>
              <a:rPr lang="en-US"/>
              <a:t>7-</a:t>
            </a:r>
            <a:fld id="{A469AEAF-452D-49F6-B6E3-B34C95A71E90}" type="slidenum">
              <a:rPr lang="en-US" smtClean="0"/>
              <a:pPr/>
              <a:t>7</a:t>
            </a:fld>
            <a:endParaRPr lang="en-US" dirty="0"/>
          </a:p>
        </p:txBody>
      </p:sp>
      <p:sp>
        <p:nvSpPr>
          <p:cNvPr id="5" name="Rectangle 4">
            <a:extLst>
              <a:ext uri="{FF2B5EF4-FFF2-40B4-BE49-F238E27FC236}">
                <a16:creationId xmlns:a16="http://schemas.microsoft.com/office/drawing/2014/main" id="{DF8A5676-B98F-47AE-BDD4-2C74D60E6A03}"/>
              </a:ext>
            </a:extLst>
          </p:cNvPr>
          <p:cNvSpPr/>
          <p:nvPr/>
        </p:nvSpPr>
        <p:spPr>
          <a:xfrm>
            <a:off x="891833" y="1521394"/>
            <a:ext cx="7848600" cy="954107"/>
          </a:xfrm>
          <a:prstGeom prst="rect">
            <a:avLst/>
          </a:prstGeom>
        </p:spPr>
        <p:txBody>
          <a:bodyPr wrap="square">
            <a:spAutoFit/>
          </a:bodyPr>
          <a:lstStyle/>
          <a:p>
            <a:r>
              <a:rPr lang="en-US" altLang="ja-JP" sz="2800" u="sng" dirty="0"/>
              <a:t>Relapse Risk Factors (for those in outpatient treatment)</a:t>
            </a:r>
            <a:endParaRPr lang="ja-JP" altLang="en-US" sz="2800" u="sng" dirty="0"/>
          </a:p>
        </p:txBody>
      </p:sp>
      <p:sp>
        <p:nvSpPr>
          <p:cNvPr id="7" name="Rectangle 2">
            <a:extLst>
              <a:ext uri="{FF2B5EF4-FFF2-40B4-BE49-F238E27FC236}">
                <a16:creationId xmlns:a16="http://schemas.microsoft.com/office/drawing/2014/main" id="{936486D8-3D90-46F6-B815-F71E03B14693}"/>
              </a:ext>
            </a:extLst>
          </p:cNvPr>
          <p:cNvSpPr>
            <a:spLocks noGrp="1" noChangeArrowheads="1"/>
          </p:cNvSpPr>
          <p:nvPr>
            <p:ph type="title"/>
          </p:nvPr>
        </p:nvSpPr>
        <p:spPr>
          <a:xfrm>
            <a:off x="895350" y="274638"/>
            <a:ext cx="7696200" cy="1143000"/>
          </a:xfrm>
        </p:spPr>
        <p:txBody>
          <a:bodyPr/>
          <a:lstStyle/>
          <a:p>
            <a:r>
              <a:rPr lang="en-US" sz="3200" b="1" dirty="0"/>
              <a:t>Stage 2: Early Abstinence or “Honeymoon” </a:t>
            </a:r>
            <a:r>
              <a:rPr lang="en-US" altLang="ja-JP" sz="3200" dirty="0"/>
              <a:t>(following 1 month)</a:t>
            </a:r>
            <a:endParaRPr lang="en-US" sz="3200"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00100" y="482771"/>
            <a:ext cx="7696200" cy="926929"/>
          </a:xfrm>
        </p:spPr>
        <p:txBody>
          <a:bodyPr/>
          <a:lstStyle/>
          <a:p>
            <a:r>
              <a:rPr lang="en-US" sz="3200" b="1" dirty="0"/>
              <a:t>Stage 3: Protracted Abstinence or “the Wall” </a:t>
            </a:r>
            <a:r>
              <a:rPr lang="en-US" sz="3200" dirty="0"/>
              <a:t>(following 3-4 months)</a:t>
            </a:r>
            <a:endParaRPr lang="en-US" sz="2800" b="1" i="1" dirty="0"/>
          </a:p>
        </p:txBody>
      </p:sp>
      <p:sp>
        <p:nvSpPr>
          <p:cNvPr id="47139" name="Rectangle 35"/>
          <p:cNvSpPr>
            <a:spLocks noGrp="1" noChangeArrowheads="1"/>
          </p:cNvSpPr>
          <p:nvPr>
            <p:ph sz="half" idx="1"/>
          </p:nvPr>
        </p:nvSpPr>
        <p:spPr>
          <a:xfrm>
            <a:off x="800100" y="2286000"/>
            <a:ext cx="3771900" cy="3102204"/>
          </a:xfrm>
        </p:spPr>
        <p:txBody>
          <a:bodyPr/>
          <a:lstStyle/>
          <a:p>
            <a:pPr>
              <a:buClrTx/>
            </a:pPr>
            <a:r>
              <a:rPr lang="en-US" sz="2400" dirty="0"/>
              <a:t>Low energy</a:t>
            </a:r>
          </a:p>
          <a:p>
            <a:pPr>
              <a:buClrTx/>
            </a:pPr>
            <a:r>
              <a:rPr lang="en-US" sz="2400" dirty="0"/>
              <a:t>Return of cravings</a:t>
            </a:r>
          </a:p>
          <a:p>
            <a:pPr>
              <a:buClrTx/>
            </a:pPr>
            <a:r>
              <a:rPr lang="en-US" sz="2400" dirty="0"/>
              <a:t>Return to old behaviors</a:t>
            </a:r>
          </a:p>
          <a:p>
            <a:pPr>
              <a:buClrTx/>
            </a:pPr>
            <a:r>
              <a:rPr lang="en-US" sz="2400" dirty="0"/>
              <a:t>Continued lifestyle changes</a:t>
            </a:r>
          </a:p>
          <a:p>
            <a:pPr>
              <a:buClrTx/>
            </a:pPr>
            <a:r>
              <a:rPr lang="en-US" altLang="ja-JP" sz="2400" dirty="0"/>
              <a:t>Positive benefits from abstinence</a:t>
            </a:r>
          </a:p>
          <a:p>
            <a:pPr>
              <a:buClrTx/>
            </a:pPr>
            <a:r>
              <a:rPr lang="en-US" altLang="ja-JP" sz="2400" dirty="0"/>
              <a:t>Anger and depression</a:t>
            </a:r>
          </a:p>
        </p:txBody>
      </p:sp>
      <p:sp>
        <p:nvSpPr>
          <p:cNvPr id="2" name="Content Placeholder 1"/>
          <p:cNvSpPr>
            <a:spLocks noGrp="1"/>
          </p:cNvSpPr>
          <p:nvPr>
            <p:ph sz="half" idx="2"/>
          </p:nvPr>
        </p:nvSpPr>
        <p:spPr>
          <a:xfrm>
            <a:off x="4863172" y="2286000"/>
            <a:ext cx="3771900" cy="2343151"/>
          </a:xfrm>
        </p:spPr>
        <p:txBody>
          <a:bodyPr/>
          <a:lstStyle/>
          <a:p>
            <a:pPr>
              <a:buClrTx/>
            </a:pPr>
            <a:r>
              <a:rPr lang="en-US" altLang="ja-JP" sz="2400" dirty="0"/>
              <a:t>Emotional swings</a:t>
            </a:r>
          </a:p>
          <a:p>
            <a:pPr>
              <a:buClrTx/>
            </a:pPr>
            <a:r>
              <a:rPr lang="en-US" altLang="ja-JP" sz="2400" dirty="0"/>
              <a:t>Paranoia or suspicion</a:t>
            </a:r>
          </a:p>
          <a:p>
            <a:pPr>
              <a:buClrTx/>
            </a:pPr>
            <a:r>
              <a:rPr lang="en-US" altLang="ja-JP" sz="2400" dirty="0"/>
              <a:t>Unclear thinking</a:t>
            </a:r>
          </a:p>
          <a:p>
            <a:pPr>
              <a:buClrTx/>
            </a:pPr>
            <a:r>
              <a:rPr lang="en-US" altLang="ja-JP" sz="2400" dirty="0"/>
              <a:t>Isolation</a:t>
            </a:r>
          </a:p>
          <a:p>
            <a:pPr>
              <a:buClrTx/>
            </a:pPr>
            <a:r>
              <a:rPr lang="en-US" altLang="ja-JP" sz="2400" dirty="0"/>
              <a:t>Weight gain</a:t>
            </a:r>
          </a:p>
          <a:p>
            <a:pPr>
              <a:buClrTx/>
            </a:pPr>
            <a:r>
              <a:rPr lang="en-US" altLang="ja-JP" sz="2400" dirty="0"/>
              <a:t>Family adjustment and conflict</a:t>
            </a:r>
          </a:p>
        </p:txBody>
      </p:sp>
      <p:sp>
        <p:nvSpPr>
          <p:cNvPr id="5" name="Slide Number Placeholder 4">
            <a:extLst>
              <a:ext uri="{FF2B5EF4-FFF2-40B4-BE49-F238E27FC236}">
                <a16:creationId xmlns:a16="http://schemas.microsoft.com/office/drawing/2014/main" id="{92DE77F9-0010-4A77-AE53-D1E0910C6EC4}"/>
              </a:ext>
            </a:extLst>
          </p:cNvPr>
          <p:cNvSpPr>
            <a:spLocks noGrp="1"/>
          </p:cNvSpPr>
          <p:nvPr>
            <p:ph type="sldNum" sz="quarter" idx="11"/>
          </p:nvPr>
        </p:nvSpPr>
        <p:spPr/>
        <p:txBody>
          <a:bodyPr/>
          <a:lstStyle/>
          <a:p>
            <a:r>
              <a:rPr lang="en-US"/>
              <a:t>8-</a:t>
            </a:r>
            <a:fld id="{64BFBE99-7F4A-483C-9D8B-6689C3FC0EA5}" type="slidenum">
              <a:rPr lang="en-US" smtClean="0"/>
              <a:pPr/>
              <a:t>8</a:t>
            </a:fld>
            <a:endParaRPr lang="en-US" dirty="0"/>
          </a:p>
        </p:txBody>
      </p:sp>
      <p:sp>
        <p:nvSpPr>
          <p:cNvPr id="7" name="Rectangle 6">
            <a:extLst>
              <a:ext uri="{FF2B5EF4-FFF2-40B4-BE49-F238E27FC236}">
                <a16:creationId xmlns:a16="http://schemas.microsoft.com/office/drawing/2014/main" id="{8E43ADD1-C52B-46B8-B5C9-532A796B4463}"/>
              </a:ext>
            </a:extLst>
          </p:cNvPr>
          <p:cNvSpPr/>
          <p:nvPr/>
        </p:nvSpPr>
        <p:spPr>
          <a:xfrm>
            <a:off x="800100" y="1630759"/>
            <a:ext cx="7848600" cy="523220"/>
          </a:xfrm>
          <a:prstGeom prst="rect">
            <a:avLst/>
          </a:prstGeom>
        </p:spPr>
        <p:txBody>
          <a:bodyPr wrap="square">
            <a:spAutoFit/>
          </a:bodyPr>
          <a:lstStyle/>
          <a:p>
            <a:r>
              <a:rPr lang="en-US" altLang="ja-JP" sz="2800" u="sng" dirty="0"/>
              <a:t>Characteristics</a:t>
            </a:r>
            <a:endParaRPr lang="ja-JP" altLang="en-US" sz="2800"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1" name="Rectangle 9"/>
          <p:cNvSpPr>
            <a:spLocks noGrp="1" noChangeArrowheads="1"/>
          </p:cNvSpPr>
          <p:nvPr>
            <p:ph sz="half" idx="1"/>
          </p:nvPr>
        </p:nvSpPr>
        <p:spPr>
          <a:xfrm>
            <a:off x="791601" y="2706532"/>
            <a:ext cx="3924299" cy="3276600"/>
          </a:xfrm>
        </p:spPr>
        <p:txBody>
          <a:bodyPr/>
          <a:lstStyle/>
          <a:p>
            <a:pPr>
              <a:buClrTx/>
            </a:pPr>
            <a:r>
              <a:rPr lang="en-US" sz="2600" dirty="0"/>
              <a:t>Increased emotionality</a:t>
            </a:r>
          </a:p>
          <a:p>
            <a:pPr>
              <a:buClrTx/>
            </a:pPr>
            <a:r>
              <a:rPr lang="en-US" altLang="ja-JP" sz="2600" dirty="0"/>
              <a:t>Breakdown of structure</a:t>
            </a:r>
          </a:p>
          <a:p>
            <a:pPr>
              <a:buClrTx/>
            </a:pPr>
            <a:r>
              <a:rPr lang="en-US" sz="2600" dirty="0"/>
              <a:t>Behavioral “drift”</a:t>
            </a:r>
          </a:p>
          <a:p>
            <a:pPr>
              <a:buClrTx/>
            </a:pPr>
            <a:r>
              <a:rPr lang="en-US" altLang="ja-JP" sz="2600" dirty="0"/>
              <a:t>Interpersonal conflict</a:t>
            </a:r>
          </a:p>
          <a:p>
            <a:pPr>
              <a:buClrTx/>
            </a:pPr>
            <a:r>
              <a:rPr lang="en-US" altLang="ja-JP" sz="2600" dirty="0"/>
              <a:t>Decreased ability to feel pleasure</a:t>
            </a:r>
          </a:p>
        </p:txBody>
      </p:sp>
      <p:sp>
        <p:nvSpPr>
          <p:cNvPr id="2" name="Content Placeholder 1"/>
          <p:cNvSpPr>
            <a:spLocks noGrp="1"/>
          </p:cNvSpPr>
          <p:nvPr>
            <p:ph sz="half" idx="2"/>
          </p:nvPr>
        </p:nvSpPr>
        <p:spPr>
          <a:xfrm>
            <a:off x="4865688" y="2706532"/>
            <a:ext cx="3924300" cy="3276600"/>
          </a:xfrm>
        </p:spPr>
        <p:txBody>
          <a:bodyPr/>
          <a:lstStyle/>
          <a:p>
            <a:pPr>
              <a:buClrTx/>
            </a:pPr>
            <a:r>
              <a:rPr lang="en-US" sz="2600" dirty="0"/>
              <a:t>Loss of motivation</a:t>
            </a:r>
          </a:p>
          <a:p>
            <a:pPr>
              <a:buClrTx/>
            </a:pPr>
            <a:r>
              <a:rPr lang="en-US" sz="2600" dirty="0"/>
              <a:t>Insomnia</a:t>
            </a:r>
          </a:p>
          <a:p>
            <a:pPr>
              <a:buClrTx/>
            </a:pPr>
            <a:r>
              <a:rPr lang="en-US" altLang="ja-JP" sz="2600" dirty="0"/>
              <a:t>Low energy/fatigue</a:t>
            </a:r>
            <a:endParaRPr lang="en-US" sz="2600" dirty="0"/>
          </a:p>
          <a:p>
            <a:pPr>
              <a:buClrTx/>
            </a:pPr>
            <a:r>
              <a:rPr lang="en-US" sz="2600" dirty="0"/>
              <a:t>Paranoia</a:t>
            </a:r>
          </a:p>
          <a:p>
            <a:pPr>
              <a:buClrTx/>
            </a:pPr>
            <a:r>
              <a:rPr lang="en-US" altLang="ja-JP" sz="2600" dirty="0"/>
              <a:t>Secondary drug use</a:t>
            </a:r>
          </a:p>
          <a:p>
            <a:pPr>
              <a:buClrTx/>
            </a:pPr>
            <a:r>
              <a:rPr lang="en-US" sz="2600" dirty="0"/>
              <a:t>Relapse justification</a:t>
            </a:r>
          </a:p>
        </p:txBody>
      </p:sp>
      <p:sp>
        <p:nvSpPr>
          <p:cNvPr id="4" name="Slide Number Placeholder 3">
            <a:extLst>
              <a:ext uri="{FF2B5EF4-FFF2-40B4-BE49-F238E27FC236}">
                <a16:creationId xmlns:a16="http://schemas.microsoft.com/office/drawing/2014/main" id="{6438F4F0-8843-49E4-9C9F-912A5EF01C7D}"/>
              </a:ext>
            </a:extLst>
          </p:cNvPr>
          <p:cNvSpPr>
            <a:spLocks noGrp="1"/>
          </p:cNvSpPr>
          <p:nvPr>
            <p:ph type="sldNum" sz="quarter" idx="11"/>
          </p:nvPr>
        </p:nvSpPr>
        <p:spPr/>
        <p:txBody>
          <a:bodyPr/>
          <a:lstStyle/>
          <a:p>
            <a:r>
              <a:rPr lang="en-US"/>
              <a:t>8-</a:t>
            </a:r>
            <a:fld id="{64BFBE99-7F4A-483C-9D8B-6689C3FC0EA5}" type="slidenum">
              <a:rPr lang="en-US" smtClean="0"/>
              <a:pPr/>
              <a:t>9</a:t>
            </a:fld>
            <a:endParaRPr lang="en-US" dirty="0"/>
          </a:p>
        </p:txBody>
      </p:sp>
      <p:sp>
        <p:nvSpPr>
          <p:cNvPr id="6" name="Rectangle 2">
            <a:extLst>
              <a:ext uri="{FF2B5EF4-FFF2-40B4-BE49-F238E27FC236}">
                <a16:creationId xmlns:a16="http://schemas.microsoft.com/office/drawing/2014/main" id="{23A14E41-1C1C-483A-9085-87A6B620BB24}"/>
              </a:ext>
            </a:extLst>
          </p:cNvPr>
          <p:cNvSpPr txBox="1">
            <a:spLocks noChangeArrowheads="1"/>
          </p:cNvSpPr>
          <p:nvPr/>
        </p:nvSpPr>
        <p:spPr bwMode="auto">
          <a:xfrm>
            <a:off x="791601" y="492148"/>
            <a:ext cx="7696200" cy="926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r>
              <a:rPr lang="en-US" sz="3200" b="1" kern="0" dirty="0"/>
              <a:t>Stage 3: Protracted Abstinence or “the Wall” </a:t>
            </a:r>
            <a:r>
              <a:rPr lang="en-US" sz="3200" kern="0" dirty="0"/>
              <a:t>(following 3-4 months)</a:t>
            </a:r>
            <a:endParaRPr lang="en-US" sz="2800" b="1" i="1" kern="0" dirty="0"/>
          </a:p>
        </p:txBody>
      </p:sp>
      <p:sp>
        <p:nvSpPr>
          <p:cNvPr id="8" name="Rectangle 7">
            <a:extLst>
              <a:ext uri="{FF2B5EF4-FFF2-40B4-BE49-F238E27FC236}">
                <a16:creationId xmlns:a16="http://schemas.microsoft.com/office/drawing/2014/main" id="{CAFF424E-5C34-48ED-B5C2-439388DE4CE0}"/>
              </a:ext>
            </a:extLst>
          </p:cNvPr>
          <p:cNvSpPr/>
          <p:nvPr/>
        </p:nvSpPr>
        <p:spPr>
          <a:xfrm>
            <a:off x="791601" y="1559062"/>
            <a:ext cx="7848600" cy="954107"/>
          </a:xfrm>
          <a:prstGeom prst="rect">
            <a:avLst/>
          </a:prstGeom>
        </p:spPr>
        <p:txBody>
          <a:bodyPr wrap="square">
            <a:spAutoFit/>
          </a:bodyPr>
          <a:lstStyle/>
          <a:p>
            <a:r>
              <a:rPr lang="en-US" altLang="ja-JP" sz="2800" u="sng" dirty="0"/>
              <a:t>Relapse Risk Factors (for those in outpatient treatment)</a:t>
            </a:r>
            <a:endParaRPr lang="ja-JP" altLang="en-US" sz="2800" u="sng"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5: Roadmap for Recovery&amp;quot;&quot;/&gt;&lt;property id=&quot;20307&quot; value=&quot;256&quot;/&gt;&lt;/object&gt;&lt;object type=&quot;3&quot; unique_id=&quot;10004&quot;&gt;&lt;property id=&quot;20148&quot; value=&quot;5&quot;/&gt;&lt;property id=&quot;20300&quot; value=&quot;Slide 2 - &amp;quot;Recovery Stages&amp;quot;&quot;/&gt;&lt;property id=&quot;20307&quot; value=&quot;257&quot;/&gt;&lt;/object&gt;&lt;object type=&quot;3&quot; unique_id=&quot;10005&quot;&gt;&lt;property id=&quot;20148&quot; value=&quot;5&quot;/&gt;&lt;property id=&quot;20300&quot; value=&quot;Slide 3 - &amp;quot;Stage 1: Withdrawal&amp;quot;&quot;/&gt;&lt;property id=&quot;20307&quot; value=&quot;259&quot;/&gt;&lt;/object&gt;&lt;object type=&quot;3&quot; unique_id=&quot;10006&quot;&gt;&lt;property id=&quot;20148&quot; value=&quot;5&quot;/&gt;&lt;property id=&quot;20300&quot; value=&quot;Slide 4 - &amp;quot;Withdrawal Relapse Risk Factors &amp;quot;&quot;/&gt;&lt;property id=&quot;20307&quot; value=&quot;263&quot;/&gt;&lt;/object&gt;&lt;object type=&quot;3&quot; unique_id=&quot;10007&quot;&gt;&lt;property id=&quot;20148&quot; value=&quot;5&quot;/&gt;&lt;property id=&quot;20300&quot; value=&quot;Slide 5 - &amp;quot;Withdrawal Structure&amp;quot;&quot;/&gt;&lt;property id=&quot;20307&quot; value=&quot;260&quot;/&gt;&lt;/object&gt;&lt;object type=&quot;3&quot; unique_id=&quot;10008&quot;&gt;&lt;property id=&quot;20148&quot; value=&quot;5&quot;/&gt;&lt;property id=&quot;20300&quot; value=&quot;Slide 6 - &amp;quot;Building Blocks of Structure&amp;quot;&quot;/&gt;&lt;property id=&quot;20307&quot; value=&quot;261&quot;/&gt;&lt;/object&gt;&lt;object type=&quot;3&quot; unique_id=&quot;10009&quot;&gt;&lt;property id=&quot;20148&quot; value=&quot;5&quot;/&gt;&lt;property id=&quot;20300&quot; value=&quot;Slide 7 - &amp;quot;Scheduling Pitfalls&amp;quot;&quot;/&gt;&lt;property id=&quot;20307&quot; value=&quot;262&quot;/&gt;&lt;/object&gt;&lt;object type=&quot;3&quot; unique_id=&quot;10010&quot;&gt;&lt;property id=&quot;20148&quot; value=&quot;5&quot;/&gt;&lt;property id=&quot;20300&quot; value=&quot;Slide 8 - &amp;quot;Stage 2: Early Abstinence &amp;quot;&quot;/&gt;&lt;property id=&quot;20307&quot; value=&quot;264&quot;/&gt;&lt;/object&gt;&lt;object type=&quot;3&quot; unique_id=&quot;10011&quot;&gt;&lt;property id=&quot;20148&quot; value=&quot;5&quot;/&gt;&lt;property id=&quot;20300&quot; value=&quot;Slide 9 - &amp;quot;Early Abstinence Relapse Risk Factors&amp;quot;&quot;/&gt;&lt;property id=&quot;20307&quot; value=&quot;277&quot;/&gt;&lt;/object&gt;&lt;object type=&quot;3&quot; unique_id=&quot;10012&quot;&gt;&lt;property id=&quot;20148&quot; value=&quot;5&quot;/&gt;&lt;property id=&quot;20300&quot; value=&quot;Slide 10 - &amp;quot;Early Abstinence Triggers and Thought Stopping&amp;quot;&quot;/&gt;&lt;property id=&quot;20307&quot; value=&quot;274&quot;/&gt;&lt;/object&gt;&lt;object type=&quot;3&quot; unique_id=&quot;10013&quot;&gt;&lt;property id=&quot;20148&quot; value=&quot;5&quot;/&gt;&lt;property id=&quot;20300&quot; value=&quot;Slide 11 - &amp;quot;All Downhill, but with Interruption&amp;quot;&quot;/&gt;&lt;property id=&quot;20307&quot; value=&quot;295&quot;/&gt;&lt;/object&gt;&lt;object type=&quot;3&quot; unique_id=&quot;10014&quot;&gt;&lt;property id=&quot;20148&quot; value=&quot;5&quot;/&gt;&lt;property id=&quot;20300&quot; value=&quot;Slide 12 - &amp;quot;Types of Triggers&amp;quot;&quot;/&gt;&lt;property id=&quot;20307&quot; value=&quot;294&quot;/&gt;&lt;/object&gt;&lt;object type=&quot;3&quot; unique_id=&quot;10015&quot;&gt;&lt;property id=&quot;20148&quot; value=&quot;5&quot;/&gt;&lt;property id=&quot;20300&quot; value=&quot;Slide 13 - &amp;quot;Triggers  People&amp;quot;&quot;/&gt;&lt;property id=&quot;20307&quot; value=&quot;269&quot;/&gt;&lt;/object&gt;&lt;object type=&quot;3&quot; unique_id=&quot;10016&quot;&gt;&lt;property id=&quot;20148&quot; value=&quot;5&quot;/&gt;&lt;property id=&quot;20300&quot; value=&quot;Slide 14 - &amp;quot;Triggers  Places&amp;quot;&quot;/&gt;&lt;property id=&quot;20307&quot; value=&quot;270&quot;/&gt;&lt;/object&gt;&lt;object type=&quot;3&quot; unique_id=&quot;10017&quot;&gt;&lt;property id=&quot;20148&quot; value=&quot;5&quot;/&gt;&lt;property id=&quot;20300&quot; value=&quot;Slide 15 - &amp;quot;Triggers  Things&amp;quot;&quot;/&gt;&lt;property id=&quot;20307&quot; value=&quot;271&quot;/&gt;&lt;/object&gt;&lt;object type=&quot;3&quot; unique_id=&quot;10018&quot;&gt;&lt;property id=&quot;20148&quot; value=&quot;5&quot;/&gt;&lt;property id=&quot;20300&quot; value=&quot;Slide 16 - &amp;quot;Triggers  Times&amp;quot;&quot;/&gt;&lt;property id=&quot;20307&quot; value=&quot;272&quot;/&gt;&lt;/object&gt;&lt;object type=&quot;3&quot; unique_id=&quot;10019&quot;&gt;&lt;property id=&quot;20148&quot; value=&quot;5&quot;/&gt;&lt;property id=&quot;20300&quot; value=&quot;Slide 17 - &amp;quot;Triggers  Emotional States&amp;quot;&quot;/&gt;&lt;property id=&quot;20307&quot; value=&quot;273&quot;/&gt;&lt;/object&gt;&lt;object type=&quot;3&quot; unique_id=&quot;10020&quot;&gt;&lt;property id=&quot;20148&quot; value=&quot;5&quot;/&gt;&lt;property id=&quot;20300&quot; value=&quot;Slide 18 - &amp;quot;Thought Stopping&amp;quot;&quot;/&gt;&lt;property id=&quot;20307&quot; value=&quot;275&quot;/&gt;&lt;/object&gt;&lt;object type=&quot;3&quot; unique_id=&quot;10021&quot;&gt;&lt;property id=&quot;20148&quot; value=&quot;5&quot;/&gt;&lt;property id=&quot;20300&quot; value=&quot;Slide 19 - &amp;quot;Nontrigger Activities&amp;quot;&quot;/&gt;&lt;property id=&quot;20307&quot; value=&quot;276&quot;/&gt;&lt;/object&gt;&lt;object type=&quot;3&quot; unique_id=&quot;10022&quot;&gt;&lt;property id=&quot;20148&quot; value=&quot;5&quot;/&gt;&lt;property id=&quot;20300&quot; value=&quot;Slide 20 - &amp;quot;Stage 3: Protracted Abstinence &amp;quot;&quot;/&gt;&lt;property id=&quot;20307&quot; value=&quot;278&quot;/&gt;&lt;/object&gt;&lt;object type=&quot;3&quot; unique_id=&quot;10023&quot;&gt;&lt;property id=&quot;20148&quot; value=&quot;5&quot;/&gt;&lt;property id=&quot;20300&quot; value=&quot;Slide 21 - &amp;quot;Protracted Abstinence Relapse Risk Factors&amp;quot;&quot;/&gt;&lt;property id=&quot;20307&quot; value=&quot;289&quot;/&gt;&lt;/object&gt;&lt;object type=&quot;3&quot; unique_id=&quot;10024&quot;&gt;&lt;property id=&quot;20148&quot; value=&quot;5&quot;/&gt;&lt;property id=&quot;20300&quot; value=&quot;Slide 22 - &amp;quot;Secondary Drugs and Alcohol&amp;quot;&quot;/&gt;&lt;property id=&quot;20307&quot; value=&quot;280&quot;/&gt;&lt;/object&gt;&lt;object type=&quot;3&quot; unique_id=&quot;10025&quot;&gt;&lt;property id=&quot;20148&quot; value=&quot;5&quot;/&gt;&lt;property id=&quot;20300&quot; value=&quot;Slide 23 - &amp;quot;Protracted Abstinence Relapse Justification&amp;quot;&quot;/&gt;&lt;property id=&quot;20307&quot; value=&quot;281&quot;/&gt;&lt;/object&gt;&lt;object type=&quot;3&quot; unique_id=&quot;10026&quot;&gt;&lt;property id=&quot;20148&quot; value=&quot;5&quot;/&gt;&lt;property id=&quot;20300&quot; value=&quot;Slide 24 - &amp;quot;Relapse Justification Other People Made Me Do It&amp;quot;&quot;/&gt;&lt;property id=&quot;20307&quot; value=&quot;282&quot;/&gt;&lt;/object&gt;&lt;object type=&quot;3&quot; unique_id=&quot;10027&quot;&gt;&lt;property id=&quot;20148&quot; value=&quot;5&quot;/&gt;&lt;property id=&quot;20300&quot; value=&quot;Slide 25 - &amp;quot;Relapse Justification  I Needed It for a Specific Purpose&amp;quot;&quot;/&gt;&lt;property id=&quot;20307&quot; value=&quot;283&quot;/&gt;&lt;/object&gt;&lt;object type=&quot;3&quot; unique_id=&quot;10028&quot;&gt;&lt;property id=&quot;20148&quot; value=&quot;5&quot;/&gt;&lt;property id=&quot;20300&quot; value=&quot;Slide 26 - &amp;quot;Relapse Justification  I Was Testing Myself&amp;quot;&quot;/&gt;&lt;property id=&quot;20307&quot; value=&quot;284&quot;/&gt;&lt;/object&gt;&lt;object type=&quot;3&quot; unique_id=&quot;10029&quot;&gt;&lt;property id=&quot;20148&quot; value=&quot;5&quot;/&gt;&lt;property id=&quot;20300&quot; value=&quot;Slide 27 - &amp;quot;Relapse Justification  It Wasn’t My Fault&amp;quot;&quot;/&gt;&lt;property id=&quot;20307&quot; value=&quot;285&quot;/&gt;&lt;/object&gt;&lt;object type=&quot;3&quot; unique_id=&quot;10030&quot;&gt;&lt;property id=&quot;20148&quot; value=&quot;5&quot;/&gt;&lt;property id=&quot;20300&quot; value=&quot;Slide 28 - &amp;quot;Relapse Justification  It Was an Accident&amp;quot;&quot;/&gt;&lt;property id=&quot;20307&quot; value=&quot;286&quot;/&gt;&lt;/object&gt;&lt;object type=&quot;3&quot; unique_id=&quot;10031&quot;&gt;&lt;property id=&quot;20148&quot; value=&quot;5&quot;/&gt;&lt;property id=&quot;20300&quot; value=&quot;Slide 29 - &amp;quot;Relapse Justification  I Felt Bad&amp;quot;&quot;/&gt;&lt;property id=&quot;20307&quot; value=&quot;287&quot;/&gt;&lt;/object&gt;&lt;object type=&quot;3&quot; unique_id=&quot;10032&quot;&gt;&lt;property id=&quot;20148&quot; value=&quot;5&quot;/&gt;&lt;property id=&quot;20300&quot; value=&quot;Slide 30 - &amp;quot;Stage 4: Adjustment and Resolution &amp;quot;&quot;/&gt;&lt;property id=&quot;20307&quot; value=&quot;290&quot;/&gt;&lt;/object&gt;&lt;object type=&quot;3&quot; unique_id=&quot;10033&quot;&gt;&lt;property id=&quot;20148&quot; value=&quot;5&quot;/&gt;&lt;property id=&quot;20300&quot; value=&quot;Slide 31 - &amp;quot;Adjustment and Resolution Relapse Risk Factors &amp;quot;&quot;/&gt;&lt;property id=&quot;20307&quot; value=&quot;292&quot;/&gt;&lt;/object&gt;&lt;object type=&quot;3&quot; unique_id=&quot;10034&quot;&gt;&lt;property id=&quot;20148&quot; value=&quot;5&quot;/&gt;&lt;property id=&quot;20300&quot; value=&quot;Slide 32 - &amp;quot;Adjustment and Resolution Balance&amp;quot;&quot;/&gt;&lt;property id=&quot;20307&quot; value=&quot;29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4654</TotalTime>
  <Words>2896</Words>
  <PresentationFormat>On-screen Show (4:3)</PresentationFormat>
  <Paragraphs>337</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vt:lpstr>
      <vt:lpstr>Times New Roman</vt:lpstr>
      <vt:lpstr>Wingdings</vt:lpstr>
      <vt:lpstr>Matrix Family Ed Slides</vt:lpstr>
      <vt:lpstr>PowerPoint Presentation</vt:lpstr>
      <vt:lpstr>Recovery Stages</vt:lpstr>
      <vt:lpstr>Question:</vt:lpstr>
      <vt:lpstr>Stage 1: Withdrawal (1-2 weeks)</vt:lpstr>
      <vt:lpstr>Stage 1: Withdrawal (1-2 weeks)</vt:lpstr>
      <vt:lpstr>Stage 2: Early Abstinence or “Honeymoon” (following 1 month)</vt:lpstr>
      <vt:lpstr>Stage 2: Early Abstinence or “Honeymoon” (following 1 month)</vt:lpstr>
      <vt:lpstr>Stage 3: Protracted Abstinence or “the Wall” (following 3-4 months)</vt:lpstr>
      <vt:lpstr>PowerPoint Presentation</vt:lpstr>
      <vt:lpstr>Stage 4: Adjustment and Resolution (following 2 months)</vt:lpstr>
      <vt:lpstr>PowerPoint Presentation</vt:lpstr>
      <vt:lpstr>Necessary Lifestyle Balance</vt:lpstr>
      <vt:lpstr>Question:</vt:lpstr>
      <vt:lpstr>Structured Lifestyle</vt:lpstr>
      <vt:lpstr>Building Blocks of Structure</vt:lpstr>
      <vt:lpstr>Scheduling Pitfalls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2018-09-18T03:08:07Z</cp:lastPrinted>
  <dcterms:created xsi:type="dcterms:W3CDTF">2000-01-09T19:39:51Z</dcterms:created>
  <dcterms:modified xsi:type="dcterms:W3CDTF">2019-10-09T07:21:33Z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