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18"/>
  </p:notesMasterIdLst>
  <p:handoutMasterIdLst>
    <p:handoutMasterId r:id="rId19"/>
  </p:handoutMasterIdLst>
  <p:sldIdLst>
    <p:sldId id="256" r:id="rId2"/>
    <p:sldId id="274" r:id="rId3"/>
    <p:sldId id="301" r:id="rId4"/>
    <p:sldId id="314" r:id="rId5"/>
    <p:sldId id="318" r:id="rId6"/>
    <p:sldId id="315" r:id="rId7"/>
    <p:sldId id="319" r:id="rId8"/>
    <p:sldId id="316" r:id="rId9"/>
    <p:sldId id="320" r:id="rId10"/>
    <p:sldId id="317" r:id="rId11"/>
    <p:sldId id="275" r:id="rId12"/>
    <p:sldId id="309" r:id="rId13"/>
    <p:sldId id="277" r:id="rId14"/>
    <p:sldId id="279" r:id="rId15"/>
    <p:sldId id="281" r:id="rId16"/>
    <p:sldId id="282" r:id="rId17"/>
  </p:sldIdLst>
  <p:sldSz cx="9144000" cy="6858000" type="screen4x3"/>
  <p:notesSz cx="7162800" cy="9448800"/>
  <p:custDataLst>
    <p:tags r:id="rId20"/>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76">
          <p15:clr>
            <a:srgbClr val="A4A3A4"/>
          </p15:clr>
        </p15:guide>
        <p15:guide id="2" pos="225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00CC"/>
    <a:srgbClr val="FC1F0E"/>
    <a:srgbClr val="E10C07"/>
    <a:srgbClr val="BA382E"/>
    <a:srgbClr val="935B55"/>
    <a:srgbClr val="4D4D4D"/>
    <a:srgbClr val="969696"/>
    <a:srgbClr val="777777"/>
    <a:srgbClr val="2B85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34587" autoAdjust="0"/>
    <p:restoredTop sz="86433" autoAdjust="0"/>
  </p:normalViewPr>
  <p:slideViewPr>
    <p:cSldViewPr snapToGrid="0">
      <p:cViewPr varScale="1">
        <p:scale>
          <a:sx n="98" d="100"/>
          <a:sy n="98" d="100"/>
        </p:scale>
        <p:origin x="157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966"/>
    </p:cViewPr>
  </p:sorterViewPr>
  <p:notesViewPr>
    <p:cSldViewPr snapToGrid="0">
      <p:cViewPr varScale="1">
        <p:scale>
          <a:sx n="81" d="100"/>
          <a:sy n="81" d="100"/>
        </p:scale>
        <p:origin x="3822" y="102"/>
      </p:cViewPr>
      <p:guideLst>
        <p:guide orient="horz" pos="2976"/>
        <p:guide pos="225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8546" name="Rectangle 2"/>
          <p:cNvSpPr>
            <a:spLocks noGrp="1" noChangeArrowheads="1"/>
          </p:cNvSpPr>
          <p:nvPr>
            <p:ph type="hdr" sz="quarter"/>
          </p:nvPr>
        </p:nvSpPr>
        <p:spPr bwMode="auto">
          <a:xfrm>
            <a:off x="0" y="95250"/>
            <a:ext cx="741363" cy="277813"/>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ctr" anchorCtr="0" compatLnSpc="1">
            <a:prstTxWarp prst="textNoShape">
              <a:avLst/>
            </a:prstTxWarp>
            <a:spAutoFit/>
          </a:bodyPr>
          <a:lstStyle>
            <a:lvl1pPr defTabSz="949325" eaLnBrk="0" hangingPunct="0">
              <a:spcBef>
                <a:spcPct val="50000"/>
              </a:spcBef>
              <a:defRPr sz="1200" b="1">
                <a:latin typeface="Times New Roman" pitchFamily="18" charset="0"/>
              </a:defRPr>
            </a:lvl1pPr>
          </a:lstStyle>
          <a:p>
            <a:endParaRPr lang="en-US"/>
          </a:p>
        </p:txBody>
      </p:sp>
      <p:sp>
        <p:nvSpPr>
          <p:cNvPr id="108547" name="Rectangle 3"/>
          <p:cNvSpPr>
            <a:spLocks noGrp="1" noChangeArrowheads="1"/>
          </p:cNvSpPr>
          <p:nvPr>
            <p:ph type="dt" sz="quarter" idx="1"/>
          </p:nvPr>
        </p:nvSpPr>
        <p:spPr bwMode="auto">
          <a:xfrm>
            <a:off x="6259513" y="95250"/>
            <a:ext cx="903287" cy="277813"/>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ctr" anchorCtr="0" compatLnSpc="1">
            <a:prstTxWarp prst="textNoShape">
              <a:avLst/>
            </a:prstTxWarp>
            <a:spAutoFit/>
          </a:bodyPr>
          <a:lstStyle>
            <a:lvl1pPr algn="r" defTabSz="949325" eaLnBrk="0" hangingPunct="0">
              <a:spcBef>
                <a:spcPct val="50000"/>
              </a:spcBef>
              <a:defRPr sz="1200" b="1">
                <a:latin typeface="Times New Roman" pitchFamily="18" charset="0"/>
              </a:defRPr>
            </a:lvl1pPr>
          </a:lstStyle>
          <a:p>
            <a:endParaRPr lang="en-US"/>
          </a:p>
        </p:txBody>
      </p:sp>
      <p:sp>
        <p:nvSpPr>
          <p:cNvPr id="108548" name="Rectangle 4"/>
          <p:cNvSpPr>
            <a:spLocks noGrp="1" noChangeArrowheads="1"/>
          </p:cNvSpPr>
          <p:nvPr>
            <p:ph type="ftr" sz="quarter" idx="2"/>
          </p:nvPr>
        </p:nvSpPr>
        <p:spPr bwMode="auto">
          <a:xfrm>
            <a:off x="0" y="9170988"/>
            <a:ext cx="682625" cy="277812"/>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b" anchorCtr="0" compatLnSpc="1">
            <a:prstTxWarp prst="textNoShape">
              <a:avLst/>
            </a:prstTxWarp>
            <a:spAutoFit/>
          </a:bodyPr>
          <a:lstStyle>
            <a:lvl1pPr defTabSz="949325" eaLnBrk="0" hangingPunct="0">
              <a:spcBef>
                <a:spcPct val="50000"/>
              </a:spcBef>
              <a:defRPr sz="1200" b="1">
                <a:latin typeface="Times New Roman" pitchFamily="18" charset="0"/>
              </a:defRPr>
            </a:lvl1pPr>
          </a:lstStyle>
          <a:p>
            <a:endParaRPr lang="en-US"/>
          </a:p>
        </p:txBody>
      </p:sp>
      <p:sp>
        <p:nvSpPr>
          <p:cNvPr id="108549" name="Rectangle 5"/>
          <p:cNvSpPr>
            <a:spLocks noGrp="1" noChangeArrowheads="1"/>
          </p:cNvSpPr>
          <p:nvPr>
            <p:ph type="sldNum" sz="quarter" idx="3"/>
          </p:nvPr>
        </p:nvSpPr>
        <p:spPr bwMode="auto">
          <a:xfrm>
            <a:off x="6794500" y="9170988"/>
            <a:ext cx="368300" cy="277812"/>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b" anchorCtr="0" compatLnSpc="1">
            <a:prstTxWarp prst="textNoShape">
              <a:avLst/>
            </a:prstTxWarp>
            <a:spAutoFit/>
          </a:bodyPr>
          <a:lstStyle>
            <a:lvl1pPr algn="r" defTabSz="949325" eaLnBrk="0" hangingPunct="0">
              <a:spcBef>
                <a:spcPct val="50000"/>
              </a:spcBef>
              <a:defRPr sz="1200" b="1">
                <a:latin typeface="Times New Roman" pitchFamily="18" charset="0"/>
              </a:defRPr>
            </a:lvl1pPr>
          </a:lstStyle>
          <a:p>
            <a:fld id="{5D523447-BBD0-41FB-A570-1EE7BAB76EB7}" type="slidenum">
              <a:rPr lang="en-US"/>
              <a:pPr/>
              <a:t>‹#›</a:t>
            </a:fld>
            <a:endParaRPr lang="en-US"/>
          </a:p>
        </p:txBody>
      </p:sp>
    </p:spTree>
    <p:extLst>
      <p:ext uri="{BB962C8B-B14F-4D97-AF65-F5344CB8AC3E}">
        <p14:creationId xmlns:p14="http://schemas.microsoft.com/office/powerpoint/2010/main" val="24848478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95250"/>
            <a:ext cx="741363" cy="277813"/>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ctr" anchorCtr="0" compatLnSpc="1">
            <a:prstTxWarp prst="textNoShape">
              <a:avLst/>
            </a:prstTxWarp>
            <a:spAutoFit/>
          </a:bodyPr>
          <a:lstStyle>
            <a:lvl1pPr defTabSz="949325" eaLnBrk="0" hangingPunct="0">
              <a:spcBef>
                <a:spcPct val="50000"/>
              </a:spcBef>
              <a:defRPr sz="1200" b="1">
                <a:latin typeface="Times New Roman" pitchFamily="18" charset="0"/>
              </a:defRPr>
            </a:lvl1pPr>
          </a:lstStyle>
          <a:p>
            <a:endParaRPr lang="en-US"/>
          </a:p>
        </p:txBody>
      </p:sp>
      <p:sp>
        <p:nvSpPr>
          <p:cNvPr id="57347" name="Rectangle 3"/>
          <p:cNvSpPr>
            <a:spLocks noGrp="1" noChangeArrowheads="1"/>
          </p:cNvSpPr>
          <p:nvPr>
            <p:ph type="dt" idx="1"/>
          </p:nvPr>
        </p:nvSpPr>
        <p:spPr bwMode="auto">
          <a:xfrm>
            <a:off x="6259513" y="95250"/>
            <a:ext cx="903287" cy="277813"/>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ctr" anchorCtr="0" compatLnSpc="1">
            <a:prstTxWarp prst="textNoShape">
              <a:avLst/>
            </a:prstTxWarp>
            <a:spAutoFit/>
          </a:bodyPr>
          <a:lstStyle>
            <a:lvl1pPr algn="r" defTabSz="949325" eaLnBrk="0" hangingPunct="0">
              <a:spcBef>
                <a:spcPct val="50000"/>
              </a:spcBef>
              <a:defRPr sz="1200" b="1">
                <a:latin typeface="Times New Roman" pitchFamily="18" charset="0"/>
              </a:defRPr>
            </a:lvl1pPr>
          </a:lstStyle>
          <a:p>
            <a:endParaRPr lang="en-US"/>
          </a:p>
        </p:txBody>
      </p:sp>
      <p:sp>
        <p:nvSpPr>
          <p:cNvPr id="57348" name="Rectangle 4"/>
          <p:cNvSpPr>
            <a:spLocks noGrp="1" noRot="1" noChangeAspect="1" noChangeArrowheads="1" noTextEdit="1"/>
          </p:cNvSpPr>
          <p:nvPr>
            <p:ph type="sldImg" idx="2"/>
          </p:nvPr>
        </p:nvSpPr>
        <p:spPr bwMode="auto">
          <a:xfrm>
            <a:off x="1219200" y="709613"/>
            <a:ext cx="4724400" cy="35433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7350" name="Rectangle 6"/>
          <p:cNvSpPr>
            <a:spLocks noGrp="1" noChangeArrowheads="1"/>
          </p:cNvSpPr>
          <p:nvPr>
            <p:ph type="ftr" sz="quarter" idx="4"/>
          </p:nvPr>
        </p:nvSpPr>
        <p:spPr bwMode="auto">
          <a:xfrm>
            <a:off x="0" y="9170988"/>
            <a:ext cx="682625" cy="277812"/>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b" anchorCtr="0" compatLnSpc="1">
            <a:prstTxWarp prst="textNoShape">
              <a:avLst/>
            </a:prstTxWarp>
            <a:spAutoFit/>
          </a:bodyPr>
          <a:lstStyle>
            <a:lvl1pPr defTabSz="949325" eaLnBrk="0" hangingPunct="0">
              <a:spcBef>
                <a:spcPct val="50000"/>
              </a:spcBef>
              <a:defRPr sz="1200" b="1">
                <a:latin typeface="Times New Roman" pitchFamily="18" charset="0"/>
              </a:defRPr>
            </a:lvl1pPr>
          </a:lstStyle>
          <a:p>
            <a:endParaRPr lang="en-US"/>
          </a:p>
        </p:txBody>
      </p:sp>
      <p:sp>
        <p:nvSpPr>
          <p:cNvPr id="57351" name="Rectangle 7"/>
          <p:cNvSpPr>
            <a:spLocks noGrp="1" noChangeArrowheads="1"/>
          </p:cNvSpPr>
          <p:nvPr>
            <p:ph type="sldNum" sz="quarter" idx="5"/>
          </p:nvPr>
        </p:nvSpPr>
        <p:spPr bwMode="auto">
          <a:xfrm>
            <a:off x="6794500" y="9170988"/>
            <a:ext cx="368300" cy="277812"/>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b" anchorCtr="0" compatLnSpc="1">
            <a:prstTxWarp prst="textNoShape">
              <a:avLst/>
            </a:prstTxWarp>
            <a:spAutoFit/>
          </a:bodyPr>
          <a:lstStyle>
            <a:lvl1pPr algn="r" defTabSz="949325" eaLnBrk="0" hangingPunct="0">
              <a:spcBef>
                <a:spcPct val="50000"/>
              </a:spcBef>
              <a:defRPr sz="1200" b="1">
                <a:latin typeface="Times New Roman" pitchFamily="18" charset="0"/>
              </a:defRPr>
            </a:lvl1pPr>
          </a:lstStyle>
          <a:p>
            <a:fld id="{C493E18F-B64C-4347-BFB0-21733F6D2330}" type="slidenum">
              <a:rPr lang="en-US"/>
              <a:pPr/>
              <a:t>‹#›</a:t>
            </a:fld>
            <a:endParaRPr lang="en-US"/>
          </a:p>
        </p:txBody>
      </p:sp>
      <p:sp>
        <p:nvSpPr>
          <p:cNvPr id="57353" name="Line 9"/>
          <p:cNvSpPr>
            <a:spLocks noChangeShapeType="1"/>
          </p:cNvSpPr>
          <p:nvPr/>
        </p:nvSpPr>
        <p:spPr bwMode="auto">
          <a:xfrm>
            <a:off x="398463" y="8977313"/>
            <a:ext cx="66040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2" name="Notes Placeholder 1">
            <a:extLst>
              <a:ext uri="{FF2B5EF4-FFF2-40B4-BE49-F238E27FC236}">
                <a16:creationId xmlns:a16="http://schemas.microsoft.com/office/drawing/2014/main" id="{060DF891-332E-4CA6-8C38-F2E191E9EA00}"/>
              </a:ext>
            </a:extLst>
          </p:cNvPr>
          <p:cNvSpPr>
            <a:spLocks noGrp="1"/>
          </p:cNvSpPr>
          <p:nvPr>
            <p:ph type="body" sz="quarter" idx="3"/>
          </p:nvPr>
        </p:nvSpPr>
        <p:spPr>
          <a:xfrm>
            <a:off x="715963" y="4546600"/>
            <a:ext cx="5730875" cy="3721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Tree>
    <p:extLst>
      <p:ext uri="{BB962C8B-B14F-4D97-AF65-F5344CB8AC3E}">
        <p14:creationId xmlns:p14="http://schemas.microsoft.com/office/powerpoint/2010/main" val="35487603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6337ED-3C7E-44B4-8729-4A4CB27863DC}" type="slidenum">
              <a:rPr lang="en-US"/>
              <a:pPr/>
              <a:t>1</a:t>
            </a:fld>
            <a:endParaRPr lang="en-US"/>
          </a:p>
        </p:txBody>
      </p:sp>
      <p:sp>
        <p:nvSpPr>
          <p:cNvPr id="67586" name="Rectangle 1026"/>
          <p:cNvSpPr>
            <a:spLocks noGrp="1" noRot="1" noChangeAspect="1" noChangeArrowheads="1" noTextEdit="1"/>
          </p:cNvSpPr>
          <p:nvPr>
            <p:ph type="sldImg"/>
          </p:nvPr>
        </p:nvSpPr>
        <p:spPr>
          <a:ln/>
        </p:spPr>
      </p:sp>
      <p:sp>
        <p:nvSpPr>
          <p:cNvPr id="3" name="Notes Placeholder 2">
            <a:extLst>
              <a:ext uri="{FF2B5EF4-FFF2-40B4-BE49-F238E27FC236}">
                <a16:creationId xmlns:a16="http://schemas.microsoft.com/office/drawing/2014/main" id="{29258520-5A87-4C95-9BE1-D9B74B6D5427}"/>
              </a:ext>
            </a:extLst>
          </p:cNvPr>
          <p:cNvSpPr>
            <a:spLocks noGrp="1"/>
          </p:cNvSpPr>
          <p:nvPr>
            <p:ph type="body" idx="1"/>
          </p:nvPr>
        </p:nvSpPr>
        <p:spPr/>
        <p:txBody>
          <a:bodyPr/>
          <a:lstStyle/>
          <a:p>
            <a:pPr>
              <a:lnSpc>
                <a:spcPct val="107000"/>
              </a:lnSpc>
              <a:spcAft>
                <a:spcPts val="800"/>
              </a:spcAft>
            </a:pPr>
            <a:r>
              <a:rPr lang="en-US" b="1" dirty="0">
                <a:latin typeface="Arial" panose="020B0604020202020204" pitchFamily="34" charset="0"/>
                <a:ea typeface="Yu Mincho" panose="02020400000000000000" pitchFamily="18" charset="-128"/>
                <a:cs typeface="Arial" panose="020B0604020202020204" pitchFamily="34" charset="0"/>
              </a:rPr>
              <a:t>Slide 10-1—Families and Recovery (2)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We will continue to discuss families and recovery. </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5963" y="4546800"/>
            <a:ext cx="5730875" cy="4252912"/>
          </a:xfrm>
          <a:prstGeom prst="rect">
            <a:avLst/>
          </a:prstGeom>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10-10—Readjustment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Readjustment stage is when the individual begins to adjust to an ongoing state of abstinence. It lasts 2 months or longer following the Wall stage.</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During this stage, the Wall has been surmounted and the person in recovery and family members begin to return to a more normal lifestyle.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During the readjustment stage and after, individual and family issues can benefit from psychotherapy and family counseling. </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C493E18F-B64C-4347-BFB0-21733F6D2330}" type="slidenum">
              <a:rPr lang="en-US" smtClean="0"/>
              <a:pPr/>
              <a:t>10</a:t>
            </a:fld>
            <a:endParaRPr lang="en-US"/>
          </a:p>
        </p:txBody>
      </p:sp>
    </p:spTree>
    <p:extLst>
      <p:ext uri="{BB962C8B-B14F-4D97-AF65-F5344CB8AC3E}">
        <p14:creationId xmlns:p14="http://schemas.microsoft.com/office/powerpoint/2010/main" val="1778278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60A908-3EDB-4FC2-9198-D6F248346D99}" type="slidenum">
              <a:rPr lang="en-US"/>
              <a:pPr/>
              <a:t>11</a:t>
            </a:fld>
            <a:endParaRPr lang="en-US"/>
          </a:p>
        </p:txBody>
      </p:sp>
      <p:sp>
        <p:nvSpPr>
          <p:cNvPr id="89090"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056A7957-9092-4737-8585-8980939E2A7D}"/>
              </a:ext>
            </a:extLst>
          </p:cNvPr>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10-11—Goals for Withdrawal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goals for Withdrawal are mainly applied to those in outpatient treatment; however, some parts are also applicable to those in residential services.</a:t>
            </a: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main goal for the person in recovery during the withdrawal stage of treatment is stopping Shabu use.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In group sessions that focus on early recovery skills, the person in recovery learns specific techniques for reducing cravings and avoiding relapse.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person in recovery also begins to learn about the process of addiction and how drugs, such as Shabu, affect brain chemistry and the rest of the body.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When the person in recovery is in the withdrawal stage of outpatient treatment, family members have one major decision to make: whether they are willing to be part of the recovery process.</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Family members will find it is easier to be involved if they view the Shabu use, not the person in recovery, as the problem and if the Shabu use is recognized as a medical condition, regardless of how it began. </a:t>
            </a:r>
            <a:endParaRPr lang="en-PH" dirty="0">
              <a:ea typeface="Yu Mincho" panose="02020400000000000000" pitchFamily="18" charset="-128"/>
              <a:cs typeface="Times New Roman" panose="02020603050405020304" pitchFamily="18" charset="0"/>
            </a:endParaRPr>
          </a:p>
          <a:p>
            <a:endParaRPr lang="en-PH"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5963" y="4546800"/>
            <a:ext cx="5730875" cy="4252912"/>
          </a:xfrm>
          <a:prstGeom prst="rect">
            <a:avLst/>
          </a:prstGeom>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10-12—Goals for the Honeymoon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During the Honeymoon stage of recovery, people in recovery work on improving their physical health and outlook on recovery by exercising and staying active.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People in recovery also begin to identify personal triggers and relapse justifications and to use targeted techniques to stay abstinent.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Often, persons in recovery feel as if they are “cured” during this period. It is important for people in recovery to continue to work on their recovery and to avoid testing themselves by being around drugs.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Family members can be very helpful during the Honeymoon stage, working with the person in outpatient treatment to support the primary goal of abstinence.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Although family members are not responsible for the loved one’s recovery, their behavior and attitudes during this time can significantly increase or decrease the chances of the person in recovery achieving and maintaining abstinence.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Family members need to recognize and discontinue triggering interactions.</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C493E18F-B64C-4347-BFB0-21733F6D2330}" type="slidenum">
              <a:rPr lang="en-US" smtClean="0"/>
              <a:pPr/>
              <a:t>12</a:t>
            </a:fld>
            <a:endParaRPr lang="en-US"/>
          </a:p>
        </p:txBody>
      </p:sp>
    </p:spTree>
    <p:extLst>
      <p:ext uri="{BB962C8B-B14F-4D97-AF65-F5344CB8AC3E}">
        <p14:creationId xmlns:p14="http://schemas.microsoft.com/office/powerpoint/2010/main" val="21227262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429A2EB-DC89-4E9F-A1EA-9844B5C56D22}" type="slidenum">
              <a:rPr lang="en-US"/>
              <a:pPr/>
              <a:t>13</a:t>
            </a:fld>
            <a:endParaRPr lang="en-US"/>
          </a:p>
        </p:txBody>
      </p:sp>
      <p:sp>
        <p:nvSpPr>
          <p:cNvPr id="91138"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61B79EAC-050B-448F-9876-3D28528948BF}"/>
              </a:ext>
            </a:extLst>
          </p:cNvPr>
          <p:cNvSpPr>
            <a:spLocks noGrp="1"/>
          </p:cNvSpPr>
          <p:nvPr>
            <p:ph type="body" idx="1"/>
          </p:nvPr>
        </p:nvSpPr>
        <p:spPr>
          <a:xfrm>
            <a:off x="715963" y="4546600"/>
            <a:ext cx="5730875" cy="4624388"/>
          </a:xfrm>
        </p:spPr>
        <p:txBody>
          <a:bodyPr>
            <a:normAutofit/>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10-13—Goals for the Wall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By the time people in recovery reach the stage known as the Wall, they have been abstinent for several months. They continue to work on maintaining abstinence by putting relapse prevention techniques they have learned into practice.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The person in recovery also focuses on repairing relationships with family members and friends and developing support networks to cope with the problems that arise during recovery.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The Wall can be a frustrating and difficult part of recovery. The person in recovery needs sup­port and encouragement from many sources. Working on developing new interests and staying active also are important to recovery.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Also important are recognizing and addressing dangerous emotions.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While the person in recovery is in the stage known as the Wall, family members need to guard against expressing anger toward the person.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As much as possible, family members need to move past resentment and work to support the person in recovery. Family members who are committed to this support need to begin trusting the loved one’s recovery.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Family members should relearn how to take care of themselves by beginning to return to the normal routines of life and pursuing activities that are rewarding and self-nourishing.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It also is important at this stage to explore how family members communicate, how poor communication may have led to problems, and how communication can be improved.</a:t>
            </a:r>
            <a:endParaRPr lang="en-PH" sz="1100"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773843C-2BE9-4F1F-ADA2-770BC6E3F0AA}" type="slidenum">
              <a:rPr lang="en-US"/>
              <a:pPr/>
              <a:t>14</a:t>
            </a:fld>
            <a:endParaRPr lang="en-US"/>
          </a:p>
        </p:txBody>
      </p:sp>
      <p:sp>
        <p:nvSpPr>
          <p:cNvPr id="93186"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0A311D48-DE76-4F9A-A112-88C36F843A85}"/>
              </a:ext>
            </a:extLst>
          </p:cNvPr>
          <p:cNvSpPr>
            <a:spLocks noGrp="1"/>
          </p:cNvSpPr>
          <p:nvPr>
            <p:ph type="body" idx="1"/>
          </p:nvPr>
        </p:nvSpPr>
        <p:spPr>
          <a:xfrm>
            <a:off x="715963" y="4546600"/>
            <a:ext cx="5730875" cy="4745990"/>
          </a:xfrm>
        </p:spPr>
        <p:txBody>
          <a:bodyPr>
            <a:normAutofit lnSpcReduction="10000"/>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10-14—Goals for Readjustment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The goals for the Readjustments stage are applied to people in outpatient treatment and those who are discharged from residential treatment.</a:t>
            </a: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By the time people in recovery reach the readjustment stage of recovery, they know which behaviors they need to engage in to keep their recovery strong and which behaviors place their recovery at risk.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The task for people in recovery during this stage—and for the rest of their lives—is to monitor their recovery, ensuring that they engage in those behaviors that will help them avoid relapse.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Because people in recovery often will be confronted with the opportunity and desire to use, they need to be aware of those situations and thoughts that put them at risk of relapse. For this rea­son, they need to anticipate troublesome situations and have detailed plans for how to address them. The most important aspect of maintaining abstinence is knowing how to avoid relapse.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During the readjustment stage, the person in recovery works on forming new, healthy relation­ships and on strengthening existing friendships. The person in recovery also begins to examine long-term life goals.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The readjustment stage is marked by a return to a more predictable, more normal lifestyle for everyone in the family. Family members should be mindful that many of the changes they have made in their lives to offer support for recovery will need to continue and become permanent.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It is important for family members to accept limitations of living with a person in recovery; maintain a balanced, healthy lifestyle; and avoid relapsing to former behaviors.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Patience with the process of recovery is crucial. </a:t>
            </a:r>
            <a:endParaRPr lang="en-PH" sz="1100"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FC4BED-62FE-42C3-AD8E-4E778CFCE39B}" type="slidenum">
              <a:rPr lang="en-US"/>
              <a:pPr/>
              <a:t>15</a:t>
            </a:fld>
            <a:endParaRPr lang="en-US"/>
          </a:p>
        </p:txBody>
      </p:sp>
      <p:sp>
        <p:nvSpPr>
          <p:cNvPr id="95234" name="Rectangle 1026"/>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D3CA53B6-5627-4318-BAC0-96644545F17B}"/>
              </a:ext>
            </a:extLst>
          </p:cNvPr>
          <p:cNvSpPr>
            <a:spLocks noGrp="1"/>
          </p:cNvSpPr>
          <p:nvPr>
            <p:ph type="body" idx="1"/>
          </p:nvPr>
        </p:nvSpPr>
        <p:spPr>
          <a:xfrm>
            <a:off x="715963" y="4546600"/>
            <a:ext cx="5730875" cy="4356100"/>
          </a:xfrm>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10-15—Key Relapse Issues for People in Recovery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person in recovery and the family members need to evaluate which lifestyle and attitude changes are important for each of them individually and as a family. After this point in recovery, the person in recovery will receive less support in the form of treatment.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Some of the support role will be taken up by 12-Step or self-help groups and by friends, but family members will be a major source of support for the person in recovery.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Families need to decide which adaptations they have made during recovery should become permanent in their lives.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When making these decisions, families should bear in mind the most common relapse issues for people recovering from </a:t>
            </a:r>
            <a:r>
              <a:rPr lang="en-US" dirty="0" err="1">
                <a:ea typeface="Yu Mincho" panose="02020400000000000000" pitchFamily="18" charset="-128"/>
                <a:cs typeface="Times New Roman" panose="02020603050405020304" pitchFamily="18" charset="0"/>
              </a:rPr>
              <a:t>Shabu</a:t>
            </a:r>
            <a:r>
              <a:rPr lang="en-US" dirty="0">
                <a:ea typeface="Yu Mincho" panose="02020400000000000000" pitchFamily="18" charset="-128"/>
                <a:cs typeface="Times New Roman" panose="02020603050405020304" pitchFamily="18" charset="0"/>
              </a:rPr>
              <a:t> use. All of the six issues listed on this slide may not be a problem for the person in recovery, but the family needs to find out which issues might be troublesome for the person in recovery.</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Family members should have an open discussion with the person in recovery about how best to support his or her recovery. </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CC50FF2-E8E8-4163-910E-11853FF01B79}" type="slidenum">
              <a:rPr lang="en-US"/>
              <a:pPr/>
              <a:t>16</a:t>
            </a:fld>
            <a:endParaRPr lang="en-US"/>
          </a:p>
        </p:txBody>
      </p:sp>
      <p:sp>
        <p:nvSpPr>
          <p:cNvPr id="96258"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5D5F2C5C-CA29-46E2-94D8-9015678052A2}"/>
              </a:ext>
            </a:extLst>
          </p:cNvPr>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10-16—Key Relapse Issues for Family Members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While the person in recovery needs to be on the alert for relapse to Shabu use, family members need to be careful not to return to their former ways of behaving, thinking, and communicating.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This slide lists common problems that can precede a slip back into old behaviors for family members.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Just as it helps people in recovery to anticipate situations that might lead to relapse, so it will help family members to be on guard for ways in which they might slip back into behaviors that will destroy recovery and the family.</a:t>
            </a:r>
            <a:endParaRPr lang="en-PH" dirty="0">
              <a:ea typeface="Yu Mincho" panose="02020400000000000000" pitchFamily="18" charset="-128"/>
              <a:cs typeface="Times New Roman" panose="02020603050405020304" pitchFamily="18" charset="0"/>
            </a:endParaRPr>
          </a:p>
          <a:p>
            <a:endParaRPr lang="en-PH"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5CD1EE9-7904-4D88-A948-EB7515583B94}" type="slidenum">
              <a:rPr lang="en-US"/>
              <a:pPr/>
              <a:t>2</a:t>
            </a:fld>
            <a:endParaRPr lang="en-US"/>
          </a:p>
        </p:txBody>
      </p:sp>
      <p:sp>
        <p:nvSpPr>
          <p:cNvPr id="88066"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F98C965B-6CD8-404F-BE9C-B7E3EFBE9C40}"/>
              </a:ext>
            </a:extLst>
          </p:cNvPr>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10-2—</a:t>
            </a:r>
            <a:r>
              <a:rPr lang="en-US" altLang="ja-JP" b="1" dirty="0">
                <a:latin typeface="Arial" panose="020B0604020202020204" pitchFamily="34" charset="0"/>
                <a:ea typeface="Yu Mincho" panose="02020400000000000000" pitchFamily="18" charset="-128"/>
                <a:cs typeface="Arial" panose="020B0604020202020204" pitchFamily="34" charset="0"/>
              </a:rPr>
              <a:t>Recovery </a:t>
            </a:r>
            <a:r>
              <a:rPr lang="en-PH" b="1" dirty="0">
                <a:latin typeface="Arial" panose="020B0604020202020204" pitchFamily="34" charset="0"/>
                <a:ea typeface="Yu Mincho" panose="02020400000000000000" pitchFamily="18" charset="-128"/>
                <a:cs typeface="Arial" panose="020B0604020202020204" pitchFamily="34" charset="0"/>
              </a:rPr>
              <a:t>Stages</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People who stop taking a substance they are dependent on usually go through predictable stag­es during their recovery.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timetable for recovery varies for each person, but the stages usually don’t vary.</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Knowing that there is a pattern to recovery and knowing what to expect in each stage often pro­vide encouragement to patients.</a:t>
            </a: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This information also helps family members better support those staying home and undergoing outpatient treatment.</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10-3—Question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how the Withdrawal stage is characterized. </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3</a:t>
            </a:fld>
            <a:endParaRPr lang="en-US"/>
          </a:p>
        </p:txBody>
      </p:sp>
    </p:spTree>
    <p:extLst>
      <p:ext uri="{BB962C8B-B14F-4D97-AF65-F5344CB8AC3E}">
        <p14:creationId xmlns:p14="http://schemas.microsoft.com/office/powerpoint/2010/main" val="16072176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5963" y="4546800"/>
            <a:ext cx="5730875" cy="4252912"/>
          </a:xfrm>
          <a:prstGeom prst="rect">
            <a:avLst/>
          </a:prstGeom>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10-4—Withdrawal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withdrawal stage usually lasts 1 to 2 weeks.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During this stage, the most severe symptoms are craving and depression.</a:t>
            </a: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Many people also experience low energy, difficulty sleeping, increased appetite, and difficulty concentrating. </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C493E18F-B64C-4347-BFB0-21733F6D2330}" type="slidenum">
              <a:rPr lang="en-US" smtClean="0"/>
              <a:pPr/>
              <a:t>4</a:t>
            </a:fld>
            <a:endParaRPr lang="en-US"/>
          </a:p>
        </p:txBody>
      </p:sp>
    </p:spTree>
    <p:extLst>
      <p:ext uri="{BB962C8B-B14F-4D97-AF65-F5344CB8AC3E}">
        <p14:creationId xmlns:p14="http://schemas.microsoft.com/office/powerpoint/2010/main" val="13230449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10-5—Question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how the Honeymoon stage is characterized. </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5</a:t>
            </a:fld>
            <a:endParaRPr lang="en-US"/>
          </a:p>
        </p:txBody>
      </p:sp>
    </p:spTree>
    <p:extLst>
      <p:ext uri="{BB962C8B-B14F-4D97-AF65-F5344CB8AC3E}">
        <p14:creationId xmlns:p14="http://schemas.microsoft.com/office/powerpoint/2010/main" val="2202509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5963" y="4546800"/>
            <a:ext cx="5730875" cy="4252912"/>
          </a:xfrm>
          <a:prstGeom prst="rect">
            <a:avLst/>
          </a:prstGeom>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10-6—Honeymoon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Honeymoon stage lasts about 1 month following the Withdrawal stage.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It is characterized by increased energy, enthusiasm, and optimism.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Many people think this is the end of the recovery process and that things will remain positive from here on. Unfortunately, the hardest part of the recovery is still to come. </a:t>
            </a:r>
            <a:endParaRPr lang="en-PH" dirty="0">
              <a:ea typeface="Yu Mincho" panose="02020400000000000000" pitchFamily="18" charset="-128"/>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C493E18F-B64C-4347-BFB0-21733F6D2330}" type="slidenum">
              <a:rPr lang="en-US" smtClean="0"/>
              <a:pPr/>
              <a:t>6</a:t>
            </a:fld>
            <a:endParaRPr lang="en-US"/>
          </a:p>
        </p:txBody>
      </p:sp>
    </p:spTree>
    <p:extLst>
      <p:ext uri="{BB962C8B-B14F-4D97-AF65-F5344CB8AC3E}">
        <p14:creationId xmlns:p14="http://schemas.microsoft.com/office/powerpoint/2010/main" val="40242048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10-7—Question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how the Wall stage is characterized. </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7</a:t>
            </a:fld>
            <a:endParaRPr lang="en-US"/>
          </a:p>
        </p:txBody>
      </p:sp>
    </p:spTree>
    <p:extLst>
      <p:ext uri="{BB962C8B-B14F-4D97-AF65-F5344CB8AC3E}">
        <p14:creationId xmlns:p14="http://schemas.microsoft.com/office/powerpoint/2010/main" val="35812381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5963" y="4546800"/>
            <a:ext cx="5730875" cy="4252912"/>
          </a:xfrm>
          <a:prstGeom prst="rect">
            <a:avLst/>
          </a:prstGeom>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10-8—The Wall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altLang="ja-JP" dirty="0">
                <a:ea typeface="Yu Mincho" panose="02020400000000000000" pitchFamily="18" charset="-128"/>
                <a:cs typeface="Times New Roman" panose="02020603050405020304" pitchFamily="18" charset="0"/>
              </a:rPr>
              <a:t>The Wall lasts about 3 to 4 months following the Honeymoon stage.</a:t>
            </a: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It is the hardest stage of recovery and one of the longest.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Wall brings with it some troublesome emotional and thinking difficulties. The optimism of the Honeymoon stage gives way to the full realization of the difficulty and sheer effort involved in recovery.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People in recovery experience depression, irritability, difficulty concentrating, low energy, and a general loss of enthusiasm. </a:t>
            </a: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Risk of relapse is very high during this stage for those in outpatient treatment.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This stage is almost always a struggle for people in recovery. </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C493E18F-B64C-4347-BFB0-21733F6D2330}" type="slidenum">
              <a:rPr lang="en-US" smtClean="0"/>
              <a:pPr/>
              <a:t>8</a:t>
            </a:fld>
            <a:endParaRPr lang="en-US"/>
          </a:p>
        </p:txBody>
      </p:sp>
    </p:spTree>
    <p:extLst>
      <p:ext uri="{BB962C8B-B14F-4D97-AF65-F5344CB8AC3E}">
        <p14:creationId xmlns:p14="http://schemas.microsoft.com/office/powerpoint/2010/main" val="34646001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10-9—Question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how the Readjustment stage is characterized. </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9</a:t>
            </a:fld>
            <a:endParaRPr lang="en-US"/>
          </a:p>
        </p:txBody>
      </p:sp>
    </p:spTree>
    <p:extLst>
      <p:ext uri="{BB962C8B-B14F-4D97-AF65-F5344CB8AC3E}">
        <p14:creationId xmlns:p14="http://schemas.microsoft.com/office/powerpoint/2010/main" val="25558606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36195" name="Rectangle 3"/>
          <p:cNvSpPr>
            <a:spLocks noGrp="1" noChangeArrowheads="1"/>
          </p:cNvSpPr>
          <p:nvPr>
            <p:ph type="ctrTitle"/>
          </p:nvPr>
        </p:nvSpPr>
        <p:spPr>
          <a:xfrm>
            <a:off x="1382713" y="1295400"/>
            <a:ext cx="6934200" cy="1470025"/>
          </a:xfrm>
        </p:spPr>
        <p:txBody>
          <a:bodyPr/>
          <a:lstStyle>
            <a:lvl1pPr algn="ctr">
              <a:defRPr sz="4400"/>
            </a:lvl1pPr>
          </a:lstStyle>
          <a:p>
            <a:pPr lvl="0"/>
            <a:r>
              <a:rPr lang="en-US" noProof="0"/>
              <a:t>Click to edit Master title style</a:t>
            </a:r>
          </a:p>
        </p:txBody>
      </p:sp>
      <p:sp>
        <p:nvSpPr>
          <p:cNvPr id="136196" name="Rectangle 4"/>
          <p:cNvSpPr>
            <a:spLocks noGrp="1" noChangeArrowheads="1"/>
          </p:cNvSpPr>
          <p:nvPr>
            <p:ph type="sldNum" sz="quarter" idx="4"/>
          </p:nvPr>
        </p:nvSpPr>
        <p:spPr/>
        <p:txBody>
          <a:bodyPr/>
          <a:lstStyle>
            <a:lvl1pPr>
              <a:defRPr/>
            </a:lvl1pPr>
          </a:lstStyle>
          <a:p>
            <a:r>
              <a:rPr lang="en-US" dirty="0"/>
              <a:t>10-</a:t>
            </a:r>
            <a:fld id="{EB1683C5-58EE-4DE8-8E02-D6CA80D7F1B9}"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10-</a:t>
            </a:r>
            <a:fld id="{FCACCE78-6F6B-4894-B7AA-4CE4424C7C26}" type="slidenum">
              <a:rPr lang="en-US" smtClean="0"/>
              <a:pPr/>
              <a:t>‹#›</a:t>
            </a:fld>
            <a:endParaRPr lang="en-US" dirty="0"/>
          </a:p>
        </p:txBody>
      </p:sp>
    </p:spTree>
    <p:extLst>
      <p:ext uri="{BB962C8B-B14F-4D97-AF65-F5344CB8AC3E}">
        <p14:creationId xmlns:p14="http://schemas.microsoft.com/office/powerpoint/2010/main" val="3864826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74638"/>
            <a:ext cx="19240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95350" y="274638"/>
            <a:ext cx="56197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10-</a:t>
            </a:r>
            <a:fld id="{C7A6D3ED-F0F7-4E36-992E-C1584A0CC3E3}" type="slidenum">
              <a:rPr lang="en-US" smtClean="0"/>
              <a:pPr/>
              <a:t>‹#›</a:t>
            </a:fld>
            <a:endParaRPr lang="en-US" dirty="0"/>
          </a:p>
        </p:txBody>
      </p:sp>
    </p:spTree>
    <p:extLst>
      <p:ext uri="{BB962C8B-B14F-4D97-AF65-F5344CB8AC3E}">
        <p14:creationId xmlns:p14="http://schemas.microsoft.com/office/powerpoint/2010/main" val="1410072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10-</a:t>
            </a:r>
            <a:fld id="{5384CC15-B33B-4B9A-A1A4-EA658A5D97A8}" type="slidenum">
              <a:rPr lang="en-US" smtClean="0"/>
              <a:pPr/>
              <a:t>‹#›</a:t>
            </a:fld>
            <a:endParaRPr lang="en-US" dirty="0"/>
          </a:p>
        </p:txBody>
      </p:sp>
    </p:spTree>
    <p:extLst>
      <p:ext uri="{BB962C8B-B14F-4D97-AF65-F5344CB8AC3E}">
        <p14:creationId xmlns:p14="http://schemas.microsoft.com/office/powerpoint/2010/main" val="3920012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Slide Number Placeholder 4"/>
          <p:cNvSpPr>
            <a:spLocks noGrp="1"/>
          </p:cNvSpPr>
          <p:nvPr>
            <p:ph type="sldNum" sz="quarter" idx="11"/>
          </p:nvPr>
        </p:nvSpPr>
        <p:spPr/>
        <p:txBody>
          <a:bodyPr/>
          <a:lstStyle>
            <a:lvl1pPr>
              <a:defRPr/>
            </a:lvl1pPr>
          </a:lstStyle>
          <a:p>
            <a:r>
              <a:rPr lang="en-US" dirty="0"/>
              <a:t>10-</a:t>
            </a:r>
            <a:fld id="{4DCE0E83-A658-4189-8F52-DD20343FEEB5}" type="slidenum">
              <a:rPr lang="en-US" smtClean="0"/>
              <a:pPr/>
              <a:t>‹#›</a:t>
            </a:fld>
            <a:endParaRPr lang="en-US" dirty="0"/>
          </a:p>
        </p:txBody>
      </p:sp>
    </p:spTree>
    <p:extLst>
      <p:ext uri="{BB962C8B-B14F-4D97-AF65-F5344CB8AC3E}">
        <p14:creationId xmlns:p14="http://schemas.microsoft.com/office/powerpoint/2010/main" val="326876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953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96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1"/>
          </p:nvPr>
        </p:nvSpPr>
        <p:spPr/>
        <p:txBody>
          <a:bodyPr/>
          <a:lstStyle>
            <a:lvl1pPr>
              <a:defRPr/>
            </a:lvl1pPr>
          </a:lstStyle>
          <a:p>
            <a:r>
              <a:rPr lang="en-US" dirty="0"/>
              <a:t>10-</a:t>
            </a:r>
            <a:fld id="{0FFDC158-39FC-4526-BFBB-89BF527BD6AE}" type="slidenum">
              <a:rPr lang="en-US" smtClean="0"/>
              <a:pPr/>
              <a:t>‹#›</a:t>
            </a:fld>
            <a:endParaRPr lang="en-US" dirty="0"/>
          </a:p>
        </p:txBody>
      </p:sp>
    </p:spTree>
    <p:extLst>
      <p:ext uri="{BB962C8B-B14F-4D97-AF65-F5344CB8AC3E}">
        <p14:creationId xmlns:p14="http://schemas.microsoft.com/office/powerpoint/2010/main" val="2831453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7"/>
          <p:cNvSpPr>
            <a:spLocks noGrp="1"/>
          </p:cNvSpPr>
          <p:nvPr>
            <p:ph type="sldNum" sz="quarter" idx="11"/>
          </p:nvPr>
        </p:nvSpPr>
        <p:spPr/>
        <p:txBody>
          <a:bodyPr/>
          <a:lstStyle>
            <a:lvl1pPr>
              <a:defRPr/>
            </a:lvl1pPr>
          </a:lstStyle>
          <a:p>
            <a:r>
              <a:rPr lang="en-US" dirty="0"/>
              <a:t>10-</a:t>
            </a:r>
            <a:fld id="{EC5339F1-B42B-43F9-B4AC-3E8081EB8735}" type="slidenum">
              <a:rPr lang="en-US" smtClean="0"/>
              <a:pPr/>
              <a:t>‹#›</a:t>
            </a:fld>
            <a:endParaRPr lang="en-US" dirty="0"/>
          </a:p>
        </p:txBody>
      </p:sp>
    </p:spTree>
    <p:extLst>
      <p:ext uri="{BB962C8B-B14F-4D97-AF65-F5344CB8AC3E}">
        <p14:creationId xmlns:p14="http://schemas.microsoft.com/office/powerpoint/2010/main" val="1262114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Slide Number Placeholder 3"/>
          <p:cNvSpPr>
            <a:spLocks noGrp="1"/>
          </p:cNvSpPr>
          <p:nvPr>
            <p:ph type="sldNum" sz="quarter" idx="11"/>
          </p:nvPr>
        </p:nvSpPr>
        <p:spPr/>
        <p:txBody>
          <a:bodyPr/>
          <a:lstStyle>
            <a:lvl1pPr>
              <a:defRPr/>
            </a:lvl1pPr>
          </a:lstStyle>
          <a:p>
            <a:r>
              <a:rPr lang="en-US" dirty="0"/>
              <a:t>10-</a:t>
            </a:r>
            <a:fld id="{57CACBF6-C201-438F-BF4A-81C0525FC2C0}" type="slidenum">
              <a:rPr lang="en-US" smtClean="0"/>
              <a:pPr/>
              <a:t>‹#›</a:t>
            </a:fld>
            <a:endParaRPr lang="en-US" dirty="0"/>
          </a:p>
        </p:txBody>
      </p:sp>
    </p:spTree>
    <p:extLst>
      <p:ext uri="{BB962C8B-B14F-4D97-AF65-F5344CB8AC3E}">
        <p14:creationId xmlns:p14="http://schemas.microsoft.com/office/powerpoint/2010/main" val="2151510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lvl1pPr>
              <a:defRPr/>
            </a:lvl1pPr>
          </a:lstStyle>
          <a:p>
            <a:r>
              <a:rPr lang="en-US" dirty="0"/>
              <a:t>10-</a:t>
            </a:r>
            <a:fld id="{3576B245-842D-4729-9548-0BC2061B4E48}" type="slidenum">
              <a:rPr lang="en-US" smtClean="0"/>
              <a:pPr/>
              <a:t>‹#›</a:t>
            </a:fld>
            <a:endParaRPr lang="en-US" dirty="0"/>
          </a:p>
        </p:txBody>
      </p:sp>
    </p:spTree>
    <p:extLst>
      <p:ext uri="{BB962C8B-B14F-4D97-AF65-F5344CB8AC3E}">
        <p14:creationId xmlns:p14="http://schemas.microsoft.com/office/powerpoint/2010/main" val="2873558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10-</a:t>
            </a:r>
            <a:fld id="{21A428D4-74B0-48BC-A9A5-5FA54BFCFDEE}" type="slidenum">
              <a:rPr lang="en-US" smtClean="0"/>
              <a:pPr/>
              <a:t>‹#›</a:t>
            </a:fld>
            <a:endParaRPr lang="en-US" dirty="0"/>
          </a:p>
        </p:txBody>
      </p:sp>
    </p:spTree>
    <p:extLst>
      <p:ext uri="{BB962C8B-B14F-4D97-AF65-F5344CB8AC3E}">
        <p14:creationId xmlns:p14="http://schemas.microsoft.com/office/powerpoint/2010/main" val="1941098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10-</a:t>
            </a:r>
            <a:fld id="{517D8F9A-6F5E-4453-B54D-EA72C177DB13}" type="slidenum">
              <a:rPr lang="en-US" smtClean="0"/>
              <a:pPr/>
              <a:t>‹#›</a:t>
            </a:fld>
            <a:endParaRPr lang="en-US" dirty="0"/>
          </a:p>
        </p:txBody>
      </p:sp>
    </p:spTree>
    <p:extLst>
      <p:ext uri="{BB962C8B-B14F-4D97-AF65-F5344CB8AC3E}">
        <p14:creationId xmlns:p14="http://schemas.microsoft.com/office/powerpoint/2010/main" val="1327896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5170" name="Rectangle 2"/>
          <p:cNvSpPr>
            <a:spLocks noChangeArrowheads="1"/>
          </p:cNvSpPr>
          <p:nvPr/>
        </p:nvSpPr>
        <p:spPr bwMode="auto">
          <a:xfrm>
            <a:off x="0" y="6324600"/>
            <a:ext cx="9144000" cy="533400"/>
          </a:xfrm>
          <a:prstGeom prst="rect">
            <a:avLst/>
          </a:prstGeom>
          <a:gradFill rotWithShape="1">
            <a:gsLst>
              <a:gs pos="0">
                <a:schemeClr val="bg1"/>
              </a:gs>
              <a:gs pos="100000">
                <a:srgbClr val="000099"/>
              </a:gs>
            </a:gsLst>
            <a:lin ang="5400000" scaled="1"/>
          </a:gradFill>
          <a:ln>
            <a:noFill/>
          </a:ln>
          <a:effectLst/>
        </p:spPr>
        <p:txBody>
          <a:bodyPr wrap="none" anchor="ctr"/>
          <a:lstStyle/>
          <a:p>
            <a:endParaRPr lang="en-US"/>
          </a:p>
        </p:txBody>
      </p:sp>
      <p:sp>
        <p:nvSpPr>
          <p:cNvPr id="135171" name="Rectangle 3"/>
          <p:cNvSpPr>
            <a:spLocks noChangeArrowheads="1"/>
          </p:cNvSpPr>
          <p:nvPr/>
        </p:nvSpPr>
        <p:spPr bwMode="auto">
          <a:xfrm>
            <a:off x="1" y="0"/>
            <a:ext cx="9144000" cy="533400"/>
          </a:xfrm>
          <a:prstGeom prst="rect">
            <a:avLst/>
          </a:prstGeom>
          <a:gradFill rotWithShape="1">
            <a:gsLst>
              <a:gs pos="0">
                <a:srgbClr val="000099"/>
              </a:gs>
              <a:gs pos="100000">
                <a:schemeClr val="bg1"/>
              </a:gs>
            </a:gsLst>
            <a:lin ang="5400000" scaled="1"/>
          </a:gradFill>
          <a:ln>
            <a:noFill/>
          </a:ln>
          <a:effectLst/>
        </p:spPr>
        <p:txBody>
          <a:bodyPr wrap="none" anchor="ctr"/>
          <a:lstStyle/>
          <a:p>
            <a:endParaRPr lang="en-US"/>
          </a:p>
        </p:txBody>
      </p:sp>
      <p:sp>
        <p:nvSpPr>
          <p:cNvPr id="135172" name="Rectangle 4"/>
          <p:cNvSpPr>
            <a:spLocks noGrp="1" noChangeArrowheads="1"/>
          </p:cNvSpPr>
          <p:nvPr>
            <p:ph type="title"/>
          </p:nvPr>
        </p:nvSpPr>
        <p:spPr bwMode="auto">
          <a:xfrm>
            <a:off x="895350" y="274638"/>
            <a:ext cx="7696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5173" name="Rectangle 5"/>
          <p:cNvSpPr>
            <a:spLocks noGrp="1" noChangeArrowheads="1"/>
          </p:cNvSpPr>
          <p:nvPr>
            <p:ph type="body" idx="1"/>
          </p:nvPr>
        </p:nvSpPr>
        <p:spPr bwMode="auto">
          <a:xfrm>
            <a:off x="895350" y="1600200"/>
            <a:ext cx="76962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5175" name="Rectangle 7"/>
          <p:cNvSpPr>
            <a:spLocks noGrp="1" noChangeArrowheads="1"/>
          </p:cNvSpPr>
          <p:nvPr>
            <p:ph type="sldNum" sz="quarter" idx="4"/>
          </p:nvPr>
        </p:nvSpPr>
        <p:spPr bwMode="auto">
          <a:xfrm>
            <a:off x="6827838"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r>
              <a:rPr lang="en-US" dirty="0"/>
              <a:t>10-</a:t>
            </a:r>
            <a:fld id="{7BFBF39D-91F6-4E94-BEA3-6487EF64229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hf hdr="0" ftr="0" dt="0"/>
  <p:txStyles>
    <p:titleStyle>
      <a:lvl1pPr algn="l" rtl="0" fontAlgn="base">
        <a:spcBef>
          <a:spcPct val="0"/>
        </a:spcBef>
        <a:spcAft>
          <a:spcPct val="0"/>
        </a:spcAft>
        <a:defRPr sz="3200" b="1">
          <a:solidFill>
            <a:schemeClr val="tx2"/>
          </a:solidFill>
          <a:latin typeface="+mj-lt"/>
          <a:ea typeface="+mj-ea"/>
          <a:cs typeface="+mj-cs"/>
        </a:defRPr>
      </a:lvl1pPr>
      <a:lvl2pPr algn="l" rtl="0" fontAlgn="base">
        <a:spcBef>
          <a:spcPct val="0"/>
        </a:spcBef>
        <a:spcAft>
          <a:spcPct val="0"/>
        </a:spcAft>
        <a:defRPr sz="3200" b="1">
          <a:solidFill>
            <a:schemeClr val="tx2"/>
          </a:solidFill>
          <a:latin typeface="Arial" charset="0"/>
        </a:defRPr>
      </a:lvl2pPr>
      <a:lvl3pPr algn="l" rtl="0" fontAlgn="base">
        <a:spcBef>
          <a:spcPct val="0"/>
        </a:spcBef>
        <a:spcAft>
          <a:spcPct val="0"/>
        </a:spcAft>
        <a:defRPr sz="3200" b="1">
          <a:solidFill>
            <a:schemeClr val="tx2"/>
          </a:solidFill>
          <a:latin typeface="Arial" charset="0"/>
        </a:defRPr>
      </a:lvl3pPr>
      <a:lvl4pPr algn="l" rtl="0" fontAlgn="base">
        <a:spcBef>
          <a:spcPct val="0"/>
        </a:spcBef>
        <a:spcAft>
          <a:spcPct val="0"/>
        </a:spcAft>
        <a:defRPr sz="3200" b="1">
          <a:solidFill>
            <a:schemeClr val="tx2"/>
          </a:solidFill>
          <a:latin typeface="Arial" charset="0"/>
        </a:defRPr>
      </a:lvl4pPr>
      <a:lvl5pPr algn="l" rtl="0" fontAlgn="base">
        <a:spcBef>
          <a:spcPct val="0"/>
        </a:spcBef>
        <a:spcAft>
          <a:spcPct val="0"/>
        </a:spcAft>
        <a:defRPr sz="3200" b="1">
          <a:solidFill>
            <a:schemeClr val="tx2"/>
          </a:solidFill>
          <a:latin typeface="Arial" charset="0"/>
        </a:defRPr>
      </a:lvl5pPr>
      <a:lvl6pPr marL="457200" algn="l" rtl="0" fontAlgn="base">
        <a:spcBef>
          <a:spcPct val="0"/>
        </a:spcBef>
        <a:spcAft>
          <a:spcPct val="0"/>
        </a:spcAft>
        <a:defRPr sz="3200" b="1">
          <a:solidFill>
            <a:schemeClr val="tx2"/>
          </a:solidFill>
          <a:latin typeface="Arial" charset="0"/>
        </a:defRPr>
      </a:lvl6pPr>
      <a:lvl7pPr marL="914400" algn="l" rtl="0" fontAlgn="base">
        <a:spcBef>
          <a:spcPct val="0"/>
        </a:spcBef>
        <a:spcAft>
          <a:spcPct val="0"/>
        </a:spcAft>
        <a:defRPr sz="3200" b="1">
          <a:solidFill>
            <a:schemeClr val="tx2"/>
          </a:solidFill>
          <a:latin typeface="Arial" charset="0"/>
        </a:defRPr>
      </a:lvl7pPr>
      <a:lvl8pPr marL="1371600" algn="l" rtl="0" fontAlgn="base">
        <a:spcBef>
          <a:spcPct val="0"/>
        </a:spcBef>
        <a:spcAft>
          <a:spcPct val="0"/>
        </a:spcAft>
        <a:defRPr sz="3200" b="1">
          <a:solidFill>
            <a:schemeClr val="tx2"/>
          </a:solidFill>
          <a:latin typeface="Arial" charset="0"/>
        </a:defRPr>
      </a:lvl8pPr>
      <a:lvl9pPr marL="1828800" algn="l" rtl="0" fontAlgn="base">
        <a:spcBef>
          <a:spcPct val="0"/>
        </a:spcBef>
        <a:spcAft>
          <a:spcPct val="0"/>
        </a:spcAft>
        <a:defRPr sz="3200" b="1">
          <a:solidFill>
            <a:schemeClr val="tx2"/>
          </a:solidFill>
          <a:latin typeface="Arial" charset="0"/>
        </a:defRPr>
      </a:lvl9pPr>
    </p:titleStyle>
    <p:body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6BAC29B-9F16-4667-A8EA-F50E70B8268D}"/>
              </a:ext>
            </a:extLst>
          </p:cNvPr>
          <p:cNvSpPr txBox="1">
            <a:spLocks noChangeArrowheads="1"/>
          </p:cNvSpPr>
          <p:nvPr/>
        </p:nvSpPr>
        <p:spPr bwMode="auto">
          <a:xfrm>
            <a:off x="1989574" y="1822727"/>
            <a:ext cx="7154426" cy="2723105"/>
          </a:xfrm>
          <a:prstGeom prst="rect">
            <a:avLst/>
          </a:prstGeom>
          <a:gradFill>
            <a:gsLst>
              <a:gs pos="0">
                <a:schemeClr val="bg1"/>
              </a:gs>
              <a:gs pos="50000">
                <a:srgbClr val="000099">
                  <a:alpha val="40000"/>
                </a:srgbClr>
              </a:gs>
              <a:gs pos="100000">
                <a:schemeClr val="bg1"/>
              </a:gs>
            </a:gsLst>
            <a:lin ang="5400000" scaled="0"/>
          </a:gradFill>
          <a:ln>
            <a:noFill/>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marL="90488" algn="l" eaLnBrk="1" hangingPunct="1"/>
            <a:r>
              <a:rPr lang="en-US" sz="4800" b="1" kern="0" dirty="0">
                <a:solidFill>
                  <a:schemeClr val="tx1"/>
                </a:solidFill>
              </a:rPr>
              <a:t>Session 10:</a:t>
            </a:r>
            <a:br>
              <a:rPr lang="en-US" sz="4400" b="1" kern="0" dirty="0">
                <a:solidFill>
                  <a:schemeClr val="tx1"/>
                </a:solidFill>
              </a:rPr>
            </a:br>
            <a:r>
              <a:rPr lang="en-US" sz="4000" b="1" kern="0" dirty="0">
                <a:solidFill>
                  <a:schemeClr val="tx1"/>
                </a:solidFill>
              </a:rPr>
              <a:t>Families and Recovery (2)</a:t>
            </a:r>
            <a:endParaRPr lang="en-US" sz="3200" b="1" i="1" kern="0" dirty="0">
              <a:solidFill>
                <a:schemeClr val="tx1"/>
              </a:solidFill>
            </a:endParaRPr>
          </a:p>
        </p:txBody>
      </p:sp>
      <p:sp>
        <p:nvSpPr>
          <p:cNvPr id="5" name="Rectangle 4">
            <a:extLst>
              <a:ext uri="{FF2B5EF4-FFF2-40B4-BE49-F238E27FC236}">
                <a16:creationId xmlns:a16="http://schemas.microsoft.com/office/drawing/2014/main" id="{75729C7B-23D8-4F50-AFB2-977A561FD2D2}"/>
              </a:ext>
            </a:extLst>
          </p:cNvPr>
          <p:cNvSpPr/>
          <p:nvPr/>
        </p:nvSpPr>
        <p:spPr>
          <a:xfrm>
            <a:off x="1989574" y="1622672"/>
            <a:ext cx="7154426" cy="400110"/>
          </a:xfrm>
          <a:prstGeom prst="rect">
            <a:avLst/>
          </a:prstGeom>
        </p:spPr>
        <p:txBody>
          <a:bodyPr wrap="square">
            <a:spAutoFit/>
          </a:bodyPr>
          <a:lstStyle/>
          <a:p>
            <a:pPr marL="90488"/>
            <a:r>
              <a:rPr lang="en-US" altLang="ja-JP" sz="2000" b="1" dirty="0">
                <a:solidFill>
                  <a:schemeClr val="tx1">
                    <a:lumMod val="50000"/>
                    <a:lumOff val="50000"/>
                  </a:schemeClr>
                </a:solidFill>
              </a:rPr>
              <a:t>Psycho-Education for Patients and Family Members</a:t>
            </a:r>
            <a:endParaRPr lang="ja-JP" altLang="en-US" sz="2000" dirty="0">
              <a:solidFill>
                <a:schemeClr val="tx1">
                  <a:lumMod val="50000"/>
                  <a:lumOff val="50000"/>
                </a:schemeClr>
              </a:solidFill>
            </a:endParaRPr>
          </a:p>
        </p:txBody>
      </p:sp>
      <p:sp>
        <p:nvSpPr>
          <p:cNvPr id="6" name="Slide Number Placeholder 5">
            <a:extLst>
              <a:ext uri="{FF2B5EF4-FFF2-40B4-BE49-F238E27FC236}">
                <a16:creationId xmlns:a16="http://schemas.microsoft.com/office/drawing/2014/main" id="{BDA6892A-D1BD-4DB6-ABF3-4ACC3CB7193D}"/>
              </a:ext>
            </a:extLst>
          </p:cNvPr>
          <p:cNvSpPr>
            <a:spLocks noGrp="1"/>
          </p:cNvSpPr>
          <p:nvPr>
            <p:ph type="sldNum" sz="quarter" idx="4"/>
          </p:nvPr>
        </p:nvSpPr>
        <p:spPr/>
        <p:txBody>
          <a:bodyPr/>
          <a:lstStyle/>
          <a:p>
            <a:r>
              <a:rPr lang="en-US"/>
              <a:t>10-</a:t>
            </a:r>
            <a:fld id="{EB1683C5-58EE-4DE8-8E02-D6CA80D7F1B9}"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895350" y="385169"/>
            <a:ext cx="7696200" cy="1143000"/>
          </a:xfrm>
        </p:spPr>
        <p:txBody>
          <a:bodyPr/>
          <a:lstStyle/>
          <a:p>
            <a:r>
              <a:rPr lang="en-US"/>
              <a:t>Readjustment</a:t>
            </a:r>
          </a:p>
        </p:txBody>
      </p:sp>
      <p:sp>
        <p:nvSpPr>
          <p:cNvPr id="133124" name="Rectangle 4"/>
          <p:cNvSpPr>
            <a:spLocks noGrp="1" noChangeArrowheads="1"/>
          </p:cNvSpPr>
          <p:nvPr>
            <p:ph type="body" idx="1"/>
          </p:nvPr>
        </p:nvSpPr>
        <p:spPr/>
        <p:txBody>
          <a:bodyPr/>
          <a:lstStyle/>
          <a:p>
            <a:pPr>
              <a:spcAft>
                <a:spcPct val="10000"/>
              </a:spcAft>
              <a:buClrTx/>
            </a:pPr>
            <a:r>
              <a:rPr lang="en-US" dirty="0"/>
              <a:t>Last 2 months or longer following the Wall stage</a:t>
            </a:r>
          </a:p>
          <a:p>
            <a:pPr>
              <a:spcAft>
                <a:spcPct val="10000"/>
              </a:spcAft>
              <a:buClrTx/>
            </a:pPr>
            <a:r>
              <a:rPr lang="en-US" dirty="0"/>
              <a:t>The person in recovery and the family begin returning to more normal lifestyle</a:t>
            </a:r>
          </a:p>
          <a:p>
            <a:pPr>
              <a:spcAft>
                <a:spcPct val="10000"/>
              </a:spcAft>
              <a:buClrTx/>
            </a:pPr>
            <a:r>
              <a:rPr lang="en-US" dirty="0"/>
              <a:t>After extended abstinence, the person in recovery and family members begin working on marital, emotional, and psychological issues that will strengthen the family</a:t>
            </a:r>
          </a:p>
        </p:txBody>
      </p:sp>
      <p:sp>
        <p:nvSpPr>
          <p:cNvPr id="2" name="Slide Number Placeholder 1">
            <a:extLst>
              <a:ext uri="{FF2B5EF4-FFF2-40B4-BE49-F238E27FC236}">
                <a16:creationId xmlns:a16="http://schemas.microsoft.com/office/drawing/2014/main" id="{683E5F50-8B03-4CD9-9805-E701B34D8156}"/>
              </a:ext>
            </a:extLst>
          </p:cNvPr>
          <p:cNvSpPr>
            <a:spLocks noGrp="1"/>
          </p:cNvSpPr>
          <p:nvPr>
            <p:ph type="sldNum" sz="quarter" idx="11"/>
          </p:nvPr>
        </p:nvSpPr>
        <p:spPr/>
        <p:txBody>
          <a:bodyPr/>
          <a:lstStyle/>
          <a:p>
            <a:r>
              <a:rPr lang="en-US"/>
              <a:t>10-</a:t>
            </a:r>
            <a:fld id="{5384CC15-B33B-4B9A-A1A4-EA658A5D97A8}"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type="body" idx="1"/>
          </p:nvPr>
        </p:nvSpPr>
        <p:spPr>
          <a:xfrm>
            <a:off x="957262" y="1651794"/>
            <a:ext cx="7634288" cy="4495800"/>
          </a:xfrm>
        </p:spPr>
        <p:txBody>
          <a:bodyPr/>
          <a:lstStyle/>
          <a:p>
            <a:pPr>
              <a:lnSpc>
                <a:spcPct val="90000"/>
              </a:lnSpc>
              <a:buFont typeface="Wingdings" pitchFamily="2" charset="2"/>
              <a:buNone/>
            </a:pPr>
            <a:r>
              <a:rPr lang="en-US" i="1" dirty="0"/>
              <a:t>Person in recovery</a:t>
            </a:r>
          </a:p>
          <a:p>
            <a:pPr>
              <a:lnSpc>
                <a:spcPct val="90000"/>
              </a:lnSpc>
              <a:buClrTx/>
            </a:pPr>
            <a:r>
              <a:rPr lang="en-US" dirty="0"/>
              <a:t>Discontinue use of Shabu</a:t>
            </a:r>
          </a:p>
          <a:p>
            <a:pPr>
              <a:lnSpc>
                <a:spcPct val="90000"/>
              </a:lnSpc>
              <a:buClrTx/>
            </a:pPr>
            <a:r>
              <a:rPr lang="en-US" dirty="0"/>
              <a:t>Learn specific techniques for avoiding relapse</a:t>
            </a:r>
          </a:p>
          <a:p>
            <a:pPr>
              <a:lnSpc>
                <a:spcPct val="90000"/>
              </a:lnSpc>
              <a:spcAft>
                <a:spcPct val="20000"/>
              </a:spcAft>
              <a:buClrTx/>
            </a:pPr>
            <a:r>
              <a:rPr lang="en-US" dirty="0"/>
              <a:t>Learn about the process of addiction and about drug effects</a:t>
            </a:r>
          </a:p>
          <a:p>
            <a:pPr>
              <a:lnSpc>
                <a:spcPct val="90000"/>
              </a:lnSpc>
              <a:buFont typeface="Wingdings" pitchFamily="2" charset="2"/>
              <a:buNone/>
            </a:pPr>
            <a:r>
              <a:rPr lang="en-US" i="1" dirty="0"/>
              <a:t>Family members</a:t>
            </a:r>
          </a:p>
          <a:p>
            <a:pPr>
              <a:lnSpc>
                <a:spcPct val="90000"/>
              </a:lnSpc>
              <a:buClrTx/>
            </a:pPr>
            <a:r>
              <a:rPr lang="en-US" dirty="0"/>
              <a:t>Decide to be part of recovery process</a:t>
            </a:r>
          </a:p>
          <a:p>
            <a:pPr>
              <a:lnSpc>
                <a:spcPct val="90000"/>
              </a:lnSpc>
              <a:buClrTx/>
            </a:pPr>
            <a:r>
              <a:rPr lang="en-US" dirty="0"/>
              <a:t>Recognize that addiction is a medical condition</a:t>
            </a:r>
          </a:p>
          <a:p>
            <a:pPr>
              <a:lnSpc>
                <a:spcPct val="90000"/>
              </a:lnSpc>
              <a:buFont typeface="Wingdings" pitchFamily="2" charset="2"/>
              <a:buNone/>
            </a:pPr>
            <a:endParaRPr lang="en-US" dirty="0"/>
          </a:p>
        </p:txBody>
      </p:sp>
      <p:sp>
        <p:nvSpPr>
          <p:cNvPr id="25604" name="Rectangle 4"/>
          <p:cNvSpPr>
            <a:spLocks noGrp="1" noChangeArrowheads="1"/>
          </p:cNvSpPr>
          <p:nvPr>
            <p:ph type="title"/>
          </p:nvPr>
        </p:nvSpPr>
        <p:spPr/>
        <p:txBody>
          <a:bodyPr/>
          <a:lstStyle/>
          <a:p>
            <a:r>
              <a:rPr lang="en-US" dirty="0"/>
              <a:t>Goals for Withdrawal</a:t>
            </a:r>
            <a:br>
              <a:rPr lang="en-US" dirty="0"/>
            </a:br>
            <a:r>
              <a:rPr lang="en-US" sz="2800" b="0" dirty="0"/>
              <a:t>(mainly for those in outpatient treatment)</a:t>
            </a:r>
            <a:endParaRPr lang="en-US" b="0" dirty="0"/>
          </a:p>
        </p:txBody>
      </p:sp>
      <p:sp>
        <p:nvSpPr>
          <p:cNvPr id="2" name="Slide Number Placeholder 1">
            <a:extLst>
              <a:ext uri="{FF2B5EF4-FFF2-40B4-BE49-F238E27FC236}">
                <a16:creationId xmlns:a16="http://schemas.microsoft.com/office/drawing/2014/main" id="{37AC233C-BF10-4D02-B56E-846F7F052415}"/>
              </a:ext>
            </a:extLst>
          </p:cNvPr>
          <p:cNvSpPr>
            <a:spLocks noGrp="1"/>
          </p:cNvSpPr>
          <p:nvPr>
            <p:ph type="sldNum" sz="quarter" idx="11"/>
          </p:nvPr>
        </p:nvSpPr>
        <p:spPr/>
        <p:txBody>
          <a:bodyPr/>
          <a:lstStyle/>
          <a:p>
            <a:r>
              <a:rPr lang="en-US"/>
              <a:t>10-</a:t>
            </a:r>
            <a:fld id="{5384CC15-B33B-4B9A-A1A4-EA658A5D97A8}"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7" name="Rectangle 3"/>
          <p:cNvSpPr>
            <a:spLocks noGrp="1" noChangeArrowheads="1"/>
          </p:cNvSpPr>
          <p:nvPr>
            <p:ph type="body" idx="1"/>
          </p:nvPr>
        </p:nvSpPr>
        <p:spPr>
          <a:xfrm>
            <a:off x="895350" y="1678947"/>
            <a:ext cx="7375525" cy="4430451"/>
          </a:xfrm>
        </p:spPr>
        <p:txBody>
          <a:bodyPr/>
          <a:lstStyle/>
          <a:p>
            <a:pPr>
              <a:lnSpc>
                <a:spcPct val="90000"/>
              </a:lnSpc>
              <a:buFont typeface="Wingdings" pitchFamily="2" charset="2"/>
              <a:buNone/>
            </a:pPr>
            <a:r>
              <a:rPr lang="en-US" i="1" dirty="0"/>
              <a:t>Person in recovery</a:t>
            </a:r>
          </a:p>
          <a:p>
            <a:pPr>
              <a:lnSpc>
                <a:spcPct val="90000"/>
              </a:lnSpc>
              <a:spcAft>
                <a:spcPct val="10000"/>
              </a:spcAft>
              <a:buClrTx/>
            </a:pPr>
            <a:r>
              <a:rPr lang="en-US" dirty="0"/>
              <a:t>Improve physical health</a:t>
            </a:r>
          </a:p>
          <a:p>
            <a:pPr>
              <a:lnSpc>
                <a:spcPct val="90000"/>
              </a:lnSpc>
              <a:spcAft>
                <a:spcPct val="10000"/>
              </a:spcAft>
              <a:buClrTx/>
            </a:pPr>
            <a:r>
              <a:rPr lang="en-US" dirty="0"/>
              <a:t>Identify personal triggers and relapse justifications</a:t>
            </a:r>
          </a:p>
          <a:p>
            <a:pPr>
              <a:lnSpc>
                <a:spcPct val="90000"/>
              </a:lnSpc>
              <a:spcAft>
                <a:spcPct val="10000"/>
              </a:spcAft>
              <a:buClrTx/>
            </a:pPr>
            <a:r>
              <a:rPr lang="en-US" dirty="0"/>
              <a:t>Use targeted techniques to stay abstinent</a:t>
            </a:r>
          </a:p>
          <a:p>
            <a:pPr>
              <a:lnSpc>
                <a:spcPct val="90000"/>
              </a:lnSpc>
              <a:spcAft>
                <a:spcPct val="10000"/>
              </a:spcAft>
              <a:buFont typeface="Wingdings" pitchFamily="2" charset="2"/>
              <a:buNone/>
            </a:pPr>
            <a:r>
              <a:rPr lang="en-US" i="1" dirty="0"/>
              <a:t>Family members</a:t>
            </a:r>
          </a:p>
          <a:p>
            <a:pPr>
              <a:lnSpc>
                <a:spcPct val="90000"/>
              </a:lnSpc>
              <a:spcAft>
                <a:spcPct val="10000"/>
              </a:spcAft>
              <a:buClrTx/>
            </a:pPr>
            <a:r>
              <a:rPr lang="en-US" dirty="0"/>
              <a:t>Work to support recovery</a:t>
            </a:r>
          </a:p>
          <a:p>
            <a:pPr>
              <a:lnSpc>
                <a:spcPct val="90000"/>
              </a:lnSpc>
              <a:spcAft>
                <a:spcPct val="10000"/>
              </a:spcAft>
              <a:buClrTx/>
            </a:pPr>
            <a:r>
              <a:rPr lang="en-US" dirty="0"/>
              <a:t>Recognize and discontinue triggering interactions</a:t>
            </a:r>
          </a:p>
        </p:txBody>
      </p:sp>
      <p:sp>
        <p:nvSpPr>
          <p:cNvPr id="123908" name="Rectangle 4"/>
          <p:cNvSpPr>
            <a:spLocks noGrp="1" noChangeArrowheads="1"/>
          </p:cNvSpPr>
          <p:nvPr>
            <p:ph type="title"/>
          </p:nvPr>
        </p:nvSpPr>
        <p:spPr>
          <a:xfrm>
            <a:off x="895350" y="399771"/>
            <a:ext cx="7696200" cy="1143000"/>
          </a:xfrm>
        </p:spPr>
        <p:txBody>
          <a:bodyPr/>
          <a:lstStyle/>
          <a:p>
            <a:r>
              <a:rPr lang="en-US" dirty="0"/>
              <a:t>Goals for the Honeymoon</a:t>
            </a:r>
            <a:br>
              <a:rPr lang="en-US" dirty="0"/>
            </a:br>
            <a:r>
              <a:rPr lang="en-US" altLang="ja-JP" sz="2800" b="0" dirty="0"/>
              <a:t>(mainly for those in outpatient treatment)</a:t>
            </a:r>
            <a:endParaRPr lang="en-US" dirty="0"/>
          </a:p>
        </p:txBody>
      </p:sp>
      <p:sp>
        <p:nvSpPr>
          <p:cNvPr id="2" name="Slide Number Placeholder 1">
            <a:extLst>
              <a:ext uri="{FF2B5EF4-FFF2-40B4-BE49-F238E27FC236}">
                <a16:creationId xmlns:a16="http://schemas.microsoft.com/office/drawing/2014/main" id="{B21BDF18-6BC3-4C4D-A18E-C99E2EA39870}"/>
              </a:ext>
            </a:extLst>
          </p:cNvPr>
          <p:cNvSpPr>
            <a:spLocks noGrp="1"/>
          </p:cNvSpPr>
          <p:nvPr>
            <p:ph type="sldNum" sz="quarter" idx="11"/>
          </p:nvPr>
        </p:nvSpPr>
        <p:spPr/>
        <p:txBody>
          <a:bodyPr/>
          <a:lstStyle/>
          <a:p>
            <a:r>
              <a:rPr lang="en-US"/>
              <a:t>10-</a:t>
            </a:r>
            <a:fld id="{5384CC15-B33B-4B9A-A1A4-EA658A5D97A8}"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701694" y="217261"/>
            <a:ext cx="7437472" cy="1147763"/>
          </a:xfrm>
        </p:spPr>
        <p:txBody>
          <a:bodyPr/>
          <a:lstStyle/>
          <a:p>
            <a:r>
              <a:rPr lang="en-US" dirty="0"/>
              <a:t>Goals for the Wall</a:t>
            </a:r>
            <a:br>
              <a:rPr lang="en-US" dirty="0"/>
            </a:br>
            <a:r>
              <a:rPr lang="en-US" altLang="ja-JP" sz="2800" b="0" dirty="0"/>
              <a:t>(mainly for those in outpatient treatment)</a:t>
            </a:r>
            <a:endParaRPr lang="en-US" dirty="0"/>
          </a:p>
        </p:txBody>
      </p:sp>
      <p:sp>
        <p:nvSpPr>
          <p:cNvPr id="27651" name="Rectangle 3"/>
          <p:cNvSpPr>
            <a:spLocks noGrp="1" noChangeArrowheads="1"/>
          </p:cNvSpPr>
          <p:nvPr>
            <p:ph type="body" idx="1"/>
          </p:nvPr>
        </p:nvSpPr>
        <p:spPr>
          <a:xfrm>
            <a:off x="701694" y="1506139"/>
            <a:ext cx="7990131" cy="5107161"/>
          </a:xfrm>
        </p:spPr>
        <p:txBody>
          <a:bodyPr/>
          <a:lstStyle/>
          <a:p>
            <a:pPr>
              <a:lnSpc>
                <a:spcPct val="90000"/>
              </a:lnSpc>
              <a:spcAft>
                <a:spcPct val="10000"/>
              </a:spcAft>
              <a:buFont typeface="Wingdings" pitchFamily="2" charset="2"/>
              <a:buNone/>
            </a:pPr>
            <a:r>
              <a:rPr lang="en-US" i="1" dirty="0"/>
              <a:t>Person in recovery</a:t>
            </a:r>
          </a:p>
          <a:p>
            <a:pPr>
              <a:lnSpc>
                <a:spcPct val="90000"/>
              </a:lnSpc>
              <a:spcAft>
                <a:spcPct val="10000"/>
              </a:spcAft>
              <a:buClrTx/>
            </a:pPr>
            <a:r>
              <a:rPr lang="en-US" dirty="0"/>
              <a:t>Maintain stable abstinence from all drugs</a:t>
            </a:r>
          </a:p>
          <a:p>
            <a:pPr>
              <a:lnSpc>
                <a:spcPct val="90000"/>
              </a:lnSpc>
              <a:spcAft>
                <a:spcPct val="10000"/>
              </a:spcAft>
              <a:buClrTx/>
            </a:pPr>
            <a:r>
              <a:rPr lang="en-US" dirty="0"/>
              <a:t>Repair significant relationships</a:t>
            </a:r>
          </a:p>
          <a:p>
            <a:pPr>
              <a:lnSpc>
                <a:spcPct val="90000"/>
              </a:lnSpc>
              <a:spcAft>
                <a:spcPct val="10000"/>
              </a:spcAft>
              <a:buClrTx/>
            </a:pPr>
            <a:r>
              <a:rPr lang="en-US" dirty="0"/>
              <a:t>Develop a recovery support system outside the treatment center</a:t>
            </a:r>
          </a:p>
          <a:p>
            <a:pPr>
              <a:lnSpc>
                <a:spcPct val="90000"/>
              </a:lnSpc>
              <a:spcAft>
                <a:spcPct val="20000"/>
              </a:spcAft>
              <a:buClrTx/>
            </a:pPr>
            <a:r>
              <a:rPr lang="en-US" dirty="0"/>
              <a:t>Recognize and cope with dangerous emotions</a:t>
            </a:r>
          </a:p>
          <a:p>
            <a:pPr>
              <a:lnSpc>
                <a:spcPct val="90000"/>
              </a:lnSpc>
              <a:spcAft>
                <a:spcPct val="10000"/>
              </a:spcAft>
              <a:buFont typeface="Wingdings" pitchFamily="2" charset="2"/>
              <a:buNone/>
            </a:pPr>
            <a:r>
              <a:rPr lang="en-US" i="1" dirty="0"/>
              <a:t>Family members</a:t>
            </a:r>
          </a:p>
          <a:p>
            <a:pPr>
              <a:lnSpc>
                <a:spcPct val="90000"/>
              </a:lnSpc>
              <a:spcAft>
                <a:spcPct val="10000"/>
              </a:spcAft>
              <a:buClrTx/>
            </a:pPr>
            <a:r>
              <a:rPr lang="en-US" dirty="0"/>
              <a:t>Decide whether to recommit to the relationship</a:t>
            </a:r>
          </a:p>
          <a:p>
            <a:pPr>
              <a:lnSpc>
                <a:spcPct val="90000"/>
              </a:lnSpc>
              <a:spcAft>
                <a:spcPct val="10000"/>
              </a:spcAft>
              <a:buClrTx/>
            </a:pPr>
            <a:r>
              <a:rPr lang="en-US" dirty="0"/>
              <a:t>Begin finding ways to enrich own lives</a:t>
            </a:r>
          </a:p>
          <a:p>
            <a:pPr>
              <a:lnSpc>
                <a:spcPct val="90000"/>
              </a:lnSpc>
              <a:spcAft>
                <a:spcPct val="10000"/>
              </a:spcAft>
              <a:buClrTx/>
            </a:pPr>
            <a:r>
              <a:rPr lang="en-US" dirty="0"/>
              <a:t>Practice healthy communication skills</a:t>
            </a:r>
          </a:p>
        </p:txBody>
      </p:sp>
      <p:sp>
        <p:nvSpPr>
          <p:cNvPr id="2" name="Slide Number Placeholder 1">
            <a:extLst>
              <a:ext uri="{FF2B5EF4-FFF2-40B4-BE49-F238E27FC236}">
                <a16:creationId xmlns:a16="http://schemas.microsoft.com/office/drawing/2014/main" id="{E325CF45-95C8-4648-B9BD-D2B7D4D98DBC}"/>
              </a:ext>
            </a:extLst>
          </p:cNvPr>
          <p:cNvSpPr>
            <a:spLocks noGrp="1"/>
          </p:cNvSpPr>
          <p:nvPr>
            <p:ph type="sldNum" sz="quarter" idx="11"/>
          </p:nvPr>
        </p:nvSpPr>
        <p:spPr/>
        <p:txBody>
          <a:bodyPr/>
          <a:lstStyle/>
          <a:p>
            <a:r>
              <a:rPr lang="en-US"/>
              <a:t>10-</a:t>
            </a:r>
            <a:fld id="{5384CC15-B33B-4B9A-A1A4-EA658A5D97A8}" type="slidenum">
              <a:rPr lang="en-US" smtClean="0"/>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42144" y="471016"/>
            <a:ext cx="7788275" cy="895350"/>
          </a:xfrm>
        </p:spPr>
        <p:txBody>
          <a:bodyPr/>
          <a:lstStyle/>
          <a:p>
            <a:r>
              <a:rPr lang="en-US" dirty="0"/>
              <a:t>Goals for Readjustment</a:t>
            </a:r>
          </a:p>
        </p:txBody>
      </p:sp>
      <p:sp>
        <p:nvSpPr>
          <p:cNvPr id="29699" name="Rectangle 3"/>
          <p:cNvSpPr>
            <a:spLocks noGrp="1" noChangeArrowheads="1"/>
          </p:cNvSpPr>
          <p:nvPr>
            <p:ph type="body" idx="1"/>
          </p:nvPr>
        </p:nvSpPr>
        <p:spPr>
          <a:xfrm>
            <a:off x="642144" y="1467653"/>
            <a:ext cx="8142287" cy="4471656"/>
          </a:xfrm>
        </p:spPr>
        <p:txBody>
          <a:bodyPr/>
          <a:lstStyle/>
          <a:p>
            <a:pPr>
              <a:lnSpc>
                <a:spcPct val="90000"/>
              </a:lnSpc>
              <a:spcAft>
                <a:spcPct val="10000"/>
              </a:spcAft>
              <a:buFont typeface="Wingdings" pitchFamily="2" charset="2"/>
              <a:buNone/>
            </a:pPr>
            <a:r>
              <a:rPr lang="en-US" sz="2400" i="1" dirty="0"/>
              <a:t>Person in recovery</a:t>
            </a:r>
          </a:p>
          <a:p>
            <a:pPr>
              <a:lnSpc>
                <a:spcPct val="90000"/>
              </a:lnSpc>
              <a:spcAft>
                <a:spcPct val="10000"/>
              </a:spcAft>
              <a:buClrTx/>
            </a:pPr>
            <a:r>
              <a:rPr lang="en-US" sz="2400" dirty="0"/>
              <a:t>Monitor components of successful recovery</a:t>
            </a:r>
          </a:p>
          <a:p>
            <a:pPr>
              <a:lnSpc>
                <a:spcPct val="90000"/>
              </a:lnSpc>
              <a:spcAft>
                <a:spcPct val="10000"/>
              </a:spcAft>
              <a:buClrTx/>
            </a:pPr>
            <a:r>
              <a:rPr lang="en-US" sz="2400" dirty="0"/>
              <a:t>Recognize relapse indicators and prepare responses</a:t>
            </a:r>
          </a:p>
          <a:p>
            <a:pPr>
              <a:lnSpc>
                <a:spcPct val="90000"/>
              </a:lnSpc>
              <a:spcAft>
                <a:spcPct val="10000"/>
              </a:spcAft>
              <a:buClrTx/>
            </a:pPr>
            <a:r>
              <a:rPr lang="en-US" sz="2400" dirty="0"/>
              <a:t>Clarify new roles in healthy relationships</a:t>
            </a:r>
          </a:p>
          <a:p>
            <a:pPr>
              <a:lnSpc>
                <a:spcPct val="90000"/>
              </a:lnSpc>
              <a:spcAft>
                <a:spcPct val="10000"/>
              </a:spcAft>
              <a:buClrTx/>
            </a:pPr>
            <a:r>
              <a:rPr lang="en-US" sz="2400" dirty="0"/>
              <a:t>Set goals for continuing a new lifestyle after the program</a:t>
            </a:r>
          </a:p>
          <a:p>
            <a:pPr>
              <a:lnSpc>
                <a:spcPct val="90000"/>
              </a:lnSpc>
              <a:spcBef>
                <a:spcPts val="1200"/>
              </a:spcBef>
              <a:spcAft>
                <a:spcPct val="10000"/>
              </a:spcAft>
              <a:buFont typeface="Wingdings" pitchFamily="2" charset="2"/>
              <a:buNone/>
            </a:pPr>
            <a:r>
              <a:rPr lang="en-US" sz="2400" i="1" dirty="0"/>
              <a:t>Family members</a:t>
            </a:r>
          </a:p>
          <a:p>
            <a:pPr>
              <a:lnSpc>
                <a:spcPct val="90000"/>
              </a:lnSpc>
              <a:spcAft>
                <a:spcPct val="10000"/>
              </a:spcAft>
              <a:buClrTx/>
            </a:pPr>
            <a:r>
              <a:rPr lang="en-US" sz="2400" dirty="0"/>
              <a:t>Accept limitations of living with a person in recovery</a:t>
            </a:r>
          </a:p>
          <a:p>
            <a:pPr>
              <a:lnSpc>
                <a:spcPct val="90000"/>
              </a:lnSpc>
              <a:spcAft>
                <a:spcPct val="10000"/>
              </a:spcAft>
              <a:buClrTx/>
            </a:pPr>
            <a:r>
              <a:rPr lang="en-US" sz="2400" dirty="0"/>
              <a:t>Develop an individual, healthy, balanced lifestyle</a:t>
            </a:r>
          </a:p>
          <a:p>
            <a:pPr>
              <a:lnSpc>
                <a:spcPct val="90000"/>
              </a:lnSpc>
              <a:spcAft>
                <a:spcPct val="10000"/>
              </a:spcAft>
              <a:buClrTx/>
            </a:pPr>
            <a:r>
              <a:rPr lang="en-US" sz="2400" dirty="0"/>
              <a:t>Monitor self for relapses to former behaviors</a:t>
            </a:r>
          </a:p>
          <a:p>
            <a:pPr>
              <a:lnSpc>
                <a:spcPct val="90000"/>
              </a:lnSpc>
              <a:spcAft>
                <a:spcPct val="10000"/>
              </a:spcAft>
              <a:buClrTx/>
            </a:pPr>
            <a:r>
              <a:rPr lang="en-US" sz="2400" dirty="0"/>
              <a:t>Be patient with the process of recovery</a:t>
            </a:r>
          </a:p>
        </p:txBody>
      </p:sp>
      <p:sp>
        <p:nvSpPr>
          <p:cNvPr id="2" name="Slide Number Placeholder 1">
            <a:extLst>
              <a:ext uri="{FF2B5EF4-FFF2-40B4-BE49-F238E27FC236}">
                <a16:creationId xmlns:a16="http://schemas.microsoft.com/office/drawing/2014/main" id="{827A72B6-24FB-46D8-A514-EB95B999D8F3}"/>
              </a:ext>
            </a:extLst>
          </p:cNvPr>
          <p:cNvSpPr>
            <a:spLocks noGrp="1"/>
          </p:cNvSpPr>
          <p:nvPr>
            <p:ph type="sldNum" sz="quarter" idx="11"/>
          </p:nvPr>
        </p:nvSpPr>
        <p:spPr/>
        <p:txBody>
          <a:bodyPr/>
          <a:lstStyle/>
          <a:p>
            <a:r>
              <a:rPr lang="en-US"/>
              <a:t>10-</a:t>
            </a:r>
            <a:fld id="{5384CC15-B33B-4B9A-A1A4-EA658A5D97A8}"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81612" y="772049"/>
            <a:ext cx="7578114" cy="1219200"/>
          </a:xfrm>
        </p:spPr>
        <p:txBody>
          <a:bodyPr/>
          <a:lstStyle/>
          <a:p>
            <a:r>
              <a:rPr lang="en-US" dirty="0"/>
              <a:t>Key Relapse Issues for People in Recovery</a:t>
            </a:r>
          </a:p>
        </p:txBody>
      </p:sp>
      <p:sp>
        <p:nvSpPr>
          <p:cNvPr id="31747" name="Rectangle 3"/>
          <p:cNvSpPr>
            <a:spLocks noGrp="1" noChangeArrowheads="1"/>
          </p:cNvSpPr>
          <p:nvPr>
            <p:ph type="body" idx="1"/>
          </p:nvPr>
        </p:nvSpPr>
        <p:spPr>
          <a:xfrm>
            <a:off x="681612" y="2272602"/>
            <a:ext cx="8040357" cy="3304233"/>
          </a:xfrm>
        </p:spPr>
        <p:txBody>
          <a:bodyPr/>
          <a:lstStyle/>
          <a:p>
            <a:pPr defTabSz="685800">
              <a:lnSpc>
                <a:spcPct val="90000"/>
              </a:lnSpc>
              <a:spcAft>
                <a:spcPct val="10000"/>
              </a:spcAft>
              <a:buClrTx/>
              <a:tabLst>
                <a:tab pos="342900" algn="l"/>
              </a:tabLst>
            </a:pPr>
            <a:r>
              <a:rPr lang="en-US" dirty="0"/>
              <a:t>Friends who use Shabu</a:t>
            </a:r>
          </a:p>
          <a:p>
            <a:pPr defTabSz="685800">
              <a:lnSpc>
                <a:spcPct val="90000"/>
              </a:lnSpc>
              <a:spcAft>
                <a:spcPct val="10000"/>
              </a:spcAft>
              <a:buClrTx/>
              <a:tabLst>
                <a:tab pos="342900" algn="l"/>
              </a:tabLst>
            </a:pPr>
            <a:r>
              <a:rPr lang="en-US" dirty="0"/>
              <a:t>Environmental cues associated with Shabu use</a:t>
            </a:r>
          </a:p>
          <a:p>
            <a:pPr defTabSz="685800">
              <a:lnSpc>
                <a:spcPct val="90000"/>
              </a:lnSpc>
              <a:spcAft>
                <a:spcPct val="10000"/>
              </a:spcAft>
              <a:buClrTx/>
              <a:tabLst>
                <a:tab pos="342900" algn="l"/>
              </a:tabLst>
            </a:pPr>
            <a:r>
              <a:rPr lang="en-US" dirty="0"/>
              <a:t>Severe cravings</a:t>
            </a:r>
          </a:p>
          <a:p>
            <a:pPr defTabSz="685800">
              <a:lnSpc>
                <a:spcPct val="90000"/>
              </a:lnSpc>
              <a:spcAft>
                <a:spcPct val="10000"/>
              </a:spcAft>
              <a:buClrTx/>
              <a:tabLst>
                <a:tab pos="342900" algn="l"/>
              </a:tabLst>
            </a:pPr>
            <a:r>
              <a:rPr lang="en-US" dirty="0"/>
              <a:t>Protracted abstinence—the Wall (for those in outpatient treatment)</a:t>
            </a:r>
          </a:p>
          <a:p>
            <a:pPr defTabSz="685800">
              <a:lnSpc>
                <a:spcPct val="90000"/>
              </a:lnSpc>
              <a:spcAft>
                <a:spcPct val="10000"/>
              </a:spcAft>
              <a:buClrTx/>
              <a:tabLst>
                <a:tab pos="342900" algn="l"/>
              </a:tabLst>
            </a:pPr>
            <a:r>
              <a:rPr lang="en-US" dirty="0"/>
              <a:t>Connection between Shabu and sex</a:t>
            </a:r>
          </a:p>
          <a:p>
            <a:pPr defTabSz="685800">
              <a:lnSpc>
                <a:spcPct val="90000"/>
              </a:lnSpc>
              <a:spcAft>
                <a:spcPct val="10000"/>
              </a:spcAft>
              <a:buClrTx/>
              <a:tabLst>
                <a:tab pos="342900" algn="l"/>
              </a:tabLst>
            </a:pPr>
            <a:r>
              <a:rPr lang="en-US" dirty="0"/>
              <a:t>Boredom</a:t>
            </a:r>
          </a:p>
        </p:txBody>
      </p:sp>
      <p:sp>
        <p:nvSpPr>
          <p:cNvPr id="2" name="Slide Number Placeholder 1">
            <a:extLst>
              <a:ext uri="{FF2B5EF4-FFF2-40B4-BE49-F238E27FC236}">
                <a16:creationId xmlns:a16="http://schemas.microsoft.com/office/drawing/2014/main" id="{DE6D2A1D-F063-4F61-99F0-8DEBB072411F}"/>
              </a:ext>
            </a:extLst>
          </p:cNvPr>
          <p:cNvSpPr>
            <a:spLocks noGrp="1"/>
          </p:cNvSpPr>
          <p:nvPr>
            <p:ph type="sldNum" sz="quarter" idx="11"/>
          </p:nvPr>
        </p:nvSpPr>
        <p:spPr/>
        <p:txBody>
          <a:bodyPr/>
          <a:lstStyle/>
          <a:p>
            <a:r>
              <a:rPr lang="en-US"/>
              <a:t>10-</a:t>
            </a:r>
            <a:fld id="{5384CC15-B33B-4B9A-A1A4-EA658A5D97A8}"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762794" y="662355"/>
            <a:ext cx="7696200" cy="1104900"/>
          </a:xfrm>
        </p:spPr>
        <p:txBody>
          <a:bodyPr/>
          <a:lstStyle/>
          <a:p>
            <a:r>
              <a:rPr lang="en-US" dirty="0"/>
              <a:t>Key Relapse Issues for Family Members</a:t>
            </a:r>
          </a:p>
        </p:txBody>
      </p:sp>
      <p:sp>
        <p:nvSpPr>
          <p:cNvPr id="32779" name="Rectangle 11"/>
          <p:cNvSpPr>
            <a:spLocks noGrp="1" noChangeArrowheads="1"/>
          </p:cNvSpPr>
          <p:nvPr>
            <p:ph type="body" idx="1"/>
          </p:nvPr>
        </p:nvSpPr>
        <p:spPr>
          <a:xfrm>
            <a:off x="762794" y="2018462"/>
            <a:ext cx="7696200" cy="3383782"/>
          </a:xfrm>
        </p:spPr>
        <p:txBody>
          <a:bodyPr/>
          <a:lstStyle/>
          <a:p>
            <a:pPr marL="0" indent="0">
              <a:spcAft>
                <a:spcPct val="10000"/>
              </a:spcAft>
              <a:buClrTx/>
              <a:buNone/>
            </a:pPr>
            <a:r>
              <a:rPr lang="en-US" i="1" dirty="0"/>
              <a:t>Common problems preceding a slip back into old behaviors for family members are:</a:t>
            </a:r>
          </a:p>
          <a:p>
            <a:pPr>
              <a:spcAft>
                <a:spcPct val="10000"/>
              </a:spcAft>
              <a:buClrTx/>
            </a:pPr>
            <a:r>
              <a:rPr lang="en-US" dirty="0"/>
              <a:t>Fear of the person in recovery returning to </a:t>
            </a:r>
            <a:br>
              <a:rPr lang="en-US" dirty="0"/>
            </a:br>
            <a:r>
              <a:rPr lang="en-US" dirty="0"/>
              <a:t>Shabu use</a:t>
            </a:r>
          </a:p>
          <a:p>
            <a:pPr>
              <a:spcAft>
                <a:spcPct val="10000"/>
              </a:spcAft>
              <a:buClrTx/>
            </a:pPr>
            <a:r>
              <a:rPr lang="en-US" dirty="0"/>
              <a:t>Fear of being alone</a:t>
            </a:r>
          </a:p>
          <a:p>
            <a:pPr>
              <a:spcAft>
                <a:spcPct val="10000"/>
              </a:spcAft>
              <a:buClrTx/>
            </a:pPr>
            <a:r>
              <a:rPr lang="en-US" dirty="0"/>
              <a:t>Lack of individual goals and interests</a:t>
            </a:r>
          </a:p>
          <a:p>
            <a:pPr>
              <a:spcAft>
                <a:spcPct val="10000"/>
              </a:spcAft>
              <a:buClrTx/>
            </a:pPr>
            <a:r>
              <a:rPr lang="en-US" dirty="0"/>
              <a:t>Inability to release responsibility for the person in recovery</a:t>
            </a:r>
          </a:p>
        </p:txBody>
      </p:sp>
      <p:sp>
        <p:nvSpPr>
          <p:cNvPr id="2" name="Slide Number Placeholder 1">
            <a:extLst>
              <a:ext uri="{FF2B5EF4-FFF2-40B4-BE49-F238E27FC236}">
                <a16:creationId xmlns:a16="http://schemas.microsoft.com/office/drawing/2014/main" id="{FF6BFBD7-ECC6-4518-A624-AD3308E9B64C}"/>
              </a:ext>
            </a:extLst>
          </p:cNvPr>
          <p:cNvSpPr>
            <a:spLocks noGrp="1"/>
          </p:cNvSpPr>
          <p:nvPr>
            <p:ph type="sldNum" sz="quarter" idx="11"/>
          </p:nvPr>
        </p:nvSpPr>
        <p:spPr/>
        <p:txBody>
          <a:bodyPr/>
          <a:lstStyle/>
          <a:p>
            <a:r>
              <a:rPr lang="en-US"/>
              <a:t>10-</a:t>
            </a:r>
            <a:fld id="{5384CC15-B33B-4B9A-A1A4-EA658A5D97A8}" type="slidenum">
              <a:rPr lang="en-US" smtClean="0"/>
              <a:pPr/>
              <a:t>16</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2F9653A-4F55-4EE5-8C43-B9BA85545831}"/>
              </a:ext>
            </a:extLst>
          </p:cNvPr>
          <p:cNvSpPr>
            <a:spLocks noGrp="1"/>
          </p:cNvSpPr>
          <p:nvPr>
            <p:ph type="sldNum" sz="quarter" idx="11"/>
          </p:nvPr>
        </p:nvSpPr>
        <p:spPr/>
        <p:txBody>
          <a:bodyPr/>
          <a:lstStyle/>
          <a:p>
            <a:r>
              <a:rPr lang="en-US"/>
              <a:t>10-</a:t>
            </a:r>
            <a:fld id="{5384CC15-B33B-4B9A-A1A4-EA658A5D97A8}" type="slidenum">
              <a:rPr lang="en-US" smtClean="0"/>
              <a:pPr/>
              <a:t>2</a:t>
            </a:fld>
            <a:endParaRPr lang="en-US" dirty="0"/>
          </a:p>
        </p:txBody>
      </p:sp>
      <p:sp>
        <p:nvSpPr>
          <p:cNvPr id="6" name="Rectangle 2">
            <a:extLst>
              <a:ext uri="{FF2B5EF4-FFF2-40B4-BE49-F238E27FC236}">
                <a16:creationId xmlns:a16="http://schemas.microsoft.com/office/drawing/2014/main" id="{524DE44C-E23F-4C92-AF1F-9B028D12D087}"/>
              </a:ext>
            </a:extLst>
          </p:cNvPr>
          <p:cNvSpPr>
            <a:spLocks noGrp="1" noChangeArrowheads="1"/>
          </p:cNvSpPr>
          <p:nvPr>
            <p:ph type="title"/>
          </p:nvPr>
        </p:nvSpPr>
        <p:spPr>
          <a:xfrm>
            <a:off x="895350" y="419784"/>
            <a:ext cx="7696200" cy="944562"/>
          </a:xfrm>
        </p:spPr>
        <p:txBody>
          <a:bodyPr/>
          <a:lstStyle/>
          <a:p>
            <a:r>
              <a:rPr lang="en-US" sz="3200" b="1" dirty="0"/>
              <a:t>Recovery Stages</a:t>
            </a:r>
          </a:p>
        </p:txBody>
      </p:sp>
      <p:sp>
        <p:nvSpPr>
          <p:cNvPr id="7" name="Content Placeholder 2">
            <a:extLst>
              <a:ext uri="{FF2B5EF4-FFF2-40B4-BE49-F238E27FC236}">
                <a16:creationId xmlns:a16="http://schemas.microsoft.com/office/drawing/2014/main" id="{02D5F82B-5882-4B89-A09C-CE73448E3787}"/>
              </a:ext>
            </a:extLst>
          </p:cNvPr>
          <p:cNvSpPr>
            <a:spLocks noGrp="1"/>
          </p:cNvSpPr>
          <p:nvPr>
            <p:ph idx="1"/>
          </p:nvPr>
        </p:nvSpPr>
        <p:spPr>
          <a:xfrm>
            <a:off x="895350" y="1619445"/>
            <a:ext cx="7696200" cy="4525963"/>
          </a:xfrm>
        </p:spPr>
        <p:txBody>
          <a:bodyPr/>
          <a:lstStyle/>
          <a:p>
            <a:pPr marL="1435100" indent="-1435100" eaLnBrk="0" hangingPunct="0">
              <a:spcBef>
                <a:spcPct val="50000"/>
              </a:spcBef>
              <a:buNone/>
            </a:pPr>
            <a:r>
              <a:rPr lang="en-US" dirty="0"/>
              <a:t>Stage 1: 	Withdrawal </a:t>
            </a:r>
            <a:br>
              <a:rPr lang="en-US" dirty="0"/>
            </a:br>
            <a:r>
              <a:rPr lang="en-US" dirty="0"/>
              <a:t>(1-2 weeks)</a:t>
            </a:r>
          </a:p>
          <a:p>
            <a:pPr marL="1435100" indent="-1435100" eaLnBrk="0" hangingPunct="0">
              <a:spcBef>
                <a:spcPct val="50000"/>
              </a:spcBef>
              <a:buNone/>
            </a:pPr>
            <a:r>
              <a:rPr lang="en-US" dirty="0"/>
              <a:t>Stage 2: 	Early Abstinence or “Honeymoon”</a:t>
            </a:r>
            <a:br>
              <a:rPr lang="en-US" dirty="0"/>
            </a:br>
            <a:r>
              <a:rPr lang="en-US" dirty="0"/>
              <a:t>(following 1 month)		</a:t>
            </a:r>
          </a:p>
          <a:p>
            <a:pPr marL="1435100" indent="-1435100" eaLnBrk="0" hangingPunct="0">
              <a:spcBef>
                <a:spcPct val="50000"/>
              </a:spcBef>
              <a:buNone/>
            </a:pPr>
            <a:r>
              <a:rPr lang="en-US" dirty="0"/>
              <a:t>Stage 3: 	Protracted Abstinence or “the Wall”</a:t>
            </a:r>
            <a:br>
              <a:rPr lang="en-US" dirty="0"/>
            </a:br>
            <a:r>
              <a:rPr lang="en-US" dirty="0"/>
              <a:t>(following 3-4 months)</a:t>
            </a:r>
          </a:p>
          <a:p>
            <a:pPr marL="1435100" indent="-1435100" eaLnBrk="0" hangingPunct="0">
              <a:spcBef>
                <a:spcPct val="50000"/>
              </a:spcBef>
              <a:buNone/>
            </a:pPr>
            <a:r>
              <a:rPr lang="en-US" dirty="0"/>
              <a:t>Stage 4: 	Adjustment/Resolution</a:t>
            </a:r>
            <a:br>
              <a:rPr lang="en-US" dirty="0"/>
            </a:br>
            <a:r>
              <a:rPr lang="en-US" dirty="0"/>
              <a:t>(following 2 months)</a:t>
            </a:r>
          </a:p>
          <a:p>
            <a:pPr marL="0" indent="0">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1125834"/>
            <a:ext cx="7696200" cy="1143000"/>
          </a:xfrm>
        </p:spPr>
        <p:txBody>
          <a:bodyPr/>
          <a:lstStyle/>
          <a:p>
            <a:r>
              <a:rPr kumimoji="1" lang="en-US" altLang="ja-JP" u="sng" dirty="0"/>
              <a:t>Question</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68834"/>
            <a:ext cx="7696200" cy="2320331"/>
          </a:xfrm>
        </p:spPr>
        <p:txBody>
          <a:bodyPr/>
          <a:lstStyle/>
          <a:p>
            <a:pPr>
              <a:buClrTx/>
            </a:pPr>
            <a:r>
              <a:rPr kumimoji="1" lang="en-US" altLang="ja-JP" sz="3600" i="1" dirty="0"/>
              <a:t>How is the Withdrawal stage (first 1-2 weeks from abstinence) characterized?</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3</a:t>
            </a:fld>
            <a:endParaRPr lang="en-US"/>
          </a:p>
        </p:txBody>
      </p:sp>
    </p:spTree>
    <p:extLst>
      <p:ext uri="{BB962C8B-B14F-4D97-AF65-F5344CB8AC3E}">
        <p14:creationId xmlns:p14="http://schemas.microsoft.com/office/powerpoint/2010/main" val="4035527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895350" y="574223"/>
            <a:ext cx="7696200" cy="840729"/>
          </a:xfrm>
        </p:spPr>
        <p:txBody>
          <a:bodyPr/>
          <a:lstStyle/>
          <a:p>
            <a:r>
              <a:rPr lang="en-US" dirty="0"/>
              <a:t>Withdrawal</a:t>
            </a:r>
          </a:p>
        </p:txBody>
      </p:sp>
      <p:sp>
        <p:nvSpPr>
          <p:cNvPr id="130051" name="Rectangle 3"/>
          <p:cNvSpPr>
            <a:spLocks noGrp="1" noChangeArrowheads="1"/>
          </p:cNvSpPr>
          <p:nvPr>
            <p:ph type="body" idx="1"/>
          </p:nvPr>
        </p:nvSpPr>
        <p:spPr>
          <a:xfrm>
            <a:off x="895350" y="1600200"/>
            <a:ext cx="7696200" cy="3172767"/>
          </a:xfrm>
        </p:spPr>
        <p:txBody>
          <a:bodyPr/>
          <a:lstStyle/>
          <a:p>
            <a:pPr>
              <a:buClrTx/>
            </a:pPr>
            <a:r>
              <a:rPr lang="en-US" dirty="0"/>
              <a:t>Lasts 1 to 2 weeks</a:t>
            </a:r>
          </a:p>
          <a:p>
            <a:pPr>
              <a:buClrTx/>
            </a:pPr>
            <a:r>
              <a:rPr lang="en-US" dirty="0"/>
              <a:t>Craving and depression</a:t>
            </a:r>
          </a:p>
          <a:p>
            <a:pPr>
              <a:buClrTx/>
            </a:pPr>
            <a:r>
              <a:rPr lang="en-US" dirty="0"/>
              <a:t>Low energy, difficulty sleeping, increased appetite, and difficulty concentrating, excessive respiration, weight loss, fever, infection, hallucination, illusion, confusion</a:t>
            </a:r>
          </a:p>
        </p:txBody>
      </p:sp>
      <p:sp>
        <p:nvSpPr>
          <p:cNvPr id="2" name="Slide Number Placeholder 1">
            <a:extLst>
              <a:ext uri="{FF2B5EF4-FFF2-40B4-BE49-F238E27FC236}">
                <a16:creationId xmlns:a16="http://schemas.microsoft.com/office/drawing/2014/main" id="{4374A77E-4007-44A6-9568-11D1A7D70DF7}"/>
              </a:ext>
            </a:extLst>
          </p:cNvPr>
          <p:cNvSpPr>
            <a:spLocks noGrp="1"/>
          </p:cNvSpPr>
          <p:nvPr>
            <p:ph type="sldNum" sz="quarter" idx="11"/>
          </p:nvPr>
        </p:nvSpPr>
        <p:spPr/>
        <p:txBody>
          <a:bodyPr/>
          <a:lstStyle/>
          <a:p>
            <a:r>
              <a:rPr lang="en-US"/>
              <a:t>10-</a:t>
            </a:r>
            <a:fld id="{5384CC15-B33B-4B9A-A1A4-EA658A5D97A8}"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1125834"/>
            <a:ext cx="7696200" cy="1143000"/>
          </a:xfrm>
        </p:spPr>
        <p:txBody>
          <a:bodyPr/>
          <a:lstStyle/>
          <a:p>
            <a:r>
              <a:rPr kumimoji="1" lang="en-US" altLang="ja-JP" u="sng" dirty="0"/>
              <a:t>Question</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68834"/>
            <a:ext cx="7696200" cy="2320331"/>
          </a:xfrm>
        </p:spPr>
        <p:txBody>
          <a:bodyPr/>
          <a:lstStyle/>
          <a:p>
            <a:pPr>
              <a:buClrTx/>
            </a:pPr>
            <a:r>
              <a:rPr kumimoji="1" lang="en-US" altLang="ja-JP" sz="3600" i="1" dirty="0"/>
              <a:t>How is the Honeymoon stage (following 1 month) characterized?</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5</a:t>
            </a:fld>
            <a:endParaRPr lang="en-US"/>
          </a:p>
        </p:txBody>
      </p:sp>
    </p:spTree>
    <p:extLst>
      <p:ext uri="{BB962C8B-B14F-4D97-AF65-F5344CB8AC3E}">
        <p14:creationId xmlns:p14="http://schemas.microsoft.com/office/powerpoint/2010/main" val="918764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895350" y="552658"/>
            <a:ext cx="7696200" cy="864979"/>
          </a:xfrm>
        </p:spPr>
        <p:txBody>
          <a:bodyPr/>
          <a:lstStyle/>
          <a:p>
            <a:r>
              <a:rPr lang="en-US" dirty="0"/>
              <a:t>Honeymoon</a:t>
            </a:r>
          </a:p>
        </p:txBody>
      </p:sp>
      <p:sp>
        <p:nvSpPr>
          <p:cNvPr id="131075" name="Rectangle 3"/>
          <p:cNvSpPr>
            <a:spLocks noGrp="1" noChangeArrowheads="1"/>
          </p:cNvSpPr>
          <p:nvPr>
            <p:ph type="body" idx="1"/>
          </p:nvPr>
        </p:nvSpPr>
        <p:spPr>
          <a:xfrm>
            <a:off x="895350" y="1660490"/>
            <a:ext cx="7696200" cy="2419141"/>
          </a:xfrm>
        </p:spPr>
        <p:txBody>
          <a:bodyPr/>
          <a:lstStyle/>
          <a:p>
            <a:pPr>
              <a:buClrTx/>
            </a:pPr>
            <a:r>
              <a:rPr lang="en-US" dirty="0"/>
              <a:t>Lasts about 1 month following the Withdrawal stage</a:t>
            </a:r>
          </a:p>
          <a:p>
            <a:pPr>
              <a:buClrTx/>
            </a:pPr>
            <a:r>
              <a:rPr lang="en-US" dirty="0"/>
              <a:t>Increased energy, enthusiasm, and optimism</a:t>
            </a:r>
          </a:p>
          <a:p>
            <a:pPr>
              <a:buClrTx/>
            </a:pPr>
            <a:r>
              <a:rPr lang="en-US" dirty="0"/>
              <a:t>People often feel they are “cured” when they reach this stage</a:t>
            </a:r>
          </a:p>
        </p:txBody>
      </p:sp>
      <p:sp>
        <p:nvSpPr>
          <p:cNvPr id="2" name="Slide Number Placeholder 1">
            <a:extLst>
              <a:ext uri="{FF2B5EF4-FFF2-40B4-BE49-F238E27FC236}">
                <a16:creationId xmlns:a16="http://schemas.microsoft.com/office/drawing/2014/main" id="{31CE0815-57DE-4678-9474-68867BDBCED7}"/>
              </a:ext>
            </a:extLst>
          </p:cNvPr>
          <p:cNvSpPr>
            <a:spLocks noGrp="1"/>
          </p:cNvSpPr>
          <p:nvPr>
            <p:ph type="sldNum" sz="quarter" idx="11"/>
          </p:nvPr>
        </p:nvSpPr>
        <p:spPr/>
        <p:txBody>
          <a:bodyPr/>
          <a:lstStyle/>
          <a:p>
            <a:r>
              <a:rPr lang="en-US"/>
              <a:t>10-</a:t>
            </a:r>
            <a:fld id="{5384CC15-B33B-4B9A-A1A4-EA658A5D97A8}"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1125834"/>
            <a:ext cx="7696200" cy="1143000"/>
          </a:xfrm>
        </p:spPr>
        <p:txBody>
          <a:bodyPr/>
          <a:lstStyle/>
          <a:p>
            <a:r>
              <a:rPr kumimoji="1" lang="en-US" altLang="ja-JP" u="sng" dirty="0"/>
              <a:t>Question</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68834"/>
            <a:ext cx="7696200" cy="2320331"/>
          </a:xfrm>
        </p:spPr>
        <p:txBody>
          <a:bodyPr/>
          <a:lstStyle/>
          <a:p>
            <a:pPr>
              <a:buClrTx/>
            </a:pPr>
            <a:r>
              <a:rPr kumimoji="1" lang="en-US" altLang="ja-JP" sz="3600" i="1" dirty="0"/>
              <a:t>How is the Wall stage (following 3 to 4 months) characterized?</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7</a:t>
            </a:fld>
            <a:endParaRPr lang="en-US"/>
          </a:p>
        </p:txBody>
      </p:sp>
    </p:spTree>
    <p:extLst>
      <p:ext uri="{BB962C8B-B14F-4D97-AF65-F5344CB8AC3E}">
        <p14:creationId xmlns:p14="http://schemas.microsoft.com/office/powerpoint/2010/main" val="687669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a:xfrm>
            <a:off x="895350" y="329407"/>
            <a:ext cx="7696200" cy="1143000"/>
          </a:xfrm>
        </p:spPr>
        <p:txBody>
          <a:bodyPr/>
          <a:lstStyle/>
          <a:p>
            <a:r>
              <a:rPr lang="en-US" dirty="0"/>
              <a:t>The Wall</a:t>
            </a:r>
          </a:p>
        </p:txBody>
      </p:sp>
      <p:sp>
        <p:nvSpPr>
          <p:cNvPr id="132099" name="Rectangle 3"/>
          <p:cNvSpPr>
            <a:spLocks noGrp="1" noChangeArrowheads="1"/>
          </p:cNvSpPr>
          <p:nvPr>
            <p:ph type="body" idx="1"/>
          </p:nvPr>
        </p:nvSpPr>
        <p:spPr/>
        <p:txBody>
          <a:bodyPr/>
          <a:lstStyle/>
          <a:p>
            <a:pPr>
              <a:buClrTx/>
            </a:pPr>
            <a:r>
              <a:rPr lang="en-US" dirty="0"/>
              <a:t>Lasts about 3 to 4 months following the Honeymoon stage</a:t>
            </a:r>
          </a:p>
          <a:p>
            <a:pPr>
              <a:buClrTx/>
            </a:pPr>
            <a:r>
              <a:rPr lang="en-US" dirty="0"/>
              <a:t>Hardest stage of recovery</a:t>
            </a:r>
          </a:p>
          <a:p>
            <a:pPr>
              <a:buClrTx/>
            </a:pPr>
            <a:r>
              <a:rPr lang="en-US" dirty="0"/>
              <a:t>Depression and irritability</a:t>
            </a:r>
          </a:p>
          <a:p>
            <a:pPr>
              <a:buClrTx/>
            </a:pPr>
            <a:r>
              <a:rPr lang="en-US" dirty="0"/>
              <a:t>Difficulty concentrating</a:t>
            </a:r>
          </a:p>
          <a:p>
            <a:pPr>
              <a:buClrTx/>
            </a:pPr>
            <a:r>
              <a:rPr lang="en-US" dirty="0"/>
              <a:t>Low energy and loss of enthusiasm</a:t>
            </a:r>
          </a:p>
          <a:p>
            <a:pPr>
              <a:buClrTx/>
            </a:pPr>
            <a:r>
              <a:rPr lang="en-US" dirty="0"/>
              <a:t>High risk of relapse</a:t>
            </a:r>
          </a:p>
        </p:txBody>
      </p:sp>
      <p:sp>
        <p:nvSpPr>
          <p:cNvPr id="2" name="Slide Number Placeholder 1">
            <a:extLst>
              <a:ext uri="{FF2B5EF4-FFF2-40B4-BE49-F238E27FC236}">
                <a16:creationId xmlns:a16="http://schemas.microsoft.com/office/drawing/2014/main" id="{55EED45B-6AF0-4D47-A93F-1590D83979A2}"/>
              </a:ext>
            </a:extLst>
          </p:cNvPr>
          <p:cNvSpPr>
            <a:spLocks noGrp="1"/>
          </p:cNvSpPr>
          <p:nvPr>
            <p:ph type="sldNum" sz="quarter" idx="11"/>
          </p:nvPr>
        </p:nvSpPr>
        <p:spPr/>
        <p:txBody>
          <a:bodyPr/>
          <a:lstStyle/>
          <a:p>
            <a:r>
              <a:rPr lang="en-US"/>
              <a:t>10-</a:t>
            </a:r>
            <a:fld id="{5384CC15-B33B-4B9A-A1A4-EA658A5D97A8}"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1125834"/>
            <a:ext cx="7696200" cy="1143000"/>
          </a:xfrm>
        </p:spPr>
        <p:txBody>
          <a:bodyPr/>
          <a:lstStyle/>
          <a:p>
            <a:r>
              <a:rPr kumimoji="1" lang="en-US" altLang="ja-JP" u="sng" dirty="0"/>
              <a:t>Question</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68834"/>
            <a:ext cx="7696200" cy="2320331"/>
          </a:xfrm>
        </p:spPr>
        <p:txBody>
          <a:bodyPr/>
          <a:lstStyle/>
          <a:p>
            <a:pPr>
              <a:buClrTx/>
            </a:pPr>
            <a:r>
              <a:rPr kumimoji="1" lang="en-US" altLang="ja-JP" sz="3600" i="1" dirty="0"/>
              <a:t>How is the Readjustment stage (following 2 or more months) characterized?</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9</a:t>
            </a:fld>
            <a:endParaRPr lang="en-US"/>
          </a:p>
        </p:txBody>
      </p:sp>
    </p:spTree>
    <p:extLst>
      <p:ext uri="{BB962C8B-B14F-4D97-AF65-F5344CB8AC3E}">
        <p14:creationId xmlns:p14="http://schemas.microsoft.com/office/powerpoint/2010/main" val="103511574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02&quot;&gt;&lt;object type=&quot;3&quot; unique_id=&quot;10003&quot;&gt;&lt;property id=&quot;20148&quot; value=&quot;5&quot;/&gt;&lt;property id=&quot;20300&quot; value=&quot;Slide 1 - &amp;quot;Session 8: Families in Recovery&amp;quot;&quot;/&gt;&lt;property id=&quot;20307&quot; value=&quot;256&quot;/&gt;&lt;/object&gt;&lt;object type=&quot;3&quot; unique_id=&quot;10004&quot;&gt;&lt;property id=&quot;20148&quot; value=&quot;5&quot;/&gt;&lt;property id=&quot;20300&quot; value=&quot;Slide 2 - &amp;quot;Who Makes Up a Family?&amp;quot;&quot;/&gt;&lt;property id=&quot;20307&quot; value=&quot;311&quot;/&gt;&lt;/object&gt;&lt;object type=&quot;3&quot; unique_id=&quot;10005&quot;&gt;&lt;property id=&quot;20148&quot; value=&quot;5&quot;/&gt;&lt;property id=&quot;20300&quot; value=&quot;Slide 3 - &amp;quot;What Is Addiction?&amp;quot;&quot;/&gt;&lt;property id=&quot;20307&quot; value=&quot;312&quot;/&gt;&lt;/object&gt;&lt;object type=&quot;3&quot; unique_id=&quot;10006&quot;&gt;&lt;property id=&quot;20148&quot; value=&quot;5&quot;/&gt;&lt;property id=&quot;20300&quot; value=&quot;Slide 4 - &amp;quot;Development of Addiction&amp;quot;&quot;/&gt;&lt;property id=&quot;20307&quot; value=&quot;302&quot;/&gt;&lt;/object&gt;&lt;object type=&quot;3&quot; unique_id=&quot;10007&quot;&gt;&lt;property id=&quot;20148&quot; value=&quot;5&quot;/&gt;&lt;property id=&quot;20300&quot; value=&quot;Slide 5 - &amp;quot;Development of the Craving Response&amp;quot;&quot;/&gt;&lt;property id=&quot;20307&quot; value=&quot;284&quot;/&gt;&lt;/object&gt;&lt;object type=&quot;3&quot; unique_id=&quot;10008&quot;&gt;&lt;property id=&quot;20148&quot; value=&quot;5&quot;/&gt;&lt;property id=&quot;20300&quot; value=&quot;Slide 6 - &amp;quot;Cognitive Process Beginning Stages of Addiction &amp;quot;&quot;/&gt;&lt;property id=&quot;20307&quot; value=&quot;290&quot;/&gt;&lt;/object&gt;&lt;object type=&quot;3&quot; unique_id=&quot;10009&quot;&gt;&lt;property id=&quot;20148&quot; value=&quot;5&quot;/&gt;&lt;property id=&quot;20300&quot; value=&quot;Slide 7 - &amp;quot;Cognitive Process Disenchantment&amp;quot;&quot;/&gt;&lt;property id=&quot;20307&quot; value=&quot;288&quot;/&gt;&lt;/object&gt;&lt;object type=&quot;3&quot; unique_id=&quot;10010&quot;&gt;&lt;property id=&quot;20148&quot; value=&quot;5&quot;/&gt;&lt;property id=&quot;20300&quot; value=&quot;Slide 8 - &amp;quot;Conditioning Process Mild Cravings  Strength of Conditioned Connection:  &amp;amp;#x09;&amp;amp;#x09;&amp;amp;#x09;&amp;amp;#x09;&amp;amp;#x09;Mild to Moderate  &amp;quot;&quot;/&gt;&lt;property id=&quot;20307&quot; value=&quot;294&quot;/&gt;&lt;/object&gt;&lt;object type=&quot;3&quot; unique_id=&quot;10011&quot;&gt;&lt;property id=&quot;20148&quot; value=&quot;5&quot;/&gt;&lt;property id=&quot;20300&quot; value=&quot;Slide 9 - &amp;quot;Conditioning Process Strong Cravings  Strength of Conditioned Connection: &amp;amp;#x09;&amp;amp;#x09;&amp;amp;#x09;&amp;amp;#x09;&amp;amp;#x09;&amp;amp;#x09;Strong &amp;quot;&quot;/&gt;&lt;property id=&quot;20307&quot; value=&quot;295&quot;/&gt;&lt;/object&gt;&lt;object type=&quot;3&quot; unique_id=&quot;10012&quot;&gt;&lt;property id=&quot;20148&quot; value=&quot;5&quot;/&gt;&lt;property id=&quot;20300&quot; value=&quot;Slide 10 - &amp;quot;Conditioning Process Overpowering Cravings  Strength of Conditioned Connection: &amp;amp;#x09;&amp;amp;#x09;Overpowering &amp;quot;&quot;/&gt;&lt;property id=&quot;20307&quot; value=&quot;296&quot;/&gt;&lt;/object&gt;&lt;object type=&quot;3&quot; unique_id=&quot;10013&quot;&gt;&lt;property id=&quot;20148&quot; value=&quot;5&quot;/&gt;&lt;property id=&quot;20300&quot; value=&quot;Slide 11 - &amp;quot;Development of Obsessive Thinking Early Use&amp;quot;&quot;/&gt;&lt;property id=&quot;20307&quot; value=&quot;269&quot;/&gt;&lt;/object&gt;&lt;object type=&quot;3&quot; unique_id=&quot;10014&quot;&gt;&lt;property id=&quot;20148&quot; value=&quot;5&quot;/&gt;&lt;property id=&quot;20300&quot; value=&quot;Slide 12 - &amp;quot;Development of Obsessive Thinking Continued Use&amp;quot;&quot;/&gt;&lt;property id=&quot;20307&quot; value=&quot;271&quot;/&gt;&lt;/object&gt;&lt;object type=&quot;3&quot; unique_id=&quot;10015&quot;&gt;&lt;property id=&quot;20148&quot; value=&quot;5&quot;/&gt;&lt;property id=&quot;20300&quot; value=&quot;Slide 13 - &amp;quot;Progressive Phases of Addiction&amp;quot;&quot;/&gt;&lt;property id=&quot;20307&quot; value=&quot;313&quot;/&gt;&lt;/object&gt;&lt;object type=&quot;3&quot; unique_id=&quot;10016&quot;&gt;&lt;property id=&quot;20148&quot; value=&quot;5&quot;/&gt;&lt;property id=&quot;20300&quot; value=&quot;Slide 14 - &amp;quot;Family Members’ Response to  Meth Use Introductory Phase&amp;quot;&quot;/&gt;&lt;property id=&quot;20307&quot; value=&quot;303&quot;/&gt;&lt;/object&gt;&lt;object type=&quot;3&quot; unique_id=&quot;10017&quot;&gt;&lt;property id=&quot;20148&quot; value=&quot;5&quot;/&gt;&lt;property id=&quot;20300&quot; value=&quot;Slide 15 - &amp;quot;Family Members’ Response to  Meth Use Maintenance Phase&amp;quot;&quot;/&gt;&lt;property id=&quot;20307&quot; value=&quot;304&quot;/&gt;&lt;/object&gt;&lt;object type=&quot;3&quot; unique_id=&quot;10018&quot;&gt;&lt;property id=&quot;20148&quot; value=&quot;5&quot;/&gt;&lt;property id=&quot;20300&quot; value=&quot;Slide 16 - &amp;quot;Family Members’ Response to  Meth Use Disenchantment Phase&amp;quot;&quot;/&gt;&lt;property id=&quot;20307&quot; value=&quot;305&quot;/&gt;&lt;/object&gt;&lt;object type=&quot;3&quot; unique_id=&quot;10019&quot;&gt;&lt;property id=&quot;20148&quot; value=&quot;5&quot;/&gt;&lt;property id=&quot;20300&quot; value=&quot;Slide 17 - &amp;quot;Family Members’ Response to  Meth Use Disaster Phase&amp;quot;&quot;/&gt;&lt;property id=&quot;20307&quot; value=&quot;306&quot;/&gt;&lt;/object&gt;&lt;object type=&quot;3&quot; unique_id=&quot;10020&quot;&gt;&lt;property id=&quot;20148&quot; value=&quot;5&quot;/&gt;&lt;property id=&quot;20300&quot; value=&quot;Slide 18 - &amp;quot; Benefits of Family Involvement&amp;quot;&quot;/&gt;&lt;property id=&quot;20307&quot; value=&quot;273&quot;/&gt;&lt;/object&gt;&lt;object type=&quot;3&quot; unique_id=&quot;10021&quot;&gt;&lt;property id=&quot;20148&quot; value=&quot;5&quot;/&gt;&lt;property id=&quot;20300&quot; value=&quot;Slide 19 - &amp;quot;Stages of Recovery&amp;quot;&quot;/&gt;&lt;property id=&quot;20307&quot; value=&quot;274&quot;/&gt;&lt;/object&gt;&lt;object type=&quot;3&quot; unique_id=&quot;10022&quot;&gt;&lt;property id=&quot;20148&quot; value=&quot;5&quot;/&gt;&lt;property id=&quot;20300&quot; value=&quot;Slide 20 - &amp;quot;Withdrawal&amp;quot;&quot;/&gt;&lt;property id=&quot;20307&quot; value=&quot;314&quot;/&gt;&lt;/object&gt;&lt;object type=&quot;3&quot; unique_id=&quot;10023&quot;&gt;&lt;property id=&quot;20148&quot; value=&quot;5&quot;/&gt;&lt;property id=&quot;20300&quot; value=&quot;Slide 21 - &amp;quot;Honeymoon&amp;quot;&quot;/&gt;&lt;property id=&quot;20307&quot; value=&quot;315&quot;/&gt;&lt;/object&gt;&lt;object type=&quot;3&quot; unique_id=&quot;10024&quot;&gt;&lt;property id=&quot;20148&quot; value=&quot;5&quot;/&gt;&lt;property id=&quot;20300&quot; value=&quot;Slide 22 - &amp;quot;The Wall&amp;quot;&quot;/&gt;&lt;property id=&quot;20307&quot; value=&quot;316&quot;/&gt;&lt;/object&gt;&lt;object type=&quot;3&quot; unique_id=&quot;10025&quot;&gt;&lt;property id=&quot;20148&quot; value=&quot;5&quot;/&gt;&lt;property id=&quot;20300&quot; value=&quot;Slide 23 - &amp;quot;Readjustment&amp;quot;&quot;/&gt;&lt;property id=&quot;20307&quot; value=&quot;317&quot;/&gt;&lt;/object&gt;&lt;object type=&quot;3&quot; unique_id=&quot;10026&quot;&gt;&lt;property id=&quot;20148&quot; value=&quot;5&quot;/&gt;&lt;property id=&quot;20300&quot; value=&quot;Slide 24 - &amp;quot;Goals for Withdrawal&amp;quot;&quot;/&gt;&lt;property id=&quot;20307&quot; value=&quot;275&quot;/&gt;&lt;/object&gt;&lt;object type=&quot;3&quot; unique_id=&quot;10027&quot;&gt;&lt;property id=&quot;20148&quot; value=&quot;5&quot;/&gt;&lt;property id=&quot;20300&quot; value=&quot;Slide 25 - &amp;quot;Goals for the Honeymoon&amp;quot;&quot;/&gt;&lt;property id=&quot;20307&quot; value=&quot;309&quot;/&gt;&lt;/object&gt;&lt;object type=&quot;3&quot; unique_id=&quot;10028&quot;&gt;&lt;property id=&quot;20148&quot; value=&quot;5&quot;/&gt;&lt;property id=&quot;20300&quot; value=&quot;Slide 26 - &amp;quot;Goals for the Wall&amp;quot;&quot;/&gt;&lt;property id=&quot;20307&quot; value=&quot;277&quot;/&gt;&lt;/object&gt;&lt;object type=&quot;3&quot; unique_id=&quot;10029&quot;&gt;&lt;property id=&quot;20148&quot; value=&quot;5&quot;/&gt;&lt;property id=&quot;20300&quot; value=&quot;Slide 27 - &amp;quot;Goals for Readjustment&amp;quot;&quot;/&gt;&lt;property id=&quot;20307&quot; value=&quot;279&quot;/&gt;&lt;/object&gt;&lt;object type=&quot;3&quot; unique_id=&quot;10030&quot;&gt;&lt;property id=&quot;20148&quot; value=&quot;5&quot;/&gt;&lt;property id=&quot;20300&quot; value=&quot;Slide 28 - &amp;quot;Key Relapse Issues for People  in Recovery&amp;quot;&quot;/&gt;&lt;property id=&quot;20307&quot; value=&quot;281&quot;/&gt;&lt;/object&gt;&lt;object type=&quot;3&quot; unique_id=&quot;10031&quot;&gt;&lt;property id=&quot;20148&quot; value=&quot;5&quot;/&gt;&lt;property id=&quot;20300&quot; value=&quot;Slide 29 - &amp;quot;Key Relapse Issues for Family Members&amp;quot;&quot;/&gt;&lt;property id=&quot;20307&quot; value=&quot;282&quot;/&gt;&lt;/object&gt;&lt;/object&gt;&lt;object type=&quot;8&quot; unique_id=&quot;10062&quot;&gt;&lt;/object&gt;&lt;/object&gt;&lt;/database&gt;"/>
  <p:tag name="MMPROD_NEXTUNIQUEID" val="10009"/>
  <p:tag name="SECTOMILLISECCONVERTED" val="1"/>
</p:tagLst>
</file>

<file path=ppt/theme/theme1.xml><?xml version="1.0" encoding="utf-8"?>
<a:theme xmlns:a="http://schemas.openxmlformats.org/drawingml/2006/main" name="Matrix Family Ed Slides">
  <a:themeElements>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trix Family Ed Slid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trix Family Ed Slid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trix Family Ed Slid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trix Family Ed Slid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trix Family Ed Slid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trix Family Ed Slid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trix Family Ed Slid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trix Family Ed Slid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trix Family Ed Slid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trix Family Ed Slid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trix Family Ed Slid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trix Family Ed Slid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Matrix Family Ed Slides</Template>
  <TotalTime>4035</TotalTime>
  <Words>2158</Words>
  <PresentationFormat>On-screen Show (4:3)</PresentationFormat>
  <Paragraphs>192</Paragraphs>
  <Slides>16</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Times New Roman</vt:lpstr>
      <vt:lpstr>Wingdings</vt:lpstr>
      <vt:lpstr>Matrix Family Ed Slides</vt:lpstr>
      <vt:lpstr>PowerPoint Presentation</vt:lpstr>
      <vt:lpstr>Recovery Stages</vt:lpstr>
      <vt:lpstr>Question:</vt:lpstr>
      <vt:lpstr>Withdrawal</vt:lpstr>
      <vt:lpstr>Question:</vt:lpstr>
      <vt:lpstr>Honeymoon</vt:lpstr>
      <vt:lpstr>Question:</vt:lpstr>
      <vt:lpstr>The Wall</vt:lpstr>
      <vt:lpstr>Question:</vt:lpstr>
      <vt:lpstr>Readjustment</vt:lpstr>
      <vt:lpstr>Goals for Withdrawal (mainly for those in outpatient treatment)</vt:lpstr>
      <vt:lpstr>Goals for the Honeymoon (mainly for those in outpatient treatment)</vt:lpstr>
      <vt:lpstr>Goals for the Wall (mainly for those in outpatient treatment)</vt:lpstr>
      <vt:lpstr>Goals for Readjustment</vt:lpstr>
      <vt:lpstr>Key Relapse Issues for People in Recovery</vt:lpstr>
      <vt:lpstr>Key Relapse Issues for Family Members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1999-02-06T17:51:32Z</cp:lastPrinted>
  <dcterms:created xsi:type="dcterms:W3CDTF">1998-11-16T06:24:38Z</dcterms:created>
  <dcterms:modified xsi:type="dcterms:W3CDTF">2019-10-09T08:55:16Z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