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56" r:id="rId2"/>
    <p:sldId id="309" r:id="rId3"/>
    <p:sldId id="276" r:id="rId4"/>
    <p:sldId id="310" r:id="rId5"/>
    <p:sldId id="277" r:id="rId6"/>
    <p:sldId id="278" r:id="rId7"/>
    <p:sldId id="279" r:id="rId8"/>
    <p:sldId id="263" r:id="rId9"/>
    <p:sldId id="280" r:id="rId10"/>
    <p:sldId id="287" r:id="rId11"/>
    <p:sldId id="311" r:id="rId12"/>
    <p:sldId id="289" r:id="rId13"/>
    <p:sldId id="292" r:id="rId14"/>
    <p:sldId id="293" r:id="rId15"/>
    <p:sldId id="294" r:id="rId16"/>
    <p:sldId id="296" r:id="rId17"/>
    <p:sldId id="297" r:id="rId18"/>
    <p:sldId id="298" r:id="rId19"/>
    <p:sldId id="299" r:id="rId20"/>
    <p:sldId id="300" r:id="rId21"/>
    <p:sldId id="302" r:id="rId22"/>
    <p:sldId id="303" r:id="rId23"/>
    <p:sldId id="304" r:id="rId24"/>
  </p:sldIdLst>
  <p:sldSz cx="9144000" cy="6858000" type="screen4x3"/>
  <p:notesSz cx="7099300" cy="10234613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ERlaPP JICA" initials="IJ" lastIdx="15" clrIdx="0">
    <p:extLst>
      <p:ext uri="{19B8F6BF-5375-455C-9EA6-DF929625EA0E}">
        <p15:presenceInfo xmlns:p15="http://schemas.microsoft.com/office/powerpoint/2012/main" userId="d9463b9f9ddc19c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9A5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86433" autoAdjust="0"/>
  </p:normalViewPr>
  <p:slideViewPr>
    <p:cSldViewPr>
      <p:cViewPr varScale="1">
        <p:scale>
          <a:sx n="95" d="100"/>
          <a:sy n="95" d="100"/>
        </p:scale>
        <p:origin x="219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3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6" d="100"/>
          <a:sy n="96" d="100"/>
        </p:scale>
        <p:origin x="1464" y="-3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1B31EB1-2622-494E-B032-C999DFA30D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049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6-1—</a:t>
            </a:r>
            <a:r>
              <a:rPr lang="en-PH" b="1" dirty="0" err="1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Shabu</a:t>
            </a: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 and Cocaine </a:t>
            </a:r>
          </a:p>
          <a:p>
            <a:pPr marL="371429" indent="-371429" eaLnBrk="0" hangingPunct="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We continue to learn about </a:t>
            </a:r>
            <a:r>
              <a:rPr lang="en-US" dirty="0" err="1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</a:t>
            </a:r>
            <a:r>
              <a:rPr lang="en-US" dirty="0">
                <a:latin typeface="Times New Roman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, then move onto cocaine. </a:t>
            </a:r>
            <a:endParaRPr lang="en-PH" dirty="0">
              <a:latin typeface="Times New Roman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1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6-10—Cocaine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 defTabSz="990478">
              <a:spcAft>
                <a:spcPts val="0"/>
              </a:spcAft>
              <a:buFont typeface="Wingdings" panose="05000000000000000000" pitchFamily="2" charset="2"/>
              <a:buChar char=""/>
              <a:defRPr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other stimulant drug we will discuss is cocaine, </a:t>
            </a: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drug that is made from the leaves of the coca plant. 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</a:p>
          <a:p>
            <a:pPr marL="371429" indent="-371429" defTabSz="990478">
              <a:spcAft>
                <a:spcPts val="867"/>
              </a:spcAft>
              <a:buFont typeface="Wingdings" panose="05000000000000000000" pitchFamily="2" charset="2"/>
              <a:buChar char=""/>
              <a:defRPr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Cocaine is not as popular as Shabu in the Philippines, but we shall understand its basics.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991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lnSpc>
                <a:spcPct val="107000"/>
              </a:lnSpc>
              <a:spcAft>
                <a:spcPts val="867"/>
              </a:spcAft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6-11—Question</a:t>
            </a: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anything they know about cocaine.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790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6-12—Crack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Crack cocaine is cocaine that has been processed from cocaine hydrochloride into a rock crystal form that can be smoked.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It gets its name from the cracking sound it makes when heated.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Crack is sometimes called “rock” or “freebase.”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When people process cocaine hydrochloride themselves and smoke the result, it often is called “free basing.”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612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6-13—Immediate Psychological Effects </a:t>
            </a:r>
            <a:endParaRPr lang="en-PH" b="1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immediate psychological effects of cocaine are similar to those of Shabu and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Euphoria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energy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talkativeness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sensitivity to sensations of sight, sound, and touch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mental alertness 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Increased confidence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Intensified feelings of sexual desire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8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6-14—Immediate Physical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immediate physical effects of cocaine include: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Increase of:</a:t>
            </a:r>
          </a:p>
          <a:p>
            <a:pPr marL="1176193" lvl="2" indent="-185715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Pupil size</a:t>
            </a:r>
          </a:p>
          <a:p>
            <a:pPr marL="1176193" lvl="2" indent="-185715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Heart rate</a:t>
            </a:r>
          </a:p>
          <a:p>
            <a:pPr marL="1176193" lvl="2" indent="-185715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Temperature</a:t>
            </a:r>
          </a:p>
          <a:p>
            <a:pPr marL="1176193" lvl="2" indent="-185715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Blood pressure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Decrease of: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176193" lvl="2" indent="-185715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Appetite</a:t>
            </a:r>
          </a:p>
          <a:p>
            <a:pPr marL="1176193" lvl="2" indent="-185715">
              <a:lnSpc>
                <a:spcPct val="107000"/>
              </a:lnSpc>
              <a:spcAft>
                <a:spcPts val="0"/>
              </a:spcAft>
              <a:buFontTx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Sleep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892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6-15—Warning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rare instances, sudden death can occur with cocaine use, even the first time someone uses the drug.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Drinking alcohol with cocaine increases this risk.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liver combines cocaine and alcohol and manufactures a third substance,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cocaethylene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Cocaethylene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intensifies cocaine’s euphoric effects, while increasing the risk of sudden death.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62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358211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6-16—Chronic Psychological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psychological effects of cocaine use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Irritability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Depression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Increasing restlessness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Paranoia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Auditory hallucinations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Possible bizarre and/or violent behavior (with high doses)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Damaged ability to feel pleasure without the drug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Exposure to HIV or hepatitis C virus through reckless, unprotected sex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799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US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6-17—Chronic Physical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physical effects of cocaine use include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Cardiovascular effects, such as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Disturbances in heart rhythm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Heart attacks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Respiratory effects, such as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Chest pain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Bronchitis and pneumonia</a:t>
            </a: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Respiratory failure 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Neurological effects, such as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Strokes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appetite over time leading to significant weight loss and malnutrition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Seizures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1361907" lvl="2" indent="-371429">
              <a:lnSpc>
                <a:spcPct val="107000"/>
              </a:lnSpc>
              <a:spcAft>
                <a:spcPts val="867"/>
              </a:spcAft>
              <a:buFont typeface="Calibri" panose="020F0502020204030204" pitchFamily="34" charset="0"/>
              <a:buChar char="-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Headaches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085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6-18—Injecting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Like Shabu, the way in which cocaine is used may cause particular problems. People who regularly inject cocaine may experience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Abscesses (infected sores) at injection sites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Allergic reactions, either to the drug or to some additive in street cocaine, which can result in death </a:t>
            </a: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Exposure to HIV and hepatitis C virus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107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6-19—Snorting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Regularly snorting cocaine can lead to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Loss of sense of smell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Problems with swallowing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Overall irritation of the nasal septum leading to a chronically inflamed, runny nose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Nosebleeds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Hoarseness </a:t>
            </a: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Deviated septum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27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lnSpc>
                <a:spcPct val="107000"/>
              </a:lnSpc>
              <a:spcAft>
                <a:spcPts val="867"/>
              </a:spcAft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6-2—Question</a:t>
            </a: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if Shabu in the market is composed of 100% pure </a:t>
            </a:r>
            <a:r>
              <a:rPr lang="en-US" altLang="ja-JP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</a:t>
            </a: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794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6-20—Smoking Crack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Smoking crack cocaine can lead to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Throat problems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Burned lips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Lung congestion 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Severe coughing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PH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lung disease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891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6-21—Cocaine Dose and Toxic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 with people who use Shabu, people who use cocaine regularly develop tolerance for the effects of the drug and use higher and higher doses to get the same euphoric effect.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Higher doses and more frequent use increase the likelihood of toxic effects.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366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358211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6-22—Pregnancy and Cocaine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Using cocaine during pregnancy may cause serious problems for a woman’s fetus.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drug passes through the placenta, enters the fetus’ bloodstream, and passes through the fetal brain barrier.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Babies born to mothers who used cocaine during pregnancy may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 born prematurely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Have low birth weights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Have smaller than normal heads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 shorter than normal</a:t>
            </a: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 exposed to HIV or hepatitis virus if the mother is infected. 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84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6-23—Cocaine-Exposed Children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Fetal cocaine exposure does not seem to cause as serious and long-lasting problems as was once thought.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However, as cocaine-exposed children grow up, they may have subtle, yet significant, problems later in life in areas that are important for success in school, such as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Paying attention to tasks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Thinking things through</a:t>
            </a:r>
          </a:p>
          <a:p>
            <a:pPr marL="866668" lvl="1" indent="-371429" defTabSz="990478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  <a:defRPr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Learning new information </a:t>
            </a:r>
            <a:endParaRPr lang="en-PH" altLang="ja-JP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22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6-3—Shabu Is Not Just </a:t>
            </a:r>
            <a:r>
              <a:rPr lang="en-PH" b="1" dirty="0" err="1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Shabu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Because Shabu is manufactured by amateur “cooks,” it is often full of impurities, such as lead ace­tate or mercury, which can lead to heavy metal poisoning, and various acids created in the process.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In addition, Shabu is “cut” or diluted, before it is sold to maximize profits.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substances used to cut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can cause problems of their own.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 purity tends to range from 40 to 70 percent, meaning 30 to 60 percent of what a person injects, snorts, or smokes is not </a:t>
            </a:r>
            <a:r>
              <a:rPr lang="en-US" dirty="0" err="1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872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>
              <a:lnSpc>
                <a:spcPct val="107000"/>
              </a:lnSpc>
              <a:spcAft>
                <a:spcPts val="867"/>
              </a:spcAft>
              <a:defRPr/>
            </a:pPr>
            <a:r>
              <a:rPr lang="en-PH" altLang="ja-JP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6-4—Question</a:t>
            </a: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Ask participants about possible risks of taking Shabu in the following forms: (1) Injecting, (2) Snorting, and (3) Smoking.</a:t>
            </a:r>
            <a:endParaRPr lang="ja-JP" altLang="en-US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424083-4411-40F4-AB8C-A1F69994D9C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6-5—Injecting Shabu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ways in which a person can take Shabu create special problems as well. Injecting Shabu can cause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Blood clots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Skin abscesses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HIV, tuberculosis, or hepatitis C virus exposure from sharing needles and other works or from unprotected sex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Heart inflammation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Pneumonia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Kidney failure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56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6-6—Snorting Shabu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Snorting Shabu can cause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Sinus infection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Holes in the septum, the cartilage between nostrils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Hoarseness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Nosebleeds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00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6-7—Smoking Shabu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Smoking Shabu can cause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Throat problems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Burned lips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Lung congestion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Severe coughing with black mucus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Chronic lung disease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29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9930" y="4861441"/>
            <a:ext cx="5679440" cy="4605576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6-8—Shabu Dose and Toxic Effects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dose and frequency of Shabu use affect the level of toxic effects, as well.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The higher the dose and the more frequent the use, the higher the likelihood of toxic effects.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People who use Shabu tend to develop tolerance for the drug, meaning that it takes a higher dose to get the desired effect as people continue to use Shabu.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67"/>
              </a:spcAft>
            </a:pPr>
            <a:r>
              <a:rPr lang="en-PH" b="1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Slide 6-9—Pregnancy and Shabu </a:t>
            </a:r>
            <a:endParaRPr lang="en-PH" dirty="0">
              <a:latin typeface="Arial" panose="020B0604020202020204" pitchFamily="34" charset="0"/>
              <a:ea typeface="Yu Mincho" panose="02020400000000000000" pitchFamily="18" charset="-128"/>
              <a:cs typeface="Arial" panose="020B0604020202020204" pitchFamily="34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 woman who uses Shabu while she is pregnant may harm her fetus.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Fetuses of mothers who use Shabu are at higher risk of having a stroke or brain hemorrhage, often causing death, before delivery.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Shabu use during pregnancy also can cause premature birth.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Fetuses also may be exposed to HIV or hepatitis if the mother is infected with these viruses.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71429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Babies of mothers who used Shabu during pregnancy may have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Abnormal reflexes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866668" lvl="1" indent="-371429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</a:pP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Extreme irritability</a:t>
            </a:r>
          </a:p>
          <a:p>
            <a:pPr marL="866668" lvl="1" indent="-371429" defTabSz="990478">
              <a:lnSpc>
                <a:spcPct val="107000"/>
              </a:lnSpc>
              <a:spcAft>
                <a:spcPts val="867"/>
              </a:spcAft>
              <a:buFont typeface="Wingdings" panose="05000000000000000000" pitchFamily="2" charset="2"/>
              <a:buChar char=""/>
              <a:defRPr/>
            </a:pPr>
            <a:r>
              <a:rPr lang="en-US" altLang="ja-JP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Trouble eating and digesting food</a:t>
            </a:r>
            <a:r>
              <a:rPr lang="en-US" dirty="0"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endParaRPr lang="en-PH" dirty="0">
              <a:latin typeface="Times New Roman" panose="02020603050405020304" pitchFamily="18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B31EB1-2622-494E-B032-C999DFA30D4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85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295400"/>
            <a:ext cx="7924800" cy="1470025"/>
          </a:xfrm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59EEB10E-144D-47F1-A070-BEC62774191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F53395C0-C8AC-45AE-BDBA-879B78CD82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48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19240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350" y="274638"/>
            <a:ext cx="56197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94796BB0-648A-48E7-A375-A7DD66C5C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9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274638"/>
            <a:ext cx="7696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19650" y="1600200"/>
            <a:ext cx="37719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19650" y="3938588"/>
            <a:ext cx="37719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827838" y="6381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76A372EF-1D75-443B-9549-919169D4987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83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EC105B58-B364-40F7-81C9-0BF7B0236E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33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790F1827-3419-49B5-AFF5-FDEF406AB37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0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3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965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DD980218-10A2-40C4-BBDB-0D64C82B82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85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074F5043-1117-44D6-A438-1F0EDE68CA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5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971BFE9B-9BFF-47CE-91B6-6C9B49F261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6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4DA0064A-4E0D-4BB0-B9EB-9B809133AF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33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CF4E8893-B593-4226-A0A2-DA35A3C5279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9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6-</a:t>
            </a:r>
            <a:fld id="{2F986D57-DD6D-4361-B180-0EAF6D50E0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8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632460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7030A0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1" y="0"/>
            <a:ext cx="9144000" cy="533400"/>
          </a:xfrm>
          <a:prstGeom prst="rect">
            <a:avLst/>
          </a:prstGeom>
          <a:gradFill rotWithShape="1">
            <a:gsLst>
              <a:gs pos="0">
                <a:srgbClr val="7030A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5350" y="274638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00200"/>
            <a:ext cx="7696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7838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 dirty="0"/>
              <a:t>6-</a:t>
            </a:r>
            <a:fld id="{C6CF2939-43EF-4508-A84E-0163CB3834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2B85BB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5200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2B85BB"/>
        </a:buClr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8CDB282-E365-472F-BEA0-2A8A4DA0E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574" y="1822727"/>
            <a:ext cx="7154426" cy="2723105"/>
          </a:xfrm>
          <a:prstGeom prst="rect">
            <a:avLst/>
          </a:prstGeom>
          <a:gradFill>
            <a:gsLst>
              <a:gs pos="0">
                <a:schemeClr val="bg1">
                  <a:alpha val="60000"/>
                </a:schemeClr>
              </a:gs>
              <a:gs pos="50000">
                <a:srgbClr val="7030A0">
                  <a:alpha val="40000"/>
                </a:srgb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90488" algn="l"/>
            <a:r>
              <a:rPr lang="en-US" sz="4800" b="1" kern="0" dirty="0" err="1">
                <a:solidFill>
                  <a:schemeClr val="tx1"/>
                </a:solidFill>
              </a:rPr>
              <a:t>Sesyon</a:t>
            </a:r>
            <a:r>
              <a:rPr lang="en-US" sz="4800" b="1" kern="0" dirty="0">
                <a:solidFill>
                  <a:schemeClr val="tx1"/>
                </a:solidFill>
              </a:rPr>
              <a:t> 6: </a:t>
            </a:r>
          </a:p>
          <a:p>
            <a:pPr marL="90488" algn="l"/>
            <a:r>
              <a:rPr lang="en-US" sz="4400" b="1" kern="0" dirty="0">
                <a:solidFill>
                  <a:schemeClr val="tx1"/>
                </a:solidFill>
              </a:rPr>
              <a:t>Shabu at Cocaine (2)</a:t>
            </a:r>
            <a:endParaRPr lang="en-US" sz="4400" b="1" i="1" kern="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C4055A-ED1B-4C76-8075-A43DF1CA6275}"/>
              </a:ext>
            </a:extLst>
          </p:cNvPr>
          <p:cNvSpPr/>
          <p:nvPr/>
        </p:nvSpPr>
        <p:spPr>
          <a:xfrm>
            <a:off x="1989574" y="1638061"/>
            <a:ext cx="71544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algn="r"/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Sayko-Edukasyon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para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mga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Pasiyente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at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Miyembro</a:t>
            </a:r>
            <a:r>
              <a:rPr lang="en-US" altLang="ja-JP" sz="16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ng </a:t>
            </a:r>
            <a:r>
              <a:rPr lang="en-US" altLang="ja-JP" sz="1600" b="1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Pamilya</a:t>
            </a:r>
            <a:endParaRPr lang="en-US" altLang="ja-JP" sz="16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8A804B-7996-480C-8B5C-832EFB0BE8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6-</a:t>
            </a:r>
            <a:fld id="{59EEB10E-144D-47F1-A070-BEC627741910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2362200"/>
            <a:ext cx="8077200" cy="1143000"/>
          </a:xfrm>
          <a:noFill/>
          <a:ln/>
        </p:spPr>
        <p:txBody>
          <a:bodyPr/>
          <a:lstStyle/>
          <a:p>
            <a:pPr algn="ctr"/>
            <a:r>
              <a:rPr lang="en-US" sz="6600" dirty="0"/>
              <a:t>Cocaine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29880F-929A-479A-ACA2-194B7570C9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990600"/>
            <a:ext cx="7696200" cy="1143000"/>
          </a:xfrm>
        </p:spPr>
        <p:txBody>
          <a:bodyPr/>
          <a:lstStyle/>
          <a:p>
            <a:r>
              <a:rPr kumimoji="1" lang="en-US" altLang="ja-JP" dirty="0" err="1"/>
              <a:t>Tanong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2286000"/>
            <a:ext cx="7696200" cy="1523999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 err="1"/>
              <a:t>Ano</a:t>
            </a:r>
            <a:r>
              <a:rPr kumimoji="1" lang="en-US" altLang="ja-JP" sz="3600" i="1" dirty="0"/>
              <a:t> ang </a:t>
            </a:r>
            <a:r>
              <a:rPr kumimoji="1" lang="en-US" altLang="ja-JP" sz="3600" i="1" dirty="0" err="1"/>
              <a:t>pagkakaalam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mo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tungkol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sa</a:t>
            </a:r>
            <a:r>
              <a:rPr kumimoji="1" lang="en-US" altLang="ja-JP" sz="3600" i="1" dirty="0"/>
              <a:t> Cocaine?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4D20AA-F324-4425-9395-F4DBB6D7E7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499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533400"/>
            <a:ext cx="7696200" cy="1143000"/>
          </a:xfrm>
        </p:spPr>
        <p:txBody>
          <a:bodyPr/>
          <a:lstStyle/>
          <a:p>
            <a:r>
              <a:rPr lang="en-US" dirty="0"/>
              <a:t>Crack </a:t>
            </a:r>
            <a:r>
              <a:rPr lang="en-US" dirty="0" err="1"/>
              <a:t>na</a:t>
            </a:r>
            <a:r>
              <a:rPr lang="en-US" dirty="0"/>
              <a:t> Cocaine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981200"/>
            <a:ext cx="7696200" cy="1981200"/>
          </a:xfrm>
        </p:spPr>
        <p:txBody>
          <a:bodyPr/>
          <a:lstStyle/>
          <a:p>
            <a:pPr>
              <a:buClrTx/>
            </a:pPr>
            <a:r>
              <a:rPr lang="en-US" dirty="0" err="1"/>
              <a:t>Nahihithit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uri</a:t>
            </a:r>
            <a:r>
              <a:rPr lang="en-US" dirty="0"/>
              <a:t> ng Cocaine</a:t>
            </a:r>
          </a:p>
          <a:p>
            <a:pPr>
              <a:buClrTx/>
            </a:pPr>
            <a:r>
              <a:rPr lang="en-US" dirty="0" err="1"/>
              <a:t>Minsan</a:t>
            </a:r>
            <a:r>
              <a:rPr lang="en-US" dirty="0"/>
              <a:t> ay </a:t>
            </a:r>
            <a:r>
              <a:rPr lang="en-US" dirty="0" err="1"/>
              <a:t>tinatawag</a:t>
            </a:r>
            <a:r>
              <a:rPr lang="en-US" dirty="0"/>
              <a:t> ding “</a:t>
            </a:r>
            <a:r>
              <a:rPr lang="en-US" dirty="0" err="1"/>
              <a:t>bato</a:t>
            </a:r>
            <a:r>
              <a:rPr lang="en-US" dirty="0"/>
              <a:t>” o </a:t>
            </a:r>
            <a:r>
              <a:rPr lang="en-US" i="1" dirty="0"/>
              <a:t>“freebase”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0C44A6-0896-4CFA-8BED-08461BC5A8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329407"/>
            <a:ext cx="7696200" cy="1143000"/>
          </a:xfrm>
        </p:spPr>
        <p:txBody>
          <a:bodyPr/>
          <a:lstStyle/>
          <a:p>
            <a:r>
              <a:rPr lang="en-US" dirty="0" err="1"/>
              <a:t>Agarang</a:t>
            </a:r>
            <a:r>
              <a:rPr lang="en-US" dirty="0"/>
              <a:t> </a:t>
            </a:r>
            <a:r>
              <a:rPr lang="en-US" dirty="0" err="1"/>
              <a:t>Sikolohikal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Epekto</a:t>
            </a:r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00200"/>
            <a:ext cx="7696200" cy="4928393"/>
          </a:xfrm>
        </p:spPr>
        <p:txBody>
          <a:bodyPr/>
          <a:lstStyle/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Labis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kasiyahan</a:t>
            </a:r>
            <a:endParaRPr lang="en-US" dirty="0"/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Labis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enerhiya</a:t>
            </a:r>
            <a:endParaRPr lang="en-US" dirty="0"/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madaldal</a:t>
            </a:r>
            <a:endParaRPr lang="en-US" dirty="0"/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Sensitibo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ilaw</a:t>
            </a:r>
            <a:r>
              <a:rPr lang="en-US" dirty="0"/>
              <a:t>, </a:t>
            </a:r>
            <a:r>
              <a:rPr lang="en-US" dirty="0" err="1"/>
              <a:t>tunog</a:t>
            </a:r>
            <a:r>
              <a:rPr lang="en-US" dirty="0"/>
              <a:t>/</a:t>
            </a:r>
            <a:r>
              <a:rPr lang="en-US" dirty="0" err="1"/>
              <a:t>ingay</a:t>
            </a:r>
            <a:r>
              <a:rPr lang="en-US" dirty="0"/>
              <a:t>, at </a:t>
            </a:r>
            <a:r>
              <a:rPr lang="en-US" dirty="0" err="1"/>
              <a:t>hawak</a:t>
            </a:r>
            <a:endParaRPr lang="en-US" dirty="0"/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alerto</a:t>
            </a:r>
            <a:endParaRPr lang="en-US" dirty="0"/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Pagkawala</a:t>
            </a:r>
            <a:r>
              <a:rPr lang="en-US" dirty="0"/>
              <a:t> ng </a:t>
            </a: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mahiyain</a:t>
            </a:r>
            <a:r>
              <a:rPr lang="en-US" dirty="0"/>
              <a:t>; </a:t>
            </a:r>
            <a:r>
              <a:rPr lang="en-US" dirty="0" err="1"/>
              <a:t>tumataas</a:t>
            </a:r>
            <a:r>
              <a:rPr lang="en-US" dirty="0"/>
              <a:t> ang self-confidence</a:t>
            </a:r>
          </a:p>
          <a:p>
            <a:pPr>
              <a:lnSpc>
                <a:spcPct val="110000"/>
              </a:lnSpc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dirty="0" err="1"/>
              <a:t>Labis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pagnanasa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sex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8E3E71-8338-4419-AB1B-0095EBC4F6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/>
          <a:lstStyle/>
          <a:p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Agarang</a:t>
            </a:r>
            <a:r>
              <a:rPr lang="en-US" dirty="0"/>
              <a:t> </a:t>
            </a:r>
            <a:r>
              <a:rPr lang="en-US" dirty="0" err="1"/>
              <a:t>Epekto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Katawan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90600" y="1453356"/>
            <a:ext cx="6858000" cy="4490244"/>
          </a:xfrm>
        </p:spPr>
        <p:txBody>
          <a:bodyPr/>
          <a:lstStyle/>
          <a:p>
            <a:pPr>
              <a:buClrTx/>
              <a:buSzPct val="125000"/>
            </a:pPr>
            <a:r>
              <a:rPr lang="en-US" sz="2800" dirty="0" err="1"/>
              <a:t>Pagsikip</a:t>
            </a:r>
            <a:r>
              <a:rPr lang="en-US" sz="2800" dirty="0"/>
              <a:t> ng </a:t>
            </a:r>
            <a:r>
              <a:rPr lang="en-US" sz="2800" dirty="0" err="1"/>
              <a:t>daluyan</a:t>
            </a:r>
            <a:r>
              <a:rPr lang="en-US" sz="2800" dirty="0"/>
              <a:t> ng </a:t>
            </a:r>
            <a:r>
              <a:rPr lang="en-US" sz="2800" dirty="0" err="1"/>
              <a:t>dugo</a:t>
            </a:r>
            <a:endParaRPr lang="en-US" sz="2800" dirty="0"/>
          </a:p>
          <a:p>
            <a:pPr>
              <a:buClrTx/>
              <a:buSzPct val="125000"/>
            </a:pPr>
            <a:r>
              <a:rPr lang="en-US" sz="2800" dirty="0" err="1"/>
              <a:t>Pagtaas</a:t>
            </a:r>
            <a:r>
              <a:rPr lang="en-US" sz="2800" dirty="0"/>
              <a:t> ng: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 err="1"/>
              <a:t>Sukat</a:t>
            </a:r>
            <a:r>
              <a:rPr lang="en-US" sz="2400" dirty="0"/>
              <a:t> ng </a:t>
            </a:r>
            <a:r>
              <a:rPr lang="en-US" sz="2400" i="1" dirty="0"/>
              <a:t>pupil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 err="1"/>
              <a:t>Pulso</a:t>
            </a:r>
            <a:r>
              <a:rPr lang="en-US" sz="2400" i="1" dirty="0"/>
              <a:t> </a:t>
            </a:r>
            <a:r>
              <a:rPr lang="en-US" sz="2400" dirty="0"/>
              <a:t>ng </a:t>
            </a:r>
            <a:r>
              <a:rPr lang="en-US" sz="2400" dirty="0" err="1"/>
              <a:t>puso</a:t>
            </a:r>
            <a:r>
              <a:rPr lang="en-US" sz="2400" dirty="0"/>
              <a:t> / Heart rate</a:t>
            </a:r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 err="1"/>
              <a:t>Temperatura</a:t>
            </a:r>
            <a:endParaRPr lang="en-US" sz="2400" dirty="0"/>
          </a:p>
          <a:p>
            <a:pPr lvl="1">
              <a:buClr>
                <a:srgbClr val="C00000"/>
              </a:buClr>
              <a:buSzPct val="125000"/>
              <a:buFont typeface="Arial" pitchFamily="34" charset="0"/>
              <a:buChar char="↑"/>
            </a:pPr>
            <a:r>
              <a:rPr lang="en-US" sz="2400" dirty="0" err="1"/>
              <a:t>Presyon</a:t>
            </a:r>
            <a:r>
              <a:rPr lang="en-US" sz="2400" dirty="0"/>
              <a:t> ng </a:t>
            </a:r>
            <a:r>
              <a:rPr lang="en-US" sz="2400" dirty="0" err="1"/>
              <a:t>dugo</a:t>
            </a:r>
            <a:endParaRPr lang="en-US" sz="2400" dirty="0"/>
          </a:p>
          <a:p>
            <a:pPr>
              <a:buClrTx/>
              <a:buSzPct val="125000"/>
            </a:pPr>
            <a:r>
              <a:rPr lang="en-US" sz="2800" dirty="0" err="1"/>
              <a:t>Pagbaba</a:t>
            </a:r>
            <a:r>
              <a:rPr lang="en-US" sz="2800" dirty="0"/>
              <a:t> ng:</a:t>
            </a:r>
          </a:p>
          <a:p>
            <a:pPr lvl="1">
              <a:buClr>
                <a:schemeClr val="accent2"/>
              </a:buClr>
              <a:buSzPct val="125000"/>
              <a:buFont typeface="Arial" pitchFamily="34" charset="0"/>
              <a:buChar char="↓"/>
            </a:pPr>
            <a:r>
              <a:rPr lang="en-US" altLang="ja-JP" sz="2400" dirty="0" err="1"/>
              <a:t>Gana</a:t>
            </a:r>
            <a:r>
              <a:rPr lang="en-US" altLang="ja-JP" sz="2400" dirty="0"/>
              <a:t> </a:t>
            </a:r>
            <a:r>
              <a:rPr lang="en-US" altLang="ja-JP" sz="2400" dirty="0" err="1"/>
              <a:t>sa</a:t>
            </a:r>
            <a:r>
              <a:rPr lang="en-US" altLang="ja-JP" sz="2400" dirty="0"/>
              <a:t> </a:t>
            </a:r>
            <a:r>
              <a:rPr lang="en-US" altLang="ja-JP" sz="2400" dirty="0" err="1"/>
              <a:t>pagkain</a:t>
            </a:r>
            <a:endParaRPr lang="en-US" altLang="ja-JP" sz="2400" dirty="0"/>
          </a:p>
          <a:p>
            <a:pPr lvl="1">
              <a:buClr>
                <a:schemeClr val="accent2"/>
              </a:buClr>
              <a:buSzPct val="125000"/>
              <a:buFont typeface="Arial" pitchFamily="34" charset="0"/>
              <a:buChar char="↓"/>
            </a:pPr>
            <a:r>
              <a:rPr lang="en-US" altLang="ja-JP" sz="2400" dirty="0" err="1"/>
              <a:t>Gana</a:t>
            </a:r>
            <a:r>
              <a:rPr lang="en-US" altLang="ja-JP" sz="2400" dirty="0"/>
              <a:t> o </a:t>
            </a:r>
            <a:r>
              <a:rPr lang="en-US" altLang="ja-JP" sz="2400" dirty="0" err="1"/>
              <a:t>oras</a:t>
            </a:r>
            <a:r>
              <a:rPr lang="en-US" altLang="ja-JP" sz="2400" dirty="0"/>
              <a:t> ng </a:t>
            </a:r>
            <a:r>
              <a:rPr lang="en-US" altLang="ja-JP" sz="2400" dirty="0" err="1"/>
              <a:t>pagtulog</a:t>
            </a:r>
            <a:endParaRPr lang="en-US" altLang="ja-JP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3C2276-C2C8-4A26-B256-5F0D5E1E54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074F5043-1117-44D6-A438-1F0EDE68CA98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381000"/>
            <a:ext cx="7696200" cy="1143000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Babala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828800"/>
            <a:ext cx="7696200" cy="3124200"/>
          </a:xfrm>
        </p:spPr>
        <p:txBody>
          <a:bodyPr/>
          <a:lstStyle/>
          <a:p>
            <a:pPr>
              <a:buClrTx/>
            </a:pPr>
            <a:r>
              <a:rPr lang="en-US" sz="3200" dirty="0"/>
              <a:t>Sa </a:t>
            </a:r>
            <a:r>
              <a:rPr lang="en-US" sz="3200" dirty="0" err="1"/>
              <a:t>bihirang</a:t>
            </a:r>
            <a:r>
              <a:rPr lang="en-US" sz="3200" dirty="0"/>
              <a:t> </a:t>
            </a:r>
            <a:r>
              <a:rPr lang="en-US" sz="3200" dirty="0" err="1"/>
              <a:t>pagkakataon</a:t>
            </a:r>
            <a:r>
              <a:rPr lang="en-US" sz="3200" dirty="0"/>
              <a:t>, ang </a:t>
            </a:r>
            <a:r>
              <a:rPr lang="en-US" sz="3200" dirty="0" err="1"/>
              <a:t>biglaang</a:t>
            </a:r>
            <a:r>
              <a:rPr lang="en-US" sz="3200" dirty="0"/>
              <a:t> </a:t>
            </a:r>
            <a:r>
              <a:rPr lang="en-US" sz="3200" dirty="0" err="1"/>
              <a:t>pagkamatay</a:t>
            </a:r>
            <a:r>
              <a:rPr lang="en-US" sz="3200" dirty="0"/>
              <a:t> ay </a:t>
            </a:r>
            <a:r>
              <a:rPr lang="en-US" sz="3200" dirty="0" err="1"/>
              <a:t>posibleng</a:t>
            </a:r>
            <a:r>
              <a:rPr lang="en-US" sz="3200" dirty="0"/>
              <a:t> </a:t>
            </a:r>
            <a:r>
              <a:rPr lang="en-US" sz="3200" dirty="0" err="1"/>
              <a:t>maidulot</a:t>
            </a:r>
            <a:r>
              <a:rPr lang="en-US" sz="3200" dirty="0"/>
              <a:t> ng Cocaine.</a:t>
            </a:r>
          </a:p>
          <a:p>
            <a:pPr>
              <a:buClrTx/>
            </a:pPr>
            <a:r>
              <a:rPr lang="en-US" sz="3200" dirty="0"/>
              <a:t>Ang </a:t>
            </a:r>
            <a:r>
              <a:rPr lang="en-US" sz="3200" dirty="0" err="1"/>
              <a:t>pag-iinom</a:t>
            </a:r>
            <a:r>
              <a:rPr lang="en-US" sz="3200" dirty="0"/>
              <a:t> ng </a:t>
            </a:r>
            <a:r>
              <a:rPr lang="en-US" sz="3200" dirty="0" err="1"/>
              <a:t>alak</a:t>
            </a:r>
            <a:r>
              <a:rPr lang="en-US" sz="3200" dirty="0"/>
              <a:t> </a:t>
            </a:r>
            <a:r>
              <a:rPr lang="en-US" sz="3200" dirty="0" err="1"/>
              <a:t>kasabay</a:t>
            </a:r>
            <a:r>
              <a:rPr lang="en-US" sz="3200" dirty="0"/>
              <a:t> ng Cocaine ay </a:t>
            </a:r>
            <a:r>
              <a:rPr lang="en-US" sz="3200" dirty="0" err="1"/>
              <a:t>lalong</a:t>
            </a:r>
            <a:r>
              <a:rPr lang="en-US" sz="3200" dirty="0"/>
              <a:t> </a:t>
            </a:r>
            <a:r>
              <a:rPr lang="en-US" sz="3200" dirty="0" err="1"/>
              <a:t>mapanganib</a:t>
            </a:r>
            <a:r>
              <a:rPr lang="en-US" sz="3200" dirty="0"/>
              <a:t>.</a:t>
            </a:r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527EF7-1519-43CB-8EE7-8603F21D52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274638"/>
            <a:ext cx="8066088" cy="1143000"/>
          </a:xfrm>
        </p:spPr>
        <p:txBody>
          <a:bodyPr/>
          <a:lstStyle/>
          <a:p>
            <a:r>
              <a:rPr lang="en-US" dirty="0" err="1"/>
              <a:t>Pangmatagalang</a:t>
            </a:r>
            <a:r>
              <a:rPr lang="en-US" dirty="0"/>
              <a:t> </a:t>
            </a:r>
            <a:r>
              <a:rPr lang="en-US" dirty="0" err="1"/>
              <a:t>Sikolohikal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Epekto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410102"/>
            <a:ext cx="7696200" cy="4838298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Iritable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Depresyon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/>
              <a:t>Hindi </a:t>
            </a:r>
            <a:r>
              <a:rPr lang="en-US" dirty="0" err="1"/>
              <a:t>mapakali</a:t>
            </a:r>
            <a:r>
              <a:rPr lang="en-US" dirty="0"/>
              <a:t>/Restlessness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“Paranoia” (o </a:t>
            </a:r>
            <a:r>
              <a:rPr lang="en-US" dirty="0" err="1"/>
              <a:t>labis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paghihinala</a:t>
            </a:r>
            <a:r>
              <a:rPr lang="en-US" dirty="0"/>
              <a:t>)</a:t>
            </a:r>
          </a:p>
          <a:p>
            <a:pPr>
              <a:lnSpc>
                <a:spcPct val="90000"/>
              </a:lnSpc>
              <a:buClrTx/>
            </a:pPr>
            <a:r>
              <a:rPr lang="en-US" dirty="0"/>
              <a:t>“Auditory hallucination” / </a:t>
            </a:r>
            <a:r>
              <a:rPr lang="en-US" dirty="0" err="1"/>
              <a:t>Nakakarinig</a:t>
            </a:r>
            <a:r>
              <a:rPr lang="en-US" dirty="0"/>
              <a:t> ng </a:t>
            </a:r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boses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wala</a:t>
            </a:r>
            <a:r>
              <a:rPr lang="en-US" dirty="0"/>
              <a:t> </a:t>
            </a:r>
            <a:r>
              <a:rPr lang="en-US" dirty="0" err="1"/>
              <a:t>naman</a:t>
            </a:r>
            <a:r>
              <a:rPr lang="en-US" dirty="0"/>
              <a:t> </a:t>
            </a:r>
            <a:r>
              <a:rPr lang="en-US" dirty="0" err="1"/>
              <a:t>talaga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Pagiging</a:t>
            </a:r>
            <a:r>
              <a:rPr lang="en-US" dirty="0"/>
              <a:t> </a:t>
            </a:r>
            <a:r>
              <a:rPr lang="en-US" dirty="0" err="1"/>
              <a:t>bayolente</a:t>
            </a:r>
            <a:r>
              <a:rPr lang="en-US" dirty="0"/>
              <a:t> at </a:t>
            </a:r>
            <a:r>
              <a:rPr lang="en-US" dirty="0" err="1"/>
              <a:t>marahas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Nahihirapan</a:t>
            </a:r>
            <a:r>
              <a:rPr lang="en-US" dirty="0"/>
              <a:t> </a:t>
            </a:r>
            <a:r>
              <a:rPr lang="en-US" dirty="0" err="1"/>
              <a:t>makaramdam</a:t>
            </a:r>
            <a:r>
              <a:rPr lang="en-US" dirty="0"/>
              <a:t> ng </a:t>
            </a:r>
            <a:r>
              <a:rPr lang="en-US" dirty="0" err="1"/>
              <a:t>kasiyahan</a:t>
            </a:r>
            <a:r>
              <a:rPr lang="en-US" dirty="0"/>
              <a:t> </a:t>
            </a:r>
            <a:r>
              <a:rPr lang="en-US" dirty="0" err="1"/>
              <a:t>pag</a:t>
            </a:r>
            <a:r>
              <a:rPr lang="en-US" dirty="0"/>
              <a:t> </a:t>
            </a:r>
            <a:r>
              <a:rPr lang="en-US" dirty="0" err="1"/>
              <a:t>hindi</a:t>
            </a:r>
            <a:r>
              <a:rPr lang="en-US" dirty="0"/>
              <a:t> </a:t>
            </a:r>
            <a:r>
              <a:rPr lang="en-US" dirty="0" err="1"/>
              <a:t>nakakagamit</a:t>
            </a:r>
            <a:r>
              <a:rPr lang="en-US" dirty="0"/>
              <a:t> ng </a:t>
            </a:r>
            <a:r>
              <a:rPr lang="en-US" dirty="0" err="1"/>
              <a:t>droga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Panganib</a:t>
            </a:r>
            <a:r>
              <a:rPr lang="en-US" dirty="0"/>
              <a:t> ng HIV o Hepatitis Type C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08B7C2-AAA2-4292-8AB4-537C79BC79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71475" y="304800"/>
            <a:ext cx="8934450" cy="1143000"/>
          </a:xfrm>
        </p:spPr>
        <p:txBody>
          <a:bodyPr/>
          <a:lstStyle/>
          <a:p>
            <a:r>
              <a:rPr lang="en-US" dirty="0" err="1"/>
              <a:t>Pangmatagalang</a:t>
            </a:r>
            <a:r>
              <a:rPr lang="en-US" dirty="0"/>
              <a:t> </a:t>
            </a:r>
            <a:r>
              <a:rPr lang="en-US" dirty="0" err="1"/>
              <a:t>Epekto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Pangangatawan</a:t>
            </a:r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7696200" cy="4114800"/>
          </a:xfrm>
        </p:spPr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tibok</a:t>
            </a:r>
            <a:r>
              <a:rPr lang="en-US" dirty="0"/>
              <a:t> ng </a:t>
            </a:r>
            <a:r>
              <a:rPr lang="en-US" dirty="0" err="1"/>
              <a:t>puso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Pananakit</a:t>
            </a:r>
            <a:r>
              <a:rPr lang="en-US" dirty="0"/>
              <a:t> ng </a:t>
            </a:r>
            <a:r>
              <a:rPr lang="en-US" dirty="0" err="1"/>
              <a:t>dibdib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Pulmonya</a:t>
            </a:r>
            <a:endParaRPr lang="en-US" dirty="0"/>
          </a:p>
          <a:p>
            <a:pPr>
              <a:lnSpc>
                <a:spcPct val="90000"/>
              </a:lnSpc>
              <a:buClrTx/>
            </a:pPr>
            <a:r>
              <a:rPr lang="en-US" dirty="0"/>
              <a:t>Respiratory Failure</a:t>
            </a:r>
          </a:p>
          <a:p>
            <a:pPr>
              <a:lnSpc>
                <a:spcPct val="90000"/>
              </a:lnSpc>
              <a:buClrTx/>
            </a:pPr>
            <a:r>
              <a:rPr lang="en-US" i="1" dirty="0"/>
              <a:t>Strokes</a:t>
            </a:r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Pamamayat</a:t>
            </a:r>
            <a:r>
              <a:rPr lang="en-US" dirty="0"/>
              <a:t> at malnutrition</a:t>
            </a:r>
          </a:p>
          <a:p>
            <a:pPr>
              <a:lnSpc>
                <a:spcPct val="90000"/>
              </a:lnSpc>
              <a:buClrTx/>
            </a:pPr>
            <a:r>
              <a:rPr lang="en-US" i="1" dirty="0"/>
              <a:t>Seizure</a:t>
            </a:r>
          </a:p>
          <a:p>
            <a:pPr>
              <a:lnSpc>
                <a:spcPct val="90000"/>
              </a:lnSpc>
              <a:buClrTx/>
            </a:pPr>
            <a:r>
              <a:rPr lang="en-US" dirty="0" err="1"/>
              <a:t>Pananakit</a:t>
            </a:r>
            <a:r>
              <a:rPr lang="en-US" dirty="0"/>
              <a:t> ng </a:t>
            </a:r>
            <a:r>
              <a:rPr lang="en-US" dirty="0" err="1"/>
              <a:t>ulo</a:t>
            </a:r>
            <a:endParaRPr lang="en-US" dirty="0"/>
          </a:p>
          <a:p>
            <a:pPr>
              <a:lnSpc>
                <a:spcPct val="90000"/>
              </a:lnSpc>
            </a:pPr>
            <a:endParaRPr lang="en-US" i="1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6AE7C5-21F0-49C8-B4FA-9046E515E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381000"/>
            <a:ext cx="7696200" cy="1143000"/>
          </a:xfrm>
        </p:spPr>
        <p:txBody>
          <a:bodyPr/>
          <a:lstStyle/>
          <a:p>
            <a:r>
              <a:rPr lang="en-US" dirty="0" err="1"/>
              <a:t>Pagtuturok</a:t>
            </a:r>
            <a:r>
              <a:rPr lang="en-US" dirty="0"/>
              <a:t> ng Cocaine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1752600"/>
            <a:ext cx="7696200" cy="3352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Ang </a:t>
            </a:r>
            <a:r>
              <a:rPr lang="en-US" i="1" dirty="0" err="1"/>
              <a:t>pagtuturok</a:t>
            </a:r>
            <a:r>
              <a:rPr lang="en-US" i="1" dirty="0"/>
              <a:t> ng Cocaine ay </a:t>
            </a:r>
            <a:r>
              <a:rPr lang="en-US" i="1" dirty="0" err="1"/>
              <a:t>nagdudulot</a:t>
            </a:r>
            <a:r>
              <a:rPr lang="en-US" i="1" dirty="0"/>
              <a:t> ng:</a:t>
            </a:r>
          </a:p>
          <a:p>
            <a:pPr>
              <a:buClrTx/>
            </a:pPr>
            <a:r>
              <a:rPr lang="en-US" dirty="0" err="1"/>
              <a:t>Pagnanaknak</a:t>
            </a:r>
            <a:r>
              <a:rPr lang="en-US" dirty="0"/>
              <a:t> (</a:t>
            </a:r>
            <a:r>
              <a:rPr lang="en-US" dirty="0" err="1"/>
              <a:t>impeksyon</a:t>
            </a:r>
            <a:r>
              <a:rPr lang="en-US" dirty="0"/>
              <a:t>)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balat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tinurukan</a:t>
            </a:r>
            <a:endParaRPr lang="en-US" dirty="0"/>
          </a:p>
          <a:p>
            <a:pPr>
              <a:buClrTx/>
            </a:pPr>
            <a:r>
              <a:rPr lang="en-US" dirty="0" err="1"/>
              <a:t>Matinding</a:t>
            </a:r>
            <a:r>
              <a:rPr lang="en-US" dirty="0"/>
              <a:t> “Allergic Reaction”</a:t>
            </a:r>
          </a:p>
          <a:p>
            <a:pPr>
              <a:buClrTx/>
            </a:pPr>
            <a:r>
              <a:rPr lang="en-US" dirty="0" err="1"/>
              <a:t>Pagkakaroon</a:t>
            </a:r>
            <a:r>
              <a:rPr lang="en-US" dirty="0"/>
              <a:t> ng HIV at Hepatitis C </a:t>
            </a:r>
            <a:r>
              <a:rPr lang="en-US" dirty="0" err="1"/>
              <a:t>na</a:t>
            </a:r>
            <a:r>
              <a:rPr lang="en-US" dirty="0"/>
              <a:t> virus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CC57EA-44DF-4867-8F54-0D7A02DF99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Pagsinghot</a:t>
            </a:r>
            <a:r>
              <a:rPr lang="en-US" dirty="0"/>
              <a:t> ng Cocaine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636713"/>
            <a:ext cx="7696200" cy="3925888"/>
          </a:xfrm>
        </p:spPr>
        <p:txBody>
          <a:bodyPr/>
          <a:lstStyle/>
          <a:p>
            <a:pPr>
              <a:buNone/>
            </a:pPr>
            <a:r>
              <a:rPr lang="en-US" i="1" dirty="0"/>
              <a:t>Ang </a:t>
            </a:r>
            <a:r>
              <a:rPr lang="en-US" i="1" dirty="0" err="1"/>
              <a:t>pagsinghot</a:t>
            </a:r>
            <a:r>
              <a:rPr lang="en-US" i="1" dirty="0"/>
              <a:t> ng Cocaine ay </a:t>
            </a:r>
            <a:r>
              <a:rPr lang="en-US" i="1" dirty="0" err="1"/>
              <a:t>nagdudulot</a:t>
            </a:r>
            <a:r>
              <a:rPr lang="en-US" i="1" dirty="0"/>
              <a:t> ng:</a:t>
            </a:r>
          </a:p>
          <a:p>
            <a:pPr>
              <a:buClrTx/>
            </a:pPr>
            <a:r>
              <a:rPr lang="en-US" dirty="0" err="1"/>
              <a:t>Pagkawala</a:t>
            </a:r>
            <a:r>
              <a:rPr lang="en-US" dirty="0"/>
              <a:t> ng pang-</a:t>
            </a:r>
            <a:r>
              <a:rPr lang="en-US" dirty="0" err="1"/>
              <a:t>amoy</a:t>
            </a:r>
            <a:endParaRPr lang="en-US" dirty="0"/>
          </a:p>
          <a:p>
            <a:pPr>
              <a:buClrTx/>
            </a:pP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paglunok</a:t>
            </a:r>
            <a:endParaRPr lang="en-US" dirty="0"/>
          </a:p>
          <a:p>
            <a:pPr>
              <a:buClrTx/>
            </a:pPr>
            <a:r>
              <a:rPr lang="en-US" dirty="0" err="1"/>
              <a:t>Matagal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pamamaga</a:t>
            </a:r>
            <a:r>
              <a:rPr lang="en-US" dirty="0"/>
              <a:t> ng “nasal septum”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maaaring</a:t>
            </a:r>
            <a:r>
              <a:rPr lang="en-US" dirty="0"/>
              <a:t> </a:t>
            </a:r>
            <a:r>
              <a:rPr lang="en-US" dirty="0" err="1"/>
              <a:t>makapagdulot</a:t>
            </a:r>
            <a:r>
              <a:rPr lang="en-US" dirty="0"/>
              <a:t> ng “runny nose”</a:t>
            </a:r>
          </a:p>
          <a:p>
            <a:pPr>
              <a:buClrTx/>
            </a:pPr>
            <a:r>
              <a:rPr lang="en-US" dirty="0" err="1"/>
              <a:t>Pagdurugo</a:t>
            </a:r>
            <a:r>
              <a:rPr lang="en-US" dirty="0"/>
              <a:t> ng </a:t>
            </a:r>
            <a:r>
              <a:rPr lang="en-US" dirty="0" err="1"/>
              <a:t>ilong</a:t>
            </a:r>
            <a:endParaRPr lang="en-US" dirty="0"/>
          </a:p>
          <a:p>
            <a:pPr>
              <a:buClrTx/>
            </a:pPr>
            <a:r>
              <a:rPr lang="en-US" dirty="0" err="1"/>
              <a:t>Pamamaos</a:t>
            </a:r>
            <a:endParaRPr lang="en-US" dirty="0"/>
          </a:p>
          <a:p>
            <a:pPr>
              <a:buClrTx/>
            </a:pPr>
            <a:r>
              <a:rPr lang="en-US" dirty="0" err="1"/>
              <a:t>Lihis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i="1" dirty="0"/>
              <a:t>septum</a:t>
            </a:r>
            <a:r>
              <a:rPr lang="en-US" dirty="0"/>
              <a:t> (</a:t>
            </a:r>
            <a:r>
              <a:rPr lang="en-US" dirty="0" err="1"/>
              <a:t>bahagi</a:t>
            </a:r>
            <a:r>
              <a:rPr lang="en-US" dirty="0"/>
              <a:t> ng </a:t>
            </a:r>
            <a:r>
              <a:rPr lang="en-US" dirty="0" err="1"/>
              <a:t>ilong</a:t>
            </a:r>
            <a:r>
              <a:rPr lang="en-US" dirty="0"/>
              <a:t>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E530FA-20AF-413F-9136-0307F98762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638769"/>
            <a:ext cx="7696200" cy="1143000"/>
          </a:xfrm>
        </p:spPr>
        <p:txBody>
          <a:bodyPr/>
          <a:lstStyle/>
          <a:p>
            <a:r>
              <a:rPr kumimoji="1" lang="en-US" altLang="ja-JP" u="sng" dirty="0" err="1"/>
              <a:t>Tanong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1676401"/>
            <a:ext cx="7696200" cy="2514600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/>
              <a:t>Kung </a:t>
            </a:r>
            <a:r>
              <a:rPr kumimoji="1" lang="en-US" altLang="ja-JP" sz="3600" i="1" dirty="0" err="1"/>
              <a:t>ikaw</a:t>
            </a:r>
            <a:r>
              <a:rPr kumimoji="1" lang="en-US" altLang="ja-JP" sz="3600" i="1" dirty="0"/>
              <a:t> ay </a:t>
            </a:r>
            <a:r>
              <a:rPr kumimoji="1" lang="en-US" altLang="ja-JP" sz="3600" i="1" dirty="0" err="1"/>
              <a:t>bibili</a:t>
            </a:r>
            <a:r>
              <a:rPr kumimoji="1" lang="en-US" altLang="ja-JP" sz="3600" i="1" dirty="0"/>
              <a:t> ng </a:t>
            </a:r>
            <a:r>
              <a:rPr kumimoji="1" lang="en-US" altLang="ja-JP" sz="3600" i="1" dirty="0" err="1"/>
              <a:t>Shabu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sa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pamilihan</a:t>
            </a:r>
            <a:r>
              <a:rPr kumimoji="1" lang="en-US" altLang="ja-JP" sz="3600" i="1" dirty="0"/>
              <a:t>, </a:t>
            </a:r>
            <a:r>
              <a:rPr kumimoji="1" lang="en-US" altLang="ja-JP" sz="3600" i="1" dirty="0" err="1"/>
              <a:t>makakasiguro</a:t>
            </a:r>
            <a:r>
              <a:rPr kumimoji="1" lang="en-US" altLang="ja-JP" sz="3600" i="1" dirty="0"/>
              <a:t> ka bang </a:t>
            </a:r>
            <a:r>
              <a:rPr kumimoji="1" lang="en-US" altLang="ja-JP" sz="3600" i="1" dirty="0" err="1"/>
              <a:t>ito</a:t>
            </a:r>
            <a:r>
              <a:rPr kumimoji="1" lang="en-US" altLang="ja-JP" sz="3600" i="1" dirty="0"/>
              <a:t> ay 100% </a:t>
            </a:r>
            <a:r>
              <a:rPr kumimoji="1" lang="en-US" altLang="ja-JP" sz="3600" i="1" dirty="0" err="1"/>
              <a:t>na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Shabu</a:t>
            </a:r>
            <a:r>
              <a:rPr kumimoji="1" lang="en-US" altLang="ja-JP" sz="3600" i="1" dirty="0"/>
              <a:t>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5CB26-F577-4A1C-9F9C-5281D185C6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9493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90133"/>
            <a:ext cx="7696200" cy="792162"/>
          </a:xfrm>
        </p:spPr>
        <p:txBody>
          <a:bodyPr/>
          <a:lstStyle/>
          <a:p>
            <a:r>
              <a:rPr lang="en-US" dirty="0" err="1"/>
              <a:t>Paghithit</a:t>
            </a:r>
            <a:r>
              <a:rPr lang="en-US" dirty="0"/>
              <a:t> ng Cocaine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714500"/>
            <a:ext cx="7696200" cy="3429000"/>
          </a:xfrm>
        </p:spPr>
        <p:txBody>
          <a:bodyPr/>
          <a:lstStyle/>
          <a:p>
            <a:pPr>
              <a:buNone/>
            </a:pPr>
            <a:r>
              <a:rPr lang="en-US" i="1" dirty="0" err="1"/>
              <a:t>Paghithit</a:t>
            </a:r>
            <a:r>
              <a:rPr lang="en-US" i="1" dirty="0"/>
              <a:t> ng Cocaine ay </a:t>
            </a:r>
            <a:r>
              <a:rPr lang="en-US" i="1" dirty="0" err="1"/>
              <a:t>nagdudulot</a:t>
            </a:r>
            <a:r>
              <a:rPr lang="en-US" i="1" dirty="0"/>
              <a:t> ng:</a:t>
            </a:r>
          </a:p>
          <a:p>
            <a:pPr>
              <a:buClrTx/>
            </a:pP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lalamunan</a:t>
            </a:r>
            <a:endParaRPr lang="en-US" dirty="0"/>
          </a:p>
          <a:p>
            <a:pPr>
              <a:buClrTx/>
            </a:pPr>
            <a:r>
              <a:rPr lang="en-US" dirty="0" err="1"/>
              <a:t>Paltos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labi</a:t>
            </a:r>
            <a:endParaRPr lang="en-US" dirty="0"/>
          </a:p>
          <a:p>
            <a:pPr>
              <a:buClrTx/>
            </a:pPr>
            <a:r>
              <a:rPr lang="en-US" dirty="0"/>
              <a:t>Lung congestion</a:t>
            </a:r>
          </a:p>
          <a:p>
            <a:pPr>
              <a:buClrTx/>
            </a:pPr>
            <a:r>
              <a:rPr lang="en-US" dirty="0" err="1"/>
              <a:t>Malubhang</a:t>
            </a:r>
            <a:r>
              <a:rPr lang="en-US" dirty="0"/>
              <a:t> </a:t>
            </a:r>
            <a:r>
              <a:rPr lang="en-US" dirty="0" err="1"/>
              <a:t>pag-ubo</a:t>
            </a:r>
            <a:endParaRPr lang="en-US" dirty="0"/>
          </a:p>
          <a:p>
            <a:pPr>
              <a:buClrTx/>
            </a:pPr>
            <a:r>
              <a:rPr lang="en-US" dirty="0" err="1"/>
              <a:t>Malubhang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baga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9B601D-F2E2-40D2-94C1-494EFC26E0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27939"/>
            <a:ext cx="9448800" cy="792162"/>
          </a:xfrm>
        </p:spPr>
        <p:txBody>
          <a:bodyPr/>
          <a:lstStyle/>
          <a:p>
            <a:pPr algn="ctr"/>
            <a:r>
              <a:rPr lang="en-US" sz="2800" dirty="0"/>
              <a:t>Dosage ng Cocaine at </a:t>
            </a:r>
            <a:r>
              <a:rPr lang="en-US" sz="2800" dirty="0" err="1"/>
              <a:t>Mga</a:t>
            </a:r>
            <a:r>
              <a:rPr lang="en-US" sz="2800" dirty="0"/>
              <a:t> </a:t>
            </a:r>
            <a:r>
              <a:rPr lang="en-US" sz="2800" dirty="0" err="1"/>
              <a:t>Nakalalasong</a:t>
            </a:r>
            <a:r>
              <a:rPr lang="en-US" sz="2800" dirty="0"/>
              <a:t> </a:t>
            </a:r>
            <a:r>
              <a:rPr lang="en-US" sz="2800" dirty="0" err="1"/>
              <a:t>Epekto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B37C63-7FFC-4FCE-9200-8B77C2373A27}"/>
              </a:ext>
            </a:extLst>
          </p:cNvPr>
          <p:cNvSpPr txBox="1"/>
          <p:nvPr/>
        </p:nvSpPr>
        <p:spPr>
          <a:xfrm>
            <a:off x="798442" y="3042080"/>
            <a:ext cx="2020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/>
              <a:t>Dosage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5967D6-CD95-4A81-9AC0-B3DA40ABA6AB}"/>
              </a:ext>
            </a:extLst>
          </p:cNvPr>
          <p:cNvSpPr txBox="1"/>
          <p:nvPr/>
        </p:nvSpPr>
        <p:spPr>
          <a:xfrm>
            <a:off x="4268857" y="3042080"/>
            <a:ext cx="327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dirty="0" err="1"/>
              <a:t>Mga</a:t>
            </a:r>
            <a:r>
              <a:rPr lang="en-PH" sz="2800" dirty="0"/>
              <a:t> </a:t>
            </a:r>
            <a:r>
              <a:rPr lang="en-PH" sz="2800" dirty="0" err="1"/>
              <a:t>Nakalalasong</a:t>
            </a:r>
            <a:r>
              <a:rPr lang="en-PH" sz="2800" dirty="0"/>
              <a:t> </a:t>
            </a:r>
            <a:r>
              <a:rPr lang="en-PH" sz="2800" dirty="0" err="1"/>
              <a:t>Epekto</a:t>
            </a:r>
            <a:endParaRPr lang="en-PH" sz="2800" dirty="0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B05F2ED-DA86-42EA-876A-52A49E4C0600}"/>
              </a:ext>
            </a:extLst>
          </p:cNvPr>
          <p:cNvSpPr/>
          <p:nvPr/>
        </p:nvSpPr>
        <p:spPr bwMode="auto">
          <a:xfrm>
            <a:off x="2819400" y="3042080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93241FE1-8929-402C-B1E6-D0A17C5358D3}"/>
              </a:ext>
            </a:extLst>
          </p:cNvPr>
          <p:cNvSpPr/>
          <p:nvPr/>
        </p:nvSpPr>
        <p:spPr bwMode="auto">
          <a:xfrm>
            <a:off x="3581400" y="3318090"/>
            <a:ext cx="457200" cy="123534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6AB3E85E-F094-40DB-BEB8-90CBFBF998EE}"/>
              </a:ext>
            </a:extLst>
          </p:cNvPr>
          <p:cNvSpPr/>
          <p:nvPr/>
        </p:nvSpPr>
        <p:spPr bwMode="auto">
          <a:xfrm>
            <a:off x="7336954" y="3025914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59BB1DE-1AC3-4D30-BCB4-B119A092A8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895350" y="361950"/>
            <a:ext cx="7696200" cy="1143000"/>
          </a:xfrm>
        </p:spPr>
        <p:txBody>
          <a:bodyPr/>
          <a:lstStyle/>
          <a:p>
            <a:r>
              <a:rPr lang="en-US" dirty="0" err="1"/>
              <a:t>Pagbubuntis</a:t>
            </a:r>
            <a:r>
              <a:rPr lang="en-US" dirty="0"/>
              <a:t> at Cocaine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828800"/>
            <a:ext cx="7696200" cy="3505200"/>
          </a:xfrm>
        </p:spPr>
        <p:txBody>
          <a:bodyPr/>
          <a:lstStyle/>
          <a:p>
            <a:pPr marL="0" indent="0">
              <a:buNone/>
            </a:pPr>
            <a:r>
              <a:rPr lang="en-US" i="1" dirty="0" err="1"/>
              <a:t>Labis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panganib</a:t>
            </a:r>
            <a:r>
              <a:rPr lang="en-US" i="1" dirty="0"/>
              <a:t> ng:</a:t>
            </a:r>
          </a:p>
          <a:p>
            <a:pPr>
              <a:buClrTx/>
            </a:pPr>
            <a:r>
              <a:rPr lang="en-US" dirty="0"/>
              <a:t>Premature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kapanganakan</a:t>
            </a:r>
            <a:endParaRPr lang="en-US" dirty="0"/>
          </a:p>
          <a:p>
            <a:pPr>
              <a:buClrTx/>
            </a:pPr>
            <a:r>
              <a:rPr lang="en-US" dirty="0" err="1"/>
              <a:t>Mababang</a:t>
            </a:r>
            <a:r>
              <a:rPr lang="en-US" dirty="0"/>
              <a:t> </a:t>
            </a:r>
            <a:r>
              <a:rPr lang="en-US" dirty="0" err="1"/>
              <a:t>timbang</a:t>
            </a:r>
            <a:r>
              <a:rPr lang="en-US" dirty="0"/>
              <a:t> ng </a:t>
            </a:r>
            <a:r>
              <a:rPr lang="en-US" dirty="0" err="1"/>
              <a:t>sanggol</a:t>
            </a:r>
            <a:endParaRPr lang="en-US" dirty="0"/>
          </a:p>
          <a:p>
            <a:pPr>
              <a:buClrTx/>
            </a:pPr>
            <a:r>
              <a:rPr lang="en-US" dirty="0"/>
              <a:t>Mas </a:t>
            </a:r>
            <a:r>
              <a:rPr lang="en-US" dirty="0" err="1"/>
              <a:t>maliit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karaniwang</a:t>
            </a:r>
            <a:r>
              <a:rPr lang="en-US" dirty="0"/>
              <a:t> </a:t>
            </a:r>
            <a:r>
              <a:rPr lang="en-US" dirty="0" err="1"/>
              <a:t>sukat</a:t>
            </a:r>
            <a:r>
              <a:rPr lang="en-US" dirty="0"/>
              <a:t> ng </a:t>
            </a:r>
            <a:r>
              <a:rPr lang="en-US" dirty="0" err="1"/>
              <a:t>ulo</a:t>
            </a:r>
            <a:endParaRPr lang="en-US" dirty="0"/>
          </a:p>
          <a:p>
            <a:pPr>
              <a:buClrTx/>
            </a:pPr>
            <a:r>
              <a:rPr lang="en-US" dirty="0"/>
              <a:t>Mas </a:t>
            </a:r>
            <a:r>
              <a:rPr lang="en-US" dirty="0" err="1"/>
              <a:t>maliit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karaniwang</a:t>
            </a:r>
            <a:r>
              <a:rPr lang="en-US" dirty="0"/>
              <a:t> </a:t>
            </a:r>
            <a:r>
              <a:rPr lang="en-US" dirty="0" err="1"/>
              <a:t>sukat</a:t>
            </a:r>
            <a:r>
              <a:rPr lang="en-US" dirty="0"/>
              <a:t> ng </a:t>
            </a:r>
            <a:r>
              <a:rPr lang="en-US" dirty="0" err="1"/>
              <a:t>haba</a:t>
            </a:r>
            <a:endParaRPr lang="en-US" dirty="0"/>
          </a:p>
          <a:p>
            <a:pPr>
              <a:buClrTx/>
            </a:pPr>
            <a:r>
              <a:rPr lang="en-US" dirty="0"/>
              <a:t>HIV o hepatitis </a:t>
            </a:r>
            <a:r>
              <a:rPr lang="en-US" dirty="0" err="1"/>
              <a:t>na</a:t>
            </a:r>
            <a:r>
              <a:rPr lang="en-US" dirty="0"/>
              <a:t> virus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D5B0FA-DDF6-4218-963A-053E496B1D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4045" y="508279"/>
            <a:ext cx="7696200" cy="1143000"/>
          </a:xfrm>
        </p:spPr>
        <p:txBody>
          <a:bodyPr/>
          <a:lstStyle/>
          <a:p>
            <a:r>
              <a:rPr lang="en-US" dirty="0" err="1">
                <a:cs typeface="Arial" charset="0"/>
              </a:rPr>
              <a:t>Mga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Batang</a:t>
            </a:r>
            <a:r>
              <a:rPr lang="en-US" dirty="0">
                <a:cs typeface="Arial" charset="0"/>
              </a:rPr>
              <a:t> </a:t>
            </a:r>
            <a:r>
              <a:rPr lang="en-US" dirty="0" err="1">
                <a:cs typeface="Arial" charset="0"/>
              </a:rPr>
              <a:t>na</a:t>
            </a:r>
            <a:r>
              <a:rPr lang="en-US" dirty="0">
                <a:cs typeface="Arial" charset="0"/>
              </a:rPr>
              <a:t> Expose </a:t>
            </a:r>
            <a:r>
              <a:rPr lang="en-US" dirty="0" err="1">
                <a:cs typeface="Arial" charset="0"/>
              </a:rPr>
              <a:t>sa</a:t>
            </a:r>
            <a:r>
              <a:rPr lang="en-US" dirty="0">
                <a:cs typeface="Arial" charset="0"/>
              </a:rPr>
              <a:t> Cocaine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45" y="1676400"/>
            <a:ext cx="7867650" cy="3810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/>
              <a:t>Ito ang </a:t>
            </a:r>
            <a:r>
              <a:rPr lang="en-US" i="1" dirty="0" err="1"/>
              <a:t>maaaring</a:t>
            </a:r>
            <a:r>
              <a:rPr lang="en-US" i="1" dirty="0"/>
              <a:t> </a:t>
            </a:r>
            <a:r>
              <a:rPr lang="en-US" i="1" dirty="0" err="1"/>
              <a:t>maging</a:t>
            </a:r>
            <a:r>
              <a:rPr lang="en-US" i="1" dirty="0"/>
              <a:t> </a:t>
            </a:r>
            <a:r>
              <a:rPr lang="en-US" i="1" dirty="0" err="1"/>
              <a:t>epekto</a:t>
            </a:r>
            <a:r>
              <a:rPr lang="en-US" i="1" dirty="0"/>
              <a:t> ng cocaine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mga</a:t>
            </a:r>
            <a:r>
              <a:rPr lang="en-US" i="1" dirty="0"/>
              <a:t> </a:t>
            </a:r>
            <a:r>
              <a:rPr lang="en-US" i="1" dirty="0" err="1"/>
              <a:t>batang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expose </a:t>
            </a:r>
            <a:r>
              <a:rPr lang="en-US" i="1" dirty="0" err="1"/>
              <a:t>sa</a:t>
            </a:r>
            <a:r>
              <a:rPr lang="en-US" i="1" dirty="0"/>
              <a:t> Cocaine:</a:t>
            </a:r>
          </a:p>
          <a:p>
            <a:pPr>
              <a:buClrTx/>
            </a:pPr>
            <a:r>
              <a:rPr lang="en-US" dirty="0" err="1"/>
              <a:t>Mahihirapan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pagtuunan</a:t>
            </a:r>
            <a:r>
              <a:rPr lang="en-US" dirty="0"/>
              <a:t> ng </a:t>
            </a:r>
            <a:r>
              <a:rPr lang="en-US" dirty="0" err="1"/>
              <a:t>atensyon</a:t>
            </a:r>
            <a:r>
              <a:rPr lang="en-US" dirty="0"/>
              <a:t> ang </a:t>
            </a:r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gawain</a:t>
            </a:r>
            <a:endParaRPr lang="en-US" dirty="0"/>
          </a:p>
          <a:p>
            <a:pPr>
              <a:buClrTx/>
            </a:pPr>
            <a:r>
              <a:rPr lang="en-US" dirty="0" err="1"/>
              <a:t>Mahihirapan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pag-isipan</a:t>
            </a:r>
            <a:r>
              <a:rPr lang="en-US" dirty="0"/>
              <a:t> ang </a:t>
            </a:r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bagay-bagay</a:t>
            </a:r>
            <a:endParaRPr lang="en-US" dirty="0"/>
          </a:p>
          <a:p>
            <a:pPr>
              <a:buClrTx/>
            </a:pPr>
            <a:r>
              <a:rPr lang="en-US" dirty="0" err="1"/>
              <a:t>Mahihirapan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matuto</a:t>
            </a:r>
            <a:r>
              <a:rPr lang="en-US" dirty="0"/>
              <a:t> ng </a:t>
            </a:r>
            <a:r>
              <a:rPr lang="en-US" dirty="0" err="1"/>
              <a:t>bagong</a:t>
            </a:r>
            <a:r>
              <a:rPr lang="en-US" dirty="0"/>
              <a:t> </a:t>
            </a:r>
            <a:r>
              <a:rPr lang="en-US" dirty="0" err="1"/>
              <a:t>impormasyon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4F8465-5BB9-44EC-BE82-6E80FCED97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934450" cy="1143000"/>
          </a:xfrm>
        </p:spPr>
        <p:txBody>
          <a:bodyPr/>
          <a:lstStyle/>
          <a:p>
            <a:r>
              <a:rPr lang="en-US" altLang="ja-JP" dirty="0"/>
              <a:t>Ang </a:t>
            </a:r>
            <a:r>
              <a:rPr lang="en-US" altLang="ja-JP" dirty="0" err="1"/>
              <a:t>Shabu</a:t>
            </a:r>
            <a:r>
              <a:rPr lang="en-US" dirty="0"/>
              <a:t> ay </a:t>
            </a:r>
            <a:r>
              <a:rPr lang="en-US" dirty="0" err="1"/>
              <a:t>hindi</a:t>
            </a:r>
            <a:r>
              <a:rPr lang="en-US" dirty="0"/>
              <a:t> </a:t>
            </a:r>
            <a:r>
              <a:rPr lang="en-US" dirty="0" err="1"/>
              <a:t>lang</a:t>
            </a:r>
            <a:r>
              <a:rPr lang="en-US" dirty="0"/>
              <a:t> </a:t>
            </a:r>
            <a:r>
              <a:rPr lang="en-US" dirty="0" err="1"/>
              <a:t>Shabu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350" y="1828800"/>
            <a:ext cx="7696200" cy="33528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tabLst>
                <a:tab pos="228600" algn="l"/>
              </a:tabLst>
            </a:pPr>
            <a:r>
              <a:rPr lang="en-US" i="1" dirty="0"/>
              <a:t>Halos 3 to 60% ng </a:t>
            </a:r>
            <a:r>
              <a:rPr lang="en-US" i="1" dirty="0" err="1"/>
              <a:t>itinuturok</a:t>
            </a:r>
            <a:r>
              <a:rPr lang="en-US" i="1" dirty="0"/>
              <a:t>, </a:t>
            </a:r>
            <a:r>
              <a:rPr lang="en-US" i="1" dirty="0" err="1"/>
              <a:t>nilalanghap</a:t>
            </a:r>
            <a:r>
              <a:rPr lang="en-US" i="1" dirty="0"/>
              <a:t>, o </a:t>
            </a:r>
            <a:r>
              <a:rPr lang="en-US" i="1" dirty="0" err="1"/>
              <a:t>hinihithit</a:t>
            </a:r>
            <a:r>
              <a:rPr lang="en-US" i="1" dirty="0"/>
              <a:t> ay </a:t>
            </a:r>
            <a:r>
              <a:rPr lang="en-US" i="1" dirty="0" err="1"/>
              <a:t>hindi</a:t>
            </a:r>
            <a:r>
              <a:rPr lang="en-US" i="1" dirty="0"/>
              <a:t> </a:t>
            </a:r>
            <a:r>
              <a:rPr lang="en-US" i="1" dirty="0" err="1"/>
              <a:t>Shabu</a:t>
            </a:r>
            <a:r>
              <a:rPr lang="en-US" i="1" dirty="0"/>
              <a:t>:</a:t>
            </a:r>
          </a:p>
          <a:p>
            <a:pPr>
              <a:lnSpc>
                <a:spcPct val="90000"/>
              </a:lnSpc>
              <a:buClrTx/>
              <a:tabLst>
                <a:tab pos="228600" algn="l"/>
              </a:tabLst>
            </a:pPr>
            <a:r>
              <a:rPr lang="en-US" dirty="0"/>
              <a:t>Ang </a:t>
            </a:r>
            <a:r>
              <a:rPr lang="en-US" dirty="0" err="1"/>
              <a:t>Shabu</a:t>
            </a:r>
            <a:r>
              <a:rPr lang="en-US" dirty="0"/>
              <a:t> ay </a:t>
            </a:r>
            <a:r>
              <a:rPr lang="en-US" dirty="0" err="1"/>
              <a:t>puno</a:t>
            </a:r>
            <a:r>
              <a:rPr lang="en-US" dirty="0"/>
              <a:t> ng </a:t>
            </a:r>
            <a:r>
              <a:rPr lang="en-US" dirty="0" err="1"/>
              <a:t>dumi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ng </a:t>
            </a:r>
            <a:r>
              <a:rPr lang="en-US" i="1" dirty="0"/>
              <a:t>acetate</a:t>
            </a:r>
            <a:r>
              <a:rPr lang="en-US" dirty="0"/>
              <a:t> o mercury,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maaaring</a:t>
            </a:r>
            <a:r>
              <a:rPr lang="en-US" dirty="0"/>
              <a:t> </a:t>
            </a:r>
            <a:r>
              <a:rPr lang="en-US" dirty="0" err="1"/>
              <a:t>maging</a:t>
            </a:r>
            <a:r>
              <a:rPr lang="en-US" dirty="0"/>
              <a:t> dahilan ng “heavy metal poisoning”</a:t>
            </a:r>
          </a:p>
          <a:p>
            <a:pPr>
              <a:lnSpc>
                <a:spcPct val="90000"/>
              </a:lnSpc>
              <a:buClrTx/>
              <a:tabLst>
                <a:tab pos="228600" algn="l"/>
              </a:tabLst>
            </a:pPr>
            <a:r>
              <a:rPr lang="en-US" dirty="0"/>
              <a:t>Ang </a:t>
            </a:r>
            <a:r>
              <a:rPr lang="en-US" dirty="0" err="1"/>
              <a:t>Shabu</a:t>
            </a:r>
            <a:r>
              <a:rPr lang="en-US" dirty="0"/>
              <a:t> ay </a:t>
            </a:r>
            <a:r>
              <a:rPr lang="en-US" dirty="0" err="1"/>
              <a:t>pwedeng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-”dilute” </a:t>
            </a:r>
            <a:r>
              <a:rPr lang="en-US" dirty="0" err="1"/>
              <a:t>muna</a:t>
            </a:r>
            <a:r>
              <a:rPr lang="en-US" dirty="0"/>
              <a:t> </a:t>
            </a:r>
            <a:r>
              <a:rPr lang="en-US" dirty="0" err="1"/>
              <a:t>bago</a:t>
            </a:r>
            <a:r>
              <a:rPr lang="en-US" dirty="0"/>
              <a:t> </a:t>
            </a:r>
            <a:r>
              <a:rPr lang="en-US" dirty="0" err="1"/>
              <a:t>ibenta</a:t>
            </a:r>
            <a:r>
              <a:rPr lang="en-US" dirty="0"/>
              <a:t> para </a:t>
            </a:r>
            <a:r>
              <a:rPr lang="en-US" dirty="0" err="1"/>
              <a:t>sa</a:t>
            </a:r>
            <a:r>
              <a:rPr lang="en-US" dirty="0"/>
              <a:t> mas </a:t>
            </a:r>
            <a:r>
              <a:rPr lang="en-US" dirty="0" err="1"/>
              <a:t>malaking</a:t>
            </a:r>
            <a:r>
              <a:rPr lang="en-US" dirty="0"/>
              <a:t> </a:t>
            </a:r>
            <a:r>
              <a:rPr lang="en-US" dirty="0" err="1"/>
              <a:t>tubo</a:t>
            </a:r>
            <a:r>
              <a:rPr lang="en-US" dirty="0"/>
              <a:t>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53F767-1FF2-441A-8E06-AFDCC30F6E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691-F8E0-4819-9770-36D8A22E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15" y="638769"/>
            <a:ext cx="7696200" cy="1143000"/>
          </a:xfrm>
        </p:spPr>
        <p:txBody>
          <a:bodyPr/>
          <a:lstStyle/>
          <a:p>
            <a:r>
              <a:rPr kumimoji="1" lang="en-US" altLang="ja-JP" u="sng" dirty="0" err="1"/>
              <a:t>Tanong</a:t>
            </a:r>
            <a:r>
              <a:rPr kumimoji="1" lang="en-US" altLang="ja-JP" dirty="0"/>
              <a:t>: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151E-85A5-43B6-8131-75FFDD53D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15" y="1676401"/>
            <a:ext cx="7696200" cy="2514600"/>
          </a:xfrm>
        </p:spPr>
        <p:txBody>
          <a:bodyPr/>
          <a:lstStyle/>
          <a:p>
            <a:pPr>
              <a:buClrTx/>
            </a:pPr>
            <a:r>
              <a:rPr kumimoji="1" lang="en-US" altLang="ja-JP" sz="3600" i="1" dirty="0" err="1"/>
              <a:t>Ano</a:t>
            </a:r>
            <a:r>
              <a:rPr kumimoji="1" lang="en-US" altLang="ja-JP" sz="3600" i="1" dirty="0"/>
              <a:t> ang </a:t>
            </a:r>
            <a:r>
              <a:rPr kumimoji="1" lang="en-US" altLang="ja-JP" sz="3600" i="1" dirty="0" err="1"/>
              <a:t>mga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posibleng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panganib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na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dulot</a:t>
            </a:r>
            <a:r>
              <a:rPr kumimoji="1" lang="en-US" altLang="ja-JP" sz="3600" i="1" dirty="0"/>
              <a:t> ng </a:t>
            </a:r>
            <a:r>
              <a:rPr kumimoji="1" lang="en-US" altLang="ja-JP" sz="3600" i="1" dirty="0" err="1"/>
              <a:t>Shabu</a:t>
            </a:r>
            <a:r>
              <a:rPr kumimoji="1" lang="en-US" altLang="ja-JP" sz="3600" i="1" dirty="0"/>
              <a:t> kung ang </a:t>
            </a:r>
            <a:r>
              <a:rPr kumimoji="1" lang="en-US" altLang="ja-JP" sz="3600" i="1" dirty="0" err="1"/>
              <a:t>mga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sumusunod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na</a:t>
            </a:r>
            <a:r>
              <a:rPr kumimoji="1" lang="en-US" altLang="ja-JP" sz="3600" i="1" dirty="0"/>
              <a:t> </a:t>
            </a:r>
            <a:r>
              <a:rPr kumimoji="1" lang="en-US" altLang="ja-JP" sz="3600" i="1" dirty="0" err="1"/>
              <a:t>pamamaraan</a:t>
            </a:r>
            <a:r>
              <a:rPr kumimoji="1" lang="en-US" altLang="ja-JP" sz="3600" i="1" dirty="0"/>
              <a:t> ang </a:t>
            </a:r>
            <a:r>
              <a:rPr kumimoji="1" lang="en-US" altLang="ja-JP" sz="3600" i="1" dirty="0" err="1"/>
              <a:t>gagamitin</a:t>
            </a:r>
            <a:r>
              <a:rPr kumimoji="1" lang="en-US" altLang="ja-JP" sz="3600" i="1" dirty="0"/>
              <a:t>?</a:t>
            </a:r>
          </a:p>
          <a:p>
            <a:pPr lvl="1">
              <a:buClrTx/>
            </a:pPr>
            <a:r>
              <a:rPr kumimoji="1" lang="en-US" altLang="ja-JP" sz="3600" i="1" dirty="0" err="1"/>
              <a:t>Pagtuturok</a:t>
            </a:r>
            <a:endParaRPr kumimoji="1" lang="en-US" altLang="ja-JP" sz="3600" i="1" dirty="0"/>
          </a:p>
          <a:p>
            <a:pPr lvl="1">
              <a:buClrTx/>
            </a:pPr>
            <a:r>
              <a:rPr kumimoji="1" lang="en-US" altLang="ja-JP" sz="3600" i="1" dirty="0" err="1"/>
              <a:t>Paglanghap</a:t>
            </a:r>
            <a:endParaRPr kumimoji="1" lang="en-US" altLang="ja-JP" sz="3600" i="1" dirty="0"/>
          </a:p>
          <a:p>
            <a:pPr lvl="1">
              <a:buClrTx/>
            </a:pPr>
            <a:r>
              <a:rPr kumimoji="1" lang="en-US" altLang="ja-JP" sz="3600" i="1" dirty="0" err="1"/>
              <a:t>Paghithit</a:t>
            </a:r>
            <a:endParaRPr kumimoji="1" lang="en-US" altLang="ja-JP" sz="3600" i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2DCE65-31C1-4F14-AE9E-3413A87C4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1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i="1" dirty="0" err="1"/>
              <a:t>Pagtuturok</a:t>
            </a:r>
            <a:r>
              <a:rPr kumimoji="1" lang="en-US" altLang="ja-JP" i="1" dirty="0"/>
              <a:t> ng </a:t>
            </a:r>
            <a:r>
              <a:rPr kumimoji="1" lang="en-US" altLang="ja-JP" i="1" dirty="0" err="1"/>
              <a:t>Shabu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81950" cy="4525963"/>
          </a:xfrm>
        </p:spPr>
        <p:txBody>
          <a:bodyPr/>
          <a:lstStyle/>
          <a:p>
            <a:pPr>
              <a:buNone/>
            </a:pPr>
            <a:r>
              <a:rPr lang="en-US" i="1" dirty="0" err="1"/>
              <a:t>Ang</a:t>
            </a:r>
            <a:r>
              <a:rPr lang="en-US" i="1" dirty="0"/>
              <a:t> </a:t>
            </a:r>
            <a:r>
              <a:rPr kumimoji="1" lang="en-US" altLang="ja-JP" i="1" dirty="0" err="1"/>
              <a:t>Pagtuturok</a:t>
            </a:r>
            <a:r>
              <a:rPr kumimoji="1" lang="en-US" altLang="ja-JP" i="1" dirty="0"/>
              <a:t> ng </a:t>
            </a:r>
            <a:r>
              <a:rPr kumimoji="1" lang="en-US" altLang="ja-JP" i="1" dirty="0" err="1"/>
              <a:t>Shabu</a:t>
            </a:r>
            <a:r>
              <a:rPr kumimoji="1" lang="en-US" altLang="ja-JP" i="1" dirty="0"/>
              <a:t> ay </a:t>
            </a:r>
            <a:r>
              <a:rPr kumimoji="1" lang="en-US" altLang="ja-JP" i="1" dirty="0" err="1"/>
              <a:t>nagdudulot</a:t>
            </a:r>
            <a:r>
              <a:rPr kumimoji="1" lang="en-US" altLang="ja-JP" i="1" dirty="0"/>
              <a:t> ng</a:t>
            </a:r>
            <a:endParaRPr lang="en-US" i="1" dirty="0"/>
          </a:p>
          <a:p>
            <a:pPr>
              <a:buClrTx/>
            </a:pPr>
            <a:r>
              <a:rPr lang="en-US" dirty="0" err="1"/>
              <a:t>Pamumuo</a:t>
            </a:r>
            <a:r>
              <a:rPr lang="en-US" dirty="0"/>
              <a:t> ng </a:t>
            </a:r>
            <a:r>
              <a:rPr lang="en-US" dirty="0" err="1"/>
              <a:t>dugo</a:t>
            </a:r>
            <a:endParaRPr lang="en-US" dirty="0"/>
          </a:p>
          <a:p>
            <a:pPr>
              <a:buClrTx/>
            </a:pPr>
            <a:r>
              <a:rPr lang="en-US" dirty="0" err="1"/>
              <a:t>Pagnanaknak</a:t>
            </a:r>
            <a:r>
              <a:rPr lang="en-US" dirty="0"/>
              <a:t> ng </a:t>
            </a:r>
            <a:r>
              <a:rPr lang="en-US" dirty="0" err="1"/>
              <a:t>balat</a:t>
            </a:r>
            <a:endParaRPr lang="en-US" dirty="0"/>
          </a:p>
          <a:p>
            <a:pPr>
              <a:buClrTx/>
            </a:pPr>
            <a:r>
              <a:rPr lang="en-US" dirty="0"/>
              <a:t>HIV, tuberculosis, o </a:t>
            </a:r>
            <a:r>
              <a:rPr lang="en-US" dirty="0" err="1"/>
              <a:t>panganib</a:t>
            </a:r>
            <a:r>
              <a:rPr lang="en-US" dirty="0"/>
              <a:t> </a:t>
            </a:r>
            <a:r>
              <a:rPr lang="en-US" dirty="0" err="1"/>
              <a:t>mula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hepatitis C </a:t>
            </a:r>
            <a:r>
              <a:rPr lang="en-US" dirty="0" err="1"/>
              <a:t>na</a:t>
            </a:r>
            <a:r>
              <a:rPr lang="en-US" dirty="0"/>
              <a:t> virus</a:t>
            </a:r>
          </a:p>
          <a:p>
            <a:pPr>
              <a:buClrTx/>
            </a:pPr>
            <a:r>
              <a:rPr lang="en-US" dirty="0" err="1"/>
              <a:t>Pamamaga</a:t>
            </a:r>
            <a:r>
              <a:rPr lang="en-US" dirty="0"/>
              <a:t> ng </a:t>
            </a:r>
            <a:r>
              <a:rPr lang="en-US" dirty="0" err="1"/>
              <a:t>puso</a:t>
            </a:r>
            <a:endParaRPr lang="en-US" dirty="0"/>
          </a:p>
          <a:p>
            <a:pPr>
              <a:buClrTx/>
            </a:pPr>
            <a:r>
              <a:rPr lang="en-US" dirty="0" err="1"/>
              <a:t>Pulmonya</a:t>
            </a:r>
            <a:endParaRPr lang="en-US" dirty="0"/>
          </a:p>
          <a:p>
            <a:pPr>
              <a:buClrTx/>
            </a:pPr>
            <a:r>
              <a:rPr lang="en-US" dirty="0" err="1"/>
              <a:t>Paghina</a:t>
            </a:r>
            <a:r>
              <a:rPr lang="en-US" dirty="0"/>
              <a:t> ng </a:t>
            </a:r>
            <a:r>
              <a:rPr lang="en-US" dirty="0" err="1"/>
              <a:t>mga</a:t>
            </a:r>
            <a:r>
              <a:rPr lang="en-US" dirty="0"/>
              <a:t> </a:t>
            </a:r>
            <a:r>
              <a:rPr lang="en-US" dirty="0" err="1"/>
              <a:t>bato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2327780-2607-4ECF-976C-9220F67107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696200" cy="1143000"/>
          </a:xfrm>
        </p:spPr>
        <p:txBody>
          <a:bodyPr/>
          <a:lstStyle/>
          <a:p>
            <a:r>
              <a:rPr lang="en-US" dirty="0" err="1"/>
              <a:t>Paglanghap</a:t>
            </a:r>
            <a:r>
              <a:rPr lang="en-US" dirty="0"/>
              <a:t> ng Shabu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2971800"/>
          </a:xfrm>
        </p:spPr>
        <p:txBody>
          <a:bodyPr/>
          <a:lstStyle/>
          <a:p>
            <a:pPr>
              <a:buNone/>
            </a:pPr>
            <a:r>
              <a:rPr lang="en-US" i="1" dirty="0"/>
              <a:t>Ang </a:t>
            </a:r>
            <a:r>
              <a:rPr lang="en-US" i="1" dirty="0" err="1"/>
              <a:t>paglanghap</a:t>
            </a:r>
            <a:r>
              <a:rPr lang="en-US" i="1" dirty="0"/>
              <a:t> ng </a:t>
            </a:r>
            <a:r>
              <a:rPr lang="en-US" i="1" dirty="0" err="1"/>
              <a:t>Shabu</a:t>
            </a:r>
            <a:r>
              <a:rPr lang="en-US" i="1" dirty="0"/>
              <a:t> ay </a:t>
            </a:r>
            <a:r>
              <a:rPr lang="en-US" i="1" dirty="0" err="1"/>
              <a:t>nagdudulot</a:t>
            </a:r>
            <a:r>
              <a:rPr lang="en-US" i="1" dirty="0"/>
              <a:t> ng </a:t>
            </a:r>
            <a:r>
              <a:rPr lang="en-US" i="1" dirty="0" err="1"/>
              <a:t>mga</a:t>
            </a:r>
            <a:r>
              <a:rPr lang="en-US" i="1" dirty="0"/>
              <a:t>:</a:t>
            </a:r>
          </a:p>
          <a:p>
            <a:pPr>
              <a:buClrTx/>
            </a:pPr>
            <a:r>
              <a:rPr lang="en-US" dirty="0" err="1"/>
              <a:t>Impeksyon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Sinus</a:t>
            </a:r>
          </a:p>
          <a:p>
            <a:pPr>
              <a:buClrTx/>
            </a:pPr>
            <a:r>
              <a:rPr lang="en-US" dirty="0" err="1"/>
              <a:t>Pagkabutas</a:t>
            </a:r>
            <a:r>
              <a:rPr lang="en-US" dirty="0"/>
              <a:t> ng </a:t>
            </a:r>
            <a:r>
              <a:rPr lang="en-US" i="1" dirty="0"/>
              <a:t>septum</a:t>
            </a:r>
            <a:r>
              <a:rPr lang="en-US" dirty="0"/>
              <a:t> (</a:t>
            </a:r>
            <a:r>
              <a:rPr lang="en-US" dirty="0" err="1"/>
              <a:t>bahagi</a:t>
            </a:r>
            <a:r>
              <a:rPr lang="en-US" dirty="0"/>
              <a:t> ng </a:t>
            </a:r>
            <a:r>
              <a:rPr lang="en-US" dirty="0" err="1"/>
              <a:t>ilong</a:t>
            </a:r>
            <a:r>
              <a:rPr lang="en-US" dirty="0"/>
              <a:t>)</a:t>
            </a:r>
          </a:p>
          <a:p>
            <a:pPr>
              <a:buClrTx/>
            </a:pPr>
            <a:r>
              <a:rPr lang="en-US" dirty="0" err="1"/>
              <a:t>Pamamaos</a:t>
            </a:r>
            <a:endParaRPr lang="en-US" dirty="0"/>
          </a:p>
          <a:p>
            <a:pPr>
              <a:buClrTx/>
            </a:pPr>
            <a:r>
              <a:rPr lang="en-US" dirty="0" err="1"/>
              <a:t>Pagdurugo</a:t>
            </a:r>
            <a:r>
              <a:rPr lang="en-US" dirty="0"/>
              <a:t> ng </a:t>
            </a:r>
            <a:r>
              <a:rPr lang="en-US" dirty="0" err="1"/>
              <a:t>ilong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9C2E97C-C5C8-4D72-BE51-957B85477D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Paghithit</a:t>
            </a:r>
            <a:r>
              <a:rPr lang="en-US" dirty="0"/>
              <a:t> ng </a:t>
            </a:r>
            <a:r>
              <a:rPr lang="en-US" dirty="0" err="1"/>
              <a:t>Shabu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err="1"/>
              <a:t>Paghithit</a:t>
            </a:r>
            <a:r>
              <a:rPr lang="en-US" i="1" dirty="0"/>
              <a:t> ng </a:t>
            </a:r>
            <a:r>
              <a:rPr lang="en-US" i="1" dirty="0" err="1"/>
              <a:t>Shabu</a:t>
            </a:r>
            <a:r>
              <a:rPr lang="en-US" i="1" dirty="0"/>
              <a:t> ay </a:t>
            </a:r>
            <a:r>
              <a:rPr lang="en-US" i="1" dirty="0" err="1"/>
              <a:t>Nagdudulot</a:t>
            </a:r>
            <a:r>
              <a:rPr lang="en-US" i="1" dirty="0"/>
              <a:t> ng:</a:t>
            </a:r>
          </a:p>
          <a:p>
            <a:pPr>
              <a:buClrTx/>
            </a:pP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lalamunan</a:t>
            </a:r>
            <a:endParaRPr lang="en-US" dirty="0"/>
          </a:p>
          <a:p>
            <a:pPr>
              <a:buClrTx/>
            </a:pPr>
            <a:r>
              <a:rPr lang="en-US" dirty="0" err="1"/>
              <a:t>Paltos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labi</a:t>
            </a:r>
            <a:endParaRPr lang="en-US" dirty="0"/>
          </a:p>
          <a:p>
            <a:pPr>
              <a:buClrTx/>
            </a:pPr>
            <a:r>
              <a:rPr lang="en-US" dirty="0"/>
              <a:t>Lung congestion</a:t>
            </a:r>
          </a:p>
          <a:p>
            <a:pPr>
              <a:buClrTx/>
            </a:pPr>
            <a:r>
              <a:rPr lang="en-US" dirty="0" err="1"/>
              <a:t>Malubhang</a:t>
            </a:r>
            <a:r>
              <a:rPr lang="en-US" dirty="0"/>
              <a:t> </a:t>
            </a:r>
            <a:r>
              <a:rPr lang="en-US" dirty="0" err="1"/>
              <a:t>pag-ubo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may </a:t>
            </a:r>
            <a:r>
              <a:rPr lang="en-US" dirty="0" err="1"/>
              <a:t>kasamang</a:t>
            </a:r>
            <a:r>
              <a:rPr lang="en-US" dirty="0"/>
              <a:t> </a:t>
            </a:r>
            <a:r>
              <a:rPr lang="en-US" dirty="0" err="1"/>
              <a:t>maitim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uhog</a:t>
            </a:r>
            <a:r>
              <a:rPr lang="en-US" dirty="0"/>
              <a:t> </a:t>
            </a:r>
          </a:p>
          <a:p>
            <a:pPr>
              <a:buClrTx/>
            </a:pPr>
            <a:r>
              <a:rPr lang="en-US" dirty="0" err="1"/>
              <a:t>Malubhang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baga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F7CA91-600E-48CC-95B2-7546171BD2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81025" y="773182"/>
            <a:ext cx="7981950" cy="1143000"/>
          </a:xfrm>
        </p:spPr>
        <p:txBody>
          <a:bodyPr/>
          <a:lstStyle/>
          <a:p>
            <a:pPr algn="ctr"/>
            <a:r>
              <a:rPr lang="en-US" dirty="0"/>
              <a:t>Dose/</a:t>
            </a:r>
            <a:r>
              <a:rPr lang="en-US" dirty="0" err="1"/>
              <a:t>Dosis</a:t>
            </a:r>
            <a:r>
              <a:rPr lang="en-US" dirty="0"/>
              <a:t> or </a:t>
            </a:r>
            <a:r>
              <a:rPr lang="en-US" dirty="0" err="1"/>
              <a:t>Dami</a:t>
            </a:r>
            <a:r>
              <a:rPr lang="en-US" dirty="0"/>
              <a:t> ng </a:t>
            </a:r>
            <a:r>
              <a:rPr lang="en-US" dirty="0" err="1"/>
              <a:t>Tinirang</a:t>
            </a:r>
            <a:r>
              <a:rPr lang="en-US" dirty="0"/>
              <a:t> </a:t>
            </a:r>
            <a:r>
              <a:rPr lang="en-US" dirty="0" err="1"/>
              <a:t>Shabu</a:t>
            </a:r>
            <a:r>
              <a:rPr lang="en-US" dirty="0"/>
              <a:t> at ang Toxic Effects </a:t>
            </a:r>
            <a:r>
              <a:rPr lang="en-US" dirty="0" err="1"/>
              <a:t>Nito</a:t>
            </a:r>
            <a:r>
              <a:rPr lang="en-US" dirty="0"/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5CB1A2-1596-405F-97C2-DC4D9AB1CF00}"/>
              </a:ext>
            </a:extLst>
          </p:cNvPr>
          <p:cNvSpPr txBox="1"/>
          <p:nvPr/>
        </p:nvSpPr>
        <p:spPr>
          <a:xfrm>
            <a:off x="1447800" y="3025914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000" dirty="0" err="1"/>
              <a:t>Dosis</a:t>
            </a:r>
            <a:endParaRPr lang="en-PH" sz="4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1F5DCC-71D8-412E-AE1A-D3CC768F2D0F}"/>
              </a:ext>
            </a:extLst>
          </p:cNvPr>
          <p:cNvSpPr txBox="1"/>
          <p:nvPr/>
        </p:nvSpPr>
        <p:spPr>
          <a:xfrm>
            <a:off x="4343400" y="3025914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3600" dirty="0" err="1"/>
              <a:t>Nakalalasong</a:t>
            </a:r>
            <a:r>
              <a:rPr lang="en-PH" sz="3600" dirty="0"/>
              <a:t> </a:t>
            </a:r>
            <a:r>
              <a:rPr lang="en-PH" sz="3600" dirty="0" err="1"/>
              <a:t>Epekto</a:t>
            </a:r>
            <a:endParaRPr lang="en-PH" sz="3600" dirty="0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12B1D29B-C063-496C-B1AC-806DB2C2D65E}"/>
              </a:ext>
            </a:extLst>
          </p:cNvPr>
          <p:cNvSpPr/>
          <p:nvPr/>
        </p:nvSpPr>
        <p:spPr bwMode="auto">
          <a:xfrm>
            <a:off x="2819400" y="3042080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04CDB6DA-911F-47DB-A065-A423D7844C64}"/>
              </a:ext>
            </a:extLst>
          </p:cNvPr>
          <p:cNvSpPr/>
          <p:nvPr/>
        </p:nvSpPr>
        <p:spPr bwMode="auto">
          <a:xfrm>
            <a:off x="3581400" y="3318090"/>
            <a:ext cx="457200" cy="123534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07E986CA-4A6B-40C5-AC81-6DC346265662}"/>
              </a:ext>
            </a:extLst>
          </p:cNvPr>
          <p:cNvSpPr/>
          <p:nvPr/>
        </p:nvSpPr>
        <p:spPr bwMode="auto">
          <a:xfrm>
            <a:off x="7336954" y="3025914"/>
            <a:ext cx="457200" cy="552019"/>
          </a:xfrm>
          <a:prstGeom prst="up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PH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144B1A-C25A-4579-BF4F-52003D06C0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EC105B58-B364-40F7-81C9-0BF7B0236E8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Pagbubuntis</a:t>
            </a:r>
            <a:r>
              <a:rPr lang="en-US" dirty="0"/>
              <a:t> at </a:t>
            </a:r>
            <a:r>
              <a:rPr lang="en-US" dirty="0" err="1"/>
              <a:t>Shabu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3893" y="1295400"/>
            <a:ext cx="8139113" cy="508635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338138" algn="l"/>
              </a:tabLst>
            </a:pPr>
            <a:r>
              <a:rPr lang="en-US" i="1" dirty="0" err="1"/>
              <a:t>Mataas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panganib</a:t>
            </a:r>
            <a:r>
              <a:rPr lang="en-US" i="1" dirty="0"/>
              <a:t> ng: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Stroke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sanggol</a:t>
            </a:r>
            <a:r>
              <a:rPr lang="en-US" dirty="0"/>
              <a:t> o </a:t>
            </a:r>
            <a:r>
              <a:rPr lang="en-US" dirty="0" err="1"/>
              <a:t>pagdurugo</a:t>
            </a:r>
            <a:r>
              <a:rPr lang="en-US" dirty="0"/>
              <a:t> ng </a:t>
            </a:r>
            <a:r>
              <a:rPr lang="en-US" dirty="0" err="1"/>
              <a:t>utak</a:t>
            </a:r>
            <a:r>
              <a:rPr lang="en-US" dirty="0"/>
              <a:t>, </a:t>
            </a:r>
            <a:r>
              <a:rPr lang="en-US" dirty="0" err="1"/>
              <a:t>madalas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ikinamamatay</a:t>
            </a:r>
            <a:endParaRPr lang="en-US" dirty="0"/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 err="1"/>
              <a:t>Napaagang</a:t>
            </a:r>
            <a:r>
              <a:rPr lang="en-US" dirty="0"/>
              <a:t> </a:t>
            </a:r>
            <a:r>
              <a:rPr lang="en-US" dirty="0" err="1"/>
              <a:t>pagsilang</a:t>
            </a:r>
            <a:endParaRPr lang="en-US" dirty="0"/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HIV o </a:t>
            </a:r>
            <a:r>
              <a:rPr lang="en-US" dirty="0" err="1"/>
              <a:t>panganib</a:t>
            </a:r>
            <a:r>
              <a:rPr lang="en-US" dirty="0"/>
              <a:t> </a:t>
            </a:r>
            <a:r>
              <a:rPr lang="en-US" dirty="0" err="1"/>
              <a:t>mula</a:t>
            </a:r>
            <a:r>
              <a:rPr lang="en-US" dirty="0"/>
              <a:t> </a:t>
            </a:r>
            <a:r>
              <a:rPr lang="en-US" dirty="0" err="1"/>
              <a:t>pagkalantad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hepatitis </a:t>
            </a:r>
            <a:r>
              <a:rPr lang="en-US" dirty="0" err="1"/>
              <a:t>na</a:t>
            </a:r>
            <a:r>
              <a:rPr lang="en-US" dirty="0"/>
              <a:t> virus</a:t>
            </a:r>
          </a:p>
          <a:p>
            <a:pPr marL="0" indent="0">
              <a:lnSpc>
                <a:spcPct val="90000"/>
              </a:lnSpc>
              <a:spcBef>
                <a:spcPts val="1800"/>
              </a:spcBef>
              <a:buClrTx/>
              <a:buNone/>
              <a:tabLst>
                <a:tab pos="338138" algn="l"/>
              </a:tabLst>
            </a:pPr>
            <a:r>
              <a:rPr lang="en-US" i="1" dirty="0" err="1"/>
              <a:t>Epekto</a:t>
            </a:r>
            <a:r>
              <a:rPr lang="en-US" i="1" dirty="0"/>
              <a:t> ng </a:t>
            </a:r>
            <a:r>
              <a:rPr lang="en-US" i="1" dirty="0" err="1"/>
              <a:t>Shabu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mga</a:t>
            </a:r>
            <a:r>
              <a:rPr lang="en-US" i="1" dirty="0"/>
              <a:t> </a:t>
            </a:r>
            <a:r>
              <a:rPr lang="en-US" i="1" dirty="0" err="1"/>
              <a:t>bata</a:t>
            </a:r>
            <a:r>
              <a:rPr lang="en-US" i="1" dirty="0"/>
              <a:t>: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/>
              <a:t>Abnormal ang reflexes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 err="1"/>
              <a:t>Pagiging</a:t>
            </a:r>
            <a:r>
              <a:rPr lang="en-US" dirty="0"/>
              <a:t> irritable</a:t>
            </a:r>
          </a:p>
          <a:p>
            <a:pPr>
              <a:lnSpc>
                <a:spcPct val="90000"/>
              </a:lnSpc>
              <a:buClrTx/>
              <a:tabLst>
                <a:tab pos="338138" algn="l"/>
              </a:tabLst>
            </a:pPr>
            <a:r>
              <a:rPr lang="en-US" dirty="0" err="1"/>
              <a:t>Walang</a:t>
            </a:r>
            <a:r>
              <a:rPr lang="en-US" dirty="0"/>
              <a:t> </a:t>
            </a:r>
            <a:r>
              <a:rPr lang="en-US" dirty="0" err="1"/>
              <a:t>ganang</a:t>
            </a:r>
            <a:r>
              <a:rPr lang="en-US" dirty="0"/>
              <a:t> </a:t>
            </a:r>
            <a:r>
              <a:rPr lang="en-US" dirty="0" err="1"/>
              <a:t>kumain</a:t>
            </a:r>
            <a:r>
              <a:rPr lang="en-US" dirty="0"/>
              <a:t> at </a:t>
            </a:r>
            <a:r>
              <a:rPr lang="en-US" dirty="0" err="1"/>
              <a:t>nahihirapan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digestion ng </a:t>
            </a:r>
            <a:r>
              <a:rPr lang="en-US" dirty="0" err="1"/>
              <a:t>pagkain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4013BCD-6CD1-475A-9CCC-F08A5CB370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6-</a:t>
            </a:r>
            <a:fld id="{76A372EF-1D75-443B-9549-919169D4987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Session 4: Methamphetamine  and Cocain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Differences Between Cocaine and Methamphetamine&amp;quot;&quot;/&gt;&lt;property id=&quot;20307&quot; value=&quot;306&quot;/&gt;&lt;/object&gt;&lt;object type=&quot;3&quot; unique_id=&quot;10005&quot;&gt;&lt;property id=&quot;20148&quot; value=&quot;5&quot;/&gt;&lt;property id=&quot;20300&quot; value=&quot;Slide 3 - &amp;quot;Dopamine&amp;quot;&quot;/&gt;&lt;property id=&quot;20307&quot; value=&quot;264&quot;/&gt;&lt;/object&gt;&lt;object type=&quot;3&quot; unique_id=&quot;10006&quot;&gt;&lt;property id=&quot;20148&quot; value=&quot;5&quot;/&gt;&lt;property id=&quot;20300&quot; value=&quot;Slide 4 - &amp;quot;Example of Dopamine’s Effect&amp;quot;&quot;/&gt;&lt;property id=&quot;20307&quot; value=&quot;265&quot;/&gt;&lt;/object&gt;&lt;object type=&quot;3&quot; unique_id=&quot;10007&quot;&gt;&lt;property id=&quot;20148&quot; value=&quot;5&quot;/&gt;&lt;property id=&quot;20300&quot; value=&quot;Slide 5 - &amp;quot;Dopamine Imbalance&amp;quot;&quot;/&gt;&lt;property id=&quot;20307&quot; value=&quot;266&quot;/&gt;&lt;/object&gt;&lt;object type=&quot;3&quot; unique_id=&quot;10008&quot;&gt;&lt;property id=&quot;20148&quot; value=&quot;5&quot;/&gt;&lt;property id=&quot;20300&quot; value=&quot;Slide 6 - &amp;quot;Dopamine and Stimulant Drugs&amp;quot;&quot;/&gt;&lt;property id=&quot;20307&quot; value=&quot;305&quot;/&gt;&lt;/object&gt;&lt;object type=&quot;3&quot; unique_id=&quot;10009&quot;&gt;&lt;property id=&quot;20148&quot; value=&quot;5&quot;/&gt;&lt;property id=&quot;20300&quot; value=&quot;Slide 7 - &amp;quot;Dopamine and Stimulant Use Over Time&amp;quot;&quot;/&gt;&lt;property id=&quot;20307&quot; value=&quot;307&quot;/&gt;&lt;/object&gt;&lt;object type=&quot;3&quot; unique_id=&quot;10010&quot;&gt;&lt;property id=&quot;20148&quot; value=&quot;5&quot;/&gt;&lt;property id=&quot;20300&quot; value=&quot;Slide 8 - &amp;quot;Cycle of Addiction&amp;quot;&quot;/&gt;&lt;property id=&quot;20307&quot; value=&quot;262&quot;/&gt;&lt;/object&gt;&lt;object type=&quot;3&quot; unique_id=&quot;10011&quot;&gt;&lt;property id=&quot;20148&quot; value=&quot;5&quot;/&gt;&lt;property id=&quot;20300&quot; value=&quot;Slide 9 - &amp;quot;Route of Administration&amp;quot;&quot;/&gt;&lt;property id=&quot;20307&quot; value=&quot;267&quot;/&gt;&lt;/object&gt;&lt;object type=&quot;3&quot; unique_id=&quot;10012&quot;&gt;&lt;property id=&quot;20148&quot; value=&quot;5&quot;/&gt;&lt;property id=&quot;20300&quot; value=&quot;Slide 10 - &amp;quot;Methamphetamine&amp;quot;&quot;/&gt;&lt;property id=&quot;20307&quot; value=&quot;287&quot;/&gt;&lt;/object&gt;&lt;object type=&quot;3&quot; unique_id=&quot;10013&quot;&gt;&lt;property id=&quot;20148&quot; value=&quot;5&quot;/&gt;&lt;property id=&quot;20300&quot; value=&quot;Slide 11 - &amp;quot;Street Names&amp;quot;&quot;/&gt;&lt;property id=&quot;20307&quot; value=&quot;261&quot;/&gt;&lt;/object&gt;&lt;object type=&quot;3&quot; unique_id=&quot;10014&quot;&gt;&lt;property id=&quot;20148&quot; value=&quot;5&quot;/&gt;&lt;property id=&quot;20300&quot; value=&quot;Slide 12 - &amp;quot;Popularity of Meth&amp;quot;&quot;/&gt;&lt;property id=&quot;20307&quot; value=&quot;257&quot;/&gt;&lt;/object&gt;&lt;object type=&quot;3&quot; unique_id=&quot;10015&quot;&gt;&lt;property id=&quot;20148&quot; value=&quot;5&quot;/&gt;&lt;property id=&quot;20300&quot; value=&quot;Slide 13 - &amp;quot;Who Uses Meth?&amp;quot;&quot;/&gt;&lt;property id=&quot;20307&quot; value=&quot;259&quot;/&gt;&lt;/object&gt;&lt;object type=&quot;3&quot; unique_id=&quot;10016&quot;&gt;&lt;property id=&quot;20148&quot; value=&quot;5&quot;/&gt;&lt;property id=&quot;20300&quot; value=&quot;Slide 14 - &amp;quot;Immediate Psychological Effects&amp;quot;&quot;/&gt;&lt;property id=&quot;20307&quot; value=&quot;258&quot;/&gt;&lt;/object&gt;&lt;object type=&quot;3&quot; unique_id=&quot;10017&quot;&gt;&lt;property id=&quot;20148&quot; value=&quot;5&quot;/&gt;&lt;property id=&quot;20300&quot; value=&quot;Slide 15 - &amp;quot;Immediate Physical Effects&amp;quot;&quot;/&gt;&lt;property id=&quot;20307&quot; value=&quot;269&quot;/&gt;&lt;/object&gt;&lt;object type=&quot;3&quot; unique_id=&quot;10018&quot;&gt;&lt;property id=&quot;20148&quot; value=&quot;5&quot;/&gt;&lt;property id=&quot;20300&quot; value=&quot;Slide 16 - &amp;quot;Toxic Effects&amp;quot;&quot;/&gt;&lt;property id=&quot;20307&quot; value=&quot;270&quot;/&gt;&lt;/object&gt;&lt;object type=&quot;3&quot; unique_id=&quot;10019&quot;&gt;&lt;property id=&quot;20148&quot; value=&quot;5&quot;/&gt;&lt;property id=&quot;20300&quot; value=&quot;Slide 17 - &amp;quot;Chronic Psychological Effects&amp;quot;&quot;/&gt;&lt;property id=&quot;20307&quot; value=&quot;271&quot;/&gt;&lt;/object&gt;&lt;object type=&quot;3&quot; unique_id=&quot;10020&quot;&gt;&lt;property id=&quot;20148&quot; value=&quot;5&quot;/&gt;&lt;property id=&quot;20300&quot; value=&quot;Slide 18 - &amp;quot;Severe Psychological Effects&amp;quot;&quot;/&gt;&lt;property id=&quot;20307&quot; value=&quot;272&quot;/&gt;&lt;/object&gt;&lt;object type=&quot;3&quot; unique_id=&quot;10021&quot;&gt;&lt;property id=&quot;20148&quot; value=&quot;5&quot;/&gt;&lt;property id=&quot;20300&quot; value=&quot;Slide 19 - &amp;quot;Chronic Physical Effects &amp;quot;&quot;/&gt;&lt;property id=&quot;20307&quot; value=&quot;274&quot;/&gt;&lt;/object&gt;&lt;object type=&quot;3&quot; unique_id=&quot;10022&quot;&gt;&lt;property id=&quot;20148&quot; value=&quot;5&quot;/&gt;&lt;property id=&quot;20300&quot; value=&quot;Slide 20 - &amp;quot;Severe Physical Effects &amp;quot;&quot;/&gt;&lt;property id=&quot;20307&quot; value=&quot;275&quot;/&gt;&lt;/object&gt;&lt;object type=&quot;3&quot; unique_id=&quot;10023&quot;&gt;&lt;property id=&quot;20148&quot; value=&quot;5&quot;/&gt;&lt;property id=&quot;20300&quot; value=&quot;Slide 21 - &amp;quot;Meth Is Not Just Meth&amp;quot;&quot;/&gt;&lt;property id=&quot;20307&quot; value=&quot;276&quot;/&gt;&lt;/object&gt;&lt;object type=&quot;3&quot; unique_id=&quot;10024&quot;&gt;&lt;property id=&quot;20148&quot; value=&quot;5&quot;/&gt;&lt;property id=&quot;20300&quot; value=&quot;Slide 22 - &amp;quot;Injecting Meth&amp;quot;&quot;/&gt;&lt;property id=&quot;20307&quot; value=&quot;277&quot;/&gt;&lt;/object&gt;&lt;object type=&quot;3&quot; unique_id=&quot;10025&quot;&gt;&lt;property id=&quot;20148&quot; value=&quot;5&quot;/&gt;&lt;property id=&quot;20300&quot; value=&quot;Slide 23 - &amp;quot;Snorting Meth&amp;quot;&quot;/&gt;&lt;property id=&quot;20307&quot; value=&quot;278&quot;/&gt;&lt;/object&gt;&lt;object type=&quot;3&quot; unique_id=&quot;10026&quot;&gt;&lt;property id=&quot;20148&quot; value=&quot;5&quot;/&gt;&lt;property id=&quot;20300&quot; value=&quot;Slide 24 - &amp;quot;Smoking Meth&amp;quot;&quot;/&gt;&lt;property id=&quot;20307&quot; value=&quot;279&quot;/&gt;&lt;/object&gt;&lt;object type=&quot;3&quot; unique_id=&quot;10027&quot;&gt;&lt;property id=&quot;20148&quot; value=&quot;5&quot;/&gt;&lt;property id=&quot;20300&quot; value=&quot;Slide 25 - &amp;quot;Meth Dose and Effects&amp;quot;&quot;/&gt;&lt;property id=&quot;20307&quot; value=&quot;263&quot;/&gt;&lt;/object&gt;&lt;object type=&quot;3&quot; unique_id=&quot;10028&quot;&gt;&lt;property id=&quot;20148&quot; value=&quot;5&quot;/&gt;&lt;property id=&quot;20300&quot; value=&quot;Slide 26 - &amp;quot;Pregnancy and Meth&amp;quot;&quot;/&gt;&lt;property id=&quot;20307&quot; value=&quot;280&quot;/&gt;&lt;/object&gt;&lt;object type=&quot;3&quot; unique_id=&quot;10029&quot;&gt;&lt;property id=&quot;20148&quot; value=&quot;5&quot;/&gt;&lt;property id=&quot;20300&quot; value=&quot;Slide 27 - &amp;quot;Other Effects on Children&amp;quot;&quot;/&gt;&lt;property id=&quot;20307&quot; value=&quot;284&quot;/&gt;&lt;/object&gt;&lt;object type=&quot;3&quot; unique_id=&quot;10030&quot;&gt;&lt;property id=&quot;20148&quot; value=&quot;5&quot;/&gt;&lt;property id=&quot;20300&quot; value=&quot;Slide 28 - &amp;quot;Other Problems With Meth Labs&amp;quot;&quot;/&gt;&lt;property id=&quot;20307&quot; value=&quot;285&quot;/&gt;&lt;/object&gt;&lt;object type=&quot;3&quot; unique_id=&quot;10031&quot;&gt;&lt;property id=&quot;20148&quot; value=&quot;5&quot;/&gt;&lt;property id=&quot;20300&quot; value=&quot;Slide 29 - &amp;quot;Cocaine&amp;quot;&quot;/&gt;&lt;property id=&quot;20307&quot; value=&quot;286&quot;/&gt;&lt;/object&gt;&lt;object type=&quot;3&quot; unique_id=&quot;10032&quot;&gt;&lt;property id=&quot;20148&quot; value=&quot;5&quot;/&gt;&lt;property id=&quot;20300&quot; value=&quot;Slide 30 - &amp;quot;Street Names&amp;quot;&quot;/&gt;&lt;property id=&quot;20307&quot; value=&quot;288&quot;/&gt;&lt;/object&gt;&lt;object type=&quot;3&quot; unique_id=&quot;10033&quot;&gt;&lt;property id=&quot;20148&quot; value=&quot;5&quot;/&gt;&lt;property id=&quot;20300&quot; value=&quot;Slide 31 - &amp;quot;Crack Cocaine&amp;quot;&quot;/&gt;&lt;property id=&quot;20307&quot; value=&quot;289&quot;/&gt;&lt;/object&gt;&lt;object type=&quot;3&quot; unique_id=&quot;10034&quot;&gt;&lt;property id=&quot;20148&quot; value=&quot;5&quot;/&gt;&lt;property id=&quot;20300&quot; value=&quot;Slide 32 - &amp;quot;Popularity of Cocaine&amp;quot;&quot;/&gt;&lt;property id=&quot;20307&quot; value=&quot;290&quot;/&gt;&lt;/object&gt;&lt;object type=&quot;3&quot; unique_id=&quot;10035&quot;&gt;&lt;property id=&quot;20148&quot; value=&quot;5&quot;/&gt;&lt;property id=&quot;20300&quot; value=&quot;Slide 33 - &amp;quot;Who Uses Cocaine?&amp;quot;&quot;/&gt;&lt;property id=&quot;20307&quot; value=&quot;291&quot;/&gt;&lt;/object&gt;&lt;object type=&quot;3&quot; unique_id=&quot;10036&quot;&gt;&lt;property id=&quot;20148&quot; value=&quot;5&quot;/&gt;&lt;property id=&quot;20300&quot; value=&quot;Slide 34 - &amp;quot;Immediate Psychological Effects&amp;quot;&quot;/&gt;&lt;property id=&quot;20307&quot; value=&quot;292&quot;/&gt;&lt;/object&gt;&lt;object type=&quot;3&quot; unique_id=&quot;10037&quot;&gt;&lt;property id=&quot;20148&quot; value=&quot;5&quot;/&gt;&lt;property id=&quot;20300&quot; value=&quot;Slide 35 - &amp;quot;Immediate Physical Effects        Constricted blood vessels&amp;quot;&quot;/&gt;&lt;property id=&quot;20307&quot; value=&quot;293&quot;/&gt;&lt;/object&gt;&lt;object type=&quot;3&quot; unique_id=&quot;10038&quot;&gt;&lt;property id=&quot;20148&quot; value=&quot;5&quot;/&gt;&lt;property id=&quot;20300&quot; value=&quot;Slide 36 - &amp;quot;Warning&amp;quot;&quot;/&gt;&lt;property id=&quot;20307&quot; value=&quot;294&quot;/&gt;&lt;/object&gt;&lt;object type=&quot;3&quot; unique_id=&quot;10039&quot;&gt;&lt;property id=&quot;20148&quot; value=&quot;5&quot;/&gt;&lt;property id=&quot;20300&quot; value=&quot;Slide 37 - &amp;quot;Chronic Psychological Effects&amp;quot;&quot;/&gt;&lt;property id=&quot;20307&quot; value=&quot;296&quot;/&gt;&lt;/object&gt;&lt;object type=&quot;3&quot; unique_id=&quot;10040&quot;&gt;&lt;property id=&quot;20148&quot; value=&quot;5&quot;/&gt;&lt;property id=&quot;20300&quot; value=&quot;Slide 38 - &amp;quot;Chronic Physical Effects&amp;quot;&quot;/&gt;&lt;property id=&quot;20307&quot; value=&quot;297&quot;/&gt;&lt;/object&gt;&lt;object type=&quot;3&quot; unique_id=&quot;10041&quot;&gt;&lt;property id=&quot;20148&quot; value=&quot;5&quot;/&gt;&lt;property id=&quot;20300&quot; value=&quot;Slide 39 - &amp;quot;Injecting Cocaine&amp;quot;&quot;/&gt;&lt;property id=&quot;20307&quot; value=&quot;298&quot;/&gt;&lt;/object&gt;&lt;object type=&quot;3&quot; unique_id=&quot;10042&quot;&gt;&lt;property id=&quot;20148&quot; value=&quot;5&quot;/&gt;&lt;property id=&quot;20300&quot; value=&quot;Slide 40 - &amp;quot;Snorting Cocaine&amp;quot;&quot;/&gt;&lt;property id=&quot;20307&quot; value=&quot;299&quot;/&gt;&lt;/object&gt;&lt;object type=&quot;3&quot; unique_id=&quot;10043&quot;&gt;&lt;property id=&quot;20148&quot; value=&quot;5&quot;/&gt;&lt;property id=&quot;20300&quot; value=&quot;Slide 41 - &amp;quot;Smoking Crack&amp;quot;&quot;/&gt;&lt;property id=&quot;20307&quot; value=&quot;300&quot;/&gt;&lt;/object&gt;&lt;object type=&quot;3&quot; unique_id=&quot;10044&quot;&gt;&lt;property id=&quot;20148&quot; value=&quot;5&quot;/&gt;&lt;property id=&quot;20300&quot; value=&quot;Slide 42 - &amp;quot;Cocaine Dose and Effects&amp;quot;&quot;/&gt;&lt;property id=&quot;20307&quot; value=&quot;302&quot;/&gt;&lt;/object&gt;&lt;object type=&quot;3&quot; unique_id=&quot;10045&quot;&gt;&lt;property id=&quot;20148&quot; value=&quot;5&quot;/&gt;&lt;property id=&quot;20300&quot; value=&quot;Slide 43 - &amp;quot;Pregnancy and Cocaine&amp;quot;&quot;/&gt;&lt;property id=&quot;20307&quot; value=&quot;303&quot;/&gt;&lt;/object&gt;&lt;object type=&quot;3&quot; unique_id=&quot;10046&quot;&gt;&lt;property id=&quot;20148&quot; value=&quot;5&quot;/&gt;&lt;property id=&quot;20300&quot; value=&quot;Slide 44 - &amp;quot;Cocaine–Exposed Children&amp;quot;&quot;/&gt;&lt;property id=&quot;20307&quot; value=&quot;304&quot;/&gt;&lt;/object&gt;&lt;/object&gt;&lt;object type=&quot;8&quot; unique_id=&quot;10092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Matrix Family Ed Slides">
  <a:themeElements>
    <a:clrScheme name="Matrix Family Ed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trix Family Ed Slid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trix Family Ed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trix Family Ed Slid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trix Family Ed Slid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4383</TotalTime>
  <Words>1858</Words>
  <PresentationFormat>On-screen Show (4:3)</PresentationFormat>
  <Paragraphs>314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Matrix Family Ed Slides</vt:lpstr>
      <vt:lpstr>PowerPoint Presentation</vt:lpstr>
      <vt:lpstr>Tanong:</vt:lpstr>
      <vt:lpstr>Ang Shabu ay hindi lang Shabu</vt:lpstr>
      <vt:lpstr>Tanong:</vt:lpstr>
      <vt:lpstr>Pagtuturok ng Shabu</vt:lpstr>
      <vt:lpstr>Paglanghap ng Shabu</vt:lpstr>
      <vt:lpstr>Paghithit ng Shabu</vt:lpstr>
      <vt:lpstr>Dose/Dosis or Dami ng Tinirang Shabu at ang Toxic Effects Nito:</vt:lpstr>
      <vt:lpstr>Pagbubuntis at Shabu</vt:lpstr>
      <vt:lpstr>Cocaine</vt:lpstr>
      <vt:lpstr>Tanong:</vt:lpstr>
      <vt:lpstr>Crack na Cocaine</vt:lpstr>
      <vt:lpstr>Agarang Sikolohikal na Epekto</vt:lpstr>
      <vt:lpstr>Mga Agarang Epekto sa Katawan</vt:lpstr>
      <vt:lpstr>Babala</vt:lpstr>
      <vt:lpstr>Pangmatagalang Sikolohikal na Epekto</vt:lpstr>
      <vt:lpstr>Pangmatagalang Epekto sa Pangangatawan</vt:lpstr>
      <vt:lpstr>Pagtuturok ng Cocaine</vt:lpstr>
      <vt:lpstr>Pagsinghot ng Cocaine</vt:lpstr>
      <vt:lpstr>Paghithit ng Cocaine</vt:lpstr>
      <vt:lpstr>Dosage ng Cocaine at Mga Nakalalasong Epekto</vt:lpstr>
      <vt:lpstr>Pagbubuntis at Cocaine</vt:lpstr>
      <vt:lpstr>Mga Batang na Expose sa Cocaine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2019-10-30T02:27:45Z</cp:lastPrinted>
  <dcterms:created xsi:type="dcterms:W3CDTF">2005-03-31T16:25:36Z</dcterms:created>
  <dcterms:modified xsi:type="dcterms:W3CDTF">2020-08-25T08:09:15Z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