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98" r:id="rId3"/>
    <p:sldId id="292" r:id="rId4"/>
    <p:sldId id="300" r:id="rId5"/>
    <p:sldId id="296" r:id="rId6"/>
    <p:sldId id="276" r:id="rId7"/>
    <p:sldId id="303" r:id="rId8"/>
    <p:sldId id="262" r:id="rId9"/>
    <p:sldId id="284" r:id="rId10"/>
    <p:sldId id="304" r:id="rId11"/>
  </p:sldIdLst>
  <p:sldSz cx="9144000" cy="6858000" type="screen4x3"/>
  <p:notesSz cx="6805613" cy="99393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IKAI0128" initials="K"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11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9099" cy="49696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ltLang="ja-JP"/>
          </a:p>
        </p:txBody>
      </p:sp>
      <p:sp>
        <p:nvSpPr>
          <p:cNvPr id="46083" name="Rectangle 3"/>
          <p:cNvSpPr>
            <a:spLocks noGrp="1" noChangeArrowheads="1"/>
          </p:cNvSpPr>
          <p:nvPr>
            <p:ph type="dt" sz="quarter" idx="1"/>
          </p:nvPr>
        </p:nvSpPr>
        <p:spPr bwMode="auto">
          <a:xfrm>
            <a:off x="3854939" y="0"/>
            <a:ext cx="2949099" cy="49696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8351A9C1-5557-4433-90B3-144C225AE131}" type="datetimeFigureOut">
              <a:rPr lang="en-US" altLang="ja-JP"/>
              <a:pPr>
                <a:defRPr/>
              </a:pPr>
              <a:t>2/6/2018</a:t>
            </a:fld>
            <a:endParaRPr lang="en-US" altLang="ja-JP"/>
          </a:p>
        </p:txBody>
      </p:sp>
      <p:sp>
        <p:nvSpPr>
          <p:cNvPr id="46084" name="Rectangle 4"/>
          <p:cNvSpPr>
            <a:spLocks noGrp="1" noChangeArrowheads="1"/>
          </p:cNvSpPr>
          <p:nvPr>
            <p:ph type="ftr" sz="quarter" idx="2"/>
          </p:nvPr>
        </p:nvSpPr>
        <p:spPr bwMode="auto">
          <a:xfrm>
            <a:off x="0" y="9440646"/>
            <a:ext cx="2949099" cy="49696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ltLang="ja-JP"/>
          </a:p>
        </p:txBody>
      </p:sp>
      <p:sp>
        <p:nvSpPr>
          <p:cNvPr id="46085" name="Rectangle 5"/>
          <p:cNvSpPr>
            <a:spLocks noGrp="1" noChangeArrowheads="1"/>
          </p:cNvSpPr>
          <p:nvPr>
            <p:ph type="sldNum" sz="quarter" idx="3"/>
          </p:nvPr>
        </p:nvSpPr>
        <p:spPr bwMode="auto">
          <a:xfrm>
            <a:off x="3854939" y="9440646"/>
            <a:ext cx="2949099" cy="49696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2B34FD51-73EB-4B1E-8849-5E4C97DA0019}" type="slidenum">
              <a:rPr lang="en-US" altLang="ja-JP"/>
              <a:pPr>
                <a:defRPr/>
              </a:pPr>
              <a:t>‹#›</a:t>
            </a:fld>
            <a:endParaRPr lang="en-US" altLang="ja-JP"/>
          </a:p>
        </p:txBody>
      </p:sp>
    </p:spTree>
    <p:extLst>
      <p:ext uri="{BB962C8B-B14F-4D97-AF65-F5344CB8AC3E}">
        <p14:creationId xmlns:p14="http://schemas.microsoft.com/office/powerpoint/2010/main" val="223039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GB" altLang="ja-JP"/>
          </a:p>
        </p:txBody>
      </p:sp>
      <p:sp>
        <p:nvSpPr>
          <p:cNvPr id="3" name="Date Placeholder 2"/>
          <p:cNvSpPr>
            <a:spLocks noGrp="1"/>
          </p:cNvSpPr>
          <p:nvPr>
            <p:ph type="dt" idx="1"/>
          </p:nvPr>
        </p:nvSpPr>
        <p:spPr>
          <a:xfrm>
            <a:off x="3854939" y="0"/>
            <a:ext cx="2949099" cy="496967"/>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91FF2EB-73C8-4A7B-A867-AA1512507D44}" type="datetimeFigureOut">
              <a:rPr lang="en-US" altLang="ja-JP"/>
              <a:pPr>
                <a:defRPr/>
              </a:pPr>
              <a:t>2/6/2018</a:t>
            </a:fld>
            <a:endParaRPr lang="en-US" altLang="ja-JP"/>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0646"/>
            <a:ext cx="2949099" cy="496967"/>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GB" altLang="ja-JP"/>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0997182E-A208-4C37-9074-A9CD598F0C04}" type="slidenum">
              <a:rPr lang="en-US" altLang="ja-JP"/>
              <a:pPr>
                <a:defRPr/>
              </a:pPr>
              <a:t>‹#›</a:t>
            </a:fld>
            <a:endParaRPr lang="en-US" altLang="ja-JP"/>
          </a:p>
        </p:txBody>
      </p:sp>
    </p:spTree>
    <p:extLst>
      <p:ext uri="{BB962C8B-B14F-4D97-AF65-F5344CB8AC3E}">
        <p14:creationId xmlns:p14="http://schemas.microsoft.com/office/powerpoint/2010/main" val="9308199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ja-JP"/>
          </a:p>
        </p:txBody>
      </p:sp>
      <p:sp>
        <p:nvSpPr>
          <p:cNvPr id="15364" name="Slide Number Placeholder 3"/>
          <p:cNvSpPr>
            <a:spLocks noGrp="1"/>
          </p:cNvSpPr>
          <p:nvPr>
            <p:ph type="sldNum" sz="quarter" idx="5"/>
          </p:nvPr>
        </p:nvSpPr>
        <p:spPr bwMode="auto">
          <a:noFill/>
          <a:ln>
            <a:miter lim="800000"/>
            <a:headEnd/>
            <a:tailEnd/>
          </a:ln>
        </p:spPr>
        <p:txBody>
          <a:bodyPr/>
          <a:lstStyle/>
          <a:p>
            <a:fld id="{1E799C17-F01B-4E1B-9D10-AAA7E900BA22}" type="slidenum">
              <a:rPr lang="en-US" altLang="ja-JP" smtClean="0"/>
              <a:pPr/>
              <a:t>6</a:t>
            </a:fld>
            <a:endParaRPr lang="en-US" altLang="ja-JP"/>
          </a:p>
        </p:txBody>
      </p:sp>
    </p:spTree>
    <p:extLst>
      <p:ext uri="{BB962C8B-B14F-4D97-AF65-F5344CB8AC3E}">
        <p14:creationId xmlns:p14="http://schemas.microsoft.com/office/powerpoint/2010/main" val="157428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6" name="Rectangle 6"/>
          <p:cNvSpPr>
            <a:spLocks noGrp="1" noChangeArrowheads="1"/>
          </p:cNvSpPr>
          <p:nvPr>
            <p:ph type="sldNum" sz="quarter" idx="12"/>
          </p:nvPr>
        </p:nvSpPr>
        <p:spPr>
          <a:ln/>
        </p:spPr>
        <p:txBody>
          <a:bodyPr/>
          <a:lstStyle>
            <a:lvl1pPr>
              <a:defRPr/>
            </a:lvl1pPr>
          </a:lstStyle>
          <a:p>
            <a:pPr>
              <a:defRPr/>
            </a:pPr>
            <a:fld id="{8AA888C2-0084-469B-B3FB-7CF8551B1653}"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A1FB13-022E-4FDA-8E48-1A929711B1A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6" name="Rectangle 6"/>
          <p:cNvSpPr>
            <a:spLocks noGrp="1" noChangeArrowheads="1"/>
          </p:cNvSpPr>
          <p:nvPr>
            <p:ph type="sldNum" sz="quarter" idx="12"/>
          </p:nvPr>
        </p:nvSpPr>
        <p:spPr>
          <a:ln/>
        </p:spPr>
        <p:txBody>
          <a:bodyPr/>
          <a:lstStyle>
            <a:lvl1pPr>
              <a:defRPr/>
            </a:lvl1pPr>
          </a:lstStyle>
          <a:p>
            <a:pPr>
              <a:defRPr/>
            </a:pPr>
            <a:fld id="{050F66F5-BC29-4F1E-A472-77A11BDAF26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a:t>Click to edit Master title style</a:t>
            </a:r>
          </a:p>
        </p:txBody>
      </p:sp>
      <p:sp>
        <p:nvSpPr>
          <p:cNvPr id="3" name="SmartArt Placeholder 2"/>
          <p:cNvSpPr>
            <a:spLocks noGrp="1"/>
          </p:cNvSpPr>
          <p:nvPr>
            <p:ph type="dgm" idx="1"/>
          </p:nvPr>
        </p:nvSpPr>
        <p:spPr>
          <a:xfrm>
            <a:off x="609600" y="1600200"/>
            <a:ext cx="7924800" cy="4419600"/>
          </a:xfrm>
        </p:spPr>
        <p:txBody>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pPr>
              <a:defRPr/>
            </a:pPr>
            <a:endParaRPr lang="en-GB" altLang="ja-JP"/>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GB" altLang="ja-JP"/>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pPr>
              <a:defRPr/>
            </a:pPr>
            <a:fld id="{5445BBD5-E8F3-4B01-92BA-3C141CA880D4}"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AAECAA-0080-4182-BE48-24899CE3227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6" name="Rectangle 6"/>
          <p:cNvSpPr>
            <a:spLocks noGrp="1" noChangeArrowheads="1"/>
          </p:cNvSpPr>
          <p:nvPr>
            <p:ph type="sldNum" sz="quarter" idx="12"/>
          </p:nvPr>
        </p:nvSpPr>
        <p:spPr>
          <a:ln/>
        </p:spPr>
        <p:txBody>
          <a:bodyPr/>
          <a:lstStyle>
            <a:lvl1pPr>
              <a:defRPr/>
            </a:lvl1pPr>
          </a:lstStyle>
          <a:p>
            <a:pPr>
              <a:defRPr/>
            </a:pPr>
            <a:fld id="{30EC4ED5-698D-4159-A6C1-E7A2F8E8B5F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7" name="Rectangle 6"/>
          <p:cNvSpPr>
            <a:spLocks noGrp="1" noChangeArrowheads="1"/>
          </p:cNvSpPr>
          <p:nvPr>
            <p:ph type="sldNum" sz="quarter" idx="12"/>
          </p:nvPr>
        </p:nvSpPr>
        <p:spPr>
          <a:ln/>
        </p:spPr>
        <p:txBody>
          <a:bodyPr/>
          <a:lstStyle>
            <a:lvl1pPr>
              <a:defRPr/>
            </a:lvl1pPr>
          </a:lstStyle>
          <a:p>
            <a:pPr>
              <a:defRPr/>
            </a:pPr>
            <a:fld id="{D3A0369B-21D7-4AB9-B06F-B11A7A50B39A}"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9" name="Rectangle 6"/>
          <p:cNvSpPr>
            <a:spLocks noGrp="1" noChangeArrowheads="1"/>
          </p:cNvSpPr>
          <p:nvPr>
            <p:ph type="sldNum" sz="quarter" idx="12"/>
          </p:nvPr>
        </p:nvSpPr>
        <p:spPr>
          <a:ln/>
        </p:spPr>
        <p:txBody>
          <a:bodyPr/>
          <a:lstStyle>
            <a:lvl1pPr>
              <a:defRPr/>
            </a:lvl1pPr>
          </a:lstStyle>
          <a:p>
            <a:pPr>
              <a:defRPr/>
            </a:pPr>
            <a:fld id="{63D22B8A-3000-4DD4-BA41-6064B7358AA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5" name="Rectangle 6"/>
          <p:cNvSpPr>
            <a:spLocks noGrp="1" noChangeArrowheads="1"/>
          </p:cNvSpPr>
          <p:nvPr>
            <p:ph type="sldNum" sz="quarter" idx="12"/>
          </p:nvPr>
        </p:nvSpPr>
        <p:spPr>
          <a:ln/>
        </p:spPr>
        <p:txBody>
          <a:bodyPr/>
          <a:lstStyle>
            <a:lvl1pPr>
              <a:defRPr/>
            </a:lvl1pPr>
          </a:lstStyle>
          <a:p>
            <a:pPr>
              <a:defRPr/>
            </a:pPr>
            <a:fld id="{DD3B33A3-5FD4-47CB-8975-3BA8EE6F9661}"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4" name="Rectangle 6"/>
          <p:cNvSpPr>
            <a:spLocks noGrp="1" noChangeArrowheads="1"/>
          </p:cNvSpPr>
          <p:nvPr>
            <p:ph type="sldNum" sz="quarter" idx="12"/>
          </p:nvPr>
        </p:nvSpPr>
        <p:spPr>
          <a:ln/>
        </p:spPr>
        <p:txBody>
          <a:bodyPr/>
          <a:lstStyle>
            <a:lvl1pPr>
              <a:defRPr/>
            </a:lvl1pPr>
          </a:lstStyle>
          <a:p>
            <a:pPr>
              <a:defRPr/>
            </a:pPr>
            <a:fld id="{578B53B4-09DA-441F-8754-3CAF2AC05FDE}"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7" name="Rectangle 6"/>
          <p:cNvSpPr>
            <a:spLocks noGrp="1" noChangeArrowheads="1"/>
          </p:cNvSpPr>
          <p:nvPr>
            <p:ph type="sldNum" sz="quarter" idx="12"/>
          </p:nvPr>
        </p:nvSpPr>
        <p:spPr>
          <a:ln/>
        </p:spPr>
        <p:txBody>
          <a:bodyPr/>
          <a:lstStyle>
            <a:lvl1pPr>
              <a:defRPr/>
            </a:lvl1pPr>
          </a:lstStyle>
          <a:p>
            <a:pPr>
              <a:defRPr/>
            </a:pPr>
            <a:fld id="{B2E8C8B8-C4DF-4AE3-9A53-1D4646CAFF78}"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ja-JP"/>
          </a:p>
        </p:txBody>
      </p:sp>
      <p:sp>
        <p:nvSpPr>
          <p:cNvPr id="7" name="Rectangle 6"/>
          <p:cNvSpPr>
            <a:spLocks noGrp="1" noChangeArrowheads="1"/>
          </p:cNvSpPr>
          <p:nvPr>
            <p:ph type="sldNum" sz="quarter" idx="12"/>
          </p:nvPr>
        </p:nvSpPr>
        <p:spPr>
          <a:ln/>
        </p:spPr>
        <p:txBody>
          <a:bodyPr/>
          <a:lstStyle>
            <a:lvl1pPr>
              <a:defRPr/>
            </a:lvl1pPr>
          </a:lstStyle>
          <a:p>
            <a:pPr>
              <a:defRPr/>
            </a:pPr>
            <a:fld id="{FFD85D85-8FC0-4B2A-824D-044982EF3E6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endParaRPr lang="en-GB"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charset="-128"/>
              </a:defRPr>
            </a:lvl1pPr>
          </a:lstStyle>
          <a:p>
            <a:pPr>
              <a:defRPr/>
            </a:pPr>
            <a:endParaRPr lang="en-GB"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F03E0406-CB02-45AB-8510-E51FE928B08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3568" y="620688"/>
            <a:ext cx="7772400" cy="1470025"/>
          </a:xfrm>
        </p:spPr>
        <p:txBody>
          <a:bodyPr/>
          <a:lstStyle/>
          <a:p>
            <a:pPr eaLnBrk="1" hangingPunct="1"/>
            <a:r>
              <a:rPr lang="en-GB" altLang="ja-JP" b="1" dirty="0">
                <a:solidFill>
                  <a:srgbClr val="C00000"/>
                </a:solidFill>
                <a:latin typeface="Verdana" pitchFamily="34" charset="0"/>
                <a:ea typeface="ＭＳ Ｐゴシック" charset="-128"/>
              </a:rPr>
              <a:t>Country Presentation</a:t>
            </a:r>
            <a:endParaRPr lang="en-US" altLang="ja-JP" b="1" dirty="0">
              <a:solidFill>
                <a:srgbClr val="C00000"/>
              </a:solidFill>
              <a:latin typeface="Verdana" pitchFamily="34" charset="0"/>
              <a:ea typeface="ＭＳ Ｐゴシック" charset="-128"/>
            </a:endParaRPr>
          </a:p>
        </p:txBody>
      </p:sp>
      <p:sp>
        <p:nvSpPr>
          <p:cNvPr id="3075" name="Rectangle 3"/>
          <p:cNvSpPr>
            <a:spLocks noGrp="1" noChangeArrowheads="1"/>
          </p:cNvSpPr>
          <p:nvPr>
            <p:ph type="subTitle" idx="1"/>
          </p:nvPr>
        </p:nvSpPr>
        <p:spPr>
          <a:xfrm>
            <a:off x="1403648" y="2060848"/>
            <a:ext cx="6400800" cy="1752600"/>
          </a:xfrm>
        </p:spPr>
        <p:txBody>
          <a:bodyPr/>
          <a:lstStyle/>
          <a:p>
            <a:pPr eaLnBrk="1" hangingPunct="1"/>
            <a:r>
              <a:rPr lang="en-GB" altLang="ja-JP" dirty="0">
                <a:ea typeface="ＭＳ Ｐゴシック" charset="-128"/>
              </a:rPr>
              <a:t>Name of country:</a:t>
            </a:r>
          </a:p>
          <a:p>
            <a:pPr eaLnBrk="1" hangingPunct="1"/>
            <a:r>
              <a:rPr lang="en-GB" altLang="ja-JP" dirty="0">
                <a:ea typeface="ＭＳ Ｐゴシック" charset="-128"/>
              </a:rPr>
              <a:t>Presenter:</a:t>
            </a:r>
            <a:endParaRPr lang="en-US" altLang="ja-JP" dirty="0">
              <a:ea typeface="ＭＳ Ｐゴシック" charset="-128"/>
            </a:endParaRPr>
          </a:p>
        </p:txBody>
      </p:sp>
      <p:sp>
        <p:nvSpPr>
          <p:cNvPr id="2" name="Oval 1"/>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a:solidFill>
                  <a:schemeClr val="tx1"/>
                </a:solidFill>
                <a:ea typeface="ＭＳ Ｐゴシック" charset="-128"/>
              </a:rPr>
              <a:t>1</a:t>
            </a:r>
          </a:p>
        </p:txBody>
      </p:sp>
      <p:sp>
        <p:nvSpPr>
          <p:cNvPr id="8" name="テキスト ボックス 7"/>
          <p:cNvSpPr txBox="1"/>
          <p:nvPr/>
        </p:nvSpPr>
        <p:spPr>
          <a:xfrm>
            <a:off x="899592" y="3861048"/>
            <a:ext cx="7272808" cy="2308324"/>
          </a:xfrm>
          <a:prstGeom prst="rect">
            <a:avLst/>
          </a:prstGeom>
          <a:noFill/>
        </p:spPr>
        <p:txBody>
          <a:bodyPr wrap="square" rtlCol="0">
            <a:spAutoFit/>
          </a:bodyPr>
          <a:lstStyle/>
          <a:p>
            <a:r>
              <a:rPr kumimoji="1" lang="en-US" altLang="ja-JP" dirty="0"/>
              <a:t>*</a:t>
            </a:r>
            <a:r>
              <a:rPr kumimoji="1" lang="en-US" altLang="ja-JP" b="1" u="sng" dirty="0"/>
              <a:t>You may add extra information if necessary </a:t>
            </a:r>
            <a:r>
              <a:rPr kumimoji="1" lang="en-US" altLang="ja-JP" dirty="0"/>
              <a:t>. However, please keep in mind </a:t>
            </a:r>
            <a:r>
              <a:rPr kumimoji="1" lang="en-US" altLang="ja-JP" dirty="0" smtClean="0"/>
              <a:t>that </a:t>
            </a:r>
            <a:r>
              <a:rPr kumimoji="1" lang="en-US" altLang="ja-JP" b="1" u="sng" dirty="0" smtClean="0"/>
              <a:t>you </a:t>
            </a:r>
            <a:r>
              <a:rPr kumimoji="1" lang="en-US" altLang="ja-JP" b="1" u="sng" dirty="0"/>
              <a:t>have </a:t>
            </a:r>
            <a:r>
              <a:rPr kumimoji="1" lang="en-US" altLang="ja-JP" b="1" u="sng" dirty="0" smtClean="0">
                <a:solidFill>
                  <a:srgbClr val="FF0000"/>
                </a:solidFill>
              </a:rPr>
              <a:t>only 10 min. </a:t>
            </a:r>
            <a:r>
              <a:rPr kumimoji="1" lang="en-US" altLang="ja-JP" dirty="0" smtClean="0"/>
              <a:t>for </a:t>
            </a:r>
            <a:r>
              <a:rPr kumimoji="1" lang="en-US" altLang="ja-JP" dirty="0"/>
              <a:t>your presentation! </a:t>
            </a:r>
          </a:p>
          <a:p>
            <a:endParaRPr kumimoji="1" lang="en-US" altLang="ja-JP" dirty="0"/>
          </a:p>
          <a:p>
            <a:r>
              <a:rPr kumimoji="1" lang="en-US" altLang="ja-JP" dirty="0"/>
              <a:t>*I</a:t>
            </a:r>
            <a:r>
              <a:rPr lang="en-US" altLang="ja-JP" dirty="0"/>
              <a:t>n your presentation, please focus on </a:t>
            </a:r>
            <a:r>
              <a:rPr lang="en-US" altLang="ja-JP" b="1" u="sng" dirty="0"/>
              <a:t>challenges related to your responsibilities</a:t>
            </a:r>
            <a:r>
              <a:rPr lang="en-US" altLang="ja-JP" dirty="0"/>
              <a:t>, not abstract and general challenges.</a:t>
            </a:r>
          </a:p>
          <a:p>
            <a:endParaRPr kumimoji="1" lang="en-US" altLang="ja-JP" dirty="0"/>
          </a:p>
          <a:p>
            <a:r>
              <a:rPr kumimoji="1" lang="en-US" altLang="ja-JP" dirty="0"/>
              <a:t>*</a:t>
            </a:r>
            <a:r>
              <a:rPr lang="en-US" altLang="ja-JP" dirty="0"/>
              <a:t>Participants from a regional/district office, </a:t>
            </a:r>
            <a:r>
              <a:rPr lang="en-US" altLang="ja-JP" b="1" u="sng" dirty="0"/>
              <a:t>please show the data </a:t>
            </a:r>
            <a:r>
              <a:rPr lang="en-US" altLang="ja-JP" b="1" u="sng" dirty="0" smtClean="0"/>
              <a:t>of</a:t>
            </a:r>
            <a:r>
              <a:rPr lang="en-US" altLang="ja-JP" b="1" u="sng" dirty="0" smtClean="0"/>
              <a:t> </a:t>
            </a:r>
            <a:r>
              <a:rPr lang="en-US" altLang="ja-JP" b="1" u="sng" dirty="0"/>
              <a:t>your region/district as much as possible.</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1520" y="188640"/>
            <a:ext cx="8686800" cy="720080"/>
          </a:xfrm>
        </p:spPr>
        <p:txBody>
          <a:bodyPr/>
          <a:lstStyle/>
          <a:p>
            <a:r>
              <a:rPr lang="en-US" altLang="ja-JP" sz="2800" b="1" dirty="0">
                <a:solidFill>
                  <a:srgbClr val="C00000"/>
                </a:solidFill>
                <a:latin typeface="Verdana" pitchFamily="34" charset="0"/>
                <a:ea typeface="ＭＳ Ｐゴシック" charset="-128"/>
              </a:rPr>
              <a:t>Possible solutions you may think for the</a:t>
            </a:r>
            <a:r>
              <a:rPr lang="ja-JP" altLang="en-US" sz="2800" b="1" dirty="0">
                <a:solidFill>
                  <a:srgbClr val="C00000"/>
                </a:solidFill>
                <a:latin typeface="Verdana" pitchFamily="34" charset="0"/>
                <a:ea typeface="ＭＳ Ｐゴシック" charset="-128"/>
              </a:rPr>
              <a:t> </a:t>
            </a:r>
            <a:r>
              <a:rPr lang="en-US" altLang="ja-JP" sz="2800" b="1" dirty="0">
                <a:solidFill>
                  <a:srgbClr val="C00000"/>
                </a:solidFill>
                <a:latin typeface="Verdana" pitchFamily="34" charset="0"/>
                <a:ea typeface="ＭＳ Ｐゴシック" charset="-128"/>
              </a:rPr>
              <a:t>challenges picked up in the previous slide</a:t>
            </a:r>
            <a:endParaRPr lang="en-US" altLang="ja-JP" sz="1800" b="1" dirty="0">
              <a:solidFill>
                <a:srgbClr val="C00000"/>
              </a:solidFill>
              <a:latin typeface="Verdana" pitchFamily="34" charset="0"/>
              <a:ea typeface="ＭＳ Ｐゴシック" charset="-128"/>
            </a:endParaRPr>
          </a:p>
        </p:txBody>
      </p:sp>
      <p:sp>
        <p:nvSpPr>
          <p:cNvPr id="4" name="Oval 3"/>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dirty="0" smtClean="0">
                <a:solidFill>
                  <a:schemeClr val="tx1"/>
                </a:solidFill>
              </a:rPr>
              <a:t>10</a:t>
            </a:r>
            <a:endParaRPr lang="en-PH" dirty="0">
              <a:solidFill>
                <a:schemeClr val="tx1"/>
              </a:solidFill>
            </a:endParaRPr>
          </a:p>
        </p:txBody>
      </p:sp>
      <p:graphicFrame>
        <p:nvGraphicFramePr>
          <p:cNvPr id="5" name="コンテンツ プレースホルダー 1"/>
          <p:cNvGraphicFramePr>
            <a:graphicFrameLocks noGrp="1"/>
          </p:cNvGraphicFramePr>
          <p:nvPr>
            <p:ph idx="1"/>
            <p:extLst>
              <p:ext uri="{D42A27DB-BD31-4B8C-83A1-F6EECF244321}">
                <p14:modId xmlns:p14="http://schemas.microsoft.com/office/powerpoint/2010/main" val="2992797837"/>
              </p:ext>
            </p:extLst>
          </p:nvPr>
        </p:nvGraphicFramePr>
        <p:xfrm>
          <a:off x="323528" y="1052736"/>
          <a:ext cx="8568952" cy="5256585"/>
        </p:xfrm>
        <a:graphic>
          <a:graphicData uri="http://schemas.openxmlformats.org/drawingml/2006/table">
            <a:tbl>
              <a:tblPr/>
              <a:tblGrid>
                <a:gridCol w="525703">
                  <a:extLst>
                    <a:ext uri="{9D8B030D-6E8A-4147-A177-3AD203B41FA5}">
                      <a16:colId xmlns:a16="http://schemas.microsoft.com/office/drawing/2014/main" xmlns="" val="20000"/>
                    </a:ext>
                  </a:extLst>
                </a:gridCol>
                <a:gridCol w="2138593">
                  <a:extLst>
                    <a:ext uri="{9D8B030D-6E8A-4147-A177-3AD203B41FA5}">
                      <a16:colId xmlns:a16="http://schemas.microsoft.com/office/drawing/2014/main" xmlns="" val="20001"/>
                    </a:ext>
                  </a:extLst>
                </a:gridCol>
                <a:gridCol w="5904656">
                  <a:extLst>
                    <a:ext uri="{9D8B030D-6E8A-4147-A177-3AD203B41FA5}">
                      <a16:colId xmlns:a16="http://schemas.microsoft.com/office/drawing/2014/main" xmlns="" val="20002"/>
                    </a:ext>
                  </a:extLst>
                </a:gridCol>
              </a:tblGrid>
              <a:tr h="77418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Challenge</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Possible solution</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4941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4941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4941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3</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99804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ja-JP" sz="3600" b="1">
                <a:solidFill>
                  <a:srgbClr val="C00000"/>
                </a:solidFill>
                <a:latin typeface="Verdana" pitchFamily="34" charset="0"/>
                <a:ea typeface="ＭＳ Ｐゴシック" charset="-128"/>
              </a:rPr>
              <a:t>Geographical and political features</a:t>
            </a:r>
          </a:p>
        </p:txBody>
      </p:sp>
      <p:sp>
        <p:nvSpPr>
          <p:cNvPr id="2" name="コンテンツ プレースホルダー 1"/>
          <p:cNvSpPr>
            <a:spLocks noGrp="1"/>
          </p:cNvSpPr>
          <p:nvPr>
            <p:ph idx="1"/>
          </p:nvPr>
        </p:nvSpPr>
        <p:spPr/>
        <p:txBody>
          <a:bodyPr/>
          <a:lstStyle/>
          <a:p>
            <a:pPr>
              <a:defRPr/>
            </a:pPr>
            <a:r>
              <a:rPr kumimoji="1" lang="en-US" altLang="ja-JP" dirty="0">
                <a:latin typeface="+mj-lt"/>
                <a:ea typeface="HG丸ｺﾞｼｯｸM-PRO" pitchFamily="50" charset="-128"/>
              </a:rPr>
              <a:t>Map, table, explanation etc. for geographical and political features</a:t>
            </a:r>
            <a:endParaRPr kumimoji="1" lang="ja-JP" altLang="en-US" dirty="0">
              <a:latin typeface="+mj-lt"/>
              <a:ea typeface="HG丸ｺﾞｼｯｸM-PRO" pitchFamily="50" charset="-128"/>
            </a:endParaRPr>
          </a:p>
        </p:txBody>
      </p:sp>
      <p:sp>
        <p:nvSpPr>
          <p:cNvPr id="4" name="Oval 3"/>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a:solidFill>
                  <a:schemeClr val="tx1"/>
                </a:solidFill>
                <a:ea typeface="ＭＳ Ｐゴシック" charset="-128"/>
              </a:rPr>
              <a:t>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59632" y="188640"/>
            <a:ext cx="6659562" cy="935037"/>
          </a:xfrm>
        </p:spPr>
        <p:txBody>
          <a:bodyPr/>
          <a:lstStyle/>
          <a:p>
            <a:r>
              <a:rPr lang="en-GB" altLang="ja-JP" sz="3600" b="1" dirty="0">
                <a:solidFill>
                  <a:srgbClr val="C00000"/>
                </a:solidFill>
                <a:latin typeface="Verdana" pitchFamily="34" charset="0"/>
                <a:ea typeface="ＭＳ Ｐゴシック" charset="-128"/>
              </a:rPr>
              <a:t>Vital statistic</a:t>
            </a:r>
            <a:br>
              <a:rPr lang="en-GB" altLang="ja-JP" sz="3600" b="1" dirty="0">
                <a:solidFill>
                  <a:srgbClr val="C00000"/>
                </a:solidFill>
                <a:latin typeface="Verdana" pitchFamily="34" charset="0"/>
                <a:ea typeface="ＭＳ Ｐゴシック" charset="-128"/>
              </a:rPr>
            </a:br>
            <a:r>
              <a:rPr lang="en-GB" altLang="ja-JP" sz="1800" dirty="0">
                <a:solidFill>
                  <a:schemeClr val="tx1"/>
                </a:solidFill>
                <a:latin typeface="Verdana" pitchFamily="34" charset="0"/>
                <a:ea typeface="ＭＳ Ｐゴシック" charset="-128"/>
              </a:rPr>
              <a:t>Fill in the matrix with of national and/or regional data at any available year </a:t>
            </a:r>
          </a:p>
        </p:txBody>
      </p:sp>
      <p:sp>
        <p:nvSpPr>
          <p:cNvPr id="20" name="Oval 19"/>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dirty="0">
                <a:solidFill>
                  <a:schemeClr val="tx1"/>
                </a:solidFill>
                <a:ea typeface="ＭＳ Ｐゴシック" charset="-128"/>
              </a:rPr>
              <a:t>3</a:t>
            </a:r>
          </a:p>
        </p:txBody>
      </p:sp>
      <p:graphicFrame>
        <p:nvGraphicFramePr>
          <p:cNvPr id="2" name="表 1"/>
          <p:cNvGraphicFramePr>
            <a:graphicFrameLocks noGrp="1"/>
          </p:cNvGraphicFramePr>
          <p:nvPr/>
        </p:nvGraphicFramePr>
        <p:xfrm>
          <a:off x="467544" y="1268760"/>
          <a:ext cx="8136902" cy="5040559"/>
        </p:xfrm>
        <a:graphic>
          <a:graphicData uri="http://schemas.openxmlformats.org/drawingml/2006/table">
            <a:tbl>
              <a:tblPr/>
              <a:tblGrid>
                <a:gridCol w="2454527">
                  <a:extLst>
                    <a:ext uri="{9D8B030D-6E8A-4147-A177-3AD203B41FA5}">
                      <a16:colId xmlns:a16="http://schemas.microsoft.com/office/drawing/2014/main" xmlns="" val="20000"/>
                    </a:ext>
                  </a:extLst>
                </a:gridCol>
                <a:gridCol w="424904">
                  <a:extLst>
                    <a:ext uri="{9D8B030D-6E8A-4147-A177-3AD203B41FA5}">
                      <a16:colId xmlns:a16="http://schemas.microsoft.com/office/drawing/2014/main" xmlns="" val="20001"/>
                    </a:ext>
                  </a:extLst>
                </a:gridCol>
                <a:gridCol w="876717">
                  <a:extLst>
                    <a:ext uri="{9D8B030D-6E8A-4147-A177-3AD203B41FA5}">
                      <a16:colId xmlns:a16="http://schemas.microsoft.com/office/drawing/2014/main" xmlns="" val="20002"/>
                    </a:ext>
                  </a:extLst>
                </a:gridCol>
                <a:gridCol w="875301">
                  <a:extLst>
                    <a:ext uri="{9D8B030D-6E8A-4147-A177-3AD203B41FA5}">
                      <a16:colId xmlns:a16="http://schemas.microsoft.com/office/drawing/2014/main" xmlns="" val="20003"/>
                    </a:ext>
                  </a:extLst>
                </a:gridCol>
                <a:gridCol w="876718">
                  <a:extLst>
                    <a:ext uri="{9D8B030D-6E8A-4147-A177-3AD203B41FA5}">
                      <a16:colId xmlns:a16="http://schemas.microsoft.com/office/drawing/2014/main" xmlns="" val="20004"/>
                    </a:ext>
                  </a:extLst>
                </a:gridCol>
                <a:gridCol w="875301">
                  <a:extLst>
                    <a:ext uri="{9D8B030D-6E8A-4147-A177-3AD203B41FA5}">
                      <a16:colId xmlns:a16="http://schemas.microsoft.com/office/drawing/2014/main" xmlns="" val="20005"/>
                    </a:ext>
                  </a:extLst>
                </a:gridCol>
                <a:gridCol w="876717">
                  <a:extLst>
                    <a:ext uri="{9D8B030D-6E8A-4147-A177-3AD203B41FA5}">
                      <a16:colId xmlns:a16="http://schemas.microsoft.com/office/drawing/2014/main" xmlns="" val="20006"/>
                    </a:ext>
                  </a:extLst>
                </a:gridCol>
                <a:gridCol w="876717">
                  <a:extLst>
                    <a:ext uri="{9D8B030D-6E8A-4147-A177-3AD203B41FA5}">
                      <a16:colId xmlns:a16="http://schemas.microsoft.com/office/drawing/2014/main" xmlns="" val="20007"/>
                    </a:ext>
                  </a:extLst>
                </a:gridCol>
              </a:tblGrid>
              <a:tr h="452859">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Year </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1990</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1995</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2000</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2005</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2010</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2015</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5534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Population growth rate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 per annum)</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4644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Total Fertility Rate (TFR)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9691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Mortality rate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(per 1,000</a:t>
                      </a:r>
                      <a:r>
                        <a:rPr kumimoji="1" lang="ja-JP" altLang="en-US" sz="1800" b="0" i="0" u="none" strike="noStrike" cap="none" normalizeH="0" baseline="0" dirty="0">
                          <a:ln>
                            <a:noFill/>
                          </a:ln>
                          <a:solidFill>
                            <a:schemeClr val="tx1"/>
                          </a:solidFill>
                          <a:effectLst/>
                          <a:latin typeface="Arial" charset="0"/>
                          <a:ea typeface="ＭＳ Ｐゴシック" charset="-128"/>
                        </a:rPr>
                        <a:t> </a:t>
                      </a:r>
                      <a:r>
                        <a:rPr kumimoji="1" lang="en-US" altLang="ja-JP" sz="1800" b="0" i="0" u="none" strike="noStrike" cap="none" normalizeH="0" baseline="0" dirty="0">
                          <a:ln>
                            <a:noFill/>
                          </a:ln>
                          <a:solidFill>
                            <a:schemeClr val="tx1"/>
                          </a:solidFill>
                          <a:effectLst/>
                          <a:latin typeface="Arial" charset="0"/>
                          <a:ea typeface="ＭＳ Ｐゴシック" charset="-128"/>
                        </a:rPr>
                        <a:t>population)</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9691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Infant mortality rate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(per 1,000</a:t>
                      </a:r>
                      <a:r>
                        <a:rPr kumimoji="1" lang="ja-JP" altLang="en-US" sz="1800" b="0" i="0" u="none" strike="noStrike" cap="none" normalizeH="0" baseline="0">
                          <a:ln>
                            <a:noFill/>
                          </a:ln>
                          <a:solidFill>
                            <a:schemeClr val="tx1"/>
                          </a:solidFill>
                          <a:effectLst/>
                          <a:latin typeface="Arial" charset="0"/>
                          <a:ea typeface="ＭＳ Ｐゴシック" charset="-128"/>
                        </a:rPr>
                        <a:t> </a:t>
                      </a:r>
                      <a:r>
                        <a:rPr kumimoji="1" lang="en-US" altLang="ja-JP" sz="1800" b="0" i="0" u="none" strike="noStrike" cap="none" normalizeH="0" baseline="0">
                          <a:ln>
                            <a:noFill/>
                          </a:ln>
                          <a:solidFill>
                            <a:schemeClr val="tx1"/>
                          </a:solidFill>
                          <a:effectLst/>
                          <a:latin typeface="Arial" charset="0"/>
                          <a:ea typeface="ＭＳ Ｐゴシック" charset="-128"/>
                        </a:rPr>
                        <a:t>live birth)</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99559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The rate of the population of 60 years and over to the total population(%)</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9823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Life expectancy at birth</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M</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398239">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F</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3850" y="188913"/>
            <a:ext cx="8408988" cy="719807"/>
          </a:xfrm>
        </p:spPr>
        <p:txBody>
          <a:bodyPr/>
          <a:lstStyle/>
          <a:p>
            <a:r>
              <a:rPr lang="en-GB" altLang="ja-JP" sz="3200" b="1" dirty="0">
                <a:solidFill>
                  <a:srgbClr val="C00000"/>
                </a:solidFill>
                <a:latin typeface="Verdana" pitchFamily="34" charset="0"/>
                <a:ea typeface="ＭＳ Ｐゴシック" charset="-128"/>
              </a:rPr>
              <a:t>Demographic transition</a:t>
            </a:r>
          </a:p>
        </p:txBody>
      </p:sp>
      <p:sp>
        <p:nvSpPr>
          <p:cNvPr id="4" name="Oval 3"/>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dirty="0">
                <a:solidFill>
                  <a:schemeClr val="tx1"/>
                </a:solidFill>
                <a:ea typeface="ＭＳ Ｐゴシック" charset="-128"/>
              </a:rPr>
              <a:t>4</a:t>
            </a:r>
          </a:p>
        </p:txBody>
      </p:sp>
      <p:sp>
        <p:nvSpPr>
          <p:cNvPr id="6148" name="テキスト ボックス 4"/>
          <p:cNvSpPr txBox="1">
            <a:spLocks noChangeArrowheads="1"/>
          </p:cNvSpPr>
          <p:nvPr/>
        </p:nvSpPr>
        <p:spPr bwMode="auto">
          <a:xfrm>
            <a:off x="467544" y="908720"/>
            <a:ext cx="8413750" cy="646331"/>
          </a:xfrm>
          <a:prstGeom prst="rect">
            <a:avLst/>
          </a:prstGeom>
          <a:noFill/>
          <a:ln w="9525">
            <a:noFill/>
            <a:miter lim="800000"/>
            <a:headEnd/>
            <a:tailEnd/>
          </a:ln>
        </p:spPr>
        <p:txBody>
          <a:bodyPr>
            <a:spAutoFit/>
          </a:bodyPr>
          <a:lstStyle/>
          <a:p>
            <a:r>
              <a:rPr lang="en-US" altLang="ja-JP" dirty="0"/>
              <a:t>Please show the figure of population composition (pyramid) in the most recent year and within 20-30 years in the future (national and/or regional)</a:t>
            </a:r>
            <a:endParaRPr kumimoji="1" lang="ja-JP" altLang="en-US" dirty="0">
              <a:ea typeface="ＭＳ Ｐゴシック" charset="-128"/>
            </a:endParaRPr>
          </a:p>
        </p:txBody>
      </p:sp>
      <p:pic>
        <p:nvPicPr>
          <p:cNvPr id="6149" name="Picture 17"/>
          <p:cNvPicPr>
            <a:picLocks noChangeAspect="1" noChangeArrowheads="1"/>
          </p:cNvPicPr>
          <p:nvPr/>
        </p:nvPicPr>
        <p:blipFill>
          <a:blip r:embed="rId2" cstate="print"/>
          <a:srcRect/>
          <a:stretch>
            <a:fillRect/>
          </a:stretch>
        </p:blipFill>
        <p:spPr bwMode="auto">
          <a:xfrm>
            <a:off x="1414463" y="1692275"/>
            <a:ext cx="6142037" cy="476091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552" y="260350"/>
            <a:ext cx="8064896" cy="936625"/>
          </a:xfrm>
        </p:spPr>
        <p:txBody>
          <a:bodyPr/>
          <a:lstStyle/>
          <a:p>
            <a:r>
              <a:rPr lang="en-GB" altLang="ja-JP" sz="3600" b="1" dirty="0">
                <a:solidFill>
                  <a:srgbClr val="C00000"/>
                </a:solidFill>
                <a:latin typeface="Verdana" pitchFamily="34" charset="0"/>
                <a:ea typeface="ＭＳ Ｐゴシック" charset="-128"/>
              </a:rPr>
              <a:t>Economic indicators</a:t>
            </a:r>
            <a:br>
              <a:rPr lang="en-GB" altLang="ja-JP" sz="3600" b="1" dirty="0">
                <a:solidFill>
                  <a:srgbClr val="C00000"/>
                </a:solidFill>
                <a:latin typeface="Verdana" pitchFamily="34" charset="0"/>
                <a:ea typeface="ＭＳ Ｐゴシック" charset="-128"/>
              </a:rPr>
            </a:br>
            <a:r>
              <a:rPr lang="en-GB" altLang="ja-JP" sz="1800" dirty="0">
                <a:solidFill>
                  <a:schemeClr val="tx1"/>
                </a:solidFill>
                <a:latin typeface="Verdana" pitchFamily="34" charset="0"/>
                <a:ea typeface="ＭＳ Ｐゴシック" charset="-128"/>
              </a:rPr>
              <a:t>Fill in the matrix with national and/or regional data at any available year </a:t>
            </a:r>
          </a:p>
        </p:txBody>
      </p:sp>
      <p:sp>
        <p:nvSpPr>
          <p:cNvPr id="20" name="Oval 19"/>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dirty="0">
                <a:solidFill>
                  <a:schemeClr val="tx1"/>
                </a:solidFill>
                <a:ea typeface="ＭＳ Ｐゴシック" charset="-128"/>
              </a:rPr>
              <a:t>5</a:t>
            </a:r>
          </a:p>
        </p:txBody>
      </p:sp>
      <p:graphicFrame>
        <p:nvGraphicFramePr>
          <p:cNvPr id="2" name="表 1"/>
          <p:cNvGraphicFramePr>
            <a:graphicFrameLocks noGrp="1"/>
          </p:cNvGraphicFramePr>
          <p:nvPr/>
        </p:nvGraphicFramePr>
        <p:xfrm>
          <a:off x="250825" y="1484313"/>
          <a:ext cx="8677275" cy="3475339"/>
        </p:xfrm>
        <a:graphic>
          <a:graphicData uri="http://schemas.openxmlformats.org/drawingml/2006/table">
            <a:tbl>
              <a:tblPr/>
              <a:tblGrid>
                <a:gridCol w="2407019">
                  <a:extLst>
                    <a:ext uri="{9D8B030D-6E8A-4147-A177-3AD203B41FA5}">
                      <a16:colId xmlns:a16="http://schemas.microsoft.com/office/drawing/2014/main" xmlns="" val="20000"/>
                    </a:ext>
                  </a:extLst>
                </a:gridCol>
                <a:gridCol w="1044345">
                  <a:extLst>
                    <a:ext uri="{9D8B030D-6E8A-4147-A177-3AD203B41FA5}">
                      <a16:colId xmlns:a16="http://schemas.microsoft.com/office/drawing/2014/main" xmlns="" val="20001"/>
                    </a:ext>
                  </a:extLst>
                </a:gridCol>
                <a:gridCol w="1045741">
                  <a:extLst>
                    <a:ext uri="{9D8B030D-6E8A-4147-A177-3AD203B41FA5}">
                      <a16:colId xmlns:a16="http://schemas.microsoft.com/office/drawing/2014/main" xmlns="" val="20002"/>
                    </a:ext>
                  </a:extLst>
                </a:gridCol>
                <a:gridCol w="1044345">
                  <a:extLst>
                    <a:ext uri="{9D8B030D-6E8A-4147-A177-3AD203B41FA5}">
                      <a16:colId xmlns:a16="http://schemas.microsoft.com/office/drawing/2014/main" xmlns="" val="20003"/>
                    </a:ext>
                  </a:extLst>
                </a:gridCol>
                <a:gridCol w="1044345">
                  <a:extLst>
                    <a:ext uri="{9D8B030D-6E8A-4147-A177-3AD203B41FA5}">
                      <a16:colId xmlns:a16="http://schemas.microsoft.com/office/drawing/2014/main" xmlns="" val="20004"/>
                    </a:ext>
                  </a:extLst>
                </a:gridCol>
                <a:gridCol w="1045740">
                  <a:extLst>
                    <a:ext uri="{9D8B030D-6E8A-4147-A177-3AD203B41FA5}">
                      <a16:colId xmlns:a16="http://schemas.microsoft.com/office/drawing/2014/main" xmlns="" val="20005"/>
                    </a:ext>
                  </a:extLst>
                </a:gridCol>
                <a:gridCol w="1045740">
                  <a:extLst>
                    <a:ext uri="{9D8B030D-6E8A-4147-A177-3AD203B41FA5}">
                      <a16:colId xmlns:a16="http://schemas.microsoft.com/office/drawing/2014/main" xmlns="" val="20006"/>
                    </a:ext>
                  </a:extLst>
                </a:gridCol>
              </a:tblGrid>
              <a:tr h="365732">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Year </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1990</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1995</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2000</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2005</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2010</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2015</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395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a:ln>
                            <a:noFill/>
                          </a:ln>
                          <a:solidFill>
                            <a:schemeClr val="tx1"/>
                          </a:solidFill>
                          <a:effectLst/>
                          <a:latin typeface="Arial" charset="0"/>
                          <a:ea typeface="ＭＳ 明朝" pitchFamily="17" charset="-128"/>
                          <a:cs typeface="Times New Roman" pitchFamily="18" charset="0"/>
                        </a:rPr>
                        <a:t>GNI/GDP/GNP</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明朝" pitchFamily="17" charset="-128"/>
                          <a:cs typeface="Times New Roman" pitchFamily="18" charset="0"/>
                        </a:rPr>
                        <a:t>(US $)</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9363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a:ln>
                            <a:noFill/>
                          </a:ln>
                          <a:solidFill>
                            <a:schemeClr val="tx1"/>
                          </a:solidFill>
                          <a:effectLst/>
                          <a:latin typeface="Arial" charset="0"/>
                          <a:ea typeface="ＭＳ 明朝" pitchFamily="17" charset="-128"/>
                          <a:cs typeface="Times New Roman" pitchFamily="18" charset="0"/>
                        </a:rPr>
                        <a:t>GNI/GDP/GNP</a:t>
                      </a:r>
                      <a:endParaRPr kumimoji="1" lang="en-US" altLang="ja-JP" sz="1800" b="0" i="0" u="none" strike="noStrike" cap="none" normalizeH="0" baseline="0">
                        <a:ln>
                          <a:noFill/>
                        </a:ln>
                        <a:solidFill>
                          <a:schemeClr val="tx1"/>
                        </a:solidFill>
                        <a:effectLst/>
                        <a:latin typeface="Arial" charset="0"/>
                        <a:ea typeface="ＭＳ 明朝" pitchFamily="17"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明朝" pitchFamily="17" charset="-128"/>
                          <a:cs typeface="Times New Roman" pitchFamily="18" charset="0"/>
                        </a:rPr>
                        <a:t> per capita</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明朝" pitchFamily="17" charset="-128"/>
                          <a:cs typeface="Times New Roman" pitchFamily="18" charset="0"/>
                        </a:rPr>
                        <a:t>(US $)</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935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a:ln>
                            <a:noFill/>
                          </a:ln>
                          <a:solidFill>
                            <a:schemeClr val="tx1"/>
                          </a:solidFill>
                          <a:effectLst/>
                          <a:latin typeface="Arial" charset="0"/>
                          <a:ea typeface="ＭＳ Ｐゴシック" charset="-128"/>
                        </a:rPr>
                        <a:t>Average income</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935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(any relevant data)</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850" y="274638"/>
            <a:ext cx="8507413" cy="922337"/>
          </a:xfrm>
        </p:spPr>
        <p:txBody>
          <a:bodyPr/>
          <a:lstStyle/>
          <a:p>
            <a:pPr eaLnBrk="1" hangingPunct="1"/>
            <a:r>
              <a:rPr lang="en-GB" altLang="ja-JP" sz="4000" b="1" dirty="0">
                <a:solidFill>
                  <a:srgbClr val="C00000"/>
                </a:solidFill>
                <a:latin typeface="Verdana" pitchFamily="34" charset="0"/>
                <a:ea typeface="ＭＳ Ｐゴシック" charset="-128"/>
              </a:rPr>
              <a:t>Five leading causes of death</a:t>
            </a:r>
            <a:br>
              <a:rPr lang="en-GB" altLang="ja-JP" sz="4000" b="1" dirty="0">
                <a:solidFill>
                  <a:srgbClr val="C00000"/>
                </a:solidFill>
                <a:latin typeface="Verdana" pitchFamily="34" charset="0"/>
                <a:ea typeface="ＭＳ Ｐゴシック" charset="-128"/>
              </a:rPr>
            </a:br>
            <a:r>
              <a:rPr lang="en-GB" altLang="ja-JP" sz="1800" dirty="0">
                <a:solidFill>
                  <a:schemeClr val="tx1"/>
                </a:solidFill>
                <a:latin typeface="Verdana" pitchFamily="34" charset="0"/>
                <a:ea typeface="ＭＳ Ｐゴシック" charset="-128"/>
              </a:rPr>
              <a:t> Fill in the matrix with national and/or regional data at any available year </a:t>
            </a:r>
            <a:endParaRPr lang="en-US" altLang="ja-JP" sz="4000" b="1" dirty="0">
              <a:solidFill>
                <a:srgbClr val="C00000"/>
              </a:solidFill>
              <a:latin typeface="Verdana" pitchFamily="34" charset="0"/>
              <a:ea typeface="ＭＳ Ｐゴシック" charset="-128"/>
            </a:endParaRPr>
          </a:p>
        </p:txBody>
      </p:sp>
      <p:sp>
        <p:nvSpPr>
          <p:cNvPr id="4" name="Oval 3"/>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dirty="0">
                <a:solidFill>
                  <a:schemeClr val="tx1"/>
                </a:solidFill>
                <a:ea typeface="ＭＳ Ｐゴシック" charset="-128"/>
              </a:rPr>
              <a:t>6</a:t>
            </a:r>
          </a:p>
        </p:txBody>
      </p:sp>
      <p:graphicFrame>
        <p:nvGraphicFramePr>
          <p:cNvPr id="2" name="表 1"/>
          <p:cNvGraphicFramePr>
            <a:graphicFrameLocks noGrp="1"/>
          </p:cNvGraphicFramePr>
          <p:nvPr/>
        </p:nvGraphicFramePr>
        <p:xfrm>
          <a:off x="250825" y="1484313"/>
          <a:ext cx="8566150" cy="4416425"/>
        </p:xfrm>
        <a:graphic>
          <a:graphicData uri="http://schemas.openxmlformats.org/drawingml/2006/table">
            <a:tbl>
              <a:tblPr/>
              <a:tblGrid>
                <a:gridCol w="845823">
                  <a:extLst>
                    <a:ext uri="{9D8B030D-6E8A-4147-A177-3AD203B41FA5}">
                      <a16:colId xmlns:a16="http://schemas.microsoft.com/office/drawing/2014/main" xmlns="" val="20000"/>
                    </a:ext>
                  </a:extLst>
                </a:gridCol>
                <a:gridCol w="1286946">
                  <a:extLst>
                    <a:ext uri="{9D8B030D-6E8A-4147-A177-3AD203B41FA5}">
                      <a16:colId xmlns:a16="http://schemas.microsoft.com/office/drawing/2014/main" xmlns="" val="20001"/>
                    </a:ext>
                  </a:extLst>
                </a:gridCol>
                <a:gridCol w="1285597">
                  <a:extLst>
                    <a:ext uri="{9D8B030D-6E8A-4147-A177-3AD203B41FA5}">
                      <a16:colId xmlns:a16="http://schemas.microsoft.com/office/drawing/2014/main" xmlns="" val="20002"/>
                    </a:ext>
                  </a:extLst>
                </a:gridCol>
                <a:gridCol w="1286946">
                  <a:extLst>
                    <a:ext uri="{9D8B030D-6E8A-4147-A177-3AD203B41FA5}">
                      <a16:colId xmlns:a16="http://schemas.microsoft.com/office/drawing/2014/main" xmlns="" val="20003"/>
                    </a:ext>
                  </a:extLst>
                </a:gridCol>
                <a:gridCol w="1286946">
                  <a:extLst>
                    <a:ext uri="{9D8B030D-6E8A-4147-A177-3AD203B41FA5}">
                      <a16:colId xmlns:a16="http://schemas.microsoft.com/office/drawing/2014/main" xmlns="" val="20004"/>
                    </a:ext>
                  </a:extLst>
                </a:gridCol>
                <a:gridCol w="1286946">
                  <a:extLst>
                    <a:ext uri="{9D8B030D-6E8A-4147-A177-3AD203B41FA5}">
                      <a16:colId xmlns:a16="http://schemas.microsoft.com/office/drawing/2014/main" xmlns="" val="20005"/>
                    </a:ext>
                  </a:extLst>
                </a:gridCol>
                <a:gridCol w="1286946">
                  <a:extLst>
                    <a:ext uri="{9D8B030D-6E8A-4147-A177-3AD203B41FA5}">
                      <a16:colId xmlns:a16="http://schemas.microsoft.com/office/drawing/2014/main" xmlns="" val="20006"/>
                    </a:ext>
                  </a:extLst>
                </a:gridCol>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1990</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1995</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2000</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2005</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2010</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2015</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96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1</a:t>
                      </a:r>
                      <a:r>
                        <a:rPr kumimoji="1" lang="en-US" altLang="ja-JP" sz="1800" b="0" i="0" u="none" strike="noStrike" cap="none" normalizeH="0" baseline="30000" dirty="0">
                          <a:ln>
                            <a:noFill/>
                          </a:ln>
                          <a:solidFill>
                            <a:schemeClr val="tx1"/>
                          </a:solidFill>
                          <a:effectLst/>
                          <a:latin typeface="Arial" charset="0"/>
                          <a:ea typeface="ＭＳ Ｐゴシック" charset="-128"/>
                        </a:rPr>
                        <a:t>st</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796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2</a:t>
                      </a:r>
                      <a:r>
                        <a:rPr kumimoji="1" lang="en-US" altLang="ja-JP" sz="1800" b="0" i="0" u="none" strike="noStrike" cap="none" normalizeH="0" baseline="30000" dirty="0">
                          <a:ln>
                            <a:noFill/>
                          </a:ln>
                          <a:solidFill>
                            <a:schemeClr val="tx1"/>
                          </a:solidFill>
                          <a:effectLst/>
                          <a:latin typeface="Arial" charset="0"/>
                          <a:ea typeface="ＭＳ Ｐゴシック" charset="-128"/>
                        </a:rPr>
                        <a:t>nd</a:t>
                      </a:r>
                      <a:endParaRPr kumimoji="1" lang="en-US" altLang="ja-JP"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96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3</a:t>
                      </a:r>
                      <a:r>
                        <a:rPr kumimoji="1" lang="en-US" altLang="ja-JP" sz="1800" b="0" i="0" u="none" strike="noStrike" cap="none" normalizeH="0" baseline="30000" dirty="0">
                          <a:ln>
                            <a:noFill/>
                          </a:ln>
                          <a:solidFill>
                            <a:schemeClr val="tx1"/>
                          </a:solidFill>
                          <a:effectLst/>
                          <a:latin typeface="Arial" charset="0"/>
                          <a:ea typeface="ＭＳ Ｐゴシック" charset="-128"/>
                        </a:rPr>
                        <a:t>rd</a:t>
                      </a:r>
                      <a:endParaRPr kumimoji="1" lang="en-US" altLang="ja-JP"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796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4th</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796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5th</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552" y="260350"/>
            <a:ext cx="7848872" cy="1296442"/>
          </a:xfrm>
        </p:spPr>
        <p:txBody>
          <a:bodyPr/>
          <a:lstStyle/>
          <a:p>
            <a:r>
              <a:rPr lang="en-GB" altLang="ja-JP" sz="3600" b="1" dirty="0">
                <a:solidFill>
                  <a:srgbClr val="C00000"/>
                </a:solidFill>
                <a:latin typeface="Verdana" pitchFamily="34" charset="0"/>
                <a:ea typeface="ＭＳ Ｐゴシック" charset="-128"/>
              </a:rPr>
              <a:t>Organizational structure</a:t>
            </a:r>
            <a:br>
              <a:rPr lang="en-GB" altLang="ja-JP" sz="3600" b="1" dirty="0">
                <a:solidFill>
                  <a:srgbClr val="C00000"/>
                </a:solidFill>
                <a:latin typeface="Verdana" pitchFamily="34" charset="0"/>
                <a:ea typeface="ＭＳ Ｐゴシック" charset="-128"/>
              </a:rPr>
            </a:br>
            <a:r>
              <a:rPr lang="en-US" altLang="ja-JP" sz="1800" dirty="0">
                <a:solidFill>
                  <a:schemeClr val="tx2"/>
                </a:solidFill>
                <a:latin typeface="+mj-lt"/>
                <a:ea typeface="+mj-ea"/>
                <a:cs typeface="+mj-cs"/>
              </a:rPr>
              <a:t> Please </a:t>
            </a:r>
            <a:r>
              <a:rPr lang="en-US" altLang="ja-JP" sz="1800" dirty="0"/>
              <a:t>describe the organization in charge of </a:t>
            </a:r>
            <a:r>
              <a:rPr lang="en-US" altLang="ja-JP" sz="1800" dirty="0">
                <a:solidFill>
                  <a:schemeClr val="tx2"/>
                </a:solidFill>
                <a:latin typeface="+mj-lt"/>
                <a:ea typeface="+mj-ea"/>
                <a:cs typeface="+mj-cs"/>
              </a:rPr>
              <a:t>public health administration in your country/region/area. And </a:t>
            </a:r>
            <a:r>
              <a:rPr lang="en-US" altLang="ja-JP" sz="1800" dirty="0"/>
              <a:t>explain</a:t>
            </a:r>
            <a:r>
              <a:rPr lang="en-US" altLang="ja-JP" sz="1800" dirty="0">
                <a:solidFill>
                  <a:schemeClr val="tx2"/>
                </a:solidFill>
                <a:latin typeface="+mj-lt"/>
                <a:ea typeface="+mj-ea"/>
                <a:cs typeface="+mj-cs"/>
              </a:rPr>
              <a:t> the office you belong to or your position and relevant</a:t>
            </a:r>
            <a:r>
              <a:rPr lang="en-US" altLang="ja-JP" sz="1800" dirty="0"/>
              <a:t> office or department.</a:t>
            </a:r>
            <a:endParaRPr lang="en-GB" altLang="ja-JP" sz="1800" dirty="0">
              <a:solidFill>
                <a:schemeClr val="tx1"/>
              </a:solidFill>
              <a:latin typeface="Verdana" pitchFamily="34" charset="0"/>
              <a:ea typeface="ＭＳ Ｐゴシック" charset="-128"/>
            </a:endParaRPr>
          </a:p>
        </p:txBody>
      </p:sp>
      <p:sp>
        <p:nvSpPr>
          <p:cNvPr id="20" name="Oval 19"/>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dirty="0">
                <a:solidFill>
                  <a:schemeClr val="tx1"/>
                </a:solidFill>
                <a:ea typeface="ＭＳ Ｐゴシック" charset="-128"/>
              </a:rPr>
              <a:t>7</a:t>
            </a:r>
          </a:p>
        </p:txBody>
      </p:sp>
      <p:grpSp>
        <p:nvGrpSpPr>
          <p:cNvPr id="29698" name="Group 2"/>
          <p:cNvGrpSpPr>
            <a:grpSpLocks/>
          </p:cNvGrpSpPr>
          <p:nvPr/>
        </p:nvGrpSpPr>
        <p:grpSpPr bwMode="auto">
          <a:xfrm>
            <a:off x="827584" y="1916832"/>
            <a:ext cx="6984776" cy="4032448"/>
            <a:chOff x="4320" y="8311"/>
            <a:chExt cx="6120" cy="3389"/>
          </a:xfrm>
        </p:grpSpPr>
        <p:sp>
          <p:nvSpPr>
            <p:cNvPr id="29699" name="AutoShape 3"/>
            <p:cNvSpPr>
              <a:spLocks noChangeArrowheads="1"/>
            </p:cNvSpPr>
            <p:nvPr/>
          </p:nvSpPr>
          <p:spPr bwMode="auto">
            <a:xfrm>
              <a:off x="7650" y="8311"/>
              <a:ext cx="865" cy="33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MOH</a:t>
              </a:r>
              <a:endParaRPr kumimoji="0" lang="ja-JP" altLang="ja-JP" sz="1800" b="0" i="0" u="none" strike="noStrike" cap="none" normalizeH="0" baseline="0">
                <a:ln>
                  <a:noFill/>
                </a:ln>
                <a:solidFill>
                  <a:schemeClr val="tx1"/>
                </a:solidFill>
                <a:effectLst/>
                <a:latin typeface="Arial" pitchFamily="34" charset="0"/>
              </a:endParaRPr>
            </a:p>
          </p:txBody>
        </p:sp>
        <p:sp>
          <p:nvSpPr>
            <p:cNvPr id="29700" name="AutoShape 4"/>
            <p:cNvSpPr>
              <a:spLocks noChangeArrowheads="1"/>
            </p:cNvSpPr>
            <p:nvPr/>
          </p:nvSpPr>
          <p:spPr bwMode="auto">
            <a:xfrm>
              <a:off x="6785" y="8817"/>
              <a:ext cx="2538" cy="450"/>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Regional Health Office</a:t>
              </a:r>
              <a:endParaRPr kumimoji="0" lang="ja-JP" altLang="ja-JP" sz="1800" b="0" i="0" u="none" strike="noStrike" cap="none" normalizeH="0" baseline="0">
                <a:ln>
                  <a:noFill/>
                </a:ln>
                <a:solidFill>
                  <a:schemeClr val="tx1"/>
                </a:solidFill>
                <a:effectLst/>
                <a:latin typeface="Arial" pitchFamily="34" charset="0"/>
              </a:endParaRPr>
            </a:p>
          </p:txBody>
        </p:sp>
        <p:sp>
          <p:nvSpPr>
            <p:cNvPr id="29701" name="AutoShape 5"/>
            <p:cNvSpPr>
              <a:spLocks noChangeArrowheads="1"/>
            </p:cNvSpPr>
            <p:nvPr/>
          </p:nvSpPr>
          <p:spPr bwMode="auto">
            <a:xfrm>
              <a:off x="8169" y="11363"/>
              <a:ext cx="1212" cy="337"/>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Century" pitchFamily="18" charset="0"/>
                  <a:ea typeface="ＭＳ 明朝" pitchFamily="17" charset="-128"/>
                </a:rPr>
                <a:t>The Others</a:t>
              </a:r>
              <a:endParaRPr kumimoji="0" lang="ja-JP" altLang="ja-JP" sz="1800" b="0" i="0" u="none" strike="noStrike" cap="none" normalizeH="0" baseline="0">
                <a:ln>
                  <a:noFill/>
                </a:ln>
                <a:solidFill>
                  <a:schemeClr val="tx1"/>
                </a:solidFill>
                <a:effectLst/>
                <a:latin typeface="Arial" pitchFamily="34" charset="0"/>
              </a:endParaRPr>
            </a:p>
          </p:txBody>
        </p:sp>
        <p:sp>
          <p:nvSpPr>
            <p:cNvPr id="29702" name="AutoShape 6"/>
            <p:cNvSpPr>
              <a:spLocks noChangeArrowheads="1"/>
            </p:cNvSpPr>
            <p:nvPr/>
          </p:nvSpPr>
          <p:spPr bwMode="auto">
            <a:xfrm>
              <a:off x="6785" y="11363"/>
              <a:ext cx="1211" cy="337"/>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Century" pitchFamily="18" charset="0"/>
                  <a:ea typeface="ＭＳ 明朝" pitchFamily="17" charset="-128"/>
                </a:rPr>
                <a:t>Head of NS</a:t>
              </a:r>
              <a:endParaRPr kumimoji="0" lang="ja-JP" altLang="ja-JP" sz="1800" b="0" i="0" u="none" strike="noStrike" cap="none" normalizeH="0" baseline="0">
                <a:ln>
                  <a:noFill/>
                </a:ln>
                <a:solidFill>
                  <a:schemeClr val="tx1"/>
                </a:solidFill>
                <a:effectLst/>
                <a:latin typeface="Arial" pitchFamily="34" charset="0"/>
              </a:endParaRPr>
            </a:p>
          </p:txBody>
        </p:sp>
        <p:sp>
          <p:nvSpPr>
            <p:cNvPr id="29703" name="AutoShape 7"/>
            <p:cNvSpPr>
              <a:spLocks noChangeArrowheads="1"/>
            </p:cNvSpPr>
            <p:nvPr/>
          </p:nvSpPr>
          <p:spPr bwMode="auto">
            <a:xfrm>
              <a:off x="5400" y="11363"/>
              <a:ext cx="1212" cy="337"/>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Century" pitchFamily="18" charset="0"/>
                  <a:ea typeface="ＭＳ 明朝" pitchFamily="17" charset="-128"/>
                </a:rPr>
                <a:t>Head of MD</a:t>
              </a:r>
              <a:endParaRPr kumimoji="0" lang="ja-JP" altLang="ja-JP" sz="1800" b="0" i="0" u="none" strike="noStrike" cap="none" normalizeH="0" baseline="0">
                <a:ln>
                  <a:noFill/>
                </a:ln>
                <a:solidFill>
                  <a:schemeClr val="tx1"/>
                </a:solidFill>
                <a:effectLst/>
                <a:latin typeface="Arial" pitchFamily="34" charset="0"/>
              </a:endParaRPr>
            </a:p>
          </p:txBody>
        </p:sp>
        <p:sp>
          <p:nvSpPr>
            <p:cNvPr id="29704" name="Line 8"/>
            <p:cNvSpPr>
              <a:spLocks noChangeShapeType="1"/>
            </p:cNvSpPr>
            <p:nvPr/>
          </p:nvSpPr>
          <p:spPr bwMode="auto">
            <a:xfrm>
              <a:off x="7996" y="8649"/>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05" name="Line 9"/>
            <p:cNvSpPr>
              <a:spLocks noChangeShapeType="1"/>
            </p:cNvSpPr>
            <p:nvPr/>
          </p:nvSpPr>
          <p:spPr bwMode="auto">
            <a:xfrm>
              <a:off x="7996" y="9324"/>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06" name="Line 10"/>
            <p:cNvSpPr>
              <a:spLocks noChangeShapeType="1"/>
            </p:cNvSpPr>
            <p:nvPr/>
          </p:nvSpPr>
          <p:spPr bwMode="auto">
            <a:xfrm>
              <a:off x="6611" y="9830"/>
              <a:ext cx="0" cy="25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07" name="Line 11"/>
            <p:cNvSpPr>
              <a:spLocks noChangeShapeType="1"/>
            </p:cNvSpPr>
            <p:nvPr/>
          </p:nvSpPr>
          <p:spPr bwMode="auto">
            <a:xfrm>
              <a:off x="5919" y="11194"/>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08" name="Line 12"/>
            <p:cNvSpPr>
              <a:spLocks noChangeShapeType="1"/>
            </p:cNvSpPr>
            <p:nvPr/>
          </p:nvSpPr>
          <p:spPr bwMode="auto">
            <a:xfrm>
              <a:off x="7304" y="11194"/>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09" name="Line 13"/>
            <p:cNvSpPr>
              <a:spLocks noChangeShapeType="1"/>
            </p:cNvSpPr>
            <p:nvPr/>
          </p:nvSpPr>
          <p:spPr bwMode="auto">
            <a:xfrm>
              <a:off x="8689" y="11194"/>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0" name="Line 14"/>
            <p:cNvSpPr>
              <a:spLocks noChangeShapeType="1"/>
            </p:cNvSpPr>
            <p:nvPr/>
          </p:nvSpPr>
          <p:spPr bwMode="auto">
            <a:xfrm>
              <a:off x="5919" y="11194"/>
              <a:ext cx="277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1" name="Line 15"/>
            <p:cNvSpPr>
              <a:spLocks noChangeShapeType="1"/>
            </p:cNvSpPr>
            <p:nvPr/>
          </p:nvSpPr>
          <p:spPr bwMode="auto">
            <a:xfrm>
              <a:off x="6611" y="11026"/>
              <a:ext cx="0" cy="16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2" name="Line 16"/>
            <p:cNvSpPr>
              <a:spLocks noChangeShapeType="1"/>
            </p:cNvSpPr>
            <p:nvPr/>
          </p:nvSpPr>
          <p:spPr bwMode="auto">
            <a:xfrm>
              <a:off x="9381" y="9324"/>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3" name="Line 17"/>
            <p:cNvSpPr>
              <a:spLocks noChangeShapeType="1"/>
            </p:cNvSpPr>
            <p:nvPr/>
          </p:nvSpPr>
          <p:spPr bwMode="auto">
            <a:xfrm flipV="1">
              <a:off x="6611" y="9324"/>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4" name="Line 18"/>
            <p:cNvSpPr>
              <a:spLocks noChangeShapeType="1"/>
            </p:cNvSpPr>
            <p:nvPr/>
          </p:nvSpPr>
          <p:spPr bwMode="auto">
            <a:xfrm>
              <a:off x="6611" y="9324"/>
              <a:ext cx="277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5" name="Line 19"/>
            <p:cNvSpPr>
              <a:spLocks noChangeShapeType="1"/>
            </p:cNvSpPr>
            <p:nvPr/>
          </p:nvSpPr>
          <p:spPr bwMode="auto">
            <a:xfrm flipV="1">
              <a:off x="7996" y="9155"/>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16" name="AutoShape 20"/>
            <p:cNvSpPr>
              <a:spLocks noChangeArrowheads="1"/>
            </p:cNvSpPr>
            <p:nvPr/>
          </p:nvSpPr>
          <p:spPr bwMode="auto">
            <a:xfrm>
              <a:off x="7650" y="8311"/>
              <a:ext cx="865" cy="33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MOH</a:t>
              </a:r>
              <a:endParaRPr kumimoji="0" lang="ja-JP" altLang="ja-JP" sz="1800" b="0" i="0" u="none" strike="noStrike" cap="none" normalizeH="0" baseline="0">
                <a:ln>
                  <a:noFill/>
                </a:ln>
                <a:solidFill>
                  <a:schemeClr val="tx1"/>
                </a:solidFill>
                <a:effectLst/>
                <a:latin typeface="Arial" pitchFamily="34" charset="0"/>
              </a:endParaRPr>
            </a:p>
          </p:txBody>
        </p:sp>
        <p:sp>
          <p:nvSpPr>
            <p:cNvPr id="29717" name="AutoShape 21"/>
            <p:cNvSpPr>
              <a:spLocks noChangeArrowheads="1"/>
            </p:cNvSpPr>
            <p:nvPr/>
          </p:nvSpPr>
          <p:spPr bwMode="auto">
            <a:xfrm>
              <a:off x="4320" y="9520"/>
              <a:ext cx="2880" cy="38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dirty="0">
                  <a:ln>
                    <a:noFill/>
                  </a:ln>
                  <a:solidFill>
                    <a:schemeClr val="tx1"/>
                  </a:solidFill>
                  <a:effectLst/>
                  <a:latin typeface="Century" pitchFamily="18" charset="0"/>
                  <a:ea typeface="ＭＳ 明朝" pitchFamily="17" charset="-128"/>
                </a:rPr>
                <a:t>Community Health Section</a:t>
              </a:r>
              <a:endParaRPr kumimoji="0" lang="ja-JP" altLang="ja-JP" sz="1800" b="0" i="0" u="none" strike="noStrike" cap="none" normalizeH="0" baseline="0" dirty="0">
                <a:ln>
                  <a:noFill/>
                </a:ln>
                <a:solidFill>
                  <a:schemeClr val="tx1"/>
                </a:solidFill>
                <a:effectLst/>
                <a:latin typeface="Arial" pitchFamily="34" charset="0"/>
              </a:endParaRPr>
            </a:p>
          </p:txBody>
        </p:sp>
        <p:sp>
          <p:nvSpPr>
            <p:cNvPr id="29718" name="AutoShape 22"/>
            <p:cNvSpPr>
              <a:spLocks noChangeArrowheads="1"/>
            </p:cNvSpPr>
            <p:nvPr/>
          </p:nvSpPr>
          <p:spPr bwMode="auto">
            <a:xfrm>
              <a:off x="6785" y="8817"/>
              <a:ext cx="2538" cy="450"/>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Regional Health Office</a:t>
              </a:r>
              <a:endParaRPr kumimoji="0" lang="ja-JP" altLang="ja-JP" sz="1800" b="0" i="0" u="none" strike="noStrike" cap="none" normalizeH="0" baseline="0">
                <a:ln>
                  <a:noFill/>
                </a:ln>
                <a:solidFill>
                  <a:schemeClr val="tx1"/>
                </a:solidFill>
                <a:effectLst/>
                <a:latin typeface="Arial" pitchFamily="34" charset="0"/>
              </a:endParaRPr>
            </a:p>
          </p:txBody>
        </p:sp>
        <p:sp>
          <p:nvSpPr>
            <p:cNvPr id="29719" name="AutoShape 23"/>
            <p:cNvSpPr>
              <a:spLocks noChangeArrowheads="1"/>
            </p:cNvSpPr>
            <p:nvPr/>
          </p:nvSpPr>
          <p:spPr bwMode="auto">
            <a:xfrm>
              <a:off x="8169" y="11363"/>
              <a:ext cx="1212" cy="337"/>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Century" pitchFamily="18" charset="0"/>
                  <a:ea typeface="ＭＳ 明朝" pitchFamily="17" charset="-128"/>
                </a:rPr>
                <a:t>The Others</a:t>
              </a:r>
              <a:endParaRPr kumimoji="0" lang="ja-JP" altLang="ja-JP" sz="1800" b="0" i="0" u="none" strike="noStrike" cap="none" normalizeH="0" baseline="0">
                <a:ln>
                  <a:noFill/>
                </a:ln>
                <a:solidFill>
                  <a:schemeClr val="tx1"/>
                </a:solidFill>
                <a:effectLst/>
                <a:latin typeface="Arial" pitchFamily="34" charset="0"/>
              </a:endParaRPr>
            </a:p>
          </p:txBody>
        </p:sp>
        <p:sp>
          <p:nvSpPr>
            <p:cNvPr id="29720" name="AutoShape 24"/>
            <p:cNvSpPr>
              <a:spLocks noChangeArrowheads="1"/>
            </p:cNvSpPr>
            <p:nvPr/>
          </p:nvSpPr>
          <p:spPr bwMode="auto">
            <a:xfrm>
              <a:off x="6785" y="11363"/>
              <a:ext cx="1211" cy="337"/>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Century" pitchFamily="18" charset="0"/>
                  <a:ea typeface="ＭＳ 明朝" pitchFamily="17" charset="-128"/>
                </a:rPr>
                <a:t>Head of NS</a:t>
              </a:r>
              <a:endParaRPr kumimoji="0" lang="ja-JP" altLang="ja-JP" sz="1800" b="0" i="0" u="none" strike="noStrike" cap="none" normalizeH="0" baseline="0">
                <a:ln>
                  <a:noFill/>
                </a:ln>
                <a:solidFill>
                  <a:schemeClr val="tx1"/>
                </a:solidFill>
                <a:effectLst/>
                <a:latin typeface="Arial" pitchFamily="34" charset="0"/>
              </a:endParaRPr>
            </a:p>
          </p:txBody>
        </p:sp>
        <p:sp>
          <p:nvSpPr>
            <p:cNvPr id="29721" name="AutoShape 25"/>
            <p:cNvSpPr>
              <a:spLocks noChangeArrowheads="1"/>
            </p:cNvSpPr>
            <p:nvPr/>
          </p:nvSpPr>
          <p:spPr bwMode="auto">
            <a:xfrm>
              <a:off x="5400" y="11363"/>
              <a:ext cx="1212" cy="337"/>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Century" pitchFamily="18" charset="0"/>
                  <a:ea typeface="ＭＳ 明朝" pitchFamily="17" charset="-128"/>
                </a:rPr>
                <a:t>Head of MD</a:t>
              </a:r>
              <a:endParaRPr kumimoji="0" lang="ja-JP" altLang="ja-JP" sz="1800" b="0" i="0" u="none" strike="noStrike" cap="none" normalizeH="0" baseline="0">
                <a:ln>
                  <a:noFill/>
                </a:ln>
                <a:solidFill>
                  <a:schemeClr val="tx1"/>
                </a:solidFill>
                <a:effectLst/>
                <a:latin typeface="Arial" pitchFamily="34" charset="0"/>
              </a:endParaRPr>
            </a:p>
          </p:txBody>
        </p:sp>
        <p:sp>
          <p:nvSpPr>
            <p:cNvPr id="29722" name="AutoShape 26"/>
            <p:cNvSpPr>
              <a:spLocks noChangeArrowheads="1"/>
            </p:cNvSpPr>
            <p:nvPr/>
          </p:nvSpPr>
          <p:spPr bwMode="auto">
            <a:xfrm>
              <a:off x="9000" y="10440"/>
              <a:ext cx="865" cy="33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NGO</a:t>
              </a:r>
              <a:endParaRPr kumimoji="0" lang="ja-JP" altLang="ja-JP" sz="1800" b="0" i="0" u="none" strike="noStrike" cap="none" normalizeH="0" baseline="0">
                <a:ln>
                  <a:noFill/>
                </a:ln>
                <a:solidFill>
                  <a:schemeClr val="tx1"/>
                </a:solidFill>
                <a:effectLst/>
                <a:latin typeface="Arial" pitchFamily="34" charset="0"/>
              </a:endParaRPr>
            </a:p>
          </p:txBody>
        </p:sp>
        <p:sp>
          <p:nvSpPr>
            <p:cNvPr id="29723" name="AutoShape 27"/>
            <p:cNvSpPr>
              <a:spLocks noChangeArrowheads="1"/>
            </p:cNvSpPr>
            <p:nvPr/>
          </p:nvSpPr>
          <p:spPr bwMode="auto">
            <a:xfrm>
              <a:off x="7380" y="9520"/>
              <a:ext cx="1440" cy="38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Other section</a:t>
              </a:r>
              <a:endParaRPr kumimoji="0" lang="ja-JP" altLang="ja-JP" sz="1800" b="0" i="0" u="none" strike="noStrike" cap="none" normalizeH="0" baseline="0">
                <a:ln>
                  <a:noFill/>
                </a:ln>
                <a:solidFill>
                  <a:schemeClr val="tx1"/>
                </a:solidFill>
                <a:effectLst/>
                <a:latin typeface="Arial" pitchFamily="34" charset="0"/>
              </a:endParaRPr>
            </a:p>
          </p:txBody>
        </p:sp>
        <p:sp>
          <p:nvSpPr>
            <p:cNvPr id="29724" name="AutoShape 28"/>
            <p:cNvSpPr>
              <a:spLocks noChangeArrowheads="1"/>
            </p:cNvSpPr>
            <p:nvPr/>
          </p:nvSpPr>
          <p:spPr bwMode="auto">
            <a:xfrm>
              <a:off x="9000" y="9520"/>
              <a:ext cx="1440" cy="38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Other section</a:t>
              </a:r>
              <a:endParaRPr kumimoji="0" lang="ja-JP" altLang="ja-JP" sz="1800" b="0" i="0" u="none" strike="noStrike" cap="none" normalizeH="0" baseline="0">
                <a:ln>
                  <a:noFill/>
                </a:ln>
                <a:solidFill>
                  <a:schemeClr val="tx1"/>
                </a:solidFill>
                <a:effectLst/>
                <a:latin typeface="Arial" pitchFamily="34" charset="0"/>
              </a:endParaRPr>
            </a:p>
          </p:txBody>
        </p:sp>
        <p:sp>
          <p:nvSpPr>
            <p:cNvPr id="29725" name="AutoShape 29"/>
            <p:cNvSpPr>
              <a:spLocks noChangeArrowheads="1"/>
            </p:cNvSpPr>
            <p:nvPr/>
          </p:nvSpPr>
          <p:spPr bwMode="auto">
            <a:xfrm>
              <a:off x="4320" y="10060"/>
              <a:ext cx="2880" cy="38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dirty="0">
                  <a:ln>
                    <a:noFill/>
                  </a:ln>
                  <a:solidFill>
                    <a:schemeClr val="tx1"/>
                  </a:solidFill>
                  <a:effectLst/>
                  <a:latin typeface="Century" pitchFamily="18" charset="0"/>
                  <a:ea typeface="ＭＳ 明朝" pitchFamily="17" charset="-128"/>
                </a:rPr>
                <a:t>Director of Community Health</a:t>
              </a:r>
              <a:endParaRPr kumimoji="0" lang="ja-JP" altLang="ja-JP" sz="1800" b="0" i="0" u="none" strike="noStrike" cap="none" normalizeH="0" baseline="0" dirty="0">
                <a:ln>
                  <a:noFill/>
                </a:ln>
                <a:solidFill>
                  <a:schemeClr val="tx1"/>
                </a:solidFill>
                <a:effectLst/>
                <a:latin typeface="Arial" pitchFamily="34" charset="0"/>
              </a:endParaRPr>
            </a:p>
          </p:txBody>
        </p:sp>
        <p:sp>
          <p:nvSpPr>
            <p:cNvPr id="29726" name="Line 30"/>
            <p:cNvSpPr>
              <a:spLocks noChangeShapeType="1"/>
            </p:cNvSpPr>
            <p:nvPr/>
          </p:nvSpPr>
          <p:spPr bwMode="auto">
            <a:xfrm>
              <a:off x="6611" y="10440"/>
              <a:ext cx="0" cy="16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727" name="AutoShape 31"/>
            <p:cNvSpPr>
              <a:spLocks noChangeArrowheads="1"/>
            </p:cNvSpPr>
            <p:nvPr/>
          </p:nvSpPr>
          <p:spPr bwMode="auto">
            <a:xfrm>
              <a:off x="4320" y="10620"/>
              <a:ext cx="2880" cy="388"/>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a:ln>
                    <a:noFill/>
                  </a:ln>
                  <a:solidFill>
                    <a:schemeClr val="tx1"/>
                  </a:solidFill>
                  <a:effectLst/>
                  <a:latin typeface="Century" pitchFamily="18" charset="0"/>
                  <a:ea typeface="ＭＳ 明朝" pitchFamily="17" charset="-128"/>
                </a:rPr>
                <a:t>Director of Hospital</a:t>
              </a:r>
              <a:endParaRPr kumimoji="0" lang="ja-JP" altLang="ja-JP" sz="1800" b="0" i="0" u="none" strike="noStrike" cap="none" normalizeH="0" baseline="0">
                <a:ln>
                  <a:noFill/>
                </a:ln>
                <a:solidFill>
                  <a:schemeClr val="tx1"/>
                </a:solidFill>
                <a:effectLst/>
                <a:latin typeface="Arial" pitchFamily="34" charset="0"/>
              </a:endParaRPr>
            </a:p>
          </p:txBody>
        </p:sp>
      </p:grpSp>
      <p:sp>
        <p:nvSpPr>
          <p:cNvPr id="34" name="テキスト ボックス 33"/>
          <p:cNvSpPr txBox="1"/>
          <p:nvPr/>
        </p:nvSpPr>
        <p:spPr>
          <a:xfrm>
            <a:off x="827584" y="1772816"/>
            <a:ext cx="2016224" cy="369332"/>
          </a:xfrm>
          <a:prstGeom prst="rect">
            <a:avLst/>
          </a:prstGeom>
          <a:noFill/>
        </p:spPr>
        <p:txBody>
          <a:bodyPr wrap="square" rtlCol="0">
            <a:spAutoFit/>
          </a:bodyPr>
          <a:lstStyle/>
          <a:p>
            <a:r>
              <a:rPr kumimoji="1" lang="en-US" altLang="ja-JP" dirty="0"/>
              <a:t>Ex)</a:t>
            </a:r>
            <a:endParaRPr kumimoji="1" lang="ja-JP" altLang="en-US" dirty="0"/>
          </a:p>
        </p:txBody>
      </p:sp>
      <p:sp>
        <p:nvSpPr>
          <p:cNvPr id="35" name="円/楕円 34"/>
          <p:cNvSpPr/>
          <p:nvPr/>
        </p:nvSpPr>
        <p:spPr>
          <a:xfrm>
            <a:off x="827584" y="3933056"/>
            <a:ext cx="3456384" cy="57606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矢印コネクタ 39"/>
          <p:cNvCxnSpPr>
            <a:endCxn id="35" idx="3"/>
          </p:cNvCxnSpPr>
          <p:nvPr/>
        </p:nvCxnSpPr>
        <p:spPr>
          <a:xfrm flipV="1">
            <a:off x="899592" y="4424757"/>
            <a:ext cx="434168" cy="102046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円/楕円 40"/>
          <p:cNvSpPr/>
          <p:nvPr/>
        </p:nvSpPr>
        <p:spPr>
          <a:xfrm>
            <a:off x="323528" y="5445224"/>
            <a:ext cx="1512168" cy="1008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rgbClr val="FF0000"/>
                </a:solidFill>
              </a:rPr>
              <a:t>I am here.</a:t>
            </a:r>
          </a:p>
          <a:p>
            <a:pPr algn="ctr"/>
            <a:r>
              <a:rPr kumimoji="1" lang="en-US" altLang="ja-JP" sz="1100" dirty="0">
                <a:solidFill>
                  <a:srgbClr val="FF0000"/>
                </a:solidFill>
              </a:rPr>
              <a:t>The responsibility is ……. </a:t>
            </a:r>
            <a:endParaRPr kumimoji="1" lang="ja-JP" altLang="en-US" sz="11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143000"/>
          </a:xfrm>
        </p:spPr>
        <p:txBody>
          <a:bodyPr/>
          <a:lstStyle/>
          <a:p>
            <a:pPr eaLnBrk="1" hangingPunct="1"/>
            <a:r>
              <a:rPr lang="en-US" altLang="ja-JP" sz="3200" b="1" dirty="0">
                <a:solidFill>
                  <a:srgbClr val="C00000"/>
                </a:solidFill>
                <a:latin typeface="Verdana" pitchFamily="34" charset="0"/>
                <a:ea typeface="ＭＳ Ｐゴシック" charset="-128"/>
              </a:rPr>
              <a:t>Current major health policies related to your responsibilities</a:t>
            </a:r>
          </a:p>
        </p:txBody>
      </p:sp>
      <p:graphicFrame>
        <p:nvGraphicFramePr>
          <p:cNvPr id="2" name="コンテンツ プレースホルダー 1"/>
          <p:cNvGraphicFramePr>
            <a:graphicFrameLocks noGrp="1"/>
          </p:cNvGraphicFramePr>
          <p:nvPr>
            <p:ph idx="1"/>
          </p:nvPr>
        </p:nvGraphicFramePr>
        <p:xfrm>
          <a:off x="179388" y="1412875"/>
          <a:ext cx="8856985" cy="4705245"/>
        </p:xfrm>
        <a:graphic>
          <a:graphicData uri="http://schemas.openxmlformats.org/drawingml/2006/table">
            <a:tbl>
              <a:tblPr/>
              <a:tblGrid>
                <a:gridCol w="446219">
                  <a:extLst>
                    <a:ext uri="{9D8B030D-6E8A-4147-A177-3AD203B41FA5}">
                      <a16:colId xmlns:a16="http://schemas.microsoft.com/office/drawing/2014/main" xmlns="" val="20000"/>
                    </a:ext>
                  </a:extLst>
                </a:gridCol>
                <a:gridCol w="1786029">
                  <a:extLst>
                    <a:ext uri="{9D8B030D-6E8A-4147-A177-3AD203B41FA5}">
                      <a16:colId xmlns:a16="http://schemas.microsoft.com/office/drawing/2014/main" xmlns="" val="20001"/>
                    </a:ext>
                  </a:extLst>
                </a:gridCol>
                <a:gridCol w="1712212">
                  <a:extLst>
                    <a:ext uri="{9D8B030D-6E8A-4147-A177-3AD203B41FA5}">
                      <a16:colId xmlns:a16="http://schemas.microsoft.com/office/drawing/2014/main" xmlns="" val="20002"/>
                    </a:ext>
                  </a:extLst>
                </a:gridCol>
                <a:gridCol w="1860374">
                  <a:extLst>
                    <a:ext uri="{9D8B030D-6E8A-4147-A177-3AD203B41FA5}">
                      <a16:colId xmlns:a16="http://schemas.microsoft.com/office/drawing/2014/main" xmlns="" val="20003"/>
                    </a:ext>
                  </a:extLst>
                </a:gridCol>
                <a:gridCol w="3052151">
                  <a:extLst>
                    <a:ext uri="{9D8B030D-6E8A-4147-A177-3AD203B41FA5}">
                      <a16:colId xmlns:a16="http://schemas.microsoft.com/office/drawing/2014/main" xmlns="" val="20004"/>
                    </a:ext>
                  </a:extLst>
                </a:gridCol>
              </a:tblGrid>
              <a:tr h="115202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Name of policy/program</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targets</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a:ln>
                            <a:noFill/>
                          </a:ln>
                          <a:solidFill>
                            <a:schemeClr val="tx1"/>
                          </a:solidFill>
                          <a:effectLst/>
                          <a:latin typeface="Arial" charset="0"/>
                          <a:ea typeface="ＭＳ Ｐゴシック" charset="-128"/>
                        </a:rPr>
                        <a:t>Annual budget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(US $)</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a:ln>
                            <a:noFill/>
                          </a:ln>
                          <a:solidFill>
                            <a:schemeClr val="tx1"/>
                          </a:solidFill>
                          <a:effectLst/>
                          <a:latin typeface="Arial" charset="0"/>
                          <a:ea typeface="ＭＳ Ｐゴシック" charset="-128"/>
                        </a:rPr>
                        <a:t>Details of contents</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883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8883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8883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3</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8830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charset="-128"/>
                        </a:rPr>
                        <a:t>・・・・・</a:t>
                      </a:r>
                      <a:endParaRPr kumimoji="1" lang="en-US" altLang="ja-JP" sz="1800" b="0" i="0" u="none" strike="noStrike" cap="none" normalizeH="0" baseline="0" dirty="0">
                        <a:ln>
                          <a:noFill/>
                        </a:ln>
                        <a:solidFill>
                          <a:schemeClr val="tx1"/>
                        </a:solidFill>
                        <a:effectLst/>
                        <a:latin typeface="Arial"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vert="eaVert"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
        <p:nvSpPr>
          <p:cNvPr id="4" name="Oval 3"/>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ltLang="ja-JP" dirty="0">
                <a:solidFill>
                  <a:schemeClr val="tx1"/>
                </a:solidFill>
                <a:ea typeface="ＭＳ Ｐゴシック" charset="-128"/>
              </a:rPr>
              <a:t>8</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620688"/>
            <a:ext cx="9144000" cy="1143000"/>
          </a:xfrm>
        </p:spPr>
        <p:txBody>
          <a:bodyPr/>
          <a:lstStyle/>
          <a:p>
            <a:r>
              <a:rPr lang="en-US" altLang="ja-JP" sz="2800" b="1" dirty="0">
                <a:solidFill>
                  <a:srgbClr val="C00000"/>
                </a:solidFill>
                <a:latin typeface="Verdana" pitchFamily="34" charset="0"/>
                <a:ea typeface="ＭＳ Ｐゴシック" charset="-128"/>
              </a:rPr>
              <a:t>Top 3 challenges of management on the prioritized health policy you picked up </a:t>
            </a:r>
            <a:br>
              <a:rPr lang="en-US" altLang="ja-JP" sz="2800" b="1" dirty="0">
                <a:solidFill>
                  <a:srgbClr val="C00000"/>
                </a:solidFill>
                <a:latin typeface="Verdana" pitchFamily="34" charset="0"/>
                <a:ea typeface="ＭＳ Ｐゴシック" charset="-128"/>
              </a:rPr>
            </a:br>
            <a:r>
              <a:rPr lang="en-US" altLang="ja-JP" sz="2800" dirty="0"/>
              <a:t> </a:t>
            </a:r>
            <a:r>
              <a:rPr lang="en-US" altLang="ja-JP" sz="1800" dirty="0"/>
              <a:t>Here, </a:t>
            </a:r>
            <a:r>
              <a:rPr lang="en-US" altLang="ja-JP" sz="1800" b="1" u="sng" dirty="0">
                <a:solidFill>
                  <a:srgbClr val="FF0000"/>
                </a:solidFill>
              </a:rPr>
              <a:t>NOT focus on health issues itself but focus on administrative/management  issues to respond health issues.</a:t>
            </a:r>
            <a:r>
              <a:rPr lang="en-US" altLang="ja-JP" sz="1800" b="1" dirty="0"/>
              <a:t> </a:t>
            </a:r>
            <a:r>
              <a:rPr lang="en-US" altLang="ja-JP" sz="1800" dirty="0"/>
              <a:t>The challenges may be identified in the following categories such as institutional development, human resource development, health services delivery, quality improvement, health care financing etc.</a:t>
            </a:r>
            <a:r>
              <a:rPr lang="en-US" altLang="ja-JP" sz="1800" b="1" dirty="0">
                <a:solidFill>
                  <a:srgbClr val="C00000"/>
                </a:solidFill>
                <a:latin typeface="Verdana" pitchFamily="34" charset="0"/>
                <a:ea typeface="ＭＳ Ｐゴシック" charset="-128"/>
              </a:rPr>
              <a:t> </a:t>
            </a:r>
          </a:p>
        </p:txBody>
      </p:sp>
      <p:sp>
        <p:nvSpPr>
          <p:cNvPr id="4" name="Oval 3"/>
          <p:cNvSpPr/>
          <p:nvPr/>
        </p:nvSpPr>
        <p:spPr>
          <a:xfrm>
            <a:off x="8388350" y="6165850"/>
            <a:ext cx="647700"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PH">
                <a:solidFill>
                  <a:schemeClr val="tx1"/>
                </a:solidFill>
              </a:rPr>
              <a:t>9</a:t>
            </a:r>
            <a:endParaRPr lang="en-PH" dirty="0">
              <a:solidFill>
                <a:schemeClr val="tx1"/>
              </a:solidFill>
            </a:endParaRPr>
          </a:p>
        </p:txBody>
      </p:sp>
      <p:graphicFrame>
        <p:nvGraphicFramePr>
          <p:cNvPr id="5" name="コンテンツ プレースホルダー 1"/>
          <p:cNvGraphicFramePr>
            <a:graphicFrameLocks noGrp="1"/>
          </p:cNvGraphicFramePr>
          <p:nvPr>
            <p:ph idx="1"/>
            <p:extLst>
              <p:ext uri="{D42A27DB-BD31-4B8C-83A1-F6EECF244321}">
                <p14:modId xmlns:p14="http://schemas.microsoft.com/office/powerpoint/2010/main" val="4251699518"/>
              </p:ext>
            </p:extLst>
          </p:nvPr>
        </p:nvGraphicFramePr>
        <p:xfrm>
          <a:off x="251520" y="2492896"/>
          <a:ext cx="8568952" cy="3816424"/>
        </p:xfrm>
        <a:graphic>
          <a:graphicData uri="http://schemas.openxmlformats.org/drawingml/2006/table">
            <a:tbl>
              <a:tblPr/>
              <a:tblGrid>
                <a:gridCol w="525703">
                  <a:extLst>
                    <a:ext uri="{9D8B030D-6E8A-4147-A177-3AD203B41FA5}">
                      <a16:colId xmlns:a16="http://schemas.microsoft.com/office/drawing/2014/main" xmlns="" val="20000"/>
                    </a:ext>
                  </a:extLst>
                </a:gridCol>
                <a:gridCol w="3124644">
                  <a:extLst>
                    <a:ext uri="{9D8B030D-6E8A-4147-A177-3AD203B41FA5}">
                      <a16:colId xmlns:a16="http://schemas.microsoft.com/office/drawing/2014/main" xmlns="" val="20001"/>
                    </a:ext>
                  </a:extLst>
                </a:gridCol>
                <a:gridCol w="4918605">
                  <a:extLst>
                    <a:ext uri="{9D8B030D-6E8A-4147-A177-3AD203B41FA5}">
                      <a16:colId xmlns:a16="http://schemas.microsoft.com/office/drawing/2014/main" xmlns="" val="20002"/>
                    </a:ext>
                  </a:extLst>
                </a:gridCol>
              </a:tblGrid>
              <a:tr h="56207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Challenge</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a:ln>
                            <a:noFill/>
                          </a:ln>
                          <a:solidFill>
                            <a:schemeClr val="tx1"/>
                          </a:solidFill>
                          <a:effectLst/>
                          <a:latin typeface="Arial" charset="0"/>
                          <a:ea typeface="ＭＳ Ｐゴシック" charset="-128"/>
                        </a:rPr>
                        <a:t>Reason</a:t>
                      </a: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0847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1</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0847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2</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0847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a:ln>
                            <a:noFill/>
                          </a:ln>
                          <a:solidFill>
                            <a:schemeClr val="tx1"/>
                          </a:solidFill>
                          <a:effectLst/>
                          <a:latin typeface="Arial" charset="0"/>
                          <a:ea typeface="ＭＳ Ｐゴシック" charset="-128"/>
                        </a:rPr>
                        <a:t>3</a:t>
                      </a:r>
                      <a:endParaRPr kumimoji="1" lang="ja-JP" altLang="en-US" sz="1800" b="0" i="0" u="none" strike="noStrike" cap="none" normalizeH="0" baseline="0">
                        <a:ln>
                          <a:noFill/>
                        </a:ln>
                        <a:solidFill>
                          <a:schemeClr val="tx1"/>
                        </a:solidFill>
                        <a:effectLst/>
                        <a:latin typeface="Arial" charset="0"/>
                        <a:ea typeface="ＭＳ Ｐゴシック" charset="-128"/>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a:txBody>
                  <a:tcPr marL="91448" marR="914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865</TotalTime>
  <Words>349</Words>
  <Application>Microsoft Office PowerPoint</Application>
  <PresentationFormat>画面に合わせる (4:3)</PresentationFormat>
  <Paragraphs>112</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Default Design</vt:lpstr>
      <vt:lpstr>Country Presentation</vt:lpstr>
      <vt:lpstr>Geographical and political features</vt:lpstr>
      <vt:lpstr>Vital statistic Fill in the matrix with of national and/or regional data at any available year </vt:lpstr>
      <vt:lpstr>Demographic transition</vt:lpstr>
      <vt:lpstr>Economic indicators Fill in the matrix with national and/or regional data at any available year </vt:lpstr>
      <vt:lpstr>Five leading causes of death  Fill in the matrix with national and/or regional data at any available year </vt:lpstr>
      <vt:lpstr>Organizational structure  Please describe the organization in charge of public health administration in your country/region/area. And explain the office you belong to or your position and relevant office or department.</vt:lpstr>
      <vt:lpstr>Current major health policies related to your responsibilities</vt:lpstr>
      <vt:lpstr>Top 3 challenges of management on the prioritized health policy you picked up   Here, NOT focus on health issues itself but focus on administrative/management  issues to respond health issues. The challenges may be identified in the following categories such as institutional development, human resource development, health services delivery, quality improvement, health care financing etc. </vt:lpstr>
      <vt:lpstr>Possible solutions you may think for the challenges picked up in the previous slide</vt:lpstr>
    </vt:vector>
  </TitlesOfParts>
  <Company>World Health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 presentation</dc:title>
  <dc:creator>VARGHESEC</dc:creator>
  <cp:lastModifiedBy>JICA:Kato</cp:lastModifiedBy>
  <cp:revision>83</cp:revision>
  <cp:lastPrinted>2016-01-05T04:59:21Z</cp:lastPrinted>
  <dcterms:created xsi:type="dcterms:W3CDTF">2012-03-05T06:06:11Z</dcterms:created>
  <dcterms:modified xsi:type="dcterms:W3CDTF">2018-02-06T07:08:45Z</dcterms:modified>
</cp:coreProperties>
</file>